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1" d="100"/>
          <a:sy n="81" d="100"/>
        </p:scale>
        <p:origin x="75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36E943-D79E-43EA-A909-388B2D27445C}" type="doc">
      <dgm:prSet loTypeId="urn:microsoft.com/office/officeart/2005/8/layout/hProcess9" loCatId="process" qsTypeId="urn:microsoft.com/office/officeart/2005/8/quickstyle/simple1" qsCatId="simple" csTypeId="urn:microsoft.com/office/officeart/2005/8/colors/accent1_2" csCatId="accent1" phldr="1"/>
      <dgm:spPr/>
    </dgm:pt>
    <dgm:pt modelId="{77FB9942-9DF9-4AEC-B87C-1726AECAB669}">
      <dgm:prSet phldrT="[Text]"/>
      <dgm:spPr/>
      <dgm:t>
        <a:bodyPr/>
        <a:lstStyle/>
        <a:p>
          <a:r>
            <a:rPr lang="en-US" dirty="0"/>
            <a:t>BUILD TRUST BEFORE BUSINESS (GUANXI)</a:t>
          </a:r>
        </a:p>
      </dgm:t>
    </dgm:pt>
    <dgm:pt modelId="{C6F1B31A-8576-47DA-A58A-4AD46E613D99}" type="parTrans" cxnId="{C240F472-B410-4D4E-8DED-E3C3C28CC992}">
      <dgm:prSet/>
      <dgm:spPr/>
      <dgm:t>
        <a:bodyPr/>
        <a:lstStyle/>
        <a:p>
          <a:endParaRPr lang="en-US"/>
        </a:p>
      </dgm:t>
    </dgm:pt>
    <dgm:pt modelId="{D27F1B3F-FE8B-4632-8ADC-E29C24931F71}" type="sibTrans" cxnId="{C240F472-B410-4D4E-8DED-E3C3C28CC992}">
      <dgm:prSet/>
      <dgm:spPr/>
      <dgm:t>
        <a:bodyPr/>
        <a:lstStyle/>
        <a:p>
          <a:endParaRPr lang="en-US"/>
        </a:p>
      </dgm:t>
    </dgm:pt>
    <dgm:pt modelId="{C4C50716-DF9E-4934-BFC2-3C8A31EE54C2}">
      <dgm:prSet phldrT="[Text]"/>
      <dgm:spPr/>
      <dgm:t>
        <a:bodyPr/>
        <a:lstStyle/>
        <a:p>
          <a:r>
            <a:rPr lang="en-US" dirty="0"/>
            <a:t>RESPECT HIERACHY AND STATUS</a:t>
          </a:r>
        </a:p>
      </dgm:t>
    </dgm:pt>
    <dgm:pt modelId="{5C0D5988-57B2-4A8D-B433-9234CC374ECB}" type="parTrans" cxnId="{6008A099-E295-4AE6-B4CA-E45D611A2D39}">
      <dgm:prSet/>
      <dgm:spPr/>
      <dgm:t>
        <a:bodyPr/>
        <a:lstStyle/>
        <a:p>
          <a:endParaRPr lang="en-US"/>
        </a:p>
      </dgm:t>
    </dgm:pt>
    <dgm:pt modelId="{DB95DBB2-BAE9-4D4C-A173-30CC5AA4412B}" type="sibTrans" cxnId="{6008A099-E295-4AE6-B4CA-E45D611A2D39}">
      <dgm:prSet/>
      <dgm:spPr/>
      <dgm:t>
        <a:bodyPr/>
        <a:lstStyle/>
        <a:p>
          <a:endParaRPr lang="en-US"/>
        </a:p>
      </dgm:t>
    </dgm:pt>
    <dgm:pt modelId="{C73851E3-7D9A-4A04-82CB-E8097F8F8285}">
      <dgm:prSet phldrT="[Text]"/>
      <dgm:spPr/>
      <dgm:t>
        <a:bodyPr/>
        <a:lstStyle/>
        <a:p>
          <a:r>
            <a:rPr lang="en-US" dirty="0"/>
            <a:t>USE ZHONGJIAN REN (INTERMEDIARY)</a:t>
          </a:r>
        </a:p>
      </dgm:t>
    </dgm:pt>
    <dgm:pt modelId="{9950D382-A88D-4262-BD8E-19E007D4B09A}" type="parTrans" cxnId="{626C527E-4674-4EEC-96D7-326A9DE546A8}">
      <dgm:prSet/>
      <dgm:spPr/>
      <dgm:t>
        <a:bodyPr/>
        <a:lstStyle/>
        <a:p>
          <a:endParaRPr lang="en-US"/>
        </a:p>
      </dgm:t>
    </dgm:pt>
    <dgm:pt modelId="{14C9ABCA-5036-4AE3-8932-3159FB11E1EA}" type="sibTrans" cxnId="{626C527E-4674-4EEC-96D7-326A9DE546A8}">
      <dgm:prSet/>
      <dgm:spPr/>
      <dgm:t>
        <a:bodyPr/>
        <a:lstStyle/>
        <a:p>
          <a:endParaRPr lang="en-US"/>
        </a:p>
      </dgm:t>
    </dgm:pt>
    <dgm:pt modelId="{80C8C2BD-57A1-404A-9286-1D7084C5B5E7}" type="pres">
      <dgm:prSet presAssocID="{4C36E943-D79E-43EA-A909-388B2D27445C}" presName="CompostProcess" presStyleCnt="0">
        <dgm:presLayoutVars>
          <dgm:dir/>
          <dgm:resizeHandles val="exact"/>
        </dgm:presLayoutVars>
      </dgm:prSet>
      <dgm:spPr/>
    </dgm:pt>
    <dgm:pt modelId="{FAD3EC8B-00B4-43AF-B88C-6F33D54ED516}" type="pres">
      <dgm:prSet presAssocID="{4C36E943-D79E-43EA-A909-388B2D27445C}" presName="arrow" presStyleLbl="bgShp" presStyleIdx="0" presStyleCnt="1" custLinFactX="23638" custLinFactNeighborX="100000" custLinFactNeighborY="44123"/>
      <dgm:spPr/>
    </dgm:pt>
    <dgm:pt modelId="{790CC671-A038-4E90-89DB-F20795085261}" type="pres">
      <dgm:prSet presAssocID="{4C36E943-D79E-43EA-A909-388B2D27445C}" presName="linearProcess" presStyleCnt="0"/>
      <dgm:spPr/>
    </dgm:pt>
    <dgm:pt modelId="{8668BAD7-B385-402E-B613-672CF0E78887}" type="pres">
      <dgm:prSet presAssocID="{77FB9942-9DF9-4AEC-B87C-1726AECAB669}" presName="textNode" presStyleLbl="node1" presStyleIdx="0" presStyleCnt="3">
        <dgm:presLayoutVars>
          <dgm:bulletEnabled val="1"/>
        </dgm:presLayoutVars>
      </dgm:prSet>
      <dgm:spPr/>
    </dgm:pt>
    <dgm:pt modelId="{C50423A5-E92C-4B8E-AB78-C60E363286F3}" type="pres">
      <dgm:prSet presAssocID="{D27F1B3F-FE8B-4632-8ADC-E29C24931F71}" presName="sibTrans" presStyleCnt="0"/>
      <dgm:spPr/>
    </dgm:pt>
    <dgm:pt modelId="{34CE1BAF-4722-4EB6-B6DC-B4D9E184B1F9}" type="pres">
      <dgm:prSet presAssocID="{C4C50716-DF9E-4934-BFC2-3C8A31EE54C2}" presName="textNode" presStyleLbl="node1" presStyleIdx="1" presStyleCnt="3">
        <dgm:presLayoutVars>
          <dgm:bulletEnabled val="1"/>
        </dgm:presLayoutVars>
      </dgm:prSet>
      <dgm:spPr/>
    </dgm:pt>
    <dgm:pt modelId="{812A7A06-9C08-44AD-94BE-66737876C5A3}" type="pres">
      <dgm:prSet presAssocID="{DB95DBB2-BAE9-4D4C-A173-30CC5AA4412B}" presName="sibTrans" presStyleCnt="0"/>
      <dgm:spPr/>
    </dgm:pt>
    <dgm:pt modelId="{DBD4C39B-4FDF-4B99-A535-79E3135151BE}" type="pres">
      <dgm:prSet presAssocID="{C73851E3-7D9A-4A04-82CB-E8097F8F8285}" presName="textNode" presStyleLbl="node1" presStyleIdx="2" presStyleCnt="3">
        <dgm:presLayoutVars>
          <dgm:bulletEnabled val="1"/>
        </dgm:presLayoutVars>
      </dgm:prSet>
      <dgm:spPr/>
    </dgm:pt>
  </dgm:ptLst>
  <dgm:cxnLst>
    <dgm:cxn modelId="{C240F472-B410-4D4E-8DED-E3C3C28CC992}" srcId="{4C36E943-D79E-43EA-A909-388B2D27445C}" destId="{77FB9942-9DF9-4AEC-B87C-1726AECAB669}" srcOrd="0" destOrd="0" parTransId="{C6F1B31A-8576-47DA-A58A-4AD46E613D99}" sibTransId="{D27F1B3F-FE8B-4632-8ADC-E29C24931F71}"/>
    <dgm:cxn modelId="{626C527E-4674-4EEC-96D7-326A9DE546A8}" srcId="{4C36E943-D79E-43EA-A909-388B2D27445C}" destId="{C73851E3-7D9A-4A04-82CB-E8097F8F8285}" srcOrd="2" destOrd="0" parTransId="{9950D382-A88D-4262-BD8E-19E007D4B09A}" sibTransId="{14C9ABCA-5036-4AE3-8932-3159FB11E1EA}"/>
    <dgm:cxn modelId="{6008A099-E295-4AE6-B4CA-E45D611A2D39}" srcId="{4C36E943-D79E-43EA-A909-388B2D27445C}" destId="{C4C50716-DF9E-4934-BFC2-3C8A31EE54C2}" srcOrd="1" destOrd="0" parTransId="{5C0D5988-57B2-4A8D-B433-9234CC374ECB}" sibTransId="{DB95DBB2-BAE9-4D4C-A173-30CC5AA4412B}"/>
    <dgm:cxn modelId="{139810A6-7B5F-4D6A-983E-2CD821B91C4A}" type="presOf" srcId="{4C36E943-D79E-43EA-A909-388B2D27445C}" destId="{80C8C2BD-57A1-404A-9286-1D7084C5B5E7}" srcOrd="0" destOrd="0" presId="urn:microsoft.com/office/officeart/2005/8/layout/hProcess9"/>
    <dgm:cxn modelId="{2477F0E3-A9CA-48A1-9107-D3B541845AE1}" type="presOf" srcId="{C4C50716-DF9E-4934-BFC2-3C8A31EE54C2}" destId="{34CE1BAF-4722-4EB6-B6DC-B4D9E184B1F9}" srcOrd="0" destOrd="0" presId="urn:microsoft.com/office/officeart/2005/8/layout/hProcess9"/>
    <dgm:cxn modelId="{4D9C8EE7-2CCB-4AAC-8E07-E022F4DC3CC8}" type="presOf" srcId="{77FB9942-9DF9-4AEC-B87C-1726AECAB669}" destId="{8668BAD7-B385-402E-B613-672CF0E78887}" srcOrd="0" destOrd="0" presId="urn:microsoft.com/office/officeart/2005/8/layout/hProcess9"/>
    <dgm:cxn modelId="{5DA1C8EE-285E-43DC-BFDA-73BCA7B18F8F}" type="presOf" srcId="{C73851E3-7D9A-4A04-82CB-E8097F8F8285}" destId="{DBD4C39B-4FDF-4B99-A535-79E3135151BE}" srcOrd="0" destOrd="0" presId="urn:microsoft.com/office/officeart/2005/8/layout/hProcess9"/>
    <dgm:cxn modelId="{3343B522-301E-46AE-844F-302853E6FB83}" type="presParOf" srcId="{80C8C2BD-57A1-404A-9286-1D7084C5B5E7}" destId="{FAD3EC8B-00B4-43AF-B88C-6F33D54ED516}" srcOrd="0" destOrd="0" presId="urn:microsoft.com/office/officeart/2005/8/layout/hProcess9"/>
    <dgm:cxn modelId="{A3AD24EC-4655-4C31-9CBF-E43897854184}" type="presParOf" srcId="{80C8C2BD-57A1-404A-9286-1D7084C5B5E7}" destId="{790CC671-A038-4E90-89DB-F20795085261}" srcOrd="1" destOrd="0" presId="urn:microsoft.com/office/officeart/2005/8/layout/hProcess9"/>
    <dgm:cxn modelId="{87CB8623-E0B0-410E-A8AA-CD51D6951A97}" type="presParOf" srcId="{790CC671-A038-4E90-89DB-F20795085261}" destId="{8668BAD7-B385-402E-B613-672CF0E78887}" srcOrd="0" destOrd="0" presId="urn:microsoft.com/office/officeart/2005/8/layout/hProcess9"/>
    <dgm:cxn modelId="{5F1E736A-616B-4077-B241-42AF2EF77566}" type="presParOf" srcId="{790CC671-A038-4E90-89DB-F20795085261}" destId="{C50423A5-E92C-4B8E-AB78-C60E363286F3}" srcOrd="1" destOrd="0" presId="urn:microsoft.com/office/officeart/2005/8/layout/hProcess9"/>
    <dgm:cxn modelId="{780361C2-F768-4BCC-8A2A-3AF4CBC17368}" type="presParOf" srcId="{790CC671-A038-4E90-89DB-F20795085261}" destId="{34CE1BAF-4722-4EB6-B6DC-B4D9E184B1F9}" srcOrd="2" destOrd="0" presId="urn:microsoft.com/office/officeart/2005/8/layout/hProcess9"/>
    <dgm:cxn modelId="{771DCE51-CA20-46D2-BF41-88775540AD2D}" type="presParOf" srcId="{790CC671-A038-4E90-89DB-F20795085261}" destId="{812A7A06-9C08-44AD-94BE-66737876C5A3}" srcOrd="3" destOrd="0" presId="urn:microsoft.com/office/officeart/2005/8/layout/hProcess9"/>
    <dgm:cxn modelId="{2E2DBB02-30B1-474E-8331-AA0AFA691173}" type="presParOf" srcId="{790CC671-A038-4E90-89DB-F20795085261}" destId="{DBD4C39B-4FDF-4B99-A535-79E3135151BE}"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D3EC8B-00B4-43AF-B88C-6F33D54ED516}">
      <dsp:nvSpPr>
        <dsp:cNvPr id="0" name=""/>
        <dsp:cNvSpPr/>
      </dsp:nvSpPr>
      <dsp:spPr>
        <a:xfrm>
          <a:off x="737333" y="0"/>
          <a:ext cx="4178221" cy="257028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68BAD7-B385-402E-B613-672CF0E78887}">
      <dsp:nvSpPr>
        <dsp:cNvPr id="0" name=""/>
        <dsp:cNvSpPr/>
      </dsp:nvSpPr>
      <dsp:spPr>
        <a:xfrm>
          <a:off x="5280" y="771086"/>
          <a:ext cx="1582194" cy="10281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BUILD TRUST BEFORE BUSINESS (GUANXI)</a:t>
          </a:r>
        </a:p>
      </dsp:txBody>
      <dsp:txXfrm>
        <a:off x="55468" y="821274"/>
        <a:ext cx="1481818" cy="927739"/>
      </dsp:txXfrm>
    </dsp:sp>
    <dsp:sp modelId="{34CE1BAF-4722-4EB6-B6DC-B4D9E184B1F9}">
      <dsp:nvSpPr>
        <dsp:cNvPr id="0" name=""/>
        <dsp:cNvSpPr/>
      </dsp:nvSpPr>
      <dsp:spPr>
        <a:xfrm>
          <a:off x="1666680" y="771086"/>
          <a:ext cx="1582194" cy="10281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RESPECT HIERACHY AND STATUS</a:t>
          </a:r>
        </a:p>
      </dsp:txBody>
      <dsp:txXfrm>
        <a:off x="1716868" y="821274"/>
        <a:ext cx="1481818" cy="927739"/>
      </dsp:txXfrm>
    </dsp:sp>
    <dsp:sp modelId="{DBD4C39B-4FDF-4B99-A535-79E3135151BE}">
      <dsp:nvSpPr>
        <dsp:cNvPr id="0" name=""/>
        <dsp:cNvSpPr/>
      </dsp:nvSpPr>
      <dsp:spPr>
        <a:xfrm>
          <a:off x="3328080" y="771086"/>
          <a:ext cx="1582194" cy="10281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USE ZHONGJIAN REN (INTERMEDIARY)</a:t>
          </a:r>
        </a:p>
      </dsp:txBody>
      <dsp:txXfrm>
        <a:off x="3378268" y="821274"/>
        <a:ext cx="1481818" cy="92773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BA8D73-3882-4708-9316-1973EB6CFDEE}" type="datetimeFigureOut">
              <a:rPr lang="en-US" smtClean="0"/>
              <a:t>3/21/2026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5229DE-C806-4792-9425-1EF3A2E060C4}" type="slidenum">
              <a:rPr lang="en-US" smtClean="0"/>
              <a:t>‹#›</a:t>
            </a:fld>
            <a:endParaRPr lang="en-US"/>
          </a:p>
        </p:txBody>
      </p:sp>
    </p:spTree>
    <p:extLst>
      <p:ext uri="{BB962C8B-B14F-4D97-AF65-F5344CB8AC3E}">
        <p14:creationId xmlns:p14="http://schemas.microsoft.com/office/powerpoint/2010/main" val="1877262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Good morning, Board members. I'm here today in my capacity as Director of Strategic Partnerships to present our plan for establishing a mutually beneficial collaboration with potential Chinese counterparts. Although there are obvious financial benefits to this agreement, the success of our negotiation depends solely on our capacity to overcome significant cultural gaps. I'll provide a research-based plan today to make sure we successfully and politely establish this alliance.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F5229DE-C806-4792-9425-1EF3A2E060C4}" type="slidenum">
              <a:rPr lang="en-US" smtClean="0"/>
              <a:t>1</a:t>
            </a:fld>
            <a:endParaRPr lang="en-US"/>
          </a:p>
        </p:txBody>
      </p:sp>
    </p:spTree>
    <p:extLst>
      <p:ext uri="{BB962C8B-B14F-4D97-AF65-F5344CB8AC3E}">
        <p14:creationId xmlns:p14="http://schemas.microsoft.com/office/powerpoint/2010/main" val="1450385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 will walk you through our negotiating strategy over the course of the next 10 minutes. In order to comprehend the particular distinctions between the business environments in the UK and China, we will start by defining culture and using a well-established academic framework. After that, we'll discuss the particular cultural obstacles we encounter and—above all—the practical solutions we'll use to get past them. Finally, we'll discuss why our ability to adapt to other cultures is our biggest competitive edge.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F5229DE-C806-4792-9425-1EF3A2E060C4}" type="slidenum">
              <a:rPr lang="en-US" smtClean="0"/>
              <a:t>2</a:t>
            </a:fld>
            <a:endParaRPr lang="en-US"/>
          </a:p>
        </p:txBody>
      </p:sp>
    </p:spTree>
    <p:extLst>
      <p:ext uri="{BB962C8B-B14F-4D97-AF65-F5344CB8AC3E}">
        <p14:creationId xmlns:p14="http://schemas.microsoft.com/office/powerpoint/2010/main" val="3699592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We must first comprehend what culture is in order to negotiate well. Culture is the "collective programming of the mind," according to Hofstede (2011). It is the unseen force in business that determines how our Chinese partners view communication, hierarchy, and trust. We run the danger of offending them before we even start talking if we approach them with our typical UK-centric presumptions—valuing quick, direct transactions over developing relationships. The first step to a successful transaction is identifying these underlying values.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F5229DE-C806-4792-9425-1EF3A2E060C4}" type="slidenum">
              <a:rPr lang="en-US" smtClean="0"/>
              <a:t>3</a:t>
            </a:fld>
            <a:endParaRPr lang="en-US"/>
          </a:p>
        </p:txBody>
      </p:sp>
    </p:spTree>
    <p:extLst>
      <p:ext uri="{BB962C8B-B14F-4D97-AF65-F5344CB8AC3E}">
        <p14:creationId xmlns:p14="http://schemas.microsoft.com/office/powerpoint/2010/main" val="2576074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We must examine Hofstede's Cultural Dimensions, particularly the areas where China and the UK deviate most, in order to ground our scholarly approach. The Power Distance Index comes first. In the UK, we give our negotiating teams the authority to reach legally binding conclusions at the table. Decision-making is highly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centralised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rigidly hierarchical in China's high power-distance culture. The team we interact with might not have the last say; they need to get their bosses' approval. We will only cause conflict if we insist on immediate agreements.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0"/>
              </a:spcAft>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We also need to talk about long-term orientation. Immediate, quarterly results have historically motivated British corporate culture: "We want the contract signed so we can report the win." Due to their extraordinarily high LTO scores, our Chinese colleagues see the contract as the beginning of a generational relationship rather than the end (Hofstede, 2011). Our counterparts will see a lack of commitment and leave if our Board only sees this as a quick transactional win. Every plan must center on long-term, reciprocal longevity.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F5229DE-C806-4792-9425-1EF3A2E060C4}" type="slidenum">
              <a:rPr lang="en-US" smtClean="0"/>
              <a:t>4</a:t>
            </a:fld>
            <a:endParaRPr lang="en-US"/>
          </a:p>
        </p:txBody>
      </p:sp>
    </p:spTree>
    <p:extLst>
      <p:ext uri="{BB962C8B-B14F-4D97-AF65-F5344CB8AC3E}">
        <p14:creationId xmlns:p14="http://schemas.microsoft.com/office/powerpoint/2010/main" val="1652429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Guanxi and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Mianzi</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are two fundamental Chinese cultural concepts that we need to grasp. Guanxi approximately translates to "deep, reciprocal networks of trust." In the UK, a partnership starts when we sign a contract. Before discussing any actual business in China, a thorough relationship-building process is required (Chen and Chen, 2004).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Mianzi</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or "saving face," comes in second. At all costs, we must protect their senior executives'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honour</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and dignity. They will lose face if you publicly disagree with them or </a:t>
            </a:r>
            <a:r>
              <a:rPr lang="en-US" sz="1800" dirty="0" err="1">
                <a:effectLst/>
                <a:latin typeface="Times New Roman" panose="02020603050405020304" pitchFamily="18" charset="0"/>
                <a:ea typeface="Times New Roman" panose="02020603050405020304" pitchFamily="18" charset="0"/>
                <a:cs typeface="Times New Roman" panose="02020603050405020304" pitchFamily="18" charset="0"/>
              </a:rPr>
              <a:t>utilise</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hostile, combative UK-style negotiation techniques, which will essentially end the deal (Fang, 1999).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F5229DE-C806-4792-9425-1EF3A2E060C4}" type="slidenum">
              <a:rPr lang="en-US" smtClean="0"/>
              <a:t>5</a:t>
            </a:fld>
            <a:endParaRPr lang="en-US"/>
          </a:p>
        </p:txBody>
      </p:sp>
    </p:spTree>
    <p:extLst>
      <p:ext uri="{BB962C8B-B14F-4D97-AF65-F5344CB8AC3E}">
        <p14:creationId xmlns:p14="http://schemas.microsoft.com/office/powerpoint/2010/main" val="25220490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also need to modify the way we communicate. According to anthropologist Edward Hall (1989), the UK is comparatively low-context—we say exactly what we mean. The culture of China is high-context. Nonverbal clues, status, and silence all convey meaning. For example, a Chinese negotiator may answer "yes" not to indicate a legal agreement but rather to </a:t>
            </a:r>
            <a:r>
              <a:rPr lang="en-US" dirty="0" err="1"/>
              <a:t>recognise</a:t>
            </a:r>
            <a:r>
              <a:rPr lang="en-US" dirty="0"/>
              <a:t> that they have heard you and to maintain peace. We must learn to read between the lines and avoid using our directness, which they can interpret as impolite, or mistaking their indirectness for evasion.</a:t>
            </a:r>
          </a:p>
        </p:txBody>
      </p:sp>
      <p:sp>
        <p:nvSpPr>
          <p:cNvPr id="4" name="Slide Number Placeholder 3"/>
          <p:cNvSpPr>
            <a:spLocks noGrp="1"/>
          </p:cNvSpPr>
          <p:nvPr>
            <p:ph type="sldNum" sz="quarter" idx="5"/>
          </p:nvPr>
        </p:nvSpPr>
        <p:spPr/>
        <p:txBody>
          <a:bodyPr/>
          <a:lstStyle/>
          <a:p>
            <a:fld id="{0F5229DE-C806-4792-9425-1EF3A2E060C4}" type="slidenum">
              <a:rPr lang="en-US" smtClean="0"/>
              <a:t>6</a:t>
            </a:fld>
            <a:endParaRPr lang="en-US"/>
          </a:p>
        </p:txBody>
      </p:sp>
    </p:spTree>
    <p:extLst>
      <p:ext uri="{BB962C8B-B14F-4D97-AF65-F5344CB8AC3E}">
        <p14:creationId xmlns:p14="http://schemas.microsoft.com/office/powerpoint/2010/main" val="38892021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can we overcome these obstacles and close a good deal? First, we need to make significant investments in Guanxi. Before official discussions start, we will set up time for banquets and casual gatherings. Secondly, we have to </a:t>
            </a:r>
            <a:r>
              <a:rPr lang="en-US" dirty="0" err="1"/>
              <a:t>honour</a:t>
            </a:r>
            <a:r>
              <a:rPr lang="en-US" dirty="0"/>
              <a:t> their hierarchy. The seniority of our delegation must be equal to theirs; this Board's support for me as Director shows that we take them seriously. Lastly, we shall use a </a:t>
            </a:r>
            <a:r>
              <a:rPr lang="en-US" dirty="0" err="1"/>
              <a:t>Zhongjian</a:t>
            </a:r>
            <a:r>
              <a:rPr lang="en-US" dirty="0"/>
              <a:t> Ren, a reliable local middleman. In Chinese commerce, middlemen are essential for informally vetting offers and enabling both parties to make compromises without embarrassing themselves in public, as noted by </a:t>
            </a:r>
            <a:r>
              <a:rPr lang="en-US" dirty="0" err="1"/>
              <a:t>Salacuse</a:t>
            </a:r>
            <a:r>
              <a:rPr lang="en-US" dirty="0"/>
              <a:t> (2004).</a:t>
            </a:r>
          </a:p>
        </p:txBody>
      </p:sp>
      <p:sp>
        <p:nvSpPr>
          <p:cNvPr id="4" name="Slide Number Placeholder 3"/>
          <p:cNvSpPr>
            <a:spLocks noGrp="1"/>
          </p:cNvSpPr>
          <p:nvPr>
            <p:ph type="sldNum" sz="quarter" idx="5"/>
          </p:nvPr>
        </p:nvSpPr>
        <p:spPr/>
        <p:txBody>
          <a:bodyPr/>
          <a:lstStyle/>
          <a:p>
            <a:fld id="{0F5229DE-C806-4792-9425-1EF3A2E060C4}" type="slidenum">
              <a:rPr lang="en-US" smtClean="0"/>
              <a:t>7</a:t>
            </a:fld>
            <a:endParaRPr lang="en-US"/>
          </a:p>
        </p:txBody>
      </p:sp>
    </p:spTree>
    <p:extLst>
      <p:ext uri="{BB962C8B-B14F-4D97-AF65-F5344CB8AC3E}">
        <p14:creationId xmlns:p14="http://schemas.microsoft.com/office/powerpoint/2010/main" val="3465446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strategies need to change once we're at the table. In the UK, we reach agreements on price, delivery, and volume in a sequential manner. Chinese negotiators take a comprehensive approach to agreements, talking about every aspect at once and making concessions at the very end. This cyclical approach shouldn't annoy us. In order to protect </a:t>
            </a:r>
            <a:r>
              <a:rPr lang="en-US" dirty="0" err="1"/>
              <a:t>Mianzi</a:t>
            </a:r>
            <a:r>
              <a:rPr lang="en-US" dirty="0"/>
              <a:t>, we must also soften our terminology; rather than saying "no," we will say "that requires further study." Above all, we need to exercise patience. Desperation and a lack of commitment to the long-term partnership will be evident if the process is hurried or false deadlines are imposed (Mannix and Brett, 2002).</a:t>
            </a:r>
          </a:p>
        </p:txBody>
      </p:sp>
      <p:sp>
        <p:nvSpPr>
          <p:cNvPr id="4" name="Slide Number Placeholder 3"/>
          <p:cNvSpPr>
            <a:spLocks noGrp="1"/>
          </p:cNvSpPr>
          <p:nvPr>
            <p:ph type="sldNum" sz="quarter" idx="5"/>
          </p:nvPr>
        </p:nvSpPr>
        <p:spPr/>
        <p:txBody>
          <a:bodyPr/>
          <a:lstStyle/>
          <a:p>
            <a:fld id="{0F5229DE-C806-4792-9425-1EF3A2E060C4}" type="slidenum">
              <a:rPr lang="en-US" smtClean="0"/>
              <a:t>8</a:t>
            </a:fld>
            <a:endParaRPr lang="en-US"/>
          </a:p>
        </p:txBody>
      </p:sp>
    </p:spTree>
    <p:extLst>
      <p:ext uri="{BB962C8B-B14F-4D97-AF65-F5344CB8AC3E}">
        <p14:creationId xmlns:p14="http://schemas.microsoft.com/office/powerpoint/2010/main" val="14975023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In conclusion, we must venture outside of our corporate comfort zone in order to secure this alliance. We will successfully negotiate this challenging terrain by acknowledging our cultural differences, putting relationships ahead of short-term contracts, and modifying our communication tactics. We are negotiating a partnership, not just a transaction. Based on this strategic framework, I now request the Board's consent to send our first delegation to Shanghai. I appreciate your time. I'm happy to answer any questions you may have.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F5229DE-C806-4792-9425-1EF3A2E060C4}" type="slidenum">
              <a:rPr lang="en-US" smtClean="0"/>
              <a:t>10</a:t>
            </a:fld>
            <a:endParaRPr lang="en-US"/>
          </a:p>
        </p:txBody>
      </p:sp>
    </p:spTree>
    <p:extLst>
      <p:ext uri="{BB962C8B-B14F-4D97-AF65-F5344CB8AC3E}">
        <p14:creationId xmlns:p14="http://schemas.microsoft.com/office/powerpoint/2010/main" val="1159584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953DA02-BCBC-4FB6-BF86-9512085ADE29}" type="datetimeFigureOut">
              <a:rPr lang="en-US" smtClean="0"/>
              <a:t>3/21/2026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C0349706-437C-4F54-9CDA-000280CE140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5420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53DA02-BCBC-4FB6-BF86-9512085ADE29}" type="datetimeFigureOut">
              <a:rPr lang="en-US" smtClean="0"/>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349706-437C-4F54-9CDA-000280CE140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88237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53DA02-BCBC-4FB6-BF86-9512085ADE29}" type="datetimeFigureOut">
              <a:rPr lang="en-US" smtClean="0"/>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349706-437C-4F54-9CDA-000280CE1407}"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99578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953DA02-BCBC-4FB6-BF86-9512085ADE29}" type="datetimeFigureOut">
              <a:rPr lang="en-US" smtClean="0"/>
              <a:t>3/21/2026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349706-437C-4F54-9CDA-000280CE140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05749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953DA02-BCBC-4FB6-BF86-9512085ADE29}" type="datetimeFigureOut">
              <a:rPr lang="en-US" smtClean="0"/>
              <a:t>3/21/2026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349706-437C-4F54-9CDA-000280CE140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33679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53DA02-BCBC-4FB6-BF86-9512085ADE29}" type="datetimeFigureOut">
              <a:rPr lang="en-US" smtClean="0"/>
              <a:t>3/21/2026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349706-437C-4F54-9CDA-000280CE140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95525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53DA02-BCBC-4FB6-BF86-9512085ADE29}" type="datetimeFigureOut">
              <a:rPr lang="en-US" smtClean="0"/>
              <a:t>3/21/2026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349706-437C-4F54-9CDA-000280CE1407}" type="slidenum">
              <a:rPr lang="en-US" smtClean="0"/>
              <a:t>‹#›</a:t>
            </a:fld>
            <a:endParaRPr lang="en-US"/>
          </a:p>
        </p:txBody>
      </p:sp>
    </p:spTree>
    <p:extLst>
      <p:ext uri="{BB962C8B-B14F-4D97-AF65-F5344CB8AC3E}">
        <p14:creationId xmlns:p14="http://schemas.microsoft.com/office/powerpoint/2010/main" val="4148598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953DA02-BCBC-4FB6-BF86-9512085ADE29}" type="datetimeFigureOut">
              <a:rPr lang="en-US" smtClean="0"/>
              <a:t>3/21/2026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349706-437C-4F54-9CDA-000280CE140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89084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953DA02-BCBC-4FB6-BF86-9512085ADE29}" type="datetimeFigureOut">
              <a:rPr lang="en-US" smtClean="0"/>
              <a:t>3/21/2026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C0349706-437C-4F54-9CDA-000280CE140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45905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53DA02-BCBC-4FB6-BF86-9512085ADE29}" type="datetimeFigureOut">
              <a:rPr lang="en-US" smtClean="0"/>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349706-437C-4F54-9CDA-000280CE140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194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953DA02-BCBC-4FB6-BF86-9512085ADE29}" type="datetimeFigureOut">
              <a:rPr lang="en-US" smtClean="0"/>
              <a:t>3/21/2026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349706-437C-4F54-9CDA-000280CE140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26681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953DA02-BCBC-4FB6-BF86-9512085ADE29}" type="datetimeFigureOut">
              <a:rPr lang="en-US" smtClean="0"/>
              <a:t>3/21/2026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0349706-437C-4F54-9CDA-000280CE1407}"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19871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9707/2307-0919.101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638F-91F7-A2C0-4A78-7FE9BDBC5E6D}"/>
              </a:ext>
            </a:extLst>
          </p:cNvPr>
          <p:cNvSpPr>
            <a:spLocks noGrp="1"/>
          </p:cNvSpPr>
          <p:nvPr>
            <p:ph type="ctrTitle"/>
          </p:nvPr>
        </p:nvSpPr>
        <p:spPr/>
        <p:txBody>
          <a:bodyPr>
            <a:noAutofit/>
          </a:bodyPr>
          <a:lstStyle/>
          <a:p>
            <a:r>
              <a:rPr lang="en-US" sz="4800" dirty="0"/>
              <a:t>Strategic Partnership in China: Navigating Cross-Cultural Negotiations</a:t>
            </a:r>
          </a:p>
        </p:txBody>
      </p:sp>
      <p:sp>
        <p:nvSpPr>
          <p:cNvPr id="3" name="Subtitle 2">
            <a:extLst>
              <a:ext uri="{FF2B5EF4-FFF2-40B4-BE49-F238E27FC236}">
                <a16:creationId xmlns:a16="http://schemas.microsoft.com/office/drawing/2014/main" id="{BC0CC35A-B0BB-83C5-3B7A-3AF10DFF7C1E}"/>
              </a:ext>
            </a:extLst>
          </p:cNvPr>
          <p:cNvSpPr>
            <a:spLocks noGrp="1"/>
          </p:cNvSpPr>
          <p:nvPr>
            <p:ph type="subTitle" idx="1"/>
          </p:nvPr>
        </p:nvSpPr>
        <p:spPr/>
        <p:txBody>
          <a:bodyPr>
            <a:normAutofit fontScale="25000" lnSpcReduction="20000"/>
          </a:bodyPr>
          <a:lstStyle/>
          <a:p>
            <a:r>
              <a:rPr lang="en-US" sz="4800" b="1" dirty="0">
                <a:latin typeface="+mj-lt"/>
                <a:cs typeface="Arial" panose="020B0604020202020204" pitchFamily="34" charset="0"/>
              </a:rPr>
              <a:t>BA (Hons) Business Management</a:t>
            </a:r>
          </a:p>
          <a:p>
            <a:r>
              <a:rPr lang="en-US" sz="4800" b="1" dirty="0">
                <a:latin typeface="+mj-lt"/>
                <a:cs typeface="Arial" panose="020B0604020202020204" pitchFamily="34" charset="0"/>
              </a:rPr>
              <a:t>LCBB6023 International Business Communications </a:t>
            </a:r>
          </a:p>
          <a:p>
            <a:r>
              <a:rPr lang="en-US" sz="4800" b="1" dirty="0">
                <a:latin typeface="+mj-lt"/>
                <a:cs typeface="Arial" panose="020B0604020202020204" pitchFamily="34" charset="0"/>
              </a:rPr>
              <a:t>Presenter: Georgiana Consuela </a:t>
            </a:r>
            <a:r>
              <a:rPr lang="en-US" sz="4800" b="1" dirty="0" err="1">
                <a:latin typeface="+mj-lt"/>
                <a:cs typeface="Arial" panose="020B0604020202020204" pitchFamily="34" charset="0"/>
              </a:rPr>
              <a:t>Craescu</a:t>
            </a:r>
            <a:r>
              <a:rPr lang="en-US" sz="4800" b="1" dirty="0">
                <a:latin typeface="+mj-lt"/>
                <a:cs typeface="Arial" panose="020B0604020202020204" pitchFamily="34" charset="0"/>
              </a:rPr>
              <a:t>	</a:t>
            </a:r>
          </a:p>
          <a:p>
            <a:r>
              <a:rPr lang="en-US" sz="4800" b="1" dirty="0">
                <a:latin typeface="+mj-lt"/>
                <a:cs typeface="Arial" panose="020B0604020202020204" pitchFamily="34" charset="0"/>
              </a:rPr>
              <a:t>Student ID: 2525993</a:t>
            </a:r>
          </a:p>
          <a:p>
            <a:endParaRPr lang="en-US" dirty="0"/>
          </a:p>
        </p:txBody>
      </p:sp>
    </p:spTree>
    <p:extLst>
      <p:ext uri="{BB962C8B-B14F-4D97-AF65-F5344CB8AC3E}">
        <p14:creationId xmlns:p14="http://schemas.microsoft.com/office/powerpoint/2010/main" val="1368940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69CDF-3680-7F83-6B1D-F0A42E8CF3A2}"/>
              </a:ext>
            </a:extLst>
          </p:cNvPr>
          <p:cNvSpPr>
            <a:spLocks noGrp="1"/>
          </p:cNvSpPr>
          <p:nvPr>
            <p:ph type="ctrTitle"/>
          </p:nvPr>
        </p:nvSpPr>
        <p:spPr>
          <a:xfrm>
            <a:off x="0" y="-973236"/>
            <a:ext cx="8637073" cy="2541431"/>
          </a:xfrm>
        </p:spPr>
        <p:txBody>
          <a:bodyPr>
            <a:normAutofit/>
          </a:bodyPr>
          <a:lstStyle/>
          <a:p>
            <a:r>
              <a:rPr lang="en-US" sz="4800" dirty="0"/>
              <a:t>Outline of the presentation</a:t>
            </a:r>
          </a:p>
        </p:txBody>
      </p:sp>
      <p:sp>
        <p:nvSpPr>
          <p:cNvPr id="4" name="Rectangle 1">
            <a:extLst>
              <a:ext uri="{FF2B5EF4-FFF2-40B4-BE49-F238E27FC236}">
                <a16:creationId xmlns:a16="http://schemas.microsoft.com/office/drawing/2014/main" id="{65F03AE8-9C9B-8E5D-ED40-6F6B91785B04}"/>
              </a:ext>
            </a:extLst>
          </p:cNvPr>
          <p:cNvSpPr>
            <a:spLocks noGrp="1" noChangeArrowheads="1"/>
          </p:cNvSpPr>
          <p:nvPr>
            <p:ph type="subTitle" idx="1"/>
          </p:nvPr>
        </p:nvSpPr>
        <p:spPr bwMode="auto">
          <a:xfrm>
            <a:off x="6336269" y="535900"/>
            <a:ext cx="5194051" cy="289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tabLst/>
            </a:pPr>
            <a:br>
              <a:rPr kumimoji="0" lang="en-US" altLang="en-US" sz="1400" b="0" i="0" u="none" strike="noStrike" cap="none" normalizeH="0" baseline="0" dirty="0">
                <a:ln>
                  <a:noFill/>
                </a:ln>
                <a:solidFill>
                  <a:schemeClr val="tx1"/>
                </a:solidFill>
                <a:effectLst/>
                <a:latin typeface="+mj-lt"/>
              </a:rPr>
            </a:br>
            <a:br>
              <a:rPr kumimoji="0" lang="en-US" altLang="en-US" sz="1400" b="0" i="0" u="none" strike="noStrike" cap="none" normalizeH="0" baseline="0" dirty="0">
                <a:ln>
                  <a:noFill/>
                </a:ln>
                <a:solidFill>
                  <a:schemeClr val="tx1"/>
                </a:solidFill>
                <a:effectLst/>
                <a:latin typeface="+mj-lt"/>
              </a:rPr>
            </a:br>
            <a:r>
              <a:rPr kumimoji="0" lang="en-US" altLang="en-US" sz="1400" b="1" i="0" u="none" strike="noStrike" cap="none" normalizeH="0" baseline="0" dirty="0">
                <a:ln>
                  <a:noFill/>
                </a:ln>
                <a:solidFill>
                  <a:schemeClr val="tx1"/>
                </a:solidFill>
                <a:effectLst/>
                <a:latin typeface="+mj-lt"/>
              </a:rPr>
              <a:t>1. Determining Culture in an International Business Setting</a:t>
            </a:r>
            <a:br>
              <a:rPr kumimoji="0" lang="en-US" altLang="en-US" sz="1400" b="1" i="0" u="none" strike="noStrike" cap="none" normalizeH="0" baseline="0" dirty="0">
                <a:ln>
                  <a:noFill/>
                </a:ln>
                <a:solidFill>
                  <a:schemeClr val="tx1"/>
                </a:solidFill>
                <a:effectLst/>
                <a:latin typeface="+mj-lt"/>
              </a:rPr>
            </a:br>
            <a:br>
              <a:rPr kumimoji="0" lang="en-US" altLang="en-US" sz="1400" b="1" i="0" u="none" strike="noStrike" cap="none" normalizeH="0" baseline="0" dirty="0">
                <a:ln>
                  <a:noFill/>
                </a:ln>
                <a:solidFill>
                  <a:schemeClr val="tx1"/>
                </a:solidFill>
                <a:effectLst/>
                <a:latin typeface="+mj-lt"/>
              </a:rPr>
            </a:br>
            <a:r>
              <a:rPr kumimoji="0" lang="en-US" altLang="en-US" sz="1400" b="1" i="0" u="none" strike="noStrike" cap="none" normalizeH="0" baseline="0" dirty="0">
                <a:ln>
                  <a:noFill/>
                </a:ln>
                <a:solidFill>
                  <a:schemeClr val="tx1"/>
                </a:solidFill>
                <a:effectLst/>
                <a:latin typeface="+mj-lt"/>
              </a:rPr>
              <a:t>2. Theoretical Structure: Comprehending the Divide</a:t>
            </a:r>
            <a:br>
              <a:rPr kumimoji="0" lang="en-US" altLang="en-US" sz="1400" b="1" i="0" u="none" strike="noStrike" cap="none" normalizeH="0" baseline="0" dirty="0">
                <a:ln>
                  <a:noFill/>
                </a:ln>
                <a:solidFill>
                  <a:schemeClr val="tx1"/>
                </a:solidFill>
                <a:effectLst/>
                <a:latin typeface="+mj-lt"/>
              </a:rPr>
            </a:br>
            <a:br>
              <a:rPr kumimoji="0" lang="en-US" altLang="en-US" sz="1400" b="1" i="0" u="none" strike="noStrike" cap="none" normalizeH="0" baseline="0" dirty="0">
                <a:ln>
                  <a:noFill/>
                </a:ln>
                <a:solidFill>
                  <a:schemeClr val="tx1"/>
                </a:solidFill>
                <a:effectLst/>
                <a:latin typeface="+mj-lt"/>
              </a:rPr>
            </a:br>
            <a:r>
              <a:rPr kumimoji="0" lang="en-US" altLang="en-US" sz="1400" b="1" i="0" u="none" strike="noStrike" cap="none" normalizeH="0" baseline="0" dirty="0">
                <a:ln>
                  <a:noFill/>
                </a:ln>
                <a:solidFill>
                  <a:schemeClr val="tx1"/>
                </a:solidFill>
                <a:effectLst/>
                <a:latin typeface="+mj-lt"/>
              </a:rPr>
              <a:t>3. Crucial Aspects of Chinese Culture to Overcome</a:t>
            </a:r>
            <a:br>
              <a:rPr kumimoji="0" lang="en-US" altLang="en-US" sz="1400" b="1" i="0" u="none" strike="noStrike" cap="none" normalizeH="0" baseline="0" dirty="0">
                <a:ln>
                  <a:noFill/>
                </a:ln>
                <a:solidFill>
                  <a:schemeClr val="tx1"/>
                </a:solidFill>
                <a:effectLst/>
                <a:latin typeface="+mj-lt"/>
              </a:rPr>
            </a:br>
            <a:br>
              <a:rPr kumimoji="0" lang="en-US" altLang="en-US" sz="1400" b="1" i="0" u="none" strike="noStrike" cap="none" normalizeH="0" baseline="0" dirty="0">
                <a:ln>
                  <a:noFill/>
                </a:ln>
                <a:solidFill>
                  <a:schemeClr val="tx1"/>
                </a:solidFill>
                <a:effectLst/>
                <a:latin typeface="+mj-lt"/>
              </a:rPr>
            </a:br>
            <a:r>
              <a:rPr kumimoji="0" lang="en-US" altLang="en-US" sz="1400" b="1" i="0" u="none" strike="noStrike" cap="none" normalizeH="0" baseline="0" dirty="0">
                <a:ln>
                  <a:noFill/>
                </a:ln>
                <a:solidFill>
                  <a:schemeClr val="tx1"/>
                </a:solidFill>
                <a:effectLst/>
                <a:latin typeface="+mj-lt"/>
              </a:rPr>
              <a:t>4. Successful Strategic Negotiation Techniques</a:t>
            </a:r>
            <a:br>
              <a:rPr kumimoji="0" lang="en-US" altLang="en-US" sz="1400" b="1" i="0" u="none" strike="noStrike" cap="none" normalizeH="0" baseline="0" dirty="0">
                <a:ln>
                  <a:noFill/>
                </a:ln>
                <a:solidFill>
                  <a:schemeClr val="tx1"/>
                </a:solidFill>
                <a:effectLst/>
                <a:latin typeface="+mj-lt"/>
              </a:rPr>
            </a:br>
            <a:br>
              <a:rPr kumimoji="0" lang="en-US" altLang="en-US" sz="1400" b="1" i="0" u="none" strike="noStrike" cap="none" normalizeH="0" baseline="0" dirty="0">
                <a:ln>
                  <a:noFill/>
                </a:ln>
                <a:solidFill>
                  <a:schemeClr val="tx1"/>
                </a:solidFill>
                <a:effectLst/>
                <a:latin typeface="+mj-lt"/>
              </a:rPr>
            </a:br>
            <a:r>
              <a:rPr kumimoji="0" lang="en-US" altLang="en-US" sz="1400" b="1" i="0" u="none" strike="noStrike" cap="none" normalizeH="0" baseline="0" dirty="0">
                <a:ln>
                  <a:noFill/>
                </a:ln>
                <a:solidFill>
                  <a:schemeClr val="tx1"/>
                </a:solidFill>
                <a:effectLst/>
                <a:latin typeface="+mj-lt"/>
              </a:rPr>
              <a:t>5. Cultural Agility's Strategic Value</a:t>
            </a:r>
            <a:br>
              <a:rPr kumimoji="0" lang="en-US" altLang="en-US" sz="1400" b="1" i="0" u="none" strike="noStrike" cap="none" normalizeH="0" baseline="0" dirty="0">
                <a:ln>
                  <a:noFill/>
                </a:ln>
                <a:solidFill>
                  <a:schemeClr val="tx1"/>
                </a:solidFill>
                <a:effectLst/>
                <a:latin typeface="+mj-lt"/>
              </a:rPr>
            </a:br>
            <a:br>
              <a:rPr kumimoji="0" lang="en-US" altLang="en-US" sz="1400" b="1" i="0" u="none" strike="noStrike" cap="none" normalizeH="0" baseline="0" dirty="0">
                <a:ln>
                  <a:noFill/>
                </a:ln>
                <a:solidFill>
                  <a:schemeClr val="tx1"/>
                </a:solidFill>
                <a:effectLst/>
                <a:latin typeface="+mj-lt"/>
              </a:rPr>
            </a:br>
            <a:r>
              <a:rPr kumimoji="0" lang="en-US" altLang="en-US" sz="1400" b="1" i="0" u="none" strike="noStrike" cap="none" normalizeH="0" baseline="0" dirty="0">
                <a:ln>
                  <a:noFill/>
                </a:ln>
                <a:solidFill>
                  <a:schemeClr val="tx1"/>
                </a:solidFill>
                <a:effectLst/>
                <a:latin typeface="+mj-lt"/>
              </a:rPr>
              <a:t>6. Conclusion and Questions</a:t>
            </a:r>
          </a:p>
        </p:txBody>
      </p:sp>
    </p:spTree>
    <p:extLst>
      <p:ext uri="{BB962C8B-B14F-4D97-AF65-F5344CB8AC3E}">
        <p14:creationId xmlns:p14="http://schemas.microsoft.com/office/powerpoint/2010/main" val="3320490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CE026-3A67-1128-CC69-A70E6436C047}"/>
              </a:ext>
            </a:extLst>
          </p:cNvPr>
          <p:cNvSpPr>
            <a:spLocks noGrp="1"/>
          </p:cNvSpPr>
          <p:nvPr>
            <p:ph type="title"/>
          </p:nvPr>
        </p:nvSpPr>
        <p:spPr/>
        <p:txBody>
          <a:bodyPr/>
          <a:lstStyle/>
          <a:p>
            <a:r>
              <a:rPr lang="en-US" dirty="0"/>
              <a:t>Defining culture in business</a:t>
            </a:r>
          </a:p>
        </p:txBody>
      </p:sp>
      <p:sp>
        <p:nvSpPr>
          <p:cNvPr id="4" name="Rectangle 1">
            <a:extLst>
              <a:ext uri="{FF2B5EF4-FFF2-40B4-BE49-F238E27FC236}">
                <a16:creationId xmlns:a16="http://schemas.microsoft.com/office/drawing/2014/main" id="{C98E3D51-DF5F-B318-2B8F-DBD70F1DE3ED}"/>
              </a:ext>
            </a:extLst>
          </p:cNvPr>
          <p:cNvSpPr>
            <a:spLocks noGrp="1" noChangeArrowheads="1"/>
          </p:cNvSpPr>
          <p:nvPr>
            <p:ph idx="1"/>
          </p:nvPr>
        </p:nvSpPr>
        <p:spPr bwMode="auto">
          <a:xfrm>
            <a:off x="1438311" y="2040056"/>
            <a:ext cx="10390858"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mj-lt"/>
              </a:rPr>
              <a:t>Culture: What Is It?</a:t>
            </a:r>
            <a:br>
              <a:rPr kumimoji="0" lang="en-US" altLang="en-US" sz="1400" b="0" i="0" u="none" strike="noStrike" cap="none" normalizeH="0" baseline="0" dirty="0">
                <a:ln>
                  <a:noFill/>
                </a:ln>
                <a:solidFill>
                  <a:schemeClr val="tx1"/>
                </a:solidFill>
                <a:effectLst/>
                <a:latin typeface="+mj-lt"/>
              </a:rPr>
            </a:br>
            <a:br>
              <a:rPr kumimoji="0" lang="en-US" altLang="en-US" sz="1400" b="0" i="0" u="none" strike="noStrike" cap="none" normalizeH="0" baseline="0" dirty="0">
                <a:ln>
                  <a:noFill/>
                </a:ln>
                <a:solidFill>
                  <a:schemeClr val="tx1"/>
                </a:solidFill>
                <a:effectLst/>
                <a:latin typeface="+mj-lt"/>
              </a:rPr>
            </a:br>
            <a:r>
              <a:rPr kumimoji="0" lang="en-US" altLang="en-US" sz="1400" b="0" i="0" u="none" strike="noStrike" cap="none" normalizeH="0" baseline="0" dirty="0">
                <a:ln>
                  <a:noFill/>
                </a:ln>
                <a:solidFill>
                  <a:schemeClr val="tx1"/>
                </a:solidFill>
                <a:effectLst/>
                <a:latin typeface="+mj-lt"/>
              </a:rPr>
              <a:t>"The collective programming of the mind distinguishing the members of one group or category of people from others" (Hofstede, 2011, p. 3)</a:t>
            </a:r>
          </a:p>
        </p:txBody>
      </p:sp>
      <p:sp>
        <p:nvSpPr>
          <p:cNvPr id="6" name="TextBox 5">
            <a:extLst>
              <a:ext uri="{FF2B5EF4-FFF2-40B4-BE49-F238E27FC236}">
                <a16:creationId xmlns:a16="http://schemas.microsoft.com/office/drawing/2014/main" id="{92D12F11-3DC1-65D0-372A-C31F238742FE}"/>
              </a:ext>
            </a:extLst>
          </p:cNvPr>
          <p:cNvSpPr txBox="1"/>
          <p:nvPr/>
        </p:nvSpPr>
        <p:spPr>
          <a:xfrm>
            <a:off x="1451579" y="3512547"/>
            <a:ext cx="6103398" cy="1815882"/>
          </a:xfrm>
          <a:prstGeom prst="rect">
            <a:avLst/>
          </a:prstGeom>
          <a:noFill/>
        </p:spPr>
        <p:txBody>
          <a:bodyPr wrap="square">
            <a:spAutoFit/>
          </a:bodyPr>
          <a:lstStyle/>
          <a:p>
            <a:r>
              <a:rPr lang="en-US" sz="1400" b="1" dirty="0"/>
              <a:t>Important Factors Affecting Operations:</a:t>
            </a:r>
          </a:p>
          <a:p>
            <a:endParaRPr lang="en-US" sz="1400" dirty="0"/>
          </a:p>
          <a:p>
            <a:r>
              <a:rPr lang="en-US" sz="1400" dirty="0"/>
              <a:t>Values &amp; Beliefs: Determine what is "fair" or "ethical" in a transaction .</a:t>
            </a:r>
          </a:p>
          <a:p>
            <a:endParaRPr lang="en-US" sz="1400" dirty="0"/>
          </a:p>
          <a:p>
            <a:r>
              <a:rPr lang="en-US" sz="1400" dirty="0"/>
              <a:t>Communication Styles: Choose between direct and indirect methods of sharing information.</a:t>
            </a:r>
          </a:p>
          <a:p>
            <a:endParaRPr lang="en-US" sz="1400" dirty="0"/>
          </a:p>
          <a:p>
            <a:r>
              <a:rPr lang="en-US" sz="1400" dirty="0"/>
              <a:t>Social Structures: Affect authority and hierarchy.</a:t>
            </a:r>
          </a:p>
        </p:txBody>
      </p:sp>
    </p:spTree>
    <p:extLst>
      <p:ext uri="{BB962C8B-B14F-4D97-AF65-F5344CB8AC3E}">
        <p14:creationId xmlns:p14="http://schemas.microsoft.com/office/powerpoint/2010/main" val="799575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26A52-0862-6014-D5FC-6E8121CEC406}"/>
              </a:ext>
            </a:extLst>
          </p:cNvPr>
          <p:cNvSpPr>
            <a:spLocks noGrp="1"/>
          </p:cNvSpPr>
          <p:nvPr>
            <p:ph type="title"/>
          </p:nvPr>
        </p:nvSpPr>
        <p:spPr/>
        <p:txBody>
          <a:bodyPr/>
          <a:lstStyle/>
          <a:p>
            <a:r>
              <a:rPr lang="en-US" dirty="0"/>
              <a:t>THEORETICAL UNDERPINNING: HOFSTEDE’S CULTURAL DIMENSIONS</a:t>
            </a:r>
          </a:p>
        </p:txBody>
      </p:sp>
      <p:sp>
        <p:nvSpPr>
          <p:cNvPr id="3" name="Content Placeholder 2">
            <a:extLst>
              <a:ext uri="{FF2B5EF4-FFF2-40B4-BE49-F238E27FC236}">
                <a16:creationId xmlns:a16="http://schemas.microsoft.com/office/drawing/2014/main" id="{0FC7814E-6F84-E65B-F269-91B85C5C85D6}"/>
              </a:ext>
            </a:extLst>
          </p:cNvPr>
          <p:cNvSpPr>
            <a:spLocks noGrp="1"/>
          </p:cNvSpPr>
          <p:nvPr>
            <p:ph idx="1"/>
          </p:nvPr>
        </p:nvSpPr>
        <p:spPr/>
        <p:txBody>
          <a:bodyPr/>
          <a:lstStyle/>
          <a:p>
            <a:pPr marL="0" indent="0">
              <a:buNone/>
            </a:pPr>
            <a:r>
              <a:rPr lang="en-US" b="1" dirty="0"/>
              <a:t>Theoretical Framework: The Hofstede Model</a:t>
            </a:r>
          </a:p>
        </p:txBody>
      </p:sp>
      <p:pic>
        <p:nvPicPr>
          <p:cNvPr id="4" name="Picture 3">
            <a:extLst>
              <a:ext uri="{FF2B5EF4-FFF2-40B4-BE49-F238E27FC236}">
                <a16:creationId xmlns:a16="http://schemas.microsoft.com/office/drawing/2014/main" id="{E72C0E8A-C3F7-38D3-7FF0-353B81E0E6AD}"/>
              </a:ext>
            </a:extLst>
          </p:cNvPr>
          <p:cNvPicPr>
            <a:picLocks noChangeAspect="1"/>
          </p:cNvPicPr>
          <p:nvPr/>
        </p:nvPicPr>
        <p:blipFill>
          <a:blip r:embed="rId3"/>
          <a:stretch>
            <a:fillRect/>
          </a:stretch>
        </p:blipFill>
        <p:spPr>
          <a:xfrm>
            <a:off x="8061881" y="1932709"/>
            <a:ext cx="4130119" cy="2252792"/>
          </a:xfrm>
          <a:prstGeom prst="rect">
            <a:avLst/>
          </a:prstGeom>
        </p:spPr>
      </p:pic>
      <p:sp>
        <p:nvSpPr>
          <p:cNvPr id="6" name="TextBox 5">
            <a:extLst>
              <a:ext uri="{FF2B5EF4-FFF2-40B4-BE49-F238E27FC236}">
                <a16:creationId xmlns:a16="http://schemas.microsoft.com/office/drawing/2014/main" id="{3FB35498-C208-822F-B9F4-BC73D414C5DF}"/>
              </a:ext>
            </a:extLst>
          </p:cNvPr>
          <p:cNvSpPr txBox="1"/>
          <p:nvPr/>
        </p:nvSpPr>
        <p:spPr>
          <a:xfrm>
            <a:off x="-7855" y="2664880"/>
            <a:ext cx="7662419" cy="3323987"/>
          </a:xfrm>
          <a:prstGeom prst="rect">
            <a:avLst/>
          </a:prstGeom>
          <a:noFill/>
        </p:spPr>
        <p:txBody>
          <a:bodyPr wrap="square">
            <a:spAutoFit/>
          </a:bodyPr>
          <a:lstStyle/>
          <a:p>
            <a:r>
              <a:rPr lang="en-US" sz="1400" b="1" dirty="0"/>
              <a:t>1. Power Distance Index (PDI): Hierarchical vs Flat</a:t>
            </a:r>
          </a:p>
          <a:p>
            <a:endParaRPr lang="en-US" sz="1400" dirty="0"/>
          </a:p>
          <a:p>
            <a:r>
              <a:rPr lang="en-US" sz="1400" dirty="0"/>
              <a:t>UK (Low): Negotiators have liberty and authority is dispersed.</a:t>
            </a:r>
          </a:p>
          <a:p>
            <a:endParaRPr lang="en-US" sz="1400" dirty="0"/>
          </a:p>
          <a:p>
            <a:r>
              <a:rPr lang="en-US" sz="1400" dirty="0"/>
              <a:t>China (High): Top-down authority; agreements must be agreed upon by senior authorities who are not present.</a:t>
            </a:r>
          </a:p>
          <a:p>
            <a:endParaRPr lang="en-US" sz="1400" dirty="0"/>
          </a:p>
          <a:p>
            <a:r>
              <a:rPr lang="en-US" sz="1400" b="1" dirty="0"/>
              <a:t>2. Long-Term Orientation (LTO): Relational versus Transactional</a:t>
            </a:r>
          </a:p>
          <a:p>
            <a:endParaRPr lang="en-US" sz="1400" dirty="0"/>
          </a:p>
          <a:p>
            <a:r>
              <a:rPr lang="en-US" sz="1400" dirty="0"/>
              <a:t>UK (Low): </a:t>
            </a:r>
            <a:r>
              <a:rPr lang="en-US" sz="1400" dirty="0" err="1"/>
              <a:t>Prioritise</a:t>
            </a:r>
            <a:r>
              <a:rPr lang="en-US" sz="1400" dirty="0"/>
              <a:t> quick contract </a:t>
            </a:r>
            <a:r>
              <a:rPr lang="en-US" sz="1400" dirty="0" err="1"/>
              <a:t>finalisation</a:t>
            </a:r>
            <a:r>
              <a:rPr lang="en-US" sz="1400" dirty="0"/>
              <a:t> and immediate quarterly ROI (Meyer, 2014).</a:t>
            </a:r>
          </a:p>
          <a:p>
            <a:endParaRPr lang="en-US" sz="1400" dirty="0"/>
          </a:p>
          <a:p>
            <a:r>
              <a:rPr lang="en-US" sz="1400" dirty="0"/>
              <a:t>China (High): The negotiations are just the first stage of a strategic alliance that will last for decades.</a:t>
            </a:r>
          </a:p>
          <a:p>
            <a:endParaRPr lang="en-US" sz="1400" dirty="0"/>
          </a:p>
          <a:p>
            <a:r>
              <a:rPr lang="en-US" sz="1400" dirty="0"/>
              <a:t>Strategic Implication: We cannot expect immediate, legally binding judgements or negotiate using UK timescales (Hofstede, 2011).</a:t>
            </a:r>
          </a:p>
        </p:txBody>
      </p:sp>
    </p:spTree>
    <p:extLst>
      <p:ext uri="{BB962C8B-B14F-4D97-AF65-F5344CB8AC3E}">
        <p14:creationId xmlns:p14="http://schemas.microsoft.com/office/powerpoint/2010/main" val="1667861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500" fill="hold"/>
                                        <p:tgtEl>
                                          <p:spTgt spid="4"/>
                                        </p:tgtEl>
                                        <p:attrNameLst>
                                          <p:attrName>ppt_x</p:attrName>
                                        </p:attrNameLst>
                                      </p:cBhvr>
                                      <p:tavLst>
                                        <p:tav tm="0">
                                          <p:val>
                                            <p:strVal val="#ppt_x"/>
                                          </p:val>
                                        </p:tav>
                                        <p:tav tm="100000">
                                          <p:val>
                                            <p:strVal val="#ppt_x"/>
                                          </p:val>
                                        </p:tav>
                                      </p:tavLst>
                                    </p:anim>
                                    <p:anim calcmode="lin" valueType="num">
                                      <p:cBhvr additive="base">
                                        <p:cTn id="1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7F8CD-4FE4-5789-D1CC-83936E3C678C}"/>
              </a:ext>
            </a:extLst>
          </p:cNvPr>
          <p:cNvSpPr>
            <a:spLocks noGrp="1"/>
          </p:cNvSpPr>
          <p:nvPr>
            <p:ph type="title"/>
          </p:nvPr>
        </p:nvSpPr>
        <p:spPr/>
        <p:txBody>
          <a:bodyPr/>
          <a:lstStyle/>
          <a:p>
            <a:r>
              <a:rPr lang="en-US" dirty="0"/>
              <a:t>Chinese cultural elements to overcome (part 1: relationships)</a:t>
            </a:r>
          </a:p>
        </p:txBody>
      </p:sp>
      <p:sp>
        <p:nvSpPr>
          <p:cNvPr id="3" name="Content Placeholder 2">
            <a:extLst>
              <a:ext uri="{FF2B5EF4-FFF2-40B4-BE49-F238E27FC236}">
                <a16:creationId xmlns:a16="http://schemas.microsoft.com/office/drawing/2014/main" id="{05E9C587-634F-F3EA-F53F-2349EB18E859}"/>
              </a:ext>
            </a:extLst>
          </p:cNvPr>
          <p:cNvSpPr>
            <a:spLocks noGrp="1"/>
          </p:cNvSpPr>
          <p:nvPr>
            <p:ph idx="1"/>
          </p:nvPr>
        </p:nvSpPr>
        <p:spPr>
          <a:xfrm>
            <a:off x="0" y="2158451"/>
            <a:ext cx="9603275" cy="3450613"/>
          </a:xfrm>
        </p:spPr>
        <p:txBody>
          <a:bodyPr>
            <a:noAutofit/>
          </a:bodyPr>
          <a:lstStyle/>
          <a:p>
            <a:pPr marL="0" indent="0">
              <a:buNone/>
            </a:pPr>
            <a:r>
              <a:rPr lang="en-US" sz="1200" b="1" dirty="0"/>
              <a:t>Guanxi's Power (Networks and Relationships)</a:t>
            </a:r>
          </a:p>
          <a:p>
            <a:endParaRPr lang="en-US" sz="1200" dirty="0"/>
          </a:p>
          <a:p>
            <a:r>
              <a:rPr lang="en-US" sz="1200" dirty="0"/>
              <a:t>Relationships come before business, not the other way around.</a:t>
            </a:r>
          </a:p>
          <a:p>
            <a:endParaRPr lang="en-US" sz="1200" dirty="0"/>
          </a:p>
          <a:p>
            <a:r>
              <a:rPr lang="en-US" sz="1200" b="1" dirty="0"/>
              <a:t>Impact: </a:t>
            </a:r>
            <a:r>
              <a:rPr lang="en-US" sz="1200" dirty="0"/>
              <a:t>According to Chen and Chen (2004), contracts are seen as flexible beginning points rather than inflexible legal ends.</a:t>
            </a:r>
          </a:p>
          <a:p>
            <a:endParaRPr lang="en-US" sz="1200" dirty="0"/>
          </a:p>
          <a:p>
            <a:pPr marL="0" indent="0">
              <a:buNone/>
            </a:pPr>
            <a:r>
              <a:rPr lang="en-US" sz="1200" b="1" dirty="0"/>
              <a:t>The Significance of </a:t>
            </a:r>
            <a:r>
              <a:rPr lang="en-US" sz="1200" b="1" dirty="0" err="1"/>
              <a:t>Mianzi</a:t>
            </a:r>
            <a:r>
              <a:rPr lang="en-US" sz="1200" b="1" dirty="0"/>
              <a:t> (Face)</a:t>
            </a:r>
          </a:p>
          <a:p>
            <a:endParaRPr lang="en-US" sz="1200" dirty="0"/>
          </a:p>
          <a:p>
            <a:r>
              <a:rPr lang="en-US" sz="1200" dirty="0"/>
              <a:t>Preserving social standing, respect, and reputation.</a:t>
            </a:r>
          </a:p>
          <a:p>
            <a:endParaRPr lang="en-US" sz="1200" dirty="0"/>
          </a:p>
          <a:p>
            <a:r>
              <a:rPr lang="en-US" sz="1200" b="1" dirty="0"/>
              <a:t>Impact: </a:t>
            </a:r>
            <a:r>
              <a:rPr lang="en-US" sz="1200" dirty="0"/>
              <a:t>Aggressive negotiation or direct disagreement results in a "loss of face," which permanently erodes confidence (Fang, 1999).</a:t>
            </a:r>
          </a:p>
        </p:txBody>
      </p:sp>
      <p:pic>
        <p:nvPicPr>
          <p:cNvPr id="4" name="Picture 3">
            <a:extLst>
              <a:ext uri="{FF2B5EF4-FFF2-40B4-BE49-F238E27FC236}">
                <a16:creationId xmlns:a16="http://schemas.microsoft.com/office/drawing/2014/main" id="{D4A0BD28-121F-C55A-8D7A-3256E5766314}"/>
              </a:ext>
            </a:extLst>
          </p:cNvPr>
          <p:cNvPicPr>
            <a:picLocks noChangeAspect="1"/>
          </p:cNvPicPr>
          <p:nvPr/>
        </p:nvPicPr>
        <p:blipFill>
          <a:blip r:embed="rId3"/>
          <a:stretch>
            <a:fillRect/>
          </a:stretch>
        </p:blipFill>
        <p:spPr>
          <a:xfrm>
            <a:off x="9199796" y="2158451"/>
            <a:ext cx="2992204" cy="2819133"/>
          </a:xfrm>
          <a:prstGeom prst="rect">
            <a:avLst/>
          </a:prstGeom>
        </p:spPr>
      </p:pic>
    </p:spTree>
    <p:extLst>
      <p:ext uri="{BB962C8B-B14F-4D97-AF65-F5344CB8AC3E}">
        <p14:creationId xmlns:p14="http://schemas.microsoft.com/office/powerpoint/2010/main" val="1370550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500"/>
                                        <p:tgtEl>
                                          <p:spTgt spid="3">
                                            <p:txEl>
                                              <p:pRg st="8" end="8"/>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animEffect transition="in" filter="fade">
                                      <p:cBhvr>
                                        <p:cTn id="43"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728E3-3761-AFAA-82D9-E93615C32285}"/>
              </a:ext>
            </a:extLst>
          </p:cNvPr>
          <p:cNvSpPr>
            <a:spLocks noGrp="1"/>
          </p:cNvSpPr>
          <p:nvPr>
            <p:ph type="title"/>
          </p:nvPr>
        </p:nvSpPr>
        <p:spPr/>
        <p:txBody>
          <a:bodyPr/>
          <a:lstStyle/>
          <a:p>
            <a:r>
              <a:rPr lang="en-US" dirty="0"/>
              <a:t>Chinese cultural elements to overcome (part 2: communication)</a:t>
            </a:r>
          </a:p>
        </p:txBody>
      </p:sp>
      <p:sp>
        <p:nvSpPr>
          <p:cNvPr id="4" name="Rectangle 1">
            <a:extLst>
              <a:ext uri="{FF2B5EF4-FFF2-40B4-BE49-F238E27FC236}">
                <a16:creationId xmlns:a16="http://schemas.microsoft.com/office/drawing/2014/main" id="{9316276B-ADA7-945B-C217-778352180259}"/>
              </a:ext>
            </a:extLst>
          </p:cNvPr>
          <p:cNvSpPr>
            <a:spLocks noGrp="1" noChangeArrowheads="1"/>
          </p:cNvSpPr>
          <p:nvPr>
            <p:ph idx="1"/>
          </p:nvPr>
        </p:nvSpPr>
        <p:spPr bwMode="auto">
          <a:xfrm>
            <a:off x="2475162" y="2256220"/>
            <a:ext cx="7556107" cy="3139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indent="0" eaLnBrk="0" fontAlgn="base" hangingPunct="0">
              <a:lnSpc>
                <a:spcPct val="100000"/>
              </a:lnSpc>
              <a:spcBef>
                <a:spcPct val="0"/>
              </a:spcBef>
              <a:spcAft>
                <a:spcPct val="0"/>
              </a:spcAft>
              <a:buClrTx/>
              <a:buSzTx/>
              <a:buNone/>
            </a:pPr>
            <a:r>
              <a:rPr kumimoji="0" lang="en-US" altLang="en-US" sz="1800" b="1" i="0" u="none" strike="noStrike" cap="none" normalizeH="0" baseline="0" dirty="0">
                <a:ln>
                  <a:noFill/>
                </a:ln>
                <a:solidFill>
                  <a:schemeClr val="tx1"/>
                </a:solidFill>
                <a:effectLst/>
                <a:latin typeface="+mj-lt"/>
              </a:rPr>
              <a:t>High-Context Interaction</a:t>
            </a:r>
            <a:br>
              <a:rPr kumimoji="0" lang="en-US" altLang="en-US" sz="1800" b="0" i="0" u="none" strike="noStrike" cap="none" normalizeH="0" baseline="0" dirty="0">
                <a:ln>
                  <a:noFill/>
                </a:ln>
                <a:solidFill>
                  <a:schemeClr val="tx1"/>
                </a:solidFill>
                <a:effectLst/>
                <a:latin typeface="+mj-lt"/>
              </a:rPr>
            </a:br>
            <a:br>
              <a:rPr kumimoji="0" lang="en-US" altLang="en-US" sz="1800" b="0" i="0" u="none" strike="noStrike" cap="none" normalizeH="0" baseline="0" dirty="0">
                <a:ln>
                  <a:noFill/>
                </a:ln>
                <a:solidFill>
                  <a:schemeClr val="tx1"/>
                </a:solidFill>
                <a:effectLst/>
                <a:latin typeface="+mj-lt"/>
              </a:rPr>
            </a:br>
            <a:r>
              <a:rPr kumimoji="0" lang="en-US" altLang="en-US" sz="1800" b="0" i="0" u="none" strike="noStrike" cap="none" normalizeH="0" baseline="0" dirty="0">
                <a:ln>
                  <a:noFill/>
                </a:ln>
                <a:solidFill>
                  <a:schemeClr val="tx1"/>
                </a:solidFill>
                <a:effectLst/>
                <a:latin typeface="+mj-lt"/>
              </a:rPr>
              <a:t>- Dependence on tone, nonverbal clues, and silence (Hall, 1989).</a:t>
            </a:r>
            <a:br>
              <a:rPr kumimoji="0" lang="en-US" altLang="en-US" sz="1800" b="0" i="0" u="none" strike="noStrike" cap="none" normalizeH="0" baseline="0" dirty="0">
                <a:ln>
                  <a:noFill/>
                </a:ln>
                <a:solidFill>
                  <a:schemeClr val="tx1"/>
                </a:solidFill>
                <a:effectLst/>
                <a:latin typeface="+mj-lt"/>
              </a:rPr>
            </a:br>
            <a:br>
              <a:rPr kumimoji="0" lang="en-US" altLang="en-US" sz="1800" b="0" i="0" u="none" strike="noStrike" cap="none" normalizeH="0" baseline="0" dirty="0">
                <a:ln>
                  <a:noFill/>
                </a:ln>
                <a:solidFill>
                  <a:schemeClr val="tx1"/>
                </a:solidFill>
                <a:effectLst/>
                <a:latin typeface="+mj-lt"/>
              </a:rPr>
            </a:br>
            <a:r>
              <a:rPr kumimoji="0" lang="en-US" altLang="en-US" sz="1800" b="0" i="0" u="none" strike="noStrike" cap="none" normalizeH="0" baseline="0" dirty="0">
                <a:ln>
                  <a:noFill/>
                </a:ln>
                <a:solidFill>
                  <a:schemeClr val="tx1"/>
                </a:solidFill>
                <a:effectLst/>
                <a:latin typeface="+mj-lt"/>
              </a:rPr>
              <a:t>- In contrast, the Low-Context (explicit, direct) style is used in the UK.</a:t>
            </a:r>
            <a:br>
              <a:rPr kumimoji="0" lang="en-US" altLang="en-US" sz="1800" b="0" i="0" u="none" strike="noStrike" cap="none" normalizeH="0" baseline="0" dirty="0">
                <a:ln>
                  <a:noFill/>
                </a:ln>
                <a:solidFill>
                  <a:schemeClr val="tx1"/>
                </a:solidFill>
                <a:effectLst/>
                <a:latin typeface="+mj-lt"/>
              </a:rPr>
            </a:br>
            <a:br>
              <a:rPr kumimoji="0" lang="en-US" altLang="en-US" sz="1800" b="0" i="0" u="none" strike="noStrike" cap="none" normalizeH="0" baseline="0" dirty="0">
                <a:ln>
                  <a:noFill/>
                </a:ln>
                <a:solidFill>
                  <a:schemeClr val="tx1"/>
                </a:solidFill>
                <a:effectLst/>
                <a:latin typeface="+mj-lt"/>
              </a:rPr>
            </a:br>
            <a:r>
              <a:rPr kumimoji="0" lang="en-US" altLang="en-US" sz="1800" b="1" i="0" u="none" strike="noStrike" cap="none" normalizeH="0" baseline="0" dirty="0">
                <a:ln>
                  <a:noFill/>
                </a:ln>
                <a:solidFill>
                  <a:schemeClr val="tx1"/>
                </a:solidFill>
                <a:effectLst/>
                <a:latin typeface="+mj-lt"/>
              </a:rPr>
              <a:t>Impact on Operations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mj-lt"/>
              </a:rPr>
              <a:t>- "Yes" frequently indicates "I hear you," not "I agree."</a:t>
            </a:r>
            <a:br>
              <a:rPr kumimoji="0" lang="en-US" altLang="en-US" sz="1800" b="0" i="0" u="none" strike="noStrike" cap="none" normalizeH="0" baseline="0" dirty="0">
                <a:ln>
                  <a:noFill/>
                </a:ln>
                <a:solidFill>
                  <a:schemeClr val="tx1"/>
                </a:solidFill>
                <a:effectLst/>
                <a:latin typeface="+mj-lt"/>
              </a:rPr>
            </a:br>
            <a:br>
              <a:rPr kumimoji="0" lang="en-US" altLang="en-US" sz="1800" b="0" i="0" u="none" strike="noStrike" cap="none" normalizeH="0" baseline="0" dirty="0">
                <a:ln>
                  <a:noFill/>
                </a:ln>
                <a:solidFill>
                  <a:schemeClr val="tx1"/>
                </a:solidFill>
                <a:effectLst/>
                <a:latin typeface="+mj-lt"/>
              </a:rPr>
            </a:br>
            <a:r>
              <a:rPr kumimoji="0" lang="en-US" altLang="en-US" sz="1800" b="0" i="0" u="none" strike="noStrike" cap="none" normalizeH="0" baseline="0" dirty="0">
                <a:ln>
                  <a:noFill/>
                </a:ln>
                <a:solidFill>
                  <a:schemeClr val="tx1"/>
                </a:solidFill>
                <a:effectLst/>
                <a:latin typeface="+mj-lt"/>
              </a:rPr>
              <a:t>- Silence and delays are negotiating strategies, not always indicators of rejection.</a:t>
            </a:r>
          </a:p>
        </p:txBody>
      </p:sp>
    </p:spTree>
    <p:extLst>
      <p:ext uri="{BB962C8B-B14F-4D97-AF65-F5344CB8AC3E}">
        <p14:creationId xmlns:p14="http://schemas.microsoft.com/office/powerpoint/2010/main" val="3744108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B13A9-AC58-6757-0862-F6EE66817EA1}"/>
              </a:ext>
            </a:extLst>
          </p:cNvPr>
          <p:cNvSpPr>
            <a:spLocks noGrp="1"/>
          </p:cNvSpPr>
          <p:nvPr>
            <p:ph type="title"/>
          </p:nvPr>
        </p:nvSpPr>
        <p:spPr/>
        <p:txBody>
          <a:bodyPr/>
          <a:lstStyle/>
          <a:p>
            <a:r>
              <a:rPr lang="en-US" dirty="0"/>
              <a:t>STRATEGIES FOR SUCCESS: STRUCTURING THE NEGOTIATION</a:t>
            </a:r>
          </a:p>
        </p:txBody>
      </p:sp>
      <p:sp>
        <p:nvSpPr>
          <p:cNvPr id="3" name="Content Placeholder 2">
            <a:extLst>
              <a:ext uri="{FF2B5EF4-FFF2-40B4-BE49-F238E27FC236}">
                <a16:creationId xmlns:a16="http://schemas.microsoft.com/office/drawing/2014/main" id="{6F2FBAF4-6F99-564B-760A-5327D57891B1}"/>
              </a:ext>
            </a:extLst>
          </p:cNvPr>
          <p:cNvSpPr>
            <a:spLocks noGrp="1"/>
          </p:cNvSpPr>
          <p:nvPr>
            <p:ph idx="1"/>
          </p:nvPr>
        </p:nvSpPr>
        <p:spPr/>
        <p:txBody>
          <a:bodyPr>
            <a:noAutofit/>
          </a:bodyPr>
          <a:lstStyle/>
          <a:p>
            <a:pPr marL="0" indent="0">
              <a:buNone/>
            </a:pPr>
            <a:r>
              <a:rPr lang="en-US" sz="1200" b="1" dirty="0"/>
              <a:t>Establish Guanxi (Build Trust Before Business)</a:t>
            </a:r>
          </a:p>
          <a:p>
            <a:endParaRPr lang="en-US" sz="1200" dirty="0"/>
          </a:p>
          <a:p>
            <a:r>
              <a:rPr lang="en-US" sz="1200" dirty="0"/>
              <a:t>Spend time at banquets and casual social gatherings.</a:t>
            </a:r>
          </a:p>
          <a:p>
            <a:pPr marL="0" indent="0">
              <a:buNone/>
            </a:pPr>
            <a:endParaRPr lang="en-US" sz="1200" dirty="0"/>
          </a:p>
          <a:p>
            <a:pPr marL="0" indent="0">
              <a:buNone/>
            </a:pPr>
            <a:r>
              <a:rPr lang="en-US" sz="1200" b="1" dirty="0"/>
              <a:t> </a:t>
            </a:r>
            <a:r>
              <a:rPr lang="en-US" sz="1200" b="1" dirty="0" err="1"/>
              <a:t>Honour</a:t>
            </a:r>
            <a:r>
              <a:rPr lang="en-US" sz="1200" b="1" dirty="0"/>
              <a:t> Status and Hierarchy</a:t>
            </a:r>
          </a:p>
          <a:p>
            <a:endParaRPr lang="en-US" sz="1200" dirty="0"/>
          </a:p>
          <a:p>
            <a:r>
              <a:rPr lang="en-US" sz="1200" dirty="0"/>
              <a:t>Match our delegation's seniority level. Make sure the Board is actively participating.</a:t>
            </a:r>
          </a:p>
          <a:p>
            <a:endParaRPr lang="en-US" sz="1200" dirty="0"/>
          </a:p>
          <a:p>
            <a:pPr marL="0" indent="0">
              <a:buNone/>
            </a:pPr>
            <a:r>
              <a:rPr lang="en-US" sz="1200" b="1" dirty="0"/>
              <a:t>Make use of an intermediary </a:t>
            </a:r>
            <a:r>
              <a:rPr lang="en-US" sz="1200" b="1" dirty="0" err="1"/>
              <a:t>Zhongjian</a:t>
            </a:r>
            <a:r>
              <a:rPr lang="en-US" sz="1200" b="1" dirty="0"/>
              <a:t> Ren</a:t>
            </a:r>
          </a:p>
          <a:p>
            <a:endParaRPr lang="en-US" sz="1200" dirty="0"/>
          </a:p>
          <a:p>
            <a:r>
              <a:rPr lang="en-US" sz="1200" dirty="0"/>
              <a:t>To fill in communication gaps and communicate challenging messages without looking foolish, engage a reliable local third party (</a:t>
            </a:r>
            <a:r>
              <a:rPr lang="en-US" sz="1200" dirty="0" err="1"/>
              <a:t>Salacuse</a:t>
            </a:r>
            <a:r>
              <a:rPr lang="en-US" sz="1200" dirty="0"/>
              <a:t>, 2004).</a:t>
            </a:r>
          </a:p>
        </p:txBody>
      </p:sp>
      <p:graphicFrame>
        <p:nvGraphicFramePr>
          <p:cNvPr id="4" name="Diagram 3">
            <a:extLst>
              <a:ext uri="{FF2B5EF4-FFF2-40B4-BE49-F238E27FC236}">
                <a16:creationId xmlns:a16="http://schemas.microsoft.com/office/drawing/2014/main" id="{86C91A8E-9CF5-57E1-3F76-4580026A58D6}"/>
              </a:ext>
            </a:extLst>
          </p:cNvPr>
          <p:cNvGraphicFramePr/>
          <p:nvPr>
            <p:extLst>
              <p:ext uri="{D42A27DB-BD31-4B8C-83A1-F6EECF244321}">
                <p14:modId xmlns:p14="http://schemas.microsoft.com/office/powerpoint/2010/main" val="4223454742"/>
              </p:ext>
            </p:extLst>
          </p:nvPr>
        </p:nvGraphicFramePr>
        <p:xfrm>
          <a:off x="6981072" y="2015732"/>
          <a:ext cx="4915555" cy="25702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7981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graphicEl>
                                              <a:dgm id="{FAD3EC8B-00B4-43AF-B88C-6F33D54ED516}"/>
                                            </p:graphicEl>
                                          </p:spTgt>
                                        </p:tgtEl>
                                        <p:attrNameLst>
                                          <p:attrName>style.visibility</p:attrName>
                                        </p:attrNameLst>
                                      </p:cBhvr>
                                      <p:to>
                                        <p:strVal val="visible"/>
                                      </p:to>
                                    </p:set>
                                    <p:animEffect transition="in" filter="fade">
                                      <p:cBhvr>
                                        <p:cTn id="7" dur="750"/>
                                        <p:tgtEl>
                                          <p:spTgt spid="4">
                                            <p:graphicEl>
                                              <a:dgm id="{FAD3EC8B-00B4-43AF-B88C-6F33D54ED516}"/>
                                            </p:graphicEl>
                                          </p:spTgt>
                                        </p:tgtEl>
                                      </p:cBhvr>
                                    </p:animEffect>
                                    <p:anim calcmode="lin" valueType="num">
                                      <p:cBhvr>
                                        <p:cTn id="8" dur="750" fill="hold"/>
                                        <p:tgtEl>
                                          <p:spTgt spid="4">
                                            <p:graphicEl>
                                              <a:dgm id="{FAD3EC8B-00B4-43AF-B88C-6F33D54ED516}"/>
                                            </p:graphicEl>
                                          </p:spTgt>
                                        </p:tgtEl>
                                        <p:attrNameLst>
                                          <p:attrName>ppt_x</p:attrName>
                                        </p:attrNameLst>
                                      </p:cBhvr>
                                      <p:tavLst>
                                        <p:tav tm="0">
                                          <p:val>
                                            <p:strVal val="#ppt_x"/>
                                          </p:val>
                                        </p:tav>
                                        <p:tav tm="100000">
                                          <p:val>
                                            <p:strVal val="#ppt_x"/>
                                          </p:val>
                                        </p:tav>
                                      </p:tavLst>
                                    </p:anim>
                                    <p:anim calcmode="lin" valueType="num">
                                      <p:cBhvr>
                                        <p:cTn id="9" dur="750" fill="hold"/>
                                        <p:tgtEl>
                                          <p:spTgt spid="4">
                                            <p:graphicEl>
                                              <a:dgm id="{FAD3EC8B-00B4-43AF-B88C-6F33D54ED516}"/>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graphicEl>
                                              <a:dgm id="{8668BAD7-B385-402E-B613-672CF0E78887}"/>
                                            </p:graphicEl>
                                          </p:spTgt>
                                        </p:tgtEl>
                                        <p:attrNameLst>
                                          <p:attrName>style.visibility</p:attrName>
                                        </p:attrNameLst>
                                      </p:cBhvr>
                                      <p:to>
                                        <p:strVal val="visible"/>
                                      </p:to>
                                    </p:set>
                                    <p:animEffect transition="in" filter="fade">
                                      <p:cBhvr>
                                        <p:cTn id="14" dur="750"/>
                                        <p:tgtEl>
                                          <p:spTgt spid="4">
                                            <p:graphicEl>
                                              <a:dgm id="{8668BAD7-B385-402E-B613-672CF0E78887}"/>
                                            </p:graphicEl>
                                          </p:spTgt>
                                        </p:tgtEl>
                                      </p:cBhvr>
                                    </p:animEffect>
                                    <p:anim calcmode="lin" valueType="num">
                                      <p:cBhvr>
                                        <p:cTn id="15" dur="750" fill="hold"/>
                                        <p:tgtEl>
                                          <p:spTgt spid="4">
                                            <p:graphicEl>
                                              <a:dgm id="{8668BAD7-B385-402E-B613-672CF0E78887}"/>
                                            </p:graphicEl>
                                          </p:spTgt>
                                        </p:tgtEl>
                                        <p:attrNameLst>
                                          <p:attrName>ppt_x</p:attrName>
                                        </p:attrNameLst>
                                      </p:cBhvr>
                                      <p:tavLst>
                                        <p:tav tm="0">
                                          <p:val>
                                            <p:strVal val="#ppt_x"/>
                                          </p:val>
                                        </p:tav>
                                        <p:tav tm="100000">
                                          <p:val>
                                            <p:strVal val="#ppt_x"/>
                                          </p:val>
                                        </p:tav>
                                      </p:tavLst>
                                    </p:anim>
                                    <p:anim calcmode="lin" valueType="num">
                                      <p:cBhvr>
                                        <p:cTn id="16" dur="750" fill="hold"/>
                                        <p:tgtEl>
                                          <p:spTgt spid="4">
                                            <p:graphicEl>
                                              <a:dgm id="{8668BAD7-B385-402E-B613-672CF0E78887}"/>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graphicEl>
                                              <a:dgm id="{34CE1BAF-4722-4EB6-B6DC-B4D9E184B1F9}"/>
                                            </p:graphicEl>
                                          </p:spTgt>
                                        </p:tgtEl>
                                        <p:attrNameLst>
                                          <p:attrName>style.visibility</p:attrName>
                                        </p:attrNameLst>
                                      </p:cBhvr>
                                      <p:to>
                                        <p:strVal val="visible"/>
                                      </p:to>
                                    </p:set>
                                    <p:animEffect transition="in" filter="fade">
                                      <p:cBhvr>
                                        <p:cTn id="21" dur="750"/>
                                        <p:tgtEl>
                                          <p:spTgt spid="4">
                                            <p:graphicEl>
                                              <a:dgm id="{34CE1BAF-4722-4EB6-B6DC-B4D9E184B1F9}"/>
                                            </p:graphicEl>
                                          </p:spTgt>
                                        </p:tgtEl>
                                      </p:cBhvr>
                                    </p:animEffect>
                                    <p:anim calcmode="lin" valueType="num">
                                      <p:cBhvr>
                                        <p:cTn id="22" dur="750" fill="hold"/>
                                        <p:tgtEl>
                                          <p:spTgt spid="4">
                                            <p:graphicEl>
                                              <a:dgm id="{34CE1BAF-4722-4EB6-B6DC-B4D9E184B1F9}"/>
                                            </p:graphicEl>
                                          </p:spTgt>
                                        </p:tgtEl>
                                        <p:attrNameLst>
                                          <p:attrName>ppt_x</p:attrName>
                                        </p:attrNameLst>
                                      </p:cBhvr>
                                      <p:tavLst>
                                        <p:tav tm="0">
                                          <p:val>
                                            <p:strVal val="#ppt_x"/>
                                          </p:val>
                                        </p:tav>
                                        <p:tav tm="100000">
                                          <p:val>
                                            <p:strVal val="#ppt_x"/>
                                          </p:val>
                                        </p:tav>
                                      </p:tavLst>
                                    </p:anim>
                                    <p:anim calcmode="lin" valueType="num">
                                      <p:cBhvr>
                                        <p:cTn id="23" dur="750" fill="hold"/>
                                        <p:tgtEl>
                                          <p:spTgt spid="4">
                                            <p:graphicEl>
                                              <a:dgm id="{34CE1BAF-4722-4EB6-B6DC-B4D9E184B1F9}"/>
                                            </p:graphic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graphicEl>
                                              <a:dgm id="{DBD4C39B-4FDF-4B99-A535-79E3135151BE}"/>
                                            </p:graphicEl>
                                          </p:spTgt>
                                        </p:tgtEl>
                                        <p:attrNameLst>
                                          <p:attrName>style.visibility</p:attrName>
                                        </p:attrNameLst>
                                      </p:cBhvr>
                                      <p:to>
                                        <p:strVal val="visible"/>
                                      </p:to>
                                    </p:set>
                                    <p:animEffect transition="in" filter="fade">
                                      <p:cBhvr>
                                        <p:cTn id="28" dur="750"/>
                                        <p:tgtEl>
                                          <p:spTgt spid="4">
                                            <p:graphicEl>
                                              <a:dgm id="{DBD4C39B-4FDF-4B99-A535-79E3135151BE}"/>
                                            </p:graphicEl>
                                          </p:spTgt>
                                        </p:tgtEl>
                                      </p:cBhvr>
                                    </p:animEffect>
                                    <p:anim calcmode="lin" valueType="num">
                                      <p:cBhvr>
                                        <p:cTn id="29" dur="750" fill="hold"/>
                                        <p:tgtEl>
                                          <p:spTgt spid="4">
                                            <p:graphicEl>
                                              <a:dgm id="{DBD4C39B-4FDF-4B99-A535-79E3135151BE}"/>
                                            </p:graphicEl>
                                          </p:spTgt>
                                        </p:tgtEl>
                                        <p:attrNameLst>
                                          <p:attrName>ppt_x</p:attrName>
                                        </p:attrNameLst>
                                      </p:cBhvr>
                                      <p:tavLst>
                                        <p:tav tm="0">
                                          <p:val>
                                            <p:strVal val="#ppt_x"/>
                                          </p:val>
                                        </p:tav>
                                        <p:tav tm="100000">
                                          <p:val>
                                            <p:strVal val="#ppt_x"/>
                                          </p:val>
                                        </p:tav>
                                      </p:tavLst>
                                    </p:anim>
                                    <p:anim calcmode="lin" valueType="num">
                                      <p:cBhvr>
                                        <p:cTn id="30" dur="750" fill="hold"/>
                                        <p:tgtEl>
                                          <p:spTgt spid="4">
                                            <p:graphicEl>
                                              <a:dgm id="{DBD4C39B-4FDF-4B99-A535-79E3135151BE}"/>
                                            </p:graphic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0" end="0"/>
                                            </p:txEl>
                                          </p:spTgt>
                                        </p:tgtEl>
                                        <p:attrNameLst>
                                          <p:attrName>style.visibility</p:attrName>
                                        </p:attrNameLst>
                                      </p:cBhvr>
                                      <p:to>
                                        <p:strVal val="visible"/>
                                      </p:to>
                                    </p:set>
                                    <p:animEffect transition="in" filter="fade">
                                      <p:cBhvr>
                                        <p:cTn id="40" dur="500"/>
                                        <p:tgtEl>
                                          <p:spTgt spid="3">
                                            <p:txEl>
                                              <p:pRg st="0" end="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3">
                                            <p:txEl>
                                              <p:pRg st="2" end="2"/>
                                            </p:txEl>
                                          </p:spTgt>
                                        </p:tgtEl>
                                        <p:attrNameLst>
                                          <p:attrName>style.visibility</p:attrName>
                                        </p:attrNameLst>
                                      </p:cBhvr>
                                      <p:to>
                                        <p:strVal val="visible"/>
                                      </p:to>
                                    </p:set>
                                    <p:animEffect transition="in" filter="fade">
                                      <p:cBhvr>
                                        <p:cTn id="45" dur="500"/>
                                        <p:tgtEl>
                                          <p:spTgt spid="3">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
                                            <p:txEl>
                                              <p:pRg st="4" end="4"/>
                                            </p:txEl>
                                          </p:spTgt>
                                        </p:tgtEl>
                                        <p:attrNameLst>
                                          <p:attrName>style.visibility</p:attrName>
                                        </p:attrNameLst>
                                      </p:cBhvr>
                                      <p:to>
                                        <p:strVal val="visible"/>
                                      </p:to>
                                    </p:set>
                                    <p:animEffect transition="in" filter="fade">
                                      <p:cBhvr>
                                        <p:cTn id="50" dur="500"/>
                                        <p:tgtEl>
                                          <p:spTgt spid="3">
                                            <p:txEl>
                                              <p:pRg st="4" end="4"/>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500"/>
                                        <p:tgtEl>
                                          <p:spTgt spid="3">
                                            <p:txEl>
                                              <p:pRg st="6" end="6"/>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3">
                                            <p:txEl>
                                              <p:pRg st="8" end="8"/>
                                            </p:txEl>
                                          </p:spTgt>
                                        </p:tgtEl>
                                        <p:attrNameLst>
                                          <p:attrName>style.visibility</p:attrName>
                                        </p:attrNameLst>
                                      </p:cBhvr>
                                      <p:to>
                                        <p:strVal val="visible"/>
                                      </p:to>
                                    </p:set>
                                    <p:animEffect transition="in" filter="fade">
                                      <p:cBhvr>
                                        <p:cTn id="60" dur="500"/>
                                        <p:tgtEl>
                                          <p:spTgt spid="3">
                                            <p:txEl>
                                              <p:pRg st="8" end="8"/>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3">
                                            <p:txEl>
                                              <p:pRg st="10" end="10"/>
                                            </p:txEl>
                                          </p:spTgt>
                                        </p:tgtEl>
                                        <p:attrNameLst>
                                          <p:attrName>style.visibility</p:attrName>
                                        </p:attrNameLst>
                                      </p:cBhvr>
                                      <p:to>
                                        <p:strVal val="visible"/>
                                      </p:to>
                                    </p:set>
                                    <p:animEffect transition="in" filter="fade">
                                      <p:cBhvr>
                                        <p:cTn id="65"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4"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27077-9DA1-F7CA-D6E7-D4B7480F5896}"/>
              </a:ext>
            </a:extLst>
          </p:cNvPr>
          <p:cNvSpPr>
            <a:spLocks noGrp="1"/>
          </p:cNvSpPr>
          <p:nvPr>
            <p:ph type="title"/>
          </p:nvPr>
        </p:nvSpPr>
        <p:spPr/>
        <p:txBody>
          <a:bodyPr/>
          <a:lstStyle/>
          <a:p>
            <a:r>
              <a:rPr lang="en-US" dirty="0"/>
              <a:t>STRATEGIES FOR SUCCESs: IN THE BOARDROOM</a:t>
            </a:r>
          </a:p>
        </p:txBody>
      </p:sp>
      <p:sp>
        <p:nvSpPr>
          <p:cNvPr id="3" name="Content Placeholder 2">
            <a:extLst>
              <a:ext uri="{FF2B5EF4-FFF2-40B4-BE49-F238E27FC236}">
                <a16:creationId xmlns:a16="http://schemas.microsoft.com/office/drawing/2014/main" id="{C1BAE147-B3F8-88FC-D34C-F162B5015081}"/>
              </a:ext>
            </a:extLst>
          </p:cNvPr>
          <p:cNvSpPr>
            <a:spLocks noGrp="1"/>
          </p:cNvSpPr>
          <p:nvPr>
            <p:ph idx="1"/>
          </p:nvPr>
        </p:nvSpPr>
        <p:spPr>
          <a:xfrm>
            <a:off x="1451578" y="2034586"/>
            <a:ext cx="9603275" cy="3450613"/>
          </a:xfrm>
        </p:spPr>
        <p:txBody>
          <a:bodyPr>
            <a:normAutofit fontScale="55000" lnSpcReduction="20000"/>
          </a:bodyPr>
          <a:lstStyle/>
          <a:p>
            <a:pPr marL="0" indent="0">
              <a:buNone/>
            </a:pPr>
            <a:r>
              <a:rPr lang="en-US" b="1" dirty="0"/>
              <a:t>Sequential vs. Holistic Bargaining</a:t>
            </a:r>
          </a:p>
          <a:p>
            <a:endParaRPr lang="en-US" dirty="0"/>
          </a:p>
          <a:p>
            <a:r>
              <a:rPr lang="en-US" dirty="0"/>
              <a:t>Instead of discussing each issue individually, talk about the entire bundle at once.</a:t>
            </a:r>
          </a:p>
          <a:p>
            <a:endParaRPr lang="en-US" dirty="0"/>
          </a:p>
          <a:p>
            <a:pPr marL="0" indent="0">
              <a:buNone/>
            </a:pPr>
            <a:r>
              <a:rPr lang="en-US" b="1" dirty="0"/>
              <a:t>Become an expert in indirect communication</a:t>
            </a:r>
          </a:p>
          <a:p>
            <a:endParaRPr lang="en-US" dirty="0"/>
          </a:p>
          <a:p>
            <a:r>
              <a:rPr lang="en-US" dirty="0"/>
              <a:t>Steer clear of the word "No." Instead, say things like "That may be difficult."</a:t>
            </a:r>
          </a:p>
          <a:p>
            <a:endParaRPr lang="en-US" dirty="0"/>
          </a:p>
          <a:p>
            <a:pPr marL="0" indent="0">
              <a:buNone/>
            </a:pPr>
            <a:r>
              <a:rPr lang="en-US" b="1" dirty="0"/>
              <a:t>Be Patient</a:t>
            </a:r>
          </a:p>
          <a:p>
            <a:endParaRPr lang="en-US" dirty="0"/>
          </a:p>
          <a:p>
            <a:r>
              <a:rPr lang="en-US" dirty="0"/>
              <a:t>Avoid the temptation to hurry. People will be suspicious of artificial deadlines (Mannix and Brett, 2002).</a:t>
            </a:r>
          </a:p>
        </p:txBody>
      </p:sp>
    </p:spTree>
    <p:extLst>
      <p:ext uri="{BB962C8B-B14F-4D97-AF65-F5344CB8AC3E}">
        <p14:creationId xmlns:p14="http://schemas.microsoft.com/office/powerpoint/2010/main" val="5018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fade">
                                      <p:cBhvr>
                                        <p:cTn id="3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20EA8-3195-A6E9-0A7E-FDCFA5EF3F1F}"/>
              </a:ext>
            </a:extLst>
          </p:cNvPr>
          <p:cNvSpPr>
            <a:spLocks noGrp="1"/>
          </p:cNvSpPr>
          <p:nvPr>
            <p:ph type="title"/>
          </p:nvPr>
        </p:nvSpPr>
        <p:spPr/>
        <p:txBody>
          <a:bodyPr/>
          <a:lstStyle/>
          <a:p>
            <a:r>
              <a:rPr lang="en-US" dirty="0"/>
              <a:t>THE IMPERATIVE OF CULTURAL AGILITY </a:t>
            </a:r>
          </a:p>
        </p:txBody>
      </p:sp>
      <p:sp>
        <p:nvSpPr>
          <p:cNvPr id="3" name="Content Placeholder 2">
            <a:extLst>
              <a:ext uri="{FF2B5EF4-FFF2-40B4-BE49-F238E27FC236}">
                <a16:creationId xmlns:a16="http://schemas.microsoft.com/office/drawing/2014/main" id="{6D3A4DB8-89ED-13D1-A039-7B05B9584050}"/>
              </a:ext>
            </a:extLst>
          </p:cNvPr>
          <p:cNvSpPr>
            <a:spLocks noGrp="1"/>
          </p:cNvSpPr>
          <p:nvPr>
            <p:ph idx="1"/>
          </p:nvPr>
        </p:nvSpPr>
        <p:spPr/>
        <p:txBody>
          <a:bodyPr>
            <a:normAutofit fontScale="92500" lnSpcReduction="10000"/>
          </a:bodyPr>
          <a:lstStyle/>
          <a:p>
            <a:pPr marL="0" indent="0">
              <a:buNone/>
            </a:pPr>
            <a:r>
              <a:rPr lang="en-US" b="1" dirty="0"/>
              <a:t>Using Flexibility as a Competitive Advantage</a:t>
            </a:r>
          </a:p>
          <a:p>
            <a:endParaRPr lang="en-US" dirty="0"/>
          </a:p>
          <a:p>
            <a:r>
              <a:rPr lang="en-US" dirty="0"/>
              <a:t>Costly misunderstandings are avoided by cultural awareness.</a:t>
            </a:r>
          </a:p>
          <a:p>
            <a:endParaRPr lang="en-US" dirty="0"/>
          </a:p>
          <a:p>
            <a:r>
              <a:rPr lang="en-US" dirty="0"/>
              <a:t>Promotes respect for one another and psychological safety.</a:t>
            </a:r>
          </a:p>
          <a:p>
            <a:endParaRPr lang="en-US" dirty="0"/>
          </a:p>
          <a:p>
            <a:r>
              <a:rPr lang="en-US" dirty="0"/>
              <a:t>Creates a strong, long-term strategic partnership from a transactional contract (</a:t>
            </a:r>
            <a:r>
              <a:rPr lang="en-US" dirty="0" err="1"/>
              <a:t>Earley</a:t>
            </a:r>
            <a:r>
              <a:rPr lang="en-US" dirty="0"/>
              <a:t> and </a:t>
            </a:r>
            <a:r>
              <a:rPr lang="en-US" dirty="0" err="1"/>
              <a:t>Mosakowski</a:t>
            </a:r>
            <a:r>
              <a:rPr lang="en-US" dirty="0"/>
              <a:t>, 2004).</a:t>
            </a:r>
          </a:p>
        </p:txBody>
      </p:sp>
    </p:spTree>
    <p:extLst>
      <p:ext uri="{BB962C8B-B14F-4D97-AF65-F5344CB8AC3E}">
        <p14:creationId xmlns:p14="http://schemas.microsoft.com/office/powerpoint/2010/main" val="361936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22643-822E-5B5A-603B-C24A8879A5CE}"/>
              </a:ext>
            </a:extLst>
          </p:cNvPr>
          <p:cNvSpPr>
            <a:spLocks noGrp="1"/>
          </p:cNvSpPr>
          <p:nvPr>
            <p:ph type="title"/>
          </p:nvPr>
        </p:nvSpPr>
        <p:spPr/>
        <p:txBody>
          <a:bodyPr/>
          <a:lstStyle/>
          <a:p>
            <a:r>
              <a:rPr lang="en-US" dirty="0"/>
              <a:t>CONCLUSION</a:t>
            </a:r>
          </a:p>
        </p:txBody>
      </p:sp>
      <p:sp>
        <p:nvSpPr>
          <p:cNvPr id="4" name="Rectangle 1">
            <a:extLst>
              <a:ext uri="{FF2B5EF4-FFF2-40B4-BE49-F238E27FC236}">
                <a16:creationId xmlns:a16="http://schemas.microsoft.com/office/drawing/2014/main" id="{17502749-AFE8-8CC4-48AB-6A4304D2A4B1}"/>
              </a:ext>
            </a:extLst>
          </p:cNvPr>
          <p:cNvSpPr>
            <a:spLocks noGrp="1" noChangeArrowheads="1"/>
          </p:cNvSpPr>
          <p:nvPr>
            <p:ph idx="1"/>
          </p:nvPr>
        </p:nvSpPr>
        <p:spPr bwMode="auto">
          <a:xfrm>
            <a:off x="1451579" y="2695923"/>
            <a:ext cx="8864734"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indent="0" eaLnBrk="0" fontAlgn="base" hangingPunct="0">
              <a:lnSpc>
                <a:spcPct val="100000"/>
              </a:lnSpc>
              <a:spcBef>
                <a:spcPct val="0"/>
              </a:spcBef>
              <a:spcAft>
                <a:spcPct val="0"/>
              </a:spcAft>
              <a:buClrTx/>
              <a:buSzTx/>
              <a:buNone/>
            </a:pPr>
            <a:r>
              <a:rPr kumimoji="0" lang="en-US" altLang="en-US" sz="1600" b="1" i="0" u="none" strike="noStrike" cap="none" normalizeH="0" baseline="0" dirty="0">
                <a:ln>
                  <a:noFill/>
                </a:ln>
                <a:solidFill>
                  <a:schemeClr val="tx1"/>
                </a:solidFill>
                <a:effectLst/>
                <a:latin typeface="+mj-lt"/>
              </a:rPr>
              <a:t>An overview of the main lessons learned</a:t>
            </a:r>
            <a:br>
              <a:rPr kumimoji="0" lang="en-US" altLang="en-US" sz="1600" b="1" u="none" strike="noStrike" cap="none" normalizeH="0" baseline="0" dirty="0">
                <a:ln>
                  <a:noFill/>
                </a:ln>
                <a:solidFill>
                  <a:schemeClr val="tx1"/>
                </a:solidFill>
                <a:effectLst/>
                <a:latin typeface="+mj-lt"/>
              </a:rPr>
            </a:br>
            <a:br>
              <a:rPr kumimoji="0" lang="en-US" altLang="en-US" sz="1600" b="1" u="none" strike="noStrike" cap="none" normalizeH="0" baseline="0" dirty="0">
                <a:ln>
                  <a:noFill/>
                </a:ln>
                <a:solidFill>
                  <a:schemeClr val="tx1"/>
                </a:solidFill>
                <a:effectLst/>
                <a:latin typeface="+mj-lt"/>
              </a:rPr>
            </a:br>
            <a:r>
              <a:rPr kumimoji="0" lang="en-US" altLang="en-US" sz="1600" u="none" strike="noStrike" cap="none" normalizeH="0" baseline="0" dirty="0">
                <a:ln>
                  <a:noFill/>
                </a:ln>
                <a:solidFill>
                  <a:schemeClr val="tx1"/>
                </a:solidFill>
                <a:effectLst/>
                <a:latin typeface="+mj-lt"/>
              </a:rPr>
              <a:t>- </a:t>
            </a:r>
            <a:r>
              <a:rPr kumimoji="0" lang="en-US" altLang="en-US" sz="1600" i="0" u="none" strike="noStrike" cap="none" normalizeH="0" baseline="0" dirty="0">
                <a:ln>
                  <a:noFill/>
                </a:ln>
                <a:solidFill>
                  <a:schemeClr val="tx1"/>
                </a:solidFill>
                <a:effectLst/>
                <a:latin typeface="+mj-lt"/>
              </a:rPr>
              <a:t>Business </a:t>
            </a:r>
            <a:r>
              <a:rPr kumimoji="0" lang="en-US" altLang="en-US" sz="1600" i="0" u="none" strike="noStrike" cap="none" normalizeH="0" baseline="0" dirty="0" err="1">
                <a:ln>
                  <a:noFill/>
                </a:ln>
                <a:solidFill>
                  <a:schemeClr val="tx1"/>
                </a:solidFill>
                <a:effectLst/>
                <a:latin typeface="+mj-lt"/>
              </a:rPr>
              <a:t>behaviour</a:t>
            </a:r>
            <a:r>
              <a:rPr kumimoji="0" lang="en-US" altLang="en-US" sz="1600" i="0" u="none" strike="noStrike" cap="none" normalizeH="0" baseline="0" dirty="0">
                <a:ln>
                  <a:noFill/>
                </a:ln>
                <a:solidFill>
                  <a:schemeClr val="tx1"/>
                </a:solidFill>
                <a:effectLst/>
                <a:latin typeface="+mj-lt"/>
              </a:rPr>
              <a:t> is determined by culture; the UK and China have quite different perspectives.</a:t>
            </a:r>
            <a:br>
              <a:rPr kumimoji="0" lang="en-US" altLang="en-US" sz="1600" i="0" u="none" strike="noStrike" cap="none" normalizeH="0" baseline="0" dirty="0">
                <a:ln>
                  <a:noFill/>
                </a:ln>
                <a:solidFill>
                  <a:schemeClr val="tx1"/>
                </a:solidFill>
                <a:effectLst/>
                <a:latin typeface="+mj-lt"/>
              </a:rPr>
            </a:br>
            <a:br>
              <a:rPr kumimoji="0" lang="en-US" altLang="en-US" sz="1600" i="0" u="none" strike="noStrike" cap="none" normalizeH="0" baseline="0" dirty="0">
                <a:ln>
                  <a:noFill/>
                </a:ln>
                <a:solidFill>
                  <a:schemeClr val="tx1"/>
                </a:solidFill>
                <a:effectLst/>
                <a:latin typeface="+mj-lt"/>
              </a:rPr>
            </a:br>
            <a:r>
              <a:rPr lang="en-US" altLang="en-US" sz="1600" dirty="0">
                <a:latin typeface="+mj-lt"/>
              </a:rPr>
              <a:t>- </a:t>
            </a:r>
            <a:r>
              <a:rPr kumimoji="0" lang="en-US" altLang="en-US" sz="1600" i="0" u="none" strike="noStrike" cap="none" normalizeH="0" baseline="0" dirty="0">
                <a:ln>
                  <a:noFill/>
                </a:ln>
                <a:solidFill>
                  <a:schemeClr val="tx1"/>
                </a:solidFill>
                <a:effectLst/>
                <a:latin typeface="+mj-lt"/>
              </a:rPr>
              <a:t>Understanding </a:t>
            </a:r>
            <a:r>
              <a:rPr kumimoji="0" lang="en-US" altLang="en-US" sz="1600" i="0" u="none" strike="noStrike" cap="none" normalizeH="0" baseline="0" dirty="0" err="1">
                <a:ln>
                  <a:noFill/>
                </a:ln>
                <a:solidFill>
                  <a:schemeClr val="tx1"/>
                </a:solidFill>
                <a:effectLst/>
                <a:latin typeface="+mj-lt"/>
              </a:rPr>
              <a:t>Mianzi</a:t>
            </a:r>
            <a:r>
              <a:rPr kumimoji="0" lang="en-US" altLang="en-US" sz="1600" i="0" u="none" strike="noStrike" cap="none" normalizeH="0" baseline="0" dirty="0">
                <a:ln>
                  <a:noFill/>
                </a:ln>
                <a:solidFill>
                  <a:schemeClr val="tx1"/>
                </a:solidFill>
                <a:effectLst/>
                <a:latin typeface="+mj-lt"/>
              </a:rPr>
              <a:t> (face) and Guanxi (relationships) is essential for success.</a:t>
            </a:r>
            <a:br>
              <a:rPr kumimoji="0" lang="en-US" altLang="en-US" sz="1600" i="0" u="none" strike="noStrike" cap="none" normalizeH="0" baseline="0" dirty="0">
                <a:ln>
                  <a:noFill/>
                </a:ln>
                <a:solidFill>
                  <a:schemeClr val="tx1"/>
                </a:solidFill>
                <a:effectLst/>
                <a:latin typeface="+mj-lt"/>
              </a:rPr>
            </a:br>
            <a:br>
              <a:rPr kumimoji="0" lang="en-US" altLang="en-US" sz="1600" i="0" u="none" strike="noStrike" cap="none" normalizeH="0" baseline="0" dirty="0">
                <a:ln>
                  <a:noFill/>
                </a:ln>
                <a:solidFill>
                  <a:schemeClr val="tx1"/>
                </a:solidFill>
                <a:effectLst/>
                <a:latin typeface="+mj-lt"/>
              </a:rPr>
            </a:br>
            <a:r>
              <a:rPr lang="en-US" altLang="en-US" sz="1600" dirty="0">
                <a:latin typeface="+mj-lt"/>
              </a:rPr>
              <a:t>- </a:t>
            </a:r>
            <a:r>
              <a:rPr kumimoji="0" lang="en-US" altLang="en-US" sz="1600" i="0" u="none" strike="noStrike" cap="none" normalizeH="0" baseline="0" dirty="0">
                <a:ln>
                  <a:noFill/>
                </a:ln>
                <a:solidFill>
                  <a:schemeClr val="tx1"/>
                </a:solidFill>
                <a:effectLst/>
                <a:latin typeface="+mj-lt"/>
              </a:rPr>
              <a:t>Building trust, matching hierarchy, talking indirectly, and being incredibly patient will all help us achieve.</a:t>
            </a:r>
            <a:br>
              <a:rPr kumimoji="0" lang="en-US" altLang="en-US" sz="1600" i="0" u="none" strike="noStrike" cap="none" normalizeH="0" baseline="0" dirty="0">
                <a:ln>
                  <a:noFill/>
                </a:ln>
                <a:solidFill>
                  <a:schemeClr val="tx1"/>
                </a:solidFill>
                <a:effectLst/>
                <a:latin typeface="+mj-lt"/>
              </a:rPr>
            </a:br>
            <a:br>
              <a:rPr kumimoji="0" lang="en-US" altLang="en-US" sz="1600" i="0" u="none" strike="noStrike" cap="none" normalizeH="0" baseline="0" dirty="0">
                <a:ln>
                  <a:noFill/>
                </a:ln>
                <a:solidFill>
                  <a:schemeClr val="tx1"/>
                </a:solidFill>
                <a:effectLst/>
                <a:latin typeface="+mj-lt"/>
              </a:rPr>
            </a:br>
            <a:r>
              <a:rPr kumimoji="0" lang="en-US" altLang="en-US" sz="1600" b="1" i="0" u="none" strike="noStrike" cap="none" normalizeH="0" baseline="0" dirty="0">
                <a:ln>
                  <a:noFill/>
                </a:ln>
                <a:solidFill>
                  <a:schemeClr val="tx1"/>
                </a:solidFill>
                <a:effectLst/>
                <a:latin typeface="+mj-lt"/>
              </a:rPr>
              <a:t>Board clearance for the first "relationship-building" delegation to Shanghai is the next step.</a:t>
            </a:r>
          </a:p>
        </p:txBody>
      </p:sp>
    </p:spTree>
    <p:extLst>
      <p:ext uri="{BB962C8B-B14F-4D97-AF65-F5344CB8AC3E}">
        <p14:creationId xmlns:p14="http://schemas.microsoft.com/office/powerpoint/2010/main" val="1624770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C4840-E3E9-BF31-B07F-8F1456BCD0A8}"/>
              </a:ext>
            </a:extLst>
          </p:cNvPr>
          <p:cNvSpPr>
            <a:spLocks noGrp="1"/>
          </p:cNvSpPr>
          <p:nvPr>
            <p:ph type="title"/>
          </p:nvPr>
        </p:nvSpPr>
        <p:spPr>
          <a:xfrm>
            <a:off x="1413871" y="811631"/>
            <a:ext cx="9603275" cy="1049235"/>
          </a:xfrm>
        </p:spPr>
        <p:txBody>
          <a:bodyPr/>
          <a:lstStyle/>
          <a:p>
            <a:r>
              <a:rPr lang="en-US" dirty="0"/>
              <a:t>thank you!</a:t>
            </a:r>
          </a:p>
        </p:txBody>
      </p:sp>
      <p:sp>
        <p:nvSpPr>
          <p:cNvPr id="6" name="TextBox 5">
            <a:extLst>
              <a:ext uri="{FF2B5EF4-FFF2-40B4-BE49-F238E27FC236}">
                <a16:creationId xmlns:a16="http://schemas.microsoft.com/office/drawing/2014/main" id="{20111B2F-AF2E-3FB3-1E16-6A8DCE1B3D7F}"/>
              </a:ext>
            </a:extLst>
          </p:cNvPr>
          <p:cNvSpPr txBox="1"/>
          <p:nvPr/>
        </p:nvSpPr>
        <p:spPr>
          <a:xfrm>
            <a:off x="6096000" y="3498858"/>
            <a:ext cx="6240544" cy="584775"/>
          </a:xfrm>
          <a:prstGeom prst="rect">
            <a:avLst/>
          </a:prstGeom>
          <a:noFill/>
        </p:spPr>
        <p:txBody>
          <a:bodyPr wrap="square">
            <a:spAutoFit/>
          </a:bodyPr>
          <a:lstStyle/>
          <a:p>
            <a:r>
              <a:rPr lang="en-US" sz="3200" dirty="0"/>
              <a:t>ANY QUESTIONS?</a:t>
            </a:r>
          </a:p>
        </p:txBody>
      </p:sp>
    </p:spTree>
    <p:extLst>
      <p:ext uri="{BB962C8B-B14F-4D97-AF65-F5344CB8AC3E}">
        <p14:creationId xmlns:p14="http://schemas.microsoft.com/office/powerpoint/2010/main" val="2268538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26"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ipe(down)">
                                      <p:cBhvr>
                                        <p:cTn id="14" dur="580">
                                          <p:stCondLst>
                                            <p:cond delay="0"/>
                                          </p:stCondLst>
                                        </p:cTn>
                                        <p:tgtEl>
                                          <p:spTgt spid="6"/>
                                        </p:tgtEl>
                                      </p:cBhvr>
                                    </p:animEffect>
                                    <p:anim calcmode="lin" valueType="num">
                                      <p:cBhvr>
                                        <p:cTn id="15"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20" dur="26">
                                          <p:stCondLst>
                                            <p:cond delay="650"/>
                                          </p:stCondLst>
                                        </p:cTn>
                                        <p:tgtEl>
                                          <p:spTgt spid="6"/>
                                        </p:tgtEl>
                                      </p:cBhvr>
                                      <p:to x="100000" y="60000"/>
                                    </p:animScale>
                                    <p:animScale>
                                      <p:cBhvr>
                                        <p:cTn id="21" dur="166" decel="50000">
                                          <p:stCondLst>
                                            <p:cond delay="676"/>
                                          </p:stCondLst>
                                        </p:cTn>
                                        <p:tgtEl>
                                          <p:spTgt spid="6"/>
                                        </p:tgtEl>
                                      </p:cBhvr>
                                      <p:to x="100000" y="100000"/>
                                    </p:animScale>
                                    <p:animScale>
                                      <p:cBhvr>
                                        <p:cTn id="22" dur="26">
                                          <p:stCondLst>
                                            <p:cond delay="1312"/>
                                          </p:stCondLst>
                                        </p:cTn>
                                        <p:tgtEl>
                                          <p:spTgt spid="6"/>
                                        </p:tgtEl>
                                      </p:cBhvr>
                                      <p:to x="100000" y="80000"/>
                                    </p:animScale>
                                    <p:animScale>
                                      <p:cBhvr>
                                        <p:cTn id="23" dur="166" decel="50000">
                                          <p:stCondLst>
                                            <p:cond delay="1338"/>
                                          </p:stCondLst>
                                        </p:cTn>
                                        <p:tgtEl>
                                          <p:spTgt spid="6"/>
                                        </p:tgtEl>
                                      </p:cBhvr>
                                      <p:to x="100000" y="100000"/>
                                    </p:animScale>
                                    <p:animScale>
                                      <p:cBhvr>
                                        <p:cTn id="24" dur="26">
                                          <p:stCondLst>
                                            <p:cond delay="1642"/>
                                          </p:stCondLst>
                                        </p:cTn>
                                        <p:tgtEl>
                                          <p:spTgt spid="6"/>
                                        </p:tgtEl>
                                      </p:cBhvr>
                                      <p:to x="100000" y="90000"/>
                                    </p:animScale>
                                    <p:animScale>
                                      <p:cBhvr>
                                        <p:cTn id="25" dur="166" decel="50000">
                                          <p:stCondLst>
                                            <p:cond delay="1668"/>
                                          </p:stCondLst>
                                        </p:cTn>
                                        <p:tgtEl>
                                          <p:spTgt spid="6"/>
                                        </p:tgtEl>
                                      </p:cBhvr>
                                      <p:to x="100000" y="100000"/>
                                    </p:animScale>
                                    <p:animScale>
                                      <p:cBhvr>
                                        <p:cTn id="26" dur="26">
                                          <p:stCondLst>
                                            <p:cond delay="1808"/>
                                          </p:stCondLst>
                                        </p:cTn>
                                        <p:tgtEl>
                                          <p:spTgt spid="6"/>
                                        </p:tgtEl>
                                      </p:cBhvr>
                                      <p:to x="100000" y="95000"/>
                                    </p:animScale>
                                    <p:animScale>
                                      <p:cBhvr>
                                        <p:cTn id="27"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018BD-C2A5-71F4-58F0-7EA16AF5F664}"/>
              </a:ext>
            </a:extLst>
          </p:cNvPr>
          <p:cNvSpPr>
            <a:spLocks noGrp="1"/>
          </p:cNvSpPr>
          <p:nvPr>
            <p:ph type="title"/>
          </p:nvPr>
        </p:nvSpPr>
        <p:spPr/>
        <p:txBody>
          <a:bodyPr/>
          <a:lstStyle/>
          <a:p>
            <a:r>
              <a:rPr lang="en-US" dirty="0"/>
              <a:t>references</a:t>
            </a:r>
          </a:p>
        </p:txBody>
      </p:sp>
      <p:sp>
        <p:nvSpPr>
          <p:cNvPr id="4" name="Rectangle 1">
            <a:extLst>
              <a:ext uri="{FF2B5EF4-FFF2-40B4-BE49-F238E27FC236}">
                <a16:creationId xmlns:a16="http://schemas.microsoft.com/office/drawing/2014/main" id="{93DFE82B-3FD7-6086-FC7C-34EC5F907C26}"/>
              </a:ext>
            </a:extLst>
          </p:cNvPr>
          <p:cNvSpPr>
            <a:spLocks noGrp="1" noChangeArrowheads="1"/>
          </p:cNvSpPr>
          <p:nvPr>
            <p:ph idx="1"/>
          </p:nvPr>
        </p:nvSpPr>
        <p:spPr bwMode="auto">
          <a:xfrm>
            <a:off x="1347886" y="1746032"/>
            <a:ext cx="9097014"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mj-lt"/>
              </a:rPr>
              <a:t>Chen, X.P. and Chen, C.C. (2004) 'On the Intricacies of the Chinese Guanxi: A Process Model of Guanxi Development', </a:t>
            </a:r>
            <a:r>
              <a:rPr kumimoji="0" lang="en-US" altLang="en-US" sz="1400" b="0" i="1" u="none" strike="noStrike" cap="none" normalizeH="0" baseline="0" dirty="0">
                <a:ln>
                  <a:noFill/>
                </a:ln>
                <a:solidFill>
                  <a:schemeClr val="tx1"/>
                </a:solidFill>
                <a:effectLst/>
                <a:latin typeface="+mj-lt"/>
              </a:rPr>
              <a:t>Asia Pacific Journal of Management</a:t>
            </a:r>
            <a:r>
              <a:rPr kumimoji="0" lang="en-US" altLang="en-US" sz="1400" b="0" i="0" u="none" strike="noStrike" cap="none" normalizeH="0" baseline="0" dirty="0">
                <a:ln>
                  <a:noFill/>
                </a:ln>
                <a:solidFill>
                  <a:schemeClr val="tx1"/>
                </a:solidFill>
                <a:effectLst/>
                <a:latin typeface="+mj-lt"/>
              </a:rPr>
              <a:t>, 21(3), pp. 305-324.</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err="1">
                <a:ln>
                  <a:noFill/>
                </a:ln>
                <a:solidFill>
                  <a:schemeClr val="tx1"/>
                </a:solidFill>
                <a:effectLst/>
                <a:latin typeface="+mj-lt"/>
              </a:rPr>
              <a:t>Earley</a:t>
            </a:r>
            <a:r>
              <a:rPr kumimoji="0" lang="en-US" altLang="en-US" sz="1400" b="0" i="0" u="none" strike="noStrike" cap="none" normalizeH="0" baseline="0" dirty="0">
                <a:ln>
                  <a:noFill/>
                </a:ln>
                <a:solidFill>
                  <a:schemeClr val="tx1"/>
                </a:solidFill>
                <a:effectLst/>
                <a:latin typeface="+mj-lt"/>
              </a:rPr>
              <a:t>, P.C. and </a:t>
            </a:r>
            <a:r>
              <a:rPr kumimoji="0" lang="en-US" altLang="en-US" sz="1400" b="0" i="0" u="none" strike="noStrike" cap="none" normalizeH="0" baseline="0" dirty="0" err="1">
                <a:ln>
                  <a:noFill/>
                </a:ln>
                <a:solidFill>
                  <a:schemeClr val="tx1"/>
                </a:solidFill>
                <a:effectLst/>
                <a:latin typeface="+mj-lt"/>
              </a:rPr>
              <a:t>Mosakowski</a:t>
            </a:r>
            <a:r>
              <a:rPr kumimoji="0" lang="en-US" altLang="en-US" sz="1400" b="0" i="0" u="none" strike="noStrike" cap="none" normalizeH="0" baseline="0" dirty="0">
                <a:ln>
                  <a:noFill/>
                </a:ln>
                <a:solidFill>
                  <a:schemeClr val="tx1"/>
                </a:solidFill>
                <a:effectLst/>
                <a:latin typeface="+mj-lt"/>
              </a:rPr>
              <a:t>, E. (2004) 'Cultural Intelligence', </a:t>
            </a:r>
            <a:r>
              <a:rPr kumimoji="0" lang="en-US" altLang="en-US" sz="1400" b="0" i="1" u="none" strike="noStrike" cap="none" normalizeH="0" baseline="0" dirty="0">
                <a:ln>
                  <a:noFill/>
                </a:ln>
                <a:solidFill>
                  <a:schemeClr val="tx1"/>
                </a:solidFill>
                <a:effectLst/>
                <a:latin typeface="+mj-lt"/>
              </a:rPr>
              <a:t>Harvard Business Review</a:t>
            </a:r>
            <a:r>
              <a:rPr kumimoji="0" lang="en-US" altLang="en-US" sz="1400" b="0" i="0" u="none" strike="noStrike" cap="none" normalizeH="0" baseline="0" dirty="0">
                <a:ln>
                  <a:noFill/>
                </a:ln>
                <a:solidFill>
                  <a:schemeClr val="tx1"/>
                </a:solidFill>
                <a:effectLst/>
                <a:latin typeface="+mj-lt"/>
              </a:rPr>
              <a:t>, 82(10), pp. 139-146.</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mj-lt"/>
              </a:rPr>
              <a:t>Fang, T. (1999) Chinese business negotiating style. SAGE Publications, Incorporated.</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mj-lt"/>
              </a:rPr>
              <a:t>Hall, E.T. (1989) Beyond culture. Anchor.</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mj-lt"/>
              </a:rPr>
              <a:t>Hofstede, G. (2011) '</a:t>
            </a:r>
            <a:r>
              <a:rPr kumimoji="0" lang="en-US" altLang="en-US" sz="1400" b="0" i="0" u="none" strike="noStrike" cap="none" normalizeH="0" baseline="0" dirty="0" err="1">
                <a:ln>
                  <a:noFill/>
                </a:ln>
                <a:solidFill>
                  <a:schemeClr val="tx1"/>
                </a:solidFill>
                <a:effectLst/>
                <a:latin typeface="+mj-lt"/>
              </a:rPr>
              <a:t>Dimensionalizing</a:t>
            </a:r>
            <a:r>
              <a:rPr kumimoji="0" lang="en-US" altLang="en-US" sz="1400" b="0" i="0" u="none" strike="noStrike" cap="none" normalizeH="0" baseline="0" dirty="0">
                <a:ln>
                  <a:noFill/>
                </a:ln>
                <a:solidFill>
                  <a:schemeClr val="tx1"/>
                </a:solidFill>
                <a:effectLst/>
                <a:latin typeface="+mj-lt"/>
              </a:rPr>
              <a:t> Cultures: The Hofstede Model in context,' Online Readings in Psychology and Culture, 2(1). </a:t>
            </a:r>
            <a:r>
              <a:rPr kumimoji="0" lang="en-US" altLang="en-US" sz="1400" b="0" i="0" u="none" strike="noStrike" cap="none" normalizeH="0" baseline="0" dirty="0">
                <a:ln>
                  <a:noFill/>
                </a:ln>
                <a:solidFill>
                  <a:schemeClr val="tx1"/>
                </a:solidFill>
                <a:effectLst/>
                <a:latin typeface="+mj-lt"/>
                <a:hlinkClick r:id="rId2"/>
              </a:rPr>
              <a:t>https://doi.org/10.9707/2307-0919.1014</a:t>
            </a:r>
            <a:r>
              <a:rPr kumimoji="0" lang="en-US" altLang="en-US" sz="1400" b="0" i="0" u="none" strike="noStrike" cap="none" normalizeH="0" baseline="0" dirty="0">
                <a:ln>
                  <a:noFill/>
                </a:ln>
                <a:solidFill>
                  <a:schemeClr val="tx1"/>
                </a:solidFill>
                <a:effectLst/>
                <a:latin typeface="+mj-lt"/>
              </a:rPr>
              <a:t>.</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mj-lt"/>
              </a:rPr>
              <a:t>Mannix, E. and Brett, J. (2002) 'Negotiating Globally: How to Negotiate Deals, Resolve Disputes, and Make Decisions across Cultural Boundaries,' Industrial and Labor Relations Review, 56(1), p. 193. https://doi.org/10.2307/3270665.</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a:ln>
                  <a:noFill/>
                </a:ln>
                <a:solidFill>
                  <a:schemeClr val="tx1"/>
                </a:solidFill>
                <a:effectLst/>
                <a:latin typeface="+mj-lt"/>
              </a:rPr>
              <a:t>Meyer, E. (2014) The culture map: Breaking Through the Invisible Boundaries of Global Business. Public Affairs.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4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400" b="0" i="0" u="none" strike="noStrike" cap="none" normalizeH="0" baseline="0" dirty="0" err="1">
                <a:ln>
                  <a:noFill/>
                </a:ln>
                <a:solidFill>
                  <a:schemeClr val="tx1"/>
                </a:solidFill>
                <a:effectLst/>
                <a:latin typeface="+mj-lt"/>
              </a:rPr>
              <a:t>Salacuse</a:t>
            </a:r>
            <a:r>
              <a:rPr kumimoji="0" lang="en-US" altLang="en-US" sz="1400" b="0" i="0" u="none" strike="noStrike" cap="none" normalizeH="0" baseline="0" dirty="0">
                <a:ln>
                  <a:noFill/>
                </a:ln>
                <a:solidFill>
                  <a:schemeClr val="tx1"/>
                </a:solidFill>
                <a:effectLst/>
                <a:latin typeface="+mj-lt"/>
              </a:rPr>
              <a:t>, J.W. (2004) 'Negotiating: The Top Ten Ways that Culture Can Affect Your Negotiation', </a:t>
            </a:r>
            <a:r>
              <a:rPr kumimoji="0" lang="en-US" altLang="en-US" sz="1400" b="0" i="1" u="none" strike="noStrike" cap="none" normalizeH="0" baseline="0" dirty="0">
                <a:ln>
                  <a:noFill/>
                </a:ln>
                <a:solidFill>
                  <a:schemeClr val="tx1"/>
                </a:solidFill>
                <a:effectLst/>
                <a:latin typeface="+mj-lt"/>
              </a:rPr>
              <a:t>Ivey Business Journal</a:t>
            </a:r>
            <a:r>
              <a:rPr kumimoji="0" lang="en-US" altLang="en-US" sz="1400" b="0" i="0" u="none" strike="noStrike" cap="none" normalizeH="0" baseline="0" dirty="0">
                <a:ln>
                  <a:noFill/>
                </a:ln>
                <a:solidFill>
                  <a:schemeClr val="tx1"/>
                </a:solidFill>
                <a:effectLst/>
                <a:latin typeface="+mj-lt"/>
              </a:rPr>
              <a:t>, 69(1), pp. 1-6.</a:t>
            </a:r>
          </a:p>
        </p:txBody>
      </p:sp>
    </p:spTree>
    <p:extLst>
      <p:ext uri="{BB962C8B-B14F-4D97-AF65-F5344CB8AC3E}">
        <p14:creationId xmlns:p14="http://schemas.microsoft.com/office/powerpoint/2010/main" val="36158014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98</TotalTime>
  <Words>2041</Words>
  <Application>Microsoft Office PowerPoint</Application>
  <PresentationFormat>Widescreen</PresentationFormat>
  <Paragraphs>122</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Gill Sans MT</vt:lpstr>
      <vt:lpstr>Times New Roman</vt:lpstr>
      <vt:lpstr>Gallery</vt:lpstr>
      <vt:lpstr>Strategic Partnership in China: Navigating Cross-Cultural Negotiations</vt:lpstr>
      <vt:lpstr>Outline of the presentation</vt:lpstr>
      <vt:lpstr>Defining culture in business</vt:lpstr>
      <vt:lpstr>THEORETICAL UNDERPINNING: HOFSTEDE’S CULTURAL DIMENSIONS</vt:lpstr>
      <vt:lpstr>Chinese cultural elements to overcome (part 1: relationships)</vt:lpstr>
      <vt:lpstr>Chinese cultural elements to overcome (part 2: communication)</vt:lpstr>
      <vt:lpstr>STRATEGIES FOR SUCCESS: STRUCTURING THE NEGOTIATION</vt:lpstr>
      <vt:lpstr>STRATEGIES FOR SUCCESs: IN THE BOARDROOM</vt:lpstr>
      <vt:lpstr>THE IMPERATIVE OF CULTURAL AGILITY </vt:lpstr>
      <vt:lpstr>CONCLUSION</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Partnership in China: Navigating Cross-Cultural Negotiations</dc:title>
  <dc:creator>klm</dc:creator>
  <cp:lastModifiedBy>klm</cp:lastModifiedBy>
  <cp:revision>1</cp:revision>
  <dcterms:created xsi:type="dcterms:W3CDTF">2026-03-21T12:49:19Z</dcterms:created>
  <dcterms:modified xsi:type="dcterms:W3CDTF">2026-03-21T14:27:35Z</dcterms:modified>
</cp:coreProperties>
</file>