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4"/>
  </p:notesMasterIdLst>
  <p:sldIdLst>
    <p:sldId id="269" r:id="rId5"/>
    <p:sldId id="354" r:id="rId6"/>
    <p:sldId id="355" r:id="rId7"/>
    <p:sldId id="303" r:id="rId8"/>
    <p:sldId id="310" r:id="rId9"/>
    <p:sldId id="301" r:id="rId10"/>
    <p:sldId id="268" r:id="rId11"/>
    <p:sldId id="306" r:id="rId12"/>
    <p:sldId id="289" r:id="rId13"/>
    <p:sldId id="358" r:id="rId14"/>
    <p:sldId id="313" r:id="rId15"/>
    <p:sldId id="324" r:id="rId16"/>
    <p:sldId id="339" r:id="rId17"/>
    <p:sldId id="342" r:id="rId18"/>
    <p:sldId id="348" r:id="rId19"/>
    <p:sldId id="319" r:id="rId20"/>
    <p:sldId id="257" r:id="rId21"/>
    <p:sldId id="261" r:id="rId22"/>
    <p:sldId id="318" r:id="rId23"/>
    <p:sldId id="259" r:id="rId24"/>
    <p:sldId id="290" r:id="rId25"/>
    <p:sldId id="281" r:id="rId26"/>
    <p:sldId id="343" r:id="rId27"/>
    <p:sldId id="267" r:id="rId28"/>
    <p:sldId id="274" r:id="rId29"/>
    <p:sldId id="344" r:id="rId30"/>
    <p:sldId id="275" r:id="rId31"/>
    <p:sldId id="345" r:id="rId32"/>
    <p:sldId id="265" r:id="rId33"/>
  </p:sldIdLst>
  <p:sldSz cx="12192000" cy="6858000"/>
  <p:notesSz cx="6858000" cy="1057275"/>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F7A8B5B-17F3-4351-82BF-3D3BD32C1DAC}">
          <p14:sldIdLst>
            <p14:sldId id="269"/>
            <p14:sldId id="354"/>
            <p14:sldId id="355"/>
            <p14:sldId id="303"/>
            <p14:sldId id="310"/>
            <p14:sldId id="301"/>
            <p14:sldId id="268"/>
            <p14:sldId id="306"/>
            <p14:sldId id="289"/>
            <p14:sldId id="358"/>
            <p14:sldId id="313"/>
            <p14:sldId id="324"/>
            <p14:sldId id="339"/>
            <p14:sldId id="342"/>
            <p14:sldId id="348"/>
            <p14:sldId id="319"/>
            <p14:sldId id="257"/>
            <p14:sldId id="261"/>
            <p14:sldId id="318"/>
            <p14:sldId id="259"/>
            <p14:sldId id="290"/>
            <p14:sldId id="281"/>
            <p14:sldId id="343"/>
            <p14:sldId id="267"/>
            <p14:sldId id="274"/>
            <p14:sldId id="344"/>
            <p14:sldId id="275"/>
            <p14:sldId id="345"/>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B7DCE6-3FC9-4CD6-A0B3-769C3540167A}" v="3" dt="2020-09-22T09:54:34.8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222" autoAdjust="0"/>
    <p:restoredTop sz="94660"/>
  </p:normalViewPr>
  <p:slideViewPr>
    <p:cSldViewPr snapToGrid="0">
      <p:cViewPr varScale="1">
        <p:scale>
          <a:sx n="61" d="100"/>
          <a:sy n="61" d="100"/>
        </p:scale>
        <p:origin x="36" y="198"/>
      </p:cViewPr>
      <p:guideLst/>
    </p:cSldViewPr>
  </p:slideViewPr>
  <p:notesTextViewPr>
    <p:cViewPr>
      <p:scale>
        <a:sx n="1" d="1"/>
        <a:sy n="1" d="1"/>
      </p:scale>
      <p:origin x="0" y="0"/>
    </p:cViewPr>
  </p:notesTextViewPr>
  <p:sorterViewPr>
    <p:cViewPr>
      <p:scale>
        <a:sx n="100" d="100"/>
        <a:sy n="100" d="100"/>
      </p:scale>
      <p:origin x="0" y="-19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03317091-69FB-47EF-BC68-1210BCFA3F6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70D0C01-5BD9-404B-91AF-9694980FF165}">
      <dgm:prSet custT="1"/>
      <dgm:spPr/>
      <dgm:t>
        <a:bodyPr/>
        <a:lstStyle/>
        <a:p>
          <a:r>
            <a:rPr lang="en-GB" sz="2000" dirty="0"/>
            <a:t>Y</a:t>
          </a:r>
          <a:r>
            <a:rPr lang="en-GB" sz="2000" b="0" i="0" dirty="0"/>
            <a:t>our project should help you to develop new up-to-date skills.</a:t>
          </a:r>
          <a:endParaRPr lang="en-US" sz="2000" dirty="0"/>
        </a:p>
      </dgm:t>
    </dgm:pt>
    <dgm:pt modelId="{AC9B2D14-2181-4D8D-9733-4D7AF06960C9}" type="parTrans" cxnId="{C8512C03-FB01-4B06-A6C3-B6B1FC17AA4F}">
      <dgm:prSet/>
      <dgm:spPr/>
      <dgm:t>
        <a:bodyPr/>
        <a:lstStyle/>
        <a:p>
          <a:endParaRPr lang="en-US" sz="2000"/>
        </a:p>
      </dgm:t>
    </dgm:pt>
    <dgm:pt modelId="{EEBDF1D6-CF30-4C98-9701-9ED73B327715}" type="sibTrans" cxnId="{C8512C03-FB01-4B06-A6C3-B6B1FC17AA4F}">
      <dgm:prSet/>
      <dgm:spPr/>
      <dgm:t>
        <a:bodyPr/>
        <a:lstStyle/>
        <a:p>
          <a:endParaRPr lang="en-US" sz="2000"/>
        </a:p>
      </dgm:t>
    </dgm:pt>
    <dgm:pt modelId="{ACC30149-A0D7-4084-A28A-55DDE8F7A206}">
      <dgm:prSet custT="1"/>
      <dgm:spPr/>
      <dgm:t>
        <a:bodyPr/>
        <a:lstStyle/>
        <a:p>
          <a:r>
            <a:rPr lang="en-GB" sz="2000" dirty="0"/>
            <a:t>Your project should be of interest to you, relevant to your course and your future career.</a:t>
          </a:r>
          <a:endParaRPr lang="en-US" sz="2000" dirty="0"/>
        </a:p>
      </dgm:t>
    </dgm:pt>
    <dgm:pt modelId="{2E31A5D9-3B0F-4EC2-B71C-6AE5A88F227E}" type="parTrans" cxnId="{DCF2021B-4624-4A1A-A008-32890186271B}">
      <dgm:prSet/>
      <dgm:spPr/>
      <dgm:t>
        <a:bodyPr/>
        <a:lstStyle/>
        <a:p>
          <a:endParaRPr lang="en-US" sz="2000"/>
        </a:p>
      </dgm:t>
    </dgm:pt>
    <dgm:pt modelId="{B4956820-6CBC-4F47-8342-8973D7BFE626}" type="sibTrans" cxnId="{DCF2021B-4624-4A1A-A008-32890186271B}">
      <dgm:prSet/>
      <dgm:spPr/>
      <dgm:t>
        <a:bodyPr/>
        <a:lstStyle/>
        <a:p>
          <a:endParaRPr lang="en-US" sz="2000"/>
        </a:p>
      </dgm:t>
    </dgm:pt>
    <dgm:pt modelId="{2F20DD2C-26C9-4B05-8489-7619FF83DB10}">
      <dgm:prSet custT="1"/>
      <dgm:spPr/>
      <dgm:t>
        <a:bodyPr/>
        <a:lstStyle/>
        <a:p>
          <a:r>
            <a:rPr lang="en-GB" sz="1800" dirty="0"/>
            <a:t>In addition to learning new skills, your project will need to have a purpose e.g. to serve the community, to help a group of people, to solve a problem, for an Organisation, to offer a product or service that would add value and benefit society in some way.</a:t>
          </a:r>
          <a:endParaRPr lang="en-US" sz="1800" dirty="0"/>
        </a:p>
      </dgm:t>
    </dgm:pt>
    <dgm:pt modelId="{482A0B00-F1D6-4F91-B2A9-CAE908DF7B47}" type="parTrans" cxnId="{C4C28DA5-2A86-476A-8B8D-EA13D07ECB9A}">
      <dgm:prSet/>
      <dgm:spPr/>
      <dgm:t>
        <a:bodyPr/>
        <a:lstStyle/>
        <a:p>
          <a:endParaRPr lang="en-US" sz="2000"/>
        </a:p>
      </dgm:t>
    </dgm:pt>
    <dgm:pt modelId="{99BB0756-B5AF-49E2-9D31-81F8F09FEDA9}" type="sibTrans" cxnId="{C4C28DA5-2A86-476A-8B8D-EA13D07ECB9A}">
      <dgm:prSet/>
      <dgm:spPr/>
      <dgm:t>
        <a:bodyPr/>
        <a:lstStyle/>
        <a:p>
          <a:endParaRPr lang="en-US" sz="2000"/>
        </a:p>
      </dgm:t>
    </dgm:pt>
    <dgm:pt modelId="{AFB1AC5B-913F-4A29-8F5D-61C2623B7A75}">
      <dgm:prSet custT="1"/>
      <dgm:spPr/>
      <dgm:t>
        <a:bodyPr/>
        <a:lstStyle/>
        <a:p>
          <a:r>
            <a:rPr lang="en-GB" sz="2000" dirty="0"/>
            <a:t>Due to the time limitations, be careful to limit the scope of your project.</a:t>
          </a:r>
          <a:endParaRPr lang="en-US" sz="2000" dirty="0"/>
        </a:p>
      </dgm:t>
    </dgm:pt>
    <dgm:pt modelId="{37C5C664-97C5-4557-BBB9-58CBC17AADEF}" type="parTrans" cxnId="{4D2E29CC-B81D-4241-8B2A-42EDB3B0028D}">
      <dgm:prSet/>
      <dgm:spPr/>
      <dgm:t>
        <a:bodyPr/>
        <a:lstStyle/>
        <a:p>
          <a:endParaRPr lang="en-US" sz="2000"/>
        </a:p>
      </dgm:t>
    </dgm:pt>
    <dgm:pt modelId="{306C3A29-657B-4109-9A33-697B32B0774F}" type="sibTrans" cxnId="{4D2E29CC-B81D-4241-8B2A-42EDB3B0028D}">
      <dgm:prSet/>
      <dgm:spPr/>
      <dgm:t>
        <a:bodyPr/>
        <a:lstStyle/>
        <a:p>
          <a:endParaRPr lang="en-US" sz="2000"/>
        </a:p>
      </dgm:t>
    </dgm:pt>
    <dgm:pt modelId="{4C40C8C8-F352-465D-BC3C-26DA19E54B06}" type="pres">
      <dgm:prSet presAssocID="{03317091-69FB-47EF-BC68-1210BCFA3F67}" presName="root" presStyleCnt="0">
        <dgm:presLayoutVars>
          <dgm:dir/>
          <dgm:resizeHandles val="exact"/>
        </dgm:presLayoutVars>
      </dgm:prSet>
      <dgm:spPr/>
    </dgm:pt>
    <dgm:pt modelId="{05B4030A-3DB3-45CE-9938-950D133027A9}" type="pres">
      <dgm:prSet presAssocID="{170D0C01-5BD9-404B-91AF-9694980FF165}" presName="compNode" presStyleCnt="0"/>
      <dgm:spPr/>
    </dgm:pt>
    <dgm:pt modelId="{309532B1-86CD-46BE-9545-6EC458EF7927}" type="pres">
      <dgm:prSet presAssocID="{170D0C01-5BD9-404B-91AF-9694980FF165}" presName="bgRect" presStyleLbl="bgShp" presStyleIdx="0" presStyleCnt="4"/>
      <dgm:spPr/>
    </dgm:pt>
    <dgm:pt modelId="{629E6293-03AC-4C5A-BCF8-661CD3EE586A}" type="pres">
      <dgm:prSet presAssocID="{170D0C01-5BD9-404B-91AF-9694980FF16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Internet"/>
        </a:ext>
      </dgm:extLst>
    </dgm:pt>
    <dgm:pt modelId="{D28E4DE4-A12F-4C6D-923C-7C81FD7617EB}" type="pres">
      <dgm:prSet presAssocID="{170D0C01-5BD9-404B-91AF-9694980FF165}" presName="spaceRect" presStyleCnt="0"/>
      <dgm:spPr/>
    </dgm:pt>
    <dgm:pt modelId="{58C61B08-9578-4EF4-BC93-96DE761DCD32}" type="pres">
      <dgm:prSet presAssocID="{170D0C01-5BD9-404B-91AF-9694980FF165}" presName="parTx" presStyleLbl="revTx" presStyleIdx="0" presStyleCnt="4">
        <dgm:presLayoutVars>
          <dgm:chMax val="0"/>
          <dgm:chPref val="0"/>
        </dgm:presLayoutVars>
      </dgm:prSet>
      <dgm:spPr/>
    </dgm:pt>
    <dgm:pt modelId="{7931A02E-3206-4DCC-8C27-7D70B44F17B7}" type="pres">
      <dgm:prSet presAssocID="{EEBDF1D6-CF30-4C98-9701-9ED73B327715}" presName="sibTrans" presStyleCnt="0"/>
      <dgm:spPr/>
    </dgm:pt>
    <dgm:pt modelId="{91A23104-7CB9-4C64-85CD-94A62E3778A2}" type="pres">
      <dgm:prSet presAssocID="{ACC30149-A0D7-4084-A28A-55DDE8F7A206}" presName="compNode" presStyleCnt="0"/>
      <dgm:spPr/>
    </dgm:pt>
    <dgm:pt modelId="{55A7A872-3C53-4105-9F43-398CD9F6E700}" type="pres">
      <dgm:prSet presAssocID="{ACC30149-A0D7-4084-A28A-55DDE8F7A206}" presName="bgRect" presStyleLbl="bgShp" presStyleIdx="1" presStyleCnt="4"/>
      <dgm:spPr/>
    </dgm:pt>
    <dgm:pt modelId="{FA5DC958-8F99-4944-9A52-B73475C8AB4E}" type="pres">
      <dgm:prSet presAssocID="{ACC30149-A0D7-4084-A28A-55DDE8F7A20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Future"/>
        </a:ext>
      </dgm:extLst>
    </dgm:pt>
    <dgm:pt modelId="{8076DA47-2288-4A69-BF20-318A67E5E857}" type="pres">
      <dgm:prSet presAssocID="{ACC30149-A0D7-4084-A28A-55DDE8F7A206}" presName="spaceRect" presStyleCnt="0"/>
      <dgm:spPr/>
    </dgm:pt>
    <dgm:pt modelId="{8456724A-F6DE-45CD-ABC6-CCB4B7B4874D}" type="pres">
      <dgm:prSet presAssocID="{ACC30149-A0D7-4084-A28A-55DDE8F7A206}" presName="parTx" presStyleLbl="revTx" presStyleIdx="1" presStyleCnt="4">
        <dgm:presLayoutVars>
          <dgm:chMax val="0"/>
          <dgm:chPref val="0"/>
        </dgm:presLayoutVars>
      </dgm:prSet>
      <dgm:spPr/>
    </dgm:pt>
    <dgm:pt modelId="{EA933FD9-2E83-4A4A-9885-F4D01C2315BB}" type="pres">
      <dgm:prSet presAssocID="{B4956820-6CBC-4F47-8342-8973D7BFE626}" presName="sibTrans" presStyleCnt="0"/>
      <dgm:spPr/>
    </dgm:pt>
    <dgm:pt modelId="{7EF59A80-F571-4C8C-B576-A1A0D890F6A7}" type="pres">
      <dgm:prSet presAssocID="{2F20DD2C-26C9-4B05-8489-7619FF83DB10}" presName="compNode" presStyleCnt="0"/>
      <dgm:spPr/>
    </dgm:pt>
    <dgm:pt modelId="{EEAD024D-9F26-4143-9007-7C68A75C3BFF}" type="pres">
      <dgm:prSet presAssocID="{2F20DD2C-26C9-4B05-8489-7619FF83DB10}" presName="bgRect" presStyleLbl="bgShp" presStyleIdx="2" presStyleCnt="4"/>
      <dgm:spPr/>
    </dgm:pt>
    <dgm:pt modelId="{79778344-C0D0-4CF3-ABAD-8905003F5A3A}" type="pres">
      <dgm:prSet presAssocID="{2F20DD2C-26C9-4B05-8489-7619FF83DB10}" presName="icon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Hero Male"/>
        </a:ext>
      </dgm:extLst>
    </dgm:pt>
    <dgm:pt modelId="{BF2FA516-7A74-4631-A22E-188F1E19B090}" type="pres">
      <dgm:prSet presAssocID="{2F20DD2C-26C9-4B05-8489-7619FF83DB10}" presName="spaceRect" presStyleCnt="0"/>
      <dgm:spPr/>
    </dgm:pt>
    <dgm:pt modelId="{631B67DB-803A-4303-8AF0-4328279DC98F}" type="pres">
      <dgm:prSet presAssocID="{2F20DD2C-26C9-4B05-8489-7619FF83DB10}" presName="parTx" presStyleLbl="revTx" presStyleIdx="2" presStyleCnt="4">
        <dgm:presLayoutVars>
          <dgm:chMax val="0"/>
          <dgm:chPref val="0"/>
        </dgm:presLayoutVars>
      </dgm:prSet>
      <dgm:spPr/>
    </dgm:pt>
    <dgm:pt modelId="{A0F4CC81-7A4B-44B6-8FD8-8CEF19680389}" type="pres">
      <dgm:prSet presAssocID="{99BB0756-B5AF-49E2-9D31-81F8F09FEDA9}" presName="sibTrans" presStyleCnt="0"/>
      <dgm:spPr/>
    </dgm:pt>
    <dgm:pt modelId="{51249900-5F49-4A15-B26A-093643FADB22}" type="pres">
      <dgm:prSet presAssocID="{AFB1AC5B-913F-4A29-8F5D-61C2623B7A75}" presName="compNode" presStyleCnt="0"/>
      <dgm:spPr/>
    </dgm:pt>
    <dgm:pt modelId="{6DC8B641-383C-4467-95A7-CA4A365429AD}" type="pres">
      <dgm:prSet presAssocID="{AFB1AC5B-913F-4A29-8F5D-61C2623B7A75}" presName="bgRect" presStyleLbl="bgShp" presStyleIdx="3" presStyleCnt="4"/>
      <dgm:spPr/>
    </dgm:pt>
    <dgm:pt modelId="{BFC61C77-D2FC-41B1-9E7A-E5AB97B89EAE}" type="pres">
      <dgm:prSet presAssocID="{AFB1AC5B-913F-4A29-8F5D-61C2623B7A75}" presName="iconRect" presStyleLbl="nod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List"/>
        </a:ext>
      </dgm:extLst>
    </dgm:pt>
    <dgm:pt modelId="{1BC7A388-3B1C-4971-96E3-219EA1FDBFEE}" type="pres">
      <dgm:prSet presAssocID="{AFB1AC5B-913F-4A29-8F5D-61C2623B7A75}" presName="spaceRect" presStyleCnt="0"/>
      <dgm:spPr/>
    </dgm:pt>
    <dgm:pt modelId="{D54EE6A3-A127-4A29-9118-5524974076A3}" type="pres">
      <dgm:prSet presAssocID="{AFB1AC5B-913F-4A29-8F5D-61C2623B7A75}" presName="parTx" presStyleLbl="revTx" presStyleIdx="3" presStyleCnt="4">
        <dgm:presLayoutVars>
          <dgm:chMax val="0"/>
          <dgm:chPref val="0"/>
        </dgm:presLayoutVars>
      </dgm:prSet>
      <dgm:spPr/>
    </dgm:pt>
  </dgm:ptLst>
  <dgm:cxnLst>
    <dgm:cxn modelId="{C8512C03-FB01-4B06-A6C3-B6B1FC17AA4F}" srcId="{03317091-69FB-47EF-BC68-1210BCFA3F67}" destId="{170D0C01-5BD9-404B-91AF-9694980FF165}" srcOrd="0" destOrd="0" parTransId="{AC9B2D14-2181-4D8D-9733-4D7AF06960C9}" sibTransId="{EEBDF1D6-CF30-4C98-9701-9ED73B327715}"/>
    <dgm:cxn modelId="{DCF2021B-4624-4A1A-A008-32890186271B}" srcId="{03317091-69FB-47EF-BC68-1210BCFA3F67}" destId="{ACC30149-A0D7-4084-A28A-55DDE8F7A206}" srcOrd="1" destOrd="0" parTransId="{2E31A5D9-3B0F-4EC2-B71C-6AE5A88F227E}" sibTransId="{B4956820-6CBC-4F47-8342-8973D7BFE626}"/>
    <dgm:cxn modelId="{C5D29B1F-EDF7-4A98-A037-3DAFE392053E}" type="presOf" srcId="{03317091-69FB-47EF-BC68-1210BCFA3F67}" destId="{4C40C8C8-F352-465D-BC3C-26DA19E54B06}" srcOrd="0" destOrd="0" presId="urn:microsoft.com/office/officeart/2018/2/layout/IconVerticalSolidList"/>
    <dgm:cxn modelId="{839F2385-5AB5-4C4C-9B88-9E6E3344B1C7}" type="presOf" srcId="{ACC30149-A0D7-4084-A28A-55DDE8F7A206}" destId="{8456724A-F6DE-45CD-ABC6-CCB4B7B4874D}" srcOrd="0" destOrd="0" presId="urn:microsoft.com/office/officeart/2018/2/layout/IconVerticalSolidList"/>
    <dgm:cxn modelId="{C4C28DA5-2A86-476A-8B8D-EA13D07ECB9A}" srcId="{03317091-69FB-47EF-BC68-1210BCFA3F67}" destId="{2F20DD2C-26C9-4B05-8489-7619FF83DB10}" srcOrd="2" destOrd="0" parTransId="{482A0B00-F1D6-4F91-B2A9-CAE908DF7B47}" sibTransId="{99BB0756-B5AF-49E2-9D31-81F8F09FEDA9}"/>
    <dgm:cxn modelId="{4D2E29CC-B81D-4241-8B2A-42EDB3B0028D}" srcId="{03317091-69FB-47EF-BC68-1210BCFA3F67}" destId="{AFB1AC5B-913F-4A29-8F5D-61C2623B7A75}" srcOrd="3" destOrd="0" parTransId="{37C5C664-97C5-4557-BBB9-58CBC17AADEF}" sibTransId="{306C3A29-657B-4109-9A33-697B32B0774F}"/>
    <dgm:cxn modelId="{2195FCD0-484D-45EE-958A-7409E85B4E26}" type="presOf" srcId="{170D0C01-5BD9-404B-91AF-9694980FF165}" destId="{58C61B08-9578-4EF4-BC93-96DE761DCD32}" srcOrd="0" destOrd="0" presId="urn:microsoft.com/office/officeart/2018/2/layout/IconVerticalSolidList"/>
    <dgm:cxn modelId="{92230DF3-71F9-4D56-B872-9F7A084DAC50}" type="presOf" srcId="{AFB1AC5B-913F-4A29-8F5D-61C2623B7A75}" destId="{D54EE6A3-A127-4A29-9118-5524974076A3}" srcOrd="0" destOrd="0" presId="urn:microsoft.com/office/officeart/2018/2/layout/IconVerticalSolidList"/>
    <dgm:cxn modelId="{399B51FE-D4FF-428E-9EC0-CE6336101B70}" type="presOf" srcId="{2F20DD2C-26C9-4B05-8489-7619FF83DB10}" destId="{631B67DB-803A-4303-8AF0-4328279DC98F}" srcOrd="0" destOrd="0" presId="urn:microsoft.com/office/officeart/2018/2/layout/IconVerticalSolidList"/>
    <dgm:cxn modelId="{CF1738A0-C30B-4872-863D-FD2C59A1D152}" type="presParOf" srcId="{4C40C8C8-F352-465D-BC3C-26DA19E54B06}" destId="{05B4030A-3DB3-45CE-9938-950D133027A9}" srcOrd="0" destOrd="0" presId="urn:microsoft.com/office/officeart/2018/2/layout/IconVerticalSolidList"/>
    <dgm:cxn modelId="{08DFFF5E-B11D-4F55-8EC8-6185E3F3C8F1}" type="presParOf" srcId="{05B4030A-3DB3-45CE-9938-950D133027A9}" destId="{309532B1-86CD-46BE-9545-6EC458EF7927}" srcOrd="0" destOrd="0" presId="urn:microsoft.com/office/officeart/2018/2/layout/IconVerticalSolidList"/>
    <dgm:cxn modelId="{BDBCE21B-DF03-49E0-9BB8-1BF48602BEE6}" type="presParOf" srcId="{05B4030A-3DB3-45CE-9938-950D133027A9}" destId="{629E6293-03AC-4C5A-BCF8-661CD3EE586A}" srcOrd="1" destOrd="0" presId="urn:microsoft.com/office/officeart/2018/2/layout/IconVerticalSolidList"/>
    <dgm:cxn modelId="{EDF343FF-7447-4879-8135-6EA8CD4652F1}" type="presParOf" srcId="{05B4030A-3DB3-45CE-9938-950D133027A9}" destId="{D28E4DE4-A12F-4C6D-923C-7C81FD7617EB}" srcOrd="2" destOrd="0" presId="urn:microsoft.com/office/officeart/2018/2/layout/IconVerticalSolidList"/>
    <dgm:cxn modelId="{5FDEE399-6D66-4A90-BAE0-758EC59E19D5}" type="presParOf" srcId="{05B4030A-3DB3-45CE-9938-950D133027A9}" destId="{58C61B08-9578-4EF4-BC93-96DE761DCD32}" srcOrd="3" destOrd="0" presId="urn:microsoft.com/office/officeart/2018/2/layout/IconVerticalSolidList"/>
    <dgm:cxn modelId="{7675BBC9-6F04-47AF-82DA-3A743D9630C9}" type="presParOf" srcId="{4C40C8C8-F352-465D-BC3C-26DA19E54B06}" destId="{7931A02E-3206-4DCC-8C27-7D70B44F17B7}" srcOrd="1" destOrd="0" presId="urn:microsoft.com/office/officeart/2018/2/layout/IconVerticalSolidList"/>
    <dgm:cxn modelId="{B5D980BD-3856-4F7C-910D-28A622A7C879}" type="presParOf" srcId="{4C40C8C8-F352-465D-BC3C-26DA19E54B06}" destId="{91A23104-7CB9-4C64-85CD-94A62E3778A2}" srcOrd="2" destOrd="0" presId="urn:microsoft.com/office/officeart/2018/2/layout/IconVerticalSolidList"/>
    <dgm:cxn modelId="{1DFB8675-7D23-4CAA-8E75-0679C3232208}" type="presParOf" srcId="{91A23104-7CB9-4C64-85CD-94A62E3778A2}" destId="{55A7A872-3C53-4105-9F43-398CD9F6E700}" srcOrd="0" destOrd="0" presId="urn:microsoft.com/office/officeart/2018/2/layout/IconVerticalSolidList"/>
    <dgm:cxn modelId="{2AE5D362-9A75-4FDC-8FB2-E2B14DB13A2D}" type="presParOf" srcId="{91A23104-7CB9-4C64-85CD-94A62E3778A2}" destId="{FA5DC958-8F99-4944-9A52-B73475C8AB4E}" srcOrd="1" destOrd="0" presId="urn:microsoft.com/office/officeart/2018/2/layout/IconVerticalSolidList"/>
    <dgm:cxn modelId="{AA24C53F-B38B-492E-AFF0-4E8390E5B7A9}" type="presParOf" srcId="{91A23104-7CB9-4C64-85CD-94A62E3778A2}" destId="{8076DA47-2288-4A69-BF20-318A67E5E857}" srcOrd="2" destOrd="0" presId="urn:microsoft.com/office/officeart/2018/2/layout/IconVerticalSolidList"/>
    <dgm:cxn modelId="{F2B92875-1568-4CFE-AB9C-16B800E12AD4}" type="presParOf" srcId="{91A23104-7CB9-4C64-85CD-94A62E3778A2}" destId="{8456724A-F6DE-45CD-ABC6-CCB4B7B4874D}" srcOrd="3" destOrd="0" presId="urn:microsoft.com/office/officeart/2018/2/layout/IconVerticalSolidList"/>
    <dgm:cxn modelId="{3D755FEB-0380-4592-9229-F0C375A5DA11}" type="presParOf" srcId="{4C40C8C8-F352-465D-BC3C-26DA19E54B06}" destId="{EA933FD9-2E83-4A4A-9885-F4D01C2315BB}" srcOrd="3" destOrd="0" presId="urn:microsoft.com/office/officeart/2018/2/layout/IconVerticalSolidList"/>
    <dgm:cxn modelId="{0B0685B3-F5F7-4963-8D08-6184396DC64E}" type="presParOf" srcId="{4C40C8C8-F352-465D-BC3C-26DA19E54B06}" destId="{7EF59A80-F571-4C8C-B576-A1A0D890F6A7}" srcOrd="4" destOrd="0" presId="urn:microsoft.com/office/officeart/2018/2/layout/IconVerticalSolidList"/>
    <dgm:cxn modelId="{9FB113AC-C58D-4F63-89F7-71CD371DB1CE}" type="presParOf" srcId="{7EF59A80-F571-4C8C-B576-A1A0D890F6A7}" destId="{EEAD024D-9F26-4143-9007-7C68A75C3BFF}" srcOrd="0" destOrd="0" presId="urn:microsoft.com/office/officeart/2018/2/layout/IconVerticalSolidList"/>
    <dgm:cxn modelId="{C6039512-0FC6-407E-9ED9-9B2E572D433C}" type="presParOf" srcId="{7EF59A80-F571-4C8C-B576-A1A0D890F6A7}" destId="{79778344-C0D0-4CF3-ABAD-8905003F5A3A}" srcOrd="1" destOrd="0" presId="urn:microsoft.com/office/officeart/2018/2/layout/IconVerticalSolidList"/>
    <dgm:cxn modelId="{2405E34E-8395-46BA-A76D-1CC89E630233}" type="presParOf" srcId="{7EF59A80-F571-4C8C-B576-A1A0D890F6A7}" destId="{BF2FA516-7A74-4631-A22E-188F1E19B090}" srcOrd="2" destOrd="0" presId="urn:microsoft.com/office/officeart/2018/2/layout/IconVerticalSolidList"/>
    <dgm:cxn modelId="{43C0B699-F549-4DC0-ABF6-F168A9CACB38}" type="presParOf" srcId="{7EF59A80-F571-4C8C-B576-A1A0D890F6A7}" destId="{631B67DB-803A-4303-8AF0-4328279DC98F}" srcOrd="3" destOrd="0" presId="urn:microsoft.com/office/officeart/2018/2/layout/IconVerticalSolidList"/>
    <dgm:cxn modelId="{DB30E9D4-9442-4F90-8AC2-0A1496F80991}" type="presParOf" srcId="{4C40C8C8-F352-465D-BC3C-26DA19E54B06}" destId="{A0F4CC81-7A4B-44B6-8FD8-8CEF19680389}" srcOrd="5" destOrd="0" presId="urn:microsoft.com/office/officeart/2018/2/layout/IconVerticalSolidList"/>
    <dgm:cxn modelId="{ECFFF680-351B-4D79-BE0B-16674501DC78}" type="presParOf" srcId="{4C40C8C8-F352-465D-BC3C-26DA19E54B06}" destId="{51249900-5F49-4A15-B26A-093643FADB22}" srcOrd="6" destOrd="0" presId="urn:microsoft.com/office/officeart/2018/2/layout/IconVerticalSolidList"/>
    <dgm:cxn modelId="{2EBC15D5-38DE-49F0-A65C-8B07335143A4}" type="presParOf" srcId="{51249900-5F49-4A15-B26A-093643FADB22}" destId="{6DC8B641-383C-4467-95A7-CA4A365429AD}" srcOrd="0" destOrd="0" presId="urn:microsoft.com/office/officeart/2018/2/layout/IconVerticalSolidList"/>
    <dgm:cxn modelId="{1BED514D-566E-461D-A023-D1AE9E80450C}" type="presParOf" srcId="{51249900-5F49-4A15-B26A-093643FADB22}" destId="{BFC61C77-D2FC-41B1-9E7A-E5AB97B89EAE}" srcOrd="1" destOrd="0" presId="urn:microsoft.com/office/officeart/2018/2/layout/IconVerticalSolidList"/>
    <dgm:cxn modelId="{02583AF4-4731-45A4-A42D-D3C7AD5A9074}" type="presParOf" srcId="{51249900-5F49-4A15-B26A-093643FADB22}" destId="{1BC7A388-3B1C-4971-96E3-219EA1FDBFEE}" srcOrd="2" destOrd="0" presId="urn:microsoft.com/office/officeart/2018/2/layout/IconVerticalSolidList"/>
    <dgm:cxn modelId="{18728598-0E19-4317-8BD4-3272D8606BAB}" type="presParOf" srcId="{51249900-5F49-4A15-B26A-093643FADB22}" destId="{D54EE6A3-A127-4A29-9118-5524974076A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03383-CEED-4181-8D32-DA5927D6D1D9}" type="doc">
      <dgm:prSet loTypeId="urn:microsoft.com/office/officeart/2018/2/layout/IconVerticalSolidList" loCatId="icon" qsTypeId="urn:microsoft.com/office/officeart/2005/8/quickstyle/simple1" qsCatId="simple" csTypeId="urn:microsoft.com/office/officeart/2018/5/colors/Iconchunking_neutralicontext_colorful5" csCatId="colorful" phldr="1"/>
      <dgm:spPr/>
      <dgm:t>
        <a:bodyPr/>
        <a:lstStyle/>
        <a:p>
          <a:endParaRPr lang="en-US"/>
        </a:p>
      </dgm:t>
    </dgm:pt>
    <dgm:pt modelId="{15F7EB83-73C1-40B0-9D7E-55BAA8E14DDE}">
      <dgm:prSet custT="1"/>
      <dgm:spPr/>
      <dgm:t>
        <a:bodyPr/>
        <a:lstStyle/>
        <a:p>
          <a:r>
            <a:rPr lang="en-GB" sz="2000" b="1" dirty="0"/>
            <a:t>Example Design work: </a:t>
          </a:r>
          <a:r>
            <a:rPr lang="en-GB" sz="2000" dirty="0"/>
            <a:t>Requirements specification, MVP (Minimum viable product), Sketches/drawings/illustrations, storyboards, UI, colour scheme, wireframe diagrams, flow chart, data structures, circuit diagrams.</a:t>
          </a:r>
          <a:endParaRPr lang="en-US" sz="2000" dirty="0"/>
        </a:p>
      </dgm:t>
    </dgm:pt>
    <dgm:pt modelId="{DFFCFE26-D55E-436D-8522-87BA934EC5B9}" type="parTrans" cxnId="{A7818061-7058-48EC-87F7-7FF0C4D22F4B}">
      <dgm:prSet/>
      <dgm:spPr/>
      <dgm:t>
        <a:bodyPr/>
        <a:lstStyle/>
        <a:p>
          <a:endParaRPr lang="en-US" sz="2400"/>
        </a:p>
      </dgm:t>
    </dgm:pt>
    <dgm:pt modelId="{23965E74-23A5-497B-8275-616B91423EE3}" type="sibTrans" cxnId="{A7818061-7058-48EC-87F7-7FF0C4D22F4B}">
      <dgm:prSet/>
      <dgm:spPr/>
      <dgm:t>
        <a:bodyPr/>
        <a:lstStyle/>
        <a:p>
          <a:endParaRPr lang="en-US"/>
        </a:p>
      </dgm:t>
    </dgm:pt>
    <dgm:pt modelId="{57057CC9-AAD7-447F-AD82-80F9B3A6749C}">
      <dgm:prSet custT="1"/>
      <dgm:spPr/>
      <dgm:t>
        <a:bodyPr/>
        <a:lstStyle/>
        <a:p>
          <a:r>
            <a:rPr lang="en-GB" sz="2000" dirty="0"/>
            <a:t>The main focus of the project is ‘innovation’ and on allowing you to develop your skills using new technologies through practice and prototyping. There needs to be some planning of course, but do not spend too much time in this stage.</a:t>
          </a:r>
          <a:endParaRPr lang="en-US" sz="2000" dirty="0"/>
        </a:p>
      </dgm:t>
    </dgm:pt>
    <dgm:pt modelId="{D737C60D-53D3-4B24-AF9A-878397B76D30}" type="parTrans" cxnId="{02E5D487-40A5-43B0-BF78-12D3518754AB}">
      <dgm:prSet/>
      <dgm:spPr/>
      <dgm:t>
        <a:bodyPr/>
        <a:lstStyle/>
        <a:p>
          <a:endParaRPr lang="en-US" sz="2400"/>
        </a:p>
      </dgm:t>
    </dgm:pt>
    <dgm:pt modelId="{5D5DD0CF-4FCD-4784-861B-E34E03FF52B1}" type="sibTrans" cxnId="{02E5D487-40A5-43B0-BF78-12D3518754AB}">
      <dgm:prSet/>
      <dgm:spPr/>
      <dgm:t>
        <a:bodyPr/>
        <a:lstStyle/>
        <a:p>
          <a:endParaRPr lang="en-US"/>
        </a:p>
      </dgm:t>
    </dgm:pt>
    <dgm:pt modelId="{8024D0A7-0321-4E8E-A280-93DB2DE49E04}">
      <dgm:prSet custT="1"/>
      <dgm:spPr/>
      <dgm:t>
        <a:bodyPr/>
        <a:lstStyle/>
        <a:p>
          <a:r>
            <a:rPr lang="en-GB" sz="2000" dirty="0"/>
            <a:t>Design work between students will vary significantly and depend on your project area. You will all have different design documentation. And that’s ok.</a:t>
          </a:r>
          <a:endParaRPr lang="en-US" sz="2000" dirty="0"/>
        </a:p>
      </dgm:t>
    </dgm:pt>
    <dgm:pt modelId="{1EB08CED-A902-4AE3-9FED-1DC9B28FBC1E}" type="parTrans" cxnId="{8F599C71-D77B-4DE8-8C08-173FF6CD8FF9}">
      <dgm:prSet/>
      <dgm:spPr/>
      <dgm:t>
        <a:bodyPr/>
        <a:lstStyle/>
        <a:p>
          <a:endParaRPr lang="en-US" sz="2400"/>
        </a:p>
      </dgm:t>
    </dgm:pt>
    <dgm:pt modelId="{CA614BA4-B09A-42FB-82BC-B30BEB3A4846}" type="sibTrans" cxnId="{8F599C71-D77B-4DE8-8C08-173FF6CD8FF9}">
      <dgm:prSet/>
      <dgm:spPr/>
      <dgm:t>
        <a:bodyPr/>
        <a:lstStyle/>
        <a:p>
          <a:endParaRPr lang="en-US"/>
        </a:p>
      </dgm:t>
    </dgm:pt>
    <dgm:pt modelId="{9FD869CF-8C7A-4FD0-9F60-B695EE758D2A}" type="pres">
      <dgm:prSet presAssocID="{9B803383-CEED-4181-8D32-DA5927D6D1D9}" presName="root" presStyleCnt="0">
        <dgm:presLayoutVars>
          <dgm:dir/>
          <dgm:resizeHandles val="exact"/>
        </dgm:presLayoutVars>
      </dgm:prSet>
      <dgm:spPr/>
    </dgm:pt>
    <dgm:pt modelId="{C8E69A35-C38B-4064-83ED-4ED5DC3E978E}" type="pres">
      <dgm:prSet presAssocID="{15F7EB83-73C1-40B0-9D7E-55BAA8E14DDE}" presName="compNode" presStyleCnt="0"/>
      <dgm:spPr/>
    </dgm:pt>
    <dgm:pt modelId="{B2015CD1-1293-432A-AA20-283AEE42D872}" type="pres">
      <dgm:prSet presAssocID="{15F7EB83-73C1-40B0-9D7E-55BAA8E14DDE}" presName="bgRect" presStyleLbl="bgShp" presStyleIdx="0" presStyleCnt="3"/>
      <dgm:spPr/>
    </dgm:pt>
    <dgm:pt modelId="{A5DE5EC8-2940-40F5-ABB2-F6DD4C4D6179}" type="pres">
      <dgm:prSet presAssocID="{15F7EB83-73C1-40B0-9D7E-55BAA8E14DD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519D0429-FB36-4ADC-843D-C37949215FE6}" type="pres">
      <dgm:prSet presAssocID="{15F7EB83-73C1-40B0-9D7E-55BAA8E14DDE}" presName="spaceRect" presStyleCnt="0"/>
      <dgm:spPr/>
    </dgm:pt>
    <dgm:pt modelId="{31A93EB0-BFC6-465B-9A66-6851C49356AA}" type="pres">
      <dgm:prSet presAssocID="{15F7EB83-73C1-40B0-9D7E-55BAA8E14DDE}" presName="parTx" presStyleLbl="revTx" presStyleIdx="0" presStyleCnt="3">
        <dgm:presLayoutVars>
          <dgm:chMax val="0"/>
          <dgm:chPref val="0"/>
        </dgm:presLayoutVars>
      </dgm:prSet>
      <dgm:spPr/>
    </dgm:pt>
    <dgm:pt modelId="{84BBE3D1-4F40-41F1-B0AF-B0D181FD8A26}" type="pres">
      <dgm:prSet presAssocID="{23965E74-23A5-497B-8275-616B91423EE3}" presName="sibTrans" presStyleCnt="0"/>
      <dgm:spPr/>
    </dgm:pt>
    <dgm:pt modelId="{B8EC9AE0-17EC-4C3D-84D9-082C3681E42D}" type="pres">
      <dgm:prSet presAssocID="{57057CC9-AAD7-447F-AD82-80F9B3A6749C}" presName="compNode" presStyleCnt="0"/>
      <dgm:spPr/>
    </dgm:pt>
    <dgm:pt modelId="{A82819EF-335D-4C98-92A4-DD17A98B056C}" type="pres">
      <dgm:prSet presAssocID="{57057CC9-AAD7-447F-AD82-80F9B3A6749C}" presName="bgRect" presStyleLbl="bgShp" presStyleIdx="1" presStyleCnt="3"/>
      <dgm:spPr/>
    </dgm:pt>
    <dgm:pt modelId="{018EFFB8-DF44-4465-84EE-34CB6AD0D2AF}" type="pres">
      <dgm:prSet presAssocID="{57057CC9-AAD7-447F-AD82-80F9B3A6749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97C21D7C-F4AC-4376-9C04-2DD9CE07CBB0}" type="pres">
      <dgm:prSet presAssocID="{57057CC9-AAD7-447F-AD82-80F9B3A6749C}" presName="spaceRect" presStyleCnt="0"/>
      <dgm:spPr/>
    </dgm:pt>
    <dgm:pt modelId="{7502F539-7097-4FEC-B478-C976393608D8}" type="pres">
      <dgm:prSet presAssocID="{57057CC9-AAD7-447F-AD82-80F9B3A6749C}" presName="parTx" presStyleLbl="revTx" presStyleIdx="1" presStyleCnt="3">
        <dgm:presLayoutVars>
          <dgm:chMax val="0"/>
          <dgm:chPref val="0"/>
        </dgm:presLayoutVars>
      </dgm:prSet>
      <dgm:spPr/>
    </dgm:pt>
    <dgm:pt modelId="{1EF22ECE-6EE6-4461-9D07-ADAC2A6E1211}" type="pres">
      <dgm:prSet presAssocID="{5D5DD0CF-4FCD-4784-861B-E34E03FF52B1}" presName="sibTrans" presStyleCnt="0"/>
      <dgm:spPr/>
    </dgm:pt>
    <dgm:pt modelId="{0076B12E-7014-4239-AA86-1E39B4D63CA0}" type="pres">
      <dgm:prSet presAssocID="{8024D0A7-0321-4E8E-A280-93DB2DE49E04}" presName="compNode" presStyleCnt="0"/>
      <dgm:spPr/>
    </dgm:pt>
    <dgm:pt modelId="{AD8CD746-E6AA-4F8C-BE5B-06990FBC1D40}" type="pres">
      <dgm:prSet presAssocID="{8024D0A7-0321-4E8E-A280-93DB2DE49E04}" presName="bgRect" presStyleLbl="bgShp" presStyleIdx="2" presStyleCnt="3"/>
      <dgm:spPr/>
    </dgm:pt>
    <dgm:pt modelId="{834B5FC5-FF8E-4DAF-A3E5-F806762B5270}" type="pres">
      <dgm:prSet presAssocID="{8024D0A7-0321-4E8E-A280-93DB2DE49E0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Illustrator"/>
        </a:ext>
      </dgm:extLst>
    </dgm:pt>
    <dgm:pt modelId="{D9A3041F-59DF-497B-9F68-350D1BDE9C6C}" type="pres">
      <dgm:prSet presAssocID="{8024D0A7-0321-4E8E-A280-93DB2DE49E04}" presName="spaceRect" presStyleCnt="0"/>
      <dgm:spPr/>
    </dgm:pt>
    <dgm:pt modelId="{6E9C4DE4-769F-44C6-AD33-69A83E5CCEEC}" type="pres">
      <dgm:prSet presAssocID="{8024D0A7-0321-4E8E-A280-93DB2DE49E04}" presName="parTx" presStyleLbl="revTx" presStyleIdx="2" presStyleCnt="3">
        <dgm:presLayoutVars>
          <dgm:chMax val="0"/>
          <dgm:chPref val="0"/>
        </dgm:presLayoutVars>
      </dgm:prSet>
      <dgm:spPr/>
    </dgm:pt>
  </dgm:ptLst>
  <dgm:cxnLst>
    <dgm:cxn modelId="{E16EA409-1CC3-41F2-82C3-94A25A44EDE1}" type="presOf" srcId="{9B803383-CEED-4181-8D32-DA5927D6D1D9}" destId="{9FD869CF-8C7A-4FD0-9F60-B695EE758D2A}" srcOrd="0" destOrd="0" presId="urn:microsoft.com/office/officeart/2018/2/layout/IconVerticalSolidList"/>
    <dgm:cxn modelId="{4C468022-6C0F-4138-BCD3-CD06CA7B07C8}" type="presOf" srcId="{57057CC9-AAD7-447F-AD82-80F9B3A6749C}" destId="{7502F539-7097-4FEC-B478-C976393608D8}" srcOrd="0" destOrd="0" presId="urn:microsoft.com/office/officeart/2018/2/layout/IconVerticalSolidList"/>
    <dgm:cxn modelId="{96A7E02D-EDCA-487C-803F-0792E82451BA}" type="presOf" srcId="{15F7EB83-73C1-40B0-9D7E-55BAA8E14DDE}" destId="{31A93EB0-BFC6-465B-9A66-6851C49356AA}" srcOrd="0" destOrd="0" presId="urn:microsoft.com/office/officeart/2018/2/layout/IconVerticalSolidList"/>
    <dgm:cxn modelId="{0E254E3E-5E38-42D7-8301-67A5F3769EB0}" type="presOf" srcId="{8024D0A7-0321-4E8E-A280-93DB2DE49E04}" destId="{6E9C4DE4-769F-44C6-AD33-69A83E5CCEEC}" srcOrd="0" destOrd="0" presId="urn:microsoft.com/office/officeart/2018/2/layout/IconVerticalSolidList"/>
    <dgm:cxn modelId="{A7818061-7058-48EC-87F7-7FF0C4D22F4B}" srcId="{9B803383-CEED-4181-8D32-DA5927D6D1D9}" destId="{15F7EB83-73C1-40B0-9D7E-55BAA8E14DDE}" srcOrd="0" destOrd="0" parTransId="{DFFCFE26-D55E-436D-8522-87BA934EC5B9}" sibTransId="{23965E74-23A5-497B-8275-616B91423EE3}"/>
    <dgm:cxn modelId="{8F599C71-D77B-4DE8-8C08-173FF6CD8FF9}" srcId="{9B803383-CEED-4181-8D32-DA5927D6D1D9}" destId="{8024D0A7-0321-4E8E-A280-93DB2DE49E04}" srcOrd="2" destOrd="0" parTransId="{1EB08CED-A902-4AE3-9FED-1DC9B28FBC1E}" sibTransId="{CA614BA4-B09A-42FB-82BC-B30BEB3A4846}"/>
    <dgm:cxn modelId="{02E5D487-40A5-43B0-BF78-12D3518754AB}" srcId="{9B803383-CEED-4181-8D32-DA5927D6D1D9}" destId="{57057CC9-AAD7-447F-AD82-80F9B3A6749C}" srcOrd="1" destOrd="0" parTransId="{D737C60D-53D3-4B24-AF9A-878397B76D30}" sibTransId="{5D5DD0CF-4FCD-4784-861B-E34E03FF52B1}"/>
    <dgm:cxn modelId="{682A8E3F-409A-4C73-A219-6AF1499E6E88}" type="presParOf" srcId="{9FD869CF-8C7A-4FD0-9F60-B695EE758D2A}" destId="{C8E69A35-C38B-4064-83ED-4ED5DC3E978E}" srcOrd="0" destOrd="0" presId="urn:microsoft.com/office/officeart/2018/2/layout/IconVerticalSolidList"/>
    <dgm:cxn modelId="{9BB29FF6-CFA0-4554-8105-8096BAA77807}" type="presParOf" srcId="{C8E69A35-C38B-4064-83ED-4ED5DC3E978E}" destId="{B2015CD1-1293-432A-AA20-283AEE42D872}" srcOrd="0" destOrd="0" presId="urn:microsoft.com/office/officeart/2018/2/layout/IconVerticalSolidList"/>
    <dgm:cxn modelId="{C19F297A-09F0-4C1E-BA83-18FAB201F6DF}" type="presParOf" srcId="{C8E69A35-C38B-4064-83ED-4ED5DC3E978E}" destId="{A5DE5EC8-2940-40F5-ABB2-F6DD4C4D6179}" srcOrd="1" destOrd="0" presId="urn:microsoft.com/office/officeart/2018/2/layout/IconVerticalSolidList"/>
    <dgm:cxn modelId="{E3D3DF29-086E-4F43-99A3-F702828A5E4C}" type="presParOf" srcId="{C8E69A35-C38B-4064-83ED-4ED5DC3E978E}" destId="{519D0429-FB36-4ADC-843D-C37949215FE6}" srcOrd="2" destOrd="0" presId="urn:microsoft.com/office/officeart/2018/2/layout/IconVerticalSolidList"/>
    <dgm:cxn modelId="{37E3E5A6-763A-4320-9782-67B7765C5486}" type="presParOf" srcId="{C8E69A35-C38B-4064-83ED-4ED5DC3E978E}" destId="{31A93EB0-BFC6-465B-9A66-6851C49356AA}" srcOrd="3" destOrd="0" presId="urn:microsoft.com/office/officeart/2018/2/layout/IconVerticalSolidList"/>
    <dgm:cxn modelId="{741C4D9A-E6BD-40B3-84C8-07387165A72C}" type="presParOf" srcId="{9FD869CF-8C7A-4FD0-9F60-B695EE758D2A}" destId="{84BBE3D1-4F40-41F1-B0AF-B0D181FD8A26}" srcOrd="1" destOrd="0" presId="urn:microsoft.com/office/officeart/2018/2/layout/IconVerticalSolidList"/>
    <dgm:cxn modelId="{831D3214-48DB-4781-BDCF-D2E4BE879378}" type="presParOf" srcId="{9FD869CF-8C7A-4FD0-9F60-B695EE758D2A}" destId="{B8EC9AE0-17EC-4C3D-84D9-082C3681E42D}" srcOrd="2" destOrd="0" presId="urn:microsoft.com/office/officeart/2018/2/layout/IconVerticalSolidList"/>
    <dgm:cxn modelId="{EFF918CF-2829-4D62-841C-E324108A9501}" type="presParOf" srcId="{B8EC9AE0-17EC-4C3D-84D9-082C3681E42D}" destId="{A82819EF-335D-4C98-92A4-DD17A98B056C}" srcOrd="0" destOrd="0" presId="urn:microsoft.com/office/officeart/2018/2/layout/IconVerticalSolidList"/>
    <dgm:cxn modelId="{3181050E-6319-4BF7-9B05-70B13FBE0816}" type="presParOf" srcId="{B8EC9AE0-17EC-4C3D-84D9-082C3681E42D}" destId="{018EFFB8-DF44-4465-84EE-34CB6AD0D2AF}" srcOrd="1" destOrd="0" presId="urn:microsoft.com/office/officeart/2018/2/layout/IconVerticalSolidList"/>
    <dgm:cxn modelId="{ADE3D981-96EE-446B-A5DB-E06BEE5029E1}" type="presParOf" srcId="{B8EC9AE0-17EC-4C3D-84D9-082C3681E42D}" destId="{97C21D7C-F4AC-4376-9C04-2DD9CE07CBB0}" srcOrd="2" destOrd="0" presId="urn:microsoft.com/office/officeart/2018/2/layout/IconVerticalSolidList"/>
    <dgm:cxn modelId="{DB66A886-4332-4347-88B7-65D735DA5A33}" type="presParOf" srcId="{B8EC9AE0-17EC-4C3D-84D9-082C3681E42D}" destId="{7502F539-7097-4FEC-B478-C976393608D8}" srcOrd="3" destOrd="0" presId="urn:microsoft.com/office/officeart/2018/2/layout/IconVerticalSolidList"/>
    <dgm:cxn modelId="{BD536143-B614-45BD-B534-D3C0A2672680}" type="presParOf" srcId="{9FD869CF-8C7A-4FD0-9F60-B695EE758D2A}" destId="{1EF22ECE-6EE6-4461-9D07-ADAC2A6E1211}" srcOrd="3" destOrd="0" presId="urn:microsoft.com/office/officeart/2018/2/layout/IconVerticalSolidList"/>
    <dgm:cxn modelId="{9E08038F-AA46-464F-A77D-EEF694874009}" type="presParOf" srcId="{9FD869CF-8C7A-4FD0-9F60-B695EE758D2A}" destId="{0076B12E-7014-4239-AA86-1E39B4D63CA0}" srcOrd="4" destOrd="0" presId="urn:microsoft.com/office/officeart/2018/2/layout/IconVerticalSolidList"/>
    <dgm:cxn modelId="{7FE27A22-E01D-47C5-AE4E-C155CBB3DE2C}" type="presParOf" srcId="{0076B12E-7014-4239-AA86-1E39B4D63CA0}" destId="{AD8CD746-E6AA-4F8C-BE5B-06990FBC1D40}" srcOrd="0" destOrd="0" presId="urn:microsoft.com/office/officeart/2018/2/layout/IconVerticalSolidList"/>
    <dgm:cxn modelId="{68A4ADBB-B2FE-4E21-9986-E76E603111E0}" type="presParOf" srcId="{0076B12E-7014-4239-AA86-1E39B4D63CA0}" destId="{834B5FC5-FF8E-4DAF-A3E5-F806762B5270}" srcOrd="1" destOrd="0" presId="urn:microsoft.com/office/officeart/2018/2/layout/IconVerticalSolidList"/>
    <dgm:cxn modelId="{8EED7140-83E3-4209-ADDC-EE9ABFE1238F}" type="presParOf" srcId="{0076B12E-7014-4239-AA86-1E39B4D63CA0}" destId="{D9A3041F-59DF-497B-9F68-350D1BDE9C6C}" srcOrd="2" destOrd="0" presId="urn:microsoft.com/office/officeart/2018/2/layout/IconVerticalSolidList"/>
    <dgm:cxn modelId="{D5BECA67-7B80-4708-8AF3-D95CED26D65A}" type="presParOf" srcId="{0076B12E-7014-4239-AA86-1E39B4D63CA0}" destId="{6E9C4DE4-769F-44C6-AD33-69A83E5CCEE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9532B1-86CD-46BE-9545-6EC458EF7927}">
      <dsp:nvSpPr>
        <dsp:cNvPr id="0" name=""/>
        <dsp:cNvSpPr/>
      </dsp:nvSpPr>
      <dsp:spPr>
        <a:xfrm>
          <a:off x="0" y="1902"/>
          <a:ext cx="10506456" cy="96445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9E6293-03AC-4C5A-BCF8-661CD3EE586A}">
      <dsp:nvSpPr>
        <dsp:cNvPr id="0" name=""/>
        <dsp:cNvSpPr/>
      </dsp:nvSpPr>
      <dsp:spPr>
        <a:xfrm>
          <a:off x="291746" y="218904"/>
          <a:ext cx="530447" cy="5304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C61B08-9578-4EF4-BC93-96DE761DCD32}">
      <dsp:nvSpPr>
        <dsp:cNvPr id="0" name=""/>
        <dsp:cNvSpPr/>
      </dsp:nvSpPr>
      <dsp:spPr>
        <a:xfrm>
          <a:off x="1113940" y="1902"/>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89000">
            <a:lnSpc>
              <a:spcPct val="90000"/>
            </a:lnSpc>
            <a:spcBef>
              <a:spcPct val="0"/>
            </a:spcBef>
            <a:spcAft>
              <a:spcPct val="35000"/>
            </a:spcAft>
            <a:buNone/>
          </a:pPr>
          <a:r>
            <a:rPr lang="en-GB" sz="2000" kern="1200" dirty="0"/>
            <a:t>Y</a:t>
          </a:r>
          <a:r>
            <a:rPr lang="en-GB" sz="2000" b="0" i="0" kern="1200" dirty="0"/>
            <a:t>our project should help you to develop new up-to-date skills.</a:t>
          </a:r>
          <a:endParaRPr lang="en-US" sz="2000" kern="1200" dirty="0"/>
        </a:p>
      </dsp:txBody>
      <dsp:txXfrm>
        <a:off x="1113940" y="1902"/>
        <a:ext cx="9392515" cy="964450"/>
      </dsp:txXfrm>
    </dsp:sp>
    <dsp:sp modelId="{55A7A872-3C53-4105-9F43-398CD9F6E700}">
      <dsp:nvSpPr>
        <dsp:cNvPr id="0" name=""/>
        <dsp:cNvSpPr/>
      </dsp:nvSpPr>
      <dsp:spPr>
        <a:xfrm>
          <a:off x="0" y="1207466"/>
          <a:ext cx="10506456" cy="96445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5DC958-8F99-4944-9A52-B73475C8AB4E}">
      <dsp:nvSpPr>
        <dsp:cNvPr id="0" name=""/>
        <dsp:cNvSpPr/>
      </dsp:nvSpPr>
      <dsp:spPr>
        <a:xfrm>
          <a:off x="291746" y="1424467"/>
          <a:ext cx="530447" cy="5304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56724A-F6DE-45CD-ABC6-CCB4B7B4874D}">
      <dsp:nvSpPr>
        <dsp:cNvPr id="0" name=""/>
        <dsp:cNvSpPr/>
      </dsp:nvSpPr>
      <dsp:spPr>
        <a:xfrm>
          <a:off x="1113940" y="1207466"/>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89000">
            <a:lnSpc>
              <a:spcPct val="90000"/>
            </a:lnSpc>
            <a:spcBef>
              <a:spcPct val="0"/>
            </a:spcBef>
            <a:spcAft>
              <a:spcPct val="35000"/>
            </a:spcAft>
            <a:buNone/>
          </a:pPr>
          <a:r>
            <a:rPr lang="en-GB" sz="2000" kern="1200" dirty="0"/>
            <a:t>Your project should be of interest to you, relevant to your course and your future career.</a:t>
          </a:r>
          <a:endParaRPr lang="en-US" sz="2000" kern="1200" dirty="0"/>
        </a:p>
      </dsp:txBody>
      <dsp:txXfrm>
        <a:off x="1113940" y="1207466"/>
        <a:ext cx="9392515" cy="964450"/>
      </dsp:txXfrm>
    </dsp:sp>
    <dsp:sp modelId="{EEAD024D-9F26-4143-9007-7C68A75C3BFF}">
      <dsp:nvSpPr>
        <dsp:cNvPr id="0" name=""/>
        <dsp:cNvSpPr/>
      </dsp:nvSpPr>
      <dsp:spPr>
        <a:xfrm>
          <a:off x="0" y="2413029"/>
          <a:ext cx="10506456" cy="96445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778344-C0D0-4CF3-ABAD-8905003F5A3A}">
      <dsp:nvSpPr>
        <dsp:cNvPr id="0" name=""/>
        <dsp:cNvSpPr/>
      </dsp:nvSpPr>
      <dsp:spPr>
        <a:xfrm>
          <a:off x="291746" y="2630030"/>
          <a:ext cx="530447" cy="530447"/>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1B67DB-803A-4303-8AF0-4328279DC98F}">
      <dsp:nvSpPr>
        <dsp:cNvPr id="0" name=""/>
        <dsp:cNvSpPr/>
      </dsp:nvSpPr>
      <dsp:spPr>
        <a:xfrm>
          <a:off x="1113940" y="2413029"/>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00100">
            <a:lnSpc>
              <a:spcPct val="90000"/>
            </a:lnSpc>
            <a:spcBef>
              <a:spcPct val="0"/>
            </a:spcBef>
            <a:spcAft>
              <a:spcPct val="35000"/>
            </a:spcAft>
            <a:buNone/>
          </a:pPr>
          <a:r>
            <a:rPr lang="en-GB" sz="1800" kern="1200" dirty="0"/>
            <a:t>In addition to learning new skills, your project will need to have a purpose e.g. to serve the community, to help a group of people, to solve a problem, for an Organisation, to offer a product or service that would add value and benefit society in some way.</a:t>
          </a:r>
          <a:endParaRPr lang="en-US" sz="1800" kern="1200" dirty="0"/>
        </a:p>
      </dsp:txBody>
      <dsp:txXfrm>
        <a:off x="1113940" y="2413029"/>
        <a:ext cx="9392515" cy="964450"/>
      </dsp:txXfrm>
    </dsp:sp>
    <dsp:sp modelId="{6DC8B641-383C-4467-95A7-CA4A365429AD}">
      <dsp:nvSpPr>
        <dsp:cNvPr id="0" name=""/>
        <dsp:cNvSpPr/>
      </dsp:nvSpPr>
      <dsp:spPr>
        <a:xfrm>
          <a:off x="0" y="3618592"/>
          <a:ext cx="10506456" cy="964450"/>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C61C77-D2FC-41B1-9E7A-E5AB97B89EAE}">
      <dsp:nvSpPr>
        <dsp:cNvPr id="0" name=""/>
        <dsp:cNvSpPr/>
      </dsp:nvSpPr>
      <dsp:spPr>
        <a:xfrm>
          <a:off x="291746" y="3835593"/>
          <a:ext cx="530447" cy="530447"/>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4EE6A3-A127-4A29-9118-5524974076A3}">
      <dsp:nvSpPr>
        <dsp:cNvPr id="0" name=""/>
        <dsp:cNvSpPr/>
      </dsp:nvSpPr>
      <dsp:spPr>
        <a:xfrm>
          <a:off x="1113940" y="3618592"/>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89000">
            <a:lnSpc>
              <a:spcPct val="90000"/>
            </a:lnSpc>
            <a:spcBef>
              <a:spcPct val="0"/>
            </a:spcBef>
            <a:spcAft>
              <a:spcPct val="35000"/>
            </a:spcAft>
            <a:buNone/>
          </a:pPr>
          <a:r>
            <a:rPr lang="en-GB" sz="2000" kern="1200" dirty="0"/>
            <a:t>Due to the time limitations, be careful to limit the scope of your project.</a:t>
          </a:r>
          <a:endParaRPr lang="en-US" sz="2000" kern="1200" dirty="0"/>
        </a:p>
      </dsp:txBody>
      <dsp:txXfrm>
        <a:off x="1113940" y="3618592"/>
        <a:ext cx="9392515" cy="9644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015CD1-1293-432A-AA20-283AEE42D872}">
      <dsp:nvSpPr>
        <dsp:cNvPr id="0" name=""/>
        <dsp:cNvSpPr/>
      </dsp:nvSpPr>
      <dsp:spPr>
        <a:xfrm>
          <a:off x="0" y="531"/>
          <a:ext cx="10515600" cy="124293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DE5EC8-2940-40F5-ABB2-F6DD4C4D6179}">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A93EB0-BFC6-465B-9A66-6851C49356AA}">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b="1" kern="1200" dirty="0"/>
            <a:t>Example Design work: </a:t>
          </a:r>
          <a:r>
            <a:rPr lang="en-GB" sz="2000" kern="1200" dirty="0"/>
            <a:t>Requirements specification, MVP (Minimum viable product), Sketches/drawings/illustrations, storyboards, UI, colour scheme, wireframe diagrams, flow chart, data structures, circuit diagrams.</a:t>
          </a:r>
          <a:endParaRPr lang="en-US" sz="2000" kern="1200" dirty="0"/>
        </a:p>
      </dsp:txBody>
      <dsp:txXfrm>
        <a:off x="1435590" y="531"/>
        <a:ext cx="9080009" cy="1242935"/>
      </dsp:txXfrm>
    </dsp:sp>
    <dsp:sp modelId="{A82819EF-335D-4C98-92A4-DD17A98B056C}">
      <dsp:nvSpPr>
        <dsp:cNvPr id="0" name=""/>
        <dsp:cNvSpPr/>
      </dsp:nvSpPr>
      <dsp:spPr>
        <a:xfrm>
          <a:off x="0" y="1554201"/>
          <a:ext cx="10515600" cy="1242935"/>
        </a:xfrm>
        <a:prstGeom prst="roundRect">
          <a:avLst>
            <a:gd name="adj" fmla="val 1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dsp:style>
    </dsp:sp>
    <dsp:sp modelId="{018EFFB8-DF44-4465-84EE-34CB6AD0D2AF}">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02F539-7097-4FEC-B478-C976393608D8}">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dirty="0"/>
            <a:t>The main focus of the project is ‘innovation’ and on allowing you to develop your skills using new technologies through practice and prototyping. There needs to be some planning of course, but do not spend too much time in this stage.</a:t>
          </a:r>
          <a:endParaRPr lang="en-US" sz="2000" kern="1200" dirty="0"/>
        </a:p>
      </dsp:txBody>
      <dsp:txXfrm>
        <a:off x="1435590" y="1554201"/>
        <a:ext cx="9080009" cy="1242935"/>
      </dsp:txXfrm>
    </dsp:sp>
    <dsp:sp modelId="{AD8CD746-E6AA-4F8C-BE5B-06990FBC1D40}">
      <dsp:nvSpPr>
        <dsp:cNvPr id="0" name=""/>
        <dsp:cNvSpPr/>
      </dsp:nvSpPr>
      <dsp:spPr>
        <a:xfrm>
          <a:off x="0" y="3107870"/>
          <a:ext cx="10515600" cy="1242935"/>
        </a:xfrm>
        <a:prstGeom prst="roundRect">
          <a:avLst>
            <a:gd name="adj" fmla="val 1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dsp:style>
    </dsp:sp>
    <dsp:sp modelId="{834B5FC5-FF8E-4DAF-A3E5-F806762B5270}">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9C4DE4-769F-44C6-AD33-69A83E5CCEEC}">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dirty="0"/>
            <a:t>Design work between students will vary significantly and depend on your project area. You will all have different design documentation. And that’s ok.</a:t>
          </a:r>
          <a:endParaRPr lang="en-US" sz="2000" kern="1200" dirty="0"/>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03740F-A91B-46FD-B290-FADE44A75B67}" type="datetimeFigureOut">
              <a:rPr lang="en-GB"/>
              <a:t>30/11/2020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445808-0A42-4057-92F6-5314E76B2A59}" type="slidenum">
              <a:rPr lang="en-GB"/>
              <a:t>‹#›</a:t>
            </a:fld>
            <a:endParaRPr lang="en-GB"/>
          </a:p>
        </p:txBody>
      </p:sp>
    </p:spTree>
    <p:extLst>
      <p:ext uri="{BB962C8B-B14F-4D97-AF65-F5344CB8AC3E}">
        <p14:creationId xmlns:p14="http://schemas.microsoft.com/office/powerpoint/2010/main" val="906921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445808-0A42-4057-92F6-5314E76B2A59}" type="slidenum">
              <a:rPr lang="en-GB" smtClean="0"/>
              <a:t>2</a:t>
            </a:fld>
            <a:endParaRPr lang="en-GB"/>
          </a:p>
        </p:txBody>
      </p:sp>
    </p:spTree>
    <p:extLst>
      <p:ext uri="{BB962C8B-B14F-4D97-AF65-F5344CB8AC3E}">
        <p14:creationId xmlns:p14="http://schemas.microsoft.com/office/powerpoint/2010/main" val="942722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445808-0A42-4057-92F6-5314E76B2A59}" type="slidenum">
              <a:rPr lang="en-GB" smtClean="0"/>
              <a:t>3</a:t>
            </a:fld>
            <a:endParaRPr lang="en-GB"/>
          </a:p>
        </p:txBody>
      </p:sp>
    </p:spTree>
    <p:extLst>
      <p:ext uri="{BB962C8B-B14F-4D97-AF65-F5344CB8AC3E}">
        <p14:creationId xmlns:p14="http://schemas.microsoft.com/office/powerpoint/2010/main" val="1026385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minimum viable product (MVP) is a product with just enough features to satisfy early customers, and to provide feedback for future product development. </a:t>
            </a:r>
            <a:endParaRPr lang="en-GB" b="0" dirty="0"/>
          </a:p>
        </p:txBody>
      </p:sp>
      <p:sp>
        <p:nvSpPr>
          <p:cNvPr id="4" name="Slide Number Placeholder 3"/>
          <p:cNvSpPr>
            <a:spLocks noGrp="1"/>
          </p:cNvSpPr>
          <p:nvPr>
            <p:ph type="sldNum" sz="quarter" idx="10"/>
          </p:nvPr>
        </p:nvSpPr>
        <p:spPr/>
        <p:txBody>
          <a:bodyPr/>
          <a:lstStyle/>
          <a:p>
            <a:fld id="{475F757A-20F9-4073-AFB1-54E481B27DF3}" type="slidenum">
              <a:rPr lang="en-GB" smtClean="0"/>
              <a:t>19</a:t>
            </a:fld>
            <a:endParaRPr lang="en-GB"/>
          </a:p>
        </p:txBody>
      </p:sp>
    </p:spTree>
    <p:extLst>
      <p:ext uri="{BB962C8B-B14F-4D97-AF65-F5344CB8AC3E}">
        <p14:creationId xmlns:p14="http://schemas.microsoft.com/office/powerpoint/2010/main" val="461732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35CAD1-3F5E-4915-8F80-D7A7B7F05EFE}" type="slidenum">
              <a:rPr lang="en-GB" smtClean="0"/>
              <a:t>21</a:t>
            </a:fld>
            <a:endParaRPr lang="en-GB"/>
          </a:p>
        </p:txBody>
      </p:sp>
    </p:spTree>
    <p:extLst>
      <p:ext uri="{BB962C8B-B14F-4D97-AF65-F5344CB8AC3E}">
        <p14:creationId xmlns:p14="http://schemas.microsoft.com/office/powerpoint/2010/main" val="4172409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 https://en.wikipedia.org/wiki/GitHub</a:t>
            </a:r>
          </a:p>
        </p:txBody>
      </p:sp>
      <p:sp>
        <p:nvSpPr>
          <p:cNvPr id="4" name="Slide Number Placeholder 3"/>
          <p:cNvSpPr>
            <a:spLocks noGrp="1"/>
          </p:cNvSpPr>
          <p:nvPr>
            <p:ph type="sldNum" sz="quarter" idx="10"/>
          </p:nvPr>
        </p:nvSpPr>
        <p:spPr/>
        <p:txBody>
          <a:bodyPr/>
          <a:lstStyle/>
          <a:p>
            <a:fld id="{1C35CAD1-3F5E-4915-8F80-D7A7B7F05EFE}" type="slidenum">
              <a:rPr lang="en-GB" smtClean="0"/>
              <a:t>22</a:t>
            </a:fld>
            <a:endParaRPr lang="en-GB"/>
          </a:p>
        </p:txBody>
      </p:sp>
    </p:spTree>
    <p:extLst>
      <p:ext uri="{BB962C8B-B14F-4D97-AF65-F5344CB8AC3E}">
        <p14:creationId xmlns:p14="http://schemas.microsoft.com/office/powerpoint/2010/main" val="3953379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a:t>
            </a:r>
            <a:r>
              <a:rPr lang="en-GB" baseline="0" dirty="0"/>
              <a:t> http://multigate.homestead.com/Product-Specifications.html</a:t>
            </a:r>
            <a:endParaRPr lang="en-GB" dirty="0"/>
          </a:p>
        </p:txBody>
      </p:sp>
      <p:sp>
        <p:nvSpPr>
          <p:cNvPr id="4" name="Slide Number Placeholder 3"/>
          <p:cNvSpPr>
            <a:spLocks noGrp="1"/>
          </p:cNvSpPr>
          <p:nvPr>
            <p:ph type="sldNum" sz="quarter" idx="10"/>
          </p:nvPr>
        </p:nvSpPr>
        <p:spPr/>
        <p:txBody>
          <a:bodyPr/>
          <a:lstStyle/>
          <a:p>
            <a:fld id="{1C35CAD1-3F5E-4915-8F80-D7A7B7F05EFE}" type="slidenum">
              <a:rPr lang="en-GB" smtClean="0"/>
              <a:t>24</a:t>
            </a:fld>
            <a:endParaRPr lang="en-GB"/>
          </a:p>
        </p:txBody>
      </p:sp>
    </p:spTree>
    <p:extLst>
      <p:ext uri="{BB962C8B-B14F-4D97-AF65-F5344CB8AC3E}">
        <p14:creationId xmlns:p14="http://schemas.microsoft.com/office/powerpoint/2010/main" val="3876906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 https://slideplayer.com/slide/3559426/ - Washer/dryer.</a:t>
            </a:r>
          </a:p>
        </p:txBody>
      </p:sp>
      <p:sp>
        <p:nvSpPr>
          <p:cNvPr id="4" name="Slide Number Placeholder 3"/>
          <p:cNvSpPr>
            <a:spLocks noGrp="1"/>
          </p:cNvSpPr>
          <p:nvPr>
            <p:ph type="sldNum" sz="quarter" idx="10"/>
          </p:nvPr>
        </p:nvSpPr>
        <p:spPr/>
        <p:txBody>
          <a:bodyPr/>
          <a:lstStyle/>
          <a:p>
            <a:fld id="{1C35CAD1-3F5E-4915-8F80-D7A7B7F05EFE}" type="slidenum">
              <a:rPr lang="en-GB" smtClean="0"/>
              <a:t>25</a:t>
            </a:fld>
            <a:endParaRPr lang="en-GB"/>
          </a:p>
        </p:txBody>
      </p:sp>
    </p:spTree>
    <p:extLst>
      <p:ext uri="{BB962C8B-B14F-4D97-AF65-F5344CB8AC3E}">
        <p14:creationId xmlns:p14="http://schemas.microsoft.com/office/powerpoint/2010/main" val="3544458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more comprehensive example: https://krazytech.com/projects/sample-software-requirements-specificationsrs-report-airline-database – but this detail is unlikely to be required.</a:t>
            </a:r>
          </a:p>
        </p:txBody>
      </p:sp>
      <p:sp>
        <p:nvSpPr>
          <p:cNvPr id="4" name="Slide Number Placeholder 3"/>
          <p:cNvSpPr>
            <a:spLocks noGrp="1"/>
          </p:cNvSpPr>
          <p:nvPr>
            <p:ph type="sldNum" sz="quarter" idx="10"/>
          </p:nvPr>
        </p:nvSpPr>
        <p:spPr/>
        <p:txBody>
          <a:bodyPr/>
          <a:lstStyle/>
          <a:p>
            <a:fld id="{1C35CAD1-3F5E-4915-8F80-D7A7B7F05EFE}" type="slidenum">
              <a:rPr lang="en-GB" smtClean="0"/>
              <a:t>29</a:t>
            </a:fld>
            <a:endParaRPr lang="en-GB"/>
          </a:p>
        </p:txBody>
      </p:sp>
    </p:spTree>
    <p:extLst>
      <p:ext uri="{BB962C8B-B14F-4D97-AF65-F5344CB8AC3E}">
        <p14:creationId xmlns:p14="http://schemas.microsoft.com/office/powerpoint/2010/main" val="3855617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78223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59040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95707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91203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92013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63750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9568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60793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59870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53644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8902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11/30/2020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98943908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techug.com/post/golang-docker-and-new-tech.html"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https://creativecommons.org/licenses/by-nc-sa/3.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pxhere.com/en/photo/1587939"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vimeo.com/101373355" TargetMode="External"/><Relationship Id="rId2" Type="http://schemas.openxmlformats.org/officeDocument/2006/relationships/hyperlink" Target="https://marvelapp.com/pop/?popref=1" TargetMode="External"/><Relationship Id="rId1" Type="http://schemas.openxmlformats.org/officeDocument/2006/relationships/slideLayout" Target="../slideLayouts/slideLayout2.xml"/><Relationship Id="rId6" Type="http://schemas.openxmlformats.org/officeDocument/2006/relationships/hyperlink" Target="https://www.labcenter.com/" TargetMode="External"/><Relationship Id="rId5" Type="http://schemas.openxmlformats.org/officeDocument/2006/relationships/hyperlink" Target="https://www.youtube.com/watch?v=0mTXKYWbsLA" TargetMode="External"/><Relationship Id="rId4" Type="http://schemas.openxmlformats.org/officeDocument/2006/relationships/hyperlink" Target="https://marvelapp.com/"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time_continue=36&amp;v=0mYYqsJ-rE8"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balsamiq.com/learn/" TargetMode="External"/><Relationship Id="rId5" Type="http://schemas.openxmlformats.org/officeDocument/2006/relationships/hyperlink" Target="https://balsamiq.com/wireframes/" TargetMode="External"/><Relationship Id="rId4" Type="http://schemas.openxmlformats.org/officeDocument/2006/relationships/hyperlink" Target="https://balsamiq.com/"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azure.microsoft.com/en-us/services/devops/repos/" TargetMode="External"/><Relationship Id="rId3" Type="http://schemas.openxmlformats.org/officeDocument/2006/relationships/hyperlink" Target="https://github.com/" TargetMode="External"/><Relationship Id="rId7" Type="http://schemas.openxmlformats.org/officeDocument/2006/relationships/hyperlink" Target="https://aws.amazon.com/codecommit/pricing/"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youtube.com/watch?v=0fKg7e37bQE" TargetMode="External"/><Relationship Id="rId5" Type="http://schemas.openxmlformats.org/officeDocument/2006/relationships/hyperlink" Target="https://www.youtube.com/watch?v=SWYqp7iY_Tc" TargetMode="External"/><Relationship Id="rId4" Type="http://schemas.openxmlformats.org/officeDocument/2006/relationships/hyperlink" Target="https://education.github.com/pack" TargetMode="External"/><Relationship Id="rId9" Type="http://schemas.openxmlformats.org/officeDocument/2006/relationships/hyperlink" Target="https://azure.microsoft.com/en-gb/pricin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712AF31E-53D6-43AD-BAD1-1D9DAAF3779D}"/>
              </a:ext>
            </a:extLst>
          </p:cNvPr>
          <p:cNvSpPr txBox="1">
            <a:spLocks/>
          </p:cNvSpPr>
          <p:nvPr/>
        </p:nvSpPr>
        <p:spPr>
          <a:xfrm>
            <a:off x="477981" y="1122363"/>
            <a:ext cx="4023360" cy="320413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4800" b="1"/>
              <a:t>L5: Changemakers: Creativity &amp; Value Creation</a:t>
            </a:r>
            <a:endParaRPr lang="en-US" sz="4800"/>
          </a:p>
        </p:txBody>
      </p:sp>
      <p:sp>
        <p:nvSpPr>
          <p:cNvPr id="3" name="Content Placeholder 2">
            <a:extLst>
              <a:ext uri="{FF2B5EF4-FFF2-40B4-BE49-F238E27FC236}">
                <a16:creationId xmlns:a16="http://schemas.microsoft.com/office/drawing/2014/main" id="{4B758968-7626-41FE-A7FF-09DF80DF54AC}"/>
              </a:ext>
            </a:extLst>
          </p:cNvPr>
          <p:cNvSpPr>
            <a:spLocks noGrp="1"/>
          </p:cNvSpPr>
          <p:nvPr>
            <p:ph type="subTitle" idx="1"/>
          </p:nvPr>
        </p:nvSpPr>
        <p:spPr>
          <a:xfrm>
            <a:off x="477980" y="4872922"/>
            <a:ext cx="4023359" cy="1208141"/>
          </a:xfrm>
        </p:spPr>
        <p:txBody>
          <a:bodyPr vert="horz" lIns="91440" tIns="45720" rIns="91440" bIns="45720" rtlCol="0">
            <a:normAutofit/>
          </a:bodyPr>
          <a:lstStyle/>
          <a:p>
            <a:pPr algn="l"/>
            <a:r>
              <a:rPr lang="en-US" dirty="0"/>
              <a:t>Support Tutorial: </a:t>
            </a:r>
            <a:br>
              <a:rPr lang="en-US" dirty="0"/>
            </a:br>
            <a:r>
              <a:rPr lang="en-GB" dirty="0"/>
              <a:t>Assessment Support 2.</a:t>
            </a:r>
            <a:endParaRPr lang="en-US" dirty="0"/>
          </a:p>
        </p:txBody>
      </p:sp>
      <p:sp>
        <p:nvSpPr>
          <p:cNvPr id="90" name="Rectangle 8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1" name="Rectangle 8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4" name="Picture 5">
            <a:extLst>
              <a:ext uri="{FF2B5EF4-FFF2-40B4-BE49-F238E27FC236}">
                <a16:creationId xmlns:a16="http://schemas.microsoft.com/office/drawing/2014/main" id="{53A1EC75-207A-48A6-B549-9EFD13CD14F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6184" r="16274" b="1"/>
          <a:stretch/>
        </p:blipFill>
        <p:spPr>
          <a:xfrm>
            <a:off x="4868487" y="10"/>
            <a:ext cx="7323513" cy="6857990"/>
          </a:xfrm>
          <a:prstGeom prst="rect">
            <a:avLst/>
          </a:prstGeom>
        </p:spPr>
      </p:pic>
      <p:sp>
        <p:nvSpPr>
          <p:cNvPr id="5" name="Content Placeholder 2">
            <a:extLst>
              <a:ext uri="{FF2B5EF4-FFF2-40B4-BE49-F238E27FC236}">
                <a16:creationId xmlns:a16="http://schemas.microsoft.com/office/drawing/2014/main" id="{D340B752-BAEA-46A1-BFCA-42DBE5032596}"/>
              </a:ext>
            </a:extLst>
          </p:cNvPr>
          <p:cNvSpPr txBox="1">
            <a:spLocks/>
          </p:cNvSpPr>
          <p:nvPr/>
        </p:nvSpPr>
        <p:spPr>
          <a:xfrm>
            <a:off x="1599934" y="920753"/>
            <a:ext cx="4921447" cy="1208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t>New L5 </a:t>
            </a:r>
            <a:r>
              <a:rPr lang="en-GB" sz="2000" b="1" dirty="0"/>
              <a:t>Online</a:t>
            </a:r>
            <a:r>
              <a:rPr lang="en-GB" sz="2000" dirty="0"/>
              <a:t> Learning module.</a:t>
            </a:r>
            <a:r>
              <a:rPr lang="en-US" sz="2000" dirty="0"/>
              <a:t> Enhancing Creativity &amp; Innovation in the 21</a:t>
            </a:r>
            <a:r>
              <a:rPr lang="en-US" sz="2000" baseline="30000" dirty="0"/>
              <a:t>st</a:t>
            </a:r>
            <a:r>
              <a:rPr lang="en-US" sz="2000" dirty="0"/>
              <a:t> Century.</a:t>
            </a:r>
          </a:p>
          <a:p>
            <a:pPr marL="0" indent="0">
              <a:buFont typeface="Arial" panose="020B0604020202020204" pitchFamily="34" charset="0"/>
              <a:buNone/>
            </a:pPr>
            <a:endParaRPr lang="en-GB" sz="2000" b="1" dirty="0">
              <a:latin typeface="Arial" panose="020B0604020202020204" pitchFamily="34" charset="0"/>
              <a:ea typeface="Arial" panose="020B0604020202020204" pitchFamily="34" charset="0"/>
              <a:cs typeface="Times New Roman" panose="02020603050405020304" pitchFamily="18" charset="0"/>
            </a:endParaRPr>
          </a:p>
          <a:p>
            <a:pPr marL="0" indent="0">
              <a:buFont typeface="Arial" panose="020B0604020202020204" pitchFamily="34" charset="0"/>
              <a:buNone/>
            </a:pPr>
            <a:endParaRPr lang="en-US" sz="2000" dirty="0"/>
          </a:p>
        </p:txBody>
      </p:sp>
      <p:sp>
        <p:nvSpPr>
          <p:cNvPr id="6" name="TextBox 5">
            <a:extLst>
              <a:ext uri="{FF2B5EF4-FFF2-40B4-BE49-F238E27FC236}">
                <a16:creationId xmlns:a16="http://schemas.microsoft.com/office/drawing/2014/main" id="{BFE9D26E-B7A6-48C5-8C36-002D12A90D4D}"/>
              </a:ext>
            </a:extLst>
          </p:cNvPr>
          <p:cNvSpPr txBox="1"/>
          <p:nvPr/>
        </p:nvSpPr>
        <p:spPr>
          <a:xfrm>
            <a:off x="9751909" y="6657945"/>
            <a:ext cx="2440091" cy="200055"/>
          </a:xfrm>
          <a:prstGeom prst="rect">
            <a:avLst/>
          </a:prstGeom>
          <a:solidFill>
            <a:srgbClr val="000000"/>
          </a:solidFill>
        </p:spPr>
        <p:txBody>
          <a:bodyPr wrap="none">
            <a:spAutoFit/>
          </a:bodyPr>
          <a:lstStyle/>
          <a:p>
            <a:pPr algn="r">
              <a:spcAft>
                <a:spcPts val="600"/>
              </a:spcAft>
            </a:pPr>
            <a:r>
              <a:rPr lang="en-GB" sz="700">
                <a:solidFill>
                  <a:srgbClr val="FFFFFF"/>
                </a:solidFill>
                <a:hlinkClick r:id="rId3" tooltip="http://www.techug.com/post/golang-docker-and-new-tech.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395640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26">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28">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descr="Document">
            <a:extLst>
              <a:ext uri="{FF2B5EF4-FFF2-40B4-BE49-F238E27FC236}">
                <a16:creationId xmlns:a16="http://schemas.microsoft.com/office/drawing/2014/main" id="{479DA10A-B4DC-43CC-AADE-15B5215C8CF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7F4E3F27-B90A-4788-8BF3-38D2A26A5A53}"/>
              </a:ext>
            </a:extLst>
          </p:cNvPr>
          <p:cNvSpPr>
            <a:spLocks noGrp="1"/>
          </p:cNvSpPr>
          <p:nvPr>
            <p:ph idx="1"/>
          </p:nvPr>
        </p:nvSpPr>
        <p:spPr>
          <a:xfrm>
            <a:off x="716673" y="285731"/>
            <a:ext cx="8466399" cy="973443"/>
          </a:xfrm>
        </p:spPr>
        <p:txBody>
          <a:bodyPr vert="horz" lIns="91440" tIns="45720" rIns="91440" bIns="45720" rtlCol="0" anchor="ctr">
            <a:normAutofit/>
          </a:bodyPr>
          <a:lstStyle/>
          <a:p>
            <a:pPr marL="0" indent="0">
              <a:buNone/>
            </a:pPr>
            <a:r>
              <a:rPr lang="en-US" sz="4400" b="1" u="sng" kern="1200" dirty="0">
                <a:solidFill>
                  <a:schemeClr val="tx2"/>
                </a:solidFill>
                <a:latin typeface="+mn-lt"/>
                <a:ea typeface="+mn-ea"/>
                <a:cs typeface="+mn-cs"/>
              </a:rPr>
              <a:t>Open and review </a:t>
            </a:r>
            <a:r>
              <a:rPr lang="en-US" sz="4400" b="1" u="sng" kern="1200" dirty="0">
                <a:solidFill>
                  <a:schemeClr val="tx2"/>
                </a:solidFill>
                <a:ea typeface="+mj-ea"/>
                <a:cs typeface="+mj-cs"/>
              </a:rPr>
              <a:t>Assignment 1:</a:t>
            </a:r>
            <a:endParaRPr lang="en-US" sz="4400" b="1" u="sng" kern="1200" dirty="0">
              <a:solidFill>
                <a:schemeClr val="tx2"/>
              </a:solidFill>
              <a:effectLst/>
              <a:latin typeface="+mn-lt"/>
              <a:ea typeface="+mn-ea"/>
              <a:cs typeface="+mn-cs"/>
            </a:endParaRPr>
          </a:p>
        </p:txBody>
      </p:sp>
      <p:grpSp>
        <p:nvGrpSpPr>
          <p:cNvPr id="38" name="Group 30">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39" name="Freeform: Shape 31">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2">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33">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5" name="Straight Connector 4">
            <a:extLst>
              <a:ext uri="{FF2B5EF4-FFF2-40B4-BE49-F238E27FC236}">
                <a16:creationId xmlns:a16="http://schemas.microsoft.com/office/drawing/2014/main" id="{18A6534E-DCD8-4520-9E23-3B967AB7F511}"/>
              </a:ext>
            </a:extLst>
          </p:cNvPr>
          <p:cNvCxnSpPr/>
          <p:nvPr/>
        </p:nvCxnSpPr>
        <p:spPr>
          <a:xfrm>
            <a:off x="479685" y="296674"/>
            <a:ext cx="0" cy="962500"/>
          </a:xfrm>
          <a:prstGeom prst="line">
            <a:avLst/>
          </a:prstGeom>
          <a:ln w="76200"/>
        </p:spPr>
        <p:style>
          <a:lnRef idx="3">
            <a:schemeClr val="accent4"/>
          </a:lnRef>
          <a:fillRef idx="0">
            <a:schemeClr val="accent4"/>
          </a:fillRef>
          <a:effectRef idx="2">
            <a:schemeClr val="accent4"/>
          </a:effectRef>
          <a:fontRef idx="minor">
            <a:schemeClr val="tx1"/>
          </a:fontRef>
        </p:style>
      </p:cxnSp>
      <p:sp>
        <p:nvSpPr>
          <p:cNvPr id="17" name="TextBox 16">
            <a:extLst>
              <a:ext uri="{FF2B5EF4-FFF2-40B4-BE49-F238E27FC236}">
                <a16:creationId xmlns:a16="http://schemas.microsoft.com/office/drawing/2014/main" id="{48402D62-4B94-46CD-960D-E4278C300AC1}"/>
              </a:ext>
            </a:extLst>
          </p:cNvPr>
          <p:cNvSpPr txBox="1"/>
          <p:nvPr/>
        </p:nvSpPr>
        <p:spPr>
          <a:xfrm>
            <a:off x="3992211" y="2131874"/>
            <a:ext cx="7587690" cy="1908215"/>
          </a:xfrm>
          <a:prstGeom prst="rect">
            <a:avLst/>
          </a:prstGeom>
          <a:noFill/>
        </p:spPr>
        <p:txBody>
          <a:bodyPr wrap="square">
            <a:spAutoFit/>
          </a:bodyPr>
          <a:lstStyle/>
          <a:p>
            <a:pPr marL="514350" indent="-514350">
              <a:spcAft>
                <a:spcPts val="600"/>
              </a:spcAft>
              <a:buFont typeface="+mj-lt"/>
              <a:buAutoNum type="arabicPeriod"/>
            </a:pPr>
            <a:r>
              <a:rPr lang="en-US" sz="3600" kern="1200" dirty="0">
                <a:solidFill>
                  <a:schemeClr val="tx2"/>
                </a:solidFill>
                <a:ea typeface="+mj-ea"/>
                <a:cs typeface="+mj-cs"/>
              </a:rPr>
              <a:t>Assignment 1 Specification.</a:t>
            </a:r>
            <a:endParaRPr lang="en-US" sz="3600" dirty="0">
              <a:solidFill>
                <a:schemeClr val="tx2"/>
              </a:solidFill>
              <a:ea typeface="+mj-ea"/>
              <a:cs typeface="+mj-cs"/>
            </a:endParaRPr>
          </a:p>
          <a:p>
            <a:pPr marL="514350" indent="-514350">
              <a:spcAft>
                <a:spcPts val="600"/>
              </a:spcAft>
              <a:buFont typeface="+mj-lt"/>
              <a:buAutoNum type="arabicPeriod"/>
            </a:pPr>
            <a:r>
              <a:rPr lang="en-US" sz="3600" kern="1200" dirty="0">
                <a:solidFill>
                  <a:schemeClr val="tx2"/>
                </a:solidFill>
                <a:ea typeface="+mj-ea"/>
                <a:cs typeface="+mj-cs"/>
              </a:rPr>
              <a:t>Assignment 1 Submission Template.</a:t>
            </a:r>
          </a:p>
          <a:p>
            <a:pPr marL="514350" indent="-514350">
              <a:spcAft>
                <a:spcPts val="600"/>
              </a:spcAft>
              <a:buFont typeface="+mj-lt"/>
              <a:buAutoNum type="arabicPeriod"/>
            </a:pPr>
            <a:r>
              <a:rPr lang="en-US" sz="3600" kern="1200" dirty="0">
                <a:solidFill>
                  <a:schemeClr val="tx2"/>
                </a:solidFill>
                <a:ea typeface="+mj-ea"/>
                <a:cs typeface="+mj-cs"/>
              </a:rPr>
              <a:t>Assignment 1 TURNITIN Link.</a:t>
            </a:r>
          </a:p>
        </p:txBody>
      </p:sp>
    </p:spTree>
    <p:extLst>
      <p:ext uri="{BB962C8B-B14F-4D97-AF65-F5344CB8AC3E}">
        <p14:creationId xmlns:p14="http://schemas.microsoft.com/office/powerpoint/2010/main" val="3048463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440A548-C0D4-4418-940E-EDC2F1D9A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708B267-8CD2-4684-A57B-9F1070769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41E5AB36-9328-47E9-95AD-E38AC1C0E1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369"/>
            <a:ext cx="6091008" cy="6858000"/>
            <a:chOff x="305" y="-369"/>
            <a:chExt cx="6091008" cy="6858000"/>
          </a:xfrm>
        </p:grpSpPr>
        <p:sp>
          <p:nvSpPr>
            <p:cNvPr id="32" name="Freeform: Shape 31">
              <a:extLst>
                <a:ext uri="{FF2B5EF4-FFF2-40B4-BE49-F238E27FC236}">
                  <a16:creationId xmlns:a16="http://schemas.microsoft.com/office/drawing/2014/main" id="{4532450F-A219-4BF5-88FA-A47084237C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7007" cy="6858000"/>
            </a:xfrm>
            <a:custGeom>
              <a:avLst/>
              <a:gdLst>
                <a:gd name="connsiteX0" fmla="*/ 1423825 w 6057007"/>
                <a:gd name="connsiteY0" fmla="*/ 0 h 6858000"/>
                <a:gd name="connsiteX1" fmla="*/ 4262456 w 6057007"/>
                <a:gd name="connsiteY1" fmla="*/ 0 h 6858000"/>
                <a:gd name="connsiteX2" fmla="*/ 4371584 w 6057007"/>
                <a:gd name="connsiteY2" fmla="*/ 79625 h 6858000"/>
                <a:gd name="connsiteX3" fmla="*/ 5400299 w 6057007"/>
                <a:gd name="connsiteY3" fmla="*/ 1779691 h 6858000"/>
                <a:gd name="connsiteX4" fmla="*/ 5961759 w 6057007"/>
                <a:gd name="connsiteY4" fmla="*/ 4554903 h 6858000"/>
                <a:gd name="connsiteX5" fmla="*/ 4326541 w 6057007"/>
                <a:gd name="connsiteY5" fmla="*/ 6729688 h 6858000"/>
                <a:gd name="connsiteX6" fmla="*/ 4109121 w 6057007"/>
                <a:gd name="connsiteY6" fmla="*/ 6858000 h 6858000"/>
                <a:gd name="connsiteX7" fmla="*/ 1145358 w 6057007"/>
                <a:gd name="connsiteY7" fmla="*/ 6858000 h 6858000"/>
                <a:gd name="connsiteX8" fmla="*/ 1143587 w 6057007"/>
                <a:gd name="connsiteY8" fmla="*/ 6856705 h 6858000"/>
                <a:gd name="connsiteX9" fmla="*/ 162579 w 6057007"/>
                <a:gd name="connsiteY9" fmla="*/ 6240990 h 6858000"/>
                <a:gd name="connsiteX10" fmla="*/ 0 w 6057007"/>
                <a:gd name="connsiteY10" fmla="*/ 6125553 h 6858000"/>
                <a:gd name="connsiteX11" fmla="*/ 0 w 6057007"/>
                <a:gd name="connsiteY11" fmla="*/ 4670879 h 6858000"/>
                <a:gd name="connsiteX12" fmla="*/ 38388 w 6057007"/>
                <a:gd name="connsiteY12" fmla="*/ 4778792 h 6858000"/>
                <a:gd name="connsiteX13" fmla="*/ 155449 w 6057007"/>
                <a:gd name="connsiteY13" fmla="*/ 5029879 h 6858000"/>
                <a:gd name="connsiteX14" fmla="*/ 411802 w 6057007"/>
                <a:gd name="connsiteY14" fmla="*/ 5399531 h 6858000"/>
                <a:gd name="connsiteX15" fmla="*/ 806388 w 6057007"/>
                <a:gd name="connsiteY15" fmla="*/ 5659633 h 6858000"/>
                <a:gd name="connsiteX16" fmla="*/ 1801512 w 6057007"/>
                <a:gd name="connsiteY16" fmla="*/ 6314010 h 6858000"/>
                <a:gd name="connsiteX17" fmla="*/ 2653483 w 6057007"/>
                <a:gd name="connsiteY17" fmla="*/ 6529898 h 6858000"/>
                <a:gd name="connsiteX18" fmla="*/ 3666486 w 6057007"/>
                <a:gd name="connsiteY18" fmla="*/ 6190615 h 6858000"/>
                <a:gd name="connsiteX19" fmla="*/ 4658657 w 6057007"/>
                <a:gd name="connsiteY19" fmla="*/ 5428179 h 6858000"/>
                <a:gd name="connsiteX20" fmla="*/ 5222967 w 6057007"/>
                <a:gd name="connsiteY20" fmla="*/ 4356944 h 6858000"/>
                <a:gd name="connsiteX21" fmla="*/ 4724795 w 6057007"/>
                <a:gd name="connsiteY21" fmla="*/ 2210416 h 6858000"/>
                <a:gd name="connsiteX22" fmla="*/ 4473185 w 6057007"/>
                <a:gd name="connsiteY22" fmla="*/ 1691554 h 6858000"/>
                <a:gd name="connsiteX23" fmla="*/ 4046677 w 6057007"/>
                <a:gd name="connsiteY23" fmla="*/ 911781 h 6858000"/>
                <a:gd name="connsiteX24" fmla="*/ 3555564 w 6057007"/>
                <a:gd name="connsiteY24" fmla="*/ 585888 h 6858000"/>
                <a:gd name="connsiteX25" fmla="*/ 2405914 w 6057007"/>
                <a:gd name="connsiteY25" fmla="*/ 536282 h 6858000"/>
                <a:gd name="connsiteX26" fmla="*/ 1345719 w 6057007"/>
                <a:gd name="connsiteY26" fmla="*/ 957619 h 6858000"/>
                <a:gd name="connsiteX27" fmla="*/ 73341 w 6057007"/>
                <a:gd name="connsiteY27" fmla="*/ 2571698 h 6858000"/>
                <a:gd name="connsiteX28" fmla="*/ 0 w 6057007"/>
                <a:gd name="connsiteY28" fmla="*/ 2803810 h 6858000"/>
                <a:gd name="connsiteX29" fmla="*/ 0 w 6057007"/>
                <a:gd name="connsiteY29" fmla="*/ 1147591 h 6858000"/>
                <a:gd name="connsiteX30" fmla="*/ 142706 w 6057007"/>
                <a:gd name="connsiteY30" fmla="*/ 968763 h 6858000"/>
                <a:gd name="connsiteX31" fmla="*/ 971831 w 6057007"/>
                <a:gd name="connsiteY31" fmla="*/ 249890 h 6858000"/>
                <a:gd name="connsiteX32" fmla="*/ 1288677 w 6057007"/>
                <a:gd name="connsiteY32" fmla="*/ 6583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57007" h="6858000">
                  <a:moveTo>
                    <a:pt x="1423825" y="0"/>
                  </a:moveTo>
                  <a:lnTo>
                    <a:pt x="4262456" y="0"/>
                  </a:lnTo>
                  <a:lnTo>
                    <a:pt x="4371584" y="79625"/>
                  </a:lnTo>
                  <a:cubicBezTo>
                    <a:pt x="4860533" y="476670"/>
                    <a:pt x="5063885" y="1132812"/>
                    <a:pt x="5400299" y="1779691"/>
                  </a:cubicBezTo>
                  <a:cubicBezTo>
                    <a:pt x="5848849" y="2642194"/>
                    <a:pt x="6244956" y="3497996"/>
                    <a:pt x="5961759" y="4554903"/>
                  </a:cubicBezTo>
                  <a:cubicBezTo>
                    <a:pt x="5691575" y="5563242"/>
                    <a:pt x="5092427" y="6238887"/>
                    <a:pt x="4326541" y="6729688"/>
                  </a:cubicBezTo>
                  <a:lnTo>
                    <a:pt x="4109121" y="6858000"/>
                  </a:lnTo>
                  <a:lnTo>
                    <a:pt x="1145358" y="6858000"/>
                  </a:lnTo>
                  <a:lnTo>
                    <a:pt x="1143587" y="6856705"/>
                  </a:lnTo>
                  <a:cubicBezTo>
                    <a:pt x="699546" y="6541440"/>
                    <a:pt x="399287" y="6392433"/>
                    <a:pt x="162579" y="6240990"/>
                  </a:cubicBezTo>
                  <a:lnTo>
                    <a:pt x="0" y="6125553"/>
                  </a:lnTo>
                  <a:lnTo>
                    <a:pt x="0" y="4670879"/>
                  </a:lnTo>
                  <a:lnTo>
                    <a:pt x="38388" y="4778792"/>
                  </a:lnTo>
                  <a:cubicBezTo>
                    <a:pt x="72793" y="4862402"/>
                    <a:pt x="111802" y="4945953"/>
                    <a:pt x="155449" y="5029879"/>
                  </a:cubicBezTo>
                  <a:cubicBezTo>
                    <a:pt x="273464" y="5256810"/>
                    <a:pt x="351295" y="5344113"/>
                    <a:pt x="411802" y="5399531"/>
                  </a:cubicBezTo>
                  <a:cubicBezTo>
                    <a:pt x="500065" y="5480405"/>
                    <a:pt x="628514" y="5555615"/>
                    <a:pt x="806388" y="5659633"/>
                  </a:cubicBezTo>
                  <a:cubicBezTo>
                    <a:pt x="1044358" y="5798926"/>
                    <a:pt x="1370396" y="5989780"/>
                    <a:pt x="1801512" y="6314010"/>
                  </a:cubicBezTo>
                  <a:cubicBezTo>
                    <a:pt x="2037213" y="6491324"/>
                    <a:pt x="2315885" y="6561958"/>
                    <a:pt x="2653483" y="6529898"/>
                  </a:cubicBezTo>
                  <a:cubicBezTo>
                    <a:pt x="2962383" y="6500529"/>
                    <a:pt x="3312661" y="6383221"/>
                    <a:pt x="3666486" y="6190615"/>
                  </a:cubicBezTo>
                  <a:cubicBezTo>
                    <a:pt x="4083218" y="5963697"/>
                    <a:pt x="4407642" y="5714350"/>
                    <a:pt x="4658657" y="5428179"/>
                  </a:cubicBezTo>
                  <a:cubicBezTo>
                    <a:pt x="4927319" y="5121947"/>
                    <a:pt x="5111907" y="4771422"/>
                    <a:pt x="5222967" y="4356944"/>
                  </a:cubicBezTo>
                  <a:cubicBezTo>
                    <a:pt x="5418167" y="3628447"/>
                    <a:pt x="5139747" y="3007703"/>
                    <a:pt x="4724795" y="2210416"/>
                  </a:cubicBezTo>
                  <a:cubicBezTo>
                    <a:pt x="4631776" y="2031551"/>
                    <a:pt x="4551122" y="1858737"/>
                    <a:pt x="4473185" y="1691554"/>
                  </a:cubicBezTo>
                  <a:cubicBezTo>
                    <a:pt x="4326842" y="1377756"/>
                    <a:pt x="4200559" y="1106810"/>
                    <a:pt x="4046677" y="911781"/>
                  </a:cubicBezTo>
                  <a:cubicBezTo>
                    <a:pt x="3910561" y="739097"/>
                    <a:pt x="3763658" y="641647"/>
                    <a:pt x="3555564" y="585888"/>
                  </a:cubicBezTo>
                  <a:cubicBezTo>
                    <a:pt x="3178534" y="484863"/>
                    <a:pt x="2791842" y="468166"/>
                    <a:pt x="2405914" y="536282"/>
                  </a:cubicBezTo>
                  <a:cubicBezTo>
                    <a:pt x="2032757" y="602054"/>
                    <a:pt x="1676044" y="743871"/>
                    <a:pt x="1345719" y="957619"/>
                  </a:cubicBezTo>
                  <a:cubicBezTo>
                    <a:pt x="762775" y="1334788"/>
                    <a:pt x="318714" y="1900690"/>
                    <a:pt x="73341" y="2571698"/>
                  </a:cubicBezTo>
                  <a:lnTo>
                    <a:pt x="0" y="2803810"/>
                  </a:lnTo>
                  <a:lnTo>
                    <a:pt x="0" y="1147591"/>
                  </a:lnTo>
                  <a:lnTo>
                    <a:pt x="142706" y="968763"/>
                  </a:lnTo>
                  <a:cubicBezTo>
                    <a:pt x="388539" y="688063"/>
                    <a:pt x="668237" y="446316"/>
                    <a:pt x="971831" y="249890"/>
                  </a:cubicBezTo>
                  <a:cubicBezTo>
                    <a:pt x="1074829" y="183240"/>
                    <a:pt x="1180574" y="121805"/>
                    <a:pt x="1288677" y="6583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035AC662-4000-411A-9E33-6A4B6C0FC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91008" cy="6858000"/>
            </a:xfrm>
            <a:custGeom>
              <a:avLst/>
              <a:gdLst>
                <a:gd name="connsiteX0" fmla="*/ 0 w 6091008"/>
                <a:gd name="connsiteY0" fmla="*/ 5476844 h 6858000"/>
                <a:gd name="connsiteX1" fmla="*/ 15220 w 6091008"/>
                <a:gd name="connsiteY1" fmla="*/ 5501668 h 6858000"/>
                <a:gd name="connsiteX2" fmla="*/ 198940 w 6091008"/>
                <a:gd name="connsiteY2" fmla="*/ 5717964 h 6858000"/>
                <a:gd name="connsiteX3" fmla="*/ 251499 w 6091008"/>
                <a:gd name="connsiteY3" fmla="*/ 5763842 h 6858000"/>
                <a:gd name="connsiteX4" fmla="*/ 308460 w 6091008"/>
                <a:gd name="connsiteY4" fmla="*/ 5806337 h 6858000"/>
                <a:gd name="connsiteX5" fmla="*/ 368305 w 6091008"/>
                <a:gd name="connsiteY5" fmla="*/ 5847248 h 6858000"/>
                <a:gd name="connsiteX6" fmla="*/ 430451 w 6091008"/>
                <a:gd name="connsiteY6" fmla="*/ 5887305 h 6858000"/>
                <a:gd name="connsiteX7" fmla="*/ 975811 w 6091008"/>
                <a:gd name="connsiteY7" fmla="*/ 6205653 h 6858000"/>
                <a:gd name="connsiteX8" fmla="*/ 1510250 w 6091008"/>
                <a:gd name="connsiteY8" fmla="*/ 6575390 h 6858000"/>
                <a:gd name="connsiteX9" fmla="*/ 2002437 w 6091008"/>
                <a:gd name="connsiteY9" fmla="*/ 6825029 h 6858000"/>
                <a:gd name="connsiteX10" fmla="*/ 2137670 w 6091008"/>
                <a:gd name="connsiteY10" fmla="*/ 6856874 h 6858000"/>
                <a:gd name="connsiteX11" fmla="*/ 2145778 w 6091008"/>
                <a:gd name="connsiteY11" fmla="*/ 6858000 h 6858000"/>
                <a:gd name="connsiteX12" fmla="*/ 1098858 w 6091008"/>
                <a:gd name="connsiteY12" fmla="*/ 6858000 h 6858000"/>
                <a:gd name="connsiteX13" fmla="*/ 1004166 w 6091008"/>
                <a:gd name="connsiteY13" fmla="*/ 6786858 h 6858000"/>
                <a:gd name="connsiteX14" fmla="*/ 751974 w 6091008"/>
                <a:gd name="connsiteY14" fmla="*/ 6608169 h 6858000"/>
                <a:gd name="connsiteX15" fmla="*/ 623305 w 6091008"/>
                <a:gd name="connsiteY15" fmla="*/ 6522172 h 6858000"/>
                <a:gd name="connsiteX16" fmla="*/ 492346 w 6091008"/>
                <a:gd name="connsiteY16" fmla="*/ 6437477 h 6858000"/>
                <a:gd name="connsiteX17" fmla="*/ 358536 w 6091008"/>
                <a:gd name="connsiteY17" fmla="*/ 6352312 h 6858000"/>
                <a:gd name="connsiteX18" fmla="*/ 290710 w 6091008"/>
                <a:gd name="connsiteY18" fmla="*/ 6308820 h 6858000"/>
                <a:gd name="connsiteX19" fmla="*/ 221792 w 6091008"/>
                <a:gd name="connsiteY19" fmla="*/ 6263122 h 6858000"/>
                <a:gd name="connsiteX20" fmla="*/ 152460 w 6091008"/>
                <a:gd name="connsiteY20" fmla="*/ 6215106 h 6858000"/>
                <a:gd name="connsiteX21" fmla="*/ 83055 w 6091008"/>
                <a:gd name="connsiteY21" fmla="*/ 6163978 h 6858000"/>
                <a:gd name="connsiteX22" fmla="*/ 14161 w 6091008"/>
                <a:gd name="connsiteY22" fmla="*/ 6109014 h 6858000"/>
                <a:gd name="connsiteX23" fmla="*/ 0 w 6091008"/>
                <a:gd name="connsiteY23" fmla="*/ 6096195 h 6858000"/>
                <a:gd name="connsiteX24" fmla="*/ 3707444 w 6091008"/>
                <a:gd name="connsiteY24" fmla="*/ 0 h 6858000"/>
                <a:gd name="connsiteX25" fmla="*/ 4265528 w 6091008"/>
                <a:gd name="connsiteY25" fmla="*/ 0 h 6858000"/>
                <a:gd name="connsiteX26" fmla="*/ 4291472 w 6091008"/>
                <a:gd name="connsiteY26" fmla="*/ 15596 h 6858000"/>
                <a:gd name="connsiteX27" fmla="*/ 4431124 w 6091008"/>
                <a:gd name="connsiteY27" fmla="*/ 119052 h 6858000"/>
                <a:gd name="connsiteX28" fmla="*/ 4899570 w 6091008"/>
                <a:gd name="connsiteY28" fmla="*/ 643769 h 6858000"/>
                <a:gd name="connsiteX29" fmla="*/ 5247925 w 6091008"/>
                <a:gd name="connsiteY29" fmla="*/ 1232134 h 6858000"/>
                <a:gd name="connsiteX30" fmla="*/ 5401234 w 6091008"/>
                <a:gd name="connsiteY30" fmla="*/ 1518442 h 6858000"/>
                <a:gd name="connsiteX31" fmla="*/ 5480921 w 6091008"/>
                <a:gd name="connsiteY31" fmla="*/ 1662114 h 6858000"/>
                <a:gd name="connsiteX32" fmla="*/ 5561804 w 6091008"/>
                <a:gd name="connsiteY32" fmla="*/ 1812436 h 6858000"/>
                <a:gd name="connsiteX33" fmla="*/ 5855037 w 6091008"/>
                <a:gd name="connsiteY33" fmla="*/ 2457716 h 6858000"/>
                <a:gd name="connsiteX34" fmla="*/ 6052254 w 6091008"/>
                <a:gd name="connsiteY34" fmla="*/ 3193699 h 6858000"/>
                <a:gd name="connsiteX35" fmla="*/ 6073151 w 6091008"/>
                <a:gd name="connsiteY35" fmla="*/ 4004612 h 6858000"/>
                <a:gd name="connsiteX36" fmla="*/ 6067309 w 6091008"/>
                <a:gd name="connsiteY36" fmla="*/ 4055890 h 6858000"/>
                <a:gd name="connsiteX37" fmla="*/ 6059979 w 6091008"/>
                <a:gd name="connsiteY37" fmla="*/ 4106917 h 6858000"/>
                <a:gd name="connsiteX38" fmla="*/ 6052371 w 6091008"/>
                <a:gd name="connsiteY38" fmla="*/ 4158016 h 6858000"/>
                <a:gd name="connsiteX39" fmla="*/ 6043434 w 6091008"/>
                <a:gd name="connsiteY39" fmla="*/ 4208759 h 6858000"/>
                <a:gd name="connsiteX40" fmla="*/ 6023229 w 6091008"/>
                <a:gd name="connsiteY40" fmla="*/ 4309769 h 6858000"/>
                <a:gd name="connsiteX41" fmla="*/ 5999922 w 6091008"/>
                <a:gd name="connsiteY41" fmla="*/ 4409799 h 6858000"/>
                <a:gd name="connsiteX42" fmla="*/ 5987157 w 6091008"/>
                <a:gd name="connsiteY42" fmla="*/ 4459369 h 6858000"/>
                <a:gd name="connsiteX43" fmla="*/ 5973731 w 6091008"/>
                <a:gd name="connsiteY43" fmla="*/ 4508027 h 6858000"/>
                <a:gd name="connsiteX44" fmla="*/ 5944653 w 6091008"/>
                <a:gd name="connsiteY44" fmla="*/ 4602538 h 6858000"/>
                <a:gd name="connsiteX45" fmla="*/ 5915334 w 6091008"/>
                <a:gd name="connsiteY45" fmla="*/ 4696982 h 6858000"/>
                <a:gd name="connsiteX46" fmla="*/ 5881786 w 6091008"/>
                <a:gd name="connsiteY46" fmla="*/ 4790295 h 6858000"/>
                <a:gd name="connsiteX47" fmla="*/ 5539609 w 6091008"/>
                <a:gd name="connsiteY47" fmla="*/ 5504511 h 6858000"/>
                <a:gd name="connsiteX48" fmla="*/ 5432400 w 6091008"/>
                <a:gd name="connsiteY48" fmla="*/ 5669348 h 6858000"/>
                <a:gd name="connsiteX49" fmla="*/ 5404330 w 6091008"/>
                <a:gd name="connsiteY49" fmla="*/ 5709372 h 6858000"/>
                <a:gd name="connsiteX50" fmla="*/ 5375525 w 6091008"/>
                <a:gd name="connsiteY50" fmla="*/ 5748757 h 6858000"/>
                <a:gd name="connsiteX51" fmla="*/ 5317831 w 6091008"/>
                <a:gd name="connsiteY51" fmla="*/ 5827355 h 6858000"/>
                <a:gd name="connsiteX52" fmla="*/ 5288208 w 6091008"/>
                <a:gd name="connsiteY52" fmla="*/ 5865932 h 6858000"/>
                <a:gd name="connsiteX53" fmla="*/ 5273251 w 6091008"/>
                <a:gd name="connsiteY53" fmla="*/ 5885035 h 6858000"/>
                <a:gd name="connsiteX54" fmla="*/ 5256656 w 6091008"/>
                <a:gd name="connsiteY54" fmla="*/ 5902520 h 6858000"/>
                <a:gd name="connsiteX55" fmla="*/ 5189858 w 6091008"/>
                <a:gd name="connsiteY55" fmla="*/ 5971616 h 6858000"/>
                <a:gd name="connsiteX56" fmla="*/ 5156287 w 6091008"/>
                <a:gd name="connsiteY56" fmla="*/ 6005600 h 6858000"/>
                <a:gd name="connsiteX57" fmla="*/ 5121598 w 6091008"/>
                <a:gd name="connsiteY57" fmla="*/ 6037962 h 6858000"/>
                <a:gd name="connsiteX58" fmla="*/ 5051798 w 6091008"/>
                <a:gd name="connsiteY58" fmla="*/ 6101838 h 6858000"/>
                <a:gd name="connsiteX59" fmla="*/ 4463594 w 6091008"/>
                <a:gd name="connsiteY59" fmla="*/ 6532280 h 6858000"/>
                <a:gd name="connsiteX60" fmla="*/ 4388637 w 6091008"/>
                <a:gd name="connsiteY60" fmla="*/ 6579169 h 6858000"/>
                <a:gd name="connsiteX61" fmla="*/ 4312856 w 6091008"/>
                <a:gd name="connsiteY61" fmla="*/ 6623337 h 6858000"/>
                <a:gd name="connsiteX62" fmla="*/ 4237558 w 6091008"/>
                <a:gd name="connsiteY62" fmla="*/ 6667632 h 6858000"/>
                <a:gd name="connsiteX63" fmla="*/ 4161774 w 6091008"/>
                <a:gd name="connsiteY63" fmla="*/ 6709883 h 6858000"/>
                <a:gd name="connsiteX64" fmla="*/ 4010448 w 6091008"/>
                <a:gd name="connsiteY64" fmla="*/ 6792981 h 6858000"/>
                <a:gd name="connsiteX65" fmla="*/ 3935163 w 6091008"/>
                <a:gd name="connsiteY65" fmla="*/ 6834338 h 6858000"/>
                <a:gd name="connsiteX66" fmla="*/ 3892887 w 6091008"/>
                <a:gd name="connsiteY66" fmla="*/ 6858000 h 6858000"/>
                <a:gd name="connsiteX67" fmla="*/ 2743942 w 6091008"/>
                <a:gd name="connsiteY67" fmla="*/ 6858000 h 6858000"/>
                <a:gd name="connsiteX68" fmla="*/ 2852577 w 6091008"/>
                <a:gd name="connsiteY68" fmla="*/ 6838910 h 6858000"/>
                <a:gd name="connsiteX69" fmla="*/ 3143255 w 6091008"/>
                <a:gd name="connsiteY69" fmla="*/ 6759775 h 6858000"/>
                <a:gd name="connsiteX70" fmla="*/ 3430899 w 6091008"/>
                <a:gd name="connsiteY70" fmla="*/ 6650056 h 6858000"/>
                <a:gd name="connsiteX71" fmla="*/ 3713289 w 6091008"/>
                <a:gd name="connsiteY71" fmla="*/ 6514054 h 6858000"/>
                <a:gd name="connsiteX72" fmla="*/ 3981228 w 6091008"/>
                <a:gd name="connsiteY72" fmla="*/ 6334878 h 6858000"/>
                <a:gd name="connsiteX73" fmla="*/ 4107885 w 6091008"/>
                <a:gd name="connsiteY73" fmla="*/ 6233689 h 6858000"/>
                <a:gd name="connsiteX74" fmla="*/ 4169795 w 6091008"/>
                <a:gd name="connsiteY74" fmla="*/ 6181389 h 6858000"/>
                <a:gd name="connsiteX75" fmla="*/ 4229189 w 6091008"/>
                <a:gd name="connsiteY75" fmla="*/ 6125914 h 6858000"/>
                <a:gd name="connsiteX76" fmla="*/ 4652064 w 6091008"/>
                <a:gd name="connsiteY76" fmla="*/ 5641457 h 6858000"/>
                <a:gd name="connsiteX77" fmla="*/ 4697555 w 6091008"/>
                <a:gd name="connsiteY77" fmla="*/ 5576516 h 6858000"/>
                <a:gd name="connsiteX78" fmla="*/ 4720492 w 6091008"/>
                <a:gd name="connsiteY78" fmla="*/ 5544537 h 6858000"/>
                <a:gd name="connsiteX79" fmla="*/ 4741922 w 6091008"/>
                <a:gd name="connsiteY79" fmla="*/ 5511420 h 6858000"/>
                <a:gd name="connsiteX80" fmla="*/ 4784179 w 6091008"/>
                <a:gd name="connsiteY80" fmla="*/ 5445022 h 6858000"/>
                <a:gd name="connsiteX81" fmla="*/ 4794796 w 6091008"/>
                <a:gd name="connsiteY81" fmla="*/ 5428584 h 6858000"/>
                <a:gd name="connsiteX82" fmla="*/ 4807173 w 6091008"/>
                <a:gd name="connsiteY82" fmla="*/ 5413795 h 6858000"/>
                <a:gd name="connsiteX83" fmla="*/ 4830010 w 6091008"/>
                <a:gd name="connsiteY83" fmla="*/ 5382674 h 6858000"/>
                <a:gd name="connsiteX84" fmla="*/ 4874298 w 6091008"/>
                <a:gd name="connsiteY84" fmla="*/ 5319323 h 6858000"/>
                <a:gd name="connsiteX85" fmla="*/ 4896484 w 6091008"/>
                <a:gd name="connsiteY85" fmla="*/ 5287734 h 6858000"/>
                <a:gd name="connsiteX86" fmla="*/ 4918019 w 6091008"/>
                <a:gd name="connsiteY86" fmla="*/ 5255673 h 6858000"/>
                <a:gd name="connsiteX87" fmla="*/ 4999238 w 6091008"/>
                <a:gd name="connsiteY87" fmla="*/ 5124058 h 6858000"/>
                <a:gd name="connsiteX88" fmla="*/ 5251271 w 6091008"/>
                <a:gd name="connsiteY88" fmla="*/ 4554965 h 6858000"/>
                <a:gd name="connsiteX89" fmla="*/ 5276136 w 6091008"/>
                <a:gd name="connsiteY89" fmla="*/ 4480521 h 6858000"/>
                <a:gd name="connsiteX90" fmla="*/ 5297442 w 6091008"/>
                <a:gd name="connsiteY90" fmla="*/ 4404389 h 6858000"/>
                <a:gd name="connsiteX91" fmla="*/ 5318953 w 6091008"/>
                <a:gd name="connsiteY91" fmla="*/ 4328458 h 6858000"/>
                <a:gd name="connsiteX92" fmla="*/ 5328684 w 6091008"/>
                <a:gd name="connsiteY92" fmla="*/ 4291175 h 6858000"/>
                <a:gd name="connsiteX93" fmla="*/ 5337470 w 6091008"/>
                <a:gd name="connsiteY93" fmla="*/ 4254522 h 6858000"/>
                <a:gd name="connsiteX94" fmla="*/ 5353277 w 6091008"/>
                <a:gd name="connsiteY94" fmla="*/ 4181038 h 6858000"/>
                <a:gd name="connsiteX95" fmla="*/ 5366762 w 6091008"/>
                <a:gd name="connsiteY95" fmla="*/ 4107520 h 6858000"/>
                <a:gd name="connsiteX96" fmla="*/ 5373105 w 6091008"/>
                <a:gd name="connsiteY96" fmla="*/ 4070802 h 6858000"/>
                <a:gd name="connsiteX97" fmla="*/ 5378288 w 6091008"/>
                <a:gd name="connsiteY97" fmla="*/ 4034066 h 6858000"/>
                <a:gd name="connsiteX98" fmla="*/ 5383471 w 6091008"/>
                <a:gd name="connsiteY98" fmla="*/ 3997331 h 6858000"/>
                <a:gd name="connsiteX99" fmla="*/ 5387373 w 6091008"/>
                <a:gd name="connsiteY99" fmla="*/ 3960547 h 6858000"/>
                <a:gd name="connsiteX100" fmla="*/ 5375699 w 6091008"/>
                <a:gd name="connsiteY100" fmla="*/ 3369810 h 6858000"/>
                <a:gd name="connsiteX101" fmla="*/ 5225695 w 6091008"/>
                <a:gd name="connsiteY101" fmla="*/ 2777923 h 6858000"/>
                <a:gd name="connsiteX102" fmla="*/ 4989893 w 6091008"/>
                <a:gd name="connsiteY102" fmla="*/ 2181595 h 6858000"/>
                <a:gd name="connsiteX103" fmla="*/ 4856777 w 6091008"/>
                <a:gd name="connsiteY103" fmla="*/ 1872581 h 6858000"/>
                <a:gd name="connsiteX104" fmla="*/ 4729367 w 6091008"/>
                <a:gd name="connsiteY104" fmla="*/ 1547581 h 6858000"/>
                <a:gd name="connsiteX105" fmla="*/ 4510575 w 6091008"/>
                <a:gd name="connsiteY105" fmla="*/ 917244 h 6858000"/>
                <a:gd name="connsiteX106" fmla="*/ 4387446 w 6091008"/>
                <a:gd name="connsiteY106" fmla="*/ 626512 h 6858000"/>
                <a:gd name="connsiteX107" fmla="*/ 4227716 w 6091008"/>
                <a:gd name="connsiteY107" fmla="*/ 368510 h 6858000"/>
                <a:gd name="connsiteX108" fmla="*/ 4017774 w 6091008"/>
                <a:gd name="connsiteY108" fmla="*/ 161674 h 6858000"/>
                <a:gd name="connsiteX109" fmla="*/ 3761542 w 6091008"/>
                <a:gd name="connsiteY109" fmla="*/ 19860 h 6858000"/>
                <a:gd name="connsiteX110" fmla="*/ 3727185 w 6091008"/>
                <a:gd name="connsiteY110" fmla="*/ 6533 h 6858000"/>
                <a:gd name="connsiteX111" fmla="*/ 1325680 w 6091008"/>
                <a:gd name="connsiteY111" fmla="*/ 0 h 6858000"/>
                <a:gd name="connsiteX112" fmla="*/ 2347354 w 6091008"/>
                <a:gd name="connsiteY112" fmla="*/ 0 h 6858000"/>
                <a:gd name="connsiteX113" fmla="*/ 2262734 w 6091008"/>
                <a:gd name="connsiteY113" fmla="*/ 20581 h 6858000"/>
                <a:gd name="connsiteX114" fmla="*/ 1969830 w 6091008"/>
                <a:gd name="connsiteY114" fmla="*/ 118108 h 6858000"/>
                <a:gd name="connsiteX115" fmla="*/ 1897367 w 6091008"/>
                <a:gd name="connsiteY115" fmla="*/ 145059 h 6858000"/>
                <a:gd name="connsiteX116" fmla="*/ 1825860 w 6091008"/>
                <a:gd name="connsiteY116" fmla="*/ 175210 h 6858000"/>
                <a:gd name="connsiteX117" fmla="*/ 1754258 w 6091008"/>
                <a:gd name="connsiteY117" fmla="*/ 204746 h 6858000"/>
                <a:gd name="connsiteX118" fmla="*/ 1683442 w 6091008"/>
                <a:gd name="connsiteY118" fmla="*/ 237143 h 6858000"/>
                <a:gd name="connsiteX119" fmla="*/ 1612330 w 6091008"/>
                <a:gd name="connsiteY119" fmla="*/ 268724 h 6858000"/>
                <a:gd name="connsiteX120" fmla="*/ 1542244 w 6091008"/>
                <a:gd name="connsiteY120" fmla="*/ 303229 h 6858000"/>
                <a:gd name="connsiteX121" fmla="*/ 1471990 w 6091008"/>
                <a:gd name="connsiteY121" fmla="*/ 337395 h 6858000"/>
                <a:gd name="connsiteX122" fmla="*/ 1402813 w 6091008"/>
                <a:gd name="connsiteY122" fmla="*/ 374794 h 6858000"/>
                <a:gd name="connsiteX123" fmla="*/ 1333886 w 6091008"/>
                <a:gd name="connsiteY123" fmla="*/ 412702 h 6858000"/>
                <a:gd name="connsiteX124" fmla="*/ 1266278 w 6091008"/>
                <a:gd name="connsiteY124" fmla="*/ 453907 h 6858000"/>
                <a:gd name="connsiteX125" fmla="*/ 1199136 w 6091008"/>
                <a:gd name="connsiteY125" fmla="*/ 496266 h 6858000"/>
                <a:gd name="connsiteX126" fmla="*/ 1182302 w 6091008"/>
                <a:gd name="connsiteY126" fmla="*/ 506917 h 6858000"/>
                <a:gd name="connsiteX127" fmla="*/ 1166009 w 6091008"/>
                <a:gd name="connsiteY127" fmla="*/ 518449 h 6858000"/>
                <a:gd name="connsiteX128" fmla="*/ 1133302 w 6091008"/>
                <a:gd name="connsiteY128" fmla="*/ 541479 h 6858000"/>
                <a:gd name="connsiteX129" fmla="*/ 1067923 w 6091008"/>
                <a:gd name="connsiteY129" fmla="*/ 587403 h 6858000"/>
                <a:gd name="connsiteX130" fmla="*/ 1051509 w 6091008"/>
                <a:gd name="connsiteY130" fmla="*/ 598902 h 6858000"/>
                <a:gd name="connsiteX131" fmla="*/ 1035673 w 6091008"/>
                <a:gd name="connsiteY131" fmla="*/ 611145 h 6858000"/>
                <a:gd name="connsiteX132" fmla="*/ 1003878 w 6091008"/>
                <a:gd name="connsiteY132" fmla="*/ 635598 h 6858000"/>
                <a:gd name="connsiteX133" fmla="*/ 877673 w 6091008"/>
                <a:gd name="connsiteY133" fmla="*/ 735582 h 6858000"/>
                <a:gd name="connsiteX134" fmla="*/ 417533 w 6091008"/>
                <a:gd name="connsiteY134" fmla="*/ 1198720 h 6858000"/>
                <a:gd name="connsiteX135" fmla="*/ 54935 w 6091008"/>
                <a:gd name="connsiteY135" fmla="*/ 1756293 h 6858000"/>
                <a:gd name="connsiteX136" fmla="*/ 17844 w 6091008"/>
                <a:gd name="connsiteY136" fmla="*/ 1831433 h 6858000"/>
                <a:gd name="connsiteX137" fmla="*/ 0 w 6091008"/>
                <a:gd name="connsiteY137" fmla="*/ 1869131 h 6858000"/>
                <a:gd name="connsiteX138" fmla="*/ 0 w 6091008"/>
                <a:gd name="connsiteY138" fmla="*/ 1198550 h 6858000"/>
                <a:gd name="connsiteX139" fmla="*/ 185957 w 6091008"/>
                <a:gd name="connsiteY139" fmla="*/ 961506 h 6858000"/>
                <a:gd name="connsiteX140" fmla="*/ 689746 w 6091008"/>
                <a:gd name="connsiteY140" fmla="*/ 447064 h 6858000"/>
                <a:gd name="connsiteX141" fmla="*/ 827126 w 6091008"/>
                <a:gd name="connsiteY141" fmla="*/ 333881 h 6858000"/>
                <a:gd name="connsiteX142" fmla="*/ 968997 w 6091008"/>
                <a:gd name="connsiteY142" fmla="*/ 228085 h 6858000"/>
                <a:gd name="connsiteX143" fmla="*/ 1004883 w 6091008"/>
                <a:gd name="connsiteY143" fmla="*/ 202373 h 6858000"/>
                <a:gd name="connsiteX144" fmla="*/ 1022826 w 6091008"/>
                <a:gd name="connsiteY144" fmla="*/ 189517 h 6858000"/>
                <a:gd name="connsiteX145" fmla="*/ 1041187 w 6091008"/>
                <a:gd name="connsiteY145" fmla="*/ 177509 h 6858000"/>
                <a:gd name="connsiteX146" fmla="*/ 1114760 w 6091008"/>
                <a:gd name="connsiteY146" fmla="*/ 129512 h 6858000"/>
                <a:gd name="connsiteX147" fmla="*/ 1188498 w 6091008"/>
                <a:gd name="connsiteY147" fmla="*/ 81854 h 6858000"/>
                <a:gd name="connsiteX148" fmla="*/ 1263461 w 6091008"/>
                <a:gd name="connsiteY148" fmla="*/ 3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6091008" h="6858000">
                  <a:moveTo>
                    <a:pt x="0" y="5476844"/>
                  </a:moveTo>
                  <a:lnTo>
                    <a:pt x="15220" y="5501668"/>
                  </a:lnTo>
                  <a:cubicBezTo>
                    <a:pt x="69097" y="5585141"/>
                    <a:pt x="130925" y="5654403"/>
                    <a:pt x="198940" y="5717964"/>
                  </a:cubicBezTo>
                  <a:lnTo>
                    <a:pt x="251499" y="5763842"/>
                  </a:lnTo>
                  <a:lnTo>
                    <a:pt x="308460" y="5806337"/>
                  </a:lnTo>
                  <a:cubicBezTo>
                    <a:pt x="326685" y="5820934"/>
                    <a:pt x="348384" y="5833667"/>
                    <a:pt x="368305" y="5847248"/>
                  </a:cubicBezTo>
                  <a:cubicBezTo>
                    <a:pt x="388782" y="5860683"/>
                    <a:pt x="408424" y="5874336"/>
                    <a:pt x="430451" y="5887305"/>
                  </a:cubicBezTo>
                  <a:cubicBezTo>
                    <a:pt x="601703" y="5991186"/>
                    <a:pt x="792871" y="6091279"/>
                    <a:pt x="975811" y="6205653"/>
                  </a:cubicBezTo>
                  <a:cubicBezTo>
                    <a:pt x="1159565" y="6318920"/>
                    <a:pt x="1337666" y="6443625"/>
                    <a:pt x="1510250" y="6575390"/>
                  </a:cubicBezTo>
                  <a:cubicBezTo>
                    <a:pt x="1658997" y="6690317"/>
                    <a:pt x="1824862" y="6774210"/>
                    <a:pt x="2002437" y="6825029"/>
                  </a:cubicBezTo>
                  <a:cubicBezTo>
                    <a:pt x="2046812" y="6837803"/>
                    <a:pt x="2091936" y="6848385"/>
                    <a:pt x="2137670" y="6856874"/>
                  </a:cubicBezTo>
                  <a:lnTo>
                    <a:pt x="2145778" y="6858000"/>
                  </a:lnTo>
                  <a:lnTo>
                    <a:pt x="1098858" y="6858000"/>
                  </a:lnTo>
                  <a:lnTo>
                    <a:pt x="1004166" y="6786858"/>
                  </a:lnTo>
                  <a:cubicBezTo>
                    <a:pt x="920997" y="6725805"/>
                    <a:pt x="837118" y="6666016"/>
                    <a:pt x="751974" y="6608169"/>
                  </a:cubicBezTo>
                  <a:lnTo>
                    <a:pt x="623305" y="6522172"/>
                  </a:lnTo>
                  <a:lnTo>
                    <a:pt x="492346" y="6437477"/>
                  </a:lnTo>
                  <a:lnTo>
                    <a:pt x="358536" y="6352312"/>
                  </a:lnTo>
                  <a:lnTo>
                    <a:pt x="290710" y="6308820"/>
                  </a:lnTo>
                  <a:lnTo>
                    <a:pt x="221792" y="6263122"/>
                  </a:lnTo>
                  <a:cubicBezTo>
                    <a:pt x="198889" y="6248595"/>
                    <a:pt x="175526" y="6231442"/>
                    <a:pt x="152460" y="6215106"/>
                  </a:cubicBezTo>
                  <a:cubicBezTo>
                    <a:pt x="129301" y="6198154"/>
                    <a:pt x="105988" y="6183223"/>
                    <a:pt x="83055" y="6163978"/>
                  </a:cubicBezTo>
                  <a:lnTo>
                    <a:pt x="14161" y="6109014"/>
                  </a:lnTo>
                  <a:lnTo>
                    <a:pt x="0" y="6096195"/>
                  </a:lnTo>
                  <a:close/>
                  <a:moveTo>
                    <a:pt x="3707444" y="0"/>
                  </a:moveTo>
                  <a:lnTo>
                    <a:pt x="4265528" y="0"/>
                  </a:lnTo>
                  <a:lnTo>
                    <a:pt x="4291472" y="15596"/>
                  </a:lnTo>
                  <a:cubicBezTo>
                    <a:pt x="4339292" y="47637"/>
                    <a:pt x="4385917" y="82210"/>
                    <a:pt x="4431124" y="119052"/>
                  </a:cubicBezTo>
                  <a:cubicBezTo>
                    <a:pt x="4612085" y="266897"/>
                    <a:pt x="4766658" y="451392"/>
                    <a:pt x="4899570" y="643769"/>
                  </a:cubicBezTo>
                  <a:cubicBezTo>
                    <a:pt x="5032421" y="836866"/>
                    <a:pt x="5144168" y="1037706"/>
                    <a:pt x="5247925" y="1232134"/>
                  </a:cubicBezTo>
                  <a:cubicBezTo>
                    <a:pt x="5299886" y="1329516"/>
                    <a:pt x="5349860" y="1425631"/>
                    <a:pt x="5401234" y="1518442"/>
                  </a:cubicBezTo>
                  <a:lnTo>
                    <a:pt x="5480921" y="1662114"/>
                  </a:lnTo>
                  <a:cubicBezTo>
                    <a:pt x="5508162" y="1711659"/>
                    <a:pt x="5535098" y="1761858"/>
                    <a:pt x="5561804" y="1812436"/>
                  </a:cubicBezTo>
                  <a:cubicBezTo>
                    <a:pt x="5668394" y="2015131"/>
                    <a:pt x="5769309" y="2228374"/>
                    <a:pt x="5855037" y="2457716"/>
                  </a:cubicBezTo>
                  <a:cubicBezTo>
                    <a:pt x="5940757" y="2686612"/>
                    <a:pt x="6011031" y="2932566"/>
                    <a:pt x="6052254" y="3193699"/>
                  </a:cubicBezTo>
                  <a:cubicBezTo>
                    <a:pt x="6093625" y="3454283"/>
                    <a:pt x="6103924" y="3730828"/>
                    <a:pt x="6073151" y="4004612"/>
                  </a:cubicBezTo>
                  <a:lnTo>
                    <a:pt x="6067309" y="4055890"/>
                  </a:lnTo>
                  <a:cubicBezTo>
                    <a:pt x="6065066" y="4072953"/>
                    <a:pt x="6062462" y="4089919"/>
                    <a:pt x="6059979" y="4106917"/>
                  </a:cubicBezTo>
                  <a:lnTo>
                    <a:pt x="6052371" y="4158016"/>
                  </a:lnTo>
                  <a:cubicBezTo>
                    <a:pt x="6049766" y="4174982"/>
                    <a:pt x="6046401" y="4191890"/>
                    <a:pt x="6043434" y="4208759"/>
                  </a:cubicBezTo>
                  <a:cubicBezTo>
                    <a:pt x="6037102" y="4242536"/>
                    <a:pt x="6031011" y="4276380"/>
                    <a:pt x="6023229" y="4309769"/>
                  </a:cubicBezTo>
                  <a:cubicBezTo>
                    <a:pt x="6015690" y="4343223"/>
                    <a:pt x="6008874" y="4376870"/>
                    <a:pt x="5999922" y="4409799"/>
                  </a:cubicBezTo>
                  <a:lnTo>
                    <a:pt x="5987157" y="4459369"/>
                  </a:lnTo>
                  <a:cubicBezTo>
                    <a:pt x="5982945" y="4476053"/>
                    <a:pt x="5978687" y="4492427"/>
                    <a:pt x="5973731" y="4508027"/>
                  </a:cubicBezTo>
                  <a:lnTo>
                    <a:pt x="5944653" y="4602538"/>
                  </a:lnTo>
                  <a:lnTo>
                    <a:pt x="5915334" y="4696982"/>
                  </a:lnTo>
                  <a:cubicBezTo>
                    <a:pt x="5905346" y="4728457"/>
                    <a:pt x="5892944" y="4759283"/>
                    <a:pt x="5881786" y="4790295"/>
                  </a:cubicBezTo>
                  <a:cubicBezTo>
                    <a:pt x="5791737" y="5038923"/>
                    <a:pt x="5677271" y="5280123"/>
                    <a:pt x="5539609" y="5504511"/>
                  </a:cubicBezTo>
                  <a:lnTo>
                    <a:pt x="5432400" y="5669348"/>
                  </a:lnTo>
                  <a:cubicBezTo>
                    <a:pt x="5423763" y="5683225"/>
                    <a:pt x="5413823" y="5696165"/>
                    <a:pt x="5404330" y="5709372"/>
                  </a:cubicBezTo>
                  <a:lnTo>
                    <a:pt x="5375525" y="5748757"/>
                  </a:lnTo>
                  <a:lnTo>
                    <a:pt x="5317831" y="5827355"/>
                  </a:lnTo>
                  <a:cubicBezTo>
                    <a:pt x="5308217" y="5840529"/>
                    <a:pt x="5298639" y="5853567"/>
                    <a:pt x="5288208" y="5865932"/>
                  </a:cubicBezTo>
                  <a:cubicBezTo>
                    <a:pt x="5283153" y="5872232"/>
                    <a:pt x="5278509" y="5878936"/>
                    <a:pt x="5273251" y="5885035"/>
                  </a:cubicBezTo>
                  <a:cubicBezTo>
                    <a:pt x="5267908" y="5890963"/>
                    <a:pt x="5262120" y="5896624"/>
                    <a:pt x="5256656" y="5902520"/>
                  </a:cubicBezTo>
                  <a:lnTo>
                    <a:pt x="5189858" y="5971616"/>
                  </a:lnTo>
                  <a:cubicBezTo>
                    <a:pt x="5178681" y="5982899"/>
                    <a:pt x="5167959" y="5994892"/>
                    <a:pt x="5156287" y="6005600"/>
                  </a:cubicBezTo>
                  <a:lnTo>
                    <a:pt x="5121598" y="6037962"/>
                  </a:lnTo>
                  <a:lnTo>
                    <a:pt x="5051798" y="6101838"/>
                  </a:lnTo>
                  <a:cubicBezTo>
                    <a:pt x="4864110" y="6268956"/>
                    <a:pt x="4663874" y="6407541"/>
                    <a:pt x="4463594" y="6532280"/>
                  </a:cubicBezTo>
                  <a:cubicBezTo>
                    <a:pt x="4438472" y="6547774"/>
                    <a:pt x="4413434" y="6563439"/>
                    <a:pt x="4388637" y="6579169"/>
                  </a:cubicBezTo>
                  <a:lnTo>
                    <a:pt x="4312856" y="6623337"/>
                  </a:lnTo>
                  <a:lnTo>
                    <a:pt x="4237558" y="6667632"/>
                  </a:lnTo>
                  <a:cubicBezTo>
                    <a:pt x="4212548" y="6682715"/>
                    <a:pt x="4186842" y="6695553"/>
                    <a:pt x="4161774" y="6709883"/>
                  </a:cubicBezTo>
                  <a:cubicBezTo>
                    <a:pt x="4111167" y="6737392"/>
                    <a:pt x="4061123" y="6766670"/>
                    <a:pt x="4010448" y="6792981"/>
                  </a:cubicBezTo>
                  <a:cubicBezTo>
                    <a:pt x="3985322" y="6806562"/>
                    <a:pt x="3960037" y="6820248"/>
                    <a:pt x="3935163" y="6834338"/>
                  </a:cubicBezTo>
                  <a:lnTo>
                    <a:pt x="3892887" y="6858000"/>
                  </a:lnTo>
                  <a:lnTo>
                    <a:pt x="2743942" y="6858000"/>
                  </a:lnTo>
                  <a:lnTo>
                    <a:pt x="2852577" y="6838910"/>
                  </a:lnTo>
                  <a:cubicBezTo>
                    <a:pt x="2949686" y="6818527"/>
                    <a:pt x="3046805" y="6791706"/>
                    <a:pt x="3143255" y="6759775"/>
                  </a:cubicBezTo>
                  <a:cubicBezTo>
                    <a:pt x="3239807" y="6727945"/>
                    <a:pt x="3335416" y="6689975"/>
                    <a:pt x="3430899" y="6650056"/>
                  </a:cubicBezTo>
                  <a:cubicBezTo>
                    <a:pt x="3526299" y="6609969"/>
                    <a:pt x="3621242" y="6565786"/>
                    <a:pt x="3713289" y="6514054"/>
                  </a:cubicBezTo>
                  <a:cubicBezTo>
                    <a:pt x="3805137" y="6460650"/>
                    <a:pt x="3895762" y="6401178"/>
                    <a:pt x="3981228" y="6334878"/>
                  </a:cubicBezTo>
                  <a:cubicBezTo>
                    <a:pt x="4024934" y="6303166"/>
                    <a:pt x="4066572" y="6268544"/>
                    <a:pt x="4107885" y="6233689"/>
                  </a:cubicBezTo>
                  <a:cubicBezTo>
                    <a:pt x="4128602" y="6216277"/>
                    <a:pt x="4149365" y="6199173"/>
                    <a:pt x="4169795" y="6181389"/>
                  </a:cubicBezTo>
                  <a:cubicBezTo>
                    <a:pt x="4189729" y="6163032"/>
                    <a:pt x="4209542" y="6144643"/>
                    <a:pt x="4229189" y="6125914"/>
                  </a:cubicBezTo>
                  <a:cubicBezTo>
                    <a:pt x="4387326" y="5978255"/>
                    <a:pt x="4528049" y="5812977"/>
                    <a:pt x="4652064" y="5641457"/>
                  </a:cubicBezTo>
                  <a:lnTo>
                    <a:pt x="4697555" y="5576516"/>
                  </a:lnTo>
                  <a:lnTo>
                    <a:pt x="4720492" y="5544537"/>
                  </a:lnTo>
                  <a:cubicBezTo>
                    <a:pt x="4728246" y="5533956"/>
                    <a:pt x="4734819" y="5522469"/>
                    <a:pt x="4741922" y="5511420"/>
                  </a:cubicBezTo>
                  <a:lnTo>
                    <a:pt x="4784179" y="5445022"/>
                  </a:lnTo>
                  <a:cubicBezTo>
                    <a:pt x="4787730" y="5439497"/>
                    <a:pt x="4791161" y="5433940"/>
                    <a:pt x="4794796" y="5428584"/>
                  </a:cubicBezTo>
                  <a:cubicBezTo>
                    <a:pt x="4798637" y="5423432"/>
                    <a:pt x="4803091" y="5418884"/>
                    <a:pt x="4807173" y="5413795"/>
                  </a:cubicBezTo>
                  <a:cubicBezTo>
                    <a:pt x="4815384" y="5403926"/>
                    <a:pt x="4822656" y="5393214"/>
                    <a:pt x="4830010" y="5382674"/>
                  </a:cubicBezTo>
                  <a:lnTo>
                    <a:pt x="4874298" y="5319323"/>
                  </a:lnTo>
                  <a:lnTo>
                    <a:pt x="4896484" y="5287734"/>
                  </a:lnTo>
                  <a:cubicBezTo>
                    <a:pt x="4903839" y="5277191"/>
                    <a:pt x="4911520" y="5266885"/>
                    <a:pt x="4918019" y="5255673"/>
                  </a:cubicBezTo>
                  <a:lnTo>
                    <a:pt x="4999238" y="5124058"/>
                  </a:lnTo>
                  <a:cubicBezTo>
                    <a:pt x="5102559" y="4945225"/>
                    <a:pt x="5185787" y="4753943"/>
                    <a:pt x="5251271" y="4554965"/>
                  </a:cubicBezTo>
                  <a:cubicBezTo>
                    <a:pt x="5259371" y="4530051"/>
                    <a:pt x="5268846" y="4505799"/>
                    <a:pt x="5276136" y="4480521"/>
                  </a:cubicBezTo>
                  <a:lnTo>
                    <a:pt x="5297442" y="4404389"/>
                  </a:lnTo>
                  <a:lnTo>
                    <a:pt x="5318953" y="4328458"/>
                  </a:lnTo>
                  <a:cubicBezTo>
                    <a:pt x="5322895" y="4315679"/>
                    <a:pt x="5325929" y="4303390"/>
                    <a:pt x="5328684" y="4291175"/>
                  </a:cubicBezTo>
                  <a:lnTo>
                    <a:pt x="5337470" y="4254522"/>
                  </a:lnTo>
                  <a:cubicBezTo>
                    <a:pt x="5343899" y="4230045"/>
                    <a:pt x="5348129" y="4205565"/>
                    <a:pt x="5353277" y="4181038"/>
                  </a:cubicBezTo>
                  <a:cubicBezTo>
                    <a:pt x="5358786" y="4156608"/>
                    <a:pt x="5362533" y="4132000"/>
                    <a:pt x="5366762" y="4107520"/>
                  </a:cubicBezTo>
                  <a:cubicBezTo>
                    <a:pt x="5368877" y="4095280"/>
                    <a:pt x="5371390" y="4083000"/>
                    <a:pt x="5373105" y="4070802"/>
                  </a:cubicBezTo>
                  <a:lnTo>
                    <a:pt x="5378288" y="4034066"/>
                  </a:lnTo>
                  <a:lnTo>
                    <a:pt x="5383471" y="3997331"/>
                  </a:lnTo>
                  <a:lnTo>
                    <a:pt x="5387373" y="3960547"/>
                  </a:lnTo>
                  <a:cubicBezTo>
                    <a:pt x="5408513" y="3764258"/>
                    <a:pt x="5404752" y="3567184"/>
                    <a:pt x="5375699" y="3369810"/>
                  </a:cubicBezTo>
                  <a:cubicBezTo>
                    <a:pt x="5347044" y="3172396"/>
                    <a:pt x="5293473" y="2975222"/>
                    <a:pt x="5225695" y="2777923"/>
                  </a:cubicBezTo>
                  <a:cubicBezTo>
                    <a:pt x="5157675" y="2580560"/>
                    <a:pt x="5075729" y="2382997"/>
                    <a:pt x="4989893" y="2181595"/>
                  </a:cubicBezTo>
                  <a:lnTo>
                    <a:pt x="4856777" y="1872581"/>
                  </a:lnTo>
                  <a:cubicBezTo>
                    <a:pt x="4811108" y="1763784"/>
                    <a:pt x="4768691" y="1655416"/>
                    <a:pt x="4729367" y="1547581"/>
                  </a:cubicBezTo>
                  <a:cubicBezTo>
                    <a:pt x="4650320" y="1331954"/>
                    <a:pt x="4585048" y="1118545"/>
                    <a:pt x="4510575" y="917244"/>
                  </a:cubicBezTo>
                  <a:cubicBezTo>
                    <a:pt x="4473339" y="816594"/>
                    <a:pt x="4433491" y="718925"/>
                    <a:pt x="4387446" y="626512"/>
                  </a:cubicBezTo>
                  <a:cubicBezTo>
                    <a:pt x="4341559" y="533993"/>
                    <a:pt x="4289352" y="446701"/>
                    <a:pt x="4227716" y="368510"/>
                  </a:cubicBezTo>
                  <a:cubicBezTo>
                    <a:pt x="4166554" y="290006"/>
                    <a:pt x="4096194" y="220222"/>
                    <a:pt x="4017774" y="161674"/>
                  </a:cubicBezTo>
                  <a:cubicBezTo>
                    <a:pt x="3939391" y="102989"/>
                    <a:pt x="3853034" y="55709"/>
                    <a:pt x="3761542" y="19860"/>
                  </a:cubicBezTo>
                  <a:lnTo>
                    <a:pt x="3727185" y="6533"/>
                  </a:lnTo>
                  <a:close/>
                  <a:moveTo>
                    <a:pt x="1325680" y="0"/>
                  </a:moveTo>
                  <a:lnTo>
                    <a:pt x="2347354" y="0"/>
                  </a:lnTo>
                  <a:lnTo>
                    <a:pt x="2262734" y="20581"/>
                  </a:lnTo>
                  <a:cubicBezTo>
                    <a:pt x="2164073" y="49233"/>
                    <a:pt x="2066423" y="82020"/>
                    <a:pt x="1969830" y="118108"/>
                  </a:cubicBezTo>
                  <a:cubicBezTo>
                    <a:pt x="1945675" y="127092"/>
                    <a:pt x="1921391" y="135598"/>
                    <a:pt x="1897367" y="145059"/>
                  </a:cubicBezTo>
                  <a:cubicBezTo>
                    <a:pt x="1873522" y="155302"/>
                    <a:pt x="1849679" y="165546"/>
                    <a:pt x="1825860" y="175210"/>
                  </a:cubicBezTo>
                  <a:lnTo>
                    <a:pt x="1754258" y="204746"/>
                  </a:lnTo>
                  <a:lnTo>
                    <a:pt x="1683442" y="237143"/>
                  </a:lnTo>
                  <a:cubicBezTo>
                    <a:pt x="1659851" y="247896"/>
                    <a:pt x="1636127" y="258172"/>
                    <a:pt x="1612330" y="268724"/>
                  </a:cubicBezTo>
                  <a:lnTo>
                    <a:pt x="1542244" y="303229"/>
                  </a:lnTo>
                  <a:lnTo>
                    <a:pt x="1471990" y="337395"/>
                  </a:lnTo>
                  <a:cubicBezTo>
                    <a:pt x="1448660" y="349103"/>
                    <a:pt x="1425927" y="362441"/>
                    <a:pt x="1402813" y="374794"/>
                  </a:cubicBezTo>
                  <a:lnTo>
                    <a:pt x="1333886" y="412702"/>
                  </a:lnTo>
                  <a:cubicBezTo>
                    <a:pt x="1310940" y="425394"/>
                    <a:pt x="1288842" y="440228"/>
                    <a:pt x="1266278" y="453907"/>
                  </a:cubicBezTo>
                  <a:lnTo>
                    <a:pt x="1199136" y="496266"/>
                  </a:lnTo>
                  <a:lnTo>
                    <a:pt x="1182302" y="506917"/>
                  </a:lnTo>
                  <a:lnTo>
                    <a:pt x="1166009" y="518449"/>
                  </a:lnTo>
                  <a:lnTo>
                    <a:pt x="1133302" y="541479"/>
                  </a:lnTo>
                  <a:lnTo>
                    <a:pt x="1067923" y="587403"/>
                  </a:lnTo>
                  <a:lnTo>
                    <a:pt x="1051509" y="598902"/>
                  </a:lnTo>
                  <a:lnTo>
                    <a:pt x="1035673" y="611145"/>
                  </a:lnTo>
                  <a:lnTo>
                    <a:pt x="1003878" y="635598"/>
                  </a:lnTo>
                  <a:cubicBezTo>
                    <a:pt x="961473" y="668248"/>
                    <a:pt x="918407" y="699983"/>
                    <a:pt x="877673" y="735582"/>
                  </a:cubicBezTo>
                  <a:cubicBezTo>
                    <a:pt x="711850" y="872792"/>
                    <a:pt x="555901" y="1026776"/>
                    <a:pt x="417533" y="1198720"/>
                  </a:cubicBezTo>
                  <a:cubicBezTo>
                    <a:pt x="278999" y="1370325"/>
                    <a:pt x="156917" y="1557820"/>
                    <a:pt x="54935" y="1756293"/>
                  </a:cubicBezTo>
                  <a:lnTo>
                    <a:pt x="17844" y="1831433"/>
                  </a:lnTo>
                  <a:lnTo>
                    <a:pt x="0" y="1869131"/>
                  </a:lnTo>
                  <a:lnTo>
                    <a:pt x="0" y="1198550"/>
                  </a:lnTo>
                  <a:lnTo>
                    <a:pt x="185957" y="961506"/>
                  </a:lnTo>
                  <a:cubicBezTo>
                    <a:pt x="342426" y="776600"/>
                    <a:pt x="509755" y="602849"/>
                    <a:pt x="689746" y="447064"/>
                  </a:cubicBezTo>
                  <a:cubicBezTo>
                    <a:pt x="733932" y="406795"/>
                    <a:pt x="780859" y="370795"/>
                    <a:pt x="827126" y="333881"/>
                  </a:cubicBezTo>
                  <a:cubicBezTo>
                    <a:pt x="872886" y="295949"/>
                    <a:pt x="921195" y="262526"/>
                    <a:pt x="968997" y="228085"/>
                  </a:cubicBezTo>
                  <a:lnTo>
                    <a:pt x="1004883" y="202373"/>
                  </a:lnTo>
                  <a:lnTo>
                    <a:pt x="1022826" y="189517"/>
                  </a:lnTo>
                  <a:lnTo>
                    <a:pt x="1041187" y="177509"/>
                  </a:lnTo>
                  <a:lnTo>
                    <a:pt x="1114760" y="129512"/>
                  </a:lnTo>
                  <a:cubicBezTo>
                    <a:pt x="1139435" y="113750"/>
                    <a:pt x="1163439" y="96630"/>
                    <a:pt x="1188498" y="81854"/>
                  </a:cubicBezTo>
                  <a:lnTo>
                    <a:pt x="1263461" y="36880"/>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D01D44A9-1D51-461B-A228-06F6C500B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5600" cy="6858000"/>
            </a:xfrm>
            <a:custGeom>
              <a:avLst/>
              <a:gdLst>
                <a:gd name="connsiteX0" fmla="*/ 0 w 6055600"/>
                <a:gd name="connsiteY0" fmla="*/ 5960220 h 6858000"/>
                <a:gd name="connsiteX1" fmla="*/ 36039 w 6055600"/>
                <a:gd name="connsiteY1" fmla="*/ 6002605 h 6858000"/>
                <a:gd name="connsiteX2" fmla="*/ 92950 w 6055600"/>
                <a:gd name="connsiteY2" fmla="*/ 6059050 h 6858000"/>
                <a:gd name="connsiteX3" fmla="*/ 153706 w 6055600"/>
                <a:gd name="connsiteY3" fmla="*/ 6111427 h 6858000"/>
                <a:gd name="connsiteX4" fmla="*/ 216806 w 6055600"/>
                <a:gd name="connsiteY4" fmla="*/ 6161603 h 6858000"/>
                <a:gd name="connsiteX5" fmla="*/ 281945 w 6055600"/>
                <a:gd name="connsiteY5" fmla="*/ 6209777 h 6858000"/>
                <a:gd name="connsiteX6" fmla="*/ 553337 w 6055600"/>
                <a:gd name="connsiteY6" fmla="*/ 6391500 h 6858000"/>
                <a:gd name="connsiteX7" fmla="*/ 690543 w 6055600"/>
                <a:gd name="connsiteY7" fmla="*/ 6481634 h 6858000"/>
                <a:gd name="connsiteX8" fmla="*/ 827127 w 6055600"/>
                <a:gd name="connsiteY8" fmla="*/ 6573159 h 6858000"/>
                <a:gd name="connsiteX9" fmla="*/ 1095915 w 6055600"/>
                <a:gd name="connsiteY9" fmla="*/ 6762202 h 6858000"/>
                <a:gd name="connsiteX10" fmla="*/ 1224853 w 6055600"/>
                <a:gd name="connsiteY10" fmla="*/ 6858000 h 6858000"/>
                <a:gd name="connsiteX11" fmla="*/ 1154072 w 6055600"/>
                <a:gd name="connsiteY11" fmla="*/ 6858000 h 6858000"/>
                <a:gd name="connsiteX12" fmla="*/ 1073489 w 6055600"/>
                <a:gd name="connsiteY12" fmla="*/ 6799140 h 6858000"/>
                <a:gd name="connsiteX13" fmla="*/ 800175 w 6055600"/>
                <a:gd name="connsiteY13" fmla="*/ 6620441 h 6858000"/>
                <a:gd name="connsiteX14" fmla="*/ 231518 w 6055600"/>
                <a:gd name="connsiteY14" fmla="*/ 6299323 h 6858000"/>
                <a:gd name="connsiteX15" fmla="*/ 160401 w 6055600"/>
                <a:gd name="connsiteY15" fmla="*/ 6256627 h 6858000"/>
                <a:gd name="connsiteX16" fmla="*/ 89697 w 6055600"/>
                <a:gd name="connsiteY16" fmla="*/ 6211916 h 6858000"/>
                <a:gd name="connsiteX17" fmla="*/ 20148 w 6055600"/>
                <a:gd name="connsiteY17" fmla="*/ 6163835 h 6858000"/>
                <a:gd name="connsiteX18" fmla="*/ 0 w 6055600"/>
                <a:gd name="connsiteY18" fmla="*/ 6147796 h 6858000"/>
                <a:gd name="connsiteX19" fmla="*/ 3748345 w 6055600"/>
                <a:gd name="connsiteY19" fmla="*/ 0 h 6858000"/>
                <a:gd name="connsiteX20" fmla="*/ 4277792 w 6055600"/>
                <a:gd name="connsiteY20" fmla="*/ 0 h 6858000"/>
                <a:gd name="connsiteX21" fmla="*/ 4339531 w 6055600"/>
                <a:gd name="connsiteY21" fmla="*/ 40262 h 6858000"/>
                <a:gd name="connsiteX22" fmla="*/ 4476306 w 6055600"/>
                <a:gd name="connsiteY22" fmla="*/ 153922 h 6858000"/>
                <a:gd name="connsiteX23" fmla="*/ 4713639 w 6055600"/>
                <a:gd name="connsiteY23" fmla="*/ 422076 h 6858000"/>
                <a:gd name="connsiteX24" fmla="*/ 4906991 w 6055600"/>
                <a:gd name="connsiteY24" fmla="*/ 723463 h 6858000"/>
                <a:gd name="connsiteX25" fmla="*/ 5070511 w 6055600"/>
                <a:gd name="connsiteY25" fmla="*/ 1037524 h 6858000"/>
                <a:gd name="connsiteX26" fmla="*/ 5219493 w 6055600"/>
                <a:gd name="connsiteY26" fmla="*/ 1352079 h 6858000"/>
                <a:gd name="connsiteX27" fmla="*/ 5367779 w 6055600"/>
                <a:gd name="connsiteY27" fmla="*/ 1658945 h 6858000"/>
                <a:gd name="connsiteX28" fmla="*/ 5446095 w 6055600"/>
                <a:gd name="connsiteY28" fmla="*/ 1811301 h 6858000"/>
                <a:gd name="connsiteX29" fmla="*/ 5525115 w 6055600"/>
                <a:gd name="connsiteY29" fmla="*/ 1967103 h 6858000"/>
                <a:gd name="connsiteX30" fmla="*/ 5816642 w 6055600"/>
                <a:gd name="connsiteY30" fmla="*/ 2618837 h 6858000"/>
                <a:gd name="connsiteX31" fmla="*/ 6015787 w 6055600"/>
                <a:gd name="connsiteY31" fmla="*/ 3339957 h 6858000"/>
                <a:gd name="connsiteX32" fmla="*/ 6054206 w 6055600"/>
                <a:gd name="connsiteY32" fmla="*/ 3727239 h 6858000"/>
                <a:gd name="connsiteX33" fmla="*/ 6039811 w 6055600"/>
                <a:gd name="connsiteY33" fmla="*/ 4122735 h 6858000"/>
                <a:gd name="connsiteX34" fmla="*/ 5971601 w 6055600"/>
                <a:gd name="connsiteY34" fmla="*/ 4514288 h 6858000"/>
                <a:gd name="connsiteX35" fmla="*/ 5946751 w 6055600"/>
                <a:gd name="connsiteY35" fmla="*/ 4609838 h 6858000"/>
                <a:gd name="connsiteX36" fmla="*/ 5919986 w 6055600"/>
                <a:gd name="connsiteY36" fmla="*/ 4703178 h 6858000"/>
                <a:gd name="connsiteX37" fmla="*/ 5890731 w 6055600"/>
                <a:gd name="connsiteY37" fmla="*/ 4795992 h 6858000"/>
                <a:gd name="connsiteX38" fmla="*/ 5859058 w 6055600"/>
                <a:gd name="connsiteY38" fmla="*/ 4888015 h 6858000"/>
                <a:gd name="connsiteX39" fmla="*/ 5525053 w 6055600"/>
                <a:gd name="connsiteY39" fmla="*/ 5588449 h 6858000"/>
                <a:gd name="connsiteX40" fmla="*/ 5058962 w 6055600"/>
                <a:gd name="connsiteY40" fmla="*/ 6189929 h 6858000"/>
                <a:gd name="connsiteX41" fmla="*/ 4787706 w 6055600"/>
                <a:gd name="connsiteY41" fmla="*/ 6442985 h 6858000"/>
                <a:gd name="connsiteX42" fmla="*/ 4498686 w 6055600"/>
                <a:gd name="connsiteY42" fmla="*/ 6663678 h 6858000"/>
                <a:gd name="connsiteX43" fmla="*/ 4197167 w 6055600"/>
                <a:gd name="connsiteY43" fmla="*/ 6854053 h 6858000"/>
                <a:gd name="connsiteX44" fmla="*/ 4189720 w 6055600"/>
                <a:gd name="connsiteY44" fmla="*/ 6858000 h 6858000"/>
                <a:gd name="connsiteX45" fmla="*/ 3651929 w 6055600"/>
                <a:gd name="connsiteY45" fmla="*/ 6858000 h 6858000"/>
                <a:gd name="connsiteX46" fmla="*/ 3789040 w 6055600"/>
                <a:gd name="connsiteY46" fmla="*/ 6778034 h 6858000"/>
                <a:gd name="connsiteX47" fmla="*/ 4335568 w 6055600"/>
                <a:gd name="connsiteY47" fmla="*/ 6382709 h 6858000"/>
                <a:gd name="connsiteX48" fmla="*/ 4586923 w 6055600"/>
                <a:gd name="connsiteY48" fmla="*/ 6158577 h 6858000"/>
                <a:gd name="connsiteX49" fmla="*/ 4819585 w 6055600"/>
                <a:gd name="connsiteY49" fmla="*/ 5915847 h 6858000"/>
                <a:gd name="connsiteX50" fmla="*/ 5214727 w 6055600"/>
                <a:gd name="connsiteY50" fmla="*/ 5371094 h 6858000"/>
                <a:gd name="connsiteX51" fmla="*/ 5495409 w 6055600"/>
                <a:gd name="connsiteY51" fmla="*/ 4752778 h 6858000"/>
                <a:gd name="connsiteX52" fmla="*/ 5522322 w 6055600"/>
                <a:gd name="connsiteY52" fmla="*/ 4671511 h 6858000"/>
                <a:gd name="connsiteX53" fmla="*/ 5547631 w 6055600"/>
                <a:gd name="connsiteY53" fmla="*/ 4589675 h 6858000"/>
                <a:gd name="connsiteX54" fmla="*/ 5570792 w 6055600"/>
                <a:gd name="connsiteY54" fmla="*/ 4506978 h 6858000"/>
                <a:gd name="connsiteX55" fmla="*/ 5591541 w 6055600"/>
                <a:gd name="connsiteY55" fmla="*/ 4425334 h 6858000"/>
                <a:gd name="connsiteX56" fmla="*/ 5649500 w 6055600"/>
                <a:gd name="connsiteY56" fmla="*/ 4097286 h 6858000"/>
                <a:gd name="connsiteX57" fmla="*/ 5637615 w 6055600"/>
                <a:gd name="connsiteY57" fmla="*/ 3437524 h 6858000"/>
                <a:gd name="connsiteX58" fmla="*/ 5475454 w 6055600"/>
                <a:gd name="connsiteY58" fmla="*/ 2791575 h 6858000"/>
                <a:gd name="connsiteX59" fmla="*/ 5217600 w 6055600"/>
                <a:gd name="connsiteY59" fmla="*/ 2164719 h 6858000"/>
                <a:gd name="connsiteX60" fmla="*/ 5144941 w 6055600"/>
                <a:gd name="connsiteY60" fmla="*/ 2009490 h 6858000"/>
                <a:gd name="connsiteX61" fmla="*/ 5070052 w 6055600"/>
                <a:gd name="connsiteY61" fmla="*/ 1851823 h 6858000"/>
                <a:gd name="connsiteX62" fmla="*/ 4926984 w 6055600"/>
                <a:gd name="connsiteY62" fmla="*/ 1529226 h 6858000"/>
                <a:gd name="connsiteX63" fmla="*/ 4790925 w 6055600"/>
                <a:gd name="connsiteY63" fmla="*/ 1209923 h 6858000"/>
                <a:gd name="connsiteX64" fmla="*/ 4650559 w 6055600"/>
                <a:gd name="connsiteY64" fmla="*/ 902490 h 6858000"/>
                <a:gd name="connsiteX65" fmla="*/ 4491930 w 6055600"/>
                <a:gd name="connsiteY65" fmla="*/ 616919 h 6858000"/>
                <a:gd name="connsiteX66" fmla="*/ 4302323 w 6055600"/>
                <a:gd name="connsiteY66" fmla="*/ 366083 h 6858000"/>
                <a:gd name="connsiteX67" fmla="*/ 4072203 w 6055600"/>
                <a:gd name="connsiteY67" fmla="*/ 164982 h 6858000"/>
                <a:gd name="connsiteX68" fmla="*/ 3803964 w 6055600"/>
                <a:gd name="connsiteY68" fmla="*/ 21052 h 6858000"/>
                <a:gd name="connsiteX69" fmla="*/ 3768314 w 6055600"/>
                <a:gd name="connsiteY69" fmla="*/ 6826 h 6858000"/>
                <a:gd name="connsiteX70" fmla="*/ 1589779 w 6055600"/>
                <a:gd name="connsiteY70" fmla="*/ 0 h 6858000"/>
                <a:gd name="connsiteX71" fmla="*/ 1918056 w 6055600"/>
                <a:gd name="connsiteY71" fmla="*/ 0 h 6858000"/>
                <a:gd name="connsiteX72" fmla="*/ 1764243 w 6055600"/>
                <a:gd name="connsiteY72" fmla="*/ 55145 h 6858000"/>
                <a:gd name="connsiteX73" fmla="*/ 1313330 w 6055600"/>
                <a:gd name="connsiteY73" fmla="*/ 274424 h 6858000"/>
                <a:gd name="connsiteX74" fmla="*/ 295673 w 6055600"/>
                <a:gd name="connsiteY74" fmla="*/ 1187630 h 6858000"/>
                <a:gd name="connsiteX75" fmla="*/ 96207 w 6055600"/>
                <a:gd name="connsiteY75" fmla="*/ 1474327 h 6858000"/>
                <a:gd name="connsiteX76" fmla="*/ 0 w 6055600"/>
                <a:gd name="connsiteY76" fmla="*/ 1641460 h 6858000"/>
                <a:gd name="connsiteX77" fmla="*/ 0 w 6055600"/>
                <a:gd name="connsiteY77" fmla="*/ 1224218 h 6858000"/>
                <a:gd name="connsiteX78" fmla="*/ 150937 w 6055600"/>
                <a:gd name="connsiteY78" fmla="*/ 1040975 h 6858000"/>
                <a:gd name="connsiteX79" fmla="*/ 1264907 w 6055600"/>
                <a:gd name="connsiteY79" fmla="*/ 158248 h 6858000"/>
                <a:gd name="connsiteX80" fmla="*/ 1575167 w 6055600"/>
                <a:gd name="connsiteY80" fmla="*/ 56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55600" h="6858000">
                  <a:moveTo>
                    <a:pt x="0" y="5960220"/>
                  </a:moveTo>
                  <a:lnTo>
                    <a:pt x="36039" y="6002605"/>
                  </a:lnTo>
                  <a:cubicBezTo>
                    <a:pt x="54896" y="6021530"/>
                    <a:pt x="73635" y="6040425"/>
                    <a:pt x="92950" y="6059050"/>
                  </a:cubicBezTo>
                  <a:lnTo>
                    <a:pt x="153706" y="6111427"/>
                  </a:lnTo>
                  <a:cubicBezTo>
                    <a:pt x="173546" y="6129485"/>
                    <a:pt x="195722" y="6144912"/>
                    <a:pt x="216806" y="6161603"/>
                  </a:cubicBezTo>
                  <a:cubicBezTo>
                    <a:pt x="238229" y="6177961"/>
                    <a:pt x="259466" y="6194551"/>
                    <a:pt x="281945" y="6209777"/>
                  </a:cubicBezTo>
                  <a:cubicBezTo>
                    <a:pt x="369940" y="6272709"/>
                    <a:pt x="461791" y="6332004"/>
                    <a:pt x="553337" y="6391500"/>
                  </a:cubicBezTo>
                  <a:lnTo>
                    <a:pt x="690543" y="6481634"/>
                  </a:lnTo>
                  <a:lnTo>
                    <a:pt x="827127" y="6573159"/>
                  </a:lnTo>
                  <a:cubicBezTo>
                    <a:pt x="917674" y="6634511"/>
                    <a:pt x="1007156" y="6697737"/>
                    <a:pt x="1095915" y="6762202"/>
                  </a:cubicBezTo>
                  <a:lnTo>
                    <a:pt x="1224853" y="6858000"/>
                  </a:lnTo>
                  <a:lnTo>
                    <a:pt x="1154072" y="6858000"/>
                  </a:lnTo>
                  <a:lnTo>
                    <a:pt x="1073489" y="6799140"/>
                  </a:lnTo>
                  <a:cubicBezTo>
                    <a:pt x="983882" y="6736908"/>
                    <a:pt x="892851" y="6677125"/>
                    <a:pt x="800175" y="6620441"/>
                  </a:cubicBezTo>
                  <a:cubicBezTo>
                    <a:pt x="615108" y="6506015"/>
                    <a:pt x="422939" y="6407807"/>
                    <a:pt x="231518" y="6299323"/>
                  </a:cubicBezTo>
                  <a:cubicBezTo>
                    <a:pt x="207467" y="6286226"/>
                    <a:pt x="184098" y="6271045"/>
                    <a:pt x="160401" y="6256627"/>
                  </a:cubicBezTo>
                  <a:cubicBezTo>
                    <a:pt x="136809" y="6241811"/>
                    <a:pt x="112558" y="6228518"/>
                    <a:pt x="89697" y="6211916"/>
                  </a:cubicBezTo>
                  <a:lnTo>
                    <a:pt x="20148" y="6163835"/>
                  </a:lnTo>
                  <a:lnTo>
                    <a:pt x="0" y="6147796"/>
                  </a:lnTo>
                  <a:close/>
                  <a:moveTo>
                    <a:pt x="3748345" y="0"/>
                  </a:moveTo>
                  <a:lnTo>
                    <a:pt x="4277792" y="0"/>
                  </a:lnTo>
                  <a:lnTo>
                    <a:pt x="4339531" y="40262"/>
                  </a:lnTo>
                  <a:cubicBezTo>
                    <a:pt x="4386991" y="75346"/>
                    <a:pt x="4432680" y="113353"/>
                    <a:pt x="4476306" y="153922"/>
                  </a:cubicBezTo>
                  <a:cubicBezTo>
                    <a:pt x="4563779" y="234693"/>
                    <a:pt x="4642423" y="325982"/>
                    <a:pt x="4713639" y="422076"/>
                  </a:cubicBezTo>
                  <a:cubicBezTo>
                    <a:pt x="4784481" y="518635"/>
                    <a:pt x="4848552" y="619893"/>
                    <a:pt x="4906991" y="723463"/>
                  </a:cubicBezTo>
                  <a:cubicBezTo>
                    <a:pt x="4965582" y="826932"/>
                    <a:pt x="5019421" y="932243"/>
                    <a:pt x="5070511" y="1037524"/>
                  </a:cubicBezTo>
                  <a:cubicBezTo>
                    <a:pt x="5121871" y="1142738"/>
                    <a:pt x="5170833" y="1248016"/>
                    <a:pt x="5219493" y="1352079"/>
                  </a:cubicBezTo>
                  <a:cubicBezTo>
                    <a:pt x="5268459" y="1455943"/>
                    <a:pt x="5317204" y="1558756"/>
                    <a:pt x="5367779" y="1658945"/>
                  </a:cubicBezTo>
                  <a:lnTo>
                    <a:pt x="5446095" y="1811301"/>
                  </a:lnTo>
                  <a:cubicBezTo>
                    <a:pt x="5472584" y="1862992"/>
                    <a:pt x="5498885" y="1914915"/>
                    <a:pt x="5525115" y="1967103"/>
                  </a:cubicBezTo>
                  <a:cubicBezTo>
                    <a:pt x="5629428" y="2176256"/>
                    <a:pt x="5730254" y="2391411"/>
                    <a:pt x="5816642" y="2618837"/>
                  </a:cubicBezTo>
                  <a:cubicBezTo>
                    <a:pt x="5902562" y="2846137"/>
                    <a:pt x="5974641" y="3086291"/>
                    <a:pt x="6015787" y="3339957"/>
                  </a:cubicBezTo>
                  <a:cubicBezTo>
                    <a:pt x="6036373" y="3466512"/>
                    <a:pt x="6050262" y="3596084"/>
                    <a:pt x="6054206" y="3727239"/>
                  </a:cubicBezTo>
                  <a:cubicBezTo>
                    <a:pt x="6058266" y="3858425"/>
                    <a:pt x="6053460" y="3990915"/>
                    <a:pt x="6039811" y="4122735"/>
                  </a:cubicBezTo>
                  <a:cubicBezTo>
                    <a:pt x="6026397" y="4254618"/>
                    <a:pt x="6002552" y="4385688"/>
                    <a:pt x="5971601" y="4514288"/>
                  </a:cubicBezTo>
                  <a:cubicBezTo>
                    <a:pt x="5963342" y="4546050"/>
                    <a:pt x="5955885" y="4579019"/>
                    <a:pt x="5946751" y="4609838"/>
                  </a:cubicBezTo>
                  <a:lnTo>
                    <a:pt x="5919986" y="4703178"/>
                  </a:lnTo>
                  <a:lnTo>
                    <a:pt x="5890731" y="4795992"/>
                  </a:lnTo>
                  <a:cubicBezTo>
                    <a:pt x="5880825" y="4826888"/>
                    <a:pt x="5869667" y="4857307"/>
                    <a:pt x="5859058" y="4888015"/>
                  </a:cubicBezTo>
                  <a:cubicBezTo>
                    <a:pt x="5772112" y="5132558"/>
                    <a:pt x="5660551" y="5369373"/>
                    <a:pt x="5525053" y="5588449"/>
                  </a:cubicBezTo>
                  <a:cubicBezTo>
                    <a:pt x="5389674" y="5807557"/>
                    <a:pt x="5232835" y="6010440"/>
                    <a:pt x="5058962" y="6189929"/>
                  </a:cubicBezTo>
                  <a:cubicBezTo>
                    <a:pt x="4972125" y="6279771"/>
                    <a:pt x="4880998" y="6363650"/>
                    <a:pt x="4787706" y="6442985"/>
                  </a:cubicBezTo>
                  <a:cubicBezTo>
                    <a:pt x="4693655" y="6521410"/>
                    <a:pt x="4597439" y="6595290"/>
                    <a:pt x="4498686" y="6663678"/>
                  </a:cubicBezTo>
                  <a:cubicBezTo>
                    <a:pt x="4399893" y="6731984"/>
                    <a:pt x="4299240" y="6795191"/>
                    <a:pt x="4197167" y="6854053"/>
                  </a:cubicBezTo>
                  <a:lnTo>
                    <a:pt x="4189720" y="6858000"/>
                  </a:lnTo>
                  <a:lnTo>
                    <a:pt x="3651929" y="6858000"/>
                  </a:lnTo>
                  <a:lnTo>
                    <a:pt x="3789040" y="6778034"/>
                  </a:lnTo>
                  <a:cubicBezTo>
                    <a:pt x="3978462" y="6656931"/>
                    <a:pt x="4162446" y="6525734"/>
                    <a:pt x="4335568" y="6382709"/>
                  </a:cubicBezTo>
                  <a:cubicBezTo>
                    <a:pt x="4422084" y="6310901"/>
                    <a:pt x="4506335" y="6236787"/>
                    <a:pt x="4586923" y="6158577"/>
                  </a:cubicBezTo>
                  <a:cubicBezTo>
                    <a:pt x="4668153" y="6081248"/>
                    <a:pt x="4745649" y="6000086"/>
                    <a:pt x="4819585" y="5915847"/>
                  </a:cubicBezTo>
                  <a:cubicBezTo>
                    <a:pt x="4967573" y="5747401"/>
                    <a:pt x="5101426" y="5566247"/>
                    <a:pt x="5214727" y="5371094"/>
                  </a:cubicBezTo>
                  <a:cubicBezTo>
                    <a:pt x="5327795" y="5175879"/>
                    <a:pt x="5421090" y="4968427"/>
                    <a:pt x="5495409" y="4752778"/>
                  </a:cubicBezTo>
                  <a:cubicBezTo>
                    <a:pt x="5504291" y="4725712"/>
                    <a:pt x="5513872" y="4698834"/>
                    <a:pt x="5522322" y="4671511"/>
                  </a:cubicBezTo>
                  <a:lnTo>
                    <a:pt x="5547631" y="4589675"/>
                  </a:lnTo>
                  <a:lnTo>
                    <a:pt x="5570792" y="4506978"/>
                  </a:lnTo>
                  <a:cubicBezTo>
                    <a:pt x="5578845" y="4479265"/>
                    <a:pt x="5584485" y="4452605"/>
                    <a:pt x="5591541" y="4425334"/>
                  </a:cubicBezTo>
                  <a:cubicBezTo>
                    <a:pt x="5618002" y="4316765"/>
                    <a:pt x="5636850" y="4207148"/>
                    <a:pt x="5649500" y="4097286"/>
                  </a:cubicBezTo>
                  <a:cubicBezTo>
                    <a:pt x="5674602" y="3877368"/>
                    <a:pt x="5668749" y="3656091"/>
                    <a:pt x="5637615" y="3437524"/>
                  </a:cubicBezTo>
                  <a:cubicBezTo>
                    <a:pt x="5605861" y="3218934"/>
                    <a:pt x="5549060" y="3003118"/>
                    <a:pt x="5475454" y="2791575"/>
                  </a:cubicBezTo>
                  <a:cubicBezTo>
                    <a:pt x="5402070" y="2579668"/>
                    <a:pt x="5313111" y="2371656"/>
                    <a:pt x="5217600" y="2164719"/>
                  </a:cubicBezTo>
                  <a:cubicBezTo>
                    <a:pt x="5193627" y="2112994"/>
                    <a:pt x="5169419" y="2061207"/>
                    <a:pt x="5144941" y="2009490"/>
                  </a:cubicBezTo>
                  <a:lnTo>
                    <a:pt x="5070052" y="1851823"/>
                  </a:lnTo>
                  <a:cubicBezTo>
                    <a:pt x="5020031" y="1744421"/>
                    <a:pt x="4972748" y="1636620"/>
                    <a:pt x="4926984" y="1529226"/>
                  </a:cubicBezTo>
                  <a:lnTo>
                    <a:pt x="4790925" y="1209923"/>
                  </a:lnTo>
                  <a:cubicBezTo>
                    <a:pt x="4745458" y="1105158"/>
                    <a:pt x="4699567" y="1001976"/>
                    <a:pt x="4650559" y="902490"/>
                  </a:cubicBezTo>
                  <a:cubicBezTo>
                    <a:pt x="4601243" y="803205"/>
                    <a:pt x="4549606" y="706978"/>
                    <a:pt x="4491930" y="616919"/>
                  </a:cubicBezTo>
                  <a:cubicBezTo>
                    <a:pt x="4434712" y="526559"/>
                    <a:pt x="4372370" y="441762"/>
                    <a:pt x="4302323" y="366083"/>
                  </a:cubicBezTo>
                  <a:cubicBezTo>
                    <a:pt x="4232428" y="290304"/>
                    <a:pt x="4155542" y="222846"/>
                    <a:pt x="4072203" y="164982"/>
                  </a:cubicBezTo>
                  <a:cubicBezTo>
                    <a:pt x="3988864" y="107118"/>
                    <a:pt x="3898693" y="59316"/>
                    <a:pt x="3803964" y="21052"/>
                  </a:cubicBezTo>
                  <a:lnTo>
                    <a:pt x="3768314" y="6826"/>
                  </a:lnTo>
                  <a:close/>
                  <a:moveTo>
                    <a:pt x="1589779" y="0"/>
                  </a:moveTo>
                  <a:lnTo>
                    <a:pt x="1918056" y="0"/>
                  </a:lnTo>
                  <a:lnTo>
                    <a:pt x="1764243" y="55145"/>
                  </a:lnTo>
                  <a:cubicBezTo>
                    <a:pt x="1609764" y="115414"/>
                    <a:pt x="1458840" y="188978"/>
                    <a:pt x="1313330" y="274424"/>
                  </a:cubicBezTo>
                  <a:cubicBezTo>
                    <a:pt x="924625" y="501532"/>
                    <a:pt x="576885" y="817476"/>
                    <a:pt x="295673" y="1187630"/>
                  </a:cubicBezTo>
                  <a:cubicBezTo>
                    <a:pt x="225216" y="1280162"/>
                    <a:pt x="158640" y="1375858"/>
                    <a:pt x="96207" y="1474327"/>
                  </a:cubicBezTo>
                  <a:lnTo>
                    <a:pt x="0" y="1641460"/>
                  </a:lnTo>
                  <a:lnTo>
                    <a:pt x="0" y="1224218"/>
                  </a:lnTo>
                  <a:lnTo>
                    <a:pt x="150937" y="1040975"/>
                  </a:lnTo>
                  <a:cubicBezTo>
                    <a:pt x="478530" y="677729"/>
                    <a:pt x="858178" y="381092"/>
                    <a:pt x="1264907" y="158248"/>
                  </a:cubicBezTo>
                  <a:cubicBezTo>
                    <a:pt x="1366631" y="102619"/>
                    <a:pt x="1470177" y="51760"/>
                    <a:pt x="1575167" y="567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2" name="Graphic 21" descr="Document">
            <a:extLst>
              <a:ext uri="{FF2B5EF4-FFF2-40B4-BE49-F238E27FC236}">
                <a16:creationId xmlns:a16="http://schemas.microsoft.com/office/drawing/2014/main" id="{479DA10A-B4DC-43CC-AADE-15B5215C8CF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74437" y="1700784"/>
            <a:ext cx="3785616" cy="3785616"/>
          </a:xfrm>
          <a:prstGeom prst="rect">
            <a:avLst/>
          </a:prstGeom>
        </p:spPr>
      </p:pic>
      <p:sp>
        <p:nvSpPr>
          <p:cNvPr id="3" name="Content Placeholder 2">
            <a:extLst>
              <a:ext uri="{FF2B5EF4-FFF2-40B4-BE49-F238E27FC236}">
                <a16:creationId xmlns:a16="http://schemas.microsoft.com/office/drawing/2014/main" id="{7F4E3F27-B90A-4788-8BF3-38D2A26A5A53}"/>
              </a:ext>
            </a:extLst>
          </p:cNvPr>
          <p:cNvSpPr>
            <a:spLocks noGrp="1"/>
          </p:cNvSpPr>
          <p:nvPr>
            <p:ph idx="1"/>
          </p:nvPr>
        </p:nvSpPr>
        <p:spPr>
          <a:xfrm>
            <a:off x="701263" y="456371"/>
            <a:ext cx="8489629" cy="802803"/>
          </a:xfrm>
        </p:spPr>
        <p:txBody>
          <a:bodyPr vert="horz" lIns="91440" tIns="45720" rIns="91440" bIns="45720" rtlCol="0" anchor="t">
            <a:normAutofit/>
          </a:bodyPr>
          <a:lstStyle/>
          <a:p>
            <a:pPr marL="0" indent="0">
              <a:buNone/>
            </a:pPr>
            <a:r>
              <a:rPr lang="en-US" sz="4400" b="1" u="sng" kern="1200" dirty="0">
                <a:solidFill>
                  <a:schemeClr val="tx2"/>
                </a:solidFill>
                <a:latin typeface="+mn-lt"/>
                <a:ea typeface="+mn-ea"/>
                <a:cs typeface="+mn-cs"/>
              </a:rPr>
              <a:t>Open and review: </a:t>
            </a:r>
            <a:r>
              <a:rPr lang="en-US" sz="4400" b="1" u="sng" kern="1200" dirty="0">
                <a:solidFill>
                  <a:schemeClr val="tx2"/>
                </a:solidFill>
                <a:ea typeface="+mj-ea"/>
                <a:cs typeface="+mj-cs"/>
              </a:rPr>
              <a:t>Assignment 2</a:t>
            </a:r>
            <a:endParaRPr lang="en-US" sz="4400" b="1" u="sng" kern="1200" dirty="0">
              <a:solidFill>
                <a:schemeClr val="tx2"/>
              </a:solidFill>
              <a:effectLst/>
              <a:latin typeface="+mn-lt"/>
              <a:ea typeface="+mn-ea"/>
              <a:cs typeface="+mn-cs"/>
            </a:endParaRPr>
          </a:p>
        </p:txBody>
      </p:sp>
      <p:cxnSp>
        <p:nvCxnSpPr>
          <p:cNvPr id="5" name="Straight Connector 4">
            <a:extLst>
              <a:ext uri="{FF2B5EF4-FFF2-40B4-BE49-F238E27FC236}">
                <a16:creationId xmlns:a16="http://schemas.microsoft.com/office/drawing/2014/main" id="{18A6534E-DCD8-4520-9E23-3B967AB7F511}"/>
              </a:ext>
            </a:extLst>
          </p:cNvPr>
          <p:cNvCxnSpPr/>
          <p:nvPr/>
        </p:nvCxnSpPr>
        <p:spPr>
          <a:xfrm>
            <a:off x="479685" y="296674"/>
            <a:ext cx="0" cy="962500"/>
          </a:xfrm>
          <a:prstGeom prst="line">
            <a:avLst/>
          </a:prstGeom>
          <a:ln w="76200"/>
        </p:spPr>
        <p:style>
          <a:lnRef idx="3">
            <a:schemeClr val="accent4"/>
          </a:lnRef>
          <a:fillRef idx="0">
            <a:schemeClr val="accent4"/>
          </a:fillRef>
          <a:effectRef idx="2">
            <a:schemeClr val="accent4"/>
          </a:effectRef>
          <a:fontRef idx="minor">
            <a:schemeClr val="tx1"/>
          </a:fontRef>
        </p:style>
      </p:cxnSp>
      <p:sp>
        <p:nvSpPr>
          <p:cNvPr id="17" name="TextBox 16">
            <a:extLst>
              <a:ext uri="{FF2B5EF4-FFF2-40B4-BE49-F238E27FC236}">
                <a16:creationId xmlns:a16="http://schemas.microsoft.com/office/drawing/2014/main" id="{48402D62-4B94-46CD-960D-E4278C300AC1}"/>
              </a:ext>
            </a:extLst>
          </p:cNvPr>
          <p:cNvSpPr txBox="1"/>
          <p:nvPr/>
        </p:nvSpPr>
        <p:spPr>
          <a:xfrm>
            <a:off x="4009712" y="1505027"/>
            <a:ext cx="7587690" cy="2585323"/>
          </a:xfrm>
          <a:prstGeom prst="rect">
            <a:avLst/>
          </a:prstGeom>
          <a:noFill/>
        </p:spPr>
        <p:txBody>
          <a:bodyPr wrap="square">
            <a:spAutoFit/>
          </a:bodyPr>
          <a:lstStyle/>
          <a:p>
            <a:pPr marL="514350" indent="-514350">
              <a:spcAft>
                <a:spcPts val="600"/>
              </a:spcAft>
              <a:buFont typeface="+mj-lt"/>
              <a:buAutoNum type="arabicPeriod"/>
            </a:pPr>
            <a:r>
              <a:rPr lang="en-US" sz="3600" kern="1200" dirty="0">
                <a:solidFill>
                  <a:schemeClr val="tx2"/>
                </a:solidFill>
                <a:ea typeface="+mj-ea"/>
                <a:cs typeface="+mj-cs"/>
              </a:rPr>
              <a:t>Assignment 2 Specification.</a:t>
            </a:r>
          </a:p>
          <a:p>
            <a:pPr marL="1028700" lvl="1" indent="-571500">
              <a:spcAft>
                <a:spcPts val="600"/>
              </a:spcAft>
              <a:buFont typeface="Arial" panose="020B0604020202020204" pitchFamily="34" charset="0"/>
              <a:buChar char="•"/>
            </a:pPr>
            <a:r>
              <a:rPr lang="en-GB" sz="2000" dirty="0"/>
              <a:t>Minor update made last week (after IV) to Assignment 2 Specification ‘Submission instructions’ i.e. Add a screenshot to the TURNITIN submission document. The most important content is a working link to the streamed Video presentation.</a:t>
            </a:r>
            <a:endParaRPr lang="en-US" sz="3600" kern="1200" dirty="0">
              <a:solidFill>
                <a:schemeClr val="tx2"/>
              </a:solidFill>
              <a:ea typeface="+mj-ea"/>
              <a:cs typeface="+mj-cs"/>
            </a:endParaRPr>
          </a:p>
          <a:p>
            <a:pPr marL="514350" indent="-514350">
              <a:spcAft>
                <a:spcPts val="600"/>
              </a:spcAft>
              <a:buFont typeface="+mj-lt"/>
              <a:buAutoNum type="arabicPeriod"/>
            </a:pPr>
            <a:r>
              <a:rPr lang="en-US" sz="3600" kern="1200" dirty="0">
                <a:solidFill>
                  <a:schemeClr val="tx2"/>
                </a:solidFill>
                <a:ea typeface="+mj-ea"/>
                <a:cs typeface="+mj-cs"/>
              </a:rPr>
              <a:t>Assignment </a:t>
            </a:r>
            <a:r>
              <a:rPr lang="en-US" sz="3600" dirty="0">
                <a:solidFill>
                  <a:schemeClr val="tx2"/>
                </a:solidFill>
                <a:ea typeface="+mj-ea"/>
                <a:cs typeface="+mj-cs"/>
              </a:rPr>
              <a:t>2</a:t>
            </a:r>
            <a:r>
              <a:rPr lang="en-US" sz="3600" kern="1200" dirty="0">
                <a:solidFill>
                  <a:schemeClr val="tx2"/>
                </a:solidFill>
                <a:ea typeface="+mj-ea"/>
                <a:cs typeface="+mj-cs"/>
              </a:rPr>
              <a:t> TURNITIN Link.</a:t>
            </a:r>
          </a:p>
        </p:txBody>
      </p:sp>
    </p:spTree>
    <p:extLst>
      <p:ext uri="{BB962C8B-B14F-4D97-AF65-F5344CB8AC3E}">
        <p14:creationId xmlns:p14="http://schemas.microsoft.com/office/powerpoint/2010/main" val="1058893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descr="Light Bulb and Gear">
            <a:extLst>
              <a:ext uri="{FF2B5EF4-FFF2-40B4-BE49-F238E27FC236}">
                <a16:creationId xmlns:a16="http://schemas.microsoft.com/office/drawing/2014/main" id="{0B3B46BE-8FDE-4B84-A3B7-BDFC1BDA9E9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F6FE982C-D7DD-42A6-9A54-81917DA02EC5}"/>
              </a:ext>
            </a:extLst>
          </p:cNvPr>
          <p:cNvSpPr>
            <a:spLocks noGrp="1"/>
          </p:cNvSpPr>
          <p:nvPr>
            <p:ph idx="1"/>
          </p:nvPr>
        </p:nvSpPr>
        <p:spPr>
          <a:xfrm>
            <a:off x="4243754" y="1397184"/>
            <a:ext cx="7261295" cy="4413344"/>
          </a:xfrm>
        </p:spPr>
        <p:txBody>
          <a:bodyPr anchor="ctr">
            <a:normAutofit/>
          </a:bodyPr>
          <a:lstStyle/>
          <a:p>
            <a:pPr marL="457200" indent="-457200">
              <a:buFont typeface="+mj-lt"/>
              <a:buAutoNum type="arabicPeriod"/>
            </a:pPr>
            <a:r>
              <a:rPr lang="en-GB" sz="3200" b="1" dirty="0">
                <a:solidFill>
                  <a:schemeClr val="tx2"/>
                </a:solidFill>
                <a:latin typeface="Calibri" panose="020F0502020204030204" pitchFamily="34" charset="0"/>
              </a:rPr>
              <a:t>October: Ideation &amp; Start Design work.</a:t>
            </a:r>
          </a:p>
          <a:p>
            <a:pPr marL="457200" indent="-457200">
              <a:buFont typeface="+mj-lt"/>
              <a:buAutoNum type="arabicPeriod"/>
            </a:pPr>
            <a:r>
              <a:rPr lang="en-GB" sz="3200" b="1" dirty="0">
                <a:solidFill>
                  <a:schemeClr val="tx2"/>
                </a:solidFill>
                <a:latin typeface="Calibri" panose="020F0502020204030204" pitchFamily="34" charset="0"/>
              </a:rPr>
              <a:t>November: Design &amp; Start Dev. work.</a:t>
            </a:r>
          </a:p>
          <a:p>
            <a:pPr marL="457200" indent="-457200">
              <a:buFont typeface="+mj-lt"/>
              <a:buAutoNum type="arabicPeriod"/>
            </a:pPr>
            <a:r>
              <a:rPr lang="en-GB" sz="3200" b="1" dirty="0">
                <a:solidFill>
                  <a:schemeClr val="tx2"/>
                </a:solidFill>
                <a:latin typeface="Calibri" panose="020F0502020204030204" pitchFamily="34" charset="0"/>
              </a:rPr>
              <a:t>December: Development work.</a:t>
            </a:r>
          </a:p>
          <a:p>
            <a:pPr marL="457200" indent="-457200">
              <a:buFont typeface="+mj-lt"/>
              <a:buAutoNum type="arabicPeriod"/>
            </a:pPr>
            <a:r>
              <a:rPr lang="en-GB" sz="3200" b="1" dirty="0">
                <a:solidFill>
                  <a:schemeClr val="tx2"/>
                </a:solidFill>
                <a:latin typeface="Calibri" panose="020F0502020204030204" pitchFamily="34" charset="0"/>
              </a:rPr>
              <a:t>January wk. 1: Project Video presentation</a:t>
            </a:r>
            <a:r>
              <a:rPr lang="en-GB" sz="3200" dirty="0">
                <a:solidFill>
                  <a:schemeClr val="tx2"/>
                </a:solidFill>
                <a:latin typeface="Calibri" panose="020F0502020204030204" pitchFamily="34" charset="0"/>
              </a:rPr>
              <a:t>.</a:t>
            </a:r>
          </a:p>
        </p:txBody>
      </p:sp>
      <p:sp>
        <p:nvSpPr>
          <p:cNvPr id="4" name="TextBox 3">
            <a:extLst>
              <a:ext uri="{FF2B5EF4-FFF2-40B4-BE49-F238E27FC236}">
                <a16:creationId xmlns:a16="http://schemas.microsoft.com/office/drawing/2014/main" id="{22E7F2C3-1653-4740-8F69-6ED8FF30857A}"/>
              </a:ext>
            </a:extLst>
          </p:cNvPr>
          <p:cNvSpPr txBox="1"/>
          <p:nvPr/>
        </p:nvSpPr>
        <p:spPr>
          <a:xfrm>
            <a:off x="408510" y="767809"/>
            <a:ext cx="11197296" cy="707886"/>
          </a:xfrm>
          <a:prstGeom prst="rect">
            <a:avLst/>
          </a:prstGeom>
          <a:noFill/>
          <a:ln>
            <a:solidFill>
              <a:schemeClr val="tx1"/>
            </a:solidFill>
          </a:ln>
        </p:spPr>
        <p:txBody>
          <a:bodyPr wrap="none" rtlCol="0">
            <a:spAutoFit/>
          </a:bodyPr>
          <a:lstStyle/>
          <a:p>
            <a:pPr>
              <a:spcAft>
                <a:spcPts val="600"/>
              </a:spcAft>
            </a:pPr>
            <a:r>
              <a:rPr lang="en-GB" sz="4000" u="sng" dirty="0"/>
              <a:t>Example Timeline for </a:t>
            </a:r>
            <a:r>
              <a:rPr lang="en-GB" sz="4000" b="1" u="sng" dirty="0"/>
              <a:t>Computing Innovation Project</a:t>
            </a:r>
          </a:p>
        </p:txBody>
      </p:sp>
    </p:spTree>
    <p:extLst>
      <p:ext uri="{BB962C8B-B14F-4D97-AF65-F5344CB8AC3E}">
        <p14:creationId xmlns:p14="http://schemas.microsoft.com/office/powerpoint/2010/main" val="2417231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BB38A1E2-3BDC-4484-999A-5C61E8E1B2CC}"/>
              </a:ext>
            </a:extLst>
          </p:cNvPr>
          <p:cNvSpPr>
            <a:spLocks noGrp="1"/>
          </p:cNvSpPr>
          <p:nvPr>
            <p:ph type="title"/>
          </p:nvPr>
        </p:nvSpPr>
        <p:spPr>
          <a:xfrm>
            <a:off x="1653363" y="369492"/>
            <a:ext cx="9367203" cy="1188720"/>
          </a:xfrm>
        </p:spPr>
        <p:txBody>
          <a:bodyPr vert="horz" lIns="91440" tIns="45720" rIns="91440" bIns="45720" rtlCol="0" anchor="ctr">
            <a:normAutofit/>
          </a:bodyPr>
          <a:lstStyle/>
          <a:p>
            <a:r>
              <a:rPr lang="en-US" sz="4100" b="1" kern="1200" dirty="0">
                <a:solidFill>
                  <a:schemeClr val="tx1"/>
                </a:solidFill>
                <a:latin typeface="+mj-lt"/>
                <a:ea typeface="+mj-ea"/>
                <a:cs typeface="+mj-cs"/>
              </a:rPr>
              <a:t>Next progress steps:</a:t>
            </a:r>
          </a:p>
        </p:txBody>
      </p:sp>
      <p:sp>
        <p:nvSpPr>
          <p:cNvPr id="26" name="Freeform: Shape 25">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ext Placeholder 3">
            <a:extLst>
              <a:ext uri="{FF2B5EF4-FFF2-40B4-BE49-F238E27FC236}">
                <a16:creationId xmlns:a16="http://schemas.microsoft.com/office/drawing/2014/main" id="{677AE73A-B26D-4882-BF0B-0835D6A911B4}"/>
              </a:ext>
            </a:extLst>
          </p:cNvPr>
          <p:cNvSpPr txBox="1">
            <a:spLocks/>
          </p:cNvSpPr>
          <p:nvPr/>
        </p:nvSpPr>
        <p:spPr>
          <a:xfrm>
            <a:off x="1983467" y="2157546"/>
            <a:ext cx="9037099" cy="2686234"/>
          </a:xfrm>
          <a:prstGeom prst="rect">
            <a:avLst/>
          </a:prstGeom>
          <a:gradFill flip="none" rotWithShape="1">
            <a:gsLst>
              <a:gs pos="0">
                <a:srgbClr val="FFFF00"/>
              </a:gs>
              <a:gs pos="47000">
                <a:schemeClr val="bg1">
                  <a:lumMod val="100000"/>
                </a:schemeClr>
              </a:gs>
            </a:gsLst>
            <a:lin ang="2700000" scaled="1"/>
            <a:tileRect/>
          </a:gradFill>
          <a:ln w="25400">
            <a:solidFill>
              <a:schemeClr val="tx1"/>
            </a:solidFill>
          </a:ln>
        </p:spPr>
        <p:txBody>
          <a:bodyPr vert="horz" lIns="91440" tIns="45720" rIns="91440" bIns="4572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742950" indent="-742950">
              <a:buFont typeface="+mj-lt"/>
              <a:buAutoNum type="arabicPeriod"/>
            </a:pPr>
            <a:r>
              <a:rPr lang="en-US" sz="3600" b="1" dirty="0"/>
              <a:t>Finish Assignment 1 tasks.</a:t>
            </a:r>
          </a:p>
          <a:p>
            <a:pPr marL="742950" indent="-742950">
              <a:buFont typeface="+mj-lt"/>
              <a:buAutoNum type="arabicPeriod"/>
            </a:pPr>
            <a:r>
              <a:rPr lang="en-US" sz="3600" b="1" dirty="0"/>
              <a:t>Upload to e-portfolio.</a:t>
            </a:r>
          </a:p>
          <a:p>
            <a:pPr marL="742950" indent="-742950">
              <a:buFont typeface="+mj-lt"/>
              <a:buAutoNum type="arabicPeriod"/>
            </a:pPr>
            <a:r>
              <a:rPr lang="en-US" sz="3600" b="1" dirty="0"/>
              <a:t>Submit Assignment 1 to Turnitin.</a:t>
            </a:r>
            <a:endParaRPr lang="en-US" sz="3600" dirty="0"/>
          </a:p>
        </p:txBody>
      </p:sp>
      <p:sp>
        <p:nvSpPr>
          <p:cNvPr id="4" name="TextBox 3">
            <a:extLst>
              <a:ext uri="{FF2B5EF4-FFF2-40B4-BE49-F238E27FC236}">
                <a16:creationId xmlns:a16="http://schemas.microsoft.com/office/drawing/2014/main" id="{8184051D-2979-4332-8AC9-139DCCD45428}"/>
              </a:ext>
            </a:extLst>
          </p:cNvPr>
          <p:cNvSpPr txBox="1"/>
          <p:nvPr/>
        </p:nvSpPr>
        <p:spPr>
          <a:xfrm>
            <a:off x="283309" y="4590684"/>
            <a:ext cx="5664199" cy="707886"/>
          </a:xfrm>
          <a:prstGeom prst="rect">
            <a:avLst/>
          </a:prstGeom>
          <a:noFill/>
        </p:spPr>
        <p:txBody>
          <a:bodyPr wrap="square" rtlCol="0">
            <a:spAutoFit/>
          </a:bodyPr>
          <a:lstStyle/>
          <a:p>
            <a:r>
              <a:rPr lang="en-US" sz="4000" b="1" dirty="0">
                <a:solidFill>
                  <a:srgbClr val="FF0000"/>
                </a:solidFill>
                <a:highlight>
                  <a:srgbClr val="FFFF00"/>
                </a:highlight>
              </a:rPr>
              <a:t>Schedule in your diary /\.</a:t>
            </a:r>
          </a:p>
        </p:txBody>
      </p:sp>
      <p:sp>
        <p:nvSpPr>
          <p:cNvPr id="2" name="TextBox 1">
            <a:extLst>
              <a:ext uri="{FF2B5EF4-FFF2-40B4-BE49-F238E27FC236}">
                <a16:creationId xmlns:a16="http://schemas.microsoft.com/office/drawing/2014/main" id="{AB8D3B7B-5634-4D8C-B389-A65F80D849FB}"/>
              </a:ext>
            </a:extLst>
          </p:cNvPr>
          <p:cNvSpPr txBox="1"/>
          <p:nvPr/>
        </p:nvSpPr>
        <p:spPr>
          <a:xfrm>
            <a:off x="0" y="6642556"/>
            <a:ext cx="11314722" cy="153888"/>
          </a:xfrm>
          <a:prstGeom prst="rect">
            <a:avLst/>
          </a:prstGeom>
          <a:noFill/>
        </p:spPr>
        <p:txBody>
          <a:bodyPr wrap="square" rtlCol="0">
            <a:spAutoFit/>
          </a:bodyPr>
          <a:lstStyle/>
          <a:p>
            <a:r>
              <a:rPr lang="en-GB" sz="400" dirty="0">
                <a:solidFill>
                  <a:schemeClr val="tx1">
                    <a:lumMod val="50000"/>
                  </a:schemeClr>
                </a:solidFill>
              </a:rPr>
              <a:t>Typically for a 20c </a:t>
            </a:r>
            <a:r>
              <a:rPr lang="en-GB" sz="400" dirty="0" err="1">
                <a:solidFill>
                  <a:schemeClr val="tx1">
                    <a:lumMod val="50000"/>
                  </a:schemeClr>
                </a:solidFill>
              </a:rPr>
              <a:t>semesterized</a:t>
            </a:r>
            <a:r>
              <a:rPr lang="en-GB" sz="400" dirty="0">
                <a:solidFill>
                  <a:schemeClr val="tx1">
                    <a:lumMod val="50000"/>
                  </a:schemeClr>
                </a:solidFill>
              </a:rPr>
              <a:t> module learners are asked to attend 4hrs of classes and 8-10hrs of private study.</a:t>
            </a:r>
          </a:p>
        </p:txBody>
      </p:sp>
    </p:spTree>
    <p:extLst>
      <p:ext uri="{BB962C8B-B14F-4D97-AF65-F5344CB8AC3E}">
        <p14:creationId xmlns:p14="http://schemas.microsoft.com/office/powerpoint/2010/main" val="654192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19FDFA-248F-4679-A0E2-5599C132D48C}"/>
              </a:ext>
            </a:extLst>
          </p:cNvPr>
          <p:cNvSpPr>
            <a:spLocks noGrp="1"/>
          </p:cNvSpPr>
          <p:nvPr>
            <p:ph type="title"/>
          </p:nvPr>
        </p:nvSpPr>
        <p:spPr>
          <a:xfrm>
            <a:off x="686834" y="1153572"/>
            <a:ext cx="3200400" cy="4461163"/>
          </a:xfrm>
        </p:spPr>
        <p:txBody>
          <a:bodyPr>
            <a:normAutofit/>
          </a:bodyPr>
          <a:lstStyle/>
          <a:p>
            <a:r>
              <a:rPr lang="en-GB" b="1" dirty="0">
                <a:solidFill>
                  <a:srgbClr val="FFFFFF"/>
                </a:solidFill>
              </a:rPr>
              <a:t>Register.</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95B3E02-BC8B-4FF6-B744-2254AEFA265E}"/>
              </a:ext>
            </a:extLst>
          </p:cNvPr>
          <p:cNvSpPr>
            <a:spLocks noGrp="1"/>
          </p:cNvSpPr>
          <p:nvPr>
            <p:ph idx="1"/>
          </p:nvPr>
        </p:nvSpPr>
        <p:spPr>
          <a:xfrm>
            <a:off x="4447308" y="591344"/>
            <a:ext cx="6906491" cy="5585619"/>
          </a:xfrm>
        </p:spPr>
        <p:txBody>
          <a:bodyPr anchor="ctr">
            <a:normAutofit/>
          </a:bodyPr>
          <a:lstStyle/>
          <a:p>
            <a:r>
              <a:rPr lang="en-GB" dirty="0"/>
              <a:t>Download Attendee list.</a:t>
            </a:r>
          </a:p>
        </p:txBody>
      </p:sp>
    </p:spTree>
    <p:extLst>
      <p:ext uri="{BB962C8B-B14F-4D97-AF65-F5344CB8AC3E}">
        <p14:creationId xmlns:p14="http://schemas.microsoft.com/office/powerpoint/2010/main" val="2961266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D6AB3-44F1-49F3-94BB-98B9BDC301BB}"/>
              </a:ext>
            </a:extLst>
          </p:cNvPr>
          <p:cNvSpPr>
            <a:spLocks noGrp="1"/>
          </p:cNvSpPr>
          <p:nvPr>
            <p:ph type="title"/>
          </p:nvPr>
        </p:nvSpPr>
        <p:spPr>
          <a:xfrm>
            <a:off x="838200" y="365126"/>
            <a:ext cx="5340605" cy="1146176"/>
          </a:xfrm>
        </p:spPr>
        <p:txBody>
          <a:bodyPr vert="horz" lIns="91440" tIns="45720" rIns="91440" bIns="45720" rtlCol="0" anchor="ctr">
            <a:normAutofit/>
          </a:bodyPr>
          <a:lstStyle/>
          <a:p>
            <a:r>
              <a:rPr lang="en-US" kern="1200">
                <a:solidFill>
                  <a:schemeClr val="tx1"/>
                </a:solidFill>
                <a:latin typeface="+mj-lt"/>
                <a:ea typeface="+mj-ea"/>
                <a:cs typeface="+mj-cs"/>
              </a:rPr>
              <a:t> Questions.</a:t>
            </a:r>
          </a:p>
        </p:txBody>
      </p:sp>
      <p:sp>
        <p:nvSpPr>
          <p:cNvPr id="26" name="Freeform: Shape 25">
            <a:extLst>
              <a:ext uri="{FF2B5EF4-FFF2-40B4-BE49-F238E27FC236}">
                <a16:creationId xmlns:a16="http://schemas.microsoft.com/office/drawing/2014/main" id="{05C7EBC3-4672-4DAB-81C2-58661FAFA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8805" y="-2"/>
            <a:ext cx="6013194" cy="1511304"/>
          </a:xfrm>
          <a:custGeom>
            <a:avLst/>
            <a:gdLst>
              <a:gd name="connsiteX0" fmla="*/ 4545473 w 6013194"/>
              <a:gd name="connsiteY0" fmla="*/ 0 h 1511304"/>
              <a:gd name="connsiteX1" fmla="*/ 6013194 w 6013194"/>
              <a:gd name="connsiteY1" fmla="*/ 0 h 1511304"/>
              <a:gd name="connsiteX2" fmla="*/ 6013194 w 6013194"/>
              <a:gd name="connsiteY2" fmla="*/ 1508760 h 1511304"/>
              <a:gd name="connsiteX3" fmla="*/ 4545474 w 6013194"/>
              <a:gd name="connsiteY3" fmla="*/ 1508760 h 1511304"/>
              <a:gd name="connsiteX4" fmla="*/ 4545474 w 6013194"/>
              <a:gd name="connsiteY4" fmla="*/ 1511304 h 1511304"/>
              <a:gd name="connsiteX5" fmla="*/ 0 w 6013194"/>
              <a:gd name="connsiteY5" fmla="*/ 1511304 h 1511304"/>
              <a:gd name="connsiteX6" fmla="*/ 697617 w 6013194"/>
              <a:gd name="connsiteY6" fmla="*/ 3 h 1511304"/>
              <a:gd name="connsiteX7" fmla="*/ 4545473 w 6013194"/>
              <a:gd name="connsiteY7" fmla="*/ 3 h 1511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13194" h="1511304">
                <a:moveTo>
                  <a:pt x="4545473" y="0"/>
                </a:moveTo>
                <a:lnTo>
                  <a:pt x="6013194" y="0"/>
                </a:lnTo>
                <a:lnTo>
                  <a:pt x="6013194" y="1508760"/>
                </a:lnTo>
                <a:lnTo>
                  <a:pt x="4545474" y="1508760"/>
                </a:lnTo>
                <a:lnTo>
                  <a:pt x="4545474" y="1511304"/>
                </a:lnTo>
                <a:lnTo>
                  <a:pt x="0" y="1511304"/>
                </a:lnTo>
                <a:lnTo>
                  <a:pt x="697617" y="3"/>
                </a:lnTo>
                <a:lnTo>
                  <a:pt x="4545473" y="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40BF962F-4C6F-461E-86F2-C43F56CC9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0797" y="1690688"/>
            <a:ext cx="8711202" cy="5167312"/>
          </a:xfrm>
          <a:custGeom>
            <a:avLst/>
            <a:gdLst>
              <a:gd name="connsiteX0" fmla="*/ 0 w 8711202"/>
              <a:gd name="connsiteY0" fmla="*/ 0 h 5167312"/>
              <a:gd name="connsiteX1" fmla="*/ 7243482 w 8711202"/>
              <a:gd name="connsiteY1" fmla="*/ 0 h 5167312"/>
              <a:gd name="connsiteX2" fmla="*/ 8711202 w 8711202"/>
              <a:gd name="connsiteY2" fmla="*/ 0 h 5167312"/>
              <a:gd name="connsiteX3" fmla="*/ 8711202 w 8711202"/>
              <a:gd name="connsiteY3" fmla="*/ 5167312 h 5167312"/>
              <a:gd name="connsiteX4" fmla="*/ 7243482 w 8711202"/>
              <a:gd name="connsiteY4" fmla="*/ 5167312 h 5167312"/>
              <a:gd name="connsiteX5" fmla="*/ 221324 w 8711202"/>
              <a:gd name="connsiteY5" fmla="*/ 5167312 h 5167312"/>
              <a:gd name="connsiteX6" fmla="*/ 2615203 w 8711202"/>
              <a:gd name="connsiteY6" fmla="*/ 952 h 5167312"/>
              <a:gd name="connsiteX7" fmla="*/ 0 w 8711202"/>
              <a:gd name="connsiteY7"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1202" h="5167312">
                <a:moveTo>
                  <a:pt x="0" y="0"/>
                </a:moveTo>
                <a:lnTo>
                  <a:pt x="7243482" y="0"/>
                </a:lnTo>
                <a:lnTo>
                  <a:pt x="8711202" y="0"/>
                </a:lnTo>
                <a:lnTo>
                  <a:pt x="8711202" y="5167312"/>
                </a:lnTo>
                <a:lnTo>
                  <a:pt x="7243482" y="5167312"/>
                </a:lnTo>
                <a:lnTo>
                  <a:pt x="221324" y="5167312"/>
                </a:lnTo>
                <a:lnTo>
                  <a:pt x="2615203" y="952"/>
                </a:lnTo>
                <a:lnTo>
                  <a:pt x="0"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2E94A4F7-38E4-45EA-8E2E-CE1B5766B4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5931454" cy="5166360"/>
          </a:xfrm>
          <a:custGeom>
            <a:avLst/>
            <a:gdLst>
              <a:gd name="connsiteX0" fmla="*/ 0 w 5931454"/>
              <a:gd name="connsiteY0" fmla="*/ 0 h 5166360"/>
              <a:gd name="connsiteX1" fmla="*/ 5931454 w 5931454"/>
              <a:gd name="connsiteY1" fmla="*/ 0 h 5166360"/>
              <a:gd name="connsiteX2" fmla="*/ 3537575 w 5931454"/>
              <a:gd name="connsiteY2" fmla="*/ 5166360 h 5166360"/>
              <a:gd name="connsiteX3" fmla="*/ 0 w 5931454"/>
              <a:gd name="connsiteY3" fmla="*/ 5166360 h 5166360"/>
            </a:gdLst>
            <a:ahLst/>
            <a:cxnLst>
              <a:cxn ang="0">
                <a:pos x="connsiteX0" y="connsiteY0"/>
              </a:cxn>
              <a:cxn ang="0">
                <a:pos x="connsiteX1" y="connsiteY1"/>
              </a:cxn>
              <a:cxn ang="0">
                <a:pos x="connsiteX2" y="connsiteY2"/>
              </a:cxn>
              <a:cxn ang="0">
                <a:pos x="connsiteX3" y="connsiteY3"/>
              </a:cxn>
            </a:cxnLst>
            <a:rect l="l" t="t" r="r" b="b"/>
            <a:pathLst>
              <a:path w="5931454" h="5166360">
                <a:moveTo>
                  <a:pt x="0" y="0"/>
                </a:moveTo>
                <a:lnTo>
                  <a:pt x="5931454" y="0"/>
                </a:lnTo>
                <a:lnTo>
                  <a:pt x="3537575"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6624C785-6A0E-4F79-A004-25883BFC9942}"/>
              </a:ext>
            </a:extLst>
          </p:cNvPr>
          <p:cNvSpPr txBox="1"/>
          <p:nvPr/>
        </p:nvSpPr>
        <p:spPr>
          <a:xfrm>
            <a:off x="838200" y="2173288"/>
            <a:ext cx="3603171" cy="3639684"/>
          </a:xfrm>
          <a:prstGeom prst="rect">
            <a:avLst/>
          </a:prstGeom>
        </p:spPr>
        <p:txBody>
          <a:bodyPr vert="horz" lIns="91440" tIns="45720" rIns="91440" bIns="45720" rtlCol="0" anchor="ctr">
            <a:normAutofit/>
          </a:bodyPr>
          <a:lstStyle/>
          <a:p>
            <a:pPr>
              <a:lnSpc>
                <a:spcPct val="90000"/>
              </a:lnSpc>
              <a:spcAft>
                <a:spcPts val="600"/>
              </a:spcAft>
            </a:pPr>
            <a:r>
              <a:rPr lang="en-GB" sz="2400" dirty="0">
                <a:solidFill>
                  <a:srgbClr val="FFFFFF"/>
                </a:solidFill>
              </a:rPr>
              <a:t>Any questions?, particularly about the Assignment task or Project</a:t>
            </a:r>
            <a:r>
              <a:rPr lang="en-US" sz="2400" dirty="0">
                <a:solidFill>
                  <a:srgbClr val="FFFFFF"/>
                </a:solidFill>
              </a:rPr>
              <a:t>.</a:t>
            </a:r>
          </a:p>
        </p:txBody>
      </p:sp>
      <p:pic>
        <p:nvPicPr>
          <p:cNvPr id="5" name="Graphic 5" descr="Questions">
            <a:extLst>
              <a:ext uri="{FF2B5EF4-FFF2-40B4-BE49-F238E27FC236}">
                <a16:creationId xmlns:a16="http://schemas.microsoft.com/office/drawing/2014/main" id="{AA326B47-9EE5-455A-9349-56A5018AAC0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66606" y="2173287"/>
            <a:ext cx="4003675" cy="4003675"/>
          </a:xfrm>
          <a:custGeom>
            <a:avLst/>
            <a:gdLst/>
            <a:ahLst/>
            <a:cxnLst/>
            <a:rect l="l" t="t" r="r" b="b"/>
            <a:pathLst>
              <a:path w="4636009" h="5032375">
                <a:moveTo>
                  <a:pt x="0" y="0"/>
                </a:moveTo>
                <a:lnTo>
                  <a:pt x="4636009" y="0"/>
                </a:lnTo>
                <a:lnTo>
                  <a:pt x="4636009" y="5032375"/>
                </a:lnTo>
                <a:lnTo>
                  <a:pt x="0" y="5032375"/>
                </a:lnTo>
                <a:close/>
              </a:path>
            </a:pathLst>
          </a:custGeom>
        </p:spPr>
      </p:pic>
    </p:spTree>
    <p:extLst>
      <p:ext uri="{BB962C8B-B14F-4D97-AF65-F5344CB8AC3E}">
        <p14:creationId xmlns:p14="http://schemas.microsoft.com/office/powerpoint/2010/main" val="2744674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picture containing drawing&#10;&#10;Description automatically generated">
            <a:extLst>
              <a:ext uri="{FF2B5EF4-FFF2-40B4-BE49-F238E27FC236}">
                <a16:creationId xmlns:a16="http://schemas.microsoft.com/office/drawing/2014/main" id="{1842CB47-8DA2-4F16-B3CD-B8ED88C5AD0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780" b="11"/>
          <a:stretch/>
        </p:blipFill>
        <p:spPr>
          <a:xfrm>
            <a:off x="20" y="10"/>
            <a:ext cx="12191980" cy="6857990"/>
          </a:xfrm>
          <a:prstGeom prst="rect">
            <a:avLst/>
          </a:prstGeom>
        </p:spPr>
      </p:pic>
      <p:sp>
        <p:nvSpPr>
          <p:cNvPr id="27" name="Rectangle 26">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10DC71-3B04-4237-9333-B97771321E8C}"/>
              </a:ext>
            </a:extLst>
          </p:cNvPr>
          <p:cNvSpPr>
            <a:spLocks noGrp="1"/>
          </p:cNvSpPr>
          <p:nvPr>
            <p:ph type="title"/>
          </p:nvPr>
        </p:nvSpPr>
        <p:spPr>
          <a:xfrm>
            <a:off x="523875" y="5317240"/>
            <a:ext cx="11210925" cy="744836"/>
          </a:xfrm>
        </p:spPr>
        <p:txBody>
          <a:bodyPr vert="horz" lIns="91440" tIns="45720" rIns="91440" bIns="45720" rtlCol="0" anchor="ctr">
            <a:normAutofit fontScale="90000"/>
          </a:bodyPr>
          <a:lstStyle/>
          <a:p>
            <a:pPr algn="ctr"/>
            <a:r>
              <a:rPr lang="en-US" sz="3600" dirty="0">
                <a:solidFill>
                  <a:schemeClr val="tx1">
                    <a:lumMod val="85000"/>
                    <a:lumOff val="15000"/>
                  </a:schemeClr>
                </a:solidFill>
              </a:rPr>
              <a:t>Student Social Support.</a:t>
            </a:r>
            <a:br>
              <a:rPr lang="en-US" sz="2300" dirty="0">
                <a:solidFill>
                  <a:schemeClr val="tx1">
                    <a:lumMod val="85000"/>
                    <a:lumOff val="15000"/>
                  </a:schemeClr>
                </a:solidFill>
              </a:rPr>
            </a:br>
            <a:r>
              <a:rPr lang="en-US" sz="2300" dirty="0">
                <a:solidFill>
                  <a:schemeClr val="tx1">
                    <a:lumMod val="85000"/>
                    <a:lumOff val="15000"/>
                  </a:schemeClr>
                </a:solidFill>
              </a:rPr>
              <a:t>(Chat &amp; Support each other.)</a:t>
            </a:r>
          </a:p>
        </p:txBody>
      </p:sp>
      <p:cxnSp>
        <p:nvCxnSpPr>
          <p:cNvPr id="29" name="Straight Connector 28">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5006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FD6AB3-44F1-49F3-94BB-98B9BDC301BB}"/>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The End.</a:t>
            </a:r>
          </a:p>
        </p:txBody>
      </p:sp>
      <p:grpSp>
        <p:nvGrpSpPr>
          <p:cNvPr id="21" name="Group 2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2" name="Rectangle 2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5" descr="Questions">
            <a:extLst>
              <a:ext uri="{FF2B5EF4-FFF2-40B4-BE49-F238E27FC236}">
                <a16:creationId xmlns:a16="http://schemas.microsoft.com/office/drawing/2014/main" id="{AA326B47-9EE5-455A-9349-56A5018AAC0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57597" y="666728"/>
            <a:ext cx="5465791" cy="5465791"/>
          </a:xfrm>
          <a:prstGeom prst="rect">
            <a:avLst/>
          </a:prstGeom>
        </p:spPr>
      </p:pic>
    </p:spTree>
    <p:extLst>
      <p:ext uri="{BB962C8B-B14F-4D97-AF65-F5344CB8AC3E}">
        <p14:creationId xmlns:p14="http://schemas.microsoft.com/office/powerpoint/2010/main" val="2392139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9B209-26A1-4C6D-8E2A-B148F5C7E8B9}"/>
              </a:ext>
            </a:extLst>
          </p:cNvPr>
          <p:cNvSpPr>
            <a:spLocks noGrp="1"/>
          </p:cNvSpPr>
          <p:nvPr>
            <p:ph type="title"/>
          </p:nvPr>
        </p:nvSpPr>
        <p:spPr>
          <a:xfrm>
            <a:off x="470876" y="667360"/>
            <a:ext cx="10515600" cy="1325563"/>
          </a:xfrm>
        </p:spPr>
        <p:txBody>
          <a:bodyPr/>
          <a:lstStyle/>
          <a:p>
            <a:r>
              <a:rPr lang="en-GB" u="sng" dirty="0"/>
              <a:t>Archive slides: </a:t>
            </a:r>
            <a:r>
              <a:rPr lang="en-GB" b="1" u="sng" dirty="0"/>
              <a:t>Computing Innovation Project</a:t>
            </a:r>
            <a:r>
              <a:rPr lang="en-GB" u="sng" dirty="0"/>
              <a:t>.</a:t>
            </a:r>
          </a:p>
        </p:txBody>
      </p:sp>
      <p:sp>
        <p:nvSpPr>
          <p:cNvPr id="3" name="TextBox 2">
            <a:extLst>
              <a:ext uri="{FF2B5EF4-FFF2-40B4-BE49-F238E27FC236}">
                <a16:creationId xmlns:a16="http://schemas.microsoft.com/office/drawing/2014/main" id="{217B6305-93E8-4F7B-A202-1D4F7AE505F2}"/>
              </a:ext>
            </a:extLst>
          </p:cNvPr>
          <p:cNvSpPr txBox="1"/>
          <p:nvPr/>
        </p:nvSpPr>
        <p:spPr>
          <a:xfrm>
            <a:off x="838200" y="1992923"/>
            <a:ext cx="10361246" cy="1815882"/>
          </a:xfrm>
          <a:prstGeom prst="rect">
            <a:avLst/>
          </a:prstGeom>
          <a:noFill/>
        </p:spPr>
        <p:txBody>
          <a:bodyPr wrap="square" rtlCol="0">
            <a:spAutoFit/>
          </a:bodyPr>
          <a:lstStyle/>
          <a:p>
            <a:pPr marL="457200" indent="-457200">
              <a:buFont typeface="Arial" panose="020B0604020202020204" pitchFamily="34" charset="0"/>
              <a:buChar char="•"/>
            </a:pPr>
            <a:r>
              <a:rPr lang="en-GB" sz="2800" dirty="0"/>
              <a:t>The following slides have been covered during the Weekly support sessions to assist and support you with your project idea, design and to kick start development. </a:t>
            </a:r>
          </a:p>
          <a:p>
            <a:pPr marL="457200" indent="-457200">
              <a:buFont typeface="Arial" panose="020B0604020202020204" pitchFamily="34" charset="0"/>
              <a:buChar char="•"/>
            </a:pPr>
            <a:r>
              <a:rPr lang="en-GB" sz="2800" dirty="0"/>
              <a:t>They remain here for reference purposes.</a:t>
            </a:r>
          </a:p>
        </p:txBody>
      </p:sp>
    </p:spTree>
    <p:extLst>
      <p:ext uri="{BB962C8B-B14F-4D97-AF65-F5344CB8AC3E}">
        <p14:creationId xmlns:p14="http://schemas.microsoft.com/office/powerpoint/2010/main" val="1714670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DA025-260A-4059-8230-E0B0B76C8723}"/>
              </a:ext>
            </a:extLst>
          </p:cNvPr>
          <p:cNvSpPr>
            <a:spLocks noGrp="1"/>
          </p:cNvSpPr>
          <p:nvPr>
            <p:ph type="title"/>
          </p:nvPr>
        </p:nvSpPr>
        <p:spPr>
          <a:xfrm>
            <a:off x="841248" y="251312"/>
            <a:ext cx="10506456" cy="1010264"/>
          </a:xfrm>
        </p:spPr>
        <p:txBody>
          <a:bodyPr anchor="ctr">
            <a:normAutofit/>
          </a:bodyPr>
          <a:lstStyle/>
          <a:p>
            <a:r>
              <a:rPr lang="en-GB" u="sng" dirty="0"/>
              <a:t>Bg. Idea Tips for </a:t>
            </a:r>
            <a:r>
              <a:rPr lang="en-GB" b="1" u="sng" dirty="0"/>
              <a:t>Computing Innovation Project</a:t>
            </a:r>
          </a:p>
        </p:txBody>
      </p:sp>
      <p:graphicFrame>
        <p:nvGraphicFramePr>
          <p:cNvPr id="5" name="Content Placeholder 2">
            <a:extLst>
              <a:ext uri="{FF2B5EF4-FFF2-40B4-BE49-F238E27FC236}">
                <a16:creationId xmlns:a16="http://schemas.microsoft.com/office/drawing/2014/main" id="{F1217218-1C75-495E-8D6C-225D0049CFE8}"/>
              </a:ext>
            </a:extLst>
          </p:cNvPr>
          <p:cNvGraphicFramePr>
            <a:graphicFrameLocks noGrp="1"/>
          </p:cNvGraphicFramePr>
          <p:nvPr>
            <p:ph idx="1"/>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1639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01B65-6FB7-4178-9075-DCA57080BECA}"/>
              </a:ext>
            </a:extLst>
          </p:cNvPr>
          <p:cNvSpPr>
            <a:spLocks noGrp="1"/>
          </p:cNvSpPr>
          <p:nvPr>
            <p:ph type="title"/>
          </p:nvPr>
        </p:nvSpPr>
        <p:spPr>
          <a:xfrm>
            <a:off x="1913468" y="365125"/>
            <a:ext cx="9440332" cy="1325563"/>
          </a:xfrm>
        </p:spPr>
        <p:txBody>
          <a:bodyPr>
            <a:normAutofit/>
          </a:bodyPr>
          <a:lstStyle/>
          <a:p>
            <a:r>
              <a:rPr lang="en-GB" sz="5400" b="1" u="sng"/>
              <a:t>Bg. Initial Project Planning</a:t>
            </a:r>
          </a:p>
        </p:txBody>
      </p:sp>
      <p:pic>
        <p:nvPicPr>
          <p:cNvPr id="13" name="Graphic 6" descr="Target">
            <a:extLst>
              <a:ext uri="{FF2B5EF4-FFF2-40B4-BE49-F238E27FC236}">
                <a16:creationId xmlns:a16="http://schemas.microsoft.com/office/drawing/2014/main" id="{61905F1A-582D-40E6-9E20-5DC9756264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0" y="570706"/>
            <a:ext cx="914400" cy="914400"/>
          </a:xfrm>
          <a:prstGeom prst="rect">
            <a:avLst/>
          </a:prstGeom>
        </p:spPr>
      </p:pic>
      <p:sp>
        <p:nvSpPr>
          <p:cNvPr id="3" name="Content Placeholder 2">
            <a:extLst>
              <a:ext uri="{FF2B5EF4-FFF2-40B4-BE49-F238E27FC236}">
                <a16:creationId xmlns:a16="http://schemas.microsoft.com/office/drawing/2014/main" id="{C3294E62-DC58-4A1F-9CAE-249D93873107}"/>
              </a:ext>
            </a:extLst>
          </p:cNvPr>
          <p:cNvSpPr>
            <a:spLocks noGrp="1"/>
          </p:cNvSpPr>
          <p:nvPr>
            <p:ph idx="1"/>
          </p:nvPr>
        </p:nvSpPr>
        <p:spPr>
          <a:xfrm>
            <a:off x="838200" y="1825625"/>
            <a:ext cx="10515600" cy="4351338"/>
          </a:xfrm>
        </p:spPr>
        <p:txBody>
          <a:bodyPr>
            <a:normAutofit/>
          </a:bodyPr>
          <a:lstStyle/>
          <a:p>
            <a:pPr marL="0" lvl="0" indent="0">
              <a:spcAft>
                <a:spcPts val="0"/>
              </a:spcAft>
              <a:buNone/>
            </a:pPr>
            <a:r>
              <a:rPr lang="en-GB"/>
              <a:t>Consider and state your project’s scope e.g.</a:t>
            </a:r>
          </a:p>
          <a:p>
            <a:pPr lvl="1"/>
            <a:r>
              <a:rPr lang="en-GB"/>
              <a:t>Aim and Objectives.</a:t>
            </a:r>
          </a:p>
          <a:p>
            <a:pPr lvl="2">
              <a:buFont typeface="Wingdings" panose="05000000000000000000" pitchFamily="2" charset="2"/>
              <a:buChar char="§"/>
            </a:pPr>
            <a:r>
              <a:rPr lang="en-GB"/>
              <a:t>Aim (1): E.g. To research design and develop a … or … To research test and evaluate a ….</a:t>
            </a:r>
          </a:p>
          <a:p>
            <a:pPr lvl="2">
              <a:buFont typeface="Wingdings" panose="05000000000000000000" pitchFamily="2" charset="2"/>
              <a:buChar char="§"/>
            </a:pPr>
            <a:r>
              <a:rPr lang="en-GB"/>
              <a:t>Objectives (3/4): The 1st objective could be to simply </a:t>
            </a:r>
            <a:r>
              <a:rPr lang="en-GB" b="1"/>
              <a:t>research</a:t>
            </a:r>
            <a:r>
              <a:rPr lang="en-GB"/>
              <a:t> appropriate technology to use. The 2</a:t>
            </a:r>
            <a:r>
              <a:rPr lang="en-GB" baseline="30000"/>
              <a:t>nd</a:t>
            </a:r>
            <a:r>
              <a:rPr lang="en-GB"/>
              <a:t> objective to </a:t>
            </a:r>
            <a:r>
              <a:rPr lang="en-GB" b="1"/>
              <a:t>design</a:t>
            </a:r>
            <a:r>
              <a:rPr lang="en-GB"/>
              <a:t> a potential solution. The 3</a:t>
            </a:r>
            <a:r>
              <a:rPr lang="en-GB" baseline="30000"/>
              <a:t>rd</a:t>
            </a:r>
            <a:r>
              <a:rPr lang="en-GB"/>
              <a:t> to </a:t>
            </a:r>
            <a:r>
              <a:rPr lang="en-GB" b="1"/>
              <a:t>develop</a:t>
            </a:r>
            <a:r>
              <a:rPr lang="en-GB"/>
              <a:t> a basic prototype. The 4</a:t>
            </a:r>
            <a:r>
              <a:rPr lang="en-GB" baseline="30000"/>
              <a:t>th</a:t>
            </a:r>
            <a:r>
              <a:rPr lang="en-GB"/>
              <a:t> to test, evaluate and provide recommendations.</a:t>
            </a:r>
          </a:p>
          <a:p>
            <a:pPr lvl="1"/>
            <a:r>
              <a:rPr lang="en-GB"/>
              <a:t>Deliverable / Prototype: What do you intend to create / build / test or simulate.</a:t>
            </a:r>
          </a:p>
          <a:p>
            <a:pPr lvl="1"/>
            <a:r>
              <a:rPr lang="en-GB"/>
              <a:t>Key milestones: State approx. dates for each project stage.</a:t>
            </a:r>
          </a:p>
          <a:p>
            <a:pPr lvl="1"/>
            <a:r>
              <a:rPr lang="en-GB"/>
              <a:t>Project constraints: State the project's limitations.</a:t>
            </a:r>
          </a:p>
          <a:p>
            <a:pPr marL="457200" lvl="1" indent="0">
              <a:buNone/>
            </a:pPr>
            <a:r>
              <a:rPr lang="en-GB"/>
              <a:t>Note: If time: start some initial design work.</a:t>
            </a:r>
          </a:p>
        </p:txBody>
      </p:sp>
    </p:spTree>
    <p:extLst>
      <p:ext uri="{BB962C8B-B14F-4D97-AF65-F5344CB8AC3E}">
        <p14:creationId xmlns:p14="http://schemas.microsoft.com/office/powerpoint/2010/main" val="20929904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5B6D7-1C1A-44AE-8F40-8AEC394D8079}"/>
              </a:ext>
            </a:extLst>
          </p:cNvPr>
          <p:cNvSpPr>
            <a:spLocks noGrp="1"/>
          </p:cNvSpPr>
          <p:nvPr>
            <p:ph type="title"/>
          </p:nvPr>
        </p:nvSpPr>
        <p:spPr>
          <a:xfrm>
            <a:off x="838200" y="556995"/>
            <a:ext cx="10515600" cy="1133693"/>
          </a:xfrm>
        </p:spPr>
        <p:txBody>
          <a:bodyPr>
            <a:normAutofit/>
          </a:bodyPr>
          <a:lstStyle/>
          <a:p>
            <a:pPr algn="ctr"/>
            <a:r>
              <a:rPr lang="en-GB" sz="3600" dirty="0"/>
              <a:t>Bg. </a:t>
            </a:r>
            <a:r>
              <a:rPr lang="en-GB" sz="3600" b="1" u="sng" dirty="0"/>
              <a:t>Design Overview</a:t>
            </a:r>
          </a:p>
        </p:txBody>
      </p:sp>
      <p:graphicFrame>
        <p:nvGraphicFramePr>
          <p:cNvPr id="29" name="Content Placeholder 2">
            <a:extLst>
              <a:ext uri="{FF2B5EF4-FFF2-40B4-BE49-F238E27FC236}">
                <a16:creationId xmlns:a16="http://schemas.microsoft.com/office/drawing/2014/main" id="{9C820689-4921-4134-8C91-F5AC1D8154C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9501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03115-D299-4C7C-B8A6-E993CD682144}"/>
              </a:ext>
            </a:extLst>
          </p:cNvPr>
          <p:cNvSpPr>
            <a:spLocks noGrp="1"/>
          </p:cNvSpPr>
          <p:nvPr>
            <p:ph type="title"/>
          </p:nvPr>
        </p:nvSpPr>
        <p:spPr>
          <a:xfrm>
            <a:off x="494323" y="365125"/>
            <a:ext cx="11072446" cy="1325563"/>
          </a:xfrm>
        </p:spPr>
        <p:txBody>
          <a:bodyPr/>
          <a:lstStyle/>
          <a:p>
            <a:pPr algn="ctr"/>
            <a:r>
              <a:rPr lang="en-GB" b="1" dirty="0"/>
              <a:t>Bg. </a:t>
            </a:r>
            <a:r>
              <a:rPr lang="en-GB" b="1" u="sng" dirty="0"/>
              <a:t>For Design tips below – See end of Slide deck</a:t>
            </a:r>
          </a:p>
        </p:txBody>
      </p:sp>
      <p:sp>
        <p:nvSpPr>
          <p:cNvPr id="3" name="Content Placeholder 2">
            <a:extLst>
              <a:ext uri="{FF2B5EF4-FFF2-40B4-BE49-F238E27FC236}">
                <a16:creationId xmlns:a16="http://schemas.microsoft.com/office/drawing/2014/main" id="{D0AD2AA0-E200-409E-8C68-7CEA2BCA7118}"/>
              </a:ext>
            </a:extLst>
          </p:cNvPr>
          <p:cNvSpPr>
            <a:spLocks noGrp="1"/>
          </p:cNvSpPr>
          <p:nvPr>
            <p:ph idx="1"/>
          </p:nvPr>
        </p:nvSpPr>
        <p:spPr>
          <a:xfrm>
            <a:off x="767860" y="1433146"/>
            <a:ext cx="10861431" cy="5059729"/>
          </a:xfrm>
        </p:spPr>
        <p:txBody>
          <a:bodyPr>
            <a:normAutofit fontScale="92500"/>
          </a:bodyPr>
          <a:lstStyle/>
          <a:p>
            <a:pPr marL="0" indent="0">
              <a:buNone/>
            </a:pPr>
            <a:r>
              <a:rPr lang="en-GB" sz="2400" dirty="0"/>
              <a:t>The next slides listed below, contain example tips on the following areas that may be useful for the Design phase of your project. Due to the varying project types the following will not be covered in detail and you certainly do not need to include all of these, e.g. Approx. 2 types, which may or may not be listed below.</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r>
              <a:rPr lang="en-GB" sz="2400" dirty="0"/>
              <a:t>Bg. Note: For further information, see the slide deck titled ‘Prototyping Design’ in the Additional Resources tile on Moodle. For additional and more specialist support, if needed, please ask your SA&amp;D (Systems Analysis &amp; Design*) module tutor, Module tutor in the area of your project or Programme tutor. * Included within L4 Academic &amp; Employability Skills, or Computational Thinking or Database Design &amp; Systems Analysis type module. Games Design &amp; Computer Animation, tutor of relevant design/illustration/modelling/development module.</a:t>
            </a:r>
          </a:p>
          <a:p>
            <a:endParaRPr lang="en-GB" sz="2400" dirty="0"/>
          </a:p>
        </p:txBody>
      </p:sp>
      <p:graphicFrame>
        <p:nvGraphicFramePr>
          <p:cNvPr id="4" name="Table 4">
            <a:extLst>
              <a:ext uri="{FF2B5EF4-FFF2-40B4-BE49-F238E27FC236}">
                <a16:creationId xmlns:a16="http://schemas.microsoft.com/office/drawing/2014/main" id="{A2173E33-D94E-4514-98EE-E924E5B3E2CC}"/>
              </a:ext>
            </a:extLst>
          </p:cNvPr>
          <p:cNvGraphicFramePr>
            <a:graphicFrameLocks noGrp="1"/>
          </p:cNvGraphicFramePr>
          <p:nvPr/>
        </p:nvGraphicFramePr>
        <p:xfrm>
          <a:off x="2134575" y="2758709"/>
          <a:ext cx="8128000" cy="1584960"/>
        </p:xfrm>
        <a:graphic>
          <a:graphicData uri="http://schemas.openxmlformats.org/drawingml/2006/table">
            <a:tbl>
              <a:tblPr firstRow="1" bandRow="1">
                <a:tableStyleId>{D27102A9-8310-4765-A935-A1911B00CA55}</a:tableStyleId>
              </a:tblPr>
              <a:tblGrid>
                <a:gridCol w="4064000">
                  <a:extLst>
                    <a:ext uri="{9D8B030D-6E8A-4147-A177-3AD203B41FA5}">
                      <a16:colId xmlns:a16="http://schemas.microsoft.com/office/drawing/2014/main" val="4197429196"/>
                    </a:ext>
                  </a:extLst>
                </a:gridCol>
                <a:gridCol w="4064000">
                  <a:extLst>
                    <a:ext uri="{9D8B030D-6E8A-4147-A177-3AD203B41FA5}">
                      <a16:colId xmlns:a16="http://schemas.microsoft.com/office/drawing/2014/main" val="1928782411"/>
                    </a:ext>
                  </a:extLst>
                </a:gridCol>
              </a:tblGrid>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dirty="0"/>
                        <a:t>Requirements Specifications</a:t>
                      </a:r>
                    </a:p>
                  </a:txBody>
                  <a:tcPr>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GB" sz="2000" b="0" dirty="0"/>
                        <a:t>UI Design &amp; Wireframes</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76750184"/>
                  </a:ext>
                </a:extLst>
              </a:tr>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Example Requirement list (Basic)</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GB" sz="2000" b="0" dirty="0"/>
                        <a:t>Version control</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9697446"/>
                  </a:ext>
                </a:extLst>
              </a:tr>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Minimum Viable Product (MVP)</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GB" sz="2000" b="0" dirty="0"/>
                        <a:t>Product design specifications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5452107"/>
                  </a:ext>
                </a:extLst>
              </a:tr>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Prototyping on Paper (</a:t>
                      </a:r>
                      <a:r>
                        <a:rPr lang="en-GB" sz="2000" dirty="0" err="1"/>
                        <a:t>PoP</a:t>
                      </a:r>
                      <a:r>
                        <a:rPr lang="en-GB" sz="2000" dirty="0"/>
                        <a:t>)</a:t>
                      </a:r>
                    </a:p>
                  </a:txBody>
                  <a:tcPr>
                    <a:lnT w="12700" cap="flat" cmpd="sng" algn="ctr">
                      <a:solidFill>
                        <a:schemeClr val="tx1"/>
                      </a:solidFill>
                      <a:prstDash val="solid"/>
                      <a:round/>
                      <a:headEnd type="none" w="med" len="med"/>
                      <a:tailEnd type="none" w="med" len="med"/>
                    </a:lnT>
                  </a:tcPr>
                </a:tc>
                <a:tc>
                  <a:txBody>
                    <a:bodyPr/>
                    <a:lstStyle/>
                    <a:p>
                      <a:pPr marL="342900" indent="-342900">
                        <a:buFont typeface="Arial" panose="020B0604020202020204" pitchFamily="34" charset="0"/>
                        <a:buChar char="•"/>
                      </a:pPr>
                      <a:r>
                        <a:rPr lang="en-GB" sz="2000" dirty="0"/>
                        <a:t>Design work.</a:t>
                      </a:r>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239310799"/>
                  </a:ext>
                </a:extLst>
              </a:tr>
            </a:tbl>
          </a:graphicData>
        </a:graphic>
      </p:graphicFrame>
    </p:spTree>
    <p:extLst>
      <p:ext uri="{BB962C8B-B14F-4D97-AF65-F5344CB8AC3E}">
        <p14:creationId xmlns:p14="http://schemas.microsoft.com/office/powerpoint/2010/main" val="3991211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03115-D299-4C7C-B8A6-E993CD682144}"/>
              </a:ext>
            </a:extLst>
          </p:cNvPr>
          <p:cNvSpPr>
            <a:spLocks noGrp="1"/>
          </p:cNvSpPr>
          <p:nvPr>
            <p:ph type="title"/>
          </p:nvPr>
        </p:nvSpPr>
        <p:spPr/>
        <p:txBody>
          <a:bodyPr/>
          <a:lstStyle/>
          <a:p>
            <a:pPr algn="ctr"/>
            <a:r>
              <a:rPr lang="en-GB" b="1" dirty="0"/>
              <a:t>Bg. </a:t>
            </a:r>
            <a:r>
              <a:rPr lang="en-GB" b="1" u="sng" dirty="0"/>
              <a:t>Design tips</a:t>
            </a:r>
          </a:p>
        </p:txBody>
      </p:sp>
      <p:sp>
        <p:nvSpPr>
          <p:cNvPr id="3" name="Content Placeholder 2">
            <a:extLst>
              <a:ext uri="{FF2B5EF4-FFF2-40B4-BE49-F238E27FC236}">
                <a16:creationId xmlns:a16="http://schemas.microsoft.com/office/drawing/2014/main" id="{D0AD2AA0-E200-409E-8C68-7CEA2BCA7118}"/>
              </a:ext>
            </a:extLst>
          </p:cNvPr>
          <p:cNvSpPr>
            <a:spLocks noGrp="1"/>
          </p:cNvSpPr>
          <p:nvPr>
            <p:ph idx="1"/>
          </p:nvPr>
        </p:nvSpPr>
        <p:spPr>
          <a:xfrm>
            <a:off x="767860" y="1433146"/>
            <a:ext cx="10861431" cy="5059729"/>
          </a:xfrm>
        </p:spPr>
        <p:txBody>
          <a:bodyPr>
            <a:normAutofit fontScale="92500" lnSpcReduction="20000"/>
          </a:bodyPr>
          <a:lstStyle/>
          <a:p>
            <a:pPr marL="0" indent="0">
              <a:buNone/>
            </a:pPr>
            <a:r>
              <a:rPr lang="en-GB" sz="2400" dirty="0"/>
              <a:t>The next slides listed below, contain example tips on the following areas that may be useful for the Design phase of your project. Due to the varying project types the following will not be covered in detail and you certainly do not need to include all of these, e.g. Approx. 2 types, which may or may not be listed below.</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r>
              <a:rPr lang="en-GB" sz="2400" dirty="0"/>
              <a:t>Bg. Note: For further information, see the slide deck titled ‘Prototyping Design’ in the Additional Resources tile on Moodle. For additional and more specialist support, if needed, please ask your SA&amp;D (Systems Analysis &amp; Design*) Module tutor, Module tutor in the area of your project or Programme tutor.</a:t>
            </a:r>
          </a:p>
          <a:p>
            <a:pPr marL="0" indent="0">
              <a:buNone/>
            </a:pPr>
            <a:r>
              <a:rPr lang="en-GB" sz="2400" dirty="0"/>
              <a:t>* Included within Academic &amp; Employability Skills, or Computational Thinking or Database Design &amp; Systems Analysis type module. Games Design &amp; Computer Animation in another design/illustration module.</a:t>
            </a:r>
          </a:p>
          <a:p>
            <a:endParaRPr lang="en-GB" sz="2400" dirty="0"/>
          </a:p>
        </p:txBody>
      </p:sp>
      <p:graphicFrame>
        <p:nvGraphicFramePr>
          <p:cNvPr id="4" name="Table 4">
            <a:extLst>
              <a:ext uri="{FF2B5EF4-FFF2-40B4-BE49-F238E27FC236}">
                <a16:creationId xmlns:a16="http://schemas.microsoft.com/office/drawing/2014/main" id="{A2173E33-D94E-4514-98EE-E924E5B3E2CC}"/>
              </a:ext>
            </a:extLst>
          </p:cNvPr>
          <p:cNvGraphicFramePr>
            <a:graphicFrameLocks noGrp="1"/>
          </p:cNvGraphicFramePr>
          <p:nvPr/>
        </p:nvGraphicFramePr>
        <p:xfrm>
          <a:off x="2134575" y="2506821"/>
          <a:ext cx="8128000" cy="1584960"/>
        </p:xfrm>
        <a:graphic>
          <a:graphicData uri="http://schemas.openxmlformats.org/drawingml/2006/table">
            <a:tbl>
              <a:tblPr firstRow="1" bandRow="1">
                <a:tableStyleId>{D27102A9-8310-4765-A935-A1911B00CA55}</a:tableStyleId>
              </a:tblPr>
              <a:tblGrid>
                <a:gridCol w="4064000">
                  <a:extLst>
                    <a:ext uri="{9D8B030D-6E8A-4147-A177-3AD203B41FA5}">
                      <a16:colId xmlns:a16="http://schemas.microsoft.com/office/drawing/2014/main" val="4197429196"/>
                    </a:ext>
                  </a:extLst>
                </a:gridCol>
                <a:gridCol w="4064000">
                  <a:extLst>
                    <a:ext uri="{9D8B030D-6E8A-4147-A177-3AD203B41FA5}">
                      <a16:colId xmlns:a16="http://schemas.microsoft.com/office/drawing/2014/main" val="1928782411"/>
                    </a:ext>
                  </a:extLst>
                </a:gridCol>
              </a:tblGrid>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dirty="0"/>
                        <a:t>Requirements Specifications</a:t>
                      </a:r>
                    </a:p>
                  </a:txBody>
                  <a:tcPr>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GB" sz="2000" b="0" dirty="0"/>
                        <a:t>UI Design &amp; Wireframes</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76750184"/>
                  </a:ext>
                </a:extLst>
              </a:tr>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Example Requirement list (Basic)</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GB" sz="2000" b="0" dirty="0"/>
                        <a:t>Version control</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9697446"/>
                  </a:ext>
                </a:extLst>
              </a:tr>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Minimum Viable Product (MVP)</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GB" sz="2000" b="0" dirty="0"/>
                        <a:t>Product design specifications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5452107"/>
                  </a:ext>
                </a:extLst>
              </a:tr>
              <a:tr h="37084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Prototyping on Paper (</a:t>
                      </a:r>
                      <a:r>
                        <a:rPr lang="en-GB" sz="2000" dirty="0" err="1"/>
                        <a:t>PoP</a:t>
                      </a:r>
                      <a:r>
                        <a:rPr lang="en-GB" sz="2000" dirty="0"/>
                        <a:t>)</a:t>
                      </a:r>
                    </a:p>
                  </a:txBody>
                  <a:tcPr>
                    <a:lnT w="12700" cap="flat" cmpd="sng" algn="ctr">
                      <a:solidFill>
                        <a:schemeClr val="tx1"/>
                      </a:solidFill>
                      <a:prstDash val="solid"/>
                      <a:round/>
                      <a:headEnd type="none" w="med" len="med"/>
                      <a:tailEnd type="none" w="med" len="med"/>
                    </a:lnT>
                  </a:tcPr>
                </a:tc>
                <a:tc>
                  <a:txBody>
                    <a:bodyPr/>
                    <a:lstStyle/>
                    <a:p>
                      <a:pPr marL="342900" indent="-342900">
                        <a:buFont typeface="Arial" panose="020B0604020202020204" pitchFamily="34" charset="0"/>
                        <a:buChar char="•"/>
                      </a:pPr>
                      <a:r>
                        <a:rPr lang="en-GB" sz="2000" dirty="0"/>
                        <a:t>Design work.</a:t>
                      </a:r>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239310799"/>
                  </a:ext>
                </a:extLst>
              </a:tr>
            </a:tbl>
          </a:graphicData>
        </a:graphic>
      </p:graphicFrame>
    </p:spTree>
    <p:extLst>
      <p:ext uri="{BB962C8B-B14F-4D97-AF65-F5344CB8AC3E}">
        <p14:creationId xmlns:p14="http://schemas.microsoft.com/office/powerpoint/2010/main" val="10828500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5536"/>
            <a:ext cx="10972800" cy="1143000"/>
          </a:xfrm>
        </p:spPr>
        <p:txBody>
          <a:bodyPr/>
          <a:lstStyle/>
          <a:p>
            <a:r>
              <a:rPr lang="en-GB" b="1" u="sng" dirty="0"/>
              <a:t>Prototype Specifications</a:t>
            </a:r>
          </a:p>
        </p:txBody>
      </p:sp>
      <p:sp>
        <p:nvSpPr>
          <p:cNvPr id="3" name="Content Placeholder 2"/>
          <p:cNvSpPr>
            <a:spLocks noGrp="1"/>
          </p:cNvSpPr>
          <p:nvPr>
            <p:ph idx="1"/>
          </p:nvPr>
        </p:nvSpPr>
        <p:spPr>
          <a:xfrm>
            <a:off x="609600" y="1238536"/>
            <a:ext cx="10972800" cy="3917032"/>
          </a:xfrm>
        </p:spPr>
        <p:txBody>
          <a:bodyPr>
            <a:normAutofit/>
          </a:bodyPr>
          <a:lstStyle/>
          <a:p>
            <a:pPr marL="514350" indent="-514350">
              <a:buFont typeface="+mj-lt"/>
              <a:buAutoNum type="arabicPeriod"/>
            </a:pPr>
            <a:r>
              <a:rPr lang="en-GB" b="1" dirty="0"/>
              <a:t>Requirements specifications</a:t>
            </a:r>
            <a:r>
              <a:rPr lang="en-GB" dirty="0"/>
              <a:t>: Suitable for the creation of new prototypes particularly software.</a:t>
            </a:r>
          </a:p>
          <a:p>
            <a:pPr marL="514350" indent="-514350">
              <a:buFont typeface="+mj-lt"/>
              <a:buAutoNum type="arabicPeriod"/>
            </a:pPr>
            <a:r>
              <a:rPr lang="en-GB" b="1" dirty="0"/>
              <a:t>Product specifications</a:t>
            </a:r>
            <a:r>
              <a:rPr lang="en-GB" dirty="0"/>
              <a:t>: Suitable for the creation of new </a:t>
            </a:r>
            <a:r>
              <a:rPr lang="en-GB" b="1" dirty="0"/>
              <a:t>hardware</a:t>
            </a:r>
            <a:r>
              <a:rPr lang="en-GB" dirty="0"/>
              <a:t> products e.g. a component list.</a:t>
            </a:r>
          </a:p>
          <a:p>
            <a:r>
              <a:rPr lang="en-GB" dirty="0"/>
              <a:t>With regards to prototype </a:t>
            </a:r>
            <a:r>
              <a:rPr lang="en-GB" b="1" dirty="0"/>
              <a:t>features</a:t>
            </a:r>
            <a:r>
              <a:rPr lang="en-GB" dirty="0"/>
              <a:t> (hardware or software) what methods can be used to set ‘</a:t>
            </a:r>
            <a:r>
              <a:rPr lang="en-GB" b="1" dirty="0"/>
              <a:t>priority</a:t>
            </a:r>
            <a:r>
              <a:rPr lang="en-GB" dirty="0"/>
              <a:t>’? e.g. By number (1, 2, 3, etc..), Top Med. High, </a:t>
            </a:r>
            <a:r>
              <a:rPr lang="en-GB" dirty="0" err="1"/>
              <a:t>MoSCoW</a:t>
            </a:r>
            <a:r>
              <a:rPr lang="en-GB" dirty="0"/>
              <a:t>* method.</a:t>
            </a:r>
          </a:p>
          <a:p>
            <a:pPr lvl="1">
              <a:buFont typeface="Courier New" panose="02070309020205020404" pitchFamily="49" charset="0"/>
              <a:buChar char="o"/>
            </a:pPr>
            <a:r>
              <a:rPr lang="en-GB" sz="2000" dirty="0"/>
              <a:t>* M for Must haves, S for Should haves, C for Could haves and W for Won’t haves.</a:t>
            </a:r>
          </a:p>
          <a:p>
            <a:pPr lvl="1"/>
            <a:endParaRPr lang="en-GB" dirty="0"/>
          </a:p>
          <a:p>
            <a:endParaRPr lang="en-GB" dirty="0"/>
          </a:p>
        </p:txBody>
      </p:sp>
    </p:spTree>
    <p:extLst>
      <p:ext uri="{BB962C8B-B14F-4D97-AF65-F5344CB8AC3E}">
        <p14:creationId xmlns:p14="http://schemas.microsoft.com/office/powerpoint/2010/main" val="2162135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0126"/>
            <a:ext cx="10515600" cy="922982"/>
          </a:xfrm>
        </p:spPr>
        <p:txBody>
          <a:bodyPr/>
          <a:lstStyle/>
          <a:p>
            <a:r>
              <a:rPr lang="en-GB" b="1" u="sng" dirty="0"/>
              <a:t>Requirement Specification List</a:t>
            </a:r>
          </a:p>
        </p:txBody>
      </p:sp>
      <p:sp>
        <p:nvSpPr>
          <p:cNvPr id="3" name="Content Placeholder 2"/>
          <p:cNvSpPr>
            <a:spLocks noGrp="1"/>
          </p:cNvSpPr>
          <p:nvPr>
            <p:ph idx="1"/>
          </p:nvPr>
        </p:nvSpPr>
        <p:spPr>
          <a:xfrm>
            <a:off x="824523" y="1189593"/>
            <a:ext cx="10714149" cy="4419258"/>
          </a:xfrm>
        </p:spPr>
        <p:txBody>
          <a:bodyPr>
            <a:noAutofit/>
          </a:bodyPr>
          <a:lstStyle/>
          <a:p>
            <a:r>
              <a:rPr lang="en-GB" sz="2200" dirty="0"/>
              <a:t>A Requirements specification is a description of the </a:t>
            </a:r>
            <a:r>
              <a:rPr lang="en-GB" sz="2200" b="1" dirty="0"/>
              <a:t>features</a:t>
            </a:r>
            <a:r>
              <a:rPr lang="en-GB" sz="2200" dirty="0"/>
              <a:t> for a proposed prototype to be developed. It outlines the </a:t>
            </a:r>
            <a:r>
              <a:rPr lang="en-GB" sz="2200" b="1" dirty="0"/>
              <a:t>SCOPE</a:t>
            </a:r>
            <a:r>
              <a:rPr lang="en-GB" sz="2200" dirty="0"/>
              <a:t> of the prototype.</a:t>
            </a:r>
          </a:p>
          <a:p>
            <a:r>
              <a:rPr lang="en-GB" sz="2200" dirty="0"/>
              <a:t>A Requirements specification (RS) can </a:t>
            </a:r>
            <a:r>
              <a:rPr lang="en-GB" sz="2200" b="1" dirty="0"/>
              <a:t>start with a number and statement </a:t>
            </a:r>
            <a:r>
              <a:rPr lang="en-GB" sz="2200" dirty="0"/>
              <a:t>that briefly describes the </a:t>
            </a:r>
            <a:r>
              <a:rPr lang="en-GB" sz="2200" b="1" dirty="0"/>
              <a:t>Aim</a:t>
            </a:r>
            <a:r>
              <a:rPr lang="en-GB" sz="2200" dirty="0"/>
              <a:t>/</a:t>
            </a:r>
            <a:r>
              <a:rPr lang="en-GB" sz="2200" b="1" dirty="0"/>
              <a:t>Purpose</a:t>
            </a:r>
            <a:r>
              <a:rPr lang="en-GB" sz="2200" dirty="0"/>
              <a:t> of the prototype.</a:t>
            </a:r>
          </a:p>
          <a:p>
            <a:r>
              <a:rPr lang="en-GB" sz="2200" dirty="0"/>
              <a:t>The Requirements specification lays out </a:t>
            </a:r>
            <a:r>
              <a:rPr lang="en-GB" sz="2200" b="1" dirty="0"/>
              <a:t>functional</a:t>
            </a:r>
            <a:r>
              <a:rPr lang="en-GB" sz="2200" dirty="0"/>
              <a:t> (Fr) and </a:t>
            </a:r>
            <a:r>
              <a:rPr lang="en-GB" sz="2200" b="1" dirty="0"/>
              <a:t>non-functional</a:t>
            </a:r>
            <a:r>
              <a:rPr lang="en-GB" sz="2200" dirty="0"/>
              <a:t> requirements (</a:t>
            </a:r>
            <a:r>
              <a:rPr lang="en-GB" sz="2200" dirty="0" err="1"/>
              <a:t>NFr</a:t>
            </a:r>
            <a:r>
              <a:rPr lang="en-GB" sz="2200" dirty="0"/>
              <a:t>). </a:t>
            </a:r>
          </a:p>
          <a:p>
            <a:r>
              <a:rPr lang="en-GB" sz="2200" dirty="0"/>
              <a:t>You may have </a:t>
            </a:r>
            <a:r>
              <a:rPr lang="en-GB" sz="2200" b="1" dirty="0"/>
              <a:t>different types of Non-functional requirements </a:t>
            </a:r>
            <a:r>
              <a:rPr lang="en-GB" sz="2200" dirty="0"/>
              <a:t>and they can be grouped together or partitioned into e.g. Design requirements, Performance req., Security req. etc…</a:t>
            </a:r>
          </a:p>
          <a:p>
            <a:r>
              <a:rPr lang="en-GB" sz="2200" dirty="0"/>
              <a:t>Prototype features can be </a:t>
            </a:r>
            <a:r>
              <a:rPr lang="en-GB" sz="2200" b="1" dirty="0"/>
              <a:t>prioritised</a:t>
            </a:r>
            <a:r>
              <a:rPr lang="en-GB" sz="2200" dirty="0"/>
              <a:t> e.g. simply By Number, Top Med. High or </a:t>
            </a:r>
            <a:r>
              <a:rPr lang="en-GB" sz="2200" dirty="0" err="1"/>
              <a:t>MoSCoW</a:t>
            </a:r>
            <a:r>
              <a:rPr lang="en-GB" sz="2200" dirty="0"/>
              <a:t> method (</a:t>
            </a:r>
            <a:r>
              <a:rPr lang="en-GB" sz="2200" i="1" dirty="0"/>
              <a:t>Must have (</a:t>
            </a:r>
            <a:r>
              <a:rPr lang="en-GB" sz="2200" i="1" dirty="0" err="1"/>
              <a:t>Mh</a:t>
            </a:r>
            <a:r>
              <a:rPr lang="en-GB" sz="2200" i="1" dirty="0"/>
              <a:t>)</a:t>
            </a:r>
            <a:r>
              <a:rPr lang="en-GB" sz="2200" dirty="0"/>
              <a:t>, </a:t>
            </a:r>
            <a:r>
              <a:rPr lang="en-GB" sz="2200" i="1" dirty="0"/>
              <a:t>Should have</a:t>
            </a:r>
            <a:r>
              <a:rPr lang="en-GB" sz="2200" dirty="0"/>
              <a:t>, </a:t>
            </a:r>
            <a:r>
              <a:rPr lang="en-GB" sz="2200" i="1" dirty="0"/>
              <a:t>Could have</a:t>
            </a:r>
            <a:r>
              <a:rPr lang="en-GB" sz="2200" dirty="0"/>
              <a:t>, and </a:t>
            </a:r>
            <a:r>
              <a:rPr lang="en-GB" sz="2200" i="1" dirty="0"/>
              <a:t>Won't have</a:t>
            </a:r>
            <a:r>
              <a:rPr lang="en-GB" sz="2200" dirty="0"/>
              <a:t>) or a combination. </a:t>
            </a:r>
            <a:r>
              <a:rPr lang="en-GB" sz="2200" b="1" dirty="0"/>
              <a:t>For example for each requirement</a:t>
            </a:r>
            <a:r>
              <a:rPr lang="en-GB" sz="2200" dirty="0"/>
              <a:t>:</a:t>
            </a:r>
          </a:p>
          <a:p>
            <a:pPr marL="0" indent="0">
              <a:buNone/>
            </a:pPr>
            <a:endParaRPr lang="en-GB" sz="2200" dirty="0"/>
          </a:p>
          <a:p>
            <a:pPr marL="0" indent="0">
              <a:buNone/>
            </a:pPr>
            <a:endParaRPr lang="en-GB" sz="2200" dirty="0"/>
          </a:p>
        </p:txBody>
      </p:sp>
      <p:graphicFrame>
        <p:nvGraphicFramePr>
          <p:cNvPr id="4" name="Table 3"/>
          <p:cNvGraphicFramePr>
            <a:graphicFrameLocks noGrp="1"/>
          </p:cNvGraphicFramePr>
          <p:nvPr/>
        </p:nvGraphicFramePr>
        <p:xfrm>
          <a:off x="1767120" y="5240551"/>
          <a:ext cx="8128000" cy="736600"/>
        </p:xfrm>
        <a:graphic>
          <a:graphicData uri="http://schemas.openxmlformats.org/drawingml/2006/table">
            <a:tbl>
              <a:tblPr firstRow="1" bandRow="1">
                <a:tableStyleId>{5940675A-B579-460E-94D1-54222C63F5DA}</a:tableStyleId>
              </a:tblPr>
              <a:tblGrid>
                <a:gridCol w="1831662">
                  <a:extLst>
                    <a:ext uri="{9D8B030D-6E8A-4147-A177-3AD203B41FA5}">
                      <a16:colId xmlns:a16="http://schemas.microsoft.com/office/drawing/2014/main" val="20000"/>
                    </a:ext>
                  </a:extLst>
                </a:gridCol>
                <a:gridCol w="6296338">
                  <a:extLst>
                    <a:ext uri="{9D8B030D-6E8A-4147-A177-3AD203B41FA5}">
                      <a16:colId xmlns:a16="http://schemas.microsoft.com/office/drawing/2014/main" val="20001"/>
                    </a:ext>
                  </a:extLst>
                </a:gridCol>
              </a:tblGrid>
              <a:tr h="152297">
                <a:tc>
                  <a:txBody>
                    <a:bodyPr/>
                    <a:lstStyle/>
                    <a:p>
                      <a:r>
                        <a:rPr lang="en-GB" dirty="0"/>
                        <a:t>Unique</a:t>
                      </a:r>
                      <a:r>
                        <a:rPr lang="en-GB" baseline="0" dirty="0"/>
                        <a:t> number</a:t>
                      </a:r>
                      <a:endParaRPr lang="en-GB" dirty="0"/>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r>
                        <a:rPr lang="en-GB" dirty="0"/>
                        <a:t>Priority</a:t>
                      </a:r>
                      <a:r>
                        <a:rPr lang="en-GB" baseline="0" dirty="0"/>
                        <a:t> status</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24266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426"/>
            <a:ext cx="10515600" cy="1325563"/>
          </a:xfrm>
        </p:spPr>
        <p:txBody>
          <a:bodyPr/>
          <a:lstStyle/>
          <a:p>
            <a:r>
              <a:rPr lang="en-GB" b="1" u="sng" dirty="0"/>
              <a:t>Example Requirement list (Basic: KISS)</a:t>
            </a:r>
            <a:endParaRPr lang="en-GB" dirty="0"/>
          </a:p>
        </p:txBody>
      </p:sp>
      <p:graphicFrame>
        <p:nvGraphicFramePr>
          <p:cNvPr id="4" name="Table 3"/>
          <p:cNvGraphicFramePr>
            <a:graphicFrameLocks noGrp="1"/>
          </p:cNvGraphicFramePr>
          <p:nvPr/>
        </p:nvGraphicFramePr>
        <p:xfrm>
          <a:off x="1581240" y="1278564"/>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Fr:1</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r>
                        <a:rPr lang="en-GB" dirty="0" err="1"/>
                        <a:t>Mh</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1566215" y="2139302"/>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Fr:2</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r>
                        <a:rPr lang="en-GB" dirty="0" err="1"/>
                        <a:t>Mh</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1579093" y="3002186"/>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Fr:3</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r>
                        <a:rPr lang="en-GB" dirty="0" err="1"/>
                        <a:t>Mh</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1579094" y="3865071"/>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Fr:4</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r>
                        <a:rPr lang="en-GB" dirty="0" err="1"/>
                        <a:t>Mh</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1591973" y="4715077"/>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Fr:5</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r>
                        <a:rPr lang="en-GB" dirty="0" err="1"/>
                        <a:t>Ch</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nvGraphicFramePr>
        <p:xfrm>
          <a:off x="1604851" y="5577961"/>
          <a:ext cx="8128000" cy="741680"/>
        </p:xfrm>
        <a:graphic>
          <a:graphicData uri="http://schemas.openxmlformats.org/drawingml/2006/table">
            <a:tbl>
              <a:tblPr firstRow="1" bandRow="1">
                <a:tableStyleId>{5940675A-B579-460E-94D1-54222C63F5DA}</a:tableStyleId>
              </a:tblPr>
              <a:tblGrid>
                <a:gridCol w="621048">
                  <a:extLst>
                    <a:ext uri="{9D8B030D-6E8A-4147-A177-3AD203B41FA5}">
                      <a16:colId xmlns:a16="http://schemas.microsoft.com/office/drawing/2014/main" val="20000"/>
                    </a:ext>
                  </a:extLst>
                </a:gridCol>
                <a:gridCol w="7506952">
                  <a:extLst>
                    <a:ext uri="{9D8B030D-6E8A-4147-A177-3AD203B41FA5}">
                      <a16:colId xmlns:a16="http://schemas.microsoft.com/office/drawing/2014/main" val="20001"/>
                    </a:ext>
                  </a:extLst>
                </a:gridCol>
              </a:tblGrid>
              <a:tr h="370840">
                <a:tc>
                  <a:txBody>
                    <a:bodyPr/>
                    <a:lstStyle/>
                    <a:p>
                      <a:r>
                        <a:rPr lang="en-GB" dirty="0"/>
                        <a:t>Fr:6</a:t>
                      </a:r>
                    </a:p>
                  </a:txBody>
                  <a:tcPr/>
                </a:tc>
                <a:tc>
                  <a:txBody>
                    <a:bodyPr/>
                    <a:lstStyle/>
                    <a:p>
                      <a:r>
                        <a:rPr lang="en-GB" dirty="0"/>
                        <a:t>Requirement Name</a:t>
                      </a:r>
                    </a:p>
                  </a:txBody>
                  <a:tcPr/>
                </a:tc>
                <a:extLst>
                  <a:ext uri="{0D108BD9-81ED-4DB2-BD59-A6C34878D82A}">
                    <a16:rowId xmlns:a16="http://schemas.microsoft.com/office/drawing/2014/main" val="10000"/>
                  </a:ext>
                </a:extLst>
              </a:tr>
              <a:tr h="370840">
                <a:tc>
                  <a:txBody>
                    <a:bodyPr/>
                    <a:lstStyle/>
                    <a:p>
                      <a:r>
                        <a:rPr lang="en-GB" dirty="0" err="1"/>
                        <a:t>Wh</a:t>
                      </a:r>
                      <a:endParaRPr lang="en-GB" dirty="0"/>
                    </a:p>
                  </a:txBody>
                  <a:tcPr/>
                </a:tc>
                <a:tc>
                  <a:txBody>
                    <a:bodyPr/>
                    <a:lstStyle/>
                    <a:p>
                      <a:r>
                        <a:rPr lang="en-GB" dirty="0"/>
                        <a:t>Requirement brief description.</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74205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mn-lt"/>
              </a:rPr>
              <a:t>MVP - </a:t>
            </a:r>
            <a:r>
              <a:rPr lang="en-GB" b="1" u="sng" dirty="0"/>
              <a:t>Minimum Viable Product</a:t>
            </a:r>
            <a:endParaRPr lang="en-GB" b="1" u="sng" dirty="0">
              <a:latin typeface="+mn-lt"/>
            </a:endParaRPr>
          </a:p>
        </p:txBody>
      </p:sp>
      <p:sp>
        <p:nvSpPr>
          <p:cNvPr id="3" name="Content Placeholder 2"/>
          <p:cNvSpPr>
            <a:spLocks noGrp="1"/>
          </p:cNvSpPr>
          <p:nvPr>
            <p:ph idx="1"/>
          </p:nvPr>
        </p:nvSpPr>
        <p:spPr/>
        <p:txBody>
          <a:bodyPr>
            <a:normAutofit lnSpcReduction="10000"/>
          </a:bodyPr>
          <a:lstStyle/>
          <a:p>
            <a:r>
              <a:rPr lang="en-GB" b="1" dirty="0"/>
              <a:t>MVP</a:t>
            </a:r>
            <a:r>
              <a:rPr lang="en-GB" dirty="0"/>
              <a:t> </a:t>
            </a:r>
            <a:r>
              <a:rPr lang="en-GB" b="1" dirty="0"/>
              <a:t>Minimum Viable Product </a:t>
            </a:r>
            <a:r>
              <a:rPr lang="en-GB" dirty="0"/>
              <a:t>is a product with </a:t>
            </a:r>
            <a:r>
              <a:rPr lang="en-GB" b="1" dirty="0"/>
              <a:t>just enough features to satisfy early customers</a:t>
            </a:r>
            <a:r>
              <a:rPr lang="en-GB" dirty="0"/>
              <a:t>, and to provide feedback for future product development.</a:t>
            </a:r>
          </a:p>
          <a:p>
            <a:r>
              <a:rPr lang="en-GB" b="1" dirty="0"/>
              <a:t>Team Activity to note: </a:t>
            </a:r>
            <a:r>
              <a:rPr lang="en-GB" dirty="0"/>
              <a:t>What is your MVP?</a:t>
            </a:r>
          </a:p>
          <a:p>
            <a:pPr marL="0" indent="0">
              <a:buNone/>
            </a:pPr>
            <a:endParaRPr lang="en-GB" dirty="0"/>
          </a:p>
          <a:p>
            <a:pPr marL="0" indent="0">
              <a:buNone/>
            </a:pPr>
            <a:r>
              <a:rPr lang="en-GB" dirty="0" err="1"/>
              <a:t>Bg</a:t>
            </a:r>
            <a:r>
              <a:rPr lang="en-GB" dirty="0"/>
              <a:t>:</a:t>
            </a:r>
          </a:p>
          <a:p>
            <a:r>
              <a:rPr lang="en-GB" dirty="0"/>
              <a:t>MVP is a used </a:t>
            </a:r>
            <a:r>
              <a:rPr lang="en-GB" b="1" dirty="0"/>
              <a:t>Lean Start-Up method</a:t>
            </a:r>
            <a:r>
              <a:rPr lang="en-GB" dirty="0"/>
              <a:t>. Termed by early Tech Entrepreneurs based in Silicon Valley California and adopted by the most successful Tech companies such as Google e.g. Gmail launch.</a:t>
            </a:r>
          </a:p>
          <a:p>
            <a:r>
              <a:rPr lang="en-GB" dirty="0"/>
              <a:t>It is now used by Tech Start-Ups across the world.</a:t>
            </a:r>
          </a:p>
        </p:txBody>
      </p:sp>
    </p:spTree>
    <p:extLst>
      <p:ext uri="{BB962C8B-B14F-4D97-AF65-F5344CB8AC3E}">
        <p14:creationId xmlns:p14="http://schemas.microsoft.com/office/powerpoint/2010/main" val="4056579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9219" y="682183"/>
            <a:ext cx="8952038" cy="1064043"/>
          </a:xfrm>
        </p:spPr>
        <p:txBody>
          <a:bodyPr>
            <a:noAutofit/>
          </a:bodyPr>
          <a:lstStyle/>
          <a:p>
            <a:r>
              <a:rPr lang="en-GB" b="1" u="sng" dirty="0">
                <a:latin typeface="Calibri" panose="020F0502020204030204" pitchFamily="34" charset="0"/>
                <a:cs typeface="Calibri" panose="020F0502020204030204" pitchFamily="34" charset="0"/>
              </a:rPr>
              <a:t>POP &amp; Marvel App</a:t>
            </a:r>
            <a:br>
              <a:rPr lang="en-GB" b="1" u="sng" dirty="0">
                <a:latin typeface="Calibri" panose="020F0502020204030204" pitchFamily="34" charset="0"/>
                <a:cs typeface="Calibri" panose="020F0502020204030204" pitchFamily="34" charset="0"/>
              </a:rPr>
            </a:br>
            <a:endParaRPr lang="en-GB" b="1" u="sng"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29017" y="1535211"/>
            <a:ext cx="10892460" cy="4351338"/>
          </a:xfrm>
        </p:spPr>
        <p:txBody>
          <a:bodyPr>
            <a:normAutofit/>
          </a:bodyPr>
          <a:lstStyle/>
          <a:p>
            <a:r>
              <a:rPr lang="en-GB" dirty="0"/>
              <a:t>For initial </a:t>
            </a:r>
            <a:r>
              <a:rPr lang="en-GB" b="1" dirty="0"/>
              <a:t>App</a:t>
            </a:r>
            <a:r>
              <a:rPr lang="en-GB" dirty="0"/>
              <a:t> </a:t>
            </a:r>
            <a:r>
              <a:rPr lang="en-GB" b="1" dirty="0"/>
              <a:t>Prototype</a:t>
            </a:r>
            <a:r>
              <a:rPr lang="en-GB" dirty="0"/>
              <a:t> </a:t>
            </a:r>
            <a:r>
              <a:rPr lang="en-GB" b="1" dirty="0"/>
              <a:t>design </a:t>
            </a:r>
            <a:r>
              <a:rPr lang="en-GB" dirty="0"/>
              <a:t> you could try:</a:t>
            </a:r>
          </a:p>
          <a:p>
            <a:pPr marL="914400" lvl="1" indent="-457200">
              <a:buFont typeface="+mj-lt"/>
              <a:buAutoNum type="arabicPeriod"/>
            </a:pPr>
            <a:r>
              <a:rPr lang="en-GB" b="1" dirty="0"/>
              <a:t>POP App</a:t>
            </a:r>
            <a:r>
              <a:rPr lang="en-GB" dirty="0"/>
              <a:t>: for ‘</a:t>
            </a:r>
            <a:r>
              <a:rPr lang="en-GB" dirty="0">
                <a:hlinkClick r:id="rId2"/>
              </a:rPr>
              <a:t>Prototyping on Paper</a:t>
            </a:r>
            <a:r>
              <a:rPr lang="en-GB" dirty="0"/>
              <a:t>’. </a:t>
            </a:r>
          </a:p>
          <a:p>
            <a:pPr lvl="2">
              <a:buFont typeface="Wingdings" panose="05000000000000000000" pitchFamily="2" charset="2"/>
              <a:buChar char="Ø"/>
            </a:pPr>
            <a:r>
              <a:rPr lang="en-GB" dirty="0"/>
              <a:t> Bg. 15sec Video Overview: </a:t>
            </a:r>
            <a:r>
              <a:rPr lang="en-GB" dirty="0">
                <a:hlinkClick r:id="rId3"/>
              </a:rPr>
              <a:t>https://vimeo.com/101373355</a:t>
            </a:r>
            <a:r>
              <a:rPr lang="en-GB" dirty="0"/>
              <a:t>.</a:t>
            </a:r>
          </a:p>
          <a:p>
            <a:pPr marL="914400" lvl="1" indent="-457200">
              <a:buFont typeface="+mj-lt"/>
              <a:buAutoNum type="arabicPeriod"/>
            </a:pPr>
            <a:r>
              <a:rPr lang="en-GB" b="1" dirty="0" err="1"/>
              <a:t>MarvelApp</a:t>
            </a:r>
            <a:r>
              <a:rPr lang="en-GB" b="1" dirty="0"/>
              <a:t>:</a:t>
            </a:r>
            <a:r>
              <a:rPr lang="en-GB" dirty="0"/>
              <a:t>  for Prototyping from paper, pics, photos, e-drawing - </a:t>
            </a:r>
            <a:r>
              <a:rPr lang="en-GB" dirty="0">
                <a:hlinkClick r:id="rId4"/>
              </a:rPr>
              <a:t>https://marvelapp.com/</a:t>
            </a:r>
            <a:r>
              <a:rPr lang="en-GB" dirty="0"/>
              <a:t>.</a:t>
            </a:r>
          </a:p>
          <a:p>
            <a:pPr lvl="2">
              <a:buFont typeface="Wingdings" panose="05000000000000000000" pitchFamily="2" charset="2"/>
              <a:buChar char="Ø"/>
            </a:pPr>
            <a:r>
              <a:rPr lang="en-GB" dirty="0"/>
              <a:t> Bg. 6min Video Overview: </a:t>
            </a:r>
            <a:r>
              <a:rPr lang="en-GB" dirty="0">
                <a:hlinkClick r:id="rId5"/>
              </a:rPr>
              <a:t>click here</a:t>
            </a:r>
            <a:r>
              <a:rPr lang="en-GB" dirty="0"/>
              <a:t>.</a:t>
            </a:r>
          </a:p>
          <a:p>
            <a:r>
              <a:rPr lang="en-GB" dirty="0"/>
              <a:t>For initial </a:t>
            </a:r>
            <a:r>
              <a:rPr lang="en-GB" b="1" dirty="0"/>
              <a:t>Hardware</a:t>
            </a:r>
            <a:r>
              <a:rPr lang="en-GB" dirty="0"/>
              <a:t> </a:t>
            </a:r>
            <a:r>
              <a:rPr lang="en-GB" b="1" dirty="0"/>
              <a:t>Prototype</a:t>
            </a:r>
            <a:r>
              <a:rPr lang="en-GB" dirty="0"/>
              <a:t> </a:t>
            </a:r>
            <a:r>
              <a:rPr lang="en-GB" b="1" dirty="0"/>
              <a:t>design </a:t>
            </a:r>
            <a:r>
              <a:rPr lang="en-GB" dirty="0"/>
              <a:t>you could use CAD, Adobe Illustrator, Photoshop or alternative. </a:t>
            </a:r>
          </a:p>
          <a:p>
            <a:pPr lvl="1">
              <a:buFont typeface="Courier New" panose="02070309020205020404" pitchFamily="49" charset="0"/>
              <a:buChar char="o"/>
            </a:pPr>
            <a:r>
              <a:rPr lang="en-GB" dirty="0"/>
              <a:t>For electronics you could use ‘</a:t>
            </a:r>
            <a:r>
              <a:rPr lang="en-GB" dirty="0">
                <a:hlinkClick r:id="rId6"/>
              </a:rPr>
              <a:t>Proteus Design Suite</a:t>
            </a:r>
            <a:r>
              <a:rPr lang="en-GB" dirty="0"/>
              <a:t>’ to create automate and test electronic circuit board schematics. </a:t>
            </a:r>
          </a:p>
          <a:p>
            <a:endParaRPr lang="en-GB" dirty="0"/>
          </a:p>
        </p:txBody>
      </p:sp>
    </p:spTree>
    <p:extLst>
      <p:ext uri="{BB962C8B-B14F-4D97-AF65-F5344CB8AC3E}">
        <p14:creationId xmlns:p14="http://schemas.microsoft.com/office/powerpoint/2010/main" val="1659965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UI Design: </a:t>
            </a:r>
            <a:r>
              <a:rPr lang="en-GB" b="1" u="sng" dirty="0" err="1"/>
              <a:t>Balsamiq</a:t>
            </a:r>
            <a:r>
              <a:rPr lang="en-GB" b="1" u="sng" dirty="0"/>
              <a:t> Wireframes</a:t>
            </a:r>
          </a:p>
        </p:txBody>
      </p:sp>
      <p:sp>
        <p:nvSpPr>
          <p:cNvPr id="3" name="Content Placeholder 2"/>
          <p:cNvSpPr>
            <a:spLocks noGrp="1"/>
          </p:cNvSpPr>
          <p:nvPr>
            <p:ph idx="1"/>
          </p:nvPr>
        </p:nvSpPr>
        <p:spPr/>
        <p:txBody>
          <a:bodyPr>
            <a:normAutofit/>
          </a:bodyPr>
          <a:lstStyle/>
          <a:p>
            <a:r>
              <a:rPr lang="en-GB" sz="2800" b="1" dirty="0" err="1"/>
              <a:t>Balsamiq</a:t>
            </a:r>
            <a:r>
              <a:rPr lang="en-GB" sz="2800" b="1" dirty="0"/>
              <a:t> Cloud: </a:t>
            </a:r>
            <a:r>
              <a:rPr lang="en-GB" sz="2800" dirty="0"/>
              <a:t>User Interface (UI) Design Wireframe tool. If you are building an App / Software / Web App etc.. you might find it useful at the 'Design' stage.</a:t>
            </a:r>
          </a:p>
          <a:p>
            <a:pPr lvl="1">
              <a:buFont typeface="Courier New" panose="02070309020205020404" pitchFamily="49" charset="0"/>
              <a:buChar char="o"/>
            </a:pPr>
            <a:r>
              <a:rPr lang="en-GB" sz="2400" dirty="0"/>
              <a:t>1min Video intro: </a:t>
            </a:r>
            <a:r>
              <a:rPr lang="en-GB" sz="2400" dirty="0">
                <a:hlinkClick r:id="rId3"/>
              </a:rPr>
              <a:t>click-here</a:t>
            </a:r>
            <a:r>
              <a:rPr lang="en-GB" sz="2400" dirty="0"/>
              <a:t>.</a:t>
            </a:r>
          </a:p>
          <a:p>
            <a:pPr lvl="2">
              <a:buFont typeface="Wingdings" panose="05000000000000000000" pitchFamily="2" charset="2"/>
              <a:buChar char="Ø"/>
            </a:pPr>
            <a:r>
              <a:rPr lang="en-GB" sz="1600" dirty="0"/>
              <a:t>Website: </a:t>
            </a:r>
            <a:r>
              <a:rPr lang="en-GB" sz="1600" dirty="0">
                <a:hlinkClick r:id="rId4"/>
              </a:rPr>
              <a:t>https://balsamiq.com/</a:t>
            </a:r>
            <a:r>
              <a:rPr lang="en-GB" sz="1600" dirty="0"/>
              <a:t>.</a:t>
            </a:r>
          </a:p>
          <a:p>
            <a:pPr lvl="2">
              <a:buFont typeface="Wingdings" panose="05000000000000000000" pitchFamily="2" charset="2"/>
              <a:buChar char="Ø"/>
            </a:pPr>
            <a:r>
              <a:rPr lang="en-GB" sz="1600" dirty="0"/>
              <a:t>Cloud and desktop App: </a:t>
            </a:r>
            <a:r>
              <a:rPr lang="en-GB" sz="1600" dirty="0">
                <a:hlinkClick r:id="rId5"/>
              </a:rPr>
              <a:t>https://balsamiq.com/wireframes/</a:t>
            </a:r>
            <a:endParaRPr lang="en-GB" sz="1600" dirty="0"/>
          </a:p>
          <a:p>
            <a:pPr lvl="2">
              <a:buFont typeface="Wingdings" panose="05000000000000000000" pitchFamily="2" charset="2"/>
              <a:buChar char="Ø"/>
            </a:pPr>
            <a:r>
              <a:rPr lang="en-GB" sz="1600" dirty="0"/>
              <a:t>Learn to Wireframe: </a:t>
            </a:r>
            <a:r>
              <a:rPr lang="en-GB" sz="1600" dirty="0">
                <a:hlinkClick r:id="rId6"/>
              </a:rPr>
              <a:t>https://balsamiq.com/learn/</a:t>
            </a:r>
            <a:r>
              <a:rPr lang="en-GB" sz="1600" dirty="0"/>
              <a:t>.</a:t>
            </a:r>
          </a:p>
          <a:p>
            <a:r>
              <a:rPr lang="en-GB" sz="2800" dirty="0"/>
              <a:t>+ You can put it on fish and chips ;-) balsamic lol.</a:t>
            </a:r>
            <a:endParaRPr lang="en-GB" sz="4400" dirty="0"/>
          </a:p>
        </p:txBody>
      </p:sp>
    </p:spTree>
    <p:extLst>
      <p:ext uri="{BB962C8B-B14F-4D97-AF65-F5344CB8AC3E}">
        <p14:creationId xmlns:p14="http://schemas.microsoft.com/office/powerpoint/2010/main" val="28032988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8075" y="255943"/>
            <a:ext cx="10515600" cy="756681"/>
          </a:xfrm>
        </p:spPr>
        <p:txBody>
          <a:bodyPr>
            <a:normAutofit/>
          </a:bodyPr>
          <a:lstStyle/>
          <a:p>
            <a:r>
              <a:rPr lang="en-GB" b="1" u="sng" dirty="0" err="1"/>
              <a:t>Github</a:t>
            </a:r>
            <a:r>
              <a:rPr lang="en-GB" b="1" u="sng" dirty="0"/>
              <a:t> for Software Project Management</a:t>
            </a:r>
          </a:p>
        </p:txBody>
      </p:sp>
      <p:sp>
        <p:nvSpPr>
          <p:cNvPr id="3" name="Content Placeholder 2"/>
          <p:cNvSpPr>
            <a:spLocks noGrp="1"/>
          </p:cNvSpPr>
          <p:nvPr>
            <p:ph idx="1"/>
          </p:nvPr>
        </p:nvSpPr>
        <p:spPr>
          <a:xfrm>
            <a:off x="578892" y="958032"/>
            <a:ext cx="11378645" cy="4657519"/>
          </a:xfrm>
        </p:spPr>
        <p:txBody>
          <a:bodyPr>
            <a:noAutofit/>
          </a:bodyPr>
          <a:lstStyle/>
          <a:p>
            <a:r>
              <a:rPr lang="en-GB" sz="2400" dirty="0">
                <a:hlinkClick r:id="rId3"/>
              </a:rPr>
              <a:t>GitHub.com</a:t>
            </a:r>
            <a:r>
              <a:rPr lang="en-GB" sz="2400" dirty="0"/>
              <a:t> is a web-based hosting service for software development projects.</a:t>
            </a:r>
          </a:p>
          <a:p>
            <a:pPr marL="0" indent="0">
              <a:buNone/>
            </a:pPr>
            <a:r>
              <a:rPr lang="en-GB" sz="2400" dirty="0"/>
              <a:t>Bg. Great for Team based projects.</a:t>
            </a:r>
          </a:p>
          <a:p>
            <a:r>
              <a:rPr lang="en-GB" sz="2000" b="1" dirty="0"/>
              <a:t>It has good version control</a:t>
            </a:r>
            <a:r>
              <a:rPr lang="en-GB" sz="2000" dirty="0"/>
              <a:t>. A system for </a:t>
            </a:r>
            <a:r>
              <a:rPr lang="en-GB" sz="2000" b="1" dirty="0"/>
              <a:t>tracking changes in computer files </a:t>
            </a:r>
            <a:r>
              <a:rPr lang="en-GB" sz="2000" dirty="0"/>
              <a:t>and coordinating work on those files </a:t>
            </a:r>
            <a:r>
              <a:rPr lang="en-GB" sz="2000" b="1" dirty="0"/>
              <a:t>among multiple people</a:t>
            </a:r>
            <a:r>
              <a:rPr lang="en-GB" sz="2000" dirty="0"/>
              <a:t>. </a:t>
            </a:r>
          </a:p>
          <a:p>
            <a:r>
              <a:rPr lang="en-GB" sz="2000" dirty="0"/>
              <a:t>It is used for </a:t>
            </a:r>
            <a:r>
              <a:rPr lang="en-GB" sz="2000" b="1" dirty="0"/>
              <a:t>source-code management (SCM). </a:t>
            </a:r>
          </a:p>
          <a:p>
            <a:r>
              <a:rPr lang="en-GB" sz="2000" dirty="0"/>
              <a:t>Commonly used to host open-source software projects. </a:t>
            </a:r>
          </a:p>
          <a:p>
            <a:r>
              <a:rPr lang="en-GB" sz="2000" dirty="0"/>
              <a:t>Launched in 2008 in 2018 it has over 28 million users and 57 million repositories making it the largest host of source code in the world. </a:t>
            </a:r>
          </a:p>
          <a:p>
            <a:r>
              <a:rPr lang="en-GB" sz="2000" dirty="0"/>
              <a:t>Microsoft acquired GitHub in 2018 for US$7.5 billion.</a:t>
            </a:r>
          </a:p>
          <a:p>
            <a:r>
              <a:rPr lang="en-GB" sz="2000" dirty="0"/>
              <a:t>GitHub will continue to operate independently as a community, platform and business.</a:t>
            </a:r>
          </a:p>
          <a:p>
            <a:r>
              <a:rPr lang="en-GB" sz="2000" dirty="0">
                <a:hlinkClick r:id="rId4"/>
              </a:rPr>
              <a:t>GitHub Student Developer Pack </a:t>
            </a:r>
            <a:r>
              <a:rPr lang="en-GB" sz="2000" dirty="0"/>
              <a:t>= </a:t>
            </a:r>
            <a:r>
              <a:rPr lang="en-GB" sz="2000" b="1" dirty="0"/>
              <a:t>free student access </a:t>
            </a:r>
            <a:r>
              <a:rPr lang="en-GB" sz="2000" dirty="0"/>
              <a:t>to great developer tools.</a:t>
            </a:r>
          </a:p>
          <a:p>
            <a:pPr lvl="1">
              <a:buFont typeface="Courier New" panose="02070309020205020404" pitchFamily="49" charset="0"/>
              <a:buChar char="o"/>
            </a:pPr>
            <a:r>
              <a:rPr lang="en-GB" sz="1800" dirty="0"/>
              <a:t>How to get started: </a:t>
            </a:r>
            <a:r>
              <a:rPr lang="en-GB" sz="1800" dirty="0" err="1"/>
              <a:t>Github</a:t>
            </a:r>
            <a:r>
              <a:rPr lang="en-GB" sz="1800" dirty="0"/>
              <a:t> for Beginners: Overview </a:t>
            </a:r>
            <a:r>
              <a:rPr lang="en-GB" sz="1800" dirty="0">
                <a:hlinkClick r:id="rId5"/>
              </a:rPr>
              <a:t>Video 1</a:t>
            </a:r>
            <a:r>
              <a:rPr lang="en-GB" sz="1800" dirty="0"/>
              <a:t>, </a:t>
            </a:r>
            <a:r>
              <a:rPr lang="en-GB" sz="1800" dirty="0">
                <a:hlinkClick r:id="rId6"/>
              </a:rPr>
              <a:t>Video 2</a:t>
            </a:r>
            <a:r>
              <a:rPr lang="en-GB" sz="1800" dirty="0"/>
              <a:t>.</a:t>
            </a:r>
          </a:p>
          <a:p>
            <a:r>
              <a:rPr lang="en-GB" sz="2000" b="1" dirty="0"/>
              <a:t>Note: </a:t>
            </a:r>
            <a:r>
              <a:rPr lang="en-GB" sz="2000" dirty="0"/>
              <a:t>You can use your own version control method/system, or use VS or Unity with </a:t>
            </a:r>
            <a:r>
              <a:rPr lang="en-GB" sz="2000" dirty="0" err="1"/>
              <a:t>Github</a:t>
            </a:r>
            <a:r>
              <a:rPr lang="en-GB" sz="2000" dirty="0"/>
              <a:t>. With prototyping Keep it Simple. You may not need one.</a:t>
            </a:r>
          </a:p>
          <a:p>
            <a:pPr lvl="1">
              <a:buFont typeface="Courier New" panose="02070309020205020404" pitchFamily="49" charset="0"/>
              <a:buChar char="o"/>
            </a:pPr>
            <a:r>
              <a:rPr lang="en-GB" sz="1600" b="1" dirty="0"/>
              <a:t>VC AWS option</a:t>
            </a:r>
            <a:r>
              <a:rPr lang="en-GB" sz="1600" dirty="0"/>
              <a:t>: </a:t>
            </a:r>
            <a:r>
              <a:rPr lang="en-GB" sz="1600" dirty="0">
                <a:hlinkClick r:id="rId7"/>
              </a:rPr>
              <a:t>https://aws.amazon.com/codecommit/pricing/ </a:t>
            </a:r>
            <a:endParaRPr lang="en-GB" sz="1600" dirty="0"/>
          </a:p>
          <a:p>
            <a:pPr lvl="1">
              <a:buFont typeface="Courier New" panose="02070309020205020404" pitchFamily="49" charset="0"/>
              <a:buChar char="o"/>
            </a:pPr>
            <a:r>
              <a:rPr lang="en-GB" sz="1600" b="1" dirty="0"/>
              <a:t>VC Azure option</a:t>
            </a:r>
            <a:r>
              <a:rPr lang="en-GB" sz="1600" dirty="0"/>
              <a:t>: </a:t>
            </a:r>
            <a:r>
              <a:rPr lang="en-GB" sz="1600" dirty="0">
                <a:hlinkClick r:id="rId8"/>
              </a:rPr>
              <a:t>https://azure.microsoft.com/en-us/services/devops/repos/ </a:t>
            </a:r>
            <a:r>
              <a:rPr lang="en-GB" sz="1600" dirty="0"/>
              <a:t>- &amp; - </a:t>
            </a:r>
            <a:r>
              <a:rPr lang="en-GB" sz="1600" dirty="0">
                <a:hlinkClick r:id="rId9"/>
              </a:rPr>
              <a:t>https://azure.microsoft.com/en-gb/pricing/</a:t>
            </a:r>
            <a:r>
              <a:rPr lang="en-GB" sz="1600" dirty="0"/>
              <a:t>.</a:t>
            </a:r>
          </a:p>
          <a:p>
            <a:endParaRPr lang="en-GB" sz="2400" dirty="0"/>
          </a:p>
        </p:txBody>
      </p:sp>
    </p:spTree>
    <p:extLst>
      <p:ext uri="{BB962C8B-B14F-4D97-AF65-F5344CB8AC3E}">
        <p14:creationId xmlns:p14="http://schemas.microsoft.com/office/powerpoint/2010/main" val="1530664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Product Design Specs (PDS)</a:t>
            </a:r>
          </a:p>
        </p:txBody>
      </p:sp>
      <p:sp>
        <p:nvSpPr>
          <p:cNvPr id="3" name="Content Placeholder 2"/>
          <p:cNvSpPr>
            <a:spLocks noGrp="1"/>
          </p:cNvSpPr>
          <p:nvPr>
            <p:ph idx="1"/>
          </p:nvPr>
        </p:nvSpPr>
        <p:spPr/>
        <p:txBody>
          <a:bodyPr/>
          <a:lstStyle/>
          <a:p>
            <a:r>
              <a:rPr lang="en-GB" b="1" dirty="0"/>
              <a:t>Product design specifications</a:t>
            </a:r>
            <a:r>
              <a:rPr lang="en-GB" dirty="0"/>
              <a:t> suitable for more </a:t>
            </a:r>
            <a:r>
              <a:rPr lang="en-GB" b="1" dirty="0"/>
              <a:t>hardware / electronic </a:t>
            </a:r>
            <a:r>
              <a:rPr lang="en-GB" dirty="0"/>
              <a:t>prototypes usually include a table diagram that documents the prototypes proposed characteristics,  components, dimensions etc.</a:t>
            </a:r>
          </a:p>
        </p:txBody>
      </p:sp>
    </p:spTree>
    <p:extLst>
      <p:ext uri="{BB962C8B-B14F-4D97-AF65-F5344CB8AC3E}">
        <p14:creationId xmlns:p14="http://schemas.microsoft.com/office/powerpoint/2010/main" val="8163001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7356" b="4207"/>
          <a:stretch/>
        </p:blipFill>
        <p:spPr>
          <a:xfrm>
            <a:off x="2921858" y="767029"/>
            <a:ext cx="6810375" cy="2299648"/>
          </a:xfrm>
          <a:prstGeom prst="rect">
            <a:avLst/>
          </a:prstGeom>
        </p:spPr>
      </p:pic>
      <p:sp>
        <p:nvSpPr>
          <p:cNvPr id="2" name="Title 1"/>
          <p:cNvSpPr>
            <a:spLocks noGrp="1"/>
          </p:cNvSpPr>
          <p:nvPr>
            <p:ph type="title"/>
          </p:nvPr>
        </p:nvSpPr>
        <p:spPr>
          <a:xfrm>
            <a:off x="398585" y="87928"/>
            <a:ext cx="10515600" cy="600288"/>
          </a:xfrm>
        </p:spPr>
        <p:txBody>
          <a:bodyPr>
            <a:normAutofit fontScale="90000"/>
          </a:bodyPr>
          <a:lstStyle/>
          <a:p>
            <a:r>
              <a:rPr lang="en-GB" b="1" u="sng" dirty="0"/>
              <a:t>Example: Product Design &amp; Specification</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1858" y="2987864"/>
            <a:ext cx="6819900" cy="3781425"/>
          </a:xfrm>
          <a:prstGeom prst="rect">
            <a:avLst/>
          </a:prstGeom>
        </p:spPr>
      </p:pic>
      <p:sp>
        <p:nvSpPr>
          <p:cNvPr id="3" name="TextBox 2"/>
          <p:cNvSpPr txBox="1"/>
          <p:nvPr/>
        </p:nvSpPr>
        <p:spPr>
          <a:xfrm>
            <a:off x="720399" y="1174841"/>
            <a:ext cx="2041585" cy="523220"/>
          </a:xfrm>
          <a:prstGeom prst="rect">
            <a:avLst/>
          </a:prstGeom>
          <a:noFill/>
        </p:spPr>
        <p:txBody>
          <a:bodyPr wrap="none" rtlCol="0">
            <a:spAutoFit/>
          </a:bodyPr>
          <a:lstStyle/>
          <a:p>
            <a:r>
              <a:rPr lang="en-GB" sz="2800" b="1" dirty="0"/>
              <a:t>Illustration:</a:t>
            </a:r>
          </a:p>
        </p:txBody>
      </p:sp>
      <p:sp>
        <p:nvSpPr>
          <p:cNvPr id="7" name="TextBox 6"/>
          <p:cNvSpPr txBox="1"/>
          <p:nvPr/>
        </p:nvSpPr>
        <p:spPr>
          <a:xfrm>
            <a:off x="720399" y="2464644"/>
            <a:ext cx="2351541" cy="523220"/>
          </a:xfrm>
          <a:prstGeom prst="rect">
            <a:avLst/>
          </a:prstGeom>
          <a:noFill/>
        </p:spPr>
        <p:txBody>
          <a:bodyPr wrap="none" rtlCol="0">
            <a:spAutoFit/>
          </a:bodyPr>
          <a:lstStyle/>
          <a:p>
            <a:r>
              <a:rPr lang="en-GB" sz="2800" b="1" dirty="0"/>
              <a:t>Specification:</a:t>
            </a:r>
          </a:p>
        </p:txBody>
      </p:sp>
    </p:spTree>
    <p:extLst>
      <p:ext uri="{BB962C8B-B14F-4D97-AF65-F5344CB8AC3E}">
        <p14:creationId xmlns:p14="http://schemas.microsoft.com/office/powerpoint/2010/main" val="3401074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2932" y="0"/>
            <a:ext cx="9144000" cy="6858000"/>
          </a:xfrm>
          <a:prstGeom prst="rect">
            <a:avLst/>
          </a:prstGeom>
        </p:spPr>
      </p:pic>
    </p:spTree>
    <p:extLst>
      <p:ext uri="{BB962C8B-B14F-4D97-AF65-F5344CB8AC3E}">
        <p14:creationId xmlns:p14="http://schemas.microsoft.com/office/powerpoint/2010/main" val="12384780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3E6B4-60C4-43A3-83B5-96915008DF84}"/>
              </a:ext>
            </a:extLst>
          </p:cNvPr>
          <p:cNvSpPr>
            <a:spLocks noGrp="1"/>
          </p:cNvSpPr>
          <p:nvPr>
            <p:ph type="title"/>
          </p:nvPr>
        </p:nvSpPr>
        <p:spPr/>
        <p:txBody>
          <a:bodyPr/>
          <a:lstStyle/>
          <a:p>
            <a:r>
              <a:rPr lang="en-GB" b="1" u="sng" dirty="0"/>
              <a:t>Games Des. &amp; Animation</a:t>
            </a:r>
          </a:p>
        </p:txBody>
      </p:sp>
      <p:sp>
        <p:nvSpPr>
          <p:cNvPr id="3" name="Content Placeholder 2">
            <a:extLst>
              <a:ext uri="{FF2B5EF4-FFF2-40B4-BE49-F238E27FC236}">
                <a16:creationId xmlns:a16="http://schemas.microsoft.com/office/drawing/2014/main" id="{6493520C-BE6C-4F99-B785-7B6EFB80EF77}"/>
              </a:ext>
            </a:extLst>
          </p:cNvPr>
          <p:cNvSpPr>
            <a:spLocks noGrp="1"/>
          </p:cNvSpPr>
          <p:nvPr>
            <p:ph idx="1"/>
          </p:nvPr>
        </p:nvSpPr>
        <p:spPr/>
        <p:txBody>
          <a:bodyPr/>
          <a:lstStyle/>
          <a:p>
            <a:r>
              <a:rPr lang="en-GB" dirty="0"/>
              <a:t>Please do include some initial design work e.g. character design, sketches, illustrations, models, storyboards etc.</a:t>
            </a:r>
          </a:p>
        </p:txBody>
      </p:sp>
    </p:spTree>
    <p:extLst>
      <p:ext uri="{BB962C8B-B14F-4D97-AF65-F5344CB8AC3E}">
        <p14:creationId xmlns:p14="http://schemas.microsoft.com/office/powerpoint/2010/main" val="1249647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KIS: Design &amp; System Modelling</a:t>
            </a:r>
          </a:p>
        </p:txBody>
      </p:sp>
      <p:sp>
        <p:nvSpPr>
          <p:cNvPr id="3" name="Content Placeholder 2"/>
          <p:cNvSpPr>
            <a:spLocks noGrp="1"/>
          </p:cNvSpPr>
          <p:nvPr>
            <p:ph idx="1"/>
          </p:nvPr>
        </p:nvSpPr>
        <p:spPr/>
        <p:txBody>
          <a:bodyPr>
            <a:normAutofit/>
          </a:bodyPr>
          <a:lstStyle/>
          <a:p>
            <a:r>
              <a:rPr lang="en-GB" b="1" dirty="0"/>
              <a:t>Complicated charts and diagrams are not required </a:t>
            </a:r>
            <a:r>
              <a:rPr lang="en-GB" dirty="0"/>
              <a:t>but can be created and included if you feel it necessary.</a:t>
            </a:r>
          </a:p>
          <a:p>
            <a:r>
              <a:rPr lang="en-GB" dirty="0"/>
              <a:t>Keep the Design docs simple. For this module you do not need to go into detail with your Design planning &amp; documentation.</a:t>
            </a:r>
          </a:p>
          <a:p>
            <a:pPr lvl="1">
              <a:buFont typeface="Courier New" panose="02070309020205020404" pitchFamily="49" charset="0"/>
              <a:buChar char="o"/>
            </a:pPr>
            <a:r>
              <a:rPr lang="en-GB" dirty="0"/>
              <a:t>keep it </a:t>
            </a:r>
            <a:r>
              <a:rPr lang="en-GB" b="1" dirty="0"/>
              <a:t>Clean Lean </a:t>
            </a:r>
            <a:r>
              <a:rPr lang="en-GB" dirty="0"/>
              <a:t>&amp;</a:t>
            </a:r>
            <a:r>
              <a:rPr lang="en-GB" b="1" dirty="0"/>
              <a:t> Simple</a:t>
            </a:r>
            <a:r>
              <a:rPr lang="en-GB" dirty="0"/>
              <a:t>.</a:t>
            </a:r>
          </a:p>
          <a:p>
            <a:pPr lvl="1"/>
            <a:endParaRPr lang="en-GB" dirty="0"/>
          </a:p>
          <a:p>
            <a:endParaRPr lang="en-GB" dirty="0"/>
          </a:p>
        </p:txBody>
      </p:sp>
    </p:spTree>
    <p:extLst>
      <p:ext uri="{BB962C8B-B14F-4D97-AF65-F5344CB8AC3E}">
        <p14:creationId xmlns:p14="http://schemas.microsoft.com/office/powerpoint/2010/main" val="11727450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9B209-26A1-4C6D-8E2A-B148F5C7E8B9}"/>
              </a:ext>
            </a:extLst>
          </p:cNvPr>
          <p:cNvSpPr>
            <a:spLocks noGrp="1"/>
          </p:cNvSpPr>
          <p:nvPr>
            <p:ph type="title"/>
          </p:nvPr>
        </p:nvSpPr>
        <p:spPr/>
        <p:txBody>
          <a:bodyPr/>
          <a:lstStyle/>
          <a:p>
            <a:r>
              <a:rPr lang="en-GB" dirty="0"/>
              <a:t>Archive.</a:t>
            </a:r>
          </a:p>
        </p:txBody>
      </p:sp>
    </p:spTree>
    <p:extLst>
      <p:ext uri="{BB962C8B-B14F-4D97-AF65-F5344CB8AC3E}">
        <p14:creationId xmlns:p14="http://schemas.microsoft.com/office/powerpoint/2010/main" val="17585561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Requirements Specification List</a:t>
            </a:r>
            <a:endParaRPr lang="en-GB" dirty="0"/>
          </a:p>
        </p:txBody>
      </p:sp>
      <p:sp>
        <p:nvSpPr>
          <p:cNvPr id="3" name="Content Placeholder 2"/>
          <p:cNvSpPr>
            <a:spLocks noGrp="1"/>
          </p:cNvSpPr>
          <p:nvPr>
            <p:ph idx="1"/>
          </p:nvPr>
        </p:nvSpPr>
        <p:spPr/>
        <p:txBody>
          <a:bodyPr>
            <a:normAutofit lnSpcReduction="10000"/>
          </a:bodyPr>
          <a:lstStyle/>
          <a:p>
            <a:r>
              <a:rPr lang="en-GB" dirty="0"/>
              <a:t>For </a:t>
            </a:r>
            <a:r>
              <a:rPr lang="en-GB" b="1" dirty="0"/>
              <a:t>Software prototypes</a:t>
            </a:r>
            <a:r>
              <a:rPr lang="en-GB" dirty="0"/>
              <a:t>: Your Requirements list will likely have 2 sections</a:t>
            </a:r>
          </a:p>
          <a:p>
            <a:pPr lvl="1">
              <a:buFont typeface="Courier New" panose="02070309020205020404" pitchFamily="49" charset="0"/>
              <a:buChar char="o"/>
            </a:pPr>
            <a:r>
              <a:rPr lang="en-GB" dirty="0"/>
              <a:t> 1 section for </a:t>
            </a:r>
            <a:r>
              <a:rPr lang="en-GB" b="1" dirty="0"/>
              <a:t>Functional requirements</a:t>
            </a:r>
            <a:r>
              <a:rPr lang="en-GB" dirty="0"/>
              <a:t>; and a </a:t>
            </a:r>
          </a:p>
          <a:p>
            <a:pPr lvl="1">
              <a:buFont typeface="Courier New" panose="02070309020205020404" pitchFamily="49" charset="0"/>
              <a:buChar char="o"/>
            </a:pPr>
            <a:r>
              <a:rPr lang="en-GB" dirty="0"/>
              <a:t>2</a:t>
            </a:r>
            <a:r>
              <a:rPr lang="en-GB" baseline="30000" dirty="0"/>
              <a:t>nd</a:t>
            </a:r>
            <a:r>
              <a:rPr lang="en-GB" dirty="0"/>
              <a:t> section for </a:t>
            </a:r>
            <a:r>
              <a:rPr lang="en-GB" b="1" dirty="0"/>
              <a:t>Non-functional requirements</a:t>
            </a:r>
            <a:r>
              <a:rPr lang="en-GB" dirty="0"/>
              <a:t>.</a:t>
            </a:r>
          </a:p>
          <a:p>
            <a:pPr lvl="1"/>
            <a:endParaRPr lang="en-GB" dirty="0"/>
          </a:p>
          <a:p>
            <a:r>
              <a:rPr lang="en-GB" dirty="0"/>
              <a:t>For </a:t>
            </a:r>
            <a:r>
              <a:rPr lang="en-GB" b="1" dirty="0"/>
              <a:t>Hardware prototypes</a:t>
            </a:r>
            <a:r>
              <a:rPr lang="en-GB" dirty="0"/>
              <a:t>: Your Requirements list will likely have 3 sections:</a:t>
            </a:r>
          </a:p>
          <a:p>
            <a:pPr lvl="1">
              <a:buFont typeface="Courier New" panose="02070309020205020404" pitchFamily="49" charset="0"/>
              <a:buChar char="o"/>
            </a:pPr>
            <a:r>
              <a:rPr lang="en-GB" dirty="0"/>
              <a:t>1 section for </a:t>
            </a:r>
            <a:r>
              <a:rPr lang="en-GB" b="1" dirty="0"/>
              <a:t>Hardware</a:t>
            </a:r>
            <a:r>
              <a:rPr lang="en-GB" dirty="0"/>
              <a:t> requirements and component list;</a:t>
            </a:r>
          </a:p>
          <a:p>
            <a:pPr lvl="1">
              <a:buFont typeface="Courier New" panose="02070309020205020404" pitchFamily="49" charset="0"/>
              <a:buChar char="o"/>
            </a:pPr>
            <a:r>
              <a:rPr lang="en-GB" dirty="0"/>
              <a:t>1 section for </a:t>
            </a:r>
            <a:r>
              <a:rPr lang="en-GB" b="1" dirty="0"/>
              <a:t>Software</a:t>
            </a:r>
            <a:r>
              <a:rPr lang="en-GB" dirty="0"/>
              <a:t> requirements; including</a:t>
            </a:r>
          </a:p>
          <a:p>
            <a:pPr lvl="2"/>
            <a:r>
              <a:rPr lang="en-GB" dirty="0"/>
              <a:t>1 section for </a:t>
            </a:r>
            <a:r>
              <a:rPr lang="en-GB" b="1" dirty="0"/>
              <a:t>Functional requirements</a:t>
            </a:r>
            <a:r>
              <a:rPr lang="en-GB" dirty="0"/>
              <a:t>; and a</a:t>
            </a:r>
          </a:p>
          <a:p>
            <a:pPr lvl="2"/>
            <a:r>
              <a:rPr lang="en-GB" dirty="0"/>
              <a:t>2</a:t>
            </a:r>
            <a:r>
              <a:rPr lang="en-GB" baseline="30000" dirty="0"/>
              <a:t>nd</a:t>
            </a:r>
            <a:r>
              <a:rPr lang="en-GB" dirty="0"/>
              <a:t> section for </a:t>
            </a:r>
            <a:r>
              <a:rPr lang="en-GB" b="1" dirty="0"/>
              <a:t>Non-functional requirements</a:t>
            </a:r>
            <a:r>
              <a:rPr lang="en-GB" dirty="0"/>
              <a:t>.</a:t>
            </a:r>
          </a:p>
          <a:p>
            <a:endParaRPr lang="en-GB" b="1" dirty="0"/>
          </a:p>
        </p:txBody>
      </p:sp>
    </p:spTree>
    <p:extLst>
      <p:ext uri="{BB962C8B-B14F-4D97-AF65-F5344CB8AC3E}">
        <p14:creationId xmlns:p14="http://schemas.microsoft.com/office/powerpoint/2010/main" val="37920208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B34EE28F8861145B79E254CABBE25F2" ma:contentTypeVersion="4" ma:contentTypeDescription="Create a new document." ma:contentTypeScope="" ma:versionID="f0509c700f7d88ec63a2a851bcd28be2">
  <xsd:schema xmlns:xsd="http://www.w3.org/2001/XMLSchema" xmlns:xs="http://www.w3.org/2001/XMLSchema" xmlns:p="http://schemas.microsoft.com/office/2006/metadata/properties" xmlns:ns2="550e0b3d-7eb6-4482-88b2-ccad92eb760b" targetNamespace="http://schemas.microsoft.com/office/2006/metadata/properties" ma:root="true" ma:fieldsID="db36fd58def90dcb2291ee1f6a62b599" ns2:_="">
    <xsd:import namespace="550e0b3d-7eb6-4482-88b2-ccad92eb76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0e0b3d-7eb6-4482-88b2-ccad92eb76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E9D9C9-5535-4F7F-9CD1-9F0280682495}">
  <ds:schemaRefs>
    <ds:schemaRef ds:uri="http://purl.org/dc/terms/"/>
    <ds:schemaRef ds:uri="21682d76-7fed-41ad-9dab-ad3c63b4cd86"/>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7ac54d59-15ae-468f-8833-3c6b8f4d3013"/>
    <ds:schemaRef ds:uri="http://www.w3.org/XML/1998/namespace"/>
  </ds:schemaRefs>
</ds:datastoreItem>
</file>

<file path=customXml/itemProps2.xml><?xml version="1.0" encoding="utf-8"?>
<ds:datastoreItem xmlns:ds="http://schemas.openxmlformats.org/officeDocument/2006/customXml" ds:itemID="{DA92F5B3-4952-4761-896C-55146FB86F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0e0b3d-7eb6-4482-88b2-ccad92eb760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21163A5-1BC0-41A8-9BFF-A3C2789E67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TotalTime>
  <Words>2195</Words>
  <Application>Microsoft Office PowerPoint</Application>
  <PresentationFormat>Widescreen</PresentationFormat>
  <Paragraphs>193</Paragraphs>
  <Slides>29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Courier New</vt:lpstr>
      <vt:lpstr>Wingdings</vt:lpstr>
      <vt:lpstr>Office Theme</vt:lpstr>
      <vt:lpstr>PowerPoint Presentation</vt:lpstr>
      <vt:lpstr>PowerPoint Presentation</vt:lpstr>
      <vt:lpstr>PowerPoint Presentation</vt:lpstr>
      <vt:lpstr>PowerPoint Presentation</vt:lpstr>
      <vt:lpstr>Next progress steps:</vt:lpstr>
      <vt:lpstr>Register.</vt:lpstr>
      <vt:lpstr> Questions.</vt:lpstr>
      <vt:lpstr>Student Social Support. (Chat &amp; Support each other.)</vt:lpstr>
      <vt:lpstr>The End.</vt:lpstr>
      <vt:lpstr>Archive slides: Computing Innovation Project.</vt:lpstr>
      <vt:lpstr>Bg. Idea Tips for Computing Innovation Project</vt:lpstr>
      <vt:lpstr>Bg. Initial Project Planning</vt:lpstr>
      <vt:lpstr>Bg. Design Overview</vt:lpstr>
      <vt:lpstr>Bg. For Design tips below – See end of Slide deck</vt:lpstr>
      <vt:lpstr>Bg. Design tips</vt:lpstr>
      <vt:lpstr>Prototype Specifications</vt:lpstr>
      <vt:lpstr>Requirement Specification List</vt:lpstr>
      <vt:lpstr>Example Requirement list (Basic: KISS)</vt:lpstr>
      <vt:lpstr>MVP - Minimum Viable Product</vt:lpstr>
      <vt:lpstr>POP &amp; Marvel App </vt:lpstr>
      <vt:lpstr>UI Design: Balsamiq Wireframes</vt:lpstr>
      <vt:lpstr>Github for Software Project Management</vt:lpstr>
      <vt:lpstr>Product Design Specs (PDS)</vt:lpstr>
      <vt:lpstr>Example: Product Design &amp; Specification</vt:lpstr>
      <vt:lpstr>PowerPoint Presentation</vt:lpstr>
      <vt:lpstr>Games Des. &amp; Animation</vt:lpstr>
      <vt:lpstr>KIS: Design &amp; System Modelling</vt:lpstr>
      <vt:lpstr>Archive.</vt:lpstr>
      <vt:lpstr>Requirements Specification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Williams</dc:creator>
  <cp:lastModifiedBy>James Williams</cp:lastModifiedBy>
  <cp:revision>7</cp:revision>
  <dcterms:created xsi:type="dcterms:W3CDTF">2020-11-29T16:04:59Z</dcterms:created>
  <dcterms:modified xsi:type="dcterms:W3CDTF">2020-11-30T14:58:11Z</dcterms:modified>
</cp:coreProperties>
</file>