
<file path=[Content_Types].xml><?xml version="1.0" encoding="utf-8"?>
<Types xmlns="http://schemas.openxmlformats.org/package/2006/content-types">
  <Default Extension="png" ContentType="image/png"/>
  <Default Extension="gAeW7lGjBoqriGIbccw6gAHaE-" ContentType="image/jpe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7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3" r:id="rId8"/>
    <p:sldId id="262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6" d="100"/>
          <a:sy n="66" d="100"/>
        </p:scale>
        <p:origin x="-668" y="-4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5E28808-26D1-4F4B-96F4-F3082078DD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57008" y="1122362"/>
            <a:ext cx="8816632" cy="3571557"/>
          </a:xfrm>
        </p:spPr>
        <p:txBody>
          <a:bodyPr anchor="b">
            <a:normAutofit/>
          </a:bodyPr>
          <a:lstStyle>
            <a:lvl1pPr algn="l"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52E0C639-B0CD-4365-98A9-C1E5FF6CF45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57008" y="5521960"/>
            <a:ext cx="8816632" cy="944879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C6780C52-E6BB-4B27-B5D8-2D33B2497C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AF77C649-4A0C-4EF2-8FC1-2BCF0BF95D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540E03F2-D0FE-49BB-8AEC-E99C4DB2D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xmlns="" id="{24A7CC8F-56A6-423D-B67A-8BA89D3EC911}"/>
              </a:ext>
            </a:extLst>
          </p:cNvPr>
          <p:cNvCxnSpPr>
            <a:cxnSpLocks/>
          </p:cNvCxnSpPr>
          <p:nvPr/>
        </p:nvCxnSpPr>
        <p:spPr>
          <a:xfrm flipH="1">
            <a:off x="4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5583967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7D05B5E-C545-4763-BA47-4C2C0FCA51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FA263F8-8E34-4910-BF7A-F1C5A99689D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456E74E5-D20D-4AB7-8D98-F336CE0ECC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C79D23AA-8F22-4B09-8FAA-CD16E5D66C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84E8A028-A0C8-45E7-915E-B83FF59C9F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9684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669F01F-198D-4AAD-B4FB-AD3B44981A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38200"/>
            <a:ext cx="9438640" cy="4114800"/>
          </a:xfrm>
        </p:spPr>
        <p:txBody>
          <a:bodyPr anchor="t">
            <a:normAutofit/>
          </a:bodyPr>
          <a:lstStyle>
            <a:lvl1pPr>
              <a:defRPr sz="6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020BCC2B-311B-4FB6-B3A5-26F68055AE3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5217160"/>
            <a:ext cx="9438640" cy="802640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D9CB73D-2D6B-4FA6-89A4-DCC89F80E0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B6A0C188-FF43-44C1-A005-679168D5F0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11CD1188-DA27-47B2-8176-31193EEC4C2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906514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12CB5A25-7E99-42A8-8D6D-648EFE2038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E30501DC-62B7-42BD-A941-D34E92719C32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3765C5C1-4FD4-4958-99A0-BDADECA336B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2011679"/>
            <a:ext cx="5181600" cy="4165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ABD1B234-5D54-44E5-B41D-B205AAF503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0E67BCDB-6B96-45D6-B5E9-823A96EBD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3D239C5F-F16F-4AFD-98D1-FA3BB96AF2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121061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3B544C1F-0040-4BBF-81A6-FD2E30637B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79780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DE2894A7-1DA1-44C1-8ED0-71627943069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9" y="1824035"/>
            <a:ext cx="4997132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509AB945-31E2-4B60-9076-CBB8F859494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9" y="2505075"/>
            <a:ext cx="4997132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xmlns="" id="{F771B3EA-2E84-4B8B-A104-81BD577424A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55080" y="1824035"/>
            <a:ext cx="5000308" cy="681040"/>
          </a:xfrm>
        </p:spPr>
        <p:txBody>
          <a:bodyPr anchor="b"/>
          <a:lstStyle>
            <a:lvl1pPr marL="0" indent="0">
              <a:buNone/>
              <a:defRPr sz="2400" b="1" i="0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xmlns="" id="{38511AB8-302C-476E-B80A-AA739911E30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55080" y="2505075"/>
            <a:ext cx="500030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xmlns="" id="{A8B47C29-FE34-4E6E-9921-78C54673AA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xmlns="" id="{3CF6B420-A9CE-4BB6-A653-5C3ABC7D677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xmlns="" id="{B21DF8FE-1179-4798-B16D-AF1DFA266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1622569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C4F66F1A-0A68-4048-808F-CD7A9F3B08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99592"/>
            <a:ext cx="10515600" cy="1573223"/>
          </a:xfrm>
        </p:spPr>
        <p:txBody>
          <a:bodyPr anchor="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xmlns="" id="{28ACB3E6-5365-48F5-8D2A-0B002BA357E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xmlns="" id="{FF7D8EE9-4D97-4B2F-8D38-41CB9EE774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xmlns="" id="{412C5952-0A27-4FAB-A3FD-120037876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13798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xmlns="" id="{03D08427-909D-4679-9192-BC99557A7D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xmlns="" id="{508E39A6-1E09-42B5-85B4-7E8B5AB2AE7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xmlns="" id="{38938940-01DD-4C97-8649-E01C3B0EDF7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0301544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B9693B3D-D568-40B4-A73A-1C8EA9ABB0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1818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D586EB3-917A-43B7-85BB-D00B5D2F07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14798" y="987425"/>
            <a:ext cx="5840589" cy="50323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A87AC029-3BC1-4637-A7F9-BC786DC26A3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72360"/>
            <a:ext cx="3691817" cy="349662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3190B948-89C5-4AC5-B7A0-17136F5C5A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3A6C8C5-652F-46CB-BD26-E262B057FA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17FB50CB-E91F-4B71-81F0-800F2B51A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xmlns="" id="{8B69B885-FDB8-4C62-A285-A0CDC49A6B0C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667846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E3F941E-6445-4840-81AE-104EF7A4F7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9" y="457200"/>
            <a:ext cx="3696652" cy="17018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xmlns="" id="{B3F8B866-E32B-4AE7-AEF3-6974AE3288F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786120" y="838200"/>
            <a:ext cx="5603238" cy="5181599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xmlns="" id="{DE2ABB7A-E157-499A-B224-C2313181F5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9" y="2367280"/>
            <a:ext cx="3696652" cy="350170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xmlns="" id="{EDC77283-E2B8-405E-BB6E-9F121140E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xmlns="" id="{F9F21F05-EB94-417F-B19B-96FF3D9ECA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xmlns="" id="{0AB7C3C7-B6DB-4064-8E66-9FB770C888E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xmlns="" id="{51E233FA-220A-423F-907E-5F81526A28A0}"/>
              </a:ext>
            </a:extLst>
          </p:cNvPr>
          <p:cNvCxnSpPr>
            <a:cxnSpLocks/>
          </p:cNvCxnSpPr>
          <p:nvPr/>
        </p:nvCxnSpPr>
        <p:spPr>
          <a:xfrm>
            <a:off x="5023202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80107818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5F56D52-667C-4E67-9038-A0BDFD8CCD0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A3E72AC-0272-475A-BD25-2AB7AC1DEFA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24CFBFF2-9ECB-4CDD-87FA-9DD1F87BFD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40AC12B3-DAF5-4BA7-A3A6-D0284716DB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0DF171AE-4A11-4035-A072-9AC4053FFA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9478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xmlns="" id="{73A52E95-2F50-48D3-B00E-4C259644E72E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050174" y="838199"/>
            <a:ext cx="2303626" cy="53387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xmlns="" id="{32617C9B-4E02-49C8-B6DF-65ED3C9903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838199"/>
            <a:ext cx="7734300" cy="5338763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58ECA10C-AC31-4D80-B78F-08E48CDCB7F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CCBF3A-D7FB-4B97-8FD5-6FFB20CB1E8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19AAB5B7-F312-4BC9-A5D3-72E065D1B9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CFC2E489-5442-4698-B6E3-3421A97C283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7" name="Straight Connector 6">
            <a:extLst>
              <a:ext uri="{FF2B5EF4-FFF2-40B4-BE49-F238E27FC236}">
                <a16:creationId xmlns:a16="http://schemas.microsoft.com/office/drawing/2014/main" xmlns="" id="{41F3A7E1-F157-4338-B7F7-9C0A2D60B7FF}"/>
              </a:ext>
            </a:extLst>
          </p:cNvPr>
          <p:cNvCxnSpPr>
            <a:cxnSpLocks/>
          </p:cNvCxnSpPr>
          <p:nvPr/>
        </p:nvCxnSpPr>
        <p:spPr>
          <a:xfrm>
            <a:off x="8811337" y="0"/>
            <a:ext cx="0" cy="685800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592115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xmlns="" id="{3D476A66-BE83-43F9-A28B-02DF7879A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84990"/>
            <a:ext cx="10515600" cy="11168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xmlns="" id="{19D76E94-F276-4F0F-8DD9-B1F8A3198A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2061469"/>
            <a:ext cx="10515600" cy="411480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xmlns="" id="{14AD964E-3A2E-4DB9-B96A-EDE144A47BD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 rot="5400000">
            <a:off x="10425981" y="4687095"/>
            <a:ext cx="270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/>
                </a:solidFill>
              </a:defRPr>
            </a:lvl1pPr>
          </a:lstStyle>
          <a:p>
            <a:fld id="{F6CCBF3A-D7FB-4B97-8FD5-6FFB20CB1E84}" type="datetimeFigureOut">
              <a:rPr lang="en-US" smtClean="0"/>
              <a:t>7/13/2026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xmlns="" id="{0DACB382-EE11-430D-941A-DB76EEB7F2D5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 rot="5400000">
            <a:off x="-1131161" y="1592957"/>
            <a:ext cx="297352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xmlns="" id="{A3C562FE-ACD1-43F2-A3DE-5B11E10B7EA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512296" y="6356350"/>
            <a:ext cx="57462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1"/>
                </a:solidFill>
              </a:defRPr>
            </a:lvl1pPr>
          </a:lstStyle>
          <a:p>
            <a:fld id="{3109D357-8067-4A1F-97B2-93C5160B78D9}" type="slidenum">
              <a:rPr lang="en-US" smtClean="0"/>
              <a:t>‹#›</a:t>
            </a:fld>
            <a:endParaRPr lang="en-US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1EB34A3B-1FD5-48FF-9982-1E64C864C01D}"/>
              </a:ext>
            </a:extLst>
          </p:cNvPr>
          <p:cNvCxnSpPr>
            <a:cxnSpLocks/>
          </p:cNvCxnSpPr>
          <p:nvPr/>
        </p:nvCxnSpPr>
        <p:spPr>
          <a:xfrm flipH="1">
            <a:off x="4" y="1824111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76808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6" r:id="rId1"/>
    <p:sldLayoutId id="2147483727" r:id="rId2"/>
    <p:sldLayoutId id="2147483728" r:id="rId3"/>
    <p:sldLayoutId id="2147483729" r:id="rId4"/>
    <p:sldLayoutId id="2147483730" r:id="rId5"/>
    <p:sldLayoutId id="2147483731" r:id="rId6"/>
    <p:sldLayoutId id="2147483732" r:id="rId7"/>
    <p:sldLayoutId id="2147483733" r:id="rId8"/>
    <p:sldLayoutId id="2147483734" r:id="rId9"/>
    <p:sldLayoutId id="2147483735" r:id="rId10"/>
    <p:sldLayoutId id="214748373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SzPct val="80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0292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800" i="1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Goudy Old Style" panose="02020502050305020303" pitchFamily="18" charset="0"/>
        <a:buChar char="–"/>
        <a:defRPr sz="1400" i="1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defTabSz="914400" rtl="0" eaLnBrk="1" latinLnBrk="0" hangingPunct="1">
        <a:lnSpc>
          <a:spcPct val="110000"/>
        </a:lnSpc>
        <a:spcBef>
          <a:spcPts val="500"/>
        </a:spcBef>
        <a:buSzPct val="80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AeW7lGjBoqriGIbccw6gAHaE-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xmlns="" id="{5F65A513-D0E8-41DF-A3C9-73374F51244F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xmlns="" id="{C7AC1808-71A7-944E-10E1-9E710FD3679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640081"/>
            <a:ext cx="9997440" cy="1261213"/>
          </a:xfrm>
        </p:spPr>
        <p:txBody>
          <a:bodyPr>
            <a:normAutofit/>
          </a:bodyPr>
          <a:lstStyle/>
          <a:p>
            <a:pPr algn="ctr"/>
            <a:r>
              <a:rPr lang="en-US" sz="4100" dirty="0"/>
              <a:t>Explainable AI in Healthcare Diagnostic Systems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xmlns="" id="{A94D90E1-3456-7697-1E9E-FD0F5139814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27480" y="5246915"/>
            <a:ext cx="9337040" cy="1245325"/>
          </a:xfrm>
        </p:spPr>
        <p:txBody>
          <a:bodyPr anchor="ctr">
            <a:normAutofit fontScale="85000" lnSpcReduction="20000"/>
          </a:bodyPr>
          <a:lstStyle/>
          <a:p>
            <a:pPr algn="ctr"/>
            <a:r>
              <a:rPr lang="en-US" dirty="0"/>
              <a:t>Presentation by;</a:t>
            </a:r>
          </a:p>
          <a:p>
            <a:pPr algn="ctr"/>
            <a:r>
              <a:rPr lang="en-US" sz="2600" dirty="0" smtClean="0"/>
              <a:t>      Student </a:t>
            </a:r>
            <a:r>
              <a:rPr lang="en-US" sz="2600" dirty="0"/>
              <a:t>name: Sravanthi Sangam	     </a:t>
            </a:r>
          </a:p>
          <a:p>
            <a:pPr algn="ctr"/>
            <a:r>
              <a:rPr lang="en-US" sz="2600" dirty="0"/>
              <a:t>Student ID number: 2536458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xmlns="" id="{3C341CBB-153E-47C8-A7C1-B11941C40121}"/>
              </a:ext>
              <a:ext uri="{C183D7F6-B498-43B3-948B-1728B52AA6E4}">
                <adec:decorative xmlns:adec="http://schemas.microsoft.com/office/drawing/2017/decorative" xmlns="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xmlns="" val="1"/>
              </p:ext>
            </p:extLst>
          </p:nvPr>
        </p:nvCxnSpPr>
        <p:spPr>
          <a:xfrm flipH="1">
            <a:off x="0" y="5143500"/>
            <a:ext cx="12191996" cy="0"/>
          </a:xfrm>
          <a:prstGeom prst="line">
            <a:avLst/>
          </a:prstGeom>
          <a:ln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B3EE0152-51B4-8D1C-FBAC-A59835C14D47}"/>
              </a:ext>
            </a:extLst>
          </p:cNvPr>
          <p:cNvSpPr txBox="1"/>
          <p:nvPr/>
        </p:nvSpPr>
        <p:spPr>
          <a:xfrm>
            <a:off x="1556657" y="2481943"/>
            <a:ext cx="8806543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800" dirty="0"/>
              <a:t>Module:	Research Methods and Professional Development</a:t>
            </a:r>
          </a:p>
          <a:p>
            <a:pPr algn="ctr"/>
            <a:r>
              <a:rPr lang="fr-FR" sz="2800" dirty="0"/>
              <a:t>Module </a:t>
            </a:r>
            <a:r>
              <a:rPr lang="fr-FR" sz="2800" dirty="0" smtClean="0"/>
              <a:t>code: ACFA7004</a:t>
            </a:r>
            <a:endParaRPr lang="fr-FR" sz="2800" dirty="0"/>
          </a:p>
          <a:p>
            <a:pPr algn="ctr"/>
            <a:r>
              <a:rPr lang="fr-FR" sz="2800" dirty="0" err="1"/>
              <a:t>Lecturer</a:t>
            </a:r>
            <a:r>
              <a:rPr lang="fr-FR" sz="2800" dirty="0"/>
              <a:t>:	Mohamed Ben Farah</a:t>
            </a:r>
          </a:p>
          <a:p>
            <a:pPr algn="ctr"/>
            <a:r>
              <a:rPr lang="en-US" sz="2800" dirty="0"/>
              <a:t>Assignment Title: Presentation</a:t>
            </a:r>
          </a:p>
        </p:txBody>
      </p:sp>
    </p:spTree>
    <p:extLst>
      <p:ext uri="{BB962C8B-B14F-4D97-AF65-F5344CB8AC3E}">
        <p14:creationId xmlns:p14="http://schemas.microsoft.com/office/powerpoint/2010/main" val="380365343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4678A9F3-2E56-27D9-FD01-4553367734C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US" sz="3600" dirty="0"/>
              <a:t>Research Context and Background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768CAC37-624F-F2A9-6E9E-FF9DE133A23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197" y="1895676"/>
            <a:ext cx="6585857" cy="4742102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Deep Neural Networks are rapidly integrating into clinical diagnostic environments to automate complex analytical tasks [1].</a:t>
            </a:r>
          </a:p>
          <a:p>
            <a:r>
              <a:rPr lang="en-US" dirty="0"/>
              <a:t>In radiology these systems actively assist in analyzing chest X-rays, CT images and MRI scans.</a:t>
            </a:r>
          </a:p>
          <a:p>
            <a:r>
              <a:rPr lang="en-US" dirty="0"/>
              <a:t>AI networks are used in pathology for streamlining the classification of digital whole-slide tissue biopsies.</a:t>
            </a:r>
          </a:p>
          <a:p>
            <a:r>
              <a:rPr lang="en-US" dirty="0"/>
              <a:t>Emerging diagnostic systems also leverage multi-modal data for precision cardiotoxicity forecasting [2].</a:t>
            </a:r>
          </a:p>
          <a:p>
            <a:r>
              <a:rPr lang="en-US" dirty="0"/>
              <a:t>Primary clinical goal of utilizing deep neural networks is to accelerate emergency patient triage loops and minimize diagnostic turnaround times.</a:t>
            </a:r>
          </a:p>
          <a:p>
            <a:r>
              <a:rPr lang="en-US" dirty="0"/>
              <a:t>These tools reduce clinician cognitive fatigue by serving as an objective and reliable double-check.</a:t>
            </a:r>
          </a:p>
        </p:txBody>
      </p:sp>
      <p:pic>
        <p:nvPicPr>
          <p:cNvPr id="4" name="Picture 3" descr="Cancers 14 05264 g001">
            <a:extLst>
              <a:ext uri="{FF2B5EF4-FFF2-40B4-BE49-F238E27FC236}">
                <a16:creationId xmlns:a16="http://schemas.microsoft.com/office/drawing/2014/main" xmlns="" id="{68D4FCFA-EB02-CA18-EE34-A99D859FBF9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11054" y="1895676"/>
            <a:ext cx="5287978" cy="350363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966A551D-30C0-B1DE-D4FB-444C0C23EC1E}"/>
              </a:ext>
            </a:extLst>
          </p:cNvPr>
          <p:cNvSpPr txBox="1"/>
          <p:nvPr/>
        </p:nvSpPr>
        <p:spPr>
          <a:xfrm>
            <a:off x="7021286" y="5595257"/>
            <a:ext cx="41801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 1: Application of Deep learning in medicine</a:t>
            </a:r>
          </a:p>
        </p:txBody>
      </p:sp>
    </p:spTree>
    <p:extLst>
      <p:ext uri="{BB962C8B-B14F-4D97-AF65-F5344CB8AC3E}">
        <p14:creationId xmlns:p14="http://schemas.microsoft.com/office/powerpoint/2010/main" val="18132490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0A58C476-E9A8-ED23-65E8-8067244076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Literature Review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0F88EC94-69C4-356C-F6F4-3FF8B7F46B4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0" y="1817914"/>
            <a:ext cx="6019800" cy="4359048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Clinical AI has entered a phase of rapid evolution, moving away from rigid and manually encoded expert diagnostic systems [3]. </a:t>
            </a:r>
          </a:p>
          <a:p>
            <a:r>
              <a:rPr lang="en-US" dirty="0"/>
              <a:t>Contemporary healthcare deployments favor highly fluid and deep learning diagnostic architectures.</a:t>
            </a:r>
          </a:p>
          <a:p>
            <a:r>
              <a:rPr lang="en-US" dirty="0"/>
              <a:t>A stark trade-off persists in literature between high-accuracy "black-box" models and simpler, lower-accuracy linear structures [4].</a:t>
            </a:r>
          </a:p>
          <a:p>
            <a:r>
              <a:rPr lang="en-US" dirty="0"/>
              <a:t>Deep architectures achieve superior pattern recognition but naturally limit a user's ability to trace internal reasoning paths [1].</a:t>
            </a:r>
          </a:p>
          <a:p>
            <a:r>
              <a:rPr lang="en-US" dirty="0"/>
              <a:t>International bodies are counteracting this opacity by building strict and protective regulatory standards.</a:t>
            </a:r>
          </a:p>
          <a:p>
            <a:r>
              <a:rPr lang="en-US" dirty="0"/>
              <a:t>The WHO Ethical Guidance frameworks mandate keeping fundamental human rights at the absolute center of digital health.</a:t>
            </a:r>
          </a:p>
          <a:p>
            <a:endParaRPr lang="en-US" dirty="0"/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56E83DA5-C97A-E145-85D7-50AE408D2EE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199" y="1817915"/>
            <a:ext cx="5910943" cy="4359048"/>
          </a:xfrm>
        </p:spPr>
        <p:txBody>
          <a:bodyPr>
            <a:normAutofit fontScale="85000" lnSpcReduction="10000"/>
          </a:bodyPr>
          <a:lstStyle/>
          <a:p>
            <a:r>
              <a:rPr lang="en-US" dirty="0"/>
              <a:t>Joint FDA transparency principles demand clear communication regarding data inputs, performance limits and device logic.</a:t>
            </a:r>
          </a:p>
          <a:p>
            <a:r>
              <a:rPr lang="en-US" dirty="0"/>
              <a:t>Effective clinical implementation now relies directly on equipping users to critically assess algorithmic outputs at the point of care.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5B3CC4EC-A251-5AFB-560A-0E7579470CA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72199" y="3581399"/>
            <a:ext cx="6050570" cy="2339521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4472C70D-F884-9A30-EC9F-49288822279C}"/>
              </a:ext>
            </a:extLst>
          </p:cNvPr>
          <p:cNvSpPr txBox="1"/>
          <p:nvPr/>
        </p:nvSpPr>
        <p:spPr>
          <a:xfrm>
            <a:off x="6781800" y="5981819"/>
            <a:ext cx="4180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 2: Clinical AI applications</a:t>
            </a:r>
          </a:p>
        </p:txBody>
      </p:sp>
    </p:spTree>
    <p:extLst>
      <p:ext uri="{BB962C8B-B14F-4D97-AF65-F5344CB8AC3E}">
        <p14:creationId xmlns:p14="http://schemas.microsoft.com/office/powerpoint/2010/main" val="71806589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5EEF4502-B1DD-A40B-BF14-7E11B281EE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3600" b="1" dirty="0"/>
              <a:t>The Identified Literature Gap &amp; Research Problem</a:t>
            </a:r>
            <a:endParaRPr lang="en-US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8DB3B1E2-8DEF-AF9C-988B-E3FB28610075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lnSpcReduction="10000"/>
          </a:bodyPr>
          <a:lstStyle/>
          <a:p>
            <a:pPr lvl="1">
              <a:buFont typeface="Wingdings" panose="05000000000000000000" pitchFamily="2" charset="2"/>
              <a:buChar char="§"/>
            </a:pPr>
            <a:r>
              <a:rPr lang="en-US" sz="2400" b="1" i="0" dirty="0"/>
              <a:t>The Research Problem:</a:t>
            </a:r>
            <a:r>
              <a:rPr lang="en-US" sz="2400" i="0" dirty="0"/>
              <a:t> The opaque "Black Box" nature of high-performing models creates severe clinical accountability, liability and safety risks.</a:t>
            </a:r>
          </a:p>
          <a:p>
            <a:pPr lvl="1">
              <a:buFont typeface="Wingdings" panose="05000000000000000000" pitchFamily="2" charset="2"/>
              <a:buChar char="§"/>
            </a:pPr>
            <a:r>
              <a:rPr lang="en-US" sz="2400" b="1" i="0" dirty="0"/>
              <a:t>The Literature Gap:</a:t>
            </a:r>
            <a:r>
              <a:rPr lang="en-US" sz="2400" i="0" dirty="0"/>
              <a:t> Current XAI methods prioritize mathematical neatness or visual plausibility over real-world clinical utility and workflow fit. </a:t>
            </a:r>
          </a:p>
          <a:p>
            <a:endParaRPr lang="en-US" sz="2400" dirty="0"/>
          </a:p>
        </p:txBody>
      </p:sp>
      <p:graphicFrame>
        <p:nvGraphicFramePr>
          <p:cNvPr id="5" name="Content Placeholder 4">
            <a:extLst>
              <a:ext uri="{FF2B5EF4-FFF2-40B4-BE49-F238E27FC236}">
                <a16:creationId xmlns:a16="http://schemas.microsoft.com/office/drawing/2014/main" xmlns="" id="{AB37C564-10F9-E2A7-DE90-4FAF4A442223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447546739"/>
              </p:ext>
            </p:extLst>
          </p:nvPr>
        </p:nvGraphicFramePr>
        <p:xfrm>
          <a:off x="6172200" y="2011362"/>
          <a:ext cx="5181600" cy="216875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590800">
                  <a:extLst>
                    <a:ext uri="{9D8B030D-6E8A-4147-A177-3AD203B41FA5}">
                      <a16:colId xmlns:a16="http://schemas.microsoft.com/office/drawing/2014/main" xmlns="" val="2188328113"/>
                    </a:ext>
                  </a:extLst>
                </a:gridCol>
                <a:gridCol w="2590800">
                  <a:extLst>
                    <a:ext uri="{9D8B030D-6E8A-4147-A177-3AD203B41FA5}">
                      <a16:colId xmlns:a16="http://schemas.microsoft.com/office/drawing/2014/main" xmlns="" val="3049907524"/>
                    </a:ext>
                  </a:extLst>
                </a:gridCol>
              </a:tblGrid>
              <a:tr h="433750">
                <a:tc gridSpan="2">
                  <a:txBody>
                    <a:bodyPr/>
                    <a:lstStyle/>
                    <a:p>
                      <a:pPr algn="ctr"/>
                      <a:r>
                        <a:rPr lang="en-US" b="1" dirty="0"/>
                        <a:t>The current critical research gap </a:t>
                      </a:r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800325220"/>
                  </a:ext>
                </a:extLst>
              </a:tr>
              <a:tr h="433750">
                <a:tc>
                  <a:txBody>
                    <a:bodyPr/>
                    <a:lstStyle/>
                    <a:p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Algorithmic Metrics </a:t>
                      </a:r>
                      <a:endParaRPr lang="en-US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en-US" sz="1800" b="1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Clinical Utility Metrics </a:t>
                      </a:r>
                      <a:endParaRPr lang="en-US" b="1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3936740099"/>
                  </a:ext>
                </a:extLst>
              </a:tr>
              <a:tr h="433750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Spatial/Pixel Heatmaps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/>
                        <a:t>-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Actual Clinician Trust 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969555714"/>
                  </a:ext>
                </a:extLst>
              </a:tr>
              <a:tr h="433750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- Mathematical Neatness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-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Cognitive Load Changes 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1442136503"/>
                  </a:ext>
                </a:extLst>
              </a:tr>
              <a:tr h="433750">
                <a:tc>
                  <a:txBody>
                    <a:bodyPr/>
                    <a:lstStyle/>
                    <a:p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- Plausible Output </a:t>
                      </a:r>
                      <a:endParaRPr lang="en-US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/>
                        <a:t>- </a:t>
                      </a:r>
                      <a:r>
                        <a:rPr lang="en-US" sz="1800" kern="1200" dirty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Error Verification Fit  </a:t>
                      </a:r>
                      <a:r>
                        <a:rPr lang="en-US" dirty="0"/>
                        <a:t>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xmlns="" val="2861200239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xmlns="" id="{392DE319-B3DC-E930-F2BF-B6B6DAB2693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2429" y="4180112"/>
            <a:ext cx="4190999" cy="234404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737CEF24-10EB-4B1D-614E-C31E0A6243AC}"/>
              </a:ext>
            </a:extLst>
          </p:cNvPr>
          <p:cNvSpPr txBox="1"/>
          <p:nvPr/>
        </p:nvSpPr>
        <p:spPr>
          <a:xfrm>
            <a:off x="7048500" y="6524160"/>
            <a:ext cx="418011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 3: Blackbox models illustration with XAI integration</a:t>
            </a:r>
          </a:p>
        </p:txBody>
      </p:sp>
    </p:spTree>
    <p:extLst>
      <p:ext uri="{BB962C8B-B14F-4D97-AF65-F5344CB8AC3E}">
        <p14:creationId xmlns:p14="http://schemas.microsoft.com/office/powerpoint/2010/main" val="80504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72A28851-2A93-2BE8-10E9-CF846C4D94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b="1" dirty="0"/>
              <a:t>Research Aim and Objectives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8930F87-6B72-F38E-D760-3265B3EAED37}"/>
              </a:ext>
            </a:extLst>
          </p:cNvPr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US" b="1" dirty="0"/>
              <a:t>Research Aim:</a:t>
            </a:r>
            <a:r>
              <a:rPr lang="en-US" dirty="0"/>
              <a:t> To develop and comprehensively evaluate an explainable and human-centered diagnostic framework that balances algorithmic accuracy with interpretable features to support safe clinical decision-making.</a:t>
            </a:r>
          </a:p>
          <a:p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335130B-3EB1-85BA-3FE4-B5BA47A2C42E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b="1" dirty="0"/>
              <a:t>Smart Research Objectives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To clean and preprocess multi-institutional chest radiography data arrays by month 2.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To train an ensemble convolutional architecture for pulmonary anomaly detection by month 5.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To integrate post-hoc feature attribution layers (Grad-CAM and SHAP) onto the network by month 7.</a:t>
            </a:r>
          </a:p>
          <a:p>
            <a:pPr marL="457200" indent="-457200">
              <a:buFont typeface="+mj-lt"/>
              <a:buAutoNum type="arabicPeriod"/>
            </a:pPr>
            <a:r>
              <a:rPr lang="en-US" dirty="0"/>
              <a:t>To quantify cognitive fit and clinician validation performance using standardized human-centered metrics by month 10.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E66EAE3F-93DC-94FC-09CB-8272AA02782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1484" y="3509590"/>
            <a:ext cx="4376057" cy="288708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4063734B-21FC-AFAE-6C74-406F84EB4B02}"/>
              </a:ext>
            </a:extLst>
          </p:cNvPr>
          <p:cNvSpPr txBox="1"/>
          <p:nvPr/>
        </p:nvSpPr>
        <p:spPr>
          <a:xfrm>
            <a:off x="1001484" y="6396679"/>
            <a:ext cx="4180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 4: Future of XAI in healthcare</a:t>
            </a:r>
          </a:p>
        </p:txBody>
      </p:sp>
    </p:spTree>
    <p:extLst>
      <p:ext uri="{BB962C8B-B14F-4D97-AF65-F5344CB8AC3E}">
        <p14:creationId xmlns:p14="http://schemas.microsoft.com/office/powerpoint/2010/main" val="107580230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DFF574D8-B45B-822F-C5A5-4D0BC53C9D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Research Methodology</a:t>
            </a:r>
            <a:endParaRPr lang="en-US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xmlns="" id="{EF28BED6-BB66-8DD0-0F78-BC6B353DAC22}"/>
                  </a:ext>
                </a:extLst>
              </p:cNvPr>
              <p:cNvSpPr>
                <a:spLocks noGrp="1"/>
              </p:cNvSpPr>
              <p:nvPr>
                <p:ph sz="half" idx="1"/>
              </p:nvPr>
            </p:nvSpPr>
            <p:spPr>
              <a:xfrm>
                <a:off x="0" y="2011679"/>
                <a:ext cx="6019800" cy="4650378"/>
              </a:xfrm>
            </p:spPr>
            <p:txBody>
              <a:bodyPr>
                <a:normAutofit/>
              </a:bodyPr>
              <a:lstStyle/>
              <a:p>
                <a:pPr lvl="1">
                  <a:buFont typeface="Wingdings" panose="05000000000000000000" pitchFamily="2" charset="2"/>
                  <a:buChar char="v"/>
                </a:pPr>
                <a:r>
                  <a:rPr lang="en-US" b="1" i="0" dirty="0"/>
                  <a:t>Data Collection Process:</a:t>
                </a:r>
                <a:r>
                  <a:rPr lang="en-US" i="0" dirty="0"/>
                  <a:t> Leverage open-access and verified multi-institutional datasets (e.g., NIH Chest X-ray, Kaggle Pulmonary data).</a:t>
                </a:r>
              </a:p>
              <a:p>
                <a:pPr lvl="1">
                  <a:buFont typeface="Wingdings" panose="05000000000000000000" pitchFamily="2" charset="2"/>
                  <a:buChar char="v"/>
                </a:pPr>
                <a:r>
                  <a:rPr lang="en-US" b="1" i="0" dirty="0"/>
                  <a:t>Algorithmic Development:</a:t>
                </a:r>
                <a:r>
                  <a:rPr lang="en-US" i="0" dirty="0"/>
                  <a:t> Building an ensemble deep convolutional model utilizing transfer learning to maintain premium accuracy. </a:t>
                </a:r>
              </a:p>
              <a:p>
                <a:pPr lvl="1">
                  <a:buFont typeface="Wingdings" panose="05000000000000000000" pitchFamily="2" charset="2"/>
                  <a:buChar char="v"/>
                </a:pPr>
                <a:r>
                  <a:rPr lang="en-US" b="1" i="0" dirty="0"/>
                  <a:t>Explainability Layering:</a:t>
                </a:r>
                <a:endParaRPr lang="en-US" i="0" dirty="0"/>
              </a:p>
              <a:p>
                <a:pPr lvl="2"/>
                <a:r>
                  <a:rPr lang="en-US" dirty="0"/>
                  <a:t>Grad-CAM: Mapping localized pixel gradients to highlight visual tissue anomalies. </a:t>
                </a:r>
              </a:p>
              <a:p>
                <a:pPr lvl="2"/>
                <a:r>
                  <a:rPr lang="en-US" dirty="0"/>
                  <a:t>SHAP/LIME: Quantifying marginal weights of patient covariates (age, sex, clinical history). </a:t>
                </a:r>
              </a:p>
              <a:p>
                <a:pPr lvl="2">
                  <a:buFont typeface="Wingdings" panose="05000000000000000000" pitchFamily="2" charset="2"/>
                  <a:buChar char="v"/>
                </a:pPr>
                <a:r>
                  <a:rPr lang="en-US" b="1" dirty="0"/>
                  <a:t>Evaluation Framework:</a:t>
                </a:r>
                <a:r>
                  <a:rPr lang="en-US" dirty="0"/>
                  <a:t> Utilizing a dual evaluation paradigm checking both Technical Accuracy (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US" i="1">
                            <a:latin typeface="Cambria Math"/>
                          </a:rPr>
                        </m:ctrlPr>
                      </m:sSubPr>
                      <m:e>
                        <m:r>
                          <m:rPr>
                            <m:sty m:val="p"/>
                          </m:rPr>
                          <a:rPr lang="en-US">
                            <a:latin typeface="Cambria Math" panose="02040503050406030204" pitchFamily="18" charset="0"/>
                          </a:rPr>
                          <m:t>F</m:t>
                        </m:r>
                      </m:e>
                      <m:sub>
                        <m:r>
                          <a:rPr lang="en-US">
                            <a:latin typeface="Cambria Math" panose="02040503050406030204" pitchFamily="18" charset="0"/>
                          </a:rPr>
                          <m:t>1</m:t>
                        </m:r>
                      </m:sub>
                    </m:sSub>
                  </m:oMath>
                </a14:m>
                <a:r>
                  <a:rPr lang="en-US" dirty="0"/>
                  <a:t>-score, ROC-AUC) and Cognitive Fit (clinician error-tracking speed). </a:t>
                </a:r>
              </a:p>
              <a:p>
                <a:pPr marL="594360" lvl="2" indent="0">
                  <a:buNone/>
                </a:pPr>
                <a:endParaRPr lang="en-US" dirty="0"/>
              </a:p>
              <a:p>
                <a:endParaRPr lang="en-US" dirty="0"/>
              </a:p>
            </p:txBody>
          </p:sp>
        </mc:Choice>
        <mc:Fallback xmlns="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F28BED6-BB66-8DD0-0F78-BC6B353DAC22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sz="half" idx="1"/>
              </p:nvPr>
            </p:nvSpPr>
            <p:spPr>
              <a:xfrm>
                <a:off x="0" y="2011679"/>
                <a:ext cx="6019800" cy="4650378"/>
              </a:xfrm>
              <a:blipFill>
                <a:blip r:embed="rId2"/>
                <a:stretch>
                  <a:fillRect t="-393" r="-1316"/>
                </a:stretch>
              </a:blipFill>
            </p:spPr>
            <p:txBody>
              <a:bodyPr/>
              <a:lstStyle/>
              <a:p>
                <a:r>
                  <a:rPr lang="en-US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6" name="Picture 5">
            <a:extLst>
              <a:ext uri="{FF2B5EF4-FFF2-40B4-BE49-F238E27FC236}">
                <a16:creationId xmlns:a16="http://schemas.microsoft.com/office/drawing/2014/main" xmlns="" id="{E89DC9A3-CDCD-329F-4591-44E840509DD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9770" y="1844586"/>
            <a:ext cx="3337962" cy="44284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xmlns="" id="{3C3051F0-C91B-8E2B-D6FF-06AACF4B0713}"/>
              </a:ext>
            </a:extLst>
          </p:cNvPr>
          <p:cNvSpPr txBox="1"/>
          <p:nvPr/>
        </p:nvSpPr>
        <p:spPr>
          <a:xfrm>
            <a:off x="6879770" y="6396679"/>
            <a:ext cx="4180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 5: Methodology Workflow</a:t>
            </a:r>
          </a:p>
        </p:txBody>
      </p:sp>
    </p:spTree>
    <p:extLst>
      <p:ext uri="{BB962C8B-B14F-4D97-AF65-F5344CB8AC3E}">
        <p14:creationId xmlns:p14="http://schemas.microsoft.com/office/powerpoint/2010/main" val="6975994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EB166E1A-EDEF-4BC5-0561-2F2EF86135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b="1" dirty="0"/>
              <a:t>Project Planning and Resources</a:t>
            </a:r>
            <a:r>
              <a:rPr lang="en-US" dirty="0"/>
              <a:t/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xmlns="" id="{F11C06E6-7A2A-4A1C-0D09-0E79285DA2E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44173729"/>
              </p:ext>
            </p:extLst>
          </p:nvPr>
        </p:nvGraphicFramePr>
        <p:xfrm>
          <a:off x="838200" y="1197429"/>
          <a:ext cx="10515600" cy="499654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05200">
                  <a:extLst>
                    <a:ext uri="{9D8B030D-6E8A-4147-A177-3AD203B41FA5}">
                      <a16:colId xmlns:a16="http://schemas.microsoft.com/office/drawing/2014/main" xmlns="" val="2529599056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xmlns="" val="3762351717"/>
                    </a:ext>
                  </a:extLst>
                </a:gridCol>
                <a:gridCol w="3505200">
                  <a:extLst>
                    <a:ext uri="{9D8B030D-6E8A-4147-A177-3AD203B41FA5}">
                      <a16:colId xmlns:a16="http://schemas.microsoft.com/office/drawing/2014/main" xmlns="" val="3630168704"/>
                    </a:ext>
                  </a:extLst>
                </a:gridCol>
              </a:tblGrid>
              <a:tr h="892268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effectLst/>
                        </a:rPr>
                        <a:t>Phase Task</a:t>
                      </a:r>
                      <a:endParaRPr lang="en-US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effectLst/>
                        </a:rPr>
                        <a:t>Timeline</a:t>
                      </a:r>
                      <a:endParaRPr lang="en-US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Crucial Resources Required</a:t>
                      </a:r>
                      <a:endParaRPr lang="en-US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xmlns="" val="91895456"/>
                  </a:ext>
                </a:extLst>
              </a:tr>
              <a:tr h="89259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effectLst/>
                        </a:rPr>
                        <a:t>P1: Data Ingestion &amp; Preprocessing</a:t>
                      </a:r>
                      <a:endParaRPr lang="en-US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Weeks 1–3</a:t>
                      </a:r>
                      <a:endParaRPr lang="en-US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Multi-source open radiography databases, Python</a:t>
                      </a:r>
                      <a:endParaRPr lang="en-US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xmlns="" val="2302554865"/>
                  </a:ext>
                </a:extLst>
              </a:tr>
              <a:tr h="89259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P2: Model Training &amp; Ensemble Build</a:t>
                      </a:r>
                      <a:endParaRPr lang="en-US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effectLst/>
                        </a:rPr>
                        <a:t>Weeks 4–6</a:t>
                      </a:r>
                      <a:endParaRPr lang="en-US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High-Compute GPU Cloud (AWS EC2 / local cluster)</a:t>
                      </a:r>
                      <a:endParaRPr lang="en-US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xmlns="" val="2014284802"/>
                  </a:ext>
                </a:extLst>
              </a:tr>
              <a:tr h="892592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P3: XAI Layering &amp; Interface Build</a:t>
                      </a:r>
                      <a:endParaRPr lang="en-US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effectLst/>
                        </a:rPr>
                        <a:t>Weeks 7–8</a:t>
                      </a:r>
                      <a:endParaRPr lang="en-US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>
                          <a:effectLst/>
                        </a:rPr>
                        <a:t>Grad-CAM, SHAP, and Streamlit dashboard libraries</a:t>
                      </a:r>
                      <a:endParaRPr lang="en-US" sz="1600" kern="10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xmlns="" val="682097393"/>
                  </a:ext>
                </a:extLst>
              </a:tr>
              <a:tr h="1426500"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dirty="0"/>
                        <a:t>P4: Live System Demonstration &amp; Audit</a:t>
                      </a:r>
                      <a:endParaRPr lang="en-US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kern="100" dirty="0">
                          <a:effectLst/>
                        </a:rPr>
                        <a:t>Weeks 9–10</a:t>
                      </a:r>
                      <a:endParaRPr lang="en-US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15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US" sz="1600" dirty="0"/>
                        <a:t>Interactive Web UI Prototype, Simulated Patient Scan logs</a:t>
                      </a:r>
                      <a:endParaRPr lang="en-US" sz="1600" kern="100" dirty="0">
                        <a:effectLst/>
                        <a:latin typeface="Aptos" panose="020B0004020202020204" pitchFamily="34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114300" marR="114300" marT="76200" marB="76200" anchor="ctr"/>
                </a:tc>
                <a:extLst>
                  <a:ext uri="{0D108BD9-81ED-4DB2-BD59-A6C34878D82A}">
                    <a16:rowId xmlns:a16="http://schemas.microsoft.com/office/drawing/2014/main" xmlns="" val="110335512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4171894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60A2915D-A227-800A-79A8-9216DA3BB59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Project Impact and Limitations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598B552-0D45-3C12-E456-4285906CD20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30627" y="1701800"/>
            <a:ext cx="5725886" cy="4764313"/>
          </a:xfrm>
        </p:spPr>
        <p:txBody>
          <a:bodyPr>
            <a:normAutofit fontScale="92500" lnSpcReduction="20000"/>
          </a:bodyPr>
          <a:lstStyle/>
          <a:p>
            <a:endParaRPr lang="en-US" dirty="0"/>
          </a:p>
          <a:p>
            <a:pPr marL="0" indent="0">
              <a:buNone/>
            </a:pPr>
            <a:r>
              <a:rPr lang="en-US" b="1" dirty="0"/>
              <a:t>Potential Project Impacts</a:t>
            </a:r>
          </a:p>
          <a:p>
            <a:r>
              <a:rPr lang="en-US" dirty="0"/>
              <a:t>Proposed framework directly aligns advanced diagnostic software with emerging regulatory guidelines like the EU AI Act.</a:t>
            </a:r>
          </a:p>
          <a:p>
            <a:r>
              <a:rPr lang="en-US" dirty="0"/>
              <a:t>Visual and tabular explanations significantly lower institutional risk under modern clinical governance standards.</a:t>
            </a:r>
          </a:p>
          <a:p>
            <a:r>
              <a:rPr lang="en-US" dirty="0"/>
              <a:t>Exposing structural model blind spots helps eliminate diagnostic errors driven by dangerous shortcut learning.</a:t>
            </a:r>
          </a:p>
          <a:p>
            <a:r>
              <a:rPr lang="en-US" dirty="0"/>
              <a:t>Providing clear and actionable rationale inherently cultivates stronger clinician confidence in digital assistants.</a:t>
            </a:r>
          </a:p>
          <a:p>
            <a:r>
              <a:rPr lang="en-US" dirty="0"/>
              <a:t>Transparent diagnostic processing models ultimately improve patient safety outcomes at the point of care.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xmlns="" id="{8AC02A2B-DF3F-5247-61E2-81C6D4AA79E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2" y="1889261"/>
            <a:ext cx="5889171" cy="2427514"/>
          </a:xfrm>
        </p:spPr>
        <p:txBody>
          <a:bodyPr>
            <a:normAutofit fontScale="92500" lnSpcReduction="20000"/>
          </a:bodyPr>
          <a:lstStyle/>
          <a:p>
            <a:pPr marL="0" indent="0">
              <a:buNone/>
            </a:pPr>
            <a:r>
              <a:rPr lang="en-US" sz="1800" b="1" dirty="0"/>
              <a:t>Project Limitations</a:t>
            </a:r>
          </a:p>
          <a:p>
            <a:r>
              <a:rPr lang="en-US" sz="1800" dirty="0"/>
              <a:t>Real-time extraction of ensemble feature attributions demands exceptionally high computational resource allocations.</a:t>
            </a:r>
          </a:p>
          <a:p>
            <a:r>
              <a:rPr lang="en-US" sz="1800" dirty="0"/>
              <a:t>Generated explanations remain local to individual cases and lack universal baseline transferability.</a:t>
            </a:r>
          </a:p>
          <a:p>
            <a:r>
              <a:rPr lang="en-US" sz="1800" dirty="0"/>
              <a:t>Post-hoc visualization outputs exhibit sensitive variability when exposed to noisy and </a:t>
            </a:r>
            <a:r>
              <a:rPr lang="en-US" sz="1800" dirty="0" err="1"/>
              <a:t>uncurated</a:t>
            </a:r>
            <a:r>
              <a:rPr lang="en-US" sz="1800" dirty="0"/>
              <a:t> real-world clinical data.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xmlns="" id="{67667D29-033A-61EA-8390-D9C89FB110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771" t="10232" r="9609" b="7495"/>
          <a:stretch>
            <a:fillRect/>
          </a:stretch>
        </p:blipFill>
        <p:spPr>
          <a:xfrm>
            <a:off x="6694713" y="3954164"/>
            <a:ext cx="4321630" cy="2511949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xmlns="" id="{1E23C8B8-A1B2-7907-44DC-4A923E6ACF4B}"/>
              </a:ext>
            </a:extLst>
          </p:cNvPr>
          <p:cNvSpPr txBox="1"/>
          <p:nvPr/>
        </p:nvSpPr>
        <p:spPr>
          <a:xfrm>
            <a:off x="6879770" y="6396679"/>
            <a:ext cx="418011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dirty="0"/>
              <a:t>Fig 6: Types of XAI Models</a:t>
            </a:r>
          </a:p>
        </p:txBody>
      </p:sp>
    </p:spTree>
    <p:extLst>
      <p:ext uri="{BB962C8B-B14F-4D97-AF65-F5344CB8AC3E}">
        <p14:creationId xmlns:p14="http://schemas.microsoft.com/office/powerpoint/2010/main" val="391967390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2B936CED-2406-69D8-ADA9-73837E671C8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D1250453-8EEA-1C1F-61BE-0FA17515B1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en-US" dirty="0"/>
              <a:t>Advanced machine learning provides remarkable power to improve clinical diagnostics but remains bottlenecked by black-box opacity.</a:t>
            </a:r>
          </a:p>
          <a:p>
            <a:r>
              <a:rPr lang="en-US" dirty="0"/>
              <a:t>Explainable AI bridges the identified critical operational gap by transforming uninterpretable models into transparent systems.</a:t>
            </a:r>
          </a:p>
          <a:p>
            <a:r>
              <a:rPr lang="en-US" dirty="0"/>
              <a:t>This research proposal will address a clear literature gap by focusing directly on human factors and real-world clinical utility.</a:t>
            </a:r>
          </a:p>
          <a:p>
            <a:r>
              <a:rPr lang="en-US" dirty="0"/>
              <a:t>Proposed dual-evaluation framework will ensure that algorithmic accuracy balances safely with human cognitive fit.</a:t>
            </a:r>
          </a:p>
          <a:p>
            <a:r>
              <a:rPr lang="en-US" dirty="0"/>
              <a:t>Developing verifiable and interactive dashboards will empower medical professionals to audit automated diagnostic outcomes confidently.</a:t>
            </a:r>
          </a:p>
          <a:p>
            <a:r>
              <a:rPr lang="en-US" dirty="0"/>
              <a:t>True progress in healthcare computing relies on building deep and accountable collaboration between human expertise and machine intelligence.</a:t>
            </a:r>
          </a:p>
        </p:txBody>
      </p:sp>
    </p:spTree>
    <p:extLst>
      <p:ext uri="{BB962C8B-B14F-4D97-AF65-F5344CB8AC3E}">
        <p14:creationId xmlns:p14="http://schemas.microsoft.com/office/powerpoint/2010/main" val="34814050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xmlns="" id="{F0B6B6F7-AB8A-4A42-5863-936A45C85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F82BD0EA-A435-7287-E0FC-A7C13DFC0E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061469"/>
            <a:ext cx="10515600" cy="4415531"/>
          </a:xfrm>
        </p:spPr>
        <p:txBody>
          <a:bodyPr>
            <a:normAutofit fontScale="92500" lnSpcReduction="20000"/>
          </a:bodyPr>
          <a:lstStyle/>
          <a:p>
            <a:r>
              <a:rPr lang="en-US" dirty="0"/>
              <a:t>[1] Md. A. B. </a:t>
            </a:r>
            <a:r>
              <a:rPr lang="en-US" dirty="0" err="1"/>
              <a:t>Shiddik</a:t>
            </a:r>
            <a:r>
              <a:rPr lang="en-US" dirty="0"/>
              <a:t>, “Explainable Artificial Intelligence in Healthcare: Current Landscape, Challenges, and Future Directions,” Health Science Reports, vol. 9, no. 3, Mar. 2026, </a:t>
            </a:r>
            <a:r>
              <a:rPr lang="en-US" dirty="0" err="1"/>
              <a:t>doi</a:t>
            </a:r>
            <a:r>
              <a:rPr lang="en-US" dirty="0"/>
              <a:t>: https://doi.org/10.1002/hsr2.72172.</a:t>
            </a:r>
          </a:p>
          <a:p>
            <a:r>
              <a:rPr lang="en-US" dirty="0"/>
              <a:t>[2] S. Wu et al., “</a:t>
            </a:r>
            <a:r>
              <a:rPr lang="en-US" dirty="0" err="1"/>
              <a:t>CardioAI</a:t>
            </a:r>
            <a:r>
              <a:rPr lang="en-US" dirty="0"/>
              <a:t>: A Multimodal AI-based System to Support Symptom Monitoring and Risk Prediction of Cancer Treatment-Induced Cardiotoxicity,” PubMed, pp. 1–22, Apr. 2025, </a:t>
            </a:r>
            <a:r>
              <a:rPr lang="en-US" dirty="0" err="1"/>
              <a:t>doi</a:t>
            </a:r>
            <a:r>
              <a:rPr lang="en-US" dirty="0"/>
              <a:t>: https://doi.org/10.1145/3706598.3714272.</a:t>
            </a:r>
          </a:p>
          <a:p>
            <a:r>
              <a:rPr lang="en-US" dirty="0"/>
              <a:t>[3] [1]U. Nations, “Marine litter, an analytical overview,” Unep.org, vol. 2, no. 1, 2022, </a:t>
            </a:r>
            <a:r>
              <a:rPr lang="en-US" dirty="0" err="1"/>
              <a:t>doi</a:t>
            </a:r>
            <a:r>
              <a:rPr lang="en-US" dirty="0"/>
              <a:t>: https://doi.org/N/A.</a:t>
            </a:r>
          </a:p>
          <a:p>
            <a:r>
              <a:rPr lang="en-US" dirty="0"/>
              <a:t>[4] A. Nicosia, N. Cancilla, J. D. Martín Guerrero, I. Tinnirello, and A. Cipollina, “Artificial Intelligence in Nephrology: From Early Detection to Clinical Management of Kidney Diseases,” Bioengineering, vol. 12, no. 10, p. 1069, Oct. 2025, </a:t>
            </a:r>
            <a:r>
              <a:rPr lang="en-US" dirty="0" err="1"/>
              <a:t>doi</a:t>
            </a:r>
            <a:r>
              <a:rPr lang="en-US" dirty="0"/>
              <a:t>: https://doi.org/10.3390/bioengineering12101069.</a:t>
            </a:r>
          </a:p>
          <a:p>
            <a:r>
              <a:rPr lang="en-US" dirty="0"/>
              <a:t>[5] WHO, “ETHICS AND GOVERNANCE OF ARTIFICIAL INTELLIGENCE FOR HEALTH ETHICS AND GOVERNANCE OF ARTIFICIAL INTELLIGENCE FOR HEALTH,” 2021. Available: https://iris.who.int/bitstream/handle/10665/341996/9789240029200-eng.pdf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5165787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xmlns="" id="{B4D03E45-282C-3C6C-B558-D642A686ED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167743" y="2213869"/>
            <a:ext cx="6248400" cy="206421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9600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194981361"/>
      </p:ext>
    </p:extLst>
  </p:cSld>
  <p:clrMapOvr>
    <a:masterClrMapping/>
  </p:clrMapOvr>
</p:sld>
</file>

<file path=ppt/theme/theme1.xml><?xml version="1.0" encoding="utf-8"?>
<a:theme xmlns:a="http://schemas.openxmlformats.org/drawingml/2006/main" name="ArchwayVTI">
  <a:themeElements>
    <a:clrScheme name="Custom 1">
      <a:dk1>
        <a:sysClr val="windowText" lastClr="000000"/>
      </a:dk1>
      <a:lt1>
        <a:sysClr val="window" lastClr="FFFFFF"/>
      </a:lt1>
      <a:dk2>
        <a:srgbClr val="2E3A3C"/>
      </a:dk2>
      <a:lt2>
        <a:srgbClr val="EDE9E7"/>
      </a:lt2>
      <a:accent1>
        <a:srgbClr val="898470"/>
      </a:accent1>
      <a:accent2>
        <a:srgbClr val="7A8773"/>
      </a:accent2>
      <a:accent3>
        <a:srgbClr val="8C845E"/>
      </a:accent3>
      <a:accent4>
        <a:srgbClr val="9F7E56"/>
      </a:accent4>
      <a:accent5>
        <a:srgbClr val="9B7E69"/>
      </a:accent5>
      <a:accent6>
        <a:srgbClr val="AA7862"/>
      </a:accent6>
      <a:hlink>
        <a:srgbClr val="7A8773"/>
      </a:hlink>
      <a:folHlink>
        <a:srgbClr val="9F7E56"/>
      </a:folHlink>
    </a:clrScheme>
    <a:fontScheme name="Archway">
      <a:majorFont>
        <a:latin typeface="Felix Titling"/>
        <a:ea typeface=""/>
        <a:cs typeface=""/>
      </a:majorFont>
      <a:minorFont>
        <a:latin typeface="Goudy Old Style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ArchwayVTI" id="{309F1D27-9968-4F93-BA7C-3666A757FD2E}" vid="{76D8E8FD-8787-4E56-A14A-C28BF58ABEE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183</TotalTime>
  <Words>1129</Words>
  <Application>Microsoft Office PowerPoint</Application>
  <PresentationFormat>Custom</PresentationFormat>
  <Paragraphs>98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ArchwayVTI</vt:lpstr>
      <vt:lpstr>Explainable AI in Healthcare Diagnostic Systems</vt:lpstr>
      <vt:lpstr>Research Context and Background</vt:lpstr>
      <vt:lpstr>Literature Review</vt:lpstr>
      <vt:lpstr>The Identified Literature Gap &amp; Research Problem</vt:lpstr>
      <vt:lpstr>Research Aim and Objectives</vt:lpstr>
      <vt:lpstr>Research Methodology</vt:lpstr>
      <vt:lpstr>Project Planning and Resources </vt:lpstr>
      <vt:lpstr>Project Impact and Limitations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Explainable AI in Healthcare Diagnostic Systems</dc:title>
  <dc:creator>Sravanthi Sangam</dc:creator>
  <cp:lastModifiedBy>DELL</cp:lastModifiedBy>
  <cp:revision>7</cp:revision>
  <dcterms:created xsi:type="dcterms:W3CDTF">2026-07-01T07:21:42Z</dcterms:created>
  <dcterms:modified xsi:type="dcterms:W3CDTF">2026-07-13T09:44:17Z</dcterms:modified>
</cp:coreProperties>
</file>