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8"/>
  </p:notesMasterIdLst>
  <p:handoutMasterIdLst>
    <p:handoutMasterId r:id="rId19"/>
  </p:handoutMasterIdLst>
  <p:sldIdLst>
    <p:sldId id="375" r:id="rId2"/>
    <p:sldId id="437" r:id="rId3"/>
    <p:sldId id="442" r:id="rId4"/>
    <p:sldId id="443" r:id="rId5"/>
    <p:sldId id="444" r:id="rId6"/>
    <p:sldId id="445" r:id="rId7"/>
    <p:sldId id="446" r:id="rId8"/>
    <p:sldId id="447" r:id="rId9"/>
    <p:sldId id="448" r:id="rId10"/>
    <p:sldId id="438" r:id="rId11"/>
    <p:sldId id="439" r:id="rId12"/>
    <p:sldId id="440" r:id="rId13"/>
    <p:sldId id="417" r:id="rId14"/>
    <p:sldId id="415" r:id="rId15"/>
    <p:sldId id="441" r:id="rId16"/>
    <p:sldId id="433"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05" autoAdjust="0"/>
    <p:restoredTop sz="85597" autoAdjust="0"/>
  </p:normalViewPr>
  <p:slideViewPr>
    <p:cSldViewPr snapToGrid="0" snapToObjects="1">
      <p:cViewPr varScale="1">
        <p:scale>
          <a:sx n="78" d="100"/>
          <a:sy n="78" d="100"/>
        </p:scale>
        <p:origin x="471" y="57"/>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07/03/2021</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07/03/2021</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2</a:t>
            </a:fld>
            <a:endParaRPr lang="en-GB" noProof="0" dirty="0"/>
          </a:p>
        </p:txBody>
      </p:sp>
    </p:spTree>
    <p:extLst>
      <p:ext uri="{BB962C8B-B14F-4D97-AF65-F5344CB8AC3E}">
        <p14:creationId xmlns:p14="http://schemas.microsoft.com/office/powerpoint/2010/main" val="3369196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7</a:t>
            </a:fld>
            <a:endParaRPr lang="en-GB" noProof="0" dirty="0"/>
          </a:p>
        </p:txBody>
      </p:sp>
    </p:spTree>
    <p:extLst>
      <p:ext uri="{BB962C8B-B14F-4D97-AF65-F5344CB8AC3E}">
        <p14:creationId xmlns:p14="http://schemas.microsoft.com/office/powerpoint/2010/main" val="2838891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10</a:t>
            </a:fld>
            <a:endParaRPr lang="en-GB" noProof="0" dirty="0"/>
          </a:p>
        </p:txBody>
      </p:sp>
    </p:spTree>
    <p:extLst>
      <p:ext uri="{BB962C8B-B14F-4D97-AF65-F5344CB8AC3E}">
        <p14:creationId xmlns:p14="http://schemas.microsoft.com/office/powerpoint/2010/main" val="326430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14</a:t>
            </a:fld>
            <a:endParaRPr lang="en-GB" noProof="0" dirty="0"/>
          </a:p>
        </p:txBody>
      </p:sp>
    </p:spTree>
    <p:extLst>
      <p:ext uri="{BB962C8B-B14F-4D97-AF65-F5344CB8AC3E}">
        <p14:creationId xmlns:p14="http://schemas.microsoft.com/office/powerpoint/2010/main" val="2649256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15</a:t>
            </a:fld>
            <a:endParaRPr lang="en-GB" noProof="0" dirty="0"/>
          </a:p>
        </p:txBody>
      </p:sp>
    </p:spTree>
    <p:extLst>
      <p:ext uri="{BB962C8B-B14F-4D97-AF65-F5344CB8AC3E}">
        <p14:creationId xmlns:p14="http://schemas.microsoft.com/office/powerpoint/2010/main" val="1809901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07/03/2021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smtClean="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07/03/2021</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83" r:id="rId13"/>
    <p:sldLayoutId id="2147483685" r:id="rId14"/>
    <p:sldLayoutId id="2147483684" r:id="rId15"/>
    <p:sldLayoutId id="2147483680" r:id="rId16"/>
    <p:sldLayoutId id="2147483691" r:id="rId17"/>
    <p:sldLayoutId id="2147483692" r:id="rId18"/>
    <p:sldLayoutId id="2147483693" r:id="rId19"/>
    <p:sldLayoutId id="2147483694" r:id="rId20"/>
    <p:sldLayoutId id="2147483688" r:id="rId21"/>
    <p:sldLayoutId id="2147483687" r:id="rId22"/>
    <p:sldLayoutId id="2147483689" r:id="rId23"/>
    <p:sldLayoutId id="2147483690" r:id="rId24"/>
    <p:sldLayoutId id="2147483695" r:id="rId25"/>
    <p:sldLayoutId id="2147483696" r:id="rId26"/>
    <p:sldLayoutId id="2147483697" r:id="rId27"/>
    <p:sldLayoutId id="2147483698" r:id="rId28"/>
    <p:sldLayoutId id="2147483703" r:id="rId29"/>
    <p:sldLayoutId id="2147483704" r:id="rId30"/>
    <p:sldLayoutId id="2147483705" r:id="rId31"/>
    <p:sldLayoutId id="2147483706" r:id="rId32"/>
    <p:sldLayoutId id="2147483700" r:id="rId33"/>
    <p:sldLayoutId id="2147483699" r:id="rId34"/>
    <p:sldLayoutId id="2147483701" r:id="rId35"/>
    <p:sldLayoutId id="2147483702" r:id="rId36"/>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5.xml"/><Relationship Id="rId6" Type="http://schemas.openxmlformats.org/officeDocument/2006/relationships/image" Target="../media/image8.png"/><Relationship Id="rId5" Type="http://schemas.openxmlformats.org/officeDocument/2006/relationships/hyperlink" Target="https://counsellingtutor.com/counselling-approaches/person-centred-approach-to-counselling/carl-rogers-core-conditions/" TargetMode="External"/><Relationship Id="rId4" Type="http://schemas.openxmlformats.org/officeDocument/2006/relationships/hyperlink" Target="https://mick-cooper.squarespace.com/new-blog/2020/1/29/person-centred-therapy-is-not-one-thing-an-introduction-to-the-tribe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mick-cooper.squarespace.com/" TargetMode="External"/><Relationship Id="rId2" Type="http://schemas.openxmlformats.org/officeDocument/2006/relationships/hyperlink" Target="https://www.cipd.co.uk/Images/reflective-practice-guide_tcm18-12524.pdf" TargetMode="External"/><Relationship Id="rId1" Type="http://schemas.openxmlformats.org/officeDocument/2006/relationships/slideLayout" Target="../slideLayouts/slideLayout25.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p:cNvPicPr>
            <a:picLocks noGrp="1" noChangeAspect="1"/>
          </p:cNvPicPr>
          <p:nvPr>
            <p:ph type="pic" sz="quarter" idx="10"/>
          </p:nvPr>
        </p:nvPicPr>
        <p:blipFill>
          <a:blip r:embed="rId3"/>
          <a:srcRect t="9990" b="9990"/>
          <a:stretch>
            <a:fillRect/>
          </a:stretch>
        </p:blipFill>
        <p:spPr>
          <a:xfrm>
            <a:off x="1134319" y="0"/>
            <a:ext cx="11057681" cy="6858000"/>
          </a:xfrm>
          <a:prstGeom prst="rect">
            <a:avLst/>
          </a:prstGeom>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5"/>
            <a:ext cx="4179375" cy="588131"/>
          </a:xfrm>
        </p:spPr>
        <p:txBody>
          <a:bodyPr rtlCol="0"/>
          <a:lstStyle/>
          <a:p>
            <a:pPr rtl="0"/>
            <a:r>
              <a:rPr lang="en-GB" b="0" dirty="0" smtClean="0"/>
              <a:t>Week 6</a:t>
            </a:r>
            <a:endParaRPr lang="en-GB" b="0" dirty="0"/>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1086235"/>
            <a:ext cx="5280045" cy="4017156"/>
          </a:xfrm>
        </p:spPr>
        <p:txBody>
          <a:bodyPr rtlCol="0">
            <a:normAutofit fontScale="90000"/>
          </a:bodyPr>
          <a:lstStyle/>
          <a:p>
            <a:pPr rtl="0"/>
            <a:r>
              <a:rPr lang="en-GB" b="1" dirty="0" smtClean="0"/>
              <a:t>Pre-recorded session</a:t>
            </a:r>
            <a:br>
              <a:rPr lang="en-GB" b="1" dirty="0" smtClean="0"/>
            </a:br>
            <a:r>
              <a:rPr lang="en-GB" b="1" i="1" dirty="0" smtClean="0"/>
              <a:t>The Core Conditions</a:t>
            </a:r>
            <a:r>
              <a:rPr lang="en-GB" b="1" dirty="0" smtClean="0"/>
              <a:t> and Assessment 1 Guidance</a:t>
            </a:r>
            <a:endParaRPr lang="en-GB" b="1" dirty="0"/>
          </a:p>
        </p:txBody>
      </p:sp>
    </p:spTree>
    <p:extLst>
      <p:ext uri="{BB962C8B-B14F-4D97-AF65-F5344CB8AC3E}">
        <p14:creationId xmlns:p14="http://schemas.microsoft.com/office/powerpoint/2010/main" val="4285847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3"/>
          </p:nvPr>
        </p:nvSpPr>
        <p:spPr>
          <a:xfrm>
            <a:off x="368215" y="1251932"/>
            <a:ext cx="5402159" cy="5517084"/>
          </a:xfrm>
          <a:solidFill>
            <a:schemeClr val="accent4">
              <a:lumMod val="40000"/>
              <a:lumOff val="60000"/>
            </a:schemeClr>
          </a:solidFill>
        </p:spPr>
        <p:txBody>
          <a:bodyPr>
            <a:normAutofit/>
          </a:bodyPr>
          <a:lstStyle/>
          <a:p>
            <a:pPr marL="285750" indent="-285750">
              <a:buFont typeface="Courier New" panose="02070309020205020404" pitchFamily="49" charset="0"/>
              <a:buChar char="o"/>
            </a:pPr>
            <a:endParaRPr lang="en-GB" sz="1600" b="0" dirty="0" smtClean="0"/>
          </a:p>
          <a:p>
            <a:endParaRPr lang="en-GB" b="0" dirty="0" smtClean="0"/>
          </a:p>
          <a:p>
            <a:r>
              <a:rPr lang="en-GB" sz="2800" b="0" dirty="0" smtClean="0"/>
              <a:t>Assessment 1:  Guidance</a:t>
            </a:r>
          </a:p>
          <a:p>
            <a:r>
              <a:rPr lang="en-GB" sz="2800" b="0" dirty="0" smtClean="0"/>
              <a:t>The Core Conditions Review</a:t>
            </a:r>
          </a:p>
          <a:p>
            <a:r>
              <a:rPr lang="en-GB" sz="2800" b="0" dirty="0" smtClean="0"/>
              <a:t>What happens in a Session? </a:t>
            </a:r>
            <a:endParaRPr lang="en-GB" sz="2800" b="0" dirty="0" smtClean="0"/>
          </a:p>
          <a:p>
            <a:r>
              <a:rPr lang="en-GB" sz="2800" b="0" dirty="0" smtClean="0"/>
              <a:t>Reflective Learning </a:t>
            </a:r>
            <a:endParaRPr lang="en-GB" sz="2800" b="0" dirty="0" smtClean="0"/>
          </a:p>
          <a:p>
            <a:r>
              <a:rPr lang="en-GB" sz="2800" b="0" dirty="0" smtClean="0"/>
              <a:t>Friday Skills Session/Reflective activity </a:t>
            </a:r>
            <a:endParaRPr lang="en-GB" sz="2800" b="0" dirty="0"/>
          </a:p>
        </p:txBody>
      </p:sp>
      <p:sp>
        <p:nvSpPr>
          <p:cNvPr id="5" name="Title 4"/>
          <p:cNvSpPr>
            <a:spLocks noGrp="1"/>
          </p:cNvSpPr>
          <p:nvPr>
            <p:ph type="ctrTitle"/>
          </p:nvPr>
        </p:nvSpPr>
        <p:spPr>
          <a:xfrm>
            <a:off x="698270" y="128875"/>
            <a:ext cx="5005106" cy="902126"/>
          </a:xfrm>
        </p:spPr>
        <p:txBody>
          <a:bodyPr>
            <a:normAutofit/>
          </a:bodyPr>
          <a:lstStyle/>
          <a:p>
            <a:r>
              <a:rPr lang="en-GB" dirty="0" smtClean="0"/>
              <a:t>Aims</a:t>
            </a:r>
            <a:endParaRPr lang="en-GB" dirty="0"/>
          </a:p>
        </p:txBody>
      </p:sp>
      <p:pic>
        <p:nvPicPr>
          <p:cNvPr id="1026" name="Picture 2" descr="Image result for free images of reflective practice"/>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l="17764" r="1776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61069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solidFill>
            <a:schemeClr val="bg2">
              <a:lumMod val="95000"/>
            </a:schemeClr>
          </a:solidFill>
        </p:spPr>
        <p:txBody>
          <a:bodyPr>
            <a:normAutofit/>
          </a:bodyPr>
          <a:lstStyle/>
          <a:p>
            <a:pPr marL="0" indent="0">
              <a:buNone/>
            </a:pPr>
            <a:r>
              <a:rPr lang="en-GB" sz="2800" b="1" dirty="0">
                <a:solidFill>
                  <a:schemeClr val="accent4">
                    <a:lumMod val="50000"/>
                  </a:schemeClr>
                </a:solidFill>
              </a:rPr>
              <a:t>Essay </a:t>
            </a:r>
            <a:r>
              <a:rPr lang="en-GB" sz="2800" b="1" dirty="0" smtClean="0">
                <a:solidFill>
                  <a:schemeClr val="accent4">
                    <a:lumMod val="50000"/>
                  </a:schemeClr>
                </a:solidFill>
              </a:rPr>
              <a:t>Question</a:t>
            </a:r>
          </a:p>
          <a:p>
            <a:pPr marL="0" indent="0">
              <a:buNone/>
            </a:pPr>
            <a:r>
              <a:rPr lang="en-GB" sz="2800" dirty="0" smtClean="0">
                <a:solidFill>
                  <a:schemeClr val="accent4">
                    <a:lumMod val="50000"/>
                  </a:schemeClr>
                </a:solidFill>
              </a:rPr>
              <a:t>Describe </a:t>
            </a:r>
            <a:r>
              <a:rPr lang="en-GB" sz="2800" dirty="0">
                <a:solidFill>
                  <a:schemeClr val="accent4">
                    <a:lumMod val="50000"/>
                  </a:schemeClr>
                </a:solidFill>
              </a:rPr>
              <a:t>and discuss the significance of working with the ‘core conditions’ within a helping or counselling relationship</a:t>
            </a:r>
            <a:r>
              <a:rPr lang="en-GB" sz="2800" dirty="0">
                <a:solidFill>
                  <a:srgbClr val="002060"/>
                </a:solidFill>
              </a:rPr>
              <a:t>. </a:t>
            </a:r>
          </a:p>
        </p:txBody>
      </p:sp>
      <p:sp>
        <p:nvSpPr>
          <p:cNvPr id="5" name="Title 4"/>
          <p:cNvSpPr>
            <a:spLocks noGrp="1"/>
          </p:cNvSpPr>
          <p:nvPr>
            <p:ph type="ctrTitle"/>
          </p:nvPr>
        </p:nvSpPr>
        <p:spPr/>
        <p:txBody>
          <a:bodyPr>
            <a:normAutofit/>
          </a:bodyPr>
          <a:lstStyle/>
          <a:p>
            <a:r>
              <a:rPr lang="en-GB" sz="4000" dirty="0" smtClean="0"/>
              <a:t>Assessment 1</a:t>
            </a:r>
            <a:br>
              <a:rPr lang="en-GB" sz="4000" dirty="0" smtClean="0"/>
            </a:br>
            <a:r>
              <a:rPr lang="en-GB" sz="4000" dirty="0"/>
              <a:t/>
            </a:r>
            <a:br>
              <a:rPr lang="en-GB" sz="4000" dirty="0"/>
            </a:br>
            <a:r>
              <a:rPr lang="en-GB" sz="4000" dirty="0" smtClean="0"/>
              <a:t>2,000 words </a:t>
            </a:r>
            <a:endParaRPr lang="en-GB" sz="4000" dirty="0"/>
          </a:p>
        </p:txBody>
      </p:sp>
      <p:pic>
        <p:nvPicPr>
          <p:cNvPr id="3074" name="Picture 2" descr="Image result for Pixabay Images Of Write. Size: 179 x 110. Source: pixabay.com"/>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24259" b="24259"/>
          <a:stretch>
            <a:fillRect/>
          </a:stretch>
        </p:blipFill>
        <p:spPr bwMode="auto">
          <a:xfrm>
            <a:off x="0" y="3544888"/>
            <a:ext cx="10668000" cy="337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6453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icture Placeholder 8"/>
          <p:cNvSpPr>
            <a:spLocks noGrp="1"/>
          </p:cNvSpPr>
          <p:nvPr>
            <p:ph type="pic" sz="quarter" idx="15"/>
          </p:nvPr>
        </p:nvSpPr>
        <p:spPr/>
      </p:sp>
      <p:sp>
        <p:nvSpPr>
          <p:cNvPr id="7" name="Title 6"/>
          <p:cNvSpPr>
            <a:spLocks noGrp="1"/>
          </p:cNvSpPr>
          <p:nvPr>
            <p:ph type="ctrTitle"/>
          </p:nvPr>
        </p:nvSpPr>
        <p:spPr>
          <a:xfrm>
            <a:off x="552323" y="339645"/>
            <a:ext cx="11209368" cy="587029"/>
          </a:xfrm>
        </p:spPr>
        <p:txBody>
          <a:bodyPr/>
          <a:lstStyle/>
          <a:p>
            <a:r>
              <a:rPr lang="en-GB" dirty="0" smtClean="0"/>
              <a:t>Assessment Guidance </a:t>
            </a:r>
            <a:endParaRPr lang="en-GB" dirty="0"/>
          </a:p>
        </p:txBody>
      </p:sp>
      <p:sp>
        <p:nvSpPr>
          <p:cNvPr id="8" name="Text Placeholder 7"/>
          <p:cNvSpPr>
            <a:spLocks noGrp="1"/>
          </p:cNvSpPr>
          <p:nvPr>
            <p:ph type="body" sz="quarter" idx="14"/>
          </p:nvPr>
        </p:nvSpPr>
        <p:spPr>
          <a:xfrm>
            <a:off x="656650" y="1024864"/>
            <a:ext cx="11105043" cy="5578454"/>
          </a:xfrm>
        </p:spPr>
        <p:txBody>
          <a:bodyPr>
            <a:normAutofit/>
          </a:bodyPr>
          <a:lstStyle/>
          <a:p>
            <a:r>
              <a:rPr lang="en-GB" sz="2000" b="1" dirty="0"/>
              <a:t>You are to write an essay of 2,000 words describing and discussing the core skills proposed by Carl Rogers ‘Core Conditions’ and other contributors and their significance within the therapeutic relationship of counselling today. </a:t>
            </a:r>
            <a:endParaRPr lang="en-GB" sz="2000" b="1" dirty="0" smtClean="0"/>
          </a:p>
          <a:p>
            <a:r>
              <a:rPr lang="en-GB" sz="2000" b="1" dirty="0" smtClean="0"/>
              <a:t>This </a:t>
            </a:r>
            <a:r>
              <a:rPr lang="en-GB" sz="2000" b="1" dirty="0"/>
              <a:t>task will contribute to theoretical underpinnings of the therapeutic relationship and the core conditions such as empathy, congruence and unconditional positive regard that form and support foundational skills within counselling. Your essay will be written in a narrative format that will include an introduction, discussion (main body) and conclusion; however, you will use no headers within your work, outside of the initial tittle. </a:t>
            </a:r>
            <a:endParaRPr lang="en-GB" sz="2000" b="1" dirty="0" smtClean="0"/>
          </a:p>
          <a:p>
            <a:r>
              <a:rPr lang="en-GB" sz="2000" b="1" dirty="0" smtClean="0"/>
              <a:t>Structure </a:t>
            </a:r>
          </a:p>
          <a:p>
            <a:pPr marL="285750" indent="-285750">
              <a:buFont typeface="Courier New" panose="02070309020205020404" pitchFamily="49" charset="0"/>
              <a:buChar char="o"/>
            </a:pPr>
            <a:r>
              <a:rPr lang="en-GB" sz="2000" dirty="0" smtClean="0"/>
              <a:t>Title </a:t>
            </a:r>
            <a:r>
              <a:rPr lang="en-GB" sz="2000" dirty="0"/>
              <a:t>of Assignment </a:t>
            </a:r>
            <a:endParaRPr lang="en-GB" sz="2000" dirty="0" smtClean="0"/>
          </a:p>
          <a:p>
            <a:pPr marL="285750" indent="-285750">
              <a:buFont typeface="Courier New" panose="02070309020205020404" pitchFamily="49" charset="0"/>
              <a:buChar char="o"/>
            </a:pPr>
            <a:r>
              <a:rPr lang="en-GB" sz="2000" dirty="0" smtClean="0"/>
              <a:t>Introduction</a:t>
            </a:r>
            <a:r>
              <a:rPr lang="en-GB" sz="2000" dirty="0"/>
              <a:t>: Approximately 250-350 words </a:t>
            </a:r>
            <a:endParaRPr lang="en-GB" sz="2000" dirty="0" smtClean="0"/>
          </a:p>
          <a:p>
            <a:pPr marL="285750" indent="-285750">
              <a:buFont typeface="Courier New" panose="02070309020205020404" pitchFamily="49" charset="0"/>
              <a:buChar char="o"/>
            </a:pPr>
            <a:r>
              <a:rPr lang="en-GB" sz="2000" dirty="0" smtClean="0"/>
              <a:t>Main </a:t>
            </a:r>
            <a:r>
              <a:rPr lang="en-GB" sz="2000" dirty="0"/>
              <a:t>Body: Approximately 1,300- 1,500 words </a:t>
            </a:r>
            <a:endParaRPr lang="en-GB" sz="2000" dirty="0" smtClean="0"/>
          </a:p>
          <a:p>
            <a:pPr marL="285750" indent="-285750">
              <a:buFont typeface="Courier New" panose="02070309020205020404" pitchFamily="49" charset="0"/>
              <a:buChar char="o"/>
            </a:pPr>
            <a:r>
              <a:rPr lang="en-GB" sz="2000" dirty="0" smtClean="0"/>
              <a:t>Conclusion</a:t>
            </a:r>
            <a:r>
              <a:rPr lang="en-GB" sz="2000" dirty="0"/>
              <a:t>: Approximately 250-350 words </a:t>
            </a:r>
            <a:endParaRPr lang="en-GB" sz="2000" dirty="0" smtClean="0"/>
          </a:p>
          <a:p>
            <a:pPr marL="285750" indent="-285750">
              <a:buFont typeface="Courier New" panose="02070309020205020404" pitchFamily="49" charset="0"/>
              <a:buChar char="o"/>
            </a:pPr>
            <a:r>
              <a:rPr lang="en-GB" sz="2000" dirty="0" smtClean="0"/>
              <a:t>Reference </a:t>
            </a:r>
            <a:r>
              <a:rPr lang="en-GB" sz="2000" dirty="0"/>
              <a:t>Lists (not included in </a:t>
            </a:r>
            <a:r>
              <a:rPr lang="en-GB" sz="2000" dirty="0" smtClean="0"/>
              <a:t>the </a:t>
            </a:r>
            <a:r>
              <a:rPr lang="en-GB" sz="2000" dirty="0"/>
              <a:t>word count) Please double space your work and use Font: Arial or Times New Roman – font size 12</a:t>
            </a:r>
          </a:p>
        </p:txBody>
      </p:sp>
    </p:spTree>
    <p:extLst>
      <p:ext uri="{BB962C8B-B14F-4D97-AF65-F5344CB8AC3E}">
        <p14:creationId xmlns:p14="http://schemas.microsoft.com/office/powerpoint/2010/main" val="26796283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5"/>
          </p:nvPr>
        </p:nvSpPr>
        <p:spPr/>
      </p:sp>
      <p:sp>
        <p:nvSpPr>
          <p:cNvPr id="3" name="Title 2"/>
          <p:cNvSpPr>
            <a:spLocks noGrp="1"/>
          </p:cNvSpPr>
          <p:nvPr>
            <p:ph type="ctrTitle"/>
          </p:nvPr>
        </p:nvSpPr>
        <p:spPr/>
        <p:txBody>
          <a:bodyPr/>
          <a:lstStyle/>
          <a:p>
            <a:endParaRPr lang="en-GB" dirty="0"/>
          </a:p>
        </p:txBody>
      </p:sp>
      <p:sp>
        <p:nvSpPr>
          <p:cNvPr id="4" name="Text Placeholder 3"/>
          <p:cNvSpPr>
            <a:spLocks noGrp="1"/>
          </p:cNvSpPr>
          <p:nvPr>
            <p:ph type="body" sz="quarter" idx="14"/>
          </p:nvPr>
        </p:nvSpPr>
        <p:spPr/>
        <p:txBody>
          <a:bodyPr/>
          <a:lstStyle/>
          <a:p>
            <a:endParaRPr lang="en-GB" dirty="0"/>
          </a:p>
        </p:txBody>
      </p:sp>
      <p:pic>
        <p:nvPicPr>
          <p:cNvPr id="5" name="Picture 4"/>
          <p:cNvPicPr/>
          <p:nvPr/>
        </p:nvPicPr>
        <p:blipFill>
          <a:blip r:embed="rId2"/>
          <a:stretch>
            <a:fillRect/>
          </a:stretch>
        </p:blipFill>
        <p:spPr>
          <a:xfrm>
            <a:off x="-61369" y="0"/>
            <a:ext cx="12253370" cy="6928574"/>
          </a:xfrm>
          <a:prstGeom prst="rect">
            <a:avLst/>
          </a:prstGeom>
        </p:spPr>
      </p:pic>
    </p:spTree>
    <p:extLst>
      <p:ext uri="{BB962C8B-B14F-4D97-AF65-F5344CB8AC3E}">
        <p14:creationId xmlns:p14="http://schemas.microsoft.com/office/powerpoint/2010/main" val="42584829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5"/>
          </p:nvPr>
        </p:nvSpPr>
        <p:spPr/>
      </p:sp>
      <p:sp>
        <p:nvSpPr>
          <p:cNvPr id="3" name="Title 2"/>
          <p:cNvSpPr>
            <a:spLocks noGrp="1"/>
          </p:cNvSpPr>
          <p:nvPr>
            <p:ph type="ctrTitle"/>
          </p:nvPr>
        </p:nvSpPr>
        <p:spPr/>
        <p:txBody>
          <a:bodyPr/>
          <a:lstStyle/>
          <a:p>
            <a:endParaRPr lang="en-GB" dirty="0"/>
          </a:p>
        </p:txBody>
      </p:sp>
      <p:sp>
        <p:nvSpPr>
          <p:cNvPr id="4" name="Text Placeholder 3"/>
          <p:cNvSpPr>
            <a:spLocks noGrp="1"/>
          </p:cNvSpPr>
          <p:nvPr>
            <p:ph type="body" sz="quarter" idx="14"/>
          </p:nvPr>
        </p:nvSpPr>
        <p:spPr/>
        <p:txBody>
          <a:bodyPr/>
          <a:lstStyle/>
          <a:p>
            <a:endParaRPr lang="en-GB" dirty="0"/>
          </a:p>
        </p:txBody>
      </p:sp>
      <p:pic>
        <p:nvPicPr>
          <p:cNvPr id="6" name="Picture 5"/>
          <p:cNvPicPr/>
          <p:nvPr/>
        </p:nvPicPr>
        <p:blipFill>
          <a:blip r:embed="rId2"/>
          <a:stretch>
            <a:fillRect/>
          </a:stretch>
        </p:blipFill>
        <p:spPr>
          <a:xfrm>
            <a:off x="0" y="-85917"/>
            <a:ext cx="12261552" cy="6943917"/>
          </a:xfrm>
          <a:prstGeom prst="rect">
            <a:avLst/>
          </a:prstGeom>
        </p:spPr>
      </p:pic>
    </p:spTree>
    <p:extLst>
      <p:ext uri="{BB962C8B-B14F-4D97-AF65-F5344CB8AC3E}">
        <p14:creationId xmlns:p14="http://schemas.microsoft.com/office/powerpoint/2010/main" val="28009513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p:sp>
      <p:pic>
        <p:nvPicPr>
          <p:cNvPr id="13" name="Picture 12"/>
          <p:cNvPicPr>
            <a:picLocks noChangeAspect="1"/>
          </p:cNvPicPr>
          <p:nvPr/>
        </p:nvPicPr>
        <p:blipFill>
          <a:blip r:embed="rId3"/>
          <a:stretch>
            <a:fillRect/>
          </a:stretch>
        </p:blipFill>
        <p:spPr>
          <a:xfrm>
            <a:off x="0" y="0"/>
            <a:ext cx="6218459" cy="749873"/>
          </a:xfrm>
          <a:prstGeom prst="rect">
            <a:avLst/>
          </a:prstGeom>
        </p:spPr>
      </p:pic>
      <p:sp>
        <p:nvSpPr>
          <p:cNvPr id="5" name="Title 4"/>
          <p:cNvSpPr>
            <a:spLocks noGrp="1"/>
          </p:cNvSpPr>
          <p:nvPr>
            <p:ph type="ctrTitle"/>
          </p:nvPr>
        </p:nvSpPr>
        <p:spPr>
          <a:xfrm>
            <a:off x="1319437" y="339645"/>
            <a:ext cx="5219802" cy="1002552"/>
          </a:xfrm>
        </p:spPr>
        <p:txBody>
          <a:bodyPr>
            <a:noAutofit/>
          </a:bodyPr>
          <a:lstStyle/>
          <a:p>
            <a:r>
              <a:rPr lang="en-GB" sz="3200" dirty="0" smtClean="0"/>
              <a:t>The Core Conditions in Counselling Skills </a:t>
            </a:r>
            <a:endParaRPr lang="en-GB" sz="3200" dirty="0"/>
          </a:p>
        </p:txBody>
      </p:sp>
      <p:sp>
        <p:nvSpPr>
          <p:cNvPr id="12" name="Text Placeholder 11"/>
          <p:cNvSpPr>
            <a:spLocks noGrp="1"/>
          </p:cNvSpPr>
          <p:nvPr>
            <p:ph type="body" sz="quarter" idx="14"/>
          </p:nvPr>
        </p:nvSpPr>
        <p:spPr>
          <a:xfrm>
            <a:off x="1233519" y="1507066"/>
            <a:ext cx="5572317" cy="5403098"/>
          </a:xfrm>
          <a:solidFill>
            <a:srgbClr val="002060"/>
          </a:solidFill>
        </p:spPr>
        <p:txBody>
          <a:bodyPr>
            <a:normAutofit fontScale="92500" lnSpcReduction="10000"/>
          </a:bodyPr>
          <a:lstStyle/>
          <a:p>
            <a:r>
              <a:rPr lang="en-GB" sz="2800" b="1" dirty="0">
                <a:solidFill>
                  <a:schemeClr val="bg1"/>
                </a:solidFill>
              </a:rPr>
              <a:t>Review Week </a:t>
            </a:r>
            <a:r>
              <a:rPr lang="en-GB" sz="2800" b="1" dirty="0" smtClean="0">
                <a:solidFill>
                  <a:schemeClr val="bg1"/>
                </a:solidFill>
              </a:rPr>
              <a:t>1 &amp; 2:  </a:t>
            </a:r>
            <a:r>
              <a:rPr lang="en-GB" sz="2800" b="1" dirty="0">
                <a:solidFill>
                  <a:schemeClr val="bg1"/>
                </a:solidFill>
              </a:rPr>
              <a:t>Information on </a:t>
            </a:r>
            <a:r>
              <a:rPr lang="en-GB" sz="2800" b="1" dirty="0" smtClean="0">
                <a:solidFill>
                  <a:schemeClr val="bg1"/>
                </a:solidFill>
              </a:rPr>
              <a:t>Moodle</a:t>
            </a:r>
          </a:p>
          <a:p>
            <a:r>
              <a:rPr lang="en-GB" sz="2800" b="1" dirty="0" smtClean="0">
                <a:solidFill>
                  <a:schemeClr val="bg1"/>
                </a:solidFill>
              </a:rPr>
              <a:t>Mick Cooper</a:t>
            </a:r>
          </a:p>
          <a:p>
            <a:r>
              <a:rPr lang="en-GB" sz="2600" dirty="0">
                <a:solidFill>
                  <a:schemeClr val="bg1"/>
                </a:solidFill>
                <a:hlinkClick r:id="rId4"/>
              </a:rPr>
              <a:t>https://</a:t>
            </a:r>
            <a:r>
              <a:rPr lang="en-GB" sz="2600" dirty="0" smtClean="0">
                <a:solidFill>
                  <a:schemeClr val="bg1"/>
                </a:solidFill>
                <a:hlinkClick r:id="rId4"/>
              </a:rPr>
              <a:t>mick-cooper.squarespace.com/new-blog/2020/1/29/person-centred-therapy-is-not-one-thing-an-introduction-to-the-tribes</a:t>
            </a:r>
            <a:endParaRPr lang="en-GB" sz="2600" dirty="0" smtClean="0">
              <a:solidFill>
                <a:schemeClr val="bg1"/>
              </a:solidFill>
            </a:endParaRPr>
          </a:p>
          <a:p>
            <a:r>
              <a:rPr lang="en-GB" dirty="0">
                <a:solidFill>
                  <a:schemeClr val="bg1"/>
                </a:solidFill>
              </a:rPr>
              <a:t>Rogers, C. (2007) The Necessary and Sufficient Conditions of Therapeutic Personality Change </a:t>
            </a:r>
            <a:r>
              <a:rPr lang="en-GB" i="1" dirty="0">
                <a:solidFill>
                  <a:schemeClr val="bg1"/>
                </a:solidFill>
              </a:rPr>
              <a:t>Psychotherapy: Theory, Research, Practice, Training Copyright 2007 by the American Psychological Association 2007,</a:t>
            </a:r>
            <a:r>
              <a:rPr lang="en-GB" dirty="0">
                <a:solidFill>
                  <a:schemeClr val="bg1"/>
                </a:solidFill>
              </a:rPr>
              <a:t> Vol. 44, No. 3, 240 –248 0033-3204/07/$12.00 DOI: </a:t>
            </a:r>
            <a:r>
              <a:rPr lang="en-GB" dirty="0" smtClean="0">
                <a:solidFill>
                  <a:schemeClr val="bg1"/>
                </a:solidFill>
              </a:rPr>
              <a:t>10.1037/0033-3204.44.3.240</a:t>
            </a:r>
            <a:endParaRPr lang="en-GB" sz="2800" b="1" dirty="0">
              <a:solidFill>
                <a:schemeClr val="bg1"/>
              </a:solidFill>
            </a:endParaRPr>
          </a:p>
          <a:p>
            <a:r>
              <a:rPr lang="en-GB" sz="2800" b="1" dirty="0">
                <a:solidFill>
                  <a:schemeClr val="bg1"/>
                </a:solidFill>
              </a:rPr>
              <a:t>And Counselling Tutor Information: </a:t>
            </a:r>
            <a:r>
              <a:rPr lang="en-GB" sz="2800" dirty="0" smtClean="0">
                <a:solidFill>
                  <a:schemeClr val="bg1"/>
                </a:solidFill>
                <a:hlinkClick r:id="rId5"/>
              </a:rPr>
              <a:t>https</a:t>
            </a:r>
            <a:r>
              <a:rPr lang="en-GB" sz="2800" dirty="0">
                <a:solidFill>
                  <a:schemeClr val="bg1"/>
                </a:solidFill>
                <a:hlinkClick r:id="rId5"/>
              </a:rPr>
              <a:t>://counsellingtutor.com/counselling-approaches/person-centred-approach-to-counselling/carl-rogers-core-conditions</a:t>
            </a:r>
            <a:r>
              <a:rPr lang="en-GB" sz="2800" dirty="0" smtClean="0">
                <a:solidFill>
                  <a:schemeClr val="bg1"/>
                </a:solidFill>
                <a:hlinkClick r:id="rId5"/>
              </a:rPr>
              <a:t>/</a:t>
            </a:r>
            <a:endParaRPr lang="en-GB" sz="2800" dirty="0" smtClean="0">
              <a:solidFill>
                <a:schemeClr val="bg1"/>
              </a:solidFill>
            </a:endParaRPr>
          </a:p>
          <a:p>
            <a:endParaRPr lang="en-GB" sz="2800" dirty="0">
              <a:solidFill>
                <a:schemeClr val="bg1"/>
              </a:solidFill>
            </a:endParaRPr>
          </a:p>
          <a:p>
            <a:endParaRPr lang="en-GB" dirty="0">
              <a:solidFill>
                <a:schemeClr val="bg1"/>
              </a:solidFill>
            </a:endParaRPr>
          </a:p>
        </p:txBody>
      </p:sp>
      <p:pic>
        <p:nvPicPr>
          <p:cNvPr id="14" name="Content Placeholder 13" descr="Carl Rogers' core conditions in counselling - empathy, congruence and unconditional positve regard"/>
          <p:cNvPicPr>
            <a:picLocks noGrp="1"/>
          </p:cNvPicPr>
          <p:nvPr>
            <p:ph idx="4294967295"/>
          </p:nvPr>
        </p:nvPicPr>
        <p:blipFill>
          <a:blip r:embed="rId6">
            <a:extLst>
              <a:ext uri="{28A0092B-C50C-407E-A947-70E740481C1C}">
                <a14:useLocalDpi xmlns:a14="http://schemas.microsoft.com/office/drawing/2010/main" val="0"/>
              </a:ext>
            </a:extLst>
          </a:blip>
          <a:srcRect/>
          <a:stretch>
            <a:fillRect/>
          </a:stretch>
        </p:blipFill>
        <p:spPr bwMode="auto">
          <a:xfrm>
            <a:off x="7314138" y="728662"/>
            <a:ext cx="4628293" cy="5469620"/>
          </a:xfrm>
          <a:prstGeom prst="rect">
            <a:avLst/>
          </a:prstGeom>
          <a:noFill/>
          <a:ln>
            <a:noFill/>
          </a:ln>
        </p:spPr>
      </p:pic>
    </p:spTree>
    <p:extLst>
      <p:ext uri="{BB962C8B-B14F-4D97-AF65-F5344CB8AC3E}">
        <p14:creationId xmlns:p14="http://schemas.microsoft.com/office/powerpoint/2010/main" val="39467069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Key Words</a:t>
            </a:r>
            <a:endParaRPr lang="en-GB" dirty="0"/>
          </a:p>
        </p:txBody>
      </p:sp>
      <p:sp>
        <p:nvSpPr>
          <p:cNvPr id="4" name="Text Placeholder 3"/>
          <p:cNvSpPr>
            <a:spLocks noGrp="1"/>
          </p:cNvSpPr>
          <p:nvPr>
            <p:ph type="body" sz="quarter" idx="14"/>
          </p:nvPr>
        </p:nvSpPr>
        <p:spPr>
          <a:solidFill>
            <a:schemeClr val="accent4">
              <a:lumMod val="20000"/>
              <a:lumOff val="80000"/>
            </a:schemeClr>
          </a:solidFill>
        </p:spPr>
        <p:txBody>
          <a:bodyPr>
            <a:normAutofit lnSpcReduction="10000"/>
          </a:bodyPr>
          <a:lstStyle/>
          <a:p>
            <a:r>
              <a:rPr lang="en-GB" sz="2800" dirty="0" smtClean="0">
                <a:solidFill>
                  <a:srgbClr val="002060"/>
                </a:solidFill>
              </a:rPr>
              <a:t>Person-Centred Counselling</a:t>
            </a:r>
          </a:p>
          <a:p>
            <a:r>
              <a:rPr lang="en-GB" sz="2800" dirty="0" smtClean="0">
                <a:solidFill>
                  <a:srgbClr val="002060"/>
                </a:solidFill>
              </a:rPr>
              <a:t>The Core Conditions in Counselling </a:t>
            </a:r>
          </a:p>
          <a:p>
            <a:r>
              <a:rPr lang="en-GB" sz="2800" dirty="0" smtClean="0">
                <a:solidFill>
                  <a:srgbClr val="002060"/>
                </a:solidFill>
              </a:rPr>
              <a:t>Empathy, </a:t>
            </a:r>
          </a:p>
          <a:p>
            <a:r>
              <a:rPr lang="en-GB" sz="2800" dirty="0" smtClean="0">
                <a:solidFill>
                  <a:srgbClr val="002060"/>
                </a:solidFill>
              </a:rPr>
              <a:t>Unconditional Positive Regards</a:t>
            </a:r>
          </a:p>
          <a:p>
            <a:r>
              <a:rPr lang="en-GB" sz="2800" dirty="0" smtClean="0">
                <a:solidFill>
                  <a:srgbClr val="002060"/>
                </a:solidFill>
              </a:rPr>
              <a:t>Congruence</a:t>
            </a:r>
          </a:p>
          <a:p>
            <a:r>
              <a:rPr lang="en-GB" sz="2800" dirty="0" smtClean="0">
                <a:solidFill>
                  <a:srgbClr val="002060"/>
                </a:solidFill>
              </a:rPr>
              <a:t>Counselling Skills </a:t>
            </a:r>
          </a:p>
          <a:p>
            <a:r>
              <a:rPr lang="en-GB" sz="2800" dirty="0" smtClean="0">
                <a:solidFill>
                  <a:srgbClr val="002060"/>
                </a:solidFill>
              </a:rPr>
              <a:t>Counselling Skills in the Helping Profession</a:t>
            </a:r>
          </a:p>
          <a:p>
            <a:r>
              <a:rPr lang="en-GB" sz="2800" dirty="0" smtClean="0">
                <a:solidFill>
                  <a:srgbClr val="002060"/>
                </a:solidFill>
              </a:rPr>
              <a:t>Others</a:t>
            </a:r>
          </a:p>
          <a:p>
            <a:endParaRPr lang="en-GB" dirty="0" smtClean="0"/>
          </a:p>
          <a:p>
            <a:endParaRPr lang="en-GB" dirty="0"/>
          </a:p>
        </p:txBody>
      </p:sp>
      <p:pic>
        <p:nvPicPr>
          <p:cNvPr id="5" name="Picture Placeholder 4"/>
          <p:cNvPicPr>
            <a:picLocks noGrp="1" noChangeAspect="1"/>
          </p:cNvPicPr>
          <p:nvPr>
            <p:ph type="pic" sz="quarter" idx="13"/>
          </p:nvPr>
        </p:nvPicPr>
        <p:blipFill>
          <a:blip r:embed="rId2"/>
          <a:srcRect t="1417" b="1417"/>
          <a:stretch>
            <a:fillRect/>
          </a:stretch>
        </p:blipFill>
        <p:spPr>
          <a:prstGeom prst="rect">
            <a:avLst/>
          </a:prstGeom>
        </p:spPr>
      </p:pic>
    </p:spTree>
    <p:extLst>
      <p:ext uri="{BB962C8B-B14F-4D97-AF65-F5344CB8AC3E}">
        <p14:creationId xmlns:p14="http://schemas.microsoft.com/office/powerpoint/2010/main" val="8578564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p:sp>
      <p:sp>
        <p:nvSpPr>
          <p:cNvPr id="7" name="Title 6"/>
          <p:cNvSpPr>
            <a:spLocks noGrp="1"/>
          </p:cNvSpPr>
          <p:nvPr>
            <p:ph type="ctrTitle"/>
          </p:nvPr>
        </p:nvSpPr>
        <p:spPr>
          <a:xfrm>
            <a:off x="441859" y="2715789"/>
            <a:ext cx="5261518" cy="2801295"/>
          </a:xfrm>
        </p:spPr>
        <p:txBody>
          <a:bodyPr>
            <a:normAutofit/>
          </a:bodyPr>
          <a:lstStyle/>
          <a:p>
            <a:r>
              <a:rPr lang="en-GB" dirty="0" smtClean="0"/>
              <a:t>The counselling/</a:t>
            </a:r>
            <a:br>
              <a:rPr lang="en-GB" dirty="0" smtClean="0"/>
            </a:br>
            <a:r>
              <a:rPr lang="en-GB" dirty="0" smtClean="0"/>
              <a:t>Helping Session</a:t>
            </a:r>
            <a:endParaRPr lang="en-GB" dirty="0"/>
          </a:p>
        </p:txBody>
      </p:sp>
      <p:pic>
        <p:nvPicPr>
          <p:cNvPr id="6" name="Picture Placeholder 5"/>
          <p:cNvPicPr>
            <a:picLocks noGrp="1" noChangeAspect="1"/>
          </p:cNvPicPr>
          <p:nvPr>
            <p:ph type="pic" sz="quarter" idx="4294967295"/>
          </p:nvPr>
        </p:nvPicPr>
        <p:blipFill>
          <a:blip r:embed="rId2"/>
          <a:srcRect l="8851" r="8851"/>
          <a:stretch>
            <a:fillRect/>
          </a:stretch>
        </p:blipFill>
        <p:spPr>
          <a:xfrm>
            <a:off x="6093055" y="0"/>
            <a:ext cx="6098945" cy="6858000"/>
          </a:xfrm>
          <a:prstGeom prst="rect">
            <a:avLst/>
          </a:prstGeom>
        </p:spPr>
      </p:pic>
    </p:spTree>
    <p:extLst>
      <p:ext uri="{BB962C8B-B14F-4D97-AF65-F5344CB8AC3E}">
        <p14:creationId xmlns:p14="http://schemas.microsoft.com/office/powerpoint/2010/main" val="19486387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a:xfrm>
            <a:off x="0" y="5014410"/>
            <a:ext cx="10668000" cy="1843592"/>
          </a:xfrm>
        </p:spPr>
      </p:sp>
      <p:sp>
        <p:nvSpPr>
          <p:cNvPr id="7" name="Content Placeholder 6"/>
          <p:cNvSpPr>
            <a:spLocks noGrp="1"/>
          </p:cNvSpPr>
          <p:nvPr>
            <p:ph idx="1"/>
          </p:nvPr>
        </p:nvSpPr>
        <p:spPr>
          <a:xfrm>
            <a:off x="4311048" y="251613"/>
            <a:ext cx="6356952" cy="4374907"/>
          </a:xfrm>
          <a:solidFill>
            <a:schemeClr val="bg2">
              <a:lumMod val="95000"/>
            </a:schemeClr>
          </a:solidFill>
        </p:spPr>
        <p:txBody>
          <a:bodyPr>
            <a:normAutofit lnSpcReduction="10000"/>
          </a:bodyPr>
          <a:lstStyle/>
          <a:p>
            <a:pPr>
              <a:buFont typeface="Courier New" panose="02070309020205020404" pitchFamily="49" charset="0"/>
              <a:buChar char="o"/>
            </a:pPr>
            <a:r>
              <a:rPr lang="en-GB" sz="2000" b="1" dirty="0" smtClean="0">
                <a:solidFill>
                  <a:srgbClr val="002060"/>
                </a:solidFill>
              </a:rPr>
              <a:t>Welcome – Introduction</a:t>
            </a:r>
          </a:p>
          <a:p>
            <a:pPr>
              <a:buFont typeface="Courier New" panose="02070309020205020404" pitchFamily="49" charset="0"/>
              <a:buChar char="o"/>
            </a:pPr>
            <a:r>
              <a:rPr lang="en-GB" sz="2000" b="1" dirty="0" smtClean="0">
                <a:solidFill>
                  <a:srgbClr val="002060"/>
                </a:solidFill>
              </a:rPr>
              <a:t>Time – 15 minutes</a:t>
            </a:r>
          </a:p>
          <a:p>
            <a:pPr>
              <a:buFont typeface="Courier New" panose="02070309020205020404" pitchFamily="49" charset="0"/>
              <a:buChar char="o"/>
            </a:pPr>
            <a:r>
              <a:rPr lang="en-GB" sz="2000" b="1" dirty="0" smtClean="0">
                <a:solidFill>
                  <a:srgbClr val="002060"/>
                </a:solidFill>
              </a:rPr>
              <a:t> Confidentiality - limits of confidentially</a:t>
            </a:r>
          </a:p>
          <a:p>
            <a:pPr>
              <a:buFont typeface="Courier New" panose="02070309020205020404" pitchFamily="49" charset="0"/>
              <a:buChar char="o"/>
            </a:pPr>
            <a:r>
              <a:rPr lang="en-GB" sz="2000" b="1" dirty="0" smtClean="0">
                <a:solidFill>
                  <a:srgbClr val="002060"/>
                </a:solidFill>
              </a:rPr>
              <a:t>Recognition of observers</a:t>
            </a:r>
          </a:p>
          <a:p>
            <a:pPr>
              <a:buFont typeface="Courier New" panose="02070309020205020404" pitchFamily="49" charset="0"/>
              <a:buChar char="o"/>
            </a:pPr>
            <a:r>
              <a:rPr lang="en-GB" sz="2000" b="1" dirty="0" smtClean="0">
                <a:solidFill>
                  <a:srgbClr val="002060"/>
                </a:solidFill>
              </a:rPr>
              <a:t>Ethical Framework</a:t>
            </a:r>
          </a:p>
          <a:p>
            <a:pPr>
              <a:buFont typeface="Courier New" panose="02070309020205020404" pitchFamily="49" charset="0"/>
              <a:buChar char="o"/>
            </a:pPr>
            <a:r>
              <a:rPr lang="en-GB" sz="2000" b="1" dirty="0" smtClean="0">
                <a:solidFill>
                  <a:srgbClr val="002060"/>
                </a:solidFill>
              </a:rPr>
              <a:t>This is recording for training &amp; assessment purposes -  Verbal agreement</a:t>
            </a:r>
          </a:p>
          <a:p>
            <a:pPr>
              <a:buFont typeface="Courier New" panose="02070309020205020404" pitchFamily="49" charset="0"/>
              <a:buChar char="o"/>
            </a:pPr>
            <a:r>
              <a:rPr lang="en-GB" sz="2000" b="1" dirty="0" smtClean="0">
                <a:solidFill>
                  <a:srgbClr val="002060"/>
                </a:solidFill>
              </a:rPr>
              <a:t>Recognition of working online – if there is a disconnect try to resolve it. </a:t>
            </a:r>
          </a:p>
          <a:p>
            <a:pPr>
              <a:buFont typeface="Courier New" panose="02070309020205020404" pitchFamily="49" charset="0"/>
              <a:buChar char="o"/>
            </a:pPr>
            <a:r>
              <a:rPr lang="en-GB" sz="2000" b="1" dirty="0" smtClean="0">
                <a:solidFill>
                  <a:srgbClr val="002060"/>
                </a:solidFill>
              </a:rPr>
              <a:t>If you need to stop at anytime, please let me know</a:t>
            </a:r>
          </a:p>
          <a:p>
            <a:pPr>
              <a:buFont typeface="Courier New" panose="02070309020205020404" pitchFamily="49" charset="0"/>
              <a:buChar char="o"/>
            </a:pPr>
            <a:r>
              <a:rPr lang="en-GB" sz="2000" b="1" dirty="0" smtClean="0">
                <a:solidFill>
                  <a:srgbClr val="002060"/>
                </a:solidFill>
              </a:rPr>
              <a:t>Opening question:  What would you like to speak about today. </a:t>
            </a:r>
          </a:p>
          <a:p>
            <a:pPr>
              <a:buFont typeface="Courier New" panose="02070309020205020404" pitchFamily="49" charset="0"/>
              <a:buChar char="o"/>
            </a:pPr>
            <a:endParaRPr lang="en-GB" dirty="0"/>
          </a:p>
        </p:txBody>
      </p:sp>
      <p:sp>
        <p:nvSpPr>
          <p:cNvPr id="4" name="Title 3"/>
          <p:cNvSpPr>
            <a:spLocks noGrp="1"/>
          </p:cNvSpPr>
          <p:nvPr>
            <p:ph type="ctrTitle"/>
          </p:nvPr>
        </p:nvSpPr>
        <p:spPr>
          <a:xfrm>
            <a:off x="283976" y="339644"/>
            <a:ext cx="3776870" cy="3795034"/>
          </a:xfrm>
        </p:spPr>
        <p:txBody>
          <a:bodyPr>
            <a:normAutofit/>
          </a:bodyPr>
          <a:lstStyle/>
          <a:p>
            <a:r>
              <a:rPr lang="en-GB" dirty="0" smtClean="0"/>
              <a:t>Beginning </a:t>
            </a:r>
            <a:br>
              <a:rPr lang="en-GB" dirty="0" smtClean="0"/>
            </a:br>
            <a:r>
              <a:rPr lang="en-GB" dirty="0" smtClean="0"/>
              <a:t/>
            </a:r>
            <a:br>
              <a:rPr lang="en-GB" dirty="0" smtClean="0"/>
            </a:br>
            <a:r>
              <a:rPr lang="en-GB" sz="3200" dirty="0"/>
              <a:t>(Contracting) </a:t>
            </a:r>
          </a:p>
        </p:txBody>
      </p:sp>
      <p:pic>
        <p:nvPicPr>
          <p:cNvPr id="9" name="Picture 8"/>
          <p:cNvPicPr>
            <a:picLocks noChangeAspect="1"/>
          </p:cNvPicPr>
          <p:nvPr/>
        </p:nvPicPr>
        <p:blipFill>
          <a:blip r:embed="rId3"/>
          <a:stretch>
            <a:fillRect/>
          </a:stretch>
        </p:blipFill>
        <p:spPr>
          <a:xfrm>
            <a:off x="0" y="4626521"/>
            <a:ext cx="10668000" cy="2231482"/>
          </a:xfrm>
          <a:prstGeom prst="rect">
            <a:avLst/>
          </a:prstGeom>
        </p:spPr>
      </p:pic>
    </p:spTree>
    <p:extLst>
      <p:ext uri="{BB962C8B-B14F-4D97-AF65-F5344CB8AC3E}">
        <p14:creationId xmlns:p14="http://schemas.microsoft.com/office/powerpoint/2010/main" val="7598203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84667" y="339644"/>
            <a:ext cx="6765990" cy="4404190"/>
          </a:xfrm>
          <a:solidFill>
            <a:schemeClr val="bg2">
              <a:lumMod val="95000"/>
            </a:schemeClr>
          </a:solidFill>
        </p:spPr>
        <p:txBody>
          <a:bodyPr>
            <a:normAutofit fontScale="92500" lnSpcReduction="10000"/>
          </a:bodyPr>
          <a:lstStyle/>
          <a:p>
            <a:pPr marL="0" indent="0">
              <a:buNone/>
            </a:pPr>
            <a:endParaRPr lang="en-GB" dirty="0" smtClean="0"/>
          </a:p>
          <a:p>
            <a:pPr marL="0" indent="0">
              <a:buNone/>
            </a:pPr>
            <a:r>
              <a:rPr lang="en-GB" sz="4000" b="1" dirty="0" smtClean="0">
                <a:solidFill>
                  <a:srgbClr val="002060"/>
                </a:solidFill>
              </a:rPr>
              <a:t>Demonstrating Active Listening Skills</a:t>
            </a:r>
          </a:p>
          <a:p>
            <a:pPr marL="0" indent="0">
              <a:buNone/>
            </a:pPr>
            <a:endParaRPr lang="en-GB" sz="4000" b="1" dirty="0" smtClean="0">
              <a:solidFill>
                <a:srgbClr val="002060"/>
              </a:solidFill>
            </a:endParaRPr>
          </a:p>
          <a:p>
            <a:pPr>
              <a:buFont typeface="Courier New" panose="02070309020205020404" pitchFamily="49" charset="0"/>
              <a:buChar char="o"/>
            </a:pPr>
            <a:r>
              <a:rPr lang="en-GB" sz="3200" dirty="0" smtClean="0">
                <a:solidFill>
                  <a:srgbClr val="002060"/>
                </a:solidFill>
              </a:rPr>
              <a:t>SOLER – Nonverbal skill, Using Minimal encourages</a:t>
            </a:r>
            <a:endParaRPr lang="en-GB" sz="3200" dirty="0">
              <a:solidFill>
                <a:srgbClr val="002060"/>
              </a:solidFill>
            </a:endParaRPr>
          </a:p>
          <a:p>
            <a:pPr>
              <a:buFont typeface="Courier New" panose="02070309020205020404" pitchFamily="49" charset="0"/>
              <a:buChar char="o"/>
            </a:pPr>
            <a:r>
              <a:rPr lang="en-GB" sz="3200" dirty="0" smtClean="0">
                <a:solidFill>
                  <a:srgbClr val="002060"/>
                </a:solidFill>
              </a:rPr>
              <a:t>Reflective Skills - Restating, Paraphrasing, Summarising</a:t>
            </a:r>
          </a:p>
          <a:p>
            <a:pPr>
              <a:buFont typeface="Courier New" panose="02070309020205020404" pitchFamily="49" charset="0"/>
              <a:buChar char="o"/>
            </a:pPr>
            <a:r>
              <a:rPr lang="en-GB" sz="3200" dirty="0" smtClean="0">
                <a:solidFill>
                  <a:srgbClr val="002060"/>
                </a:solidFill>
              </a:rPr>
              <a:t>Open Questions, Clarifying Questions</a:t>
            </a:r>
            <a:endParaRPr lang="en-GB" sz="3200" dirty="0">
              <a:solidFill>
                <a:srgbClr val="002060"/>
              </a:solidFill>
            </a:endParaRPr>
          </a:p>
        </p:txBody>
      </p:sp>
      <p:sp>
        <p:nvSpPr>
          <p:cNvPr id="4" name="Title 3"/>
          <p:cNvSpPr>
            <a:spLocks noGrp="1"/>
          </p:cNvSpPr>
          <p:nvPr>
            <p:ph type="ctrTitle"/>
          </p:nvPr>
        </p:nvSpPr>
        <p:spPr>
          <a:xfrm>
            <a:off x="245478" y="339644"/>
            <a:ext cx="3485765" cy="2806512"/>
          </a:xfrm>
        </p:spPr>
        <p:txBody>
          <a:bodyPr>
            <a:normAutofit/>
          </a:bodyPr>
          <a:lstStyle/>
          <a:p>
            <a:r>
              <a:rPr lang="en-GB" dirty="0" smtClean="0"/>
              <a:t>Middle </a:t>
            </a:r>
            <a:br>
              <a:rPr lang="en-GB" dirty="0" smtClean="0"/>
            </a:br>
            <a:r>
              <a:rPr lang="en-GB" dirty="0" smtClean="0"/>
              <a:t/>
            </a:r>
            <a:br>
              <a:rPr lang="en-GB" dirty="0" smtClean="0"/>
            </a:br>
            <a:r>
              <a:rPr lang="en-GB" sz="2800" dirty="0" smtClean="0"/>
              <a:t>(the Dialogue) </a:t>
            </a:r>
            <a:r>
              <a:rPr lang="en-GB" dirty="0" smtClean="0"/>
              <a:t/>
            </a:r>
            <a:br>
              <a:rPr lang="en-GB" dirty="0" smtClean="0"/>
            </a:br>
            <a:endParaRPr lang="en-GB" dirty="0"/>
          </a:p>
        </p:txBody>
      </p:sp>
      <p:pic>
        <p:nvPicPr>
          <p:cNvPr id="1026" name="Picture 2" descr="Image result for free images of counseling sessions online"/>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34547" b="34547"/>
          <a:stretch>
            <a:fillRect/>
          </a:stretch>
        </p:blipFill>
        <p:spPr bwMode="auto">
          <a:xfrm>
            <a:off x="0" y="4792929"/>
            <a:ext cx="10668000" cy="2126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57292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59335" y="339644"/>
            <a:ext cx="5185691" cy="3483653"/>
          </a:xfrm>
          <a:solidFill>
            <a:schemeClr val="bg2">
              <a:lumMod val="95000"/>
            </a:schemeClr>
          </a:solidFill>
        </p:spPr>
        <p:txBody>
          <a:bodyPr>
            <a:normAutofit/>
          </a:bodyPr>
          <a:lstStyle/>
          <a:p>
            <a:pPr>
              <a:buFont typeface="Courier New" panose="02070309020205020404" pitchFamily="49" charset="0"/>
              <a:buChar char="o"/>
            </a:pPr>
            <a:r>
              <a:rPr lang="en-GB" sz="2800" dirty="0" smtClean="0">
                <a:solidFill>
                  <a:srgbClr val="002060"/>
                </a:solidFill>
              </a:rPr>
              <a:t>Acknowledging that your coming to the end of the session. </a:t>
            </a:r>
          </a:p>
          <a:p>
            <a:pPr>
              <a:buFont typeface="Courier New" panose="02070309020205020404" pitchFamily="49" charset="0"/>
              <a:buChar char="o"/>
            </a:pPr>
            <a:r>
              <a:rPr lang="en-GB" sz="2800" dirty="0" smtClean="0">
                <a:solidFill>
                  <a:srgbClr val="002060"/>
                </a:solidFill>
              </a:rPr>
              <a:t>Summarising the main points</a:t>
            </a:r>
          </a:p>
          <a:p>
            <a:pPr>
              <a:buFont typeface="Courier New" panose="02070309020205020404" pitchFamily="49" charset="0"/>
              <a:buChar char="o"/>
            </a:pPr>
            <a:r>
              <a:rPr lang="en-GB" sz="2800" dirty="0" smtClean="0">
                <a:solidFill>
                  <a:srgbClr val="002060"/>
                </a:solidFill>
              </a:rPr>
              <a:t>Acknowledge the next session  </a:t>
            </a:r>
            <a:endParaRPr lang="en-GB" sz="2800" dirty="0">
              <a:solidFill>
                <a:srgbClr val="002060"/>
              </a:solidFill>
            </a:endParaRPr>
          </a:p>
        </p:txBody>
      </p:sp>
      <p:sp>
        <p:nvSpPr>
          <p:cNvPr id="4" name="Title 3"/>
          <p:cNvSpPr>
            <a:spLocks noGrp="1"/>
          </p:cNvSpPr>
          <p:nvPr>
            <p:ph type="ctrTitle"/>
          </p:nvPr>
        </p:nvSpPr>
        <p:spPr>
          <a:xfrm>
            <a:off x="820856" y="339644"/>
            <a:ext cx="3843198" cy="2806512"/>
          </a:xfrm>
        </p:spPr>
        <p:txBody>
          <a:bodyPr/>
          <a:lstStyle/>
          <a:p>
            <a:r>
              <a:rPr lang="en-GB" dirty="0" smtClean="0"/>
              <a:t>Ending</a:t>
            </a:r>
            <a:br>
              <a:rPr lang="en-GB" dirty="0" smtClean="0"/>
            </a:br>
            <a:r>
              <a:rPr lang="en-GB" dirty="0" smtClean="0"/>
              <a:t/>
            </a:r>
            <a:br>
              <a:rPr lang="en-GB" dirty="0" smtClean="0"/>
            </a:br>
            <a:r>
              <a:rPr lang="en-GB" sz="3200" dirty="0" smtClean="0"/>
              <a:t>(Closing the Session) </a:t>
            </a:r>
            <a:endParaRPr lang="en-GB" sz="3200" dirty="0"/>
          </a:p>
        </p:txBody>
      </p:sp>
      <p:pic>
        <p:nvPicPr>
          <p:cNvPr id="2050" name="Picture 2" descr="Image result for pixabay images pebbles"/>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26986" b="26986"/>
          <a:stretch>
            <a:fillRect/>
          </a:stretch>
        </p:blipFill>
        <p:spPr bwMode="auto">
          <a:xfrm>
            <a:off x="0" y="4216400"/>
            <a:ext cx="10668000" cy="264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715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ctrTitle"/>
          </p:nvPr>
        </p:nvSpPr>
        <p:spPr>
          <a:xfrm>
            <a:off x="435429" y="2715790"/>
            <a:ext cx="5267947" cy="2387600"/>
          </a:xfrm>
        </p:spPr>
        <p:txBody>
          <a:bodyPr>
            <a:normAutofit fontScale="90000"/>
          </a:bodyPr>
          <a:lstStyle/>
          <a:p>
            <a:r>
              <a:rPr lang="en-GB" b="1" dirty="0"/>
              <a:t>Kolb's Experiential Learning Cycle</a:t>
            </a:r>
            <a:br>
              <a:rPr lang="en-GB" b="1" dirty="0"/>
            </a:br>
            <a:endParaRPr lang="en-GB" b="1" dirty="0"/>
          </a:p>
        </p:txBody>
      </p:sp>
      <p:sp>
        <p:nvSpPr>
          <p:cNvPr id="13" name="Picture Placeholder 12"/>
          <p:cNvSpPr>
            <a:spLocks noGrp="1"/>
          </p:cNvSpPr>
          <p:nvPr>
            <p:ph type="pic" sz="quarter" idx="10"/>
          </p:nvPr>
        </p:nvSpPr>
        <p:spPr>
          <a:xfrm>
            <a:off x="5649686" y="0"/>
            <a:ext cx="6542315" cy="6858000"/>
          </a:xfrm>
        </p:spPr>
      </p:sp>
      <p:pic>
        <p:nvPicPr>
          <p:cNvPr id="14" name="Picture 2" descr="Image result for free images of kolb cycle of experiential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8029" y="255815"/>
            <a:ext cx="5861957" cy="6351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5343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a:xfrm>
            <a:off x="6993359" y="339644"/>
            <a:ext cx="5198641" cy="6858002"/>
          </a:xfrm>
        </p:spPr>
      </p:sp>
      <p:sp>
        <p:nvSpPr>
          <p:cNvPr id="3" name="Title 2"/>
          <p:cNvSpPr>
            <a:spLocks noGrp="1"/>
          </p:cNvSpPr>
          <p:nvPr>
            <p:ph type="ctrTitle"/>
          </p:nvPr>
        </p:nvSpPr>
        <p:spPr>
          <a:xfrm>
            <a:off x="1186543" y="339644"/>
            <a:ext cx="5578928" cy="1260555"/>
          </a:xfrm>
        </p:spPr>
        <p:txBody>
          <a:bodyPr/>
          <a:lstStyle/>
          <a:p>
            <a:r>
              <a:rPr lang="en-GB" sz="4000" b="1" dirty="0" smtClean="0">
                <a:solidFill>
                  <a:srgbClr val="002060"/>
                </a:solidFill>
              </a:rPr>
              <a:t>Reflective Framework- </a:t>
            </a:r>
            <a:r>
              <a:rPr lang="en-GB" sz="2800" b="1" dirty="0">
                <a:solidFill>
                  <a:srgbClr val="002060"/>
                </a:solidFill>
              </a:rPr>
              <a:t>(Sch</a:t>
            </a:r>
            <a:r>
              <a:rPr lang="hu-HU" sz="2800" b="1" dirty="0">
                <a:solidFill>
                  <a:srgbClr val="002060"/>
                </a:solidFill>
              </a:rPr>
              <a:t>ő</a:t>
            </a:r>
            <a:r>
              <a:rPr lang="en-GB" sz="2800" b="1" dirty="0" smtClean="0">
                <a:solidFill>
                  <a:srgbClr val="002060"/>
                </a:solidFill>
              </a:rPr>
              <a:t>n, </a:t>
            </a:r>
            <a:r>
              <a:rPr lang="en-GB" sz="2800" b="1" dirty="0">
                <a:solidFill>
                  <a:srgbClr val="002060"/>
                </a:solidFill>
              </a:rPr>
              <a:t>1987) </a:t>
            </a:r>
            <a:endParaRPr lang="en-GB" sz="2800" dirty="0"/>
          </a:p>
        </p:txBody>
      </p:sp>
      <p:sp>
        <p:nvSpPr>
          <p:cNvPr id="4" name="Text Placeholder 3"/>
          <p:cNvSpPr>
            <a:spLocks noGrp="1"/>
          </p:cNvSpPr>
          <p:nvPr>
            <p:ph type="body" sz="quarter" idx="14"/>
          </p:nvPr>
        </p:nvSpPr>
        <p:spPr>
          <a:xfrm>
            <a:off x="1273629" y="1785257"/>
            <a:ext cx="5262530" cy="4571092"/>
          </a:xfrm>
          <a:solidFill>
            <a:schemeClr val="accent4">
              <a:lumMod val="20000"/>
              <a:lumOff val="80000"/>
            </a:schemeClr>
          </a:solidFill>
          <a:ln>
            <a:solidFill>
              <a:schemeClr val="accent1"/>
            </a:solidFill>
          </a:ln>
        </p:spPr>
        <p:txBody>
          <a:bodyPr>
            <a:normAutofit/>
          </a:bodyPr>
          <a:lstStyle/>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In Action: </a:t>
            </a:r>
          </a:p>
          <a:p>
            <a:pPr lvl="0" defTabSz="457200">
              <a:buClr>
                <a:srgbClr val="353535"/>
              </a:buClr>
            </a:pPr>
            <a:r>
              <a:rPr lang="en-GB" sz="2400" dirty="0" smtClean="0">
                <a:solidFill>
                  <a:srgbClr val="002060"/>
                </a:solidFill>
                <a:latin typeface="Century Gothic" panose="020B0502020202020204"/>
              </a:rPr>
              <a:t>Practising</a:t>
            </a:r>
            <a:r>
              <a:rPr lang="en-GB" sz="2400" dirty="0">
                <a:solidFill>
                  <a:srgbClr val="002060"/>
                </a:solidFill>
                <a:latin typeface="Century Gothic" panose="020B0502020202020204"/>
              </a:rPr>
              <a:t>, influences decisions  and care at that moment,  </a:t>
            </a:r>
          </a:p>
          <a:p>
            <a:pPr lvl="0" defTabSz="457200">
              <a:buClr>
                <a:srgbClr val="353535"/>
              </a:buClr>
            </a:pPr>
            <a:r>
              <a:rPr lang="en-GB" sz="2400" dirty="0" smtClean="0">
                <a:solidFill>
                  <a:srgbClr val="002060"/>
                </a:solidFill>
                <a:latin typeface="Century Gothic" panose="020B0502020202020204"/>
              </a:rPr>
              <a:t>Promotes </a:t>
            </a:r>
            <a:r>
              <a:rPr lang="en-GB" sz="2400" dirty="0">
                <a:solidFill>
                  <a:srgbClr val="002060"/>
                </a:solidFill>
                <a:latin typeface="Century Gothic" panose="020B0502020202020204"/>
              </a:rPr>
              <a:t>skilled and flexible responses of the expert practitioner</a:t>
            </a:r>
          </a:p>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On Action</a:t>
            </a:r>
            <a:r>
              <a:rPr lang="en-GB" sz="2400" b="1" dirty="0">
                <a:solidFill>
                  <a:srgbClr val="002060"/>
                </a:solidFill>
                <a:latin typeface="Century Gothic" panose="020B0502020202020204"/>
              </a:rPr>
              <a:t>:</a:t>
            </a:r>
          </a:p>
          <a:p>
            <a:pPr lvl="0" defTabSz="457200">
              <a:buClr>
                <a:srgbClr val="353535"/>
              </a:buClr>
            </a:pPr>
            <a:r>
              <a:rPr lang="en-GB" sz="2400" dirty="0">
                <a:solidFill>
                  <a:srgbClr val="002060"/>
                </a:solidFill>
                <a:latin typeface="Century Gothic" panose="020B0502020202020204"/>
              </a:rPr>
              <a:t>After the event, views different interventions, adds knowledge</a:t>
            </a:r>
          </a:p>
          <a:p>
            <a:pPr lvl="0" defTabSz="457200">
              <a:buClr>
                <a:srgbClr val="353535"/>
              </a:buClr>
            </a:pPr>
            <a:r>
              <a:rPr lang="en-GB" sz="2400" dirty="0">
                <a:solidFill>
                  <a:srgbClr val="002060"/>
                </a:solidFill>
                <a:latin typeface="Century Gothic" panose="020B0502020202020204"/>
              </a:rPr>
              <a:t>Promotes development of professional skills and knowledge  </a:t>
            </a:r>
          </a:p>
          <a:p>
            <a:pPr lvl="0" defTabSz="457200">
              <a:buClr>
                <a:srgbClr val="353535"/>
              </a:buClr>
            </a:pPr>
            <a:endParaRPr lang="en-GB" sz="2400" b="1" dirty="0">
              <a:solidFill>
                <a:srgbClr val="002060"/>
              </a:solidFill>
              <a:latin typeface="Century Gothic" panose="020B0502020202020204"/>
            </a:endParaRPr>
          </a:p>
        </p:txBody>
      </p:sp>
      <p:pic>
        <p:nvPicPr>
          <p:cNvPr id="8" name="Picture 7"/>
          <p:cNvPicPr>
            <a:picLocks noChangeAspect="1"/>
          </p:cNvPicPr>
          <p:nvPr/>
        </p:nvPicPr>
        <p:blipFill>
          <a:blip r:embed="rId3"/>
          <a:stretch>
            <a:fillRect/>
          </a:stretch>
        </p:blipFill>
        <p:spPr>
          <a:xfrm>
            <a:off x="7314486" y="495301"/>
            <a:ext cx="4528458" cy="4313284"/>
          </a:xfrm>
          <a:prstGeom prst="rect">
            <a:avLst/>
          </a:prstGeom>
        </p:spPr>
      </p:pic>
      <p:sp>
        <p:nvSpPr>
          <p:cNvPr id="9" name="Rectangle 8"/>
          <p:cNvSpPr/>
          <p:nvPr/>
        </p:nvSpPr>
        <p:spPr>
          <a:xfrm>
            <a:off x="7081157" y="5617650"/>
            <a:ext cx="5170714" cy="1477328"/>
          </a:xfrm>
          <a:prstGeom prst="rect">
            <a:avLst/>
          </a:prstGeom>
        </p:spPr>
        <p:txBody>
          <a:bodyPr wrap="square">
            <a:spAutoFit/>
          </a:bodyPr>
          <a:lstStyle/>
          <a:p>
            <a:r>
              <a:rPr lang="en-GB" dirty="0">
                <a:solidFill>
                  <a:schemeClr val="bg2"/>
                </a:solidFill>
              </a:rPr>
              <a:t>‘</a:t>
            </a:r>
            <a:r>
              <a:rPr lang="en-GB" i="1" dirty="0">
                <a:solidFill>
                  <a:schemeClr val="bg2"/>
                </a:solidFill>
              </a:rPr>
              <a:t>We cannot stand outside ourselves and our work (from the cliff), in order to be objective and clear.  We work in the swampy lowlands’ </a:t>
            </a:r>
            <a:r>
              <a:rPr lang="en-GB" dirty="0">
                <a:solidFill>
                  <a:schemeClr val="bg2"/>
                </a:solidFill>
              </a:rPr>
              <a:t>(Schon 1987</a:t>
            </a:r>
            <a:r>
              <a:rPr lang="en-GB" dirty="0" smtClean="0">
                <a:solidFill>
                  <a:schemeClr val="bg2"/>
                </a:solidFill>
              </a:rPr>
              <a:t>)</a:t>
            </a:r>
          </a:p>
          <a:p>
            <a:endParaRPr lang="en-GB" dirty="0" smtClean="0">
              <a:solidFill>
                <a:schemeClr val="bg2"/>
              </a:solidFill>
            </a:endParaRPr>
          </a:p>
          <a:p>
            <a:endParaRPr lang="en-GB" dirty="0">
              <a:solidFill>
                <a:schemeClr val="bg2"/>
              </a:solidFill>
            </a:endParaRPr>
          </a:p>
        </p:txBody>
      </p:sp>
    </p:spTree>
    <p:extLst>
      <p:ext uri="{BB962C8B-B14F-4D97-AF65-F5344CB8AC3E}">
        <p14:creationId xmlns:p14="http://schemas.microsoft.com/office/powerpoint/2010/main" val="16492483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5"/>
          </p:nvPr>
        </p:nvSpPr>
        <p:spPr/>
      </p:sp>
      <p:sp>
        <p:nvSpPr>
          <p:cNvPr id="3" name="Title 2"/>
          <p:cNvSpPr>
            <a:spLocks noGrp="1"/>
          </p:cNvSpPr>
          <p:nvPr>
            <p:ph type="ctrTitle"/>
          </p:nvPr>
        </p:nvSpPr>
        <p:spPr>
          <a:xfrm>
            <a:off x="429585" y="339645"/>
            <a:ext cx="11332106" cy="1002552"/>
          </a:xfrm>
        </p:spPr>
        <p:txBody>
          <a:bodyPr/>
          <a:lstStyle/>
          <a:p>
            <a:r>
              <a:rPr lang="en-GB" dirty="0" smtClean="0"/>
              <a:t>Friday Session</a:t>
            </a:r>
            <a:endParaRPr lang="en-GB" dirty="0"/>
          </a:p>
        </p:txBody>
      </p:sp>
      <p:sp>
        <p:nvSpPr>
          <p:cNvPr id="4" name="Text Placeholder 3"/>
          <p:cNvSpPr>
            <a:spLocks noGrp="1"/>
          </p:cNvSpPr>
          <p:nvPr>
            <p:ph type="body" sz="quarter" idx="14"/>
          </p:nvPr>
        </p:nvSpPr>
        <p:spPr>
          <a:xfrm>
            <a:off x="429586" y="1507066"/>
            <a:ext cx="11332108" cy="4849283"/>
          </a:xfrm>
        </p:spPr>
        <p:txBody>
          <a:bodyPr>
            <a:normAutofit fontScale="25000" lnSpcReduction="20000"/>
          </a:bodyPr>
          <a:lstStyle/>
          <a:p>
            <a:endParaRPr lang="en-GB" sz="3000" dirty="0" smtClean="0"/>
          </a:p>
          <a:p>
            <a:endParaRPr lang="en-GB" sz="2800" dirty="0" smtClean="0"/>
          </a:p>
          <a:p>
            <a:r>
              <a:rPr lang="en-GB" sz="12800" b="1" dirty="0" smtClean="0"/>
              <a:t>Please view the Counselling Session that is on Moodle.  This will be used for the reflective Activity.</a:t>
            </a:r>
          </a:p>
          <a:p>
            <a:endParaRPr lang="en-GB" sz="4000" dirty="0"/>
          </a:p>
          <a:p>
            <a:pPr marL="1143000" indent="-1143000">
              <a:buFont typeface="Wingdings" panose="05000000000000000000" pitchFamily="2" charset="2"/>
              <a:buChar char="q"/>
            </a:pPr>
            <a:r>
              <a:rPr lang="en-GB" sz="12800" dirty="0" smtClean="0"/>
              <a:t>Is there a </a:t>
            </a:r>
            <a:r>
              <a:rPr lang="en-GB" sz="12800" dirty="0"/>
              <a:t>r</a:t>
            </a:r>
            <a:r>
              <a:rPr lang="en-GB" sz="12800" dirty="0" smtClean="0"/>
              <a:t>apport?</a:t>
            </a:r>
          </a:p>
          <a:p>
            <a:pPr marL="1143000" indent="-1143000">
              <a:buFont typeface="Wingdings" panose="05000000000000000000" pitchFamily="2" charset="2"/>
              <a:buChar char="q"/>
            </a:pPr>
            <a:r>
              <a:rPr lang="en-GB" sz="12800" dirty="0" smtClean="0"/>
              <a:t>What skills are being used?  Provide the examples</a:t>
            </a:r>
          </a:p>
          <a:p>
            <a:pPr marL="1143000" indent="-1143000">
              <a:buFont typeface="Wingdings" panose="05000000000000000000" pitchFamily="2" charset="2"/>
              <a:buChar char="q"/>
            </a:pPr>
            <a:r>
              <a:rPr lang="en-GB" sz="12800" dirty="0" smtClean="0"/>
              <a:t>What do you notice about the body language or posture of the therapist?</a:t>
            </a:r>
          </a:p>
          <a:p>
            <a:pPr marL="1143000" indent="-1143000">
              <a:lnSpc>
                <a:spcPct val="120000"/>
              </a:lnSpc>
              <a:buFont typeface="Wingdings" panose="05000000000000000000" pitchFamily="2" charset="2"/>
              <a:buChar char="q"/>
            </a:pPr>
            <a:r>
              <a:rPr lang="en-GB" sz="12800" dirty="0" smtClean="0"/>
              <a:t>Can you recognise if core conditions are being met? </a:t>
            </a:r>
          </a:p>
          <a:p>
            <a:pPr marL="1143000" indent="-1143000">
              <a:lnSpc>
                <a:spcPct val="120000"/>
              </a:lnSpc>
              <a:buFont typeface="Wingdings" panose="05000000000000000000" pitchFamily="2" charset="2"/>
              <a:buChar char="q"/>
            </a:pPr>
            <a:r>
              <a:rPr lang="en-GB" sz="12800" dirty="0" smtClean="0"/>
              <a:t>What else? </a:t>
            </a:r>
          </a:p>
          <a:p>
            <a:pPr>
              <a:lnSpc>
                <a:spcPct val="120000"/>
              </a:lnSpc>
            </a:pPr>
            <a:endParaRPr lang="en-GB" sz="4000" dirty="0" smtClean="0"/>
          </a:p>
          <a:p>
            <a:endParaRPr lang="en-GB" sz="4000" dirty="0" smtClean="0"/>
          </a:p>
          <a:p>
            <a:endParaRPr lang="en-GB" sz="4000" dirty="0" smtClean="0"/>
          </a:p>
          <a:p>
            <a:r>
              <a:rPr lang="en-GB" sz="4000" dirty="0" smtClean="0"/>
              <a:t> </a:t>
            </a:r>
            <a:endParaRPr lang="en-GB" sz="4000" dirty="0"/>
          </a:p>
        </p:txBody>
      </p:sp>
    </p:spTree>
    <p:extLst>
      <p:ext uri="{BB962C8B-B14F-4D97-AF65-F5344CB8AC3E}">
        <p14:creationId xmlns:p14="http://schemas.microsoft.com/office/powerpoint/2010/main" val="11021316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442357" y="339645"/>
            <a:ext cx="5096882" cy="1002552"/>
          </a:xfrm>
        </p:spPr>
        <p:txBody>
          <a:bodyPr/>
          <a:lstStyle/>
          <a:p>
            <a:r>
              <a:rPr lang="en-GB" dirty="0" smtClean="0"/>
              <a:t>References</a:t>
            </a:r>
            <a:endParaRPr lang="en-GB" dirty="0"/>
          </a:p>
        </p:txBody>
      </p:sp>
      <p:sp>
        <p:nvSpPr>
          <p:cNvPr id="4" name="Text Placeholder 3"/>
          <p:cNvSpPr>
            <a:spLocks noGrp="1"/>
          </p:cNvSpPr>
          <p:nvPr>
            <p:ph type="body" sz="quarter" idx="14"/>
          </p:nvPr>
        </p:nvSpPr>
        <p:spPr>
          <a:xfrm>
            <a:off x="1043275" y="1460585"/>
            <a:ext cx="5950085" cy="5067597"/>
          </a:xfrm>
          <a:solidFill>
            <a:schemeClr val="accent4">
              <a:lumMod val="20000"/>
              <a:lumOff val="80000"/>
            </a:schemeClr>
          </a:solidFill>
        </p:spPr>
        <p:txBody>
          <a:bodyPr>
            <a:normAutofit fontScale="77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a:t>
            </a:r>
            <a:r>
              <a:rPr lang="en-GB" dirty="0" smtClean="0">
                <a:latin typeface="Sagona ExtraLight" panose="02020303050505020204"/>
              </a:rPr>
              <a:t>Eds </a:t>
            </a:r>
            <a:r>
              <a:rPr lang="en-GB" dirty="0">
                <a:latin typeface="Sagona ExtraLight" panose="02020303050505020204"/>
              </a:rPr>
              <a:t>(1985) </a:t>
            </a:r>
            <a:r>
              <a:rPr lang="en-GB" i="1" dirty="0">
                <a:latin typeface="Sagona ExtraLight" panose="02020303050505020204"/>
              </a:rPr>
              <a:t>Reflection: Turning Experience into Learning</a:t>
            </a:r>
            <a:r>
              <a:rPr lang="en-GB" dirty="0">
                <a:latin typeface="Sagona ExtraLight" panose="02020303050505020204"/>
              </a:rPr>
              <a:t>. London Kogan Page </a:t>
            </a:r>
            <a:endParaRPr lang="en-GB" dirty="0" smtClean="0">
              <a:latin typeface="Sagona ExtraLight" panose="02020303050505020204"/>
            </a:endParaRPr>
          </a:p>
          <a:p>
            <a:r>
              <a:rPr lang="en-GB" dirty="0" smtClean="0">
                <a:latin typeface="Sagona ExtraLight" panose="02020303050505020204"/>
              </a:rPr>
              <a:t>CIPD (</a:t>
            </a:r>
            <a:r>
              <a:rPr lang="en-GB" dirty="0" smtClean="0">
                <a:latin typeface="Sagona ExtraLight" panose="02020303050505020204"/>
              </a:rPr>
              <a:t>n.d</a:t>
            </a:r>
            <a:r>
              <a:rPr lang="en-GB" dirty="0">
                <a:latin typeface="Sagona ExtraLight" panose="02020303050505020204"/>
              </a:rPr>
              <a:t>) </a:t>
            </a:r>
            <a:r>
              <a:rPr lang="en-GB" dirty="0">
                <a:latin typeface="Sagona ExtraLight" panose="02020303050505020204"/>
                <a:hlinkClick r:id="rId2"/>
              </a:rPr>
              <a:t>https://</a:t>
            </a:r>
            <a:r>
              <a:rPr lang="en-GB" dirty="0" smtClean="0">
                <a:latin typeface="Sagona ExtraLight" panose="02020303050505020204"/>
                <a:hlinkClick r:id="rId2"/>
              </a:rPr>
              <a:t>www.cipd.co.uk/Images/reflective-practice-guide_tcm18-12524.pdf</a:t>
            </a:r>
            <a:endParaRPr lang="en-GB" dirty="0" smtClean="0">
              <a:latin typeface="Sagona ExtraLight" panose="02020303050505020204"/>
            </a:endParaRPr>
          </a:p>
          <a:p>
            <a:r>
              <a:rPr lang="en-GB" dirty="0" smtClean="0"/>
              <a:t>Cooper, M. Training </a:t>
            </a:r>
            <a:r>
              <a:rPr lang="en-GB" dirty="0"/>
              <a:t>and Consultancy Page: Videos.  You can see him in action with ONLINE Counselling Demonstrations.   </a:t>
            </a:r>
            <a:r>
              <a:rPr lang="en-GB" dirty="0" smtClean="0">
                <a:hlinkClick r:id="rId3"/>
              </a:rPr>
              <a:t>https</a:t>
            </a:r>
            <a:r>
              <a:rPr lang="en-GB" dirty="0">
                <a:hlinkClick r:id="rId3"/>
              </a:rPr>
              <a:t>://mick-cooper.squarespace.com</a:t>
            </a:r>
            <a:r>
              <a:rPr lang="en-GB" dirty="0" smtClean="0">
                <a:hlinkClick r:id="rId3"/>
              </a:rPr>
              <a:t>/</a:t>
            </a:r>
            <a:endParaRPr lang="en-GB" dirty="0" smtClean="0">
              <a:latin typeface="Sagona ExtraLight" panose="02020303050505020204"/>
            </a:endParaRPr>
          </a:p>
          <a:p>
            <a:r>
              <a:rPr lang="en-GB" dirty="0">
                <a:latin typeface="Sagona ExtraLight" panose="02020303050505020204"/>
              </a:rPr>
              <a:t>Counselling Tutor  Videos and other Resources  - Please see the Video Links tile on Moodle </a:t>
            </a:r>
          </a:p>
          <a:p>
            <a:r>
              <a:rPr lang="en-GB" dirty="0" smtClean="0">
                <a:latin typeface="Sagona ExtraLight" panose="02020303050505020204"/>
              </a:rPr>
              <a:t>Gibbs</a:t>
            </a:r>
            <a:r>
              <a:rPr lang="en-GB" dirty="0">
                <a:latin typeface="Sagona ExtraLight" panose="02020303050505020204"/>
              </a:rPr>
              <a:t>,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a:t>
            </a:r>
            <a:r>
              <a:rPr lang="en-GB" dirty="0" smtClean="0">
                <a:latin typeface="Sagona ExtraLight" panose="02020303050505020204"/>
              </a:rPr>
              <a:t>2010) </a:t>
            </a:r>
            <a:r>
              <a:rPr lang="en-GB" i="1" dirty="0" smtClean="0">
                <a:latin typeface="Sagona ExtraLight" panose="02020303050505020204"/>
              </a:rPr>
              <a:t>Reflection</a:t>
            </a:r>
            <a:r>
              <a:rPr lang="en-GB" i="1" dirty="0">
                <a:latin typeface="Sagona ExtraLight" panose="02020303050505020204"/>
              </a:rPr>
              <a:t>: Principles and practices for healthcare </a:t>
            </a:r>
            <a:r>
              <a:rPr lang="en-GB" i="1" dirty="0" smtClean="0">
                <a:latin typeface="Sagona ExtraLight" panose="02020303050505020204"/>
              </a:rPr>
              <a:t>professional</a:t>
            </a:r>
            <a:r>
              <a:rPr lang="en-GB" dirty="0" smtClean="0">
                <a:latin typeface="Sagona ExtraLight" panose="02020303050505020204"/>
              </a:rPr>
              <a:t> 2</a:t>
            </a:r>
            <a:r>
              <a:rPr lang="en-GB" baseline="30000" dirty="0" smtClean="0">
                <a:latin typeface="Sagona ExtraLight" panose="02020303050505020204"/>
              </a:rPr>
              <a:t>nd</a:t>
            </a:r>
            <a:r>
              <a:rPr lang="en-GB" dirty="0" smtClean="0">
                <a:latin typeface="Sagona ExtraLight" panose="02020303050505020204"/>
              </a:rPr>
              <a:t>.  </a:t>
            </a:r>
            <a:r>
              <a:rPr lang="en-GB" dirty="0">
                <a:latin typeface="Sagona ExtraLight" panose="02020303050505020204"/>
              </a:rPr>
              <a:t>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smtClean="0">
                <a:latin typeface="Sagona ExtraLight" panose="02020303050505020204"/>
              </a:rPr>
              <a:t>McLeod</a:t>
            </a:r>
            <a:r>
              <a:rPr lang="en-GB" dirty="0">
                <a:latin typeface="Sagona ExtraLight" panose="02020303050505020204"/>
              </a:rPr>
              <a:t>, J. and McLeod, J. (2011) Counselling Skills: a practical guide for counsellors and helping professions 2nd ed. Maidenhead: Open University Press (EBook)  </a:t>
            </a:r>
          </a:p>
          <a:p>
            <a:r>
              <a:rPr lang="en-GB" dirty="0">
                <a:latin typeface="Sagona ExtraLight" panose="02020303050505020204"/>
              </a:rPr>
              <a:t>McLeod, J. (2009). An Introduction to Counselling 5th Ed. Maidenhead: Open University Press EBook) </a:t>
            </a:r>
            <a:endParaRPr lang="en-GB" dirty="0" smtClean="0">
              <a:latin typeface="Sagona ExtraLight" panose="02020303050505020204"/>
            </a:endParaRPr>
          </a:p>
          <a:p>
            <a:r>
              <a:rPr lang="en-GB" dirty="0">
                <a:latin typeface="Sagona ExtraLight" panose="02020303050505020204"/>
              </a:rPr>
              <a:t>Schőn</a:t>
            </a:r>
            <a:r>
              <a:rPr lang="en-GB" dirty="0">
                <a:latin typeface="Sagona ExtraLight" panose="02020303050505020204"/>
              </a:rPr>
              <a:t>,  D. (1987) </a:t>
            </a:r>
            <a:r>
              <a:rPr lang="en-GB" i="1" dirty="0">
                <a:latin typeface="Sagona ExtraLight" panose="02020303050505020204"/>
              </a:rPr>
              <a:t>Educating the Reflective Practitioner</a:t>
            </a:r>
            <a:r>
              <a:rPr lang="en-GB" dirty="0">
                <a:latin typeface="Sagona ExtraLight" panose="02020303050505020204"/>
              </a:rPr>
              <a:t>. San Francisco </a:t>
            </a:r>
            <a:r>
              <a:rPr lang="en-GB" dirty="0">
                <a:latin typeface="Sagona ExtraLight" panose="02020303050505020204"/>
              </a:rPr>
              <a:t>Jossey</a:t>
            </a:r>
            <a:r>
              <a:rPr lang="en-GB" dirty="0">
                <a:latin typeface="Sagona ExtraLight" panose="02020303050505020204"/>
              </a:rPr>
              <a:t> Bass. </a:t>
            </a:r>
          </a:p>
          <a:p>
            <a:r>
              <a:rPr lang="en-GB" altLang="en-US" dirty="0">
                <a:latin typeface="Sagona ExtraLight" panose="02020303050505020204"/>
              </a:rPr>
              <a:t>Thompson, S., &amp; Thompson, N.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p>
          <a:p>
            <a:endParaRPr lang="en-GB" dirty="0">
              <a:latin typeface="Sagona ExtraLight" panose="02020303050505020204"/>
            </a:endParaRPr>
          </a:p>
          <a:p>
            <a:endParaRPr lang="en-GB" dirty="0"/>
          </a:p>
        </p:txBody>
      </p:sp>
      <p:pic>
        <p:nvPicPr>
          <p:cNvPr id="5" name="Picture 4"/>
          <p:cNvPicPr>
            <a:picLocks noChangeAspect="1"/>
          </p:cNvPicPr>
          <p:nvPr/>
        </p:nvPicPr>
        <p:blipFill>
          <a:blip r:embed="rId4"/>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918</Words>
  <Application>Microsoft Office PowerPoint</Application>
  <PresentationFormat>Widescreen</PresentationFormat>
  <Paragraphs>103</Paragraphs>
  <Slides>16</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Calibri</vt:lpstr>
      <vt:lpstr>Calibri Light</vt:lpstr>
      <vt:lpstr>Century Gothic</vt:lpstr>
      <vt:lpstr>Courier New</vt:lpstr>
      <vt:lpstr>Sagona ExtraLight</vt:lpstr>
      <vt:lpstr>Speak Pro</vt:lpstr>
      <vt:lpstr>Wingdings</vt:lpstr>
      <vt:lpstr>Wingdings 3</vt:lpstr>
      <vt:lpstr>Office Theme</vt:lpstr>
      <vt:lpstr>Pre-recorded session The Core Conditions and Assessment 1 Guidance</vt:lpstr>
      <vt:lpstr>Aims</vt:lpstr>
      <vt:lpstr>Assessment 1  2,000 words </vt:lpstr>
      <vt:lpstr>Assessment Guidance </vt:lpstr>
      <vt:lpstr>PowerPoint Presentation</vt:lpstr>
      <vt:lpstr>PowerPoint Presentation</vt:lpstr>
      <vt:lpstr>The Core Conditions in Counselling Skills </vt:lpstr>
      <vt:lpstr>Key Words</vt:lpstr>
      <vt:lpstr>The counselling/ Helping Session</vt:lpstr>
      <vt:lpstr>Beginning   (Contracting) </vt:lpstr>
      <vt:lpstr>Middle   (the Dialogue)  </vt:lpstr>
      <vt:lpstr>Ending  (Closing the Session) </vt:lpstr>
      <vt:lpstr>Kolb's Experiential Learning Cycle </vt:lpstr>
      <vt:lpstr>Reflective Framework- (Schőn, 1987) </vt:lpstr>
      <vt:lpstr>Friday Session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2021-03-07T16:04:25Z</dcterms:modified>
</cp:coreProperties>
</file>