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 id="257" r:id="rId6"/>
    <p:sldId id="258" r:id="rId7"/>
    <p:sldId id="262" r:id="rId8"/>
    <p:sldId id="263" r:id="rId9"/>
    <p:sldId id="285" r:id="rId10"/>
    <p:sldId id="286" r:id="rId11"/>
    <p:sldId id="266" r:id="rId12"/>
    <p:sldId id="290" r:id="rId13"/>
    <p:sldId id="291" r:id="rId14"/>
    <p:sldId id="276" r:id="rId15"/>
    <p:sldId id="296" r:id="rId16"/>
    <p:sldId id="277" r:id="rId17"/>
    <p:sldId id="278" r:id="rId18"/>
    <p:sldId id="279" r:id="rId19"/>
    <p:sldId id="287" r:id="rId20"/>
    <p:sldId id="281" r:id="rId21"/>
    <p:sldId id="282" r:id="rId22"/>
    <p:sldId id="292" r:id="rId23"/>
    <p:sldId id="289" r:id="rId24"/>
    <p:sldId id="288" r:id="rId25"/>
    <p:sldId id="293" r:id="rId26"/>
    <p:sldId id="294" r:id="rId27"/>
    <p:sldId id="298" r:id="rId28"/>
    <p:sldId id="284" r:id="rId29"/>
    <p:sldId id="29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80F8B"/>
    <a:srgbClr val="AB0C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EFB8B7-E58B-4F8B-A999-5E8F4355DCFE}"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US"/>
        </a:p>
      </dgm:t>
    </dgm:pt>
    <dgm:pt modelId="{12A6259E-2879-4982-A15C-DBEBD06E2B4D}">
      <dgm:prSet phldrT="[Text]" phldr="0"/>
      <dgm:spPr/>
      <dgm:t>
        <a:bodyPr/>
        <a:lstStyle/>
        <a:p>
          <a:pPr rtl="0"/>
          <a:r>
            <a:rPr lang="en-US" dirty="0">
              <a:solidFill>
                <a:schemeClr val="bg1"/>
              </a:solidFill>
              <a:latin typeface="Avenir Next LT Pro"/>
            </a:rPr>
            <a:t>Early Detection</a:t>
          </a:r>
          <a:endParaRPr lang="en-US" dirty="0">
            <a:solidFill>
              <a:schemeClr val="bg1"/>
            </a:solidFill>
          </a:endParaRPr>
        </a:p>
      </dgm:t>
    </dgm:pt>
    <dgm:pt modelId="{F59A722D-94F0-415E-8211-03EB3219DAD8}" type="parTrans" cxnId="{4487932A-81CD-468D-947F-279B992327F5}">
      <dgm:prSet/>
      <dgm:spPr/>
      <dgm:t>
        <a:bodyPr/>
        <a:lstStyle/>
        <a:p>
          <a:endParaRPr lang="en-US"/>
        </a:p>
      </dgm:t>
    </dgm:pt>
    <dgm:pt modelId="{DD006DD3-434F-4C99-85E7-21DDA92044DD}" type="sibTrans" cxnId="{4487932A-81CD-468D-947F-279B992327F5}">
      <dgm:prSet/>
      <dgm:spPr/>
      <dgm:t>
        <a:bodyPr/>
        <a:lstStyle/>
        <a:p>
          <a:endParaRPr lang="en-US"/>
        </a:p>
      </dgm:t>
    </dgm:pt>
    <dgm:pt modelId="{6AAA5756-5C4C-41E6-B5A2-A152759F36C5}">
      <dgm:prSet phldrT="[Text]" phldr="0"/>
      <dgm:spPr/>
      <dgm:t>
        <a:bodyPr/>
        <a:lstStyle/>
        <a:p>
          <a:pPr rtl="0"/>
          <a:r>
            <a:rPr lang="en-US" dirty="0">
              <a:solidFill>
                <a:schemeClr val="bg1"/>
              </a:solidFill>
              <a:latin typeface="Avenir Next LT Pro"/>
            </a:rPr>
            <a:t>Health &amp; social engagement</a:t>
          </a:r>
          <a:endParaRPr lang="en-US" dirty="0">
            <a:solidFill>
              <a:schemeClr val="bg1"/>
            </a:solidFill>
          </a:endParaRPr>
        </a:p>
      </dgm:t>
    </dgm:pt>
    <dgm:pt modelId="{E742C327-1528-4D57-96C8-F4DB8E538D41}" type="parTrans" cxnId="{E7321043-F13B-4F14-8EF7-E5E359E63C9C}">
      <dgm:prSet/>
      <dgm:spPr/>
      <dgm:t>
        <a:bodyPr/>
        <a:lstStyle/>
        <a:p>
          <a:endParaRPr lang="en-US"/>
        </a:p>
      </dgm:t>
    </dgm:pt>
    <dgm:pt modelId="{852F60A8-F7A7-4A47-8AB6-A48A89810B12}" type="sibTrans" cxnId="{E7321043-F13B-4F14-8EF7-E5E359E63C9C}">
      <dgm:prSet/>
      <dgm:spPr/>
      <dgm:t>
        <a:bodyPr/>
        <a:lstStyle/>
        <a:p>
          <a:endParaRPr lang="en-US"/>
        </a:p>
      </dgm:t>
    </dgm:pt>
    <dgm:pt modelId="{1B006596-4C7D-442B-ADA5-D6BEA953F92F}">
      <dgm:prSet phldrT="[Text]" phldr="0"/>
      <dgm:spPr/>
      <dgm:t>
        <a:bodyPr/>
        <a:lstStyle/>
        <a:p>
          <a:pPr rtl="0"/>
          <a:r>
            <a:rPr lang="en-US" dirty="0">
              <a:solidFill>
                <a:schemeClr val="bg1"/>
              </a:solidFill>
              <a:latin typeface="Avenir Next LT Pro"/>
            </a:rPr>
            <a:t>Health Education</a:t>
          </a:r>
          <a:endParaRPr lang="en-US" dirty="0">
            <a:solidFill>
              <a:schemeClr val="bg1"/>
            </a:solidFill>
          </a:endParaRPr>
        </a:p>
      </dgm:t>
    </dgm:pt>
    <dgm:pt modelId="{C8CDFEFE-EFE5-4F49-A397-66CA71AA7EEC}" type="parTrans" cxnId="{24AEC09C-35D3-4FF6-9938-A1BED5325602}">
      <dgm:prSet/>
      <dgm:spPr/>
      <dgm:t>
        <a:bodyPr/>
        <a:lstStyle/>
        <a:p>
          <a:endParaRPr lang="en-US"/>
        </a:p>
      </dgm:t>
    </dgm:pt>
    <dgm:pt modelId="{252054C4-F2D9-49D7-B850-6C91326DD3FF}" type="sibTrans" cxnId="{24AEC09C-35D3-4FF6-9938-A1BED5325602}">
      <dgm:prSet/>
      <dgm:spPr/>
      <dgm:t>
        <a:bodyPr/>
        <a:lstStyle/>
        <a:p>
          <a:endParaRPr lang="en-US"/>
        </a:p>
      </dgm:t>
    </dgm:pt>
    <dgm:pt modelId="{DABC845F-CA4D-490C-8082-6BCDED056766}">
      <dgm:prSet phldrT="[Text]" phldr="0"/>
      <dgm:spPr/>
      <dgm:t>
        <a:bodyPr/>
        <a:lstStyle/>
        <a:p>
          <a:pPr rtl="0"/>
          <a:r>
            <a:rPr lang="en-US" dirty="0">
              <a:solidFill>
                <a:schemeClr val="bg1"/>
              </a:solidFill>
              <a:latin typeface="Avenir Next LT Pro"/>
            </a:rPr>
            <a:t>Access to resources</a:t>
          </a:r>
          <a:endParaRPr lang="en-US" dirty="0">
            <a:solidFill>
              <a:schemeClr val="bg1"/>
            </a:solidFill>
          </a:endParaRPr>
        </a:p>
      </dgm:t>
    </dgm:pt>
    <dgm:pt modelId="{D7E7AE14-0F77-4A4F-8CB6-386DA5323773}" type="parTrans" cxnId="{3AEE2851-9B17-4C5F-BF89-1EC990866AAA}">
      <dgm:prSet/>
      <dgm:spPr/>
      <dgm:t>
        <a:bodyPr/>
        <a:lstStyle/>
        <a:p>
          <a:endParaRPr lang="en-US"/>
        </a:p>
      </dgm:t>
    </dgm:pt>
    <dgm:pt modelId="{39D22AE9-0BBA-44FD-BF11-047037100170}" type="sibTrans" cxnId="{3AEE2851-9B17-4C5F-BF89-1EC990866AAA}">
      <dgm:prSet/>
      <dgm:spPr/>
      <dgm:t>
        <a:bodyPr/>
        <a:lstStyle/>
        <a:p>
          <a:endParaRPr lang="en-US"/>
        </a:p>
      </dgm:t>
    </dgm:pt>
    <dgm:pt modelId="{816C6DAB-7C35-4D05-BC90-E98B61FEB0B6}" type="pres">
      <dgm:prSet presAssocID="{8FEFB8B7-E58B-4F8B-A999-5E8F4355DCFE}" presName="Name0" presStyleCnt="0">
        <dgm:presLayoutVars>
          <dgm:dir/>
          <dgm:resizeHandles val="exact"/>
        </dgm:presLayoutVars>
      </dgm:prSet>
      <dgm:spPr/>
    </dgm:pt>
    <dgm:pt modelId="{2C2E399B-78F4-415F-AFD0-F11331324B2A}" type="pres">
      <dgm:prSet presAssocID="{12A6259E-2879-4982-A15C-DBEBD06E2B4D}" presName="Name5" presStyleLbl="vennNode1" presStyleIdx="0" presStyleCnt="4">
        <dgm:presLayoutVars>
          <dgm:bulletEnabled val="1"/>
        </dgm:presLayoutVars>
      </dgm:prSet>
      <dgm:spPr/>
    </dgm:pt>
    <dgm:pt modelId="{61CB4C5A-A381-4CCF-9A34-D515107ED6A5}" type="pres">
      <dgm:prSet presAssocID="{DD006DD3-434F-4C99-85E7-21DDA92044DD}" presName="space" presStyleCnt="0"/>
      <dgm:spPr/>
    </dgm:pt>
    <dgm:pt modelId="{C2C4D74E-EDA4-4AE1-9098-C473E428837D}" type="pres">
      <dgm:prSet presAssocID="{6AAA5756-5C4C-41E6-B5A2-A152759F36C5}" presName="Name5" presStyleLbl="vennNode1" presStyleIdx="1" presStyleCnt="4">
        <dgm:presLayoutVars>
          <dgm:bulletEnabled val="1"/>
        </dgm:presLayoutVars>
      </dgm:prSet>
      <dgm:spPr/>
    </dgm:pt>
    <dgm:pt modelId="{D0C53B09-DDDF-430B-B567-8AA906E473BC}" type="pres">
      <dgm:prSet presAssocID="{852F60A8-F7A7-4A47-8AB6-A48A89810B12}" presName="space" presStyleCnt="0"/>
      <dgm:spPr/>
    </dgm:pt>
    <dgm:pt modelId="{3291AFBF-0D62-4C01-9BF3-5A48D1DDB47B}" type="pres">
      <dgm:prSet presAssocID="{1B006596-4C7D-442B-ADA5-D6BEA953F92F}" presName="Name5" presStyleLbl="vennNode1" presStyleIdx="2" presStyleCnt="4">
        <dgm:presLayoutVars>
          <dgm:bulletEnabled val="1"/>
        </dgm:presLayoutVars>
      </dgm:prSet>
      <dgm:spPr/>
    </dgm:pt>
    <dgm:pt modelId="{A7B468C5-FBDC-43B9-AC9A-D97B7864217A}" type="pres">
      <dgm:prSet presAssocID="{252054C4-F2D9-49D7-B850-6C91326DD3FF}" presName="space" presStyleCnt="0"/>
      <dgm:spPr/>
    </dgm:pt>
    <dgm:pt modelId="{201139A3-2A54-4BB5-9445-7EF9EA11998C}" type="pres">
      <dgm:prSet presAssocID="{DABC845F-CA4D-490C-8082-6BCDED056766}" presName="Name5" presStyleLbl="vennNode1" presStyleIdx="3" presStyleCnt="4">
        <dgm:presLayoutVars>
          <dgm:bulletEnabled val="1"/>
        </dgm:presLayoutVars>
      </dgm:prSet>
      <dgm:spPr/>
    </dgm:pt>
  </dgm:ptLst>
  <dgm:cxnLst>
    <dgm:cxn modelId="{8880F71C-24AB-47E6-9575-25A1EFD5D92D}" type="presOf" srcId="{12A6259E-2879-4982-A15C-DBEBD06E2B4D}" destId="{2C2E399B-78F4-415F-AFD0-F11331324B2A}" srcOrd="0" destOrd="0" presId="urn:microsoft.com/office/officeart/2005/8/layout/venn3"/>
    <dgm:cxn modelId="{4487932A-81CD-468D-947F-279B992327F5}" srcId="{8FEFB8B7-E58B-4F8B-A999-5E8F4355DCFE}" destId="{12A6259E-2879-4982-A15C-DBEBD06E2B4D}" srcOrd="0" destOrd="0" parTransId="{F59A722D-94F0-415E-8211-03EB3219DAD8}" sibTransId="{DD006DD3-434F-4C99-85E7-21DDA92044DD}"/>
    <dgm:cxn modelId="{B185032F-C944-4041-8C6E-D1C79D32F992}" type="presOf" srcId="{8FEFB8B7-E58B-4F8B-A999-5E8F4355DCFE}" destId="{816C6DAB-7C35-4D05-BC90-E98B61FEB0B6}" srcOrd="0" destOrd="0" presId="urn:microsoft.com/office/officeart/2005/8/layout/venn3"/>
    <dgm:cxn modelId="{E7321043-F13B-4F14-8EF7-E5E359E63C9C}" srcId="{8FEFB8B7-E58B-4F8B-A999-5E8F4355DCFE}" destId="{6AAA5756-5C4C-41E6-B5A2-A152759F36C5}" srcOrd="1" destOrd="0" parTransId="{E742C327-1528-4D57-96C8-F4DB8E538D41}" sibTransId="{852F60A8-F7A7-4A47-8AB6-A48A89810B12}"/>
    <dgm:cxn modelId="{3AEE2851-9B17-4C5F-BF89-1EC990866AAA}" srcId="{8FEFB8B7-E58B-4F8B-A999-5E8F4355DCFE}" destId="{DABC845F-CA4D-490C-8082-6BCDED056766}" srcOrd="3" destOrd="0" parTransId="{D7E7AE14-0F77-4A4F-8CB6-386DA5323773}" sibTransId="{39D22AE9-0BBA-44FD-BF11-047037100170}"/>
    <dgm:cxn modelId="{73D50495-9E34-4BE7-9220-1A859391E0AC}" type="presOf" srcId="{DABC845F-CA4D-490C-8082-6BCDED056766}" destId="{201139A3-2A54-4BB5-9445-7EF9EA11998C}" srcOrd="0" destOrd="0" presId="urn:microsoft.com/office/officeart/2005/8/layout/venn3"/>
    <dgm:cxn modelId="{24AEC09C-35D3-4FF6-9938-A1BED5325602}" srcId="{8FEFB8B7-E58B-4F8B-A999-5E8F4355DCFE}" destId="{1B006596-4C7D-442B-ADA5-D6BEA953F92F}" srcOrd="2" destOrd="0" parTransId="{C8CDFEFE-EFE5-4F49-A397-66CA71AA7EEC}" sibTransId="{252054C4-F2D9-49D7-B850-6C91326DD3FF}"/>
    <dgm:cxn modelId="{ED7258F2-4FF1-4ED5-A9DF-BF4C4E29654A}" type="presOf" srcId="{1B006596-4C7D-442B-ADA5-D6BEA953F92F}" destId="{3291AFBF-0D62-4C01-9BF3-5A48D1DDB47B}" srcOrd="0" destOrd="0" presId="urn:microsoft.com/office/officeart/2005/8/layout/venn3"/>
    <dgm:cxn modelId="{144379FA-7CD1-4C74-AC91-886D3A3CA82D}" type="presOf" srcId="{6AAA5756-5C4C-41E6-B5A2-A152759F36C5}" destId="{C2C4D74E-EDA4-4AE1-9098-C473E428837D}" srcOrd="0" destOrd="0" presId="urn:microsoft.com/office/officeart/2005/8/layout/venn3"/>
    <dgm:cxn modelId="{26044E35-A490-4F0E-8065-D4D0AFC036C2}" type="presParOf" srcId="{816C6DAB-7C35-4D05-BC90-E98B61FEB0B6}" destId="{2C2E399B-78F4-415F-AFD0-F11331324B2A}" srcOrd="0" destOrd="0" presId="urn:microsoft.com/office/officeart/2005/8/layout/venn3"/>
    <dgm:cxn modelId="{6219CCDF-3BD5-47DC-848E-EC98476BCB2C}" type="presParOf" srcId="{816C6DAB-7C35-4D05-BC90-E98B61FEB0B6}" destId="{61CB4C5A-A381-4CCF-9A34-D515107ED6A5}" srcOrd="1" destOrd="0" presId="urn:microsoft.com/office/officeart/2005/8/layout/venn3"/>
    <dgm:cxn modelId="{6CBFD539-58F6-424F-AA68-6201092F1300}" type="presParOf" srcId="{816C6DAB-7C35-4D05-BC90-E98B61FEB0B6}" destId="{C2C4D74E-EDA4-4AE1-9098-C473E428837D}" srcOrd="2" destOrd="0" presId="urn:microsoft.com/office/officeart/2005/8/layout/venn3"/>
    <dgm:cxn modelId="{89918707-2E47-4D4D-BC04-44A2369A95D2}" type="presParOf" srcId="{816C6DAB-7C35-4D05-BC90-E98B61FEB0B6}" destId="{D0C53B09-DDDF-430B-B567-8AA906E473BC}" srcOrd="3" destOrd="0" presId="urn:microsoft.com/office/officeart/2005/8/layout/venn3"/>
    <dgm:cxn modelId="{966D2656-40B2-4852-8F3F-812731AFEE1A}" type="presParOf" srcId="{816C6DAB-7C35-4D05-BC90-E98B61FEB0B6}" destId="{3291AFBF-0D62-4C01-9BF3-5A48D1DDB47B}" srcOrd="4" destOrd="0" presId="urn:microsoft.com/office/officeart/2005/8/layout/venn3"/>
    <dgm:cxn modelId="{AFFF4E88-B08C-4E3C-8734-B6201AC04429}" type="presParOf" srcId="{816C6DAB-7C35-4D05-BC90-E98B61FEB0B6}" destId="{A7B468C5-FBDC-43B9-AC9A-D97B7864217A}" srcOrd="5" destOrd="0" presId="urn:microsoft.com/office/officeart/2005/8/layout/venn3"/>
    <dgm:cxn modelId="{27154743-4784-4EC1-B628-C70453F4B7C8}" type="presParOf" srcId="{816C6DAB-7C35-4D05-BC90-E98B61FEB0B6}" destId="{201139A3-2A54-4BB5-9445-7EF9EA11998C}"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AA457D-BD04-4A90-8DF4-26072C0F73D5}"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729316B0-3158-42DC-B88A-E140CCA632CA}">
      <dgm:prSet phldrT="[Text]" phldr="0" custT="1"/>
      <dgm:spPr/>
      <dgm:t>
        <a:bodyPr/>
        <a:lstStyle/>
        <a:p>
          <a:pPr rtl="0"/>
          <a:r>
            <a:rPr lang="en-US" sz="2000" dirty="0">
              <a:solidFill>
                <a:schemeClr val="bg1"/>
              </a:solidFill>
              <a:latin typeface="Avenir Next LT Pro"/>
            </a:rPr>
            <a:t>Reduction of healthcare costs</a:t>
          </a:r>
          <a:endParaRPr lang="en-US" sz="2000" dirty="0">
            <a:solidFill>
              <a:schemeClr val="bg1"/>
            </a:solidFill>
          </a:endParaRPr>
        </a:p>
      </dgm:t>
    </dgm:pt>
    <dgm:pt modelId="{F7DE3D08-69CB-414B-AE66-31949C4C1BC0}" type="parTrans" cxnId="{687E6306-8D7A-46EE-983B-7881F7D42769}">
      <dgm:prSet/>
      <dgm:spPr/>
      <dgm:t>
        <a:bodyPr/>
        <a:lstStyle/>
        <a:p>
          <a:endParaRPr lang="en-US"/>
        </a:p>
      </dgm:t>
    </dgm:pt>
    <dgm:pt modelId="{4F5687D9-C092-4F53-BC73-2CCCB5F5B804}" type="sibTrans" cxnId="{687E6306-8D7A-46EE-983B-7881F7D42769}">
      <dgm:prSet/>
      <dgm:spPr/>
      <dgm:t>
        <a:bodyPr/>
        <a:lstStyle/>
        <a:p>
          <a:endParaRPr lang="en-US"/>
        </a:p>
      </dgm:t>
    </dgm:pt>
    <dgm:pt modelId="{7FD6A3C5-BCF4-4AE1-9CDE-97C17289007F}">
      <dgm:prSet phldrT="[Text]" phldr="0"/>
      <dgm:spPr/>
      <dgm:t>
        <a:bodyPr/>
        <a:lstStyle/>
        <a:p>
          <a:pPr rtl="0"/>
          <a:r>
            <a:rPr lang="en-US" sz="2000" dirty="0">
              <a:solidFill>
                <a:schemeClr val="bg1"/>
              </a:solidFill>
              <a:latin typeface="Avenir Next LT Pro"/>
            </a:rPr>
            <a:t>Empowerment and advocacy</a:t>
          </a:r>
          <a:endParaRPr lang="en-US" sz="2000" dirty="0">
            <a:solidFill>
              <a:schemeClr val="bg1"/>
            </a:solidFill>
          </a:endParaRPr>
        </a:p>
      </dgm:t>
    </dgm:pt>
    <dgm:pt modelId="{7D9F20C6-25B2-42F5-A911-C8E7227EC728}" type="parTrans" cxnId="{CF49D4C0-408F-4189-B9E3-468AB360EC4F}">
      <dgm:prSet/>
      <dgm:spPr/>
      <dgm:t>
        <a:bodyPr/>
        <a:lstStyle/>
        <a:p>
          <a:endParaRPr lang="en-US"/>
        </a:p>
      </dgm:t>
    </dgm:pt>
    <dgm:pt modelId="{11C56FB2-CCF4-4F4B-A9A5-215FE022A554}" type="sibTrans" cxnId="{CF49D4C0-408F-4189-B9E3-468AB360EC4F}">
      <dgm:prSet/>
      <dgm:spPr/>
      <dgm:t>
        <a:bodyPr/>
        <a:lstStyle/>
        <a:p>
          <a:endParaRPr lang="en-US"/>
        </a:p>
      </dgm:t>
    </dgm:pt>
    <dgm:pt modelId="{3C5D3D93-9B69-4374-82BA-1219BD34391C}">
      <dgm:prSet phldrT="[Text]" phldr="0"/>
      <dgm:spPr/>
      <dgm:t>
        <a:bodyPr/>
        <a:lstStyle/>
        <a:p>
          <a:pPr rtl="0"/>
          <a:r>
            <a:rPr lang="en-US" sz="2000" dirty="0">
              <a:solidFill>
                <a:schemeClr val="bg1"/>
              </a:solidFill>
              <a:latin typeface="Avenir Next LT Pro"/>
            </a:rPr>
            <a:t>Improved mental health</a:t>
          </a:r>
          <a:endParaRPr lang="en-US" sz="2000" dirty="0">
            <a:solidFill>
              <a:schemeClr val="bg1"/>
            </a:solidFill>
          </a:endParaRPr>
        </a:p>
      </dgm:t>
    </dgm:pt>
    <dgm:pt modelId="{54070AE9-8A4B-4F83-8127-B63DBAA75048}" type="parTrans" cxnId="{48A4FF22-E6C5-4EF8-BF29-9E666A593F7E}">
      <dgm:prSet/>
      <dgm:spPr/>
      <dgm:t>
        <a:bodyPr/>
        <a:lstStyle/>
        <a:p>
          <a:endParaRPr lang="en-US"/>
        </a:p>
      </dgm:t>
    </dgm:pt>
    <dgm:pt modelId="{2A3C491C-F2B3-492E-B45A-CE84F9C915F5}" type="sibTrans" cxnId="{48A4FF22-E6C5-4EF8-BF29-9E666A593F7E}">
      <dgm:prSet/>
      <dgm:spPr/>
      <dgm:t>
        <a:bodyPr/>
        <a:lstStyle/>
        <a:p>
          <a:endParaRPr lang="en-US"/>
        </a:p>
      </dgm:t>
    </dgm:pt>
    <dgm:pt modelId="{D84A07AB-5730-45B7-B1EC-CCCDB0F7E35F}" type="pres">
      <dgm:prSet presAssocID="{F7AA457D-BD04-4A90-8DF4-26072C0F73D5}" presName="Name0" presStyleCnt="0">
        <dgm:presLayoutVars>
          <dgm:dir/>
          <dgm:resizeHandles val="exact"/>
        </dgm:presLayoutVars>
      </dgm:prSet>
      <dgm:spPr/>
    </dgm:pt>
    <dgm:pt modelId="{B34A8985-F3CE-4479-A9DE-BE4A712C0DA3}" type="pres">
      <dgm:prSet presAssocID="{729316B0-3158-42DC-B88A-E140CCA632CA}" presName="node" presStyleLbl="node1" presStyleIdx="0" presStyleCnt="3">
        <dgm:presLayoutVars>
          <dgm:bulletEnabled val="1"/>
        </dgm:presLayoutVars>
      </dgm:prSet>
      <dgm:spPr/>
    </dgm:pt>
    <dgm:pt modelId="{6E0909D6-551C-48D4-AF4D-8E2BC373B994}" type="pres">
      <dgm:prSet presAssocID="{4F5687D9-C092-4F53-BC73-2CCCB5F5B804}" presName="sibTrans" presStyleLbl="sibTrans2D1" presStyleIdx="0" presStyleCnt="3"/>
      <dgm:spPr/>
    </dgm:pt>
    <dgm:pt modelId="{59596AFA-147D-4CFD-B907-670B58DC0117}" type="pres">
      <dgm:prSet presAssocID="{4F5687D9-C092-4F53-BC73-2CCCB5F5B804}" presName="connectorText" presStyleLbl="sibTrans2D1" presStyleIdx="0" presStyleCnt="3"/>
      <dgm:spPr/>
    </dgm:pt>
    <dgm:pt modelId="{B6055EAC-2DA8-4E1D-9A24-121C3011D69A}" type="pres">
      <dgm:prSet presAssocID="{7FD6A3C5-BCF4-4AE1-9CDE-97C17289007F}" presName="node" presStyleLbl="node1" presStyleIdx="1" presStyleCnt="3">
        <dgm:presLayoutVars>
          <dgm:bulletEnabled val="1"/>
        </dgm:presLayoutVars>
      </dgm:prSet>
      <dgm:spPr/>
    </dgm:pt>
    <dgm:pt modelId="{BC122469-FC56-4D5A-805D-A9F504A84297}" type="pres">
      <dgm:prSet presAssocID="{11C56FB2-CCF4-4F4B-A9A5-215FE022A554}" presName="sibTrans" presStyleLbl="sibTrans2D1" presStyleIdx="1" presStyleCnt="3"/>
      <dgm:spPr/>
    </dgm:pt>
    <dgm:pt modelId="{DB198E03-9984-4F42-AC6E-F145D7C83CF9}" type="pres">
      <dgm:prSet presAssocID="{11C56FB2-CCF4-4F4B-A9A5-215FE022A554}" presName="connectorText" presStyleLbl="sibTrans2D1" presStyleIdx="1" presStyleCnt="3"/>
      <dgm:spPr/>
    </dgm:pt>
    <dgm:pt modelId="{9A433570-0E7E-49B0-9538-F2EC5C4FE1BD}" type="pres">
      <dgm:prSet presAssocID="{3C5D3D93-9B69-4374-82BA-1219BD34391C}" presName="node" presStyleLbl="node1" presStyleIdx="2" presStyleCnt="3">
        <dgm:presLayoutVars>
          <dgm:bulletEnabled val="1"/>
        </dgm:presLayoutVars>
      </dgm:prSet>
      <dgm:spPr/>
    </dgm:pt>
    <dgm:pt modelId="{B2B37CD1-127B-4D56-ABF1-0D4EFC4CB3BB}" type="pres">
      <dgm:prSet presAssocID="{2A3C491C-F2B3-492E-B45A-CE84F9C915F5}" presName="sibTrans" presStyleLbl="sibTrans2D1" presStyleIdx="2" presStyleCnt="3"/>
      <dgm:spPr/>
    </dgm:pt>
    <dgm:pt modelId="{B139FE5A-47AC-42E9-8EAE-E99C79BBB16D}" type="pres">
      <dgm:prSet presAssocID="{2A3C491C-F2B3-492E-B45A-CE84F9C915F5}" presName="connectorText" presStyleLbl="sibTrans2D1" presStyleIdx="2" presStyleCnt="3"/>
      <dgm:spPr/>
    </dgm:pt>
  </dgm:ptLst>
  <dgm:cxnLst>
    <dgm:cxn modelId="{687E6306-8D7A-46EE-983B-7881F7D42769}" srcId="{F7AA457D-BD04-4A90-8DF4-26072C0F73D5}" destId="{729316B0-3158-42DC-B88A-E140CCA632CA}" srcOrd="0" destOrd="0" parTransId="{F7DE3D08-69CB-414B-AE66-31949C4C1BC0}" sibTransId="{4F5687D9-C092-4F53-BC73-2CCCB5F5B804}"/>
    <dgm:cxn modelId="{E9813F22-06A2-4831-B65C-7DC9D54ED86D}" type="presOf" srcId="{7FD6A3C5-BCF4-4AE1-9CDE-97C17289007F}" destId="{B6055EAC-2DA8-4E1D-9A24-121C3011D69A}" srcOrd="0" destOrd="0" presId="urn:microsoft.com/office/officeart/2005/8/layout/cycle7"/>
    <dgm:cxn modelId="{48A4FF22-E6C5-4EF8-BF29-9E666A593F7E}" srcId="{F7AA457D-BD04-4A90-8DF4-26072C0F73D5}" destId="{3C5D3D93-9B69-4374-82BA-1219BD34391C}" srcOrd="2" destOrd="0" parTransId="{54070AE9-8A4B-4F83-8127-B63DBAA75048}" sibTransId="{2A3C491C-F2B3-492E-B45A-CE84F9C915F5}"/>
    <dgm:cxn modelId="{844FDE25-2627-4C28-8E45-9B692130825B}" type="presOf" srcId="{4F5687D9-C092-4F53-BC73-2CCCB5F5B804}" destId="{59596AFA-147D-4CFD-B907-670B58DC0117}" srcOrd="1" destOrd="0" presId="urn:microsoft.com/office/officeart/2005/8/layout/cycle7"/>
    <dgm:cxn modelId="{0026815E-9D87-420B-A9B3-93B088F7CD31}" type="presOf" srcId="{F7AA457D-BD04-4A90-8DF4-26072C0F73D5}" destId="{D84A07AB-5730-45B7-B1EC-CCCDB0F7E35F}" srcOrd="0" destOrd="0" presId="urn:microsoft.com/office/officeart/2005/8/layout/cycle7"/>
    <dgm:cxn modelId="{5009958B-66F5-47C9-AF92-A6898E10F1C1}" type="presOf" srcId="{11C56FB2-CCF4-4F4B-A9A5-215FE022A554}" destId="{DB198E03-9984-4F42-AC6E-F145D7C83CF9}" srcOrd="1" destOrd="0" presId="urn:microsoft.com/office/officeart/2005/8/layout/cycle7"/>
    <dgm:cxn modelId="{A107EBA3-DCF8-4A6B-AC03-C32B1C60B77E}" type="presOf" srcId="{2A3C491C-F2B3-492E-B45A-CE84F9C915F5}" destId="{B139FE5A-47AC-42E9-8EAE-E99C79BBB16D}" srcOrd="1" destOrd="0" presId="urn:microsoft.com/office/officeart/2005/8/layout/cycle7"/>
    <dgm:cxn modelId="{CF49D4C0-408F-4189-B9E3-468AB360EC4F}" srcId="{F7AA457D-BD04-4A90-8DF4-26072C0F73D5}" destId="{7FD6A3C5-BCF4-4AE1-9CDE-97C17289007F}" srcOrd="1" destOrd="0" parTransId="{7D9F20C6-25B2-42F5-A911-C8E7227EC728}" sibTransId="{11C56FB2-CCF4-4F4B-A9A5-215FE022A554}"/>
    <dgm:cxn modelId="{3C4208C8-E42D-4E6B-A24C-2B9093CCA345}" type="presOf" srcId="{3C5D3D93-9B69-4374-82BA-1219BD34391C}" destId="{9A433570-0E7E-49B0-9538-F2EC5C4FE1BD}" srcOrd="0" destOrd="0" presId="urn:microsoft.com/office/officeart/2005/8/layout/cycle7"/>
    <dgm:cxn modelId="{B68F1ACD-A7D3-4AD7-95E8-03E98B1AB019}" type="presOf" srcId="{4F5687D9-C092-4F53-BC73-2CCCB5F5B804}" destId="{6E0909D6-551C-48D4-AF4D-8E2BC373B994}" srcOrd="0" destOrd="0" presId="urn:microsoft.com/office/officeart/2005/8/layout/cycle7"/>
    <dgm:cxn modelId="{0C5B6FDA-DF6A-43F7-9C4F-2621F98338DC}" type="presOf" srcId="{729316B0-3158-42DC-B88A-E140CCA632CA}" destId="{B34A8985-F3CE-4479-A9DE-BE4A712C0DA3}" srcOrd="0" destOrd="0" presId="urn:microsoft.com/office/officeart/2005/8/layout/cycle7"/>
    <dgm:cxn modelId="{77DAC4E0-EEE3-4397-8BB4-F54032D37E7A}" type="presOf" srcId="{2A3C491C-F2B3-492E-B45A-CE84F9C915F5}" destId="{B2B37CD1-127B-4D56-ABF1-0D4EFC4CB3BB}" srcOrd="0" destOrd="0" presId="urn:microsoft.com/office/officeart/2005/8/layout/cycle7"/>
    <dgm:cxn modelId="{261539FB-7AC2-4890-95EB-B9A744FF8E83}" type="presOf" srcId="{11C56FB2-CCF4-4F4B-A9A5-215FE022A554}" destId="{BC122469-FC56-4D5A-805D-A9F504A84297}" srcOrd="0" destOrd="0" presId="urn:microsoft.com/office/officeart/2005/8/layout/cycle7"/>
    <dgm:cxn modelId="{CFCCB390-E8C5-4DF0-8204-789957A94203}" type="presParOf" srcId="{D84A07AB-5730-45B7-B1EC-CCCDB0F7E35F}" destId="{B34A8985-F3CE-4479-A9DE-BE4A712C0DA3}" srcOrd="0" destOrd="0" presId="urn:microsoft.com/office/officeart/2005/8/layout/cycle7"/>
    <dgm:cxn modelId="{A9C037B1-A111-4DB3-9E5A-28202819223E}" type="presParOf" srcId="{D84A07AB-5730-45B7-B1EC-CCCDB0F7E35F}" destId="{6E0909D6-551C-48D4-AF4D-8E2BC373B994}" srcOrd="1" destOrd="0" presId="urn:microsoft.com/office/officeart/2005/8/layout/cycle7"/>
    <dgm:cxn modelId="{E3438010-F54A-4249-B518-A07073CAC1BE}" type="presParOf" srcId="{6E0909D6-551C-48D4-AF4D-8E2BC373B994}" destId="{59596AFA-147D-4CFD-B907-670B58DC0117}" srcOrd="0" destOrd="0" presId="urn:microsoft.com/office/officeart/2005/8/layout/cycle7"/>
    <dgm:cxn modelId="{7A7C9820-2567-4A06-9447-235FE6497B8F}" type="presParOf" srcId="{D84A07AB-5730-45B7-B1EC-CCCDB0F7E35F}" destId="{B6055EAC-2DA8-4E1D-9A24-121C3011D69A}" srcOrd="2" destOrd="0" presId="urn:microsoft.com/office/officeart/2005/8/layout/cycle7"/>
    <dgm:cxn modelId="{2AC5188F-D281-4DD1-8BF0-A49A3D8A5C72}" type="presParOf" srcId="{D84A07AB-5730-45B7-B1EC-CCCDB0F7E35F}" destId="{BC122469-FC56-4D5A-805D-A9F504A84297}" srcOrd="3" destOrd="0" presId="urn:microsoft.com/office/officeart/2005/8/layout/cycle7"/>
    <dgm:cxn modelId="{B2E93A42-E6D0-439E-8B6F-207FF1D7F7BE}" type="presParOf" srcId="{BC122469-FC56-4D5A-805D-A9F504A84297}" destId="{DB198E03-9984-4F42-AC6E-F145D7C83CF9}" srcOrd="0" destOrd="0" presId="urn:microsoft.com/office/officeart/2005/8/layout/cycle7"/>
    <dgm:cxn modelId="{D2499434-1EF2-43A6-B2EF-A9566977E55E}" type="presParOf" srcId="{D84A07AB-5730-45B7-B1EC-CCCDB0F7E35F}" destId="{9A433570-0E7E-49B0-9538-F2EC5C4FE1BD}" srcOrd="4" destOrd="0" presId="urn:microsoft.com/office/officeart/2005/8/layout/cycle7"/>
    <dgm:cxn modelId="{2BB1E02D-CFFC-4FF3-AE1D-58AECC931283}" type="presParOf" srcId="{D84A07AB-5730-45B7-B1EC-CCCDB0F7E35F}" destId="{B2B37CD1-127B-4D56-ABF1-0D4EFC4CB3BB}" srcOrd="5" destOrd="0" presId="urn:microsoft.com/office/officeart/2005/8/layout/cycle7"/>
    <dgm:cxn modelId="{7AA63B24-8408-4C0A-80C3-7DA4894E69D0}" type="presParOf" srcId="{B2B37CD1-127B-4D56-ABF1-0D4EFC4CB3BB}" destId="{B139FE5A-47AC-42E9-8EAE-E99C79BBB16D}"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E399B-78F4-415F-AFD0-F11331324B2A}">
      <dsp:nvSpPr>
        <dsp:cNvPr id="0" name=""/>
        <dsp:cNvSpPr/>
      </dsp:nvSpPr>
      <dsp:spPr>
        <a:xfrm>
          <a:off x="1490" y="1415137"/>
          <a:ext cx="1495539" cy="149553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2305" tIns="13970" rIns="82305"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chemeClr val="bg1"/>
              </a:solidFill>
              <a:latin typeface="Avenir Next LT Pro"/>
            </a:rPr>
            <a:t>Early Detection</a:t>
          </a:r>
          <a:endParaRPr lang="en-US" sz="1100" kern="1200" dirty="0">
            <a:solidFill>
              <a:schemeClr val="bg1"/>
            </a:solidFill>
          </a:endParaRPr>
        </a:p>
      </dsp:txBody>
      <dsp:txXfrm>
        <a:off x="220507" y="1634154"/>
        <a:ext cx="1057505" cy="1057505"/>
      </dsp:txXfrm>
    </dsp:sp>
    <dsp:sp modelId="{C2C4D74E-EDA4-4AE1-9098-C473E428837D}">
      <dsp:nvSpPr>
        <dsp:cNvPr id="0" name=""/>
        <dsp:cNvSpPr/>
      </dsp:nvSpPr>
      <dsp:spPr>
        <a:xfrm>
          <a:off x="1197921" y="1415137"/>
          <a:ext cx="1495539" cy="1495539"/>
        </a:xfrm>
        <a:prstGeom prst="ellipse">
          <a:avLst/>
        </a:prstGeom>
        <a:solidFill>
          <a:schemeClr val="accent2">
            <a:alpha val="50000"/>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2305" tIns="13970" rIns="82305"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chemeClr val="bg1"/>
              </a:solidFill>
              <a:latin typeface="Avenir Next LT Pro"/>
            </a:rPr>
            <a:t>Health &amp; social engagement</a:t>
          </a:r>
          <a:endParaRPr lang="en-US" sz="1100" kern="1200" dirty="0">
            <a:solidFill>
              <a:schemeClr val="bg1"/>
            </a:solidFill>
          </a:endParaRPr>
        </a:p>
      </dsp:txBody>
      <dsp:txXfrm>
        <a:off x="1416938" y="1634154"/>
        <a:ext cx="1057505" cy="1057505"/>
      </dsp:txXfrm>
    </dsp:sp>
    <dsp:sp modelId="{3291AFBF-0D62-4C01-9BF3-5A48D1DDB47B}">
      <dsp:nvSpPr>
        <dsp:cNvPr id="0" name=""/>
        <dsp:cNvSpPr/>
      </dsp:nvSpPr>
      <dsp:spPr>
        <a:xfrm>
          <a:off x="2394353" y="1415137"/>
          <a:ext cx="1495539" cy="1495539"/>
        </a:xfrm>
        <a:prstGeom prst="ellipse">
          <a:avLst/>
        </a:prstGeom>
        <a:solidFill>
          <a:schemeClr val="accent2">
            <a:alpha val="50000"/>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2305" tIns="13970" rIns="82305"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chemeClr val="bg1"/>
              </a:solidFill>
              <a:latin typeface="Avenir Next LT Pro"/>
            </a:rPr>
            <a:t>Health Education</a:t>
          </a:r>
          <a:endParaRPr lang="en-US" sz="1100" kern="1200" dirty="0">
            <a:solidFill>
              <a:schemeClr val="bg1"/>
            </a:solidFill>
          </a:endParaRPr>
        </a:p>
      </dsp:txBody>
      <dsp:txXfrm>
        <a:off x="2613370" y="1634154"/>
        <a:ext cx="1057505" cy="1057505"/>
      </dsp:txXfrm>
    </dsp:sp>
    <dsp:sp modelId="{201139A3-2A54-4BB5-9445-7EF9EA11998C}">
      <dsp:nvSpPr>
        <dsp:cNvPr id="0" name=""/>
        <dsp:cNvSpPr/>
      </dsp:nvSpPr>
      <dsp:spPr>
        <a:xfrm>
          <a:off x="3590784" y="1415137"/>
          <a:ext cx="1495539" cy="1495539"/>
        </a:xfrm>
        <a:prstGeom prst="ellipse">
          <a:avLst/>
        </a:prstGeom>
        <a:solidFill>
          <a:schemeClr val="accent2">
            <a:alpha val="50000"/>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82305" tIns="13970" rIns="82305"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chemeClr val="bg1"/>
              </a:solidFill>
              <a:latin typeface="Avenir Next LT Pro"/>
            </a:rPr>
            <a:t>Access to resources</a:t>
          </a:r>
          <a:endParaRPr lang="en-US" sz="1100" kern="1200" dirty="0">
            <a:solidFill>
              <a:schemeClr val="bg1"/>
            </a:solidFill>
          </a:endParaRPr>
        </a:p>
      </dsp:txBody>
      <dsp:txXfrm>
        <a:off x="3809801" y="1634154"/>
        <a:ext cx="1057505" cy="10575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A8985-F3CE-4479-A9DE-BE4A712C0DA3}">
      <dsp:nvSpPr>
        <dsp:cNvPr id="0" name=""/>
        <dsp:cNvSpPr/>
      </dsp:nvSpPr>
      <dsp:spPr>
        <a:xfrm>
          <a:off x="1424285" y="165118"/>
          <a:ext cx="1723429" cy="8617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solidFill>
                <a:schemeClr val="bg1"/>
              </a:solidFill>
              <a:latin typeface="Avenir Next LT Pro"/>
            </a:rPr>
            <a:t>Reduction of healthcare costs</a:t>
          </a:r>
          <a:endParaRPr lang="en-US" sz="2000" kern="1200" dirty="0">
            <a:solidFill>
              <a:schemeClr val="bg1"/>
            </a:solidFill>
          </a:endParaRPr>
        </a:p>
      </dsp:txBody>
      <dsp:txXfrm>
        <a:off x="1449524" y="190357"/>
        <a:ext cx="1672951" cy="811236"/>
      </dsp:txXfrm>
    </dsp:sp>
    <dsp:sp modelId="{6E0909D6-551C-48D4-AF4D-8E2BC373B994}">
      <dsp:nvSpPr>
        <dsp:cNvPr id="0" name=""/>
        <dsp:cNvSpPr/>
      </dsp:nvSpPr>
      <dsp:spPr>
        <a:xfrm rot="3600000">
          <a:off x="2548309"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38789" y="1738319"/>
        <a:ext cx="717963" cy="180960"/>
      </dsp:txXfrm>
    </dsp:sp>
    <dsp:sp modelId="{B6055EAC-2DA8-4E1D-9A24-121C3011D69A}">
      <dsp:nvSpPr>
        <dsp:cNvPr id="0" name=""/>
        <dsp:cNvSpPr/>
      </dsp:nvSpPr>
      <dsp:spPr>
        <a:xfrm>
          <a:off x="2847827" y="2630766"/>
          <a:ext cx="1723429" cy="8617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bg1"/>
              </a:solidFill>
              <a:latin typeface="Avenir Next LT Pro"/>
            </a:rPr>
            <a:t>Empowerment and advocacy</a:t>
          </a:r>
          <a:endParaRPr lang="en-US" sz="1700" kern="1200" dirty="0">
            <a:solidFill>
              <a:schemeClr val="bg1"/>
            </a:solidFill>
          </a:endParaRPr>
        </a:p>
      </dsp:txBody>
      <dsp:txXfrm>
        <a:off x="2873066" y="2656005"/>
        <a:ext cx="1672951" cy="811236"/>
      </dsp:txXfrm>
    </dsp:sp>
    <dsp:sp modelId="{BC122469-FC56-4D5A-805D-A9F504A84297}">
      <dsp:nvSpPr>
        <dsp:cNvPr id="0" name=""/>
        <dsp:cNvSpPr/>
      </dsp:nvSpPr>
      <dsp:spPr>
        <a:xfrm rot="10800000">
          <a:off x="1836538" y="2910823"/>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927018" y="2971143"/>
        <a:ext cx="717963" cy="180960"/>
      </dsp:txXfrm>
    </dsp:sp>
    <dsp:sp modelId="{9A433570-0E7E-49B0-9538-F2EC5C4FE1BD}">
      <dsp:nvSpPr>
        <dsp:cNvPr id="0" name=""/>
        <dsp:cNvSpPr/>
      </dsp:nvSpPr>
      <dsp:spPr>
        <a:xfrm>
          <a:off x="743" y="2630766"/>
          <a:ext cx="1723429" cy="8617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bg1"/>
              </a:solidFill>
              <a:latin typeface="Avenir Next LT Pro"/>
            </a:rPr>
            <a:t>Improved mental health</a:t>
          </a:r>
          <a:endParaRPr lang="en-US" sz="1700" kern="1200" dirty="0">
            <a:solidFill>
              <a:schemeClr val="bg1"/>
            </a:solidFill>
          </a:endParaRPr>
        </a:p>
      </dsp:txBody>
      <dsp:txXfrm>
        <a:off x="25982" y="2656005"/>
        <a:ext cx="1672951" cy="811236"/>
      </dsp:txXfrm>
    </dsp:sp>
    <dsp:sp modelId="{B2B37CD1-127B-4D56-ABF1-0D4EFC4CB3BB}">
      <dsp:nvSpPr>
        <dsp:cNvPr id="0" name=""/>
        <dsp:cNvSpPr/>
      </dsp:nvSpPr>
      <dsp:spPr>
        <a:xfrm rot="18000000">
          <a:off x="1124767" y="1677999"/>
          <a:ext cx="898923" cy="30160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215247" y="1738319"/>
        <a:ext cx="717963" cy="180960"/>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118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4000" b="-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7.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png" /></Relationships>
</file>

<file path=ppt/slides/_rels/slide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15.jpeg" /><Relationship Id="rId1" Type="http://schemas.openxmlformats.org/officeDocument/2006/relationships/slideLayout" Target="../slideLayouts/slideLayout7.xml" /><Relationship Id="rId6" Type="http://schemas.openxmlformats.org/officeDocument/2006/relationships/image" Target="../media/image19.jpeg" /><Relationship Id="rId5" Type="http://schemas.openxmlformats.org/officeDocument/2006/relationships/image" Target="../media/image18.png" /><Relationship Id="rId4" Type="http://schemas.openxmlformats.org/officeDocument/2006/relationships/image" Target="../media/image17.jpeg" /></Relationships>
</file>

<file path=ppt/slides/_rels/slide11.xml.rels><?xml version="1.0" encoding="UTF-8" standalone="yes"?>
<Relationships xmlns="http://schemas.openxmlformats.org/package/2006/relationships"><Relationship Id="rId2" Type="http://schemas.openxmlformats.org/officeDocument/2006/relationships/image" Target="../media/image20.pn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image" Target="../media/image21.jpeg"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4.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7.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20.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image" Target="../media/image26.jpeg" /><Relationship Id="rId1" Type="http://schemas.openxmlformats.org/officeDocument/2006/relationships/slideLayout" Target="../slideLayouts/slideLayout2.xml" /><Relationship Id="rId4" Type="http://schemas.openxmlformats.org/officeDocument/2006/relationships/image" Target="../media/image28.jpeg" /></Relationships>
</file>

<file path=ppt/slides/_rels/slide22.xml.rels><?xml version="1.0" encoding="UTF-8" standalone="yes"?>
<Relationships xmlns="http://schemas.openxmlformats.org/package/2006/relationships"><Relationship Id="rId2" Type="http://schemas.openxmlformats.org/officeDocument/2006/relationships/image" Target="../media/image29.jpeg"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80/07421222.1995.11518072" TargetMode="External" /><Relationship Id="rId3" Type="http://schemas.openxmlformats.org/officeDocument/2006/relationships/hyperlink" Target="https://doi.org/10.1136/bmj.j5309" TargetMode="External" /><Relationship Id="rId7" Type="http://schemas.openxmlformats.org/officeDocument/2006/relationships/hyperlink" Target="https://doi.org/10.1161/circulationaha.107.185649" TargetMode="External" /><Relationship Id="rId2" Type="http://schemas.openxmlformats.org/officeDocument/2006/relationships/hyperlink" Target="https://doi.org/10.2139/ssrn.4064889" TargetMode="External" /><Relationship Id="rId1" Type="http://schemas.openxmlformats.org/officeDocument/2006/relationships/slideLayout" Target="../slideLayouts/slideLayout7.xml" /><Relationship Id="rId6" Type="http://schemas.openxmlformats.org/officeDocument/2006/relationships/hyperlink" Target="https://doi.org/10.1016/0305-750x(94)90007-8" TargetMode="External" /><Relationship Id="rId5" Type="http://schemas.openxmlformats.org/officeDocument/2006/relationships/hyperlink" Target="https://doi.org/10.47197/retos.v51.101662" TargetMode="External" /><Relationship Id="rId4" Type="http://schemas.openxmlformats.org/officeDocument/2006/relationships/hyperlink" Target="https://doi.org/10.7748/nop.22.9.4.s5" TargetMode="External" /><Relationship Id="rId9" Type="http://schemas.openxmlformats.org/officeDocument/2006/relationships/hyperlink" Target="https://doi.org/10.1211/pj.2025.1.358054" TargetMode="External" /></Relationships>
</file>

<file path=ppt/slides/_rels/slide29.xml.rels><?xml version="1.0" encoding="UTF-8" standalone="yes"?>
<Relationships xmlns="http://schemas.openxmlformats.org/package/2006/relationships"><Relationship Id="rId8" Type="http://schemas.openxmlformats.org/officeDocument/2006/relationships/hyperlink" Target="https://doi.org/10.1177/1469540510390500" TargetMode="External" /><Relationship Id="rId3" Type="http://schemas.openxmlformats.org/officeDocument/2006/relationships/hyperlink" Target="https://doi.org/10.1016/j.ijsu.2020.04.018" TargetMode="External" /><Relationship Id="rId7" Type="http://schemas.openxmlformats.org/officeDocument/2006/relationships/hyperlink" Target="https://doi.org/10.3389/fpubh.2014.00065" TargetMode="External" /><Relationship Id="rId2" Type="http://schemas.openxmlformats.org/officeDocument/2006/relationships/hyperlink" Target="https://doi.org/10.1211/pj.2023.1.201795" TargetMode="External" /><Relationship Id="rId1" Type="http://schemas.openxmlformats.org/officeDocument/2006/relationships/slideLayout" Target="../slideLayouts/slideLayout7.xml" /><Relationship Id="rId6" Type="http://schemas.openxmlformats.org/officeDocument/2006/relationships/hyperlink" Target="https://doi.org/10.2304/ciec.2014.15.1.81" TargetMode="External" /><Relationship Id="rId5" Type="http://schemas.openxmlformats.org/officeDocument/2006/relationships/hyperlink" Target="https://doi.org/10.24992/kjht.2020.12.29.08.97" TargetMode="External" /><Relationship Id="rId4" Type="http://schemas.openxmlformats.org/officeDocument/2006/relationships/hyperlink" Target="https://doi.org/10.3390/su17062566"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5CA5-C53C-B29B-2581-BFCD1B8A393A}"/>
              </a:ext>
            </a:extLst>
          </p:cNvPr>
          <p:cNvSpPr>
            <a:spLocks noGrp="1"/>
          </p:cNvSpPr>
          <p:nvPr>
            <p:ph type="ctrTitle"/>
          </p:nvPr>
        </p:nvSpPr>
        <p:spPr>
          <a:xfrm>
            <a:off x="2202657" y="988218"/>
            <a:ext cx="9144000" cy="1821656"/>
          </a:xfrm>
        </p:spPr>
        <p:txBody>
          <a:bodyPr>
            <a:normAutofit/>
          </a:bodyPr>
          <a:lstStyle/>
          <a:p>
            <a:r>
              <a:rPr lang="en-GB" sz="4400" dirty="0">
                <a:latin typeface="Arial" panose="020B0604020202020204" pitchFamily="34" charset="0"/>
                <a:cs typeface="Arial" panose="020B0604020202020204" pitchFamily="34" charset="0"/>
              </a:rPr>
              <a:t>Screening saves lives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Don’t delay – get checked today!!!</a:t>
            </a:r>
            <a:endParaRPr lang="en-US"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98024AB-5519-CDF5-3801-9E91C81A87A4}"/>
              </a:ext>
            </a:extLst>
          </p:cNvPr>
          <p:cNvSpPr>
            <a:spLocks noGrp="1"/>
          </p:cNvSpPr>
          <p:nvPr>
            <p:ph type="subTitle" idx="1"/>
          </p:nvPr>
        </p:nvSpPr>
        <p:spPr>
          <a:xfrm>
            <a:off x="2416969" y="3619500"/>
            <a:ext cx="9144000" cy="1655762"/>
          </a:xfrm>
        </p:spPr>
        <p:txBody>
          <a:bodyPr>
            <a:normAutofit/>
          </a:bodyPr>
          <a:lstStyle/>
          <a:p>
            <a:r>
              <a:rPr lang="en-GB" dirty="0">
                <a:latin typeface="Arial" panose="020B0604020202020204" pitchFamily="34" charset="0"/>
                <a:cs typeface="Arial" panose="020B0604020202020204" pitchFamily="34" charset="0"/>
              </a:rPr>
              <a:t>Presentation on screening – In older adults by</a:t>
            </a:r>
          </a:p>
          <a:p>
            <a:r>
              <a:rPr lang="en-GB" dirty="0" err="1">
                <a:latin typeface="Arial" panose="020B0604020202020204" pitchFamily="34" charset="0"/>
                <a:cs typeface="Arial" panose="020B0604020202020204" pitchFamily="34" charset="0"/>
              </a:rPr>
              <a:t>Tisha</a:t>
            </a:r>
            <a:r>
              <a:rPr lang="en-GB" dirty="0">
                <a:latin typeface="Arial" panose="020B0604020202020204" pitchFamily="34" charset="0"/>
                <a:cs typeface="Arial" panose="020B0604020202020204" pitchFamily="34" charset="0"/>
              </a:rPr>
              <a:t> Patel- 2515079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6611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73C32D-3059-746B-EB9D-9DE3F407AE9B}"/>
              </a:ext>
            </a:extLst>
          </p:cNvPr>
          <p:cNvSpPr txBox="1"/>
          <p:nvPr/>
        </p:nvSpPr>
        <p:spPr>
          <a:xfrm>
            <a:off x="2666999" y="285750"/>
            <a:ext cx="9132095" cy="1077218"/>
          </a:xfrm>
          <a:prstGeom prst="rect">
            <a:avLst/>
          </a:prstGeom>
          <a:noFill/>
        </p:spPr>
        <p:txBody>
          <a:bodyPr wrap="square">
            <a:spAutoFit/>
          </a:bodyPr>
          <a:lstStyle/>
          <a:p>
            <a:r>
              <a:rPr lang="en-US" sz="3200" dirty="0">
                <a:latin typeface="Arial" panose="020B0604020202020204" pitchFamily="34" charset="0"/>
                <a:cs typeface="Arial" panose="020B0604020202020204" pitchFamily="34" charset="0"/>
              </a:rPr>
              <a:t>Promoting Health Through Screening: Targeting </a:t>
            </a:r>
          </a:p>
          <a:p>
            <a:r>
              <a:rPr lang="en-US" sz="3200" dirty="0">
                <a:latin typeface="Arial" panose="020B0604020202020204" pitchFamily="34" charset="0"/>
                <a:cs typeface="Arial" panose="020B0604020202020204" pitchFamily="34" charset="0"/>
              </a:rPr>
              <a:t>the </a:t>
            </a:r>
            <a:r>
              <a:rPr lang="en-GB" sz="3200" dirty="0">
                <a:latin typeface="Arial" panose="020B0604020202020204" pitchFamily="34" charset="0"/>
                <a:cs typeface="Arial" panose="020B0604020202020204" pitchFamily="34" charset="0"/>
              </a:rPr>
              <a:t>Older adults Population </a:t>
            </a:r>
          </a:p>
        </p:txBody>
      </p:sp>
      <p:sp>
        <p:nvSpPr>
          <p:cNvPr id="5" name="TextBox 4">
            <a:extLst>
              <a:ext uri="{FF2B5EF4-FFF2-40B4-BE49-F238E27FC236}">
                <a16:creationId xmlns:a16="http://schemas.microsoft.com/office/drawing/2014/main" id="{AB86BBA1-9E50-5908-4255-A1961ADC46D3}"/>
              </a:ext>
            </a:extLst>
          </p:cNvPr>
          <p:cNvSpPr txBox="1"/>
          <p:nvPr/>
        </p:nvSpPr>
        <p:spPr>
          <a:xfrm>
            <a:off x="7637858" y="2228671"/>
            <a:ext cx="6143625" cy="120032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Module</a:t>
            </a:r>
            <a:r>
              <a:rPr lang="en-US" dirty="0">
                <a:latin typeface="Arial" panose="020B0604020202020204" pitchFamily="34" charset="0"/>
                <a:cs typeface="Arial" panose="020B0604020202020204" pitchFamily="34" charset="0"/>
              </a:rPr>
              <a:t>: Social Epidemiology </a:t>
            </a:r>
          </a:p>
          <a:p>
            <a:r>
              <a:rPr lang="en-US" dirty="0">
                <a:latin typeface="Arial" panose="020B0604020202020204" pitchFamily="34" charset="0"/>
                <a:cs typeface="Arial" panose="020B0604020202020204" pitchFamily="34" charset="0"/>
              </a:rPr>
              <a:t>and Public Health Development </a:t>
            </a:r>
          </a:p>
          <a:p>
            <a:r>
              <a:rPr lang="en-US" dirty="0">
                <a:latin typeface="Arial" panose="020B0604020202020204" pitchFamily="34" charset="0"/>
                <a:cs typeface="Arial" panose="020B0604020202020204" pitchFamily="34" charset="0"/>
              </a:rPr>
              <a:t>Module Code: LCHS7000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Lecturer Name: </a:t>
            </a:r>
            <a:r>
              <a:rPr lang="en-GB" dirty="0" err="1">
                <a:latin typeface="Arial" panose="020B0604020202020204" pitchFamily="34" charset="0"/>
                <a:cs typeface="Arial" panose="020B0604020202020204" pitchFamily="34" charset="0"/>
              </a:rPr>
              <a:t>Hamddi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Husian</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0DFD00F-CD60-24F8-9F0F-46DD9A3CA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0457" y="4231571"/>
            <a:ext cx="4671543" cy="2595302"/>
          </a:xfrm>
          <a:prstGeom prst="rect">
            <a:avLst/>
          </a:prstGeom>
        </p:spPr>
      </p:pic>
      <p:pic>
        <p:nvPicPr>
          <p:cNvPr id="8" name="Picture 7">
            <a:extLst>
              <a:ext uri="{FF2B5EF4-FFF2-40B4-BE49-F238E27FC236}">
                <a16:creationId xmlns:a16="http://schemas.microsoft.com/office/drawing/2014/main" id="{D1D5D045-BD9A-24FD-ADF8-D94B2A700F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125" y="2228671"/>
            <a:ext cx="6232921" cy="4409575"/>
          </a:xfrm>
          <a:prstGeom prst="rect">
            <a:avLst/>
          </a:prstGeom>
        </p:spPr>
      </p:pic>
    </p:spTree>
    <p:extLst>
      <p:ext uri="{BB962C8B-B14F-4D97-AF65-F5344CB8AC3E}">
        <p14:creationId xmlns:p14="http://schemas.microsoft.com/office/powerpoint/2010/main" val="739530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ABC920C-1CC6-6FD3-8422-3DE1DE88F74F}"/>
              </a:ext>
            </a:extLst>
          </p:cNvPr>
          <p:cNvSpPr txBox="1"/>
          <p:nvPr/>
        </p:nvSpPr>
        <p:spPr>
          <a:xfrm>
            <a:off x="3048000" y="179717"/>
            <a:ext cx="86839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cap="all" spc="700" dirty="0">
                <a:latin typeface="Arial"/>
                <a:cs typeface="Arial"/>
              </a:rPr>
              <a:t>Rationale for the campaign:-why promote health screening for the elderly?</a:t>
            </a:r>
            <a:endParaRPr lang="en-US" sz="2400" dirty="0"/>
          </a:p>
        </p:txBody>
      </p:sp>
      <p:sp>
        <p:nvSpPr>
          <p:cNvPr id="8" name="TextBox 7">
            <a:extLst>
              <a:ext uri="{FF2B5EF4-FFF2-40B4-BE49-F238E27FC236}">
                <a16:creationId xmlns:a16="http://schemas.microsoft.com/office/drawing/2014/main" id="{0DAC9AB0-10BA-3341-5464-3B7BA5F1D664}"/>
              </a:ext>
            </a:extLst>
          </p:cNvPr>
          <p:cNvSpPr txBox="1"/>
          <p:nvPr/>
        </p:nvSpPr>
        <p:spPr>
          <a:xfrm>
            <a:off x="2474252" y="2092336"/>
            <a:ext cx="9500557"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cap="all" dirty="0">
                <a:latin typeface="Arial"/>
                <a:cs typeface="Arial"/>
              </a:rPr>
              <a:t>•</a:t>
            </a:r>
            <a:r>
              <a:rPr lang="en-US" b="1" cap="all" dirty="0">
                <a:latin typeface="Arial"/>
                <a:cs typeface="Arial"/>
              </a:rPr>
              <a:t> </a:t>
            </a:r>
            <a:r>
              <a:rPr lang="en-US" b="1" cap="all" err="1">
                <a:latin typeface="Arial"/>
                <a:cs typeface="Arial"/>
              </a:rPr>
              <a:t>JustificationS</a:t>
            </a:r>
            <a:r>
              <a:rPr lang="en-US" b="1" cap="all" dirty="0">
                <a:latin typeface="Arial"/>
                <a:cs typeface="Arial"/>
              </a:rPr>
              <a:t>: </a:t>
            </a:r>
            <a:r>
              <a:rPr lang="en-US" cap="all" dirty="0">
                <a:latin typeface="Arial"/>
                <a:cs typeface="Arial"/>
              </a:rPr>
              <a:t>health screenings are crucial. Adults to identify and manage common diseases, reducing death rate hazards and medical costs</a:t>
            </a:r>
            <a:r>
              <a:rPr lang="en-US" cap="all" dirty="0">
                <a:latin typeface="Arial"/>
                <a:ea typeface="Roboto"/>
                <a:cs typeface="Roboto"/>
              </a:rPr>
              <a:t> (Semprini, 2022)</a:t>
            </a:r>
            <a:r>
              <a:rPr lang="en-US" cap="all" dirty="0">
                <a:latin typeface="Arial"/>
                <a:cs typeface="Arial"/>
              </a:rPr>
              <a:t>.</a:t>
            </a:r>
            <a:endParaRPr lang="en-US">
              <a:latin typeface="Arial"/>
              <a:cs typeface="Arial"/>
            </a:endParaRPr>
          </a:p>
          <a:p>
            <a:pPr>
              <a:lnSpc>
                <a:spcPct val="150000"/>
              </a:lnSpc>
            </a:pPr>
            <a:r>
              <a:rPr lang="en-US" cap="all" dirty="0">
                <a:latin typeface="Arial"/>
                <a:cs typeface="Arial"/>
              </a:rPr>
              <a:t>•</a:t>
            </a:r>
            <a:r>
              <a:rPr lang="en-US" b="1" cap="all" dirty="0">
                <a:latin typeface="Arial"/>
                <a:cs typeface="Arial"/>
              </a:rPr>
              <a:t> National guidelines: </a:t>
            </a:r>
            <a:r>
              <a:rPr lang="en-US" cap="all" dirty="0">
                <a:latin typeface="Arial"/>
                <a:cs typeface="Arial"/>
              </a:rPr>
              <a:t>The NHS recommends bowel, breast, and</a:t>
            </a:r>
            <a:endParaRPr lang="en-US">
              <a:latin typeface="Arial"/>
              <a:cs typeface="Arial"/>
            </a:endParaRPr>
          </a:p>
          <a:p>
            <a:pPr>
              <a:lnSpc>
                <a:spcPct val="150000"/>
              </a:lnSpc>
            </a:pPr>
            <a:r>
              <a:rPr lang="en-US" cap="all" dirty="0">
                <a:latin typeface="Arial"/>
                <a:cs typeface="Arial"/>
              </a:rPr>
              <a:t>and heart health among adults over 60</a:t>
            </a:r>
            <a:r>
              <a:rPr lang="en-US" cap="all" dirty="0">
                <a:latin typeface="Arial"/>
                <a:ea typeface="Roboto"/>
                <a:cs typeface="Roboto"/>
              </a:rPr>
              <a:t>(Iacobucci, 2017)</a:t>
            </a:r>
            <a:r>
              <a:rPr lang="en-US" cap="all" dirty="0">
                <a:latin typeface="Arial"/>
                <a:cs typeface="Arial"/>
              </a:rPr>
              <a:t>.</a:t>
            </a:r>
            <a:endParaRPr lang="en-US">
              <a:latin typeface="Arial"/>
              <a:cs typeface="Arial"/>
            </a:endParaRPr>
          </a:p>
          <a:p>
            <a:pPr>
              <a:lnSpc>
                <a:spcPct val="150000"/>
              </a:lnSpc>
            </a:pPr>
            <a:r>
              <a:rPr lang="en-US" cap="all" dirty="0">
                <a:latin typeface="Arial"/>
                <a:cs typeface="Arial"/>
              </a:rPr>
              <a:t>• </a:t>
            </a:r>
            <a:r>
              <a:rPr lang="en-US" b="1" cap="all" dirty="0">
                <a:latin typeface="Arial"/>
                <a:cs typeface="Arial"/>
              </a:rPr>
              <a:t>Statistics:</a:t>
            </a:r>
            <a:r>
              <a:rPr lang="en-US" cap="all" dirty="0">
                <a:latin typeface="Arial"/>
                <a:cs typeface="Arial"/>
              </a:rPr>
              <a:t> show that only 65% of older people in the UK finished</a:t>
            </a:r>
            <a:endParaRPr lang="en-US">
              <a:latin typeface="Arial"/>
              <a:cs typeface="Arial"/>
            </a:endParaRPr>
          </a:p>
          <a:p>
            <a:pPr>
              <a:lnSpc>
                <a:spcPct val="150000"/>
              </a:lnSpc>
            </a:pPr>
            <a:r>
              <a:rPr lang="en-US" cap="all" dirty="0">
                <a:latin typeface="Arial"/>
                <a:cs typeface="Arial"/>
              </a:rPr>
              <a:t>suggested tests, suggesting a deficiency in health prevention</a:t>
            </a:r>
            <a:endParaRPr lang="en-US">
              <a:latin typeface="Arial"/>
              <a:cs typeface="Arial"/>
            </a:endParaRPr>
          </a:p>
          <a:p>
            <a:pPr>
              <a:lnSpc>
                <a:spcPct val="150000"/>
              </a:lnSpc>
            </a:pPr>
            <a:r>
              <a:rPr lang="en-US" cap="all" dirty="0">
                <a:latin typeface="Arial"/>
                <a:cs typeface="Arial"/>
              </a:rPr>
              <a:t>Conduct </a:t>
            </a:r>
            <a:r>
              <a:rPr lang="en-US" cap="all" dirty="0">
                <a:latin typeface="Arial"/>
                <a:ea typeface="Roboto"/>
                <a:cs typeface="Roboto"/>
              </a:rPr>
              <a:t> (‘Majority of admissions for fractures are due to a fall, statistics show’, 2010)</a:t>
            </a:r>
            <a:r>
              <a:rPr lang="en-US" cap="all" dirty="0">
                <a:latin typeface="Arial"/>
                <a:cs typeface="Arial"/>
              </a:rPr>
              <a:t>.</a:t>
            </a:r>
            <a:endParaRPr lang="en-US">
              <a:latin typeface="Arial"/>
              <a:cs typeface="Arial"/>
            </a:endParaRPr>
          </a:p>
          <a:p>
            <a:pPr>
              <a:lnSpc>
                <a:spcPct val="150000"/>
              </a:lnSpc>
            </a:pPr>
            <a:endParaRPr lang="en-US" b="1" cap="all" dirty="0">
              <a:latin typeface="Arial"/>
              <a:cs typeface="Arial"/>
            </a:endParaRPr>
          </a:p>
        </p:txBody>
      </p:sp>
    </p:spTree>
    <p:extLst>
      <p:ext uri="{BB962C8B-B14F-4D97-AF65-F5344CB8AC3E}">
        <p14:creationId xmlns:p14="http://schemas.microsoft.com/office/powerpoint/2010/main" val="485678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65E5A1-1D62-8C22-083D-2CF434D257D2}"/>
              </a:ext>
            </a:extLst>
          </p:cNvPr>
          <p:cNvSpPr txBox="1"/>
          <p:nvPr/>
        </p:nvSpPr>
        <p:spPr>
          <a:xfrm>
            <a:off x="3608717" y="222849"/>
            <a:ext cx="7950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rPr>
              <a:t>Activities:</a:t>
            </a:r>
            <a:r>
              <a:rPr lang="en-US" dirty="0">
                <a:latin typeface="Arial"/>
              </a:rPr>
              <a:t> Regular health screening and awareness programs for the elderly people</a:t>
            </a:r>
            <a:endParaRPr lang="en-US">
              <a:latin typeface="Arial"/>
              <a:cs typeface="Arial"/>
            </a:endParaRPr>
          </a:p>
          <a:p>
            <a:r>
              <a:rPr lang="en-US" b="1" dirty="0">
                <a:latin typeface="Avenir Next LT Pro Light"/>
              </a:rPr>
              <a:t>•</a:t>
            </a:r>
            <a:r>
              <a:rPr lang="en-US" b="1" dirty="0">
                <a:latin typeface="Calisto MT"/>
              </a:rPr>
              <a:t> </a:t>
            </a:r>
            <a:r>
              <a:rPr lang="en-US" b="1" dirty="0">
                <a:latin typeface="Arial"/>
              </a:rPr>
              <a:t>Time taken</a:t>
            </a:r>
            <a:r>
              <a:rPr lang="en-US" dirty="0">
                <a:latin typeface="Arial"/>
              </a:rPr>
              <a:t>: A series of six weekly sessions dedicated to medical screenings for conditions like heart disease, diabetes, and cancer.</a:t>
            </a:r>
            <a:endParaRPr lang="en-US">
              <a:latin typeface="Arial"/>
              <a:cs typeface="Arial"/>
            </a:endParaRPr>
          </a:p>
        </p:txBody>
      </p:sp>
      <p:pic>
        <p:nvPicPr>
          <p:cNvPr id="3" name="Picture 2" descr="A purple sign with white text&#10;&#10;AI-generated content may be incorrect.">
            <a:extLst>
              <a:ext uri="{FF2B5EF4-FFF2-40B4-BE49-F238E27FC236}">
                <a16:creationId xmlns:a16="http://schemas.microsoft.com/office/drawing/2014/main" id="{C12C3245-81BE-15B1-0FAC-0F6FFC78EA7E}"/>
              </a:ext>
            </a:extLst>
          </p:cNvPr>
          <p:cNvPicPr>
            <a:picLocks noChangeAspect="1"/>
          </p:cNvPicPr>
          <p:nvPr/>
        </p:nvPicPr>
        <p:blipFill>
          <a:blip r:embed="rId2"/>
          <a:stretch>
            <a:fillRect/>
          </a:stretch>
        </p:blipFill>
        <p:spPr>
          <a:xfrm>
            <a:off x="1372409" y="1653934"/>
            <a:ext cx="2704201" cy="2169903"/>
          </a:xfrm>
          <a:prstGeom prst="rect">
            <a:avLst/>
          </a:prstGeom>
        </p:spPr>
      </p:pic>
      <p:pic>
        <p:nvPicPr>
          <p:cNvPr id="4" name="Picture 3" descr="A purple sign with white text&#10;&#10;AI-generated content may be incorrect.">
            <a:extLst>
              <a:ext uri="{FF2B5EF4-FFF2-40B4-BE49-F238E27FC236}">
                <a16:creationId xmlns:a16="http://schemas.microsoft.com/office/drawing/2014/main" id="{5C2A107D-44FD-69DF-74A1-37C7BB668E68}"/>
              </a:ext>
            </a:extLst>
          </p:cNvPr>
          <p:cNvPicPr>
            <a:picLocks noChangeAspect="1"/>
          </p:cNvPicPr>
          <p:nvPr/>
        </p:nvPicPr>
        <p:blipFill>
          <a:blip r:embed="rId3"/>
          <a:stretch>
            <a:fillRect/>
          </a:stretch>
        </p:blipFill>
        <p:spPr>
          <a:xfrm>
            <a:off x="5225449" y="1721778"/>
            <a:ext cx="2517477" cy="2048594"/>
          </a:xfrm>
          <a:prstGeom prst="rect">
            <a:avLst/>
          </a:prstGeom>
        </p:spPr>
      </p:pic>
      <p:pic>
        <p:nvPicPr>
          <p:cNvPr id="5" name="Picture 4" descr="A purple sign with white text&#10;&#10;AI-generated content may be incorrect.">
            <a:extLst>
              <a:ext uri="{FF2B5EF4-FFF2-40B4-BE49-F238E27FC236}">
                <a16:creationId xmlns:a16="http://schemas.microsoft.com/office/drawing/2014/main" id="{7764DDE8-CB97-D2F2-6794-A2CD1FE57694}"/>
              </a:ext>
            </a:extLst>
          </p:cNvPr>
          <p:cNvPicPr>
            <a:picLocks noChangeAspect="1"/>
          </p:cNvPicPr>
          <p:nvPr/>
        </p:nvPicPr>
        <p:blipFill>
          <a:blip r:embed="rId4"/>
          <a:stretch>
            <a:fillRect/>
          </a:stretch>
        </p:blipFill>
        <p:spPr>
          <a:xfrm>
            <a:off x="8919443" y="1621676"/>
            <a:ext cx="2519452" cy="2234420"/>
          </a:xfrm>
          <a:prstGeom prst="rect">
            <a:avLst/>
          </a:prstGeom>
        </p:spPr>
      </p:pic>
      <p:pic>
        <p:nvPicPr>
          <p:cNvPr id="6" name="Picture 5" descr="A purple sign with white text&#10;&#10;AI-generated content may be incorrect.">
            <a:extLst>
              <a:ext uri="{FF2B5EF4-FFF2-40B4-BE49-F238E27FC236}">
                <a16:creationId xmlns:a16="http://schemas.microsoft.com/office/drawing/2014/main" id="{7B488FD2-495F-E0DC-2709-073A7998FBC4}"/>
              </a:ext>
            </a:extLst>
          </p:cNvPr>
          <p:cNvPicPr>
            <a:picLocks noChangeAspect="1"/>
          </p:cNvPicPr>
          <p:nvPr/>
        </p:nvPicPr>
        <p:blipFill>
          <a:blip r:embed="rId5"/>
          <a:stretch>
            <a:fillRect/>
          </a:stretch>
        </p:blipFill>
        <p:spPr>
          <a:xfrm>
            <a:off x="1479250" y="4147599"/>
            <a:ext cx="2619913" cy="2315295"/>
          </a:xfrm>
          <a:prstGeom prst="rect">
            <a:avLst/>
          </a:prstGeom>
        </p:spPr>
      </p:pic>
      <p:pic>
        <p:nvPicPr>
          <p:cNvPr id="7" name="Picture 6" descr="A purple square with white text&#10;&#10;AI-generated content may be incorrect.">
            <a:extLst>
              <a:ext uri="{FF2B5EF4-FFF2-40B4-BE49-F238E27FC236}">
                <a16:creationId xmlns:a16="http://schemas.microsoft.com/office/drawing/2014/main" id="{929D6EE9-D251-AC2E-BAED-96AC11DDECD7}"/>
              </a:ext>
            </a:extLst>
          </p:cNvPr>
          <p:cNvPicPr>
            <a:picLocks noChangeAspect="1"/>
          </p:cNvPicPr>
          <p:nvPr/>
        </p:nvPicPr>
        <p:blipFill>
          <a:blip r:embed="rId6"/>
          <a:stretch>
            <a:fillRect/>
          </a:stretch>
        </p:blipFill>
        <p:spPr>
          <a:xfrm>
            <a:off x="5271100" y="4042104"/>
            <a:ext cx="2627462" cy="2324999"/>
          </a:xfrm>
          <a:prstGeom prst="rect">
            <a:avLst/>
          </a:prstGeom>
        </p:spPr>
      </p:pic>
      <p:sp>
        <p:nvSpPr>
          <p:cNvPr id="9" name="Rectangle 8">
            <a:extLst>
              <a:ext uri="{FF2B5EF4-FFF2-40B4-BE49-F238E27FC236}">
                <a16:creationId xmlns:a16="http://schemas.microsoft.com/office/drawing/2014/main" id="{76B4CCCD-08F6-42AD-6E3B-15DCB7F0F57F}"/>
              </a:ext>
            </a:extLst>
          </p:cNvPr>
          <p:cNvSpPr/>
          <p:nvPr/>
        </p:nvSpPr>
        <p:spPr>
          <a:xfrm>
            <a:off x="8958783" y="4142736"/>
            <a:ext cx="2488996" cy="2228904"/>
          </a:xfrm>
          <a:prstGeom prst="rect">
            <a:avLst/>
          </a:prstGeom>
          <a:solidFill>
            <a:srgbClr val="AB0C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Week 6: Review and Monitoring </a:t>
            </a:r>
          </a:p>
          <a:p>
            <a:pPr algn="ctr"/>
            <a:endParaRPr lang="en-US" dirty="0"/>
          </a:p>
          <a:p>
            <a:pPr algn="ctr"/>
            <a:r>
              <a:rPr lang="en-US" dirty="0"/>
              <a:t>A review of health benefits and </a:t>
            </a:r>
            <a:r>
              <a:rPr lang="en-US" dirty="0" err="1"/>
              <a:t>customised</a:t>
            </a:r>
            <a:r>
              <a:rPr lang="en-US" dirty="0"/>
              <a:t> action plans.</a:t>
            </a:r>
          </a:p>
        </p:txBody>
      </p:sp>
    </p:spTree>
    <p:extLst>
      <p:ext uri="{BB962C8B-B14F-4D97-AF65-F5344CB8AC3E}">
        <p14:creationId xmlns:p14="http://schemas.microsoft.com/office/powerpoint/2010/main" val="2540885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text and images&#10;&#10;AI-generated content may be incorrect.">
            <a:extLst>
              <a:ext uri="{FF2B5EF4-FFF2-40B4-BE49-F238E27FC236}">
                <a16:creationId xmlns:a16="http://schemas.microsoft.com/office/drawing/2014/main" id="{352B40BE-3E24-DFAC-3947-70DE9A938E0C}"/>
              </a:ext>
            </a:extLst>
          </p:cNvPr>
          <p:cNvPicPr>
            <a:picLocks noChangeAspect="1"/>
          </p:cNvPicPr>
          <p:nvPr/>
        </p:nvPicPr>
        <p:blipFill>
          <a:blip r:embed="rId2"/>
          <a:stretch>
            <a:fillRect/>
          </a:stretch>
        </p:blipFill>
        <p:spPr>
          <a:xfrm>
            <a:off x="1897812" y="1447262"/>
            <a:ext cx="9661585" cy="4265400"/>
          </a:xfrm>
          <a:prstGeom prst="rect">
            <a:avLst/>
          </a:prstGeom>
        </p:spPr>
      </p:pic>
      <p:sp>
        <p:nvSpPr>
          <p:cNvPr id="4" name="TextBox 3">
            <a:extLst>
              <a:ext uri="{FF2B5EF4-FFF2-40B4-BE49-F238E27FC236}">
                <a16:creationId xmlns:a16="http://schemas.microsoft.com/office/drawing/2014/main" id="{846C0C24-F3AB-EFA2-91C9-C04697C4BD54}"/>
              </a:ext>
            </a:extLst>
          </p:cNvPr>
          <p:cNvSpPr txBox="1"/>
          <p:nvPr/>
        </p:nvSpPr>
        <p:spPr>
          <a:xfrm>
            <a:off x="1897811" y="381000"/>
            <a:ext cx="966158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spc="700" dirty="0">
                <a:latin typeface="Arial"/>
                <a:cs typeface="Arial"/>
              </a:rPr>
              <a:t>Key aims of the campaign</a:t>
            </a:r>
            <a:endParaRPr lang="en-US" dirty="0"/>
          </a:p>
        </p:txBody>
      </p:sp>
    </p:spTree>
    <p:extLst>
      <p:ext uri="{BB962C8B-B14F-4D97-AF65-F5344CB8AC3E}">
        <p14:creationId xmlns:p14="http://schemas.microsoft.com/office/powerpoint/2010/main" val="2212857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background with white text&#10;&#10;AI-generated content may be incorrect.">
            <a:extLst>
              <a:ext uri="{FF2B5EF4-FFF2-40B4-BE49-F238E27FC236}">
                <a16:creationId xmlns:a16="http://schemas.microsoft.com/office/drawing/2014/main" id="{1455FA0F-363D-B9EB-22C7-95DC2326CD80}"/>
              </a:ext>
            </a:extLst>
          </p:cNvPr>
          <p:cNvPicPr>
            <a:picLocks noChangeAspect="1"/>
          </p:cNvPicPr>
          <p:nvPr/>
        </p:nvPicPr>
        <p:blipFill>
          <a:blip r:embed="rId2"/>
          <a:stretch>
            <a:fillRect/>
          </a:stretch>
        </p:blipFill>
        <p:spPr>
          <a:xfrm>
            <a:off x="6203830" y="1717465"/>
            <a:ext cx="5204605" cy="3308051"/>
          </a:xfrm>
          <a:prstGeom prst="rect">
            <a:avLst/>
          </a:prstGeom>
        </p:spPr>
      </p:pic>
      <p:pic>
        <p:nvPicPr>
          <p:cNvPr id="3" name="Picture 2" descr="A red sign with white text&#10;&#10;AI-generated content may be incorrect.">
            <a:extLst>
              <a:ext uri="{FF2B5EF4-FFF2-40B4-BE49-F238E27FC236}">
                <a16:creationId xmlns:a16="http://schemas.microsoft.com/office/drawing/2014/main" id="{263741C7-5D56-44F3-C815-073BF3387D86}"/>
              </a:ext>
            </a:extLst>
          </p:cNvPr>
          <p:cNvPicPr>
            <a:picLocks noChangeAspect="1"/>
          </p:cNvPicPr>
          <p:nvPr/>
        </p:nvPicPr>
        <p:blipFill>
          <a:blip r:embed="rId3"/>
          <a:stretch>
            <a:fillRect/>
          </a:stretch>
        </p:blipFill>
        <p:spPr>
          <a:xfrm>
            <a:off x="792912" y="1822960"/>
            <a:ext cx="5085270" cy="3212080"/>
          </a:xfrm>
          <a:prstGeom prst="rect">
            <a:avLst/>
          </a:prstGeom>
        </p:spPr>
      </p:pic>
      <p:sp>
        <p:nvSpPr>
          <p:cNvPr id="8" name="TextBox 7">
            <a:extLst>
              <a:ext uri="{FF2B5EF4-FFF2-40B4-BE49-F238E27FC236}">
                <a16:creationId xmlns:a16="http://schemas.microsoft.com/office/drawing/2014/main" id="{B606EB09-125B-9165-0CAC-2E067024108D}"/>
              </a:ext>
            </a:extLst>
          </p:cNvPr>
          <p:cNvSpPr txBox="1"/>
          <p:nvPr/>
        </p:nvSpPr>
        <p:spPr>
          <a:xfrm>
            <a:off x="3341936" y="405128"/>
            <a:ext cx="66250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Health impact of Non screening</a:t>
            </a:r>
          </a:p>
        </p:txBody>
      </p:sp>
    </p:spTree>
    <p:extLst>
      <p:ext uri="{BB962C8B-B14F-4D97-AF65-F5344CB8AC3E}">
        <p14:creationId xmlns:p14="http://schemas.microsoft.com/office/powerpoint/2010/main" val="2001058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8BB045-5B2A-3CA8-B174-2557C51716E8}"/>
              </a:ext>
            </a:extLst>
          </p:cNvPr>
          <p:cNvSpPr txBox="1"/>
          <p:nvPr/>
        </p:nvSpPr>
        <p:spPr>
          <a:xfrm>
            <a:off x="704493" y="2120661"/>
            <a:ext cx="570781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dirty="0">
                <a:latin typeface="Arial"/>
              </a:rPr>
              <a:t>Health literacy and awareness:</a:t>
            </a:r>
            <a:r>
              <a:rPr lang="en-US" dirty="0">
                <a:latin typeface="Arial"/>
              </a:rPr>
              <a:t>  The elderly is able to alter effective screenings and health choices </a:t>
            </a:r>
            <a:r>
              <a:rPr lang="en-US" dirty="0">
                <a:solidFill>
                  <a:srgbClr val="2C3E50"/>
                </a:solidFill>
                <a:latin typeface="Arial"/>
                <a:ea typeface="Roboto"/>
                <a:cs typeface="Roboto"/>
              </a:rPr>
              <a:t> (Mashud </a:t>
            </a:r>
            <a:r>
              <a:rPr lang="en-US" dirty="0" err="1">
                <a:solidFill>
                  <a:srgbClr val="2C3E50"/>
                </a:solidFill>
                <a:latin typeface="Arial"/>
                <a:ea typeface="Roboto"/>
                <a:cs typeface="Roboto"/>
              </a:rPr>
              <a:t>Mashud</a:t>
            </a:r>
            <a:r>
              <a:rPr lang="en-US" dirty="0">
                <a:solidFill>
                  <a:srgbClr val="2C3E50"/>
                </a:solidFill>
                <a:latin typeface="Arial"/>
                <a:ea typeface="Roboto"/>
                <a:cs typeface="Roboto"/>
              </a:rPr>
              <a:t> </a:t>
            </a:r>
            <a:r>
              <a:rPr lang="en-US" i="1" dirty="0">
                <a:solidFill>
                  <a:srgbClr val="2C3E50"/>
                </a:solidFill>
                <a:latin typeface="Arial"/>
                <a:ea typeface="Roboto"/>
                <a:cs typeface="Roboto"/>
              </a:rPr>
              <a:t>et al.</a:t>
            </a:r>
            <a:r>
              <a:rPr lang="en-US" dirty="0">
                <a:solidFill>
                  <a:srgbClr val="2C3E50"/>
                </a:solidFill>
                <a:latin typeface="Arial"/>
                <a:ea typeface="Roboto"/>
                <a:cs typeface="Roboto"/>
              </a:rPr>
              <a:t>, 2023)</a:t>
            </a:r>
            <a:endParaRPr lang="en-US">
              <a:latin typeface="Arial"/>
              <a:cs typeface="Arial"/>
            </a:endParaRPr>
          </a:p>
        </p:txBody>
      </p:sp>
      <p:sp>
        <p:nvSpPr>
          <p:cNvPr id="6" name="TextBox 5">
            <a:extLst>
              <a:ext uri="{FF2B5EF4-FFF2-40B4-BE49-F238E27FC236}">
                <a16:creationId xmlns:a16="http://schemas.microsoft.com/office/drawing/2014/main" id="{BA78E997-308D-2FFA-DABF-91ED7037E9AD}"/>
              </a:ext>
            </a:extLst>
          </p:cNvPr>
          <p:cNvSpPr txBox="1"/>
          <p:nvPr/>
        </p:nvSpPr>
        <p:spPr>
          <a:xfrm flipH="1">
            <a:off x="576080" y="3424374"/>
            <a:ext cx="63001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800" b="1" kern="1200" dirty="0">
                <a:latin typeface="Arial"/>
                <a:ea typeface="Avenir Next LT Pro Light"/>
                <a:cs typeface="Avenir Next LT Pro Light"/>
              </a:rPr>
              <a:t>Higher screening rates</a:t>
            </a:r>
            <a:r>
              <a:rPr lang="en-US" b="1" dirty="0">
                <a:latin typeface="Arial"/>
                <a:ea typeface="Avenir Next LT Pro Light"/>
                <a:cs typeface="Avenir Next LT Pro Light"/>
              </a:rPr>
              <a:t>:</a:t>
            </a:r>
            <a:r>
              <a:rPr lang="en-US" sz="1800" b="1" kern="1200" dirty="0">
                <a:latin typeface="Arial"/>
                <a:ea typeface="Avenir Next LT Pro Light"/>
                <a:cs typeface="Avenir Next LT Pro Light"/>
              </a:rPr>
              <a:t> </a:t>
            </a:r>
            <a:r>
              <a:rPr lang="en-US" sz="1800" kern="1200" dirty="0">
                <a:latin typeface="Arial"/>
                <a:ea typeface="Avenir Next LT Pro Light"/>
                <a:cs typeface="Avenir Next LT Pro Light"/>
              </a:rPr>
              <a:t>Promotion of screening </a:t>
            </a:r>
            <a:r>
              <a:rPr lang="en-US" dirty="0">
                <a:latin typeface="Arial"/>
                <a:ea typeface="Avenir Next LT Pro Light"/>
                <a:cs typeface="Avenir Next LT Pro Light"/>
              </a:rPr>
              <a:t>attendance can</a:t>
            </a:r>
            <a:r>
              <a:rPr lang="en-US" sz="1800" kern="1200" dirty="0">
                <a:latin typeface="Arial"/>
                <a:ea typeface="Avenir Next LT Pro Light"/>
                <a:cs typeface="Avenir Next LT Pro Light"/>
              </a:rPr>
              <a:t> lead to detection of such diseases as cancer at an early </a:t>
            </a:r>
            <a:r>
              <a:rPr lang="en-US" dirty="0">
                <a:latin typeface="Arial"/>
                <a:ea typeface="Avenir Next LT Pro Light"/>
                <a:cs typeface="Avenir Next LT Pro Light"/>
              </a:rPr>
              <a:t>stage diabetes</a:t>
            </a:r>
            <a:r>
              <a:rPr lang="en-US" sz="1800" kern="1200" dirty="0">
                <a:latin typeface="Arial"/>
                <a:ea typeface="Avenir Next LT Pro Light"/>
                <a:cs typeface="Avenir Next LT Pro Light"/>
              </a:rPr>
              <a:t>, which leads to</a:t>
            </a:r>
            <a:r>
              <a:rPr lang="en-US" dirty="0">
                <a:latin typeface="Arial"/>
                <a:ea typeface="Avenir Next LT Pro Light"/>
                <a:cs typeface="Avenir Next LT Pro Light"/>
              </a:rPr>
              <a:t> survival and health outcomes</a:t>
            </a:r>
            <a:r>
              <a:rPr lang="en-US" dirty="0">
                <a:solidFill>
                  <a:srgbClr val="2C3E50"/>
                </a:solidFill>
                <a:latin typeface="Arial"/>
                <a:ea typeface="Roboto"/>
                <a:cs typeface="Roboto"/>
              </a:rPr>
              <a:t> (</a:t>
            </a:r>
            <a:r>
              <a:rPr lang="en-US" err="1">
                <a:solidFill>
                  <a:srgbClr val="2C3E50"/>
                </a:solidFill>
                <a:latin typeface="Arial"/>
                <a:ea typeface="Roboto"/>
                <a:cs typeface="Roboto"/>
              </a:rPr>
              <a:t>Psacharopoulos</a:t>
            </a:r>
            <a:r>
              <a:rPr lang="en-US" dirty="0">
                <a:solidFill>
                  <a:srgbClr val="2C3E50"/>
                </a:solidFill>
                <a:latin typeface="Arial"/>
                <a:ea typeface="Roboto"/>
                <a:cs typeface="Roboto"/>
              </a:rPr>
              <a:t>, 1994).</a:t>
            </a:r>
            <a:endParaRPr lang="en-US" dirty="0">
              <a:latin typeface="Arial"/>
            </a:endParaRPr>
          </a:p>
        </p:txBody>
      </p:sp>
      <p:sp>
        <p:nvSpPr>
          <p:cNvPr id="7" name="TextBox 6">
            <a:extLst>
              <a:ext uri="{FF2B5EF4-FFF2-40B4-BE49-F238E27FC236}">
                <a16:creationId xmlns:a16="http://schemas.microsoft.com/office/drawing/2014/main" id="{C1CB1D13-2325-6C3E-4E72-A550AA4B5C42}"/>
              </a:ext>
            </a:extLst>
          </p:cNvPr>
          <p:cNvSpPr txBox="1"/>
          <p:nvPr/>
        </p:nvSpPr>
        <p:spPr>
          <a:xfrm>
            <a:off x="575715" y="5179514"/>
            <a:ext cx="655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800" b="1" kern="1200" dirty="0">
                <a:latin typeface="Arial"/>
                <a:ea typeface="Avenir Next LT Pro Light"/>
                <a:cs typeface="Avenir Next LT Pro Light"/>
              </a:rPr>
              <a:t>Enhanced living conditions</a:t>
            </a:r>
            <a:r>
              <a:rPr lang="en-US" b="1" dirty="0">
                <a:latin typeface="Arial"/>
                <a:ea typeface="Avenir Next LT Pro Light"/>
                <a:cs typeface="Avenir Next LT Pro Light"/>
              </a:rPr>
              <a:t>:</a:t>
            </a:r>
            <a:r>
              <a:rPr lang="en-US" dirty="0">
                <a:latin typeface="Arial"/>
                <a:ea typeface="Avenir Next LT Pro Light"/>
                <a:cs typeface="Avenir Next LT Pro Light"/>
              </a:rPr>
              <a:t> </a:t>
            </a:r>
            <a:r>
              <a:rPr lang="en-US" sz="1800" kern="1200" dirty="0">
                <a:latin typeface="Arial"/>
                <a:ea typeface="Avenir Next LT Pro Light"/>
                <a:cs typeface="Avenir Next LT Pro Light"/>
              </a:rPr>
              <a:t> Frequent screenings increase the level of quality. The health problems and the pressure under which senior citizens live</a:t>
            </a:r>
            <a:r>
              <a:rPr lang="en-US" dirty="0">
                <a:latin typeface="Arial"/>
                <a:ea typeface="Avenir Next LT Pro Light"/>
                <a:cs typeface="Avenir Next LT Pro Light"/>
              </a:rPr>
              <a:t> </a:t>
            </a:r>
            <a:r>
              <a:rPr lang="en-US" dirty="0">
                <a:solidFill>
                  <a:srgbClr val="2C3E50"/>
                </a:solidFill>
                <a:latin typeface="Arial"/>
                <a:ea typeface="Roboto"/>
                <a:cs typeface="Roboto"/>
              </a:rPr>
              <a:t>(‘Physical Activity and Public Health’, 2007)</a:t>
            </a:r>
            <a:endParaRPr lang="en-US" dirty="0">
              <a:latin typeface="Arial"/>
              <a:cs typeface="Arial"/>
            </a:endParaRPr>
          </a:p>
        </p:txBody>
      </p:sp>
      <p:sp>
        <p:nvSpPr>
          <p:cNvPr id="8" name="TextBox 7">
            <a:extLst>
              <a:ext uri="{FF2B5EF4-FFF2-40B4-BE49-F238E27FC236}">
                <a16:creationId xmlns:a16="http://schemas.microsoft.com/office/drawing/2014/main" id="{05595D3F-8042-20E5-745E-2B1DE3229148}"/>
              </a:ext>
            </a:extLst>
          </p:cNvPr>
          <p:cNvSpPr txBox="1"/>
          <p:nvPr/>
        </p:nvSpPr>
        <p:spPr>
          <a:xfrm>
            <a:off x="2822134" y="179838"/>
            <a:ext cx="58630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BENEFITS OF MEETING OUR AIMS-</a:t>
            </a:r>
          </a:p>
        </p:txBody>
      </p:sp>
      <p:pic>
        <p:nvPicPr>
          <p:cNvPr id="9" name="Picture 8" descr="A diagram of different types of economic&#10;&#10;AI-generated content may be incorrect.">
            <a:extLst>
              <a:ext uri="{FF2B5EF4-FFF2-40B4-BE49-F238E27FC236}">
                <a16:creationId xmlns:a16="http://schemas.microsoft.com/office/drawing/2014/main" id="{2EC36CE3-AA90-100B-2D42-5AB46B753502}"/>
              </a:ext>
            </a:extLst>
          </p:cNvPr>
          <p:cNvPicPr>
            <a:picLocks noChangeAspect="1"/>
          </p:cNvPicPr>
          <p:nvPr/>
        </p:nvPicPr>
        <p:blipFill>
          <a:blip r:embed="rId2"/>
          <a:stretch>
            <a:fillRect/>
          </a:stretch>
        </p:blipFill>
        <p:spPr>
          <a:xfrm>
            <a:off x="7275393" y="1708119"/>
            <a:ext cx="4341064" cy="2895422"/>
          </a:xfrm>
          <a:prstGeom prst="rect">
            <a:avLst/>
          </a:prstGeom>
        </p:spPr>
      </p:pic>
    </p:spTree>
    <p:extLst>
      <p:ext uri="{BB962C8B-B14F-4D97-AF65-F5344CB8AC3E}">
        <p14:creationId xmlns:p14="http://schemas.microsoft.com/office/powerpoint/2010/main" val="610691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holding a pen&#10;&#10;AI-generated content may be incorrect.">
            <a:extLst>
              <a:ext uri="{FF2B5EF4-FFF2-40B4-BE49-F238E27FC236}">
                <a16:creationId xmlns:a16="http://schemas.microsoft.com/office/drawing/2014/main" id="{F6B8C021-7956-4CD6-16C4-77EEBCD9233E}"/>
              </a:ext>
            </a:extLst>
          </p:cNvPr>
          <p:cNvPicPr>
            <a:picLocks noChangeAspect="1"/>
          </p:cNvPicPr>
          <p:nvPr/>
        </p:nvPicPr>
        <p:blipFill>
          <a:blip r:embed="rId2"/>
          <a:stretch>
            <a:fillRect/>
          </a:stretch>
        </p:blipFill>
        <p:spPr>
          <a:xfrm>
            <a:off x="4816325" y="2243857"/>
            <a:ext cx="3407616" cy="3261684"/>
          </a:xfrm>
          <a:prstGeom prst="rect">
            <a:avLst/>
          </a:prstGeom>
        </p:spPr>
      </p:pic>
      <p:pic>
        <p:nvPicPr>
          <p:cNvPr id="9" name="Picture 8">
            <a:extLst>
              <a:ext uri="{FF2B5EF4-FFF2-40B4-BE49-F238E27FC236}">
                <a16:creationId xmlns:a16="http://schemas.microsoft.com/office/drawing/2014/main" id="{5BFB0B9D-700A-82BA-5927-F530AD5A0525}"/>
              </a:ext>
            </a:extLst>
          </p:cNvPr>
          <p:cNvPicPr>
            <a:picLocks noChangeAspect="1"/>
          </p:cNvPicPr>
          <p:nvPr/>
        </p:nvPicPr>
        <p:blipFill>
          <a:blip r:embed="rId3"/>
          <a:stretch>
            <a:fillRect/>
          </a:stretch>
        </p:blipFill>
        <p:spPr>
          <a:xfrm>
            <a:off x="8559113" y="2339736"/>
            <a:ext cx="3412644" cy="3041169"/>
          </a:xfrm>
          <a:prstGeom prst="rect">
            <a:avLst/>
          </a:prstGeom>
        </p:spPr>
      </p:pic>
      <p:sp>
        <p:nvSpPr>
          <p:cNvPr id="10" name="TextBox 9">
            <a:extLst>
              <a:ext uri="{FF2B5EF4-FFF2-40B4-BE49-F238E27FC236}">
                <a16:creationId xmlns:a16="http://schemas.microsoft.com/office/drawing/2014/main" id="{4C0DB861-A5EE-B5DC-CC2F-7165A7BAA4C4}"/>
              </a:ext>
            </a:extLst>
          </p:cNvPr>
          <p:cNvSpPr txBox="1"/>
          <p:nvPr/>
        </p:nvSpPr>
        <p:spPr>
          <a:xfrm>
            <a:off x="7195993" y="221925"/>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dirty="0"/>
              <a:t>TASK-2</a:t>
            </a:r>
          </a:p>
        </p:txBody>
      </p:sp>
      <p:sp>
        <p:nvSpPr>
          <p:cNvPr id="11" name="TextBox 10">
            <a:extLst>
              <a:ext uri="{FF2B5EF4-FFF2-40B4-BE49-F238E27FC236}">
                <a16:creationId xmlns:a16="http://schemas.microsoft.com/office/drawing/2014/main" id="{1D11A1D0-40DE-4482-5825-BAE4B9027A48}"/>
              </a:ext>
            </a:extLst>
          </p:cNvPr>
          <p:cNvSpPr txBox="1"/>
          <p:nvPr/>
        </p:nvSpPr>
        <p:spPr>
          <a:xfrm>
            <a:off x="606583" y="4045507"/>
            <a:ext cx="36202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TYPES OF EVALUATION:</a:t>
            </a:r>
          </a:p>
        </p:txBody>
      </p:sp>
    </p:spTree>
    <p:extLst>
      <p:ext uri="{BB962C8B-B14F-4D97-AF65-F5344CB8AC3E}">
        <p14:creationId xmlns:p14="http://schemas.microsoft.com/office/powerpoint/2010/main" val="808525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6F74D1-B72A-1195-32C3-A136DB6BC997}"/>
              </a:ext>
            </a:extLst>
          </p:cNvPr>
          <p:cNvSpPr txBox="1"/>
          <p:nvPr/>
        </p:nvSpPr>
        <p:spPr>
          <a:xfrm>
            <a:off x="3982528" y="567906"/>
            <a:ext cx="767750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Segoe UI"/>
              </a:rPr>
              <a:t>1)Summative Evaluation: </a:t>
            </a:r>
            <a:endParaRPr lang="en-US" dirty="0"/>
          </a:p>
          <a:p>
            <a:endParaRPr lang="en-US">
              <a:latin typeface="Aptos" panose="020B0004020202020204"/>
              <a:cs typeface="Segoe UI"/>
            </a:endParaRPr>
          </a:p>
          <a:p>
            <a:pPr marL="285750" indent="-285750">
              <a:buFont typeface="Wingdings"/>
              <a:buChar char="Ø"/>
            </a:pPr>
            <a:r>
              <a:rPr lang="en-US" dirty="0">
                <a:latin typeface="Arial"/>
                <a:cs typeface="Segoe UI"/>
              </a:rPr>
              <a:t>Summative assessments provide an understanding of a program's impact on its target group after completion, with an emphasis on the final outcomes. This assessment method offers a comprehensive view, pinpoints aspects that could be better, promotes responsibility, and aids in future project planning </a:t>
            </a:r>
            <a:r>
              <a:rPr lang="en-US" dirty="0">
                <a:solidFill>
                  <a:srgbClr val="2C3E50"/>
                </a:solidFill>
                <a:latin typeface="Arial"/>
                <a:ea typeface="Roboto"/>
                <a:cs typeface="Roboto"/>
              </a:rPr>
              <a:t> (Grover </a:t>
            </a:r>
            <a:r>
              <a:rPr lang="en-US" i="1" dirty="0">
                <a:solidFill>
                  <a:srgbClr val="2C3E50"/>
                </a:solidFill>
                <a:latin typeface="Arial"/>
                <a:ea typeface="Roboto"/>
                <a:cs typeface="Roboto"/>
              </a:rPr>
              <a:t>et al.</a:t>
            </a:r>
            <a:r>
              <a:rPr lang="en-US" dirty="0">
                <a:solidFill>
                  <a:srgbClr val="2C3E50"/>
                </a:solidFill>
                <a:latin typeface="Arial"/>
                <a:ea typeface="Roboto"/>
                <a:cs typeface="Roboto"/>
              </a:rPr>
              <a:t>, 1995)</a:t>
            </a:r>
            <a:r>
              <a:rPr lang="en-US" dirty="0">
                <a:latin typeface="Arial"/>
                <a:cs typeface="Segoe UI"/>
              </a:rPr>
              <a:t>.</a:t>
            </a:r>
          </a:p>
          <a:p>
            <a:pPr marL="285750" indent="-285750">
              <a:buFont typeface="Wingdings"/>
              <a:buChar char="Ø"/>
            </a:pPr>
            <a:endParaRPr lang="en-US" dirty="0">
              <a:latin typeface="Arial"/>
              <a:cs typeface="Segoe UI"/>
            </a:endParaRPr>
          </a:p>
        </p:txBody>
      </p:sp>
      <p:sp>
        <p:nvSpPr>
          <p:cNvPr id="3" name="TextBox 2">
            <a:extLst>
              <a:ext uri="{FF2B5EF4-FFF2-40B4-BE49-F238E27FC236}">
                <a16:creationId xmlns:a16="http://schemas.microsoft.com/office/drawing/2014/main" id="{5685411E-8A3D-2D46-551C-CB6FF25A3E2D}"/>
              </a:ext>
            </a:extLst>
          </p:cNvPr>
          <p:cNvSpPr txBox="1"/>
          <p:nvPr/>
        </p:nvSpPr>
        <p:spPr>
          <a:xfrm>
            <a:off x="3982528" y="3429000"/>
            <a:ext cx="730369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Segoe UI"/>
              </a:rPr>
              <a:t>2) Formative Evaluation :-​</a:t>
            </a:r>
          </a:p>
          <a:p>
            <a:endParaRPr lang="en-US" dirty="0">
              <a:latin typeface="Arial"/>
              <a:cs typeface="Segoe UI"/>
            </a:endParaRPr>
          </a:p>
          <a:p>
            <a:pPr marL="285750" indent="-285750">
              <a:buFont typeface="Wingdings"/>
              <a:buChar char="Ø"/>
            </a:pPr>
            <a:r>
              <a:rPr lang="en-US" dirty="0">
                <a:latin typeface="Arial"/>
                <a:cs typeface="Segoe UI"/>
              </a:rPr>
              <a:t>Formative evaluations are conducted throughout a program's lifespan to enhance its effectiveness. These offer benefits such as, They can help to predict potential strengths and weaknesses. They help improve program quality and increase stakeholder participation. They facilitate improved decision-making. They contribute to better learning results and encourage motivation. They promote innovation.</a:t>
            </a:r>
          </a:p>
        </p:txBody>
      </p:sp>
    </p:spTree>
    <p:extLst>
      <p:ext uri="{BB962C8B-B14F-4D97-AF65-F5344CB8AC3E}">
        <p14:creationId xmlns:p14="http://schemas.microsoft.com/office/powerpoint/2010/main" val="1260075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52DE35-38BB-B64A-9FB0-2A9299BEACE0}"/>
              </a:ext>
            </a:extLst>
          </p:cNvPr>
          <p:cNvSpPr txBox="1"/>
          <p:nvPr/>
        </p:nvSpPr>
        <p:spPr>
          <a:xfrm>
            <a:off x="2416969" y="95138"/>
            <a:ext cx="8876153"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ea typeface="+mn-lt"/>
                <a:cs typeface="+mn-lt"/>
              </a:rPr>
              <a:t>Campaign Title: “Screening Saves Lives”</a:t>
            </a:r>
            <a:endParaRPr lang="en-US" sz="2800" b="1" dirty="0">
              <a:latin typeface="Arial"/>
              <a:cs typeface="Arial"/>
            </a:endParaRPr>
          </a:p>
          <a:p>
            <a:r>
              <a:rPr lang="en-US" sz="2800" b="1" dirty="0">
                <a:latin typeface="Arial"/>
                <a:ea typeface="+mn-lt"/>
                <a:cs typeface="+mn-lt"/>
              </a:rPr>
              <a:t>Slogan: “Don’t delay – get checked today!”</a:t>
            </a:r>
            <a:endParaRPr lang="en-US" sz="2800" b="1" dirty="0">
              <a:latin typeface="Arial"/>
            </a:endParaRPr>
          </a:p>
          <a:p>
            <a:pPr algn="l"/>
            <a:endParaRPr lang="en-US" dirty="0"/>
          </a:p>
        </p:txBody>
      </p:sp>
      <p:sp>
        <p:nvSpPr>
          <p:cNvPr id="3" name="Rectangle: Rounded Corners 2">
            <a:extLst>
              <a:ext uri="{FF2B5EF4-FFF2-40B4-BE49-F238E27FC236}">
                <a16:creationId xmlns:a16="http://schemas.microsoft.com/office/drawing/2014/main" id="{53EF72E0-8E79-F0EC-F774-7AFE930AA230}"/>
              </a:ext>
            </a:extLst>
          </p:cNvPr>
          <p:cNvSpPr/>
          <p:nvPr/>
        </p:nvSpPr>
        <p:spPr>
          <a:xfrm>
            <a:off x="467453" y="1456147"/>
            <a:ext cx="3689661" cy="1884905"/>
          </a:xfrm>
          <a:prstGeom prst="roundRect">
            <a:avLst/>
          </a:prstGeom>
          <a:solidFill>
            <a:schemeClr val="bg2"/>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CE01FC9-25A2-A6EE-41A6-D49050539AFD}"/>
              </a:ext>
            </a:extLst>
          </p:cNvPr>
          <p:cNvSpPr txBox="1"/>
          <p:nvPr/>
        </p:nvSpPr>
        <p:spPr>
          <a:xfrm>
            <a:off x="717914" y="1589197"/>
            <a:ext cx="341893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Focus:</a:t>
            </a:r>
            <a:r>
              <a:rPr lang="en-US" dirty="0">
                <a:latin typeface="Arial"/>
                <a:cs typeface="Arial"/>
              </a:rPr>
              <a:t> This primary objective is to enhance awareness on the importance of regular health screening activities to prevent diseases and to detect them early enough.</a:t>
            </a:r>
          </a:p>
        </p:txBody>
      </p:sp>
      <p:sp>
        <p:nvSpPr>
          <p:cNvPr id="5" name="Rectangle: Rounded Corners 4">
            <a:extLst>
              <a:ext uri="{FF2B5EF4-FFF2-40B4-BE49-F238E27FC236}">
                <a16:creationId xmlns:a16="http://schemas.microsoft.com/office/drawing/2014/main" id="{FFE35D74-3845-2647-ED14-45068C087E76}"/>
              </a:ext>
            </a:extLst>
          </p:cNvPr>
          <p:cNvSpPr/>
          <p:nvPr/>
        </p:nvSpPr>
        <p:spPr>
          <a:xfrm>
            <a:off x="467452" y="3425845"/>
            <a:ext cx="3675284" cy="3337017"/>
          </a:xfrm>
          <a:prstGeom prst="roundRect">
            <a:avLst/>
          </a:prstGeom>
          <a:solidFill>
            <a:schemeClr val="bg2"/>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7995ECF-1954-F839-63D0-D5FDCDB93EEF}"/>
              </a:ext>
            </a:extLst>
          </p:cNvPr>
          <p:cNvSpPr txBox="1"/>
          <p:nvPr/>
        </p:nvSpPr>
        <p:spPr>
          <a:xfrm>
            <a:off x="790927" y="409963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644B6AC-0945-FFBD-9EDD-E2567E985135}"/>
              </a:ext>
            </a:extLst>
          </p:cNvPr>
          <p:cNvSpPr txBox="1"/>
          <p:nvPr/>
        </p:nvSpPr>
        <p:spPr>
          <a:xfrm>
            <a:off x="586058" y="3659916"/>
            <a:ext cx="354833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Activities:</a:t>
            </a:r>
            <a:endParaRPr lang="en-US" b="1" dirty="0"/>
          </a:p>
          <a:p>
            <a:pPr marL="285750" indent="-285750">
              <a:buFont typeface="Arial"/>
              <a:buChar char="•"/>
            </a:pPr>
            <a:r>
              <a:rPr lang="en-US" dirty="0">
                <a:ea typeface="+mn-lt"/>
                <a:cs typeface="+mn-lt"/>
              </a:rPr>
              <a:t>Free information seminars of local health checkups.</a:t>
            </a:r>
            <a:endParaRPr lang="en-US" dirty="0"/>
          </a:p>
          <a:p>
            <a:pPr marL="285750" indent="-285750">
              <a:buFont typeface="Arial"/>
              <a:buChar char="•"/>
            </a:pPr>
            <a:r>
              <a:rPr lang="en-US" dirty="0">
                <a:ea typeface="+mn-lt"/>
                <a:cs typeface="+mn-lt"/>
              </a:rPr>
              <a:t>Medical professionals Q&amp;A sessions.</a:t>
            </a:r>
            <a:endParaRPr lang="en-US" dirty="0"/>
          </a:p>
          <a:p>
            <a:pPr marL="285750" indent="-285750">
              <a:buFont typeface="Arial"/>
              <a:buChar char="•"/>
            </a:pPr>
            <a:r>
              <a:rPr lang="en-US" dirty="0">
                <a:ea typeface="+mn-lt"/>
                <a:cs typeface="+mn-lt"/>
              </a:rPr>
              <a:t>Delivery of leaflets on community </a:t>
            </a:r>
            <a:r>
              <a:rPr lang="en-US" dirty="0" err="1">
                <a:ea typeface="+mn-lt"/>
                <a:cs typeface="+mn-lt"/>
              </a:rPr>
              <a:t>centres</a:t>
            </a:r>
            <a:r>
              <a:rPr lang="en-US" dirty="0">
                <a:ea typeface="+mn-lt"/>
                <a:cs typeface="+mn-lt"/>
              </a:rPr>
              <a:t> and general practitioner offices.</a:t>
            </a:r>
            <a:endParaRPr lang="en-US" dirty="0"/>
          </a:p>
          <a:p>
            <a:pPr marL="285750" indent="-285750">
              <a:buFont typeface="Arial"/>
              <a:buChar char="•"/>
            </a:pPr>
            <a:r>
              <a:rPr lang="en-US" dirty="0">
                <a:ea typeface="+mn-lt"/>
                <a:cs typeface="+mn-lt"/>
              </a:rPr>
              <a:t>Saving lives with screens in social media awareness week.</a:t>
            </a:r>
            <a:endParaRPr lang="en-US" dirty="0"/>
          </a:p>
        </p:txBody>
      </p:sp>
      <p:sp>
        <p:nvSpPr>
          <p:cNvPr id="9" name="Rectangle: Rounded Corners 8">
            <a:extLst>
              <a:ext uri="{FF2B5EF4-FFF2-40B4-BE49-F238E27FC236}">
                <a16:creationId xmlns:a16="http://schemas.microsoft.com/office/drawing/2014/main" id="{4B13C2C0-E3B1-2129-07B2-776A6592B7EF}"/>
              </a:ext>
            </a:extLst>
          </p:cNvPr>
          <p:cNvSpPr/>
          <p:nvPr/>
        </p:nvSpPr>
        <p:spPr>
          <a:xfrm>
            <a:off x="8783486" y="1126594"/>
            <a:ext cx="3167467" cy="3343270"/>
          </a:xfrm>
          <a:prstGeom prst="roundRect">
            <a:avLst/>
          </a:prstGeom>
          <a:solidFill>
            <a:schemeClr val="bg2">
              <a:lumMod val="90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A3A55FE6-CA97-E97B-D0FC-8AEF0D23313E}"/>
              </a:ext>
            </a:extLst>
          </p:cNvPr>
          <p:cNvSpPr txBox="1"/>
          <p:nvPr/>
        </p:nvSpPr>
        <p:spPr>
          <a:xfrm>
            <a:off x="8760762" y="1559391"/>
            <a:ext cx="3160143" cy="2862322"/>
          </a:xfrm>
          <a:prstGeom prst="rect">
            <a:avLst/>
          </a:prstGeom>
          <a:noFill/>
          <a:ln>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Benefits:</a:t>
            </a:r>
            <a:endParaRPr lang="en-US" b="1" dirty="0"/>
          </a:p>
          <a:p>
            <a:pPr marL="285750" indent="-285750">
              <a:buFont typeface="Arial"/>
              <a:buChar char="•"/>
            </a:pPr>
            <a:r>
              <a:rPr lang="en-US" dirty="0">
                <a:latin typeface="Arial"/>
                <a:ea typeface="+mn-lt"/>
                <a:cs typeface="+mn-lt"/>
              </a:rPr>
              <a:t>Early diagnosis of ailments such as diabetes or cancer.</a:t>
            </a:r>
            <a:endParaRPr lang="en-US">
              <a:latin typeface="Arial"/>
              <a:cs typeface="Arial"/>
            </a:endParaRPr>
          </a:p>
          <a:p>
            <a:pPr marL="285750" indent="-285750">
              <a:buFont typeface="Arial"/>
              <a:buChar char="•"/>
            </a:pPr>
            <a:r>
              <a:rPr lang="en-US" dirty="0">
                <a:latin typeface="Arial"/>
                <a:ea typeface="+mn-lt"/>
                <a:cs typeface="+mn-lt"/>
              </a:rPr>
              <a:t>Early intervention causes better health.</a:t>
            </a:r>
            <a:endParaRPr lang="en-US">
              <a:latin typeface="Arial"/>
              <a:cs typeface="Arial"/>
            </a:endParaRPr>
          </a:p>
          <a:p>
            <a:pPr marL="285750" indent="-285750">
              <a:buFont typeface="Arial"/>
              <a:buChar char="•"/>
            </a:pPr>
            <a:r>
              <a:rPr lang="en-US" dirty="0">
                <a:latin typeface="Arial"/>
                <a:ea typeface="+mn-lt"/>
                <a:cs typeface="+mn-lt"/>
              </a:rPr>
              <a:t>Increased awareness of NHS screening.</a:t>
            </a:r>
            <a:endParaRPr lang="en-US">
              <a:latin typeface="Arial"/>
              <a:cs typeface="Arial"/>
            </a:endParaRPr>
          </a:p>
          <a:p>
            <a:pPr marL="285750" indent="-285750">
              <a:buFont typeface="Arial"/>
              <a:buChar char="•"/>
            </a:pPr>
            <a:r>
              <a:rPr lang="en-US" dirty="0">
                <a:latin typeface="Arial"/>
                <a:ea typeface="+mn-lt"/>
                <a:cs typeface="+mn-lt"/>
              </a:rPr>
              <a:t>Reduction in unnecessary health problems.</a:t>
            </a:r>
            <a:endParaRPr lang="en-US">
              <a:latin typeface="Arial"/>
              <a:cs typeface="Arial"/>
            </a:endParaRPr>
          </a:p>
        </p:txBody>
      </p:sp>
      <p:pic>
        <p:nvPicPr>
          <p:cNvPr id="11" name="Picture 10" descr="Premium Photo | Stethoscope, glasses, pen and marker book with the word ...">
            <a:extLst>
              <a:ext uri="{FF2B5EF4-FFF2-40B4-BE49-F238E27FC236}">
                <a16:creationId xmlns:a16="http://schemas.microsoft.com/office/drawing/2014/main" id="{51AE99FD-7731-98C4-16A1-9F13DE09F55B}"/>
              </a:ext>
            </a:extLst>
          </p:cNvPr>
          <p:cNvPicPr>
            <a:picLocks noChangeAspect="1"/>
          </p:cNvPicPr>
          <p:nvPr/>
        </p:nvPicPr>
        <p:blipFill>
          <a:blip r:embed="rId2"/>
          <a:stretch>
            <a:fillRect/>
          </a:stretch>
        </p:blipFill>
        <p:spPr>
          <a:xfrm>
            <a:off x="4350589" y="1460170"/>
            <a:ext cx="2527539" cy="1766678"/>
          </a:xfrm>
          <a:prstGeom prst="rect">
            <a:avLst/>
          </a:prstGeom>
        </p:spPr>
      </p:pic>
      <p:pic>
        <p:nvPicPr>
          <p:cNvPr id="14" name="Picture 13" descr="Compliance and Well-Being: How Work Permit Medical Check-ups Benefit ...">
            <a:extLst>
              <a:ext uri="{FF2B5EF4-FFF2-40B4-BE49-F238E27FC236}">
                <a16:creationId xmlns:a16="http://schemas.microsoft.com/office/drawing/2014/main" id="{61D92A22-1AB6-2602-D3FA-5D709708168D}"/>
              </a:ext>
            </a:extLst>
          </p:cNvPr>
          <p:cNvPicPr>
            <a:picLocks noChangeAspect="1"/>
          </p:cNvPicPr>
          <p:nvPr/>
        </p:nvPicPr>
        <p:blipFill>
          <a:blip r:embed="rId3"/>
          <a:stretch>
            <a:fillRect/>
          </a:stretch>
        </p:blipFill>
        <p:spPr>
          <a:xfrm>
            <a:off x="4350589" y="3419695"/>
            <a:ext cx="2527539" cy="1211932"/>
          </a:xfrm>
          <a:prstGeom prst="rect">
            <a:avLst/>
          </a:prstGeom>
        </p:spPr>
      </p:pic>
      <p:pic>
        <p:nvPicPr>
          <p:cNvPr id="15" name="Picture 14" descr="What Is Difference Between Screening And Diagnostic Test at Diane Carey ...">
            <a:extLst>
              <a:ext uri="{FF2B5EF4-FFF2-40B4-BE49-F238E27FC236}">
                <a16:creationId xmlns:a16="http://schemas.microsoft.com/office/drawing/2014/main" id="{83C6A6D0-8C97-EAE7-9D2F-7B870AE8CF4D}"/>
              </a:ext>
            </a:extLst>
          </p:cNvPr>
          <p:cNvPicPr>
            <a:picLocks noChangeAspect="1"/>
          </p:cNvPicPr>
          <p:nvPr/>
        </p:nvPicPr>
        <p:blipFill>
          <a:blip r:embed="rId4"/>
          <a:stretch>
            <a:fillRect/>
          </a:stretch>
        </p:blipFill>
        <p:spPr>
          <a:xfrm>
            <a:off x="8742532" y="4631627"/>
            <a:ext cx="3145765" cy="1638425"/>
          </a:xfrm>
          <a:prstGeom prst="rect">
            <a:avLst/>
          </a:prstGeom>
        </p:spPr>
      </p:pic>
      <p:pic>
        <p:nvPicPr>
          <p:cNvPr id="16" name="Picture 15" descr="What's Social Media Awareness &amp; Why is it important for business?">
            <a:extLst>
              <a:ext uri="{FF2B5EF4-FFF2-40B4-BE49-F238E27FC236}">
                <a16:creationId xmlns:a16="http://schemas.microsoft.com/office/drawing/2014/main" id="{D6FF38AC-62D8-D648-3A62-A7F6862171BB}"/>
              </a:ext>
            </a:extLst>
          </p:cNvPr>
          <p:cNvPicPr>
            <a:picLocks noChangeAspect="1"/>
          </p:cNvPicPr>
          <p:nvPr/>
        </p:nvPicPr>
        <p:blipFill>
          <a:blip r:embed="rId5"/>
          <a:stretch>
            <a:fillRect/>
          </a:stretch>
        </p:blipFill>
        <p:spPr>
          <a:xfrm>
            <a:off x="4345556" y="4758906"/>
            <a:ext cx="2523227" cy="1739660"/>
          </a:xfrm>
          <a:prstGeom prst="rect">
            <a:avLst/>
          </a:prstGeom>
        </p:spPr>
      </p:pic>
      <p:pic>
        <p:nvPicPr>
          <p:cNvPr id="17" name="Picture 16" descr="When should I get screened for cancer? | Coverage">
            <a:extLst>
              <a:ext uri="{FF2B5EF4-FFF2-40B4-BE49-F238E27FC236}">
                <a16:creationId xmlns:a16="http://schemas.microsoft.com/office/drawing/2014/main" id="{D8A7900E-D0ED-81E5-C908-980ACEE2FE51}"/>
              </a:ext>
            </a:extLst>
          </p:cNvPr>
          <p:cNvPicPr>
            <a:picLocks noChangeAspect="1"/>
          </p:cNvPicPr>
          <p:nvPr/>
        </p:nvPicPr>
        <p:blipFill>
          <a:blip r:embed="rId6"/>
          <a:srcRect l="64921" r="524" b="410"/>
          <a:stretch>
            <a:fillRect/>
          </a:stretch>
        </p:blipFill>
        <p:spPr>
          <a:xfrm>
            <a:off x="6981644" y="1457899"/>
            <a:ext cx="1709917" cy="4723035"/>
          </a:xfrm>
          <a:prstGeom prst="rect">
            <a:avLst/>
          </a:prstGeom>
        </p:spPr>
      </p:pic>
    </p:spTree>
    <p:extLst>
      <p:ext uri="{BB962C8B-B14F-4D97-AF65-F5344CB8AC3E}">
        <p14:creationId xmlns:p14="http://schemas.microsoft.com/office/powerpoint/2010/main" val="53585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50F3A9-E711-7B08-E16F-4508E43D891B}"/>
              </a:ext>
            </a:extLst>
          </p:cNvPr>
          <p:cNvPicPr>
            <a:picLocks noChangeAspect="1"/>
          </p:cNvPicPr>
          <p:nvPr/>
        </p:nvPicPr>
        <p:blipFill>
          <a:blip r:embed="rId2"/>
          <a:stretch>
            <a:fillRect/>
          </a:stretch>
        </p:blipFill>
        <p:spPr>
          <a:xfrm>
            <a:off x="5738813" y="214313"/>
            <a:ext cx="714375" cy="6429375"/>
          </a:xfrm>
          <a:prstGeom prst="rect">
            <a:avLst/>
          </a:prstGeom>
        </p:spPr>
      </p:pic>
      <p:sp>
        <p:nvSpPr>
          <p:cNvPr id="4" name="TextBox 3">
            <a:extLst>
              <a:ext uri="{FF2B5EF4-FFF2-40B4-BE49-F238E27FC236}">
                <a16:creationId xmlns:a16="http://schemas.microsoft.com/office/drawing/2014/main" id="{4AE94E8F-A085-0D99-7A04-3CFC4CD05723}"/>
              </a:ext>
            </a:extLst>
          </p:cNvPr>
          <p:cNvSpPr txBox="1"/>
          <p:nvPr/>
        </p:nvSpPr>
        <p:spPr>
          <a:xfrm>
            <a:off x="4117259" y="1720778"/>
            <a:ext cx="722893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kern="1200" dirty="0">
                <a:latin typeface="Arial"/>
                <a:ea typeface="Avenir Next LT Pro Light"/>
                <a:cs typeface="Avenir Next LT Pro Light"/>
              </a:rPr>
              <a:t>The National Health Service is a good start. Then there's support from local charitable organizations. Community healthcare services are also available. Not to be overlooked are medical centers. And</a:t>
            </a:r>
            <a:r>
              <a:rPr lang="en-US" dirty="0">
                <a:latin typeface="Arial"/>
                <a:ea typeface="Avenir Next LT Pro Light"/>
                <a:cs typeface="Avenir Next LT Pro Light"/>
              </a:rPr>
              <a:t> </a:t>
            </a:r>
            <a:r>
              <a:rPr lang="en-US" sz="1800" kern="1200" dirty="0">
                <a:latin typeface="Arial"/>
                <a:ea typeface="Avenir Next LT Pro Light"/>
                <a:cs typeface="Avenir Next LT Pro Light"/>
              </a:rPr>
              <a:t> the regional governments play a key role.</a:t>
            </a:r>
            <a:endParaRPr lang="en-US" dirty="0"/>
          </a:p>
        </p:txBody>
      </p:sp>
      <p:sp>
        <p:nvSpPr>
          <p:cNvPr id="6" name="TextBox 5">
            <a:extLst>
              <a:ext uri="{FF2B5EF4-FFF2-40B4-BE49-F238E27FC236}">
                <a16:creationId xmlns:a16="http://schemas.microsoft.com/office/drawing/2014/main" id="{06AA717F-3456-A2E1-579E-04770CD84063}"/>
              </a:ext>
            </a:extLst>
          </p:cNvPr>
          <p:cNvSpPr txBox="1"/>
          <p:nvPr/>
        </p:nvSpPr>
        <p:spPr>
          <a:xfrm>
            <a:off x="4654989" y="431527"/>
            <a:ext cx="72289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Potential Partners</a:t>
            </a:r>
          </a:p>
        </p:txBody>
      </p:sp>
      <p:sp>
        <p:nvSpPr>
          <p:cNvPr id="8" name="TextBox 7">
            <a:extLst>
              <a:ext uri="{FF2B5EF4-FFF2-40B4-BE49-F238E27FC236}">
                <a16:creationId xmlns:a16="http://schemas.microsoft.com/office/drawing/2014/main" id="{A6271F13-B13E-2D42-AF56-9EC321352675}"/>
              </a:ext>
            </a:extLst>
          </p:cNvPr>
          <p:cNvSpPr txBox="1"/>
          <p:nvPr/>
        </p:nvSpPr>
        <p:spPr>
          <a:xfrm>
            <a:off x="1094115" y="249142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891F6D17-34D5-72CB-D6C3-CC5DC47A189B}"/>
              </a:ext>
            </a:extLst>
          </p:cNvPr>
          <p:cNvSpPr txBox="1"/>
          <p:nvPr/>
        </p:nvSpPr>
        <p:spPr>
          <a:xfrm>
            <a:off x="2321006" y="3584099"/>
            <a:ext cx="78040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Local </a:t>
            </a:r>
            <a:r>
              <a:rPr lang="en-US" b="1" err="1">
                <a:ea typeface="+mn-lt"/>
                <a:cs typeface="+mn-lt"/>
              </a:rPr>
              <a:t>Patners</a:t>
            </a:r>
            <a:r>
              <a:rPr lang="en-US" b="1" dirty="0">
                <a:ea typeface="+mn-lt"/>
                <a:cs typeface="+mn-lt"/>
              </a:rPr>
              <a:t>:</a:t>
            </a:r>
            <a:endParaRPr lang="en-US" b="1" dirty="0"/>
          </a:p>
          <a:p>
            <a:pPr marL="285750" indent="-285750">
              <a:buFont typeface="Arial"/>
              <a:buChar char="•"/>
            </a:pPr>
            <a:endParaRPr lang="en-US"/>
          </a:p>
          <a:p>
            <a:pPr marL="285750" indent="-285750">
              <a:buFont typeface="Arial"/>
              <a:buChar char="•"/>
            </a:pPr>
            <a:r>
              <a:rPr lang="en-US" dirty="0">
                <a:ea typeface="+mn-lt"/>
                <a:cs typeface="+mn-lt"/>
              </a:rPr>
              <a:t>The local general practitioners are requesting patients to come and screen themselves.</a:t>
            </a:r>
            <a:endParaRPr lang="en-US" dirty="0"/>
          </a:p>
          <a:p>
            <a:pPr marL="285750" indent="-285750">
              <a:buFont typeface="Arial"/>
              <a:buChar char="•"/>
            </a:pPr>
            <a:endParaRPr lang="en-US"/>
          </a:p>
          <a:p>
            <a:pPr marL="285750" indent="-285750">
              <a:buFont typeface="Arial"/>
              <a:buChar char="•"/>
            </a:pPr>
            <a:r>
              <a:rPr lang="en-US" dirty="0">
                <a:ea typeface="+mn-lt"/>
                <a:cs typeface="+mn-lt"/>
              </a:rPr>
              <a:t>The clinics and information sessions are in community health </a:t>
            </a:r>
            <a:r>
              <a:rPr lang="en-US" err="1">
                <a:ea typeface="+mn-lt"/>
                <a:cs typeface="+mn-lt"/>
              </a:rPr>
              <a:t>centres</a:t>
            </a:r>
            <a:r>
              <a:rPr lang="en-US" dirty="0">
                <a:ea typeface="+mn-lt"/>
                <a:cs typeface="+mn-lt"/>
              </a:rPr>
              <a:t>.</a:t>
            </a:r>
            <a:endParaRPr lang="en-US" dirty="0"/>
          </a:p>
          <a:p>
            <a:pPr marL="285750" indent="-285750">
              <a:buFont typeface="Arial"/>
              <a:buChar char="•"/>
            </a:pPr>
            <a:endParaRPr lang="en-US"/>
          </a:p>
          <a:p>
            <a:pPr marL="285750" indent="-285750">
              <a:buFont typeface="Arial"/>
              <a:buChar char="•"/>
            </a:pPr>
            <a:r>
              <a:rPr lang="en-US" dirty="0">
                <a:ea typeface="+mn-lt"/>
                <a:cs typeface="+mn-lt"/>
              </a:rPr>
              <a:t>The Local Council Public Health Team helps in the collection and marketing of data.</a:t>
            </a:r>
            <a:endParaRPr lang="en-US" dirty="0"/>
          </a:p>
        </p:txBody>
      </p:sp>
    </p:spTree>
    <p:extLst>
      <p:ext uri="{BB962C8B-B14F-4D97-AF65-F5344CB8AC3E}">
        <p14:creationId xmlns:p14="http://schemas.microsoft.com/office/powerpoint/2010/main" val="1891398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1927F3-36C3-4992-9C89-5D875AAA29F8}"/>
              </a:ext>
            </a:extLst>
          </p:cNvPr>
          <p:cNvSpPr txBox="1"/>
          <p:nvPr/>
        </p:nvSpPr>
        <p:spPr>
          <a:xfrm>
            <a:off x="4034233" y="727441"/>
            <a:ext cx="7818407" cy="5453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National-level partners:</a:t>
            </a:r>
            <a:endParaRPr lang="en-US" b="1" dirty="0"/>
          </a:p>
          <a:p>
            <a:endParaRPr lang="en-US"/>
          </a:p>
          <a:p>
            <a:r>
              <a:rPr lang="en-US" b="1" dirty="0">
                <a:ea typeface="+mn-lt"/>
                <a:cs typeface="+mn-lt"/>
              </a:rPr>
              <a:t>The NHS England</a:t>
            </a:r>
            <a:endParaRPr lang="en-US" b="1" dirty="0"/>
          </a:p>
          <a:p>
            <a:pPr marL="285750" indent="-285750">
              <a:lnSpc>
                <a:spcPct val="150000"/>
              </a:lnSpc>
              <a:buFont typeface="Arial"/>
              <a:buChar char="•"/>
            </a:pPr>
            <a:r>
              <a:rPr lang="en-US" dirty="0">
                <a:ea typeface="+mn-lt"/>
                <a:cs typeface="+mn-lt"/>
              </a:rPr>
              <a:t>It will be used to implement routine check-ups to identify the initial symptoms of illnesses and avoid major illness</a:t>
            </a:r>
            <a:r>
              <a:rPr lang="en-US" dirty="0">
                <a:latin typeface="Aptos"/>
                <a:ea typeface="Roboto"/>
                <a:cs typeface="Roboto"/>
              </a:rPr>
              <a:t> (</a:t>
            </a:r>
            <a:r>
              <a:rPr lang="en-US" dirty="0">
                <a:latin typeface="Roboto"/>
                <a:ea typeface="Roboto"/>
                <a:cs typeface="Roboto"/>
              </a:rPr>
              <a:t>NHS England’, 2023)</a:t>
            </a:r>
            <a:r>
              <a:rPr lang="en-US" dirty="0">
                <a:latin typeface="Arial"/>
                <a:ea typeface="Roboto"/>
                <a:cs typeface="Roboto"/>
              </a:rPr>
              <a:t>.</a:t>
            </a:r>
            <a:endParaRPr lang="en-US" dirty="0">
              <a:latin typeface="Arial"/>
              <a:cs typeface="Arial"/>
            </a:endParaRPr>
          </a:p>
          <a:p>
            <a:pPr marL="285750" indent="-285750">
              <a:lnSpc>
                <a:spcPct val="150000"/>
              </a:lnSpc>
              <a:buFont typeface="Arial"/>
              <a:buChar char="•"/>
            </a:pPr>
            <a:endParaRPr lang="en-US"/>
          </a:p>
          <a:p>
            <a:pPr marL="285750" indent="-285750">
              <a:lnSpc>
                <a:spcPct val="150000"/>
              </a:lnSpc>
              <a:buFont typeface="Arial"/>
              <a:buChar char="•"/>
            </a:pPr>
            <a:r>
              <a:rPr lang="en-US" dirty="0">
                <a:ea typeface="+mn-lt"/>
                <a:cs typeface="+mn-lt"/>
              </a:rPr>
              <a:t>The </a:t>
            </a:r>
            <a:r>
              <a:rPr lang="en-US" b="1" dirty="0">
                <a:ea typeface="+mn-lt"/>
                <a:cs typeface="+mn-lt"/>
              </a:rPr>
              <a:t>Cancer Research UK </a:t>
            </a:r>
            <a:r>
              <a:rPr lang="en-US" dirty="0">
                <a:ea typeface="+mn-lt"/>
                <a:cs typeface="+mn-lt"/>
              </a:rPr>
              <a:t>seeks to encourage the early detection through screening and the improvement of the already acquired knowledge of people regarding cancer preventio</a:t>
            </a:r>
            <a:r>
              <a:rPr lang="en-US" dirty="0">
                <a:latin typeface="Arial"/>
                <a:ea typeface="+mn-lt"/>
                <a:cs typeface="+mn-lt"/>
              </a:rPr>
              <a:t>n</a:t>
            </a:r>
            <a:r>
              <a:rPr lang="en-US" dirty="0">
                <a:solidFill>
                  <a:srgbClr val="2C3E50"/>
                </a:solidFill>
                <a:latin typeface="Arial"/>
                <a:ea typeface="Roboto"/>
                <a:cs typeface="Roboto"/>
              </a:rPr>
              <a:t>(Masood, 1998)</a:t>
            </a:r>
            <a:r>
              <a:rPr lang="en-US" dirty="0">
                <a:latin typeface="Arial"/>
                <a:ea typeface="+mn-lt"/>
                <a:cs typeface="+mn-lt"/>
              </a:rPr>
              <a:t>.</a:t>
            </a:r>
            <a:endParaRPr lang="en-US" dirty="0">
              <a:latin typeface="Arial"/>
              <a:cs typeface="Arial"/>
            </a:endParaRPr>
          </a:p>
          <a:p>
            <a:pPr marL="285750" indent="-285750">
              <a:lnSpc>
                <a:spcPct val="150000"/>
              </a:lnSpc>
              <a:buFont typeface="Arial"/>
              <a:buChar char="•"/>
            </a:pPr>
            <a:endParaRPr lang="en-US"/>
          </a:p>
          <a:p>
            <a:pPr marL="285750" indent="-285750">
              <a:lnSpc>
                <a:spcPct val="150000"/>
              </a:lnSpc>
              <a:buFont typeface="Arial"/>
              <a:buChar char="•"/>
            </a:pPr>
            <a:r>
              <a:rPr lang="en-US" dirty="0">
                <a:ea typeface="+mn-lt"/>
                <a:cs typeface="+mn-lt"/>
              </a:rPr>
              <a:t>The mission of </a:t>
            </a:r>
            <a:r>
              <a:rPr lang="en-US" b="1" dirty="0">
                <a:ea typeface="+mn-lt"/>
                <a:cs typeface="+mn-lt"/>
              </a:rPr>
              <a:t>Public Health England,</a:t>
            </a:r>
            <a:r>
              <a:rPr lang="en-US" dirty="0">
                <a:ea typeface="+mn-lt"/>
                <a:cs typeface="+mn-lt"/>
              </a:rPr>
              <a:t> which was formerly the UK Health Security Agency or Office for Health Improvement and Disparities, lies in protecting and promoting national health and also reducing health disparities</a:t>
            </a:r>
            <a:r>
              <a:rPr lang="en-US" dirty="0">
                <a:solidFill>
                  <a:srgbClr val="2C3E50"/>
                </a:solidFill>
                <a:latin typeface="Arial"/>
                <a:ea typeface="Roboto"/>
                <a:cs typeface="Roboto"/>
              </a:rPr>
              <a:t> (Nicola, 2020)</a:t>
            </a:r>
            <a:r>
              <a:rPr lang="en-US" dirty="0">
                <a:latin typeface="Arial"/>
                <a:ea typeface="+mn-lt"/>
                <a:cs typeface="+mn-lt"/>
              </a:rPr>
              <a:t>.</a:t>
            </a:r>
            <a:endParaRPr lang="en-US" dirty="0">
              <a:latin typeface="Arial"/>
            </a:endParaRPr>
          </a:p>
        </p:txBody>
      </p:sp>
    </p:spTree>
    <p:extLst>
      <p:ext uri="{BB962C8B-B14F-4D97-AF65-F5344CB8AC3E}">
        <p14:creationId xmlns:p14="http://schemas.microsoft.com/office/powerpoint/2010/main" val="2122548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75F7B30-06A6-FE52-F6B1-C2A5593BA8D0}"/>
              </a:ext>
            </a:extLst>
          </p:cNvPr>
          <p:cNvGraphicFramePr>
            <a:graphicFrameLocks noGrp="1"/>
          </p:cNvGraphicFramePr>
          <p:nvPr>
            <p:extLst>
              <p:ext uri="{D42A27DB-BD31-4B8C-83A1-F6EECF244321}">
                <p14:modId xmlns:p14="http://schemas.microsoft.com/office/powerpoint/2010/main" val="4281538709"/>
              </p:ext>
            </p:extLst>
          </p:nvPr>
        </p:nvGraphicFramePr>
        <p:xfrm>
          <a:off x="568458" y="1395931"/>
          <a:ext cx="11408733" cy="2584938"/>
        </p:xfrm>
        <a:graphic>
          <a:graphicData uri="http://schemas.openxmlformats.org/drawingml/2006/table">
            <a:tbl>
              <a:tblPr firstRow="1" bandRow="1">
                <a:tableStyleId>{5C22544A-7EE6-4342-B048-85BDC9FD1C3A}</a:tableStyleId>
              </a:tblPr>
              <a:tblGrid>
                <a:gridCol w="3802911">
                  <a:extLst>
                    <a:ext uri="{9D8B030D-6E8A-4147-A177-3AD203B41FA5}">
                      <a16:colId xmlns:a16="http://schemas.microsoft.com/office/drawing/2014/main" val="803567356"/>
                    </a:ext>
                  </a:extLst>
                </a:gridCol>
                <a:gridCol w="3802911">
                  <a:extLst>
                    <a:ext uri="{9D8B030D-6E8A-4147-A177-3AD203B41FA5}">
                      <a16:colId xmlns:a16="http://schemas.microsoft.com/office/drawing/2014/main" val="831727406"/>
                    </a:ext>
                  </a:extLst>
                </a:gridCol>
                <a:gridCol w="3802911">
                  <a:extLst>
                    <a:ext uri="{9D8B030D-6E8A-4147-A177-3AD203B41FA5}">
                      <a16:colId xmlns:a16="http://schemas.microsoft.com/office/drawing/2014/main" val="1409861566"/>
                    </a:ext>
                  </a:extLst>
                </a:gridCol>
              </a:tblGrid>
              <a:tr h="2584938">
                <a:tc>
                  <a:txBody>
                    <a:bodyPr/>
                    <a:lstStyle/>
                    <a:p>
                      <a:r>
                        <a:rPr lang="en-US" sz="2000" dirty="0">
                          <a:latin typeface="Arial"/>
                        </a:rPr>
                        <a:t>Online promotion utilize platforms :-</a:t>
                      </a:r>
                      <a:endParaRPr lang="en-US" dirty="0"/>
                    </a:p>
                    <a:p>
                      <a:pPr lvl="0">
                        <a:buNone/>
                      </a:pPr>
                      <a:endParaRPr lang="en-US" sz="2000" dirty="0">
                        <a:latin typeface="Arial"/>
                      </a:endParaRPr>
                    </a:p>
                    <a:p>
                      <a:pPr marL="342900" lvl="0" indent="-342900">
                        <a:buFont typeface="Arial"/>
                        <a:buChar char="•"/>
                      </a:pPr>
                      <a:r>
                        <a:rPr lang="en-US" sz="2000" dirty="0">
                          <a:latin typeface="Arial"/>
                        </a:rPr>
                        <a:t> Website, applications, and social media to distribute details and permit easy reservation.</a:t>
                      </a:r>
                    </a:p>
                  </a:txBody>
                  <a:tcPr/>
                </a:tc>
                <a:tc>
                  <a:txBody>
                    <a:bodyPr/>
                    <a:lstStyle/>
                    <a:p>
                      <a:r>
                        <a:rPr lang="en-US" dirty="0">
                          <a:latin typeface="Arial"/>
                        </a:rPr>
                        <a:t>House kits for screening :-</a:t>
                      </a:r>
                    </a:p>
                    <a:p>
                      <a:pPr lvl="0">
                        <a:buNone/>
                      </a:pPr>
                      <a:endParaRPr lang="en-US" dirty="0">
                        <a:latin typeface="Arial"/>
                      </a:endParaRPr>
                    </a:p>
                    <a:p>
                      <a:pPr marL="285750" lvl="0" indent="-285750">
                        <a:buFont typeface="Arial"/>
                        <a:buChar char="•"/>
                      </a:pPr>
                      <a:r>
                        <a:rPr lang="en-US" dirty="0">
                          <a:latin typeface="Arial"/>
                        </a:rPr>
                        <a:t> Provide at-home examinations for practical, private examining.</a:t>
                      </a:r>
                    </a:p>
                  </a:txBody>
                  <a:tcPr/>
                </a:tc>
                <a:tc>
                  <a:txBody>
                    <a:bodyPr/>
                    <a:lstStyle/>
                    <a:p>
                      <a:r>
                        <a:rPr lang="en-US" dirty="0">
                          <a:latin typeface="Arial"/>
                        </a:rPr>
                        <a:t>Instructional Resources :-</a:t>
                      </a:r>
                    </a:p>
                    <a:p>
                      <a:pPr lvl="0">
                        <a:buNone/>
                      </a:pPr>
                      <a:endParaRPr lang="en-US" dirty="0">
                        <a:latin typeface="Arial"/>
                      </a:endParaRPr>
                    </a:p>
                    <a:p>
                      <a:pPr marL="285750" lvl="0" indent="-285750">
                        <a:buFont typeface="Arial"/>
                        <a:buChar char="•"/>
                      </a:pPr>
                      <a:r>
                        <a:rPr lang="en-US" dirty="0">
                          <a:latin typeface="Arial"/>
                        </a:rPr>
                        <a:t>Distribute brochures as well as flyers to increase </a:t>
                      </a:r>
                      <a:r>
                        <a:rPr lang="en-US" dirty="0" err="1">
                          <a:latin typeface="Arial"/>
                        </a:rPr>
                        <a:t>consciouness</a:t>
                      </a:r>
                      <a:r>
                        <a:rPr lang="en-US" dirty="0">
                          <a:latin typeface="Arial"/>
                        </a:rPr>
                        <a:t>.</a:t>
                      </a:r>
                    </a:p>
                  </a:txBody>
                  <a:tcPr/>
                </a:tc>
                <a:extLst>
                  <a:ext uri="{0D108BD9-81ED-4DB2-BD59-A6C34878D82A}">
                    <a16:rowId xmlns:a16="http://schemas.microsoft.com/office/drawing/2014/main" val="557099610"/>
                  </a:ext>
                </a:extLst>
              </a:tr>
            </a:tbl>
          </a:graphicData>
        </a:graphic>
      </p:graphicFrame>
      <p:graphicFrame>
        <p:nvGraphicFramePr>
          <p:cNvPr id="5" name="Table 4">
            <a:extLst>
              <a:ext uri="{FF2B5EF4-FFF2-40B4-BE49-F238E27FC236}">
                <a16:creationId xmlns:a16="http://schemas.microsoft.com/office/drawing/2014/main" id="{477A6DE8-A278-FB8E-4902-CDF469D83F1B}"/>
              </a:ext>
            </a:extLst>
          </p:cNvPr>
          <p:cNvGraphicFramePr>
            <a:graphicFrameLocks noGrp="1"/>
          </p:cNvGraphicFramePr>
          <p:nvPr>
            <p:extLst>
              <p:ext uri="{D42A27DB-BD31-4B8C-83A1-F6EECF244321}">
                <p14:modId xmlns:p14="http://schemas.microsoft.com/office/powerpoint/2010/main" val="1031256962"/>
              </p:ext>
            </p:extLst>
          </p:nvPr>
        </p:nvGraphicFramePr>
        <p:xfrm>
          <a:off x="571112" y="4206151"/>
          <a:ext cx="11427726" cy="2372313"/>
        </p:xfrm>
        <a:graphic>
          <a:graphicData uri="http://schemas.openxmlformats.org/drawingml/2006/table">
            <a:tbl>
              <a:tblPr firstRow="1" bandRow="1">
                <a:tableStyleId>{5C22544A-7EE6-4342-B048-85BDC9FD1C3A}</a:tableStyleId>
              </a:tblPr>
              <a:tblGrid>
                <a:gridCol w="3809242">
                  <a:extLst>
                    <a:ext uri="{9D8B030D-6E8A-4147-A177-3AD203B41FA5}">
                      <a16:colId xmlns:a16="http://schemas.microsoft.com/office/drawing/2014/main" val="906596985"/>
                    </a:ext>
                  </a:extLst>
                </a:gridCol>
                <a:gridCol w="3809242">
                  <a:extLst>
                    <a:ext uri="{9D8B030D-6E8A-4147-A177-3AD203B41FA5}">
                      <a16:colId xmlns:a16="http://schemas.microsoft.com/office/drawing/2014/main" val="1205135879"/>
                    </a:ext>
                  </a:extLst>
                </a:gridCol>
                <a:gridCol w="3809242">
                  <a:extLst>
                    <a:ext uri="{9D8B030D-6E8A-4147-A177-3AD203B41FA5}">
                      <a16:colId xmlns:a16="http://schemas.microsoft.com/office/drawing/2014/main" val="3052067705"/>
                    </a:ext>
                  </a:extLst>
                </a:gridCol>
              </a:tblGrid>
              <a:tr h="2372313">
                <a:tc>
                  <a:txBody>
                    <a:bodyPr/>
                    <a:lstStyle/>
                    <a:p>
                      <a:r>
                        <a:rPr lang="en-US" dirty="0" err="1">
                          <a:latin typeface="Arial"/>
                        </a:rPr>
                        <a:t>Drustore</a:t>
                      </a:r>
                      <a:r>
                        <a:rPr lang="en-US" dirty="0">
                          <a:latin typeface="Arial"/>
                        </a:rPr>
                        <a:t> collaborations :-</a:t>
                      </a:r>
                    </a:p>
                    <a:p>
                      <a:pPr lvl="0">
                        <a:buNone/>
                      </a:pPr>
                      <a:endParaRPr lang="en-US" dirty="0">
                        <a:latin typeface="Arial"/>
                      </a:endParaRPr>
                    </a:p>
                    <a:p>
                      <a:pPr marL="285750" lvl="0" indent="-285750">
                        <a:buFont typeface="Arial"/>
                        <a:buChar char="•"/>
                      </a:pPr>
                      <a:r>
                        <a:rPr lang="en-US" dirty="0">
                          <a:latin typeface="Arial"/>
                        </a:rPr>
                        <a:t> Work together with pharmacies to provide a walk-during screening.</a:t>
                      </a:r>
                      <a:endParaRPr lang="en-US"/>
                    </a:p>
                  </a:txBody>
                  <a:tcPr/>
                </a:tc>
                <a:tc>
                  <a:txBody>
                    <a:bodyPr/>
                    <a:lstStyle/>
                    <a:p>
                      <a:r>
                        <a:rPr lang="en-US" dirty="0">
                          <a:latin typeface="Arial"/>
                        </a:rPr>
                        <a:t>Serving the public Notifications (PSAs) :-</a:t>
                      </a:r>
                    </a:p>
                    <a:p>
                      <a:pPr lvl="0">
                        <a:buNone/>
                      </a:pPr>
                      <a:endParaRPr lang="en-US" dirty="0">
                        <a:latin typeface="Arial"/>
                      </a:endParaRPr>
                    </a:p>
                    <a:p>
                      <a:pPr marL="285750" lvl="0" indent="-285750">
                        <a:buFont typeface="Arial"/>
                        <a:buChar char="•"/>
                      </a:pPr>
                      <a:r>
                        <a:rPr lang="en-US" dirty="0">
                          <a:latin typeface="Arial"/>
                        </a:rPr>
                        <a:t> Employ media campaigns to encourage early.</a:t>
                      </a:r>
                    </a:p>
                  </a:txBody>
                  <a:tcPr/>
                </a:tc>
                <a:tc>
                  <a:txBody>
                    <a:bodyPr/>
                    <a:lstStyle/>
                    <a:p>
                      <a:r>
                        <a:rPr lang="en-US" dirty="0">
                          <a:latin typeface="Arial"/>
                        </a:rPr>
                        <a:t>Telemedicine Discussions :-</a:t>
                      </a:r>
                    </a:p>
                    <a:p>
                      <a:pPr lvl="0">
                        <a:buNone/>
                      </a:pPr>
                      <a:endParaRPr lang="en-US" dirty="0">
                        <a:latin typeface="Arial"/>
                      </a:endParaRPr>
                    </a:p>
                    <a:p>
                      <a:pPr marL="285750" lvl="0" indent="-285750">
                        <a:buFont typeface="Arial"/>
                        <a:buChar char="•"/>
                      </a:pPr>
                      <a:r>
                        <a:rPr lang="en-US" dirty="0">
                          <a:latin typeface="Arial"/>
                        </a:rPr>
                        <a:t> Offer virtual consultations for the pre-screening as well as follow-ups.</a:t>
                      </a:r>
                      <a:endParaRPr lang="en-US"/>
                    </a:p>
                  </a:txBody>
                  <a:tcPr/>
                </a:tc>
                <a:extLst>
                  <a:ext uri="{0D108BD9-81ED-4DB2-BD59-A6C34878D82A}">
                    <a16:rowId xmlns:a16="http://schemas.microsoft.com/office/drawing/2014/main" val="2313632713"/>
                  </a:ext>
                </a:extLst>
              </a:tr>
            </a:tbl>
          </a:graphicData>
        </a:graphic>
      </p:graphicFrame>
      <p:sp>
        <p:nvSpPr>
          <p:cNvPr id="6" name="TextBox 5">
            <a:extLst>
              <a:ext uri="{FF2B5EF4-FFF2-40B4-BE49-F238E27FC236}">
                <a16:creationId xmlns:a16="http://schemas.microsoft.com/office/drawing/2014/main" id="{2640990D-CB9F-BF7C-9E60-5715A8405DF9}"/>
              </a:ext>
            </a:extLst>
          </p:cNvPr>
          <p:cNvSpPr txBox="1"/>
          <p:nvPr/>
        </p:nvSpPr>
        <p:spPr>
          <a:xfrm>
            <a:off x="3352909" y="197274"/>
            <a:ext cx="75596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Resources identified used for Campaigns</a:t>
            </a:r>
          </a:p>
        </p:txBody>
      </p:sp>
    </p:spTree>
    <p:extLst>
      <p:ext uri="{BB962C8B-B14F-4D97-AF65-F5344CB8AC3E}">
        <p14:creationId xmlns:p14="http://schemas.microsoft.com/office/powerpoint/2010/main" val="492562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DF73-BB40-0EA9-CE1E-9C0513E9F8BC}"/>
              </a:ext>
            </a:extLst>
          </p:cNvPr>
          <p:cNvSpPr>
            <a:spLocks noGrp="1"/>
          </p:cNvSpPr>
          <p:nvPr>
            <p:ph type="title"/>
          </p:nvPr>
        </p:nvSpPr>
        <p:spPr>
          <a:xfrm>
            <a:off x="3041401" y="211015"/>
            <a:ext cx="6827992" cy="518381"/>
          </a:xfrm>
        </p:spPr>
        <p:txBody>
          <a:bodyPr>
            <a:normAutofit fontScale="90000"/>
          </a:bodyPr>
          <a:lstStyle/>
          <a:p>
            <a:r>
              <a:rPr lang="en-US" dirty="0">
                <a:latin typeface="Arial"/>
                <a:cs typeface="Arial"/>
              </a:rPr>
              <a:t>Education resources</a:t>
            </a:r>
          </a:p>
        </p:txBody>
      </p:sp>
      <p:sp>
        <p:nvSpPr>
          <p:cNvPr id="4" name="Content Placeholder 3">
            <a:extLst>
              <a:ext uri="{FF2B5EF4-FFF2-40B4-BE49-F238E27FC236}">
                <a16:creationId xmlns:a16="http://schemas.microsoft.com/office/drawing/2014/main" id="{F37632E1-5E95-F0AA-C38A-5C6939B2F5D4}"/>
              </a:ext>
            </a:extLst>
          </p:cNvPr>
          <p:cNvSpPr>
            <a:spLocks noGrp="1"/>
          </p:cNvSpPr>
          <p:nvPr>
            <p:ph sz="half" idx="2"/>
          </p:nvPr>
        </p:nvSpPr>
        <p:spPr>
          <a:xfrm>
            <a:off x="4837980" y="1319520"/>
            <a:ext cx="3574655" cy="4447799"/>
          </a:xfrm>
        </p:spPr>
        <p:txBody>
          <a:bodyPr vert="horz" lIns="0" tIns="0" rIns="0" bIns="0" rtlCol="0" anchor="t">
            <a:normAutofit fontScale="55000" lnSpcReduction="20000"/>
          </a:bodyPr>
          <a:lstStyle/>
          <a:p>
            <a:pPr marL="0" indent="0">
              <a:buNone/>
            </a:pPr>
            <a:endParaRPr lang="en-US" dirty="0">
              <a:solidFill>
                <a:schemeClr val="bg1"/>
              </a:solidFill>
              <a:latin typeface="Arial"/>
              <a:cs typeface="Arial"/>
            </a:endParaRPr>
          </a:p>
          <a:p>
            <a:pPr marL="0" indent="0">
              <a:buNone/>
            </a:pPr>
            <a:endParaRPr lang="en-US" dirty="0">
              <a:solidFill>
                <a:schemeClr val="bg1"/>
              </a:solidFill>
              <a:latin typeface="Arial"/>
              <a:cs typeface="Arial"/>
            </a:endParaRPr>
          </a:p>
          <a:p>
            <a:pPr marL="0" indent="0">
              <a:lnSpc>
                <a:spcPct val="120000"/>
              </a:lnSpc>
              <a:buNone/>
            </a:pPr>
            <a:endParaRPr lang="en-US" dirty="0">
              <a:latin typeface="Arial"/>
              <a:cs typeface="Arial"/>
            </a:endParaRPr>
          </a:p>
          <a:p>
            <a:pPr marL="0" indent="0">
              <a:lnSpc>
                <a:spcPct val="120000"/>
              </a:lnSpc>
              <a:buNone/>
            </a:pPr>
            <a:r>
              <a:rPr lang="en-US" dirty="0">
                <a:latin typeface="Arial"/>
                <a:cs typeface="Arial"/>
              </a:rPr>
              <a:t>   </a:t>
            </a:r>
            <a:r>
              <a:rPr lang="en-US" b="1" dirty="0">
                <a:latin typeface="Arial"/>
                <a:cs typeface="Arial"/>
              </a:rPr>
              <a:t> 4.Physical Activity programs :-</a:t>
            </a:r>
          </a:p>
          <a:p>
            <a:pPr>
              <a:lnSpc>
                <a:spcPct val="120000"/>
              </a:lnSpc>
              <a:buNone/>
            </a:pPr>
            <a:r>
              <a:rPr lang="en-US" dirty="0">
                <a:latin typeface="Arial"/>
                <a:ea typeface="+mn-lt"/>
                <a:cs typeface="+mn-lt"/>
              </a:rPr>
              <a:t>   Fitness centers will be able to provide easy and replicable exercise such initiatives as walking groups, like the ones that are employed in other campaigns. Encourage the use of free online fitness appliances and applications to assist participants remain active at home.</a:t>
            </a:r>
            <a:endParaRPr lang="en-US">
              <a:latin typeface="Arial"/>
              <a:cs typeface="Arial"/>
            </a:endParaRPr>
          </a:p>
          <a:p>
            <a:pPr>
              <a:buNone/>
            </a:pPr>
            <a:endParaRPr lang="en-US" dirty="0"/>
          </a:p>
          <a:p>
            <a:pPr marL="0" indent="0">
              <a:buNone/>
            </a:pPr>
            <a:endParaRPr lang="en-US" dirty="0">
              <a:solidFill>
                <a:schemeClr val="bg1"/>
              </a:solidFill>
              <a:latin typeface="Arial"/>
              <a:cs typeface="Arial"/>
            </a:endParaRPr>
          </a:p>
        </p:txBody>
      </p:sp>
      <p:sp>
        <p:nvSpPr>
          <p:cNvPr id="5" name="Date Placeholder 4">
            <a:extLst>
              <a:ext uri="{FF2B5EF4-FFF2-40B4-BE49-F238E27FC236}">
                <a16:creationId xmlns:a16="http://schemas.microsoft.com/office/drawing/2014/main" id="{8D06A928-52A6-C5A6-A523-4CEBE240E516}"/>
              </a:ext>
            </a:extLst>
          </p:cNvPr>
          <p:cNvSpPr>
            <a:spLocks noGrp="1"/>
          </p:cNvSpPr>
          <p:nvPr>
            <p:ph type="dt" sz="half" idx="10"/>
          </p:nvPr>
        </p:nvSpPr>
        <p:spPr/>
        <p:txBody>
          <a:bodyPr/>
          <a:lstStyle/>
          <a:p>
            <a:fld id="{1CBB4810-7FDF-469A-8CE6-62FB83D78AE2}" type="datetime1">
              <a:t>10/12/2025</a:t>
            </a:fld>
            <a:endParaRPr lang="en-US" dirty="0"/>
          </a:p>
        </p:txBody>
      </p:sp>
      <p:sp>
        <p:nvSpPr>
          <p:cNvPr id="6" name="Footer Placeholder 5">
            <a:extLst>
              <a:ext uri="{FF2B5EF4-FFF2-40B4-BE49-F238E27FC236}">
                <a16:creationId xmlns:a16="http://schemas.microsoft.com/office/drawing/2014/main" id="{BCB591CF-1EBE-738A-95B0-185909F5425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E0587A75-EEB1-A921-E330-EFA37016EB2D}"/>
              </a:ext>
            </a:extLst>
          </p:cNvPr>
          <p:cNvSpPr>
            <a:spLocks noGrp="1"/>
          </p:cNvSpPr>
          <p:nvPr>
            <p:ph type="sldNum" sz="quarter" idx="12"/>
          </p:nvPr>
        </p:nvSpPr>
        <p:spPr/>
        <p:txBody>
          <a:bodyPr/>
          <a:lstStyle/>
          <a:p>
            <a:fld id="{017DE1FC-E54A-4B87-A814-263D1E8654B2}" type="slidenum">
              <a:rPr lang="en-US" dirty="0"/>
              <a:t>14</a:t>
            </a:fld>
            <a:endParaRPr lang="en-US" dirty="0"/>
          </a:p>
        </p:txBody>
      </p:sp>
      <p:pic>
        <p:nvPicPr>
          <p:cNvPr id="8" name="Picture 7" descr="A diagram of a physical fitness activity&#10;&#10;AI-generated content may be incorrect.">
            <a:extLst>
              <a:ext uri="{FF2B5EF4-FFF2-40B4-BE49-F238E27FC236}">
                <a16:creationId xmlns:a16="http://schemas.microsoft.com/office/drawing/2014/main" id="{D3CF5FEF-4E7C-312F-3858-D8B4F45029A6}"/>
              </a:ext>
            </a:extLst>
          </p:cNvPr>
          <p:cNvPicPr>
            <a:picLocks noChangeAspect="1"/>
          </p:cNvPicPr>
          <p:nvPr/>
        </p:nvPicPr>
        <p:blipFill>
          <a:blip r:embed="rId2"/>
          <a:stretch>
            <a:fillRect/>
          </a:stretch>
        </p:blipFill>
        <p:spPr>
          <a:xfrm>
            <a:off x="8975480" y="470389"/>
            <a:ext cx="3138854" cy="2951285"/>
          </a:xfrm>
          <a:prstGeom prst="rect">
            <a:avLst/>
          </a:prstGeom>
        </p:spPr>
      </p:pic>
      <p:pic>
        <p:nvPicPr>
          <p:cNvPr id="9" name="Picture 8" descr="A tree with symbols drawn on it&#10;&#10;AI-generated content may be incorrect.">
            <a:extLst>
              <a:ext uri="{FF2B5EF4-FFF2-40B4-BE49-F238E27FC236}">
                <a16:creationId xmlns:a16="http://schemas.microsoft.com/office/drawing/2014/main" id="{5016F0ED-A651-F5E5-3699-9F11EF286786}"/>
              </a:ext>
            </a:extLst>
          </p:cNvPr>
          <p:cNvPicPr>
            <a:picLocks noChangeAspect="1"/>
          </p:cNvPicPr>
          <p:nvPr/>
        </p:nvPicPr>
        <p:blipFill>
          <a:blip r:embed="rId3"/>
          <a:stretch>
            <a:fillRect/>
          </a:stretch>
        </p:blipFill>
        <p:spPr>
          <a:xfrm>
            <a:off x="8971084" y="3430465"/>
            <a:ext cx="3124200" cy="2845777"/>
          </a:xfrm>
          <a:prstGeom prst="rect">
            <a:avLst/>
          </a:prstGeom>
        </p:spPr>
      </p:pic>
      <p:sp>
        <p:nvSpPr>
          <p:cNvPr id="12" name="Content Placeholder 11">
            <a:extLst>
              <a:ext uri="{FF2B5EF4-FFF2-40B4-BE49-F238E27FC236}">
                <a16:creationId xmlns:a16="http://schemas.microsoft.com/office/drawing/2014/main" id="{44F4FF64-962F-9674-48D6-ECF08688B2BD}"/>
              </a:ext>
            </a:extLst>
          </p:cNvPr>
          <p:cNvSpPr>
            <a:spLocks noGrp="1"/>
          </p:cNvSpPr>
          <p:nvPr>
            <p:ph sz="half" idx="1"/>
          </p:nvPr>
        </p:nvSpPr>
        <p:spPr>
          <a:xfrm>
            <a:off x="493954" y="1894615"/>
            <a:ext cx="4330977" cy="4462175"/>
          </a:xfrm>
        </p:spPr>
        <p:txBody>
          <a:bodyPr vert="horz" lIns="0" tIns="0" rIns="0" bIns="0" rtlCol="0" anchor="t">
            <a:normAutofit fontScale="55000" lnSpcReduction="20000"/>
          </a:bodyPr>
          <a:lstStyle/>
          <a:p>
            <a:pPr marL="0" indent="0">
              <a:buNone/>
            </a:pPr>
            <a:r>
              <a:rPr lang="en-US" b="1" dirty="0">
                <a:latin typeface="Arial"/>
                <a:cs typeface="Arial"/>
              </a:rPr>
              <a:t>1.Safe food :-</a:t>
            </a:r>
            <a:endParaRPr lang="en-US" b="1"/>
          </a:p>
          <a:p>
            <a:pPr marL="0" indent="0">
              <a:lnSpc>
                <a:spcPct val="120000"/>
              </a:lnSpc>
              <a:buNone/>
            </a:pPr>
            <a:r>
              <a:rPr lang="en-US" dirty="0">
                <a:latin typeface="Arial"/>
                <a:cs typeface="Arial"/>
              </a:rPr>
              <a:t>Materials about healthy eating like these. As food guides and portion control posters.</a:t>
            </a:r>
          </a:p>
          <a:p>
            <a:pPr marL="0" indent="0">
              <a:buNone/>
            </a:pPr>
            <a:endParaRPr lang="en-US" b="1" dirty="0">
              <a:latin typeface="Arial"/>
              <a:cs typeface="Arial"/>
            </a:endParaRPr>
          </a:p>
          <a:p>
            <a:pPr marL="0" indent="0">
              <a:buNone/>
            </a:pPr>
            <a:r>
              <a:rPr lang="en-US" b="1" dirty="0">
                <a:latin typeface="Arial"/>
                <a:cs typeface="Arial"/>
              </a:rPr>
              <a:t>2.American Heart Association :-</a:t>
            </a:r>
          </a:p>
          <a:p>
            <a:pPr marL="0" indent="0">
              <a:lnSpc>
                <a:spcPct val="120000"/>
              </a:lnSpc>
              <a:buNone/>
            </a:pPr>
            <a:r>
              <a:rPr lang="en-US" dirty="0">
                <a:latin typeface="Arial"/>
                <a:cs typeface="Arial"/>
              </a:rPr>
              <a:t>Resources on maintaining a including heart-healthy lifestyle. Physical activity recommendation.</a:t>
            </a:r>
          </a:p>
          <a:p>
            <a:pPr marL="0" indent="0">
              <a:buNone/>
            </a:pPr>
            <a:endParaRPr lang="en-US" b="1" dirty="0">
              <a:latin typeface="Arial"/>
              <a:cs typeface="Arial"/>
            </a:endParaRPr>
          </a:p>
          <a:p>
            <a:pPr marL="0" indent="0">
              <a:buNone/>
            </a:pPr>
            <a:r>
              <a:rPr lang="en-US" sz="2600" b="1" dirty="0">
                <a:latin typeface="Arial"/>
                <a:cs typeface="Arial"/>
              </a:rPr>
              <a:t>3. National cancer institute:-</a:t>
            </a:r>
          </a:p>
          <a:p>
            <a:pPr marL="0" indent="0">
              <a:lnSpc>
                <a:spcPct val="120000"/>
              </a:lnSpc>
              <a:buNone/>
            </a:pPr>
            <a:r>
              <a:rPr lang="en-US" sz="2600" dirty="0">
                <a:latin typeface="Arial"/>
                <a:cs typeface="Arial"/>
              </a:rPr>
              <a:t>Leaflets and brochures on the importance of cancer screening</a:t>
            </a:r>
            <a:endParaRPr lang="en-US" dirty="0"/>
          </a:p>
        </p:txBody>
      </p:sp>
    </p:spTree>
    <p:extLst>
      <p:ext uri="{BB962C8B-B14F-4D97-AF65-F5344CB8AC3E}">
        <p14:creationId xmlns:p14="http://schemas.microsoft.com/office/powerpoint/2010/main" val="2769667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7F346D-AC2B-E457-008E-1878AEEDDD67}"/>
              </a:ext>
            </a:extLst>
          </p:cNvPr>
          <p:cNvSpPr txBox="1"/>
          <p:nvPr/>
        </p:nvSpPr>
        <p:spPr>
          <a:xfrm>
            <a:off x="3956141" y="1580866"/>
            <a:ext cx="469852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Task 3</a:t>
            </a:r>
          </a:p>
          <a:p>
            <a:endParaRPr lang="en-US" sz="2800" b="1" dirty="0">
              <a:latin typeface="Arial"/>
              <a:cs typeface="Arial"/>
            </a:endParaRPr>
          </a:p>
          <a:p>
            <a:endParaRPr lang="en-US" sz="2800" b="1" dirty="0">
              <a:latin typeface="Arial"/>
              <a:cs typeface="Arial"/>
            </a:endParaRPr>
          </a:p>
          <a:p>
            <a:r>
              <a:rPr lang="en-US" sz="2800" b="1" dirty="0">
                <a:latin typeface="Arial"/>
                <a:cs typeface="Arial"/>
              </a:rPr>
              <a:t> Benefits and Challenges</a:t>
            </a:r>
          </a:p>
          <a:p>
            <a:endParaRPr lang="en-US" sz="2800" b="1" dirty="0">
              <a:latin typeface="Arial"/>
              <a:cs typeface="Arial"/>
            </a:endParaRPr>
          </a:p>
        </p:txBody>
      </p:sp>
    </p:spTree>
    <p:extLst>
      <p:ext uri="{BB962C8B-B14F-4D97-AF65-F5344CB8AC3E}">
        <p14:creationId xmlns:p14="http://schemas.microsoft.com/office/powerpoint/2010/main" val="3150167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6526-0F8A-FAA3-E5C8-C01F42CBEE6A}"/>
              </a:ext>
            </a:extLst>
          </p:cNvPr>
          <p:cNvSpPr>
            <a:spLocks noGrp="1"/>
          </p:cNvSpPr>
          <p:nvPr>
            <p:ph type="title"/>
          </p:nvPr>
        </p:nvSpPr>
        <p:spPr>
          <a:xfrm>
            <a:off x="2238223" y="242095"/>
            <a:ext cx="10240903" cy="1233488"/>
          </a:xfrm>
        </p:spPr>
        <p:txBody>
          <a:bodyPr/>
          <a:lstStyle/>
          <a:p>
            <a:pPr algn="ctr"/>
            <a:r>
              <a:rPr lang="en-US" sz="3200" dirty="0">
                <a:latin typeface="Arial"/>
                <a:cs typeface="Arial"/>
              </a:rPr>
              <a:t>Introducing physiological benefits of screening:</a:t>
            </a:r>
            <a:endParaRPr lang="en-US" dirty="0"/>
          </a:p>
        </p:txBody>
      </p:sp>
      <p:sp>
        <p:nvSpPr>
          <p:cNvPr id="3" name="Content Placeholder 2">
            <a:extLst>
              <a:ext uri="{FF2B5EF4-FFF2-40B4-BE49-F238E27FC236}">
                <a16:creationId xmlns:a16="http://schemas.microsoft.com/office/drawing/2014/main" id="{C549E19B-B417-6B24-B40E-E06DE5D4C14E}"/>
              </a:ext>
            </a:extLst>
          </p:cNvPr>
          <p:cNvSpPr>
            <a:spLocks noGrp="1"/>
          </p:cNvSpPr>
          <p:nvPr>
            <p:ph idx="1"/>
          </p:nvPr>
        </p:nvSpPr>
        <p:spPr>
          <a:xfrm>
            <a:off x="2757577" y="2210271"/>
            <a:ext cx="11190472" cy="3932733"/>
          </a:xfrm>
        </p:spPr>
        <p:txBody>
          <a:bodyPr vert="horz" lIns="0" tIns="0" rIns="0" bIns="0" rtlCol="0" anchor="t">
            <a:normAutofit/>
          </a:bodyPr>
          <a:lstStyle/>
          <a:p>
            <a:pPr marL="0" indent="0">
              <a:buNone/>
            </a:pPr>
            <a:r>
              <a:rPr lang="en-US" dirty="0"/>
              <a:t> </a:t>
            </a:r>
            <a:r>
              <a:rPr lang="en-US" sz="1800" b="1" dirty="0"/>
              <a:t>                                                              </a:t>
            </a:r>
            <a:r>
              <a:rPr lang="en-US" sz="1800" b="1" dirty="0">
                <a:latin typeface="Arial"/>
                <a:cs typeface="Arial"/>
              </a:rPr>
              <a:t>     Prevention</a:t>
            </a:r>
            <a:endParaRPr lang="en-US" sz="1800" b="1" dirty="0">
              <a:latin typeface="Avenir Next LT Pro Light"/>
              <a:cs typeface="Arial"/>
            </a:endParaRPr>
          </a:p>
          <a:p>
            <a:pPr>
              <a:buNone/>
            </a:pPr>
            <a:r>
              <a:rPr lang="en-US" sz="1800" dirty="0">
                <a:latin typeface="Arial"/>
                <a:ea typeface="+mn-lt"/>
                <a:cs typeface="Arial"/>
              </a:rPr>
              <a:t>1: Reducing the Probability of Potential Diseases.</a:t>
            </a:r>
            <a:endParaRPr lang="en-US" sz="1800" dirty="0">
              <a:latin typeface="Arial"/>
              <a:cs typeface="Arial"/>
            </a:endParaRPr>
          </a:p>
          <a:p>
            <a:pPr marL="0" indent="0">
              <a:buNone/>
            </a:pPr>
            <a:r>
              <a:rPr lang="en-US" sz="1800" dirty="0">
                <a:latin typeface="Arial"/>
                <a:ea typeface="+mn-lt"/>
                <a:cs typeface="Arial"/>
              </a:rPr>
              <a:t>The detection of the disease can reduce its effect when it is detected at an early stage.</a:t>
            </a:r>
          </a:p>
          <a:p>
            <a:pPr marL="0" indent="0">
              <a:buNone/>
            </a:pPr>
            <a:endParaRPr lang="en-US" sz="1800" dirty="0">
              <a:latin typeface="Arial"/>
              <a:ea typeface="+mn-lt"/>
              <a:cs typeface="Arial"/>
            </a:endParaRPr>
          </a:p>
          <a:p>
            <a:pPr>
              <a:buNone/>
            </a:pPr>
            <a:r>
              <a:rPr lang="en-US" sz="1800" dirty="0">
                <a:latin typeface="Arial"/>
                <a:ea typeface="+mn-lt"/>
                <a:cs typeface="Arial"/>
              </a:rPr>
              <a:t>2: More informed can be achieved through the improvement of the quality of life.</a:t>
            </a:r>
          </a:p>
          <a:p>
            <a:pPr marL="0" indent="0">
              <a:buNone/>
            </a:pPr>
            <a:r>
              <a:rPr lang="en-US" sz="1800" dirty="0">
                <a:latin typeface="Arial"/>
                <a:ea typeface="+mn-lt"/>
                <a:cs typeface="Arial"/>
              </a:rPr>
              <a:t>decisions, and thus, the right one becomes possible.</a:t>
            </a:r>
          </a:p>
          <a:p>
            <a:pPr marL="0" indent="0">
              <a:buNone/>
            </a:pPr>
            <a:endParaRPr lang="en-US" sz="1800" dirty="0">
              <a:latin typeface="Arial"/>
              <a:ea typeface="+mn-lt"/>
              <a:cs typeface="Arial"/>
            </a:endParaRPr>
          </a:p>
          <a:p>
            <a:pPr>
              <a:buNone/>
            </a:pPr>
            <a:r>
              <a:rPr lang="en-US" sz="1800" dirty="0">
                <a:latin typeface="Arial"/>
                <a:ea typeface="+mn-lt"/>
                <a:cs typeface="Arial"/>
              </a:rPr>
              <a:t>3: Considering such factors as the lifestyle and family history.</a:t>
            </a:r>
            <a:endParaRPr lang="en-US" sz="1800" dirty="0">
              <a:latin typeface="Arial"/>
              <a:cs typeface="Arial"/>
            </a:endParaRPr>
          </a:p>
          <a:p>
            <a:pPr>
              <a:buNone/>
            </a:pPr>
            <a:r>
              <a:rPr lang="en-US" sz="1800" dirty="0">
                <a:latin typeface="Arial"/>
                <a:ea typeface="+mn-lt"/>
                <a:cs typeface="Arial"/>
              </a:rPr>
              <a:t>The concept of decision and the environment around is wonderful.</a:t>
            </a:r>
            <a:endParaRPr lang="en-US" sz="1800" dirty="0">
              <a:latin typeface="Arial"/>
              <a:cs typeface="Arial"/>
            </a:endParaRPr>
          </a:p>
          <a:p>
            <a:pPr marL="0" indent="0">
              <a:buNone/>
            </a:pPr>
            <a:r>
              <a:rPr lang="en-US" sz="1800" dirty="0">
                <a:latin typeface="Arial"/>
                <a:ea typeface="+mn-lt"/>
                <a:cs typeface="Arial"/>
              </a:rPr>
              <a:t>under the condition of hereditary illnesses.</a:t>
            </a:r>
            <a:endParaRPr lang="en-US" sz="1800">
              <a:latin typeface="Avenir Next LT Pro Light"/>
              <a:cs typeface="Arial"/>
            </a:endParaRPr>
          </a:p>
          <a:p>
            <a:pPr marL="0" indent="0">
              <a:buNone/>
            </a:pPr>
            <a:endParaRPr lang="en-US" dirty="0">
              <a:solidFill>
                <a:schemeClr val="bg1"/>
              </a:solidFill>
              <a:latin typeface="Arial"/>
              <a:cs typeface="Arial"/>
            </a:endParaRPr>
          </a:p>
        </p:txBody>
      </p:sp>
      <p:sp>
        <p:nvSpPr>
          <p:cNvPr id="4" name="Date Placeholder 3">
            <a:extLst>
              <a:ext uri="{FF2B5EF4-FFF2-40B4-BE49-F238E27FC236}">
                <a16:creationId xmlns:a16="http://schemas.microsoft.com/office/drawing/2014/main" id="{3D4CF276-D07D-4D07-8A5A-5DD96D953F62}"/>
              </a:ext>
            </a:extLst>
          </p:cNvPr>
          <p:cNvSpPr>
            <a:spLocks noGrp="1"/>
          </p:cNvSpPr>
          <p:nvPr>
            <p:ph type="dt" sz="half" idx="10"/>
          </p:nvPr>
        </p:nvSpPr>
        <p:spPr/>
        <p:txBody>
          <a:bodyPr/>
          <a:lstStyle/>
          <a:p>
            <a:fld id="{4E387EFF-5259-4995-9C01-3D3AB62D8BAD}" type="datetime1">
              <a:t>10/12/2025</a:t>
            </a:fld>
            <a:endParaRPr lang="en-US" dirty="0"/>
          </a:p>
        </p:txBody>
      </p:sp>
      <p:sp>
        <p:nvSpPr>
          <p:cNvPr id="5" name="Footer Placeholder 4">
            <a:extLst>
              <a:ext uri="{FF2B5EF4-FFF2-40B4-BE49-F238E27FC236}">
                <a16:creationId xmlns:a16="http://schemas.microsoft.com/office/drawing/2014/main" id="{6E7354E1-6BA9-5B3F-C702-26837DF488B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D5ECBD7-1B88-C3AF-2BF2-547750CCF380}"/>
              </a:ext>
            </a:extLst>
          </p:cNvPr>
          <p:cNvSpPr>
            <a:spLocks noGrp="1"/>
          </p:cNvSpPr>
          <p:nvPr>
            <p:ph type="sldNum" sz="quarter" idx="12"/>
          </p:nvPr>
        </p:nvSpPr>
        <p:spPr/>
        <p:txBody>
          <a:bodyPr/>
          <a:lstStyle/>
          <a:p>
            <a:fld id="{017DE1FC-E54A-4B87-A814-263D1E8654B2}" type="slidenum">
              <a:rPr lang="en-US" dirty="0"/>
              <a:t>16</a:t>
            </a:fld>
            <a:endParaRPr lang="en-US" dirty="0"/>
          </a:p>
        </p:txBody>
      </p:sp>
    </p:spTree>
    <p:extLst>
      <p:ext uri="{BB962C8B-B14F-4D97-AF65-F5344CB8AC3E}">
        <p14:creationId xmlns:p14="http://schemas.microsoft.com/office/powerpoint/2010/main" val="1863372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51C37-EF50-FC10-8441-2C2D76FE38B8}"/>
              </a:ext>
            </a:extLst>
          </p:cNvPr>
          <p:cNvSpPr>
            <a:spLocks noGrp="1"/>
          </p:cNvSpPr>
          <p:nvPr>
            <p:ph type="title"/>
          </p:nvPr>
        </p:nvSpPr>
        <p:spPr>
          <a:xfrm>
            <a:off x="1672198" y="142118"/>
            <a:ext cx="8841950" cy="784103"/>
          </a:xfrm>
        </p:spPr>
        <p:txBody>
          <a:bodyPr>
            <a:normAutofit/>
          </a:bodyPr>
          <a:lstStyle/>
          <a:p>
            <a:pPr algn="ctr"/>
            <a:r>
              <a:rPr lang="en-US" sz="3200" dirty="0">
                <a:latin typeface="Arial"/>
                <a:cs typeface="Arial"/>
              </a:rPr>
              <a:t>Maslow's hierarchy of needs(1954)</a:t>
            </a:r>
            <a:endParaRPr lang="en-US"/>
          </a:p>
        </p:txBody>
      </p:sp>
      <p:sp>
        <p:nvSpPr>
          <p:cNvPr id="4" name="Date Placeholder 3">
            <a:extLst>
              <a:ext uri="{FF2B5EF4-FFF2-40B4-BE49-F238E27FC236}">
                <a16:creationId xmlns:a16="http://schemas.microsoft.com/office/drawing/2014/main" id="{59F149F8-4333-8E74-654C-172831BD732B}"/>
              </a:ext>
            </a:extLst>
          </p:cNvPr>
          <p:cNvSpPr>
            <a:spLocks noGrp="1"/>
          </p:cNvSpPr>
          <p:nvPr>
            <p:ph type="dt" sz="half" idx="10"/>
          </p:nvPr>
        </p:nvSpPr>
        <p:spPr/>
        <p:txBody>
          <a:bodyPr/>
          <a:lstStyle/>
          <a:p>
            <a:fld id="{352743DD-EBE7-4C23-A54A-D281ABA3C18F}" type="datetime1">
              <a:t>10/12/2025</a:t>
            </a:fld>
            <a:endParaRPr lang="en-US" dirty="0"/>
          </a:p>
        </p:txBody>
      </p:sp>
      <p:sp>
        <p:nvSpPr>
          <p:cNvPr id="5" name="Footer Placeholder 4">
            <a:extLst>
              <a:ext uri="{FF2B5EF4-FFF2-40B4-BE49-F238E27FC236}">
                <a16:creationId xmlns:a16="http://schemas.microsoft.com/office/drawing/2014/main" id="{26A05FEF-CDF8-AB72-9D6C-C34CF12EA79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0D405A7-478F-1797-B737-1201B5177B88}"/>
              </a:ext>
            </a:extLst>
          </p:cNvPr>
          <p:cNvSpPr>
            <a:spLocks noGrp="1"/>
          </p:cNvSpPr>
          <p:nvPr>
            <p:ph type="sldNum" sz="quarter" idx="12"/>
          </p:nvPr>
        </p:nvSpPr>
        <p:spPr/>
        <p:txBody>
          <a:bodyPr/>
          <a:lstStyle/>
          <a:p>
            <a:fld id="{017DE1FC-E54A-4B87-A814-263D1E8654B2}" type="slidenum">
              <a:rPr lang="en-US" dirty="0"/>
              <a:t>17</a:t>
            </a:fld>
            <a:endParaRPr lang="en-US" dirty="0"/>
          </a:p>
        </p:txBody>
      </p:sp>
      <p:pic>
        <p:nvPicPr>
          <p:cNvPr id="3" name="Picture 2" descr="A rainbow pyramid with text&#10;&#10;AI-generated content may be incorrect.">
            <a:extLst>
              <a:ext uri="{FF2B5EF4-FFF2-40B4-BE49-F238E27FC236}">
                <a16:creationId xmlns:a16="http://schemas.microsoft.com/office/drawing/2014/main" id="{959310C6-731D-1DF0-544B-0CFE33DD622E}"/>
              </a:ext>
            </a:extLst>
          </p:cNvPr>
          <p:cNvPicPr>
            <a:picLocks noChangeAspect="1"/>
          </p:cNvPicPr>
          <p:nvPr/>
        </p:nvPicPr>
        <p:blipFill>
          <a:blip r:embed="rId2"/>
          <a:stretch>
            <a:fillRect/>
          </a:stretch>
        </p:blipFill>
        <p:spPr>
          <a:xfrm>
            <a:off x="7297615" y="1207477"/>
            <a:ext cx="4818185" cy="5052647"/>
          </a:xfrm>
          <a:prstGeom prst="rect">
            <a:avLst/>
          </a:prstGeom>
        </p:spPr>
      </p:pic>
      <p:sp>
        <p:nvSpPr>
          <p:cNvPr id="8" name="Content Placeholder 7">
            <a:extLst>
              <a:ext uri="{FF2B5EF4-FFF2-40B4-BE49-F238E27FC236}">
                <a16:creationId xmlns:a16="http://schemas.microsoft.com/office/drawing/2014/main" id="{78241332-055F-A24B-5ABA-845B7370F0B1}"/>
              </a:ext>
            </a:extLst>
          </p:cNvPr>
          <p:cNvSpPr>
            <a:spLocks noGrp="1"/>
          </p:cNvSpPr>
          <p:nvPr>
            <p:ph idx="1"/>
          </p:nvPr>
        </p:nvSpPr>
        <p:spPr>
          <a:xfrm>
            <a:off x="530525" y="2372886"/>
            <a:ext cx="6767079" cy="4359591"/>
          </a:xfrm>
        </p:spPr>
        <p:txBody>
          <a:bodyPr vert="horz" lIns="0" tIns="0" rIns="0" bIns="0" rtlCol="0" anchor="t">
            <a:normAutofit/>
          </a:bodyPr>
          <a:lstStyle/>
          <a:p>
            <a:r>
              <a:rPr lang="en-US" sz="1800" b="1" dirty="0">
                <a:latin typeface="Arial"/>
                <a:ea typeface="+mn-lt"/>
                <a:cs typeface="+mn-lt"/>
              </a:rPr>
              <a:t>The needs of elderly citizens in the later years are targeted.</a:t>
            </a:r>
            <a:endParaRPr lang="en-US" sz="1800" b="1">
              <a:latin typeface="Arial"/>
              <a:cs typeface="Arial"/>
            </a:endParaRPr>
          </a:p>
          <a:p>
            <a:r>
              <a:rPr lang="en-US" sz="1800" b="1" dirty="0">
                <a:latin typeface="Arial"/>
                <a:ea typeface="+mn-lt"/>
                <a:cs typeface="+mn-lt"/>
              </a:rPr>
              <a:t>The idea that the older you become, the less you need.</a:t>
            </a:r>
            <a:endParaRPr lang="en-US" sz="1800" b="1">
              <a:latin typeface="Arial"/>
              <a:cs typeface="Arial"/>
            </a:endParaRPr>
          </a:p>
          <a:p>
            <a:r>
              <a:rPr lang="en-US" sz="1800" b="1" dirty="0">
                <a:latin typeface="Arial"/>
                <a:ea typeface="+mn-lt"/>
                <a:cs typeface="+mn-lt"/>
              </a:rPr>
              <a:t>It is a healthy lifestyle that drives you,</a:t>
            </a:r>
            <a:endParaRPr lang="en-US" sz="1800" b="1">
              <a:latin typeface="Arial"/>
              <a:cs typeface="Arial"/>
            </a:endParaRPr>
          </a:p>
          <a:p>
            <a:r>
              <a:rPr lang="en-US" sz="1800" b="1" dirty="0">
                <a:latin typeface="Arial"/>
                <a:ea typeface="+mn-lt"/>
                <a:cs typeface="+mn-lt"/>
              </a:rPr>
              <a:t>self-worth and requirements </a:t>
            </a:r>
            <a:endParaRPr lang="en-US" sz="1800" b="1">
              <a:latin typeface="Arial"/>
              <a:cs typeface="Arial"/>
            </a:endParaRPr>
          </a:p>
          <a:p>
            <a:r>
              <a:rPr lang="en-US" sz="1800" b="1" dirty="0">
                <a:latin typeface="Arial"/>
                <a:ea typeface="+mn-lt"/>
                <a:cs typeface="+mn-lt"/>
              </a:rPr>
              <a:t>In such a situation, an aged individual expects himself or herself to be in need.</a:t>
            </a:r>
            <a:endParaRPr lang="en-US" sz="1800" b="1">
              <a:latin typeface="Arial"/>
              <a:cs typeface="Arial"/>
            </a:endParaRPr>
          </a:p>
          <a:p>
            <a:r>
              <a:rPr lang="en-US" sz="1800" b="1" dirty="0">
                <a:latin typeface="Arial"/>
                <a:ea typeface="+mn-lt"/>
                <a:cs typeface="+mn-lt"/>
              </a:rPr>
              <a:t>actualization' aspect in as much as it requires knowledge and</a:t>
            </a:r>
            <a:endParaRPr lang="en-US" sz="1800" b="1">
              <a:latin typeface="Arial"/>
              <a:cs typeface="Arial"/>
            </a:endParaRPr>
          </a:p>
          <a:p>
            <a:r>
              <a:rPr lang="en-US" sz="1800" b="1" dirty="0">
                <a:latin typeface="Arial"/>
                <a:ea typeface="+mn-lt"/>
                <a:cs typeface="+mn-lt"/>
              </a:rPr>
              <a:t>maturity concerning his/her medical needs</a:t>
            </a:r>
            <a:endParaRPr lang="en-US" sz="1800" b="1">
              <a:latin typeface="Arial"/>
              <a:cs typeface="Arial"/>
            </a:endParaRPr>
          </a:p>
        </p:txBody>
      </p:sp>
    </p:spTree>
    <p:extLst>
      <p:ext uri="{BB962C8B-B14F-4D97-AF65-F5344CB8AC3E}">
        <p14:creationId xmlns:p14="http://schemas.microsoft.com/office/powerpoint/2010/main" val="2804048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F111-7D2F-290D-B2C2-94AAD00C57AB}"/>
              </a:ext>
            </a:extLst>
          </p:cNvPr>
          <p:cNvSpPr>
            <a:spLocks noGrp="1"/>
          </p:cNvSpPr>
          <p:nvPr>
            <p:ph type="title"/>
          </p:nvPr>
        </p:nvSpPr>
        <p:spPr>
          <a:xfrm>
            <a:off x="3594341" y="81291"/>
            <a:ext cx="7274964" cy="1198318"/>
          </a:xfrm>
        </p:spPr>
        <p:txBody>
          <a:bodyPr>
            <a:normAutofit/>
          </a:bodyPr>
          <a:lstStyle/>
          <a:p>
            <a:pPr algn="ctr"/>
            <a:r>
              <a:rPr lang="en-US" sz="3200" dirty="0">
                <a:latin typeface="Arial"/>
                <a:cs typeface="Arial"/>
              </a:rPr>
              <a:t>Sociological benefits of screening</a:t>
            </a:r>
            <a:endParaRPr lang="en-US"/>
          </a:p>
        </p:txBody>
      </p:sp>
      <p:sp>
        <p:nvSpPr>
          <p:cNvPr id="3" name="Content Placeholder 2">
            <a:extLst>
              <a:ext uri="{FF2B5EF4-FFF2-40B4-BE49-F238E27FC236}">
                <a16:creationId xmlns:a16="http://schemas.microsoft.com/office/drawing/2014/main" id="{42D0546C-165E-357F-9A02-312BBE90F2C8}"/>
              </a:ext>
            </a:extLst>
          </p:cNvPr>
          <p:cNvSpPr>
            <a:spLocks noGrp="1"/>
          </p:cNvSpPr>
          <p:nvPr>
            <p:ph idx="1"/>
          </p:nvPr>
        </p:nvSpPr>
        <p:spPr>
          <a:xfrm>
            <a:off x="510286" y="1828720"/>
            <a:ext cx="7052226" cy="4343040"/>
          </a:xfrm>
        </p:spPr>
        <p:txBody>
          <a:bodyPr vert="horz" lIns="0" tIns="0" rIns="0" bIns="0" rtlCol="0" anchor="t">
            <a:normAutofit/>
          </a:bodyPr>
          <a:lstStyle/>
          <a:p>
            <a:r>
              <a:rPr lang="en-US" sz="2400" dirty="0">
                <a:latin typeface="Arial"/>
                <a:cs typeface="Arial"/>
              </a:rPr>
              <a:t>Benefits of social inequalities for the elderly :</a:t>
            </a:r>
            <a:endParaRPr lang="en-US" sz="2400">
              <a:latin typeface="Arial"/>
              <a:cs typeface="Arial"/>
            </a:endParaRPr>
          </a:p>
          <a:p>
            <a:endParaRPr lang="en-US" sz="2400" dirty="0">
              <a:latin typeface="Arial"/>
              <a:cs typeface="Arial"/>
            </a:endParaRPr>
          </a:p>
          <a:p>
            <a:pPr marL="0" indent="0">
              <a:buNone/>
            </a:pPr>
            <a:r>
              <a:rPr lang="en-US" sz="2400" dirty="0">
                <a:latin typeface="Arial"/>
                <a:cs typeface="Arial"/>
              </a:rPr>
              <a:t>              </a:t>
            </a:r>
            <a:r>
              <a:rPr lang="en-US" dirty="0">
                <a:latin typeface="Arial"/>
                <a:cs typeface="Arial"/>
              </a:rPr>
              <a:t>(Public health England, 2019)</a:t>
            </a:r>
          </a:p>
          <a:p>
            <a:pPr marL="0" indent="0">
              <a:buNone/>
            </a:pPr>
            <a:endParaRPr lang="en-US" dirty="0">
              <a:latin typeface="Avenir Next LT Pro Light"/>
              <a:cs typeface="Arial"/>
            </a:endParaRPr>
          </a:p>
        </p:txBody>
      </p:sp>
      <p:sp>
        <p:nvSpPr>
          <p:cNvPr id="4" name="Date Placeholder 3">
            <a:extLst>
              <a:ext uri="{FF2B5EF4-FFF2-40B4-BE49-F238E27FC236}">
                <a16:creationId xmlns:a16="http://schemas.microsoft.com/office/drawing/2014/main" id="{0E707AFC-F2F6-6CDB-8E33-D34F1D34B415}"/>
              </a:ext>
            </a:extLst>
          </p:cNvPr>
          <p:cNvSpPr>
            <a:spLocks noGrp="1"/>
          </p:cNvSpPr>
          <p:nvPr>
            <p:ph type="dt" sz="half" idx="10"/>
          </p:nvPr>
        </p:nvSpPr>
        <p:spPr/>
        <p:txBody>
          <a:bodyPr/>
          <a:lstStyle/>
          <a:p>
            <a:fld id="{F9653C53-A05D-4FB5-B05D-6CC418C0B7F0}" type="datetime1">
              <a:t>10/12/2025</a:t>
            </a:fld>
            <a:endParaRPr lang="en-US" dirty="0"/>
          </a:p>
        </p:txBody>
      </p:sp>
      <p:sp>
        <p:nvSpPr>
          <p:cNvPr id="5" name="Footer Placeholder 4">
            <a:extLst>
              <a:ext uri="{FF2B5EF4-FFF2-40B4-BE49-F238E27FC236}">
                <a16:creationId xmlns:a16="http://schemas.microsoft.com/office/drawing/2014/main" id="{0179B7F4-3298-A8BD-B9E0-FA118914A4E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C846CF4-3CB7-9CA4-279C-0D85FA21AFFE}"/>
              </a:ext>
            </a:extLst>
          </p:cNvPr>
          <p:cNvSpPr>
            <a:spLocks noGrp="1"/>
          </p:cNvSpPr>
          <p:nvPr>
            <p:ph type="sldNum" sz="quarter" idx="12"/>
          </p:nvPr>
        </p:nvSpPr>
        <p:spPr/>
        <p:txBody>
          <a:bodyPr/>
          <a:lstStyle/>
          <a:p>
            <a:fld id="{017DE1FC-E54A-4B87-A814-263D1E8654B2}" type="slidenum">
              <a:rPr lang="en-US" dirty="0"/>
              <a:t>18</a:t>
            </a:fld>
            <a:endParaRPr lang="en-US" dirty="0"/>
          </a:p>
        </p:txBody>
      </p:sp>
      <p:pic>
        <p:nvPicPr>
          <p:cNvPr id="7" name="Picture 6" descr="Close-up of hands holding a stethoscope&#10;&#10;AI-generated content may be incorrect.">
            <a:extLst>
              <a:ext uri="{FF2B5EF4-FFF2-40B4-BE49-F238E27FC236}">
                <a16:creationId xmlns:a16="http://schemas.microsoft.com/office/drawing/2014/main" id="{DE82AE93-CF8A-C8E3-BDAF-CAFB1C81665B}"/>
              </a:ext>
            </a:extLst>
          </p:cNvPr>
          <p:cNvPicPr>
            <a:picLocks noChangeAspect="1"/>
          </p:cNvPicPr>
          <p:nvPr/>
        </p:nvPicPr>
        <p:blipFill>
          <a:blip r:embed="rId2"/>
          <a:stretch>
            <a:fillRect/>
          </a:stretch>
        </p:blipFill>
        <p:spPr>
          <a:xfrm>
            <a:off x="431763" y="3102509"/>
            <a:ext cx="5462954" cy="3629758"/>
          </a:xfrm>
          <a:prstGeom prst="rect">
            <a:avLst/>
          </a:prstGeom>
        </p:spPr>
      </p:pic>
      <p:graphicFrame>
        <p:nvGraphicFramePr>
          <p:cNvPr id="8" name="Diagram 7">
            <a:extLst>
              <a:ext uri="{FF2B5EF4-FFF2-40B4-BE49-F238E27FC236}">
                <a16:creationId xmlns:a16="http://schemas.microsoft.com/office/drawing/2014/main" id="{A5ADD132-942A-96D7-FE60-7ACF450115CE}"/>
              </a:ext>
            </a:extLst>
          </p:cNvPr>
          <p:cNvGraphicFramePr/>
          <p:nvPr/>
        </p:nvGraphicFramePr>
        <p:xfrm>
          <a:off x="6799386" y="1271955"/>
          <a:ext cx="5087814" cy="4325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4885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5ED8D344-86C2-E757-9A80-5ECAD44AC00D}"/>
              </a:ext>
            </a:extLst>
          </p:cNvPr>
          <p:cNvGraphicFramePr/>
          <p:nvPr>
            <p:extLst>
              <p:ext uri="{D42A27DB-BD31-4B8C-83A1-F6EECF244321}">
                <p14:modId xmlns:p14="http://schemas.microsoft.com/office/powerpoint/2010/main" val="1181265261"/>
              </p:ext>
            </p:extLst>
          </p:nvPr>
        </p:nvGraphicFramePr>
        <p:xfrm>
          <a:off x="4974566" y="2124974"/>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1D9CEE10-63BB-FF13-AF28-4B86D63D8A0A}"/>
              </a:ext>
            </a:extLst>
          </p:cNvPr>
          <p:cNvSpPr txBox="1"/>
          <p:nvPr/>
        </p:nvSpPr>
        <p:spPr>
          <a:xfrm>
            <a:off x="4218622" y="412369"/>
            <a:ext cx="607874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Health Education Empowerment for older people</a:t>
            </a:r>
          </a:p>
        </p:txBody>
      </p:sp>
    </p:spTree>
    <p:extLst>
      <p:ext uri="{BB962C8B-B14F-4D97-AF65-F5344CB8AC3E}">
        <p14:creationId xmlns:p14="http://schemas.microsoft.com/office/powerpoint/2010/main" val="262035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DB884-014E-BCB6-A088-CA9BF3FBB1E3}"/>
              </a:ext>
            </a:extLst>
          </p:cNvPr>
          <p:cNvSpPr>
            <a:spLocks noGrp="1"/>
          </p:cNvSpPr>
          <p:nvPr>
            <p:ph type="title"/>
          </p:nvPr>
        </p:nvSpPr>
        <p:spPr>
          <a:xfrm>
            <a:off x="5275385" y="300711"/>
            <a:ext cx="7017056" cy="1573457"/>
          </a:xfrm>
        </p:spPr>
        <p:txBody>
          <a:bodyPr>
            <a:normAutofit fontScale="90000"/>
          </a:bodyPr>
          <a:lstStyle/>
          <a:p>
            <a:pPr algn="ctr"/>
            <a:r>
              <a:rPr lang="en-US" b="0" dirty="0">
                <a:solidFill>
                  <a:schemeClr val="bg1"/>
                </a:solidFill>
                <a:latin typeface="Arial"/>
                <a:ea typeface="+mj-lt"/>
                <a:cs typeface="+mj-lt"/>
              </a:rPr>
              <a:t>Constitution of the World Health Organization</a:t>
            </a:r>
            <a:endParaRPr lang="en-US" dirty="0" err="1">
              <a:solidFill>
                <a:schemeClr val="bg1"/>
              </a:solidFill>
              <a:latin typeface="Arial"/>
              <a:cs typeface="Arial"/>
            </a:endParaRPr>
          </a:p>
        </p:txBody>
      </p:sp>
      <p:sp>
        <p:nvSpPr>
          <p:cNvPr id="3" name="Content Placeholder 2">
            <a:extLst>
              <a:ext uri="{FF2B5EF4-FFF2-40B4-BE49-F238E27FC236}">
                <a16:creationId xmlns:a16="http://schemas.microsoft.com/office/drawing/2014/main" id="{D10B525E-21EC-84E8-5572-0E56292E1A5A}"/>
              </a:ext>
            </a:extLst>
          </p:cNvPr>
          <p:cNvSpPr>
            <a:spLocks noGrp="1"/>
          </p:cNvSpPr>
          <p:nvPr>
            <p:ph idx="1"/>
          </p:nvPr>
        </p:nvSpPr>
        <p:spPr>
          <a:xfrm>
            <a:off x="5673969" y="2478354"/>
            <a:ext cx="6219887" cy="3440364"/>
          </a:xfrm>
        </p:spPr>
        <p:txBody>
          <a:bodyPr vert="horz" lIns="0" tIns="0" rIns="0" bIns="0" rtlCol="0" anchor="t">
            <a:normAutofit/>
          </a:bodyPr>
          <a:lstStyle/>
          <a:p>
            <a:pPr>
              <a:lnSpc>
                <a:spcPct val="150000"/>
              </a:lnSpc>
            </a:pPr>
            <a:r>
              <a:rPr lang="en-US" sz="1800" dirty="0">
                <a:latin typeface="Arial"/>
                <a:ea typeface="+mn-lt"/>
                <a:cs typeface="+mn-lt"/>
              </a:rPr>
              <a:t>The Social Ecological Model (SEM) provides a framework for understanding how various social factors influence health </a:t>
            </a:r>
            <a:r>
              <a:rPr lang="en-US" sz="1800" dirty="0" err="1">
                <a:latin typeface="Arial"/>
                <a:ea typeface="+mn-lt"/>
                <a:cs typeface="+mn-lt"/>
              </a:rPr>
              <a:t>behaviours</a:t>
            </a:r>
            <a:r>
              <a:rPr lang="en-US" sz="1800" dirty="0">
                <a:latin typeface="Arial"/>
                <a:ea typeface="+mn-lt"/>
                <a:cs typeface="+mn-lt"/>
              </a:rPr>
              <a:t>, particularly among older adults</a:t>
            </a:r>
            <a:r>
              <a:rPr lang="en-US" sz="1800" dirty="0">
                <a:solidFill>
                  <a:srgbClr val="000000"/>
                </a:solidFill>
                <a:latin typeface="Arial"/>
                <a:ea typeface="Roboto"/>
                <a:cs typeface="Roboto"/>
              </a:rPr>
              <a:t> </a:t>
            </a:r>
            <a:r>
              <a:rPr lang="en-US" sz="1800" dirty="0">
                <a:solidFill>
                  <a:srgbClr val="2C3E50"/>
                </a:solidFill>
                <a:latin typeface="Arial"/>
                <a:ea typeface="Roboto"/>
                <a:cs typeface="Roboto"/>
              </a:rPr>
              <a:t>(</a:t>
            </a:r>
            <a:r>
              <a:rPr lang="en-US" sz="1800" dirty="0" err="1">
                <a:solidFill>
                  <a:srgbClr val="2C3E50"/>
                </a:solidFill>
                <a:latin typeface="Arial"/>
                <a:ea typeface="Roboto"/>
                <a:cs typeface="Roboto"/>
              </a:rPr>
              <a:t>Alhazemi</a:t>
            </a:r>
            <a:r>
              <a:rPr lang="en-US" sz="1800" dirty="0">
                <a:solidFill>
                  <a:srgbClr val="2C3E50"/>
                </a:solidFill>
                <a:latin typeface="Arial"/>
                <a:ea typeface="Roboto"/>
                <a:cs typeface="Roboto"/>
              </a:rPr>
              <a:t>, 2025).</a:t>
            </a:r>
            <a:r>
              <a:rPr lang="en-US" sz="1800" dirty="0">
                <a:latin typeface="Arial"/>
                <a:ea typeface="+mn-lt"/>
                <a:cs typeface="+mn-lt"/>
              </a:rPr>
              <a:t> </a:t>
            </a:r>
            <a:endParaRPr lang="en-US" sz="1800" dirty="0">
              <a:latin typeface="Arial"/>
              <a:ea typeface="+mn-lt"/>
              <a:cs typeface="Arial"/>
            </a:endParaRPr>
          </a:p>
          <a:p>
            <a:r>
              <a:rPr lang="en-US" sz="1800" dirty="0">
                <a:latin typeface="Arial"/>
                <a:ea typeface="+mn-lt"/>
                <a:cs typeface="+mn-lt"/>
              </a:rPr>
              <a:t>Personality is shaped by both nature and nurture, including genetics, learned </a:t>
            </a:r>
            <a:r>
              <a:rPr lang="en-US" sz="1800" dirty="0" err="1">
                <a:latin typeface="Arial"/>
                <a:ea typeface="+mn-lt"/>
                <a:cs typeface="+mn-lt"/>
              </a:rPr>
              <a:t>behaviours</a:t>
            </a:r>
            <a:r>
              <a:rPr lang="en-US" sz="1800" dirty="0">
                <a:latin typeface="Arial"/>
                <a:ea typeface="+mn-lt"/>
                <a:cs typeface="+mn-lt"/>
              </a:rPr>
              <a:t>, emotional health, cognitive patterns, and surrounding environments </a:t>
            </a:r>
            <a:r>
              <a:rPr lang="en-US" sz="1800" dirty="0">
                <a:solidFill>
                  <a:srgbClr val="2C3E50"/>
                </a:solidFill>
                <a:latin typeface="Arial"/>
                <a:ea typeface="Roboto"/>
                <a:cs typeface="Roboto"/>
              </a:rPr>
              <a:t>(Anderson, Potočnik and Zhou, 2014).</a:t>
            </a:r>
            <a:br>
              <a:rPr lang="en-US" dirty="0"/>
            </a:br>
            <a:endParaRPr lang="en-US"/>
          </a:p>
          <a:p>
            <a:pPr>
              <a:lnSpc>
                <a:spcPct val="150000"/>
              </a:lnSpc>
            </a:pPr>
            <a:endParaRPr lang="en-US" sz="1800" dirty="0">
              <a:latin typeface="Arial"/>
              <a:cs typeface="Arial"/>
            </a:endParaRPr>
          </a:p>
        </p:txBody>
      </p:sp>
      <p:sp>
        <p:nvSpPr>
          <p:cNvPr id="4" name="Date Placeholder 3">
            <a:extLst>
              <a:ext uri="{FF2B5EF4-FFF2-40B4-BE49-F238E27FC236}">
                <a16:creationId xmlns:a16="http://schemas.microsoft.com/office/drawing/2014/main" id="{0F2E65E9-EF4A-1DCA-B202-060A6A7CA2A8}"/>
              </a:ext>
            </a:extLst>
          </p:cNvPr>
          <p:cNvSpPr>
            <a:spLocks noGrp="1"/>
          </p:cNvSpPr>
          <p:nvPr>
            <p:ph type="dt" sz="half" idx="10"/>
          </p:nvPr>
        </p:nvSpPr>
        <p:spPr/>
        <p:txBody>
          <a:bodyPr/>
          <a:lstStyle/>
          <a:p>
            <a:fld id="{E8AACD63-F8B7-4FD9-AA6A-3F81D390A4B2}" type="datetime1">
              <a:t>10/12/2025</a:t>
            </a:fld>
            <a:endParaRPr lang="en-US" dirty="0"/>
          </a:p>
        </p:txBody>
      </p:sp>
      <p:sp>
        <p:nvSpPr>
          <p:cNvPr id="5" name="Footer Placeholder 4">
            <a:extLst>
              <a:ext uri="{FF2B5EF4-FFF2-40B4-BE49-F238E27FC236}">
                <a16:creationId xmlns:a16="http://schemas.microsoft.com/office/drawing/2014/main" id="{875CEA35-B3AB-14B9-FEE3-E667BDC5F8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2A6D4F8-50D1-75D6-05A2-2A07F8A38A0E}"/>
              </a:ext>
            </a:extLst>
          </p:cNvPr>
          <p:cNvSpPr>
            <a:spLocks noGrp="1"/>
          </p:cNvSpPr>
          <p:nvPr>
            <p:ph type="sldNum" sz="quarter" idx="12"/>
          </p:nvPr>
        </p:nvSpPr>
        <p:spPr/>
        <p:txBody>
          <a:bodyPr/>
          <a:lstStyle/>
          <a:p>
            <a:fld id="{017DE1FC-E54A-4B87-A814-263D1E8654B2}" type="slidenum">
              <a:rPr lang="en-US" dirty="0"/>
              <a:t>20</a:t>
            </a:fld>
            <a:endParaRPr lang="en-US" dirty="0"/>
          </a:p>
        </p:txBody>
      </p:sp>
      <p:pic>
        <p:nvPicPr>
          <p:cNvPr id="7" name="Picture 6">
            <a:extLst>
              <a:ext uri="{FF2B5EF4-FFF2-40B4-BE49-F238E27FC236}">
                <a16:creationId xmlns:a16="http://schemas.microsoft.com/office/drawing/2014/main" id="{244B9DBD-B2BD-9F2B-35C9-C9644EA961CB}"/>
              </a:ext>
            </a:extLst>
          </p:cNvPr>
          <p:cNvPicPr>
            <a:picLocks noChangeAspect="1"/>
          </p:cNvPicPr>
          <p:nvPr/>
        </p:nvPicPr>
        <p:blipFill>
          <a:blip r:embed="rId2"/>
          <a:stretch>
            <a:fillRect/>
          </a:stretch>
        </p:blipFill>
        <p:spPr>
          <a:xfrm>
            <a:off x="127957" y="748300"/>
            <a:ext cx="5275385" cy="5795595"/>
          </a:xfrm>
          <a:prstGeom prst="rect">
            <a:avLst/>
          </a:prstGeom>
        </p:spPr>
      </p:pic>
    </p:spTree>
    <p:extLst>
      <p:ext uri="{BB962C8B-B14F-4D97-AF65-F5344CB8AC3E}">
        <p14:creationId xmlns:p14="http://schemas.microsoft.com/office/powerpoint/2010/main" val="6768441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81254-6FBE-B93D-9A55-151451E1040A}"/>
              </a:ext>
            </a:extLst>
          </p:cNvPr>
          <p:cNvSpPr>
            <a:spLocks noGrp="1"/>
          </p:cNvSpPr>
          <p:nvPr>
            <p:ph type="title"/>
          </p:nvPr>
        </p:nvSpPr>
        <p:spPr>
          <a:xfrm>
            <a:off x="3910641" y="153177"/>
            <a:ext cx="7087397" cy="1057642"/>
          </a:xfrm>
        </p:spPr>
        <p:txBody>
          <a:bodyPr>
            <a:normAutofit/>
          </a:bodyPr>
          <a:lstStyle/>
          <a:p>
            <a:pPr algn="ctr"/>
            <a:r>
              <a:rPr lang="en-US" sz="3200" dirty="0">
                <a:solidFill>
                  <a:schemeClr val="bg1"/>
                </a:solidFill>
                <a:latin typeface="Arial"/>
                <a:cs typeface="Arial"/>
              </a:rPr>
              <a:t>PSYCHOLOGICAL BENEFITS OF SCREENING</a:t>
            </a:r>
            <a:endParaRPr lang="en-US" dirty="0">
              <a:solidFill>
                <a:schemeClr val="bg1"/>
              </a:solidFill>
            </a:endParaRPr>
          </a:p>
        </p:txBody>
      </p:sp>
      <p:sp>
        <p:nvSpPr>
          <p:cNvPr id="3" name="Content Placeholder 2">
            <a:extLst>
              <a:ext uri="{FF2B5EF4-FFF2-40B4-BE49-F238E27FC236}">
                <a16:creationId xmlns:a16="http://schemas.microsoft.com/office/drawing/2014/main" id="{EB944107-FA97-848D-F427-E1F1C770A6F6}"/>
              </a:ext>
            </a:extLst>
          </p:cNvPr>
          <p:cNvSpPr>
            <a:spLocks noGrp="1"/>
          </p:cNvSpPr>
          <p:nvPr>
            <p:ph idx="1"/>
          </p:nvPr>
        </p:nvSpPr>
        <p:spPr>
          <a:xfrm>
            <a:off x="416059" y="2504455"/>
            <a:ext cx="5833026" cy="4354763"/>
          </a:xfrm>
        </p:spPr>
        <p:txBody>
          <a:bodyPr vert="horz" lIns="0" tIns="0" rIns="0" bIns="0" rtlCol="0" anchor="t">
            <a:normAutofit/>
          </a:bodyPr>
          <a:lstStyle/>
          <a:p>
            <a:pPr>
              <a:lnSpc>
                <a:spcPct val="150000"/>
              </a:lnSpc>
            </a:pPr>
            <a:r>
              <a:rPr lang="en-US" sz="1800" b="1" dirty="0">
                <a:latin typeface="Arial"/>
                <a:cs typeface="Arial"/>
              </a:rPr>
              <a:t>Studies on the importance of psychological benefits of screening of older adults, reveal that the aging population folks are more burdened with mental problems </a:t>
            </a:r>
            <a:r>
              <a:rPr lang="en-US" sz="1800" dirty="0">
                <a:solidFill>
                  <a:srgbClr val="2C3E50"/>
                </a:solidFill>
                <a:latin typeface="Arial"/>
                <a:ea typeface="Roboto"/>
                <a:cs typeface="Arial"/>
              </a:rPr>
              <a:t>(Hwang and Kim, 2020)</a:t>
            </a:r>
            <a:r>
              <a:rPr lang="en-US" sz="1800" b="1" dirty="0">
                <a:latin typeface="Arial"/>
                <a:cs typeface="Arial"/>
              </a:rPr>
              <a:t>.</a:t>
            </a:r>
            <a:endParaRPr lang="en-US" sz="1800" dirty="0">
              <a:latin typeface="Arial"/>
              <a:cs typeface="Arial"/>
            </a:endParaRPr>
          </a:p>
          <a:p>
            <a:pPr marL="0" indent="0">
              <a:lnSpc>
                <a:spcPct val="150000"/>
              </a:lnSpc>
              <a:buNone/>
            </a:pPr>
            <a:r>
              <a:rPr lang="en-US" sz="1800" b="1" dirty="0">
                <a:latin typeface="Arial"/>
                <a:ea typeface="+mn-lt"/>
                <a:cs typeface="+mn-lt"/>
              </a:rPr>
              <a:t>•  (Reassurance) Detecting these issues early through screening lessens the burden of intense emotional problems that affect your health and potentially cause other </a:t>
            </a:r>
            <a:r>
              <a:rPr lang="en-US" sz="1800" b="1" dirty="0" err="1">
                <a:latin typeface="Arial"/>
                <a:ea typeface="+mn-lt"/>
                <a:cs typeface="+mn-lt"/>
              </a:rPr>
              <a:t>chromic</a:t>
            </a:r>
            <a:r>
              <a:rPr lang="en-US" sz="1800" b="1" dirty="0">
                <a:latin typeface="Arial"/>
                <a:ea typeface="+mn-lt"/>
                <a:cs typeface="+mn-lt"/>
              </a:rPr>
              <a:t> diseases </a:t>
            </a:r>
            <a:r>
              <a:rPr lang="en-US" sz="1800" dirty="0">
                <a:solidFill>
                  <a:srgbClr val="2C3E50"/>
                </a:solidFill>
                <a:latin typeface="Arial"/>
                <a:ea typeface="Roboto"/>
                <a:cs typeface="Roboto"/>
              </a:rPr>
              <a:t>(Anderson, 2014)</a:t>
            </a:r>
            <a:r>
              <a:rPr lang="en-US" sz="1800" b="1" dirty="0">
                <a:latin typeface="Arial"/>
                <a:ea typeface="+mn-lt"/>
                <a:cs typeface="+mn-lt"/>
              </a:rPr>
              <a:t>.</a:t>
            </a:r>
            <a:endParaRPr lang="en-US" sz="1800" b="1" dirty="0">
              <a:latin typeface="Arial"/>
              <a:cs typeface="Arial"/>
            </a:endParaRPr>
          </a:p>
        </p:txBody>
      </p:sp>
      <p:sp>
        <p:nvSpPr>
          <p:cNvPr id="4" name="Date Placeholder 3">
            <a:extLst>
              <a:ext uri="{FF2B5EF4-FFF2-40B4-BE49-F238E27FC236}">
                <a16:creationId xmlns:a16="http://schemas.microsoft.com/office/drawing/2014/main" id="{1DA9FF76-2C06-8A79-E2E5-A8091A99A62B}"/>
              </a:ext>
            </a:extLst>
          </p:cNvPr>
          <p:cNvSpPr>
            <a:spLocks noGrp="1"/>
          </p:cNvSpPr>
          <p:nvPr>
            <p:ph type="dt" sz="half" idx="10"/>
          </p:nvPr>
        </p:nvSpPr>
        <p:spPr/>
        <p:txBody>
          <a:bodyPr/>
          <a:lstStyle/>
          <a:p>
            <a:fld id="{05A25B26-F193-4EB0-BDE9-E103F12452F2}" type="datetime1">
              <a:t>10/12/2025</a:t>
            </a:fld>
            <a:endParaRPr lang="en-US" dirty="0"/>
          </a:p>
        </p:txBody>
      </p:sp>
      <p:sp>
        <p:nvSpPr>
          <p:cNvPr id="5" name="Footer Placeholder 4">
            <a:extLst>
              <a:ext uri="{FF2B5EF4-FFF2-40B4-BE49-F238E27FC236}">
                <a16:creationId xmlns:a16="http://schemas.microsoft.com/office/drawing/2014/main" id="{5621BC5C-254D-82F8-FFDA-66937D4B70E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7C358E5-3618-C77F-8929-F421F6B90AFC}"/>
              </a:ext>
            </a:extLst>
          </p:cNvPr>
          <p:cNvSpPr>
            <a:spLocks noGrp="1"/>
          </p:cNvSpPr>
          <p:nvPr>
            <p:ph type="sldNum" sz="quarter" idx="12"/>
          </p:nvPr>
        </p:nvSpPr>
        <p:spPr/>
        <p:txBody>
          <a:bodyPr/>
          <a:lstStyle/>
          <a:p>
            <a:fld id="{017DE1FC-E54A-4B87-A814-263D1E8654B2}" type="slidenum">
              <a:rPr lang="en-US" dirty="0"/>
              <a:t>21</a:t>
            </a:fld>
            <a:endParaRPr lang="en-US" dirty="0"/>
          </a:p>
        </p:txBody>
      </p:sp>
      <p:pic>
        <p:nvPicPr>
          <p:cNvPr id="7" name="Picture 6" descr="A doctor shaking hands with an old person&#10;&#10;AI-generated content may be incorrect.">
            <a:extLst>
              <a:ext uri="{FF2B5EF4-FFF2-40B4-BE49-F238E27FC236}">
                <a16:creationId xmlns:a16="http://schemas.microsoft.com/office/drawing/2014/main" id="{C1C0B5DD-94AE-173B-CC88-4DD74CC0CB80}"/>
              </a:ext>
            </a:extLst>
          </p:cNvPr>
          <p:cNvPicPr>
            <a:picLocks noChangeAspect="1"/>
          </p:cNvPicPr>
          <p:nvPr/>
        </p:nvPicPr>
        <p:blipFill>
          <a:blip r:embed="rId2"/>
          <a:stretch>
            <a:fillRect/>
          </a:stretch>
        </p:blipFill>
        <p:spPr>
          <a:xfrm>
            <a:off x="6263054" y="3434860"/>
            <a:ext cx="2737338" cy="2637693"/>
          </a:xfrm>
          <a:prstGeom prst="rect">
            <a:avLst/>
          </a:prstGeom>
        </p:spPr>
      </p:pic>
      <p:pic>
        <p:nvPicPr>
          <p:cNvPr id="8" name="Picture 7" descr="A person wearing a mask talking to a person in a hospital bed&#10;&#10;AI-generated content may be incorrect.">
            <a:extLst>
              <a:ext uri="{FF2B5EF4-FFF2-40B4-BE49-F238E27FC236}">
                <a16:creationId xmlns:a16="http://schemas.microsoft.com/office/drawing/2014/main" id="{9A562EBD-4B91-4E71-8156-EC95331546E6}"/>
              </a:ext>
            </a:extLst>
          </p:cNvPr>
          <p:cNvPicPr>
            <a:picLocks noChangeAspect="1"/>
          </p:cNvPicPr>
          <p:nvPr/>
        </p:nvPicPr>
        <p:blipFill>
          <a:blip r:embed="rId3"/>
          <a:stretch>
            <a:fillRect/>
          </a:stretch>
        </p:blipFill>
        <p:spPr>
          <a:xfrm>
            <a:off x="6260122" y="1316978"/>
            <a:ext cx="5826371" cy="1949769"/>
          </a:xfrm>
          <a:prstGeom prst="rect">
            <a:avLst/>
          </a:prstGeom>
        </p:spPr>
      </p:pic>
      <p:pic>
        <p:nvPicPr>
          <p:cNvPr id="9" name="Picture 8" descr="A person standing next to a person in a hospital bed&#10;&#10;AI-generated content may be incorrect.">
            <a:extLst>
              <a:ext uri="{FF2B5EF4-FFF2-40B4-BE49-F238E27FC236}">
                <a16:creationId xmlns:a16="http://schemas.microsoft.com/office/drawing/2014/main" id="{AC017107-CA4E-D5AA-005C-93C90A5DE1C9}"/>
              </a:ext>
            </a:extLst>
          </p:cNvPr>
          <p:cNvPicPr>
            <a:picLocks noChangeAspect="1"/>
          </p:cNvPicPr>
          <p:nvPr/>
        </p:nvPicPr>
        <p:blipFill>
          <a:blip r:embed="rId4"/>
          <a:stretch>
            <a:fillRect/>
          </a:stretch>
        </p:blipFill>
        <p:spPr>
          <a:xfrm>
            <a:off x="9315448" y="3434861"/>
            <a:ext cx="2787165" cy="2649416"/>
          </a:xfrm>
          <a:prstGeom prst="rect">
            <a:avLst/>
          </a:prstGeom>
        </p:spPr>
      </p:pic>
    </p:spTree>
    <p:extLst>
      <p:ext uri="{BB962C8B-B14F-4D97-AF65-F5344CB8AC3E}">
        <p14:creationId xmlns:p14="http://schemas.microsoft.com/office/powerpoint/2010/main" val="1579185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E81BFA-EBD5-5CA6-8414-9D3DB4B4D103}"/>
              </a:ext>
            </a:extLst>
          </p:cNvPr>
          <p:cNvSpPr txBox="1"/>
          <p:nvPr/>
        </p:nvSpPr>
        <p:spPr>
          <a:xfrm>
            <a:off x="5291626" y="2114839"/>
            <a:ext cx="6510067" cy="30866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r>
              <a:rPr lang="en-US" dirty="0">
                <a:latin typeface="Arial"/>
                <a:cs typeface="Arial"/>
              </a:rPr>
              <a:t>The mental health support required for these individuals and their family carers is highly demanding and places additional strain on social services because of their multiple health conditions </a:t>
            </a:r>
            <a:r>
              <a:rPr lang="en-US" dirty="0">
                <a:solidFill>
                  <a:srgbClr val="2C3E50"/>
                </a:solidFill>
                <a:latin typeface="Arial"/>
                <a:ea typeface="Roboto"/>
                <a:cs typeface="Roboto"/>
              </a:rPr>
              <a:t>(Moock, 2014)</a:t>
            </a:r>
            <a:r>
              <a:rPr lang="en-US" dirty="0">
                <a:latin typeface="Arial"/>
                <a:cs typeface="Arial"/>
              </a:rPr>
              <a:t>.</a:t>
            </a:r>
            <a:endParaRPr lang="en-US">
              <a:latin typeface="Arial"/>
              <a:cs typeface="Arial"/>
            </a:endParaRPr>
          </a:p>
          <a:p>
            <a:pPr marL="285750" indent="-285750">
              <a:lnSpc>
                <a:spcPct val="150000"/>
              </a:lnSpc>
              <a:spcBef>
                <a:spcPts val="1000"/>
              </a:spcBef>
              <a:buFont typeface="Arial"/>
              <a:buChar char="•"/>
            </a:pPr>
            <a:r>
              <a:rPr lang="en-US" dirty="0">
                <a:latin typeface="Arial"/>
                <a:cs typeface="Arial"/>
              </a:rPr>
              <a:t>This intervention campaign seeks to enhance positive psychiatry in later life, an important factor in sustaining psychological and behavioral health.</a:t>
            </a:r>
            <a:endParaRPr lang="en-US" dirty="0"/>
          </a:p>
        </p:txBody>
      </p:sp>
      <p:pic>
        <p:nvPicPr>
          <p:cNvPr id="4" name="Picture 3" descr="A fruit explosion with text overlay&#10;&#10;AI-generated content may be incorrect.">
            <a:extLst>
              <a:ext uri="{FF2B5EF4-FFF2-40B4-BE49-F238E27FC236}">
                <a16:creationId xmlns:a16="http://schemas.microsoft.com/office/drawing/2014/main" id="{CC0CA1AD-7976-63DA-82A7-3765EE814FEA}"/>
              </a:ext>
            </a:extLst>
          </p:cNvPr>
          <p:cNvPicPr>
            <a:picLocks noChangeAspect="1"/>
          </p:cNvPicPr>
          <p:nvPr/>
        </p:nvPicPr>
        <p:blipFill>
          <a:blip r:embed="rId2"/>
          <a:stretch>
            <a:fillRect/>
          </a:stretch>
        </p:blipFill>
        <p:spPr>
          <a:xfrm>
            <a:off x="530145" y="1376986"/>
            <a:ext cx="4504193" cy="5013785"/>
          </a:xfrm>
          <a:prstGeom prst="rect">
            <a:avLst/>
          </a:prstGeom>
        </p:spPr>
      </p:pic>
    </p:spTree>
    <p:extLst>
      <p:ext uri="{BB962C8B-B14F-4D97-AF65-F5344CB8AC3E}">
        <p14:creationId xmlns:p14="http://schemas.microsoft.com/office/powerpoint/2010/main" val="3104421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A669E-49EC-5FAA-672A-4581A863C946}"/>
              </a:ext>
            </a:extLst>
          </p:cNvPr>
          <p:cNvSpPr txBox="1"/>
          <p:nvPr/>
        </p:nvSpPr>
        <p:spPr>
          <a:xfrm>
            <a:off x="2465539" y="255344"/>
            <a:ext cx="1044946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Health </a:t>
            </a:r>
            <a:r>
              <a:rPr lang="en-US" sz="2400" err="1">
                <a:ea typeface="+mn-lt"/>
                <a:cs typeface="+mn-lt"/>
              </a:rPr>
              <a:t>Behaviour</a:t>
            </a:r>
            <a:r>
              <a:rPr lang="en-US" sz="2400" dirty="0">
                <a:ea typeface="+mn-lt"/>
                <a:cs typeface="+mn-lt"/>
              </a:rPr>
              <a:t> Theories Explaining Barriers to Changing </a:t>
            </a:r>
            <a:r>
              <a:rPr lang="en-US" sz="2400" err="1">
                <a:ea typeface="+mn-lt"/>
                <a:cs typeface="+mn-lt"/>
              </a:rPr>
              <a:t>Behaviour</a:t>
            </a:r>
            <a:endParaRPr lang="en-US" sz="2400" err="1"/>
          </a:p>
        </p:txBody>
      </p:sp>
      <p:sp>
        <p:nvSpPr>
          <p:cNvPr id="3" name="TextBox 2">
            <a:extLst>
              <a:ext uri="{FF2B5EF4-FFF2-40B4-BE49-F238E27FC236}">
                <a16:creationId xmlns:a16="http://schemas.microsoft.com/office/drawing/2014/main" id="{D2539C50-CE09-4B42-8E79-1AF3A8BE4E1F}"/>
              </a:ext>
            </a:extLst>
          </p:cNvPr>
          <p:cNvSpPr txBox="1"/>
          <p:nvPr/>
        </p:nvSpPr>
        <p:spPr>
          <a:xfrm>
            <a:off x="2466079" y="1168565"/>
            <a:ext cx="954369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1. Model of Health Belief (HBM)</a:t>
            </a:r>
            <a:endParaRPr lang="en-US" b="1" dirty="0"/>
          </a:p>
          <a:p>
            <a:endParaRPr lang="en-US"/>
          </a:p>
          <a:p>
            <a:r>
              <a:rPr lang="en-US" dirty="0">
                <a:ea typeface="+mn-lt"/>
                <a:cs typeface="+mn-lt"/>
              </a:rPr>
              <a:t>Older persons can or can still not attend screening based on their personal perceptions of the disease and prevention as per the Health Belief Model.</a:t>
            </a:r>
            <a:endParaRPr lang="en-US" dirty="0"/>
          </a:p>
          <a:p>
            <a:endParaRPr lang="en-US"/>
          </a:p>
          <a:p>
            <a:r>
              <a:rPr lang="en-US" dirty="0">
                <a:ea typeface="+mn-lt"/>
                <a:cs typeface="+mn-lt"/>
              </a:rPr>
              <a:t>Important Elements:</a:t>
            </a:r>
            <a:endParaRPr lang="en-US" dirty="0"/>
          </a:p>
          <a:p>
            <a:endParaRPr lang="en-US"/>
          </a:p>
          <a:p>
            <a:pPr marL="285750" indent="-285750">
              <a:buFont typeface="Arial"/>
              <a:buChar char="•"/>
            </a:pPr>
            <a:r>
              <a:rPr lang="en-US" dirty="0">
                <a:ea typeface="+mn-lt"/>
                <a:cs typeface="+mn-lt"/>
              </a:rPr>
              <a:t>Perceived Susceptibility: The old-age individuals might not believe that they should be screened because they do not feel unwell.</a:t>
            </a:r>
            <a:endParaRPr lang="en-US" dirty="0"/>
          </a:p>
          <a:p>
            <a:pPr marL="285750" indent="-285750">
              <a:buFont typeface="Arial"/>
              <a:buChar char="•"/>
            </a:pPr>
            <a:r>
              <a:rPr lang="en-US" dirty="0">
                <a:ea typeface="+mn-lt"/>
                <a:cs typeface="+mn-lt"/>
              </a:rPr>
              <a:t>Perceived Severity: Mothers and fathers can underestimate the seriousness of diseases such as cancer.</a:t>
            </a:r>
            <a:endParaRPr lang="en-US" dirty="0"/>
          </a:p>
          <a:p>
            <a:pPr marL="285750" indent="-285750">
              <a:buFont typeface="Arial"/>
              <a:buChar char="•"/>
            </a:pPr>
            <a:r>
              <a:rPr lang="en-US" dirty="0">
                <a:ea typeface="+mn-lt"/>
                <a:cs typeface="+mn-lt"/>
              </a:rPr>
              <a:t>Benefits Perceived: They may not </a:t>
            </a:r>
            <a:r>
              <a:rPr lang="en-US" dirty="0" err="1">
                <a:ea typeface="+mn-lt"/>
                <a:cs typeface="+mn-lt"/>
              </a:rPr>
              <a:t>realise</a:t>
            </a:r>
            <a:r>
              <a:rPr lang="en-US" dirty="0">
                <a:ea typeface="+mn-lt"/>
                <a:cs typeface="+mn-lt"/>
              </a:rPr>
              <a:t> the need of early detection.</a:t>
            </a:r>
            <a:endParaRPr lang="en-US" dirty="0"/>
          </a:p>
          <a:p>
            <a:pPr marL="285750" indent="-285750">
              <a:buFont typeface="Arial"/>
              <a:buChar char="•"/>
            </a:pPr>
            <a:r>
              <a:rPr lang="en-US" dirty="0">
                <a:ea typeface="+mn-lt"/>
                <a:cs typeface="+mn-lt"/>
              </a:rPr>
              <a:t>Among the perceived barriers, there are shame, fear of bad results, or difficulty in scheduling appointments.</a:t>
            </a:r>
            <a:endParaRPr lang="en-US" dirty="0"/>
          </a:p>
          <a:p>
            <a:pPr marL="285750" indent="-285750">
              <a:buFont typeface="Arial"/>
              <a:buChar char="•"/>
            </a:pPr>
            <a:r>
              <a:rPr lang="en-US" dirty="0">
                <a:ea typeface="+mn-lt"/>
                <a:cs typeface="+mn-lt"/>
              </a:rPr>
              <a:t>Prompts to Act: Health program promotions or a reminder sent by the general practitioners.</a:t>
            </a:r>
            <a:endParaRPr lang="en-US" dirty="0"/>
          </a:p>
          <a:p>
            <a:pPr marL="285750" indent="-285750">
              <a:buFont typeface="Arial"/>
              <a:buChar char="•"/>
            </a:pPr>
            <a:r>
              <a:rPr lang="en-US" dirty="0">
                <a:ea typeface="+mn-lt"/>
                <a:cs typeface="+mn-lt"/>
              </a:rPr>
              <a:t>Self-Efficacy: Self-confidence when passing or understanding the screening process.</a:t>
            </a:r>
            <a:endParaRPr lang="en-US" dirty="0"/>
          </a:p>
        </p:txBody>
      </p:sp>
    </p:spTree>
    <p:extLst>
      <p:ext uri="{BB962C8B-B14F-4D97-AF65-F5344CB8AC3E}">
        <p14:creationId xmlns:p14="http://schemas.microsoft.com/office/powerpoint/2010/main" val="2102523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251507-6829-1982-FDD8-18BE0F40BDFB}"/>
              </a:ext>
            </a:extLst>
          </p:cNvPr>
          <p:cNvSpPr txBox="1"/>
          <p:nvPr/>
        </p:nvSpPr>
        <p:spPr>
          <a:xfrm>
            <a:off x="4488988" y="1711353"/>
            <a:ext cx="564742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Barriers which this model explains:</a:t>
            </a:r>
            <a:endParaRPr lang="en-US" dirty="0"/>
          </a:p>
          <a:p>
            <a:endParaRPr lang="en-US"/>
          </a:p>
          <a:p>
            <a:pPr marL="285750" indent="-285750">
              <a:buFont typeface="Arial"/>
              <a:buChar char="•"/>
            </a:pPr>
            <a:r>
              <a:rPr lang="en-US" dirty="0">
                <a:ea typeface="+mn-lt"/>
                <a:cs typeface="+mn-lt"/>
              </a:rPr>
              <a:t>Fear of being diagnosed.</a:t>
            </a:r>
            <a:endParaRPr lang="en-US" dirty="0"/>
          </a:p>
          <a:p>
            <a:pPr marL="285750" indent="-285750">
              <a:buFont typeface="Arial"/>
              <a:buChar char="•"/>
            </a:pPr>
            <a:endParaRPr lang="en-US"/>
          </a:p>
          <a:p>
            <a:pPr marL="285750" indent="-285750">
              <a:buFont typeface="Arial"/>
              <a:buChar char="•"/>
            </a:pPr>
            <a:r>
              <a:rPr lang="en-US" dirty="0">
                <a:ea typeface="+mn-lt"/>
                <a:cs typeface="+mn-lt"/>
              </a:rPr>
              <a:t>Poor knowledge on the benefits of screening.</a:t>
            </a:r>
            <a:endParaRPr lang="en-US" dirty="0"/>
          </a:p>
          <a:p>
            <a:pPr marL="285750" indent="-285750">
              <a:buFont typeface="Arial"/>
              <a:buChar char="•"/>
            </a:pPr>
            <a:endParaRPr lang="en-US"/>
          </a:p>
          <a:p>
            <a:pPr marL="285750" indent="-285750">
              <a:buFont typeface="Arial"/>
              <a:buChar char="•"/>
            </a:pPr>
            <a:r>
              <a:rPr lang="en-US" dirty="0">
                <a:ea typeface="+mn-lt"/>
                <a:cs typeface="+mn-lt"/>
              </a:rPr>
              <a:t>Inconvenience or humiliation.</a:t>
            </a:r>
            <a:endParaRPr lang="en-US" dirty="0"/>
          </a:p>
        </p:txBody>
      </p:sp>
    </p:spTree>
    <p:extLst>
      <p:ext uri="{BB962C8B-B14F-4D97-AF65-F5344CB8AC3E}">
        <p14:creationId xmlns:p14="http://schemas.microsoft.com/office/powerpoint/2010/main" val="1490930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4308BD-9946-A54C-4047-8B6DA90244DC}"/>
              </a:ext>
            </a:extLst>
          </p:cNvPr>
          <p:cNvSpPr txBox="1"/>
          <p:nvPr/>
        </p:nvSpPr>
        <p:spPr>
          <a:xfrm>
            <a:off x="4131911" y="1282147"/>
            <a:ext cx="628003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2. The Planned </a:t>
            </a:r>
            <a:r>
              <a:rPr lang="en-US" b="1" err="1">
                <a:ea typeface="+mn-lt"/>
                <a:cs typeface="+mn-lt"/>
              </a:rPr>
              <a:t>Behaviour</a:t>
            </a:r>
            <a:r>
              <a:rPr lang="en-US" b="1" dirty="0">
                <a:ea typeface="+mn-lt"/>
                <a:cs typeface="+mn-lt"/>
              </a:rPr>
              <a:t> Theory (TPB)</a:t>
            </a:r>
            <a:endParaRPr lang="en-US" b="1" dirty="0"/>
          </a:p>
          <a:p>
            <a:endParaRPr lang="en-US"/>
          </a:p>
          <a:p>
            <a:r>
              <a:rPr lang="en-US" dirty="0">
                <a:ea typeface="+mn-lt"/>
                <a:cs typeface="+mn-lt"/>
              </a:rPr>
              <a:t>The Theory of Planned </a:t>
            </a:r>
            <a:r>
              <a:rPr lang="en-US" dirty="0" err="1">
                <a:ea typeface="+mn-lt"/>
                <a:cs typeface="+mn-lt"/>
              </a:rPr>
              <a:t>Behaviour</a:t>
            </a:r>
            <a:r>
              <a:rPr lang="en-US" dirty="0">
                <a:ea typeface="+mn-lt"/>
                <a:cs typeface="+mn-lt"/>
              </a:rPr>
              <a:t> suggests that attitudes, social influence, and </a:t>
            </a:r>
            <a:r>
              <a:rPr lang="en-US" dirty="0" err="1">
                <a:ea typeface="+mn-lt"/>
                <a:cs typeface="+mn-lt"/>
              </a:rPr>
              <a:t>behavioural</a:t>
            </a:r>
            <a:r>
              <a:rPr lang="en-US" dirty="0">
                <a:ea typeface="+mn-lt"/>
                <a:cs typeface="+mn-lt"/>
              </a:rPr>
              <a:t> control have an influence on the wish of older people to undergo screening</a:t>
            </a:r>
            <a:r>
              <a:rPr lang="en-US" dirty="0">
                <a:latin typeface="Arial"/>
                <a:ea typeface="+mn-lt"/>
                <a:cs typeface="+mn-lt"/>
              </a:rPr>
              <a:t> </a:t>
            </a:r>
            <a:r>
              <a:rPr lang="en-US" dirty="0">
                <a:solidFill>
                  <a:srgbClr val="2C3E50"/>
                </a:solidFill>
                <a:latin typeface="Arial"/>
                <a:ea typeface="Roboto"/>
                <a:cs typeface="Roboto"/>
              </a:rPr>
              <a:t>(Hargreaves, 2011)</a:t>
            </a:r>
            <a:r>
              <a:rPr lang="en-US" dirty="0">
                <a:latin typeface="Arial"/>
                <a:ea typeface="+mn-lt"/>
                <a:cs typeface="+mn-lt"/>
              </a:rPr>
              <a:t>.</a:t>
            </a:r>
            <a:endParaRPr lang="en-US" dirty="0">
              <a:latin typeface="Arial"/>
              <a:cs typeface="Arial"/>
            </a:endParaRPr>
          </a:p>
          <a:p>
            <a:endParaRPr lang="en-US"/>
          </a:p>
          <a:p>
            <a:r>
              <a:rPr lang="en-US" b="1" dirty="0">
                <a:ea typeface="+mn-lt"/>
                <a:cs typeface="+mn-lt"/>
              </a:rPr>
              <a:t>Important Elements:</a:t>
            </a:r>
            <a:endParaRPr lang="en-US" b="1" dirty="0"/>
          </a:p>
          <a:p>
            <a:endParaRPr lang="en-US"/>
          </a:p>
          <a:p>
            <a:r>
              <a:rPr lang="en-US" b="1" dirty="0">
                <a:ea typeface="+mn-lt"/>
                <a:cs typeface="+mn-lt"/>
              </a:rPr>
              <a:t>Attitude:</a:t>
            </a:r>
            <a:r>
              <a:rPr lang="en-US" dirty="0">
                <a:ea typeface="+mn-lt"/>
                <a:cs typeface="+mn-lt"/>
              </a:rPr>
              <a:t> The perception of the need or </a:t>
            </a:r>
            <a:r>
              <a:rPr lang="en-US" dirty="0" err="1">
                <a:ea typeface="+mn-lt"/>
                <a:cs typeface="+mn-lt"/>
              </a:rPr>
              <a:t>utilisation</a:t>
            </a:r>
            <a:r>
              <a:rPr lang="en-US" dirty="0">
                <a:ea typeface="+mn-lt"/>
                <a:cs typeface="+mn-lt"/>
              </a:rPr>
              <a:t> of screening or not.</a:t>
            </a:r>
            <a:endParaRPr lang="en-US" dirty="0"/>
          </a:p>
          <a:p>
            <a:endParaRPr lang="en-US" b="1" dirty="0"/>
          </a:p>
          <a:p>
            <a:r>
              <a:rPr lang="en-US" b="1" dirty="0">
                <a:ea typeface="+mn-lt"/>
                <a:cs typeface="+mn-lt"/>
              </a:rPr>
              <a:t>Subjective Standards:</a:t>
            </a:r>
            <a:r>
              <a:rPr lang="en-US" dirty="0">
                <a:ea typeface="+mn-lt"/>
                <a:cs typeface="+mn-lt"/>
              </a:rPr>
              <a:t>  Family/cultural influence.</a:t>
            </a:r>
            <a:endParaRPr lang="en-US" dirty="0"/>
          </a:p>
          <a:p>
            <a:endParaRPr lang="en-US" dirty="0">
              <a:ea typeface="+mn-lt"/>
              <a:cs typeface="+mn-lt"/>
            </a:endParaRPr>
          </a:p>
          <a:p>
            <a:r>
              <a:rPr lang="en-US" b="1" dirty="0">
                <a:ea typeface="+mn-lt"/>
                <a:cs typeface="+mn-lt"/>
              </a:rPr>
              <a:t>Perceived </a:t>
            </a:r>
            <a:r>
              <a:rPr lang="en-US" b="1" dirty="0" err="1">
                <a:ea typeface="+mn-lt"/>
                <a:cs typeface="+mn-lt"/>
              </a:rPr>
              <a:t>Behavioural</a:t>
            </a:r>
            <a:r>
              <a:rPr lang="en-US" b="1" dirty="0">
                <a:ea typeface="+mn-lt"/>
                <a:cs typeface="+mn-lt"/>
              </a:rPr>
              <a:t> Control:</a:t>
            </a:r>
            <a:r>
              <a:rPr lang="en-US" dirty="0">
                <a:ea typeface="+mn-lt"/>
                <a:cs typeface="+mn-lt"/>
              </a:rPr>
              <a:t> Perceived ability to attend which might be affected by mobility, transportation or technological barriers.</a:t>
            </a:r>
            <a:endParaRPr lang="en-US" dirty="0"/>
          </a:p>
        </p:txBody>
      </p:sp>
    </p:spTree>
    <p:extLst>
      <p:ext uri="{BB962C8B-B14F-4D97-AF65-F5344CB8AC3E}">
        <p14:creationId xmlns:p14="http://schemas.microsoft.com/office/powerpoint/2010/main" val="26023150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F65740-0B5C-A3F8-FA3E-A6A7FB22A906}"/>
              </a:ext>
            </a:extLst>
          </p:cNvPr>
          <p:cNvSpPr txBox="1"/>
          <p:nvPr/>
        </p:nvSpPr>
        <p:spPr>
          <a:xfrm>
            <a:off x="5101480" y="1717261"/>
            <a:ext cx="492855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Barriers that this model justifies:</a:t>
            </a:r>
            <a:endParaRPr lang="en-US" dirty="0"/>
          </a:p>
          <a:p>
            <a:endParaRPr lang="en-US"/>
          </a:p>
          <a:p>
            <a:pPr marL="285750" indent="-285750">
              <a:buFont typeface="Arial"/>
              <a:buChar char="•"/>
            </a:pPr>
            <a:r>
              <a:rPr lang="en-US" dirty="0">
                <a:ea typeface="+mn-lt"/>
                <a:cs typeface="+mn-lt"/>
              </a:rPr>
              <a:t>Pejorative emotions </a:t>
            </a:r>
          </a:p>
          <a:p>
            <a:pPr marL="285750" indent="-285750">
              <a:buFont typeface="Arial"/>
              <a:buChar char="•"/>
            </a:pPr>
            <a:endParaRPr lang="en-US" dirty="0">
              <a:ea typeface="+mn-lt"/>
              <a:cs typeface="+mn-lt"/>
            </a:endParaRPr>
          </a:p>
          <a:p>
            <a:pPr marL="285750" indent="-285750">
              <a:buFont typeface="Arial"/>
              <a:buChar char="•"/>
            </a:pPr>
            <a:r>
              <a:rPr lang="en-US" dirty="0">
                <a:ea typeface="+mn-lt"/>
                <a:cs typeface="+mn-lt"/>
              </a:rPr>
              <a:t>Peer pressure of non-goers.</a:t>
            </a:r>
            <a:endParaRPr lang="en-US" dirty="0"/>
          </a:p>
          <a:p>
            <a:pPr marL="285750" indent="-285750">
              <a:buFont typeface="Arial"/>
              <a:buChar char="•"/>
            </a:pPr>
            <a:endParaRPr lang="en-US"/>
          </a:p>
          <a:p>
            <a:pPr marL="285750" indent="-285750">
              <a:buFont typeface="Arial"/>
              <a:buChar char="•"/>
            </a:pPr>
            <a:r>
              <a:rPr lang="en-US" dirty="0">
                <a:ea typeface="+mn-lt"/>
                <a:cs typeface="+mn-lt"/>
              </a:rPr>
              <a:t>Lack of confidence in the use of internet reservation websites.</a:t>
            </a:r>
            <a:endParaRPr lang="en-US" dirty="0"/>
          </a:p>
        </p:txBody>
      </p:sp>
    </p:spTree>
    <p:extLst>
      <p:ext uri="{BB962C8B-B14F-4D97-AF65-F5344CB8AC3E}">
        <p14:creationId xmlns:p14="http://schemas.microsoft.com/office/powerpoint/2010/main" val="1147047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17AFCD-5FE7-B879-B3A0-7D35A1901237}"/>
              </a:ext>
            </a:extLst>
          </p:cNvPr>
          <p:cNvSpPr txBox="1"/>
          <p:nvPr/>
        </p:nvSpPr>
        <p:spPr>
          <a:xfrm>
            <a:off x="4587377" y="2570513"/>
            <a:ext cx="584870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Determining the Screening Principles  </a:t>
            </a:r>
            <a:endParaRPr lang="en-US"/>
          </a:p>
          <a:p>
            <a:endParaRPr lang="en-US"/>
          </a:p>
          <a:p>
            <a:r>
              <a:rPr lang="en-US">
                <a:ea typeface="+mn-lt"/>
                <a:cs typeface="+mn-lt"/>
              </a:rPr>
              <a:t>Understanding Action and Advocacy.</a:t>
            </a:r>
            <a:endParaRPr lang="en-US"/>
          </a:p>
          <a:p>
            <a:endParaRPr lang="en-US"/>
          </a:p>
          <a:p>
            <a:r>
              <a:rPr lang="en-US" dirty="0">
                <a:ea typeface="+mn-lt"/>
                <a:cs typeface="+mn-lt"/>
              </a:rPr>
              <a:t>Evaluation of short-term and long-term goals,</a:t>
            </a:r>
            <a:endParaRPr lang="en-US"/>
          </a:p>
          <a:p>
            <a:endParaRPr lang="en-US"/>
          </a:p>
          <a:p>
            <a:r>
              <a:rPr lang="en-US" dirty="0">
                <a:ea typeface="+mn-lt"/>
                <a:cs typeface="+mn-lt"/>
              </a:rPr>
              <a:t>The effective utilization of policies.</a:t>
            </a:r>
            <a:endParaRPr lang="en-US" dirty="0"/>
          </a:p>
          <a:p>
            <a:endParaRPr lang="en-US"/>
          </a:p>
          <a:p>
            <a:r>
              <a:rPr lang="en-US" dirty="0">
                <a:ea typeface="+mn-lt"/>
                <a:cs typeface="+mn-lt"/>
              </a:rPr>
              <a:t>Assessing Achievement</a:t>
            </a:r>
            <a:endParaRPr lang="en-US" dirty="0"/>
          </a:p>
        </p:txBody>
      </p:sp>
      <p:sp>
        <p:nvSpPr>
          <p:cNvPr id="3" name="TextBox 2">
            <a:extLst>
              <a:ext uri="{FF2B5EF4-FFF2-40B4-BE49-F238E27FC236}">
                <a16:creationId xmlns:a16="http://schemas.microsoft.com/office/drawing/2014/main" id="{1786A53E-0C1F-EABF-353D-1E31002B84A2}"/>
              </a:ext>
            </a:extLst>
          </p:cNvPr>
          <p:cNvSpPr txBox="1"/>
          <p:nvPr/>
        </p:nvSpPr>
        <p:spPr>
          <a:xfrm>
            <a:off x="4178732" y="1041387"/>
            <a:ext cx="52736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Solution for Challenges</a:t>
            </a:r>
          </a:p>
        </p:txBody>
      </p:sp>
    </p:spTree>
    <p:extLst>
      <p:ext uri="{BB962C8B-B14F-4D97-AF65-F5344CB8AC3E}">
        <p14:creationId xmlns:p14="http://schemas.microsoft.com/office/powerpoint/2010/main" val="303038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1E072A-742E-1283-453A-17917ED0A7DA}"/>
              </a:ext>
            </a:extLst>
          </p:cNvPr>
          <p:cNvSpPr txBox="1"/>
          <p:nvPr/>
        </p:nvSpPr>
        <p:spPr>
          <a:xfrm>
            <a:off x="2463516" y="825727"/>
            <a:ext cx="9026106" cy="8771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ea typeface="Calibri"/>
                <a:cs typeface="Calibri"/>
              </a:rPr>
              <a:t>Semprini, J. (2022) ‘Oral Cancer Screenings in Low-Income Adults’, </a:t>
            </a:r>
            <a:r>
              <a:rPr lang="en-US" i="1" dirty="0">
                <a:latin typeface="Arial"/>
                <a:ea typeface="Calibri"/>
                <a:cs typeface="Calibri"/>
              </a:rPr>
              <a:t>SSRN Electronic Journal</a:t>
            </a:r>
            <a:r>
              <a:rPr lang="en-US" dirty="0">
                <a:latin typeface="Arial"/>
                <a:ea typeface="Calibri"/>
                <a:cs typeface="Calibri"/>
              </a:rPr>
              <a:t> [Preprint]. Available at: </a:t>
            </a:r>
            <a:r>
              <a:rPr lang="en-US" dirty="0">
                <a:latin typeface="Arial"/>
                <a:ea typeface="Calibri"/>
                <a:cs typeface="Calibri"/>
                <a:hlinkClick r:id="rId2"/>
              </a:rPr>
              <a:t>https://doi.org/10.2139/ssrn.4064889</a:t>
            </a:r>
            <a:endParaRPr lang="en-US" dirty="0">
              <a:latin typeface="Arial"/>
              <a:ea typeface="Calibri"/>
              <a:cs typeface="Calibri"/>
            </a:endParaRPr>
          </a:p>
          <a:p>
            <a:pPr marL="285750" indent="-285750">
              <a:buFont typeface="Arial"/>
              <a:buChar char="•"/>
            </a:pPr>
            <a:r>
              <a:rPr lang="en-US" dirty="0">
                <a:latin typeface="Arial"/>
                <a:ea typeface="Calibri"/>
                <a:cs typeface="Calibri"/>
              </a:rPr>
              <a:t>Iacobucci, G. (2017) ‘NICE recommends routine NHS funding for new breast cancer drugs’, </a:t>
            </a:r>
            <a:r>
              <a:rPr lang="en-US" i="1" dirty="0">
                <a:latin typeface="Arial"/>
                <a:ea typeface="Calibri"/>
                <a:cs typeface="Calibri"/>
              </a:rPr>
              <a:t>BMJ</a:t>
            </a:r>
            <a:r>
              <a:rPr lang="en-US" dirty="0">
                <a:latin typeface="Arial"/>
                <a:ea typeface="Calibri"/>
                <a:cs typeface="Calibri"/>
              </a:rPr>
              <a:t>, p. j5309. Available at: </a:t>
            </a:r>
            <a:r>
              <a:rPr lang="en-US" dirty="0">
                <a:latin typeface="Arial"/>
                <a:ea typeface="Calibri"/>
                <a:cs typeface="Calibri"/>
                <a:hlinkClick r:id="rId3"/>
              </a:rPr>
              <a:t>https://doi.org/10.1136/bmj.j5309</a:t>
            </a:r>
            <a:r>
              <a:rPr lang="en-US" dirty="0">
                <a:latin typeface="Arial"/>
                <a:ea typeface="Calibri"/>
                <a:cs typeface="Calibri"/>
              </a:rPr>
              <a:t>.</a:t>
            </a:r>
            <a:endParaRPr lang="en-US">
              <a:latin typeface="Arial"/>
              <a:cs typeface="Arial"/>
            </a:endParaRPr>
          </a:p>
          <a:p>
            <a:pPr marL="285750" indent="-285750">
              <a:buFont typeface="Arial"/>
              <a:buChar char="•"/>
            </a:pPr>
            <a:r>
              <a:rPr lang="en-US" dirty="0">
                <a:latin typeface="Arial"/>
                <a:ea typeface="Calibri"/>
                <a:cs typeface="Calibri"/>
              </a:rPr>
              <a:t>‌‘Majority of admissions for fractures are due to a fall, statistics show’ (2010) </a:t>
            </a:r>
            <a:r>
              <a:rPr lang="en-US" i="1" dirty="0">
                <a:latin typeface="Arial"/>
                <a:ea typeface="Calibri"/>
                <a:cs typeface="Calibri"/>
              </a:rPr>
              <a:t>Nursing Older People</a:t>
            </a:r>
            <a:r>
              <a:rPr lang="en-US" dirty="0">
                <a:latin typeface="Arial"/>
                <a:ea typeface="Calibri"/>
                <a:cs typeface="Calibri"/>
              </a:rPr>
              <a:t>, 22(9), pp. 4–4. Available at: </a:t>
            </a:r>
            <a:r>
              <a:rPr lang="en-US" dirty="0">
                <a:latin typeface="Arial"/>
                <a:ea typeface="Calibri"/>
                <a:cs typeface="Calibri"/>
                <a:hlinkClick r:id="rId4"/>
              </a:rPr>
              <a:t>https://doi.org/10.7748/nop.22.9.4.s5</a:t>
            </a:r>
            <a:r>
              <a:rPr lang="en-US" dirty="0">
                <a:latin typeface="Arial"/>
                <a:ea typeface="Calibri"/>
                <a:cs typeface="Calibri"/>
              </a:rPr>
              <a:t>.</a:t>
            </a:r>
            <a:endParaRPr lang="en-US">
              <a:latin typeface="Arial"/>
              <a:ea typeface="Calibri"/>
              <a:cs typeface="Calibri"/>
            </a:endParaRPr>
          </a:p>
          <a:p>
            <a:pPr marL="285750" indent="-285750">
              <a:buFont typeface="Arial"/>
              <a:buChar char="•"/>
            </a:pPr>
            <a:r>
              <a:rPr lang="en-US" dirty="0">
                <a:latin typeface="Arial"/>
                <a:ea typeface="Calibri"/>
                <a:cs typeface="Calibri"/>
              </a:rPr>
              <a:t>‌Mashud </a:t>
            </a:r>
            <a:r>
              <a:rPr lang="en-US" err="1">
                <a:latin typeface="Arial"/>
                <a:ea typeface="Calibri"/>
                <a:cs typeface="Calibri"/>
              </a:rPr>
              <a:t>Mashud</a:t>
            </a:r>
            <a:r>
              <a:rPr lang="en-US" dirty="0">
                <a:latin typeface="Arial"/>
                <a:ea typeface="Calibri"/>
                <a:cs typeface="Calibri"/>
              </a:rPr>
              <a:t> </a:t>
            </a:r>
            <a:r>
              <a:rPr lang="en-US" i="1" dirty="0">
                <a:latin typeface="Arial"/>
                <a:ea typeface="Calibri"/>
                <a:cs typeface="Calibri"/>
              </a:rPr>
              <a:t>et al.</a:t>
            </a:r>
            <a:r>
              <a:rPr lang="en-US" dirty="0">
                <a:latin typeface="Arial"/>
                <a:ea typeface="Calibri"/>
                <a:cs typeface="Calibri"/>
              </a:rPr>
              <a:t> (2023) ‘Physical Fitness: Effects of active lifestyle internalization through physical literacy </a:t>
            </a:r>
            <a:r>
              <a:rPr lang="en-US" err="1">
                <a:latin typeface="Arial"/>
                <a:ea typeface="Calibri"/>
                <a:cs typeface="Calibri"/>
              </a:rPr>
              <a:t>awarenes</a:t>
            </a:r>
            <a:r>
              <a:rPr lang="en-US" dirty="0">
                <a:latin typeface="Arial"/>
                <a:ea typeface="Calibri"/>
                <a:cs typeface="Calibri"/>
              </a:rPr>
              <a:t> based project’, </a:t>
            </a:r>
            <a:r>
              <a:rPr lang="en-US" i="1" err="1">
                <a:latin typeface="Arial"/>
                <a:ea typeface="Calibri"/>
                <a:cs typeface="Calibri"/>
              </a:rPr>
              <a:t>Retos</a:t>
            </a:r>
            <a:r>
              <a:rPr lang="en-US" i="1" dirty="0">
                <a:latin typeface="Arial"/>
                <a:ea typeface="Calibri"/>
                <a:cs typeface="Calibri"/>
              </a:rPr>
              <a:t> digital/</a:t>
            </a:r>
            <a:r>
              <a:rPr lang="en-US" i="1" err="1">
                <a:latin typeface="Arial"/>
                <a:ea typeface="Calibri"/>
                <a:cs typeface="Calibri"/>
              </a:rPr>
              <a:t>Retos</a:t>
            </a:r>
            <a:r>
              <a:rPr lang="en-US" dirty="0">
                <a:latin typeface="Arial"/>
                <a:ea typeface="Calibri"/>
                <a:cs typeface="Calibri"/>
              </a:rPr>
              <a:t>, 51, pp. 1299–1308. Available at: </a:t>
            </a:r>
            <a:r>
              <a:rPr lang="en-US" dirty="0">
                <a:latin typeface="Arial"/>
                <a:ea typeface="Calibri"/>
                <a:cs typeface="Calibri"/>
                <a:hlinkClick r:id="rId5"/>
              </a:rPr>
              <a:t>https://doi.org/10.47197/retos.v51.101662</a:t>
            </a:r>
            <a:r>
              <a:rPr lang="en-US" dirty="0">
                <a:latin typeface="Arial"/>
                <a:ea typeface="Calibri"/>
                <a:cs typeface="Calibri"/>
              </a:rPr>
              <a:t>.</a:t>
            </a:r>
            <a:endParaRPr lang="en-US">
              <a:latin typeface="Arial"/>
              <a:ea typeface="Calibri"/>
              <a:cs typeface="Calibri"/>
            </a:endParaRPr>
          </a:p>
          <a:p>
            <a:pPr marL="285750" indent="-285750">
              <a:buFont typeface="Arial"/>
              <a:buChar char="•"/>
            </a:pPr>
            <a:r>
              <a:rPr lang="en-US" err="1">
                <a:latin typeface="Arial"/>
                <a:ea typeface="Calibri"/>
                <a:cs typeface="Calibri"/>
              </a:rPr>
              <a:t>Psacharopoulos</a:t>
            </a:r>
            <a:r>
              <a:rPr lang="en-US" dirty="0">
                <a:latin typeface="Arial"/>
                <a:ea typeface="Calibri"/>
                <a:cs typeface="Calibri"/>
              </a:rPr>
              <a:t>, G. (1994) ‘Returns to investment in education: A global update’, </a:t>
            </a:r>
            <a:r>
              <a:rPr lang="en-US" i="1" dirty="0">
                <a:latin typeface="Arial"/>
                <a:ea typeface="Calibri"/>
                <a:cs typeface="Calibri"/>
              </a:rPr>
              <a:t>World Development</a:t>
            </a:r>
            <a:r>
              <a:rPr lang="en-US" dirty="0">
                <a:latin typeface="Arial"/>
                <a:ea typeface="Calibri"/>
                <a:cs typeface="Calibri"/>
              </a:rPr>
              <a:t>, 22(9), pp. 1325–1343. Available at: </a:t>
            </a:r>
            <a:r>
              <a:rPr lang="en-US" dirty="0">
                <a:latin typeface="Arial"/>
                <a:ea typeface="Calibri"/>
                <a:cs typeface="Calibri"/>
                <a:hlinkClick r:id="rId6"/>
              </a:rPr>
              <a:t>https://doi.org/10.1016/0305-750x(94)90007-8</a:t>
            </a:r>
            <a:r>
              <a:rPr lang="en-US" dirty="0">
                <a:latin typeface="Arial"/>
                <a:ea typeface="Calibri"/>
                <a:cs typeface="Calibri"/>
              </a:rPr>
              <a:t>.</a:t>
            </a:r>
            <a:endParaRPr lang="en-US">
              <a:latin typeface="Arial"/>
              <a:cs typeface="Arial"/>
            </a:endParaRPr>
          </a:p>
          <a:p>
            <a:pPr marL="285750" indent="-285750">
              <a:buFont typeface="Arial"/>
              <a:buChar char="•"/>
            </a:pPr>
            <a:r>
              <a:rPr lang="en-US" dirty="0">
                <a:latin typeface="Arial"/>
                <a:ea typeface="Calibri"/>
                <a:cs typeface="Calibri"/>
              </a:rPr>
              <a:t>‌‘Physical Activity and Public Health’ (2007) </a:t>
            </a:r>
            <a:r>
              <a:rPr lang="en-US" i="1" dirty="0">
                <a:latin typeface="Arial"/>
                <a:ea typeface="Calibri"/>
                <a:cs typeface="Calibri"/>
              </a:rPr>
              <a:t>Circulation</a:t>
            </a:r>
            <a:r>
              <a:rPr lang="en-US" dirty="0">
                <a:latin typeface="Arial"/>
                <a:ea typeface="Calibri"/>
                <a:cs typeface="Calibri"/>
              </a:rPr>
              <a:t>, 116(9), pp. 1081–1093. Available at: </a:t>
            </a:r>
            <a:r>
              <a:rPr lang="en-US" dirty="0">
                <a:latin typeface="Arial"/>
                <a:ea typeface="Calibri"/>
                <a:cs typeface="Calibri"/>
                <a:hlinkClick r:id="rId7"/>
              </a:rPr>
              <a:t>https://doi.org/10.1161/circulationaha.107.185649</a:t>
            </a:r>
            <a:r>
              <a:rPr lang="en-US" dirty="0">
                <a:latin typeface="Arial"/>
                <a:ea typeface="Calibri"/>
                <a:cs typeface="Calibri"/>
              </a:rPr>
              <a:t>.</a:t>
            </a:r>
            <a:endParaRPr lang="en-US">
              <a:latin typeface="Arial"/>
              <a:ea typeface="Calibri"/>
              <a:cs typeface="Arial"/>
            </a:endParaRPr>
          </a:p>
          <a:p>
            <a:pPr marL="285750" indent="-285750">
              <a:buFont typeface="Arial"/>
              <a:buChar char="•"/>
            </a:pPr>
            <a:r>
              <a:rPr lang="en-US" dirty="0">
                <a:latin typeface="Arial"/>
                <a:ea typeface="Calibri"/>
                <a:cs typeface="Calibri"/>
              </a:rPr>
              <a:t>Grover, V. </a:t>
            </a:r>
            <a:r>
              <a:rPr lang="en-US" i="1" dirty="0">
                <a:latin typeface="Arial"/>
                <a:ea typeface="Calibri"/>
                <a:cs typeface="Calibri"/>
              </a:rPr>
              <a:t>et al.</a:t>
            </a:r>
            <a:r>
              <a:rPr lang="en-US" dirty="0">
                <a:latin typeface="Arial"/>
                <a:ea typeface="Calibri"/>
                <a:cs typeface="Calibri"/>
              </a:rPr>
              <a:t> (1995) ‘The Implementation of Business Process Reengineering’, </a:t>
            </a:r>
            <a:r>
              <a:rPr lang="en-US" i="1" dirty="0">
                <a:latin typeface="Arial"/>
                <a:ea typeface="Calibri"/>
                <a:cs typeface="Calibri"/>
              </a:rPr>
              <a:t>Journal of Management Information Systems</a:t>
            </a:r>
            <a:r>
              <a:rPr lang="en-US" dirty="0">
                <a:latin typeface="Arial"/>
                <a:ea typeface="Calibri"/>
                <a:cs typeface="Calibri"/>
              </a:rPr>
              <a:t>, 12(1), pp. 109–144. Available at: </a:t>
            </a:r>
            <a:r>
              <a:rPr lang="en-US" dirty="0">
                <a:latin typeface="Arial"/>
                <a:ea typeface="Calibri"/>
                <a:cs typeface="Calibri"/>
                <a:hlinkClick r:id="rId8"/>
              </a:rPr>
              <a:t>https://doi.org/10.1080/07421222.1995.11518072</a:t>
            </a:r>
            <a:r>
              <a:rPr lang="en-US" dirty="0">
                <a:latin typeface="Arial"/>
                <a:ea typeface="Calibri"/>
                <a:cs typeface="Calibri"/>
              </a:rPr>
              <a:t>.</a:t>
            </a:r>
            <a:endParaRPr lang="en-US">
              <a:latin typeface="Arial"/>
              <a:cs typeface="Arial"/>
            </a:endParaRPr>
          </a:p>
          <a:p>
            <a:pPr marL="285750" indent="-285750">
              <a:buFont typeface="Arial"/>
              <a:buChar char="•"/>
            </a:pPr>
            <a:r>
              <a:rPr lang="en-US">
                <a:latin typeface="Arial"/>
                <a:ea typeface="Calibri"/>
                <a:cs typeface="Calibri"/>
              </a:rPr>
              <a:t>‌‘Prescription tracking app to be used by more than 5,000 pharmacies within a year, says NHS England’ (2025) </a:t>
            </a:r>
            <a:r>
              <a:rPr lang="en-US" i="1">
                <a:latin typeface="Arial"/>
                <a:ea typeface="Calibri"/>
                <a:cs typeface="Calibri"/>
              </a:rPr>
              <a:t>Pharmaceutical Journal</a:t>
            </a:r>
            <a:r>
              <a:rPr lang="en-US">
                <a:latin typeface="Arial"/>
                <a:ea typeface="Calibri"/>
                <a:cs typeface="Calibri"/>
              </a:rPr>
              <a:t> [Preprint]. Available at: </a:t>
            </a:r>
            <a:r>
              <a:rPr lang="en-US" dirty="0">
                <a:latin typeface="Arial"/>
                <a:ea typeface="Calibri"/>
                <a:cs typeface="Calibri"/>
                <a:hlinkClick r:id="rId9"/>
              </a:rPr>
              <a:t>https://doi.org/10.1211/pj.2025.1.358054</a:t>
            </a:r>
            <a:r>
              <a:rPr lang="en-US" dirty="0">
                <a:latin typeface="Arial"/>
                <a:ea typeface="Calibri"/>
                <a:cs typeface="Calibri"/>
              </a:rPr>
              <a:t>.</a:t>
            </a:r>
            <a:endParaRPr lang="en-US">
              <a:latin typeface="Arial"/>
              <a:ea typeface="Calibri"/>
              <a:cs typeface="Arial"/>
            </a:endParaRPr>
          </a:p>
          <a:p>
            <a:r>
              <a:rPr lang="en-US" dirty="0">
                <a:latin typeface="Calibri"/>
                <a:ea typeface="Calibri"/>
                <a:cs typeface="Calibri"/>
              </a:rPr>
              <a:t>‌</a:t>
            </a:r>
            <a:endParaRPr lang="en-US" dirty="0"/>
          </a:p>
          <a:p>
            <a:endParaRPr lang="en-US" dirty="0">
              <a:latin typeface="Arial"/>
              <a:ea typeface="Calibri"/>
              <a:cs typeface="Calibri"/>
            </a:endParaRPr>
          </a:p>
          <a:p>
            <a:r>
              <a:rPr lang="en-US" dirty="0">
                <a:latin typeface="Arial"/>
                <a:ea typeface="Calibri"/>
                <a:cs typeface="Calibri"/>
              </a:rPr>
              <a:t>‌</a:t>
            </a:r>
            <a:endParaRPr lang="en-US" dirty="0">
              <a:latin typeface="Arial"/>
              <a:cs typeface="Arial"/>
            </a:endParaRPr>
          </a:p>
          <a:p>
            <a:endParaRPr lang="en-US" dirty="0">
              <a:latin typeface="Arial"/>
              <a:ea typeface="Calibri"/>
              <a:cs typeface="Calibri"/>
            </a:endParaRPr>
          </a:p>
          <a:p>
            <a:endParaRPr lang="en-US" dirty="0">
              <a:latin typeface="Arial"/>
              <a:ea typeface="Calibri"/>
              <a:cs typeface="Calibri"/>
            </a:endParaRPr>
          </a:p>
          <a:p>
            <a:pPr marL="285750" indent="-285750">
              <a:buFont typeface="Arial"/>
              <a:buChar char="•"/>
            </a:pPr>
            <a:endParaRPr lang="en-US" dirty="0">
              <a:latin typeface="Arial"/>
              <a:ea typeface="Calibri"/>
              <a:cs typeface="Calibri"/>
            </a:endParaRPr>
          </a:p>
          <a:p>
            <a:endParaRPr lang="en-US" sz="1400" dirty="0">
              <a:latin typeface="Calibri"/>
              <a:ea typeface="Calibri"/>
              <a:cs typeface="Calibri"/>
            </a:endParaRPr>
          </a:p>
          <a:p>
            <a:endParaRPr lang="en-US" sz="1400" dirty="0">
              <a:latin typeface="Calibri"/>
              <a:ea typeface="Calibri"/>
              <a:cs typeface="Calibri"/>
            </a:endParaRPr>
          </a:p>
          <a:p>
            <a:endParaRPr lang="en-US" sz="1400" dirty="0">
              <a:latin typeface="Calibri"/>
              <a:ea typeface="Calibri"/>
              <a:cs typeface="Calibri"/>
            </a:endParaRPr>
          </a:p>
          <a:p>
            <a:r>
              <a:rPr lang="en-US" dirty="0">
                <a:latin typeface="Calibri"/>
                <a:ea typeface="Calibri"/>
                <a:cs typeface="Calibri"/>
              </a:rPr>
              <a:t>‌</a:t>
            </a:r>
            <a:endParaRPr lang="en-US" dirty="0"/>
          </a:p>
          <a:p>
            <a:pPr algn="l"/>
            <a:endParaRPr lang="en-US" dirty="0"/>
          </a:p>
        </p:txBody>
      </p:sp>
      <p:sp>
        <p:nvSpPr>
          <p:cNvPr id="3" name="TextBox 2">
            <a:extLst>
              <a:ext uri="{FF2B5EF4-FFF2-40B4-BE49-F238E27FC236}">
                <a16:creationId xmlns:a16="http://schemas.microsoft.com/office/drawing/2014/main" id="{D006D1F1-4051-55CB-12B7-9EDC5C056DBE}"/>
              </a:ext>
            </a:extLst>
          </p:cNvPr>
          <p:cNvSpPr txBox="1"/>
          <p:nvPr/>
        </p:nvSpPr>
        <p:spPr>
          <a:xfrm>
            <a:off x="2709160" y="27450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t>References</a:t>
            </a:r>
          </a:p>
        </p:txBody>
      </p:sp>
    </p:spTree>
    <p:extLst>
      <p:ext uri="{BB962C8B-B14F-4D97-AF65-F5344CB8AC3E}">
        <p14:creationId xmlns:p14="http://schemas.microsoft.com/office/powerpoint/2010/main" val="77530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4BD3CD-6979-FE67-05C8-60AA7361D471}"/>
              </a:ext>
            </a:extLst>
          </p:cNvPr>
          <p:cNvSpPr txBox="1"/>
          <p:nvPr/>
        </p:nvSpPr>
        <p:spPr>
          <a:xfrm>
            <a:off x="2827122" y="282869"/>
            <a:ext cx="8867953"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ea typeface="Calibri"/>
                <a:cs typeface="Calibri"/>
              </a:rPr>
              <a:t>‘Electronic patient records being used in 90% of hospital trusts, says NHS England’ (2023) </a:t>
            </a:r>
            <a:r>
              <a:rPr lang="en-US" i="1" dirty="0">
                <a:latin typeface="Arial"/>
                <a:ea typeface="Calibri"/>
                <a:cs typeface="Calibri"/>
              </a:rPr>
              <a:t>Pharmaceutical Journal</a:t>
            </a:r>
            <a:r>
              <a:rPr lang="en-US" dirty="0">
                <a:latin typeface="Arial"/>
                <a:ea typeface="Calibri"/>
                <a:cs typeface="Calibri"/>
              </a:rPr>
              <a:t> [Preprint]. Available at: </a:t>
            </a:r>
            <a:r>
              <a:rPr lang="en-US" dirty="0">
                <a:latin typeface="Arial"/>
                <a:ea typeface="Calibri"/>
                <a:cs typeface="Calibri"/>
                <a:hlinkClick r:id="rId2"/>
              </a:rPr>
              <a:t>https://doi.org/10.1211/pj.2023.1.201795</a:t>
            </a:r>
            <a:r>
              <a:rPr lang="en-US" dirty="0">
                <a:latin typeface="Arial"/>
                <a:ea typeface="Calibri"/>
                <a:cs typeface="Calibri"/>
              </a:rPr>
              <a:t>.</a:t>
            </a:r>
            <a:endParaRPr lang="en-US">
              <a:latin typeface="Arial"/>
              <a:cs typeface="Arial"/>
            </a:endParaRPr>
          </a:p>
          <a:p>
            <a:pPr marL="285750" indent="-285750">
              <a:buFont typeface="Arial"/>
              <a:buChar char="•"/>
            </a:pPr>
            <a:r>
              <a:rPr lang="en-US" dirty="0">
                <a:latin typeface="Calibri"/>
                <a:ea typeface="Calibri"/>
                <a:cs typeface="Calibri"/>
              </a:rPr>
              <a:t>‌</a:t>
            </a:r>
            <a:r>
              <a:rPr lang="en-US" dirty="0">
                <a:latin typeface="Arial"/>
                <a:ea typeface="Calibri"/>
                <a:cs typeface="Calibri"/>
              </a:rPr>
              <a:t>Nicola, M. (2020) ‘The Socio-Economic Implications of the Coronavirus and COVID-19 Pandemic: a Review’, </a:t>
            </a:r>
            <a:r>
              <a:rPr lang="en-US" i="1" dirty="0">
                <a:latin typeface="Arial"/>
                <a:ea typeface="Calibri"/>
                <a:cs typeface="Calibri"/>
              </a:rPr>
              <a:t>International Journal of Surgery</a:t>
            </a:r>
            <a:r>
              <a:rPr lang="en-US" dirty="0">
                <a:latin typeface="Arial"/>
                <a:ea typeface="Calibri"/>
                <a:cs typeface="Calibri"/>
              </a:rPr>
              <a:t>, 78(1), pp. 185–193. Available at: </a:t>
            </a:r>
            <a:r>
              <a:rPr lang="en-US" dirty="0">
                <a:latin typeface="Arial"/>
                <a:ea typeface="Calibri"/>
                <a:cs typeface="Calibri"/>
                <a:hlinkClick r:id="rId3"/>
              </a:rPr>
              <a:t>https://doi.org/10.1016/j.ijsu.2020.04.018</a:t>
            </a:r>
            <a:r>
              <a:rPr lang="en-US" dirty="0">
                <a:latin typeface="Arial"/>
                <a:ea typeface="Calibri"/>
                <a:cs typeface="Calibri"/>
              </a:rPr>
              <a:t>.</a:t>
            </a:r>
            <a:endParaRPr lang="en-US">
              <a:latin typeface="Arial"/>
              <a:ea typeface="Calibri"/>
              <a:cs typeface="Calibri"/>
            </a:endParaRPr>
          </a:p>
          <a:p>
            <a:pPr marL="285750" indent="-285750">
              <a:buFont typeface="Arial"/>
              <a:buChar char="•"/>
            </a:pPr>
            <a:r>
              <a:rPr lang="en-US" dirty="0">
                <a:latin typeface="Arial"/>
                <a:ea typeface="Calibri"/>
                <a:cs typeface="Calibri"/>
              </a:rPr>
              <a:t>‌</a:t>
            </a:r>
            <a:r>
              <a:rPr lang="en-US" err="1">
                <a:latin typeface="Arial"/>
                <a:ea typeface="Calibri"/>
                <a:cs typeface="Calibri"/>
              </a:rPr>
              <a:t>Alhazemi</a:t>
            </a:r>
            <a:r>
              <a:rPr lang="en-US" dirty="0">
                <a:latin typeface="Arial"/>
                <a:ea typeface="Calibri"/>
                <a:cs typeface="Calibri"/>
              </a:rPr>
              <a:t>, A. (2025) ‘Integrating ESG Framework with Social Sustainability Metrics: A Dual SEM-PLS Formative–Reflective Model Perspective’, </a:t>
            </a:r>
            <a:r>
              <a:rPr lang="en-US" i="1" dirty="0">
                <a:latin typeface="Arial"/>
                <a:ea typeface="Calibri"/>
                <a:cs typeface="Calibri"/>
              </a:rPr>
              <a:t>Sustainability</a:t>
            </a:r>
            <a:r>
              <a:rPr lang="en-US" dirty="0">
                <a:latin typeface="Arial"/>
                <a:ea typeface="Calibri"/>
                <a:cs typeface="Calibri"/>
              </a:rPr>
              <a:t>, 17(6), pp. 2566–2566. Available at: </a:t>
            </a:r>
            <a:r>
              <a:rPr lang="en-US" dirty="0">
                <a:latin typeface="Arial"/>
                <a:ea typeface="Calibri"/>
                <a:cs typeface="Calibri"/>
                <a:hlinkClick r:id="rId4"/>
              </a:rPr>
              <a:t>https://doi.org/10.3390/su17062566</a:t>
            </a:r>
            <a:r>
              <a:rPr lang="en-US" dirty="0">
                <a:latin typeface="Arial"/>
                <a:ea typeface="Calibri"/>
                <a:cs typeface="Calibri"/>
              </a:rPr>
              <a:t>.</a:t>
            </a:r>
            <a:endParaRPr lang="en-US">
              <a:latin typeface="Arial"/>
              <a:ea typeface="Calibri"/>
              <a:cs typeface="Arial"/>
            </a:endParaRPr>
          </a:p>
          <a:p>
            <a:pPr marL="285750" indent="-285750">
              <a:buFont typeface="Arial"/>
              <a:buChar char="•"/>
            </a:pPr>
            <a:r>
              <a:rPr lang="en-US" dirty="0">
                <a:latin typeface="Arial"/>
                <a:ea typeface="Calibri"/>
                <a:cs typeface="Calibri"/>
              </a:rPr>
              <a:t>‌Hwang, J. and Kim, H. (2020) ‘Investigating the importance of psychological benefits in the context of eco-friendly drone food delivery services’, </a:t>
            </a:r>
            <a:r>
              <a:rPr lang="en-US" i="1" dirty="0">
                <a:latin typeface="Arial"/>
                <a:ea typeface="Calibri"/>
                <a:cs typeface="Calibri"/>
              </a:rPr>
              <a:t>Korean Journal of Hospitality &amp; Tourism</a:t>
            </a:r>
            <a:r>
              <a:rPr lang="en-US" dirty="0">
                <a:latin typeface="Arial"/>
                <a:ea typeface="Calibri"/>
                <a:cs typeface="Calibri"/>
              </a:rPr>
              <a:t>, 29(8), pp. 97–108. Available at: </a:t>
            </a:r>
            <a:r>
              <a:rPr lang="en-US" dirty="0">
                <a:latin typeface="Arial"/>
                <a:ea typeface="Calibri"/>
                <a:cs typeface="Calibri"/>
                <a:hlinkClick r:id="rId5"/>
              </a:rPr>
              <a:t>https://doi.org/10.24992/kjht.2020.12.29.08.97</a:t>
            </a:r>
            <a:r>
              <a:rPr lang="en-US" dirty="0">
                <a:latin typeface="Arial"/>
                <a:ea typeface="Calibri"/>
                <a:cs typeface="Calibri"/>
              </a:rPr>
              <a:t>..</a:t>
            </a:r>
            <a:endParaRPr lang="en-US">
              <a:latin typeface="Arial"/>
              <a:ea typeface="Calibri"/>
              <a:cs typeface="Arial"/>
            </a:endParaRPr>
          </a:p>
          <a:p>
            <a:pPr marL="285750" indent="-285750">
              <a:buFont typeface="Arial"/>
              <a:buChar char="•"/>
            </a:pPr>
            <a:r>
              <a:rPr lang="en-US" dirty="0">
                <a:latin typeface="Arial"/>
                <a:ea typeface="Calibri"/>
                <a:cs typeface="Calibri"/>
              </a:rPr>
              <a:t>‌Anderson, E.M. (2014) ‘Transforming Early Childhood Education through Critical Reflection’, </a:t>
            </a:r>
            <a:r>
              <a:rPr lang="en-US" i="1" dirty="0">
                <a:latin typeface="Arial"/>
                <a:ea typeface="Calibri"/>
                <a:cs typeface="Calibri"/>
              </a:rPr>
              <a:t>Contemporary Issues in Early Childhood</a:t>
            </a:r>
            <a:r>
              <a:rPr lang="en-US" dirty="0">
                <a:latin typeface="Arial"/>
                <a:ea typeface="Calibri"/>
                <a:cs typeface="Calibri"/>
              </a:rPr>
              <a:t>, 15(1), pp. 81–82. Available at: </a:t>
            </a:r>
            <a:r>
              <a:rPr lang="en-US" dirty="0">
                <a:latin typeface="Arial"/>
                <a:ea typeface="Calibri"/>
                <a:cs typeface="Calibri"/>
                <a:hlinkClick r:id="rId6"/>
              </a:rPr>
              <a:t>https://doi.org/10.2304/ciec.2014.15.1.81</a:t>
            </a:r>
            <a:r>
              <a:rPr lang="en-US" dirty="0">
                <a:latin typeface="Arial"/>
                <a:ea typeface="Calibri"/>
                <a:cs typeface="Calibri"/>
              </a:rPr>
              <a:t>.</a:t>
            </a:r>
            <a:endParaRPr lang="en-US">
              <a:latin typeface="Arial"/>
              <a:ea typeface="Calibri"/>
              <a:cs typeface="Arial"/>
            </a:endParaRPr>
          </a:p>
          <a:p>
            <a:pPr marL="285750" indent="-285750">
              <a:buFont typeface="Arial"/>
              <a:buChar char="•"/>
            </a:pPr>
            <a:r>
              <a:rPr lang="en-US" dirty="0">
                <a:latin typeface="Calibri"/>
                <a:ea typeface="Calibri"/>
                <a:cs typeface="Calibri"/>
              </a:rPr>
              <a:t>‌</a:t>
            </a:r>
            <a:r>
              <a:rPr lang="en-US" dirty="0">
                <a:latin typeface="Arial"/>
                <a:ea typeface="Calibri"/>
                <a:cs typeface="Calibri"/>
              </a:rPr>
              <a:t>Moock, J. (2014) ‘Support from the Internet for Individuals with Mental Disorders: Advantages and Disadvantages of e-Mental Health Service Delivery’, </a:t>
            </a:r>
            <a:r>
              <a:rPr lang="en-US" i="1" dirty="0">
                <a:latin typeface="Arial"/>
                <a:ea typeface="Calibri"/>
                <a:cs typeface="Calibri"/>
              </a:rPr>
              <a:t>Frontiers in Public Health</a:t>
            </a:r>
            <a:r>
              <a:rPr lang="en-US" dirty="0">
                <a:latin typeface="Arial"/>
                <a:ea typeface="Calibri"/>
                <a:cs typeface="Calibri"/>
              </a:rPr>
              <a:t>, 2. Available at: </a:t>
            </a:r>
            <a:r>
              <a:rPr lang="en-US" dirty="0">
                <a:latin typeface="Arial"/>
                <a:ea typeface="Calibri"/>
                <a:cs typeface="Calibri"/>
                <a:hlinkClick r:id="rId7"/>
              </a:rPr>
              <a:t>https://doi.org/10.3389/fpubh.2014.00065</a:t>
            </a:r>
            <a:r>
              <a:rPr lang="en-US" dirty="0">
                <a:latin typeface="Arial"/>
                <a:ea typeface="Calibri"/>
                <a:cs typeface="Calibri"/>
              </a:rPr>
              <a:t>.</a:t>
            </a:r>
          </a:p>
          <a:p>
            <a:pPr marL="285750" indent="-285750">
              <a:buFont typeface="Arial"/>
              <a:buChar char="•"/>
            </a:pPr>
            <a:r>
              <a:rPr lang="en-US" dirty="0">
                <a:latin typeface="Arial"/>
                <a:ea typeface="Calibri"/>
                <a:cs typeface="Arial"/>
              </a:rPr>
              <a:t>Hargreaves, T. (2011) ‘Practice-</a:t>
            </a:r>
            <a:r>
              <a:rPr lang="en-US" dirty="0" err="1">
                <a:latin typeface="Arial"/>
                <a:ea typeface="Calibri"/>
                <a:cs typeface="Arial"/>
              </a:rPr>
              <a:t>ing</a:t>
            </a:r>
            <a:r>
              <a:rPr lang="en-US" dirty="0">
                <a:latin typeface="Arial"/>
                <a:ea typeface="Calibri"/>
                <a:cs typeface="Arial"/>
              </a:rPr>
              <a:t> </a:t>
            </a:r>
            <a:r>
              <a:rPr lang="en-US" dirty="0" err="1">
                <a:latin typeface="Arial"/>
                <a:ea typeface="Calibri"/>
                <a:cs typeface="Arial"/>
              </a:rPr>
              <a:t>behaviour</a:t>
            </a:r>
            <a:r>
              <a:rPr lang="en-US" dirty="0">
                <a:latin typeface="Arial"/>
                <a:ea typeface="Calibri"/>
                <a:cs typeface="Arial"/>
              </a:rPr>
              <a:t> change: Applying social practice theory to pro-environmental </a:t>
            </a:r>
            <a:r>
              <a:rPr lang="en-US" dirty="0" err="1">
                <a:latin typeface="Arial"/>
                <a:ea typeface="Calibri"/>
                <a:cs typeface="Arial"/>
              </a:rPr>
              <a:t>behaviour</a:t>
            </a:r>
            <a:r>
              <a:rPr lang="en-US" dirty="0">
                <a:latin typeface="Arial"/>
                <a:ea typeface="Calibri"/>
                <a:cs typeface="Arial"/>
              </a:rPr>
              <a:t> change’, </a:t>
            </a:r>
            <a:r>
              <a:rPr lang="en-US" i="1" dirty="0">
                <a:latin typeface="Arial"/>
                <a:ea typeface="Calibri"/>
                <a:cs typeface="Arial"/>
              </a:rPr>
              <a:t>Journal of Consumer Culture</a:t>
            </a:r>
            <a:r>
              <a:rPr lang="en-US" dirty="0">
                <a:latin typeface="Arial"/>
                <a:ea typeface="Calibri"/>
                <a:cs typeface="Arial"/>
              </a:rPr>
              <a:t>, 11(1), pp. 79–99. Available at: </a:t>
            </a:r>
            <a:r>
              <a:rPr lang="en-US" dirty="0">
                <a:latin typeface="Arial"/>
                <a:ea typeface="Calibri"/>
                <a:cs typeface="Arial"/>
                <a:hlinkClick r:id="rId8"/>
              </a:rPr>
              <a:t>https://doi.org/10.1177/1469540510390500</a:t>
            </a:r>
            <a:r>
              <a:rPr lang="en-US" dirty="0">
                <a:latin typeface="Arial"/>
                <a:ea typeface="Calibri"/>
                <a:cs typeface="Arial"/>
              </a:rPr>
              <a:t>.</a:t>
            </a:r>
            <a:endParaRPr lang="en-US" dirty="0">
              <a:latin typeface="Calibri"/>
              <a:ea typeface="Calibri"/>
              <a:cs typeface="Calibri"/>
            </a:endParaRPr>
          </a:p>
          <a:p>
            <a:endParaRPr lang="en-US" dirty="0">
              <a:latin typeface="Arial"/>
              <a:ea typeface="Calibri"/>
              <a:cs typeface="Calibri"/>
            </a:endParaRPr>
          </a:p>
        </p:txBody>
      </p:sp>
    </p:spTree>
    <p:extLst>
      <p:ext uri="{BB962C8B-B14F-4D97-AF65-F5344CB8AC3E}">
        <p14:creationId xmlns:p14="http://schemas.microsoft.com/office/powerpoint/2010/main" val="2369994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Screening saves lives  Don’t delay – get checked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Education resources</vt:lpstr>
      <vt:lpstr>PowerPoint Presentation</vt:lpstr>
      <vt:lpstr>Introducing physiological benefits of screening:</vt:lpstr>
      <vt:lpstr>Maslow's hierarchy of needs(1954)</vt:lpstr>
      <vt:lpstr>Sociological benefits of screening</vt:lpstr>
      <vt:lpstr>PowerPoint Presentation</vt:lpstr>
      <vt:lpstr>Constitution of the World Health Organization</vt:lpstr>
      <vt:lpstr>PSYCHOLOGICAL BENEFITS OF SCREENING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Screening saves lives  Don’t delay – get checked today!!!</dc:title>
  <dc:creator/>
  <cp:lastModifiedBy>Patel Tisha</cp:lastModifiedBy>
  <cp:revision>975</cp:revision>
  <dcterms:created xsi:type="dcterms:W3CDTF">2025-10-11T21:33:50Z</dcterms:created>
  <dcterms:modified xsi:type="dcterms:W3CDTF">2025-10-12T19:02:44Z</dcterms:modified>
</cp:coreProperties>
</file>