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Layouts/slideLayout6.xml" ContentType="application/vnd.openxmlformats-officedocument.presentationml.slideLayout+xml"/>
  <Override PartName="/ppt/notesSlides/notesSlide38.xml" ContentType="application/vnd.openxmlformats-officedocument.presentationml.notesSlid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notesSlides/notesSlide23.xml" ContentType="application/vnd.openxmlformats-officedocument.presentationml.notesSlide+xml"/>
  <Override PartName="/ppt/notesSlides/notesSlide12.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Default Extension="doc" ContentType="application/msword"/>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Default Extension="bin" ContentType="application/vnd.openxmlformats-officedocument.oleObject"/>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notesSlides/notesSlide3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Default Extension="emf" ContentType="image/x-emf"/>
  <Override PartName="/ppt/notesSlides/notesSlide28.xml" ContentType="application/vnd.openxmlformats-officedocument.presentationml.notesSlide+xml"/>
  <Override PartName="/ppt/notesSlides/notesSlide3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notesSlides/notesSlide18.xml" ContentType="application/vnd.openxmlformats-officedocument.presentationml.notesSlide+xml"/>
  <Default Extension="wmf" ContentType="image/x-wmf"/>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notesSlides/notesSlide10.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Lst>
  <p:notesMasterIdLst>
    <p:notesMasterId r:id="rId62"/>
  </p:notesMasterIdLst>
  <p:handoutMasterIdLst>
    <p:handoutMasterId r:id="rId63"/>
  </p:handoutMasterIdLst>
  <p:sldIdLst>
    <p:sldId id="256" r:id="rId2"/>
    <p:sldId id="258" r:id="rId3"/>
    <p:sldId id="259" r:id="rId4"/>
    <p:sldId id="262" r:id="rId5"/>
    <p:sldId id="260" r:id="rId6"/>
    <p:sldId id="257" r:id="rId7"/>
    <p:sldId id="261" r:id="rId8"/>
    <p:sldId id="271" r:id="rId9"/>
    <p:sldId id="272" r:id="rId10"/>
    <p:sldId id="298" r:id="rId11"/>
    <p:sldId id="273" r:id="rId12"/>
    <p:sldId id="274" r:id="rId13"/>
    <p:sldId id="314" r:id="rId14"/>
    <p:sldId id="315" r:id="rId15"/>
    <p:sldId id="310" r:id="rId16"/>
    <p:sldId id="311" r:id="rId17"/>
    <p:sldId id="312" r:id="rId18"/>
    <p:sldId id="313" r:id="rId19"/>
    <p:sldId id="278" r:id="rId20"/>
    <p:sldId id="279" r:id="rId21"/>
    <p:sldId id="280" r:id="rId22"/>
    <p:sldId id="281" r:id="rId23"/>
    <p:sldId id="282" r:id="rId24"/>
    <p:sldId id="286" r:id="rId25"/>
    <p:sldId id="287" r:id="rId26"/>
    <p:sldId id="283" r:id="rId27"/>
    <p:sldId id="284" r:id="rId28"/>
    <p:sldId id="288" r:id="rId29"/>
    <p:sldId id="285" r:id="rId30"/>
    <p:sldId id="263" r:id="rId31"/>
    <p:sldId id="317" r:id="rId32"/>
    <p:sldId id="264" r:id="rId33"/>
    <p:sldId id="265" r:id="rId34"/>
    <p:sldId id="266" r:id="rId35"/>
    <p:sldId id="267" r:id="rId36"/>
    <p:sldId id="268" r:id="rId37"/>
    <p:sldId id="269" r:id="rId38"/>
    <p:sldId id="270" r:id="rId39"/>
    <p:sldId id="290" r:id="rId40"/>
    <p:sldId id="318" r:id="rId41"/>
    <p:sldId id="319" r:id="rId42"/>
    <p:sldId id="301" r:id="rId43"/>
    <p:sldId id="299" r:id="rId44"/>
    <p:sldId id="302" r:id="rId45"/>
    <p:sldId id="306" r:id="rId46"/>
    <p:sldId id="303" r:id="rId47"/>
    <p:sldId id="304" r:id="rId48"/>
    <p:sldId id="305" r:id="rId49"/>
    <p:sldId id="323" r:id="rId50"/>
    <p:sldId id="291" r:id="rId51"/>
    <p:sldId id="289" r:id="rId52"/>
    <p:sldId id="294" r:id="rId53"/>
    <p:sldId id="321" r:id="rId54"/>
    <p:sldId id="322" r:id="rId55"/>
    <p:sldId id="320" r:id="rId56"/>
    <p:sldId id="275" r:id="rId57"/>
    <p:sldId id="295" r:id="rId58"/>
    <p:sldId id="276" r:id="rId59"/>
    <p:sldId id="316" r:id="rId60"/>
    <p:sldId id="277" r:id="rId61"/>
  </p:sldIdLst>
  <p:sldSz cx="9144000" cy="6858000" type="screen4x3"/>
  <p:notesSz cx="6856413" cy="9750425"/>
  <p:defaultTextStyle>
    <a:defPPr>
      <a:defRPr lang="en-GB"/>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FF"/>
    <a:srgbClr val="00FF00"/>
    <a:srgbClr val="CCFF99"/>
    <a:srgbClr val="CCCCFF"/>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25860" autoAdjust="0"/>
    <p:restoredTop sz="90653" autoAdjust="0"/>
  </p:normalViewPr>
  <p:slideViewPr>
    <p:cSldViewPr>
      <p:cViewPr>
        <p:scale>
          <a:sx n="77" d="100"/>
          <a:sy n="77" d="100"/>
        </p:scale>
        <p:origin x="6"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18882"/>
    </p:cViewPr>
  </p:sorterViewPr>
  <p:notesViewPr>
    <p:cSldViewPr>
      <p:cViewPr varScale="1">
        <p:scale>
          <a:sx n="56" d="100"/>
          <a:sy n="56" d="100"/>
        </p:scale>
        <p:origin x="-1806" y="-90"/>
      </p:cViewPr>
      <p:guideLst>
        <p:guide orient="horz" pos="3071"/>
        <p:guide pos="2160"/>
      </p:guideLst>
    </p:cSldViewPr>
  </p:notes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7.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8.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9.png"/></Relationships>
</file>

<file path=ppt/drawings/_rels/vmlDrawing5.v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image" Target="../media/image14.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8.png"/></Relationships>
</file>

<file path=ppt/drawings/_rels/vmlDrawing7.vml.rels><?xml version="1.0" encoding="UTF-8" standalone="yes"?>
<Relationships xmlns="http://schemas.openxmlformats.org/package/2006/relationships"><Relationship Id="rId1" Type="http://schemas.openxmlformats.org/officeDocument/2006/relationships/image" Target="../media/image23.png"/></Relationships>
</file>

<file path=ppt/drawings/_rels/vmlDrawing8.vml.rels><?xml version="1.0" encoding="UTF-8" standalone="yes"?>
<Relationships xmlns="http://schemas.openxmlformats.org/package/2006/relationships"><Relationship Id="rId1" Type="http://schemas.openxmlformats.org/officeDocument/2006/relationships/image" Target="../media/image26.e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45.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0770" name="Rectangle 1026"/>
          <p:cNvSpPr>
            <a:spLocks noGrp="1" noChangeArrowheads="1"/>
          </p:cNvSpPr>
          <p:nvPr>
            <p:ph type="hdr" sz="quarter"/>
          </p:nvPr>
        </p:nvSpPr>
        <p:spPr bwMode="auto">
          <a:xfrm>
            <a:off x="0" y="0"/>
            <a:ext cx="297180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GB"/>
          </a:p>
        </p:txBody>
      </p:sp>
      <p:sp>
        <p:nvSpPr>
          <p:cNvPr id="160771" name="Rectangle 1027"/>
          <p:cNvSpPr>
            <a:spLocks noGrp="1" noChangeArrowheads="1"/>
          </p:cNvSpPr>
          <p:nvPr>
            <p:ph type="dt" sz="quarter" idx="1"/>
          </p:nvPr>
        </p:nvSpPr>
        <p:spPr bwMode="auto">
          <a:xfrm>
            <a:off x="3884613" y="0"/>
            <a:ext cx="297180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160772" name="Rectangle 1028"/>
          <p:cNvSpPr>
            <a:spLocks noGrp="1" noChangeArrowheads="1"/>
          </p:cNvSpPr>
          <p:nvPr>
            <p:ph type="ftr" sz="quarter" idx="2"/>
          </p:nvPr>
        </p:nvSpPr>
        <p:spPr bwMode="auto">
          <a:xfrm>
            <a:off x="0" y="9263063"/>
            <a:ext cx="2971800" cy="4873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160773" name="Rectangle 1029"/>
          <p:cNvSpPr>
            <a:spLocks noGrp="1" noChangeArrowheads="1"/>
          </p:cNvSpPr>
          <p:nvPr>
            <p:ph type="sldNum" sz="quarter" idx="3"/>
          </p:nvPr>
        </p:nvSpPr>
        <p:spPr bwMode="auto">
          <a:xfrm>
            <a:off x="3884613" y="9263063"/>
            <a:ext cx="2971800" cy="4873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ABFEB916-9BD1-47B6-A172-F7D6E35CC912}"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hdr" sz="quarter"/>
          </p:nvPr>
        </p:nvSpPr>
        <p:spPr bwMode="auto">
          <a:xfrm>
            <a:off x="0" y="0"/>
            <a:ext cx="297180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smtClean="0"/>
            </a:lvl1pPr>
          </a:lstStyle>
          <a:p>
            <a:pPr>
              <a:defRPr/>
            </a:pPr>
            <a:endParaRPr lang="en-GB"/>
          </a:p>
        </p:txBody>
      </p:sp>
      <p:sp>
        <p:nvSpPr>
          <p:cNvPr id="45059" name="Rectangle 3"/>
          <p:cNvSpPr>
            <a:spLocks noGrp="1" noChangeArrowheads="1"/>
          </p:cNvSpPr>
          <p:nvPr>
            <p:ph type="dt" idx="1"/>
          </p:nvPr>
        </p:nvSpPr>
        <p:spPr bwMode="auto">
          <a:xfrm>
            <a:off x="3884613" y="0"/>
            <a:ext cx="297180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smtClean="0"/>
            </a:lvl1pPr>
          </a:lstStyle>
          <a:p>
            <a:pPr>
              <a:defRPr/>
            </a:pPr>
            <a:endParaRPr lang="en-GB"/>
          </a:p>
        </p:txBody>
      </p:sp>
      <p:sp>
        <p:nvSpPr>
          <p:cNvPr id="60420" name="Rectangle 4"/>
          <p:cNvSpPr>
            <a:spLocks noGrp="1" noRot="1" noChangeAspect="1" noChangeArrowheads="1" noTextEdit="1"/>
          </p:cNvSpPr>
          <p:nvPr>
            <p:ph type="sldImg" idx="2"/>
          </p:nvPr>
        </p:nvSpPr>
        <p:spPr bwMode="auto">
          <a:xfrm>
            <a:off x="990600" y="731838"/>
            <a:ext cx="4875213" cy="3656012"/>
          </a:xfrm>
          <a:prstGeom prst="rect">
            <a:avLst/>
          </a:prstGeom>
          <a:noFill/>
          <a:ln w="9525">
            <a:solidFill>
              <a:srgbClr val="000000"/>
            </a:solidFill>
            <a:miter lim="800000"/>
            <a:headEnd/>
            <a:tailEnd/>
          </a:ln>
        </p:spPr>
      </p:sp>
      <p:sp>
        <p:nvSpPr>
          <p:cNvPr id="45061" name="Rectangle 5"/>
          <p:cNvSpPr>
            <a:spLocks noGrp="1" noChangeArrowheads="1"/>
          </p:cNvSpPr>
          <p:nvPr>
            <p:ph type="body" sz="quarter" idx="3"/>
          </p:nvPr>
        </p:nvSpPr>
        <p:spPr bwMode="auto">
          <a:xfrm>
            <a:off x="914400" y="4630738"/>
            <a:ext cx="5027613" cy="4387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45062" name="Rectangle 6"/>
          <p:cNvSpPr>
            <a:spLocks noGrp="1" noChangeArrowheads="1"/>
          </p:cNvSpPr>
          <p:nvPr>
            <p:ph type="ftr" sz="quarter" idx="4"/>
          </p:nvPr>
        </p:nvSpPr>
        <p:spPr bwMode="auto">
          <a:xfrm>
            <a:off x="0" y="9263063"/>
            <a:ext cx="2971800" cy="4873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smtClean="0"/>
            </a:lvl1pPr>
          </a:lstStyle>
          <a:p>
            <a:pPr>
              <a:defRPr/>
            </a:pPr>
            <a:endParaRPr lang="en-GB"/>
          </a:p>
        </p:txBody>
      </p:sp>
      <p:sp>
        <p:nvSpPr>
          <p:cNvPr id="45063" name="Rectangle 7"/>
          <p:cNvSpPr>
            <a:spLocks noGrp="1" noChangeArrowheads="1"/>
          </p:cNvSpPr>
          <p:nvPr>
            <p:ph type="sldNum" sz="quarter" idx="5"/>
          </p:nvPr>
        </p:nvSpPr>
        <p:spPr bwMode="auto">
          <a:xfrm>
            <a:off x="3884613" y="9263063"/>
            <a:ext cx="2971800" cy="4873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smtClean="0"/>
            </a:lvl1pPr>
          </a:lstStyle>
          <a:p>
            <a:pPr>
              <a:defRPr/>
            </a:pPr>
            <a:fld id="{EB1D862D-CBBC-4CDE-91CB-C6092D7541BB}"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p:spPr>
        <p:txBody>
          <a:bodyPr/>
          <a:lstStyle/>
          <a:p>
            <a:fld id="{68D4E78B-74C4-44DC-B8D3-CFE09DB11628}" type="slidenum">
              <a:rPr lang="en-GB"/>
              <a:pPr/>
              <a:t>1</a:t>
            </a:fld>
            <a:endParaRPr lang="en-GB"/>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p>
            <a:fld id="{C7ACF090-4814-4E6B-8127-FECB6347DC1E}" type="slidenum">
              <a:rPr lang="en-GB"/>
              <a:pPr/>
              <a:t>2</a:t>
            </a:fld>
            <a:endParaRPr lang="en-GB"/>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p:spPr>
        <p:txBody>
          <a:bodyPr/>
          <a:lstStyle/>
          <a:p>
            <a:r>
              <a:rPr lang="en-GB" sz="1200" b="1" dirty="0" smtClean="0">
                <a:latin typeface="Frutiger-Bold" charset="0"/>
              </a:rPr>
              <a:t>Shared priorities for UK action</a:t>
            </a:r>
          </a:p>
          <a:p>
            <a:r>
              <a:rPr lang="en-GB" sz="1200" dirty="0" smtClean="0">
                <a:latin typeface="Frutiger-Light" charset="0"/>
              </a:rPr>
              <a:t>As a result of the consultation the priority areas for immediate action, shared across</a:t>
            </a:r>
          </a:p>
          <a:p>
            <a:r>
              <a:rPr lang="en-GB" sz="1200" dirty="0" smtClean="0">
                <a:latin typeface="Frutiger-Light" charset="0"/>
              </a:rPr>
              <a:t>the UK are:</a:t>
            </a:r>
          </a:p>
          <a:p>
            <a:r>
              <a:rPr lang="en-GB" sz="1200" b="1" dirty="0" smtClean="0">
                <a:latin typeface="Frutiger-Bold" charset="0"/>
              </a:rPr>
              <a:t>Sustainable Consumption and Production – </a:t>
            </a:r>
            <a:r>
              <a:rPr lang="en-GB" sz="1200" dirty="0" smtClean="0">
                <a:latin typeface="Frutiger-Light" charset="0"/>
              </a:rPr>
              <a:t>Sustainable consumption and production is about achieving more with less. This means not only looking at how goods and services are produced, but also the impacts of products and materials across their whole lifecycle and building on people’s awareness of social and environmental concerns. This includes reducing the inefficient use of resources which are a drag on the economy, so helping boost business competitiveness and to break the link between economic</a:t>
            </a:r>
          </a:p>
          <a:p>
            <a:r>
              <a:rPr lang="en-GB" sz="1200" dirty="0" smtClean="0">
                <a:latin typeface="Frutiger-Light" charset="0"/>
              </a:rPr>
              <a:t>growth and environmental degradation.</a:t>
            </a:r>
          </a:p>
          <a:p>
            <a:r>
              <a:rPr lang="en-GB" sz="1200" b="1" dirty="0" smtClean="0">
                <a:latin typeface="Frutiger-Bold" charset="0"/>
              </a:rPr>
              <a:t>Climate Change and Energy – </a:t>
            </a:r>
            <a:r>
              <a:rPr lang="en-GB" sz="1200" dirty="0" smtClean="0">
                <a:latin typeface="Frutiger-Light" charset="0"/>
              </a:rPr>
              <a:t>The effects of a changing climate can already be seen. Temperatures and sea levels are rising, ice and snow cover are declining, and the consequences could be catastrophic for the natural world and society. Scientific evidence points to the release of greenhouse gases, such as carbon dioxide and methane, into the atmosphere by human activity as the primary cause of climatic change. We will seek to secure a profound change in the way we generate and use energy, and in other activities that release these gases. At the same time we must prepare for the climate change that cannot now be avoided. We must set a good example and will encourage others to follow it.</a:t>
            </a:r>
          </a:p>
          <a:p>
            <a:r>
              <a:rPr lang="en-GB" sz="1200" b="1" dirty="0" smtClean="0">
                <a:latin typeface="Frutiger-Bold" charset="0"/>
              </a:rPr>
              <a:t>Natural Resource Protection and Environmental Enhancement – </a:t>
            </a:r>
            <a:r>
              <a:rPr lang="en-GB" sz="1200" dirty="0" smtClean="0">
                <a:latin typeface="Frutiger-Light" charset="0"/>
              </a:rPr>
              <a:t>Natural resources are vital to our existence and that of communities throughout the world. We need a better understanding of environmental limits, environmental enhancement and recovery where the environment is most degraded to ensure a decent environment for everyone, and a more integrated policy framework.</a:t>
            </a:r>
          </a:p>
          <a:p>
            <a:r>
              <a:rPr lang="en-GB" sz="1200" b="1" dirty="0" smtClean="0">
                <a:latin typeface="Frutiger-Bold" charset="0"/>
              </a:rPr>
              <a:t>Sustainable Communities – </a:t>
            </a:r>
            <a:r>
              <a:rPr lang="en-GB" sz="1200" dirty="0" smtClean="0">
                <a:latin typeface="Frutiger-Light" charset="0"/>
              </a:rPr>
              <a:t>Our aim is to create sustainable communities that embody the principles of sustainable development at the local level. This will involve working to give communities more power and say in the decisions that affect them; and working in partnership at the right level to get things done. The UK uses the same principles of engagement, partnership, and programmes of aid in order to tackle poverty and environmental degradation and to ensure good governance in overseas communities. These priorities for action within the UK will also help to shape the way the UK works internationally, in ensuring that our objectives and activities are aligned with international goals.</a:t>
            </a:r>
            <a:endParaRPr lang="en-GB" sz="1200" dirty="0" smtClean="0">
              <a:latin typeface="Frutiger-Bold" charset="0"/>
            </a:endParaRPr>
          </a:p>
          <a:p>
            <a:endParaRPr lang="en-GB" sz="1200" dirty="0" smtClean="0"/>
          </a:p>
          <a:p>
            <a:endParaRPr lang="en-GB"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p:spPr>
        <p:txBody>
          <a:bodyPr/>
          <a:lstStyle/>
          <a:p>
            <a:fld id="{FF217B91-1C63-427C-8B65-22F09A55281E}" type="slidenum">
              <a:rPr lang="en-GB"/>
              <a:pPr/>
              <a:t>7</a:t>
            </a:fld>
            <a:endParaRPr lang="en-GB"/>
          </a:p>
        </p:txBody>
      </p:sp>
      <p:sp>
        <p:nvSpPr>
          <p:cNvPr id="63491" name="Rectangle 1026"/>
          <p:cNvSpPr>
            <a:spLocks noGrp="1" noRot="1" noChangeAspect="1" noChangeArrowheads="1" noTextEdit="1"/>
          </p:cNvSpPr>
          <p:nvPr>
            <p:ph type="sldImg"/>
          </p:nvPr>
        </p:nvSpPr>
        <p:spPr>
          <a:ln/>
        </p:spPr>
      </p:sp>
      <p:sp>
        <p:nvSpPr>
          <p:cNvPr id="63492" name="Rectangle 1027"/>
          <p:cNvSpPr>
            <a:spLocks noGrp="1" noChangeArrowheads="1"/>
          </p:cNvSpPr>
          <p:nvPr>
            <p:ph type="body" idx="1"/>
          </p:nvPr>
        </p:nvSpPr>
        <p:spPr>
          <a:noFill/>
          <a:ln/>
        </p:spPr>
        <p:txBody>
          <a:bodyPr/>
          <a:lstStyle/>
          <a:p>
            <a:r>
              <a:rPr lang="en-GB" sz="1800" smtClean="0"/>
              <a:t>The difficulty in defining SD. For example, SD is not just about economic growth. The quality and quantity of growth is equally important. Ideally growth must be balanced against environmental issues.</a:t>
            </a:r>
          </a:p>
          <a:p>
            <a:r>
              <a:rPr lang="en-GB" sz="1800" smtClean="0"/>
              <a:t>Sustainability is not meat to be a blinked  view. It needs to be looked at from a much wider viewpoint. What we do in the UK will affect what happens in other parts of the world.</a:t>
            </a:r>
          </a:p>
          <a:p>
            <a:r>
              <a:rPr lang="en-GB" sz="1800" smtClean="0"/>
              <a:t>Both time and scale are significant factors affecting the success or failure of what SD is meant to b. Some issues are best measured short term, others may need time to demonstrate reliability - information etc.</a:t>
            </a:r>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p>
            <a:fld id="{A89C996D-1994-4706-88A7-69E788DF9620}" type="slidenum">
              <a:rPr lang="en-GB"/>
              <a:pPr/>
              <a:t>9</a:t>
            </a:fld>
            <a:endParaRPr lang="en-GB"/>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p:spPr>
        <p:txBody>
          <a:bodyPr/>
          <a:lstStyle/>
          <a:p>
            <a:r>
              <a:rPr lang="en-GB" sz="1500" smtClean="0"/>
              <a:t>These principles emphasize the use of a limited number of indicators and how they should be developed and employed.Such a view is certainly not new, in fact there is much literature dating back many years prior to 1992’s Rio Conference calling for the use of indicators as a means of measuring sustainability.</a:t>
            </a:r>
          </a:p>
          <a:p>
            <a:r>
              <a:rPr lang="en-GB" sz="1500" smtClean="0"/>
              <a:t>For example, farmers have long employed simple indicators of soil fertility, such as soil colour and presence of certain plant species, and other issues in agriculture such as weather patterns.</a:t>
            </a:r>
          </a:p>
          <a:p>
            <a:r>
              <a:rPr lang="en-GB" sz="1500" smtClean="0"/>
              <a:t>Biologists too have been developing and applying indicators to ecological systems for a number of years. Ecosystems comprise thousands if not millions of different components; the living type - animals, plants, micro-organisms. The inert type - soil, water.</a:t>
            </a:r>
          </a:p>
          <a:p>
            <a:r>
              <a:rPr lang="en-GB" sz="1500" smtClean="0"/>
              <a:t>People too can be considered components of the system. However, with such numbers of components and infinite interactions, one cannot measure everything. Instead the challenge might lie in measuring ‘key’ components and their interactions.</a:t>
            </a:r>
            <a:endParaRPr lang="en-GB" sz="1600"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p>
            <a:fld id="{72BB752A-6C34-4C9A-953C-5761C9F1D05B}" type="slidenum">
              <a:rPr lang="en-GB"/>
              <a:pPr/>
              <a:t>11</a:t>
            </a:fld>
            <a:endParaRPr lang="en-GB"/>
          </a:p>
        </p:txBody>
      </p:sp>
      <p:sp>
        <p:nvSpPr>
          <p:cNvPr id="65539" name="Rectangle 1026"/>
          <p:cNvSpPr>
            <a:spLocks noGrp="1" noRot="1" noChangeAspect="1" noChangeArrowheads="1" noTextEdit="1"/>
          </p:cNvSpPr>
          <p:nvPr>
            <p:ph type="sldImg"/>
          </p:nvPr>
        </p:nvSpPr>
        <p:spPr>
          <a:ln/>
        </p:spPr>
      </p:sp>
      <p:sp>
        <p:nvSpPr>
          <p:cNvPr id="65540" name="Rectangle 1027"/>
          <p:cNvSpPr>
            <a:spLocks noGrp="1" noChangeArrowheads="1"/>
          </p:cNvSpPr>
          <p:nvPr>
            <p:ph type="body" idx="1"/>
          </p:nvPr>
        </p:nvSpPr>
        <p:spPr>
          <a:noFill/>
          <a:ln/>
        </p:spPr>
        <p:txBody>
          <a:bodyPr/>
          <a:lstStyle/>
          <a:p>
            <a:r>
              <a:rPr lang="en-GB" sz="1800" smtClean="0"/>
              <a:t>It is the top-down approach that has gained much popularity. Here one needs to look for certain indicator species that are sensitive to changes in the environment, and to measure the biological diversity. It’s well accepted that the greater the diversity the healthier the system.</a:t>
            </a:r>
          </a:p>
          <a:p>
            <a:r>
              <a:rPr lang="en-GB" sz="1800" smtClean="0"/>
              <a:t>In many ways the two approaches above partner one another - the indicator species will be the first to be lost when a stressed system shows a reduction in biodiversity.</a:t>
            </a:r>
          </a:p>
          <a:p>
            <a:r>
              <a:rPr lang="en-GB" sz="1800" smtClean="0"/>
              <a:t>Consider pollution as the stress, then communities become simpler as some species die and the relatively small number of tolerant species come to dominate the system.Such an approach can be demonstrated by the Learner et al survey…...</a:t>
            </a:r>
            <a:endParaRPr lang="en-GB"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1A2EE5AF-EA4E-4720-A754-8A4A9D8E4B96}" type="slidenum">
              <a:rPr lang="en-GB"/>
              <a:pPr/>
              <a:t>12</a:t>
            </a:fld>
            <a:endParaRPr lang="en-GB"/>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p:spPr>
        <p:txBody>
          <a:bodyPr/>
          <a:lstStyle/>
          <a:p>
            <a:r>
              <a:rPr lang="en-GB" sz="2400" smtClean="0"/>
              <a:t>TOP DOWN - look at what is there in the environment and using this information to diagnose the challenges.</a:t>
            </a:r>
          </a:p>
          <a:p>
            <a:endParaRPr lang="en-GB" sz="2400" smtClean="0"/>
          </a:p>
          <a:p>
            <a:r>
              <a:rPr lang="en-GB" sz="2400" smtClean="0"/>
              <a:t>BOTTOM UP - using the results of lab-based studies to model changes in the ecosystem.</a:t>
            </a:r>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p:spPr>
        <p:txBody>
          <a:bodyPr/>
          <a:lstStyle/>
          <a:p>
            <a:fld id="{7998AB68-0B36-4936-94F0-43A6AD0EF889}" type="slidenum">
              <a:rPr lang="en-GB"/>
              <a:pPr/>
              <a:t>13</a:t>
            </a:fld>
            <a:endParaRPr lang="en-GB"/>
          </a:p>
        </p:txBody>
      </p:sp>
      <p:sp>
        <p:nvSpPr>
          <p:cNvPr id="72707" name="Rectangle 2"/>
          <p:cNvSpPr>
            <a:spLocks noGrp="1" noRot="1" noChangeAspect="1" noChangeArrowheads="1" noTextEdit="1"/>
          </p:cNvSpPr>
          <p:nvPr>
            <p:ph type="sldImg"/>
          </p:nvPr>
        </p:nvSpPr>
        <p:spPr>
          <a:xfrm>
            <a:off x="990600" y="325438"/>
            <a:ext cx="4875213" cy="3656012"/>
          </a:xfrm>
          <a:solidFill>
            <a:srgbClr val="FFFFFF"/>
          </a:solidFill>
          <a:ln/>
        </p:spPr>
      </p:sp>
      <p:sp>
        <p:nvSpPr>
          <p:cNvPr id="72708" name="Rectangle 3"/>
          <p:cNvSpPr>
            <a:spLocks noGrp="1" noChangeArrowheads="1"/>
          </p:cNvSpPr>
          <p:nvPr>
            <p:ph type="body" idx="1"/>
          </p:nvPr>
        </p:nvSpPr>
        <p:spPr>
          <a:xfrm>
            <a:off x="381000" y="3981450"/>
            <a:ext cx="6246813" cy="5037138"/>
          </a:xfrm>
          <a:solidFill>
            <a:srgbClr val="FFFFFF"/>
          </a:solidFill>
          <a:ln>
            <a:solidFill>
              <a:srgbClr val="000000"/>
            </a:solidFill>
          </a:ln>
        </p:spPr>
        <p:txBody>
          <a:bodyPr/>
          <a:lstStyle/>
          <a:p>
            <a:r>
              <a:rPr lang="en-GB" sz="1600" smtClean="0"/>
              <a:t>Embodied energy – of a material is the energy required to abstract, process, manufacture and deliver it. Aluminium requires some 200 Gj/tonne as compared with sheet steel which has 34 Gj/tonne. Timber 13 Gj/tonne compared to chipboard 36 Gj/tonne. The EE of a material needs to be considered over its lifespan – aluminium is highly durable 60 yr lifespan making it appropriate in some case despite its high EE.</a:t>
            </a:r>
          </a:p>
          <a:p>
            <a:r>
              <a:rPr lang="en-GB" sz="1600" smtClean="0"/>
              <a:t>Energy itself does not constitute an environmental burden. It more useful to consider a material in terms of its embodied CO2. CO2 emissions are generated in abstraction, manufacture and delivery and it is the CO2 emissions that contribute to greenhouse gases and lead to global warming.</a:t>
            </a:r>
          </a:p>
          <a:p>
            <a:r>
              <a:rPr lang="en-GB" sz="1600" smtClean="0"/>
              <a:t>Embodied CO2 is not directly proportional to EE, it depends on the specific energy sources of the process. Electricity generation generally has efficiencies of around 30% as compared with heat generation efficiencies of some 80%. So higher electrical energy processes will result in higher CO2 emissions than those that run on low grade heat energy. Heat demand can in some instances be met from waste heat from other processes – further reductions in CO2. It also depends on the energy source. In Scandinavia, most of the power used for aluminium process comes form hydro-electric – no embodied CO2!   Does have other significant Environmental impacts – river ecology.</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p:spPr>
        <p:txBody>
          <a:bodyPr/>
          <a:lstStyle/>
          <a:p>
            <a:fld id="{28EB34DA-B3AE-4282-B5FC-9759832F9AAD}" type="slidenum">
              <a:rPr lang="en-GB"/>
              <a:pPr/>
              <a:t>14</a:t>
            </a:fld>
            <a:endParaRPr lang="en-GB"/>
          </a:p>
        </p:txBody>
      </p:sp>
      <p:sp>
        <p:nvSpPr>
          <p:cNvPr id="73731" name="Rectangle 2"/>
          <p:cNvSpPr>
            <a:spLocks noGrp="1" noRot="1" noChangeAspect="1" noChangeArrowheads="1" noTextEdit="1"/>
          </p:cNvSpPr>
          <p:nvPr>
            <p:ph type="sldImg"/>
          </p:nvPr>
        </p:nvSpPr>
        <p:spPr>
          <a:solidFill>
            <a:srgbClr val="FFFFFF"/>
          </a:solidFill>
          <a:ln/>
        </p:spPr>
      </p:sp>
      <p:sp>
        <p:nvSpPr>
          <p:cNvPr id="73732" name="Rectangle 3"/>
          <p:cNvSpPr>
            <a:spLocks noGrp="1" noChangeArrowheads="1"/>
          </p:cNvSpPr>
          <p:nvPr>
            <p:ph type="body" idx="1"/>
          </p:nvPr>
        </p:nvSpPr>
        <p:spPr>
          <a:solidFill>
            <a:srgbClr val="FFFFFF"/>
          </a:solidFill>
          <a:ln>
            <a:solidFill>
              <a:srgbClr val="000000"/>
            </a:solidFill>
          </a:ln>
        </p:spPr>
        <p:txBody>
          <a:bodyPr/>
          <a:lstStyle/>
          <a:p>
            <a:r>
              <a:rPr lang="en-GB" sz="1800" smtClean="0"/>
              <a:t>Measures environmental performance throughout a product’s life, through manufacture, operational use in a building and deconstruction. Developed by BRE it measures a material’s impact in 12 areas – next slide</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p:spPr>
        <p:txBody>
          <a:bodyPr/>
          <a:lstStyle/>
          <a:p>
            <a:fld id="{FABEED91-53EA-4B4E-9062-3440E4136355}" type="slidenum">
              <a:rPr lang="en-GB"/>
              <a:pPr/>
              <a:t>15</a:t>
            </a:fld>
            <a:endParaRPr lang="en-GB"/>
          </a:p>
        </p:txBody>
      </p:sp>
      <p:sp>
        <p:nvSpPr>
          <p:cNvPr id="74755" name="Rectangle 2"/>
          <p:cNvSpPr>
            <a:spLocks noGrp="1" noRot="1" noChangeAspect="1" noChangeArrowheads="1" noTextEdit="1"/>
          </p:cNvSpPr>
          <p:nvPr>
            <p:ph type="sldImg"/>
          </p:nvPr>
        </p:nvSpPr>
        <p:spPr>
          <a:xfrm>
            <a:off x="1066800" y="487363"/>
            <a:ext cx="4875213" cy="3656012"/>
          </a:xfrm>
          <a:solidFill>
            <a:srgbClr val="FFFFFF"/>
          </a:solidFill>
          <a:ln/>
        </p:spPr>
      </p:sp>
      <p:sp>
        <p:nvSpPr>
          <p:cNvPr id="74756" name="Rectangle 3"/>
          <p:cNvSpPr>
            <a:spLocks noGrp="1" noChangeArrowheads="1"/>
          </p:cNvSpPr>
          <p:nvPr>
            <p:ph type="body" idx="1"/>
          </p:nvPr>
        </p:nvSpPr>
        <p:spPr>
          <a:solidFill>
            <a:srgbClr val="FFFFFF"/>
          </a:solidFill>
          <a:ln>
            <a:solidFill>
              <a:srgbClr val="000000"/>
            </a:solidFill>
          </a:ln>
        </p:spPr>
        <p:txBody>
          <a:bodyPr/>
          <a:lstStyle/>
          <a:p>
            <a:r>
              <a:rPr lang="en-GB" sz="1800" smtClean="0"/>
              <a:t>The impact of the material in each area is compared with the average impact of each UK citizen and given a score known as an Ecopoint score. 100 Ecopoints represent the total environmental impact of an average UK citizen. Low Ecopoints represent low environmental impact. The scores in each area are brought together using a subjective weighting system based on a consultation exercise with a broad range of interest groups.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p:spPr>
        <p:txBody>
          <a:bodyPr/>
          <a:lstStyle/>
          <a:p>
            <a:fld id="{4EF3F08C-DD77-416C-8873-760F81184F97}" type="slidenum">
              <a:rPr lang="en-GB"/>
              <a:pPr/>
              <a:t>16</a:t>
            </a:fld>
            <a:endParaRPr lang="en-GB"/>
          </a:p>
        </p:txBody>
      </p:sp>
      <p:sp>
        <p:nvSpPr>
          <p:cNvPr id="75779" name="Rectangle 1026"/>
          <p:cNvSpPr>
            <a:spLocks noGrp="1" noRot="1" noChangeAspect="1" noChangeArrowheads="1" noTextEdit="1"/>
          </p:cNvSpPr>
          <p:nvPr>
            <p:ph type="sldImg"/>
          </p:nvPr>
        </p:nvSpPr>
        <p:spPr>
          <a:xfrm>
            <a:off x="1141413" y="244475"/>
            <a:ext cx="4116387" cy="3087688"/>
          </a:xfrm>
          <a:solidFill>
            <a:srgbClr val="FFFFFF"/>
          </a:solidFill>
          <a:ln/>
        </p:spPr>
      </p:sp>
      <p:sp>
        <p:nvSpPr>
          <p:cNvPr id="75780" name="Rectangle 1027"/>
          <p:cNvSpPr>
            <a:spLocks noGrp="1" noChangeArrowheads="1"/>
          </p:cNvSpPr>
          <p:nvPr>
            <p:ph type="body" idx="1"/>
          </p:nvPr>
        </p:nvSpPr>
        <p:spPr>
          <a:xfrm>
            <a:off x="228600" y="3494088"/>
            <a:ext cx="6627813" cy="5524500"/>
          </a:xfrm>
          <a:solidFill>
            <a:srgbClr val="FFFFFF"/>
          </a:solidFill>
          <a:ln>
            <a:solidFill>
              <a:srgbClr val="000000"/>
            </a:solidFill>
          </a:ln>
        </p:spPr>
        <p:txBody>
          <a:bodyPr/>
          <a:lstStyle/>
          <a:p>
            <a:r>
              <a:rPr lang="en-GB" smtClean="0"/>
              <a:t> </a:t>
            </a:r>
            <a:r>
              <a:rPr lang="en-GB" sz="1600" smtClean="0"/>
              <a:t>5 BioRegional Solutions 2002</a:t>
            </a:r>
          </a:p>
          <a:p>
            <a:r>
              <a:rPr lang="en-GB" sz="1800" smtClean="0">
                <a:latin typeface="Arial" pitchFamily="34" charset="0"/>
              </a:rPr>
              <a:t>Ecological Footprint analysis is an accounting tool that represents the environmental impacts of a process or a person's lifestyle as an area of land6. It measures the area of biologically productive land that is required to meet the needs of a given product or population. It compares this area with the actual available area on earth and informs as to whether we are living within the earth's capacity.</a:t>
            </a:r>
          </a:p>
          <a:p>
            <a:r>
              <a:rPr lang="en-GB" sz="1800" smtClean="0">
                <a:latin typeface="Arial" pitchFamily="34" charset="0"/>
              </a:rPr>
              <a:t>A person's ecological footprint is made up of the footprints of all their activities, products consumed and waste produced. It includes the area of forest required to absorb the CO2 emissions attributable to that person. It includes a share of the area taken up by infrastructure, food and timber growing and fishing. A person's energy consumption has an eco-footprint, as does their food consumption, transport, work activities and leisure activities. Each consumer product has an eco-footprint as does each construction material.</a:t>
            </a:r>
          </a:p>
          <a:p>
            <a:r>
              <a:rPr lang="en-GB" sz="1800" smtClean="0">
                <a:latin typeface="Arial" pitchFamily="34" charset="0"/>
              </a:rPr>
              <a:t>The actual biologically productive area on earth is 2.18 hectares/person (1996 pop) in the UK it is 6.29 hectares (3 planets to sustain our current lifestyle!)</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p:spPr>
        <p:txBody>
          <a:bodyPr/>
          <a:lstStyle/>
          <a:p>
            <a:fld id="{1C8CF609-754C-4AD1-BD5C-0FBEEF2D482F}" type="slidenum">
              <a:rPr lang="en-GB"/>
              <a:pPr/>
              <a:t>17</a:t>
            </a:fld>
            <a:endParaRPr lang="en-GB"/>
          </a:p>
        </p:txBody>
      </p:sp>
      <p:sp>
        <p:nvSpPr>
          <p:cNvPr id="76803" name="Rectangle 1026"/>
          <p:cNvSpPr>
            <a:spLocks noGrp="1" noRot="1" noChangeAspect="1" noChangeArrowheads="1" noTextEdit="1"/>
          </p:cNvSpPr>
          <p:nvPr>
            <p:ph type="sldImg"/>
          </p:nvPr>
        </p:nvSpPr>
        <p:spPr>
          <a:xfrm>
            <a:off x="1146175" y="161925"/>
            <a:ext cx="4335463" cy="3251200"/>
          </a:xfrm>
          <a:solidFill>
            <a:srgbClr val="FFFFFF"/>
          </a:solidFill>
          <a:ln/>
        </p:spPr>
      </p:sp>
      <p:sp>
        <p:nvSpPr>
          <p:cNvPr id="76804" name="Rectangle 1027"/>
          <p:cNvSpPr>
            <a:spLocks noGrp="1" noChangeArrowheads="1"/>
          </p:cNvSpPr>
          <p:nvPr>
            <p:ph type="body" idx="1"/>
          </p:nvPr>
        </p:nvSpPr>
        <p:spPr>
          <a:xfrm>
            <a:off x="304800" y="3575050"/>
            <a:ext cx="6551613" cy="5443538"/>
          </a:xfrm>
          <a:solidFill>
            <a:srgbClr val="FFFFFF"/>
          </a:solidFill>
          <a:ln>
            <a:solidFill>
              <a:srgbClr val="000000"/>
            </a:solidFill>
          </a:ln>
        </p:spPr>
        <p:txBody>
          <a:bodyPr/>
          <a:lstStyle/>
          <a:p>
            <a:r>
              <a:rPr lang="en-GB" sz="1400" smtClean="0"/>
              <a:t>Construction projects, whether commercial developments, housing estates, infrastructure or public-sector projects, all have the potential to damage natural habitats, threatening wildlife and plant species. The construction industry therefore has an important role to play in protecting sensitive sites and minimising damage to ecology. There is generally a poor understanding of biodiversity issues within the construction industry, however. To help the industry tackle this, BRE and CIRIA have developed the following set of complementary biodiversity indicators that allow the impact of construction projects on biodiversity to be measured:</a:t>
            </a:r>
          </a:p>
          <a:p>
            <a:r>
              <a:rPr lang="en-GB" sz="1400" smtClean="0"/>
              <a:t>1. Impact on biodiversity: product.</a:t>
            </a:r>
          </a:p>
          <a:p>
            <a:r>
              <a:rPr lang="en-GB" sz="1400" smtClean="0"/>
              <a:t>2. Impact on biodiversity: construction process.</a:t>
            </a:r>
          </a:p>
          <a:p>
            <a:r>
              <a:rPr lang="en-GB" sz="1400" smtClean="0"/>
              <a:t>3. Area of habitat.</a:t>
            </a:r>
          </a:p>
          <a:p>
            <a:r>
              <a:rPr lang="en-GB" sz="1400" smtClean="0"/>
              <a:t>The three indicators are presented in this report. A wide range of stakeholders – including ecologists, developers, constructors, consultants and construction clients – was involved in their development. This has enabled the indicators to be developed so as to be as appropriate as possible to both industry users and environmentalists. They were designed for simplicity of use and wide applicability to different construction project types. A piloting exercise that was conducted with current or recently completed</a:t>
            </a:r>
          </a:p>
          <a:p>
            <a:r>
              <a:rPr lang="en-GB" sz="1400" smtClean="0"/>
              <a:t>construction projects showed this generally to have been achieved.</a:t>
            </a:r>
          </a:p>
          <a:p>
            <a:r>
              <a:rPr lang="en-GB" sz="1400" smtClean="0"/>
              <a:t>The biodiversity indicators have been adapted for inclusion in the DTI/Constructing excellence KPI pack, published in June 2003. This is significant, as it is likely to greatly increase awareness of the indicators across the industry and encourage their uptake. It is also significant that DTI will collect and publish data on the three biodiversity indicators annually. This will enable ongoing industry improvement to be monitored, and demonstrated to stakeholders. It will also ensure that the benchmarks against which projects are measured remain current.</a:t>
            </a:r>
          </a:p>
          <a:p>
            <a:endParaRPr lang="en-GB" sz="1400"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p>
            <a:fld id="{E21BD4A8-786F-48B6-AE00-BA7223011DB8}" type="slidenum">
              <a:rPr lang="en-GB"/>
              <a:pPr/>
              <a:t>18</a:t>
            </a:fld>
            <a:endParaRPr lang="en-GB"/>
          </a:p>
        </p:txBody>
      </p:sp>
      <p:sp>
        <p:nvSpPr>
          <p:cNvPr id="77827" name="Rectangle 1026"/>
          <p:cNvSpPr>
            <a:spLocks noGrp="1" noRot="1" noChangeAspect="1" noChangeArrowheads="1" noTextEdit="1"/>
          </p:cNvSpPr>
          <p:nvPr>
            <p:ph type="sldImg"/>
          </p:nvPr>
        </p:nvSpPr>
        <p:spPr>
          <a:xfrm>
            <a:off x="1158875" y="244475"/>
            <a:ext cx="4006850" cy="3005138"/>
          </a:xfrm>
          <a:solidFill>
            <a:srgbClr val="FFFFFF"/>
          </a:solidFill>
          <a:ln/>
        </p:spPr>
      </p:sp>
      <p:sp>
        <p:nvSpPr>
          <p:cNvPr id="77828" name="Rectangle 1027"/>
          <p:cNvSpPr>
            <a:spLocks noGrp="1" noChangeArrowheads="1"/>
          </p:cNvSpPr>
          <p:nvPr>
            <p:ph type="body" idx="1"/>
          </p:nvPr>
        </p:nvSpPr>
        <p:spPr>
          <a:xfrm>
            <a:off x="304800" y="3494088"/>
            <a:ext cx="6551613" cy="5524500"/>
          </a:xfrm>
          <a:solidFill>
            <a:srgbClr val="FFFFFF"/>
          </a:solidFill>
          <a:ln>
            <a:solidFill>
              <a:srgbClr val="000000"/>
            </a:solidFill>
          </a:ln>
        </p:spPr>
        <p:txBody>
          <a:bodyPr/>
          <a:lstStyle/>
          <a:p>
            <a:r>
              <a:rPr lang="en-GB" sz="1600" smtClean="0"/>
              <a:t>The two headline Client Satisfaction KPIs are currently recorded on projects by the Construction Clients Forum (CCF) survey for consultants and main contractors using the following scoring</a:t>
            </a:r>
          </a:p>
          <a:p>
            <a:r>
              <a:rPr lang="en-GB" sz="1600" smtClean="0"/>
              <a:t>system.</a:t>
            </a:r>
          </a:p>
          <a:p>
            <a:r>
              <a:rPr lang="en-GB" sz="1600" smtClean="0"/>
              <a:t>10 = Totally satisfied</a:t>
            </a:r>
          </a:p>
          <a:p>
            <a:r>
              <a:rPr lang="en-GB" sz="1600" smtClean="0"/>
              <a:t>5/6 = Neither satisfied nor dissatisfied</a:t>
            </a:r>
          </a:p>
          <a:p>
            <a:r>
              <a:rPr lang="en-GB" sz="1600" smtClean="0"/>
              <a:t>1 = Totally dissatisfied</a:t>
            </a:r>
          </a:p>
          <a:p>
            <a:r>
              <a:rPr lang="en-GB" sz="1600" smtClean="0"/>
              <a:t>The two headline Client Satisfaction KPIs have been developed with standard criteria in order to</a:t>
            </a:r>
          </a:p>
          <a:p>
            <a:r>
              <a:rPr lang="en-GB" sz="1600" smtClean="0"/>
              <a:t>make comparisons between projects. Customer satisfaction is by definition subjective, and as a consequence, is influenced by the individual customer’s requirements. For this reason, a Client Satisfaction KPI has been developed which addresses the specific criteria which the client feels are important. It is recommended that the identification of the client-specified criteria and weightings be requested in pre-tender qualifications. Also, regular monitoring should be undertaken in open dialogue between the customer and supplier. This will ensure not only that the criteria and weightings attached to them are both relevant and understood but also that the resultant scores are understood, accepted and ultimately acted upon. The final score is then normalised to enable comparison between projects. The indicators have been developed to assess client satisfaction with advisors, suppliers and contractors throughout the various parts of the supply chain.</a:t>
            </a:r>
          </a:p>
          <a:p>
            <a:endParaRPr lang="en-GB" sz="1600" smtClean="0"/>
          </a:p>
          <a:p>
            <a:endParaRPr lang="en-GB"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p:spPr>
        <p:txBody>
          <a:bodyPr/>
          <a:lstStyle/>
          <a:p>
            <a:fld id="{F607A1BF-227C-4B7C-AFFF-FEA22E9FEB1B}" type="slidenum">
              <a:rPr lang="en-GB"/>
              <a:pPr/>
              <a:t>19</a:t>
            </a:fld>
            <a:endParaRPr lang="en-GB"/>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noFill/>
          <a:ln/>
        </p:spPr>
        <p:txBody>
          <a:bodyPr/>
          <a:lstStyle/>
          <a:p>
            <a:r>
              <a:rPr lang="en-GB" sz="1200" b="1" dirty="0" smtClean="0">
                <a:latin typeface="Frutiger-Bold" charset="0"/>
              </a:rPr>
              <a:t>Shared priorities for UK action</a:t>
            </a:r>
          </a:p>
          <a:p>
            <a:r>
              <a:rPr lang="en-GB" sz="1200" dirty="0" smtClean="0">
                <a:latin typeface="Frutiger-Light" charset="0"/>
              </a:rPr>
              <a:t>As a result of the consultation the priority areas for immediate action, shared across</a:t>
            </a:r>
          </a:p>
          <a:p>
            <a:r>
              <a:rPr lang="en-GB" sz="1200" dirty="0" smtClean="0">
                <a:latin typeface="Frutiger-Light" charset="0"/>
              </a:rPr>
              <a:t>the UK are:</a:t>
            </a:r>
          </a:p>
          <a:p>
            <a:r>
              <a:rPr lang="en-GB" sz="1200" b="1" dirty="0" smtClean="0">
                <a:latin typeface="Frutiger-Bold" charset="0"/>
              </a:rPr>
              <a:t>Sustainable Consumption and Production – </a:t>
            </a:r>
            <a:r>
              <a:rPr lang="en-GB" sz="1200" dirty="0" smtClean="0">
                <a:latin typeface="Frutiger-Light" charset="0"/>
              </a:rPr>
              <a:t>Sustainable consumption and production is about achieving more with less. This means not only looking at how goods and services are produced, but also the impacts of products and materials across their whole lifecycle and building on people’s awareness of social and environmental concerns. This includes reducing the inefficient use of resources which are a drag on the economy, so helping boost business competitiveness and to break the link between economic</a:t>
            </a:r>
          </a:p>
          <a:p>
            <a:r>
              <a:rPr lang="en-GB" sz="1200" dirty="0" smtClean="0">
                <a:latin typeface="Frutiger-Light" charset="0"/>
              </a:rPr>
              <a:t>growth and environmental degradation.</a:t>
            </a:r>
          </a:p>
          <a:p>
            <a:r>
              <a:rPr lang="en-GB" sz="1200" b="1" dirty="0" smtClean="0">
                <a:latin typeface="Frutiger-Bold" charset="0"/>
              </a:rPr>
              <a:t>Climate Change and Energy – </a:t>
            </a:r>
            <a:r>
              <a:rPr lang="en-GB" sz="1200" dirty="0" smtClean="0">
                <a:latin typeface="Frutiger-Light" charset="0"/>
              </a:rPr>
              <a:t>The effects of a changing climate can already be seen. Temperatures and sea levels are rising, ice and snow cover are declining, and the consequences could be catastrophic for the natural world and society. Scientific evidence points to the release of greenhouse gases, such as carbon dioxide and methane, into the atmosphere by human activity as the primary cause of climatic change. We will seek to secure a profound change in the way we generate and use energy, and in other activities that release these gases. At the same time we must prepare for the climate change that cannot now be avoided. We must set a good example and will encourage others to follow it.</a:t>
            </a:r>
          </a:p>
          <a:p>
            <a:r>
              <a:rPr lang="en-GB" sz="1200" b="1" dirty="0" smtClean="0">
                <a:latin typeface="Frutiger-Bold" charset="0"/>
              </a:rPr>
              <a:t>Natural Resource Protection and Environmental Enhancement – </a:t>
            </a:r>
            <a:r>
              <a:rPr lang="en-GB" sz="1200" dirty="0" smtClean="0">
                <a:latin typeface="Frutiger-Light" charset="0"/>
              </a:rPr>
              <a:t>Natural resources are vital to our existence and that of communities throughout the world. We need a better understanding of environmental limits, environmental enhancement and recovery where the environment is most degraded to ensure a decent environment for everyone, and a more integrated policy framework.</a:t>
            </a:r>
          </a:p>
          <a:p>
            <a:r>
              <a:rPr lang="en-GB" sz="1200" b="1" dirty="0" smtClean="0">
                <a:latin typeface="Frutiger-Bold" charset="0"/>
              </a:rPr>
              <a:t>Sustainable Communities – </a:t>
            </a:r>
            <a:r>
              <a:rPr lang="en-GB" sz="1200" dirty="0" smtClean="0">
                <a:latin typeface="Frutiger-Light" charset="0"/>
              </a:rPr>
              <a:t>Our aim is to create sustainable communities that embody the principles of sustainable development at the local level. This will involve working to give communities more power and say in the decisions that affect them; and working in partnership at the right level to get things done. The UK uses the same principles of engagement, partnership, and programmes of aid in order to tackle poverty and environmental degradation and to ensure good governance in overseas communities. These priorities for action within the UK will also help to shape the way the UK works internationally, in ensuring that our objectives and activities are aligned with international goals.</a:t>
            </a:r>
            <a:endParaRPr lang="en-GB" sz="1200" dirty="0" smtClean="0">
              <a:latin typeface="Frutiger-Bold" charset="0"/>
            </a:endParaRPr>
          </a:p>
          <a:p>
            <a:endParaRPr lang="en-GB" sz="1200"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p:spPr>
        <p:txBody>
          <a:bodyPr/>
          <a:lstStyle/>
          <a:p>
            <a:fld id="{AFF9225D-D47B-41AD-BED5-6A356B6FC1C4}" type="slidenum">
              <a:rPr lang="en-GB"/>
              <a:pPr/>
              <a:t>20</a:t>
            </a:fld>
            <a:endParaRPr lang="en-GB"/>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noFill/>
          <a:ln/>
        </p:spPr>
        <p:txBody>
          <a:bodyPr/>
          <a:lstStyle/>
          <a:p>
            <a:endParaRPr lang="en-US" dirty="0"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p>
            <a:fld id="{C4FC71C7-03C2-467D-A51D-39165979F720}" type="slidenum">
              <a:rPr lang="en-GB"/>
              <a:pPr/>
              <a:t>21</a:t>
            </a:fld>
            <a:endParaRPr lang="en-GB"/>
          </a:p>
        </p:txBody>
      </p:sp>
      <p:sp>
        <p:nvSpPr>
          <p:cNvPr id="80899" name="Rectangle 2"/>
          <p:cNvSpPr>
            <a:spLocks noGrp="1" noRot="1" noChangeAspect="1" noChangeArrowheads="1" noTextEdit="1"/>
          </p:cNvSpPr>
          <p:nvPr>
            <p:ph type="sldImg"/>
          </p:nvPr>
        </p:nvSpPr>
        <p:spPr>
          <a:ln/>
        </p:spPr>
      </p:sp>
      <p:sp>
        <p:nvSpPr>
          <p:cNvPr id="80900"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p:spPr>
        <p:txBody>
          <a:bodyPr/>
          <a:lstStyle/>
          <a:p>
            <a:fld id="{A20C05D3-DC56-4163-A7D1-10306D125E90}" type="slidenum">
              <a:rPr lang="en-GB"/>
              <a:pPr/>
              <a:t>22</a:t>
            </a:fld>
            <a:endParaRPr lang="en-GB"/>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ln/>
        </p:spPr>
        <p:txBody>
          <a:bodyPr/>
          <a:lstStyle/>
          <a:p>
            <a:r>
              <a:rPr lang="en-GB" sz="2000" smtClean="0"/>
              <a:t>State SI’s describe the state of the variable.</a:t>
            </a:r>
          </a:p>
          <a:p>
            <a:r>
              <a:rPr lang="en-GB" sz="2000" smtClean="0"/>
              <a:t>Female wage to male wage - </a:t>
            </a:r>
          </a:p>
          <a:p>
            <a:r>
              <a:rPr lang="en-GB" sz="2000" smtClean="0"/>
              <a:t>population density - compare UK with US!</a:t>
            </a:r>
          </a:p>
          <a:p>
            <a:r>
              <a:rPr lang="en-GB" sz="2000" smtClean="0"/>
              <a:t>Safe drinking water - Czech Republic 50%</a:t>
            </a:r>
          </a:p>
          <a:p>
            <a:r>
              <a:rPr lang="en-GB" sz="2000" smtClean="0"/>
              <a:t>BOD - measures the oxygen content of water -essential for aquatic life</a:t>
            </a:r>
          </a:p>
          <a:p>
            <a:r>
              <a:rPr lang="en-GB" sz="2000" smtClean="0"/>
              <a:t>threatened species - diversity is an important indicator of the health of an ecosystem</a:t>
            </a:r>
            <a:endParaRPr lang="en-GB"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p:spPr>
        <p:txBody>
          <a:bodyPr/>
          <a:lstStyle/>
          <a:p>
            <a:fld id="{45C53DC3-BDC1-4AE5-A9BF-6781B6CCEE2C}" type="slidenum">
              <a:rPr lang="en-GB"/>
              <a:pPr/>
              <a:t>23</a:t>
            </a:fld>
            <a:endParaRPr lang="en-GB"/>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p>
            <a:fld id="{1209F233-04FA-42CF-BB95-170D14C52451}" type="slidenum">
              <a:rPr lang="en-GB"/>
              <a:pPr/>
              <a:t>24</a:t>
            </a:fld>
            <a:endParaRPr lang="en-GB"/>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noFill/>
          <a:ln/>
        </p:spPr>
        <p:txBody>
          <a:bodyPr/>
          <a:lstStyle/>
          <a:p>
            <a:endParaRPr lang="en-US" dirty="0"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p>
            <a:fld id="{1C2D03AA-9738-436D-8507-20E90EB8435E}" type="slidenum">
              <a:rPr lang="en-GB"/>
              <a:pPr/>
              <a:t>25</a:t>
            </a:fld>
            <a:endParaRPr lang="en-GB"/>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p:spPr>
        <p:txBody>
          <a:bodyPr/>
          <a:lstStyle/>
          <a:p>
            <a:fld id="{1B3158FA-4541-4FF3-BDC7-C8DD32FE84DA}" type="slidenum">
              <a:rPr lang="en-GB"/>
              <a:pPr/>
              <a:t>26</a:t>
            </a:fld>
            <a:endParaRPr lang="en-GB"/>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p>
            <a:fld id="{6B768338-C137-4301-99D2-FFE51C457995}" type="slidenum">
              <a:rPr lang="en-GB"/>
              <a:pPr/>
              <a:t>28</a:t>
            </a:fld>
            <a:endParaRPr lang="en-GB"/>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r>
              <a:rPr lang="en-GB" sz="1800" smtClean="0"/>
              <a:t>Pressure indicators can of course cover several links in such chains. For example, not only urban air emissions, but also road traffic volumes.</a:t>
            </a:r>
          </a:p>
          <a:p>
            <a:r>
              <a:rPr lang="en-GB" sz="1800" smtClean="0"/>
              <a:t>Not only nitrogen emissions to water but also fertiliser applications and even agricultural production.</a:t>
            </a:r>
          </a:p>
          <a:p>
            <a:r>
              <a:rPr lang="en-GB" sz="1800" smtClean="0"/>
              <a:t>Response indicators too are complex. They not only cover direct indicators of government actions - e.g. public expenditure on the environment or energy taxes, but also actions and even attitudes of businesses and households.</a:t>
            </a:r>
          </a:p>
          <a:p>
            <a:r>
              <a:rPr lang="en-GB" sz="1800" smtClean="0"/>
              <a:t>Then  there are indirect response indicators - showing results of actions which may involve all three actors - for example, recycling.</a:t>
            </a:r>
          </a:p>
          <a:p>
            <a:endParaRPr lang="en-GB"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p:spPr>
        <p:txBody>
          <a:bodyPr/>
          <a:lstStyle/>
          <a:p>
            <a:fld id="{59C78975-39E9-41D5-B7D2-8618A255BFD2}" type="slidenum">
              <a:rPr lang="en-GB"/>
              <a:pPr/>
              <a:t>29</a:t>
            </a:fld>
            <a:endParaRPr lang="en-GB"/>
          </a:p>
        </p:txBody>
      </p:sp>
      <p:sp>
        <p:nvSpPr>
          <p:cNvPr id="88067" name="Rectangle 2"/>
          <p:cNvSpPr>
            <a:spLocks noGrp="1" noRot="1" noChangeAspect="1" noChangeArrowheads="1" noTextEdit="1"/>
          </p:cNvSpPr>
          <p:nvPr>
            <p:ph type="sldImg"/>
          </p:nvPr>
        </p:nvSpPr>
        <p:spPr>
          <a:ln/>
        </p:spPr>
      </p:sp>
      <p:sp>
        <p:nvSpPr>
          <p:cNvPr id="88068"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p:spPr>
        <p:txBody>
          <a:bodyPr/>
          <a:lstStyle/>
          <a:p>
            <a:fld id="{7062AF80-F632-44AA-98B3-8ACAC572BECD}" type="slidenum">
              <a:rPr lang="en-GB"/>
              <a:pPr/>
              <a:t>30</a:t>
            </a:fld>
            <a:endParaRPr lang="en-GB"/>
          </a:p>
        </p:txBody>
      </p:sp>
      <p:sp>
        <p:nvSpPr>
          <p:cNvPr id="89091"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a:noFill/>
          <a:ln/>
        </p:spPr>
        <p:txBody>
          <a:bodyPr/>
          <a:lstStyle/>
          <a:p>
            <a:r>
              <a:rPr lang="en-GB" sz="2000" dirty="0" smtClean="0"/>
              <a:t>Here the driving force rather than </a:t>
            </a:r>
            <a:r>
              <a:rPr lang="en-GB" sz="2000" dirty="0" smtClean="0"/>
              <a:t>control </a:t>
            </a:r>
            <a:r>
              <a:rPr lang="en-GB" sz="2000" dirty="0" smtClean="0"/>
              <a:t>indicator is preferred because it takes into account the notion that impact of a factor on sustainable development can be positive or negative.</a:t>
            </a:r>
            <a:endParaRPr lang="en-GB" dirty="0"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p:spPr>
        <p:txBody>
          <a:bodyPr/>
          <a:lstStyle/>
          <a:p>
            <a:fld id="{AEEFD0B0-5E28-4919-B0D9-3610CF6710A6}" type="slidenum">
              <a:rPr lang="en-GB"/>
              <a:pPr/>
              <a:t>31</a:t>
            </a:fld>
            <a:endParaRPr lang="en-GB"/>
          </a:p>
        </p:txBody>
      </p:sp>
      <p:sp>
        <p:nvSpPr>
          <p:cNvPr id="90115" name="Rectangle 2"/>
          <p:cNvSpPr>
            <a:spLocks noGrp="1" noRot="1" noChangeAspect="1" noChangeArrowheads="1" noTextEdit="1"/>
          </p:cNvSpPr>
          <p:nvPr>
            <p:ph type="sldImg"/>
          </p:nvPr>
        </p:nvSpPr>
        <p:spPr>
          <a:solidFill>
            <a:srgbClr val="FFFFFF"/>
          </a:solidFill>
          <a:ln/>
        </p:spPr>
      </p:sp>
      <p:sp>
        <p:nvSpPr>
          <p:cNvPr id="90116" name="Rectangle 3"/>
          <p:cNvSpPr>
            <a:spLocks noGrp="1" noChangeArrowheads="1"/>
          </p:cNvSpPr>
          <p:nvPr>
            <p:ph type="body" idx="1"/>
          </p:nvPr>
        </p:nvSpPr>
        <p:spPr>
          <a:solidFill>
            <a:srgbClr val="FFFFFF"/>
          </a:solidFill>
          <a:ln>
            <a:solidFill>
              <a:srgbClr val="000000"/>
            </a:solidFill>
          </a:ln>
        </p:spPr>
        <p:txBody>
          <a:bodyPr/>
          <a:lstStyle/>
          <a:p>
            <a:r>
              <a:rPr lang="en-GB" sz="2000" dirty="0" smtClean="0"/>
              <a:t>Here the driving forces are recognised as distinct from pressures and relate to economic, societal or resource consumption which contribute to pressures - in the sense of wastes.</a:t>
            </a:r>
            <a:endParaRPr lang="en-GB" dirty="0"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p:spPr>
        <p:txBody>
          <a:bodyPr/>
          <a:lstStyle/>
          <a:p>
            <a:fld id="{D0CE4DCB-E3E7-4F88-9C8B-20B71D3B9B27}" type="slidenum">
              <a:rPr lang="en-GB"/>
              <a:pPr/>
              <a:t>40</a:t>
            </a:fld>
            <a:endParaRPr lang="en-GB"/>
          </a:p>
        </p:txBody>
      </p:sp>
      <p:sp>
        <p:nvSpPr>
          <p:cNvPr id="91139" name="Rectangle 2"/>
          <p:cNvSpPr>
            <a:spLocks noGrp="1" noRot="1" noChangeAspect="1" noChangeArrowheads="1" noTextEdit="1"/>
          </p:cNvSpPr>
          <p:nvPr>
            <p:ph type="sldImg"/>
          </p:nvPr>
        </p:nvSpPr>
        <p:spPr>
          <a:solidFill>
            <a:srgbClr val="FFFFFF"/>
          </a:solidFill>
          <a:ln/>
        </p:spPr>
      </p:sp>
      <p:sp>
        <p:nvSpPr>
          <p:cNvPr id="91140" name="Rectangle 3"/>
          <p:cNvSpPr>
            <a:spLocks noGrp="1" noChangeArrowheads="1"/>
          </p:cNvSpPr>
          <p:nvPr>
            <p:ph type="body" idx="1"/>
          </p:nvPr>
        </p:nvSpPr>
        <p:spPr>
          <a:xfrm>
            <a:off x="304800" y="4630738"/>
            <a:ext cx="6551613" cy="4387850"/>
          </a:xfrm>
          <a:solidFill>
            <a:srgbClr val="FFFFFF"/>
          </a:solidFill>
          <a:ln>
            <a:solidFill>
              <a:srgbClr val="000000"/>
            </a:solidFill>
          </a:ln>
        </p:spPr>
        <p:txBody>
          <a:bodyPr/>
          <a:lstStyle/>
          <a:p>
            <a:r>
              <a:rPr lang="en-GB" sz="1800" smtClean="0">
                <a:latin typeface="Frutiger-Light" charset="0"/>
              </a:rPr>
              <a:t>The UK Government Sustainable Development Strategy, </a:t>
            </a:r>
            <a:r>
              <a:rPr lang="en-GB" sz="1800" i="1" smtClean="0">
                <a:latin typeface="Frutiger-LightItalic" charset="0"/>
              </a:rPr>
              <a:t>Securing the future</a:t>
            </a:r>
            <a:r>
              <a:rPr lang="en-GB" sz="1800" smtClean="0">
                <a:latin typeface="Frutiger-Light" charset="0"/>
              </a:rPr>
              <a:t>, was launched by the Prime Minister in March 2005, and builds on the 1999 strategy, </a:t>
            </a:r>
            <a:r>
              <a:rPr lang="en-GB" sz="1800" i="1" smtClean="0">
                <a:latin typeface="Frutiger-LightItalic" charset="0"/>
              </a:rPr>
              <a:t>A better quality of life</a:t>
            </a:r>
            <a:r>
              <a:rPr lang="en-GB" sz="1800" smtClean="0">
                <a:latin typeface="Frutiger-Light" charset="0"/>
              </a:rPr>
              <a:t>. It sets out the goal of sustainable development as enabling all people throughout the world to satisfy their basic needs and enjoy a better quality of life, without compromising the quality of life of future generations.</a:t>
            </a:r>
          </a:p>
          <a:p>
            <a:r>
              <a:rPr lang="en-GB" sz="1800" smtClean="0">
                <a:latin typeface="Frutiger-Light" charset="0"/>
              </a:rPr>
              <a:t>The Strategy outlined 68 indicators through which to review progress, along with other evidence, in four priority areas:</a:t>
            </a:r>
          </a:p>
          <a:p>
            <a:r>
              <a:rPr lang="en-GB" sz="1800" smtClean="0">
                <a:latin typeface="Frutiger-Light" charset="0"/>
              </a:rPr>
              <a:t>• Sustainable consumption and production</a:t>
            </a:r>
          </a:p>
          <a:p>
            <a:r>
              <a:rPr lang="en-GB" sz="1800" smtClean="0">
                <a:latin typeface="Frutiger-Light" charset="0"/>
              </a:rPr>
              <a:t>• Climate change and energy</a:t>
            </a:r>
          </a:p>
          <a:p>
            <a:r>
              <a:rPr lang="en-GB" sz="1800" smtClean="0">
                <a:latin typeface="Frutiger-Light" charset="0"/>
              </a:rPr>
              <a:t>• Protecting natural resources and enhancing the</a:t>
            </a:r>
          </a:p>
          <a:p>
            <a:r>
              <a:rPr lang="en-GB" sz="1800" smtClean="0">
                <a:latin typeface="Frutiger-Light" charset="0"/>
              </a:rPr>
              <a:t>environment</a:t>
            </a:r>
          </a:p>
          <a:p>
            <a:r>
              <a:rPr lang="en-GB" sz="1800" smtClean="0">
                <a:latin typeface="Frutiger-Light" charset="0"/>
              </a:rPr>
              <a:t>• Creating sustainable communities and a fairer world</a:t>
            </a:r>
          </a:p>
          <a:p>
            <a:endParaRPr lang="en-GB" sz="1800"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p:spPr>
        <p:txBody>
          <a:bodyPr/>
          <a:lstStyle/>
          <a:p>
            <a:fld id="{7C30BA1D-B55E-4DF4-B1B5-4871F39E4253}" type="slidenum">
              <a:rPr lang="en-GB"/>
              <a:pPr/>
              <a:t>44</a:t>
            </a:fld>
            <a:endParaRPr lang="en-GB"/>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xfrm>
            <a:off x="914400" y="4630738"/>
            <a:ext cx="5484813" cy="4387850"/>
          </a:xfrm>
          <a:noFill/>
          <a:ln/>
        </p:spPr>
        <p:txBody>
          <a:bodyPr/>
          <a:lstStyle/>
          <a:p>
            <a:r>
              <a:rPr lang="en-GB" sz="1800" smtClean="0">
                <a:latin typeface="Frutiger-Light" charset="0"/>
              </a:rPr>
              <a:t>Resource Use since: 1990 1999</a:t>
            </a:r>
          </a:p>
          <a:p>
            <a:r>
              <a:rPr lang="en-GB" sz="1800" smtClean="0">
                <a:latin typeface="Frutiger-Light" charset="0"/>
              </a:rPr>
              <a:t>• Domestic Material Consumption (DMC) is the total mass of materials  directly consumed by the economy (it excludes waste from manufacture of imported goods).</a:t>
            </a:r>
          </a:p>
          <a:p>
            <a:r>
              <a:rPr lang="en-GB" sz="1800" smtClean="0">
                <a:latin typeface="Frutiger-Light" charset="0"/>
              </a:rPr>
              <a:t>• The economy (Gross Domestic Product) grew by 48 per cent in real terms between 1990 and 2006. In contrast DMC was 12 per cent lower in 2006 than in 1990 having remained relatively stable since 1993 – with reductions in use of UK resources balanced by increases in imports. Whilst this shows that the economy has grown without an associated increase in resources, the UK is still consuming the same amount of the world’s resources every year as it did in 1993.</a:t>
            </a:r>
          </a:p>
          <a:p>
            <a:endParaRPr lang="en-GB" sz="1800"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p:spPr>
        <p:txBody>
          <a:bodyPr/>
          <a:lstStyle/>
          <a:p>
            <a:fld id="{4A416378-120B-4D1D-B4C8-C7B4BCA18A03}" type="slidenum">
              <a:rPr lang="en-GB"/>
              <a:pPr/>
              <a:t>45</a:t>
            </a:fld>
            <a:endParaRPr lang="en-GB"/>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p:spPr>
        <p:txBody>
          <a:bodyPr/>
          <a:lstStyle/>
          <a:p>
            <a:r>
              <a:rPr lang="en-GB" sz="1800" smtClean="0">
                <a:latin typeface="Frutiger-Light" charset="0"/>
              </a:rPr>
              <a:t>This is a contextual indicator for Domestic Material</a:t>
            </a:r>
          </a:p>
          <a:p>
            <a:r>
              <a:rPr lang="en-GB" sz="1800" smtClean="0">
                <a:latin typeface="Frutiger-Light" charset="0"/>
              </a:rPr>
              <a:t>Consumption (DMC) overleaf. Mineral extraction,</a:t>
            </a:r>
          </a:p>
          <a:p>
            <a:r>
              <a:rPr lang="en-GB" sz="1800" smtClean="0">
                <a:latin typeface="Frutiger-Light" charset="0"/>
              </a:rPr>
              <a:t>primarily used for construction, accounted for 39 per</a:t>
            </a:r>
          </a:p>
          <a:p>
            <a:r>
              <a:rPr lang="en-GB" sz="1800" smtClean="0">
                <a:latin typeface="Frutiger-Light" charset="0"/>
              </a:rPr>
              <a:t>cent of DMC in 2006. The level of construction</a:t>
            </a:r>
          </a:p>
          <a:p>
            <a:r>
              <a:rPr lang="en-GB" sz="1800" smtClean="0">
                <a:latin typeface="Frutiger-Light" charset="0"/>
              </a:rPr>
              <a:t>mineral extraction decreased by 22 per cent between</a:t>
            </a:r>
          </a:p>
          <a:p>
            <a:r>
              <a:rPr lang="en-GB" sz="1800" smtClean="0">
                <a:latin typeface="Frutiger-Light" charset="0"/>
              </a:rPr>
              <a:t>1990 and 2006.</a:t>
            </a:r>
          </a:p>
          <a:p>
            <a:r>
              <a:rPr lang="en-GB" sz="1800" smtClean="0">
                <a:latin typeface="Frutiger-Light" charset="0"/>
              </a:rPr>
              <a:t>• The amount of material extracted and the value of</a:t>
            </a:r>
          </a:p>
          <a:p>
            <a:r>
              <a:rPr lang="en-GB" sz="1800" smtClean="0">
                <a:latin typeface="Frutiger-Light" charset="0"/>
              </a:rPr>
              <a:t>output (GVA) from the construction industry were</a:t>
            </a:r>
          </a:p>
          <a:p>
            <a:r>
              <a:rPr lang="en-GB" sz="1800" smtClean="0">
                <a:latin typeface="Frutiger-Light" charset="0"/>
              </a:rPr>
              <a:t>closely linked until the late 1980s. However, since 1994 the two have diverged markedly, with output value increasing steadily whilst being less dependent on mineral extraction.</a:t>
            </a:r>
          </a:p>
          <a:p>
            <a:endParaRPr lang="en-GB" sz="1800"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p:spPr>
        <p:txBody>
          <a:bodyPr/>
          <a:lstStyle/>
          <a:p>
            <a:fld id="{546AB78A-44F5-4BA1-8B32-BA245FA2A3DD}" type="slidenum">
              <a:rPr lang="en-GB"/>
              <a:pPr/>
              <a:t>46</a:t>
            </a:fld>
            <a:endParaRPr lang="en-GB"/>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xfrm>
            <a:off x="304800" y="4387850"/>
            <a:ext cx="6551613" cy="4630738"/>
          </a:xfrm>
          <a:noFill/>
          <a:ln/>
        </p:spPr>
        <p:txBody>
          <a:bodyPr/>
          <a:lstStyle/>
          <a:p>
            <a:r>
              <a:rPr lang="en-GB" sz="1700" smtClean="0">
                <a:latin typeface="Frutiger-Light" charset="0"/>
              </a:rPr>
              <a:t>Biological and chemical quality since: 1990 1999</a:t>
            </a:r>
          </a:p>
          <a:p>
            <a:r>
              <a:rPr lang="en-GB" sz="1700" smtClean="0">
                <a:latin typeface="Frutiger-Light" charset="0"/>
              </a:rPr>
              <a:t>• Between 1990 and 2006 the percentage of rivers of good biological quality in England rose from 60 to 71 per cent. In 2006, 54 per cent of rivers in Northern Ireland and 84 per cent of rivers in Wales were of good biological quality.</a:t>
            </a:r>
          </a:p>
          <a:p>
            <a:r>
              <a:rPr lang="en-GB" sz="1700" smtClean="0">
                <a:latin typeface="Frutiger-Light" charset="0"/>
              </a:rPr>
              <a:t>• In 2006 66 per cent of English rivers were of good chemical quality, compared with 43 per cent in 1990. In Northern Ireland 74 per cent of rivers were of good chemical quality in 2006 compared with 44 per cent in 1991. In all years since 1993 over 90 per cent of rivers in Wales have been of good chemical quality.</a:t>
            </a:r>
          </a:p>
          <a:p>
            <a:r>
              <a:rPr lang="en-GB" sz="1700" smtClean="0">
                <a:latin typeface="Frutiger-Light" charset="0"/>
              </a:rPr>
              <a:t>• In Scotland, the percentage of rivers of good quality has remained stable at around 87 per cent between 2000 and 2006, based on a combined chemical, biological and aesthetic assessment.</a:t>
            </a:r>
          </a:p>
          <a:p>
            <a:r>
              <a:rPr lang="en-GB" sz="1700" smtClean="0">
                <a:latin typeface="Frutiger-Light" charset="0"/>
              </a:rPr>
              <a:t>• The traffic light assessments above are based on the biological and chemical quality of rivers in England and Wales only. It is not possible to produce aggregate UK measures.• This indicator will, in due course, be changed to reflect assessments of ecological status as required by the EU Water Framework Directive.</a:t>
            </a:r>
          </a:p>
          <a:p>
            <a:endParaRPr lang="en-GB" sz="1700"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p:spPr>
        <p:txBody>
          <a:bodyPr/>
          <a:lstStyle/>
          <a:p>
            <a:fld id="{5E67C680-24FA-4986-AB54-244C2B5DEA8F}" type="slidenum">
              <a:rPr lang="en-GB"/>
              <a:pPr/>
              <a:t>47</a:t>
            </a:fld>
            <a:endParaRPr lang="en-GB"/>
          </a:p>
        </p:txBody>
      </p:sp>
      <p:sp>
        <p:nvSpPr>
          <p:cNvPr id="95235" name="Rectangle 2"/>
          <p:cNvSpPr>
            <a:spLocks noGrp="1" noRot="1" noChangeAspect="1" noChangeArrowheads="1" noTextEdit="1"/>
          </p:cNvSpPr>
          <p:nvPr>
            <p:ph type="sldImg"/>
          </p:nvPr>
        </p:nvSpPr>
        <p:spPr>
          <a:xfrm>
            <a:off x="990600" y="406400"/>
            <a:ext cx="4875213" cy="3656013"/>
          </a:xfrm>
          <a:ln/>
        </p:spPr>
      </p:sp>
      <p:sp>
        <p:nvSpPr>
          <p:cNvPr id="95236" name="Rectangle 3"/>
          <p:cNvSpPr>
            <a:spLocks noGrp="1" noChangeArrowheads="1"/>
          </p:cNvSpPr>
          <p:nvPr>
            <p:ph type="body" idx="1"/>
          </p:nvPr>
        </p:nvSpPr>
        <p:spPr>
          <a:xfrm>
            <a:off x="228600" y="4143375"/>
            <a:ext cx="6399213" cy="4387850"/>
          </a:xfrm>
          <a:noFill/>
          <a:ln/>
        </p:spPr>
        <p:txBody>
          <a:bodyPr/>
          <a:lstStyle/>
          <a:p>
            <a:r>
              <a:rPr lang="en-GB" sz="1800" smtClean="0">
                <a:latin typeface="Frutiger-Light" charset="0"/>
              </a:rPr>
              <a:t>Although infant mortality rates have fallen for all socioeconomic</a:t>
            </a:r>
          </a:p>
          <a:p>
            <a:r>
              <a:rPr lang="en-GB" sz="1800" smtClean="0">
                <a:latin typeface="Frutiger-Light" charset="0"/>
              </a:rPr>
              <a:t>groups in England and Wales, the difference between those socio-economic groups with the lowest and highest rates has widened. In England and Wales in 1994-6, there were 3.3 more infant deaths per 1,000 live births for those in ‘semi-routine’ occupations than for those who were large employers or higher managerial. In 2004-6 the difference was 3.9 more infant deaths per 1,000 live births. In Scotland, overall infant mortality rates have declined slightly since 1996-8. However, the difference between socio-economic groups with the highest and lowest rates has not changed. In 2004-6 there were 2.7 more infant deaths per 1,000 live births for those in routine occupations compared with higher professional occupations.</a:t>
            </a:r>
          </a:p>
          <a:p>
            <a:r>
              <a:rPr lang="en-GB" sz="1800" smtClean="0">
                <a:latin typeface="Frutiger-Light" charset="0"/>
              </a:rPr>
              <a:t>• In Northern Ireland the overall infant mortality rate fell between 1994-6 and 2004-6. The difference narrowed between those with the highest rate, in routine occupations, and those with the lowest, higher managerial or professional.</a:t>
            </a:r>
          </a:p>
          <a:p>
            <a:endParaRPr lang="en-GB" sz="1800" smtClean="0">
              <a:latin typeface="Frutiger-Light" charset="0"/>
            </a:endParaRPr>
          </a:p>
          <a:p>
            <a:endParaRPr lang="en-GB" sz="1800"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p:spPr>
        <p:txBody>
          <a:bodyPr/>
          <a:lstStyle/>
          <a:p>
            <a:fld id="{CC4E0EFA-B525-4CB4-9557-A16681ADCB62}" type="slidenum">
              <a:rPr lang="en-GB"/>
              <a:pPr/>
              <a:t>48</a:t>
            </a:fld>
            <a:endParaRPr lang="en-GB"/>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xfrm>
            <a:off x="304800" y="4630738"/>
            <a:ext cx="6323013" cy="4387850"/>
          </a:xfrm>
          <a:noFill/>
          <a:ln/>
        </p:spPr>
        <p:txBody>
          <a:bodyPr/>
          <a:lstStyle/>
          <a:p>
            <a:r>
              <a:rPr lang="en-GB" sz="1800" smtClean="0">
                <a:latin typeface="Frutiger-Light" charset="0"/>
              </a:rPr>
              <a:t>Average life expectancy can be estimated for each local authority area. Comparing across the UK, overall average life expectancies in England, Wales and Northern Ireland are broadly similar, but the average is lower in Scotland.</a:t>
            </a:r>
          </a:p>
          <a:p>
            <a:r>
              <a:rPr lang="en-GB" sz="1800" smtClean="0">
                <a:latin typeface="Frutiger-Light" charset="0"/>
              </a:rPr>
              <a:t>• Although overall average life expectancy has increased (see Healthy life expectancy on facing page), the differences in average expected years of life between local authorities with the highest and lowest averages have widened.</a:t>
            </a:r>
          </a:p>
          <a:p>
            <a:r>
              <a:rPr lang="en-GB" sz="1800" smtClean="0">
                <a:latin typeface="Frutiger-Light" charset="0"/>
              </a:rPr>
              <a:t>• In 1991-3 (not shown) the difference in average life expectancy for men between local authority areas in the UK with the highest and lowest average life expectancy was 9.7 years. This widened to 12.6 years in 2004-6.</a:t>
            </a:r>
          </a:p>
          <a:p>
            <a:r>
              <a:rPr lang="en-GB" sz="1800" smtClean="0">
                <a:latin typeface="Frutiger-Light" charset="0"/>
              </a:rPr>
              <a:t> For women the difference was 7.5 years in 1991-3 and widened to 10.2 years in 2004-6.</a:t>
            </a:r>
          </a:p>
          <a:p>
            <a:endParaRPr lang="en-GB" sz="1800"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EB1D862D-CBBC-4CDE-91CB-C6092D7541BB}" type="slidenum">
              <a:rPr lang="en-GB" smtClean="0"/>
              <a:pPr>
                <a:defRPr/>
              </a:pPr>
              <a:t>50</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5B402E2-1E7D-47A6-B8A9-029482021F1C}" type="slidenum">
              <a:rPr lang="en-GB"/>
              <a:pPr/>
              <a:t>53</a:t>
            </a:fld>
            <a:endParaRPr lang="en-GB"/>
          </a:p>
        </p:txBody>
      </p:sp>
      <p:sp>
        <p:nvSpPr>
          <p:cNvPr id="113666" name="Rectangle 2"/>
          <p:cNvSpPr>
            <a:spLocks noGrp="1" noRot="1" noChangeAspect="1" noChangeArrowheads="1" noTextEdit="1"/>
          </p:cNvSpPr>
          <p:nvPr>
            <p:ph type="sldImg"/>
          </p:nvPr>
        </p:nvSpPr>
        <p:spPr>
          <a:ln/>
        </p:spPr>
      </p:sp>
      <p:sp>
        <p:nvSpPr>
          <p:cNvPr id="113667" name="Rectangle 3"/>
          <p:cNvSpPr>
            <a:spLocks noGrp="1" noChangeArrowheads="1"/>
          </p:cNvSpPr>
          <p:nvPr>
            <p:ph type="body" idx="1"/>
          </p:nvPr>
        </p:nvSpPr>
        <p:spPr/>
        <p:txBody>
          <a:bodyPr/>
          <a:lstStyle/>
          <a:p>
            <a:r>
              <a:rPr lang="en-GB" sz="2000" dirty="0">
                <a:latin typeface="Frutiger-Light" charset="0"/>
              </a:rPr>
              <a:t>The following is the set of shared UK principles that we will use to achieve our sustainable development purpose. These have been agreed by the UK Government, Scottish Executive, Welsh Assembly Government and the Northern Ireland  Administration.</a:t>
            </a:r>
          </a:p>
          <a:p>
            <a:r>
              <a:rPr lang="en-GB" sz="2000" dirty="0">
                <a:latin typeface="Frutiger-Light" charset="0"/>
              </a:rPr>
              <a:t>They bring together and build on the various previously existing UK principles to set out an overarching approach, which the four separate strategies can share</a:t>
            </a:r>
            <a:r>
              <a:rPr lang="en-GB" sz="1800" dirty="0">
                <a:latin typeface="Frutiger-Light" charset="0"/>
              </a:rPr>
              <a:t>.</a:t>
            </a:r>
          </a:p>
          <a:p>
            <a:endParaRPr lang="en-GB" sz="1800"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650540B-15C2-41C4-BA4C-0E95AFDF0E5A}" type="slidenum">
              <a:rPr lang="en-GB"/>
              <a:pPr/>
              <a:t>54</a:t>
            </a:fld>
            <a:endParaRPr lang="en-GB"/>
          </a:p>
        </p:txBody>
      </p:sp>
      <p:sp>
        <p:nvSpPr>
          <p:cNvPr id="116738" name="Rectangle 2"/>
          <p:cNvSpPr>
            <a:spLocks noGrp="1" noRot="1" noChangeAspect="1" noChangeArrowheads="1" noTextEdit="1"/>
          </p:cNvSpPr>
          <p:nvPr>
            <p:ph type="sldImg"/>
          </p:nvPr>
        </p:nvSpPr>
        <p:spPr>
          <a:xfrm>
            <a:off x="1944688" y="304800"/>
            <a:ext cx="2439987" cy="1830388"/>
          </a:xfrm>
          <a:ln/>
        </p:spPr>
      </p:sp>
      <p:sp>
        <p:nvSpPr>
          <p:cNvPr id="116739" name="Rectangle 3"/>
          <p:cNvSpPr>
            <a:spLocks noGrp="1" noChangeArrowheads="1"/>
          </p:cNvSpPr>
          <p:nvPr>
            <p:ph type="body" idx="1"/>
          </p:nvPr>
        </p:nvSpPr>
        <p:spPr>
          <a:xfrm>
            <a:off x="2" y="2286585"/>
            <a:ext cx="6856413" cy="6733161"/>
          </a:xfrm>
        </p:spPr>
        <p:txBody>
          <a:bodyPr/>
          <a:lstStyle/>
          <a:p>
            <a:r>
              <a:rPr lang="en-GB" sz="1400" b="1" dirty="0">
                <a:latin typeface="Frutiger-Bold" charset="0"/>
              </a:rPr>
              <a:t>Shared priorities for UK action</a:t>
            </a:r>
          </a:p>
          <a:p>
            <a:r>
              <a:rPr lang="en-GB" sz="1400" dirty="0">
                <a:latin typeface="Frutiger-Light" charset="0"/>
              </a:rPr>
              <a:t>As a result of the consultation the priority areas for immediate action, shared across</a:t>
            </a:r>
          </a:p>
          <a:p>
            <a:r>
              <a:rPr lang="en-GB" sz="1400" dirty="0">
                <a:latin typeface="Frutiger-Light" charset="0"/>
              </a:rPr>
              <a:t>the UK are:</a:t>
            </a:r>
          </a:p>
          <a:p>
            <a:r>
              <a:rPr lang="en-GB" sz="1400" b="1" dirty="0">
                <a:latin typeface="Frutiger-Bold" charset="0"/>
              </a:rPr>
              <a:t>Sustainable Consumption and Production – </a:t>
            </a:r>
            <a:r>
              <a:rPr lang="en-GB" sz="1400" dirty="0">
                <a:latin typeface="Frutiger-Light" charset="0"/>
              </a:rPr>
              <a:t>Sustainable consumption and production is about achieving more with less. This means not only looking at how goods and services are produced, but also the impacts of products and materials across their whole lifecycle and building on people’s awareness of social and environmental concerns. This includes reducing the inefficient use of resources which are a drag on the economy, so helping boost business competitiveness and to break the link between economic</a:t>
            </a:r>
          </a:p>
          <a:p>
            <a:r>
              <a:rPr lang="en-GB" sz="1400" dirty="0">
                <a:latin typeface="Frutiger-Light" charset="0"/>
              </a:rPr>
              <a:t>growth and environmental degradation.</a:t>
            </a:r>
          </a:p>
          <a:p>
            <a:r>
              <a:rPr lang="en-GB" sz="1400" b="1" dirty="0">
                <a:latin typeface="Frutiger-Bold" charset="0"/>
              </a:rPr>
              <a:t>Climate Change and Energy – </a:t>
            </a:r>
            <a:r>
              <a:rPr lang="en-GB" sz="1400" dirty="0">
                <a:latin typeface="Frutiger-Light" charset="0"/>
              </a:rPr>
              <a:t>The effects of a changing climate can already be seen. Temperatures and sea levels are rising, ice and snow cover are declining, and the consequences could be catastrophic for the natural world and society. Scientific evidence points to the release of greenhouse gases, such as carbon dioxide and methane, into the atmosphere by human activity as the primary cause of climatic change. We will seek to secure a profound change in the way we generate and use energy, and in other activities that release these gases. At the same time we must prepare for the climate change that cannot now be avoided. We must set a good example and will encourage others to follow it.</a:t>
            </a:r>
          </a:p>
          <a:p>
            <a:r>
              <a:rPr lang="en-GB" sz="1400" b="1" dirty="0">
                <a:latin typeface="Frutiger-Bold" charset="0"/>
              </a:rPr>
              <a:t>Natural Resource Protection and Environmental Enhancement – </a:t>
            </a:r>
            <a:r>
              <a:rPr lang="en-GB" sz="1400" dirty="0">
                <a:latin typeface="Frutiger-Light" charset="0"/>
              </a:rPr>
              <a:t>Natural resources are vital to our existence and that of communities throughout the world. We need a better understanding of environmental limits, environmental enhancement and recovery where the environment is most degraded to ensure a decent environment for everyone, and a more integrated policy framework.</a:t>
            </a:r>
          </a:p>
          <a:p>
            <a:r>
              <a:rPr lang="en-GB" sz="1400" b="1" dirty="0">
                <a:latin typeface="Frutiger-Bold" charset="0"/>
              </a:rPr>
              <a:t>Sustainable Communities – </a:t>
            </a:r>
            <a:r>
              <a:rPr lang="en-GB" sz="1400" dirty="0">
                <a:latin typeface="Frutiger-Light" charset="0"/>
              </a:rPr>
              <a:t>Our aim is to create sustainable communities that embody the principles of sustainable development at the local level. This will involve working to give communities more power and say in the decisions that affect them; and working in partnership at the right level to get things done. The UK uses the same principles of engagement, partnership, and programmes of aid in order to tackle poverty and environmental degradation and to ensure good governance in overseas communities. These priorities for action within the UK will also help to shape the way the UK works internationally, in ensuring that our objectives and activities are aligned with international goals.</a:t>
            </a:r>
            <a:endParaRPr lang="en-GB" sz="1400" dirty="0">
              <a:latin typeface="Frutiger-Bold" charset="0"/>
            </a:endParaRPr>
          </a:p>
          <a:p>
            <a:endParaRPr lang="en-GB" sz="1400"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AC6FCFE-17B5-4FC8-8FFE-98F916B9C826}" type="slidenum">
              <a:rPr lang="en-GB"/>
              <a:pPr/>
              <a:t>55</a:t>
            </a:fld>
            <a:endParaRPr lang="en-GB"/>
          </a:p>
        </p:txBody>
      </p:sp>
      <p:sp>
        <p:nvSpPr>
          <p:cNvPr id="111618" name="Rectangle 2"/>
          <p:cNvSpPr>
            <a:spLocks noGrp="1" noRot="1" noChangeAspect="1" noChangeArrowheads="1" noTextEdit="1"/>
          </p:cNvSpPr>
          <p:nvPr>
            <p:ph type="sldImg"/>
          </p:nvPr>
        </p:nvSpPr>
        <p:spPr>
          <a:ln/>
        </p:spPr>
      </p:sp>
      <p:sp>
        <p:nvSpPr>
          <p:cNvPr id="111619" name="Rectangle 3"/>
          <p:cNvSpPr>
            <a:spLocks noGrp="1" noChangeArrowheads="1"/>
          </p:cNvSpPr>
          <p:nvPr>
            <p:ph type="body" idx="1"/>
          </p:nvPr>
        </p:nvSpPr>
        <p:spPr>
          <a:xfrm>
            <a:off x="305302" y="4632454"/>
            <a:ext cx="6329368" cy="4387290"/>
          </a:xfrm>
        </p:spPr>
        <p:txBody>
          <a:bodyPr/>
          <a:lstStyle/>
          <a:p>
            <a:r>
              <a:rPr lang="en-GB" sz="1800" dirty="0">
                <a:latin typeface="Frutiger-Light" charset="0"/>
              </a:rPr>
              <a:t>The Government has a new purpose and principles for sustainable development and new shared priorities agreed across the UK, including the Devolved Administrations.</a:t>
            </a:r>
          </a:p>
          <a:p>
            <a:r>
              <a:rPr lang="en-GB" sz="1800" dirty="0">
                <a:latin typeface="Frutiger-Light" charset="0"/>
              </a:rPr>
              <a:t>The strategy contains:</a:t>
            </a:r>
          </a:p>
          <a:p>
            <a:r>
              <a:rPr lang="en-GB" sz="1800" b="1" dirty="0">
                <a:latin typeface="ZapfDingbats" charset="0"/>
              </a:rPr>
              <a:t>ä </a:t>
            </a:r>
            <a:r>
              <a:rPr lang="en-GB" sz="1800" dirty="0">
                <a:latin typeface="Frutiger-Light" charset="0"/>
              </a:rPr>
              <a:t>a new integrated vision building on the 1999 strategy – with stronger international and societal dimensions</a:t>
            </a:r>
          </a:p>
          <a:p>
            <a:r>
              <a:rPr lang="en-GB" sz="1800" b="1" dirty="0">
                <a:latin typeface="ZapfDingbats" charset="0"/>
              </a:rPr>
              <a:t>ä </a:t>
            </a:r>
            <a:r>
              <a:rPr lang="en-GB" sz="1800" dirty="0">
                <a:latin typeface="Frutiger-Light" charset="0"/>
              </a:rPr>
              <a:t>five principles – with a more explicit focus on environmental limits</a:t>
            </a:r>
          </a:p>
          <a:p>
            <a:r>
              <a:rPr lang="en-GB" sz="1800" b="1" dirty="0">
                <a:latin typeface="ZapfDingbats" charset="0"/>
              </a:rPr>
              <a:t>ä </a:t>
            </a:r>
            <a:r>
              <a:rPr lang="en-GB" sz="1800" dirty="0">
                <a:latin typeface="Frutiger-Light" charset="0"/>
              </a:rPr>
              <a:t>four agreed priorities – sustainable consumption and production, climate change, natural resource protection and sustainable communities, and</a:t>
            </a:r>
          </a:p>
          <a:p>
            <a:r>
              <a:rPr lang="en-GB" sz="1800" b="1" dirty="0">
                <a:latin typeface="ZapfDingbats" charset="0"/>
              </a:rPr>
              <a:t>ä </a:t>
            </a:r>
            <a:r>
              <a:rPr lang="en-GB" sz="1800" dirty="0">
                <a:latin typeface="Frutiger-Light" charset="0"/>
              </a:rPr>
              <a:t>a new indicator set, which is more outcome focused, with commitments to look at new indicators such as on wellbeing.</a:t>
            </a:r>
          </a:p>
          <a:p>
            <a:endParaRPr lang="en-GB" sz="1800"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7D86CE2B-9267-4529-A9A2-92AAD4DEA2EB}" type="slidenum">
              <a:rPr lang="en-GB"/>
              <a:pPr/>
              <a:t>56</a:t>
            </a:fld>
            <a:endParaRPr lang="en-GB"/>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a:ln/>
        </p:spPr>
        <p:txBody>
          <a:bodyPr/>
          <a:lstStyle/>
          <a:p>
            <a:r>
              <a:rPr lang="en-GB" sz="1800" smtClean="0"/>
              <a:t>The survey is based on the study of fish and macro-invertebrates of the Cynon River. Clear effects on fish distribution, especially below the point where the rivers Groes &amp; Aman join with the Cynon.</a:t>
            </a:r>
          </a:p>
          <a:p>
            <a:r>
              <a:rPr lang="en-GB" sz="1800" smtClean="0"/>
              <a:t>This corresponds with a major, but intermittent, discharge of industrial waste.</a:t>
            </a:r>
          </a:p>
          <a:p>
            <a:r>
              <a:rPr lang="en-GB" sz="1800" smtClean="0"/>
              <a:t>Also noticeable, of all the six fish species, minnows were found closer to the point of discharge probably because of their higher mobility &amp; ability to recolonise rapidly after pollution incidents, rather than an innate ability to withstand  toxins.</a:t>
            </a:r>
          </a:p>
          <a:p>
            <a:r>
              <a:rPr lang="en-GB" sz="1800" smtClean="0"/>
              <a:t>The results of the pollution were present also,at the junction of the Cynon &amp; Taff. Here minnows were again least affected.</a:t>
            </a:r>
          </a:p>
          <a:p>
            <a:endParaRPr lang="en-GB" sz="1800" smtClean="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p>
            <a:fld id="{252B47D2-B687-4A32-8B66-FD2ABBB9631D}" type="slidenum">
              <a:rPr lang="en-GB"/>
              <a:pPr/>
              <a:t>57</a:t>
            </a:fld>
            <a:endParaRPr lang="en-GB"/>
          </a:p>
        </p:txBody>
      </p:sp>
      <p:sp>
        <p:nvSpPr>
          <p:cNvPr id="68611" name="Rectangle 1026"/>
          <p:cNvSpPr>
            <a:spLocks noGrp="1" noRot="1" noChangeAspect="1" noChangeArrowheads="1" noTextEdit="1"/>
          </p:cNvSpPr>
          <p:nvPr>
            <p:ph type="sldImg"/>
          </p:nvPr>
        </p:nvSpPr>
        <p:spPr>
          <a:ln/>
        </p:spPr>
      </p:sp>
      <p:sp>
        <p:nvSpPr>
          <p:cNvPr id="68612" name="Rectangle 1027"/>
          <p:cNvSpPr>
            <a:spLocks noGrp="1" noChangeArrowheads="1"/>
          </p:cNvSpPr>
          <p:nvPr>
            <p:ph type="body" idx="1"/>
          </p:nvPr>
        </p:nvSpPr>
        <p:spPr>
          <a:noFill/>
          <a:ln/>
        </p:spPr>
        <p:txBody>
          <a:bodyPr/>
          <a:lstStyle/>
          <a:p>
            <a:r>
              <a:rPr lang="en-GB" sz="1800" smtClean="0"/>
              <a:t>Observations from the previous slide:</a:t>
            </a:r>
          </a:p>
          <a:p>
            <a:r>
              <a:rPr lang="en-GB" sz="1800" smtClean="0"/>
              <a:t>- clear effects on fish distribution, especially below the point where the Rivers Groes and Aman join with the Cynon</a:t>
            </a:r>
          </a:p>
          <a:p>
            <a:r>
              <a:rPr lang="en-GB" sz="1800" smtClean="0"/>
              <a:t>- this corresponds with a major, but intermittent, discharge of industrial effluent.</a:t>
            </a:r>
          </a:p>
          <a:p>
            <a:r>
              <a:rPr lang="en-GB" sz="1800" smtClean="0"/>
              <a:t>- also noticeable, of all the six fish species, minnows were found closer to the point of discharge probably because of their higher mobility and ability to recolonise rapidly after pollution incidents, rather than an innate ability to withstand  toxins. </a:t>
            </a:r>
          </a:p>
          <a:p>
            <a:r>
              <a:rPr lang="en-GB" sz="1800" smtClean="0"/>
              <a:t>- the results of the pollution were present also, at the junction of the Cynon and Taff. Here minnows  were again the least affected.</a:t>
            </a:r>
            <a:endParaRPr lang="en-GB" smtClean="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p:spPr>
        <p:txBody>
          <a:bodyPr/>
          <a:lstStyle/>
          <a:p>
            <a:fld id="{60CEF0DF-34BE-4217-AE95-BAB40B91A32B}" type="slidenum">
              <a:rPr lang="en-GB"/>
              <a:pPr/>
              <a:t>58</a:t>
            </a:fld>
            <a:endParaRPr lang="en-GB"/>
          </a:p>
        </p:txBody>
      </p:sp>
      <p:sp>
        <p:nvSpPr>
          <p:cNvPr id="696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a:noFill/>
          <a:ln/>
        </p:spPr>
        <p:txBody>
          <a:bodyPr/>
          <a:lstStyle/>
          <a:p>
            <a:r>
              <a:rPr lang="en-GB" sz="2000" smtClean="0"/>
              <a:t>Using  measurements to establish levels of biodiversity has been used for many a year.</a:t>
            </a:r>
          </a:p>
          <a:p>
            <a:r>
              <a:rPr lang="en-GB" sz="2000" smtClean="0"/>
              <a:t>Measuring biodiversity tends to be rather technical</a:t>
            </a:r>
          </a:p>
          <a:p>
            <a:r>
              <a:rPr lang="en-GB" sz="2000" smtClean="0"/>
              <a:t>For example, the Shannon-Wiener Index (H) is sometimes used. Here the number of species together with the proportion of individuals contained in any one species. The higher the value of H, the greater the biodiversity of a sample.</a:t>
            </a:r>
          </a:p>
          <a:p>
            <a:r>
              <a:rPr lang="en-GB" sz="2000" smtClean="0"/>
              <a:t>The above figure shows the value of H for the nine sampling stations on the Cynon River survey. The index has been calculated for species of micro-invertebrates and fish only.</a:t>
            </a:r>
            <a:endParaRPr lang="en-GB" smtClean="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p:spPr>
        <p:txBody>
          <a:bodyPr/>
          <a:lstStyle/>
          <a:p>
            <a:fld id="{D049C181-598C-4E02-B00C-A1C8DB60430F}" type="slidenum">
              <a:rPr lang="en-GB"/>
              <a:pPr/>
              <a:t>59</a:t>
            </a:fld>
            <a:endParaRPr lang="en-GB"/>
          </a:p>
        </p:txBody>
      </p:sp>
      <p:sp>
        <p:nvSpPr>
          <p:cNvPr id="71683" name="Rectangle 2"/>
          <p:cNvSpPr>
            <a:spLocks noGrp="1" noRot="1" noChangeAspect="1" noChangeArrowheads="1" noTextEdit="1"/>
          </p:cNvSpPr>
          <p:nvPr>
            <p:ph type="sldImg"/>
          </p:nvPr>
        </p:nvSpPr>
        <p:spPr>
          <a:solidFill>
            <a:srgbClr val="FFFFFF"/>
          </a:solidFill>
          <a:ln/>
        </p:spPr>
      </p:sp>
      <p:sp>
        <p:nvSpPr>
          <p:cNvPr id="71684" name="Rectangle 3"/>
          <p:cNvSpPr>
            <a:spLocks noGrp="1" noChangeArrowheads="1"/>
          </p:cNvSpPr>
          <p:nvPr>
            <p:ph type="body" idx="1"/>
          </p:nvPr>
        </p:nvSpPr>
        <p:spPr>
          <a:solidFill>
            <a:srgbClr val="FFFFFF"/>
          </a:solidFill>
          <a:ln>
            <a:solidFill>
              <a:srgbClr val="000000"/>
            </a:solidFill>
          </a:ln>
        </p:spPr>
        <p:txBody>
          <a:bodyPr/>
          <a:lstStyle/>
          <a:p>
            <a:r>
              <a:rPr lang="en-GB" sz="1800" smtClean="0"/>
              <a:t>There are however, some disadvantages with this system:</a:t>
            </a:r>
          </a:p>
          <a:p>
            <a:r>
              <a:rPr lang="en-GB" sz="1800" smtClean="0"/>
              <a:t>- total number of species in the ecosystem needs to known</a:t>
            </a:r>
          </a:p>
          <a:p>
            <a:r>
              <a:rPr lang="en-GB" sz="1800" smtClean="0"/>
              <a:t>- index lacks a qualitative element I.e the same value of H can be found in same system, even though a shift in species composition has occurred. For example, look at C1 and C10, both have values of around 3.7 H</a:t>
            </a:r>
          </a:p>
          <a:p>
            <a:endParaRPr lang="en-GB" sz="1800" smtClean="0"/>
          </a:p>
          <a:p>
            <a:r>
              <a:rPr lang="en-GB" sz="1800" smtClean="0"/>
              <a:t>- measures biodiversity without allowing for differences in the species that comprise that diversity.</a:t>
            </a:r>
          </a:p>
          <a:p>
            <a:r>
              <a:rPr lang="en-GB" sz="1800" smtClean="0"/>
              <a:t>- rather technical in its approach, not always appropriate for non-biologists!</a:t>
            </a:r>
            <a:endParaRPr lang="en-GB" smtClean="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p>
            <a:fld id="{DEBACB15-7744-4E35-BC61-D3FB5299C0E8}" type="slidenum">
              <a:rPr lang="en-GB"/>
              <a:pPr/>
              <a:t>60</a:t>
            </a:fld>
            <a:endParaRPr lang="en-GB"/>
          </a:p>
        </p:txBody>
      </p:sp>
      <p:sp>
        <p:nvSpPr>
          <p:cNvPr id="70659" name="Rectangle 1026"/>
          <p:cNvSpPr>
            <a:spLocks noGrp="1" noRot="1" noChangeAspect="1" noChangeArrowheads="1" noTextEdit="1"/>
          </p:cNvSpPr>
          <p:nvPr>
            <p:ph type="sldImg"/>
          </p:nvPr>
        </p:nvSpPr>
        <p:spPr>
          <a:ln/>
        </p:spPr>
      </p:sp>
      <p:sp>
        <p:nvSpPr>
          <p:cNvPr id="70660" name="Rectangle 1027"/>
          <p:cNvSpPr>
            <a:spLocks noGrp="1" noChangeArrowheads="1"/>
          </p:cNvSpPr>
          <p:nvPr>
            <p:ph type="body" idx="1"/>
          </p:nvPr>
        </p:nvSpPr>
        <p:spPr>
          <a:noFill/>
          <a:ln/>
        </p:spPr>
        <p:txBody>
          <a:bodyPr/>
          <a:lstStyle/>
          <a:p>
            <a:r>
              <a:rPr lang="en-GB" sz="1800" smtClean="0"/>
              <a:t>This text refers to the Shannon-wiener Index on the previous page.</a:t>
            </a:r>
          </a:p>
          <a:p>
            <a:r>
              <a:rPr lang="en-GB" sz="1800" smtClean="0"/>
              <a:t>Value of H declines between station 4 and 5, but gradually increases from stations 5-11.</a:t>
            </a:r>
          </a:p>
          <a:p>
            <a:r>
              <a:rPr lang="en-GB" sz="1800" smtClean="0"/>
              <a:t>The point between 4 and 5 correspond with a discharge of coal particles into the river. However, this point did not correspond with the location of the discharge that had a major effect on fish distribution as outlined previously ( between 6 and 9).</a:t>
            </a:r>
          </a:p>
          <a:p>
            <a:r>
              <a:rPr lang="en-GB" sz="1800" smtClean="0"/>
              <a:t>Also of interest is that biodiversity increases between stations 2 and 3 - probably as a result of sewage entering the river and providing a source of enrichment!</a:t>
            </a:r>
          </a:p>
          <a:p>
            <a:r>
              <a:rPr lang="en-GB" sz="1800" smtClean="0"/>
              <a:t>Coal particles, it seems slow   down the regeneration of stocks generally.</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4000" cy="6858000"/>
            <a:chOff x="0" y="0"/>
            <a:chExt cx="5760" cy="4320"/>
          </a:xfrm>
        </p:grpSpPr>
        <p:sp>
          <p:nvSpPr>
            <p:cNvPr id="5" name="Rectangle 3"/>
            <p:cNvSpPr>
              <a:spLocks noChangeArrowheads="1"/>
            </p:cNvSpPr>
            <p:nvPr/>
          </p:nvSpPr>
          <p:spPr bwMode="white">
            <a:xfrm>
              <a:off x="0" y="720"/>
              <a:ext cx="5760" cy="864"/>
            </a:xfrm>
            <a:prstGeom prst="rect">
              <a:avLst/>
            </a:prstGeom>
            <a:gradFill rotWithShape="0">
              <a:gsLst>
                <a:gs pos="0">
                  <a:schemeClr val="hlink"/>
                </a:gs>
                <a:gs pos="100000">
                  <a:schemeClr val="bg1"/>
                </a:gs>
              </a:gsLst>
              <a:lin ang="5400000" scaled="1"/>
            </a:gradFill>
            <a:ln w="9525">
              <a:noFill/>
              <a:miter lim="800000"/>
              <a:headEnd/>
              <a:tailEnd/>
            </a:ln>
            <a:effectLst/>
          </p:spPr>
          <p:txBody>
            <a:bodyPr wrap="none" anchor="ctr"/>
            <a:lstStyle/>
            <a:p>
              <a:pPr>
                <a:defRPr/>
              </a:pPr>
              <a:endParaRPr lang="en-GB"/>
            </a:p>
          </p:txBody>
        </p:sp>
        <p:sp>
          <p:nvSpPr>
            <p:cNvPr id="6" name="Rectangle 4"/>
            <p:cNvSpPr>
              <a:spLocks noChangeArrowheads="1"/>
            </p:cNvSpPr>
            <p:nvPr/>
          </p:nvSpPr>
          <p:spPr bwMode="white">
            <a:xfrm>
              <a:off x="0" y="4080"/>
              <a:ext cx="5760" cy="240"/>
            </a:xfrm>
            <a:prstGeom prst="rect">
              <a:avLst/>
            </a:prstGeom>
            <a:gradFill rotWithShape="0">
              <a:gsLst>
                <a:gs pos="0">
                  <a:schemeClr val="bg1"/>
                </a:gs>
                <a:gs pos="100000">
                  <a:schemeClr val="bg2"/>
                </a:gs>
              </a:gsLst>
              <a:lin ang="5400000" scaled="1"/>
            </a:gradFill>
            <a:ln w="9525">
              <a:noFill/>
              <a:miter lim="800000"/>
              <a:headEnd/>
              <a:tailEnd/>
            </a:ln>
            <a:effectLst/>
          </p:spPr>
          <p:txBody>
            <a:bodyPr wrap="none" anchor="ctr"/>
            <a:lstStyle/>
            <a:p>
              <a:pPr>
                <a:defRPr/>
              </a:pPr>
              <a:endParaRPr lang="en-GB"/>
            </a:p>
          </p:txBody>
        </p:sp>
        <p:pic>
          <p:nvPicPr>
            <p:cNvPr id="7" name="Picture 5" descr="D:\FRONTPAGE THEMES\CONSTRUC\URBBANND.PNG"/>
            <p:cNvPicPr>
              <a:picLocks noChangeAspect="1" noChangeArrowheads="1"/>
            </p:cNvPicPr>
            <p:nvPr/>
          </p:nvPicPr>
          <p:blipFill>
            <a:blip r:embed="rId2" cstate="print"/>
            <a:srcRect l="5824" t="8493" r="35922"/>
            <a:stretch>
              <a:fillRect/>
            </a:stretch>
          </p:blipFill>
          <p:spPr bwMode="ltGray">
            <a:xfrm>
              <a:off x="0" y="0"/>
              <a:ext cx="5760" cy="905"/>
            </a:xfrm>
            <a:prstGeom prst="rect">
              <a:avLst/>
            </a:prstGeom>
            <a:noFill/>
            <a:ln w="9525">
              <a:noFill/>
              <a:miter lim="800000"/>
              <a:headEnd/>
              <a:tailEnd/>
            </a:ln>
          </p:spPr>
        </p:pic>
      </p:grpSp>
      <p:sp>
        <p:nvSpPr>
          <p:cNvPr id="129030" name="Rectangle 6"/>
          <p:cNvSpPr>
            <a:spLocks noGrp="1" noChangeArrowheads="1"/>
          </p:cNvSpPr>
          <p:nvPr>
            <p:ph type="ctrTitle"/>
          </p:nvPr>
        </p:nvSpPr>
        <p:spPr>
          <a:xfrm>
            <a:off x="685800" y="2438400"/>
            <a:ext cx="7772400" cy="1143000"/>
          </a:xfrm>
        </p:spPr>
        <p:txBody>
          <a:bodyPr/>
          <a:lstStyle>
            <a:lvl1pPr>
              <a:defRPr/>
            </a:lvl1pPr>
          </a:lstStyle>
          <a:p>
            <a:r>
              <a:rPr lang="en-GB"/>
              <a:t>Click to edit Master title style</a:t>
            </a:r>
          </a:p>
        </p:txBody>
      </p:sp>
      <p:sp>
        <p:nvSpPr>
          <p:cNvPr id="129031" name="Rectangle 7"/>
          <p:cNvSpPr>
            <a:spLocks noGrp="1" noChangeArrowheads="1"/>
          </p:cNvSpPr>
          <p:nvPr>
            <p:ph type="subTitle" idx="1"/>
          </p:nvPr>
        </p:nvSpPr>
        <p:spPr>
          <a:xfrm>
            <a:off x="1371600" y="3962400"/>
            <a:ext cx="6400800" cy="1752600"/>
          </a:xfrm>
        </p:spPr>
        <p:txBody>
          <a:bodyPr/>
          <a:lstStyle>
            <a:lvl1pPr marL="0" indent="0" algn="ctr">
              <a:buFont typeface="Wingdings" pitchFamily="2" charset="2"/>
              <a:buNone/>
              <a:defRPr/>
            </a:lvl1pPr>
          </a:lstStyle>
          <a:p>
            <a:r>
              <a:rPr lang="en-GB"/>
              <a:t>Click to edit Master subtitle style</a:t>
            </a:r>
          </a:p>
        </p:txBody>
      </p:sp>
      <p:sp>
        <p:nvSpPr>
          <p:cNvPr id="8" name="Rectangle 8"/>
          <p:cNvSpPr>
            <a:spLocks noGrp="1" noChangeArrowheads="1"/>
          </p:cNvSpPr>
          <p:nvPr>
            <p:ph type="dt" sz="half" idx="10"/>
          </p:nvPr>
        </p:nvSpPr>
        <p:spPr>
          <a:xfrm>
            <a:off x="685800" y="6248400"/>
            <a:ext cx="1905000" cy="457200"/>
          </a:xfrm>
        </p:spPr>
        <p:txBody>
          <a:bodyPr/>
          <a:lstStyle>
            <a:lvl1pPr>
              <a:defRPr smtClean="0"/>
            </a:lvl1pPr>
          </a:lstStyle>
          <a:p>
            <a:pPr>
              <a:defRPr/>
            </a:pPr>
            <a:endParaRPr lang="en-GB"/>
          </a:p>
        </p:txBody>
      </p:sp>
      <p:sp>
        <p:nvSpPr>
          <p:cNvPr id="9" name="Rectangle 9"/>
          <p:cNvSpPr>
            <a:spLocks noGrp="1" noChangeArrowheads="1"/>
          </p:cNvSpPr>
          <p:nvPr>
            <p:ph type="ftr" sz="quarter" idx="11"/>
          </p:nvPr>
        </p:nvSpPr>
        <p:spPr>
          <a:xfrm>
            <a:off x="3124200" y="6248400"/>
            <a:ext cx="2895600" cy="457200"/>
          </a:xfrm>
        </p:spPr>
        <p:txBody>
          <a:bodyPr/>
          <a:lstStyle>
            <a:lvl1pPr>
              <a:defRPr smtClean="0"/>
            </a:lvl1pPr>
          </a:lstStyle>
          <a:p>
            <a:pPr>
              <a:defRPr/>
            </a:pPr>
            <a:endParaRPr lang="en-GB"/>
          </a:p>
        </p:txBody>
      </p:sp>
      <p:sp>
        <p:nvSpPr>
          <p:cNvPr id="10" name="Rectangle 10"/>
          <p:cNvSpPr>
            <a:spLocks noGrp="1" noChangeArrowheads="1"/>
          </p:cNvSpPr>
          <p:nvPr>
            <p:ph type="sldNum" sz="quarter" idx="12"/>
          </p:nvPr>
        </p:nvSpPr>
        <p:spPr>
          <a:xfrm>
            <a:off x="6553200" y="6248400"/>
            <a:ext cx="1905000" cy="457200"/>
          </a:xfrm>
        </p:spPr>
        <p:txBody>
          <a:bodyPr/>
          <a:lstStyle>
            <a:lvl1pPr>
              <a:defRPr smtClean="0"/>
            </a:lvl1pPr>
          </a:lstStyle>
          <a:p>
            <a:pPr>
              <a:defRPr/>
            </a:pPr>
            <a:fld id="{7C2BB252-8A66-4CC3-8029-5D73CD8A6D44}"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ACAD6236-4A72-412C-AC84-AC5C9A5AE793}"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4519789A-D7EC-43FF-B66E-4188445CF5F6}"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FE73E541-AA1A-4F9F-945C-DCD5DCC5E55C}"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8"/>
          <p:cNvSpPr>
            <a:spLocks noGrp="1" noChangeArrowheads="1"/>
          </p:cNvSpPr>
          <p:nvPr>
            <p:ph type="dt" sz="half" idx="10"/>
          </p:nvPr>
        </p:nvSpPr>
        <p:spPr>
          <a:ln/>
        </p:spPr>
        <p:txBody>
          <a:bodyPr/>
          <a:lstStyle>
            <a:lvl1pPr>
              <a:defRPr/>
            </a:lvl1pPr>
          </a:lstStyle>
          <a:p>
            <a:pPr>
              <a:defRPr/>
            </a:pPr>
            <a:endParaRPr lang="en-GB"/>
          </a:p>
        </p:txBody>
      </p:sp>
      <p:sp>
        <p:nvSpPr>
          <p:cNvPr id="8" name="Rectangle 9"/>
          <p:cNvSpPr>
            <a:spLocks noGrp="1" noChangeArrowheads="1"/>
          </p:cNvSpPr>
          <p:nvPr>
            <p:ph type="ftr" sz="quarter" idx="11"/>
          </p:nvPr>
        </p:nvSpPr>
        <p:spPr>
          <a:ln/>
        </p:spPr>
        <p:txBody>
          <a:bodyPr/>
          <a:lstStyle>
            <a:lvl1pPr>
              <a:defRPr/>
            </a:lvl1pPr>
          </a:lstStyle>
          <a:p>
            <a:pPr>
              <a:defRPr/>
            </a:pPr>
            <a:endParaRPr lang="en-GB"/>
          </a:p>
        </p:txBody>
      </p:sp>
      <p:sp>
        <p:nvSpPr>
          <p:cNvPr id="9" name="Rectangle 10"/>
          <p:cNvSpPr>
            <a:spLocks noGrp="1" noChangeArrowheads="1"/>
          </p:cNvSpPr>
          <p:nvPr>
            <p:ph type="sldNum" sz="quarter" idx="12"/>
          </p:nvPr>
        </p:nvSpPr>
        <p:spPr>
          <a:ln/>
        </p:spPr>
        <p:txBody>
          <a:bodyPr/>
          <a:lstStyle>
            <a:lvl1pPr>
              <a:defRPr/>
            </a:lvl1pPr>
          </a:lstStyle>
          <a:p>
            <a:pPr>
              <a:defRPr/>
            </a:pPr>
            <a:fld id="{8B151FF6-FABD-4133-8ABD-D19E8CDC413A}"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8"/>
          <p:cNvSpPr>
            <a:spLocks noGrp="1" noChangeArrowheads="1"/>
          </p:cNvSpPr>
          <p:nvPr>
            <p:ph type="dt" sz="half" idx="10"/>
          </p:nvPr>
        </p:nvSpPr>
        <p:spPr>
          <a:ln/>
        </p:spPr>
        <p:txBody>
          <a:bodyPr/>
          <a:lstStyle>
            <a:lvl1pPr>
              <a:defRPr/>
            </a:lvl1pPr>
          </a:lstStyle>
          <a:p>
            <a:pPr>
              <a:defRPr/>
            </a:pPr>
            <a:endParaRPr lang="en-GB"/>
          </a:p>
        </p:txBody>
      </p:sp>
      <p:sp>
        <p:nvSpPr>
          <p:cNvPr id="4" name="Rectangle 9"/>
          <p:cNvSpPr>
            <a:spLocks noGrp="1" noChangeArrowheads="1"/>
          </p:cNvSpPr>
          <p:nvPr>
            <p:ph type="ftr" sz="quarter" idx="11"/>
          </p:nvPr>
        </p:nvSpPr>
        <p:spPr>
          <a:ln/>
        </p:spPr>
        <p:txBody>
          <a:bodyPr/>
          <a:lstStyle>
            <a:lvl1pPr>
              <a:defRPr/>
            </a:lvl1pPr>
          </a:lstStyle>
          <a:p>
            <a:pPr>
              <a:defRPr/>
            </a:pPr>
            <a:endParaRPr lang="en-GB"/>
          </a:p>
        </p:txBody>
      </p:sp>
      <p:sp>
        <p:nvSpPr>
          <p:cNvPr id="5" name="Rectangle 10"/>
          <p:cNvSpPr>
            <a:spLocks noGrp="1" noChangeArrowheads="1"/>
          </p:cNvSpPr>
          <p:nvPr>
            <p:ph type="sldNum" sz="quarter" idx="12"/>
          </p:nvPr>
        </p:nvSpPr>
        <p:spPr>
          <a:ln/>
        </p:spPr>
        <p:txBody>
          <a:bodyPr/>
          <a:lstStyle>
            <a:lvl1pPr>
              <a:defRPr/>
            </a:lvl1pPr>
          </a:lstStyle>
          <a:p>
            <a:pPr>
              <a:defRPr/>
            </a:pPr>
            <a:fld id="{B65BD378-F8F8-4001-AD0E-FFEFFC85D21F}"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pPr>
              <a:defRPr/>
            </a:pPr>
            <a:endParaRPr lang="en-GB"/>
          </a:p>
        </p:txBody>
      </p:sp>
      <p:sp>
        <p:nvSpPr>
          <p:cNvPr id="3" name="Rectangle 9"/>
          <p:cNvSpPr>
            <a:spLocks noGrp="1" noChangeArrowheads="1"/>
          </p:cNvSpPr>
          <p:nvPr>
            <p:ph type="ftr" sz="quarter" idx="11"/>
          </p:nvPr>
        </p:nvSpPr>
        <p:spPr>
          <a:ln/>
        </p:spPr>
        <p:txBody>
          <a:bodyPr/>
          <a:lstStyle>
            <a:lvl1pPr>
              <a:defRPr/>
            </a:lvl1pPr>
          </a:lstStyle>
          <a:p>
            <a:pPr>
              <a:defRPr/>
            </a:pPr>
            <a:endParaRPr lang="en-GB"/>
          </a:p>
        </p:txBody>
      </p:sp>
      <p:sp>
        <p:nvSpPr>
          <p:cNvPr id="4" name="Rectangle 10"/>
          <p:cNvSpPr>
            <a:spLocks noGrp="1" noChangeArrowheads="1"/>
          </p:cNvSpPr>
          <p:nvPr>
            <p:ph type="sldNum" sz="quarter" idx="12"/>
          </p:nvPr>
        </p:nvSpPr>
        <p:spPr>
          <a:ln/>
        </p:spPr>
        <p:txBody>
          <a:bodyPr/>
          <a:lstStyle>
            <a:lvl1pPr>
              <a:defRPr/>
            </a:lvl1pPr>
          </a:lstStyle>
          <a:p>
            <a:pPr>
              <a:defRPr/>
            </a:pPr>
            <a:fld id="{3BC84346-1C13-4B7E-916E-C9850C4D6437}"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4085626F-C6DC-4D5D-B695-A5E26D32790F}"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457C3680-62A6-4BB8-A0A1-94708032AE63}"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B24E9654-E6BD-41EC-B8A3-3677E6551F1C}"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533400"/>
            <a:ext cx="1943100" cy="55626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533400"/>
            <a:ext cx="5676900" cy="5562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9B4670A8-18A6-4157-AAD5-312FE9634F59}"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pPr lvl="0"/>
            <a:endParaRPr lang="en-GB" noProof="0" smtClean="0"/>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81DDAF78-87EA-4798-945E-D76E391CDBF5}"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981200"/>
            <a:ext cx="3810000" cy="4114800"/>
          </a:xfrm>
        </p:spPr>
        <p:txBody>
          <a:bodyPr/>
          <a:lstStyle/>
          <a:p>
            <a:pPr lvl="0"/>
            <a:endParaRPr lang="en-GB" noProof="0" smtClean="0"/>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326E699B-B27E-466A-8BB8-6D549A2037CF}"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685800" y="1981200"/>
            <a:ext cx="7772400" cy="4114800"/>
          </a:xfrm>
        </p:spPr>
        <p:txBody>
          <a:bodyPr/>
          <a:lstStyle/>
          <a:p>
            <a:pPr lvl="0"/>
            <a:endParaRPr lang="en-GB" noProof="0" smtClean="0"/>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B2E7E4E9-8C8D-4D74-8CFE-066C77F15743}"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42" name="Group 2"/>
          <p:cNvGrpSpPr>
            <a:grpSpLocks/>
          </p:cNvGrpSpPr>
          <p:nvPr/>
        </p:nvGrpSpPr>
        <p:grpSpPr bwMode="auto">
          <a:xfrm>
            <a:off x="0" y="0"/>
            <a:ext cx="9144000" cy="6858000"/>
            <a:chOff x="0" y="0"/>
            <a:chExt cx="5760" cy="4320"/>
          </a:xfrm>
        </p:grpSpPr>
        <p:sp>
          <p:nvSpPr>
            <p:cNvPr id="128003" name="Rectangle 3"/>
            <p:cNvSpPr>
              <a:spLocks noChangeArrowheads="1"/>
            </p:cNvSpPr>
            <p:nvPr/>
          </p:nvSpPr>
          <p:spPr bwMode="white">
            <a:xfrm>
              <a:off x="0" y="0"/>
              <a:ext cx="5760" cy="1200"/>
            </a:xfrm>
            <a:prstGeom prst="rect">
              <a:avLst/>
            </a:prstGeom>
            <a:gradFill rotWithShape="0">
              <a:gsLst>
                <a:gs pos="0">
                  <a:schemeClr val="accent2"/>
                </a:gs>
                <a:gs pos="100000">
                  <a:schemeClr val="bg1"/>
                </a:gs>
              </a:gsLst>
              <a:lin ang="5400000" scaled="1"/>
            </a:gradFill>
            <a:ln w="9525">
              <a:noFill/>
              <a:miter lim="800000"/>
              <a:headEnd/>
              <a:tailEnd/>
            </a:ln>
            <a:effectLst/>
          </p:spPr>
          <p:txBody>
            <a:bodyPr wrap="none" anchor="ctr"/>
            <a:lstStyle/>
            <a:p>
              <a:pPr>
                <a:defRPr/>
              </a:pPr>
              <a:endParaRPr lang="en-GB"/>
            </a:p>
          </p:txBody>
        </p:sp>
        <p:sp>
          <p:nvSpPr>
            <p:cNvPr id="128004" name="Rectangle 4"/>
            <p:cNvSpPr>
              <a:spLocks noChangeArrowheads="1"/>
            </p:cNvSpPr>
            <p:nvPr/>
          </p:nvSpPr>
          <p:spPr bwMode="white">
            <a:xfrm>
              <a:off x="0" y="4080"/>
              <a:ext cx="5760" cy="240"/>
            </a:xfrm>
            <a:prstGeom prst="rect">
              <a:avLst/>
            </a:prstGeom>
            <a:gradFill rotWithShape="0">
              <a:gsLst>
                <a:gs pos="0">
                  <a:schemeClr val="bg1"/>
                </a:gs>
                <a:gs pos="100000">
                  <a:schemeClr val="bg2"/>
                </a:gs>
              </a:gsLst>
              <a:lin ang="5400000" scaled="1"/>
            </a:gradFill>
            <a:ln w="9525">
              <a:noFill/>
              <a:miter lim="800000"/>
              <a:headEnd/>
              <a:tailEnd/>
            </a:ln>
            <a:effectLst/>
          </p:spPr>
          <p:txBody>
            <a:bodyPr wrap="none" anchor="ctr"/>
            <a:lstStyle/>
            <a:p>
              <a:pPr>
                <a:defRPr/>
              </a:pPr>
              <a:endParaRPr lang="en-GB"/>
            </a:p>
          </p:txBody>
        </p:sp>
        <p:pic>
          <p:nvPicPr>
            <p:cNvPr id="10250" name="Picture 5" descr="D:\FRONTPAGE THEMES\CONSTRUC\URBBANND.PNG"/>
            <p:cNvPicPr>
              <a:picLocks noChangeAspect="1" noChangeArrowheads="1"/>
            </p:cNvPicPr>
            <p:nvPr/>
          </p:nvPicPr>
          <p:blipFill>
            <a:blip r:embed="rId16" cstate="print"/>
            <a:srcRect t="66667"/>
            <a:stretch>
              <a:fillRect/>
            </a:stretch>
          </p:blipFill>
          <p:spPr bwMode="ltGray">
            <a:xfrm>
              <a:off x="0" y="0"/>
              <a:ext cx="5760" cy="192"/>
            </a:xfrm>
            <a:prstGeom prst="rect">
              <a:avLst/>
            </a:prstGeom>
            <a:noFill/>
            <a:ln w="9525">
              <a:noFill/>
              <a:miter lim="800000"/>
              <a:headEnd/>
              <a:tailEnd/>
            </a:ln>
          </p:spPr>
        </p:pic>
      </p:grpSp>
      <p:sp>
        <p:nvSpPr>
          <p:cNvPr id="128006" name="Rectangle 6"/>
          <p:cNvSpPr>
            <a:spLocks noGrp="1" noChangeArrowheads="1"/>
          </p:cNvSpPr>
          <p:nvPr>
            <p:ph type="title"/>
          </p:nvPr>
        </p:nvSpPr>
        <p:spPr bwMode="auto">
          <a:xfrm>
            <a:off x="685800" y="533400"/>
            <a:ext cx="7772400" cy="1143000"/>
          </a:xfrm>
          <a:prstGeom prst="rect">
            <a:avLst/>
          </a:prstGeom>
          <a:noFill/>
          <a:ln w="9525">
            <a:noFill/>
            <a:miter lim="800000"/>
            <a:headEnd/>
            <a:tailEnd/>
          </a:ln>
          <a:effectLst>
            <a:outerShdw dist="35921" dir="2700000" algn="ctr" rotWithShape="0">
              <a:schemeClr val="bg2">
                <a:alpha val="50000"/>
              </a:schemeClr>
            </a:outerShdw>
          </a:effectLst>
        </p:spPr>
        <p:txBody>
          <a:bodyPr vert="horz" wrap="square" lIns="91440" tIns="45720" rIns="91440" bIns="45720" numCol="1" anchor="b" anchorCtr="0" compatLnSpc="1">
            <a:prstTxWarp prst="textNoShape">
              <a:avLst/>
            </a:prstTxWarp>
          </a:bodyPr>
          <a:lstStyle/>
          <a:p>
            <a:pPr lvl="0"/>
            <a:r>
              <a:rPr lang="en-GB" smtClean="0"/>
              <a:t>Click to edit Master title style</a:t>
            </a:r>
          </a:p>
        </p:txBody>
      </p:sp>
      <p:sp>
        <p:nvSpPr>
          <p:cNvPr id="10244" name="Rectangle 7"/>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28008" name="Rectangle 8"/>
          <p:cNvSpPr>
            <a:spLocks noGrp="1" noChangeArrowheads="1"/>
          </p:cNvSpPr>
          <p:nvPr>
            <p:ph type="dt" sz="half" idx="2"/>
          </p:nvPr>
        </p:nvSpPr>
        <p:spPr bwMode="auto">
          <a:xfrm>
            <a:off x="685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smtClean="0">
                <a:latin typeface="+mn-lt"/>
              </a:defRPr>
            </a:lvl1pPr>
          </a:lstStyle>
          <a:p>
            <a:pPr>
              <a:defRPr/>
            </a:pPr>
            <a:endParaRPr lang="en-GB"/>
          </a:p>
        </p:txBody>
      </p:sp>
      <p:sp>
        <p:nvSpPr>
          <p:cNvPr id="128009" name="Rectangle 9"/>
          <p:cNvSpPr>
            <a:spLocks noGrp="1" noChangeArrowheads="1"/>
          </p:cNvSpPr>
          <p:nvPr>
            <p:ph type="ftr" sz="quarter" idx="3"/>
          </p:nvPr>
        </p:nvSpPr>
        <p:spPr bwMode="auto">
          <a:xfrm>
            <a:off x="31242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smtClean="0">
                <a:latin typeface="+mn-lt"/>
              </a:defRPr>
            </a:lvl1pPr>
          </a:lstStyle>
          <a:p>
            <a:pPr>
              <a:defRPr/>
            </a:pPr>
            <a:endParaRPr lang="en-GB"/>
          </a:p>
        </p:txBody>
      </p:sp>
      <p:sp>
        <p:nvSpPr>
          <p:cNvPr id="128010" name="Rectangle 10"/>
          <p:cNvSpPr>
            <a:spLocks noGrp="1" noChangeArrowheads="1"/>
          </p:cNvSpPr>
          <p:nvPr>
            <p:ph type="sldNum" sz="quarter" idx="4"/>
          </p:nvPr>
        </p:nvSpPr>
        <p:spPr bwMode="auto">
          <a:xfrm>
            <a:off x="65532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smtClean="0">
                <a:latin typeface="+mn-lt"/>
              </a:defRPr>
            </a:lvl1pPr>
          </a:lstStyle>
          <a:p>
            <a:pPr>
              <a:defRPr/>
            </a:pPr>
            <a:fld id="{5ACF83BF-836F-4B7B-9758-7F3381008EC8}"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678"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 id="2147483676" r:id="rId13"/>
    <p:sldLayoutId id="2147483677" r:id="rId14"/>
  </p:sldLayoutIdLs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Impact" pitchFamily="34" charset="0"/>
        </a:defRPr>
      </a:lvl2pPr>
      <a:lvl3pPr algn="l" rtl="0" eaLnBrk="0" fontAlgn="base" hangingPunct="0">
        <a:spcBef>
          <a:spcPct val="0"/>
        </a:spcBef>
        <a:spcAft>
          <a:spcPct val="0"/>
        </a:spcAft>
        <a:defRPr sz="4400">
          <a:solidFill>
            <a:schemeClr val="tx2"/>
          </a:solidFill>
          <a:latin typeface="Impact" pitchFamily="34" charset="0"/>
        </a:defRPr>
      </a:lvl3pPr>
      <a:lvl4pPr algn="l" rtl="0" eaLnBrk="0" fontAlgn="base" hangingPunct="0">
        <a:spcBef>
          <a:spcPct val="0"/>
        </a:spcBef>
        <a:spcAft>
          <a:spcPct val="0"/>
        </a:spcAft>
        <a:defRPr sz="4400">
          <a:solidFill>
            <a:schemeClr val="tx2"/>
          </a:solidFill>
          <a:latin typeface="Impact" pitchFamily="34" charset="0"/>
        </a:defRPr>
      </a:lvl4pPr>
      <a:lvl5pPr algn="l" rtl="0" eaLnBrk="0" fontAlgn="base" hangingPunct="0">
        <a:spcBef>
          <a:spcPct val="0"/>
        </a:spcBef>
        <a:spcAft>
          <a:spcPct val="0"/>
        </a:spcAft>
        <a:defRPr sz="4400">
          <a:solidFill>
            <a:schemeClr val="tx2"/>
          </a:solidFill>
          <a:latin typeface="Impact" pitchFamily="34" charset="0"/>
        </a:defRPr>
      </a:lvl5pPr>
      <a:lvl6pPr marL="457200" algn="l" rtl="0" fontAlgn="base">
        <a:spcBef>
          <a:spcPct val="0"/>
        </a:spcBef>
        <a:spcAft>
          <a:spcPct val="0"/>
        </a:spcAft>
        <a:defRPr sz="4400">
          <a:solidFill>
            <a:schemeClr val="tx2"/>
          </a:solidFill>
          <a:latin typeface="Impact" pitchFamily="34" charset="0"/>
        </a:defRPr>
      </a:lvl6pPr>
      <a:lvl7pPr marL="914400" algn="l" rtl="0" fontAlgn="base">
        <a:spcBef>
          <a:spcPct val="0"/>
        </a:spcBef>
        <a:spcAft>
          <a:spcPct val="0"/>
        </a:spcAft>
        <a:defRPr sz="4400">
          <a:solidFill>
            <a:schemeClr val="tx2"/>
          </a:solidFill>
          <a:latin typeface="Impact" pitchFamily="34" charset="0"/>
        </a:defRPr>
      </a:lvl7pPr>
      <a:lvl8pPr marL="1371600" algn="l" rtl="0" fontAlgn="base">
        <a:spcBef>
          <a:spcPct val="0"/>
        </a:spcBef>
        <a:spcAft>
          <a:spcPct val="0"/>
        </a:spcAft>
        <a:defRPr sz="4400">
          <a:solidFill>
            <a:schemeClr val="tx2"/>
          </a:solidFill>
          <a:latin typeface="Impact" pitchFamily="34" charset="0"/>
        </a:defRPr>
      </a:lvl8pPr>
      <a:lvl9pPr marL="1828800" algn="l" rtl="0" fontAlgn="base">
        <a:spcBef>
          <a:spcPct val="0"/>
        </a:spcBef>
        <a:spcAft>
          <a:spcPct val="0"/>
        </a:spcAft>
        <a:defRPr sz="4400">
          <a:solidFill>
            <a:schemeClr val="tx2"/>
          </a:solidFill>
          <a:latin typeface="Impact" pitchFamily="34" charset="0"/>
        </a:defRPr>
      </a:lvl9pPr>
    </p:titleStyle>
    <p:bodyStyle>
      <a:lvl1pPr marL="342900" indent="-342900" algn="l" rtl="0" eaLnBrk="0" fontAlgn="base" hangingPunct="0">
        <a:spcBef>
          <a:spcPct val="20000"/>
        </a:spcBef>
        <a:spcAft>
          <a:spcPct val="0"/>
        </a:spcAft>
        <a:buClr>
          <a:schemeClr val="accent1"/>
        </a:buClr>
        <a:buSzPct val="80000"/>
        <a:buFont typeface="Wingdings" pitchFamily="2" charset="2"/>
        <a:buChar char="Ü"/>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30000"/>
        <a:buBlip>
          <a:blip r:embed="rId17"/>
        </a:buBlip>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lr>
          <a:schemeClr val="accent1"/>
        </a:buClr>
        <a:buFont typeface="Wingdings" pitchFamily="2" charset="2"/>
        <a:buChar char="w"/>
        <a:defRPr sz="2000">
          <a:solidFill>
            <a:schemeClr val="tx1"/>
          </a:solidFill>
          <a:latin typeface="+mn-lt"/>
        </a:defRPr>
      </a:lvl4pPr>
      <a:lvl5pPr marL="2057400" indent="-228600" algn="l" rtl="0" eaLnBrk="0" fontAlgn="base" hangingPunct="0">
        <a:spcBef>
          <a:spcPct val="20000"/>
        </a:spcBef>
        <a:spcAft>
          <a:spcPct val="0"/>
        </a:spcAft>
        <a:buSzPct val="115000"/>
        <a:buBlip>
          <a:blip r:embed="rId17"/>
        </a:buBlip>
        <a:defRPr sz="2000">
          <a:solidFill>
            <a:schemeClr val="tx1"/>
          </a:solidFill>
          <a:latin typeface="+mn-lt"/>
        </a:defRPr>
      </a:lvl5pPr>
      <a:lvl6pPr marL="2514600" indent="-228600" algn="l" rtl="0" fontAlgn="base">
        <a:spcBef>
          <a:spcPct val="20000"/>
        </a:spcBef>
        <a:spcAft>
          <a:spcPct val="0"/>
        </a:spcAft>
        <a:buSzPct val="115000"/>
        <a:buBlip>
          <a:blip r:embed="rId17"/>
        </a:buBlip>
        <a:defRPr sz="2000">
          <a:solidFill>
            <a:schemeClr val="tx1"/>
          </a:solidFill>
          <a:latin typeface="+mn-lt"/>
        </a:defRPr>
      </a:lvl6pPr>
      <a:lvl7pPr marL="2971800" indent="-228600" algn="l" rtl="0" fontAlgn="base">
        <a:spcBef>
          <a:spcPct val="20000"/>
        </a:spcBef>
        <a:spcAft>
          <a:spcPct val="0"/>
        </a:spcAft>
        <a:buSzPct val="115000"/>
        <a:buBlip>
          <a:blip r:embed="rId17"/>
        </a:buBlip>
        <a:defRPr sz="2000">
          <a:solidFill>
            <a:schemeClr val="tx1"/>
          </a:solidFill>
          <a:latin typeface="+mn-lt"/>
        </a:defRPr>
      </a:lvl7pPr>
      <a:lvl8pPr marL="3429000" indent="-228600" algn="l" rtl="0" fontAlgn="base">
        <a:spcBef>
          <a:spcPct val="20000"/>
        </a:spcBef>
        <a:spcAft>
          <a:spcPct val="0"/>
        </a:spcAft>
        <a:buSzPct val="115000"/>
        <a:buBlip>
          <a:blip r:embed="rId17"/>
        </a:buBlip>
        <a:defRPr sz="2000">
          <a:solidFill>
            <a:schemeClr val="tx1"/>
          </a:solidFill>
          <a:latin typeface="+mn-lt"/>
        </a:defRPr>
      </a:lvl8pPr>
      <a:lvl9pPr marL="3886200" indent="-228600" algn="l" rtl="0" fontAlgn="base">
        <a:spcBef>
          <a:spcPct val="20000"/>
        </a:spcBef>
        <a:spcAft>
          <a:spcPct val="0"/>
        </a:spcAft>
        <a:buSzPct val="115000"/>
        <a:buBlip>
          <a:blip r:embed="rId17"/>
        </a:buBlip>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oleObject" Target="../embeddings/oleObject3.bin"/><Relationship Id="rId5" Type="http://schemas.openxmlformats.org/officeDocument/2006/relationships/oleObject" Target="../embeddings/oleObject2.bin"/><Relationship Id="rId4" Type="http://schemas.openxmlformats.org/officeDocument/2006/relationships/oleObject" Target="../embeddings/oleObject1.bin"/></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vmlDrawing" Target="../drawings/vmlDrawing2.vml"/><Relationship Id="rId4" Type="http://schemas.openxmlformats.org/officeDocument/2006/relationships/oleObject" Target="../embeddings/oleObject4.bin"/></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7.xml"/><Relationship Id="rId1" Type="http://schemas.openxmlformats.org/officeDocument/2006/relationships/vmlDrawing" Target="../drawings/vmlDrawing3.v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7.xml"/><Relationship Id="rId1" Type="http://schemas.openxmlformats.org/officeDocument/2006/relationships/vmlDrawing" Target="../drawings/vmlDrawing4.v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vmlDrawing" Target="../drawings/vmlDrawing5.vml"/><Relationship Id="rId5" Type="http://schemas.openxmlformats.org/officeDocument/2006/relationships/oleObject" Target="../embeddings/oleObject8.bin"/><Relationship Id="rId4" Type="http://schemas.openxmlformats.org/officeDocument/2006/relationships/oleObject" Target="../embeddings/oleObject7.bin"/></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2.xml"/><Relationship Id="rId1" Type="http://schemas.openxmlformats.org/officeDocument/2006/relationships/vmlDrawing" Target="../drawings/vmlDrawing6.vml"/><Relationship Id="rId4" Type="http://schemas.openxmlformats.org/officeDocument/2006/relationships/oleObject" Target="../embeddings/oleObject9.bin"/></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vmlDrawing" Target="../drawings/vmlDrawing7.v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oleObject" Target="../embeddings/oleObject10.bin"/></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oleObject" Target="../embeddings/Microsoft_Office_Word_97_-_2003_Document1.doc"/><Relationship Id="rId2" Type="http://schemas.openxmlformats.org/officeDocument/2006/relationships/slideLayout" Target="../slideLayouts/slideLayout14.xml"/><Relationship Id="rId1" Type="http://schemas.openxmlformats.org/officeDocument/2006/relationships/vmlDrawing" Target="../drawings/vmlDrawing8.vml"/></Relationships>
</file>

<file path=ppt/slides/_rels/slide4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4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40.wmf"/><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7.xml"/><Relationship Id="rId1" Type="http://schemas.openxmlformats.org/officeDocument/2006/relationships/vmlDrawing" Target="../drawings/vmlDrawing9.vml"/><Relationship Id="rId5" Type="http://schemas.openxmlformats.org/officeDocument/2006/relationships/oleObject" Target="../embeddings/oleObject11.bin"/><Relationship Id="rId4" Type="http://schemas.openxmlformats.org/officeDocument/2006/relationships/image" Target="../media/image46.png"/></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idx="4294967295"/>
          </p:nvPr>
        </p:nvSpPr>
        <p:spPr>
          <a:xfrm>
            <a:off x="838200" y="3124200"/>
            <a:ext cx="7772400" cy="1143000"/>
          </a:xfrm>
        </p:spPr>
        <p:txBody>
          <a:bodyPr/>
          <a:lstStyle/>
          <a:p>
            <a:pPr algn="ctr" eaLnBrk="1" hangingPunct="1">
              <a:defRPr/>
            </a:pPr>
            <a:r>
              <a:rPr lang="en-GB" sz="3600" smtClean="0">
                <a:latin typeface="Tahoma" pitchFamily="34" charset="0"/>
              </a:rPr>
              <a:t>How Can We Measure Sustainable Development?</a:t>
            </a:r>
          </a:p>
        </p:txBody>
      </p:sp>
      <p:sp>
        <p:nvSpPr>
          <p:cNvPr id="1030" name="Text Box 3"/>
          <p:cNvSpPr txBox="1">
            <a:spLocks noChangeArrowheads="1"/>
          </p:cNvSpPr>
          <p:nvPr/>
        </p:nvSpPr>
        <p:spPr bwMode="auto">
          <a:xfrm>
            <a:off x="304800" y="457200"/>
            <a:ext cx="8386763" cy="701675"/>
          </a:xfrm>
          <a:prstGeom prst="rect">
            <a:avLst/>
          </a:prstGeom>
          <a:noFill/>
          <a:ln w="9525">
            <a:noFill/>
            <a:miter lim="800000"/>
            <a:headEnd/>
            <a:tailEnd/>
          </a:ln>
        </p:spPr>
        <p:txBody>
          <a:bodyPr wrap="none">
            <a:spAutoFit/>
          </a:bodyPr>
          <a:lstStyle/>
          <a:p>
            <a:r>
              <a:rPr lang="en-GB" sz="4000">
                <a:latin typeface="Tahoma" pitchFamily="34" charset="0"/>
              </a:rPr>
              <a:t>BA /BSc Environmental Conservation</a:t>
            </a:r>
          </a:p>
        </p:txBody>
      </p:sp>
      <p:graphicFrame>
        <p:nvGraphicFramePr>
          <p:cNvPr id="1026" name="Object 5"/>
          <p:cNvGraphicFramePr>
            <a:graphicFrameLocks noChangeAspect="1"/>
          </p:cNvGraphicFramePr>
          <p:nvPr/>
        </p:nvGraphicFramePr>
        <p:xfrm>
          <a:off x="228600" y="3810000"/>
          <a:ext cx="2895600" cy="1868488"/>
        </p:xfrm>
        <a:graphic>
          <a:graphicData uri="http://schemas.openxmlformats.org/presentationml/2006/ole">
            <p:oleObj spid="_x0000_s1026" name="Photo Editor Photo" r:id="rId4" imgW="4428571" imgH="2857899" progId="">
              <p:embed/>
            </p:oleObj>
          </a:graphicData>
        </a:graphic>
      </p:graphicFrame>
      <p:graphicFrame>
        <p:nvGraphicFramePr>
          <p:cNvPr id="1027" name="Object 7"/>
          <p:cNvGraphicFramePr>
            <a:graphicFrameLocks noChangeAspect="1"/>
          </p:cNvGraphicFramePr>
          <p:nvPr/>
        </p:nvGraphicFramePr>
        <p:xfrm>
          <a:off x="6172200" y="1447800"/>
          <a:ext cx="2438400" cy="1597025"/>
        </p:xfrm>
        <a:graphic>
          <a:graphicData uri="http://schemas.openxmlformats.org/presentationml/2006/ole">
            <p:oleObj spid="_x0000_s1027" name="Photo Editor Photo" r:id="rId5" imgW="1905266" imgH="1247619" progId="">
              <p:embed/>
            </p:oleObj>
          </a:graphicData>
        </a:graphic>
      </p:graphicFrame>
      <p:graphicFrame>
        <p:nvGraphicFramePr>
          <p:cNvPr id="1028" name="Object 9"/>
          <p:cNvGraphicFramePr>
            <a:graphicFrameLocks noChangeAspect="1"/>
          </p:cNvGraphicFramePr>
          <p:nvPr/>
        </p:nvGraphicFramePr>
        <p:xfrm>
          <a:off x="1981200" y="1143000"/>
          <a:ext cx="2667000" cy="2000250"/>
        </p:xfrm>
        <a:graphic>
          <a:graphicData uri="http://schemas.openxmlformats.org/presentationml/2006/ole">
            <p:oleObj spid="_x0000_s1028" name="Photo Editor Photo" r:id="rId6" imgW="2666667" imgH="2000000" progId="">
              <p:embed/>
            </p:oleObj>
          </a:graphicData>
        </a:graphic>
      </p:graphicFrame>
      <p:pic>
        <p:nvPicPr>
          <p:cNvPr id="1031" name="Picture 13"/>
          <p:cNvPicPr>
            <a:picLocks noChangeAspect="1" noChangeArrowheads="1"/>
          </p:cNvPicPr>
          <p:nvPr/>
        </p:nvPicPr>
        <p:blipFill>
          <a:blip r:embed="rId7" cstate="print"/>
          <a:srcRect/>
          <a:stretch>
            <a:fillRect/>
          </a:stretch>
        </p:blipFill>
        <p:spPr bwMode="auto">
          <a:xfrm>
            <a:off x="5257800" y="4343400"/>
            <a:ext cx="3438525" cy="2033588"/>
          </a:xfrm>
          <a:prstGeom prst="rect">
            <a:avLst/>
          </a:prstGeom>
          <a:noFill/>
          <a:ln w="9525">
            <a:noFill/>
            <a:miter lim="800000"/>
            <a:headEnd/>
            <a:tailEnd/>
          </a:ln>
        </p:spPr>
      </p:pic>
    </p:spTree>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idx="4294967295"/>
          </p:nvPr>
        </p:nvSpPr>
        <p:spPr>
          <a:xfrm>
            <a:off x="304800" y="1371600"/>
            <a:ext cx="8153400" cy="1143000"/>
          </a:xfrm>
        </p:spPr>
        <p:txBody>
          <a:bodyPr/>
          <a:lstStyle/>
          <a:p>
            <a:pPr eaLnBrk="1" hangingPunct="1">
              <a:defRPr/>
            </a:pPr>
            <a:r>
              <a:rPr lang="en-GB" sz="4000" smtClean="0">
                <a:latin typeface="Tahoma" pitchFamily="34" charset="0"/>
              </a:rPr>
              <a:t>Previously we identified a strategy for achieving sustainable development:</a:t>
            </a:r>
          </a:p>
        </p:txBody>
      </p:sp>
      <p:sp>
        <p:nvSpPr>
          <p:cNvPr id="4099" name="Rectangle 3"/>
          <p:cNvSpPr>
            <a:spLocks noGrp="1" noChangeArrowheads="1"/>
          </p:cNvSpPr>
          <p:nvPr>
            <p:ph type="body" idx="4294967295"/>
          </p:nvPr>
        </p:nvSpPr>
        <p:spPr>
          <a:xfrm>
            <a:off x="381000" y="2971800"/>
            <a:ext cx="7772400" cy="4114800"/>
          </a:xfrm>
        </p:spPr>
        <p:txBody>
          <a:bodyPr/>
          <a:lstStyle/>
          <a:p>
            <a:pPr eaLnBrk="1" hangingPunct="1"/>
            <a:r>
              <a:rPr lang="en-GB" sz="2400" dirty="0" smtClean="0">
                <a:latin typeface="Tahoma" pitchFamily="34" charset="0"/>
              </a:rPr>
              <a:t>Living within environmental limits</a:t>
            </a:r>
          </a:p>
          <a:p>
            <a:pPr eaLnBrk="1" hangingPunct="1"/>
            <a:r>
              <a:rPr lang="en-GB" sz="2400" dirty="0" smtClean="0">
                <a:latin typeface="Tahoma" pitchFamily="34" charset="0"/>
              </a:rPr>
              <a:t>Ensuring a strong, healthy and just society</a:t>
            </a:r>
          </a:p>
          <a:p>
            <a:pPr eaLnBrk="1" hangingPunct="1"/>
            <a:endParaRPr lang="en-GB" sz="2400" dirty="0" smtClean="0">
              <a:latin typeface="Tahoma" pitchFamily="34" charset="0"/>
            </a:endParaRPr>
          </a:p>
          <a:p>
            <a:pPr eaLnBrk="1" hangingPunct="1">
              <a:buNone/>
            </a:pPr>
            <a:r>
              <a:rPr lang="en-GB" sz="2800" dirty="0" smtClean="0">
                <a:latin typeface="Tahoma" pitchFamily="34" charset="0"/>
              </a:rPr>
              <a:t>			</a:t>
            </a:r>
            <a:r>
              <a:rPr lang="en-GB" sz="2400" dirty="0" smtClean="0">
                <a:latin typeface="Tahoma" pitchFamily="34" charset="0"/>
              </a:rPr>
              <a:t>achieved by;</a:t>
            </a:r>
          </a:p>
          <a:p>
            <a:pPr eaLnBrk="1" hangingPunct="1">
              <a:buNone/>
            </a:pPr>
            <a:endParaRPr lang="en-GB" sz="2800" dirty="0" smtClean="0">
              <a:latin typeface="Tahoma" pitchFamily="34" charset="0"/>
            </a:endParaRPr>
          </a:p>
          <a:p>
            <a:pPr eaLnBrk="1" hangingPunct="1"/>
            <a:r>
              <a:rPr lang="en-GB" sz="2400" dirty="0" smtClean="0">
                <a:latin typeface="Tahoma" pitchFamily="34" charset="0"/>
              </a:rPr>
              <a:t>Achieving a sustainable economy</a:t>
            </a:r>
          </a:p>
          <a:p>
            <a:pPr eaLnBrk="1" hangingPunct="1"/>
            <a:r>
              <a:rPr lang="en-GB" sz="2400" dirty="0" smtClean="0">
                <a:latin typeface="Tahoma" pitchFamily="34" charset="0"/>
              </a:rPr>
              <a:t>Promoting good governance</a:t>
            </a:r>
          </a:p>
          <a:p>
            <a:pPr eaLnBrk="1" hangingPunct="1"/>
            <a:r>
              <a:rPr lang="en-GB" sz="2400" dirty="0" smtClean="0">
                <a:latin typeface="Tahoma" pitchFamily="34" charset="0"/>
              </a:rPr>
              <a:t>Using sound science responsibly</a:t>
            </a:r>
          </a:p>
          <a:p>
            <a:pPr eaLnBrk="1" hangingPunct="1"/>
            <a:endParaRPr lang="en-GB" sz="2800" dirty="0" smtClean="0">
              <a:latin typeface="Tahoma" pitchFamily="34" charset="0"/>
            </a:endParaRPr>
          </a:p>
          <a:p>
            <a:pPr eaLnBrk="1" hangingPunct="1"/>
            <a:endParaRPr lang="en-GB" sz="2800" dirty="0" smtClean="0">
              <a:latin typeface="Tahoma" pitchFamily="34" charset="0"/>
            </a:endParaRPr>
          </a:p>
        </p:txBody>
      </p:sp>
      <p:graphicFrame>
        <p:nvGraphicFramePr>
          <p:cNvPr id="2050" name="Object 5"/>
          <p:cNvGraphicFramePr>
            <a:graphicFrameLocks noChangeAspect="1"/>
          </p:cNvGraphicFramePr>
          <p:nvPr/>
        </p:nvGraphicFramePr>
        <p:xfrm>
          <a:off x="6012160" y="4077072"/>
          <a:ext cx="2667000" cy="1720850"/>
        </p:xfrm>
        <a:graphic>
          <a:graphicData uri="http://schemas.openxmlformats.org/presentationml/2006/ole">
            <p:oleObj spid="_x0000_s2050" name="Photo Editor Photo" r:id="rId4" imgW="1905266" imgH="1228571" progId="">
              <p:embed/>
            </p:oleObj>
          </a:graphicData>
        </a:graphic>
      </p:graphicFrame>
    </p:spTree>
  </p:cSld>
  <p:clrMapOvr>
    <a:masterClrMapping/>
  </p:clrMapOvr>
  <p:transition>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 calcmode="lin" valueType="num">
                                      <p:cBhvr additive="base">
                                        <p:cTn id="7" dur="500" fill="hold"/>
                                        <p:tgtEl>
                                          <p:spTgt spid="409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09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099">
                                            <p:txEl>
                                              <p:pRg st="1" end="1"/>
                                            </p:txEl>
                                          </p:spTgt>
                                        </p:tgtEl>
                                        <p:attrNameLst>
                                          <p:attrName>style.visibility</p:attrName>
                                        </p:attrNameLst>
                                      </p:cBhvr>
                                      <p:to>
                                        <p:strVal val="visible"/>
                                      </p:to>
                                    </p:set>
                                    <p:anim calcmode="lin" valueType="num">
                                      <p:cBhvr additive="base">
                                        <p:cTn id="13" dur="500" fill="hold"/>
                                        <p:tgtEl>
                                          <p:spTgt spid="409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09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099">
                                            <p:txEl>
                                              <p:pRg st="3" end="3"/>
                                            </p:txEl>
                                          </p:spTgt>
                                        </p:tgtEl>
                                        <p:attrNameLst>
                                          <p:attrName>style.visibility</p:attrName>
                                        </p:attrNameLst>
                                      </p:cBhvr>
                                      <p:to>
                                        <p:strVal val="visible"/>
                                      </p:to>
                                    </p:set>
                                    <p:anim calcmode="lin" valueType="num">
                                      <p:cBhvr additive="base">
                                        <p:cTn id="19" dur="500" fill="hold"/>
                                        <p:tgtEl>
                                          <p:spTgt spid="4099">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09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099">
                                            <p:txEl>
                                              <p:pRg st="5" end="5"/>
                                            </p:txEl>
                                          </p:spTgt>
                                        </p:tgtEl>
                                        <p:attrNameLst>
                                          <p:attrName>style.visibility</p:attrName>
                                        </p:attrNameLst>
                                      </p:cBhvr>
                                      <p:to>
                                        <p:strVal val="visible"/>
                                      </p:to>
                                    </p:set>
                                    <p:anim calcmode="lin" valueType="num">
                                      <p:cBhvr additive="base">
                                        <p:cTn id="25" dur="500" fill="hold"/>
                                        <p:tgtEl>
                                          <p:spTgt spid="4099">
                                            <p:txEl>
                                              <p:pRg st="5" end="5"/>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099">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099">
                                            <p:txEl>
                                              <p:pRg st="6" end="6"/>
                                            </p:txEl>
                                          </p:spTgt>
                                        </p:tgtEl>
                                        <p:attrNameLst>
                                          <p:attrName>style.visibility</p:attrName>
                                        </p:attrNameLst>
                                      </p:cBhvr>
                                      <p:to>
                                        <p:strVal val="visible"/>
                                      </p:to>
                                    </p:set>
                                    <p:anim calcmode="lin" valueType="num">
                                      <p:cBhvr additive="base">
                                        <p:cTn id="31" dur="500" fill="hold"/>
                                        <p:tgtEl>
                                          <p:spTgt spid="4099">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099">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4099">
                                            <p:txEl>
                                              <p:pRg st="7" end="7"/>
                                            </p:txEl>
                                          </p:spTgt>
                                        </p:tgtEl>
                                        <p:attrNameLst>
                                          <p:attrName>style.visibility</p:attrName>
                                        </p:attrNameLst>
                                      </p:cBhvr>
                                      <p:to>
                                        <p:strVal val="visible"/>
                                      </p:to>
                                    </p:set>
                                    <p:anim calcmode="lin" valueType="num">
                                      <p:cBhvr additive="base">
                                        <p:cTn id="37" dur="500" fill="hold"/>
                                        <p:tgtEl>
                                          <p:spTgt spid="4099">
                                            <p:txEl>
                                              <p:pRg st="7" end="7"/>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4099">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idx="4294967295"/>
          </p:nvPr>
        </p:nvSpPr>
        <p:spPr>
          <a:xfrm>
            <a:off x="381000" y="533400"/>
            <a:ext cx="7772400" cy="1143000"/>
          </a:xfrm>
        </p:spPr>
        <p:txBody>
          <a:bodyPr/>
          <a:lstStyle/>
          <a:p>
            <a:pPr eaLnBrk="1" hangingPunct="1">
              <a:defRPr/>
            </a:pPr>
            <a:r>
              <a:rPr lang="en-GB" sz="4000" smtClean="0">
                <a:latin typeface="Tahoma" pitchFamily="34" charset="0"/>
              </a:rPr>
              <a:t>Further definitions of sustainable development were extracted:</a:t>
            </a:r>
          </a:p>
        </p:txBody>
      </p:sp>
      <p:sp>
        <p:nvSpPr>
          <p:cNvPr id="3076" name="Rectangle 3"/>
          <p:cNvSpPr>
            <a:spLocks noGrp="1" noChangeArrowheads="1"/>
          </p:cNvSpPr>
          <p:nvPr>
            <p:ph type="body" idx="4294967295"/>
          </p:nvPr>
        </p:nvSpPr>
        <p:spPr>
          <a:xfrm>
            <a:off x="228600" y="2209800"/>
            <a:ext cx="5638800" cy="4114800"/>
          </a:xfrm>
        </p:spPr>
        <p:txBody>
          <a:bodyPr/>
          <a:lstStyle/>
          <a:p>
            <a:pPr eaLnBrk="1" hangingPunct="1"/>
            <a:r>
              <a:rPr lang="en-GB" sz="2800" smtClean="0">
                <a:latin typeface="Tahoma" pitchFamily="34" charset="0"/>
              </a:rPr>
              <a:t>Sustainable development includes maximising efficiency, minimising waste, working towards a balanced environment and an improved quality of life for all.</a:t>
            </a:r>
          </a:p>
        </p:txBody>
      </p:sp>
      <p:graphicFrame>
        <p:nvGraphicFramePr>
          <p:cNvPr id="3074" name="Object 5"/>
          <p:cNvGraphicFramePr>
            <a:graphicFrameLocks noChangeAspect="1"/>
          </p:cNvGraphicFramePr>
          <p:nvPr/>
        </p:nvGraphicFramePr>
        <p:xfrm>
          <a:off x="6248400" y="2133600"/>
          <a:ext cx="2339975" cy="3810000"/>
        </p:xfrm>
        <a:graphic>
          <a:graphicData uri="http://schemas.openxmlformats.org/presentationml/2006/ole">
            <p:oleObj spid="_x0000_s3074" name="Photo Editor Photo" r:id="rId3" imgW="1714739" imgH="2790476" progId="">
              <p:embed/>
            </p:oleObj>
          </a:graphicData>
        </a:graphic>
      </p:graphicFrame>
    </p:spTree>
  </p:cSld>
  <p:clrMapOvr>
    <a:masterClrMapping/>
  </p:clrMapOvr>
  <p:transition>
    <p:zoom dir="in"/>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1026"/>
          <p:cNvSpPr>
            <a:spLocks noGrp="1" noChangeArrowheads="1"/>
          </p:cNvSpPr>
          <p:nvPr>
            <p:ph type="body" idx="4294967295"/>
          </p:nvPr>
        </p:nvSpPr>
        <p:spPr>
          <a:xfrm>
            <a:off x="323528" y="2060848"/>
            <a:ext cx="5486400" cy="5105400"/>
          </a:xfrm>
        </p:spPr>
        <p:txBody>
          <a:bodyPr/>
          <a:lstStyle/>
          <a:p>
            <a:pPr eaLnBrk="1" hangingPunct="1"/>
            <a:r>
              <a:rPr lang="en-GB" sz="2800" dirty="0" smtClean="0">
                <a:latin typeface="Tahoma" pitchFamily="34" charset="0"/>
              </a:rPr>
              <a:t>Sustainable development should be centred around the ideals of ethic and economic perspectives. </a:t>
            </a:r>
          </a:p>
          <a:p>
            <a:pPr eaLnBrk="1" hangingPunct="1"/>
            <a:r>
              <a:rPr lang="en-GB" sz="2800" dirty="0" smtClean="0">
                <a:latin typeface="Tahoma" pitchFamily="34" charset="0"/>
              </a:rPr>
              <a:t>However, development is far too often an excuse for environmental degradation to be identified by the promise of mitigation.</a:t>
            </a:r>
          </a:p>
        </p:txBody>
      </p:sp>
      <p:graphicFrame>
        <p:nvGraphicFramePr>
          <p:cNvPr id="4098" name="Object 1024"/>
          <p:cNvGraphicFramePr>
            <a:graphicFrameLocks noChangeAspect="1"/>
          </p:cNvGraphicFramePr>
          <p:nvPr/>
        </p:nvGraphicFramePr>
        <p:xfrm>
          <a:off x="5992813" y="838200"/>
          <a:ext cx="2579687" cy="4572000"/>
        </p:xfrm>
        <a:graphic>
          <a:graphicData uri="http://schemas.openxmlformats.org/presentationml/2006/ole">
            <p:oleObj spid="_x0000_s4098" name="Photo Editor Photo" r:id="rId3" imgW="1714739" imgH="3038095" progId="">
              <p:embed/>
            </p:oleObj>
          </a:graphicData>
        </a:graphic>
      </p:graphicFrame>
    </p:spTree>
  </p:cSld>
  <p:clrMapOvr>
    <a:masterClrMapping/>
  </p:clrMapOvr>
  <p:transition>
    <p:zoom dir="in"/>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body" idx="4294967295"/>
          </p:nvPr>
        </p:nvSpPr>
        <p:spPr>
          <a:xfrm>
            <a:off x="467544" y="1628800"/>
            <a:ext cx="4724400" cy="4953000"/>
          </a:xfrm>
        </p:spPr>
        <p:txBody>
          <a:bodyPr/>
          <a:lstStyle/>
          <a:p>
            <a:pPr eaLnBrk="1" hangingPunct="1"/>
            <a:r>
              <a:rPr lang="en-GB" sz="2800" dirty="0" smtClean="0">
                <a:latin typeface="Tahoma" pitchFamily="34" charset="0"/>
              </a:rPr>
              <a:t>[Sustainable Development is]… development which can be carried on indefinitely in time as it in no way depletes resources needed by itself or anything else, now or in the future.</a:t>
            </a:r>
          </a:p>
        </p:txBody>
      </p:sp>
      <p:pic>
        <p:nvPicPr>
          <p:cNvPr id="12291" name="Picture 5"/>
          <p:cNvPicPr>
            <a:picLocks noChangeAspect="1" noChangeArrowheads="1"/>
          </p:cNvPicPr>
          <p:nvPr/>
        </p:nvPicPr>
        <p:blipFill>
          <a:blip r:embed="rId2" cstate="print"/>
          <a:srcRect/>
          <a:stretch>
            <a:fillRect/>
          </a:stretch>
        </p:blipFill>
        <p:spPr bwMode="auto">
          <a:xfrm>
            <a:off x="5486400" y="990600"/>
            <a:ext cx="3171825" cy="4648200"/>
          </a:xfrm>
          <a:prstGeom prst="rect">
            <a:avLst/>
          </a:prstGeom>
          <a:noFill/>
          <a:ln w="9525">
            <a:noFill/>
            <a:miter lim="800000"/>
            <a:headEnd/>
            <a:tailEnd/>
          </a:ln>
        </p:spPr>
      </p:pic>
    </p:spTree>
  </p:cSld>
  <p:clrMapOvr>
    <a:masterClrMapping/>
  </p:clrMapOvr>
  <p:transition>
    <p:zoom dir="in"/>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idx="4294967295"/>
          </p:nvPr>
        </p:nvSpPr>
        <p:spPr>
          <a:xfrm>
            <a:off x="762000" y="0"/>
            <a:ext cx="7772400" cy="4781550"/>
          </a:xfrm>
        </p:spPr>
        <p:txBody>
          <a:bodyPr/>
          <a:lstStyle/>
          <a:p>
            <a:pPr eaLnBrk="1" hangingPunct="1">
              <a:defRPr/>
            </a:pPr>
            <a:r>
              <a:rPr lang="en-GB" smtClean="0">
                <a:latin typeface="Tahoma" pitchFamily="34" charset="0"/>
              </a:rPr>
              <a:t>The Bellagio Principles outlined a number of key areas for gauging progress towards sustainable development; for example:</a:t>
            </a:r>
          </a:p>
        </p:txBody>
      </p:sp>
    </p:spTree>
  </p:cSld>
  <p:clrMapOvr>
    <a:masterClrMapping/>
  </p:clrMapOvr>
  <p:transition>
    <p:zoom dir="in"/>
  </p:transition>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body" idx="4294967295"/>
          </p:nvPr>
        </p:nvSpPr>
        <p:spPr>
          <a:xfrm>
            <a:off x="685800" y="1219200"/>
            <a:ext cx="7772400" cy="4114800"/>
          </a:xfrm>
        </p:spPr>
        <p:txBody>
          <a:bodyPr/>
          <a:lstStyle/>
          <a:p>
            <a:pPr eaLnBrk="1" hangingPunct="1"/>
            <a:r>
              <a:rPr lang="en-GB" smtClean="0">
                <a:latin typeface="Tahoma" pitchFamily="34" charset="0"/>
              </a:rPr>
              <a:t>the need for a clear definition of sustainable development</a:t>
            </a:r>
          </a:p>
          <a:p>
            <a:pPr eaLnBrk="1" hangingPunct="1">
              <a:buFont typeface="Wingdings" pitchFamily="2" charset="2"/>
              <a:buNone/>
            </a:pPr>
            <a:endParaRPr lang="en-GB" smtClean="0">
              <a:latin typeface="Tahoma" pitchFamily="34" charset="0"/>
            </a:endParaRPr>
          </a:p>
          <a:p>
            <a:pPr eaLnBrk="1" hangingPunct="1"/>
            <a:r>
              <a:rPr lang="en-GB" smtClean="0">
                <a:latin typeface="Tahoma" pitchFamily="34" charset="0"/>
              </a:rPr>
              <a:t>the importance of viewing sustainability holistically</a:t>
            </a:r>
          </a:p>
          <a:p>
            <a:pPr eaLnBrk="1" hangingPunct="1">
              <a:buFont typeface="Wingdings" pitchFamily="2" charset="2"/>
              <a:buNone/>
            </a:pPr>
            <a:endParaRPr lang="en-GB" smtClean="0">
              <a:latin typeface="Tahoma" pitchFamily="34" charset="0"/>
            </a:endParaRPr>
          </a:p>
          <a:p>
            <a:pPr eaLnBrk="1" hangingPunct="1"/>
            <a:r>
              <a:rPr lang="en-GB" smtClean="0">
                <a:latin typeface="Tahoma" pitchFamily="34" charset="0"/>
              </a:rPr>
              <a:t>the importance of time and scale.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anim calcmode="lin" valueType="num">
                                      <p:cBhvr additive="base">
                                        <p:cTn id="7" dur="500" fill="hold"/>
                                        <p:tgtEl>
                                          <p:spTgt spid="1024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42">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grpId="0" nodeType="clickEffect">
                                  <p:stCondLst>
                                    <p:cond delay="0"/>
                                  </p:stCondLst>
                                  <p:childTnLst>
                                    <p:set>
                                      <p:cBhvr>
                                        <p:cTn id="12" dur="1" fill="hold">
                                          <p:stCondLst>
                                            <p:cond delay="0"/>
                                          </p:stCondLst>
                                        </p:cTn>
                                        <p:tgtEl>
                                          <p:spTgt spid="10242">
                                            <p:txEl>
                                              <p:pRg st="2" end="2"/>
                                            </p:txEl>
                                          </p:spTgt>
                                        </p:tgtEl>
                                        <p:attrNameLst>
                                          <p:attrName>style.visibility</p:attrName>
                                        </p:attrNameLst>
                                      </p:cBhvr>
                                      <p:to>
                                        <p:strVal val="visible"/>
                                      </p:to>
                                    </p:set>
                                    <p:anim calcmode="lin" valueType="num">
                                      <p:cBhvr additive="base">
                                        <p:cTn id="13" dur="500" fill="hold"/>
                                        <p:tgtEl>
                                          <p:spTgt spid="1024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242">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9" fill="hold" grpId="0" nodeType="clickEffect">
                                  <p:stCondLst>
                                    <p:cond delay="0"/>
                                  </p:stCondLst>
                                  <p:childTnLst>
                                    <p:set>
                                      <p:cBhvr>
                                        <p:cTn id="18" dur="1" fill="hold">
                                          <p:stCondLst>
                                            <p:cond delay="0"/>
                                          </p:stCondLst>
                                        </p:cTn>
                                        <p:tgtEl>
                                          <p:spTgt spid="10242">
                                            <p:txEl>
                                              <p:pRg st="4" end="4"/>
                                            </p:txEl>
                                          </p:spTgt>
                                        </p:tgtEl>
                                        <p:attrNameLst>
                                          <p:attrName>style.visibility</p:attrName>
                                        </p:attrNameLst>
                                      </p:cBhvr>
                                      <p:to>
                                        <p:strVal val="visible"/>
                                      </p:to>
                                    </p:set>
                                    <p:anim calcmode="lin" valueType="num">
                                      <p:cBhvr additive="base">
                                        <p:cTn id="19" dur="500" fill="hold"/>
                                        <p:tgtEl>
                                          <p:spTgt spid="1024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42">
                                            <p:txEl>
                                              <p:pRg st="4" end="4"/>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idx="4294967295"/>
          </p:nvPr>
        </p:nvSpPr>
        <p:spPr>
          <a:xfrm>
            <a:off x="685800" y="838200"/>
            <a:ext cx="7772400" cy="1143000"/>
          </a:xfrm>
        </p:spPr>
        <p:txBody>
          <a:bodyPr/>
          <a:lstStyle/>
          <a:p>
            <a:pPr eaLnBrk="1" hangingPunct="1">
              <a:defRPr/>
            </a:pPr>
            <a:r>
              <a:rPr lang="en-GB" sz="4000" smtClean="0">
                <a:latin typeface="Tahoma" pitchFamily="34" charset="0"/>
              </a:rPr>
              <a:t>Sustainable objectives however, are wide-ranging</a:t>
            </a:r>
          </a:p>
        </p:txBody>
      </p:sp>
      <p:sp>
        <p:nvSpPr>
          <p:cNvPr id="44035" name="Rectangle 3"/>
          <p:cNvSpPr>
            <a:spLocks noGrp="1" noChangeArrowheads="1"/>
          </p:cNvSpPr>
          <p:nvPr>
            <p:ph type="body" idx="4294967295"/>
          </p:nvPr>
        </p:nvSpPr>
        <p:spPr>
          <a:xfrm>
            <a:off x="685800" y="2286000"/>
            <a:ext cx="7772400" cy="4114800"/>
          </a:xfrm>
        </p:spPr>
        <p:txBody>
          <a:bodyPr/>
          <a:lstStyle/>
          <a:p>
            <a:pPr eaLnBrk="1" hangingPunct="1">
              <a:lnSpc>
                <a:spcPct val="90000"/>
              </a:lnSpc>
            </a:pPr>
            <a:r>
              <a:rPr lang="en-GB" sz="2800" smtClean="0">
                <a:latin typeface="Tahoma" pitchFamily="34" charset="0"/>
              </a:rPr>
              <a:t>to deliver them one needs to focus on specific issues, for example;</a:t>
            </a:r>
          </a:p>
          <a:p>
            <a:pPr eaLnBrk="1" hangingPunct="1">
              <a:lnSpc>
                <a:spcPct val="90000"/>
              </a:lnSpc>
            </a:pPr>
            <a:endParaRPr lang="en-GB" sz="2800" smtClean="0">
              <a:latin typeface="Tahoma" pitchFamily="34" charset="0"/>
            </a:endParaRPr>
          </a:p>
          <a:p>
            <a:pPr lvl="1" eaLnBrk="1" hangingPunct="1">
              <a:lnSpc>
                <a:spcPct val="90000"/>
              </a:lnSpc>
            </a:pPr>
            <a:r>
              <a:rPr lang="en-GB" sz="2400" smtClean="0">
                <a:latin typeface="Tahoma" pitchFamily="34" charset="0"/>
              </a:rPr>
              <a:t>an ecological system</a:t>
            </a:r>
          </a:p>
          <a:p>
            <a:pPr lvl="1" eaLnBrk="1" hangingPunct="1">
              <a:lnSpc>
                <a:spcPct val="90000"/>
              </a:lnSpc>
            </a:pPr>
            <a:r>
              <a:rPr lang="en-GB" sz="2400" smtClean="0">
                <a:latin typeface="Tahoma" pitchFamily="34" charset="0"/>
              </a:rPr>
              <a:t>a soil fertility system, or</a:t>
            </a:r>
          </a:p>
          <a:p>
            <a:pPr lvl="1" eaLnBrk="1" hangingPunct="1">
              <a:lnSpc>
                <a:spcPct val="90000"/>
              </a:lnSpc>
            </a:pPr>
            <a:r>
              <a:rPr lang="en-GB" sz="2400" smtClean="0">
                <a:latin typeface="Tahoma" pitchFamily="34" charset="0"/>
              </a:rPr>
              <a:t>an educational system</a:t>
            </a:r>
          </a:p>
          <a:p>
            <a:pPr lvl="1" eaLnBrk="1" hangingPunct="1">
              <a:lnSpc>
                <a:spcPct val="90000"/>
              </a:lnSpc>
            </a:pPr>
            <a:endParaRPr lang="en-GB" sz="2400" smtClean="0">
              <a:latin typeface="Tahoma" pitchFamily="34" charset="0"/>
            </a:endParaRPr>
          </a:p>
          <a:p>
            <a:pPr eaLnBrk="1" hangingPunct="1">
              <a:lnSpc>
                <a:spcPct val="90000"/>
              </a:lnSpc>
            </a:pPr>
            <a:r>
              <a:rPr lang="en-GB" sz="2800" smtClean="0">
                <a:latin typeface="Tahoma" pitchFamily="34" charset="0"/>
              </a:rPr>
              <a:t>a possible way forward is via Bellagio’s fifth to ninth principles:</a:t>
            </a:r>
          </a:p>
        </p:txBody>
      </p:sp>
      <p:pic>
        <p:nvPicPr>
          <p:cNvPr id="15364" name="Picture 4" descr="C:\My Documents\sustainable development\education.TIF"/>
          <p:cNvPicPr>
            <a:picLocks noChangeAspect="1" noChangeArrowheads="1"/>
          </p:cNvPicPr>
          <p:nvPr/>
        </p:nvPicPr>
        <p:blipFill>
          <a:blip r:embed="rId2" cstate="print"/>
          <a:srcRect/>
          <a:stretch>
            <a:fillRect/>
          </a:stretch>
        </p:blipFill>
        <p:spPr bwMode="auto">
          <a:xfrm>
            <a:off x="5029200" y="2895600"/>
            <a:ext cx="3400425" cy="2216150"/>
          </a:xfrm>
          <a:prstGeom prst="rect">
            <a:avLst/>
          </a:prstGeom>
          <a:noFill/>
          <a:ln w="9525">
            <a:noFill/>
            <a:miter lim="800000"/>
            <a:headEnd/>
            <a:tailEnd/>
          </a:ln>
        </p:spPr>
      </p:pic>
    </p:spTree>
  </p:cSld>
  <p:clrMapOvr>
    <a:masterClrMapping/>
  </p:clrMapOvr>
  <p:transition>
    <p:zoom dir="in"/>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anim calcmode="lin" valueType="num">
                                      <p:cBhvr additive="base">
                                        <p:cTn id="7" dur="500" fill="hold"/>
                                        <p:tgtEl>
                                          <p:spTgt spid="44035">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4403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44035">
                                            <p:txEl>
                                              <p:pRg st="2" end="2"/>
                                            </p:txEl>
                                          </p:spTgt>
                                        </p:tgtEl>
                                        <p:attrNameLst>
                                          <p:attrName>style.visibility</p:attrName>
                                        </p:attrNameLst>
                                      </p:cBhvr>
                                      <p:to>
                                        <p:strVal val="visible"/>
                                      </p:to>
                                    </p:set>
                                    <p:anim calcmode="lin" valueType="num">
                                      <p:cBhvr additive="base">
                                        <p:cTn id="11" dur="500" fill="hold"/>
                                        <p:tgtEl>
                                          <p:spTgt spid="44035">
                                            <p:txEl>
                                              <p:pRg st="2" end="2"/>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44035">
                                            <p:txEl>
                                              <p:pRg st="2" end="2"/>
                                            </p:txEl>
                                          </p:spTgt>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44035">
                                            <p:txEl>
                                              <p:pRg st="3" end="3"/>
                                            </p:txEl>
                                          </p:spTgt>
                                        </p:tgtEl>
                                        <p:attrNameLst>
                                          <p:attrName>style.visibility</p:attrName>
                                        </p:attrNameLst>
                                      </p:cBhvr>
                                      <p:to>
                                        <p:strVal val="visible"/>
                                      </p:to>
                                    </p:set>
                                    <p:anim calcmode="lin" valueType="num">
                                      <p:cBhvr additive="base">
                                        <p:cTn id="15" dur="500" fill="hold"/>
                                        <p:tgtEl>
                                          <p:spTgt spid="44035">
                                            <p:txEl>
                                              <p:pRg st="3" end="3"/>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44035">
                                            <p:txEl>
                                              <p:pRg st="3" end="3"/>
                                            </p:txEl>
                                          </p:spTgt>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44035">
                                            <p:txEl>
                                              <p:pRg st="4" end="4"/>
                                            </p:txEl>
                                          </p:spTgt>
                                        </p:tgtEl>
                                        <p:attrNameLst>
                                          <p:attrName>style.visibility</p:attrName>
                                        </p:attrNameLst>
                                      </p:cBhvr>
                                      <p:to>
                                        <p:strVal val="visible"/>
                                      </p:to>
                                    </p:set>
                                    <p:anim calcmode="lin" valueType="num">
                                      <p:cBhvr additive="base">
                                        <p:cTn id="19" dur="500" fill="hold"/>
                                        <p:tgtEl>
                                          <p:spTgt spid="44035">
                                            <p:txEl>
                                              <p:pRg st="4" end="4"/>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4403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44035">
                                            <p:txEl>
                                              <p:pRg st="6" end="6"/>
                                            </p:txEl>
                                          </p:spTgt>
                                        </p:tgtEl>
                                        <p:attrNameLst>
                                          <p:attrName>style.visibility</p:attrName>
                                        </p:attrNameLst>
                                      </p:cBhvr>
                                      <p:to>
                                        <p:strVal val="visible"/>
                                      </p:to>
                                    </p:set>
                                    <p:anim calcmode="lin" valueType="num">
                                      <p:cBhvr additive="base">
                                        <p:cTn id="25" dur="500" fill="hold"/>
                                        <p:tgtEl>
                                          <p:spTgt spid="44035">
                                            <p:txEl>
                                              <p:pRg st="6" end="6"/>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44035">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p:cNvSpPr>
            <a:spLocks noGrp="1" noChangeArrowheads="1"/>
          </p:cNvSpPr>
          <p:nvPr>
            <p:ph type="body" idx="4294967295"/>
          </p:nvPr>
        </p:nvSpPr>
        <p:spPr>
          <a:xfrm>
            <a:off x="381000" y="990600"/>
            <a:ext cx="8001000" cy="4953000"/>
          </a:xfrm>
        </p:spPr>
        <p:txBody>
          <a:bodyPr/>
          <a:lstStyle/>
          <a:p>
            <a:pPr eaLnBrk="1" hangingPunct="1"/>
            <a:r>
              <a:rPr lang="en-GB" smtClean="0">
                <a:latin typeface="Tahoma" pitchFamily="34" charset="0"/>
              </a:rPr>
              <a:t>Progress towards sustainable development should be based on the measurement of a limited number of indicators based on standardised measurement.</a:t>
            </a:r>
          </a:p>
          <a:p>
            <a:pPr eaLnBrk="1" hangingPunct="1">
              <a:buFont typeface="Wingdings" pitchFamily="2" charset="2"/>
              <a:buNone/>
            </a:pPr>
            <a:endParaRPr lang="en-GB" smtClean="0">
              <a:latin typeface="Tahoma" pitchFamily="34" charset="0"/>
            </a:endParaRPr>
          </a:p>
          <a:p>
            <a:pPr eaLnBrk="1" hangingPunct="1"/>
            <a:r>
              <a:rPr lang="en-GB" smtClean="0">
                <a:latin typeface="Tahoma" pitchFamily="34" charset="0"/>
              </a:rPr>
              <a:t>Methods and data employed for assessment of progress should be open and accessible to all.</a:t>
            </a:r>
          </a:p>
          <a:p>
            <a:pPr eaLnBrk="1" hangingPunct="1">
              <a:buFont typeface="Wingdings" pitchFamily="2" charset="2"/>
              <a:buNone/>
            </a:pPr>
            <a:endParaRPr lang="en-GB" smtClean="0">
              <a:latin typeface="Tahoma"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53250">
                                            <p:txEl>
                                              <p:pRg st="0" end="0"/>
                                            </p:txEl>
                                          </p:spTgt>
                                        </p:tgtEl>
                                        <p:attrNameLst>
                                          <p:attrName>style.visibility</p:attrName>
                                        </p:attrNameLst>
                                      </p:cBhvr>
                                      <p:to>
                                        <p:strVal val="visible"/>
                                      </p:to>
                                    </p:set>
                                    <p:animEffect transition="in" filter="checkerboard(across)">
                                      <p:cBhvr>
                                        <p:cTn id="7" dur="500"/>
                                        <p:tgtEl>
                                          <p:spTgt spid="5325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53250">
                                            <p:txEl>
                                              <p:pRg st="2" end="2"/>
                                            </p:txEl>
                                          </p:spTgt>
                                        </p:tgtEl>
                                        <p:attrNameLst>
                                          <p:attrName>style.visibility</p:attrName>
                                        </p:attrNameLst>
                                      </p:cBhvr>
                                      <p:to>
                                        <p:strVal val="visible"/>
                                      </p:to>
                                    </p:set>
                                    <p:animEffect transition="in" filter="checkerboard(across)">
                                      <p:cBhvr>
                                        <p:cTn id="12" dur="500"/>
                                        <p:tgtEl>
                                          <p:spTgt spid="5325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0"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p:cNvSpPr>
            <a:spLocks noChangeArrowheads="1"/>
          </p:cNvSpPr>
          <p:nvPr/>
        </p:nvSpPr>
        <p:spPr bwMode="auto">
          <a:xfrm>
            <a:off x="457200" y="1295400"/>
            <a:ext cx="8534400" cy="4575175"/>
          </a:xfrm>
          <a:prstGeom prst="rect">
            <a:avLst/>
          </a:prstGeom>
          <a:noFill/>
          <a:ln w="9525">
            <a:noFill/>
            <a:miter lim="800000"/>
            <a:headEnd/>
            <a:tailEnd/>
          </a:ln>
        </p:spPr>
        <p:txBody>
          <a:bodyPr>
            <a:spAutoFit/>
          </a:bodyPr>
          <a:lstStyle/>
          <a:p>
            <a:pPr marL="457200" indent="-457200">
              <a:lnSpc>
                <a:spcPct val="90000"/>
              </a:lnSpc>
              <a:spcBef>
                <a:spcPct val="50000"/>
              </a:spcBef>
              <a:buClr>
                <a:schemeClr val="accent1"/>
              </a:buClr>
              <a:buSzPct val="80000"/>
              <a:buFont typeface="Wingdings" pitchFamily="2" charset="2"/>
              <a:buChar char="Ü"/>
            </a:pPr>
            <a:r>
              <a:rPr lang="en-GB" sz="3200">
                <a:latin typeface="Tahoma" pitchFamily="34" charset="0"/>
              </a:rPr>
              <a:t>Progress should be effectively communicated to all.</a:t>
            </a:r>
          </a:p>
          <a:p>
            <a:pPr marL="457200" indent="-457200">
              <a:lnSpc>
                <a:spcPct val="90000"/>
              </a:lnSpc>
              <a:spcBef>
                <a:spcPct val="50000"/>
              </a:spcBef>
              <a:buClr>
                <a:schemeClr val="accent1"/>
              </a:buClr>
              <a:buSzPct val="80000"/>
              <a:buFont typeface="Wingdings" pitchFamily="2" charset="2"/>
              <a:buNone/>
            </a:pPr>
            <a:endParaRPr lang="en-GB" sz="3200">
              <a:latin typeface="Tahoma" pitchFamily="34" charset="0"/>
            </a:endParaRPr>
          </a:p>
          <a:p>
            <a:pPr marL="457200" indent="-457200">
              <a:lnSpc>
                <a:spcPct val="90000"/>
              </a:lnSpc>
              <a:spcBef>
                <a:spcPct val="50000"/>
              </a:spcBef>
              <a:buClr>
                <a:schemeClr val="accent1"/>
              </a:buClr>
              <a:buSzPct val="80000"/>
              <a:buFont typeface="Wingdings" pitchFamily="2" charset="2"/>
              <a:buChar char="Ü"/>
            </a:pPr>
            <a:r>
              <a:rPr lang="en-GB" sz="3200">
                <a:latin typeface="Tahoma" pitchFamily="34" charset="0"/>
              </a:rPr>
              <a:t>Broad participation is required.</a:t>
            </a:r>
          </a:p>
          <a:p>
            <a:pPr marL="457200" indent="-457200">
              <a:lnSpc>
                <a:spcPct val="90000"/>
              </a:lnSpc>
              <a:spcBef>
                <a:spcPct val="50000"/>
              </a:spcBef>
              <a:buClr>
                <a:schemeClr val="accent1"/>
              </a:buClr>
              <a:buSzPct val="80000"/>
              <a:buFont typeface="Wingdings" pitchFamily="2" charset="2"/>
              <a:buNone/>
            </a:pPr>
            <a:endParaRPr lang="en-GB" sz="3200">
              <a:latin typeface="Tahoma" pitchFamily="34" charset="0"/>
            </a:endParaRPr>
          </a:p>
          <a:p>
            <a:pPr marL="457200" indent="-457200">
              <a:lnSpc>
                <a:spcPct val="90000"/>
              </a:lnSpc>
              <a:spcBef>
                <a:spcPct val="50000"/>
              </a:spcBef>
              <a:buClr>
                <a:schemeClr val="accent1"/>
              </a:buClr>
              <a:buSzPct val="80000"/>
              <a:buFont typeface="Wingdings" pitchFamily="2" charset="2"/>
              <a:buChar char="Ü"/>
            </a:pPr>
            <a:r>
              <a:rPr lang="en-GB" sz="3200">
                <a:latin typeface="Tahoma" pitchFamily="34" charset="0"/>
              </a:rPr>
              <a:t>Allowance should be made for repeated measurement  in order to determine trends and incorporate the results of experience.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4" name="Rectangle 2"/>
          <p:cNvSpPr>
            <a:spLocks noGrp="1" noChangeArrowheads="1"/>
          </p:cNvSpPr>
          <p:nvPr>
            <p:ph type="title" idx="4294967295"/>
          </p:nvPr>
        </p:nvSpPr>
        <p:spPr>
          <a:xfrm>
            <a:off x="571500" y="714375"/>
            <a:ext cx="7772400" cy="1143000"/>
          </a:xfrm>
        </p:spPr>
        <p:txBody>
          <a:bodyPr/>
          <a:lstStyle/>
          <a:p>
            <a:pPr eaLnBrk="1" hangingPunct="1">
              <a:defRPr/>
            </a:pPr>
            <a:r>
              <a:rPr lang="en-GB" sz="2800" dirty="0" smtClean="0">
                <a:latin typeface="Tahoma" pitchFamily="34" charset="0"/>
              </a:rPr>
              <a:t>The health of an ecological system, for example, might best be judged using the following approaches:</a:t>
            </a:r>
          </a:p>
        </p:txBody>
      </p:sp>
      <p:sp>
        <p:nvSpPr>
          <p:cNvPr id="54275" name="Rectangle 3"/>
          <p:cNvSpPr>
            <a:spLocks noGrp="1" noChangeArrowheads="1"/>
          </p:cNvSpPr>
          <p:nvPr>
            <p:ph type="body" idx="4294967295"/>
          </p:nvPr>
        </p:nvSpPr>
        <p:spPr>
          <a:xfrm>
            <a:off x="685800" y="2143125"/>
            <a:ext cx="7772400" cy="3952875"/>
          </a:xfrm>
        </p:spPr>
        <p:txBody>
          <a:bodyPr/>
          <a:lstStyle/>
          <a:p>
            <a:pPr lvl="4" eaLnBrk="1" hangingPunct="1">
              <a:buFontTx/>
              <a:buNone/>
            </a:pPr>
            <a:r>
              <a:rPr lang="en-GB" sz="2800" b="1" smtClean="0"/>
              <a:t>         </a:t>
            </a:r>
            <a:r>
              <a:rPr lang="en-GB" sz="2800" b="1" smtClean="0">
                <a:latin typeface="Tahoma" pitchFamily="34" charset="0"/>
              </a:rPr>
              <a:t>TOP DOWN</a:t>
            </a:r>
            <a:endParaRPr lang="en-GB" sz="2800" smtClean="0">
              <a:latin typeface="Tahoma" pitchFamily="34" charset="0"/>
            </a:endParaRPr>
          </a:p>
          <a:p>
            <a:pPr lvl="4" eaLnBrk="1" hangingPunct="1"/>
            <a:endParaRPr lang="en-GB" sz="2800" smtClean="0">
              <a:latin typeface="Tahoma" pitchFamily="34" charset="0"/>
            </a:endParaRPr>
          </a:p>
          <a:p>
            <a:pPr lvl="4" eaLnBrk="1" hangingPunct="1">
              <a:buFontTx/>
              <a:buNone/>
            </a:pPr>
            <a:r>
              <a:rPr lang="en-GB" sz="2800" b="1" smtClean="0">
                <a:latin typeface="Tahoma" pitchFamily="34" charset="0"/>
              </a:rPr>
              <a:t>       </a:t>
            </a:r>
          </a:p>
          <a:p>
            <a:pPr lvl="4" eaLnBrk="1" hangingPunct="1">
              <a:buFontTx/>
              <a:buNone/>
            </a:pPr>
            <a:endParaRPr lang="en-GB" sz="2800" b="1" smtClean="0">
              <a:latin typeface="Tahoma" pitchFamily="34" charset="0"/>
            </a:endParaRPr>
          </a:p>
          <a:p>
            <a:pPr lvl="4" eaLnBrk="1" hangingPunct="1">
              <a:buFontTx/>
              <a:buNone/>
            </a:pPr>
            <a:r>
              <a:rPr lang="en-GB" sz="2800" b="1" smtClean="0">
                <a:latin typeface="Tahoma" pitchFamily="34" charset="0"/>
              </a:rPr>
              <a:t>	    </a:t>
            </a:r>
          </a:p>
          <a:p>
            <a:pPr lvl="4" eaLnBrk="1" hangingPunct="1">
              <a:buFontTx/>
              <a:buNone/>
            </a:pPr>
            <a:endParaRPr lang="en-GB" sz="2800" b="1" smtClean="0">
              <a:latin typeface="Tahoma" pitchFamily="34" charset="0"/>
            </a:endParaRPr>
          </a:p>
          <a:p>
            <a:pPr lvl="4" eaLnBrk="1" hangingPunct="1">
              <a:buFontTx/>
              <a:buNone/>
            </a:pPr>
            <a:r>
              <a:rPr lang="en-GB" sz="2800" b="1" smtClean="0">
                <a:latin typeface="Tahoma" pitchFamily="34" charset="0"/>
              </a:rPr>
              <a:t>      BOTTOM UP</a:t>
            </a:r>
            <a:endParaRPr lang="en-GB" sz="2800" smtClean="0">
              <a:latin typeface="Tahoma" pitchFamily="34" charset="0"/>
            </a:endParaRPr>
          </a:p>
        </p:txBody>
      </p:sp>
      <p:pic>
        <p:nvPicPr>
          <p:cNvPr id="18436" name="Object 4"/>
          <p:cNvPicPr>
            <a:picLocks noChangeAspect="1" noChangeArrowheads="1"/>
          </p:cNvPicPr>
          <p:nvPr/>
        </p:nvPicPr>
        <p:blipFill>
          <a:blip r:embed="rId3" cstate="print"/>
          <a:srcRect/>
          <a:stretch>
            <a:fillRect/>
          </a:stretch>
        </p:blipFill>
        <p:spPr bwMode="auto">
          <a:xfrm>
            <a:off x="5786438" y="2130425"/>
            <a:ext cx="3357562" cy="4476750"/>
          </a:xfrm>
          <a:prstGeom prst="rect">
            <a:avLst/>
          </a:prstGeom>
          <a:noFill/>
          <a:ln w="9525">
            <a:noFill/>
            <a:miter lim="800000"/>
            <a:headEnd/>
            <a:tailEnd/>
          </a:ln>
        </p:spPr>
      </p:pic>
      <p:pic>
        <p:nvPicPr>
          <p:cNvPr id="18437" name="Picture 6" descr="http://image58.webshots.com/758/8/66/70/2396866700034316185xlmgOD_ph.jpg"/>
          <p:cNvPicPr>
            <a:picLocks noChangeAspect="1" noChangeArrowheads="1"/>
          </p:cNvPicPr>
          <p:nvPr/>
        </p:nvPicPr>
        <p:blipFill>
          <a:blip r:embed="rId4" cstate="print"/>
          <a:srcRect/>
          <a:stretch>
            <a:fillRect/>
          </a:stretch>
        </p:blipFill>
        <p:spPr bwMode="auto">
          <a:xfrm>
            <a:off x="357188" y="1905000"/>
            <a:ext cx="2643187" cy="4699000"/>
          </a:xfrm>
          <a:prstGeom prst="rect">
            <a:avLst/>
          </a:prstGeom>
          <a:noFill/>
          <a:ln w="9525">
            <a:noFill/>
            <a:miter lim="800000"/>
            <a:headEnd/>
            <a:tailEnd/>
          </a:ln>
        </p:spPr>
      </p:pic>
      <p:sp>
        <p:nvSpPr>
          <p:cNvPr id="18438" name="Rectangle 7"/>
          <p:cNvSpPr>
            <a:spLocks noChangeArrowheads="1"/>
          </p:cNvSpPr>
          <p:nvPr/>
        </p:nvSpPr>
        <p:spPr bwMode="auto">
          <a:xfrm>
            <a:off x="0" y="0"/>
            <a:ext cx="5878513" cy="0"/>
          </a:xfrm>
          <a:prstGeom prst="rect">
            <a:avLst/>
          </a:prstGeom>
          <a:noFill/>
          <a:ln w="9525">
            <a:noFill/>
            <a:miter lim="800000"/>
            <a:headEnd/>
            <a:tailEnd/>
          </a:ln>
        </p:spPr>
        <p:txBody>
          <a:bodyPr wrap="none" anchor="ctr">
            <a:spAutoFit/>
          </a:bodyPr>
          <a:lstStyle/>
          <a:p>
            <a:endParaRPr lang="en-US"/>
          </a:p>
        </p:txBody>
      </p:sp>
      <p:sp>
        <p:nvSpPr>
          <p:cNvPr id="18439" name="Down Arrow 10"/>
          <p:cNvSpPr>
            <a:spLocks noChangeArrowheads="1"/>
          </p:cNvSpPr>
          <p:nvPr/>
        </p:nvSpPr>
        <p:spPr bwMode="auto">
          <a:xfrm>
            <a:off x="3500438" y="2643188"/>
            <a:ext cx="428625" cy="1214437"/>
          </a:xfrm>
          <a:prstGeom prst="downArrow">
            <a:avLst>
              <a:gd name="adj1" fmla="val 50000"/>
              <a:gd name="adj2" fmla="val 50003"/>
            </a:avLst>
          </a:prstGeom>
          <a:solidFill>
            <a:schemeClr val="accent1"/>
          </a:solidFill>
          <a:ln w="9525" algn="ctr">
            <a:solidFill>
              <a:schemeClr val="tx1"/>
            </a:solidFill>
            <a:miter lim="800000"/>
            <a:headEnd/>
            <a:tailEnd/>
          </a:ln>
        </p:spPr>
        <p:txBody>
          <a:bodyPr wrap="none"/>
          <a:lstStyle/>
          <a:p>
            <a:endParaRPr lang="en-US"/>
          </a:p>
        </p:txBody>
      </p:sp>
      <p:sp>
        <p:nvSpPr>
          <p:cNvPr id="18440" name="Down Arrow 11"/>
          <p:cNvSpPr>
            <a:spLocks noChangeArrowheads="1"/>
          </p:cNvSpPr>
          <p:nvPr/>
        </p:nvSpPr>
        <p:spPr bwMode="auto">
          <a:xfrm rot="10800000">
            <a:off x="4786313" y="4000500"/>
            <a:ext cx="428625" cy="1214438"/>
          </a:xfrm>
          <a:prstGeom prst="downArrow">
            <a:avLst>
              <a:gd name="adj1" fmla="val 50000"/>
              <a:gd name="adj2" fmla="val 50003"/>
            </a:avLst>
          </a:prstGeom>
          <a:solidFill>
            <a:schemeClr val="accent1"/>
          </a:solidFill>
          <a:ln w="9525" algn="ctr">
            <a:solidFill>
              <a:schemeClr val="tx1"/>
            </a:solidFill>
            <a:miter lim="800000"/>
            <a:headEnd/>
            <a:tailEnd/>
          </a:ln>
        </p:spPr>
        <p:txBody>
          <a:bodyPr wrap="none"/>
          <a:lstStyle/>
          <a:p>
            <a:endParaRPr lang="en-US"/>
          </a:p>
        </p:txBody>
      </p:sp>
    </p:spTree>
  </p:cSld>
  <p:clrMapOvr>
    <a:masterClrMapping/>
  </p:clrMapOvr>
  <p:transition>
    <p:zoom dir="in"/>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anim calcmode="lin" valueType="num">
                                      <p:cBhvr additive="base">
                                        <p:cTn id="7" dur="500" fill="hold"/>
                                        <p:tgtEl>
                                          <p:spTgt spid="5427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4275">
                                            <p:txEl>
                                              <p:pRg st="0" end="0"/>
                                            </p:txEl>
                                          </p:spTgt>
                                        </p:tgtEl>
                                        <p:attrNameLst>
                                          <p:attrName>ppt_y</p:attrName>
                                        </p:attrNameLst>
                                      </p:cBhvr>
                                      <p:tavLst>
                                        <p:tav tm="0">
                                          <p:val>
                                            <p:strVal val="0-#ppt_h/2"/>
                                          </p:val>
                                        </p:tav>
                                        <p:tav tm="100000">
                                          <p:val>
                                            <p:strVal val="#ppt_y"/>
                                          </p:val>
                                        </p:tav>
                                      </p:tavLst>
                                    </p:anim>
                                  </p:childTnLst>
                                </p:cTn>
                              </p:par>
                              <p:par>
                                <p:cTn id="9" presetID="2" presetClass="entr" presetSubtype="1" fill="hold" grpId="0" nodeType="withEffect">
                                  <p:stCondLst>
                                    <p:cond delay="0"/>
                                  </p:stCondLst>
                                  <p:childTnLst>
                                    <p:set>
                                      <p:cBhvr>
                                        <p:cTn id="10" dur="1" fill="hold">
                                          <p:stCondLst>
                                            <p:cond delay="0"/>
                                          </p:stCondLst>
                                        </p:cTn>
                                        <p:tgtEl>
                                          <p:spTgt spid="54275">
                                            <p:txEl>
                                              <p:pRg st="2" end="2"/>
                                            </p:txEl>
                                          </p:spTgt>
                                        </p:tgtEl>
                                        <p:attrNameLst>
                                          <p:attrName>style.visibility</p:attrName>
                                        </p:attrNameLst>
                                      </p:cBhvr>
                                      <p:to>
                                        <p:strVal val="visible"/>
                                      </p:to>
                                    </p:set>
                                    <p:anim calcmode="lin" valueType="num">
                                      <p:cBhvr additive="base">
                                        <p:cTn id="11" dur="500" fill="hold"/>
                                        <p:tgtEl>
                                          <p:spTgt spid="54275">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4275">
                                            <p:txEl>
                                              <p:pRg st="2" end="2"/>
                                            </p:txEl>
                                          </p:spTgt>
                                        </p:tgtEl>
                                        <p:attrNameLst>
                                          <p:attrName>ppt_y</p:attrName>
                                        </p:attrNameLst>
                                      </p:cBhvr>
                                      <p:tavLst>
                                        <p:tav tm="0">
                                          <p:val>
                                            <p:strVal val="0-#ppt_h/2"/>
                                          </p:val>
                                        </p:tav>
                                        <p:tav tm="100000">
                                          <p:val>
                                            <p:strVal val="#ppt_y"/>
                                          </p:val>
                                        </p:tav>
                                      </p:tavLst>
                                    </p:anim>
                                  </p:childTnLst>
                                </p:cTn>
                              </p:par>
                              <p:par>
                                <p:cTn id="13" presetID="2" presetClass="entr" presetSubtype="1" fill="hold" grpId="0" nodeType="withEffect">
                                  <p:stCondLst>
                                    <p:cond delay="0"/>
                                  </p:stCondLst>
                                  <p:childTnLst>
                                    <p:set>
                                      <p:cBhvr>
                                        <p:cTn id="14" dur="1" fill="hold">
                                          <p:stCondLst>
                                            <p:cond delay="0"/>
                                          </p:stCondLst>
                                        </p:cTn>
                                        <p:tgtEl>
                                          <p:spTgt spid="54275">
                                            <p:txEl>
                                              <p:pRg st="4" end="4"/>
                                            </p:txEl>
                                          </p:spTgt>
                                        </p:tgtEl>
                                        <p:attrNameLst>
                                          <p:attrName>style.visibility</p:attrName>
                                        </p:attrNameLst>
                                      </p:cBhvr>
                                      <p:to>
                                        <p:strVal val="visible"/>
                                      </p:to>
                                    </p:set>
                                    <p:anim calcmode="lin" valueType="num">
                                      <p:cBhvr additive="base">
                                        <p:cTn id="15" dur="500" fill="hold"/>
                                        <p:tgtEl>
                                          <p:spTgt spid="54275">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4275">
                                            <p:txEl>
                                              <p:pRg st="4" end="4"/>
                                            </p:txEl>
                                          </p:spTgt>
                                        </p:tgtEl>
                                        <p:attrNameLst>
                                          <p:attrName>ppt_y</p:attrName>
                                        </p:attrNameLst>
                                      </p:cBhvr>
                                      <p:tavLst>
                                        <p:tav tm="0">
                                          <p:val>
                                            <p:strVal val="0-#ppt_h/2"/>
                                          </p:val>
                                        </p:tav>
                                        <p:tav tm="100000">
                                          <p:val>
                                            <p:strVal val="#ppt_y"/>
                                          </p:val>
                                        </p:tav>
                                      </p:tavLst>
                                    </p:anim>
                                  </p:childTnLst>
                                </p:cTn>
                              </p:par>
                              <p:par>
                                <p:cTn id="17" presetID="2" presetClass="entr" presetSubtype="1" fill="hold" grpId="0" nodeType="withEffect">
                                  <p:stCondLst>
                                    <p:cond delay="0"/>
                                  </p:stCondLst>
                                  <p:childTnLst>
                                    <p:set>
                                      <p:cBhvr>
                                        <p:cTn id="18" dur="1" fill="hold">
                                          <p:stCondLst>
                                            <p:cond delay="0"/>
                                          </p:stCondLst>
                                        </p:cTn>
                                        <p:tgtEl>
                                          <p:spTgt spid="54275">
                                            <p:txEl>
                                              <p:pRg st="6" end="6"/>
                                            </p:txEl>
                                          </p:spTgt>
                                        </p:tgtEl>
                                        <p:attrNameLst>
                                          <p:attrName>style.visibility</p:attrName>
                                        </p:attrNameLst>
                                      </p:cBhvr>
                                      <p:to>
                                        <p:strVal val="visible"/>
                                      </p:to>
                                    </p:set>
                                    <p:anim calcmode="lin" valueType="num">
                                      <p:cBhvr additive="base">
                                        <p:cTn id="19" dur="500" fill="hold"/>
                                        <p:tgtEl>
                                          <p:spTgt spid="54275">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4275">
                                            <p:txEl>
                                              <p:pRg st="6" end="6"/>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AutoShape 2"/>
          <p:cNvSpPr>
            <a:spLocks noChangeArrowheads="1"/>
          </p:cNvSpPr>
          <p:nvPr/>
        </p:nvSpPr>
        <p:spPr bwMode="auto">
          <a:xfrm>
            <a:off x="3429000" y="685800"/>
            <a:ext cx="1976438" cy="1676400"/>
          </a:xfrm>
          <a:custGeom>
            <a:avLst/>
            <a:gdLst>
              <a:gd name="T0" fmla="*/ 1729383 w 21600"/>
              <a:gd name="T1" fmla="*/ 838200 h 21600"/>
              <a:gd name="T2" fmla="*/ 988219 w 21600"/>
              <a:gd name="T3" fmla="*/ 1676400 h 21600"/>
              <a:gd name="T4" fmla="*/ 247055 w 21600"/>
              <a:gd name="T5" fmla="*/ 838200 h 21600"/>
              <a:gd name="T6" fmla="*/ 988219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chemeClr val="accent1"/>
          </a:solidFill>
          <a:ln w="9525">
            <a:solidFill>
              <a:schemeClr val="tx1"/>
            </a:solidFill>
            <a:miter lim="800000"/>
            <a:headEnd/>
            <a:tailEnd/>
          </a:ln>
        </p:spPr>
        <p:txBody>
          <a:bodyPr wrap="none" anchor="ctr"/>
          <a:lstStyle/>
          <a:p>
            <a:pPr algn="ctr" eaLnBrk="0" hangingPunct="0"/>
            <a:r>
              <a:rPr lang="en-GB" b="1">
                <a:latin typeface="Tahoma" pitchFamily="34" charset="0"/>
              </a:rPr>
              <a:t>TOP</a:t>
            </a:r>
          </a:p>
          <a:p>
            <a:pPr algn="ctr" eaLnBrk="0" hangingPunct="0"/>
            <a:r>
              <a:rPr lang="en-GB" b="1">
                <a:latin typeface="Tahoma" pitchFamily="34" charset="0"/>
              </a:rPr>
              <a:t>DOWN</a:t>
            </a:r>
            <a:endParaRPr lang="en-GB">
              <a:latin typeface="Tahoma" pitchFamily="34" charset="0"/>
            </a:endParaRPr>
          </a:p>
        </p:txBody>
      </p:sp>
      <p:sp>
        <p:nvSpPr>
          <p:cNvPr id="5125" name="AutoShape 5"/>
          <p:cNvSpPr>
            <a:spLocks noChangeArrowheads="1"/>
          </p:cNvSpPr>
          <p:nvPr/>
        </p:nvSpPr>
        <p:spPr bwMode="auto">
          <a:xfrm flipV="1">
            <a:off x="3505200" y="4572000"/>
            <a:ext cx="1828800" cy="1524000"/>
          </a:xfrm>
          <a:custGeom>
            <a:avLst/>
            <a:gdLst>
              <a:gd name="T0" fmla="*/ 1600200 w 21600"/>
              <a:gd name="T1" fmla="*/ 762000 h 21600"/>
              <a:gd name="T2" fmla="*/ 914400 w 21600"/>
              <a:gd name="T3" fmla="*/ 1524000 h 21600"/>
              <a:gd name="T4" fmla="*/ 228600 w 21600"/>
              <a:gd name="T5" fmla="*/ 762000 h 21600"/>
              <a:gd name="T6" fmla="*/ 91440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chemeClr val="accent1"/>
          </a:solidFill>
          <a:ln w="9525">
            <a:solidFill>
              <a:schemeClr val="tx1"/>
            </a:solidFill>
            <a:miter lim="800000"/>
            <a:headEnd/>
            <a:tailEnd/>
          </a:ln>
        </p:spPr>
        <p:txBody>
          <a:bodyPr rot="10800000" wrap="none" anchor="ctr"/>
          <a:lstStyle/>
          <a:p>
            <a:pPr algn="ctr" eaLnBrk="0" hangingPunct="0"/>
            <a:r>
              <a:rPr lang="en-GB" b="1">
                <a:latin typeface="Tahoma" pitchFamily="34" charset="0"/>
              </a:rPr>
              <a:t>BOTTOM</a:t>
            </a:r>
            <a:br>
              <a:rPr lang="en-GB" b="1">
                <a:latin typeface="Tahoma" pitchFamily="34" charset="0"/>
              </a:rPr>
            </a:br>
            <a:r>
              <a:rPr lang="en-GB" b="1">
                <a:latin typeface="Tahoma" pitchFamily="34" charset="0"/>
              </a:rPr>
              <a:t>UP</a:t>
            </a:r>
            <a:endParaRPr lang="en-GB">
              <a:latin typeface="Tahoma" pitchFamily="34" charset="0"/>
            </a:endParaRPr>
          </a:p>
        </p:txBody>
      </p:sp>
      <p:sp>
        <p:nvSpPr>
          <p:cNvPr id="5126" name="Line 6"/>
          <p:cNvSpPr>
            <a:spLocks noChangeShapeType="1"/>
          </p:cNvSpPr>
          <p:nvPr/>
        </p:nvSpPr>
        <p:spPr bwMode="auto">
          <a:xfrm>
            <a:off x="4419600" y="2362200"/>
            <a:ext cx="0" cy="304800"/>
          </a:xfrm>
          <a:prstGeom prst="line">
            <a:avLst/>
          </a:prstGeom>
          <a:noFill/>
          <a:ln w="9525">
            <a:solidFill>
              <a:schemeClr val="tx1"/>
            </a:solidFill>
            <a:round/>
            <a:headEnd/>
            <a:tailEnd type="triangle" w="med" len="med"/>
          </a:ln>
        </p:spPr>
        <p:txBody>
          <a:bodyPr wrap="none" anchor="ctr"/>
          <a:lstStyle/>
          <a:p>
            <a:endParaRPr lang="en-GB"/>
          </a:p>
        </p:txBody>
      </p:sp>
      <p:sp>
        <p:nvSpPr>
          <p:cNvPr id="5127" name="Line 7"/>
          <p:cNvSpPr>
            <a:spLocks noChangeShapeType="1"/>
          </p:cNvSpPr>
          <p:nvPr/>
        </p:nvSpPr>
        <p:spPr bwMode="auto">
          <a:xfrm flipV="1">
            <a:off x="4419600" y="4267200"/>
            <a:ext cx="0" cy="304800"/>
          </a:xfrm>
          <a:prstGeom prst="line">
            <a:avLst/>
          </a:prstGeom>
          <a:noFill/>
          <a:ln w="9525">
            <a:solidFill>
              <a:schemeClr val="tx1"/>
            </a:solidFill>
            <a:round/>
            <a:headEnd/>
            <a:tailEnd type="triangle" w="med" len="med"/>
          </a:ln>
        </p:spPr>
        <p:txBody>
          <a:bodyPr wrap="none" anchor="ctr"/>
          <a:lstStyle/>
          <a:p>
            <a:endParaRPr lang="en-GB"/>
          </a:p>
        </p:txBody>
      </p:sp>
      <p:sp>
        <p:nvSpPr>
          <p:cNvPr id="5128" name="Text Box 8"/>
          <p:cNvSpPr txBox="1">
            <a:spLocks noChangeArrowheads="1"/>
          </p:cNvSpPr>
          <p:nvPr/>
        </p:nvSpPr>
        <p:spPr bwMode="auto">
          <a:xfrm>
            <a:off x="2209800" y="3421063"/>
            <a:ext cx="5181600" cy="457200"/>
          </a:xfrm>
          <a:prstGeom prst="rect">
            <a:avLst/>
          </a:prstGeom>
          <a:noFill/>
          <a:ln w="9525">
            <a:noFill/>
            <a:miter lim="800000"/>
            <a:headEnd/>
            <a:tailEnd/>
          </a:ln>
        </p:spPr>
        <p:txBody>
          <a:bodyPr>
            <a:spAutoFit/>
          </a:bodyPr>
          <a:lstStyle/>
          <a:p>
            <a:pPr eaLnBrk="0" hangingPunct="0">
              <a:spcBef>
                <a:spcPct val="50000"/>
              </a:spcBef>
            </a:pPr>
            <a:r>
              <a:rPr lang="en-GB" b="1">
                <a:latin typeface="Tahoma" pitchFamily="34" charset="0"/>
              </a:rPr>
              <a:t>ENIRONMENTAL INDICATORS</a:t>
            </a:r>
            <a:endParaRPr lang="en-GB">
              <a:latin typeface="Tahoma" pitchFamily="34" charset="0"/>
            </a:endParaRPr>
          </a:p>
        </p:txBody>
      </p:sp>
      <p:sp>
        <p:nvSpPr>
          <p:cNvPr id="5129" name="Text Box 9"/>
          <p:cNvSpPr txBox="1">
            <a:spLocks noChangeArrowheads="1"/>
          </p:cNvSpPr>
          <p:nvPr/>
        </p:nvSpPr>
        <p:spPr bwMode="auto">
          <a:xfrm>
            <a:off x="381000" y="685800"/>
            <a:ext cx="2209800" cy="1552575"/>
          </a:xfrm>
          <a:prstGeom prst="rect">
            <a:avLst/>
          </a:prstGeom>
          <a:noFill/>
          <a:ln w="9525">
            <a:noFill/>
            <a:miter lim="800000"/>
            <a:headEnd/>
            <a:tailEnd/>
          </a:ln>
        </p:spPr>
        <p:txBody>
          <a:bodyPr>
            <a:spAutoFit/>
          </a:bodyPr>
          <a:lstStyle/>
          <a:p>
            <a:pPr eaLnBrk="0" hangingPunct="0">
              <a:spcBef>
                <a:spcPct val="50000"/>
              </a:spcBef>
            </a:pPr>
            <a:r>
              <a:rPr lang="en-GB" b="1">
                <a:latin typeface="Tahoma" pitchFamily="34" charset="0"/>
              </a:rPr>
              <a:t>The Top Down Bottom Up Approaches</a:t>
            </a:r>
            <a:endParaRPr lang="en-GB">
              <a:latin typeface="Tahoma" pitchFamily="34" charset="0"/>
            </a:endParaRPr>
          </a:p>
        </p:txBody>
      </p:sp>
      <p:graphicFrame>
        <p:nvGraphicFramePr>
          <p:cNvPr id="5122" name="Object 11"/>
          <p:cNvGraphicFramePr>
            <a:graphicFrameLocks noChangeAspect="1"/>
          </p:cNvGraphicFramePr>
          <p:nvPr/>
        </p:nvGraphicFramePr>
        <p:xfrm>
          <a:off x="6324600" y="533400"/>
          <a:ext cx="2254250" cy="2914650"/>
        </p:xfrm>
        <a:graphic>
          <a:graphicData uri="http://schemas.openxmlformats.org/presentationml/2006/ole">
            <p:oleObj spid="_x0000_s5122" name="Bitmap Image" r:id="rId4" imgW="3801006" imgH="4915586" progId="PBrush">
              <p:embed/>
            </p:oleObj>
          </a:graphicData>
        </a:graphic>
      </p:graphicFrame>
      <p:graphicFrame>
        <p:nvGraphicFramePr>
          <p:cNvPr id="5123" name="Object 12"/>
          <p:cNvGraphicFramePr>
            <a:graphicFrameLocks noChangeAspect="1"/>
          </p:cNvGraphicFramePr>
          <p:nvPr/>
        </p:nvGraphicFramePr>
        <p:xfrm>
          <a:off x="357188" y="3929063"/>
          <a:ext cx="1871662" cy="2495550"/>
        </p:xfrm>
        <a:graphic>
          <a:graphicData uri="http://schemas.openxmlformats.org/presentationml/2006/ole">
            <p:oleObj spid="_x0000_s5123" name="Bitmap Image" r:id="rId5" imgW="1142857" imgH="1523810" progId="PBrush">
              <p:embed/>
            </p:oleObj>
          </a:graphicData>
        </a:graphic>
      </p:graphicFrame>
    </p:spTree>
  </p:cSld>
  <p:clrMapOvr>
    <a:masterClrMapping/>
  </p:clrMapOvr>
  <p:transition>
    <p:pull di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p:txBody>
          <a:bodyPr/>
          <a:lstStyle/>
          <a:p>
            <a:pPr eaLnBrk="1" hangingPunct="1">
              <a:defRPr/>
            </a:pPr>
            <a:r>
              <a:rPr lang="en-GB" smtClean="0">
                <a:latin typeface="Tahoma" pitchFamily="34" charset="0"/>
              </a:rPr>
              <a:t>Measuring Construction</a:t>
            </a:r>
          </a:p>
        </p:txBody>
      </p:sp>
      <p:sp>
        <p:nvSpPr>
          <p:cNvPr id="23555" name="Rectangle 3"/>
          <p:cNvSpPr>
            <a:spLocks noGrp="1" noChangeArrowheads="1"/>
          </p:cNvSpPr>
          <p:nvPr>
            <p:ph type="body" sz="half" idx="2"/>
          </p:nvPr>
        </p:nvSpPr>
        <p:spPr>
          <a:xfrm>
            <a:off x="4648200" y="1981200"/>
            <a:ext cx="4114800" cy="4114800"/>
          </a:xfrm>
        </p:spPr>
        <p:txBody>
          <a:bodyPr/>
          <a:lstStyle/>
          <a:p>
            <a:pPr eaLnBrk="1" hangingPunct="1"/>
            <a:r>
              <a:rPr lang="en-GB" sz="2800" dirty="0" smtClean="0">
                <a:latin typeface="Tahoma" pitchFamily="34" charset="0"/>
              </a:rPr>
              <a:t>Embodied energy</a:t>
            </a:r>
          </a:p>
          <a:p>
            <a:pPr eaLnBrk="1" hangingPunct="1"/>
            <a:r>
              <a:rPr lang="en-GB" sz="2800" dirty="0" smtClean="0">
                <a:latin typeface="Tahoma" pitchFamily="34" charset="0"/>
              </a:rPr>
              <a:t>Embodied CO</a:t>
            </a:r>
            <a:r>
              <a:rPr lang="en-GB" sz="2800" baseline="-25000" dirty="0" smtClean="0">
                <a:latin typeface="Tahoma" pitchFamily="34" charset="0"/>
              </a:rPr>
              <a:t>2</a:t>
            </a:r>
            <a:endParaRPr lang="en-GB" sz="2800" dirty="0" smtClean="0">
              <a:latin typeface="Tahoma" pitchFamily="34" charset="0"/>
            </a:endParaRPr>
          </a:p>
          <a:p>
            <a:pPr eaLnBrk="1" hangingPunct="1"/>
            <a:r>
              <a:rPr lang="en-GB" sz="2800" dirty="0" err="1" smtClean="0">
                <a:latin typeface="Tahoma" pitchFamily="34" charset="0"/>
              </a:rPr>
              <a:t>BRE</a:t>
            </a:r>
            <a:r>
              <a:rPr lang="en-GB" sz="2800" dirty="0" smtClean="0">
                <a:latin typeface="Tahoma" pitchFamily="34" charset="0"/>
              </a:rPr>
              <a:t> Environmental Profiling</a:t>
            </a:r>
          </a:p>
          <a:p>
            <a:pPr eaLnBrk="1" hangingPunct="1"/>
            <a:r>
              <a:rPr lang="en-GB" sz="2800" dirty="0" smtClean="0">
                <a:latin typeface="Tahoma" pitchFamily="34" charset="0"/>
              </a:rPr>
              <a:t>Eco-</a:t>
            </a:r>
            <a:r>
              <a:rPr lang="en-GB" sz="2800" dirty="0" err="1" smtClean="0">
                <a:latin typeface="Tahoma" pitchFamily="34" charset="0"/>
              </a:rPr>
              <a:t>footprinting</a:t>
            </a:r>
            <a:endParaRPr lang="en-GB" sz="2800" dirty="0" smtClean="0">
              <a:latin typeface="Tahoma" pitchFamily="34" charset="0"/>
            </a:endParaRPr>
          </a:p>
          <a:p>
            <a:pPr eaLnBrk="1" hangingPunct="1"/>
            <a:r>
              <a:rPr lang="en-GB" sz="2800" dirty="0" smtClean="0">
                <a:latin typeface="Tahoma" pitchFamily="34" charset="0"/>
              </a:rPr>
              <a:t>Biodiversity indicators</a:t>
            </a:r>
          </a:p>
          <a:p>
            <a:pPr eaLnBrk="1" hangingPunct="1"/>
            <a:r>
              <a:rPr lang="en-GB" sz="2800" dirty="0" err="1" smtClean="0">
                <a:latin typeface="Tahoma" pitchFamily="34" charset="0"/>
              </a:rPr>
              <a:t>KPIs</a:t>
            </a:r>
            <a:endParaRPr lang="en-GB" sz="2800" dirty="0" smtClean="0">
              <a:latin typeface="Tahoma" pitchFamily="34" charset="0"/>
            </a:endParaRPr>
          </a:p>
          <a:p>
            <a:pPr eaLnBrk="1" hangingPunct="1"/>
            <a:r>
              <a:rPr lang="en-GB" sz="2800" dirty="0" err="1" smtClean="0">
                <a:latin typeface="Tahoma" pitchFamily="34" charset="0"/>
              </a:rPr>
              <a:t>SD</a:t>
            </a:r>
            <a:r>
              <a:rPr lang="en-GB" sz="2800" dirty="0" smtClean="0">
                <a:latin typeface="Tahoma" pitchFamily="34" charset="0"/>
              </a:rPr>
              <a:t> Indicators</a:t>
            </a:r>
            <a:endParaRPr lang="en-GB" sz="2800" baseline="-25000" dirty="0" smtClean="0">
              <a:latin typeface="Tahoma" pitchFamily="34" charset="0"/>
            </a:endParaRPr>
          </a:p>
          <a:p>
            <a:pPr eaLnBrk="1" hangingPunct="1"/>
            <a:endParaRPr lang="en-GB" sz="2800" dirty="0" smtClean="0"/>
          </a:p>
        </p:txBody>
      </p:sp>
      <p:pic>
        <p:nvPicPr>
          <p:cNvPr id="23556" name="Picture 4" descr="C:\Documents and Settings\default\My Documents\construction technology\pictures\steel piling basement.BMP"/>
          <p:cNvPicPr>
            <a:picLocks noGrp="1" noChangeAspect="1" noChangeArrowheads="1"/>
          </p:cNvPicPr>
          <p:nvPr>
            <p:ph type="clipArt" sz="half" idx="1"/>
          </p:nvPr>
        </p:nvPicPr>
        <p:blipFill>
          <a:blip r:embed="rId3" cstate="print"/>
          <a:srcRect/>
          <a:stretch>
            <a:fillRect/>
          </a:stretch>
        </p:blipFill>
        <p:spPr>
          <a:xfrm>
            <a:off x="1123950" y="1981200"/>
            <a:ext cx="2932113" cy="4114800"/>
          </a:xfr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ChangeArrowheads="1"/>
          </p:cNvSpPr>
          <p:nvPr>
            <p:ph type="title"/>
          </p:nvPr>
        </p:nvSpPr>
        <p:spPr/>
        <p:txBody>
          <a:bodyPr/>
          <a:lstStyle/>
          <a:p>
            <a:pPr eaLnBrk="1" hangingPunct="1">
              <a:defRPr/>
            </a:pPr>
            <a:r>
              <a:rPr lang="en-GB" sz="4000" smtClean="0">
                <a:latin typeface="Tahoma" pitchFamily="34" charset="0"/>
              </a:rPr>
              <a:t>BRE Environmental Profiling</a:t>
            </a:r>
          </a:p>
        </p:txBody>
      </p:sp>
      <p:sp>
        <p:nvSpPr>
          <p:cNvPr id="24579" name="Rectangle 3"/>
          <p:cNvSpPr>
            <a:spLocks noGrp="1" noChangeArrowheads="1"/>
          </p:cNvSpPr>
          <p:nvPr>
            <p:ph type="body" sz="half" idx="1"/>
          </p:nvPr>
        </p:nvSpPr>
        <p:spPr>
          <a:xfrm>
            <a:off x="152400" y="1981200"/>
            <a:ext cx="4343400" cy="4114800"/>
          </a:xfrm>
        </p:spPr>
        <p:txBody>
          <a:bodyPr/>
          <a:lstStyle/>
          <a:p>
            <a:pPr eaLnBrk="1" hangingPunct="1">
              <a:buFont typeface="Wingdings" pitchFamily="2" charset="2"/>
              <a:buNone/>
            </a:pPr>
            <a:r>
              <a:rPr lang="en-GB" sz="2800" smtClean="0"/>
              <a:t>Uses Life Cycle Assessment complying with an international established approach for analysing impacts of products and processes.</a:t>
            </a:r>
          </a:p>
        </p:txBody>
      </p:sp>
      <p:pic>
        <p:nvPicPr>
          <p:cNvPr id="24580" name="Picture 4"/>
          <p:cNvPicPr>
            <a:picLocks noGrp="1" noChangeAspect="1" noChangeArrowheads="1"/>
          </p:cNvPicPr>
          <p:nvPr>
            <p:ph type="clipArt" sz="half" idx="2"/>
          </p:nvPr>
        </p:nvPicPr>
        <p:blipFill>
          <a:blip r:embed="rId3" cstate="print"/>
          <a:srcRect/>
          <a:stretch>
            <a:fillRect/>
          </a:stretch>
        </p:blipFill>
        <p:spPr>
          <a:xfrm>
            <a:off x="4495800" y="2133600"/>
            <a:ext cx="4495800" cy="3798888"/>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ChangeArrowheads="1"/>
          </p:cNvSpPr>
          <p:nvPr>
            <p:ph type="title"/>
          </p:nvPr>
        </p:nvSpPr>
        <p:spPr>
          <a:xfrm>
            <a:off x="381000" y="304800"/>
            <a:ext cx="7772400" cy="1143000"/>
          </a:xfrm>
        </p:spPr>
        <p:txBody>
          <a:bodyPr/>
          <a:lstStyle/>
          <a:p>
            <a:pPr eaLnBrk="1" hangingPunct="1">
              <a:defRPr/>
            </a:pPr>
            <a:r>
              <a:rPr lang="en-GB" sz="4000" smtClean="0">
                <a:latin typeface="Tahoma" pitchFamily="34" charset="0"/>
              </a:rPr>
              <a:t>BRE Environmental Profiling</a:t>
            </a:r>
          </a:p>
        </p:txBody>
      </p:sp>
      <p:graphicFrame>
        <p:nvGraphicFramePr>
          <p:cNvPr id="7170" name="Object 3"/>
          <p:cNvGraphicFramePr>
            <a:graphicFrameLocks noChangeAspect="1"/>
          </p:cNvGraphicFramePr>
          <p:nvPr>
            <p:ph type="clipArt" sz="half" idx="1"/>
          </p:nvPr>
        </p:nvGraphicFramePr>
        <p:xfrm>
          <a:off x="1143000" y="1981200"/>
          <a:ext cx="2894013" cy="4114800"/>
        </p:xfrm>
        <a:graphic>
          <a:graphicData uri="http://schemas.openxmlformats.org/presentationml/2006/ole">
            <p:oleObj spid="_x0000_s7170" name="Photo Editor Photo" r:id="rId4" imgW="2142857" imgH="3048426" progId="">
              <p:embed/>
            </p:oleObj>
          </a:graphicData>
        </a:graphic>
      </p:graphicFrame>
      <p:sp>
        <p:nvSpPr>
          <p:cNvPr id="7172" name="Rectangle 4"/>
          <p:cNvSpPr>
            <a:spLocks noGrp="1" noChangeArrowheads="1"/>
          </p:cNvSpPr>
          <p:nvPr>
            <p:ph type="body" sz="half" idx="2"/>
          </p:nvPr>
        </p:nvSpPr>
        <p:spPr>
          <a:xfrm>
            <a:off x="4572000" y="1524000"/>
            <a:ext cx="3810000" cy="5105400"/>
          </a:xfrm>
        </p:spPr>
        <p:txBody>
          <a:bodyPr/>
          <a:lstStyle/>
          <a:p>
            <a:pPr eaLnBrk="1" hangingPunct="1">
              <a:lnSpc>
                <a:spcPct val="90000"/>
              </a:lnSpc>
            </a:pPr>
            <a:r>
              <a:rPr lang="en-GB" sz="2400" smtClean="0"/>
              <a:t>Climate change</a:t>
            </a:r>
          </a:p>
          <a:p>
            <a:pPr eaLnBrk="1" hangingPunct="1">
              <a:lnSpc>
                <a:spcPct val="90000"/>
              </a:lnSpc>
            </a:pPr>
            <a:r>
              <a:rPr lang="en-GB" sz="2400" smtClean="0"/>
              <a:t>Fossil fuel depletion</a:t>
            </a:r>
          </a:p>
          <a:p>
            <a:pPr eaLnBrk="1" hangingPunct="1">
              <a:lnSpc>
                <a:spcPct val="90000"/>
              </a:lnSpc>
            </a:pPr>
            <a:r>
              <a:rPr lang="en-GB" sz="2400" smtClean="0"/>
              <a:t>Ozone depletion</a:t>
            </a:r>
          </a:p>
          <a:p>
            <a:pPr eaLnBrk="1" hangingPunct="1">
              <a:lnSpc>
                <a:spcPct val="90000"/>
              </a:lnSpc>
            </a:pPr>
            <a:r>
              <a:rPr lang="en-GB" sz="2400" smtClean="0"/>
              <a:t>Human toxicity to air</a:t>
            </a:r>
          </a:p>
          <a:p>
            <a:pPr eaLnBrk="1" hangingPunct="1">
              <a:lnSpc>
                <a:spcPct val="90000"/>
              </a:lnSpc>
            </a:pPr>
            <a:r>
              <a:rPr lang="en-GB" sz="2400" smtClean="0"/>
              <a:t>Human toxicity to water</a:t>
            </a:r>
          </a:p>
          <a:p>
            <a:pPr eaLnBrk="1" hangingPunct="1">
              <a:lnSpc>
                <a:spcPct val="90000"/>
              </a:lnSpc>
            </a:pPr>
            <a:r>
              <a:rPr lang="en-GB" sz="2400" smtClean="0"/>
              <a:t>Waste disposal</a:t>
            </a:r>
          </a:p>
          <a:p>
            <a:pPr eaLnBrk="1" hangingPunct="1">
              <a:lnSpc>
                <a:spcPct val="90000"/>
              </a:lnSpc>
            </a:pPr>
            <a:r>
              <a:rPr lang="en-GB" sz="2400" smtClean="0"/>
              <a:t>Water extraction</a:t>
            </a:r>
          </a:p>
          <a:p>
            <a:pPr eaLnBrk="1" hangingPunct="1">
              <a:lnSpc>
                <a:spcPct val="90000"/>
              </a:lnSpc>
            </a:pPr>
            <a:r>
              <a:rPr lang="en-GB" sz="2400" smtClean="0"/>
              <a:t>Acid deposition</a:t>
            </a:r>
          </a:p>
          <a:p>
            <a:pPr eaLnBrk="1" hangingPunct="1">
              <a:lnSpc>
                <a:spcPct val="90000"/>
              </a:lnSpc>
            </a:pPr>
            <a:r>
              <a:rPr lang="en-GB" sz="2400" smtClean="0"/>
              <a:t>Ecotoxity</a:t>
            </a:r>
          </a:p>
          <a:p>
            <a:pPr eaLnBrk="1" hangingPunct="1">
              <a:lnSpc>
                <a:spcPct val="90000"/>
              </a:lnSpc>
            </a:pPr>
            <a:r>
              <a:rPr lang="en-GB" sz="2400" smtClean="0"/>
              <a:t>Eutrophication</a:t>
            </a:r>
          </a:p>
          <a:p>
            <a:pPr eaLnBrk="1" hangingPunct="1">
              <a:lnSpc>
                <a:spcPct val="90000"/>
              </a:lnSpc>
            </a:pPr>
            <a:r>
              <a:rPr lang="en-GB" sz="2400" smtClean="0"/>
              <a:t>Summer smog</a:t>
            </a:r>
          </a:p>
          <a:p>
            <a:pPr eaLnBrk="1" hangingPunct="1">
              <a:lnSpc>
                <a:spcPct val="90000"/>
              </a:lnSpc>
            </a:pPr>
            <a:r>
              <a:rPr lang="en-GB" sz="2400" smtClean="0"/>
              <a:t>Minerals extraction</a:t>
            </a:r>
          </a:p>
          <a:p>
            <a:pPr eaLnBrk="1" hangingPunct="1">
              <a:lnSpc>
                <a:spcPct val="90000"/>
              </a:lnSpc>
            </a:pPr>
            <a:endParaRPr lang="en-GB" sz="240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3" cstate="print"/>
          <a:srcRect/>
          <a:stretch>
            <a:fillRect/>
          </a:stretch>
        </p:blipFill>
        <p:spPr bwMode="auto">
          <a:xfrm>
            <a:off x="685800" y="1587500"/>
            <a:ext cx="7467600" cy="4432300"/>
          </a:xfrm>
          <a:prstGeom prst="rect">
            <a:avLst/>
          </a:prstGeom>
          <a:noFill/>
          <a:ln w="9525">
            <a:noFill/>
            <a:miter lim="800000"/>
            <a:headEnd/>
            <a:tailEnd/>
          </a:ln>
        </p:spPr>
      </p:pic>
      <p:sp>
        <p:nvSpPr>
          <p:cNvPr id="25603" name="Text Box 3"/>
          <p:cNvSpPr txBox="1">
            <a:spLocks noChangeArrowheads="1"/>
          </p:cNvSpPr>
          <p:nvPr/>
        </p:nvSpPr>
        <p:spPr bwMode="auto">
          <a:xfrm>
            <a:off x="212725" y="693738"/>
            <a:ext cx="3051175" cy="1066800"/>
          </a:xfrm>
          <a:prstGeom prst="rect">
            <a:avLst/>
          </a:prstGeom>
          <a:noFill/>
          <a:ln w="9525">
            <a:noFill/>
            <a:miter lim="800000"/>
            <a:headEnd/>
            <a:tailEnd/>
          </a:ln>
        </p:spPr>
        <p:txBody>
          <a:bodyPr wrap="none">
            <a:spAutoFit/>
          </a:bodyPr>
          <a:lstStyle/>
          <a:p>
            <a:r>
              <a:rPr lang="en-GB" sz="3200">
                <a:latin typeface="Tahoma" pitchFamily="34" charset="0"/>
              </a:rPr>
              <a:t>Eco-footprinting</a:t>
            </a:r>
          </a:p>
          <a:p>
            <a:endParaRPr lang="en-GB" sz="3200">
              <a:latin typeface="Tahoma"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3" cstate="print"/>
          <a:srcRect/>
          <a:stretch>
            <a:fillRect/>
          </a:stretch>
        </p:blipFill>
        <p:spPr bwMode="auto">
          <a:xfrm>
            <a:off x="0" y="381000"/>
            <a:ext cx="5562600" cy="6324600"/>
          </a:xfrm>
          <a:prstGeom prst="rect">
            <a:avLst/>
          </a:prstGeom>
          <a:noFill/>
          <a:ln w="9525">
            <a:noFill/>
            <a:miter lim="800000"/>
            <a:headEnd/>
            <a:tailEnd/>
          </a:ln>
        </p:spPr>
      </p:pic>
      <p:sp>
        <p:nvSpPr>
          <p:cNvPr id="26627" name="Text Box 3"/>
          <p:cNvSpPr txBox="1">
            <a:spLocks noChangeArrowheads="1"/>
          </p:cNvSpPr>
          <p:nvPr/>
        </p:nvSpPr>
        <p:spPr bwMode="auto">
          <a:xfrm>
            <a:off x="5638800" y="1295400"/>
            <a:ext cx="3140075" cy="4421188"/>
          </a:xfrm>
          <a:prstGeom prst="rect">
            <a:avLst/>
          </a:prstGeom>
          <a:noFill/>
          <a:ln w="9525">
            <a:noFill/>
            <a:miter lim="800000"/>
            <a:headEnd/>
            <a:tailEnd/>
          </a:ln>
        </p:spPr>
        <p:txBody>
          <a:bodyPr>
            <a:spAutoFit/>
          </a:bodyPr>
          <a:lstStyle/>
          <a:p>
            <a:r>
              <a:rPr lang="en-GB" sz="2800">
                <a:latin typeface="Tahoma" pitchFamily="34" charset="0"/>
              </a:rPr>
              <a:t>Biodiversity indicators</a:t>
            </a:r>
          </a:p>
          <a:p>
            <a:endParaRPr lang="en-GB" sz="2800">
              <a:latin typeface="Tahoma" pitchFamily="34" charset="0"/>
            </a:endParaRPr>
          </a:p>
          <a:p>
            <a:r>
              <a:rPr lang="en-GB" sz="2000">
                <a:latin typeface="Tahoma" pitchFamily="34" charset="0"/>
              </a:rPr>
              <a:t>Recommended indicators:</a:t>
            </a:r>
          </a:p>
          <a:p>
            <a:endParaRPr lang="en-GB" sz="2000">
              <a:latin typeface="Tahoma" pitchFamily="34" charset="0"/>
            </a:endParaRPr>
          </a:p>
          <a:p>
            <a:pPr>
              <a:buFontTx/>
              <a:buChar char="•"/>
            </a:pPr>
            <a:r>
              <a:rPr lang="en-GB" sz="2000">
                <a:latin typeface="Tahoma" pitchFamily="34" charset="0"/>
              </a:rPr>
              <a:t>Impact on biodiversity</a:t>
            </a:r>
          </a:p>
          <a:p>
            <a:pPr lvl="1">
              <a:buFontTx/>
              <a:buChar char="•"/>
            </a:pPr>
            <a:r>
              <a:rPr lang="en-GB" sz="2000">
                <a:latin typeface="Tahoma" pitchFamily="34" charset="0"/>
              </a:rPr>
              <a:t>Product</a:t>
            </a:r>
          </a:p>
          <a:p>
            <a:pPr lvl="1">
              <a:buFontTx/>
              <a:buChar char="•"/>
            </a:pPr>
            <a:endParaRPr lang="en-GB" sz="2000">
              <a:latin typeface="Tahoma" pitchFamily="34" charset="0"/>
            </a:endParaRPr>
          </a:p>
          <a:p>
            <a:pPr>
              <a:buFontTx/>
              <a:buChar char="•"/>
            </a:pPr>
            <a:r>
              <a:rPr lang="en-GB" sz="2000">
                <a:latin typeface="Tahoma" pitchFamily="34" charset="0"/>
              </a:rPr>
              <a:t>Impact on biodiversity</a:t>
            </a:r>
          </a:p>
          <a:p>
            <a:pPr lvl="1">
              <a:buFontTx/>
              <a:buChar char="•"/>
            </a:pPr>
            <a:r>
              <a:rPr lang="en-GB" sz="2000">
                <a:latin typeface="Tahoma" pitchFamily="34" charset="0"/>
              </a:rPr>
              <a:t>Construction process</a:t>
            </a:r>
          </a:p>
          <a:p>
            <a:pPr lvl="1">
              <a:buFontTx/>
              <a:buChar char="•"/>
            </a:pPr>
            <a:endParaRPr lang="en-GB" sz="2000">
              <a:latin typeface="Tahoma" pitchFamily="34" charset="0"/>
            </a:endParaRPr>
          </a:p>
          <a:p>
            <a:pPr>
              <a:buFontTx/>
              <a:buChar char="•"/>
            </a:pPr>
            <a:r>
              <a:rPr lang="en-GB" sz="2000">
                <a:latin typeface="Tahoma" pitchFamily="34" charset="0"/>
              </a:rPr>
              <a:t>Area of habitat retained / created</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p:txBody>
          <a:bodyPr/>
          <a:lstStyle/>
          <a:p>
            <a:pPr eaLnBrk="1" hangingPunct="1">
              <a:defRPr/>
            </a:pPr>
            <a:r>
              <a:rPr lang="en-GB" sz="4000" smtClean="0"/>
              <a:t>KPIs: judging client satisfaction</a:t>
            </a:r>
          </a:p>
        </p:txBody>
      </p:sp>
      <p:graphicFrame>
        <p:nvGraphicFramePr>
          <p:cNvPr id="153603" name="Group 3"/>
          <p:cNvGraphicFramePr>
            <a:graphicFrameLocks noGrp="1"/>
          </p:cNvGraphicFramePr>
          <p:nvPr>
            <p:ph type="tbl" idx="1"/>
          </p:nvPr>
        </p:nvGraphicFramePr>
        <p:xfrm>
          <a:off x="685800" y="2133600"/>
          <a:ext cx="7772400" cy="4259580"/>
        </p:xfrm>
        <a:graphic>
          <a:graphicData uri="http://schemas.openxmlformats.org/drawingml/2006/table">
            <a:tbl>
              <a:tblPr/>
              <a:tblGrid>
                <a:gridCol w="3276600"/>
                <a:gridCol w="1905000"/>
                <a:gridCol w="2590800"/>
              </a:tblGrid>
              <a:tr h="609600">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000" b="1" i="0" u="none" strike="noStrike" cap="none" normalizeH="0" baseline="0" smtClean="0">
                          <a:ln>
                            <a:noFill/>
                          </a:ln>
                          <a:solidFill>
                            <a:schemeClr val="tx1"/>
                          </a:solidFill>
                          <a:effectLst/>
                          <a:latin typeface="Tahoma" pitchFamily="34" charset="0"/>
                        </a:rPr>
                        <a:t>Indicator</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000" b="1" i="0" u="none" strike="noStrike" cap="none" normalizeH="0" baseline="0" smtClean="0">
                          <a:ln>
                            <a:noFill/>
                          </a:ln>
                          <a:solidFill>
                            <a:schemeClr val="tx1"/>
                          </a:solidFill>
                          <a:effectLst/>
                          <a:latin typeface="Tahoma" pitchFamily="34" charset="0"/>
                        </a:rPr>
                        <a:t>Type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000" b="1" i="0" u="none" strike="noStrike" cap="none" normalizeH="0" baseline="0" smtClean="0">
                          <a:ln>
                            <a:noFill/>
                          </a:ln>
                          <a:solidFill>
                            <a:schemeClr val="tx1"/>
                          </a:solidFill>
                          <a:effectLst/>
                          <a:latin typeface="Tahoma" pitchFamily="34" charset="0"/>
                        </a:rPr>
                        <a:t>Definition</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102870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Client satisfaction</a:t>
                      </a:r>
                    </a:p>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Product – standard criteria</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Headline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How satisfied was the client with the finished product.</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102870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Client satisfaction</a:t>
                      </a:r>
                    </a:p>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Service – standard criteria</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Headline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How satisfied was the client with the service of the advisor.</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102870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Client satisfaction – client – specified criteria</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Operational</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How satisfied was the client with certain client – specified criteria</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idx="4294967295"/>
          </p:nvPr>
        </p:nvSpPr>
        <p:spPr>
          <a:xfrm>
            <a:off x="533400" y="762000"/>
            <a:ext cx="8229600" cy="1143000"/>
          </a:xfrm>
        </p:spPr>
        <p:txBody>
          <a:bodyPr/>
          <a:lstStyle/>
          <a:p>
            <a:pPr algn="ctr" eaLnBrk="1" hangingPunct="1">
              <a:defRPr/>
            </a:pPr>
            <a:r>
              <a:rPr lang="en-GB" sz="3600" dirty="0" smtClean="0">
                <a:latin typeface="Tahoma" pitchFamily="34" charset="0"/>
              </a:rPr>
              <a:t>We now return to  four key priorities  of Sustainability</a:t>
            </a:r>
          </a:p>
        </p:txBody>
      </p:sp>
      <p:sp>
        <p:nvSpPr>
          <p:cNvPr id="28675" name="Oval 3"/>
          <p:cNvSpPr>
            <a:spLocks noChangeArrowheads="1"/>
          </p:cNvSpPr>
          <p:nvPr/>
        </p:nvSpPr>
        <p:spPr bwMode="auto">
          <a:xfrm>
            <a:off x="3200400" y="3352800"/>
            <a:ext cx="2590800" cy="1447800"/>
          </a:xfrm>
          <a:prstGeom prst="ellipse">
            <a:avLst/>
          </a:prstGeom>
          <a:solidFill>
            <a:srgbClr val="3333FF"/>
          </a:solidFill>
          <a:ln w="9525">
            <a:solidFill>
              <a:schemeClr val="tx1"/>
            </a:solidFill>
            <a:round/>
            <a:headEnd/>
            <a:tailEnd/>
          </a:ln>
        </p:spPr>
        <p:txBody>
          <a:bodyPr wrap="none" anchor="ctr"/>
          <a:lstStyle/>
          <a:p>
            <a:pPr algn="ctr" eaLnBrk="0" hangingPunct="0"/>
            <a:r>
              <a:rPr lang="en-GB" sz="2000">
                <a:latin typeface="Tahoma" pitchFamily="34" charset="0"/>
              </a:rPr>
              <a:t>Quality of</a:t>
            </a:r>
          </a:p>
          <a:p>
            <a:pPr algn="ctr" eaLnBrk="0" hangingPunct="0"/>
            <a:r>
              <a:rPr lang="en-GB" sz="2000">
                <a:latin typeface="Tahoma" pitchFamily="34" charset="0"/>
              </a:rPr>
              <a:t>Life</a:t>
            </a:r>
          </a:p>
        </p:txBody>
      </p:sp>
      <p:sp>
        <p:nvSpPr>
          <p:cNvPr id="28676" name="Oval 4"/>
          <p:cNvSpPr>
            <a:spLocks noChangeArrowheads="1"/>
          </p:cNvSpPr>
          <p:nvPr/>
        </p:nvSpPr>
        <p:spPr bwMode="auto">
          <a:xfrm>
            <a:off x="914400" y="2362200"/>
            <a:ext cx="2133600" cy="1371600"/>
          </a:xfrm>
          <a:prstGeom prst="ellipse">
            <a:avLst/>
          </a:prstGeom>
          <a:solidFill>
            <a:srgbClr val="99CCFF"/>
          </a:solidFill>
          <a:ln w="9525">
            <a:solidFill>
              <a:schemeClr val="tx1"/>
            </a:solidFill>
            <a:round/>
            <a:headEnd/>
            <a:tailEnd/>
          </a:ln>
        </p:spPr>
        <p:txBody>
          <a:bodyPr wrap="none" anchor="ctr"/>
          <a:lstStyle/>
          <a:p>
            <a:pPr algn="ctr" eaLnBrk="0" hangingPunct="0"/>
            <a:r>
              <a:rPr lang="en-GB" sz="2000" dirty="0" smtClean="0">
                <a:latin typeface="Tahoma" pitchFamily="34" charset="0"/>
              </a:rPr>
              <a:t>Sustainable </a:t>
            </a:r>
          </a:p>
          <a:p>
            <a:pPr algn="ctr" eaLnBrk="0" hangingPunct="0"/>
            <a:r>
              <a:rPr lang="en-GB" sz="2000" dirty="0" smtClean="0">
                <a:latin typeface="Tahoma" pitchFamily="34" charset="0"/>
              </a:rPr>
              <a:t>Consumption &amp;</a:t>
            </a:r>
          </a:p>
          <a:p>
            <a:pPr algn="ctr" eaLnBrk="0" hangingPunct="0"/>
            <a:r>
              <a:rPr lang="en-GB" sz="2000" dirty="0" smtClean="0">
                <a:latin typeface="Tahoma" pitchFamily="34" charset="0"/>
              </a:rPr>
              <a:t>Production</a:t>
            </a:r>
            <a:endParaRPr lang="en-GB" sz="2000" dirty="0">
              <a:latin typeface="Tahoma" pitchFamily="34" charset="0"/>
            </a:endParaRPr>
          </a:p>
        </p:txBody>
      </p:sp>
      <p:sp>
        <p:nvSpPr>
          <p:cNvPr id="28677" name="Oval 5"/>
          <p:cNvSpPr>
            <a:spLocks noChangeArrowheads="1"/>
          </p:cNvSpPr>
          <p:nvPr/>
        </p:nvSpPr>
        <p:spPr bwMode="auto">
          <a:xfrm>
            <a:off x="5943600" y="2133600"/>
            <a:ext cx="2286000" cy="1371600"/>
          </a:xfrm>
          <a:prstGeom prst="ellipse">
            <a:avLst/>
          </a:prstGeom>
          <a:solidFill>
            <a:srgbClr val="99CCFF"/>
          </a:solidFill>
          <a:ln w="9525">
            <a:solidFill>
              <a:schemeClr val="tx1"/>
            </a:solidFill>
            <a:round/>
            <a:headEnd/>
            <a:tailEnd/>
          </a:ln>
        </p:spPr>
        <p:txBody>
          <a:bodyPr wrap="none" anchor="ctr"/>
          <a:lstStyle/>
          <a:p>
            <a:pPr algn="ctr" eaLnBrk="0" hangingPunct="0"/>
            <a:r>
              <a:rPr lang="en-GB" sz="1800" dirty="0" smtClean="0">
                <a:latin typeface="Tahoma" pitchFamily="34" charset="0"/>
              </a:rPr>
              <a:t>Natural Resource</a:t>
            </a:r>
          </a:p>
          <a:p>
            <a:pPr algn="ctr" eaLnBrk="0" hangingPunct="0"/>
            <a:r>
              <a:rPr lang="en-GB" sz="1800" dirty="0" smtClean="0">
                <a:latin typeface="Tahoma" pitchFamily="34" charset="0"/>
              </a:rPr>
              <a:t>Protection &amp;</a:t>
            </a:r>
          </a:p>
          <a:p>
            <a:pPr algn="ctr" eaLnBrk="0" hangingPunct="0"/>
            <a:r>
              <a:rPr lang="en-GB" sz="1800" dirty="0" smtClean="0">
                <a:latin typeface="Tahoma" pitchFamily="34" charset="0"/>
              </a:rPr>
              <a:t>Environmental</a:t>
            </a:r>
          </a:p>
          <a:p>
            <a:pPr algn="ctr" eaLnBrk="0" hangingPunct="0"/>
            <a:r>
              <a:rPr lang="en-GB" sz="1800" dirty="0" smtClean="0">
                <a:latin typeface="Tahoma" pitchFamily="34" charset="0"/>
              </a:rPr>
              <a:t>Enhancement</a:t>
            </a:r>
            <a:endParaRPr lang="en-GB" sz="1800" dirty="0">
              <a:latin typeface="Tahoma" pitchFamily="34" charset="0"/>
            </a:endParaRPr>
          </a:p>
        </p:txBody>
      </p:sp>
      <p:sp>
        <p:nvSpPr>
          <p:cNvPr id="28678" name="Oval 6"/>
          <p:cNvSpPr>
            <a:spLocks noChangeArrowheads="1"/>
          </p:cNvSpPr>
          <p:nvPr/>
        </p:nvSpPr>
        <p:spPr bwMode="auto">
          <a:xfrm>
            <a:off x="609600" y="4800600"/>
            <a:ext cx="2514600" cy="1295400"/>
          </a:xfrm>
          <a:prstGeom prst="ellipse">
            <a:avLst/>
          </a:prstGeom>
          <a:solidFill>
            <a:srgbClr val="99CCFF"/>
          </a:solidFill>
          <a:ln w="9525">
            <a:solidFill>
              <a:schemeClr val="tx1"/>
            </a:solidFill>
            <a:round/>
            <a:headEnd/>
            <a:tailEnd/>
          </a:ln>
        </p:spPr>
        <p:txBody>
          <a:bodyPr wrap="none" anchor="ctr"/>
          <a:lstStyle/>
          <a:p>
            <a:pPr algn="ctr" eaLnBrk="0" hangingPunct="0"/>
            <a:r>
              <a:rPr lang="en-GB" sz="2000" dirty="0" smtClean="0">
                <a:latin typeface="Tahoma" pitchFamily="34" charset="0"/>
              </a:rPr>
              <a:t>Climate Change &amp;</a:t>
            </a:r>
          </a:p>
          <a:p>
            <a:pPr algn="ctr" eaLnBrk="0" hangingPunct="0"/>
            <a:r>
              <a:rPr lang="en-GB" sz="2000" dirty="0" smtClean="0">
                <a:latin typeface="Tahoma" pitchFamily="34" charset="0"/>
              </a:rPr>
              <a:t>Energy</a:t>
            </a:r>
            <a:endParaRPr lang="en-GB" sz="2000" dirty="0">
              <a:latin typeface="Tahoma" pitchFamily="34" charset="0"/>
            </a:endParaRPr>
          </a:p>
        </p:txBody>
      </p:sp>
      <p:sp>
        <p:nvSpPr>
          <p:cNvPr id="28679" name="Oval 7"/>
          <p:cNvSpPr>
            <a:spLocks noChangeArrowheads="1"/>
          </p:cNvSpPr>
          <p:nvPr/>
        </p:nvSpPr>
        <p:spPr bwMode="auto">
          <a:xfrm>
            <a:off x="4953000" y="4800600"/>
            <a:ext cx="3276600" cy="1447800"/>
          </a:xfrm>
          <a:prstGeom prst="ellipse">
            <a:avLst/>
          </a:prstGeom>
          <a:solidFill>
            <a:srgbClr val="99CCFF"/>
          </a:solidFill>
          <a:ln w="9525">
            <a:solidFill>
              <a:schemeClr val="tx1"/>
            </a:solidFill>
            <a:round/>
            <a:headEnd/>
            <a:tailEnd/>
          </a:ln>
        </p:spPr>
        <p:txBody>
          <a:bodyPr wrap="none" anchor="ctr"/>
          <a:lstStyle/>
          <a:p>
            <a:pPr algn="ctr" eaLnBrk="0" hangingPunct="0"/>
            <a:r>
              <a:rPr lang="en-GB" sz="2000" dirty="0" smtClean="0">
                <a:latin typeface="Tahoma" pitchFamily="34" charset="0"/>
              </a:rPr>
              <a:t>Sustainable</a:t>
            </a:r>
          </a:p>
          <a:p>
            <a:pPr algn="ctr" eaLnBrk="0" hangingPunct="0"/>
            <a:r>
              <a:rPr lang="en-GB" sz="2000" dirty="0" smtClean="0">
                <a:latin typeface="Tahoma" pitchFamily="34" charset="0"/>
              </a:rPr>
              <a:t>Communities</a:t>
            </a:r>
            <a:endParaRPr lang="en-GB" sz="2000" dirty="0">
              <a:latin typeface="Tahoma" pitchFamily="34" charset="0"/>
            </a:endParaRPr>
          </a:p>
        </p:txBody>
      </p:sp>
      <p:cxnSp>
        <p:nvCxnSpPr>
          <p:cNvPr id="28680" name="AutoShape 8"/>
          <p:cNvCxnSpPr>
            <a:cxnSpLocks noChangeShapeType="1"/>
            <a:stCxn id="28678" idx="7"/>
            <a:endCxn id="28675" idx="3"/>
          </p:cNvCxnSpPr>
          <p:nvPr/>
        </p:nvCxnSpPr>
        <p:spPr bwMode="auto">
          <a:xfrm flipV="1">
            <a:off x="2755900" y="4587875"/>
            <a:ext cx="823913" cy="401638"/>
          </a:xfrm>
          <a:prstGeom prst="straightConnector1">
            <a:avLst/>
          </a:prstGeom>
          <a:noFill/>
          <a:ln w="9525">
            <a:solidFill>
              <a:schemeClr val="tx1"/>
            </a:solidFill>
            <a:round/>
            <a:headEnd/>
            <a:tailEnd type="triangle" w="med" len="med"/>
          </a:ln>
        </p:spPr>
      </p:cxnSp>
      <p:cxnSp>
        <p:nvCxnSpPr>
          <p:cNvPr id="28681" name="AutoShape 9"/>
          <p:cNvCxnSpPr>
            <a:cxnSpLocks noChangeShapeType="1"/>
            <a:stCxn id="28676" idx="6"/>
            <a:endCxn id="28675" idx="1"/>
          </p:cNvCxnSpPr>
          <p:nvPr/>
        </p:nvCxnSpPr>
        <p:spPr bwMode="auto">
          <a:xfrm>
            <a:off x="3048000" y="3048000"/>
            <a:ext cx="531813" cy="517525"/>
          </a:xfrm>
          <a:prstGeom prst="straightConnector1">
            <a:avLst/>
          </a:prstGeom>
          <a:noFill/>
          <a:ln w="9525">
            <a:solidFill>
              <a:schemeClr val="tx1"/>
            </a:solidFill>
            <a:round/>
            <a:headEnd/>
            <a:tailEnd type="triangle" w="med" len="med"/>
          </a:ln>
        </p:spPr>
      </p:cxnSp>
      <p:cxnSp>
        <p:nvCxnSpPr>
          <p:cNvPr id="28682" name="AutoShape 10"/>
          <p:cNvCxnSpPr>
            <a:cxnSpLocks noChangeShapeType="1"/>
            <a:stCxn id="28677" idx="2"/>
            <a:endCxn id="28675" idx="7"/>
          </p:cNvCxnSpPr>
          <p:nvPr/>
        </p:nvCxnSpPr>
        <p:spPr bwMode="auto">
          <a:xfrm flipH="1">
            <a:off x="5411788" y="2819400"/>
            <a:ext cx="531812" cy="746125"/>
          </a:xfrm>
          <a:prstGeom prst="straightConnector1">
            <a:avLst/>
          </a:prstGeom>
          <a:noFill/>
          <a:ln w="9525">
            <a:solidFill>
              <a:schemeClr val="tx1"/>
            </a:solidFill>
            <a:round/>
            <a:headEnd/>
            <a:tailEnd type="triangle" w="med" len="med"/>
          </a:ln>
        </p:spPr>
      </p:cxnSp>
      <p:cxnSp>
        <p:nvCxnSpPr>
          <p:cNvPr id="28683" name="AutoShape 12"/>
          <p:cNvCxnSpPr>
            <a:cxnSpLocks noChangeShapeType="1"/>
            <a:stCxn id="28679" idx="0"/>
            <a:endCxn id="28675" idx="5"/>
          </p:cNvCxnSpPr>
          <p:nvPr/>
        </p:nvCxnSpPr>
        <p:spPr bwMode="auto">
          <a:xfrm flipH="1" flipV="1">
            <a:off x="5411788" y="4587875"/>
            <a:ext cx="1179512" cy="212725"/>
          </a:xfrm>
          <a:prstGeom prst="straightConnector1">
            <a:avLst/>
          </a:prstGeom>
          <a:noFill/>
          <a:ln w="9525">
            <a:solidFill>
              <a:schemeClr val="tx1"/>
            </a:solidFill>
            <a:round/>
            <a:headEnd/>
            <a:tailEnd type="triangle" w="med" len="med"/>
          </a:ln>
        </p:spPr>
      </p:cxnSp>
    </p:spTree>
  </p:cSld>
  <p:clrMapOvr>
    <a:masterClrMapping/>
  </p:clrMapOvr>
  <p:transition>
    <p:checker/>
  </p:transition>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610" name="Rectangle 2"/>
          <p:cNvSpPr>
            <a:spLocks noGrp="1" noChangeArrowheads="1"/>
          </p:cNvSpPr>
          <p:nvPr>
            <p:ph type="title" idx="4294967295"/>
          </p:nvPr>
        </p:nvSpPr>
        <p:spPr>
          <a:xfrm>
            <a:off x="609600" y="990600"/>
            <a:ext cx="7772400" cy="1143000"/>
          </a:xfrm>
        </p:spPr>
        <p:txBody>
          <a:bodyPr/>
          <a:lstStyle/>
          <a:p>
            <a:pPr algn="ctr" eaLnBrk="1" hangingPunct="1">
              <a:defRPr/>
            </a:pPr>
            <a:r>
              <a:rPr lang="en-GB" sz="3600" dirty="0" smtClean="0">
                <a:latin typeface="Tahoma" pitchFamily="34" charset="0"/>
              </a:rPr>
              <a:t>So far our studies have suggested that these priorities are indeed broad.</a:t>
            </a:r>
          </a:p>
        </p:txBody>
      </p:sp>
      <p:sp>
        <p:nvSpPr>
          <p:cNvPr id="68611" name="Rectangle 3"/>
          <p:cNvSpPr>
            <a:spLocks noGrp="1" noChangeArrowheads="1"/>
          </p:cNvSpPr>
          <p:nvPr>
            <p:ph type="body" idx="4294967295"/>
          </p:nvPr>
        </p:nvSpPr>
        <p:spPr>
          <a:xfrm>
            <a:off x="685800" y="2743200"/>
            <a:ext cx="7772400" cy="3352800"/>
          </a:xfrm>
        </p:spPr>
        <p:txBody>
          <a:bodyPr/>
          <a:lstStyle/>
          <a:p>
            <a:pPr eaLnBrk="1" hangingPunct="1"/>
            <a:r>
              <a:rPr lang="en-GB" dirty="0" smtClean="0">
                <a:latin typeface="Tahoma" pitchFamily="34" charset="0"/>
              </a:rPr>
              <a:t>How for example, might they be delivered?</a:t>
            </a:r>
          </a:p>
          <a:p>
            <a:pPr eaLnBrk="1" hangingPunct="1"/>
            <a:endParaRPr lang="en-GB" dirty="0" smtClean="0">
              <a:latin typeface="Tahoma" pitchFamily="34" charset="0"/>
            </a:endParaRPr>
          </a:p>
          <a:p>
            <a:pPr eaLnBrk="1" hangingPunct="1">
              <a:buFont typeface="Wingdings" pitchFamily="2" charset="2"/>
              <a:buNone/>
            </a:pPr>
            <a:r>
              <a:rPr lang="en-GB" dirty="0" smtClean="0"/>
              <a:t>		</a:t>
            </a:r>
            <a:r>
              <a:rPr lang="en-GB" sz="4000" dirty="0" smtClean="0"/>
              <a:t> </a:t>
            </a:r>
            <a:endParaRPr lang="en-GB" dirty="0" smtClean="0"/>
          </a:p>
        </p:txBody>
      </p:sp>
      <p:sp>
        <p:nvSpPr>
          <p:cNvPr id="29700" name="Rectangle 5"/>
          <p:cNvSpPr>
            <a:spLocks noChangeArrowheads="1"/>
          </p:cNvSpPr>
          <p:nvPr/>
        </p:nvSpPr>
        <p:spPr bwMode="auto">
          <a:xfrm>
            <a:off x="2514600" y="4038600"/>
            <a:ext cx="3581400" cy="1143000"/>
          </a:xfrm>
          <a:prstGeom prst="rect">
            <a:avLst/>
          </a:prstGeom>
          <a:solidFill>
            <a:schemeClr val="hlink"/>
          </a:solidFill>
          <a:ln w="9525">
            <a:solidFill>
              <a:schemeClr val="tx1"/>
            </a:solidFill>
            <a:miter lim="800000"/>
            <a:headEnd/>
            <a:tailEnd/>
          </a:ln>
        </p:spPr>
        <p:txBody>
          <a:bodyPr wrap="none" anchor="ctr"/>
          <a:lstStyle/>
          <a:p>
            <a:pPr algn="ctr" eaLnBrk="0" hangingPunct="0"/>
            <a:r>
              <a:rPr lang="en-GB" sz="4000" dirty="0">
                <a:solidFill>
                  <a:srgbClr val="3333FF"/>
                </a:solidFill>
                <a:latin typeface="Tahoma" pitchFamily="34" charset="0"/>
              </a:rPr>
              <a:t>INDICATORS</a:t>
            </a:r>
            <a:endParaRPr lang="en-GB" dirty="0">
              <a:solidFill>
                <a:srgbClr val="3333FF"/>
              </a:solidFill>
              <a:latin typeface="Tahoma" pitchFamily="34" charset="0"/>
            </a:endParaRPr>
          </a:p>
        </p:txBody>
      </p:sp>
    </p:spTree>
  </p:cSld>
  <p:clrMapOvr>
    <a:masterClrMapping/>
  </p:clrMapOvr>
  <p:transition>
    <p:zoom dir="in"/>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68611">
                                            <p:txEl>
                                              <p:pRg st="0" end="0"/>
                                            </p:txEl>
                                          </p:spTgt>
                                        </p:tgtEl>
                                        <p:attrNameLst>
                                          <p:attrName>style.visibility</p:attrName>
                                        </p:attrNameLst>
                                      </p:cBhvr>
                                      <p:to>
                                        <p:strVal val="visible"/>
                                      </p:to>
                                    </p:set>
                                    <p:anim calcmode="lin" valueType="num">
                                      <p:cBhvr additive="base">
                                        <p:cTn id="7" dur="5000" fill="hold"/>
                                        <p:tgtEl>
                                          <p:spTgt spid="68611">
                                            <p:txEl>
                                              <p:pRg st="0" end="0"/>
                                            </p:txEl>
                                          </p:spTgt>
                                        </p:tgtEl>
                                        <p:attrNameLst>
                                          <p:attrName>ppt_x</p:attrName>
                                        </p:attrNameLst>
                                      </p:cBhvr>
                                      <p:tavLst>
                                        <p:tav tm="0">
                                          <p:val>
                                            <p:strVal val="#ppt_x"/>
                                          </p:val>
                                        </p:tav>
                                        <p:tav tm="100000">
                                          <p:val>
                                            <p:strVal val="#ppt_x"/>
                                          </p:val>
                                        </p:tav>
                                      </p:tavLst>
                                    </p:anim>
                                    <p:anim calcmode="lin" valueType="num">
                                      <p:cBhvr additive="base">
                                        <p:cTn id="8" dur="5000" fill="hold"/>
                                        <p:tgtEl>
                                          <p:spTgt spid="686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68611">
                                            <p:txEl>
                                              <p:pRg st="2" end="2"/>
                                            </p:txEl>
                                          </p:spTgt>
                                        </p:tgtEl>
                                        <p:attrNameLst>
                                          <p:attrName>style.visibility</p:attrName>
                                        </p:attrNameLst>
                                      </p:cBhvr>
                                      <p:to>
                                        <p:strVal val="visible"/>
                                      </p:to>
                                    </p:set>
                                    <p:anim calcmode="lin" valueType="num">
                                      <p:cBhvr additive="base">
                                        <p:cTn id="13" dur="5000" fill="hold"/>
                                        <p:tgtEl>
                                          <p:spTgt spid="68611">
                                            <p:txEl>
                                              <p:pRg st="2" end="2"/>
                                            </p:txEl>
                                          </p:spTgt>
                                        </p:tgtEl>
                                        <p:attrNameLst>
                                          <p:attrName>ppt_x</p:attrName>
                                        </p:attrNameLst>
                                      </p:cBhvr>
                                      <p:tavLst>
                                        <p:tav tm="0">
                                          <p:val>
                                            <p:strVal val="#ppt_x"/>
                                          </p:val>
                                        </p:tav>
                                        <p:tav tm="100000">
                                          <p:val>
                                            <p:strVal val="#ppt_x"/>
                                          </p:val>
                                        </p:tav>
                                      </p:tavLst>
                                    </p:anim>
                                    <p:anim calcmode="lin" valueType="num">
                                      <p:cBhvr additive="base">
                                        <p:cTn id="14" dur="5000" fill="hold"/>
                                        <p:tgtEl>
                                          <p:spTgt spid="6861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9" presetClass="entr" presetSubtype="0" fill="hold" grpId="0" nodeType="clickEffect">
                                  <p:stCondLst>
                                    <p:cond delay="0"/>
                                  </p:stCondLst>
                                  <p:childTnLst>
                                    <p:set>
                                      <p:cBhvr>
                                        <p:cTn id="18" dur="1" fill="hold">
                                          <p:stCondLst>
                                            <p:cond delay="0"/>
                                          </p:stCondLst>
                                        </p:cTn>
                                        <p:tgtEl>
                                          <p:spTgt spid="29700"/>
                                        </p:tgtEl>
                                        <p:attrNameLst>
                                          <p:attrName>style.visibility</p:attrName>
                                        </p:attrNameLst>
                                      </p:cBhvr>
                                      <p:to>
                                        <p:strVal val="visible"/>
                                      </p:to>
                                    </p:set>
                                    <p:animEffect transition="in" filter="dissolve">
                                      <p:cBhvr>
                                        <p:cTn id="19" dur="500"/>
                                        <p:tgtEl>
                                          <p:spTgt spid="297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1" grpId="0" uiExpand="1" build="p" autoUpdateAnimBg="0"/>
      <p:bldP spid="29700"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8" name="Rectangle 2"/>
          <p:cNvSpPr>
            <a:spLocks noGrp="1" noChangeArrowheads="1"/>
          </p:cNvSpPr>
          <p:nvPr>
            <p:ph type="title" idx="4294967295"/>
          </p:nvPr>
        </p:nvSpPr>
        <p:spPr/>
        <p:txBody>
          <a:bodyPr/>
          <a:lstStyle/>
          <a:p>
            <a:pPr eaLnBrk="1" hangingPunct="1">
              <a:defRPr/>
            </a:pPr>
            <a:r>
              <a:rPr lang="en-GB" sz="4000" smtClean="0">
                <a:latin typeface="Tahoma" pitchFamily="34" charset="0"/>
              </a:rPr>
              <a:t>Sustainable Development Indicators</a:t>
            </a:r>
          </a:p>
        </p:txBody>
      </p:sp>
      <p:sp>
        <p:nvSpPr>
          <p:cNvPr id="70659" name="Rectangle 3"/>
          <p:cNvSpPr>
            <a:spLocks noGrp="1" noChangeArrowheads="1"/>
          </p:cNvSpPr>
          <p:nvPr>
            <p:ph type="body" idx="4294967295"/>
          </p:nvPr>
        </p:nvSpPr>
        <p:spPr>
          <a:xfrm>
            <a:off x="685800" y="1905000"/>
            <a:ext cx="7772400" cy="4495800"/>
          </a:xfrm>
        </p:spPr>
        <p:txBody>
          <a:bodyPr/>
          <a:lstStyle/>
          <a:p>
            <a:pPr eaLnBrk="1" hangingPunct="1"/>
            <a:r>
              <a:rPr lang="en-GB" smtClean="0">
                <a:latin typeface="Tahoma" pitchFamily="34" charset="0"/>
              </a:rPr>
              <a:t>Dependent upon:</a:t>
            </a:r>
          </a:p>
          <a:p>
            <a:pPr lvl="1" eaLnBrk="1" hangingPunct="1"/>
            <a:r>
              <a:rPr lang="en-GB" smtClean="0">
                <a:latin typeface="Tahoma" pitchFamily="34" charset="0"/>
              </a:rPr>
              <a:t>spatial, and</a:t>
            </a:r>
          </a:p>
          <a:p>
            <a:pPr lvl="1" eaLnBrk="1" hangingPunct="1"/>
            <a:r>
              <a:rPr lang="en-GB" smtClean="0">
                <a:latin typeface="Tahoma" pitchFamily="34" charset="0"/>
              </a:rPr>
              <a:t>time elements of the system they are attempting to measure.</a:t>
            </a:r>
          </a:p>
          <a:p>
            <a:pPr eaLnBrk="1" hangingPunct="1"/>
            <a:r>
              <a:rPr lang="en-GB" smtClean="0">
                <a:latin typeface="Tahoma" pitchFamily="34" charset="0"/>
              </a:rPr>
              <a:t>For example;</a:t>
            </a:r>
          </a:p>
          <a:p>
            <a:pPr lvl="1" eaLnBrk="1" hangingPunct="1"/>
            <a:r>
              <a:rPr lang="en-GB" smtClean="0">
                <a:latin typeface="Tahoma" pitchFamily="34" charset="0"/>
              </a:rPr>
              <a:t>State sustainability indicators</a:t>
            </a:r>
          </a:p>
          <a:p>
            <a:pPr lvl="1" eaLnBrk="1" hangingPunct="1"/>
            <a:r>
              <a:rPr lang="en-GB" smtClean="0">
                <a:latin typeface="Tahoma" pitchFamily="34" charset="0"/>
              </a:rPr>
              <a:t>Control, pressure or driving force sustainability Indicators</a:t>
            </a:r>
          </a:p>
        </p:txBody>
      </p:sp>
    </p:spTree>
  </p:cSld>
  <p:clrMapOvr>
    <a:masterClrMapping/>
  </p:clrMapOvr>
  <p:transition>
    <p:zoom dir="in"/>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8" fill="hold" grpId="0" nodeType="clickEffect">
                                  <p:stCondLst>
                                    <p:cond delay="0"/>
                                  </p:stCondLst>
                                  <p:childTnLst>
                                    <p:set>
                                      <p:cBhvr>
                                        <p:cTn id="6" dur="1" fill="hold">
                                          <p:stCondLst>
                                            <p:cond delay="0"/>
                                          </p:stCondLst>
                                        </p:cTn>
                                        <p:tgtEl>
                                          <p:spTgt spid="70659">
                                            <p:txEl>
                                              <p:pRg st="0" end="0"/>
                                            </p:txEl>
                                          </p:spTgt>
                                        </p:tgtEl>
                                        <p:attrNameLst>
                                          <p:attrName>style.visibility</p:attrName>
                                        </p:attrNameLst>
                                      </p:cBhvr>
                                      <p:to>
                                        <p:strVal val="visible"/>
                                      </p:to>
                                    </p:set>
                                    <p:anim calcmode="lin" valueType="num">
                                      <p:cBhvr additive="base">
                                        <p:cTn id="7" dur="5000" fill="hold"/>
                                        <p:tgtEl>
                                          <p:spTgt spid="70659">
                                            <p:txEl>
                                              <p:pRg st="0" end="0"/>
                                            </p:txEl>
                                          </p:spTgt>
                                        </p:tgtEl>
                                        <p:attrNameLst>
                                          <p:attrName>ppt_x</p:attrName>
                                        </p:attrNameLst>
                                      </p:cBhvr>
                                      <p:tavLst>
                                        <p:tav tm="0">
                                          <p:val>
                                            <p:strVal val="0-#ppt_w/2"/>
                                          </p:val>
                                        </p:tav>
                                        <p:tav tm="100000">
                                          <p:val>
                                            <p:strVal val="#ppt_x"/>
                                          </p:val>
                                        </p:tav>
                                      </p:tavLst>
                                    </p:anim>
                                    <p:anim calcmode="lin" valueType="num">
                                      <p:cBhvr additive="base">
                                        <p:cTn id="8" dur="5000" fill="hold"/>
                                        <p:tgtEl>
                                          <p:spTgt spid="70659">
                                            <p:txEl>
                                              <p:pRg st="0" end="0"/>
                                            </p:txEl>
                                          </p:spTgt>
                                        </p:tgtEl>
                                        <p:attrNameLst>
                                          <p:attrName>ppt_y</p:attrName>
                                        </p:attrNameLst>
                                      </p:cBhvr>
                                      <p:tavLst>
                                        <p:tav tm="0">
                                          <p:val>
                                            <p:strVal val="#ppt_y"/>
                                          </p:val>
                                        </p:tav>
                                        <p:tav tm="100000">
                                          <p:val>
                                            <p:strVal val="#ppt_y"/>
                                          </p:val>
                                        </p:tav>
                                      </p:tavLst>
                                    </p:anim>
                                  </p:childTnLst>
                                </p:cTn>
                              </p:par>
                              <p:par>
                                <p:cTn id="9" presetID="7" presetClass="entr" presetSubtype="8" fill="hold" grpId="0" nodeType="withEffect">
                                  <p:stCondLst>
                                    <p:cond delay="0"/>
                                  </p:stCondLst>
                                  <p:childTnLst>
                                    <p:set>
                                      <p:cBhvr>
                                        <p:cTn id="10" dur="1" fill="hold">
                                          <p:stCondLst>
                                            <p:cond delay="0"/>
                                          </p:stCondLst>
                                        </p:cTn>
                                        <p:tgtEl>
                                          <p:spTgt spid="70659">
                                            <p:txEl>
                                              <p:pRg st="1" end="1"/>
                                            </p:txEl>
                                          </p:spTgt>
                                        </p:tgtEl>
                                        <p:attrNameLst>
                                          <p:attrName>style.visibility</p:attrName>
                                        </p:attrNameLst>
                                      </p:cBhvr>
                                      <p:to>
                                        <p:strVal val="visible"/>
                                      </p:to>
                                    </p:set>
                                    <p:anim calcmode="lin" valueType="num">
                                      <p:cBhvr additive="base">
                                        <p:cTn id="11" dur="5000" fill="hold"/>
                                        <p:tgtEl>
                                          <p:spTgt spid="70659">
                                            <p:txEl>
                                              <p:pRg st="1" end="1"/>
                                            </p:txEl>
                                          </p:spTgt>
                                        </p:tgtEl>
                                        <p:attrNameLst>
                                          <p:attrName>ppt_x</p:attrName>
                                        </p:attrNameLst>
                                      </p:cBhvr>
                                      <p:tavLst>
                                        <p:tav tm="0">
                                          <p:val>
                                            <p:strVal val="0-#ppt_w/2"/>
                                          </p:val>
                                        </p:tav>
                                        <p:tav tm="100000">
                                          <p:val>
                                            <p:strVal val="#ppt_x"/>
                                          </p:val>
                                        </p:tav>
                                      </p:tavLst>
                                    </p:anim>
                                    <p:anim calcmode="lin" valueType="num">
                                      <p:cBhvr additive="base">
                                        <p:cTn id="12" dur="5000" fill="hold"/>
                                        <p:tgtEl>
                                          <p:spTgt spid="70659">
                                            <p:txEl>
                                              <p:pRg st="1" end="1"/>
                                            </p:txEl>
                                          </p:spTgt>
                                        </p:tgtEl>
                                        <p:attrNameLst>
                                          <p:attrName>ppt_y</p:attrName>
                                        </p:attrNameLst>
                                      </p:cBhvr>
                                      <p:tavLst>
                                        <p:tav tm="0">
                                          <p:val>
                                            <p:strVal val="#ppt_y"/>
                                          </p:val>
                                        </p:tav>
                                        <p:tav tm="100000">
                                          <p:val>
                                            <p:strVal val="#ppt_y"/>
                                          </p:val>
                                        </p:tav>
                                      </p:tavLst>
                                    </p:anim>
                                  </p:childTnLst>
                                </p:cTn>
                              </p:par>
                              <p:par>
                                <p:cTn id="13" presetID="7" presetClass="entr" presetSubtype="8" fill="hold" grpId="0" nodeType="withEffect">
                                  <p:stCondLst>
                                    <p:cond delay="0"/>
                                  </p:stCondLst>
                                  <p:childTnLst>
                                    <p:set>
                                      <p:cBhvr>
                                        <p:cTn id="14" dur="1" fill="hold">
                                          <p:stCondLst>
                                            <p:cond delay="0"/>
                                          </p:stCondLst>
                                        </p:cTn>
                                        <p:tgtEl>
                                          <p:spTgt spid="70659">
                                            <p:txEl>
                                              <p:pRg st="2" end="2"/>
                                            </p:txEl>
                                          </p:spTgt>
                                        </p:tgtEl>
                                        <p:attrNameLst>
                                          <p:attrName>style.visibility</p:attrName>
                                        </p:attrNameLst>
                                      </p:cBhvr>
                                      <p:to>
                                        <p:strVal val="visible"/>
                                      </p:to>
                                    </p:set>
                                    <p:anim calcmode="lin" valueType="num">
                                      <p:cBhvr additive="base">
                                        <p:cTn id="15" dur="5000" fill="hold"/>
                                        <p:tgtEl>
                                          <p:spTgt spid="70659">
                                            <p:txEl>
                                              <p:pRg st="2" end="2"/>
                                            </p:txEl>
                                          </p:spTgt>
                                        </p:tgtEl>
                                        <p:attrNameLst>
                                          <p:attrName>ppt_x</p:attrName>
                                        </p:attrNameLst>
                                      </p:cBhvr>
                                      <p:tavLst>
                                        <p:tav tm="0">
                                          <p:val>
                                            <p:strVal val="0-#ppt_w/2"/>
                                          </p:val>
                                        </p:tav>
                                        <p:tav tm="100000">
                                          <p:val>
                                            <p:strVal val="#ppt_x"/>
                                          </p:val>
                                        </p:tav>
                                      </p:tavLst>
                                    </p:anim>
                                    <p:anim calcmode="lin" valueType="num">
                                      <p:cBhvr additive="base">
                                        <p:cTn id="16" dur="5000" fill="hold"/>
                                        <p:tgtEl>
                                          <p:spTgt spid="7065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7" presetClass="entr" presetSubtype="8" fill="hold" grpId="0" nodeType="clickEffect">
                                  <p:stCondLst>
                                    <p:cond delay="0"/>
                                  </p:stCondLst>
                                  <p:childTnLst>
                                    <p:set>
                                      <p:cBhvr>
                                        <p:cTn id="20" dur="1" fill="hold">
                                          <p:stCondLst>
                                            <p:cond delay="0"/>
                                          </p:stCondLst>
                                        </p:cTn>
                                        <p:tgtEl>
                                          <p:spTgt spid="70659">
                                            <p:txEl>
                                              <p:pRg st="3" end="3"/>
                                            </p:txEl>
                                          </p:spTgt>
                                        </p:tgtEl>
                                        <p:attrNameLst>
                                          <p:attrName>style.visibility</p:attrName>
                                        </p:attrNameLst>
                                      </p:cBhvr>
                                      <p:to>
                                        <p:strVal val="visible"/>
                                      </p:to>
                                    </p:set>
                                    <p:anim calcmode="lin" valueType="num">
                                      <p:cBhvr additive="base">
                                        <p:cTn id="21" dur="5000" fill="hold"/>
                                        <p:tgtEl>
                                          <p:spTgt spid="70659">
                                            <p:txEl>
                                              <p:pRg st="3" end="3"/>
                                            </p:txEl>
                                          </p:spTgt>
                                        </p:tgtEl>
                                        <p:attrNameLst>
                                          <p:attrName>ppt_x</p:attrName>
                                        </p:attrNameLst>
                                      </p:cBhvr>
                                      <p:tavLst>
                                        <p:tav tm="0">
                                          <p:val>
                                            <p:strVal val="0-#ppt_w/2"/>
                                          </p:val>
                                        </p:tav>
                                        <p:tav tm="100000">
                                          <p:val>
                                            <p:strVal val="#ppt_x"/>
                                          </p:val>
                                        </p:tav>
                                      </p:tavLst>
                                    </p:anim>
                                    <p:anim calcmode="lin" valueType="num">
                                      <p:cBhvr additive="base">
                                        <p:cTn id="22" dur="5000" fill="hold"/>
                                        <p:tgtEl>
                                          <p:spTgt spid="70659">
                                            <p:txEl>
                                              <p:pRg st="3" end="3"/>
                                            </p:txEl>
                                          </p:spTgt>
                                        </p:tgtEl>
                                        <p:attrNameLst>
                                          <p:attrName>ppt_y</p:attrName>
                                        </p:attrNameLst>
                                      </p:cBhvr>
                                      <p:tavLst>
                                        <p:tav tm="0">
                                          <p:val>
                                            <p:strVal val="#ppt_y"/>
                                          </p:val>
                                        </p:tav>
                                        <p:tav tm="100000">
                                          <p:val>
                                            <p:strVal val="#ppt_y"/>
                                          </p:val>
                                        </p:tav>
                                      </p:tavLst>
                                    </p:anim>
                                  </p:childTnLst>
                                </p:cTn>
                              </p:par>
                              <p:par>
                                <p:cTn id="23" presetID="7" presetClass="entr" presetSubtype="8" fill="hold" grpId="0" nodeType="withEffect">
                                  <p:stCondLst>
                                    <p:cond delay="0"/>
                                  </p:stCondLst>
                                  <p:childTnLst>
                                    <p:set>
                                      <p:cBhvr>
                                        <p:cTn id="24" dur="1" fill="hold">
                                          <p:stCondLst>
                                            <p:cond delay="0"/>
                                          </p:stCondLst>
                                        </p:cTn>
                                        <p:tgtEl>
                                          <p:spTgt spid="70659">
                                            <p:txEl>
                                              <p:pRg st="4" end="4"/>
                                            </p:txEl>
                                          </p:spTgt>
                                        </p:tgtEl>
                                        <p:attrNameLst>
                                          <p:attrName>style.visibility</p:attrName>
                                        </p:attrNameLst>
                                      </p:cBhvr>
                                      <p:to>
                                        <p:strVal val="visible"/>
                                      </p:to>
                                    </p:set>
                                    <p:anim calcmode="lin" valueType="num">
                                      <p:cBhvr additive="base">
                                        <p:cTn id="25" dur="5000" fill="hold"/>
                                        <p:tgtEl>
                                          <p:spTgt spid="70659">
                                            <p:txEl>
                                              <p:pRg st="4" end="4"/>
                                            </p:txEl>
                                          </p:spTgt>
                                        </p:tgtEl>
                                        <p:attrNameLst>
                                          <p:attrName>ppt_x</p:attrName>
                                        </p:attrNameLst>
                                      </p:cBhvr>
                                      <p:tavLst>
                                        <p:tav tm="0">
                                          <p:val>
                                            <p:strVal val="0-#ppt_w/2"/>
                                          </p:val>
                                        </p:tav>
                                        <p:tav tm="100000">
                                          <p:val>
                                            <p:strVal val="#ppt_x"/>
                                          </p:val>
                                        </p:tav>
                                      </p:tavLst>
                                    </p:anim>
                                    <p:anim calcmode="lin" valueType="num">
                                      <p:cBhvr additive="base">
                                        <p:cTn id="26" dur="5000" fill="hold"/>
                                        <p:tgtEl>
                                          <p:spTgt spid="70659">
                                            <p:txEl>
                                              <p:pRg st="4" end="4"/>
                                            </p:txEl>
                                          </p:spTgt>
                                        </p:tgtEl>
                                        <p:attrNameLst>
                                          <p:attrName>ppt_y</p:attrName>
                                        </p:attrNameLst>
                                      </p:cBhvr>
                                      <p:tavLst>
                                        <p:tav tm="0">
                                          <p:val>
                                            <p:strVal val="#ppt_y"/>
                                          </p:val>
                                        </p:tav>
                                        <p:tav tm="100000">
                                          <p:val>
                                            <p:strVal val="#ppt_y"/>
                                          </p:val>
                                        </p:tav>
                                      </p:tavLst>
                                    </p:anim>
                                  </p:childTnLst>
                                </p:cTn>
                              </p:par>
                              <p:par>
                                <p:cTn id="27" presetID="7" presetClass="entr" presetSubtype="8" fill="hold" grpId="0" nodeType="withEffect">
                                  <p:stCondLst>
                                    <p:cond delay="0"/>
                                  </p:stCondLst>
                                  <p:childTnLst>
                                    <p:set>
                                      <p:cBhvr>
                                        <p:cTn id="28" dur="1" fill="hold">
                                          <p:stCondLst>
                                            <p:cond delay="0"/>
                                          </p:stCondLst>
                                        </p:cTn>
                                        <p:tgtEl>
                                          <p:spTgt spid="70659">
                                            <p:txEl>
                                              <p:pRg st="5" end="5"/>
                                            </p:txEl>
                                          </p:spTgt>
                                        </p:tgtEl>
                                        <p:attrNameLst>
                                          <p:attrName>style.visibility</p:attrName>
                                        </p:attrNameLst>
                                      </p:cBhvr>
                                      <p:to>
                                        <p:strVal val="visible"/>
                                      </p:to>
                                    </p:set>
                                    <p:anim calcmode="lin" valueType="num">
                                      <p:cBhvr additive="base">
                                        <p:cTn id="29" dur="5000" fill="hold"/>
                                        <p:tgtEl>
                                          <p:spTgt spid="70659">
                                            <p:txEl>
                                              <p:pRg st="5" end="5"/>
                                            </p:txEl>
                                          </p:spTgt>
                                        </p:tgtEl>
                                        <p:attrNameLst>
                                          <p:attrName>ppt_x</p:attrName>
                                        </p:attrNameLst>
                                      </p:cBhvr>
                                      <p:tavLst>
                                        <p:tav tm="0">
                                          <p:val>
                                            <p:strVal val="0-#ppt_w/2"/>
                                          </p:val>
                                        </p:tav>
                                        <p:tav tm="100000">
                                          <p:val>
                                            <p:strVal val="#ppt_x"/>
                                          </p:val>
                                        </p:tav>
                                      </p:tavLst>
                                    </p:anim>
                                    <p:anim calcmode="lin" valueType="num">
                                      <p:cBhvr additive="base">
                                        <p:cTn id="30" dur="5000" fill="hold"/>
                                        <p:tgtEl>
                                          <p:spTgt spid="70659">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2706" name="Rectangle 2"/>
          <p:cNvSpPr>
            <a:spLocks noGrp="1" noChangeArrowheads="1"/>
          </p:cNvSpPr>
          <p:nvPr>
            <p:ph type="title" idx="4294967295"/>
          </p:nvPr>
        </p:nvSpPr>
        <p:spPr/>
        <p:txBody>
          <a:bodyPr/>
          <a:lstStyle/>
          <a:p>
            <a:pPr eaLnBrk="1" hangingPunct="1">
              <a:defRPr/>
            </a:pPr>
            <a:r>
              <a:rPr lang="en-GB" sz="4000" dirty="0" smtClean="0">
                <a:latin typeface="Tahoma" pitchFamily="34" charset="0"/>
              </a:rPr>
              <a:t>STATE INDICATORS</a:t>
            </a:r>
          </a:p>
        </p:txBody>
      </p:sp>
      <p:sp>
        <p:nvSpPr>
          <p:cNvPr id="72707" name="Rectangle 3"/>
          <p:cNvSpPr>
            <a:spLocks noGrp="1" noChangeArrowheads="1"/>
          </p:cNvSpPr>
          <p:nvPr>
            <p:ph type="body" idx="4294967295"/>
          </p:nvPr>
        </p:nvSpPr>
        <p:spPr>
          <a:xfrm>
            <a:off x="0" y="1857364"/>
            <a:ext cx="7772400" cy="3257544"/>
          </a:xfrm>
        </p:spPr>
        <p:txBody>
          <a:bodyPr/>
          <a:lstStyle/>
          <a:p>
            <a:pPr eaLnBrk="1" hangingPunct="1"/>
            <a:r>
              <a:rPr lang="en-GB" sz="2000" dirty="0" smtClean="0">
                <a:latin typeface="Tahoma" pitchFamily="34" charset="0"/>
              </a:rPr>
              <a:t>Here the onus is on the variable itself. For example</a:t>
            </a:r>
            <a:r>
              <a:rPr lang="en-GB" sz="2000" dirty="0" smtClean="0">
                <a:latin typeface="Tahoma" pitchFamily="34" charset="0"/>
              </a:rPr>
              <a:t>;</a:t>
            </a:r>
          </a:p>
          <a:p>
            <a:pPr lvl="1" eaLnBrk="1" hangingPunct="1"/>
            <a:endParaRPr lang="en-GB" sz="2000" dirty="0" smtClean="0">
              <a:latin typeface="Tahoma" pitchFamily="34" charset="0"/>
            </a:endParaRPr>
          </a:p>
          <a:p>
            <a:pPr lvl="1" eaLnBrk="1" hangingPunct="1"/>
            <a:r>
              <a:rPr lang="en-GB" sz="1800" dirty="0" smtClean="0">
                <a:latin typeface="Tahoma" pitchFamily="34" charset="0"/>
              </a:rPr>
              <a:t>population density</a:t>
            </a:r>
          </a:p>
          <a:p>
            <a:pPr lvl="1" eaLnBrk="1" hangingPunct="1"/>
            <a:endParaRPr lang="en-GB" sz="1800" dirty="0" smtClean="0">
              <a:latin typeface="Tahoma" pitchFamily="34" charset="0"/>
            </a:endParaRPr>
          </a:p>
          <a:p>
            <a:pPr lvl="1" eaLnBrk="1" hangingPunct="1"/>
            <a:r>
              <a:rPr lang="en-GB" sz="1800" dirty="0" smtClean="0">
                <a:latin typeface="Tahoma" pitchFamily="34" charset="0"/>
              </a:rPr>
              <a:t>access to safe drinking </a:t>
            </a:r>
            <a:r>
              <a:rPr lang="en-GB" sz="1800" dirty="0" smtClean="0">
                <a:latin typeface="Tahoma" pitchFamily="34" charset="0"/>
              </a:rPr>
              <a:t>water</a:t>
            </a:r>
          </a:p>
          <a:p>
            <a:pPr lvl="1" eaLnBrk="1" hangingPunct="1"/>
            <a:endParaRPr lang="en-GB" sz="1800" dirty="0" smtClean="0">
              <a:latin typeface="Tahoma" pitchFamily="34" charset="0"/>
            </a:endParaRPr>
          </a:p>
          <a:p>
            <a:pPr lvl="1" eaLnBrk="1" hangingPunct="1"/>
            <a:r>
              <a:rPr lang="en-GB" sz="1800" dirty="0" smtClean="0">
                <a:latin typeface="Tahoma" pitchFamily="34" charset="0"/>
              </a:rPr>
              <a:t>forest </a:t>
            </a:r>
            <a:r>
              <a:rPr lang="en-GB" sz="1800" dirty="0" smtClean="0">
                <a:latin typeface="Tahoma" pitchFamily="34" charset="0"/>
              </a:rPr>
              <a:t>area </a:t>
            </a:r>
            <a:r>
              <a:rPr lang="en-GB" sz="1800" dirty="0" smtClean="0">
                <a:latin typeface="Tahoma" pitchFamily="34" charset="0"/>
              </a:rPr>
              <a:t>change</a:t>
            </a:r>
          </a:p>
          <a:p>
            <a:pPr lvl="1" eaLnBrk="1" hangingPunct="1"/>
            <a:endParaRPr lang="en-GB" sz="1800" dirty="0" smtClean="0">
              <a:latin typeface="Tahoma" pitchFamily="34" charset="0"/>
            </a:endParaRPr>
          </a:p>
          <a:p>
            <a:pPr lvl="1" eaLnBrk="1" hangingPunct="1"/>
            <a:r>
              <a:rPr lang="en-GB" sz="1800" dirty="0" smtClean="0">
                <a:latin typeface="Tahoma" pitchFamily="34" charset="0"/>
              </a:rPr>
              <a:t>biological oxygen demand in water bodies</a:t>
            </a:r>
          </a:p>
          <a:p>
            <a:pPr lvl="1" eaLnBrk="1" hangingPunct="1"/>
            <a:endParaRPr lang="en-GB" sz="1800" dirty="0" smtClean="0">
              <a:latin typeface="Tahoma" pitchFamily="34" charset="0"/>
            </a:endParaRPr>
          </a:p>
          <a:p>
            <a:pPr lvl="1" eaLnBrk="1" hangingPunct="1"/>
            <a:r>
              <a:rPr lang="en-GB" sz="1800" dirty="0" smtClean="0">
                <a:latin typeface="Tahoma" pitchFamily="34" charset="0"/>
              </a:rPr>
              <a:t>ratio of average female wage to male wage</a:t>
            </a:r>
          </a:p>
          <a:p>
            <a:pPr lvl="1" eaLnBrk="1" hangingPunct="1"/>
            <a:endParaRPr lang="en-GB" sz="1800" dirty="0" smtClean="0">
              <a:latin typeface="Tahoma" pitchFamily="34" charset="0"/>
            </a:endParaRPr>
          </a:p>
          <a:p>
            <a:pPr lvl="1" eaLnBrk="1" hangingPunct="1"/>
            <a:r>
              <a:rPr lang="en-GB" sz="1800" dirty="0" smtClean="0">
                <a:latin typeface="Tahoma" pitchFamily="34" charset="0"/>
              </a:rPr>
              <a:t>threatened </a:t>
            </a:r>
            <a:r>
              <a:rPr lang="en-GB" sz="1800" dirty="0" smtClean="0">
                <a:latin typeface="Tahoma" pitchFamily="34" charset="0"/>
              </a:rPr>
              <a:t>species as a percentage of total native species</a:t>
            </a:r>
          </a:p>
        </p:txBody>
      </p:sp>
      <p:pic>
        <p:nvPicPr>
          <p:cNvPr id="57345" name="Picture 1" descr="C:\Documents and Settings\Mike\My Documents\My Pictures\Varteg\DSCF0035.JPG"/>
          <p:cNvPicPr>
            <a:picLocks noChangeAspect="1" noChangeArrowheads="1"/>
          </p:cNvPicPr>
          <p:nvPr/>
        </p:nvPicPr>
        <p:blipFill>
          <a:blip r:embed="rId3" cstate="print"/>
          <a:srcRect/>
          <a:stretch>
            <a:fillRect/>
          </a:stretch>
        </p:blipFill>
        <p:spPr bwMode="auto">
          <a:xfrm>
            <a:off x="5357818" y="2500306"/>
            <a:ext cx="3428992" cy="3161068"/>
          </a:xfrm>
          <a:prstGeom prst="rect">
            <a:avLst/>
          </a:prstGeom>
          <a:noFill/>
        </p:spPr>
      </p:pic>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72707">
                                            <p:txEl>
                                              <p:pRg st="0" end="0"/>
                                            </p:txEl>
                                          </p:spTgt>
                                        </p:tgtEl>
                                        <p:attrNameLst>
                                          <p:attrName>style.visibility</p:attrName>
                                        </p:attrNameLst>
                                      </p:cBhvr>
                                      <p:to>
                                        <p:strVal val="visible"/>
                                      </p:to>
                                    </p:set>
                                    <p:anim calcmode="lin" valueType="num">
                                      <p:cBhvr additive="base">
                                        <p:cTn id="7" dur="500" fill="hold"/>
                                        <p:tgtEl>
                                          <p:spTgt spid="7270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2707">
                                            <p:txEl>
                                              <p:pRg st="0" end="0"/>
                                            </p:txEl>
                                          </p:spTgt>
                                        </p:tgtEl>
                                        <p:attrNameLst>
                                          <p:attrName>ppt_y</p:attrName>
                                        </p:attrNameLst>
                                      </p:cBhvr>
                                      <p:tavLst>
                                        <p:tav tm="0">
                                          <p:val>
                                            <p:strVal val="0-#ppt_h/2"/>
                                          </p:val>
                                        </p:tav>
                                        <p:tav tm="100000">
                                          <p:val>
                                            <p:strVal val="#ppt_y"/>
                                          </p:val>
                                        </p:tav>
                                      </p:tavLst>
                                    </p:anim>
                                  </p:childTnLst>
                                </p:cTn>
                              </p:par>
                              <p:par>
                                <p:cTn id="9" presetID="2" presetClass="entr" presetSubtype="9" fill="hold" grpId="0" nodeType="withEffect">
                                  <p:stCondLst>
                                    <p:cond delay="0"/>
                                  </p:stCondLst>
                                  <p:childTnLst>
                                    <p:set>
                                      <p:cBhvr>
                                        <p:cTn id="10" dur="1" fill="hold">
                                          <p:stCondLst>
                                            <p:cond delay="0"/>
                                          </p:stCondLst>
                                        </p:cTn>
                                        <p:tgtEl>
                                          <p:spTgt spid="72707">
                                            <p:txEl>
                                              <p:pRg st="2" end="2"/>
                                            </p:txEl>
                                          </p:spTgt>
                                        </p:tgtEl>
                                        <p:attrNameLst>
                                          <p:attrName>style.visibility</p:attrName>
                                        </p:attrNameLst>
                                      </p:cBhvr>
                                      <p:to>
                                        <p:strVal val="visible"/>
                                      </p:to>
                                    </p:set>
                                    <p:anim calcmode="lin" valueType="num">
                                      <p:cBhvr additive="base">
                                        <p:cTn id="11" dur="500" fill="hold"/>
                                        <p:tgtEl>
                                          <p:spTgt spid="72707">
                                            <p:txEl>
                                              <p:pRg st="2" end="2"/>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2707">
                                            <p:txEl>
                                              <p:pRg st="2" end="2"/>
                                            </p:txEl>
                                          </p:spTgt>
                                        </p:tgtEl>
                                        <p:attrNameLst>
                                          <p:attrName>ppt_y</p:attrName>
                                        </p:attrNameLst>
                                      </p:cBhvr>
                                      <p:tavLst>
                                        <p:tav tm="0">
                                          <p:val>
                                            <p:strVal val="0-#ppt_h/2"/>
                                          </p:val>
                                        </p:tav>
                                        <p:tav tm="100000">
                                          <p:val>
                                            <p:strVal val="#ppt_y"/>
                                          </p:val>
                                        </p:tav>
                                      </p:tavLst>
                                    </p:anim>
                                  </p:childTnLst>
                                </p:cTn>
                              </p:par>
                              <p:par>
                                <p:cTn id="13" presetID="2" presetClass="entr" presetSubtype="9" fill="hold" grpId="0" nodeType="withEffect">
                                  <p:stCondLst>
                                    <p:cond delay="0"/>
                                  </p:stCondLst>
                                  <p:childTnLst>
                                    <p:set>
                                      <p:cBhvr>
                                        <p:cTn id="14" dur="1" fill="hold">
                                          <p:stCondLst>
                                            <p:cond delay="0"/>
                                          </p:stCondLst>
                                        </p:cTn>
                                        <p:tgtEl>
                                          <p:spTgt spid="72707">
                                            <p:txEl>
                                              <p:pRg st="4" end="4"/>
                                            </p:txEl>
                                          </p:spTgt>
                                        </p:tgtEl>
                                        <p:attrNameLst>
                                          <p:attrName>style.visibility</p:attrName>
                                        </p:attrNameLst>
                                      </p:cBhvr>
                                      <p:to>
                                        <p:strVal val="visible"/>
                                      </p:to>
                                    </p:set>
                                    <p:anim calcmode="lin" valueType="num">
                                      <p:cBhvr additive="base">
                                        <p:cTn id="15" dur="500" fill="hold"/>
                                        <p:tgtEl>
                                          <p:spTgt spid="72707">
                                            <p:txEl>
                                              <p:pRg st="4" end="4"/>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72707">
                                            <p:txEl>
                                              <p:pRg st="4" end="4"/>
                                            </p:txEl>
                                          </p:spTgt>
                                        </p:tgtEl>
                                        <p:attrNameLst>
                                          <p:attrName>ppt_y</p:attrName>
                                        </p:attrNameLst>
                                      </p:cBhvr>
                                      <p:tavLst>
                                        <p:tav tm="0">
                                          <p:val>
                                            <p:strVal val="0-#ppt_h/2"/>
                                          </p:val>
                                        </p:tav>
                                        <p:tav tm="100000">
                                          <p:val>
                                            <p:strVal val="#ppt_y"/>
                                          </p:val>
                                        </p:tav>
                                      </p:tavLst>
                                    </p:anim>
                                  </p:childTnLst>
                                </p:cTn>
                              </p:par>
                              <p:par>
                                <p:cTn id="17" presetID="2" presetClass="entr" presetSubtype="9" fill="hold" grpId="0" nodeType="withEffect">
                                  <p:stCondLst>
                                    <p:cond delay="0"/>
                                  </p:stCondLst>
                                  <p:childTnLst>
                                    <p:set>
                                      <p:cBhvr>
                                        <p:cTn id="18" dur="1" fill="hold">
                                          <p:stCondLst>
                                            <p:cond delay="0"/>
                                          </p:stCondLst>
                                        </p:cTn>
                                        <p:tgtEl>
                                          <p:spTgt spid="72707">
                                            <p:txEl>
                                              <p:pRg st="6" end="6"/>
                                            </p:txEl>
                                          </p:spTgt>
                                        </p:tgtEl>
                                        <p:attrNameLst>
                                          <p:attrName>style.visibility</p:attrName>
                                        </p:attrNameLst>
                                      </p:cBhvr>
                                      <p:to>
                                        <p:strVal val="visible"/>
                                      </p:to>
                                    </p:set>
                                    <p:anim calcmode="lin" valueType="num">
                                      <p:cBhvr additive="base">
                                        <p:cTn id="19" dur="500" fill="hold"/>
                                        <p:tgtEl>
                                          <p:spTgt spid="72707">
                                            <p:txEl>
                                              <p:pRg st="6" end="6"/>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2707">
                                            <p:txEl>
                                              <p:pRg st="6" end="6"/>
                                            </p:txEl>
                                          </p:spTgt>
                                        </p:tgtEl>
                                        <p:attrNameLst>
                                          <p:attrName>ppt_y</p:attrName>
                                        </p:attrNameLst>
                                      </p:cBhvr>
                                      <p:tavLst>
                                        <p:tav tm="0">
                                          <p:val>
                                            <p:strVal val="0-#ppt_h/2"/>
                                          </p:val>
                                        </p:tav>
                                        <p:tav tm="100000">
                                          <p:val>
                                            <p:strVal val="#ppt_y"/>
                                          </p:val>
                                        </p:tav>
                                      </p:tavLst>
                                    </p:anim>
                                  </p:childTnLst>
                                </p:cTn>
                              </p:par>
                              <p:par>
                                <p:cTn id="21" presetID="2" presetClass="entr" presetSubtype="9" fill="hold" grpId="0" nodeType="withEffect">
                                  <p:stCondLst>
                                    <p:cond delay="0"/>
                                  </p:stCondLst>
                                  <p:childTnLst>
                                    <p:set>
                                      <p:cBhvr>
                                        <p:cTn id="22" dur="1" fill="hold">
                                          <p:stCondLst>
                                            <p:cond delay="0"/>
                                          </p:stCondLst>
                                        </p:cTn>
                                        <p:tgtEl>
                                          <p:spTgt spid="72707">
                                            <p:txEl>
                                              <p:pRg st="8" end="8"/>
                                            </p:txEl>
                                          </p:spTgt>
                                        </p:tgtEl>
                                        <p:attrNameLst>
                                          <p:attrName>style.visibility</p:attrName>
                                        </p:attrNameLst>
                                      </p:cBhvr>
                                      <p:to>
                                        <p:strVal val="visible"/>
                                      </p:to>
                                    </p:set>
                                    <p:anim calcmode="lin" valueType="num">
                                      <p:cBhvr additive="base">
                                        <p:cTn id="23" dur="500" fill="hold"/>
                                        <p:tgtEl>
                                          <p:spTgt spid="72707">
                                            <p:txEl>
                                              <p:pRg st="8" end="8"/>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2707">
                                            <p:txEl>
                                              <p:pRg st="8" end="8"/>
                                            </p:txEl>
                                          </p:spTgt>
                                        </p:tgtEl>
                                        <p:attrNameLst>
                                          <p:attrName>ppt_y</p:attrName>
                                        </p:attrNameLst>
                                      </p:cBhvr>
                                      <p:tavLst>
                                        <p:tav tm="0">
                                          <p:val>
                                            <p:strVal val="0-#ppt_h/2"/>
                                          </p:val>
                                        </p:tav>
                                        <p:tav tm="100000">
                                          <p:val>
                                            <p:strVal val="#ppt_y"/>
                                          </p:val>
                                        </p:tav>
                                      </p:tavLst>
                                    </p:anim>
                                  </p:childTnLst>
                                </p:cTn>
                              </p:par>
                              <p:par>
                                <p:cTn id="25" presetID="2" presetClass="entr" presetSubtype="9" fill="hold" grpId="0" nodeType="withEffect">
                                  <p:stCondLst>
                                    <p:cond delay="0"/>
                                  </p:stCondLst>
                                  <p:childTnLst>
                                    <p:set>
                                      <p:cBhvr>
                                        <p:cTn id="26" dur="1" fill="hold">
                                          <p:stCondLst>
                                            <p:cond delay="0"/>
                                          </p:stCondLst>
                                        </p:cTn>
                                        <p:tgtEl>
                                          <p:spTgt spid="72707">
                                            <p:txEl>
                                              <p:pRg st="10" end="10"/>
                                            </p:txEl>
                                          </p:spTgt>
                                        </p:tgtEl>
                                        <p:attrNameLst>
                                          <p:attrName>style.visibility</p:attrName>
                                        </p:attrNameLst>
                                      </p:cBhvr>
                                      <p:to>
                                        <p:strVal val="visible"/>
                                      </p:to>
                                    </p:set>
                                    <p:anim calcmode="lin" valueType="num">
                                      <p:cBhvr additive="base">
                                        <p:cTn id="27" dur="500" fill="hold"/>
                                        <p:tgtEl>
                                          <p:spTgt spid="72707">
                                            <p:txEl>
                                              <p:pRg st="10" end="10"/>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72707">
                                            <p:txEl>
                                              <p:pRg st="10" end="10"/>
                                            </p:txEl>
                                          </p:spTgt>
                                        </p:tgtEl>
                                        <p:attrNameLst>
                                          <p:attrName>ppt_y</p:attrName>
                                        </p:attrNameLst>
                                      </p:cBhvr>
                                      <p:tavLst>
                                        <p:tav tm="0">
                                          <p:val>
                                            <p:strVal val="0-#ppt_h/2"/>
                                          </p:val>
                                        </p:tav>
                                        <p:tav tm="100000">
                                          <p:val>
                                            <p:strVal val="#ppt_y"/>
                                          </p:val>
                                        </p:tav>
                                      </p:tavLst>
                                    </p:anim>
                                  </p:childTnLst>
                                </p:cTn>
                              </p:par>
                              <p:par>
                                <p:cTn id="29" presetID="2" presetClass="entr" presetSubtype="9" fill="hold" grpId="0" nodeType="withEffect">
                                  <p:stCondLst>
                                    <p:cond delay="0"/>
                                  </p:stCondLst>
                                  <p:childTnLst>
                                    <p:set>
                                      <p:cBhvr>
                                        <p:cTn id="30" dur="1" fill="hold">
                                          <p:stCondLst>
                                            <p:cond delay="0"/>
                                          </p:stCondLst>
                                        </p:cTn>
                                        <p:tgtEl>
                                          <p:spTgt spid="72707">
                                            <p:txEl>
                                              <p:pRg st="12" end="12"/>
                                            </p:txEl>
                                          </p:spTgt>
                                        </p:tgtEl>
                                        <p:attrNameLst>
                                          <p:attrName>style.visibility</p:attrName>
                                        </p:attrNameLst>
                                      </p:cBhvr>
                                      <p:to>
                                        <p:strVal val="visible"/>
                                      </p:to>
                                    </p:set>
                                    <p:anim calcmode="lin" valueType="num">
                                      <p:cBhvr additive="base">
                                        <p:cTn id="31" dur="500" fill="hold"/>
                                        <p:tgtEl>
                                          <p:spTgt spid="72707">
                                            <p:txEl>
                                              <p:pRg st="12" end="12"/>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2707">
                                            <p:txEl>
                                              <p:pRg st="12" end="12"/>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7"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0" name="Rectangle 2"/>
          <p:cNvSpPr>
            <a:spLocks noGrp="1" noChangeArrowheads="1"/>
          </p:cNvSpPr>
          <p:nvPr>
            <p:ph type="title" idx="4294967295"/>
          </p:nvPr>
        </p:nvSpPr>
        <p:spPr>
          <a:xfrm>
            <a:off x="0" y="0"/>
            <a:ext cx="7772400" cy="1143000"/>
          </a:xfrm>
        </p:spPr>
        <p:txBody>
          <a:bodyPr/>
          <a:lstStyle/>
          <a:p>
            <a:pPr eaLnBrk="1" hangingPunct="1">
              <a:defRPr/>
            </a:pPr>
            <a:r>
              <a:rPr lang="en-GB" sz="4000" dirty="0" smtClean="0">
                <a:latin typeface="Tahoma" pitchFamily="34" charset="0"/>
              </a:rPr>
              <a:t>CONTROL INDICATORS</a:t>
            </a:r>
          </a:p>
        </p:txBody>
      </p:sp>
      <p:sp>
        <p:nvSpPr>
          <p:cNvPr id="73731" name="Rectangle 3"/>
          <p:cNvSpPr>
            <a:spLocks noGrp="1" noChangeArrowheads="1"/>
          </p:cNvSpPr>
          <p:nvPr>
            <p:ph type="body" idx="4294967295"/>
          </p:nvPr>
        </p:nvSpPr>
        <p:spPr>
          <a:xfrm>
            <a:off x="214282" y="1214422"/>
            <a:ext cx="7772400" cy="4114800"/>
          </a:xfrm>
        </p:spPr>
        <p:txBody>
          <a:bodyPr/>
          <a:lstStyle/>
          <a:p>
            <a:pPr eaLnBrk="1" hangingPunct="1"/>
            <a:r>
              <a:rPr lang="en-GB" sz="2400" dirty="0" smtClean="0">
                <a:latin typeface="Tahoma" pitchFamily="34" charset="0"/>
              </a:rPr>
              <a:t>Allows measurement of a process that offers influence on a state SI. For example</a:t>
            </a:r>
            <a:r>
              <a:rPr lang="en-GB" sz="2400" dirty="0" smtClean="0">
                <a:latin typeface="Tahoma" pitchFamily="34" charset="0"/>
              </a:rPr>
              <a:t>;</a:t>
            </a:r>
          </a:p>
          <a:p>
            <a:pPr eaLnBrk="1" hangingPunct="1"/>
            <a:endParaRPr lang="en-GB" sz="2400" dirty="0" smtClean="0">
              <a:latin typeface="Tahoma" pitchFamily="34" charset="0"/>
            </a:endParaRPr>
          </a:p>
          <a:p>
            <a:pPr lvl="1" eaLnBrk="1" hangingPunct="1"/>
            <a:r>
              <a:rPr lang="en-GB" sz="2000" dirty="0" smtClean="0">
                <a:latin typeface="Tahoma" pitchFamily="34" charset="0"/>
              </a:rPr>
              <a:t>unemployment </a:t>
            </a:r>
            <a:r>
              <a:rPr lang="en-GB" sz="2000" dirty="0" smtClean="0">
                <a:latin typeface="Tahoma" pitchFamily="34" charset="0"/>
              </a:rPr>
              <a:t>rate</a:t>
            </a:r>
          </a:p>
          <a:p>
            <a:pPr lvl="1" eaLnBrk="1" hangingPunct="1"/>
            <a:endParaRPr lang="en-GB" sz="2000" dirty="0" smtClean="0">
              <a:latin typeface="Tahoma" pitchFamily="34" charset="0"/>
            </a:endParaRPr>
          </a:p>
          <a:p>
            <a:pPr lvl="1" eaLnBrk="1" hangingPunct="1"/>
            <a:r>
              <a:rPr lang="en-GB" sz="2000" dirty="0" smtClean="0">
                <a:latin typeface="Tahoma" pitchFamily="34" charset="0"/>
              </a:rPr>
              <a:t>population growth </a:t>
            </a:r>
            <a:r>
              <a:rPr lang="en-GB" sz="2000" dirty="0" smtClean="0">
                <a:latin typeface="Tahoma" pitchFamily="34" charset="0"/>
              </a:rPr>
              <a:t>rate</a:t>
            </a:r>
          </a:p>
          <a:p>
            <a:pPr lvl="1" eaLnBrk="1" hangingPunct="1"/>
            <a:endParaRPr lang="en-GB" sz="2000" dirty="0" smtClean="0">
              <a:latin typeface="Tahoma" pitchFamily="34" charset="0"/>
            </a:endParaRPr>
          </a:p>
          <a:p>
            <a:pPr lvl="1" eaLnBrk="1" hangingPunct="1"/>
            <a:r>
              <a:rPr lang="en-GB" sz="2000" dirty="0" smtClean="0">
                <a:latin typeface="Tahoma" pitchFamily="34" charset="0"/>
              </a:rPr>
              <a:t>wood harvesting </a:t>
            </a:r>
            <a:r>
              <a:rPr lang="en-GB" sz="2000" dirty="0" smtClean="0">
                <a:latin typeface="Tahoma" pitchFamily="34" charset="0"/>
              </a:rPr>
              <a:t>intensity</a:t>
            </a:r>
          </a:p>
          <a:p>
            <a:pPr lvl="1" eaLnBrk="1" hangingPunct="1"/>
            <a:endParaRPr lang="en-GB" sz="2000" dirty="0" smtClean="0">
              <a:latin typeface="Tahoma" pitchFamily="34" charset="0"/>
            </a:endParaRPr>
          </a:p>
          <a:p>
            <a:pPr lvl="1" eaLnBrk="1" hangingPunct="1"/>
            <a:r>
              <a:rPr lang="en-GB" sz="2000" dirty="0" smtClean="0">
                <a:latin typeface="Tahoma" pitchFamily="34" charset="0"/>
              </a:rPr>
              <a:t>use </a:t>
            </a:r>
            <a:r>
              <a:rPr lang="en-GB" sz="2000" dirty="0" smtClean="0">
                <a:latin typeface="Tahoma" pitchFamily="34" charset="0"/>
              </a:rPr>
              <a:t>of </a:t>
            </a:r>
            <a:r>
              <a:rPr lang="en-GB" sz="2000" dirty="0" smtClean="0">
                <a:latin typeface="Tahoma" pitchFamily="34" charset="0"/>
              </a:rPr>
              <a:t>pesticides</a:t>
            </a:r>
          </a:p>
          <a:p>
            <a:pPr lvl="1" eaLnBrk="1" hangingPunct="1"/>
            <a:endParaRPr lang="en-GB" sz="2000" dirty="0" smtClean="0">
              <a:latin typeface="Tahoma" pitchFamily="34" charset="0"/>
            </a:endParaRPr>
          </a:p>
          <a:p>
            <a:pPr lvl="1" eaLnBrk="1" hangingPunct="1"/>
            <a:r>
              <a:rPr lang="en-GB" sz="2000" dirty="0" smtClean="0">
                <a:latin typeface="Tahoma" pitchFamily="34" charset="0"/>
              </a:rPr>
              <a:t>the rate at which a pollutant is passed into the environment</a:t>
            </a:r>
          </a:p>
          <a:p>
            <a:pPr lvl="1" eaLnBrk="1" hangingPunct="1"/>
            <a:endParaRPr lang="en-GB" sz="2000" dirty="0" smtClean="0">
              <a:latin typeface="Tahoma" pitchFamily="34" charset="0"/>
            </a:endParaRPr>
          </a:p>
        </p:txBody>
      </p:sp>
      <p:pic>
        <p:nvPicPr>
          <p:cNvPr id="55297" name="Picture 1" descr="C:\Documents and Settings\Mike\My Documents\My Pictures\waste fridges.jpg"/>
          <p:cNvPicPr>
            <a:picLocks noChangeAspect="1" noChangeArrowheads="1"/>
          </p:cNvPicPr>
          <p:nvPr/>
        </p:nvPicPr>
        <p:blipFill>
          <a:blip r:embed="rId3"/>
          <a:srcRect/>
          <a:stretch>
            <a:fillRect/>
          </a:stretch>
        </p:blipFill>
        <p:spPr bwMode="auto">
          <a:xfrm>
            <a:off x="4243369" y="2285992"/>
            <a:ext cx="4207699" cy="2714644"/>
          </a:xfrm>
          <a:prstGeom prst="rect">
            <a:avLst/>
          </a:prstGeom>
          <a:noFill/>
        </p:spPr>
      </p:pic>
    </p:spTree>
  </p:cSld>
  <p:clrMapOvr>
    <a:masterClrMapping/>
  </p:clrMapOvr>
  <p:transition>
    <p:check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73731">
                                            <p:txEl>
                                              <p:pRg st="0" end="0"/>
                                            </p:txEl>
                                          </p:spTgt>
                                        </p:tgtEl>
                                        <p:attrNameLst>
                                          <p:attrName>style.visibility</p:attrName>
                                        </p:attrNameLst>
                                      </p:cBhvr>
                                      <p:to>
                                        <p:strVal val="visible"/>
                                      </p:to>
                                    </p:set>
                                    <p:anim calcmode="lin" valueType="num">
                                      <p:cBhvr additive="base">
                                        <p:cTn id="7" dur="500" fill="hold"/>
                                        <p:tgtEl>
                                          <p:spTgt spid="73731">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73731">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73731">
                                            <p:txEl>
                                              <p:pRg st="2" end="2"/>
                                            </p:txEl>
                                          </p:spTgt>
                                        </p:tgtEl>
                                        <p:attrNameLst>
                                          <p:attrName>style.visibility</p:attrName>
                                        </p:attrNameLst>
                                      </p:cBhvr>
                                      <p:to>
                                        <p:strVal val="visible"/>
                                      </p:to>
                                    </p:set>
                                    <p:anim calcmode="lin" valueType="num">
                                      <p:cBhvr additive="base">
                                        <p:cTn id="11" dur="500" fill="hold"/>
                                        <p:tgtEl>
                                          <p:spTgt spid="73731">
                                            <p:txEl>
                                              <p:pRg st="2" end="2"/>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73731">
                                            <p:txEl>
                                              <p:pRg st="2" end="2"/>
                                            </p:txEl>
                                          </p:spTgt>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73731">
                                            <p:txEl>
                                              <p:pRg st="4" end="4"/>
                                            </p:txEl>
                                          </p:spTgt>
                                        </p:tgtEl>
                                        <p:attrNameLst>
                                          <p:attrName>style.visibility</p:attrName>
                                        </p:attrNameLst>
                                      </p:cBhvr>
                                      <p:to>
                                        <p:strVal val="visible"/>
                                      </p:to>
                                    </p:set>
                                    <p:anim calcmode="lin" valueType="num">
                                      <p:cBhvr additive="base">
                                        <p:cTn id="15" dur="500" fill="hold"/>
                                        <p:tgtEl>
                                          <p:spTgt spid="73731">
                                            <p:txEl>
                                              <p:pRg st="4" end="4"/>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73731">
                                            <p:txEl>
                                              <p:pRg st="4" end="4"/>
                                            </p:txEl>
                                          </p:spTgt>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73731">
                                            <p:txEl>
                                              <p:pRg st="6" end="6"/>
                                            </p:txEl>
                                          </p:spTgt>
                                        </p:tgtEl>
                                        <p:attrNameLst>
                                          <p:attrName>style.visibility</p:attrName>
                                        </p:attrNameLst>
                                      </p:cBhvr>
                                      <p:to>
                                        <p:strVal val="visible"/>
                                      </p:to>
                                    </p:set>
                                    <p:anim calcmode="lin" valueType="num">
                                      <p:cBhvr additive="base">
                                        <p:cTn id="19" dur="500" fill="hold"/>
                                        <p:tgtEl>
                                          <p:spTgt spid="73731">
                                            <p:txEl>
                                              <p:pRg st="6" end="6"/>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73731">
                                            <p:txEl>
                                              <p:pRg st="6" end="6"/>
                                            </p:txEl>
                                          </p:spTgt>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0"/>
                                  </p:stCondLst>
                                  <p:childTnLst>
                                    <p:set>
                                      <p:cBhvr>
                                        <p:cTn id="22" dur="1" fill="hold">
                                          <p:stCondLst>
                                            <p:cond delay="0"/>
                                          </p:stCondLst>
                                        </p:cTn>
                                        <p:tgtEl>
                                          <p:spTgt spid="73731">
                                            <p:txEl>
                                              <p:pRg st="8" end="8"/>
                                            </p:txEl>
                                          </p:spTgt>
                                        </p:tgtEl>
                                        <p:attrNameLst>
                                          <p:attrName>style.visibility</p:attrName>
                                        </p:attrNameLst>
                                      </p:cBhvr>
                                      <p:to>
                                        <p:strVal val="visible"/>
                                      </p:to>
                                    </p:set>
                                    <p:anim calcmode="lin" valueType="num">
                                      <p:cBhvr additive="base">
                                        <p:cTn id="23" dur="500" fill="hold"/>
                                        <p:tgtEl>
                                          <p:spTgt spid="73731">
                                            <p:txEl>
                                              <p:pRg st="8" end="8"/>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73731">
                                            <p:txEl>
                                              <p:pRg st="8" end="8"/>
                                            </p:txEl>
                                          </p:spTgt>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0"/>
                                  </p:stCondLst>
                                  <p:childTnLst>
                                    <p:set>
                                      <p:cBhvr>
                                        <p:cTn id="26" dur="1" fill="hold">
                                          <p:stCondLst>
                                            <p:cond delay="0"/>
                                          </p:stCondLst>
                                        </p:cTn>
                                        <p:tgtEl>
                                          <p:spTgt spid="73731">
                                            <p:txEl>
                                              <p:pRg st="10" end="10"/>
                                            </p:txEl>
                                          </p:spTgt>
                                        </p:tgtEl>
                                        <p:attrNameLst>
                                          <p:attrName>style.visibility</p:attrName>
                                        </p:attrNameLst>
                                      </p:cBhvr>
                                      <p:to>
                                        <p:strVal val="visible"/>
                                      </p:to>
                                    </p:set>
                                    <p:anim calcmode="lin" valueType="num">
                                      <p:cBhvr additive="base">
                                        <p:cTn id="27" dur="500" fill="hold"/>
                                        <p:tgtEl>
                                          <p:spTgt spid="73731">
                                            <p:txEl>
                                              <p:pRg st="10" end="10"/>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73731">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1"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0898" name="Rectangle 2"/>
          <p:cNvSpPr>
            <a:spLocks noGrp="1" noChangeArrowheads="1"/>
          </p:cNvSpPr>
          <p:nvPr>
            <p:ph type="title" idx="4294967295"/>
          </p:nvPr>
        </p:nvSpPr>
        <p:spPr/>
        <p:txBody>
          <a:bodyPr/>
          <a:lstStyle/>
          <a:p>
            <a:pPr algn="ctr" eaLnBrk="1" hangingPunct="1">
              <a:defRPr/>
            </a:pPr>
            <a:r>
              <a:rPr lang="en-GB" sz="3600" smtClean="0">
                <a:latin typeface="Tahoma" pitchFamily="34" charset="0"/>
              </a:rPr>
              <a:t>A third type of indicator has been introduced by the UN,</a:t>
            </a:r>
          </a:p>
        </p:txBody>
      </p:sp>
      <p:sp>
        <p:nvSpPr>
          <p:cNvPr id="80899" name="Rectangle 3"/>
          <p:cNvSpPr>
            <a:spLocks noGrp="1" noChangeArrowheads="1"/>
          </p:cNvSpPr>
          <p:nvPr>
            <p:ph type="body" idx="4294967295"/>
          </p:nvPr>
        </p:nvSpPr>
        <p:spPr>
          <a:xfrm>
            <a:off x="685800" y="1981200"/>
            <a:ext cx="7772400" cy="4876800"/>
          </a:xfrm>
        </p:spPr>
        <p:txBody>
          <a:bodyPr/>
          <a:lstStyle/>
          <a:p>
            <a:pPr eaLnBrk="1" hangingPunct="1">
              <a:buFont typeface="Wingdings" pitchFamily="2" charset="2"/>
              <a:buNone/>
            </a:pPr>
            <a:r>
              <a:rPr lang="en-GB" dirty="0" smtClean="0"/>
              <a:t>		      </a:t>
            </a:r>
            <a:r>
              <a:rPr lang="en-GB" sz="2800" dirty="0" smtClean="0">
                <a:latin typeface="Tahoma" pitchFamily="34" charset="0"/>
              </a:rPr>
              <a:t>RESPONSE INDICATORS</a:t>
            </a:r>
          </a:p>
          <a:p>
            <a:pPr eaLnBrk="1" hangingPunct="1">
              <a:buFont typeface="Wingdings" pitchFamily="2" charset="2"/>
              <a:buNone/>
            </a:pPr>
            <a:endParaRPr lang="en-GB" sz="2800" dirty="0" smtClean="0">
              <a:latin typeface="Tahoma" pitchFamily="34" charset="0"/>
            </a:endParaRPr>
          </a:p>
          <a:p>
            <a:pPr eaLnBrk="1" hangingPunct="1">
              <a:buFont typeface="Wingdings" pitchFamily="2" charset="2"/>
              <a:buNone/>
            </a:pPr>
            <a:r>
              <a:rPr lang="en-GB" sz="2800" dirty="0" smtClean="0">
                <a:latin typeface="Tahoma" pitchFamily="34" charset="0"/>
              </a:rPr>
              <a:t>Primarily introduced to measure the required progress in the response of governments.</a:t>
            </a:r>
          </a:p>
          <a:p>
            <a:pPr eaLnBrk="1" hangingPunct="1">
              <a:buFont typeface="Wingdings" pitchFamily="2" charset="2"/>
              <a:buNone/>
            </a:pPr>
            <a:endParaRPr lang="en-GB" sz="2800" dirty="0" smtClean="0">
              <a:latin typeface="Tahoma" pitchFamily="34" charset="0"/>
            </a:endParaRPr>
          </a:p>
          <a:p>
            <a:pPr eaLnBrk="1" hangingPunct="1">
              <a:buFont typeface="Wingdings" pitchFamily="2" charset="2"/>
              <a:buNone/>
            </a:pPr>
            <a:r>
              <a:rPr lang="en-GB" sz="2800" dirty="0" smtClean="0">
                <a:latin typeface="Tahoma" pitchFamily="34" charset="0"/>
              </a:rPr>
              <a:t>This </a:t>
            </a:r>
            <a:r>
              <a:rPr lang="en-GB" sz="2800" dirty="0" smtClean="0">
                <a:latin typeface="Tahoma" pitchFamily="34" charset="0"/>
              </a:rPr>
              <a:t>includes </a:t>
            </a:r>
            <a:r>
              <a:rPr lang="en-GB" sz="2800" dirty="0" smtClean="0">
                <a:latin typeface="Tahoma" pitchFamily="34" charset="0"/>
              </a:rPr>
              <a:t>achievement of adequate values / targets of both state and control indicators.</a:t>
            </a:r>
          </a:p>
        </p:txBody>
      </p:sp>
    </p:spTree>
  </p:cSld>
  <p:clrMapOvr>
    <a:masterClrMapping/>
  </p:clrMapOvr>
  <p:transition>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grpId="0" nodeType="clickEffect">
                                  <p:stCondLst>
                                    <p:cond delay="0"/>
                                  </p:stCondLst>
                                  <p:childTnLst>
                                    <p:set>
                                      <p:cBhvr>
                                        <p:cTn id="6" dur="1" fill="hold">
                                          <p:stCondLst>
                                            <p:cond delay="0"/>
                                          </p:stCondLst>
                                        </p:cTn>
                                        <p:tgtEl>
                                          <p:spTgt spid="80899">
                                            <p:txEl>
                                              <p:pRg st="0" end="0"/>
                                            </p:txEl>
                                          </p:spTgt>
                                        </p:tgtEl>
                                        <p:attrNameLst>
                                          <p:attrName>style.visibility</p:attrName>
                                        </p:attrNameLst>
                                      </p:cBhvr>
                                      <p:to>
                                        <p:strVal val="visible"/>
                                      </p:to>
                                    </p:set>
                                    <p:anim calcmode="lin" valueType="num">
                                      <p:cBhvr additive="base">
                                        <p:cTn id="7" dur="500" fill="hold"/>
                                        <p:tgtEl>
                                          <p:spTgt spid="8089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8089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2" fill="hold" grpId="0" nodeType="clickEffect">
                                  <p:stCondLst>
                                    <p:cond delay="0"/>
                                  </p:stCondLst>
                                  <p:childTnLst>
                                    <p:set>
                                      <p:cBhvr>
                                        <p:cTn id="12" dur="1" fill="hold">
                                          <p:stCondLst>
                                            <p:cond delay="0"/>
                                          </p:stCondLst>
                                        </p:cTn>
                                        <p:tgtEl>
                                          <p:spTgt spid="80899">
                                            <p:txEl>
                                              <p:pRg st="2" end="2"/>
                                            </p:txEl>
                                          </p:spTgt>
                                        </p:tgtEl>
                                        <p:attrNameLst>
                                          <p:attrName>style.visibility</p:attrName>
                                        </p:attrNameLst>
                                      </p:cBhvr>
                                      <p:to>
                                        <p:strVal val="visible"/>
                                      </p:to>
                                    </p:set>
                                    <p:anim calcmode="lin" valueType="num">
                                      <p:cBhvr additive="base">
                                        <p:cTn id="13" dur="500" fill="hold"/>
                                        <p:tgtEl>
                                          <p:spTgt spid="80899">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8089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grpId="0" nodeType="clickEffect">
                                  <p:stCondLst>
                                    <p:cond delay="0"/>
                                  </p:stCondLst>
                                  <p:childTnLst>
                                    <p:set>
                                      <p:cBhvr>
                                        <p:cTn id="18" dur="1" fill="hold">
                                          <p:stCondLst>
                                            <p:cond delay="0"/>
                                          </p:stCondLst>
                                        </p:cTn>
                                        <p:tgtEl>
                                          <p:spTgt spid="80899">
                                            <p:txEl>
                                              <p:pRg st="4" end="4"/>
                                            </p:txEl>
                                          </p:spTgt>
                                        </p:tgtEl>
                                        <p:attrNameLst>
                                          <p:attrName>style.visibility</p:attrName>
                                        </p:attrNameLst>
                                      </p:cBhvr>
                                      <p:to>
                                        <p:strVal val="visible"/>
                                      </p:to>
                                    </p:set>
                                    <p:anim calcmode="lin" valueType="num">
                                      <p:cBhvr additive="base">
                                        <p:cTn id="19" dur="500" fill="hold"/>
                                        <p:tgtEl>
                                          <p:spTgt spid="80899">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8089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899"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2946" name="Rectangle 2"/>
          <p:cNvSpPr>
            <a:spLocks noGrp="1" noChangeArrowheads="1"/>
          </p:cNvSpPr>
          <p:nvPr>
            <p:ph type="title" idx="4294967295"/>
          </p:nvPr>
        </p:nvSpPr>
        <p:spPr/>
        <p:txBody>
          <a:bodyPr/>
          <a:lstStyle/>
          <a:p>
            <a:pPr eaLnBrk="1" hangingPunct="1">
              <a:defRPr/>
            </a:pPr>
            <a:r>
              <a:rPr lang="en-GB" smtClean="0">
                <a:latin typeface="Tahoma" pitchFamily="34" charset="0"/>
              </a:rPr>
              <a:t>European Environment Agency</a:t>
            </a:r>
          </a:p>
        </p:txBody>
      </p:sp>
      <p:sp>
        <p:nvSpPr>
          <p:cNvPr id="82947" name="Rectangle 3"/>
          <p:cNvSpPr>
            <a:spLocks noGrp="1" noChangeArrowheads="1"/>
          </p:cNvSpPr>
          <p:nvPr>
            <p:ph type="body" idx="4294967295"/>
          </p:nvPr>
        </p:nvSpPr>
        <p:spPr/>
        <p:txBody>
          <a:bodyPr/>
          <a:lstStyle/>
          <a:p>
            <a:pPr eaLnBrk="1" hangingPunct="1">
              <a:lnSpc>
                <a:spcPct val="90000"/>
              </a:lnSpc>
              <a:buFont typeface="Wingdings" pitchFamily="2" charset="2"/>
              <a:buNone/>
            </a:pPr>
            <a:r>
              <a:rPr lang="en-GB" sz="2800" smtClean="0">
                <a:latin typeface="Tahoma" pitchFamily="34" charset="0"/>
              </a:rPr>
              <a:t>The Environmental Space Concept:</a:t>
            </a:r>
          </a:p>
          <a:p>
            <a:pPr eaLnBrk="1" hangingPunct="1">
              <a:lnSpc>
                <a:spcPct val="90000"/>
              </a:lnSpc>
              <a:buFont typeface="Wingdings" pitchFamily="2" charset="2"/>
              <a:buNone/>
            </a:pPr>
            <a:endParaRPr lang="en-GB" sz="2800" smtClean="0">
              <a:latin typeface="Tahoma" pitchFamily="34" charset="0"/>
            </a:endParaRPr>
          </a:p>
          <a:p>
            <a:pPr eaLnBrk="1" hangingPunct="1">
              <a:lnSpc>
                <a:spcPct val="90000"/>
              </a:lnSpc>
              <a:buFont typeface="Wingdings" pitchFamily="2" charset="2"/>
              <a:buNone/>
            </a:pPr>
            <a:r>
              <a:rPr lang="en-GB" sz="2800" smtClean="0">
                <a:latin typeface="Tahoma" pitchFamily="34" charset="0"/>
              </a:rPr>
              <a:t>‘…there are limits to the amount of environmental pressure that the Earth’s ecosystems can handle without irreversible damage to these systems or to the life support processes that they enable’.</a:t>
            </a:r>
          </a:p>
          <a:p>
            <a:pPr eaLnBrk="1" hangingPunct="1">
              <a:lnSpc>
                <a:spcPct val="90000"/>
              </a:lnSpc>
              <a:buFont typeface="Wingdings" pitchFamily="2" charset="2"/>
              <a:buNone/>
            </a:pPr>
            <a:endParaRPr lang="en-GB" sz="2800" smtClean="0">
              <a:latin typeface="Tahoma" pitchFamily="34" charset="0"/>
            </a:endParaRPr>
          </a:p>
          <a:p>
            <a:pPr eaLnBrk="1" hangingPunct="1">
              <a:lnSpc>
                <a:spcPct val="90000"/>
              </a:lnSpc>
              <a:buFont typeface="Wingdings" pitchFamily="2" charset="2"/>
              <a:buNone/>
            </a:pPr>
            <a:r>
              <a:rPr lang="en-GB" sz="2000" smtClean="0">
                <a:latin typeface="Tahoma" pitchFamily="34" charset="0"/>
              </a:rPr>
              <a:t>This brought about a three-way classification of indicators...</a:t>
            </a:r>
            <a:endParaRPr lang="en-GB" sz="2800" smtClean="0">
              <a:latin typeface="Tahoma" pitchFamily="34" charset="0"/>
            </a:endParaRPr>
          </a:p>
          <a:p>
            <a:pPr eaLnBrk="1" hangingPunct="1">
              <a:lnSpc>
                <a:spcPct val="90000"/>
              </a:lnSpc>
              <a:buFont typeface="Wingdings" pitchFamily="2" charset="2"/>
              <a:buNone/>
            </a:pPr>
            <a:endParaRPr lang="en-GB" sz="2800" smtClean="0">
              <a:latin typeface="Tahoma" pitchFamily="34" charset="0"/>
            </a:endParaRPr>
          </a:p>
        </p:txBody>
      </p:sp>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animEffect transition="in" filter="randombar(horizontal)">
                                      <p:cBhvr>
                                        <p:cTn id="7" dur="500"/>
                                        <p:tgtEl>
                                          <p:spTgt spid="829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82947">
                                            <p:txEl>
                                              <p:pRg st="2" end="2"/>
                                            </p:txEl>
                                          </p:spTgt>
                                        </p:tgtEl>
                                        <p:attrNameLst>
                                          <p:attrName>style.visibility</p:attrName>
                                        </p:attrNameLst>
                                      </p:cBhvr>
                                      <p:to>
                                        <p:strVal val="visible"/>
                                      </p:to>
                                    </p:set>
                                    <p:animEffect transition="in" filter="randombar(horizontal)">
                                      <p:cBhvr>
                                        <p:cTn id="12" dur="500"/>
                                        <p:tgtEl>
                                          <p:spTgt spid="8294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2947">
                                            <p:txEl>
                                              <p:pRg st="4" end="4"/>
                                            </p:txEl>
                                          </p:spTgt>
                                        </p:tgtEl>
                                        <p:attrNameLst>
                                          <p:attrName>style.visibility</p:attrName>
                                        </p:attrNameLst>
                                      </p:cBhvr>
                                      <p:to>
                                        <p:strVal val="visible"/>
                                      </p:to>
                                    </p:set>
                                    <p:animEffect transition="in" filter="randombar(horizontal)">
                                      <p:cBhvr>
                                        <p:cTn id="17" dur="500"/>
                                        <p:tgtEl>
                                          <p:spTgt spid="8294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7"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4" name="Rectangle 2"/>
          <p:cNvSpPr>
            <a:spLocks noGrp="1" noChangeArrowheads="1"/>
          </p:cNvSpPr>
          <p:nvPr>
            <p:ph type="title" idx="4294967295"/>
          </p:nvPr>
        </p:nvSpPr>
        <p:spPr/>
        <p:txBody>
          <a:bodyPr/>
          <a:lstStyle/>
          <a:p>
            <a:pPr algn="ctr" eaLnBrk="1" hangingPunct="1">
              <a:defRPr/>
            </a:pPr>
            <a:r>
              <a:rPr lang="en-GB" sz="3600" smtClean="0">
                <a:latin typeface="Tahoma" pitchFamily="34" charset="0"/>
              </a:rPr>
              <a:t>The Pressure - State - Response (PSR) System</a:t>
            </a:r>
          </a:p>
        </p:txBody>
      </p:sp>
      <p:sp>
        <p:nvSpPr>
          <p:cNvPr id="74755" name="Rectangle 3"/>
          <p:cNvSpPr>
            <a:spLocks noGrp="1" noChangeArrowheads="1"/>
          </p:cNvSpPr>
          <p:nvPr>
            <p:ph type="body" idx="4294967295"/>
          </p:nvPr>
        </p:nvSpPr>
        <p:spPr/>
        <p:txBody>
          <a:bodyPr/>
          <a:lstStyle/>
          <a:p>
            <a:pPr eaLnBrk="1" hangingPunct="1">
              <a:buFont typeface="Wingdings" pitchFamily="2" charset="2"/>
              <a:buNone/>
            </a:pPr>
            <a:endParaRPr lang="en-GB" smtClean="0"/>
          </a:p>
          <a:p>
            <a:pPr eaLnBrk="1" hangingPunct="1"/>
            <a:r>
              <a:rPr lang="en-GB" sz="2800" smtClean="0">
                <a:latin typeface="Tahoma" pitchFamily="34" charset="0"/>
              </a:rPr>
              <a:t>Typically, </a:t>
            </a:r>
            <a:r>
              <a:rPr lang="en-GB" sz="2800" b="1" i="1" smtClean="0">
                <a:latin typeface="Tahoma" pitchFamily="34" charset="0"/>
              </a:rPr>
              <a:t>pressures</a:t>
            </a:r>
            <a:r>
              <a:rPr lang="en-GB" sz="2800" smtClean="0">
                <a:latin typeface="Tahoma" pitchFamily="34" charset="0"/>
              </a:rPr>
              <a:t> may relate to polluting emissions</a:t>
            </a:r>
          </a:p>
          <a:p>
            <a:pPr eaLnBrk="1" hangingPunct="1">
              <a:buFont typeface="Wingdings" pitchFamily="2" charset="2"/>
              <a:buNone/>
            </a:pPr>
            <a:endParaRPr lang="en-GB" sz="2800" smtClean="0">
              <a:latin typeface="Tahoma" pitchFamily="34" charset="0"/>
            </a:endParaRPr>
          </a:p>
          <a:p>
            <a:pPr eaLnBrk="1" hangingPunct="1"/>
            <a:r>
              <a:rPr lang="en-GB" sz="2800" b="1" i="1" smtClean="0">
                <a:latin typeface="Tahoma" pitchFamily="34" charset="0"/>
              </a:rPr>
              <a:t>State</a:t>
            </a:r>
            <a:r>
              <a:rPr lang="en-GB" sz="2800" smtClean="0">
                <a:latin typeface="Tahoma" pitchFamily="34" charset="0"/>
              </a:rPr>
              <a:t> may be air or water quality, and</a:t>
            </a:r>
          </a:p>
          <a:p>
            <a:pPr eaLnBrk="1" hangingPunct="1">
              <a:buFont typeface="Wingdings" pitchFamily="2" charset="2"/>
              <a:buNone/>
            </a:pPr>
            <a:endParaRPr lang="en-GB" sz="2800" smtClean="0">
              <a:latin typeface="Tahoma" pitchFamily="34" charset="0"/>
            </a:endParaRPr>
          </a:p>
          <a:p>
            <a:pPr eaLnBrk="1" hangingPunct="1"/>
            <a:r>
              <a:rPr lang="en-GB" sz="2800" b="1" i="1" smtClean="0">
                <a:latin typeface="Tahoma" pitchFamily="34" charset="0"/>
              </a:rPr>
              <a:t>Response</a:t>
            </a:r>
            <a:r>
              <a:rPr lang="en-GB" sz="2800" smtClean="0">
                <a:latin typeface="Tahoma" pitchFamily="34" charset="0"/>
              </a:rPr>
              <a:t> might allude to expenditure on cleaning measures.</a:t>
            </a:r>
          </a:p>
        </p:txBody>
      </p:sp>
    </p:spTree>
  </p:cSld>
  <p:clrMapOvr>
    <a:masterClrMapping/>
  </p:clrMapOvr>
  <p:transition>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74755">
                                            <p:txEl>
                                              <p:pRg st="1" end="1"/>
                                            </p:txEl>
                                          </p:spTgt>
                                        </p:tgtEl>
                                        <p:attrNameLst>
                                          <p:attrName>style.visibility</p:attrName>
                                        </p:attrNameLst>
                                      </p:cBhvr>
                                      <p:to>
                                        <p:strVal val="visible"/>
                                      </p:to>
                                    </p:set>
                                    <p:anim calcmode="lin" valueType="num">
                                      <p:cBhvr additive="base">
                                        <p:cTn id="7" dur="500" fill="hold"/>
                                        <p:tgtEl>
                                          <p:spTgt spid="7475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4755">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74755">
                                            <p:txEl>
                                              <p:pRg st="3" end="3"/>
                                            </p:txEl>
                                          </p:spTgt>
                                        </p:tgtEl>
                                        <p:attrNameLst>
                                          <p:attrName>style.visibility</p:attrName>
                                        </p:attrNameLst>
                                      </p:cBhvr>
                                      <p:to>
                                        <p:strVal val="visible"/>
                                      </p:to>
                                    </p:set>
                                    <p:anim calcmode="lin" valueType="num">
                                      <p:cBhvr additive="base">
                                        <p:cTn id="13" dur="500" fill="hold"/>
                                        <p:tgtEl>
                                          <p:spTgt spid="7475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4755">
                                            <p:txEl>
                                              <p:pRg st="3" end="3"/>
                                            </p:txEl>
                                          </p:spTgt>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74755">
                                            <p:txEl>
                                              <p:pRg st="5" end="5"/>
                                            </p:txEl>
                                          </p:spTgt>
                                        </p:tgtEl>
                                        <p:attrNameLst>
                                          <p:attrName>style.visibility</p:attrName>
                                        </p:attrNameLst>
                                      </p:cBhvr>
                                      <p:to>
                                        <p:strVal val="visible"/>
                                      </p:to>
                                    </p:set>
                                    <p:anim calcmode="lin" valueType="num">
                                      <p:cBhvr additive="base">
                                        <p:cTn id="19" dur="500" fill="hold"/>
                                        <p:tgtEl>
                                          <p:spTgt spid="74755">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4755">
                                            <p:txEl>
                                              <p:pRg st="5" end="5"/>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5"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778" name="Rectangle 2"/>
          <p:cNvSpPr>
            <a:spLocks noGrp="1" noChangeArrowheads="1"/>
          </p:cNvSpPr>
          <p:nvPr>
            <p:ph type="title" idx="4294967295"/>
          </p:nvPr>
        </p:nvSpPr>
        <p:spPr>
          <a:xfrm>
            <a:off x="609600" y="990600"/>
            <a:ext cx="7772400" cy="1143000"/>
          </a:xfrm>
        </p:spPr>
        <p:txBody>
          <a:bodyPr/>
          <a:lstStyle/>
          <a:p>
            <a:pPr algn="ctr" eaLnBrk="1" hangingPunct="1">
              <a:defRPr/>
            </a:pPr>
            <a:r>
              <a:rPr lang="en-GB" sz="3600" smtClean="0">
                <a:latin typeface="Tahoma" pitchFamily="34" charset="0"/>
              </a:rPr>
              <a:t>In an ideal world the PSR system may be regarded as a chain of casual links…</a:t>
            </a:r>
          </a:p>
        </p:txBody>
      </p:sp>
      <p:sp>
        <p:nvSpPr>
          <p:cNvPr id="75779" name="Rectangle 3"/>
          <p:cNvSpPr>
            <a:spLocks noGrp="1" noChangeArrowheads="1"/>
          </p:cNvSpPr>
          <p:nvPr>
            <p:ph type="body" idx="4294967295"/>
          </p:nvPr>
        </p:nvSpPr>
        <p:spPr/>
        <p:txBody>
          <a:bodyPr/>
          <a:lstStyle/>
          <a:p>
            <a:pPr eaLnBrk="1" hangingPunct="1"/>
            <a:endParaRPr lang="en-GB" smtClean="0"/>
          </a:p>
          <a:p>
            <a:pPr eaLnBrk="1" hangingPunct="1">
              <a:buFont typeface="Wingdings" pitchFamily="2" charset="2"/>
              <a:buNone/>
            </a:pPr>
            <a:r>
              <a:rPr lang="en-GB" smtClean="0"/>
              <a:t>   </a:t>
            </a:r>
            <a:r>
              <a:rPr lang="en-GB" sz="2800" smtClean="0">
                <a:latin typeface="Tahoma" pitchFamily="34" charset="0"/>
              </a:rPr>
              <a:t>increased pressures place the environment in a poorer state, which (hopefully) provokes responses, that in turn minimize the pressures - the vicious circle thus becomes a good one!</a:t>
            </a:r>
          </a:p>
          <a:p>
            <a:pPr eaLnBrk="1" hangingPunct="1">
              <a:buFont typeface="Wingdings" pitchFamily="2" charset="2"/>
              <a:buNone/>
            </a:pPr>
            <a:endParaRPr lang="en-GB" sz="2800" smtClean="0">
              <a:latin typeface="Tahoma" pitchFamily="34" charset="0"/>
            </a:endParaRPr>
          </a:p>
          <a:p>
            <a:pPr eaLnBrk="1" hangingPunct="1">
              <a:buFont typeface="Wingdings" pitchFamily="2" charset="2"/>
              <a:buNone/>
            </a:pPr>
            <a:r>
              <a:rPr lang="en-GB" sz="2800" smtClean="0">
                <a:latin typeface="Tahoma" pitchFamily="34" charset="0"/>
              </a:rPr>
              <a:t>				Or to put it another way...</a:t>
            </a:r>
          </a:p>
        </p:txBody>
      </p:sp>
    </p:spTree>
  </p:cSld>
  <p:clrMapOvr>
    <a:masterClrMapping/>
  </p:clrMapOvr>
  <p:transition>
    <p:check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75779">
                                            <p:txEl>
                                              <p:pRg st="1" end="1"/>
                                            </p:txEl>
                                          </p:spTgt>
                                        </p:tgtEl>
                                        <p:attrNameLst>
                                          <p:attrName>style.visibility</p:attrName>
                                        </p:attrNameLst>
                                      </p:cBhvr>
                                      <p:to>
                                        <p:strVal val="visible"/>
                                      </p:to>
                                    </p:set>
                                    <p:animEffect transition="in" filter="box(in)">
                                      <p:cBhvr>
                                        <p:cTn id="7" dur="500"/>
                                        <p:tgtEl>
                                          <p:spTgt spid="7577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75779">
                                            <p:txEl>
                                              <p:pRg st="3" end="3"/>
                                            </p:txEl>
                                          </p:spTgt>
                                        </p:tgtEl>
                                        <p:attrNameLst>
                                          <p:attrName>style.visibility</p:attrName>
                                        </p:attrNameLst>
                                      </p:cBhvr>
                                      <p:to>
                                        <p:strVal val="visible"/>
                                      </p:to>
                                    </p:set>
                                    <p:animEffect transition="in" filter="box(in)">
                                      <p:cBhvr>
                                        <p:cTn id="12" dur="500"/>
                                        <p:tgtEl>
                                          <p:spTgt spid="7577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9"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Oval 3"/>
          <p:cNvSpPr>
            <a:spLocks noChangeArrowheads="1"/>
          </p:cNvSpPr>
          <p:nvPr/>
        </p:nvSpPr>
        <p:spPr bwMode="auto">
          <a:xfrm>
            <a:off x="3276600" y="685800"/>
            <a:ext cx="2590800" cy="1219200"/>
          </a:xfrm>
          <a:prstGeom prst="ellipse">
            <a:avLst/>
          </a:prstGeom>
          <a:solidFill>
            <a:schemeClr val="accent1"/>
          </a:solidFill>
          <a:ln w="9525">
            <a:solidFill>
              <a:schemeClr val="tx1"/>
            </a:solidFill>
            <a:round/>
            <a:headEnd/>
            <a:tailEnd/>
          </a:ln>
        </p:spPr>
        <p:txBody>
          <a:bodyPr wrap="none" anchor="ctr"/>
          <a:lstStyle/>
          <a:p>
            <a:pPr algn="ctr" eaLnBrk="0" hangingPunct="0"/>
            <a:r>
              <a:rPr lang="en-GB" sz="2000">
                <a:latin typeface="Tahoma" pitchFamily="34" charset="0"/>
              </a:rPr>
              <a:t>(Poor) state of the</a:t>
            </a:r>
          </a:p>
          <a:p>
            <a:pPr algn="ctr" eaLnBrk="0" hangingPunct="0"/>
            <a:r>
              <a:rPr lang="en-GB" sz="2000">
                <a:latin typeface="Tahoma" pitchFamily="34" charset="0"/>
              </a:rPr>
              <a:t>environment</a:t>
            </a:r>
          </a:p>
        </p:txBody>
      </p:sp>
      <p:sp>
        <p:nvSpPr>
          <p:cNvPr id="37891" name="Oval 4"/>
          <p:cNvSpPr>
            <a:spLocks noChangeArrowheads="1"/>
          </p:cNvSpPr>
          <p:nvPr/>
        </p:nvSpPr>
        <p:spPr bwMode="auto">
          <a:xfrm>
            <a:off x="6629400" y="2667000"/>
            <a:ext cx="1905000" cy="1371600"/>
          </a:xfrm>
          <a:prstGeom prst="ellipse">
            <a:avLst/>
          </a:prstGeom>
          <a:solidFill>
            <a:schemeClr val="accent1"/>
          </a:solidFill>
          <a:ln w="9525">
            <a:solidFill>
              <a:schemeClr val="tx1"/>
            </a:solidFill>
            <a:round/>
            <a:headEnd/>
            <a:tailEnd/>
          </a:ln>
        </p:spPr>
        <p:txBody>
          <a:bodyPr wrap="none" anchor="ctr"/>
          <a:lstStyle/>
          <a:p>
            <a:pPr algn="ctr" eaLnBrk="0" hangingPunct="0"/>
            <a:r>
              <a:rPr lang="en-GB" sz="2000">
                <a:latin typeface="Tahoma" pitchFamily="34" charset="0"/>
              </a:rPr>
              <a:t>Responses</a:t>
            </a:r>
          </a:p>
        </p:txBody>
      </p:sp>
      <p:sp>
        <p:nvSpPr>
          <p:cNvPr id="37892" name="Oval 5"/>
          <p:cNvSpPr>
            <a:spLocks noChangeArrowheads="1"/>
          </p:cNvSpPr>
          <p:nvPr/>
        </p:nvSpPr>
        <p:spPr bwMode="auto">
          <a:xfrm>
            <a:off x="762000" y="2667000"/>
            <a:ext cx="1905000" cy="1371600"/>
          </a:xfrm>
          <a:prstGeom prst="ellipse">
            <a:avLst/>
          </a:prstGeom>
          <a:solidFill>
            <a:schemeClr val="accent1"/>
          </a:solidFill>
          <a:ln w="9525">
            <a:solidFill>
              <a:schemeClr val="tx1"/>
            </a:solidFill>
            <a:round/>
            <a:headEnd/>
            <a:tailEnd/>
          </a:ln>
        </p:spPr>
        <p:txBody>
          <a:bodyPr wrap="none" anchor="ctr"/>
          <a:lstStyle/>
          <a:p>
            <a:pPr algn="ctr" eaLnBrk="0" hangingPunct="0"/>
            <a:r>
              <a:rPr lang="en-GB" sz="2000">
                <a:latin typeface="Tahoma" pitchFamily="34" charset="0"/>
              </a:rPr>
              <a:t>Pressures</a:t>
            </a:r>
          </a:p>
        </p:txBody>
      </p:sp>
      <p:sp>
        <p:nvSpPr>
          <p:cNvPr id="37893" name="Line 6"/>
          <p:cNvSpPr>
            <a:spLocks noChangeShapeType="1"/>
          </p:cNvSpPr>
          <p:nvPr/>
        </p:nvSpPr>
        <p:spPr bwMode="auto">
          <a:xfrm flipH="1">
            <a:off x="2667000" y="3352800"/>
            <a:ext cx="3962400" cy="0"/>
          </a:xfrm>
          <a:prstGeom prst="line">
            <a:avLst/>
          </a:prstGeom>
          <a:noFill/>
          <a:ln w="9525">
            <a:solidFill>
              <a:schemeClr val="tx1"/>
            </a:solidFill>
            <a:round/>
            <a:headEnd/>
            <a:tailEnd type="triangle" w="med" len="med"/>
          </a:ln>
        </p:spPr>
        <p:txBody>
          <a:bodyPr wrap="none" anchor="ctr"/>
          <a:lstStyle/>
          <a:p>
            <a:endParaRPr lang="en-GB"/>
          </a:p>
        </p:txBody>
      </p:sp>
      <p:sp>
        <p:nvSpPr>
          <p:cNvPr id="37894" name="Text Box 8"/>
          <p:cNvSpPr txBox="1">
            <a:spLocks noChangeArrowheads="1"/>
          </p:cNvSpPr>
          <p:nvPr/>
        </p:nvSpPr>
        <p:spPr bwMode="auto">
          <a:xfrm>
            <a:off x="609600" y="4800600"/>
            <a:ext cx="7924800" cy="822325"/>
          </a:xfrm>
          <a:prstGeom prst="rect">
            <a:avLst/>
          </a:prstGeom>
          <a:noFill/>
          <a:ln w="9525">
            <a:noFill/>
            <a:miter lim="800000"/>
            <a:headEnd/>
            <a:tailEnd/>
          </a:ln>
        </p:spPr>
        <p:txBody>
          <a:bodyPr>
            <a:spAutoFit/>
          </a:bodyPr>
          <a:lstStyle/>
          <a:p>
            <a:pPr algn="ctr" eaLnBrk="0" hangingPunct="0">
              <a:spcBef>
                <a:spcPct val="50000"/>
              </a:spcBef>
            </a:pPr>
            <a:r>
              <a:rPr lang="en-GB" b="1">
                <a:latin typeface="Tahoma" pitchFamily="34" charset="0"/>
              </a:rPr>
              <a:t>The Relationships between pressures, state and responses</a:t>
            </a:r>
          </a:p>
        </p:txBody>
      </p:sp>
      <p:sp>
        <p:nvSpPr>
          <p:cNvPr id="37895" name="Line 9"/>
          <p:cNvSpPr>
            <a:spLocks noChangeShapeType="1"/>
          </p:cNvSpPr>
          <p:nvPr/>
        </p:nvSpPr>
        <p:spPr bwMode="auto">
          <a:xfrm flipV="1">
            <a:off x="2438400" y="1676400"/>
            <a:ext cx="1219200" cy="1219200"/>
          </a:xfrm>
          <a:prstGeom prst="line">
            <a:avLst/>
          </a:prstGeom>
          <a:noFill/>
          <a:ln w="9525">
            <a:solidFill>
              <a:schemeClr val="tx1"/>
            </a:solidFill>
            <a:round/>
            <a:headEnd/>
            <a:tailEnd type="triangle" w="med" len="med"/>
          </a:ln>
        </p:spPr>
        <p:txBody>
          <a:bodyPr wrap="none" anchor="ctr"/>
          <a:lstStyle/>
          <a:p>
            <a:endParaRPr lang="en-GB"/>
          </a:p>
        </p:txBody>
      </p:sp>
      <p:sp>
        <p:nvSpPr>
          <p:cNvPr id="37896" name="Line 12"/>
          <p:cNvSpPr>
            <a:spLocks noChangeShapeType="1"/>
          </p:cNvSpPr>
          <p:nvPr/>
        </p:nvSpPr>
        <p:spPr bwMode="auto">
          <a:xfrm>
            <a:off x="5562600" y="1676400"/>
            <a:ext cx="1295400" cy="1295400"/>
          </a:xfrm>
          <a:prstGeom prst="line">
            <a:avLst/>
          </a:prstGeom>
          <a:noFill/>
          <a:ln w="9525">
            <a:solidFill>
              <a:schemeClr val="tx1"/>
            </a:solidFill>
            <a:round/>
            <a:headEnd/>
            <a:tailEnd type="triangle" w="med" len="med"/>
          </a:ln>
        </p:spPr>
        <p:txBody>
          <a:bodyPr wrap="none" anchor="ctr"/>
          <a:lstStyle/>
          <a:p>
            <a:endParaRPr lang="en-GB"/>
          </a:p>
        </p:txBody>
      </p:sp>
    </p:spTree>
  </p:cSld>
  <p:clrMapOvr>
    <a:masterClrMapping/>
  </p:clrMapOvr>
  <p:transition>
    <p:dissolve/>
  </p:transition>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3" name="Rectangle 3"/>
          <p:cNvSpPr>
            <a:spLocks noGrp="1" noChangeArrowheads="1"/>
          </p:cNvSpPr>
          <p:nvPr>
            <p:ph type="title" idx="4294967295"/>
          </p:nvPr>
        </p:nvSpPr>
        <p:spPr>
          <a:xfrm>
            <a:off x="685800" y="990600"/>
            <a:ext cx="7772400" cy="1143000"/>
          </a:xfrm>
        </p:spPr>
        <p:txBody>
          <a:bodyPr/>
          <a:lstStyle/>
          <a:p>
            <a:pPr algn="ctr" eaLnBrk="1" hangingPunct="1">
              <a:defRPr/>
            </a:pPr>
            <a:r>
              <a:rPr lang="en-GB" sz="3600" smtClean="0">
                <a:latin typeface="Tahoma" pitchFamily="34" charset="0"/>
              </a:rPr>
              <a:t>This system was further refined to include a control or driving force indicator</a:t>
            </a:r>
          </a:p>
        </p:txBody>
      </p:sp>
      <p:sp>
        <p:nvSpPr>
          <p:cNvPr id="76804" name="Rectangle 4"/>
          <p:cNvSpPr>
            <a:spLocks noGrp="1" noChangeArrowheads="1"/>
          </p:cNvSpPr>
          <p:nvPr>
            <p:ph type="body" idx="4294967295"/>
          </p:nvPr>
        </p:nvSpPr>
        <p:spPr/>
        <p:txBody>
          <a:bodyPr/>
          <a:lstStyle/>
          <a:p>
            <a:pPr eaLnBrk="1" hangingPunct="1"/>
            <a:endParaRPr lang="en-GB" smtClean="0"/>
          </a:p>
          <a:p>
            <a:pPr eaLnBrk="1" hangingPunct="1">
              <a:buFont typeface="Wingdings" pitchFamily="2" charset="2"/>
              <a:buNone/>
            </a:pPr>
            <a:r>
              <a:rPr lang="en-GB" smtClean="0"/>
              <a:t>   </a:t>
            </a:r>
            <a:r>
              <a:rPr lang="en-GB" sz="2800" smtClean="0">
                <a:latin typeface="Tahoma" pitchFamily="34" charset="0"/>
              </a:rPr>
              <a:t>In the EEA indicator system </a:t>
            </a:r>
            <a:r>
              <a:rPr lang="en-GB" sz="2800" b="1" i="1" smtClean="0">
                <a:latin typeface="Tahoma" pitchFamily="34" charset="0"/>
              </a:rPr>
              <a:t>driving forces </a:t>
            </a:r>
            <a:r>
              <a:rPr lang="en-GB" sz="2800" smtClean="0">
                <a:latin typeface="Tahoma" pitchFamily="34" charset="0"/>
              </a:rPr>
              <a:t>refer to economic and other societal developments, for example;</a:t>
            </a:r>
          </a:p>
          <a:p>
            <a:pPr eaLnBrk="1" hangingPunct="1">
              <a:buFont typeface="Wingdings" pitchFamily="2" charset="2"/>
              <a:buNone/>
            </a:pPr>
            <a:endParaRPr lang="en-GB" sz="2800" smtClean="0">
              <a:latin typeface="Tahoma" pitchFamily="34" charset="0"/>
            </a:endParaRPr>
          </a:p>
          <a:p>
            <a:pPr eaLnBrk="1" hangingPunct="1">
              <a:buFont typeface="Wingdings" pitchFamily="2" charset="2"/>
              <a:buNone/>
            </a:pPr>
            <a:r>
              <a:rPr lang="en-GB" sz="2800" smtClean="0">
                <a:latin typeface="Tahoma" pitchFamily="34" charset="0"/>
              </a:rPr>
              <a:t>   some aspects of resource consumption which may contribute to pressures in the sense of emissions, disturbance etc.</a:t>
            </a:r>
          </a:p>
          <a:p>
            <a:pPr eaLnBrk="1" hangingPunct="1"/>
            <a:endParaRPr lang="en-GB" sz="2800" smtClean="0">
              <a:latin typeface="Tahoma" pitchFamily="34" charset="0"/>
            </a:endParaRPr>
          </a:p>
        </p:txBody>
      </p:sp>
    </p:spTree>
  </p:cSld>
  <p:clrMapOvr>
    <a:masterClrMapping/>
  </p:clrMapOvr>
  <p:transition>
    <p:strips/>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76804">
                                            <p:txEl>
                                              <p:pRg st="1" end="1"/>
                                            </p:txEl>
                                          </p:spTgt>
                                        </p:tgtEl>
                                        <p:attrNameLst>
                                          <p:attrName>style.visibility</p:attrName>
                                        </p:attrNameLst>
                                      </p:cBhvr>
                                      <p:to>
                                        <p:strVal val="visible"/>
                                      </p:to>
                                    </p:set>
                                    <p:anim calcmode="lin" valueType="num">
                                      <p:cBhvr>
                                        <p:cTn id="7" dur="1000" fill="hold"/>
                                        <p:tgtEl>
                                          <p:spTgt spid="76804">
                                            <p:txEl>
                                              <p:pRg st="1" end="1"/>
                                            </p:txEl>
                                          </p:spTgt>
                                        </p:tgtEl>
                                        <p:attrNameLst>
                                          <p:attrName>ppt_w</p:attrName>
                                        </p:attrNameLst>
                                      </p:cBhvr>
                                      <p:tavLst>
                                        <p:tav tm="0">
                                          <p:val>
                                            <p:fltVal val="0"/>
                                          </p:val>
                                        </p:tav>
                                        <p:tav tm="100000">
                                          <p:val>
                                            <p:strVal val="#ppt_w"/>
                                          </p:val>
                                        </p:tav>
                                      </p:tavLst>
                                    </p:anim>
                                    <p:anim calcmode="lin" valueType="num">
                                      <p:cBhvr>
                                        <p:cTn id="8" dur="1000" fill="hold"/>
                                        <p:tgtEl>
                                          <p:spTgt spid="76804">
                                            <p:txEl>
                                              <p:pRg st="1" end="1"/>
                                            </p:txEl>
                                          </p:spTgt>
                                        </p:tgtEl>
                                        <p:attrNameLst>
                                          <p:attrName>ppt_h</p:attrName>
                                        </p:attrNameLst>
                                      </p:cBhvr>
                                      <p:tavLst>
                                        <p:tav tm="0">
                                          <p:val>
                                            <p:fltVal val="0"/>
                                          </p:val>
                                        </p:tav>
                                        <p:tav tm="100000">
                                          <p:val>
                                            <p:strVal val="#ppt_h"/>
                                          </p:val>
                                        </p:tav>
                                      </p:tavLst>
                                    </p:anim>
                                    <p:anim calcmode="lin" valueType="num">
                                      <p:cBhvr>
                                        <p:cTn id="9" dur="1000" fill="hold"/>
                                        <p:tgtEl>
                                          <p:spTgt spid="76804">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76804">
                                            <p:txEl>
                                              <p:pRg st="1" end="1"/>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5" presetClass="entr" presetSubtype="0" fill="hold" grpId="0" nodeType="clickEffect">
                                  <p:stCondLst>
                                    <p:cond delay="0"/>
                                  </p:stCondLst>
                                  <p:childTnLst>
                                    <p:set>
                                      <p:cBhvr>
                                        <p:cTn id="14" dur="1" fill="hold">
                                          <p:stCondLst>
                                            <p:cond delay="0"/>
                                          </p:stCondLst>
                                        </p:cTn>
                                        <p:tgtEl>
                                          <p:spTgt spid="76804">
                                            <p:txEl>
                                              <p:pRg st="3" end="3"/>
                                            </p:txEl>
                                          </p:spTgt>
                                        </p:tgtEl>
                                        <p:attrNameLst>
                                          <p:attrName>style.visibility</p:attrName>
                                        </p:attrNameLst>
                                      </p:cBhvr>
                                      <p:to>
                                        <p:strVal val="visible"/>
                                      </p:to>
                                    </p:set>
                                    <p:anim calcmode="lin" valueType="num">
                                      <p:cBhvr>
                                        <p:cTn id="15" dur="1000" fill="hold"/>
                                        <p:tgtEl>
                                          <p:spTgt spid="76804">
                                            <p:txEl>
                                              <p:pRg st="3" end="3"/>
                                            </p:txEl>
                                          </p:spTgt>
                                        </p:tgtEl>
                                        <p:attrNameLst>
                                          <p:attrName>ppt_w</p:attrName>
                                        </p:attrNameLst>
                                      </p:cBhvr>
                                      <p:tavLst>
                                        <p:tav tm="0">
                                          <p:val>
                                            <p:fltVal val="0"/>
                                          </p:val>
                                        </p:tav>
                                        <p:tav tm="100000">
                                          <p:val>
                                            <p:strVal val="#ppt_w"/>
                                          </p:val>
                                        </p:tav>
                                      </p:tavLst>
                                    </p:anim>
                                    <p:anim calcmode="lin" valueType="num">
                                      <p:cBhvr>
                                        <p:cTn id="16" dur="1000" fill="hold"/>
                                        <p:tgtEl>
                                          <p:spTgt spid="76804">
                                            <p:txEl>
                                              <p:pRg st="3" end="3"/>
                                            </p:txEl>
                                          </p:spTgt>
                                        </p:tgtEl>
                                        <p:attrNameLst>
                                          <p:attrName>ppt_h</p:attrName>
                                        </p:attrNameLst>
                                      </p:cBhvr>
                                      <p:tavLst>
                                        <p:tav tm="0">
                                          <p:val>
                                            <p:fltVal val="0"/>
                                          </p:val>
                                        </p:tav>
                                        <p:tav tm="100000">
                                          <p:val>
                                            <p:strVal val="#ppt_h"/>
                                          </p:val>
                                        </p:tav>
                                      </p:tavLst>
                                    </p:anim>
                                    <p:anim calcmode="lin" valueType="num">
                                      <p:cBhvr>
                                        <p:cTn id="17" dur="1000" fill="hold"/>
                                        <p:tgtEl>
                                          <p:spTgt spid="76804">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76804">
                                            <p:txEl>
                                              <p:pRg st="3" end="3"/>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4" grpId="0" build="p"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Oval 3"/>
          <p:cNvSpPr>
            <a:spLocks noChangeArrowheads="1"/>
          </p:cNvSpPr>
          <p:nvPr/>
        </p:nvSpPr>
        <p:spPr bwMode="auto">
          <a:xfrm>
            <a:off x="3505200" y="4191000"/>
            <a:ext cx="2133600" cy="1371600"/>
          </a:xfrm>
          <a:prstGeom prst="ellipse">
            <a:avLst/>
          </a:prstGeom>
          <a:solidFill>
            <a:schemeClr val="accent1"/>
          </a:solidFill>
          <a:ln w="9525">
            <a:solidFill>
              <a:schemeClr val="tx1"/>
            </a:solidFill>
            <a:round/>
            <a:headEnd/>
            <a:tailEnd/>
          </a:ln>
        </p:spPr>
        <p:txBody>
          <a:bodyPr wrap="none" anchor="ctr"/>
          <a:lstStyle/>
          <a:p>
            <a:pPr algn="ctr" eaLnBrk="0" hangingPunct="0"/>
            <a:r>
              <a:rPr lang="en-GB" sz="2000">
                <a:latin typeface="Tahoma" pitchFamily="34" charset="0"/>
              </a:rPr>
              <a:t>Driving forces</a:t>
            </a:r>
          </a:p>
        </p:txBody>
      </p:sp>
      <p:sp>
        <p:nvSpPr>
          <p:cNvPr id="39939" name="Oval 4"/>
          <p:cNvSpPr>
            <a:spLocks noChangeArrowheads="1"/>
          </p:cNvSpPr>
          <p:nvPr/>
        </p:nvSpPr>
        <p:spPr bwMode="auto">
          <a:xfrm>
            <a:off x="3276600" y="685800"/>
            <a:ext cx="2590800" cy="1219200"/>
          </a:xfrm>
          <a:prstGeom prst="ellipse">
            <a:avLst/>
          </a:prstGeom>
          <a:solidFill>
            <a:schemeClr val="accent1"/>
          </a:solidFill>
          <a:ln w="9525">
            <a:solidFill>
              <a:schemeClr val="tx1"/>
            </a:solidFill>
            <a:round/>
            <a:headEnd/>
            <a:tailEnd/>
          </a:ln>
        </p:spPr>
        <p:txBody>
          <a:bodyPr wrap="none" anchor="ctr"/>
          <a:lstStyle/>
          <a:p>
            <a:pPr algn="ctr" eaLnBrk="0" hangingPunct="0"/>
            <a:r>
              <a:rPr lang="en-GB" sz="2000">
                <a:latin typeface="Tahoma" pitchFamily="34" charset="0"/>
              </a:rPr>
              <a:t>(Poor) state of the</a:t>
            </a:r>
          </a:p>
          <a:p>
            <a:pPr algn="ctr" eaLnBrk="0" hangingPunct="0"/>
            <a:r>
              <a:rPr lang="en-GB" sz="2000">
                <a:latin typeface="Tahoma" pitchFamily="34" charset="0"/>
              </a:rPr>
              <a:t>environment</a:t>
            </a:r>
          </a:p>
        </p:txBody>
      </p:sp>
      <p:sp>
        <p:nvSpPr>
          <p:cNvPr id="39940" name="Oval 5"/>
          <p:cNvSpPr>
            <a:spLocks noChangeArrowheads="1"/>
          </p:cNvSpPr>
          <p:nvPr/>
        </p:nvSpPr>
        <p:spPr bwMode="auto">
          <a:xfrm>
            <a:off x="6629400" y="2667000"/>
            <a:ext cx="1905000" cy="1371600"/>
          </a:xfrm>
          <a:prstGeom prst="ellipse">
            <a:avLst/>
          </a:prstGeom>
          <a:solidFill>
            <a:schemeClr val="accent1"/>
          </a:solidFill>
          <a:ln w="9525">
            <a:solidFill>
              <a:schemeClr val="tx1"/>
            </a:solidFill>
            <a:round/>
            <a:headEnd/>
            <a:tailEnd/>
          </a:ln>
        </p:spPr>
        <p:txBody>
          <a:bodyPr wrap="none" anchor="ctr"/>
          <a:lstStyle/>
          <a:p>
            <a:pPr algn="ctr" eaLnBrk="0" hangingPunct="0"/>
            <a:r>
              <a:rPr lang="en-GB" sz="2000">
                <a:latin typeface="Tahoma" pitchFamily="34" charset="0"/>
              </a:rPr>
              <a:t>Responses</a:t>
            </a:r>
          </a:p>
        </p:txBody>
      </p:sp>
      <p:sp>
        <p:nvSpPr>
          <p:cNvPr id="39941" name="Oval 6"/>
          <p:cNvSpPr>
            <a:spLocks noChangeArrowheads="1"/>
          </p:cNvSpPr>
          <p:nvPr/>
        </p:nvSpPr>
        <p:spPr bwMode="auto">
          <a:xfrm>
            <a:off x="762000" y="2667000"/>
            <a:ext cx="1905000" cy="1371600"/>
          </a:xfrm>
          <a:prstGeom prst="ellipse">
            <a:avLst/>
          </a:prstGeom>
          <a:solidFill>
            <a:schemeClr val="accent1"/>
          </a:solidFill>
          <a:ln w="9525">
            <a:solidFill>
              <a:schemeClr val="tx1"/>
            </a:solidFill>
            <a:round/>
            <a:headEnd/>
            <a:tailEnd/>
          </a:ln>
        </p:spPr>
        <p:txBody>
          <a:bodyPr wrap="none" anchor="ctr"/>
          <a:lstStyle/>
          <a:p>
            <a:pPr algn="ctr" eaLnBrk="0" hangingPunct="0"/>
            <a:r>
              <a:rPr lang="en-GB" sz="2000">
                <a:latin typeface="Tahoma" pitchFamily="34" charset="0"/>
              </a:rPr>
              <a:t>Pressures</a:t>
            </a:r>
          </a:p>
        </p:txBody>
      </p:sp>
      <p:sp>
        <p:nvSpPr>
          <p:cNvPr id="39942" name="Line 13"/>
          <p:cNvSpPr>
            <a:spLocks noChangeShapeType="1"/>
          </p:cNvSpPr>
          <p:nvPr/>
        </p:nvSpPr>
        <p:spPr bwMode="auto">
          <a:xfrm flipH="1">
            <a:off x="2667000" y="3352800"/>
            <a:ext cx="3962400" cy="0"/>
          </a:xfrm>
          <a:prstGeom prst="line">
            <a:avLst/>
          </a:prstGeom>
          <a:noFill/>
          <a:ln w="9525">
            <a:solidFill>
              <a:schemeClr val="tx1"/>
            </a:solidFill>
            <a:round/>
            <a:headEnd/>
            <a:tailEnd type="triangle" w="med" len="med"/>
          </a:ln>
        </p:spPr>
        <p:txBody>
          <a:bodyPr wrap="none" anchor="ctr"/>
          <a:lstStyle/>
          <a:p>
            <a:endParaRPr lang="en-GB"/>
          </a:p>
        </p:txBody>
      </p:sp>
      <p:sp>
        <p:nvSpPr>
          <p:cNvPr id="39943" name="Text Box 14"/>
          <p:cNvSpPr txBox="1">
            <a:spLocks noChangeArrowheads="1"/>
          </p:cNvSpPr>
          <p:nvPr/>
        </p:nvSpPr>
        <p:spPr bwMode="auto">
          <a:xfrm>
            <a:off x="4419600" y="3124200"/>
            <a:ext cx="336550" cy="457200"/>
          </a:xfrm>
          <a:prstGeom prst="rect">
            <a:avLst/>
          </a:prstGeom>
          <a:noFill/>
          <a:ln w="9525">
            <a:noFill/>
            <a:miter lim="800000"/>
            <a:headEnd/>
            <a:tailEnd/>
          </a:ln>
        </p:spPr>
        <p:txBody>
          <a:bodyPr wrap="none">
            <a:spAutoFit/>
          </a:bodyPr>
          <a:lstStyle/>
          <a:p>
            <a:pPr eaLnBrk="0" hangingPunct="0"/>
            <a:r>
              <a:rPr lang="en-GB" b="1"/>
              <a:t>_</a:t>
            </a:r>
            <a:endParaRPr lang="en-GB"/>
          </a:p>
        </p:txBody>
      </p:sp>
      <p:sp>
        <p:nvSpPr>
          <p:cNvPr id="39944" name="Text Box 19"/>
          <p:cNvSpPr txBox="1">
            <a:spLocks noChangeArrowheads="1"/>
          </p:cNvSpPr>
          <p:nvPr/>
        </p:nvSpPr>
        <p:spPr bwMode="auto">
          <a:xfrm>
            <a:off x="457200" y="5715000"/>
            <a:ext cx="7924800" cy="822325"/>
          </a:xfrm>
          <a:prstGeom prst="rect">
            <a:avLst/>
          </a:prstGeom>
          <a:noFill/>
          <a:ln w="9525">
            <a:noFill/>
            <a:miter lim="800000"/>
            <a:headEnd/>
            <a:tailEnd/>
          </a:ln>
        </p:spPr>
        <p:txBody>
          <a:bodyPr>
            <a:spAutoFit/>
          </a:bodyPr>
          <a:lstStyle/>
          <a:p>
            <a:pPr algn="ctr" eaLnBrk="0" hangingPunct="0">
              <a:spcBef>
                <a:spcPct val="50000"/>
              </a:spcBef>
            </a:pPr>
            <a:r>
              <a:rPr lang="en-GB" b="1">
                <a:latin typeface="Tahoma" pitchFamily="34" charset="0"/>
              </a:rPr>
              <a:t>The Relationships between driving forces, pressures, state and responses</a:t>
            </a:r>
          </a:p>
        </p:txBody>
      </p:sp>
      <p:sp>
        <p:nvSpPr>
          <p:cNvPr id="39945" name="Line 28"/>
          <p:cNvSpPr>
            <a:spLocks noChangeShapeType="1"/>
          </p:cNvSpPr>
          <p:nvPr/>
        </p:nvSpPr>
        <p:spPr bwMode="auto">
          <a:xfrm flipV="1">
            <a:off x="2438400" y="1676400"/>
            <a:ext cx="1219200" cy="1219200"/>
          </a:xfrm>
          <a:prstGeom prst="line">
            <a:avLst/>
          </a:prstGeom>
          <a:noFill/>
          <a:ln w="9525">
            <a:solidFill>
              <a:schemeClr val="tx1"/>
            </a:solidFill>
            <a:round/>
            <a:headEnd/>
            <a:tailEnd type="triangle" w="med" len="med"/>
          </a:ln>
        </p:spPr>
        <p:txBody>
          <a:bodyPr wrap="none" anchor="ctr"/>
          <a:lstStyle/>
          <a:p>
            <a:endParaRPr lang="en-GB"/>
          </a:p>
        </p:txBody>
      </p:sp>
      <p:sp>
        <p:nvSpPr>
          <p:cNvPr id="39946" name="Line 30"/>
          <p:cNvSpPr>
            <a:spLocks noChangeShapeType="1"/>
          </p:cNvSpPr>
          <p:nvPr/>
        </p:nvSpPr>
        <p:spPr bwMode="auto">
          <a:xfrm flipH="1" flipV="1">
            <a:off x="2438400" y="3733800"/>
            <a:ext cx="1143000" cy="838200"/>
          </a:xfrm>
          <a:prstGeom prst="line">
            <a:avLst/>
          </a:prstGeom>
          <a:noFill/>
          <a:ln w="9525">
            <a:solidFill>
              <a:schemeClr val="tx1"/>
            </a:solidFill>
            <a:round/>
            <a:headEnd/>
            <a:tailEnd type="triangle" w="med" len="med"/>
          </a:ln>
        </p:spPr>
        <p:txBody>
          <a:bodyPr wrap="none" anchor="ctr"/>
          <a:lstStyle/>
          <a:p>
            <a:endParaRPr lang="en-GB"/>
          </a:p>
        </p:txBody>
      </p:sp>
      <p:sp>
        <p:nvSpPr>
          <p:cNvPr id="39947" name="Line 31"/>
          <p:cNvSpPr>
            <a:spLocks noChangeShapeType="1"/>
          </p:cNvSpPr>
          <p:nvPr/>
        </p:nvSpPr>
        <p:spPr bwMode="auto">
          <a:xfrm flipH="1">
            <a:off x="5486400" y="3733800"/>
            <a:ext cx="1295400" cy="838200"/>
          </a:xfrm>
          <a:prstGeom prst="line">
            <a:avLst/>
          </a:prstGeom>
          <a:noFill/>
          <a:ln w="9525">
            <a:solidFill>
              <a:schemeClr val="tx1"/>
            </a:solidFill>
            <a:round/>
            <a:headEnd/>
            <a:tailEnd type="triangle" w="med" len="med"/>
          </a:ln>
        </p:spPr>
        <p:txBody>
          <a:bodyPr wrap="none" anchor="ctr"/>
          <a:lstStyle/>
          <a:p>
            <a:endParaRPr lang="en-GB"/>
          </a:p>
        </p:txBody>
      </p:sp>
      <p:sp>
        <p:nvSpPr>
          <p:cNvPr id="39948" name="Line 32"/>
          <p:cNvSpPr>
            <a:spLocks noChangeShapeType="1"/>
          </p:cNvSpPr>
          <p:nvPr/>
        </p:nvSpPr>
        <p:spPr bwMode="auto">
          <a:xfrm>
            <a:off x="5562600" y="1676400"/>
            <a:ext cx="1295400" cy="1295400"/>
          </a:xfrm>
          <a:prstGeom prst="line">
            <a:avLst/>
          </a:prstGeom>
          <a:noFill/>
          <a:ln w="9525">
            <a:solidFill>
              <a:schemeClr val="tx1"/>
            </a:solidFill>
            <a:round/>
            <a:headEnd/>
            <a:tailEnd type="triangle" w="med" len="med"/>
          </a:ln>
        </p:spPr>
        <p:txBody>
          <a:bodyPr wrap="none" anchor="ctr"/>
          <a:lstStyle/>
          <a:p>
            <a:endParaRPr lang="en-GB"/>
          </a:p>
        </p:txBody>
      </p:sp>
      <p:sp>
        <p:nvSpPr>
          <p:cNvPr id="39949" name="Text Box 33"/>
          <p:cNvSpPr txBox="1">
            <a:spLocks noChangeArrowheads="1"/>
          </p:cNvSpPr>
          <p:nvPr/>
        </p:nvSpPr>
        <p:spPr bwMode="auto">
          <a:xfrm>
            <a:off x="2727325" y="2022475"/>
            <a:ext cx="357188" cy="457200"/>
          </a:xfrm>
          <a:prstGeom prst="rect">
            <a:avLst/>
          </a:prstGeom>
          <a:noFill/>
          <a:ln w="9525">
            <a:noFill/>
            <a:miter lim="800000"/>
            <a:headEnd/>
            <a:tailEnd/>
          </a:ln>
        </p:spPr>
        <p:txBody>
          <a:bodyPr wrap="none">
            <a:spAutoFit/>
          </a:bodyPr>
          <a:lstStyle/>
          <a:p>
            <a:pPr eaLnBrk="0" hangingPunct="0"/>
            <a:r>
              <a:rPr lang="en-GB" b="1"/>
              <a:t>+</a:t>
            </a:r>
            <a:endParaRPr lang="en-GB"/>
          </a:p>
        </p:txBody>
      </p:sp>
      <p:sp>
        <p:nvSpPr>
          <p:cNvPr id="39950" name="Text Box 34"/>
          <p:cNvSpPr txBox="1">
            <a:spLocks noChangeArrowheads="1"/>
          </p:cNvSpPr>
          <p:nvPr/>
        </p:nvSpPr>
        <p:spPr bwMode="auto">
          <a:xfrm>
            <a:off x="2667000" y="4038600"/>
            <a:ext cx="357188" cy="457200"/>
          </a:xfrm>
          <a:prstGeom prst="rect">
            <a:avLst/>
          </a:prstGeom>
          <a:noFill/>
          <a:ln w="9525">
            <a:noFill/>
            <a:miter lim="800000"/>
            <a:headEnd/>
            <a:tailEnd/>
          </a:ln>
        </p:spPr>
        <p:txBody>
          <a:bodyPr wrap="none">
            <a:spAutoFit/>
          </a:bodyPr>
          <a:lstStyle/>
          <a:p>
            <a:pPr eaLnBrk="0" hangingPunct="0"/>
            <a:r>
              <a:rPr lang="en-GB" b="1"/>
              <a:t>+</a:t>
            </a:r>
            <a:endParaRPr lang="en-GB"/>
          </a:p>
        </p:txBody>
      </p:sp>
      <p:sp>
        <p:nvSpPr>
          <p:cNvPr id="39951" name="Text Box 36"/>
          <p:cNvSpPr txBox="1">
            <a:spLocks noChangeArrowheads="1"/>
          </p:cNvSpPr>
          <p:nvPr/>
        </p:nvSpPr>
        <p:spPr bwMode="auto">
          <a:xfrm>
            <a:off x="6019800" y="1828800"/>
            <a:ext cx="357188" cy="457200"/>
          </a:xfrm>
          <a:prstGeom prst="rect">
            <a:avLst/>
          </a:prstGeom>
          <a:noFill/>
          <a:ln w="9525">
            <a:noFill/>
            <a:miter lim="800000"/>
            <a:headEnd/>
            <a:tailEnd/>
          </a:ln>
        </p:spPr>
        <p:txBody>
          <a:bodyPr wrap="none">
            <a:spAutoFit/>
          </a:bodyPr>
          <a:lstStyle/>
          <a:p>
            <a:pPr eaLnBrk="0" hangingPunct="0"/>
            <a:r>
              <a:rPr lang="en-GB" b="1"/>
              <a:t>+</a:t>
            </a:r>
            <a:endParaRPr lang="en-GB"/>
          </a:p>
        </p:txBody>
      </p:sp>
      <p:sp>
        <p:nvSpPr>
          <p:cNvPr id="39952" name="Text Box 38"/>
          <p:cNvSpPr txBox="1">
            <a:spLocks noChangeArrowheads="1"/>
          </p:cNvSpPr>
          <p:nvPr/>
        </p:nvSpPr>
        <p:spPr bwMode="auto">
          <a:xfrm>
            <a:off x="6232525" y="3927475"/>
            <a:ext cx="336550" cy="457200"/>
          </a:xfrm>
          <a:prstGeom prst="rect">
            <a:avLst/>
          </a:prstGeom>
          <a:noFill/>
          <a:ln w="9525">
            <a:noFill/>
            <a:miter lim="800000"/>
            <a:headEnd/>
            <a:tailEnd/>
          </a:ln>
        </p:spPr>
        <p:txBody>
          <a:bodyPr wrap="none">
            <a:spAutoFit/>
          </a:bodyPr>
          <a:lstStyle/>
          <a:p>
            <a:pPr eaLnBrk="0" hangingPunct="0"/>
            <a:r>
              <a:rPr lang="en-GB" b="1"/>
              <a:t>_</a:t>
            </a:r>
            <a:endParaRPr lang="en-GB"/>
          </a:p>
        </p:txBody>
      </p:sp>
    </p:spTree>
  </p:cSld>
  <p:clrMapOvr>
    <a:masterClrMapping/>
  </p:clrMapOvr>
  <p:transition>
    <p:dissolv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Text Box 2"/>
          <p:cNvSpPr txBox="1">
            <a:spLocks noChangeArrowheads="1"/>
          </p:cNvSpPr>
          <p:nvPr/>
        </p:nvSpPr>
        <p:spPr bwMode="auto">
          <a:xfrm>
            <a:off x="5867400" y="4114800"/>
            <a:ext cx="3124200" cy="579438"/>
          </a:xfrm>
          <a:prstGeom prst="rect">
            <a:avLst/>
          </a:prstGeom>
          <a:noFill/>
          <a:ln w="9525">
            <a:noFill/>
            <a:miter lim="800000"/>
            <a:headEnd/>
            <a:tailEnd/>
          </a:ln>
        </p:spPr>
        <p:txBody>
          <a:bodyPr>
            <a:spAutoFit/>
          </a:bodyPr>
          <a:lstStyle/>
          <a:p>
            <a:pPr eaLnBrk="0" hangingPunct="0"/>
            <a:r>
              <a:rPr lang="en-GB" sz="2800">
                <a:latin typeface="Tahoma" pitchFamily="34" charset="0"/>
              </a:rPr>
              <a:t>What a Waste</a:t>
            </a:r>
            <a:r>
              <a:rPr lang="en-GB" sz="3200">
                <a:latin typeface="Tahoma" pitchFamily="34" charset="0"/>
              </a:rPr>
              <a:t>!</a:t>
            </a:r>
          </a:p>
        </p:txBody>
      </p:sp>
      <p:graphicFrame>
        <p:nvGraphicFramePr>
          <p:cNvPr id="8194" name="Object 3"/>
          <p:cNvGraphicFramePr>
            <a:graphicFrameLocks noChangeAspect="1"/>
          </p:cNvGraphicFramePr>
          <p:nvPr/>
        </p:nvGraphicFramePr>
        <p:xfrm>
          <a:off x="3657600" y="685800"/>
          <a:ext cx="4419600" cy="2851150"/>
        </p:xfrm>
        <a:graphic>
          <a:graphicData uri="http://schemas.openxmlformats.org/presentationml/2006/ole">
            <p:oleObj spid="_x0000_s8194" name="Photo Editor Photo" r:id="rId4" imgW="4428571" imgH="2857899" progId="">
              <p:embed/>
            </p:oleObj>
          </a:graphicData>
        </a:graphic>
      </p:graphicFrame>
      <p:pic>
        <p:nvPicPr>
          <p:cNvPr id="8196" name="Picture 4" descr="C:\Documents and Settings\fad-mjc\My Documents\My Pictures\flytip2.jpg"/>
          <p:cNvPicPr>
            <a:picLocks noChangeAspect="1" noChangeArrowheads="1"/>
          </p:cNvPicPr>
          <p:nvPr/>
        </p:nvPicPr>
        <p:blipFill>
          <a:blip r:embed="rId5" cstate="print"/>
          <a:srcRect/>
          <a:stretch>
            <a:fillRect/>
          </a:stretch>
        </p:blipFill>
        <p:spPr bwMode="auto">
          <a:xfrm>
            <a:off x="1714500" y="3714750"/>
            <a:ext cx="4114800" cy="2798763"/>
          </a:xfrm>
          <a:prstGeom prst="rect">
            <a:avLst/>
          </a:prstGeom>
          <a:noFill/>
          <a:ln w="9525">
            <a:noFill/>
            <a:miter lim="800000"/>
            <a:headEnd/>
            <a:tailEnd/>
          </a:ln>
        </p:spPr>
      </p:pic>
      <p:pic>
        <p:nvPicPr>
          <p:cNvPr id="8197" name="Picture 5" descr="C:\Documents and Settings\fad-mjc\My Documents\My Pictures\used tyres.jpg"/>
          <p:cNvPicPr>
            <a:picLocks noChangeAspect="1" noChangeArrowheads="1"/>
          </p:cNvPicPr>
          <p:nvPr/>
        </p:nvPicPr>
        <p:blipFill>
          <a:blip r:embed="rId6" cstate="print"/>
          <a:srcRect/>
          <a:stretch>
            <a:fillRect/>
          </a:stretch>
        </p:blipFill>
        <p:spPr bwMode="auto">
          <a:xfrm>
            <a:off x="304800" y="457200"/>
            <a:ext cx="2730500" cy="4114800"/>
          </a:xfrm>
          <a:prstGeom prst="rect">
            <a:avLst/>
          </a:prstGeom>
          <a:noFill/>
          <a:ln w="9525">
            <a:noFill/>
            <a:miter lim="800000"/>
            <a:headEnd/>
            <a:tailEnd/>
          </a:ln>
        </p:spPr>
      </p:pic>
    </p:spTree>
  </p:cSld>
  <p:clrMapOvr>
    <a:masterClrMapping/>
  </p:clrMapOvr>
  <p:transition>
    <p:fade thruBlk="1"/>
  </p:transition>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idx="4294967295"/>
          </p:nvPr>
        </p:nvSpPr>
        <p:spPr/>
        <p:txBody>
          <a:bodyPr/>
          <a:lstStyle/>
          <a:p>
            <a:pPr algn="ctr" eaLnBrk="1" hangingPunct="1">
              <a:defRPr/>
            </a:pPr>
            <a:r>
              <a:rPr lang="en-GB" sz="4000" smtClean="0">
                <a:latin typeface="Tahoma" pitchFamily="34" charset="0"/>
              </a:rPr>
              <a:t>Sustainable Development Indicators - after Rio</a:t>
            </a:r>
          </a:p>
        </p:txBody>
      </p:sp>
      <p:sp>
        <p:nvSpPr>
          <p:cNvPr id="17411" name="Rectangle 3"/>
          <p:cNvSpPr>
            <a:spLocks noGrp="1" noChangeArrowheads="1"/>
          </p:cNvSpPr>
          <p:nvPr>
            <p:ph type="body" idx="4294967295"/>
          </p:nvPr>
        </p:nvSpPr>
        <p:spPr>
          <a:xfrm>
            <a:off x="285750" y="1714500"/>
            <a:ext cx="7772400" cy="4114800"/>
          </a:xfrm>
        </p:spPr>
        <p:txBody>
          <a:bodyPr/>
          <a:lstStyle/>
          <a:p>
            <a:pPr eaLnBrk="1" hangingPunct="1"/>
            <a:r>
              <a:rPr lang="en-GB" sz="2800" smtClean="0">
                <a:latin typeface="Tahoma" pitchFamily="34" charset="0"/>
              </a:rPr>
              <a:t>Social aspects of SD</a:t>
            </a:r>
          </a:p>
          <a:p>
            <a:pPr lvl="1" eaLnBrk="1" hangingPunct="1"/>
            <a:r>
              <a:rPr lang="en-GB" sz="2400" smtClean="0">
                <a:latin typeface="Tahoma" pitchFamily="34" charset="0"/>
              </a:rPr>
              <a:t>combating poverty</a:t>
            </a:r>
          </a:p>
          <a:p>
            <a:pPr lvl="1" eaLnBrk="1" hangingPunct="1"/>
            <a:endParaRPr lang="en-GB" sz="2400" smtClean="0">
              <a:latin typeface="Tahoma" pitchFamily="34" charset="0"/>
            </a:endParaRPr>
          </a:p>
          <a:p>
            <a:pPr lvl="1" eaLnBrk="1" hangingPunct="1"/>
            <a:r>
              <a:rPr lang="en-GB" sz="2400" smtClean="0">
                <a:latin typeface="Tahoma" pitchFamily="34" charset="0"/>
              </a:rPr>
              <a:t>demographics and sustainability</a:t>
            </a:r>
          </a:p>
          <a:p>
            <a:pPr lvl="1" eaLnBrk="1" hangingPunct="1"/>
            <a:endParaRPr lang="en-GB" sz="2400" smtClean="0">
              <a:latin typeface="Tahoma" pitchFamily="34" charset="0"/>
            </a:endParaRPr>
          </a:p>
          <a:p>
            <a:pPr lvl="1" eaLnBrk="1" hangingPunct="1"/>
            <a:r>
              <a:rPr lang="en-GB" sz="2400" smtClean="0">
                <a:latin typeface="Tahoma" pitchFamily="34" charset="0"/>
              </a:rPr>
              <a:t>promoting education, public awareness &amp; training</a:t>
            </a:r>
          </a:p>
          <a:p>
            <a:pPr lvl="1" eaLnBrk="1" hangingPunct="1"/>
            <a:endParaRPr lang="en-GB" sz="2400" smtClean="0">
              <a:latin typeface="Tahoma" pitchFamily="34" charset="0"/>
            </a:endParaRPr>
          </a:p>
          <a:p>
            <a:pPr lvl="1" eaLnBrk="1" hangingPunct="1"/>
            <a:r>
              <a:rPr lang="en-GB" sz="2400" smtClean="0">
                <a:latin typeface="Tahoma" pitchFamily="34" charset="0"/>
              </a:rPr>
              <a:t>protecting &amp; promoting human health</a:t>
            </a:r>
          </a:p>
          <a:p>
            <a:pPr lvl="1" eaLnBrk="1" hangingPunct="1"/>
            <a:endParaRPr lang="en-GB" sz="2400" smtClean="0">
              <a:latin typeface="Tahoma" pitchFamily="34" charset="0"/>
            </a:endParaRPr>
          </a:p>
          <a:p>
            <a:pPr lvl="1" eaLnBrk="1" hangingPunct="1"/>
            <a:r>
              <a:rPr lang="en-GB" sz="2400" smtClean="0">
                <a:latin typeface="Tahoma" pitchFamily="34" charset="0"/>
              </a:rPr>
              <a:t>promoting sustainable human settlement development</a:t>
            </a:r>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4"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 calcmode="lin" valueType="num">
                                      <p:cBhvr>
                                        <p:cTn id="7" dur="500" fill="hold"/>
                                        <p:tgtEl>
                                          <p:spTgt spid="17411">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7411">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7411">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7411">
                                            <p:txEl>
                                              <p:pRg st="0" end="0"/>
                                            </p:txEl>
                                          </p:spTgt>
                                        </p:tgtEl>
                                        <p:attrNameLst>
                                          <p:attrName>ppt_h</p:attrName>
                                        </p:attrNameLst>
                                      </p:cBhvr>
                                      <p:tavLst>
                                        <p:tav tm="0">
                                          <p:val>
                                            <p:fltVal val="0"/>
                                          </p:val>
                                        </p:tav>
                                        <p:tav tm="100000">
                                          <p:val>
                                            <p:strVal val="#ppt_h"/>
                                          </p:val>
                                        </p:tav>
                                      </p:tavLst>
                                    </p:anim>
                                  </p:childTnLst>
                                </p:cTn>
                              </p:par>
                              <p:par>
                                <p:cTn id="11" presetID="17" presetClass="entr" presetSubtype="4" fill="hold" grpId="0" nodeType="withEffect">
                                  <p:stCondLst>
                                    <p:cond delay="0"/>
                                  </p:stCondLst>
                                  <p:childTnLst>
                                    <p:set>
                                      <p:cBhvr>
                                        <p:cTn id="12" dur="1" fill="hold">
                                          <p:stCondLst>
                                            <p:cond delay="0"/>
                                          </p:stCondLst>
                                        </p:cTn>
                                        <p:tgtEl>
                                          <p:spTgt spid="17411">
                                            <p:txEl>
                                              <p:pRg st="1" end="1"/>
                                            </p:txEl>
                                          </p:spTgt>
                                        </p:tgtEl>
                                        <p:attrNameLst>
                                          <p:attrName>style.visibility</p:attrName>
                                        </p:attrNameLst>
                                      </p:cBhvr>
                                      <p:to>
                                        <p:strVal val="visible"/>
                                      </p:to>
                                    </p:set>
                                    <p:anim calcmode="lin" valueType="num">
                                      <p:cBhvr>
                                        <p:cTn id="13" dur="500" fill="hold"/>
                                        <p:tgtEl>
                                          <p:spTgt spid="17411">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17411">
                                            <p:txEl>
                                              <p:pRg st="1" end="1"/>
                                            </p:txEl>
                                          </p:spTgt>
                                        </p:tgtEl>
                                        <p:attrNameLst>
                                          <p:attrName>ppt_y</p:attrName>
                                        </p:attrNameLst>
                                      </p:cBhvr>
                                      <p:tavLst>
                                        <p:tav tm="0">
                                          <p:val>
                                            <p:strVal val="#ppt_y+#ppt_h/2"/>
                                          </p:val>
                                        </p:tav>
                                        <p:tav tm="100000">
                                          <p:val>
                                            <p:strVal val="#ppt_y"/>
                                          </p:val>
                                        </p:tav>
                                      </p:tavLst>
                                    </p:anim>
                                    <p:anim calcmode="lin" valueType="num">
                                      <p:cBhvr>
                                        <p:cTn id="15" dur="500" fill="hold"/>
                                        <p:tgtEl>
                                          <p:spTgt spid="17411">
                                            <p:txEl>
                                              <p:pRg st="1" end="1"/>
                                            </p:txEl>
                                          </p:spTgt>
                                        </p:tgtEl>
                                        <p:attrNameLst>
                                          <p:attrName>ppt_w</p:attrName>
                                        </p:attrNameLst>
                                      </p:cBhvr>
                                      <p:tavLst>
                                        <p:tav tm="0">
                                          <p:val>
                                            <p:strVal val="#ppt_w"/>
                                          </p:val>
                                        </p:tav>
                                        <p:tav tm="100000">
                                          <p:val>
                                            <p:strVal val="#ppt_w"/>
                                          </p:val>
                                        </p:tav>
                                      </p:tavLst>
                                    </p:anim>
                                    <p:anim calcmode="lin" valueType="num">
                                      <p:cBhvr>
                                        <p:cTn id="16" dur="500" fill="hold"/>
                                        <p:tgtEl>
                                          <p:spTgt spid="17411">
                                            <p:txEl>
                                              <p:pRg st="1" end="1"/>
                                            </p:txEl>
                                          </p:spTgt>
                                        </p:tgtEl>
                                        <p:attrNameLst>
                                          <p:attrName>ppt_h</p:attrName>
                                        </p:attrNameLst>
                                      </p:cBhvr>
                                      <p:tavLst>
                                        <p:tav tm="0">
                                          <p:val>
                                            <p:fltVal val="0"/>
                                          </p:val>
                                        </p:tav>
                                        <p:tav tm="100000">
                                          <p:val>
                                            <p:strVal val="#ppt_h"/>
                                          </p:val>
                                        </p:tav>
                                      </p:tavLst>
                                    </p:anim>
                                  </p:childTnLst>
                                </p:cTn>
                              </p:par>
                              <p:par>
                                <p:cTn id="17" presetID="17" presetClass="entr" presetSubtype="4" fill="hold" grpId="0" nodeType="with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anim calcmode="lin" valueType="num">
                                      <p:cBhvr>
                                        <p:cTn id="19" dur="500" fill="hold"/>
                                        <p:tgtEl>
                                          <p:spTgt spid="17411">
                                            <p:txEl>
                                              <p:pRg st="3" end="3"/>
                                            </p:txEl>
                                          </p:spTgt>
                                        </p:tgtEl>
                                        <p:attrNameLst>
                                          <p:attrName>ppt_x</p:attrName>
                                        </p:attrNameLst>
                                      </p:cBhvr>
                                      <p:tavLst>
                                        <p:tav tm="0">
                                          <p:val>
                                            <p:strVal val="#ppt_x"/>
                                          </p:val>
                                        </p:tav>
                                        <p:tav tm="100000">
                                          <p:val>
                                            <p:strVal val="#ppt_x"/>
                                          </p:val>
                                        </p:tav>
                                      </p:tavLst>
                                    </p:anim>
                                    <p:anim calcmode="lin" valueType="num">
                                      <p:cBhvr>
                                        <p:cTn id="20" dur="500" fill="hold"/>
                                        <p:tgtEl>
                                          <p:spTgt spid="17411">
                                            <p:txEl>
                                              <p:pRg st="3" end="3"/>
                                            </p:txEl>
                                          </p:spTgt>
                                        </p:tgtEl>
                                        <p:attrNameLst>
                                          <p:attrName>ppt_y</p:attrName>
                                        </p:attrNameLst>
                                      </p:cBhvr>
                                      <p:tavLst>
                                        <p:tav tm="0">
                                          <p:val>
                                            <p:strVal val="#ppt_y+#ppt_h/2"/>
                                          </p:val>
                                        </p:tav>
                                        <p:tav tm="100000">
                                          <p:val>
                                            <p:strVal val="#ppt_y"/>
                                          </p:val>
                                        </p:tav>
                                      </p:tavLst>
                                    </p:anim>
                                    <p:anim calcmode="lin" valueType="num">
                                      <p:cBhvr>
                                        <p:cTn id="21" dur="500" fill="hold"/>
                                        <p:tgtEl>
                                          <p:spTgt spid="17411">
                                            <p:txEl>
                                              <p:pRg st="3" end="3"/>
                                            </p:txEl>
                                          </p:spTgt>
                                        </p:tgtEl>
                                        <p:attrNameLst>
                                          <p:attrName>ppt_w</p:attrName>
                                        </p:attrNameLst>
                                      </p:cBhvr>
                                      <p:tavLst>
                                        <p:tav tm="0">
                                          <p:val>
                                            <p:strVal val="#ppt_w"/>
                                          </p:val>
                                        </p:tav>
                                        <p:tav tm="100000">
                                          <p:val>
                                            <p:strVal val="#ppt_w"/>
                                          </p:val>
                                        </p:tav>
                                      </p:tavLst>
                                    </p:anim>
                                    <p:anim calcmode="lin" valueType="num">
                                      <p:cBhvr>
                                        <p:cTn id="22" dur="500" fill="hold"/>
                                        <p:tgtEl>
                                          <p:spTgt spid="17411">
                                            <p:txEl>
                                              <p:pRg st="3" end="3"/>
                                            </p:txEl>
                                          </p:spTgt>
                                        </p:tgtEl>
                                        <p:attrNameLst>
                                          <p:attrName>ppt_h</p:attrName>
                                        </p:attrNameLst>
                                      </p:cBhvr>
                                      <p:tavLst>
                                        <p:tav tm="0">
                                          <p:val>
                                            <p:fltVal val="0"/>
                                          </p:val>
                                        </p:tav>
                                        <p:tav tm="100000">
                                          <p:val>
                                            <p:strVal val="#ppt_h"/>
                                          </p:val>
                                        </p:tav>
                                      </p:tavLst>
                                    </p:anim>
                                  </p:childTnLst>
                                </p:cTn>
                              </p:par>
                              <p:par>
                                <p:cTn id="23" presetID="17" presetClass="entr" presetSubtype="4" fill="hold" grpId="0" nodeType="withEffect">
                                  <p:stCondLst>
                                    <p:cond delay="0"/>
                                  </p:stCondLst>
                                  <p:childTnLst>
                                    <p:set>
                                      <p:cBhvr>
                                        <p:cTn id="24" dur="1" fill="hold">
                                          <p:stCondLst>
                                            <p:cond delay="0"/>
                                          </p:stCondLst>
                                        </p:cTn>
                                        <p:tgtEl>
                                          <p:spTgt spid="17411">
                                            <p:txEl>
                                              <p:pRg st="5" end="5"/>
                                            </p:txEl>
                                          </p:spTgt>
                                        </p:tgtEl>
                                        <p:attrNameLst>
                                          <p:attrName>style.visibility</p:attrName>
                                        </p:attrNameLst>
                                      </p:cBhvr>
                                      <p:to>
                                        <p:strVal val="visible"/>
                                      </p:to>
                                    </p:set>
                                    <p:anim calcmode="lin" valueType="num">
                                      <p:cBhvr>
                                        <p:cTn id="25" dur="500" fill="hold"/>
                                        <p:tgtEl>
                                          <p:spTgt spid="17411">
                                            <p:txEl>
                                              <p:pRg st="5" end="5"/>
                                            </p:txEl>
                                          </p:spTgt>
                                        </p:tgtEl>
                                        <p:attrNameLst>
                                          <p:attrName>ppt_x</p:attrName>
                                        </p:attrNameLst>
                                      </p:cBhvr>
                                      <p:tavLst>
                                        <p:tav tm="0">
                                          <p:val>
                                            <p:strVal val="#ppt_x"/>
                                          </p:val>
                                        </p:tav>
                                        <p:tav tm="100000">
                                          <p:val>
                                            <p:strVal val="#ppt_x"/>
                                          </p:val>
                                        </p:tav>
                                      </p:tavLst>
                                    </p:anim>
                                    <p:anim calcmode="lin" valueType="num">
                                      <p:cBhvr>
                                        <p:cTn id="26" dur="500" fill="hold"/>
                                        <p:tgtEl>
                                          <p:spTgt spid="17411">
                                            <p:txEl>
                                              <p:pRg st="5" end="5"/>
                                            </p:txEl>
                                          </p:spTgt>
                                        </p:tgtEl>
                                        <p:attrNameLst>
                                          <p:attrName>ppt_y</p:attrName>
                                        </p:attrNameLst>
                                      </p:cBhvr>
                                      <p:tavLst>
                                        <p:tav tm="0">
                                          <p:val>
                                            <p:strVal val="#ppt_y+#ppt_h/2"/>
                                          </p:val>
                                        </p:tav>
                                        <p:tav tm="100000">
                                          <p:val>
                                            <p:strVal val="#ppt_y"/>
                                          </p:val>
                                        </p:tav>
                                      </p:tavLst>
                                    </p:anim>
                                    <p:anim calcmode="lin" valueType="num">
                                      <p:cBhvr>
                                        <p:cTn id="27" dur="500" fill="hold"/>
                                        <p:tgtEl>
                                          <p:spTgt spid="17411">
                                            <p:txEl>
                                              <p:pRg st="5" end="5"/>
                                            </p:txEl>
                                          </p:spTgt>
                                        </p:tgtEl>
                                        <p:attrNameLst>
                                          <p:attrName>ppt_w</p:attrName>
                                        </p:attrNameLst>
                                      </p:cBhvr>
                                      <p:tavLst>
                                        <p:tav tm="0">
                                          <p:val>
                                            <p:strVal val="#ppt_w"/>
                                          </p:val>
                                        </p:tav>
                                        <p:tav tm="100000">
                                          <p:val>
                                            <p:strVal val="#ppt_w"/>
                                          </p:val>
                                        </p:tav>
                                      </p:tavLst>
                                    </p:anim>
                                    <p:anim calcmode="lin" valueType="num">
                                      <p:cBhvr>
                                        <p:cTn id="28" dur="500" fill="hold"/>
                                        <p:tgtEl>
                                          <p:spTgt spid="17411">
                                            <p:txEl>
                                              <p:pRg st="5" end="5"/>
                                            </p:txEl>
                                          </p:spTgt>
                                        </p:tgtEl>
                                        <p:attrNameLst>
                                          <p:attrName>ppt_h</p:attrName>
                                        </p:attrNameLst>
                                      </p:cBhvr>
                                      <p:tavLst>
                                        <p:tav tm="0">
                                          <p:val>
                                            <p:fltVal val="0"/>
                                          </p:val>
                                        </p:tav>
                                        <p:tav tm="100000">
                                          <p:val>
                                            <p:strVal val="#ppt_h"/>
                                          </p:val>
                                        </p:tav>
                                      </p:tavLst>
                                    </p:anim>
                                  </p:childTnLst>
                                </p:cTn>
                              </p:par>
                              <p:par>
                                <p:cTn id="29" presetID="17" presetClass="entr" presetSubtype="4" fill="hold" grpId="0" nodeType="withEffect">
                                  <p:stCondLst>
                                    <p:cond delay="0"/>
                                  </p:stCondLst>
                                  <p:childTnLst>
                                    <p:set>
                                      <p:cBhvr>
                                        <p:cTn id="30" dur="1" fill="hold">
                                          <p:stCondLst>
                                            <p:cond delay="0"/>
                                          </p:stCondLst>
                                        </p:cTn>
                                        <p:tgtEl>
                                          <p:spTgt spid="17411">
                                            <p:txEl>
                                              <p:pRg st="7" end="7"/>
                                            </p:txEl>
                                          </p:spTgt>
                                        </p:tgtEl>
                                        <p:attrNameLst>
                                          <p:attrName>style.visibility</p:attrName>
                                        </p:attrNameLst>
                                      </p:cBhvr>
                                      <p:to>
                                        <p:strVal val="visible"/>
                                      </p:to>
                                    </p:set>
                                    <p:anim calcmode="lin" valueType="num">
                                      <p:cBhvr>
                                        <p:cTn id="31" dur="500" fill="hold"/>
                                        <p:tgtEl>
                                          <p:spTgt spid="17411">
                                            <p:txEl>
                                              <p:pRg st="7" end="7"/>
                                            </p:txEl>
                                          </p:spTgt>
                                        </p:tgtEl>
                                        <p:attrNameLst>
                                          <p:attrName>ppt_x</p:attrName>
                                        </p:attrNameLst>
                                      </p:cBhvr>
                                      <p:tavLst>
                                        <p:tav tm="0">
                                          <p:val>
                                            <p:strVal val="#ppt_x"/>
                                          </p:val>
                                        </p:tav>
                                        <p:tav tm="100000">
                                          <p:val>
                                            <p:strVal val="#ppt_x"/>
                                          </p:val>
                                        </p:tav>
                                      </p:tavLst>
                                    </p:anim>
                                    <p:anim calcmode="lin" valueType="num">
                                      <p:cBhvr>
                                        <p:cTn id="32" dur="500" fill="hold"/>
                                        <p:tgtEl>
                                          <p:spTgt spid="17411">
                                            <p:txEl>
                                              <p:pRg st="7" end="7"/>
                                            </p:txEl>
                                          </p:spTgt>
                                        </p:tgtEl>
                                        <p:attrNameLst>
                                          <p:attrName>ppt_y</p:attrName>
                                        </p:attrNameLst>
                                      </p:cBhvr>
                                      <p:tavLst>
                                        <p:tav tm="0">
                                          <p:val>
                                            <p:strVal val="#ppt_y+#ppt_h/2"/>
                                          </p:val>
                                        </p:tav>
                                        <p:tav tm="100000">
                                          <p:val>
                                            <p:strVal val="#ppt_y"/>
                                          </p:val>
                                        </p:tav>
                                      </p:tavLst>
                                    </p:anim>
                                    <p:anim calcmode="lin" valueType="num">
                                      <p:cBhvr>
                                        <p:cTn id="33" dur="500" fill="hold"/>
                                        <p:tgtEl>
                                          <p:spTgt spid="17411">
                                            <p:txEl>
                                              <p:pRg st="7" end="7"/>
                                            </p:txEl>
                                          </p:spTgt>
                                        </p:tgtEl>
                                        <p:attrNameLst>
                                          <p:attrName>ppt_w</p:attrName>
                                        </p:attrNameLst>
                                      </p:cBhvr>
                                      <p:tavLst>
                                        <p:tav tm="0">
                                          <p:val>
                                            <p:strVal val="#ppt_w"/>
                                          </p:val>
                                        </p:tav>
                                        <p:tav tm="100000">
                                          <p:val>
                                            <p:strVal val="#ppt_w"/>
                                          </p:val>
                                        </p:tav>
                                      </p:tavLst>
                                    </p:anim>
                                    <p:anim calcmode="lin" valueType="num">
                                      <p:cBhvr>
                                        <p:cTn id="34" dur="500" fill="hold"/>
                                        <p:tgtEl>
                                          <p:spTgt spid="17411">
                                            <p:txEl>
                                              <p:pRg st="7" end="7"/>
                                            </p:txEl>
                                          </p:spTgt>
                                        </p:tgtEl>
                                        <p:attrNameLst>
                                          <p:attrName>ppt_h</p:attrName>
                                        </p:attrNameLst>
                                      </p:cBhvr>
                                      <p:tavLst>
                                        <p:tav tm="0">
                                          <p:val>
                                            <p:fltVal val="0"/>
                                          </p:val>
                                        </p:tav>
                                        <p:tav tm="100000">
                                          <p:val>
                                            <p:strVal val="#ppt_h"/>
                                          </p:val>
                                        </p:tav>
                                      </p:tavLst>
                                    </p:anim>
                                  </p:childTnLst>
                                </p:cTn>
                              </p:par>
                              <p:par>
                                <p:cTn id="35" presetID="17" presetClass="entr" presetSubtype="4" fill="hold" grpId="0" nodeType="withEffect">
                                  <p:stCondLst>
                                    <p:cond delay="0"/>
                                  </p:stCondLst>
                                  <p:childTnLst>
                                    <p:set>
                                      <p:cBhvr>
                                        <p:cTn id="36" dur="1" fill="hold">
                                          <p:stCondLst>
                                            <p:cond delay="0"/>
                                          </p:stCondLst>
                                        </p:cTn>
                                        <p:tgtEl>
                                          <p:spTgt spid="17411">
                                            <p:txEl>
                                              <p:pRg st="9" end="9"/>
                                            </p:txEl>
                                          </p:spTgt>
                                        </p:tgtEl>
                                        <p:attrNameLst>
                                          <p:attrName>style.visibility</p:attrName>
                                        </p:attrNameLst>
                                      </p:cBhvr>
                                      <p:to>
                                        <p:strVal val="visible"/>
                                      </p:to>
                                    </p:set>
                                    <p:anim calcmode="lin" valueType="num">
                                      <p:cBhvr>
                                        <p:cTn id="37" dur="500" fill="hold"/>
                                        <p:tgtEl>
                                          <p:spTgt spid="17411">
                                            <p:txEl>
                                              <p:pRg st="9" end="9"/>
                                            </p:txEl>
                                          </p:spTgt>
                                        </p:tgtEl>
                                        <p:attrNameLst>
                                          <p:attrName>ppt_x</p:attrName>
                                        </p:attrNameLst>
                                      </p:cBhvr>
                                      <p:tavLst>
                                        <p:tav tm="0">
                                          <p:val>
                                            <p:strVal val="#ppt_x"/>
                                          </p:val>
                                        </p:tav>
                                        <p:tav tm="100000">
                                          <p:val>
                                            <p:strVal val="#ppt_x"/>
                                          </p:val>
                                        </p:tav>
                                      </p:tavLst>
                                    </p:anim>
                                    <p:anim calcmode="lin" valueType="num">
                                      <p:cBhvr>
                                        <p:cTn id="38" dur="500" fill="hold"/>
                                        <p:tgtEl>
                                          <p:spTgt spid="17411">
                                            <p:txEl>
                                              <p:pRg st="9" end="9"/>
                                            </p:txEl>
                                          </p:spTgt>
                                        </p:tgtEl>
                                        <p:attrNameLst>
                                          <p:attrName>ppt_y</p:attrName>
                                        </p:attrNameLst>
                                      </p:cBhvr>
                                      <p:tavLst>
                                        <p:tav tm="0">
                                          <p:val>
                                            <p:strVal val="#ppt_y+#ppt_h/2"/>
                                          </p:val>
                                        </p:tav>
                                        <p:tav tm="100000">
                                          <p:val>
                                            <p:strVal val="#ppt_y"/>
                                          </p:val>
                                        </p:tav>
                                      </p:tavLst>
                                    </p:anim>
                                    <p:anim calcmode="lin" valueType="num">
                                      <p:cBhvr>
                                        <p:cTn id="39" dur="500" fill="hold"/>
                                        <p:tgtEl>
                                          <p:spTgt spid="17411">
                                            <p:txEl>
                                              <p:pRg st="9" end="9"/>
                                            </p:txEl>
                                          </p:spTgt>
                                        </p:tgtEl>
                                        <p:attrNameLst>
                                          <p:attrName>ppt_w</p:attrName>
                                        </p:attrNameLst>
                                      </p:cBhvr>
                                      <p:tavLst>
                                        <p:tav tm="0">
                                          <p:val>
                                            <p:strVal val="#ppt_w"/>
                                          </p:val>
                                        </p:tav>
                                        <p:tav tm="100000">
                                          <p:val>
                                            <p:strVal val="#ppt_w"/>
                                          </p:val>
                                        </p:tav>
                                      </p:tavLst>
                                    </p:anim>
                                    <p:anim calcmode="lin" valueType="num">
                                      <p:cBhvr>
                                        <p:cTn id="40" dur="500" fill="hold"/>
                                        <p:tgtEl>
                                          <p:spTgt spid="17411">
                                            <p:txEl>
                                              <p:pRg st="9" end="9"/>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idx="4294967295"/>
          </p:nvPr>
        </p:nvSpPr>
        <p:spPr/>
        <p:txBody>
          <a:bodyPr/>
          <a:lstStyle/>
          <a:p>
            <a:pPr algn="ctr" eaLnBrk="1" hangingPunct="1">
              <a:defRPr/>
            </a:pPr>
            <a:r>
              <a:rPr lang="en-GB" sz="4000" dirty="0" smtClean="0">
                <a:latin typeface="Tahoma" pitchFamily="34" charset="0"/>
              </a:rPr>
              <a:t>Sustainable Development Indicators - after Rio</a:t>
            </a:r>
          </a:p>
        </p:txBody>
      </p:sp>
      <p:sp>
        <p:nvSpPr>
          <p:cNvPr id="19459" name="Rectangle 3"/>
          <p:cNvSpPr>
            <a:spLocks noGrp="1" noChangeArrowheads="1"/>
          </p:cNvSpPr>
          <p:nvPr>
            <p:ph type="body" idx="4294967295"/>
          </p:nvPr>
        </p:nvSpPr>
        <p:spPr>
          <a:xfrm>
            <a:off x="571500" y="2000250"/>
            <a:ext cx="8286780" cy="4114800"/>
          </a:xfrm>
        </p:spPr>
        <p:txBody>
          <a:bodyPr/>
          <a:lstStyle/>
          <a:p>
            <a:pPr eaLnBrk="1" hangingPunct="1"/>
            <a:r>
              <a:rPr lang="en-GB" dirty="0" smtClean="0">
                <a:latin typeface="Tahoma" pitchFamily="34" charset="0"/>
              </a:rPr>
              <a:t>Economic aspects of SD</a:t>
            </a:r>
          </a:p>
          <a:p>
            <a:pPr lvl="1" eaLnBrk="1" hangingPunct="1"/>
            <a:r>
              <a:rPr lang="en-GB" dirty="0" smtClean="0">
                <a:latin typeface="Tahoma" pitchFamily="34" charset="0"/>
              </a:rPr>
              <a:t>international co-operation to accelerate SD</a:t>
            </a:r>
          </a:p>
          <a:p>
            <a:pPr lvl="1" eaLnBrk="1" hangingPunct="1"/>
            <a:endParaRPr lang="en-GB" dirty="0" smtClean="0">
              <a:latin typeface="Tahoma" pitchFamily="34" charset="0"/>
            </a:endParaRPr>
          </a:p>
          <a:p>
            <a:pPr lvl="1" eaLnBrk="1" hangingPunct="1"/>
            <a:r>
              <a:rPr lang="en-GB" dirty="0" smtClean="0">
                <a:latin typeface="Tahoma" pitchFamily="34" charset="0"/>
              </a:rPr>
              <a:t>changing consumption patterns</a:t>
            </a:r>
          </a:p>
          <a:p>
            <a:pPr lvl="1" eaLnBrk="1" hangingPunct="1"/>
            <a:endParaRPr lang="en-GB" dirty="0" smtClean="0">
              <a:latin typeface="Tahoma" pitchFamily="34" charset="0"/>
            </a:endParaRPr>
          </a:p>
          <a:p>
            <a:pPr lvl="1" eaLnBrk="1" hangingPunct="1"/>
            <a:r>
              <a:rPr lang="en-GB" dirty="0" smtClean="0">
                <a:latin typeface="Tahoma" pitchFamily="34" charset="0"/>
              </a:rPr>
              <a:t>financial resources &amp; mechanisms</a:t>
            </a:r>
          </a:p>
          <a:p>
            <a:pPr lvl="1" eaLnBrk="1" hangingPunct="1"/>
            <a:endParaRPr lang="en-GB" dirty="0" smtClean="0">
              <a:latin typeface="Tahoma" pitchFamily="34" charset="0"/>
            </a:endParaRPr>
          </a:p>
          <a:p>
            <a:pPr lvl="1" eaLnBrk="1" hangingPunct="1"/>
            <a:r>
              <a:rPr lang="en-GB" dirty="0" smtClean="0">
                <a:latin typeface="Tahoma" pitchFamily="34" charset="0"/>
              </a:rPr>
              <a:t>transfer of environmentally sound technology</a:t>
            </a:r>
          </a:p>
        </p:txBody>
      </p:sp>
    </p:spTree>
  </p:cSld>
  <p:clrMapOvr>
    <a:masterClrMapping/>
  </p:clrMapOvr>
  <p:transition>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dissolve">
                                      <p:cBhvr>
                                        <p:cTn id="7" dur="500"/>
                                        <p:tgtEl>
                                          <p:spTgt spid="19459">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9459">
                                            <p:txEl>
                                              <p:pRg st="1" end="1"/>
                                            </p:txEl>
                                          </p:spTgt>
                                        </p:tgtEl>
                                        <p:attrNameLst>
                                          <p:attrName>style.visibility</p:attrName>
                                        </p:attrNameLst>
                                      </p:cBhvr>
                                      <p:to>
                                        <p:strVal val="visible"/>
                                      </p:to>
                                    </p:set>
                                    <p:animEffect transition="in" filter="dissolve">
                                      <p:cBhvr>
                                        <p:cTn id="10" dur="500"/>
                                        <p:tgtEl>
                                          <p:spTgt spid="19459">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19459">
                                            <p:txEl>
                                              <p:pRg st="3" end="3"/>
                                            </p:txEl>
                                          </p:spTgt>
                                        </p:tgtEl>
                                        <p:attrNameLst>
                                          <p:attrName>style.visibility</p:attrName>
                                        </p:attrNameLst>
                                      </p:cBhvr>
                                      <p:to>
                                        <p:strVal val="visible"/>
                                      </p:to>
                                    </p:set>
                                    <p:animEffect transition="in" filter="dissolve">
                                      <p:cBhvr>
                                        <p:cTn id="13" dur="500"/>
                                        <p:tgtEl>
                                          <p:spTgt spid="19459">
                                            <p:txEl>
                                              <p:pRg st="3" end="3"/>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19459">
                                            <p:txEl>
                                              <p:pRg st="5" end="5"/>
                                            </p:txEl>
                                          </p:spTgt>
                                        </p:tgtEl>
                                        <p:attrNameLst>
                                          <p:attrName>style.visibility</p:attrName>
                                        </p:attrNameLst>
                                      </p:cBhvr>
                                      <p:to>
                                        <p:strVal val="visible"/>
                                      </p:to>
                                    </p:set>
                                    <p:animEffect transition="in" filter="dissolve">
                                      <p:cBhvr>
                                        <p:cTn id="16" dur="500"/>
                                        <p:tgtEl>
                                          <p:spTgt spid="19459">
                                            <p:txEl>
                                              <p:pRg st="5" end="5"/>
                                            </p:txEl>
                                          </p:spTgt>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19459">
                                            <p:txEl>
                                              <p:pRg st="7" end="7"/>
                                            </p:txEl>
                                          </p:spTgt>
                                        </p:tgtEl>
                                        <p:attrNameLst>
                                          <p:attrName>style.visibility</p:attrName>
                                        </p:attrNameLst>
                                      </p:cBhvr>
                                      <p:to>
                                        <p:strVal val="visible"/>
                                      </p:to>
                                    </p:set>
                                    <p:animEffect transition="in" filter="dissolve">
                                      <p:cBhvr>
                                        <p:cTn id="19" dur="500"/>
                                        <p:tgtEl>
                                          <p:spTgt spid="1945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idx="4294967295"/>
          </p:nvPr>
        </p:nvSpPr>
        <p:spPr>
          <a:xfrm>
            <a:off x="500063" y="714375"/>
            <a:ext cx="7772400" cy="1143000"/>
          </a:xfrm>
        </p:spPr>
        <p:txBody>
          <a:bodyPr/>
          <a:lstStyle/>
          <a:p>
            <a:pPr algn="ctr" eaLnBrk="1" hangingPunct="1">
              <a:defRPr/>
            </a:pPr>
            <a:r>
              <a:rPr lang="en-GB" sz="4000" dirty="0" smtClean="0">
                <a:latin typeface="Tahoma" pitchFamily="34" charset="0"/>
              </a:rPr>
              <a:t>Sustainable Development Indicators - after Rio</a:t>
            </a:r>
          </a:p>
        </p:txBody>
      </p:sp>
      <p:sp>
        <p:nvSpPr>
          <p:cNvPr id="22531" name="Rectangle 3"/>
          <p:cNvSpPr>
            <a:spLocks noGrp="1" noChangeArrowheads="1"/>
          </p:cNvSpPr>
          <p:nvPr>
            <p:ph type="body" idx="4294967295"/>
          </p:nvPr>
        </p:nvSpPr>
        <p:spPr>
          <a:xfrm>
            <a:off x="285720" y="2143125"/>
            <a:ext cx="8248680" cy="4714875"/>
          </a:xfrm>
        </p:spPr>
        <p:txBody>
          <a:bodyPr/>
          <a:lstStyle/>
          <a:p>
            <a:pPr eaLnBrk="1" hangingPunct="1"/>
            <a:r>
              <a:rPr lang="en-GB" sz="2800" dirty="0" smtClean="0">
                <a:latin typeface="Tahoma" pitchFamily="34" charset="0"/>
              </a:rPr>
              <a:t>Environmental aspects of SD - further divided into water, land, atmosphere and waste</a:t>
            </a:r>
          </a:p>
          <a:p>
            <a:pPr eaLnBrk="1" hangingPunct="1"/>
            <a:endParaRPr lang="en-GB" sz="2800" dirty="0" smtClean="0">
              <a:latin typeface="Tahoma" pitchFamily="34" charset="0"/>
            </a:endParaRPr>
          </a:p>
          <a:p>
            <a:pPr lvl="1" eaLnBrk="1" hangingPunct="1"/>
            <a:r>
              <a:rPr lang="en-GB" sz="2400" dirty="0" smtClean="0">
                <a:latin typeface="Tahoma" pitchFamily="34" charset="0"/>
              </a:rPr>
              <a:t>protection of the quality &amp; supply of freshwater resources</a:t>
            </a:r>
          </a:p>
          <a:p>
            <a:pPr lvl="1" eaLnBrk="1" hangingPunct="1"/>
            <a:endParaRPr lang="en-GB" sz="2400" dirty="0" smtClean="0">
              <a:latin typeface="Tahoma" pitchFamily="34" charset="0"/>
            </a:endParaRPr>
          </a:p>
          <a:p>
            <a:pPr lvl="1" eaLnBrk="1" hangingPunct="1"/>
            <a:r>
              <a:rPr lang="en-GB" sz="2400" dirty="0" smtClean="0">
                <a:latin typeface="Tahoma" pitchFamily="34" charset="0"/>
              </a:rPr>
              <a:t>protection of the oceans, all kinds of seas &amp; coastal areas</a:t>
            </a:r>
          </a:p>
          <a:p>
            <a:pPr lvl="1" eaLnBrk="1" hangingPunct="1"/>
            <a:endParaRPr lang="en-GB" sz="2400" dirty="0" smtClean="0">
              <a:latin typeface="Tahoma" pitchFamily="34" charset="0"/>
            </a:endParaRPr>
          </a:p>
          <a:p>
            <a:pPr lvl="1" eaLnBrk="1" hangingPunct="1"/>
            <a:r>
              <a:rPr lang="en-GB" sz="2400" dirty="0" smtClean="0">
                <a:latin typeface="Tahoma" pitchFamily="34" charset="0"/>
              </a:rPr>
              <a:t>integrated approach to the planning &amp; management of land resources</a:t>
            </a:r>
          </a:p>
        </p:txBody>
      </p:sp>
    </p:spTree>
  </p:cSld>
  <p:clrMapOvr>
    <a:masterClrMapping/>
  </p:clrMapOvr>
  <p:transition>
    <p:check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randombar(horizontal)">
                                      <p:cBhvr>
                                        <p:cTn id="7" dur="500"/>
                                        <p:tgtEl>
                                          <p:spTgt spid="22531">
                                            <p:txEl>
                                              <p:pRg st="0" end="0"/>
                                            </p:txEl>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22531">
                                            <p:txEl>
                                              <p:pRg st="2" end="2"/>
                                            </p:txEl>
                                          </p:spTgt>
                                        </p:tgtEl>
                                        <p:attrNameLst>
                                          <p:attrName>style.visibility</p:attrName>
                                        </p:attrNameLst>
                                      </p:cBhvr>
                                      <p:to>
                                        <p:strVal val="visible"/>
                                      </p:to>
                                    </p:set>
                                    <p:animEffect transition="in" filter="randombar(horizontal)">
                                      <p:cBhvr>
                                        <p:cTn id="10" dur="500"/>
                                        <p:tgtEl>
                                          <p:spTgt spid="22531">
                                            <p:txEl>
                                              <p:pRg st="2" end="2"/>
                                            </p:tx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22531">
                                            <p:txEl>
                                              <p:pRg st="4" end="4"/>
                                            </p:txEl>
                                          </p:spTgt>
                                        </p:tgtEl>
                                        <p:attrNameLst>
                                          <p:attrName>style.visibility</p:attrName>
                                        </p:attrNameLst>
                                      </p:cBhvr>
                                      <p:to>
                                        <p:strVal val="visible"/>
                                      </p:to>
                                    </p:set>
                                    <p:animEffect transition="in" filter="randombar(horizontal)">
                                      <p:cBhvr>
                                        <p:cTn id="13" dur="500"/>
                                        <p:tgtEl>
                                          <p:spTgt spid="22531">
                                            <p:txEl>
                                              <p:pRg st="4" end="4"/>
                                            </p:txEl>
                                          </p:spTgt>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22531">
                                            <p:txEl>
                                              <p:pRg st="6" end="6"/>
                                            </p:txEl>
                                          </p:spTgt>
                                        </p:tgtEl>
                                        <p:attrNameLst>
                                          <p:attrName>style.visibility</p:attrName>
                                        </p:attrNameLst>
                                      </p:cBhvr>
                                      <p:to>
                                        <p:strVal val="visible"/>
                                      </p:to>
                                    </p:set>
                                    <p:animEffect transition="in" filter="randombar(horizontal)">
                                      <p:cBhvr>
                                        <p:cTn id="16" dur="500"/>
                                        <p:tgtEl>
                                          <p:spTgt spid="2253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body" idx="4294967295"/>
          </p:nvPr>
        </p:nvSpPr>
        <p:spPr>
          <a:xfrm>
            <a:off x="685800" y="381000"/>
            <a:ext cx="7772400" cy="5943600"/>
          </a:xfrm>
        </p:spPr>
        <p:txBody>
          <a:bodyPr/>
          <a:lstStyle/>
          <a:p>
            <a:pPr lvl="1" eaLnBrk="1" hangingPunct="1"/>
            <a:r>
              <a:rPr lang="en-GB" sz="2400" smtClean="0">
                <a:latin typeface="Tahoma" pitchFamily="34" charset="0"/>
              </a:rPr>
              <a:t>promoting sustainable agriculture &amp; rural development</a:t>
            </a:r>
          </a:p>
          <a:p>
            <a:pPr lvl="1" eaLnBrk="1" hangingPunct="1"/>
            <a:endParaRPr lang="en-GB" sz="2400" smtClean="0">
              <a:latin typeface="Tahoma" pitchFamily="34" charset="0"/>
            </a:endParaRPr>
          </a:p>
          <a:p>
            <a:pPr lvl="1" eaLnBrk="1" hangingPunct="1"/>
            <a:r>
              <a:rPr lang="en-GB" sz="2400" smtClean="0">
                <a:latin typeface="Tahoma" pitchFamily="34" charset="0"/>
              </a:rPr>
              <a:t>combating deforestation</a:t>
            </a:r>
          </a:p>
          <a:p>
            <a:pPr lvl="1" eaLnBrk="1" hangingPunct="1"/>
            <a:endParaRPr lang="en-GB" sz="2400" smtClean="0">
              <a:latin typeface="Tahoma" pitchFamily="34" charset="0"/>
            </a:endParaRPr>
          </a:p>
          <a:p>
            <a:pPr lvl="1" eaLnBrk="1" hangingPunct="1"/>
            <a:r>
              <a:rPr lang="en-GB" sz="2400" smtClean="0">
                <a:latin typeface="Tahoma" pitchFamily="34" charset="0"/>
              </a:rPr>
              <a:t>conservation of biological diversity</a:t>
            </a:r>
          </a:p>
          <a:p>
            <a:pPr lvl="1" eaLnBrk="1" hangingPunct="1"/>
            <a:endParaRPr lang="en-GB" sz="2400" smtClean="0">
              <a:latin typeface="Tahoma" pitchFamily="34" charset="0"/>
            </a:endParaRPr>
          </a:p>
          <a:p>
            <a:pPr lvl="1" eaLnBrk="1" hangingPunct="1"/>
            <a:r>
              <a:rPr lang="en-GB" sz="2400" smtClean="0">
                <a:latin typeface="Tahoma" pitchFamily="34" charset="0"/>
              </a:rPr>
              <a:t>managing fragile ecosystems: combating desertification &amp; drought</a:t>
            </a:r>
          </a:p>
          <a:p>
            <a:pPr lvl="1" eaLnBrk="1" hangingPunct="1"/>
            <a:endParaRPr lang="en-GB" sz="2400" smtClean="0">
              <a:latin typeface="Tahoma" pitchFamily="34" charset="0"/>
            </a:endParaRPr>
          </a:p>
          <a:p>
            <a:pPr lvl="1" eaLnBrk="1" hangingPunct="1"/>
            <a:r>
              <a:rPr lang="en-GB" sz="2400" smtClean="0">
                <a:latin typeface="Tahoma" pitchFamily="34" charset="0"/>
              </a:rPr>
              <a:t>environmentally sound management of biotechnology</a:t>
            </a:r>
          </a:p>
          <a:p>
            <a:pPr lvl="1" eaLnBrk="1" hangingPunct="1"/>
            <a:endParaRPr lang="en-GB" sz="2400" smtClean="0">
              <a:latin typeface="Tahoma" pitchFamily="34" charset="0"/>
            </a:endParaRPr>
          </a:p>
          <a:p>
            <a:pPr lvl="1" eaLnBrk="1" hangingPunct="1"/>
            <a:r>
              <a:rPr lang="en-GB" sz="2400" smtClean="0">
                <a:latin typeface="Tahoma" pitchFamily="34" charset="0"/>
              </a:rPr>
              <a:t>protection of the atmosphere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anim calcmode="lin" valueType="num">
                                      <p:cBhvr additive="base">
                                        <p:cTn id="7" dur="500" fill="hold"/>
                                        <p:tgtEl>
                                          <p:spTgt spid="37890">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7890">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37890">
                                            <p:txEl>
                                              <p:pRg st="2" end="2"/>
                                            </p:txEl>
                                          </p:spTgt>
                                        </p:tgtEl>
                                        <p:attrNameLst>
                                          <p:attrName>style.visibility</p:attrName>
                                        </p:attrNameLst>
                                      </p:cBhvr>
                                      <p:to>
                                        <p:strVal val="visible"/>
                                      </p:to>
                                    </p:set>
                                    <p:anim calcmode="lin" valueType="num">
                                      <p:cBhvr additive="base">
                                        <p:cTn id="11" dur="500" fill="hold"/>
                                        <p:tgtEl>
                                          <p:spTgt spid="37890">
                                            <p:txEl>
                                              <p:pRg st="2" end="2"/>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37890">
                                            <p:txEl>
                                              <p:pRg st="2" end="2"/>
                                            </p:txEl>
                                          </p:spTgt>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37890">
                                            <p:txEl>
                                              <p:pRg st="4" end="4"/>
                                            </p:txEl>
                                          </p:spTgt>
                                        </p:tgtEl>
                                        <p:attrNameLst>
                                          <p:attrName>style.visibility</p:attrName>
                                        </p:attrNameLst>
                                      </p:cBhvr>
                                      <p:to>
                                        <p:strVal val="visible"/>
                                      </p:to>
                                    </p:set>
                                    <p:anim calcmode="lin" valueType="num">
                                      <p:cBhvr additive="base">
                                        <p:cTn id="15" dur="500" fill="hold"/>
                                        <p:tgtEl>
                                          <p:spTgt spid="37890">
                                            <p:txEl>
                                              <p:pRg st="4" end="4"/>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37890">
                                            <p:txEl>
                                              <p:pRg st="4" end="4"/>
                                            </p:txEl>
                                          </p:spTgt>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37890">
                                            <p:txEl>
                                              <p:pRg st="6" end="6"/>
                                            </p:txEl>
                                          </p:spTgt>
                                        </p:tgtEl>
                                        <p:attrNameLst>
                                          <p:attrName>style.visibility</p:attrName>
                                        </p:attrNameLst>
                                      </p:cBhvr>
                                      <p:to>
                                        <p:strVal val="visible"/>
                                      </p:to>
                                    </p:set>
                                    <p:anim calcmode="lin" valueType="num">
                                      <p:cBhvr additive="base">
                                        <p:cTn id="19" dur="500" fill="hold"/>
                                        <p:tgtEl>
                                          <p:spTgt spid="37890">
                                            <p:txEl>
                                              <p:pRg st="6" end="6"/>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7890">
                                            <p:txEl>
                                              <p:pRg st="6" end="6"/>
                                            </p:txEl>
                                          </p:spTgt>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0"/>
                                  </p:stCondLst>
                                  <p:childTnLst>
                                    <p:set>
                                      <p:cBhvr>
                                        <p:cTn id="22" dur="1" fill="hold">
                                          <p:stCondLst>
                                            <p:cond delay="0"/>
                                          </p:stCondLst>
                                        </p:cTn>
                                        <p:tgtEl>
                                          <p:spTgt spid="37890">
                                            <p:txEl>
                                              <p:pRg st="8" end="8"/>
                                            </p:txEl>
                                          </p:spTgt>
                                        </p:tgtEl>
                                        <p:attrNameLst>
                                          <p:attrName>style.visibility</p:attrName>
                                        </p:attrNameLst>
                                      </p:cBhvr>
                                      <p:to>
                                        <p:strVal val="visible"/>
                                      </p:to>
                                    </p:set>
                                    <p:anim calcmode="lin" valueType="num">
                                      <p:cBhvr additive="base">
                                        <p:cTn id="23" dur="500" fill="hold"/>
                                        <p:tgtEl>
                                          <p:spTgt spid="37890">
                                            <p:txEl>
                                              <p:pRg st="8" end="8"/>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37890">
                                            <p:txEl>
                                              <p:pRg st="8" end="8"/>
                                            </p:txEl>
                                          </p:spTgt>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0"/>
                                  </p:stCondLst>
                                  <p:childTnLst>
                                    <p:set>
                                      <p:cBhvr>
                                        <p:cTn id="26" dur="1" fill="hold">
                                          <p:stCondLst>
                                            <p:cond delay="0"/>
                                          </p:stCondLst>
                                        </p:cTn>
                                        <p:tgtEl>
                                          <p:spTgt spid="37890">
                                            <p:txEl>
                                              <p:pRg st="10" end="10"/>
                                            </p:txEl>
                                          </p:spTgt>
                                        </p:tgtEl>
                                        <p:attrNameLst>
                                          <p:attrName>style.visibility</p:attrName>
                                        </p:attrNameLst>
                                      </p:cBhvr>
                                      <p:to>
                                        <p:strVal val="visible"/>
                                      </p:to>
                                    </p:set>
                                    <p:anim calcmode="lin" valueType="num">
                                      <p:cBhvr additive="base">
                                        <p:cTn id="27" dur="500" fill="hold"/>
                                        <p:tgtEl>
                                          <p:spTgt spid="37890">
                                            <p:txEl>
                                              <p:pRg st="10" end="10"/>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37890">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body" idx="4294967295"/>
          </p:nvPr>
        </p:nvSpPr>
        <p:spPr>
          <a:xfrm>
            <a:off x="685800" y="838200"/>
            <a:ext cx="7772400" cy="6553200"/>
          </a:xfrm>
        </p:spPr>
        <p:txBody>
          <a:bodyPr/>
          <a:lstStyle/>
          <a:p>
            <a:pPr lvl="1" eaLnBrk="1" hangingPunct="1"/>
            <a:r>
              <a:rPr lang="en-GB" smtClean="0">
                <a:latin typeface="Tahoma" pitchFamily="34" charset="0"/>
              </a:rPr>
              <a:t>environmentally sound management of solid wastes &amp; sewage-related issues</a:t>
            </a:r>
          </a:p>
          <a:p>
            <a:pPr lvl="1" eaLnBrk="1" hangingPunct="1"/>
            <a:endParaRPr lang="en-GB" smtClean="0">
              <a:latin typeface="Tahoma" pitchFamily="34" charset="0"/>
            </a:endParaRPr>
          </a:p>
          <a:p>
            <a:pPr lvl="1" eaLnBrk="1" hangingPunct="1"/>
            <a:r>
              <a:rPr lang="en-GB" smtClean="0">
                <a:latin typeface="Tahoma" pitchFamily="34" charset="0"/>
              </a:rPr>
              <a:t>environmentally sound management of toxic chemicals</a:t>
            </a:r>
          </a:p>
          <a:p>
            <a:pPr lvl="1" eaLnBrk="1" hangingPunct="1"/>
            <a:endParaRPr lang="en-GB" smtClean="0">
              <a:latin typeface="Tahoma" pitchFamily="34" charset="0"/>
            </a:endParaRPr>
          </a:p>
          <a:p>
            <a:pPr lvl="1" eaLnBrk="1" hangingPunct="1"/>
            <a:r>
              <a:rPr lang="en-GB" smtClean="0">
                <a:latin typeface="Tahoma" pitchFamily="34" charset="0"/>
              </a:rPr>
              <a:t>environmentally sound management of hazardous wastes</a:t>
            </a:r>
          </a:p>
          <a:p>
            <a:pPr lvl="1" eaLnBrk="1" hangingPunct="1"/>
            <a:endParaRPr lang="en-GB" smtClean="0">
              <a:latin typeface="Tahoma" pitchFamily="34" charset="0"/>
            </a:endParaRPr>
          </a:p>
          <a:p>
            <a:pPr lvl="1" eaLnBrk="1" hangingPunct="1"/>
            <a:r>
              <a:rPr lang="en-GB" smtClean="0">
                <a:latin typeface="Tahoma" pitchFamily="34" charset="0"/>
              </a:rPr>
              <a:t>safe &amp; environmentally sound management of radioactive wastes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8914">
                                            <p:txEl>
                                              <p:pRg st="0" end="0"/>
                                            </p:txEl>
                                          </p:spTgt>
                                        </p:tgtEl>
                                        <p:attrNameLst>
                                          <p:attrName>style.visibility</p:attrName>
                                        </p:attrNameLst>
                                      </p:cBhvr>
                                      <p:to>
                                        <p:strVal val="visible"/>
                                      </p:to>
                                    </p:set>
                                    <p:anim calcmode="lin" valueType="num">
                                      <p:cBhvr additive="base">
                                        <p:cTn id="7" dur="500" fill="hold"/>
                                        <p:tgtEl>
                                          <p:spTgt spid="3891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8914">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38914">
                                            <p:txEl>
                                              <p:pRg st="2" end="2"/>
                                            </p:txEl>
                                          </p:spTgt>
                                        </p:tgtEl>
                                        <p:attrNameLst>
                                          <p:attrName>style.visibility</p:attrName>
                                        </p:attrNameLst>
                                      </p:cBhvr>
                                      <p:to>
                                        <p:strVal val="visible"/>
                                      </p:to>
                                    </p:set>
                                    <p:anim calcmode="lin" valueType="num">
                                      <p:cBhvr additive="base">
                                        <p:cTn id="11" dur="500" fill="hold"/>
                                        <p:tgtEl>
                                          <p:spTgt spid="38914">
                                            <p:txEl>
                                              <p:pRg st="2" end="2"/>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8914">
                                            <p:txEl>
                                              <p:pRg st="2" end="2"/>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38914">
                                            <p:txEl>
                                              <p:pRg st="4" end="4"/>
                                            </p:txEl>
                                          </p:spTgt>
                                        </p:tgtEl>
                                        <p:attrNameLst>
                                          <p:attrName>style.visibility</p:attrName>
                                        </p:attrNameLst>
                                      </p:cBhvr>
                                      <p:to>
                                        <p:strVal val="visible"/>
                                      </p:to>
                                    </p:set>
                                    <p:anim calcmode="lin" valueType="num">
                                      <p:cBhvr additive="base">
                                        <p:cTn id="15" dur="500" fill="hold"/>
                                        <p:tgtEl>
                                          <p:spTgt spid="38914">
                                            <p:txEl>
                                              <p:pRg st="4" end="4"/>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8914">
                                            <p:txEl>
                                              <p:pRg st="4" end="4"/>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38914">
                                            <p:txEl>
                                              <p:pRg st="6" end="6"/>
                                            </p:txEl>
                                          </p:spTgt>
                                        </p:tgtEl>
                                        <p:attrNameLst>
                                          <p:attrName>style.visibility</p:attrName>
                                        </p:attrNameLst>
                                      </p:cBhvr>
                                      <p:to>
                                        <p:strVal val="visible"/>
                                      </p:to>
                                    </p:set>
                                    <p:anim calcmode="lin" valueType="num">
                                      <p:cBhvr additive="base">
                                        <p:cTn id="19" dur="500" fill="hold"/>
                                        <p:tgtEl>
                                          <p:spTgt spid="38914">
                                            <p:txEl>
                                              <p:pRg st="6" end="6"/>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8914">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4" grpId="0"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p:cNvSpPr>
            <a:spLocks noGrp="1" noChangeArrowheads="1"/>
          </p:cNvSpPr>
          <p:nvPr>
            <p:ph type="title" idx="4294967295"/>
          </p:nvPr>
        </p:nvSpPr>
        <p:spPr/>
        <p:txBody>
          <a:bodyPr/>
          <a:lstStyle/>
          <a:p>
            <a:pPr algn="ctr" eaLnBrk="1" hangingPunct="1">
              <a:defRPr/>
            </a:pPr>
            <a:r>
              <a:rPr lang="en-GB" sz="4000" dirty="0" smtClean="0">
                <a:latin typeface="Tahoma" pitchFamily="34" charset="0"/>
              </a:rPr>
              <a:t>Sustainable Development Indicators - after Rio</a:t>
            </a:r>
          </a:p>
        </p:txBody>
      </p:sp>
      <p:sp>
        <p:nvSpPr>
          <p:cNvPr id="40963" name="Rectangle 3"/>
          <p:cNvSpPr>
            <a:spLocks noGrp="1" noChangeArrowheads="1"/>
          </p:cNvSpPr>
          <p:nvPr>
            <p:ph type="body" idx="4294967295"/>
          </p:nvPr>
        </p:nvSpPr>
        <p:spPr>
          <a:xfrm>
            <a:off x="642938" y="2071688"/>
            <a:ext cx="7772400" cy="4114800"/>
          </a:xfrm>
        </p:spPr>
        <p:txBody>
          <a:bodyPr/>
          <a:lstStyle/>
          <a:p>
            <a:pPr eaLnBrk="1" hangingPunct="1"/>
            <a:r>
              <a:rPr lang="en-GB" sz="2400" smtClean="0">
                <a:latin typeface="Tahoma" pitchFamily="34" charset="0"/>
              </a:rPr>
              <a:t>Institutional aspects of SD</a:t>
            </a:r>
          </a:p>
          <a:p>
            <a:pPr lvl="1" eaLnBrk="1" hangingPunct="1"/>
            <a:r>
              <a:rPr lang="en-GB" sz="2400" smtClean="0">
                <a:latin typeface="Tahoma" pitchFamily="34" charset="0"/>
              </a:rPr>
              <a:t>integrating environment &amp; development in decision making</a:t>
            </a:r>
          </a:p>
          <a:p>
            <a:pPr lvl="1" eaLnBrk="1" hangingPunct="1"/>
            <a:endParaRPr lang="en-GB" sz="2400" smtClean="0">
              <a:latin typeface="Tahoma" pitchFamily="34" charset="0"/>
            </a:endParaRPr>
          </a:p>
          <a:p>
            <a:pPr lvl="1" eaLnBrk="1" hangingPunct="1"/>
            <a:r>
              <a:rPr lang="en-GB" sz="2400" smtClean="0">
                <a:latin typeface="Tahoma" pitchFamily="34" charset="0"/>
              </a:rPr>
              <a:t>science for sustainable development</a:t>
            </a:r>
          </a:p>
          <a:p>
            <a:pPr lvl="1" eaLnBrk="1" hangingPunct="1"/>
            <a:endParaRPr lang="en-GB" sz="2400" smtClean="0">
              <a:latin typeface="Tahoma" pitchFamily="34" charset="0"/>
            </a:endParaRPr>
          </a:p>
          <a:p>
            <a:pPr lvl="1" eaLnBrk="1" hangingPunct="1"/>
            <a:r>
              <a:rPr lang="en-GB" sz="2400" smtClean="0">
                <a:latin typeface="Tahoma" pitchFamily="34" charset="0"/>
              </a:rPr>
              <a:t>national mechanisms &amp; international c-operation for capacity building in developing countries</a:t>
            </a:r>
          </a:p>
          <a:p>
            <a:pPr lvl="1" eaLnBrk="1" hangingPunct="1"/>
            <a:endParaRPr lang="en-GB" sz="2400" smtClean="0">
              <a:latin typeface="Tahoma" pitchFamily="34" charset="0"/>
            </a:endParaRPr>
          </a:p>
          <a:p>
            <a:pPr lvl="1" eaLnBrk="1" hangingPunct="1"/>
            <a:r>
              <a:rPr lang="en-GB" sz="2400" smtClean="0">
                <a:latin typeface="Tahoma" pitchFamily="34" charset="0"/>
              </a:rPr>
              <a:t>international institutional arrangements</a:t>
            </a:r>
          </a:p>
        </p:txBody>
      </p:sp>
    </p:spTree>
  </p:cSld>
  <p:clrMapOvr>
    <a:masterClrMapping/>
  </p:clrMapOvr>
  <p:transition>
    <p:zoom dir="in"/>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 calcmode="lin" valueType="num">
                                      <p:cBhvr additive="base">
                                        <p:cTn id="7" dur="500" fill="hold"/>
                                        <p:tgtEl>
                                          <p:spTgt spid="4096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096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12" fill="hold" grpId="0" nodeType="with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anim calcmode="lin" valueType="num">
                                      <p:cBhvr additive="base">
                                        <p:cTn id="11" dur="500" fill="hold"/>
                                        <p:tgtEl>
                                          <p:spTgt spid="4096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4096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12" fill="hold" grpId="0" nodeType="withEffect">
                                  <p:stCondLst>
                                    <p:cond delay="0"/>
                                  </p:stCondLst>
                                  <p:childTnLst>
                                    <p:set>
                                      <p:cBhvr>
                                        <p:cTn id="14" dur="1" fill="hold">
                                          <p:stCondLst>
                                            <p:cond delay="0"/>
                                          </p:stCondLst>
                                        </p:cTn>
                                        <p:tgtEl>
                                          <p:spTgt spid="40963">
                                            <p:txEl>
                                              <p:pRg st="3" end="3"/>
                                            </p:txEl>
                                          </p:spTgt>
                                        </p:tgtEl>
                                        <p:attrNameLst>
                                          <p:attrName>style.visibility</p:attrName>
                                        </p:attrNameLst>
                                      </p:cBhvr>
                                      <p:to>
                                        <p:strVal val="visible"/>
                                      </p:to>
                                    </p:set>
                                    <p:anim calcmode="lin" valueType="num">
                                      <p:cBhvr additive="base">
                                        <p:cTn id="15" dur="500" fill="hold"/>
                                        <p:tgtEl>
                                          <p:spTgt spid="40963">
                                            <p:txEl>
                                              <p:pRg st="3" end="3"/>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4096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12" fill="hold" grpId="0" nodeType="withEffect">
                                  <p:stCondLst>
                                    <p:cond delay="0"/>
                                  </p:stCondLst>
                                  <p:childTnLst>
                                    <p:set>
                                      <p:cBhvr>
                                        <p:cTn id="18" dur="1" fill="hold">
                                          <p:stCondLst>
                                            <p:cond delay="0"/>
                                          </p:stCondLst>
                                        </p:cTn>
                                        <p:tgtEl>
                                          <p:spTgt spid="40963">
                                            <p:txEl>
                                              <p:pRg st="5" end="5"/>
                                            </p:txEl>
                                          </p:spTgt>
                                        </p:tgtEl>
                                        <p:attrNameLst>
                                          <p:attrName>style.visibility</p:attrName>
                                        </p:attrNameLst>
                                      </p:cBhvr>
                                      <p:to>
                                        <p:strVal val="visible"/>
                                      </p:to>
                                    </p:set>
                                    <p:anim calcmode="lin" valueType="num">
                                      <p:cBhvr additive="base">
                                        <p:cTn id="19" dur="500" fill="hold"/>
                                        <p:tgtEl>
                                          <p:spTgt spid="40963">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0963">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12" fill="hold" grpId="0" nodeType="withEffect">
                                  <p:stCondLst>
                                    <p:cond delay="0"/>
                                  </p:stCondLst>
                                  <p:childTnLst>
                                    <p:set>
                                      <p:cBhvr>
                                        <p:cTn id="22" dur="1" fill="hold">
                                          <p:stCondLst>
                                            <p:cond delay="0"/>
                                          </p:stCondLst>
                                        </p:cTn>
                                        <p:tgtEl>
                                          <p:spTgt spid="40963">
                                            <p:txEl>
                                              <p:pRg st="7" end="7"/>
                                            </p:txEl>
                                          </p:spTgt>
                                        </p:tgtEl>
                                        <p:attrNameLst>
                                          <p:attrName>style.visibility</p:attrName>
                                        </p:attrNameLst>
                                      </p:cBhvr>
                                      <p:to>
                                        <p:strVal val="visible"/>
                                      </p:to>
                                    </p:set>
                                    <p:anim calcmode="lin" valueType="num">
                                      <p:cBhvr additive="base">
                                        <p:cTn id="23" dur="500" fill="hold"/>
                                        <p:tgtEl>
                                          <p:spTgt spid="40963">
                                            <p:txEl>
                                              <p:pRg st="7" end="7"/>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4096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p:cNvSpPr>
            <a:spLocks noGrp="1" noChangeArrowheads="1"/>
          </p:cNvSpPr>
          <p:nvPr>
            <p:ph type="body" idx="4294967295"/>
          </p:nvPr>
        </p:nvSpPr>
        <p:spPr>
          <a:xfrm>
            <a:off x="685800" y="457200"/>
            <a:ext cx="7772400" cy="5638800"/>
          </a:xfrm>
        </p:spPr>
        <p:txBody>
          <a:bodyPr/>
          <a:lstStyle/>
          <a:p>
            <a:pPr lvl="1" eaLnBrk="1" hangingPunct="1"/>
            <a:r>
              <a:rPr lang="en-GB" smtClean="0">
                <a:latin typeface="Tahoma" pitchFamily="34" charset="0"/>
              </a:rPr>
              <a:t>international legal instruments &amp; mechanisms</a:t>
            </a:r>
          </a:p>
          <a:p>
            <a:pPr lvl="1" eaLnBrk="1" hangingPunct="1"/>
            <a:endParaRPr lang="en-GB" smtClean="0">
              <a:latin typeface="Tahoma" pitchFamily="34" charset="0"/>
            </a:endParaRPr>
          </a:p>
          <a:p>
            <a:pPr lvl="1" eaLnBrk="1" hangingPunct="1"/>
            <a:r>
              <a:rPr lang="en-GB" smtClean="0">
                <a:latin typeface="Tahoma" pitchFamily="34" charset="0"/>
              </a:rPr>
              <a:t>information for decision making</a:t>
            </a:r>
          </a:p>
          <a:p>
            <a:pPr lvl="1" eaLnBrk="1" hangingPunct="1"/>
            <a:endParaRPr lang="en-GB" smtClean="0">
              <a:latin typeface="Tahoma" pitchFamily="34" charset="0"/>
            </a:endParaRPr>
          </a:p>
          <a:p>
            <a:pPr lvl="1" eaLnBrk="1" hangingPunct="1"/>
            <a:r>
              <a:rPr lang="en-GB" smtClean="0">
                <a:latin typeface="Tahoma" pitchFamily="34" charset="0"/>
              </a:rPr>
              <a:t>strengthening the role of major groups</a:t>
            </a:r>
          </a:p>
          <a:p>
            <a:pPr lvl="1" eaLnBrk="1" hangingPunct="1">
              <a:buFontTx/>
              <a:buNone/>
            </a:pPr>
            <a:endParaRPr lang="en-GB" smtClean="0">
              <a:latin typeface="Tahoma" pitchFamily="34" charset="0"/>
            </a:endParaRPr>
          </a:p>
          <a:p>
            <a:pPr lvl="1" eaLnBrk="1" hangingPunct="1">
              <a:buFontTx/>
              <a:buNone/>
            </a:pPr>
            <a:endParaRPr lang="en-GB" smtClean="0">
              <a:latin typeface="Tahoma" pitchFamily="34" charset="0"/>
            </a:endParaRPr>
          </a:p>
          <a:p>
            <a:pPr lvl="1" eaLnBrk="1" hangingPunct="1">
              <a:buFontTx/>
              <a:buNone/>
            </a:pPr>
            <a:r>
              <a:rPr lang="en-GB" smtClean="0">
                <a:latin typeface="Tahoma" pitchFamily="34" charset="0"/>
              </a:rPr>
              <a:t>From these categories a set of indicators is determined for the appropriate lists...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43010">
                                            <p:txEl>
                                              <p:pRg st="0" end="0"/>
                                            </p:txEl>
                                          </p:spTgt>
                                        </p:tgtEl>
                                        <p:attrNameLst>
                                          <p:attrName>style.visibility</p:attrName>
                                        </p:attrNameLst>
                                      </p:cBhvr>
                                      <p:to>
                                        <p:strVal val="visible"/>
                                      </p:to>
                                    </p:set>
                                    <p:anim calcmode="lin" valueType="num">
                                      <p:cBhvr additive="base">
                                        <p:cTn id="7" dur="500" fill="hold"/>
                                        <p:tgtEl>
                                          <p:spTgt spid="430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3010">
                                            <p:txEl>
                                              <p:pRg st="0" end="0"/>
                                            </p:txEl>
                                          </p:spTgt>
                                        </p:tgtEl>
                                        <p:attrNameLst>
                                          <p:attrName>ppt_y</p:attrName>
                                        </p:attrNameLst>
                                      </p:cBhvr>
                                      <p:tavLst>
                                        <p:tav tm="0">
                                          <p:val>
                                            <p:strVal val="0-#ppt_h/2"/>
                                          </p:val>
                                        </p:tav>
                                        <p:tav tm="100000">
                                          <p:val>
                                            <p:strVal val="#ppt_y"/>
                                          </p:val>
                                        </p:tav>
                                      </p:tavLst>
                                    </p:anim>
                                  </p:childTnLst>
                                </p:cTn>
                              </p:par>
                              <p:par>
                                <p:cTn id="9" presetID="2" presetClass="entr" presetSubtype="9" fill="hold" grpId="0" nodeType="withEffect">
                                  <p:stCondLst>
                                    <p:cond delay="0"/>
                                  </p:stCondLst>
                                  <p:childTnLst>
                                    <p:set>
                                      <p:cBhvr>
                                        <p:cTn id="10" dur="1" fill="hold">
                                          <p:stCondLst>
                                            <p:cond delay="0"/>
                                          </p:stCondLst>
                                        </p:cTn>
                                        <p:tgtEl>
                                          <p:spTgt spid="43010">
                                            <p:txEl>
                                              <p:pRg st="2" end="2"/>
                                            </p:txEl>
                                          </p:spTgt>
                                        </p:tgtEl>
                                        <p:attrNameLst>
                                          <p:attrName>style.visibility</p:attrName>
                                        </p:attrNameLst>
                                      </p:cBhvr>
                                      <p:to>
                                        <p:strVal val="visible"/>
                                      </p:to>
                                    </p:set>
                                    <p:anim calcmode="lin" valueType="num">
                                      <p:cBhvr additive="base">
                                        <p:cTn id="11" dur="500" fill="hold"/>
                                        <p:tgtEl>
                                          <p:spTgt spid="43010">
                                            <p:txEl>
                                              <p:pRg st="2" end="2"/>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43010">
                                            <p:txEl>
                                              <p:pRg st="2" end="2"/>
                                            </p:txEl>
                                          </p:spTgt>
                                        </p:tgtEl>
                                        <p:attrNameLst>
                                          <p:attrName>ppt_y</p:attrName>
                                        </p:attrNameLst>
                                      </p:cBhvr>
                                      <p:tavLst>
                                        <p:tav tm="0">
                                          <p:val>
                                            <p:strVal val="0-#ppt_h/2"/>
                                          </p:val>
                                        </p:tav>
                                        <p:tav tm="100000">
                                          <p:val>
                                            <p:strVal val="#ppt_y"/>
                                          </p:val>
                                        </p:tav>
                                      </p:tavLst>
                                    </p:anim>
                                  </p:childTnLst>
                                </p:cTn>
                              </p:par>
                              <p:par>
                                <p:cTn id="13" presetID="2" presetClass="entr" presetSubtype="9" fill="hold" grpId="0" nodeType="withEffect">
                                  <p:stCondLst>
                                    <p:cond delay="0"/>
                                  </p:stCondLst>
                                  <p:childTnLst>
                                    <p:set>
                                      <p:cBhvr>
                                        <p:cTn id="14" dur="1" fill="hold">
                                          <p:stCondLst>
                                            <p:cond delay="0"/>
                                          </p:stCondLst>
                                        </p:cTn>
                                        <p:tgtEl>
                                          <p:spTgt spid="43010">
                                            <p:txEl>
                                              <p:pRg st="4" end="4"/>
                                            </p:txEl>
                                          </p:spTgt>
                                        </p:tgtEl>
                                        <p:attrNameLst>
                                          <p:attrName>style.visibility</p:attrName>
                                        </p:attrNameLst>
                                      </p:cBhvr>
                                      <p:to>
                                        <p:strVal val="visible"/>
                                      </p:to>
                                    </p:set>
                                    <p:anim calcmode="lin" valueType="num">
                                      <p:cBhvr additive="base">
                                        <p:cTn id="15" dur="500" fill="hold"/>
                                        <p:tgtEl>
                                          <p:spTgt spid="43010">
                                            <p:txEl>
                                              <p:pRg st="4" end="4"/>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43010">
                                            <p:txEl>
                                              <p:pRg st="4" end="4"/>
                                            </p:txEl>
                                          </p:spTgt>
                                        </p:tgtEl>
                                        <p:attrNameLst>
                                          <p:attrName>ppt_y</p:attrName>
                                        </p:attrNameLst>
                                      </p:cBhvr>
                                      <p:tavLst>
                                        <p:tav tm="0">
                                          <p:val>
                                            <p:strVal val="0-#ppt_h/2"/>
                                          </p:val>
                                        </p:tav>
                                        <p:tav tm="100000">
                                          <p:val>
                                            <p:strVal val="#ppt_y"/>
                                          </p:val>
                                        </p:tav>
                                      </p:tavLst>
                                    </p:anim>
                                  </p:childTnLst>
                                </p:cTn>
                              </p:par>
                              <p:par>
                                <p:cTn id="17" presetID="2" presetClass="entr" presetSubtype="9" fill="hold" grpId="0" nodeType="withEffect">
                                  <p:stCondLst>
                                    <p:cond delay="0"/>
                                  </p:stCondLst>
                                  <p:childTnLst>
                                    <p:set>
                                      <p:cBhvr>
                                        <p:cTn id="18" dur="1" fill="hold">
                                          <p:stCondLst>
                                            <p:cond delay="0"/>
                                          </p:stCondLst>
                                        </p:cTn>
                                        <p:tgtEl>
                                          <p:spTgt spid="43010">
                                            <p:txEl>
                                              <p:pRg st="7" end="7"/>
                                            </p:txEl>
                                          </p:spTgt>
                                        </p:tgtEl>
                                        <p:attrNameLst>
                                          <p:attrName>style.visibility</p:attrName>
                                        </p:attrNameLst>
                                      </p:cBhvr>
                                      <p:to>
                                        <p:strVal val="visible"/>
                                      </p:to>
                                    </p:set>
                                    <p:anim calcmode="lin" valueType="num">
                                      <p:cBhvr additive="base">
                                        <p:cTn id="19" dur="500" fill="hold"/>
                                        <p:tgtEl>
                                          <p:spTgt spid="43010">
                                            <p:txEl>
                                              <p:pRg st="7" end="7"/>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3010">
                                            <p:txEl>
                                              <p:pRg st="7" end="7"/>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0" grpId="0" build="p"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pPr algn="ctr" eaLnBrk="1" hangingPunct="1">
              <a:defRPr/>
            </a:pPr>
            <a:r>
              <a:rPr lang="en-GB" sz="4000" smtClean="0"/>
              <a:t>Promoting sustainable human settlement development</a:t>
            </a:r>
          </a:p>
        </p:txBody>
      </p:sp>
      <p:graphicFrame>
        <p:nvGraphicFramePr>
          <p:cNvPr id="103427" name="Object 3"/>
          <p:cNvGraphicFramePr>
            <a:graphicFrameLocks noChangeAspect="1"/>
          </p:cNvGraphicFramePr>
          <p:nvPr>
            <p:ph type="tbl" idx="1"/>
          </p:nvPr>
        </p:nvGraphicFramePr>
        <p:xfrm>
          <a:off x="768350" y="1822450"/>
          <a:ext cx="7564438" cy="5030788"/>
        </p:xfrm>
        <a:graphic>
          <a:graphicData uri="http://schemas.openxmlformats.org/presentationml/2006/ole">
            <p:oleObj spid="_x0000_s9218" name="Document" r:id="rId3" imgW="7616954" imgH="5066450" progId="Word.Document.8">
              <p:embed/>
            </p:oleObj>
          </a:graphicData>
        </a:graphic>
      </p:graphicFrame>
      <p:sp>
        <p:nvSpPr>
          <p:cNvPr id="9220" name="Text Box 5"/>
          <p:cNvSpPr txBox="1">
            <a:spLocks noChangeArrowheads="1"/>
          </p:cNvSpPr>
          <p:nvPr/>
        </p:nvSpPr>
        <p:spPr bwMode="auto">
          <a:xfrm>
            <a:off x="6613525" y="6437313"/>
            <a:ext cx="1517650" cy="274637"/>
          </a:xfrm>
          <a:prstGeom prst="rect">
            <a:avLst/>
          </a:prstGeom>
          <a:noFill/>
          <a:ln w="9525">
            <a:noFill/>
            <a:miter lim="800000"/>
            <a:headEnd/>
            <a:tailEnd/>
          </a:ln>
        </p:spPr>
        <p:txBody>
          <a:bodyPr wrap="none">
            <a:spAutoFit/>
          </a:bodyPr>
          <a:lstStyle/>
          <a:p>
            <a:pPr eaLnBrk="0" hangingPunct="0"/>
            <a:r>
              <a:rPr lang="en-GB" sz="1200" b="1" i="1"/>
              <a:t>Chapter 7 Agenda 21</a:t>
            </a:r>
            <a:endParaRPr lang="en-GB"/>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03427"/>
                                        </p:tgtEl>
                                        <p:attrNameLst>
                                          <p:attrName>style.visibility</p:attrName>
                                        </p:attrNameLst>
                                      </p:cBhvr>
                                      <p:to>
                                        <p:strVal val="visible"/>
                                      </p:to>
                                    </p:set>
                                    <p:animEffect transition="in" filter="dissolve">
                                      <p:cBhvr>
                                        <p:cTn id="7" dur="500"/>
                                        <p:tgtEl>
                                          <p:spTgt spid="1034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a:xfrm>
            <a:off x="381000" y="0"/>
            <a:ext cx="7772400" cy="1143000"/>
          </a:xfrm>
        </p:spPr>
        <p:txBody>
          <a:bodyPr/>
          <a:lstStyle/>
          <a:p>
            <a:pPr eaLnBrk="1" hangingPunct="1">
              <a:defRPr/>
            </a:pPr>
            <a:r>
              <a:rPr lang="en-GB" smtClean="0"/>
              <a:t>The UK Indicator System</a:t>
            </a:r>
          </a:p>
        </p:txBody>
      </p:sp>
      <p:sp>
        <p:nvSpPr>
          <p:cNvPr id="48131" name="Rectangle 3"/>
          <p:cNvSpPr>
            <a:spLocks noGrp="1" noChangeArrowheads="1"/>
          </p:cNvSpPr>
          <p:nvPr>
            <p:ph type="body" sz="half" idx="2"/>
          </p:nvPr>
        </p:nvSpPr>
        <p:spPr>
          <a:xfrm>
            <a:off x="4648200" y="1981200"/>
            <a:ext cx="4191000" cy="4114800"/>
          </a:xfrm>
        </p:spPr>
        <p:txBody>
          <a:bodyPr/>
          <a:lstStyle/>
          <a:p>
            <a:pPr eaLnBrk="1" hangingPunct="1">
              <a:lnSpc>
                <a:spcPct val="90000"/>
              </a:lnSpc>
            </a:pPr>
            <a:r>
              <a:rPr lang="en-GB" sz="2800" dirty="0" smtClean="0"/>
              <a:t>Priority areas</a:t>
            </a:r>
          </a:p>
          <a:p>
            <a:pPr eaLnBrk="1" hangingPunct="1">
              <a:lnSpc>
                <a:spcPct val="90000"/>
              </a:lnSpc>
            </a:pPr>
            <a:endParaRPr lang="en-GB" sz="2800" dirty="0" smtClean="0"/>
          </a:p>
          <a:p>
            <a:pPr lvl="1" eaLnBrk="1" hangingPunct="1">
              <a:lnSpc>
                <a:spcPct val="90000"/>
              </a:lnSpc>
            </a:pPr>
            <a:r>
              <a:rPr lang="en-GB" sz="1800" dirty="0" smtClean="0">
                <a:latin typeface="Tahoma" pitchFamily="34" charset="0"/>
              </a:rPr>
              <a:t>Sustainable consumption and production</a:t>
            </a:r>
          </a:p>
          <a:p>
            <a:pPr lvl="1" eaLnBrk="1" hangingPunct="1">
              <a:lnSpc>
                <a:spcPct val="90000"/>
              </a:lnSpc>
            </a:pPr>
            <a:endParaRPr lang="en-GB" sz="1800" dirty="0" smtClean="0">
              <a:latin typeface="Tahoma" pitchFamily="34" charset="0"/>
            </a:endParaRPr>
          </a:p>
          <a:p>
            <a:pPr lvl="1" eaLnBrk="1" hangingPunct="1">
              <a:lnSpc>
                <a:spcPct val="90000"/>
              </a:lnSpc>
            </a:pPr>
            <a:r>
              <a:rPr lang="en-GB" sz="1800" dirty="0" smtClean="0">
                <a:latin typeface="Tahoma" pitchFamily="34" charset="0"/>
              </a:rPr>
              <a:t>Climate change and energy</a:t>
            </a:r>
          </a:p>
          <a:p>
            <a:pPr lvl="1" eaLnBrk="1" hangingPunct="1">
              <a:lnSpc>
                <a:spcPct val="90000"/>
              </a:lnSpc>
            </a:pPr>
            <a:endParaRPr lang="en-GB" sz="1800" dirty="0" smtClean="0">
              <a:latin typeface="Tahoma" pitchFamily="34" charset="0"/>
            </a:endParaRPr>
          </a:p>
          <a:p>
            <a:pPr lvl="1" eaLnBrk="1" hangingPunct="1">
              <a:lnSpc>
                <a:spcPct val="90000"/>
              </a:lnSpc>
            </a:pPr>
            <a:r>
              <a:rPr lang="en-GB" sz="1800" dirty="0" smtClean="0">
                <a:latin typeface="Tahoma" pitchFamily="34" charset="0"/>
              </a:rPr>
              <a:t>Protecting natural resources and enhancing the environment</a:t>
            </a:r>
          </a:p>
          <a:p>
            <a:pPr lvl="1" eaLnBrk="1" hangingPunct="1">
              <a:lnSpc>
                <a:spcPct val="90000"/>
              </a:lnSpc>
            </a:pPr>
            <a:endParaRPr lang="en-GB" sz="1800" dirty="0" smtClean="0">
              <a:latin typeface="Tahoma" pitchFamily="34" charset="0"/>
            </a:endParaRPr>
          </a:p>
          <a:p>
            <a:pPr lvl="1" eaLnBrk="1" hangingPunct="1">
              <a:lnSpc>
                <a:spcPct val="90000"/>
              </a:lnSpc>
            </a:pPr>
            <a:r>
              <a:rPr lang="en-GB" sz="1800" dirty="0" smtClean="0">
                <a:latin typeface="Tahoma" pitchFamily="34" charset="0"/>
              </a:rPr>
              <a:t>Creating sustainable communities and a fairer world</a:t>
            </a:r>
          </a:p>
          <a:p>
            <a:pPr eaLnBrk="1" hangingPunct="1">
              <a:lnSpc>
                <a:spcPct val="90000"/>
              </a:lnSpc>
            </a:pPr>
            <a:endParaRPr lang="en-GB" sz="2800" dirty="0" smtClean="0">
              <a:latin typeface="Tahoma" pitchFamily="34" charset="0"/>
            </a:endParaRPr>
          </a:p>
          <a:p>
            <a:pPr lvl="1" eaLnBrk="1" hangingPunct="1">
              <a:lnSpc>
                <a:spcPct val="90000"/>
              </a:lnSpc>
            </a:pPr>
            <a:endParaRPr lang="en-GB" sz="2400" dirty="0" smtClean="0">
              <a:latin typeface="Tahoma" pitchFamily="34" charset="0"/>
            </a:endParaRPr>
          </a:p>
        </p:txBody>
      </p:sp>
      <p:sp>
        <p:nvSpPr>
          <p:cNvPr id="7" name="Rectangle 6"/>
          <p:cNvSpPr/>
          <p:nvPr/>
        </p:nvSpPr>
        <p:spPr>
          <a:xfrm>
            <a:off x="642910" y="1571612"/>
            <a:ext cx="3714776" cy="1200329"/>
          </a:xfrm>
          <a:prstGeom prst="rect">
            <a:avLst/>
          </a:prstGeom>
        </p:spPr>
        <p:txBody>
          <a:bodyPr wrap="square">
            <a:spAutoFit/>
          </a:bodyPr>
          <a:lstStyle/>
          <a:p>
            <a:r>
              <a:rPr lang="en-GB" dirty="0" smtClean="0">
                <a:solidFill>
                  <a:srgbClr val="FFFF00"/>
                </a:solidFill>
              </a:rPr>
              <a:t>Sustainable development</a:t>
            </a:r>
          </a:p>
          <a:p>
            <a:r>
              <a:rPr lang="en-GB" dirty="0" smtClean="0">
                <a:solidFill>
                  <a:srgbClr val="FFFF00"/>
                </a:solidFill>
              </a:rPr>
              <a:t>indicators in your pocket 2009</a:t>
            </a:r>
            <a:endParaRPr lang="en-GB" dirty="0">
              <a:solidFill>
                <a:srgbClr val="FFFF00"/>
              </a:solidFill>
            </a:endParaRPr>
          </a:p>
        </p:txBody>
      </p:sp>
      <p:pic>
        <p:nvPicPr>
          <p:cNvPr id="92164" name="Picture 4"/>
          <p:cNvPicPr>
            <a:picLocks noChangeAspect="1" noChangeArrowheads="1"/>
          </p:cNvPicPr>
          <p:nvPr/>
        </p:nvPicPr>
        <p:blipFill>
          <a:blip r:embed="rId3" cstate="print"/>
          <a:srcRect/>
          <a:stretch>
            <a:fillRect/>
          </a:stretch>
        </p:blipFill>
        <p:spPr bwMode="auto">
          <a:xfrm>
            <a:off x="714348" y="2786058"/>
            <a:ext cx="3143272" cy="365667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ext Box 2"/>
          <p:cNvSpPr txBox="1">
            <a:spLocks noChangeArrowheads="1"/>
          </p:cNvSpPr>
          <p:nvPr/>
        </p:nvSpPr>
        <p:spPr bwMode="auto">
          <a:xfrm>
            <a:off x="304800" y="457200"/>
            <a:ext cx="3589338" cy="457200"/>
          </a:xfrm>
          <a:prstGeom prst="rect">
            <a:avLst/>
          </a:prstGeom>
          <a:noFill/>
          <a:ln w="9525">
            <a:noFill/>
            <a:miter lim="800000"/>
            <a:headEnd/>
            <a:tailEnd/>
          </a:ln>
        </p:spPr>
        <p:txBody>
          <a:bodyPr wrap="none">
            <a:spAutoFit/>
          </a:bodyPr>
          <a:lstStyle/>
          <a:p>
            <a:r>
              <a:rPr lang="en-GB">
                <a:latin typeface="Tahoma" pitchFamily="34" charset="0"/>
              </a:rPr>
              <a:t>UK Framework Indicators</a:t>
            </a:r>
          </a:p>
        </p:txBody>
      </p:sp>
      <p:sp>
        <p:nvSpPr>
          <p:cNvPr id="49155" name="Text Box 5"/>
          <p:cNvSpPr txBox="1">
            <a:spLocks noChangeArrowheads="1"/>
          </p:cNvSpPr>
          <p:nvPr/>
        </p:nvSpPr>
        <p:spPr bwMode="auto">
          <a:xfrm>
            <a:off x="1428750" y="5643563"/>
            <a:ext cx="2506663" cy="304800"/>
          </a:xfrm>
          <a:prstGeom prst="rect">
            <a:avLst/>
          </a:prstGeom>
          <a:noFill/>
          <a:ln w="9525">
            <a:noFill/>
            <a:miter lim="800000"/>
            <a:headEnd/>
            <a:tailEnd/>
          </a:ln>
        </p:spPr>
        <p:txBody>
          <a:bodyPr wrap="none">
            <a:spAutoFit/>
          </a:bodyPr>
          <a:lstStyle/>
          <a:p>
            <a:r>
              <a:rPr lang="en-GB" sz="1400">
                <a:latin typeface="Tahoma" pitchFamily="34" charset="0"/>
              </a:rPr>
              <a:t>1 - Year as shown if not 1990</a:t>
            </a:r>
          </a:p>
        </p:txBody>
      </p:sp>
      <p:sp>
        <p:nvSpPr>
          <p:cNvPr id="49156" name="Text Box 6"/>
          <p:cNvSpPr txBox="1">
            <a:spLocks noChangeArrowheads="1"/>
          </p:cNvSpPr>
          <p:nvPr/>
        </p:nvSpPr>
        <p:spPr bwMode="auto">
          <a:xfrm>
            <a:off x="1428750" y="6072188"/>
            <a:ext cx="2506663" cy="304800"/>
          </a:xfrm>
          <a:prstGeom prst="rect">
            <a:avLst/>
          </a:prstGeom>
          <a:noFill/>
          <a:ln w="9525">
            <a:noFill/>
            <a:miter lim="800000"/>
            <a:headEnd/>
            <a:tailEnd/>
          </a:ln>
        </p:spPr>
        <p:txBody>
          <a:bodyPr wrap="none">
            <a:spAutoFit/>
          </a:bodyPr>
          <a:lstStyle/>
          <a:p>
            <a:r>
              <a:rPr lang="en-GB" sz="1400">
                <a:latin typeface="Tahoma" pitchFamily="34" charset="0"/>
              </a:rPr>
              <a:t>2 - Year as shown if not 1999</a:t>
            </a:r>
          </a:p>
        </p:txBody>
      </p:sp>
      <p:pic>
        <p:nvPicPr>
          <p:cNvPr id="49157" name="Picture 7"/>
          <p:cNvPicPr>
            <a:picLocks noChangeAspect="1" noChangeArrowheads="1"/>
          </p:cNvPicPr>
          <p:nvPr/>
        </p:nvPicPr>
        <p:blipFill>
          <a:blip r:embed="rId2" cstate="print"/>
          <a:srcRect/>
          <a:stretch>
            <a:fillRect/>
          </a:stretch>
        </p:blipFill>
        <p:spPr bwMode="auto">
          <a:xfrm>
            <a:off x="357188" y="1285875"/>
            <a:ext cx="4125912" cy="4143375"/>
          </a:xfrm>
          <a:prstGeom prst="rect">
            <a:avLst/>
          </a:prstGeom>
          <a:noFill/>
          <a:ln w="9525">
            <a:noFill/>
            <a:miter lim="800000"/>
            <a:headEnd/>
            <a:tailEnd/>
          </a:ln>
        </p:spPr>
      </p:pic>
      <p:pic>
        <p:nvPicPr>
          <p:cNvPr id="49158" name="Picture 8"/>
          <p:cNvPicPr>
            <a:picLocks noChangeAspect="1" noChangeArrowheads="1"/>
          </p:cNvPicPr>
          <p:nvPr/>
        </p:nvPicPr>
        <p:blipFill>
          <a:blip r:embed="rId3" cstate="print"/>
          <a:srcRect/>
          <a:stretch>
            <a:fillRect/>
          </a:stretch>
        </p:blipFill>
        <p:spPr bwMode="auto">
          <a:xfrm>
            <a:off x="4857750" y="785813"/>
            <a:ext cx="3819525" cy="5302250"/>
          </a:xfrm>
          <a:prstGeom prst="rect">
            <a:avLst/>
          </a:prstGeom>
          <a:noFill/>
          <a:ln w="9525">
            <a:noFill/>
            <a:miter lim="800000"/>
            <a:headEnd/>
            <a:tailEnd/>
          </a:ln>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6"/>
          <p:cNvPicPr>
            <a:picLocks noChangeAspect="1" noChangeArrowheads="1"/>
          </p:cNvPicPr>
          <p:nvPr/>
        </p:nvPicPr>
        <p:blipFill>
          <a:blip r:embed="rId2" cstate="print"/>
          <a:srcRect/>
          <a:stretch>
            <a:fillRect/>
          </a:stretch>
        </p:blipFill>
        <p:spPr bwMode="auto">
          <a:xfrm>
            <a:off x="685800" y="685800"/>
            <a:ext cx="7272338" cy="2835275"/>
          </a:xfrm>
          <a:prstGeom prst="rect">
            <a:avLst/>
          </a:prstGeom>
          <a:noFill/>
          <a:ln w="9525">
            <a:noFill/>
            <a:miter lim="800000"/>
            <a:headEnd/>
            <a:tailEnd/>
          </a:ln>
        </p:spPr>
      </p:pic>
      <p:pic>
        <p:nvPicPr>
          <p:cNvPr id="50179" name="Picture 7"/>
          <p:cNvPicPr>
            <a:picLocks noChangeAspect="1" noChangeArrowheads="1"/>
          </p:cNvPicPr>
          <p:nvPr/>
        </p:nvPicPr>
        <p:blipFill>
          <a:blip r:embed="rId3" cstate="print"/>
          <a:srcRect/>
          <a:stretch>
            <a:fillRect/>
          </a:stretch>
        </p:blipFill>
        <p:spPr bwMode="auto">
          <a:xfrm>
            <a:off x="1752600" y="3886200"/>
            <a:ext cx="5078413" cy="2414588"/>
          </a:xfrm>
          <a:prstGeom prst="rect">
            <a:avLst/>
          </a:prstGeom>
          <a:noFill/>
          <a:ln w="9525">
            <a:noFill/>
            <a:miter lim="800000"/>
            <a:headEnd/>
            <a:tailEnd/>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5"/>
          <p:cNvPicPr>
            <a:picLocks noChangeAspect="1" noChangeArrowheads="1"/>
          </p:cNvPicPr>
          <p:nvPr/>
        </p:nvPicPr>
        <p:blipFill>
          <a:blip r:embed="rId2" cstate="print"/>
          <a:srcRect/>
          <a:stretch>
            <a:fillRect/>
          </a:stretch>
        </p:blipFill>
        <p:spPr bwMode="auto">
          <a:xfrm>
            <a:off x="1371600" y="1206500"/>
            <a:ext cx="6245225" cy="4916488"/>
          </a:xfrm>
          <a:prstGeom prst="rect">
            <a:avLst/>
          </a:prstGeom>
          <a:noFill/>
          <a:ln w="9525">
            <a:noFill/>
            <a:miter lim="800000"/>
            <a:headEnd/>
            <a:tailEnd/>
          </a:ln>
        </p:spPr>
      </p:pic>
      <p:sp>
        <p:nvSpPr>
          <p:cNvPr id="51203" name="Text Box 3"/>
          <p:cNvSpPr txBox="1">
            <a:spLocks noChangeArrowheads="1"/>
          </p:cNvSpPr>
          <p:nvPr/>
        </p:nvSpPr>
        <p:spPr bwMode="auto">
          <a:xfrm>
            <a:off x="6324600" y="6324600"/>
            <a:ext cx="2171700" cy="366713"/>
          </a:xfrm>
          <a:prstGeom prst="rect">
            <a:avLst/>
          </a:prstGeom>
          <a:noFill/>
          <a:ln w="9525">
            <a:noFill/>
            <a:miter lim="800000"/>
            <a:headEnd/>
            <a:tailEnd/>
          </a:ln>
        </p:spPr>
        <p:txBody>
          <a:bodyPr wrap="none">
            <a:spAutoFit/>
          </a:bodyPr>
          <a:lstStyle/>
          <a:p>
            <a:r>
              <a:rPr lang="en-GB" sz="1800">
                <a:latin typeface="Tahoma" pitchFamily="34" charset="0"/>
              </a:rPr>
              <a:t>Securing the Future</a:t>
            </a:r>
          </a:p>
        </p:txBody>
      </p:sp>
      <p:sp>
        <p:nvSpPr>
          <p:cNvPr id="51204" name="Text Box 4"/>
          <p:cNvSpPr txBox="1">
            <a:spLocks noChangeArrowheads="1"/>
          </p:cNvSpPr>
          <p:nvPr/>
        </p:nvSpPr>
        <p:spPr bwMode="auto">
          <a:xfrm>
            <a:off x="365125" y="414338"/>
            <a:ext cx="3154363" cy="457200"/>
          </a:xfrm>
          <a:prstGeom prst="rect">
            <a:avLst/>
          </a:prstGeom>
          <a:noFill/>
          <a:ln w="9525">
            <a:noFill/>
            <a:miter lim="800000"/>
            <a:headEnd/>
            <a:tailEnd/>
          </a:ln>
        </p:spPr>
        <p:txBody>
          <a:bodyPr wrap="none">
            <a:spAutoFit/>
          </a:bodyPr>
          <a:lstStyle/>
          <a:p>
            <a:r>
              <a:rPr lang="en-GB">
                <a:latin typeface="Tahoma" pitchFamily="34" charset="0"/>
              </a:rPr>
              <a:t>The Four Es Approach</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6"/>
          <p:cNvPicPr>
            <a:picLocks noChangeAspect="1" noChangeArrowheads="1"/>
          </p:cNvPicPr>
          <p:nvPr/>
        </p:nvPicPr>
        <p:blipFill>
          <a:blip r:embed="rId3" cstate="print"/>
          <a:srcRect/>
          <a:stretch>
            <a:fillRect/>
          </a:stretch>
        </p:blipFill>
        <p:spPr bwMode="auto">
          <a:xfrm>
            <a:off x="1000125" y="863600"/>
            <a:ext cx="7000875" cy="5238750"/>
          </a:xfrm>
          <a:prstGeom prst="rect">
            <a:avLst/>
          </a:prstGeom>
          <a:noFill/>
          <a:ln w="9525">
            <a:noFill/>
            <a:miter lim="800000"/>
            <a:headEnd/>
            <a:tailEnd/>
          </a:ln>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4"/>
          <p:cNvPicPr>
            <a:picLocks noChangeAspect="1" noChangeArrowheads="1"/>
          </p:cNvPicPr>
          <p:nvPr/>
        </p:nvPicPr>
        <p:blipFill>
          <a:blip r:embed="rId3" cstate="print"/>
          <a:srcRect/>
          <a:stretch>
            <a:fillRect/>
          </a:stretch>
        </p:blipFill>
        <p:spPr bwMode="auto">
          <a:xfrm>
            <a:off x="1143000" y="920750"/>
            <a:ext cx="6858000" cy="5016500"/>
          </a:xfrm>
          <a:prstGeom prst="rect">
            <a:avLst/>
          </a:prstGeom>
          <a:noFill/>
          <a:ln w="9525">
            <a:noFill/>
            <a:miter lim="800000"/>
            <a:headEnd/>
            <a:tailEnd/>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8"/>
          <p:cNvPicPr>
            <a:picLocks noChangeAspect="1" noChangeArrowheads="1"/>
          </p:cNvPicPr>
          <p:nvPr/>
        </p:nvPicPr>
        <p:blipFill>
          <a:blip r:embed="rId3" cstate="print"/>
          <a:srcRect/>
          <a:stretch>
            <a:fillRect/>
          </a:stretch>
        </p:blipFill>
        <p:spPr bwMode="auto">
          <a:xfrm>
            <a:off x="214313" y="357188"/>
            <a:ext cx="4500562" cy="2987675"/>
          </a:xfrm>
          <a:prstGeom prst="rect">
            <a:avLst/>
          </a:prstGeom>
          <a:noFill/>
          <a:ln w="9525">
            <a:noFill/>
            <a:miter lim="800000"/>
            <a:headEnd/>
            <a:tailEnd/>
          </a:ln>
        </p:spPr>
      </p:pic>
      <p:pic>
        <p:nvPicPr>
          <p:cNvPr id="54275" name="Picture 9"/>
          <p:cNvPicPr>
            <a:picLocks noChangeAspect="1" noChangeArrowheads="1"/>
          </p:cNvPicPr>
          <p:nvPr/>
        </p:nvPicPr>
        <p:blipFill>
          <a:blip r:embed="rId4" cstate="print"/>
          <a:srcRect/>
          <a:stretch>
            <a:fillRect/>
          </a:stretch>
        </p:blipFill>
        <p:spPr bwMode="auto">
          <a:xfrm>
            <a:off x="3429000" y="3286125"/>
            <a:ext cx="5286375" cy="3284538"/>
          </a:xfrm>
          <a:prstGeom prst="rect">
            <a:avLst/>
          </a:prstGeom>
          <a:noFill/>
          <a:ln w="9525">
            <a:noFill/>
            <a:miter lim="800000"/>
            <a:headEnd/>
            <a:tailEnd/>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4"/>
          <p:cNvPicPr>
            <a:picLocks noChangeAspect="1" noChangeArrowheads="1"/>
          </p:cNvPicPr>
          <p:nvPr/>
        </p:nvPicPr>
        <p:blipFill>
          <a:blip r:embed="rId3" cstate="print"/>
          <a:srcRect/>
          <a:stretch>
            <a:fillRect/>
          </a:stretch>
        </p:blipFill>
        <p:spPr bwMode="auto">
          <a:xfrm>
            <a:off x="1357313" y="747713"/>
            <a:ext cx="6858000" cy="5046662"/>
          </a:xfrm>
          <a:prstGeom prst="rect">
            <a:avLst/>
          </a:prstGeom>
          <a:noFill/>
          <a:ln w="9525">
            <a:noFill/>
            <a:miter lim="800000"/>
            <a:headEnd/>
            <a:tailEnd/>
          </a:ln>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4"/>
          <p:cNvPicPr>
            <a:picLocks noChangeAspect="1" noChangeArrowheads="1"/>
          </p:cNvPicPr>
          <p:nvPr/>
        </p:nvPicPr>
        <p:blipFill>
          <a:blip r:embed="rId3" cstate="print"/>
          <a:srcRect/>
          <a:stretch>
            <a:fillRect/>
          </a:stretch>
        </p:blipFill>
        <p:spPr bwMode="auto">
          <a:xfrm>
            <a:off x="785813" y="852488"/>
            <a:ext cx="7143750" cy="5481637"/>
          </a:xfrm>
          <a:prstGeom prst="rect">
            <a:avLst/>
          </a:prstGeom>
          <a:noFill/>
          <a:ln w="9525">
            <a:noFill/>
            <a:miter lim="800000"/>
            <a:headEnd/>
            <a:tailEnd/>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p:cNvSpPr/>
          <p:nvPr/>
        </p:nvSpPr>
        <p:spPr bwMode="auto">
          <a:xfrm>
            <a:off x="1142976" y="2143116"/>
            <a:ext cx="1771656" cy="1700218"/>
          </a:xfrm>
          <a:prstGeom prst="ellipse">
            <a:avLst/>
          </a:prstGeom>
          <a:solidFill>
            <a:schemeClr val="accent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chemeClr val="tx1"/>
              </a:solidFill>
              <a:effectLst/>
              <a:latin typeface="Times New Roman" pitchFamily="18" charset="0"/>
            </a:endParaRPr>
          </a:p>
        </p:txBody>
      </p:sp>
      <p:sp>
        <p:nvSpPr>
          <p:cNvPr id="5" name="Oval 4"/>
          <p:cNvSpPr/>
          <p:nvPr/>
        </p:nvSpPr>
        <p:spPr bwMode="auto">
          <a:xfrm>
            <a:off x="5857884" y="2214554"/>
            <a:ext cx="2071702" cy="1700218"/>
          </a:xfrm>
          <a:prstGeom prst="ellipse">
            <a:avLst/>
          </a:prstGeom>
          <a:solidFill>
            <a:schemeClr val="accent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itchFamily="18" charset="0"/>
            </a:endParaRPr>
          </a:p>
        </p:txBody>
      </p:sp>
      <p:sp>
        <p:nvSpPr>
          <p:cNvPr id="6" name="Oval 5"/>
          <p:cNvSpPr/>
          <p:nvPr/>
        </p:nvSpPr>
        <p:spPr bwMode="auto">
          <a:xfrm>
            <a:off x="2428860" y="4500570"/>
            <a:ext cx="2700350" cy="1700218"/>
          </a:xfrm>
          <a:prstGeom prst="ellipse">
            <a:avLst/>
          </a:prstGeom>
          <a:solidFill>
            <a:schemeClr val="accent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itchFamily="18" charset="0"/>
            </a:endParaRPr>
          </a:p>
        </p:txBody>
      </p:sp>
      <p:sp>
        <p:nvSpPr>
          <p:cNvPr id="7" name="TextBox 6"/>
          <p:cNvSpPr txBox="1"/>
          <p:nvPr/>
        </p:nvSpPr>
        <p:spPr>
          <a:xfrm>
            <a:off x="1500166" y="2714620"/>
            <a:ext cx="974947" cy="461665"/>
          </a:xfrm>
          <a:prstGeom prst="rect">
            <a:avLst/>
          </a:prstGeom>
          <a:noFill/>
        </p:spPr>
        <p:txBody>
          <a:bodyPr wrap="none" rtlCol="0">
            <a:spAutoFit/>
          </a:bodyPr>
          <a:lstStyle/>
          <a:p>
            <a:r>
              <a:rPr lang="en-GB" dirty="0" smtClean="0">
                <a:latin typeface="Calibri" pitchFamily="34" charset="0"/>
              </a:rPr>
              <a:t>Social </a:t>
            </a:r>
            <a:endParaRPr lang="en-GB" dirty="0">
              <a:latin typeface="Calibri" pitchFamily="34" charset="0"/>
            </a:endParaRPr>
          </a:p>
        </p:txBody>
      </p:sp>
      <p:sp>
        <p:nvSpPr>
          <p:cNvPr id="8" name="TextBox 7"/>
          <p:cNvSpPr txBox="1"/>
          <p:nvPr/>
        </p:nvSpPr>
        <p:spPr>
          <a:xfrm>
            <a:off x="6215074" y="2857496"/>
            <a:ext cx="1430200" cy="830997"/>
          </a:xfrm>
          <a:prstGeom prst="rect">
            <a:avLst/>
          </a:prstGeom>
          <a:noFill/>
        </p:spPr>
        <p:txBody>
          <a:bodyPr wrap="none" rtlCol="0">
            <a:spAutoFit/>
          </a:bodyPr>
          <a:lstStyle/>
          <a:p>
            <a:r>
              <a:rPr lang="en-GB" dirty="0" smtClean="0">
                <a:latin typeface="Calibri" pitchFamily="34" charset="0"/>
              </a:rPr>
              <a:t>Economic</a:t>
            </a:r>
          </a:p>
          <a:p>
            <a:endParaRPr lang="en-GB" dirty="0"/>
          </a:p>
        </p:txBody>
      </p:sp>
      <p:sp>
        <p:nvSpPr>
          <p:cNvPr id="10" name="TextBox 9"/>
          <p:cNvSpPr txBox="1"/>
          <p:nvPr/>
        </p:nvSpPr>
        <p:spPr>
          <a:xfrm>
            <a:off x="2786050" y="4929198"/>
            <a:ext cx="2010487" cy="830997"/>
          </a:xfrm>
          <a:prstGeom prst="rect">
            <a:avLst/>
          </a:prstGeom>
          <a:noFill/>
        </p:spPr>
        <p:txBody>
          <a:bodyPr wrap="none" rtlCol="0">
            <a:spAutoFit/>
          </a:bodyPr>
          <a:lstStyle/>
          <a:p>
            <a:r>
              <a:rPr lang="en-GB" dirty="0" smtClean="0">
                <a:latin typeface="Calibri" pitchFamily="34" charset="0"/>
              </a:rPr>
              <a:t>Environmental</a:t>
            </a:r>
          </a:p>
          <a:p>
            <a:endParaRPr lang="en-GB" dirty="0"/>
          </a:p>
        </p:txBody>
      </p:sp>
      <p:sp>
        <p:nvSpPr>
          <p:cNvPr id="11" name="Right Arrow 10"/>
          <p:cNvSpPr/>
          <p:nvPr/>
        </p:nvSpPr>
        <p:spPr bwMode="auto">
          <a:xfrm rot="3078323">
            <a:off x="2512385" y="3893480"/>
            <a:ext cx="976227" cy="316749"/>
          </a:xfrm>
          <a:prstGeom prst="rightArrow">
            <a:avLst/>
          </a:prstGeom>
          <a:solidFill>
            <a:schemeClr val="accent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itchFamily="18" charset="0"/>
            </a:endParaRPr>
          </a:p>
        </p:txBody>
      </p:sp>
      <p:sp>
        <p:nvSpPr>
          <p:cNvPr id="12" name="Right Arrow 11"/>
          <p:cNvSpPr/>
          <p:nvPr/>
        </p:nvSpPr>
        <p:spPr bwMode="auto">
          <a:xfrm>
            <a:off x="3500430" y="3071810"/>
            <a:ext cx="1643074" cy="285752"/>
          </a:xfrm>
          <a:prstGeom prst="rightArrow">
            <a:avLst/>
          </a:prstGeom>
          <a:solidFill>
            <a:schemeClr val="accent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itchFamily="18" charset="0"/>
            </a:endParaRPr>
          </a:p>
        </p:txBody>
      </p:sp>
      <p:sp>
        <p:nvSpPr>
          <p:cNvPr id="13" name="Right Arrow 12"/>
          <p:cNvSpPr/>
          <p:nvPr/>
        </p:nvSpPr>
        <p:spPr bwMode="auto">
          <a:xfrm rot="13889988">
            <a:off x="2085285" y="4107863"/>
            <a:ext cx="978408" cy="324156"/>
          </a:xfrm>
          <a:prstGeom prst="rightArrow">
            <a:avLst/>
          </a:prstGeom>
          <a:solidFill>
            <a:schemeClr val="accent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itchFamily="18" charset="0"/>
            </a:endParaRPr>
          </a:p>
        </p:txBody>
      </p:sp>
      <p:sp>
        <p:nvSpPr>
          <p:cNvPr id="14" name="Right Arrow 13"/>
          <p:cNvSpPr/>
          <p:nvPr/>
        </p:nvSpPr>
        <p:spPr bwMode="auto">
          <a:xfrm rot="18810564">
            <a:off x="5181965" y="4297448"/>
            <a:ext cx="1335598" cy="285752"/>
          </a:xfrm>
          <a:prstGeom prst="rightArrow">
            <a:avLst/>
          </a:prstGeom>
          <a:solidFill>
            <a:schemeClr val="accent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itchFamily="18" charset="0"/>
            </a:endParaRPr>
          </a:p>
        </p:txBody>
      </p:sp>
      <p:sp>
        <p:nvSpPr>
          <p:cNvPr id="15" name="Right Arrow 14"/>
          <p:cNvSpPr/>
          <p:nvPr/>
        </p:nvSpPr>
        <p:spPr bwMode="auto">
          <a:xfrm rot="10800000">
            <a:off x="3357554" y="2500306"/>
            <a:ext cx="1835664" cy="285752"/>
          </a:xfrm>
          <a:prstGeom prst="rightArrow">
            <a:avLst/>
          </a:prstGeom>
          <a:solidFill>
            <a:schemeClr val="accent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itchFamily="18" charset="0"/>
            </a:endParaRPr>
          </a:p>
        </p:txBody>
      </p:sp>
      <p:sp>
        <p:nvSpPr>
          <p:cNvPr id="16" name="Right Arrow 15"/>
          <p:cNvSpPr/>
          <p:nvPr/>
        </p:nvSpPr>
        <p:spPr bwMode="auto">
          <a:xfrm rot="8042231">
            <a:off x="4742667" y="3970438"/>
            <a:ext cx="1428760" cy="285752"/>
          </a:xfrm>
          <a:prstGeom prst="rightArrow">
            <a:avLst/>
          </a:prstGeom>
          <a:solidFill>
            <a:schemeClr val="accent1"/>
          </a:solid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itchFamily="18" charset="0"/>
            </a:endParaRPr>
          </a:p>
        </p:txBody>
      </p:sp>
      <p:sp>
        <p:nvSpPr>
          <p:cNvPr id="17" name="TextBox 16"/>
          <p:cNvSpPr txBox="1"/>
          <p:nvPr/>
        </p:nvSpPr>
        <p:spPr>
          <a:xfrm>
            <a:off x="857224" y="1357298"/>
            <a:ext cx="5174622" cy="461665"/>
          </a:xfrm>
          <a:prstGeom prst="rect">
            <a:avLst/>
          </a:prstGeom>
          <a:noFill/>
        </p:spPr>
        <p:txBody>
          <a:bodyPr wrap="none" rtlCol="0">
            <a:spAutoFit/>
          </a:bodyPr>
          <a:lstStyle/>
          <a:p>
            <a:r>
              <a:rPr lang="en-GB" dirty="0" smtClean="0">
                <a:latin typeface="Calibri" pitchFamily="34" charset="0"/>
              </a:rPr>
              <a:t>Dimensions of sustainable development</a:t>
            </a:r>
            <a:endParaRPr lang="en-GB" dirty="0">
              <a:latin typeface="Calibri" pitchFamily="34" charset="0"/>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4450" name="Rectangle 2"/>
          <p:cNvSpPr>
            <a:spLocks noGrp="1" noChangeArrowheads="1"/>
          </p:cNvSpPr>
          <p:nvPr>
            <p:ph type="title" idx="4294967295"/>
          </p:nvPr>
        </p:nvSpPr>
        <p:spPr/>
        <p:txBody>
          <a:bodyPr/>
          <a:lstStyle/>
          <a:p>
            <a:pPr eaLnBrk="1" hangingPunct="1">
              <a:defRPr/>
            </a:pPr>
            <a:r>
              <a:rPr lang="en-GB" sz="4000" dirty="0" smtClean="0">
                <a:latin typeface="Calibri" pitchFamily="34" charset="0"/>
              </a:rPr>
              <a:t>Further Discussion</a:t>
            </a:r>
          </a:p>
        </p:txBody>
      </p:sp>
      <p:sp>
        <p:nvSpPr>
          <p:cNvPr id="104451" name="Rectangle 3"/>
          <p:cNvSpPr>
            <a:spLocks noGrp="1" noChangeArrowheads="1"/>
          </p:cNvSpPr>
          <p:nvPr>
            <p:ph type="body" idx="4294967295"/>
          </p:nvPr>
        </p:nvSpPr>
        <p:spPr/>
        <p:txBody>
          <a:bodyPr/>
          <a:lstStyle/>
          <a:p>
            <a:pPr eaLnBrk="1" hangingPunct="1">
              <a:buFont typeface="Wingdings" pitchFamily="2" charset="2"/>
              <a:buNone/>
            </a:pPr>
            <a:r>
              <a:rPr lang="en-GB" dirty="0" smtClean="0"/>
              <a:t>   </a:t>
            </a:r>
            <a:r>
              <a:rPr lang="en-GB" sz="2800" dirty="0" smtClean="0">
                <a:latin typeface="Calibri" pitchFamily="34" charset="0"/>
              </a:rPr>
              <a:t>You are part of a team who has been given the task of developing a set of indicators for promoting </a:t>
            </a:r>
            <a:r>
              <a:rPr lang="en-GB" sz="2800" dirty="0" smtClean="0">
                <a:latin typeface="Calibri" pitchFamily="34" charset="0"/>
              </a:rPr>
              <a:t>the social dimension of sustainable development</a:t>
            </a:r>
            <a:r>
              <a:rPr lang="en-GB" sz="2800" dirty="0" smtClean="0">
                <a:latin typeface="Calibri" pitchFamily="34" charset="0"/>
              </a:rPr>
              <a:t>. </a:t>
            </a:r>
          </a:p>
          <a:p>
            <a:pPr eaLnBrk="1" hangingPunct="1">
              <a:buFont typeface="Wingdings" pitchFamily="2" charset="2"/>
              <a:buNone/>
            </a:pPr>
            <a:r>
              <a:rPr lang="en-GB" sz="2800" dirty="0" smtClean="0">
                <a:latin typeface="Calibri" pitchFamily="34" charset="0"/>
              </a:rPr>
              <a:t>	</a:t>
            </a:r>
            <a:r>
              <a:rPr lang="en-GB" sz="2800" dirty="0" smtClean="0">
                <a:latin typeface="Calibri" pitchFamily="34" charset="0"/>
              </a:rPr>
              <a:t>Put </a:t>
            </a:r>
            <a:r>
              <a:rPr lang="en-GB" sz="2800" dirty="0" smtClean="0">
                <a:latin typeface="Calibri" pitchFamily="34" charset="0"/>
              </a:rPr>
              <a:t>forward a selection of key indicators justifying the reasons why they have been chosen.</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104451">
                                            <p:txEl>
                                              <p:pRg st="0" end="0"/>
                                            </p:txEl>
                                          </p:spTgt>
                                        </p:tgtEl>
                                        <p:attrNameLst>
                                          <p:attrName>style.visibility</p:attrName>
                                        </p:attrNameLst>
                                      </p:cBhvr>
                                      <p:to>
                                        <p:strVal val="visible"/>
                                      </p:to>
                                    </p:set>
                                    <p:animEffect transition="in" filter="slide(fromBottom)">
                                      <p:cBhvr>
                                        <p:cTn id="7" dur="500"/>
                                        <p:tgtEl>
                                          <p:spTgt spid="10445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104451">
                                            <p:txEl>
                                              <p:pRg st="1" end="1"/>
                                            </p:txEl>
                                          </p:spTgt>
                                        </p:tgtEl>
                                        <p:attrNameLst>
                                          <p:attrName>style.visibility</p:attrName>
                                        </p:attrNameLst>
                                      </p:cBhvr>
                                      <p:to>
                                        <p:strVal val="visible"/>
                                      </p:to>
                                    </p:set>
                                    <p:animEffect transition="in" filter="slide(fromBottom)">
                                      <p:cBhvr>
                                        <p:cTn id="12" dur="500"/>
                                        <p:tgtEl>
                                          <p:spTgt spid="10445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451" grpId="0" build="p" autoUpdateAnimBg="0"/>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Rectangle 2"/>
          <p:cNvSpPr>
            <a:spLocks noGrp="1" noChangeArrowheads="1"/>
          </p:cNvSpPr>
          <p:nvPr>
            <p:ph type="title" idx="4294967295"/>
          </p:nvPr>
        </p:nvSpPr>
        <p:spPr/>
        <p:txBody>
          <a:bodyPr/>
          <a:lstStyle/>
          <a:p>
            <a:pPr eaLnBrk="1" hangingPunct="1">
              <a:defRPr/>
            </a:pPr>
            <a:r>
              <a:rPr lang="en-GB" sz="4000" smtClean="0">
                <a:latin typeface="Tahoma" pitchFamily="34" charset="0"/>
              </a:rPr>
              <a:t>Sustainable Development</a:t>
            </a:r>
          </a:p>
        </p:txBody>
      </p:sp>
      <p:sp>
        <p:nvSpPr>
          <p:cNvPr id="100355" name="Rectangle 3"/>
          <p:cNvSpPr>
            <a:spLocks noGrp="1" noChangeArrowheads="1"/>
          </p:cNvSpPr>
          <p:nvPr>
            <p:ph type="body" idx="4294967295"/>
          </p:nvPr>
        </p:nvSpPr>
        <p:spPr/>
        <p:txBody>
          <a:bodyPr/>
          <a:lstStyle/>
          <a:p>
            <a:pPr eaLnBrk="1" hangingPunct="1">
              <a:lnSpc>
                <a:spcPct val="90000"/>
              </a:lnSpc>
              <a:buFont typeface="Wingdings" pitchFamily="2" charset="2"/>
              <a:buNone/>
            </a:pPr>
            <a:r>
              <a:rPr lang="en-GB" smtClean="0">
                <a:latin typeface="Tahoma" pitchFamily="34" charset="0"/>
              </a:rPr>
              <a:t>Tutorial: Sustainable Development Indicators</a:t>
            </a:r>
          </a:p>
          <a:p>
            <a:pPr eaLnBrk="1" hangingPunct="1">
              <a:lnSpc>
                <a:spcPct val="90000"/>
              </a:lnSpc>
              <a:buFont typeface="Wingdings" pitchFamily="2" charset="2"/>
              <a:buNone/>
            </a:pPr>
            <a:endParaRPr lang="en-GB" smtClean="0">
              <a:latin typeface="Tahoma" pitchFamily="34" charset="0"/>
            </a:endParaRPr>
          </a:p>
          <a:p>
            <a:pPr eaLnBrk="1" hangingPunct="1">
              <a:lnSpc>
                <a:spcPct val="90000"/>
              </a:lnSpc>
              <a:buFont typeface="Wingdings" pitchFamily="2" charset="2"/>
              <a:buNone/>
            </a:pPr>
            <a:r>
              <a:rPr lang="en-GB" sz="2000" smtClean="0">
                <a:latin typeface="Tahoma" pitchFamily="34" charset="0"/>
              </a:rPr>
              <a:t>1. Propose a group of characteristics that are likely to be present in any sustainable development indicator.</a:t>
            </a:r>
          </a:p>
          <a:p>
            <a:pPr eaLnBrk="1" hangingPunct="1">
              <a:lnSpc>
                <a:spcPct val="90000"/>
              </a:lnSpc>
              <a:buFont typeface="Wingdings" pitchFamily="2" charset="2"/>
              <a:buNone/>
            </a:pPr>
            <a:endParaRPr lang="en-GB" sz="2000" smtClean="0">
              <a:latin typeface="Tahoma" pitchFamily="34" charset="0"/>
            </a:endParaRPr>
          </a:p>
          <a:p>
            <a:pPr eaLnBrk="1" hangingPunct="1">
              <a:lnSpc>
                <a:spcPct val="90000"/>
              </a:lnSpc>
              <a:buFont typeface="Wingdings" pitchFamily="2" charset="2"/>
              <a:buNone/>
            </a:pPr>
            <a:r>
              <a:rPr lang="en-GB" sz="2000" smtClean="0">
                <a:latin typeface="Tahoma" pitchFamily="34" charset="0"/>
              </a:rPr>
              <a:t>2. The UK Government have put forward a number of framework indicators which, according to some, do not go to the heart of the matter of what sustainable development is about. Sustainability is a complex issue, so can we really use simple SI’s to measure it?</a:t>
            </a:r>
          </a:p>
          <a:p>
            <a:pPr eaLnBrk="1" hangingPunct="1">
              <a:lnSpc>
                <a:spcPct val="90000"/>
              </a:lnSpc>
              <a:buFont typeface="Wingdings" pitchFamily="2" charset="2"/>
              <a:buNone/>
            </a:pPr>
            <a:endParaRPr lang="en-GB" smtClean="0">
              <a:latin typeface="Tahoma" pitchFamily="34" charset="0"/>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0355">
                                            <p:txEl>
                                              <p:pRg st="0" end="0"/>
                                            </p:txEl>
                                          </p:spTgt>
                                        </p:tgtEl>
                                        <p:attrNameLst>
                                          <p:attrName>style.visibility</p:attrName>
                                        </p:attrNameLst>
                                      </p:cBhvr>
                                      <p:to>
                                        <p:strVal val="visible"/>
                                      </p:to>
                                    </p:set>
                                    <p:animEffect transition="in" filter="dissolve">
                                      <p:cBhvr>
                                        <p:cTn id="7" dur="500"/>
                                        <p:tgtEl>
                                          <p:spTgt spid="1003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00355">
                                            <p:txEl>
                                              <p:pRg st="2" end="2"/>
                                            </p:txEl>
                                          </p:spTgt>
                                        </p:tgtEl>
                                        <p:attrNameLst>
                                          <p:attrName>style.visibility</p:attrName>
                                        </p:attrNameLst>
                                      </p:cBhvr>
                                      <p:to>
                                        <p:strVal val="visible"/>
                                      </p:to>
                                    </p:set>
                                    <p:animEffect transition="in" filter="dissolve">
                                      <p:cBhvr>
                                        <p:cTn id="12" dur="500"/>
                                        <p:tgtEl>
                                          <p:spTgt spid="10035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00355">
                                            <p:txEl>
                                              <p:pRg st="4" end="4"/>
                                            </p:txEl>
                                          </p:spTgt>
                                        </p:tgtEl>
                                        <p:attrNameLst>
                                          <p:attrName>style.visibility</p:attrName>
                                        </p:attrNameLst>
                                      </p:cBhvr>
                                      <p:to>
                                        <p:strVal val="visible"/>
                                      </p:to>
                                    </p:set>
                                    <p:animEffect transition="in" filter="dissolve">
                                      <p:cBhvr>
                                        <p:cTn id="17" dur="500"/>
                                        <p:tgtEl>
                                          <p:spTgt spid="1003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355" grpId="0" build="p" autoUpdateAnimBg="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descr="C:\My Documents\sustainable development\birds.BMP"/>
          <p:cNvPicPr>
            <a:picLocks noChangeAspect="1" noChangeArrowheads="1"/>
          </p:cNvPicPr>
          <p:nvPr/>
        </p:nvPicPr>
        <p:blipFill>
          <a:blip r:embed="rId2" cstate="print"/>
          <a:srcRect/>
          <a:stretch>
            <a:fillRect/>
          </a:stretch>
        </p:blipFill>
        <p:spPr bwMode="auto">
          <a:xfrm>
            <a:off x="4075113" y="685800"/>
            <a:ext cx="4625975" cy="5715000"/>
          </a:xfrm>
          <a:prstGeom prst="rect">
            <a:avLst/>
          </a:prstGeom>
          <a:noFill/>
          <a:ln w="9525">
            <a:noFill/>
            <a:miter lim="800000"/>
            <a:headEnd/>
            <a:tailEnd/>
          </a:ln>
        </p:spPr>
      </p:pic>
      <p:sp>
        <p:nvSpPr>
          <p:cNvPr id="59395" name="AutoShape 4"/>
          <p:cNvSpPr>
            <a:spLocks noChangeArrowheads="1"/>
          </p:cNvSpPr>
          <p:nvPr/>
        </p:nvSpPr>
        <p:spPr bwMode="auto">
          <a:xfrm>
            <a:off x="228600" y="762000"/>
            <a:ext cx="2895600" cy="1143000"/>
          </a:xfrm>
          <a:prstGeom prst="wedgeRoundRectCallout">
            <a:avLst>
              <a:gd name="adj1" fmla="val 161843"/>
              <a:gd name="adj2" fmla="val 71528"/>
              <a:gd name="adj3" fmla="val 16667"/>
            </a:avLst>
          </a:prstGeom>
          <a:solidFill>
            <a:schemeClr val="accent1"/>
          </a:solidFill>
          <a:ln w="9525">
            <a:solidFill>
              <a:schemeClr val="tx1"/>
            </a:solidFill>
            <a:miter lim="800000"/>
            <a:headEnd/>
            <a:tailEnd/>
          </a:ln>
        </p:spPr>
        <p:txBody>
          <a:bodyPr/>
          <a:lstStyle/>
          <a:p>
            <a:pPr eaLnBrk="0" hangingPunct="0">
              <a:spcBef>
                <a:spcPct val="50000"/>
              </a:spcBef>
            </a:pPr>
            <a:r>
              <a:rPr lang="en-GB">
                <a:latin typeface="Tahoma" pitchFamily="34" charset="0"/>
              </a:rPr>
              <a:t>What did you think of that then?</a:t>
            </a:r>
          </a:p>
          <a:p>
            <a:pPr algn="ctr"/>
            <a:endParaRPr lang="en-GB"/>
          </a:p>
        </p:txBody>
      </p:sp>
    </p:spTree>
  </p:cSld>
  <p:clrMapOvr>
    <a:masterClrMapping/>
  </p:clrMapOvr>
  <p:transition>
    <p:dissolv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2"/>
          </p:nvPr>
        </p:nvSpPr>
        <p:spPr/>
        <p:txBody>
          <a:bodyPr/>
          <a:lstStyle/>
          <a:p>
            <a:fld id="{2325BE5D-49F8-4133-8576-E6FBC9ADCB3A}" type="slidenum">
              <a:rPr lang="en-GB"/>
              <a:pPr/>
              <a:t>53</a:t>
            </a:fld>
            <a:endParaRPr lang="en-GB"/>
          </a:p>
        </p:txBody>
      </p:sp>
      <p:pic>
        <p:nvPicPr>
          <p:cNvPr id="112642" name="Picture 2"/>
          <p:cNvPicPr>
            <a:picLocks noChangeAspect="1" noChangeArrowheads="1"/>
          </p:cNvPicPr>
          <p:nvPr/>
        </p:nvPicPr>
        <p:blipFill>
          <a:blip r:embed="rId3" cstate="print"/>
          <a:srcRect/>
          <a:stretch>
            <a:fillRect/>
          </a:stretch>
        </p:blipFill>
        <p:spPr bwMode="auto">
          <a:xfrm>
            <a:off x="304800" y="792163"/>
            <a:ext cx="8458200" cy="522605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3"/>
          <p:cNvSpPr>
            <a:spLocks noGrp="1"/>
          </p:cNvSpPr>
          <p:nvPr>
            <p:ph type="sldNum" sz="quarter" idx="12"/>
          </p:nvPr>
        </p:nvSpPr>
        <p:spPr/>
        <p:txBody>
          <a:bodyPr/>
          <a:lstStyle/>
          <a:p>
            <a:fld id="{F705AC15-CEB2-46CA-A4FD-F4B89FA8CCF0}" type="slidenum">
              <a:rPr lang="en-GB"/>
              <a:pPr/>
              <a:t>54</a:t>
            </a:fld>
            <a:endParaRPr lang="en-GB" dirty="0"/>
          </a:p>
        </p:txBody>
      </p:sp>
      <p:sp>
        <p:nvSpPr>
          <p:cNvPr id="115714" name="Rectangle 2"/>
          <p:cNvSpPr>
            <a:spLocks noChangeArrowheads="1"/>
          </p:cNvSpPr>
          <p:nvPr/>
        </p:nvSpPr>
        <p:spPr bwMode="auto">
          <a:xfrm>
            <a:off x="1905000" y="2743200"/>
            <a:ext cx="5688013" cy="457200"/>
          </a:xfrm>
          <a:prstGeom prst="rect">
            <a:avLst/>
          </a:prstGeom>
          <a:noFill/>
          <a:ln w="9525">
            <a:noFill/>
            <a:miter lim="800000"/>
            <a:headEnd/>
            <a:tailEnd/>
          </a:ln>
          <a:effectLst/>
        </p:spPr>
        <p:txBody>
          <a:bodyPr wrap="none">
            <a:spAutoFit/>
          </a:bodyPr>
          <a:lstStyle/>
          <a:p>
            <a:r>
              <a:rPr lang="en-GB">
                <a:latin typeface="Tahoma" pitchFamily="34" charset="0"/>
              </a:rPr>
              <a:t>Sustainable Consumption and Production</a:t>
            </a:r>
          </a:p>
        </p:txBody>
      </p:sp>
      <p:sp>
        <p:nvSpPr>
          <p:cNvPr id="115715" name="Rectangle 3"/>
          <p:cNvSpPr>
            <a:spLocks noChangeArrowheads="1"/>
          </p:cNvSpPr>
          <p:nvPr/>
        </p:nvSpPr>
        <p:spPr bwMode="auto">
          <a:xfrm>
            <a:off x="2667000" y="3581400"/>
            <a:ext cx="3911600" cy="457200"/>
          </a:xfrm>
          <a:prstGeom prst="rect">
            <a:avLst/>
          </a:prstGeom>
          <a:noFill/>
          <a:ln w="9525">
            <a:noFill/>
            <a:miter lim="800000"/>
            <a:headEnd/>
            <a:tailEnd/>
          </a:ln>
          <a:effectLst/>
        </p:spPr>
        <p:txBody>
          <a:bodyPr wrap="none">
            <a:spAutoFit/>
          </a:bodyPr>
          <a:lstStyle/>
          <a:p>
            <a:r>
              <a:rPr lang="en-GB">
                <a:latin typeface="Tahoma" pitchFamily="34" charset="0"/>
              </a:rPr>
              <a:t>Climate Change and Energy</a:t>
            </a:r>
          </a:p>
        </p:txBody>
      </p:sp>
      <p:sp>
        <p:nvSpPr>
          <p:cNvPr id="115716" name="Rectangle 4"/>
          <p:cNvSpPr>
            <a:spLocks noChangeArrowheads="1"/>
          </p:cNvSpPr>
          <p:nvPr/>
        </p:nvSpPr>
        <p:spPr bwMode="auto">
          <a:xfrm>
            <a:off x="304800" y="4419600"/>
            <a:ext cx="8474075" cy="457200"/>
          </a:xfrm>
          <a:prstGeom prst="rect">
            <a:avLst/>
          </a:prstGeom>
          <a:noFill/>
          <a:ln w="9525">
            <a:noFill/>
            <a:miter lim="800000"/>
            <a:headEnd/>
            <a:tailEnd/>
          </a:ln>
          <a:effectLst/>
        </p:spPr>
        <p:txBody>
          <a:bodyPr wrap="none">
            <a:spAutoFit/>
          </a:bodyPr>
          <a:lstStyle/>
          <a:p>
            <a:r>
              <a:rPr lang="en-GB">
                <a:latin typeface="Tahoma" pitchFamily="34" charset="0"/>
              </a:rPr>
              <a:t>Natural Resource Protection and Environmental Enhancement</a:t>
            </a:r>
          </a:p>
        </p:txBody>
      </p:sp>
      <p:sp>
        <p:nvSpPr>
          <p:cNvPr id="115717" name="Rectangle 5"/>
          <p:cNvSpPr>
            <a:spLocks noChangeArrowheads="1"/>
          </p:cNvSpPr>
          <p:nvPr/>
        </p:nvSpPr>
        <p:spPr bwMode="auto">
          <a:xfrm>
            <a:off x="2743200" y="5257800"/>
            <a:ext cx="3552825" cy="457200"/>
          </a:xfrm>
          <a:prstGeom prst="rect">
            <a:avLst/>
          </a:prstGeom>
          <a:noFill/>
          <a:ln w="9525">
            <a:noFill/>
            <a:miter lim="800000"/>
            <a:headEnd/>
            <a:tailEnd/>
          </a:ln>
          <a:effectLst/>
        </p:spPr>
        <p:txBody>
          <a:bodyPr wrap="none">
            <a:spAutoFit/>
          </a:bodyPr>
          <a:lstStyle/>
          <a:p>
            <a:r>
              <a:rPr lang="en-GB">
                <a:latin typeface="Tahoma" pitchFamily="34" charset="0"/>
              </a:rPr>
              <a:t>Sustainable Communities</a:t>
            </a:r>
          </a:p>
        </p:txBody>
      </p:sp>
      <p:sp>
        <p:nvSpPr>
          <p:cNvPr id="115718" name="Rectangle 6"/>
          <p:cNvSpPr>
            <a:spLocks noGrp="1" noChangeArrowheads="1"/>
          </p:cNvSpPr>
          <p:nvPr>
            <p:ph type="title" idx="4294967295"/>
          </p:nvPr>
        </p:nvSpPr>
        <p:spPr>
          <a:xfrm>
            <a:off x="304800" y="533400"/>
            <a:ext cx="8839200" cy="1143000"/>
          </a:xfrm>
        </p:spPr>
        <p:txBody>
          <a:bodyPr/>
          <a:lstStyle/>
          <a:p>
            <a:r>
              <a:rPr lang="en-GB" sz="4000">
                <a:latin typeface="Tahoma" pitchFamily="34" charset="0"/>
              </a:rPr>
              <a:t>UK Sustainable Development Strategy (2005)</a:t>
            </a:r>
          </a:p>
        </p:txBody>
      </p:sp>
      <p:sp>
        <p:nvSpPr>
          <p:cNvPr id="115719" name="Rectangle 7"/>
          <p:cNvSpPr>
            <a:spLocks noGrp="1" noChangeArrowheads="1"/>
          </p:cNvSpPr>
          <p:nvPr>
            <p:ph type="body" idx="4294967295"/>
          </p:nvPr>
        </p:nvSpPr>
        <p:spPr>
          <a:xfrm>
            <a:off x="609600" y="1828800"/>
            <a:ext cx="7772400" cy="4114800"/>
          </a:xfrm>
        </p:spPr>
        <p:txBody>
          <a:bodyPr/>
          <a:lstStyle/>
          <a:p>
            <a:r>
              <a:rPr lang="en-GB" sz="2800" dirty="0" smtClean="0">
                <a:latin typeface="Tahoma" pitchFamily="34" charset="0"/>
              </a:rPr>
              <a:t>Key priorities:</a:t>
            </a:r>
            <a:endParaRPr lang="en-GB" sz="2800" dirty="0">
              <a:latin typeface="Tahoma" pitchFamily="34" charset="0"/>
            </a:endParaRPr>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3"/>
          <p:cNvSpPr>
            <a:spLocks noGrp="1"/>
          </p:cNvSpPr>
          <p:nvPr>
            <p:ph type="sldNum" sz="quarter" idx="12"/>
          </p:nvPr>
        </p:nvSpPr>
        <p:spPr/>
        <p:txBody>
          <a:bodyPr/>
          <a:lstStyle/>
          <a:p>
            <a:fld id="{1460677B-4190-4D82-83CB-2D1267F56BCE}" type="slidenum">
              <a:rPr lang="en-GB"/>
              <a:pPr/>
              <a:t>55</a:t>
            </a:fld>
            <a:endParaRPr lang="en-GB"/>
          </a:p>
        </p:txBody>
      </p:sp>
      <p:pic>
        <p:nvPicPr>
          <p:cNvPr id="110594" name="Picture 2"/>
          <p:cNvPicPr>
            <a:picLocks noChangeAspect="1" noChangeArrowheads="1"/>
          </p:cNvPicPr>
          <p:nvPr/>
        </p:nvPicPr>
        <p:blipFill>
          <a:blip r:embed="rId3" cstate="print"/>
          <a:srcRect/>
          <a:stretch>
            <a:fillRect/>
          </a:stretch>
        </p:blipFill>
        <p:spPr bwMode="auto">
          <a:xfrm>
            <a:off x="228600" y="533400"/>
            <a:ext cx="4197350" cy="5922963"/>
          </a:xfrm>
          <a:prstGeom prst="rect">
            <a:avLst/>
          </a:prstGeom>
          <a:noFill/>
          <a:ln w="9525">
            <a:noFill/>
            <a:miter lim="800000"/>
            <a:headEnd/>
            <a:tailEnd/>
          </a:ln>
          <a:effectLst/>
        </p:spPr>
      </p:pic>
      <p:sp>
        <p:nvSpPr>
          <p:cNvPr id="110595" name="Text Box 3"/>
          <p:cNvSpPr txBox="1">
            <a:spLocks noChangeArrowheads="1"/>
          </p:cNvSpPr>
          <p:nvPr/>
        </p:nvSpPr>
        <p:spPr bwMode="auto">
          <a:xfrm>
            <a:off x="5165725" y="6380163"/>
            <a:ext cx="1298575" cy="336550"/>
          </a:xfrm>
          <a:prstGeom prst="rect">
            <a:avLst/>
          </a:prstGeom>
          <a:noFill/>
          <a:ln w="9525">
            <a:noFill/>
            <a:miter lim="800000"/>
            <a:headEnd/>
            <a:tailEnd/>
          </a:ln>
          <a:effectLst/>
        </p:spPr>
        <p:txBody>
          <a:bodyPr wrap="none">
            <a:spAutoFit/>
          </a:bodyPr>
          <a:lstStyle/>
          <a:p>
            <a:r>
              <a:rPr lang="en-GB" sz="1600">
                <a:latin typeface="Tahoma" pitchFamily="34" charset="0"/>
              </a:rPr>
              <a:t>DEFRA 2005</a:t>
            </a:r>
          </a:p>
        </p:txBody>
      </p:sp>
      <p:sp>
        <p:nvSpPr>
          <p:cNvPr id="110596" name="Text Box 4"/>
          <p:cNvSpPr txBox="1">
            <a:spLocks noChangeArrowheads="1"/>
          </p:cNvSpPr>
          <p:nvPr/>
        </p:nvSpPr>
        <p:spPr bwMode="auto">
          <a:xfrm>
            <a:off x="5013325" y="1108075"/>
            <a:ext cx="184150" cy="457200"/>
          </a:xfrm>
          <a:prstGeom prst="rect">
            <a:avLst/>
          </a:prstGeom>
          <a:noFill/>
          <a:ln w="9525">
            <a:noFill/>
            <a:miter lim="800000"/>
            <a:headEnd/>
            <a:tailEnd/>
          </a:ln>
          <a:effectLst/>
        </p:spPr>
        <p:txBody>
          <a:bodyPr wrap="none">
            <a:spAutoFit/>
          </a:bodyPr>
          <a:lstStyle/>
          <a:p>
            <a:endParaRPr lang="en-GB"/>
          </a:p>
        </p:txBody>
      </p:sp>
      <p:sp>
        <p:nvSpPr>
          <p:cNvPr id="110597" name="Text Box 5"/>
          <p:cNvSpPr txBox="1">
            <a:spLocks noChangeArrowheads="1"/>
          </p:cNvSpPr>
          <p:nvPr/>
        </p:nvSpPr>
        <p:spPr bwMode="auto">
          <a:xfrm>
            <a:off x="4572000" y="1371600"/>
            <a:ext cx="4343400" cy="822325"/>
          </a:xfrm>
          <a:prstGeom prst="rect">
            <a:avLst/>
          </a:prstGeom>
          <a:noFill/>
          <a:ln w="9525">
            <a:noFill/>
            <a:miter lim="800000"/>
            <a:headEnd/>
            <a:tailEnd/>
          </a:ln>
          <a:effectLst/>
        </p:spPr>
        <p:txBody>
          <a:bodyPr>
            <a:spAutoFit/>
          </a:bodyPr>
          <a:lstStyle/>
          <a:p>
            <a:r>
              <a:rPr lang="en-GB">
                <a:latin typeface="Tahoma" pitchFamily="34" charset="0"/>
              </a:rPr>
              <a:t>a new integrated vision building on the 1999 strategy</a:t>
            </a:r>
          </a:p>
        </p:txBody>
      </p:sp>
      <p:sp>
        <p:nvSpPr>
          <p:cNvPr id="110599" name="Rectangle 7"/>
          <p:cNvSpPr>
            <a:spLocks noChangeArrowheads="1"/>
          </p:cNvSpPr>
          <p:nvPr/>
        </p:nvSpPr>
        <p:spPr bwMode="auto">
          <a:xfrm>
            <a:off x="4953000" y="2590800"/>
            <a:ext cx="2022475" cy="457200"/>
          </a:xfrm>
          <a:prstGeom prst="rect">
            <a:avLst/>
          </a:prstGeom>
          <a:noFill/>
          <a:ln w="9525">
            <a:noFill/>
            <a:miter lim="800000"/>
            <a:headEnd/>
            <a:tailEnd/>
          </a:ln>
          <a:effectLst/>
        </p:spPr>
        <p:txBody>
          <a:bodyPr wrap="none">
            <a:spAutoFit/>
          </a:bodyPr>
          <a:lstStyle/>
          <a:p>
            <a:r>
              <a:rPr lang="en-GB">
                <a:latin typeface="Tahoma" pitchFamily="34" charset="0"/>
              </a:rPr>
              <a:t>five principles</a:t>
            </a:r>
          </a:p>
        </p:txBody>
      </p:sp>
      <p:sp>
        <p:nvSpPr>
          <p:cNvPr id="110600" name="Text Box 8"/>
          <p:cNvSpPr txBox="1">
            <a:spLocks noChangeArrowheads="1"/>
          </p:cNvSpPr>
          <p:nvPr/>
        </p:nvSpPr>
        <p:spPr bwMode="auto">
          <a:xfrm>
            <a:off x="5334000" y="3505200"/>
            <a:ext cx="3003550" cy="457200"/>
          </a:xfrm>
          <a:prstGeom prst="rect">
            <a:avLst/>
          </a:prstGeom>
          <a:noFill/>
          <a:ln w="9525">
            <a:noFill/>
            <a:miter lim="800000"/>
            <a:headEnd/>
            <a:tailEnd/>
          </a:ln>
          <a:effectLst/>
        </p:spPr>
        <p:txBody>
          <a:bodyPr wrap="none">
            <a:spAutoFit/>
          </a:bodyPr>
          <a:lstStyle/>
          <a:p>
            <a:r>
              <a:rPr lang="en-GB">
                <a:latin typeface="Tahoma" pitchFamily="34" charset="0"/>
              </a:rPr>
              <a:t>four agreed priorities</a:t>
            </a:r>
          </a:p>
        </p:txBody>
      </p:sp>
      <p:sp>
        <p:nvSpPr>
          <p:cNvPr id="110601" name="Text Box 9"/>
          <p:cNvSpPr txBox="1">
            <a:spLocks noChangeArrowheads="1"/>
          </p:cNvSpPr>
          <p:nvPr/>
        </p:nvSpPr>
        <p:spPr bwMode="auto">
          <a:xfrm>
            <a:off x="6019800" y="4495800"/>
            <a:ext cx="2833688" cy="457200"/>
          </a:xfrm>
          <a:prstGeom prst="rect">
            <a:avLst/>
          </a:prstGeom>
          <a:noFill/>
          <a:ln w="9525">
            <a:noFill/>
            <a:miter lim="800000"/>
            <a:headEnd/>
            <a:tailEnd/>
          </a:ln>
          <a:effectLst/>
        </p:spPr>
        <p:txBody>
          <a:bodyPr wrap="none">
            <a:spAutoFit/>
          </a:bodyPr>
          <a:lstStyle/>
          <a:p>
            <a:r>
              <a:rPr lang="en-GB">
                <a:latin typeface="Tahoma" pitchFamily="34" charset="0"/>
              </a:rPr>
              <a:t>a new indicator set,</a:t>
            </a:r>
          </a:p>
        </p:txBody>
      </p:sp>
      <p:sp>
        <p:nvSpPr>
          <p:cNvPr id="110602" name="Text Box 10"/>
          <p:cNvSpPr txBox="1">
            <a:spLocks noChangeArrowheads="1"/>
          </p:cNvSpPr>
          <p:nvPr/>
        </p:nvSpPr>
        <p:spPr bwMode="auto">
          <a:xfrm>
            <a:off x="4937125" y="742950"/>
            <a:ext cx="3089275" cy="519113"/>
          </a:xfrm>
          <a:prstGeom prst="rect">
            <a:avLst/>
          </a:prstGeom>
          <a:noFill/>
          <a:ln w="9525">
            <a:noFill/>
            <a:miter lim="800000"/>
            <a:headEnd/>
            <a:tailEnd/>
          </a:ln>
          <a:effectLst/>
        </p:spPr>
        <p:txBody>
          <a:bodyPr wrap="none">
            <a:spAutoFit/>
          </a:bodyPr>
          <a:lstStyle/>
          <a:p>
            <a:r>
              <a:rPr lang="en-GB" sz="2800">
                <a:latin typeface="Tahoma" pitchFamily="34" charset="0"/>
              </a:rPr>
              <a:t>The 2005 Strategy</a:t>
            </a: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C:\My Documents\sustainable development\river cynon.TIF"/>
          <p:cNvPicPr>
            <a:picLocks noChangeAspect="1" noChangeArrowheads="1"/>
          </p:cNvPicPr>
          <p:nvPr/>
        </p:nvPicPr>
        <p:blipFill>
          <a:blip r:embed="rId3" cstate="print"/>
          <a:srcRect/>
          <a:stretch>
            <a:fillRect/>
          </a:stretch>
        </p:blipFill>
        <p:spPr bwMode="auto">
          <a:xfrm>
            <a:off x="228600" y="381000"/>
            <a:ext cx="4191000" cy="5791200"/>
          </a:xfrm>
          <a:prstGeom prst="rect">
            <a:avLst/>
          </a:prstGeom>
          <a:noFill/>
          <a:ln w="9525">
            <a:noFill/>
            <a:miter lim="800000"/>
            <a:headEnd/>
            <a:tailEnd/>
          </a:ln>
        </p:spPr>
      </p:pic>
      <p:sp>
        <p:nvSpPr>
          <p:cNvPr id="19459" name="Text Box 3"/>
          <p:cNvSpPr txBox="1">
            <a:spLocks noChangeArrowheads="1"/>
          </p:cNvSpPr>
          <p:nvPr/>
        </p:nvSpPr>
        <p:spPr bwMode="auto">
          <a:xfrm>
            <a:off x="4953000" y="2887663"/>
            <a:ext cx="3778250" cy="822325"/>
          </a:xfrm>
          <a:prstGeom prst="rect">
            <a:avLst/>
          </a:prstGeom>
          <a:noFill/>
          <a:ln w="9525">
            <a:noFill/>
            <a:miter lim="800000"/>
            <a:headEnd/>
            <a:tailEnd/>
          </a:ln>
        </p:spPr>
        <p:txBody>
          <a:bodyPr wrap="none">
            <a:spAutoFit/>
          </a:bodyPr>
          <a:lstStyle/>
          <a:p>
            <a:r>
              <a:rPr lang="en-GB">
                <a:latin typeface="Tahoma" pitchFamily="34" charset="0"/>
              </a:rPr>
              <a:t>Survey of the macro-fauna</a:t>
            </a:r>
          </a:p>
          <a:p>
            <a:r>
              <a:rPr lang="en-GB">
                <a:latin typeface="Tahoma" pitchFamily="34" charset="0"/>
              </a:rPr>
              <a:t>of the River Cynon</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1026" descr="C:\My Documents\sustainable development\fish.TIF"/>
          <p:cNvPicPr>
            <a:picLocks noChangeAspect="1" noChangeArrowheads="1"/>
          </p:cNvPicPr>
          <p:nvPr/>
        </p:nvPicPr>
        <p:blipFill>
          <a:blip r:embed="rId3" cstate="print"/>
          <a:srcRect/>
          <a:stretch>
            <a:fillRect/>
          </a:stretch>
        </p:blipFill>
        <p:spPr bwMode="auto">
          <a:xfrm>
            <a:off x="838200" y="533400"/>
            <a:ext cx="7620000" cy="5621338"/>
          </a:xfrm>
          <a:prstGeom prst="rect">
            <a:avLst/>
          </a:prstGeom>
          <a:noFill/>
          <a:ln w="9525">
            <a:noFill/>
            <a:miter lim="800000"/>
            <a:headEnd/>
            <a:tailEnd/>
          </a:ln>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C:\My Documents\sustainable development\river cynon2.BMP"/>
          <p:cNvPicPr>
            <a:picLocks noChangeAspect="1" noChangeArrowheads="1"/>
          </p:cNvPicPr>
          <p:nvPr/>
        </p:nvPicPr>
        <p:blipFill>
          <a:blip r:embed="rId3" cstate="print"/>
          <a:srcRect/>
          <a:stretch>
            <a:fillRect/>
          </a:stretch>
        </p:blipFill>
        <p:spPr bwMode="auto">
          <a:xfrm>
            <a:off x="914400" y="762000"/>
            <a:ext cx="7162800" cy="5257800"/>
          </a:xfrm>
          <a:prstGeom prst="rect">
            <a:avLst/>
          </a:prstGeom>
          <a:noFill/>
          <a:ln w="9525">
            <a:noFill/>
            <a:miter lim="800000"/>
            <a:headEnd/>
            <a:tailEnd/>
          </a:ln>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2" descr="C:\My Documents\sustainable development\fish2.BMP"/>
          <p:cNvPicPr>
            <a:picLocks noChangeAspect="1" noChangeArrowheads="1"/>
          </p:cNvPicPr>
          <p:nvPr/>
        </p:nvPicPr>
        <p:blipFill>
          <a:blip r:embed="rId4" cstate="print">
            <a:lum bright="18000" contrast="48000"/>
          </a:blip>
          <a:srcRect/>
          <a:stretch>
            <a:fillRect/>
          </a:stretch>
        </p:blipFill>
        <p:spPr bwMode="auto">
          <a:xfrm>
            <a:off x="533400" y="1371600"/>
            <a:ext cx="3406775" cy="4419600"/>
          </a:xfrm>
          <a:prstGeom prst="rect">
            <a:avLst/>
          </a:prstGeom>
          <a:noFill/>
          <a:ln w="9525">
            <a:noFill/>
            <a:miter lim="800000"/>
            <a:headEnd/>
            <a:tailEnd/>
          </a:ln>
        </p:spPr>
      </p:pic>
      <p:graphicFrame>
        <p:nvGraphicFramePr>
          <p:cNvPr id="6146" name="Object 3"/>
          <p:cNvGraphicFramePr>
            <a:graphicFrameLocks noChangeAspect="1"/>
          </p:cNvGraphicFramePr>
          <p:nvPr/>
        </p:nvGraphicFramePr>
        <p:xfrm>
          <a:off x="4724400" y="1447800"/>
          <a:ext cx="3333750" cy="2266950"/>
        </p:xfrm>
        <a:graphic>
          <a:graphicData uri="http://schemas.openxmlformats.org/presentationml/2006/ole">
            <p:oleObj spid="_x0000_s6146" name="Photo Editor Photo" r:id="rId5" imgW="3333333" imgH="2266667" progId="">
              <p:embed/>
            </p:oleObj>
          </a:graphicData>
        </a:graphic>
      </p:graphicFrame>
      <p:sp>
        <p:nvSpPr>
          <p:cNvPr id="6148" name="Text Box 4"/>
          <p:cNvSpPr txBox="1">
            <a:spLocks noChangeArrowheads="1"/>
          </p:cNvSpPr>
          <p:nvPr/>
        </p:nvSpPr>
        <p:spPr bwMode="auto">
          <a:xfrm>
            <a:off x="5318125" y="4833938"/>
            <a:ext cx="2355850" cy="457200"/>
          </a:xfrm>
          <a:prstGeom prst="rect">
            <a:avLst/>
          </a:prstGeom>
          <a:noFill/>
          <a:ln w="9525">
            <a:noFill/>
            <a:miter lim="800000"/>
            <a:headEnd/>
            <a:tailEnd/>
          </a:ln>
        </p:spPr>
        <p:txBody>
          <a:bodyPr wrap="none">
            <a:spAutoFit/>
          </a:bodyPr>
          <a:lstStyle/>
          <a:p>
            <a:r>
              <a:rPr lang="en-GB">
                <a:latin typeface="Tahoma" pitchFamily="34" charset="0"/>
              </a:rPr>
              <a:t>It’s just not fair!</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18" name="Rectangle 2"/>
          <p:cNvSpPr>
            <a:spLocks noGrp="1" noChangeArrowheads="1"/>
          </p:cNvSpPr>
          <p:nvPr>
            <p:ph type="title" idx="4294967295"/>
          </p:nvPr>
        </p:nvSpPr>
        <p:spPr/>
        <p:txBody>
          <a:bodyPr/>
          <a:lstStyle/>
          <a:p>
            <a:pPr eaLnBrk="1" hangingPunct="1">
              <a:defRPr/>
            </a:pPr>
            <a:r>
              <a:rPr lang="en-GB" sz="4000" smtClean="0">
                <a:latin typeface="Tahoma" pitchFamily="34" charset="0"/>
              </a:rPr>
              <a:t>DISCUSSION</a:t>
            </a:r>
          </a:p>
        </p:txBody>
      </p:sp>
      <p:sp>
        <p:nvSpPr>
          <p:cNvPr id="60419" name="Rectangle 3"/>
          <p:cNvSpPr>
            <a:spLocks noGrp="1" noChangeArrowheads="1"/>
          </p:cNvSpPr>
          <p:nvPr>
            <p:ph type="body" idx="4294967295"/>
          </p:nvPr>
        </p:nvSpPr>
        <p:spPr>
          <a:xfrm>
            <a:off x="685800" y="2971800"/>
            <a:ext cx="7772400" cy="3124200"/>
          </a:xfrm>
        </p:spPr>
        <p:txBody>
          <a:bodyPr/>
          <a:lstStyle/>
          <a:p>
            <a:pPr eaLnBrk="1" hangingPunct="1"/>
            <a:r>
              <a:rPr lang="en-GB" smtClean="0">
                <a:latin typeface="Tahoma" pitchFamily="34" charset="0"/>
              </a:rPr>
              <a:t>What observations can be made from the River Cynon experiment?</a:t>
            </a:r>
          </a:p>
        </p:txBody>
      </p:sp>
    </p:spTree>
  </p:cSld>
  <p:clrMapOvr>
    <a:masterClrMapping/>
  </p:clrMapOvr>
  <p:transition>
    <p:zoom dir="in"/>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60419">
                                            <p:txEl>
                                              <p:pRg st="0" end="0"/>
                                            </p:txEl>
                                          </p:spTgt>
                                        </p:tgtEl>
                                        <p:attrNameLst>
                                          <p:attrName>style.visibility</p:attrName>
                                        </p:attrNameLst>
                                      </p:cBhvr>
                                      <p:to>
                                        <p:strVal val="visible"/>
                                      </p:to>
                                    </p:set>
                                    <p:anim calcmode="lin" valueType="num">
                                      <p:cBhvr additive="base">
                                        <p:cTn id="7" dur="5000" fill="hold"/>
                                        <p:tgtEl>
                                          <p:spTgt spid="60419">
                                            <p:txEl>
                                              <p:pRg st="0" end="0"/>
                                            </p:txEl>
                                          </p:spTgt>
                                        </p:tgtEl>
                                        <p:attrNameLst>
                                          <p:attrName>ppt_x</p:attrName>
                                        </p:attrNameLst>
                                      </p:cBhvr>
                                      <p:tavLst>
                                        <p:tav tm="0">
                                          <p:val>
                                            <p:strVal val="#ppt_x"/>
                                          </p:val>
                                        </p:tav>
                                        <p:tav tm="100000">
                                          <p:val>
                                            <p:strVal val="#ppt_x"/>
                                          </p:val>
                                        </p:tav>
                                      </p:tavLst>
                                    </p:anim>
                                    <p:anim calcmode="lin" valueType="num">
                                      <p:cBhvr additive="base">
                                        <p:cTn id="8" dur="5000" fill="hold"/>
                                        <p:tgtEl>
                                          <p:spTgt spid="6041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9" grpId="0" build="p" autoUpdateAnimBg="0"/>
    </p:bldLst>
  </p:timing>
</p:sld>
</file>

<file path=ppt/theme/theme1.xml><?xml version="1.0" encoding="utf-8"?>
<a:theme xmlns:a="http://schemas.openxmlformats.org/drawingml/2006/main" name="Construction">
  <a:themeElements>
    <a:clrScheme name="Construction 1">
      <a:dk1>
        <a:srgbClr val="000000"/>
      </a:dk1>
      <a:lt1>
        <a:srgbClr val="EAE8E2"/>
      </a:lt1>
      <a:dk2>
        <a:srgbClr val="5F5F5F"/>
      </a:dk2>
      <a:lt2>
        <a:srgbClr val="FDBC03"/>
      </a:lt2>
      <a:accent1>
        <a:srgbClr val="A7C1CB"/>
      </a:accent1>
      <a:accent2>
        <a:srgbClr val="A38D77"/>
      </a:accent2>
      <a:accent3>
        <a:srgbClr val="B6B6B6"/>
      </a:accent3>
      <a:accent4>
        <a:srgbClr val="C8C6C1"/>
      </a:accent4>
      <a:accent5>
        <a:srgbClr val="D0DDE2"/>
      </a:accent5>
      <a:accent6>
        <a:srgbClr val="937F6B"/>
      </a:accent6>
      <a:hlink>
        <a:srgbClr val="FFFFCC"/>
      </a:hlink>
      <a:folHlink>
        <a:srgbClr val="FFCC66"/>
      </a:folHlink>
    </a:clrScheme>
    <a:fontScheme name="Construction">
      <a:majorFont>
        <a:latin typeface="Impact"/>
        <a:ea typeface=""/>
        <a:cs typeface=""/>
      </a:majorFont>
      <a:minorFont>
        <a:latin typeface="Arial Narrow"/>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Construction 1">
        <a:dk1>
          <a:srgbClr val="000000"/>
        </a:dk1>
        <a:lt1>
          <a:srgbClr val="EAE8E2"/>
        </a:lt1>
        <a:dk2>
          <a:srgbClr val="5F5F5F"/>
        </a:dk2>
        <a:lt2>
          <a:srgbClr val="FDBC03"/>
        </a:lt2>
        <a:accent1>
          <a:srgbClr val="A7C1CB"/>
        </a:accent1>
        <a:accent2>
          <a:srgbClr val="A38D77"/>
        </a:accent2>
        <a:accent3>
          <a:srgbClr val="B6B6B6"/>
        </a:accent3>
        <a:accent4>
          <a:srgbClr val="C8C6C1"/>
        </a:accent4>
        <a:accent5>
          <a:srgbClr val="D0DDE2"/>
        </a:accent5>
        <a:accent6>
          <a:srgbClr val="937F6B"/>
        </a:accent6>
        <a:hlink>
          <a:srgbClr val="FFFFCC"/>
        </a:hlink>
        <a:folHlink>
          <a:srgbClr val="FFCC66"/>
        </a:folHlink>
      </a:clrScheme>
      <a:clrMap bg1="dk2" tx1="lt1" bg2="dk1" tx2="lt2" accent1="accent1" accent2="accent2" accent3="accent3" accent4="accent4" accent5="accent5" accent6="accent6" hlink="hlink" folHlink="folHlink"/>
    </a:extraClrScheme>
    <a:extraClrScheme>
      <a:clrScheme name="Construction 2">
        <a:dk1>
          <a:srgbClr val="333333"/>
        </a:dk1>
        <a:lt1>
          <a:srgbClr val="FFFFFF"/>
        </a:lt1>
        <a:dk2>
          <a:srgbClr val="B75E31"/>
        </a:dk2>
        <a:lt2>
          <a:srgbClr val="463828"/>
        </a:lt2>
        <a:accent1>
          <a:srgbClr val="E09F98"/>
        </a:accent1>
        <a:accent2>
          <a:srgbClr val="E4D8CA"/>
        </a:accent2>
        <a:accent3>
          <a:srgbClr val="FFFFFF"/>
        </a:accent3>
        <a:accent4>
          <a:srgbClr val="2A2A2A"/>
        </a:accent4>
        <a:accent5>
          <a:srgbClr val="EDCDCA"/>
        </a:accent5>
        <a:accent6>
          <a:srgbClr val="CFC4B7"/>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Construction 3">
        <a:dk1>
          <a:srgbClr val="333333"/>
        </a:dk1>
        <a:lt1>
          <a:srgbClr val="FFFFFF"/>
        </a:lt1>
        <a:dk2>
          <a:srgbClr val="4D4D4D"/>
        </a:dk2>
        <a:lt2>
          <a:srgbClr val="000000"/>
        </a:lt2>
        <a:accent1>
          <a:srgbClr val="C0C0C0"/>
        </a:accent1>
        <a:accent2>
          <a:srgbClr val="DDDDDD"/>
        </a:accent2>
        <a:accent3>
          <a:srgbClr val="FFFFFF"/>
        </a:accent3>
        <a:accent4>
          <a:srgbClr val="2A2A2A"/>
        </a:accent4>
        <a:accent5>
          <a:srgbClr val="DCDCDC"/>
        </a:accent5>
        <a:accent6>
          <a:srgbClr val="C8C8C8"/>
        </a:accent6>
        <a:hlink>
          <a:srgbClr val="808080"/>
        </a:hlink>
        <a:folHlink>
          <a:srgbClr val="B2B2B2"/>
        </a:folHlink>
      </a:clrScheme>
      <a:clrMap bg1="lt1" tx1="dk1" bg2="lt2" tx2="dk2" accent1="accent1" accent2="accent2" accent3="accent3" accent4="accent4" accent5="accent5" accent6="accent6" hlink="hlink" folHlink="folHlink"/>
    </a:extraClrScheme>
    <a:extraClrScheme>
      <a:clrScheme name="Construction 4">
        <a:dk1>
          <a:srgbClr val="000000"/>
        </a:dk1>
        <a:lt1>
          <a:srgbClr val="EAE8E2"/>
        </a:lt1>
        <a:dk2>
          <a:srgbClr val="783A34"/>
        </a:dk2>
        <a:lt2>
          <a:srgbClr val="FFCC99"/>
        </a:lt2>
        <a:accent1>
          <a:srgbClr val="83AAAD"/>
        </a:accent1>
        <a:accent2>
          <a:srgbClr val="A06766"/>
        </a:accent2>
        <a:accent3>
          <a:srgbClr val="BEAEAE"/>
        </a:accent3>
        <a:accent4>
          <a:srgbClr val="C8C6C1"/>
        </a:accent4>
        <a:accent5>
          <a:srgbClr val="C1D2D3"/>
        </a:accent5>
        <a:accent6>
          <a:srgbClr val="915D5C"/>
        </a:accent6>
        <a:hlink>
          <a:srgbClr val="FFFFCC"/>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Designs\Construction.pot</Template>
  <TotalTime>1231</TotalTime>
  <Words>5975</Words>
  <Application>Microsoft Office PowerPoint</Application>
  <PresentationFormat>On-screen Show (4:3)</PresentationFormat>
  <Paragraphs>489</Paragraphs>
  <Slides>60</Slides>
  <Notes>39</Notes>
  <HiddenSlides>0</HiddenSlides>
  <MMClips>0</MMClips>
  <ScaleCrop>false</ScaleCrop>
  <HeadingPairs>
    <vt:vector size="6" baseType="variant">
      <vt:variant>
        <vt:lpstr>Theme</vt:lpstr>
      </vt:variant>
      <vt:variant>
        <vt:i4>1</vt:i4>
      </vt:variant>
      <vt:variant>
        <vt:lpstr>Embedded OLE Servers</vt:lpstr>
      </vt:variant>
      <vt:variant>
        <vt:i4>3</vt:i4>
      </vt:variant>
      <vt:variant>
        <vt:lpstr>Slide Titles</vt:lpstr>
      </vt:variant>
      <vt:variant>
        <vt:i4>60</vt:i4>
      </vt:variant>
    </vt:vector>
  </HeadingPairs>
  <TitlesOfParts>
    <vt:vector size="64" baseType="lpstr">
      <vt:lpstr>Construction</vt:lpstr>
      <vt:lpstr>Photo Editor Photo</vt:lpstr>
      <vt:lpstr>Bitmap Image</vt:lpstr>
      <vt:lpstr>Document</vt:lpstr>
      <vt:lpstr>How Can We Measure Sustainable Development?</vt:lpstr>
      <vt:lpstr>Previously we identified a strategy for achieving sustainable development:</vt:lpstr>
      <vt:lpstr>Further definitions of sustainable development were extracted:</vt:lpstr>
      <vt:lpstr>Slide 4</vt:lpstr>
      <vt:lpstr>Slide 5</vt:lpstr>
      <vt:lpstr>The Bellagio Principles outlined a number of key areas for gauging progress towards sustainable development; for example:</vt:lpstr>
      <vt:lpstr>Slide 7</vt:lpstr>
      <vt:lpstr>Sustainable objectives however, are wide-ranging</vt:lpstr>
      <vt:lpstr>Slide 9</vt:lpstr>
      <vt:lpstr>Slide 10</vt:lpstr>
      <vt:lpstr>The health of an ecological system, for example, might best be judged using the following approaches:</vt:lpstr>
      <vt:lpstr>Slide 12</vt:lpstr>
      <vt:lpstr>Measuring Construction</vt:lpstr>
      <vt:lpstr>BRE Environmental Profiling</vt:lpstr>
      <vt:lpstr>BRE Environmental Profiling</vt:lpstr>
      <vt:lpstr>Slide 16</vt:lpstr>
      <vt:lpstr>Slide 17</vt:lpstr>
      <vt:lpstr>KPIs: judging client satisfaction</vt:lpstr>
      <vt:lpstr>We now return to  four key priorities  of Sustainability</vt:lpstr>
      <vt:lpstr>So far our studies have suggested that these priorities are indeed broad.</vt:lpstr>
      <vt:lpstr>Sustainable Development Indicators</vt:lpstr>
      <vt:lpstr>STATE INDICATORS</vt:lpstr>
      <vt:lpstr>CONTROL INDICATORS</vt:lpstr>
      <vt:lpstr>A third type of indicator has been introduced by the UN,</vt:lpstr>
      <vt:lpstr>European Environment Agency</vt:lpstr>
      <vt:lpstr>The Pressure - State - Response (PSR) System</vt:lpstr>
      <vt:lpstr>In an ideal world the PSR system may be regarded as a chain of casual links…</vt:lpstr>
      <vt:lpstr>Slide 28</vt:lpstr>
      <vt:lpstr>This system was further refined to include a control or driving force indicator</vt:lpstr>
      <vt:lpstr>Slide 30</vt:lpstr>
      <vt:lpstr>Slide 31</vt:lpstr>
      <vt:lpstr>Sustainable Development Indicators - after Rio</vt:lpstr>
      <vt:lpstr>Sustainable Development Indicators - after Rio</vt:lpstr>
      <vt:lpstr>Sustainable Development Indicators - after Rio</vt:lpstr>
      <vt:lpstr>Slide 35</vt:lpstr>
      <vt:lpstr>Slide 36</vt:lpstr>
      <vt:lpstr>Sustainable Development Indicators - after Rio</vt:lpstr>
      <vt:lpstr>Slide 38</vt:lpstr>
      <vt:lpstr>Promoting sustainable human settlement development</vt:lpstr>
      <vt:lpstr>The UK Indicator System</vt:lpstr>
      <vt:lpstr>Slide 41</vt:lpstr>
      <vt:lpstr>Slide 42</vt:lpstr>
      <vt:lpstr>Slide 43</vt:lpstr>
      <vt:lpstr>Slide 44</vt:lpstr>
      <vt:lpstr>Slide 45</vt:lpstr>
      <vt:lpstr>Slide 46</vt:lpstr>
      <vt:lpstr>Slide 47</vt:lpstr>
      <vt:lpstr>Slide 48</vt:lpstr>
      <vt:lpstr>Slide 49</vt:lpstr>
      <vt:lpstr>Further Discussion</vt:lpstr>
      <vt:lpstr>Sustainable Development</vt:lpstr>
      <vt:lpstr>Slide 52</vt:lpstr>
      <vt:lpstr>Slide 53</vt:lpstr>
      <vt:lpstr>UK Sustainable Development Strategy (2005)</vt:lpstr>
      <vt:lpstr>Slide 55</vt:lpstr>
      <vt:lpstr>Slide 56</vt:lpstr>
      <vt:lpstr>Slide 57</vt:lpstr>
      <vt:lpstr>Slide 58</vt:lpstr>
      <vt:lpstr>Slide 59</vt:lpstr>
      <vt:lpstr>DISCUSSION</vt:lpstr>
    </vt:vector>
  </TitlesOfParts>
  <Company>Swansea Institute of Higher Education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Can We Measure Sustainable Development?</dc:title>
  <dc:creator>Mike Cullis</dc:creator>
  <cp:lastModifiedBy>Mike Cullis</cp:lastModifiedBy>
  <cp:revision>41</cp:revision>
  <cp:lastPrinted>2001-10-15T19:33:52Z</cp:lastPrinted>
  <dcterms:created xsi:type="dcterms:W3CDTF">2001-10-12T13:29:36Z</dcterms:created>
  <dcterms:modified xsi:type="dcterms:W3CDTF">2010-10-25T18:23:46Z</dcterms:modified>
</cp:coreProperties>
</file>