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71"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740" autoAdjust="0"/>
  </p:normalViewPr>
  <p:slideViewPr>
    <p:cSldViewPr>
      <p:cViewPr varScale="1">
        <p:scale>
          <a:sx n="70" d="100"/>
          <a:sy n="70" d="100"/>
        </p:scale>
        <p:origin x="1810"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DF826C0-5027-4E19-939F-4E4350E60077}" type="datetimeFigureOut">
              <a:rPr lang="en-US" smtClean="0"/>
              <a:pPr/>
              <a:t>2/12/2026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892AFC-9A9D-423B-B9E2-3BD422D484FB}" type="slidenum">
              <a:rPr lang="en-US" smtClean="0"/>
              <a:pPr/>
              <a:t>‹#›</a:t>
            </a:fld>
            <a:endParaRPr lang="en-US"/>
          </a:p>
        </p:txBody>
      </p:sp>
    </p:spTree>
    <p:extLst>
      <p:ext uri="{BB962C8B-B14F-4D97-AF65-F5344CB8AC3E}">
        <p14:creationId xmlns:p14="http://schemas.microsoft.com/office/powerpoint/2010/main" val="18022996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Supportive adolescent development, from lifespan perspectives, is crucial as this transition phase directly shapes the rest of the life and is shaped by experiences across a person’s childhood to adulthood (</a:t>
            </a:r>
            <a:r>
              <a:rPr lang="en-GB" sz="1200" kern="1200" dirty="0" err="1">
                <a:solidFill>
                  <a:schemeClr val="tx1"/>
                </a:solidFill>
                <a:latin typeface="+mn-lt"/>
                <a:ea typeface="+mn-ea"/>
                <a:cs typeface="+mn-cs"/>
              </a:rPr>
              <a:t>Mastorci</a:t>
            </a:r>
            <a:r>
              <a:rPr lang="en-GB" sz="1200" kern="1200" dirty="0">
                <a:solidFill>
                  <a:schemeClr val="tx1"/>
                </a:solidFill>
                <a:latin typeface="+mn-lt"/>
                <a:ea typeface="+mn-ea"/>
                <a:cs typeface="+mn-cs"/>
              </a:rPr>
              <a:t> et al., 2024). This study is based on Jenny, a 16-year old, providing emotional and practical care to her mother after father’s death through applying Bowlby’s attachment theory.</a:t>
            </a:r>
            <a:endParaRPr lang="en-US" dirty="0"/>
          </a:p>
        </p:txBody>
      </p:sp>
      <p:sp>
        <p:nvSpPr>
          <p:cNvPr id="4" name="Slide Number Placeholder 3"/>
          <p:cNvSpPr>
            <a:spLocks noGrp="1"/>
          </p:cNvSpPr>
          <p:nvPr>
            <p:ph type="sldNum" sz="quarter" idx="10"/>
          </p:nvPr>
        </p:nvSpPr>
        <p:spPr/>
        <p:txBody>
          <a:bodyPr/>
          <a:lstStyle/>
          <a:p>
            <a:fld id="{30892AFC-9A9D-423B-B9E2-3BD422D484FB}"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Bowlby’s attachment theory posits that infants have an innate biologically-driven need to form strong emotional bonds with primary caregivers for their survival and protection, shaping future social development (Epstein, 2023). Adolescents gradually shift their attachment-reliance from parents and care-giving demands might interfere with normative developmental tasks such as seeking autonomy for identity exploration (Delgado et al., 2022). </a:t>
            </a:r>
            <a:endParaRPr lang="en-US" dirty="0"/>
          </a:p>
        </p:txBody>
      </p:sp>
      <p:sp>
        <p:nvSpPr>
          <p:cNvPr id="4" name="Slide Number Placeholder 3"/>
          <p:cNvSpPr>
            <a:spLocks noGrp="1"/>
          </p:cNvSpPr>
          <p:nvPr>
            <p:ph type="sldNum" sz="quarter" idx="10"/>
          </p:nvPr>
        </p:nvSpPr>
        <p:spPr/>
        <p:txBody>
          <a:bodyPr/>
          <a:lstStyle/>
          <a:p>
            <a:fld id="{30892AFC-9A9D-423B-B9E2-3BD422D484FB}"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Adolescents demonstrate advanced cognitive skill-sets in terms of abstract reasoning for future planning, however, struggle in emotional development involving increased sensitivity from stress heightened responses (Son and Jho, 2026). Behaviourally, young carers like Jenny adopt adult-like responsibilities while suppressing their emotional needs for maintaining stability of family.</a:t>
            </a:r>
            <a:endParaRPr lang="en-US" dirty="0"/>
          </a:p>
        </p:txBody>
      </p:sp>
      <p:sp>
        <p:nvSpPr>
          <p:cNvPr id="4" name="Slide Number Placeholder 3"/>
          <p:cNvSpPr>
            <a:spLocks noGrp="1"/>
          </p:cNvSpPr>
          <p:nvPr>
            <p:ph type="sldNum" sz="quarter" idx="10"/>
          </p:nvPr>
        </p:nvSpPr>
        <p:spPr/>
        <p:txBody>
          <a:bodyPr/>
          <a:lstStyle/>
          <a:p>
            <a:fld id="{30892AFC-9A9D-423B-B9E2-3BD422D484FB}"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Jenny experienced the death of her father approximately at the age of 11 years, although not being in her infant state; emotional security remained heavily reliant on parents as caregivers during that period. Adolescents might develop anxious attachment behaviours consisting of hypertension, emotional suppression and the fear of abandonment, affecting their self-esteem, emotional wellbeing and future interpersonal relationships (Bennett et al., 2023). Jenny had to assume the care-giving responsibilities once borne by her father, leading to role-reversal, exposing the teen to her mother’s low mood, mobility issues and memory-related difficulties.</a:t>
            </a:r>
            <a:endParaRPr lang="en-US" dirty="0"/>
          </a:p>
        </p:txBody>
      </p:sp>
      <p:sp>
        <p:nvSpPr>
          <p:cNvPr id="4" name="Slide Number Placeholder 3"/>
          <p:cNvSpPr>
            <a:spLocks noGrp="1"/>
          </p:cNvSpPr>
          <p:nvPr>
            <p:ph type="sldNum" sz="quarter" idx="10"/>
          </p:nvPr>
        </p:nvSpPr>
        <p:spPr/>
        <p:txBody>
          <a:bodyPr/>
          <a:lstStyle/>
          <a:p>
            <a:fld id="{30892AFC-9A9D-423B-B9E2-3BD422D484FB}"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Parentification of a child due to piling up developmentally inappropriate responsibilities results in unmet emotional needs, internalisation of negative behaviour such as guilt, low self-worth and difficulties in trusting others (Tiwari and Woodward, 2025). Hence, Bowlby’s theory is highly relevant to Jenny due to a consistent lack of emotional support in her life.</a:t>
            </a:r>
            <a:endParaRPr lang="en-US" dirty="0"/>
          </a:p>
        </p:txBody>
      </p:sp>
      <p:sp>
        <p:nvSpPr>
          <p:cNvPr id="4" name="Slide Number Placeholder 3"/>
          <p:cNvSpPr>
            <a:spLocks noGrp="1"/>
          </p:cNvSpPr>
          <p:nvPr>
            <p:ph type="sldNum" sz="quarter" idx="10"/>
          </p:nvPr>
        </p:nvSpPr>
        <p:spPr/>
        <p:txBody>
          <a:bodyPr/>
          <a:lstStyle/>
          <a:p>
            <a:fld id="{30892AFC-9A9D-423B-B9E2-3BD422D484FB}"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Attachment-informed interventions must prioritise relational stability and emotional security through delivering trauma-focused training under specialised social-care professionals (George and </a:t>
            </a:r>
            <a:r>
              <a:rPr lang="en-GB" sz="1200" kern="1200" dirty="0" err="1">
                <a:solidFill>
                  <a:schemeClr val="tx1"/>
                </a:solidFill>
                <a:latin typeface="+mn-lt"/>
                <a:ea typeface="+mn-ea"/>
                <a:cs typeface="+mn-cs"/>
              </a:rPr>
              <a:t>Wargo</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Aikins</a:t>
            </a:r>
            <a:r>
              <a:rPr lang="en-GB" sz="1200" kern="1200" dirty="0">
                <a:solidFill>
                  <a:schemeClr val="tx1"/>
                </a:solidFill>
                <a:latin typeface="+mn-lt"/>
                <a:ea typeface="+mn-ea"/>
                <a:cs typeface="+mn-cs"/>
              </a:rPr>
              <a:t>, 2023). Jenny needs to be assigned a consistent support-worker as a reliable adult figure for communicating her feelings along with taking care of her mother, which might restore her family stability.</a:t>
            </a:r>
            <a:endParaRPr lang="en-US" dirty="0"/>
          </a:p>
        </p:txBody>
      </p:sp>
      <p:sp>
        <p:nvSpPr>
          <p:cNvPr id="4" name="Slide Number Placeholder 3"/>
          <p:cNvSpPr>
            <a:spLocks noGrp="1"/>
          </p:cNvSpPr>
          <p:nvPr>
            <p:ph type="sldNum" sz="quarter" idx="10"/>
          </p:nvPr>
        </p:nvSpPr>
        <p:spPr/>
        <p:txBody>
          <a:bodyPr/>
          <a:lstStyle/>
          <a:p>
            <a:fld id="{30892AFC-9A9D-423B-B9E2-3BD422D484FB}"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CBT can be helpful in thoughts of abandonment and worthlessness within individuals along with reducing dependency regarding emotional regulation through practicing honest, direct and open communication for trust and secure relationship-building (Zhang et al., 2025). Jenny must be guided towards identity formation through peer engagement, exploring her natural interests and cultivating independence regarding the development of her world-view along with securing healthy friendships.</a:t>
            </a:r>
            <a:endParaRPr lang="en-US" dirty="0"/>
          </a:p>
        </p:txBody>
      </p:sp>
      <p:sp>
        <p:nvSpPr>
          <p:cNvPr id="4" name="Slide Number Placeholder 3"/>
          <p:cNvSpPr>
            <a:spLocks noGrp="1"/>
          </p:cNvSpPr>
          <p:nvPr>
            <p:ph type="sldNum" sz="quarter" idx="10"/>
          </p:nvPr>
        </p:nvSpPr>
        <p:spPr/>
        <p:txBody>
          <a:bodyPr/>
          <a:lstStyle/>
          <a:p>
            <a:fld id="{30892AFC-9A9D-423B-B9E2-3BD422D484FB}"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Reduced access to normal teenage activities Psychological development significantly depends upon environmental experiences as well as biological predispositions, especially among adolescents, having high sensitivity towards neurological developments (</a:t>
            </a:r>
            <a:r>
              <a:rPr lang="en-GB" sz="1200" kern="1200" dirty="0" err="1">
                <a:solidFill>
                  <a:schemeClr val="tx1"/>
                </a:solidFill>
                <a:latin typeface="+mn-lt"/>
                <a:ea typeface="+mn-ea"/>
                <a:cs typeface="+mn-cs"/>
              </a:rPr>
              <a:t>Raffagnato</a:t>
            </a:r>
            <a:r>
              <a:rPr lang="en-GB" sz="1200" kern="1200" dirty="0">
                <a:solidFill>
                  <a:schemeClr val="tx1"/>
                </a:solidFill>
                <a:latin typeface="+mn-lt"/>
                <a:ea typeface="+mn-ea"/>
                <a:cs typeface="+mn-cs"/>
              </a:rPr>
              <a:t> et al., 2025). Environmentally (nurture), the stress arising from constant care-giving, bereavement and limited emotional support affect the holistic conditions of an adolescent, implying the significant role played by these factors in growth (Porter and Handley, 2025).</a:t>
            </a:r>
            <a:endParaRPr lang="en-US" dirty="0"/>
          </a:p>
        </p:txBody>
      </p:sp>
      <p:sp>
        <p:nvSpPr>
          <p:cNvPr id="4" name="Slide Number Placeholder 3"/>
          <p:cNvSpPr>
            <a:spLocks noGrp="1"/>
          </p:cNvSpPr>
          <p:nvPr>
            <p:ph type="sldNum" sz="quarter" idx="10"/>
          </p:nvPr>
        </p:nvSpPr>
        <p:spPr/>
        <p:txBody>
          <a:bodyPr/>
          <a:lstStyle/>
          <a:p>
            <a:fld id="{30892AFC-9A9D-423B-B9E2-3BD422D484FB}"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Developing secure peer attachments mediate the effect of depressive withdrawal within teenagers, having a profound impact upon care-giving behaviour, social skills and mental health for understanding adult relationships, indicating the conceptual effectiveness (</a:t>
            </a:r>
            <a:r>
              <a:rPr lang="en-GB" sz="1200" kern="1200" dirty="0" err="1">
                <a:solidFill>
                  <a:schemeClr val="tx1"/>
                </a:solidFill>
                <a:latin typeface="+mn-lt"/>
                <a:ea typeface="+mn-ea"/>
                <a:cs typeface="+mn-cs"/>
              </a:rPr>
              <a:t>Muzi</a:t>
            </a:r>
            <a:r>
              <a:rPr lang="en-GB" sz="1200" kern="1200" dirty="0">
                <a:solidFill>
                  <a:schemeClr val="tx1"/>
                </a:solidFill>
                <a:latin typeface="+mn-lt"/>
                <a:ea typeface="+mn-ea"/>
                <a:cs typeface="+mn-cs"/>
              </a:rPr>
              <a:t> et al., 2022). However, ‘Bowlby’s attachment theory’ generally considers the first two years after birth as the critical period for the formation of attachment with the caregivers; however, Jenny’s father’s death happened much later.</a:t>
            </a:r>
            <a:endParaRPr lang="en-US" dirty="0"/>
          </a:p>
        </p:txBody>
      </p:sp>
      <p:sp>
        <p:nvSpPr>
          <p:cNvPr id="4" name="Slide Number Placeholder 3"/>
          <p:cNvSpPr>
            <a:spLocks noGrp="1"/>
          </p:cNvSpPr>
          <p:nvPr>
            <p:ph type="sldNum" sz="quarter" idx="10"/>
          </p:nvPr>
        </p:nvSpPr>
        <p:spPr/>
        <p:txBody>
          <a:bodyPr/>
          <a:lstStyle/>
          <a:p>
            <a:fld id="{30892AFC-9A9D-423B-B9E2-3BD422D484FB}"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Applying Bowlby’s theory has been highly relevant for Jenny due to a long-standing lack of emotional support and care for her father’s death and mother’s illness. Offering CBT and guidance regarding self-exploration through peer engagement and open communication can help Jenny in overcoming the fear of abandonment and a long-standing social isolation, leading to normal growth in adolescence.</a:t>
            </a:r>
            <a:endParaRPr lang="en-US" dirty="0"/>
          </a:p>
        </p:txBody>
      </p:sp>
      <p:sp>
        <p:nvSpPr>
          <p:cNvPr id="4" name="Slide Number Placeholder 3"/>
          <p:cNvSpPr>
            <a:spLocks noGrp="1"/>
          </p:cNvSpPr>
          <p:nvPr>
            <p:ph type="sldNum" sz="quarter" idx="10"/>
          </p:nvPr>
        </p:nvSpPr>
        <p:spPr/>
        <p:txBody>
          <a:bodyPr/>
          <a:lstStyle/>
          <a:p>
            <a:fld id="{30892AFC-9A9D-423B-B9E2-3BD422D484FB}"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8BAABA9-9A4B-4C79-B949-A2369C6FB167}" type="datetimeFigureOut">
              <a:rPr lang="en-US" smtClean="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FBAF56-4BBF-4EC7-83CF-C199318EB918}"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BAABA9-9A4B-4C79-B949-A2369C6FB167}" type="datetimeFigureOut">
              <a:rPr lang="en-US" smtClean="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FBAF56-4BBF-4EC7-83CF-C199318EB91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BAABA9-9A4B-4C79-B949-A2369C6FB167}" type="datetimeFigureOut">
              <a:rPr lang="en-US" smtClean="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FBAF56-4BBF-4EC7-83CF-C199318EB918}"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8BAABA9-9A4B-4C79-B949-A2369C6FB167}" type="datetimeFigureOut">
              <a:rPr lang="en-US" smtClean="0"/>
              <a:pPr/>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FBAF56-4BBF-4EC7-83CF-C199318EB91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8BAABA9-9A4B-4C79-B949-A2369C6FB167}" type="datetimeFigureOut">
              <a:rPr lang="en-US" smtClean="0"/>
              <a:pPr/>
              <a:t>2/12/2026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EFBAF56-4BBF-4EC7-83CF-C199318EB91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8BAABA9-9A4B-4C79-B949-A2369C6FB167}" type="datetimeFigureOut">
              <a:rPr lang="en-US" smtClean="0"/>
              <a:pPr/>
              <a:t>2/12/2026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EFBAF56-4BBF-4EC7-83CF-C199318EB91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BAABA9-9A4B-4C79-B949-A2369C6FB167}" type="datetimeFigureOut">
              <a:rPr lang="en-US" smtClean="0"/>
              <a:pPr/>
              <a:t>2/12/2026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EFBAF56-4BBF-4EC7-83CF-C199318EB91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BAABA9-9A4B-4C79-B949-A2369C6FB167}" type="datetimeFigureOut">
              <a:rPr lang="en-US" smtClean="0"/>
              <a:pPr/>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FBAF56-4BBF-4EC7-83CF-C199318EB91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BAABA9-9A4B-4C79-B949-A2369C6FB167}" type="datetimeFigureOut">
              <a:rPr lang="en-US" smtClean="0"/>
              <a:pPr/>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FBAF56-4BBF-4EC7-83CF-C199318EB918}"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BAABA9-9A4B-4C79-B949-A2369C6FB167}" type="datetimeFigureOut">
              <a:rPr lang="en-US" smtClean="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FBAF56-4BBF-4EC7-83CF-C199318EB91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BAABA9-9A4B-4C79-B949-A2369C6FB167}" type="datetimeFigureOut">
              <a:rPr lang="en-US" smtClean="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FBAF56-4BBF-4EC7-83CF-C199318EB91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AABA9-9A4B-4C79-B949-A2369C6FB167}" type="datetimeFigureOut">
              <a:rPr lang="en-US" smtClean="0"/>
              <a:pPr/>
              <a:t>2/12/2026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FBAF56-4BBF-4EC7-83CF-C199318EB91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cambridge.org/core/journals/development-and-psychopathology/article/systematic-review-of-stressadapted-skills-and-hidden-talents-in-individuals-who-faced-early-adversity/FF72824DD0FDC13DB49BE39CFFBAD12D" TargetMode="External"/><Relationship Id="rId3" Type="http://schemas.openxmlformats.org/officeDocument/2006/relationships/hyperlink" Target="https://www.mdpi.com/1660-4601/19/3/1064" TargetMode="External"/><Relationship Id="rId7" Type="http://schemas.openxmlformats.org/officeDocument/2006/relationships/hyperlink" Target="https://www.mdpi.com/1660-4601/19/7/4068" TargetMode="External"/><Relationship Id="rId12" Type="http://schemas.openxmlformats.org/officeDocument/2006/relationships/hyperlink" Target="https://aclanthology.org/2025.naacl-long.196/" TargetMode="External"/><Relationship Id="rId2" Type="http://schemas.openxmlformats.org/officeDocument/2006/relationships/hyperlink" Target="https://psycnet.apa.org/fulltext/2024-05957-001.html?trk=public_post_comment-text" TargetMode="External"/><Relationship Id="rId1" Type="http://schemas.openxmlformats.org/officeDocument/2006/relationships/slideLayout" Target="../slideLayouts/slideLayout2.xml"/><Relationship Id="rId6" Type="http://schemas.openxmlformats.org/officeDocument/2006/relationships/hyperlink" Target="https://www.mdpi.com/2227-9067/11/8/989" TargetMode="External"/><Relationship Id="rId11" Type="http://schemas.openxmlformats.org/officeDocument/2006/relationships/hyperlink" Target="https://link.springer.com/article/10.1007/s10591-025-09764-w" TargetMode="External"/><Relationship Id="rId5" Type="http://schemas.openxmlformats.org/officeDocument/2006/relationships/hyperlink" Target="https://www.frontiersin.org/journals/psychology/articles/10.3389/fpsyg.2023.1291661/full" TargetMode="External"/><Relationship Id="rId10" Type="http://schemas.openxmlformats.org/officeDocument/2006/relationships/hyperlink" Target="https://bpspsychub.onlinelibrary.wiley.com/doi/abs/10.1111/bjdp.70033" TargetMode="External"/><Relationship Id="rId4" Type="http://schemas.openxmlformats.org/officeDocument/2006/relationships/hyperlink" Target="https://api.taylorfrancis.com/content/chapters/edit/download?identifierName=doi&amp;identifierValue=10.4324/9781003027768-8&amp;type=chapterpdf" TargetMode="External"/><Relationship Id="rId9" Type="http://schemas.openxmlformats.org/officeDocument/2006/relationships/hyperlink" Target="https://www.mdpi.com/2073-4425/16/11/13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71604" y="3857628"/>
            <a:ext cx="6143668" cy="827083"/>
          </a:xfrm>
        </p:spPr>
        <p:txBody>
          <a:bodyPr>
            <a:noAutofit/>
          </a:bodyPr>
          <a:lstStyle/>
          <a:p>
            <a:r>
              <a:rPr lang="en-GB" sz="2400" b="1" dirty="0">
                <a:latin typeface="Times New Roman" pitchFamily="18" charset="0"/>
                <a:cs typeface="Times New Roman" pitchFamily="18" charset="0"/>
              </a:rPr>
              <a:t>INDIVIDUAL PRESENTATION: LIFESPAN DEVELOPMENT CASE STUDY</a:t>
            </a:r>
            <a:endParaRPr lang="en-US" sz="2400" dirty="0">
              <a:latin typeface="Times New Roman" pitchFamily="18" charset="0"/>
              <a:cs typeface="Times New Roman" pitchFamily="18" charset="0"/>
            </a:endParaRPr>
          </a:p>
        </p:txBody>
      </p:sp>
      <p:sp>
        <p:nvSpPr>
          <p:cNvPr id="5" name="TextBox 4"/>
          <p:cNvSpPr txBox="1"/>
          <p:nvPr/>
        </p:nvSpPr>
        <p:spPr>
          <a:xfrm>
            <a:off x="3131840" y="5013176"/>
            <a:ext cx="3000364" cy="1680525"/>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50000"/>
              </a:lnSpc>
            </a:pPr>
            <a:r>
              <a:rPr lang="en-GB" sz="1000" b="1" dirty="0">
                <a:latin typeface="Times New Roman" pitchFamily="18" charset="0"/>
                <a:cs typeface="Times New Roman" pitchFamily="18" charset="0"/>
              </a:rPr>
              <a:t>NAME: farhana Rahman lucky</a:t>
            </a:r>
          </a:p>
          <a:p>
            <a:pPr algn="ctr">
              <a:lnSpc>
                <a:spcPct val="150000"/>
              </a:lnSpc>
            </a:pPr>
            <a:r>
              <a:rPr lang="en-GB" sz="1000" b="1" dirty="0">
                <a:latin typeface="Times New Roman" pitchFamily="18" charset="0"/>
                <a:cs typeface="Times New Roman" pitchFamily="18" charset="0"/>
              </a:rPr>
              <a:t>Student no:2437710</a:t>
            </a:r>
            <a:endParaRPr lang="en-US" sz="1000" b="1" dirty="0">
              <a:latin typeface="Times New Roman" pitchFamily="18" charset="0"/>
              <a:cs typeface="Times New Roman" pitchFamily="18" charset="0"/>
            </a:endParaRPr>
          </a:p>
          <a:p>
            <a:pPr algn="ctr">
              <a:lnSpc>
                <a:spcPct val="150000"/>
              </a:lnSpc>
            </a:pPr>
            <a:r>
              <a:rPr lang="en-GB" sz="1000" b="1" dirty="0">
                <a:latin typeface="Times New Roman" pitchFamily="18" charset="0"/>
                <a:cs typeface="Times New Roman" pitchFamily="18" charset="0"/>
              </a:rPr>
              <a:t>PROGRAMME: </a:t>
            </a:r>
            <a:r>
              <a:rPr lang="en-GB" sz="1000" dirty="0">
                <a:latin typeface="Times New Roman" pitchFamily="18" charset="0"/>
                <a:cs typeface="Times New Roman" pitchFamily="18" charset="0"/>
              </a:rPr>
              <a:t>CERTIFICATE OF HIGHER EDUCATION IN HEALTH AND SOCIAL CARE</a:t>
            </a:r>
            <a:endParaRPr lang="en-US" sz="1000" dirty="0">
              <a:latin typeface="Times New Roman" pitchFamily="18" charset="0"/>
              <a:cs typeface="Times New Roman" pitchFamily="18" charset="0"/>
            </a:endParaRPr>
          </a:p>
          <a:p>
            <a:pPr algn="ctr">
              <a:lnSpc>
                <a:spcPct val="150000"/>
              </a:lnSpc>
            </a:pPr>
            <a:r>
              <a:rPr lang="en-GB" sz="1000" b="1" dirty="0">
                <a:latin typeface="Times New Roman" pitchFamily="18" charset="0"/>
                <a:cs typeface="Times New Roman" pitchFamily="18" charset="0"/>
              </a:rPr>
              <a:t>COURSE/MODULE:</a:t>
            </a:r>
            <a:r>
              <a:rPr lang="en-GB" sz="1000" dirty="0">
                <a:latin typeface="Times New Roman" pitchFamily="18" charset="0"/>
                <a:cs typeface="Times New Roman" pitchFamily="18" charset="0"/>
              </a:rPr>
              <a:t> LCHS4010 PSYCHOLOGY IN HEALTH AND SOCIAL CARE</a:t>
            </a:r>
            <a:endParaRPr lang="en-US" sz="1000" dirty="0">
              <a:latin typeface="Times New Roman" pitchFamily="18" charset="0"/>
              <a:cs typeface="Times New Roman" pitchFamily="18" charset="0"/>
            </a:endParaRPr>
          </a:p>
          <a:p>
            <a:pPr algn="ctr">
              <a:lnSpc>
                <a:spcPct val="150000"/>
              </a:lnSpc>
            </a:pPr>
            <a:r>
              <a:rPr lang="en-GB" sz="1000" b="1" dirty="0">
                <a:latin typeface="Times New Roman" pitchFamily="18" charset="0"/>
                <a:cs typeface="Times New Roman" pitchFamily="18" charset="0"/>
              </a:rPr>
              <a:t>DATE:12/02/2026</a:t>
            </a:r>
            <a:endParaRPr lang="en-US" sz="1000" b="1" dirty="0">
              <a:latin typeface="Times New Roman" pitchFamily="18" charset="0"/>
              <a:cs typeface="Times New Roman" pitchFamily="18" charset="0"/>
            </a:endParaRPr>
          </a:p>
        </p:txBody>
      </p:sp>
      <p:pic>
        <p:nvPicPr>
          <p:cNvPr id="6" name="Picture 5"/>
          <p:cNvPicPr/>
          <p:nvPr/>
        </p:nvPicPr>
        <p:blipFill>
          <a:blip r:embed="rId3"/>
          <a:srcRect/>
          <a:stretch>
            <a:fillRect/>
          </a:stretch>
        </p:blipFill>
        <p:spPr bwMode="auto">
          <a:xfrm>
            <a:off x="3428992" y="214290"/>
            <a:ext cx="1928826" cy="714356"/>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25470"/>
          </a:xfrm>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GB" sz="3600" b="1" dirty="0">
                <a:solidFill>
                  <a:schemeClr val="tx1"/>
                </a:solidFill>
                <a:latin typeface="Times New Roman" pitchFamily="18" charset="0"/>
                <a:cs typeface="Times New Roman" pitchFamily="18" charset="0"/>
              </a:rPr>
              <a:t>Introduction</a:t>
            </a:r>
            <a:endParaRPr lang="en-US" sz="36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28596" y="5000636"/>
            <a:ext cx="8229600" cy="1571636"/>
          </a:xfrm>
        </p:spPr>
        <p:style>
          <a:lnRef idx="2">
            <a:schemeClr val="accent6"/>
          </a:lnRef>
          <a:fillRef idx="1">
            <a:schemeClr val="lt1"/>
          </a:fillRef>
          <a:effectRef idx="0">
            <a:schemeClr val="accent6"/>
          </a:effectRef>
          <a:fontRef idx="minor">
            <a:schemeClr val="dk1"/>
          </a:fontRef>
        </p:style>
        <p:txBody>
          <a:bodyPr>
            <a:normAutofit/>
          </a:bodyPr>
          <a:lstStyle/>
          <a:p>
            <a:pPr lvl="0" algn="just"/>
            <a:r>
              <a:rPr lang="en-GB" sz="2000" dirty="0">
                <a:latin typeface="Times New Roman" pitchFamily="18" charset="0"/>
                <a:cs typeface="Times New Roman" pitchFamily="18" charset="0"/>
              </a:rPr>
              <a:t>Supportive adolescent development for lifespan regulation (</a:t>
            </a:r>
            <a:r>
              <a:rPr lang="en-GB" sz="2000" dirty="0" err="1">
                <a:latin typeface="Times New Roman" pitchFamily="18" charset="0"/>
                <a:cs typeface="Times New Roman" pitchFamily="18" charset="0"/>
              </a:rPr>
              <a:t>Mastorci</a:t>
            </a:r>
            <a:r>
              <a:rPr lang="en-GB" sz="2000" dirty="0">
                <a:latin typeface="Times New Roman" pitchFamily="18" charset="0"/>
                <a:cs typeface="Times New Roman" pitchFamily="18" charset="0"/>
              </a:rPr>
              <a:t> et al., 2024)</a:t>
            </a:r>
            <a:endParaRPr lang="en-US"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Bowlby’s attachment theory applied to Jenny caring for her mother amid paternal absence</a:t>
            </a:r>
            <a:endParaRPr lang="en-US" sz="2000" dirty="0">
              <a:latin typeface="Times New Roman" pitchFamily="18" charset="0"/>
              <a:cs typeface="Times New Roman" pitchFamily="18" charset="0"/>
            </a:endParaRPr>
          </a:p>
        </p:txBody>
      </p:sp>
      <p:pic>
        <p:nvPicPr>
          <p:cNvPr id="5" name="Picture 4" descr="How-environmental-factors-influence-child-growth-and-development-scaled.jpg"/>
          <p:cNvPicPr>
            <a:picLocks noChangeAspect="1"/>
          </p:cNvPicPr>
          <p:nvPr/>
        </p:nvPicPr>
        <p:blipFill>
          <a:blip r:embed="rId3"/>
          <a:srcRect b="10813"/>
          <a:stretch>
            <a:fillRect/>
          </a:stretch>
        </p:blipFill>
        <p:spPr>
          <a:xfrm>
            <a:off x="1857356" y="1285860"/>
            <a:ext cx="5572132" cy="342902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2594"/>
          </a:xfrm>
        </p:spPr>
        <p:style>
          <a:lnRef idx="2">
            <a:schemeClr val="accent4"/>
          </a:lnRef>
          <a:fillRef idx="1">
            <a:schemeClr val="lt1"/>
          </a:fillRef>
          <a:effectRef idx="0">
            <a:schemeClr val="accent4"/>
          </a:effectRef>
          <a:fontRef idx="minor">
            <a:schemeClr val="dk1"/>
          </a:fontRef>
        </p:style>
        <p:txBody>
          <a:bodyPr>
            <a:noAutofit/>
          </a:bodyPr>
          <a:lstStyle/>
          <a:p>
            <a:r>
              <a:rPr lang="en-GB" sz="3200" b="1" dirty="0">
                <a:latin typeface="Times New Roman" pitchFamily="18" charset="0"/>
                <a:cs typeface="Times New Roman" pitchFamily="18" charset="0"/>
              </a:rPr>
              <a:t>Theory selection</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0" y="1828800"/>
            <a:ext cx="2667000" cy="3962400"/>
          </a:xfrm>
        </p:spPr>
        <p:style>
          <a:lnRef idx="1">
            <a:schemeClr val="accent4"/>
          </a:lnRef>
          <a:fillRef idx="2">
            <a:schemeClr val="accent4"/>
          </a:fillRef>
          <a:effectRef idx="1">
            <a:schemeClr val="accent4"/>
          </a:effectRef>
          <a:fontRef idx="minor">
            <a:schemeClr val="dk1"/>
          </a:fontRef>
        </p:style>
        <p:txBody>
          <a:bodyPr>
            <a:noAutofit/>
          </a:bodyPr>
          <a:lstStyle/>
          <a:p>
            <a:pPr algn="just"/>
            <a:r>
              <a:rPr lang="en-GB" sz="2000" b="1" i="1" dirty="0">
                <a:latin typeface="Times New Roman" pitchFamily="18" charset="0"/>
                <a:cs typeface="Times New Roman" pitchFamily="18" charset="0"/>
              </a:rPr>
              <a:t>Lifespan development through justifying theory selection</a:t>
            </a:r>
            <a:endParaRPr lang="en-US"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Bowlby’s attachment theory considers that children are pre-programmed to form emotional bonds with their caregivers (Epstein, 2023)</a:t>
            </a:r>
          </a:p>
        </p:txBody>
      </p:sp>
      <p:sp>
        <p:nvSpPr>
          <p:cNvPr id="5" name="Rectangle 4"/>
          <p:cNvSpPr/>
          <p:nvPr/>
        </p:nvSpPr>
        <p:spPr>
          <a:xfrm>
            <a:off x="6400800" y="3657600"/>
            <a:ext cx="2590800" cy="1200329"/>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just"/>
            <a:r>
              <a:rPr lang="en-GB" dirty="0">
                <a:latin typeface="Times New Roman" pitchFamily="18" charset="0"/>
                <a:cs typeface="Times New Roman" pitchFamily="18" charset="0"/>
              </a:rPr>
              <a:t>Early disruption affect emotional independence during adolescence (Delgado et al., 2022)</a:t>
            </a:r>
            <a:endParaRPr lang="en-US"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54032"/>
          </a:xfrm>
        </p:spPr>
        <p:style>
          <a:lnRef idx="2">
            <a:schemeClr val="accent6">
              <a:shade val="50000"/>
            </a:schemeClr>
          </a:lnRef>
          <a:fillRef idx="1">
            <a:schemeClr val="accent6"/>
          </a:fillRef>
          <a:effectRef idx="0">
            <a:schemeClr val="accent6"/>
          </a:effectRef>
          <a:fontRef idx="minor">
            <a:schemeClr val="lt1"/>
          </a:fontRef>
        </p:style>
        <p:txBody>
          <a:bodyPr>
            <a:noAutofit/>
          </a:bodyPr>
          <a:lstStyle/>
          <a:p>
            <a:r>
              <a:rPr lang="en-GB" sz="2400" b="1" dirty="0">
                <a:solidFill>
                  <a:schemeClr val="tx1"/>
                </a:solidFill>
                <a:latin typeface="Times New Roman" pitchFamily="18" charset="0"/>
                <a:cs typeface="Times New Roman" pitchFamily="18" charset="0"/>
              </a:rPr>
              <a:t>Theory selection (contd.)</a:t>
            </a:r>
            <a:endParaRPr lang="en-US" sz="2400" b="1"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228600" y="1295400"/>
            <a:ext cx="4038600" cy="3810000"/>
          </a:xfrm>
        </p:spPr>
        <p:style>
          <a:lnRef idx="2">
            <a:schemeClr val="accent6"/>
          </a:lnRef>
          <a:fillRef idx="1">
            <a:schemeClr val="lt1"/>
          </a:fillRef>
          <a:effectRef idx="0">
            <a:schemeClr val="accent6"/>
          </a:effectRef>
          <a:fontRef idx="minor">
            <a:schemeClr val="dk1"/>
          </a:fontRef>
        </p:style>
        <p:txBody>
          <a:bodyPr>
            <a:noAutofit/>
          </a:bodyPr>
          <a:lstStyle/>
          <a:p>
            <a:pPr algn="just"/>
            <a:r>
              <a:rPr lang="en-GB" sz="2000" b="1" i="1" dirty="0">
                <a:latin typeface="Times New Roman" pitchFamily="18" charset="0"/>
                <a:cs typeface="Times New Roman" pitchFamily="18" charset="0"/>
              </a:rPr>
              <a:t>Human cognition, emotions and behaviour patterns of life-stage</a:t>
            </a:r>
            <a:endParaRPr lang="en-US" sz="2000" dirty="0">
              <a:latin typeface="Times New Roman" pitchFamily="18" charset="0"/>
              <a:cs typeface="Times New Roman" pitchFamily="18" charset="0"/>
            </a:endParaRPr>
          </a:p>
          <a:p>
            <a:pPr lvl="0" algn="just"/>
            <a:r>
              <a:rPr lang="en-GB" sz="2000" dirty="0">
                <a:latin typeface="Times New Roman" pitchFamily="18" charset="0"/>
                <a:cs typeface="Times New Roman" pitchFamily="18" charset="0"/>
              </a:rPr>
              <a:t>Secure teens possess a positive internal working model for developing better social competence and coping strategies</a:t>
            </a:r>
            <a:endParaRPr lang="en-US"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Despite high cognitive abilities, adolescents are highly sensitive towards social evaluations and peer influence (Son and Jho, 2026)</a:t>
            </a:r>
            <a:endParaRPr lang="en-US" sz="2000" dirty="0">
              <a:latin typeface="Times New Roman" pitchFamily="18" charset="0"/>
              <a:cs typeface="Times New Roman" pitchFamily="18" charset="0"/>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219200"/>
            <a:ext cx="4104456" cy="47525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89221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shade val="50000"/>
            </a:schemeClr>
          </a:lnRef>
          <a:fillRef idx="1">
            <a:schemeClr val="accent6"/>
          </a:fillRef>
          <a:effectRef idx="0">
            <a:schemeClr val="accent6"/>
          </a:effectRef>
          <a:fontRef idx="minor">
            <a:schemeClr val="lt1"/>
          </a:fontRef>
        </p:style>
        <p:txBody>
          <a:bodyPr>
            <a:noAutofit/>
          </a:bodyPr>
          <a:lstStyle/>
          <a:p>
            <a:r>
              <a:rPr lang="en-GB" sz="2400" b="1" dirty="0">
                <a:solidFill>
                  <a:schemeClr val="tx1"/>
                </a:solidFill>
                <a:latin typeface="Times New Roman" pitchFamily="18" charset="0"/>
                <a:cs typeface="Times New Roman" pitchFamily="18" charset="0"/>
              </a:rPr>
              <a:t>Application of Bowlby’s theory to Jenny’s case by exploring historical impacts on experiences along with its relevance to the situation</a:t>
            </a:r>
            <a:endParaRPr lang="en-US" sz="2400" b="1"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600201"/>
            <a:ext cx="8229600" cy="1371599"/>
          </a:xfrm>
        </p:spPr>
        <p:style>
          <a:lnRef idx="2">
            <a:schemeClr val="accent6"/>
          </a:lnRef>
          <a:fillRef idx="1">
            <a:schemeClr val="lt1"/>
          </a:fillRef>
          <a:effectRef idx="0">
            <a:schemeClr val="accent6"/>
          </a:effectRef>
          <a:fontRef idx="minor">
            <a:schemeClr val="dk1"/>
          </a:fontRef>
        </p:style>
        <p:txBody>
          <a:bodyPr>
            <a:normAutofit lnSpcReduction="10000"/>
          </a:bodyPr>
          <a:lstStyle/>
          <a:p>
            <a:pPr lvl="0" algn="just"/>
            <a:r>
              <a:rPr lang="en-GB" sz="2000" dirty="0">
                <a:latin typeface="Times New Roman" pitchFamily="18" charset="0"/>
                <a:cs typeface="Times New Roman" pitchFamily="18" charset="0"/>
              </a:rPr>
              <a:t>Loss of Jenny’s father at early age and role-reversal for care-giving to her mother</a:t>
            </a:r>
            <a:endParaRPr lang="en-US"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Emotional suppression among adolescents affect emotional wellbeing (Bennett et al., 2023)</a:t>
            </a:r>
            <a:endParaRPr lang="en-US" sz="2000" dirty="0">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srcRect b="2325"/>
          <a:stretch>
            <a:fillRect/>
          </a:stretch>
        </p:blipFill>
        <p:spPr bwMode="auto">
          <a:xfrm>
            <a:off x="714348" y="3500438"/>
            <a:ext cx="3983065" cy="3000396"/>
          </a:xfrm>
          <a:prstGeom prst="rect">
            <a:avLst/>
          </a:prstGeom>
          <a:noFill/>
          <a:ln w="9525">
            <a:noFill/>
            <a:miter lim="800000"/>
            <a:headEnd/>
            <a:tailEnd/>
          </a:ln>
          <a:effectLst/>
        </p:spPr>
      </p:pic>
      <p:pic>
        <p:nvPicPr>
          <p:cNvPr id="5" name="Picture 4" descr="images.png"/>
          <p:cNvPicPr>
            <a:picLocks noChangeAspect="1"/>
          </p:cNvPicPr>
          <p:nvPr/>
        </p:nvPicPr>
        <p:blipFill>
          <a:blip r:embed="rId4"/>
          <a:stretch>
            <a:fillRect/>
          </a:stretch>
        </p:blipFill>
        <p:spPr>
          <a:xfrm>
            <a:off x="4797104" y="3500438"/>
            <a:ext cx="3914208" cy="285752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85926"/>
            <a:ext cx="3686172" cy="4786345"/>
          </a:xfrm>
        </p:spPr>
        <p:txBody>
          <a:bodyPr>
            <a:normAutofit/>
          </a:bodyPr>
          <a:lstStyle/>
          <a:p>
            <a:pPr lvl="0" algn="just"/>
            <a:r>
              <a:rPr lang="en-GB" sz="2000" dirty="0">
                <a:latin typeface="Times New Roman" pitchFamily="18" charset="0"/>
                <a:cs typeface="Times New Roman" pitchFamily="18" charset="0"/>
              </a:rPr>
              <a:t>Parentification of a child affects individual views in relationships (Tiwari and Woodward, 2025)</a:t>
            </a:r>
            <a:endParaRPr lang="en-US"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Historically lacking support and care may lead Jenny to long-term psychological effects</a:t>
            </a:r>
            <a:endParaRPr lang="en-US" sz="2000" dirty="0">
              <a:latin typeface="Times New Roman" pitchFamily="18" charset="0"/>
              <a:cs typeface="Times New Roman" pitchFamily="18" charset="0"/>
            </a:endParaRPr>
          </a:p>
        </p:txBody>
      </p:sp>
      <p:sp>
        <p:nvSpPr>
          <p:cNvPr id="4" name="Title 1"/>
          <p:cNvSpPr>
            <a:spLocks noGrp="1"/>
          </p:cNvSpPr>
          <p:nvPr>
            <p:ph type="title"/>
          </p:nvPr>
        </p:nvSpPr>
        <p:spPr>
          <a:xfrm>
            <a:off x="457200" y="274638"/>
            <a:ext cx="8229600" cy="1143000"/>
          </a:xfrm>
        </p:spPr>
        <p:style>
          <a:lnRef idx="2">
            <a:schemeClr val="accent6">
              <a:shade val="50000"/>
            </a:schemeClr>
          </a:lnRef>
          <a:fillRef idx="1">
            <a:schemeClr val="accent6"/>
          </a:fillRef>
          <a:effectRef idx="0">
            <a:schemeClr val="accent6"/>
          </a:effectRef>
          <a:fontRef idx="minor">
            <a:schemeClr val="lt1"/>
          </a:fontRef>
        </p:style>
        <p:txBody>
          <a:bodyPr>
            <a:noAutofit/>
          </a:bodyPr>
          <a:lstStyle/>
          <a:p>
            <a:r>
              <a:rPr lang="en-GB" sz="2400" b="1" dirty="0">
                <a:solidFill>
                  <a:schemeClr val="tx1"/>
                </a:solidFill>
                <a:latin typeface="Times New Roman" pitchFamily="18" charset="0"/>
                <a:cs typeface="Times New Roman" pitchFamily="18" charset="0"/>
              </a:rPr>
              <a:t>Application of Bowlby’s attachment theory to Jenny’s case by exploring historical impacts on experiences along with its relevance to the situation (contd.)</a:t>
            </a:r>
            <a:endParaRPr lang="en-US" sz="2400" b="1" dirty="0">
              <a:solidFill>
                <a:schemeClr val="tx1"/>
              </a:solidFill>
              <a:latin typeface="Times New Roman" pitchFamily="18" charset="0"/>
              <a:cs typeface="Times New Roman" pitchFamily="18" charset="0"/>
            </a:endParaRPr>
          </a:p>
        </p:txBody>
      </p:sp>
      <p:pic>
        <p:nvPicPr>
          <p:cNvPr id="5" name="Picture 4" descr="attachment-characteristics.jpg"/>
          <p:cNvPicPr>
            <a:picLocks noChangeAspect="1"/>
          </p:cNvPicPr>
          <p:nvPr/>
        </p:nvPicPr>
        <p:blipFill>
          <a:blip r:embed="rId3"/>
          <a:stretch>
            <a:fillRect/>
          </a:stretch>
        </p:blipFill>
        <p:spPr>
          <a:xfrm>
            <a:off x="4429124" y="1785926"/>
            <a:ext cx="4331368" cy="433864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shade val="50000"/>
            </a:schemeClr>
          </a:lnRef>
          <a:fillRef idx="1">
            <a:schemeClr val="accent6"/>
          </a:fillRef>
          <a:effectRef idx="0">
            <a:schemeClr val="accent6"/>
          </a:effectRef>
          <a:fontRef idx="minor">
            <a:schemeClr val="lt1"/>
          </a:fontRef>
        </p:style>
        <p:txBody>
          <a:bodyPr>
            <a:noAutofit/>
          </a:bodyPr>
          <a:lstStyle/>
          <a:p>
            <a:r>
              <a:rPr lang="en-GB" sz="3600" b="1" dirty="0">
                <a:solidFill>
                  <a:schemeClr val="tx1"/>
                </a:solidFill>
                <a:latin typeface="Times New Roman" pitchFamily="18" charset="0"/>
                <a:cs typeface="Times New Roman" pitchFamily="18" charset="0"/>
              </a:rPr>
              <a:t>Support plan as practical strategies or interventions</a:t>
            </a:r>
            <a:endParaRPr lang="en-US" sz="3600" b="1"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2133600"/>
            <a:ext cx="3048000" cy="3992563"/>
          </a:xfrm>
        </p:spPr>
        <p:txBody>
          <a:bodyPr>
            <a:normAutofit/>
          </a:bodyPr>
          <a:lstStyle/>
          <a:p>
            <a:pPr lvl="0" algn="just"/>
            <a:r>
              <a:rPr lang="en-GB" sz="2000" dirty="0">
                <a:latin typeface="Times New Roman" pitchFamily="18" charset="0"/>
                <a:cs typeface="Times New Roman" pitchFamily="18" charset="0"/>
              </a:rPr>
              <a:t>Developing attachment-informed support strategies (George and </a:t>
            </a:r>
            <a:r>
              <a:rPr lang="en-GB" sz="2000" dirty="0" err="1">
                <a:latin typeface="Times New Roman" pitchFamily="18" charset="0"/>
                <a:cs typeface="Times New Roman" pitchFamily="18" charset="0"/>
              </a:rPr>
              <a:t>Wargo</a:t>
            </a:r>
            <a:r>
              <a:rPr lang="en-GB" sz="2000" dirty="0">
                <a:latin typeface="Times New Roman" pitchFamily="18" charset="0"/>
                <a:cs typeface="Times New Roman" pitchFamily="18" charset="0"/>
              </a:rPr>
              <a:t> </a:t>
            </a:r>
            <a:r>
              <a:rPr lang="en-GB" sz="2000" dirty="0" err="1">
                <a:latin typeface="Times New Roman" pitchFamily="18" charset="0"/>
                <a:cs typeface="Times New Roman" pitchFamily="18" charset="0"/>
              </a:rPr>
              <a:t>Aikins</a:t>
            </a:r>
            <a:r>
              <a:rPr lang="en-GB" sz="2000" dirty="0">
                <a:latin typeface="Times New Roman" pitchFamily="18" charset="0"/>
                <a:cs typeface="Times New Roman" pitchFamily="18" charset="0"/>
              </a:rPr>
              <a:t>, 2023)</a:t>
            </a:r>
            <a:endParaRPr lang="en-US"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Offering referrals to counselling services, assisted by community endeavours</a:t>
            </a:r>
            <a:endParaRPr lang="en-US" sz="2000"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3"/>
          <a:srcRect/>
          <a:stretch>
            <a:fillRect/>
          </a:stretch>
        </p:blipFill>
        <p:spPr bwMode="auto">
          <a:xfrm>
            <a:off x="3714744" y="2071678"/>
            <a:ext cx="5181600" cy="4581525"/>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114800" cy="4525963"/>
          </a:xfrm>
        </p:spPr>
        <p:txBody>
          <a:bodyPr>
            <a:normAutofit lnSpcReduction="10000"/>
          </a:bodyPr>
          <a:lstStyle/>
          <a:p>
            <a:pPr lvl="0" algn="just"/>
            <a:r>
              <a:rPr lang="en-GB" sz="2400" dirty="0">
                <a:latin typeface="Times New Roman" pitchFamily="18" charset="0"/>
                <a:cs typeface="Times New Roman" pitchFamily="18" charset="0"/>
              </a:rPr>
              <a:t>Promoting healthy adolescent development through peer engagement opportunities and educational support</a:t>
            </a:r>
            <a:endParaRPr lang="en-US" sz="2400" dirty="0">
              <a:latin typeface="Times New Roman" pitchFamily="18" charset="0"/>
              <a:cs typeface="Times New Roman" pitchFamily="18" charset="0"/>
            </a:endParaRPr>
          </a:p>
          <a:p>
            <a:pPr algn="just"/>
            <a:r>
              <a:rPr lang="en-GB" sz="2400" dirty="0">
                <a:latin typeface="Times New Roman" pitchFamily="18" charset="0"/>
                <a:cs typeface="Times New Roman" pitchFamily="18" charset="0"/>
              </a:rPr>
              <a:t>Cognitive Behavioural Therapy (CBT) can be advantageous in assisting teenagers to work towards the development of secure attachments (Zhang et al., 2025)</a:t>
            </a:r>
            <a:endParaRPr lang="en-US" sz="2200" dirty="0">
              <a:latin typeface="Times New Roman" pitchFamily="18" charset="0"/>
              <a:cs typeface="Times New Roman" pitchFamily="18" charset="0"/>
            </a:endParaRPr>
          </a:p>
        </p:txBody>
      </p:sp>
      <p:sp>
        <p:nvSpPr>
          <p:cNvPr id="4" name="Title 1"/>
          <p:cNvSpPr>
            <a:spLocks noGrp="1"/>
          </p:cNvSpPr>
          <p:nvPr>
            <p:ph type="title"/>
          </p:nvPr>
        </p:nvSpPr>
        <p:spPr>
          <a:xfrm>
            <a:off x="457200" y="274638"/>
            <a:ext cx="8229600" cy="1143000"/>
          </a:xfrm>
        </p:spPr>
        <p:style>
          <a:lnRef idx="2">
            <a:schemeClr val="accent6">
              <a:shade val="50000"/>
            </a:schemeClr>
          </a:lnRef>
          <a:fillRef idx="1">
            <a:schemeClr val="accent6"/>
          </a:fillRef>
          <a:effectRef idx="0">
            <a:schemeClr val="accent6"/>
          </a:effectRef>
          <a:fontRef idx="minor">
            <a:schemeClr val="lt1"/>
          </a:fontRef>
        </p:style>
        <p:txBody>
          <a:bodyPr>
            <a:noAutofit/>
          </a:bodyPr>
          <a:lstStyle/>
          <a:p>
            <a:r>
              <a:rPr lang="en-GB" sz="3600" b="1" dirty="0">
                <a:solidFill>
                  <a:schemeClr val="tx1"/>
                </a:solidFill>
                <a:latin typeface="Times New Roman" pitchFamily="18" charset="0"/>
                <a:cs typeface="Times New Roman" pitchFamily="18" charset="0"/>
              </a:rPr>
              <a:t>Support plan as practical strategies or interventions (contd.)</a:t>
            </a:r>
            <a:endParaRPr lang="en-US" sz="3600" b="1" dirty="0">
              <a:solidFill>
                <a:schemeClr val="tx1"/>
              </a:solidFill>
              <a:latin typeface="Times New Roman" pitchFamily="18" charset="0"/>
              <a:cs typeface="Times New Roman" pitchFamily="18" charset="0"/>
            </a:endParaRPr>
          </a:p>
        </p:txBody>
      </p:sp>
      <p:pic>
        <p:nvPicPr>
          <p:cNvPr id="5" name="Picture 4" descr="cbt-model-250x300.png"/>
          <p:cNvPicPr>
            <a:picLocks noChangeAspect="1"/>
          </p:cNvPicPr>
          <p:nvPr/>
        </p:nvPicPr>
        <p:blipFill>
          <a:blip r:embed="rId3"/>
          <a:stretch>
            <a:fillRect/>
          </a:stretch>
        </p:blipFill>
        <p:spPr>
          <a:xfrm>
            <a:off x="4822053" y="1928802"/>
            <a:ext cx="4107665" cy="492919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46"/>
          </a:xfrm>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GB" sz="3600" b="1" dirty="0">
                <a:solidFill>
                  <a:schemeClr val="tx1"/>
                </a:solidFill>
                <a:latin typeface="Times New Roman" pitchFamily="18" charset="0"/>
                <a:cs typeface="Times New Roman" pitchFamily="18" charset="0"/>
              </a:rPr>
              <a:t>Evaluation</a:t>
            </a:r>
            <a:endParaRPr lang="en-US" sz="36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28596" y="1500174"/>
            <a:ext cx="3429024" cy="5143536"/>
          </a:xfrm>
        </p:spPr>
        <p:style>
          <a:lnRef idx="2">
            <a:schemeClr val="accent6"/>
          </a:lnRef>
          <a:fillRef idx="1">
            <a:schemeClr val="lt1"/>
          </a:fillRef>
          <a:effectRef idx="0">
            <a:schemeClr val="accent6"/>
          </a:effectRef>
          <a:fontRef idx="minor">
            <a:schemeClr val="dk1"/>
          </a:fontRef>
        </p:style>
        <p:txBody>
          <a:bodyPr>
            <a:normAutofit fontScale="85000" lnSpcReduction="20000"/>
          </a:bodyPr>
          <a:lstStyle/>
          <a:p>
            <a:pPr algn="just"/>
            <a:r>
              <a:rPr lang="en-GB" sz="2400" b="1" i="1" dirty="0">
                <a:latin typeface="Times New Roman" pitchFamily="18" charset="0"/>
                <a:cs typeface="Times New Roman" pitchFamily="18" charset="0"/>
              </a:rPr>
              <a:t>Role of biological and environmental influences (nature and nurture) in shaping psychological development</a:t>
            </a:r>
            <a:endParaRPr lang="en-US" sz="2400" dirty="0">
              <a:latin typeface="Times New Roman" pitchFamily="18" charset="0"/>
              <a:cs typeface="Times New Roman" pitchFamily="18" charset="0"/>
            </a:endParaRPr>
          </a:p>
          <a:p>
            <a:pPr lvl="0" algn="just"/>
            <a:r>
              <a:rPr lang="en-GB" sz="2400" dirty="0">
                <a:latin typeface="Times New Roman" pitchFamily="18" charset="0"/>
                <a:cs typeface="Times New Roman" pitchFamily="18" charset="0"/>
              </a:rPr>
              <a:t>Biologically (nature), adolescents experience genetic predispositions as a critical factor in shaping attachments (</a:t>
            </a:r>
            <a:r>
              <a:rPr lang="en-GB" sz="2400" dirty="0" err="1">
                <a:latin typeface="Times New Roman" pitchFamily="18" charset="0"/>
                <a:cs typeface="Times New Roman" pitchFamily="18" charset="0"/>
              </a:rPr>
              <a:t>Raffagnato</a:t>
            </a:r>
            <a:r>
              <a:rPr lang="en-GB" sz="2400" dirty="0">
                <a:latin typeface="Times New Roman" pitchFamily="18" charset="0"/>
                <a:cs typeface="Times New Roman" pitchFamily="18" charset="0"/>
              </a:rPr>
              <a:t> et al., 2025)</a:t>
            </a:r>
            <a:endParaRPr lang="en-US" sz="2400" dirty="0">
              <a:latin typeface="Times New Roman" pitchFamily="18" charset="0"/>
              <a:cs typeface="Times New Roman" pitchFamily="18" charset="0"/>
            </a:endParaRPr>
          </a:p>
          <a:p>
            <a:pPr algn="just"/>
            <a:r>
              <a:rPr lang="en-GB" sz="2400" dirty="0">
                <a:latin typeface="Times New Roman" pitchFamily="18" charset="0"/>
                <a:cs typeface="Times New Roman" pitchFamily="18" charset="0"/>
              </a:rPr>
              <a:t>Environmentally (nurture), the factors influencing adolescents are bereavement, caring responsibilities and socioeconomic pressures (Porter and Handley, 2025)</a:t>
            </a:r>
            <a:endParaRPr lang="en-US" sz="2200" dirty="0">
              <a:latin typeface="Times New Roman" pitchFamily="18" charset="0"/>
              <a:cs typeface="Times New Roman" pitchFamily="18" charset="0"/>
            </a:endParaRPr>
          </a:p>
        </p:txBody>
      </p:sp>
      <p:pic>
        <p:nvPicPr>
          <p:cNvPr id="4" name="Picture 3" descr="Add_a_little_bit_of_body_text_XQW3RWI.png"/>
          <p:cNvPicPr>
            <a:picLocks noChangeAspect="1"/>
          </p:cNvPicPr>
          <p:nvPr/>
        </p:nvPicPr>
        <p:blipFill>
          <a:blip r:embed="rId3"/>
          <a:stretch>
            <a:fillRect/>
          </a:stretch>
        </p:blipFill>
        <p:spPr>
          <a:xfrm>
            <a:off x="4000496" y="1785926"/>
            <a:ext cx="4822832" cy="450059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3857628"/>
            <a:ext cx="8229600" cy="2757494"/>
          </a:xfrm>
        </p:spPr>
        <p:style>
          <a:lnRef idx="2">
            <a:schemeClr val="accent6"/>
          </a:lnRef>
          <a:fillRef idx="1">
            <a:schemeClr val="lt1"/>
          </a:fillRef>
          <a:effectRef idx="0">
            <a:schemeClr val="accent6"/>
          </a:effectRef>
          <a:fontRef idx="minor">
            <a:schemeClr val="dk1"/>
          </a:fontRef>
        </p:style>
        <p:txBody>
          <a:bodyPr>
            <a:normAutofit/>
          </a:bodyPr>
          <a:lstStyle/>
          <a:p>
            <a:pPr algn="just"/>
            <a:r>
              <a:rPr lang="en-GB" sz="2000" b="1" i="1" dirty="0">
                <a:latin typeface="Times New Roman" pitchFamily="18" charset="0"/>
                <a:cs typeface="Times New Roman" pitchFamily="18" charset="0"/>
              </a:rPr>
              <a:t>Usefulness and limitations of the theory in this health and social care context</a:t>
            </a:r>
            <a:endParaRPr lang="en-US" sz="2000" dirty="0">
              <a:latin typeface="Times New Roman" pitchFamily="18" charset="0"/>
              <a:cs typeface="Times New Roman" pitchFamily="18" charset="0"/>
            </a:endParaRPr>
          </a:p>
          <a:p>
            <a:pPr lvl="0" algn="just"/>
            <a:r>
              <a:rPr lang="en-GB" sz="2000" dirty="0">
                <a:latin typeface="Times New Roman" pitchFamily="18" charset="0"/>
                <a:cs typeface="Times New Roman" pitchFamily="18" charset="0"/>
              </a:rPr>
              <a:t>Achieving secure peer attachment can ensure the avoidance of depressive withdrawal as negative emotional regulation within adolescents, implying the usefulness (</a:t>
            </a:r>
            <a:r>
              <a:rPr lang="en-GB" sz="2000" dirty="0" err="1">
                <a:latin typeface="Times New Roman" pitchFamily="18" charset="0"/>
                <a:cs typeface="Times New Roman" pitchFamily="18" charset="0"/>
              </a:rPr>
              <a:t>Muzi</a:t>
            </a:r>
            <a:r>
              <a:rPr lang="en-GB" sz="2000" dirty="0">
                <a:latin typeface="Times New Roman" pitchFamily="18" charset="0"/>
                <a:cs typeface="Times New Roman" pitchFamily="18" charset="0"/>
              </a:rPr>
              <a:t> et al., 2022)</a:t>
            </a:r>
            <a:endParaRPr lang="en-US" sz="2000" dirty="0">
              <a:latin typeface="Times New Roman" pitchFamily="18" charset="0"/>
              <a:cs typeface="Times New Roman" pitchFamily="18" charset="0"/>
            </a:endParaRPr>
          </a:p>
          <a:p>
            <a:pPr lvl="0" algn="just"/>
            <a:r>
              <a:rPr lang="en-GB" sz="2000" dirty="0">
                <a:latin typeface="Times New Roman" pitchFamily="18" charset="0"/>
                <a:cs typeface="Times New Roman" pitchFamily="18" charset="0"/>
              </a:rPr>
              <a:t>Jenny’s father’s death happened much later of the critical phase regarded by Bowlby’s attachment theory, limiting the applicability of the concepts in this case</a:t>
            </a:r>
            <a:endParaRPr lang="en-US" sz="2000" dirty="0">
              <a:latin typeface="Times New Roman" pitchFamily="18" charset="0"/>
              <a:cs typeface="Times New Roman" pitchFamily="18" charset="0"/>
            </a:endParaRPr>
          </a:p>
        </p:txBody>
      </p:sp>
      <p:sp>
        <p:nvSpPr>
          <p:cNvPr id="4" name="Title 1"/>
          <p:cNvSpPr>
            <a:spLocks noGrp="1"/>
          </p:cNvSpPr>
          <p:nvPr>
            <p:ph type="title"/>
          </p:nvPr>
        </p:nvSpPr>
        <p:spPr>
          <a:xfrm>
            <a:off x="457200" y="274638"/>
            <a:ext cx="8229600" cy="868346"/>
          </a:xfrm>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GB" sz="3600" b="1" dirty="0">
                <a:solidFill>
                  <a:schemeClr val="tx1"/>
                </a:solidFill>
                <a:latin typeface="Times New Roman" pitchFamily="18" charset="0"/>
                <a:cs typeface="Times New Roman" pitchFamily="18" charset="0"/>
              </a:rPr>
              <a:t>Evaluation (contd.)</a:t>
            </a:r>
            <a:endParaRPr lang="en-US" sz="3600" dirty="0">
              <a:solidFill>
                <a:schemeClr val="tx1"/>
              </a:solidFill>
              <a:latin typeface="Times New Roman" pitchFamily="18" charset="0"/>
              <a:cs typeface="Times New Roman" pitchFamily="18" charset="0"/>
            </a:endParaRPr>
          </a:p>
        </p:txBody>
      </p:sp>
      <p:pic>
        <p:nvPicPr>
          <p:cNvPr id="4098" name="Picture 2"/>
          <p:cNvPicPr>
            <a:picLocks noChangeAspect="1" noChangeArrowheads="1"/>
          </p:cNvPicPr>
          <p:nvPr/>
        </p:nvPicPr>
        <p:blipFill>
          <a:blip r:embed="rId3"/>
          <a:srcRect/>
          <a:stretch>
            <a:fillRect/>
          </a:stretch>
        </p:blipFill>
        <p:spPr bwMode="auto">
          <a:xfrm>
            <a:off x="1714480" y="1214422"/>
            <a:ext cx="5467350" cy="2495554"/>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6908"/>
          </a:xfrm>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GB" sz="3600" b="1" dirty="0">
                <a:solidFill>
                  <a:schemeClr val="tx1"/>
                </a:solidFill>
                <a:latin typeface="Times New Roman" pitchFamily="18" charset="0"/>
                <a:cs typeface="Times New Roman" pitchFamily="18" charset="0"/>
              </a:rPr>
              <a:t>Conclusion</a:t>
            </a:r>
            <a:endParaRPr lang="en-US" sz="36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500034" y="1285860"/>
            <a:ext cx="8229600" cy="1533540"/>
          </a:xfrm>
        </p:spPr>
        <p:style>
          <a:lnRef idx="2">
            <a:schemeClr val="accent6"/>
          </a:lnRef>
          <a:fillRef idx="1">
            <a:schemeClr val="lt1"/>
          </a:fillRef>
          <a:effectRef idx="0">
            <a:schemeClr val="accent6"/>
          </a:effectRef>
          <a:fontRef idx="minor">
            <a:schemeClr val="dk1"/>
          </a:fontRef>
        </p:style>
        <p:txBody>
          <a:bodyPr>
            <a:normAutofit/>
          </a:bodyPr>
          <a:lstStyle/>
          <a:p>
            <a:pPr lvl="0" algn="just"/>
            <a:r>
              <a:rPr lang="en-GB" sz="2000" dirty="0">
                <a:latin typeface="Times New Roman" pitchFamily="18" charset="0"/>
                <a:cs typeface="Times New Roman" pitchFamily="18" charset="0"/>
              </a:rPr>
              <a:t>Aligning Bowlby’s attachment theory effectively justified Jenny’s case from a lifespan perspective</a:t>
            </a:r>
            <a:endParaRPr lang="en-US"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Offering attachment-informed support strategies through counselling services</a:t>
            </a:r>
            <a:endParaRPr lang="en-US" sz="2000" dirty="0">
              <a:latin typeface="Times New Roman" pitchFamily="18" charset="0"/>
              <a:cs typeface="Times New Roman" pitchFamily="18" charset="0"/>
            </a:endParaRPr>
          </a:p>
        </p:txBody>
      </p:sp>
      <p:pic>
        <p:nvPicPr>
          <p:cNvPr id="4" name="Picture 3" descr="Creating-Safe-and-Nurturing-Environments-Strategies-for-Fostering-Attachment-in-Childrens-Homes-scaled.jpg"/>
          <p:cNvPicPr>
            <a:picLocks noChangeAspect="1"/>
          </p:cNvPicPr>
          <p:nvPr/>
        </p:nvPicPr>
        <p:blipFill>
          <a:blip r:embed="rId3" cstate="print"/>
          <a:stretch>
            <a:fillRect/>
          </a:stretch>
        </p:blipFill>
        <p:spPr>
          <a:xfrm>
            <a:off x="428596" y="2895600"/>
            <a:ext cx="8286808" cy="3724871"/>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219200"/>
            <a:ext cx="8839200" cy="5286412"/>
          </a:xfrm>
        </p:spPr>
        <p:style>
          <a:lnRef idx="1">
            <a:schemeClr val="accent6"/>
          </a:lnRef>
          <a:fillRef idx="2">
            <a:schemeClr val="accent6"/>
          </a:fillRef>
          <a:effectRef idx="1">
            <a:schemeClr val="accent6"/>
          </a:effectRef>
          <a:fontRef idx="minor">
            <a:schemeClr val="dk1"/>
          </a:fontRef>
        </p:style>
        <p:txBody>
          <a:bodyPr>
            <a:noAutofit/>
          </a:bodyPr>
          <a:lstStyle/>
          <a:p>
            <a:pPr algn="just"/>
            <a:r>
              <a:rPr lang="en-GB" sz="1000" dirty="0">
                <a:latin typeface="Times New Roman" pitchFamily="18" charset="0"/>
                <a:cs typeface="Times New Roman" pitchFamily="18" charset="0"/>
              </a:rPr>
              <a:t>Bennett, S., Robb, K.A., </a:t>
            </a:r>
            <a:r>
              <a:rPr lang="en-GB" sz="1000" dirty="0" err="1">
                <a:latin typeface="Times New Roman" pitchFamily="18" charset="0"/>
                <a:cs typeface="Times New Roman" pitchFamily="18" charset="0"/>
              </a:rPr>
              <a:t>Zortea</a:t>
            </a:r>
            <a:r>
              <a:rPr lang="en-GB" sz="1000" dirty="0">
                <a:latin typeface="Times New Roman" pitchFamily="18" charset="0"/>
                <a:cs typeface="Times New Roman" pitchFamily="18" charset="0"/>
              </a:rPr>
              <a:t>, T.C., Dickson, A., Richardson, C. and O'Connor, R.C., (2023). ‘Male suicide risk and recovery factors: A systematic review and qualitative </a:t>
            </a:r>
            <a:r>
              <a:rPr lang="en-GB" sz="1000" dirty="0" err="1">
                <a:latin typeface="Times New Roman" pitchFamily="18" charset="0"/>
                <a:cs typeface="Times New Roman" pitchFamily="18" charset="0"/>
              </a:rPr>
              <a:t>metasynthesis</a:t>
            </a:r>
            <a:r>
              <a:rPr lang="en-GB" sz="1000" dirty="0">
                <a:latin typeface="Times New Roman" pitchFamily="18" charset="0"/>
                <a:cs typeface="Times New Roman" pitchFamily="18" charset="0"/>
              </a:rPr>
              <a:t> of two decades of research’. </a:t>
            </a:r>
            <a:r>
              <a:rPr lang="en-GB" sz="1000" i="1" dirty="0">
                <a:latin typeface="Times New Roman" pitchFamily="18" charset="0"/>
                <a:cs typeface="Times New Roman" pitchFamily="18" charset="0"/>
              </a:rPr>
              <a:t>Psychological Bulletin</a:t>
            </a:r>
            <a:r>
              <a:rPr lang="en-GB" sz="1000" dirty="0">
                <a:latin typeface="Times New Roman" pitchFamily="18" charset="0"/>
                <a:cs typeface="Times New Roman" pitchFamily="18" charset="0"/>
              </a:rPr>
              <a:t>, 149(7-8), p.371. Available at: </a:t>
            </a:r>
            <a:r>
              <a:rPr lang="en-GB" sz="1000" dirty="0">
                <a:latin typeface="Times New Roman" pitchFamily="18" charset="0"/>
                <a:cs typeface="Times New Roman" pitchFamily="18" charset="0"/>
                <a:hlinkClick r:id="rId2"/>
              </a:rPr>
              <a:t>https://psycnet.apa.org/fulltext/2024-05957-001.html?trk=public_post_comment-text</a:t>
            </a:r>
            <a:r>
              <a:rPr lang="en-GB" sz="1000" dirty="0">
                <a:latin typeface="Times New Roman" pitchFamily="18" charset="0"/>
                <a:cs typeface="Times New Roman" pitchFamily="18" charset="0"/>
              </a:rPr>
              <a:t> (Accessed: 27 January 2026).</a:t>
            </a:r>
            <a:endParaRPr lang="en-US" sz="1000" dirty="0">
              <a:latin typeface="Times New Roman" pitchFamily="18" charset="0"/>
              <a:cs typeface="Times New Roman" pitchFamily="18" charset="0"/>
            </a:endParaRPr>
          </a:p>
          <a:p>
            <a:pPr algn="just"/>
            <a:r>
              <a:rPr lang="en-GB" sz="1000" dirty="0">
                <a:latin typeface="Times New Roman" pitchFamily="18" charset="0"/>
                <a:cs typeface="Times New Roman" pitchFamily="18" charset="0"/>
              </a:rPr>
              <a:t>Delgado, E., Serna, C., </a:t>
            </a:r>
            <a:r>
              <a:rPr lang="en-GB" sz="1000" dirty="0" err="1">
                <a:latin typeface="Times New Roman" pitchFamily="18" charset="0"/>
                <a:cs typeface="Times New Roman" pitchFamily="18" charset="0"/>
              </a:rPr>
              <a:t>Martínez</a:t>
            </a:r>
            <a:r>
              <a:rPr lang="en-GB" sz="1000" dirty="0">
                <a:latin typeface="Times New Roman" pitchFamily="18" charset="0"/>
                <a:cs typeface="Times New Roman" pitchFamily="18" charset="0"/>
              </a:rPr>
              <a:t>, I. and Cruise, E., (2022). ‘Parental attachment and peer relationships in adolescence: A systematic review’. </a:t>
            </a:r>
            <a:r>
              <a:rPr lang="en-GB" sz="1000" i="1" dirty="0">
                <a:latin typeface="Times New Roman" pitchFamily="18" charset="0"/>
                <a:cs typeface="Times New Roman" pitchFamily="18" charset="0"/>
              </a:rPr>
              <a:t>International journal of environmental research and public health</a:t>
            </a:r>
            <a:r>
              <a:rPr lang="en-GB" sz="1000" dirty="0">
                <a:latin typeface="Times New Roman" pitchFamily="18" charset="0"/>
                <a:cs typeface="Times New Roman" pitchFamily="18" charset="0"/>
              </a:rPr>
              <a:t>, 19(3), p.1064. Available at: </a:t>
            </a:r>
            <a:r>
              <a:rPr lang="en-GB" sz="1000" dirty="0">
                <a:latin typeface="Times New Roman" pitchFamily="18" charset="0"/>
                <a:cs typeface="Times New Roman" pitchFamily="18" charset="0"/>
                <a:hlinkClick r:id="rId3"/>
              </a:rPr>
              <a:t>https://www.mdpi.com/1660-4601/19/3/1064</a:t>
            </a:r>
            <a:r>
              <a:rPr lang="en-GB" sz="1000" dirty="0">
                <a:latin typeface="Times New Roman" pitchFamily="18" charset="0"/>
                <a:cs typeface="Times New Roman" pitchFamily="18" charset="0"/>
              </a:rPr>
              <a:t> (Accessed: 30 January 2026).</a:t>
            </a:r>
            <a:endParaRPr lang="en-US" sz="1000" dirty="0">
              <a:latin typeface="Times New Roman" pitchFamily="18" charset="0"/>
              <a:cs typeface="Times New Roman" pitchFamily="18" charset="0"/>
            </a:endParaRPr>
          </a:p>
          <a:p>
            <a:pPr algn="just"/>
            <a:r>
              <a:rPr lang="en-GB" sz="1000" dirty="0">
                <a:latin typeface="Times New Roman" pitchFamily="18" charset="0"/>
                <a:cs typeface="Times New Roman" pitchFamily="18" charset="0"/>
              </a:rPr>
              <a:t>Epstein, O.B., (2023). ‘John </a:t>
            </a:r>
            <a:r>
              <a:rPr lang="en-GB" sz="1000" dirty="0" err="1">
                <a:latin typeface="Times New Roman" pitchFamily="18" charset="0"/>
                <a:cs typeface="Times New Roman" pitchFamily="18" charset="0"/>
              </a:rPr>
              <a:t>Bowlby</a:t>
            </a:r>
            <a:r>
              <a:rPr lang="en-GB" sz="1000" dirty="0">
                <a:latin typeface="Times New Roman" pitchFamily="18" charset="0"/>
                <a:cs typeface="Times New Roman" pitchFamily="18" charset="0"/>
              </a:rPr>
              <a:t>, Attachment Theory, and Attachment-Based Psychoanalytic Psychotherapy’. </a:t>
            </a:r>
            <a:r>
              <a:rPr lang="en-GB" sz="1000" i="1" dirty="0">
                <a:latin typeface="Times New Roman" pitchFamily="18" charset="0"/>
                <a:cs typeface="Times New Roman" pitchFamily="18" charset="0"/>
              </a:rPr>
              <a:t>In Underlying assumptions in psychoanalytic schools</a:t>
            </a:r>
            <a:r>
              <a:rPr lang="en-GB" sz="1000" dirty="0">
                <a:latin typeface="Times New Roman" pitchFamily="18" charset="0"/>
                <a:cs typeface="Times New Roman" pitchFamily="18" charset="0"/>
              </a:rPr>
              <a:t> (pp. 78-88). Routledge. Available at: </a:t>
            </a:r>
            <a:r>
              <a:rPr lang="en-GB" sz="1000" dirty="0">
                <a:latin typeface="Times New Roman" pitchFamily="18" charset="0"/>
                <a:cs typeface="Times New Roman" pitchFamily="18" charset="0"/>
                <a:hlinkClick r:id="rId4"/>
              </a:rPr>
              <a:t>https://api.taylorfrancis.com/content/chapters/edit/download?identifierName=doi&amp;identifierValue=10.4324/9781003027768-8&amp;type=chapterpdf</a:t>
            </a:r>
            <a:r>
              <a:rPr lang="en-GB" sz="1000" dirty="0">
                <a:latin typeface="Times New Roman" pitchFamily="18" charset="0"/>
                <a:cs typeface="Times New Roman" pitchFamily="18" charset="0"/>
              </a:rPr>
              <a:t> (Accessed: 30 January 2026).</a:t>
            </a:r>
            <a:endParaRPr lang="en-US" sz="1000" dirty="0">
              <a:latin typeface="Times New Roman" pitchFamily="18" charset="0"/>
              <a:cs typeface="Times New Roman" pitchFamily="18" charset="0"/>
            </a:endParaRPr>
          </a:p>
          <a:p>
            <a:pPr algn="just"/>
            <a:r>
              <a:rPr lang="en-GB" sz="1000" dirty="0">
                <a:latin typeface="Times New Roman" pitchFamily="18" charset="0"/>
                <a:cs typeface="Times New Roman" pitchFamily="18" charset="0"/>
              </a:rPr>
              <a:t>George, C. and Wargo Aikins, J., (2023). ‘Developing a secure base in family intervention: using the adult attachment projective system to assess attachment in family relationships’. </a:t>
            </a:r>
            <a:r>
              <a:rPr lang="en-GB" sz="1000" i="1" dirty="0">
                <a:latin typeface="Times New Roman" pitchFamily="18" charset="0"/>
                <a:cs typeface="Times New Roman" pitchFamily="18" charset="0"/>
              </a:rPr>
              <a:t>Frontiers in Psychology</a:t>
            </a:r>
            <a:r>
              <a:rPr lang="en-GB" sz="1000" dirty="0">
                <a:latin typeface="Times New Roman" pitchFamily="18" charset="0"/>
                <a:cs typeface="Times New Roman" pitchFamily="18" charset="0"/>
              </a:rPr>
              <a:t>, 14, p.1291661. Available at: </a:t>
            </a:r>
            <a:r>
              <a:rPr lang="en-GB" sz="1000" dirty="0">
                <a:latin typeface="Times New Roman" pitchFamily="18" charset="0"/>
                <a:cs typeface="Times New Roman" pitchFamily="18" charset="0"/>
                <a:hlinkClick r:id="rId5"/>
              </a:rPr>
              <a:t>https://www.frontiersin.org/journals/psychology/articles/10.3389/fpsyg.2023.1291661/full</a:t>
            </a:r>
            <a:r>
              <a:rPr lang="en-GB" sz="1000" dirty="0">
                <a:latin typeface="Times New Roman" pitchFamily="18" charset="0"/>
                <a:cs typeface="Times New Roman" pitchFamily="18" charset="0"/>
              </a:rPr>
              <a:t> (Accessed: 25 January 2026).</a:t>
            </a:r>
            <a:endParaRPr lang="en-US" sz="1000" dirty="0">
              <a:latin typeface="Times New Roman" pitchFamily="18" charset="0"/>
              <a:cs typeface="Times New Roman" pitchFamily="18" charset="0"/>
            </a:endParaRPr>
          </a:p>
          <a:p>
            <a:pPr algn="just"/>
            <a:r>
              <a:rPr lang="en-GB" sz="1000" dirty="0">
                <a:latin typeface="Times New Roman" pitchFamily="18" charset="0"/>
                <a:cs typeface="Times New Roman" pitchFamily="18" charset="0"/>
              </a:rPr>
              <a:t>Mastorci, F., </a:t>
            </a:r>
            <a:r>
              <a:rPr lang="en-GB" sz="1000" dirty="0" err="1">
                <a:latin typeface="Times New Roman" pitchFamily="18" charset="0"/>
                <a:cs typeface="Times New Roman" pitchFamily="18" charset="0"/>
              </a:rPr>
              <a:t>Lazzeri</a:t>
            </a:r>
            <a:r>
              <a:rPr lang="en-GB" sz="1000" dirty="0">
                <a:latin typeface="Times New Roman" pitchFamily="18" charset="0"/>
                <a:cs typeface="Times New Roman" pitchFamily="18" charset="0"/>
              </a:rPr>
              <a:t>, M.F.L., </a:t>
            </a:r>
            <a:r>
              <a:rPr lang="en-GB" sz="1000" dirty="0" err="1">
                <a:latin typeface="Times New Roman" pitchFamily="18" charset="0"/>
                <a:cs typeface="Times New Roman" pitchFamily="18" charset="0"/>
              </a:rPr>
              <a:t>Vassalle</a:t>
            </a:r>
            <a:r>
              <a:rPr lang="en-GB" sz="1000" dirty="0">
                <a:latin typeface="Times New Roman" pitchFamily="18" charset="0"/>
                <a:cs typeface="Times New Roman" pitchFamily="18" charset="0"/>
              </a:rPr>
              <a:t>, C. and </a:t>
            </a:r>
            <a:r>
              <a:rPr lang="en-GB" sz="1000" dirty="0" err="1">
                <a:latin typeface="Times New Roman" pitchFamily="18" charset="0"/>
                <a:cs typeface="Times New Roman" pitchFamily="18" charset="0"/>
              </a:rPr>
              <a:t>Pingitore</a:t>
            </a:r>
            <a:r>
              <a:rPr lang="en-GB" sz="1000" dirty="0">
                <a:latin typeface="Times New Roman" pitchFamily="18" charset="0"/>
                <a:cs typeface="Times New Roman" pitchFamily="18" charset="0"/>
              </a:rPr>
              <a:t>, A., (2024). ‘The transition from childhood to adolescence: Between health and vulnerability’. </a:t>
            </a:r>
            <a:r>
              <a:rPr lang="en-GB" sz="1000" i="1" dirty="0">
                <a:latin typeface="Times New Roman" pitchFamily="18" charset="0"/>
                <a:cs typeface="Times New Roman" pitchFamily="18" charset="0"/>
              </a:rPr>
              <a:t>Children</a:t>
            </a:r>
            <a:r>
              <a:rPr lang="en-GB" sz="1000" dirty="0">
                <a:latin typeface="Times New Roman" pitchFamily="18" charset="0"/>
                <a:cs typeface="Times New Roman" pitchFamily="18" charset="0"/>
              </a:rPr>
              <a:t>, 11(8), p.989. Available at: </a:t>
            </a:r>
            <a:r>
              <a:rPr lang="en-GB" sz="1000" dirty="0">
                <a:latin typeface="Times New Roman" pitchFamily="18" charset="0"/>
                <a:cs typeface="Times New Roman" pitchFamily="18" charset="0"/>
                <a:hlinkClick r:id="rId6"/>
              </a:rPr>
              <a:t>https://www.mdpi.com/2227-9067/11/8/989</a:t>
            </a:r>
            <a:r>
              <a:rPr lang="en-GB" sz="1000" dirty="0">
                <a:latin typeface="Times New Roman" pitchFamily="18" charset="0"/>
                <a:cs typeface="Times New Roman" pitchFamily="18" charset="0"/>
              </a:rPr>
              <a:t> (Accessed: 30 January 2026).</a:t>
            </a:r>
            <a:endParaRPr lang="en-US" sz="1000" dirty="0">
              <a:latin typeface="Times New Roman" pitchFamily="18" charset="0"/>
              <a:cs typeface="Times New Roman" pitchFamily="18" charset="0"/>
            </a:endParaRPr>
          </a:p>
          <a:p>
            <a:pPr algn="just"/>
            <a:r>
              <a:rPr lang="en-GB" sz="1000" dirty="0">
                <a:latin typeface="Times New Roman" pitchFamily="18" charset="0"/>
                <a:cs typeface="Times New Roman" pitchFamily="18" charset="0"/>
              </a:rPr>
              <a:t>Muzi, S., </a:t>
            </a:r>
            <a:r>
              <a:rPr lang="en-GB" sz="1000" dirty="0" err="1">
                <a:latin typeface="Times New Roman" pitchFamily="18" charset="0"/>
                <a:cs typeface="Times New Roman" pitchFamily="18" charset="0"/>
              </a:rPr>
              <a:t>Rogier</a:t>
            </a:r>
            <a:r>
              <a:rPr lang="en-GB" sz="1000" dirty="0">
                <a:latin typeface="Times New Roman" pitchFamily="18" charset="0"/>
                <a:cs typeface="Times New Roman" pitchFamily="18" charset="0"/>
              </a:rPr>
              <a:t>, G. and Pace, C.S., (2022). ‘Peer power! Secure peer attachment mediates the effect of parental attachment on depressive withdrawal of teenagers’. </a:t>
            </a:r>
            <a:r>
              <a:rPr lang="en-GB" sz="1000" i="1" dirty="0">
                <a:latin typeface="Times New Roman" pitchFamily="18" charset="0"/>
                <a:cs typeface="Times New Roman" pitchFamily="18" charset="0"/>
              </a:rPr>
              <a:t>International journal of environmental research and public health</a:t>
            </a:r>
            <a:r>
              <a:rPr lang="en-GB" sz="1000" dirty="0">
                <a:latin typeface="Times New Roman" pitchFamily="18" charset="0"/>
                <a:cs typeface="Times New Roman" pitchFamily="18" charset="0"/>
              </a:rPr>
              <a:t>, 19(7), p.4068. Available at: </a:t>
            </a:r>
            <a:r>
              <a:rPr lang="en-GB" sz="1000" dirty="0">
                <a:latin typeface="Times New Roman" pitchFamily="18" charset="0"/>
                <a:cs typeface="Times New Roman" pitchFamily="18" charset="0"/>
                <a:hlinkClick r:id="rId7"/>
              </a:rPr>
              <a:t>https://www.mdpi.com/1660-4601/19/7/4068</a:t>
            </a:r>
            <a:r>
              <a:rPr lang="en-GB" sz="1000" dirty="0">
                <a:latin typeface="Times New Roman" pitchFamily="18" charset="0"/>
                <a:cs typeface="Times New Roman" pitchFamily="18" charset="0"/>
              </a:rPr>
              <a:t> (Accessed: 29 January 2026).</a:t>
            </a:r>
            <a:endParaRPr lang="en-US" sz="1000" dirty="0">
              <a:latin typeface="Times New Roman" pitchFamily="18" charset="0"/>
              <a:cs typeface="Times New Roman" pitchFamily="18" charset="0"/>
            </a:endParaRPr>
          </a:p>
          <a:p>
            <a:pPr algn="just"/>
            <a:r>
              <a:rPr lang="en-GB" sz="1000" dirty="0">
                <a:latin typeface="Times New Roman" pitchFamily="18" charset="0"/>
                <a:cs typeface="Times New Roman" pitchFamily="18" charset="0"/>
              </a:rPr>
              <a:t>Porter, L. and Handley, E., (2025). ‘A systematic review of stress-adapted skills and hidden talents in individuals who faced early adversity’. </a:t>
            </a:r>
            <a:r>
              <a:rPr lang="en-GB" sz="1000" i="1" dirty="0">
                <a:latin typeface="Times New Roman" pitchFamily="18" charset="0"/>
                <a:cs typeface="Times New Roman" pitchFamily="18" charset="0"/>
              </a:rPr>
              <a:t>Development and Psychopathology</a:t>
            </a:r>
            <a:r>
              <a:rPr lang="en-GB" sz="1000" dirty="0">
                <a:latin typeface="Times New Roman" pitchFamily="18" charset="0"/>
                <a:cs typeface="Times New Roman" pitchFamily="18" charset="0"/>
              </a:rPr>
              <a:t>, pp.1-16. Available at: </a:t>
            </a:r>
            <a:r>
              <a:rPr lang="en-GB" sz="1000" dirty="0">
                <a:latin typeface="Times New Roman" pitchFamily="18" charset="0"/>
                <a:cs typeface="Times New Roman" pitchFamily="18" charset="0"/>
                <a:hlinkClick r:id="rId8"/>
              </a:rPr>
              <a:t>https://www.cambridge.org/core/journals/development-and-psychopathology/article/systematic-review-of-stressadapted-skills-and-hidden-talents-in-individuals-who-faced-early-adversity/FF72824DD0FDC13DB49BE39CFFBAD12D</a:t>
            </a:r>
            <a:r>
              <a:rPr lang="en-GB" sz="1000" dirty="0">
                <a:latin typeface="Times New Roman" pitchFamily="18" charset="0"/>
                <a:cs typeface="Times New Roman" pitchFamily="18" charset="0"/>
              </a:rPr>
              <a:t> (Accessed: 22 January 2026).</a:t>
            </a:r>
            <a:endParaRPr lang="en-US" sz="1000" dirty="0">
              <a:latin typeface="Times New Roman" pitchFamily="18" charset="0"/>
              <a:cs typeface="Times New Roman" pitchFamily="18" charset="0"/>
            </a:endParaRPr>
          </a:p>
          <a:p>
            <a:pPr algn="just"/>
            <a:r>
              <a:rPr lang="en-GB" sz="1000" dirty="0">
                <a:latin typeface="Times New Roman" pitchFamily="18" charset="0"/>
                <a:cs typeface="Times New Roman" pitchFamily="18" charset="0"/>
              </a:rPr>
              <a:t>Raffagnato, A., </a:t>
            </a:r>
            <a:r>
              <a:rPr lang="en-GB" sz="1000" dirty="0" err="1">
                <a:latin typeface="Times New Roman" pitchFamily="18" charset="0"/>
                <a:cs typeface="Times New Roman" pitchFamily="18" charset="0"/>
              </a:rPr>
              <a:t>Raicich</a:t>
            </a:r>
            <a:r>
              <a:rPr lang="en-GB" sz="1000" dirty="0">
                <a:latin typeface="Times New Roman" pitchFamily="18" charset="0"/>
                <a:cs typeface="Times New Roman" pitchFamily="18" charset="0"/>
              </a:rPr>
              <a:t>, A., </a:t>
            </a:r>
            <a:r>
              <a:rPr lang="en-GB" sz="1000" dirty="0" err="1">
                <a:latin typeface="Times New Roman" pitchFamily="18" charset="0"/>
                <a:cs typeface="Times New Roman" pitchFamily="18" charset="0"/>
              </a:rPr>
              <a:t>Paiusco</a:t>
            </a:r>
            <a:r>
              <a:rPr lang="en-GB" sz="1000" dirty="0">
                <a:latin typeface="Times New Roman" pitchFamily="18" charset="0"/>
                <a:cs typeface="Times New Roman" pitchFamily="18" charset="0"/>
              </a:rPr>
              <a:t>, L., </a:t>
            </a:r>
            <a:r>
              <a:rPr lang="en-GB" sz="1000" dirty="0" err="1">
                <a:latin typeface="Times New Roman" pitchFamily="18" charset="0"/>
                <a:cs typeface="Times New Roman" pitchFamily="18" charset="0"/>
              </a:rPr>
              <a:t>Coser</a:t>
            </a:r>
            <a:r>
              <a:rPr lang="en-GB" sz="1000" dirty="0">
                <a:latin typeface="Times New Roman" pitchFamily="18" charset="0"/>
                <a:cs typeface="Times New Roman" pitchFamily="18" charset="0"/>
              </a:rPr>
              <a:t>, G., </a:t>
            </a:r>
            <a:r>
              <a:rPr lang="en-GB" sz="1000" dirty="0" err="1">
                <a:latin typeface="Times New Roman" pitchFamily="18" charset="0"/>
                <a:cs typeface="Times New Roman" pitchFamily="18" charset="0"/>
              </a:rPr>
              <a:t>Bonemazzi</a:t>
            </a:r>
            <a:r>
              <a:rPr lang="en-GB" sz="1000" dirty="0">
                <a:latin typeface="Times New Roman" pitchFamily="18" charset="0"/>
                <a:cs typeface="Times New Roman" pitchFamily="18" charset="0"/>
              </a:rPr>
              <a:t>, I., </a:t>
            </a:r>
            <a:r>
              <a:rPr lang="en-GB" sz="1000" dirty="0" err="1">
                <a:latin typeface="Times New Roman" pitchFamily="18" charset="0"/>
                <a:cs typeface="Times New Roman" pitchFamily="18" charset="0"/>
              </a:rPr>
              <a:t>Gazzin</a:t>
            </a:r>
            <a:r>
              <a:rPr lang="en-GB" sz="1000" dirty="0">
                <a:latin typeface="Times New Roman" pitchFamily="18" charset="0"/>
                <a:cs typeface="Times New Roman" pitchFamily="18" charset="0"/>
              </a:rPr>
              <a:t>, A., </a:t>
            </a:r>
            <a:r>
              <a:rPr lang="en-GB" sz="1000" dirty="0" err="1">
                <a:latin typeface="Times New Roman" pitchFamily="18" charset="0"/>
                <a:cs typeface="Times New Roman" pitchFamily="18" charset="0"/>
              </a:rPr>
              <a:t>Pelizza</a:t>
            </a:r>
            <a:r>
              <a:rPr lang="en-GB" sz="1000" dirty="0">
                <a:latin typeface="Times New Roman" pitchFamily="18" charset="0"/>
                <a:cs typeface="Times New Roman" pitchFamily="18" charset="0"/>
              </a:rPr>
              <a:t>, M.F., </a:t>
            </a:r>
            <a:r>
              <a:rPr lang="en-GB" sz="1000" dirty="0" err="1">
                <a:latin typeface="Times New Roman" pitchFamily="18" charset="0"/>
                <a:cs typeface="Times New Roman" pitchFamily="18" charset="0"/>
              </a:rPr>
              <a:t>Ancora</a:t>
            </a:r>
            <a:r>
              <a:rPr lang="en-GB" sz="1000" dirty="0">
                <a:latin typeface="Times New Roman" pitchFamily="18" charset="0"/>
                <a:cs typeface="Times New Roman" pitchFamily="18" charset="0"/>
              </a:rPr>
              <a:t>, C. and </a:t>
            </a:r>
            <a:r>
              <a:rPr lang="en-GB" sz="1000" dirty="0" err="1">
                <a:latin typeface="Times New Roman" pitchFamily="18" charset="0"/>
                <a:cs typeface="Times New Roman" pitchFamily="18" charset="0"/>
              </a:rPr>
              <a:t>Toldo</a:t>
            </a:r>
            <a:r>
              <a:rPr lang="en-GB" sz="1000" dirty="0">
                <a:latin typeface="Times New Roman" pitchFamily="18" charset="0"/>
                <a:cs typeface="Times New Roman" pitchFamily="18" charset="0"/>
              </a:rPr>
              <a:t>, I., (2025). ‘Genetic Predisposition and Genetic Resilience Factors in Stress-Related Disorders During the Developmental Age: A Narrative Review’. </a:t>
            </a:r>
            <a:r>
              <a:rPr lang="en-GB" sz="1000" i="1" dirty="0">
                <a:latin typeface="Times New Roman" pitchFamily="18" charset="0"/>
                <a:cs typeface="Times New Roman" pitchFamily="18" charset="0"/>
              </a:rPr>
              <a:t>Genes</a:t>
            </a:r>
            <a:r>
              <a:rPr lang="en-GB" sz="1000" dirty="0">
                <a:latin typeface="Times New Roman" pitchFamily="18" charset="0"/>
                <a:cs typeface="Times New Roman" pitchFamily="18" charset="0"/>
              </a:rPr>
              <a:t>, 16(11), p.1362. Available at: </a:t>
            </a:r>
            <a:r>
              <a:rPr lang="en-GB" sz="1000" dirty="0">
                <a:latin typeface="Times New Roman" pitchFamily="18" charset="0"/>
                <a:cs typeface="Times New Roman" pitchFamily="18" charset="0"/>
                <a:hlinkClick r:id="rId9"/>
              </a:rPr>
              <a:t>https://www.mdpi.com/2073-4425/16/11/1362</a:t>
            </a:r>
            <a:r>
              <a:rPr lang="en-GB" sz="1000" dirty="0">
                <a:latin typeface="Times New Roman" pitchFamily="18" charset="0"/>
                <a:cs typeface="Times New Roman" pitchFamily="18" charset="0"/>
              </a:rPr>
              <a:t> (Accessed: 23 January 2026).</a:t>
            </a:r>
            <a:endParaRPr lang="en-US" sz="1000" dirty="0">
              <a:latin typeface="Times New Roman" pitchFamily="18" charset="0"/>
              <a:cs typeface="Times New Roman" pitchFamily="18" charset="0"/>
            </a:endParaRPr>
          </a:p>
          <a:p>
            <a:pPr algn="just"/>
            <a:r>
              <a:rPr lang="en-GB" sz="1000" dirty="0">
                <a:latin typeface="Times New Roman" pitchFamily="18" charset="0"/>
                <a:cs typeface="Times New Roman" pitchFamily="18" charset="0"/>
              </a:rPr>
              <a:t>Son, M. and Jho, H., (2026). ‘Engagement, preference and identity: Proposing a developmental engagement framework’. </a:t>
            </a:r>
            <a:r>
              <a:rPr lang="en-GB" sz="1000" i="1" dirty="0">
                <a:latin typeface="Times New Roman" pitchFamily="18" charset="0"/>
                <a:cs typeface="Times New Roman" pitchFamily="18" charset="0"/>
              </a:rPr>
              <a:t>British Journal of Developmental Psychology</a:t>
            </a:r>
            <a:r>
              <a:rPr lang="en-GB" sz="1000" dirty="0">
                <a:latin typeface="Times New Roman" pitchFamily="18" charset="0"/>
                <a:cs typeface="Times New Roman" pitchFamily="18" charset="0"/>
              </a:rPr>
              <a:t>. Available at: </a:t>
            </a:r>
            <a:r>
              <a:rPr lang="en-GB" sz="1000" dirty="0">
                <a:latin typeface="Times New Roman" pitchFamily="18" charset="0"/>
                <a:cs typeface="Times New Roman" pitchFamily="18" charset="0"/>
                <a:hlinkClick r:id="rId10"/>
              </a:rPr>
              <a:t>https://bpspsychub.onlinelibrary.wiley.com/doi/abs/10.1111/bjdp.70033</a:t>
            </a:r>
            <a:r>
              <a:rPr lang="en-GB" sz="1000" dirty="0">
                <a:latin typeface="Times New Roman" pitchFamily="18" charset="0"/>
                <a:cs typeface="Times New Roman" pitchFamily="18" charset="0"/>
              </a:rPr>
              <a:t> (Accessed: 28 January 2026).</a:t>
            </a:r>
            <a:endParaRPr lang="en-US" sz="1000" dirty="0">
              <a:latin typeface="Times New Roman" pitchFamily="18" charset="0"/>
              <a:cs typeface="Times New Roman" pitchFamily="18" charset="0"/>
            </a:endParaRPr>
          </a:p>
          <a:p>
            <a:pPr algn="just"/>
            <a:r>
              <a:rPr lang="en-GB" sz="1000" dirty="0">
                <a:latin typeface="Times New Roman" pitchFamily="18" charset="0"/>
                <a:cs typeface="Times New Roman" pitchFamily="18" charset="0"/>
              </a:rPr>
              <a:t>Tiwari, S. and Woodward, A., (2025). ‘Navigating Parentification Dualities: A Qualitative Analysis of Cultural Influences and Growth among South Asian Adults’. </a:t>
            </a:r>
            <a:r>
              <a:rPr lang="en-GB" sz="1000" i="1" dirty="0">
                <a:latin typeface="Times New Roman" pitchFamily="18" charset="0"/>
                <a:cs typeface="Times New Roman" pitchFamily="18" charset="0"/>
              </a:rPr>
              <a:t>Contemporary Family Therapy</a:t>
            </a:r>
            <a:r>
              <a:rPr lang="en-GB" sz="1000" dirty="0">
                <a:latin typeface="Times New Roman" pitchFamily="18" charset="0"/>
                <a:cs typeface="Times New Roman" pitchFamily="18" charset="0"/>
              </a:rPr>
              <a:t>, pp.1-13. Available at: </a:t>
            </a:r>
            <a:r>
              <a:rPr lang="en-GB" sz="1000" dirty="0">
                <a:latin typeface="Times New Roman" pitchFamily="18" charset="0"/>
                <a:cs typeface="Times New Roman" pitchFamily="18" charset="0"/>
                <a:hlinkClick r:id="rId11"/>
              </a:rPr>
              <a:t>https://link.springer.com/article/10.1007/s10591-025-09764-w</a:t>
            </a:r>
            <a:r>
              <a:rPr lang="en-GB" sz="1000" dirty="0">
                <a:latin typeface="Times New Roman" pitchFamily="18" charset="0"/>
                <a:cs typeface="Times New Roman" pitchFamily="18" charset="0"/>
              </a:rPr>
              <a:t> (Accessed: 26 January 2026).</a:t>
            </a:r>
            <a:endParaRPr lang="en-US" sz="1000" dirty="0">
              <a:latin typeface="Times New Roman" pitchFamily="18" charset="0"/>
              <a:cs typeface="Times New Roman" pitchFamily="18" charset="0"/>
            </a:endParaRPr>
          </a:p>
          <a:p>
            <a:pPr algn="just"/>
            <a:r>
              <a:rPr lang="en-GB" sz="1000" dirty="0">
                <a:latin typeface="Times New Roman" pitchFamily="18" charset="0"/>
                <a:cs typeface="Times New Roman" pitchFamily="18" charset="0"/>
              </a:rPr>
              <a:t>Zhang, M., Yang, X., Zhang, X., </a:t>
            </a:r>
            <a:r>
              <a:rPr lang="en-GB" sz="1000" dirty="0" err="1">
                <a:latin typeface="Times New Roman" pitchFamily="18" charset="0"/>
                <a:cs typeface="Times New Roman" pitchFamily="18" charset="0"/>
              </a:rPr>
              <a:t>Labrum</a:t>
            </a:r>
            <a:r>
              <a:rPr lang="en-GB" sz="1000" dirty="0">
                <a:latin typeface="Times New Roman" pitchFamily="18" charset="0"/>
                <a:cs typeface="Times New Roman" pitchFamily="18" charset="0"/>
              </a:rPr>
              <a:t>, T., Chiu, J.C., </a:t>
            </a:r>
            <a:r>
              <a:rPr lang="en-GB" sz="1000" dirty="0" err="1">
                <a:latin typeface="Times New Roman" pitchFamily="18" charset="0"/>
                <a:cs typeface="Times New Roman" pitchFamily="18" charset="0"/>
              </a:rPr>
              <a:t>Eack</a:t>
            </a:r>
            <a:r>
              <a:rPr lang="en-GB" sz="1000" dirty="0">
                <a:latin typeface="Times New Roman" pitchFamily="18" charset="0"/>
                <a:cs typeface="Times New Roman" pitchFamily="18" charset="0"/>
              </a:rPr>
              <a:t>, S.M., Fang, F., Wang, W.Y. and Chen, Z., (2025, April). ‘</a:t>
            </a:r>
            <a:r>
              <a:rPr lang="en-GB" sz="1000" dirty="0" err="1">
                <a:latin typeface="Times New Roman" pitchFamily="18" charset="0"/>
                <a:cs typeface="Times New Roman" pitchFamily="18" charset="0"/>
              </a:rPr>
              <a:t>Cbt</a:t>
            </a:r>
            <a:r>
              <a:rPr lang="en-GB" sz="1000" dirty="0">
                <a:latin typeface="Times New Roman" pitchFamily="18" charset="0"/>
                <a:cs typeface="Times New Roman" pitchFamily="18" charset="0"/>
              </a:rPr>
              <a:t>-bench: Evaluating large language models on assisting cognitive </a:t>
            </a:r>
            <a:r>
              <a:rPr lang="en-GB" sz="1000" dirty="0" err="1">
                <a:latin typeface="Times New Roman" pitchFamily="18" charset="0"/>
                <a:cs typeface="Times New Roman" pitchFamily="18" charset="0"/>
              </a:rPr>
              <a:t>behavior</a:t>
            </a:r>
            <a:r>
              <a:rPr lang="en-GB" sz="1000" dirty="0">
                <a:latin typeface="Times New Roman" pitchFamily="18" charset="0"/>
                <a:cs typeface="Times New Roman" pitchFamily="18" charset="0"/>
              </a:rPr>
              <a:t> therapy’. In Proceedings of the 2025 Conference of the Nations of the Americas Chapter of the Association for Computational Linguistics: Human Language Technologies (Volume 1: Long Papers) (pp. 3864-3900). Available at: </a:t>
            </a:r>
            <a:r>
              <a:rPr lang="en-GB" sz="1000" dirty="0">
                <a:latin typeface="Times New Roman" pitchFamily="18" charset="0"/>
                <a:cs typeface="Times New Roman" pitchFamily="18" charset="0"/>
                <a:hlinkClick r:id="rId12"/>
              </a:rPr>
              <a:t>https://aclanthology.org/2025.naacl-long.196/</a:t>
            </a:r>
            <a:r>
              <a:rPr lang="en-GB" sz="1000" dirty="0">
                <a:latin typeface="Times New Roman" pitchFamily="18" charset="0"/>
                <a:cs typeface="Times New Roman" pitchFamily="18" charset="0"/>
              </a:rPr>
              <a:t> (Accessed: 24 January 2026).</a:t>
            </a:r>
            <a:endParaRPr lang="en-US" sz="1000" dirty="0">
              <a:latin typeface="Times New Roman" pitchFamily="18" charset="0"/>
              <a:cs typeface="Times New Roman" pitchFamily="18" charset="0"/>
            </a:endParaRPr>
          </a:p>
        </p:txBody>
      </p:sp>
      <p:sp>
        <p:nvSpPr>
          <p:cNvPr id="4" name="Title 1"/>
          <p:cNvSpPr>
            <a:spLocks noGrp="1"/>
          </p:cNvSpPr>
          <p:nvPr>
            <p:ph type="title"/>
          </p:nvPr>
        </p:nvSpPr>
        <p:spPr>
          <a:xfrm>
            <a:off x="457200" y="274638"/>
            <a:ext cx="8229600" cy="639762"/>
          </a:xfrm>
        </p:spPr>
        <p:style>
          <a:lnRef idx="2">
            <a:schemeClr val="accent6">
              <a:shade val="50000"/>
            </a:schemeClr>
          </a:lnRef>
          <a:fillRef idx="1">
            <a:schemeClr val="accent6"/>
          </a:fillRef>
          <a:effectRef idx="0">
            <a:schemeClr val="accent6"/>
          </a:effectRef>
          <a:fontRef idx="minor">
            <a:schemeClr val="lt1"/>
          </a:fontRef>
        </p:style>
        <p:txBody>
          <a:bodyPr>
            <a:noAutofit/>
          </a:bodyPr>
          <a:lstStyle/>
          <a:p>
            <a:r>
              <a:rPr lang="en-GB" sz="3600" b="1" dirty="0">
                <a:solidFill>
                  <a:schemeClr val="tx1"/>
                </a:solidFill>
                <a:latin typeface="Times New Roman" pitchFamily="18" charset="0"/>
                <a:cs typeface="Times New Roman" pitchFamily="18" charset="0"/>
              </a:rPr>
              <a:t>References</a:t>
            </a:r>
            <a:endParaRPr lang="en-US" sz="3600" dirty="0">
              <a:solidFill>
                <a:schemeClr val="tx1"/>
              </a:solidFill>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145</TotalTime>
  <Words>2028</Words>
  <Application>Microsoft Office PowerPoint</Application>
  <PresentationFormat>On-screen Show (4:3)</PresentationFormat>
  <Paragraphs>72</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INDIVIDUAL PRESENTATION: LIFESPAN DEVELOPMENT CASE STUDY</vt:lpstr>
      <vt:lpstr>Introduction</vt:lpstr>
      <vt:lpstr>Theory selection</vt:lpstr>
      <vt:lpstr>Theory selection (contd.)</vt:lpstr>
      <vt:lpstr>Application of Bowlby’s theory to Jenny’s case by exploring historical impacts on experiences along with its relevance to the situation</vt:lpstr>
      <vt:lpstr>Application of Bowlby’s attachment theory to Jenny’s case by exploring historical impacts on experiences along with its relevance to the situation (contd.)</vt:lpstr>
      <vt:lpstr>Support plan as practical strategies or interventions</vt:lpstr>
      <vt:lpstr>Support plan as practical strategies or interventions (contd.)</vt:lpstr>
      <vt:lpstr>Evaluation</vt:lpstr>
      <vt:lpstr>Evaluation (contd.)</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 LIFESPAN DEVELOPMENT CASE STUDY</dc:title>
  <dc:creator>User</dc:creator>
  <cp:lastModifiedBy>Farhana Rahman Lucky (2437710)</cp:lastModifiedBy>
  <cp:revision>36</cp:revision>
  <dcterms:created xsi:type="dcterms:W3CDTF">2026-01-30T14:00:09Z</dcterms:created>
  <dcterms:modified xsi:type="dcterms:W3CDTF">2026-02-12T12:04:49Z</dcterms:modified>
</cp:coreProperties>
</file>