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537A13-1E8C-4B99-9220-CC1CA3DDA6F9}" v="72" dt="2025-12-18T19:30:56.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1" autoAdjust="0"/>
    <p:restoredTop sz="75445" autoAdjust="0"/>
  </p:normalViewPr>
  <p:slideViewPr>
    <p:cSldViewPr snapToGrid="0">
      <p:cViewPr varScale="1">
        <p:scale>
          <a:sx n="56" d="100"/>
          <a:sy n="56" d="100"/>
        </p:scale>
        <p:origin x="10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6FD6D9-4FE8-4D09-83B0-BC386DB37279}" type="datetimeFigureOut">
              <a:rPr lang="en-US" smtClean="0"/>
              <a:t>12/18/2025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F745A1-4BA2-426F-86F3-E828CBF861F0}" type="slidenum">
              <a:rPr lang="en-US" smtClean="0"/>
              <a:t>‹#›</a:t>
            </a:fld>
            <a:endParaRPr lang="en-US"/>
          </a:p>
        </p:txBody>
      </p:sp>
    </p:spTree>
    <p:extLst>
      <p:ext uri="{BB962C8B-B14F-4D97-AF65-F5344CB8AC3E}">
        <p14:creationId xmlns:p14="http://schemas.microsoft.com/office/powerpoint/2010/main" val="1597059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F745A1-4BA2-426F-86F3-E828CBF861F0}" type="slidenum">
              <a:rPr lang="en-US" smtClean="0"/>
              <a:t>1</a:t>
            </a:fld>
            <a:endParaRPr lang="en-US"/>
          </a:p>
        </p:txBody>
      </p:sp>
    </p:spTree>
    <p:extLst>
      <p:ext uri="{BB962C8B-B14F-4D97-AF65-F5344CB8AC3E}">
        <p14:creationId xmlns:p14="http://schemas.microsoft.com/office/powerpoint/2010/main" val="4091334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gives a systematic report on my self-evaluation and future growth as a professional. I will start by giving a self-reflection that was based on reflective practice and diagnostic instruments. I shall then describe a SMART goal-driven Professional Development Plan. Next, I shall </a:t>
            </a:r>
            <a:r>
              <a:rPr lang="en-US" sz="1200" kern="1200" dirty="0" err="1">
                <a:solidFill>
                  <a:schemeClr val="tx1"/>
                </a:solidFill>
                <a:effectLst/>
                <a:latin typeface="+mn-lt"/>
                <a:ea typeface="+mn-ea"/>
                <a:cs typeface="+mn-cs"/>
              </a:rPr>
              <a:t>summarise</a:t>
            </a:r>
            <a:r>
              <a:rPr lang="en-US" sz="1200" kern="1200" dirty="0">
                <a:solidFill>
                  <a:schemeClr val="tx1"/>
                </a:solidFill>
                <a:effectLst/>
                <a:latin typeface="+mn-lt"/>
                <a:ea typeface="+mn-ea"/>
                <a:cs typeface="+mn-cs"/>
              </a:rPr>
              <a:t> one of the concepts of the Units 4 on lifelong learning. Lastly, I will combine these aspects and demonstrate how the principles of lifelong learning can directly contribute to bridging my defined areas of skill deficiency and the fulfillment of my development goals.</a:t>
            </a:r>
          </a:p>
          <a:p>
            <a:endParaRPr lang="en-US" dirty="0"/>
          </a:p>
        </p:txBody>
      </p:sp>
      <p:sp>
        <p:nvSpPr>
          <p:cNvPr id="4" name="Slide Number Placeholder 3"/>
          <p:cNvSpPr>
            <a:spLocks noGrp="1"/>
          </p:cNvSpPr>
          <p:nvPr>
            <p:ph type="sldNum" sz="quarter" idx="10"/>
          </p:nvPr>
        </p:nvSpPr>
        <p:spPr/>
        <p:txBody>
          <a:bodyPr/>
          <a:lstStyle/>
          <a:p>
            <a:fld id="{87F745A1-4BA2-426F-86F3-E828CBF861F0}" type="slidenum">
              <a:rPr lang="en-US" smtClean="0"/>
              <a:t>2</a:t>
            </a:fld>
            <a:endParaRPr lang="en-US"/>
          </a:p>
        </p:txBody>
      </p:sp>
    </p:spTree>
    <p:extLst>
      <p:ext uri="{BB962C8B-B14F-4D97-AF65-F5344CB8AC3E}">
        <p14:creationId xmlns:p14="http://schemas.microsoft.com/office/powerpoint/2010/main" val="2367458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personal SWOT analysis and Myers-Briggs Type Indicator (MBTI) feedback indicate that I am a good analyst and flexible. Nonetheless, it also shows a high level of weakness in delegation and speaking. Deliberate self-reflection has played a vital role in discovering these gaps creating more self-awareness. The reflective practice has been a pillar of professional development as it allows an individual to comprehend their strengths and weaknesses in an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manner and this is the basis of specific development (Moon, 2004).</a:t>
            </a:r>
          </a:p>
          <a:p>
            <a:endParaRPr lang="en-US" dirty="0"/>
          </a:p>
        </p:txBody>
      </p:sp>
      <p:sp>
        <p:nvSpPr>
          <p:cNvPr id="4" name="Slide Number Placeholder 3"/>
          <p:cNvSpPr>
            <a:spLocks noGrp="1"/>
          </p:cNvSpPr>
          <p:nvPr>
            <p:ph type="sldNum" sz="quarter" idx="10"/>
          </p:nvPr>
        </p:nvSpPr>
        <p:spPr/>
        <p:txBody>
          <a:bodyPr/>
          <a:lstStyle/>
          <a:p>
            <a:fld id="{87F745A1-4BA2-426F-86F3-E828CBF861F0}" type="slidenum">
              <a:rPr lang="en-US" smtClean="0"/>
              <a:t>3</a:t>
            </a:fld>
            <a:endParaRPr lang="en-US"/>
          </a:p>
        </p:txBody>
      </p:sp>
    </p:spTree>
    <p:extLst>
      <p:ext uri="{BB962C8B-B14F-4D97-AF65-F5344CB8AC3E}">
        <p14:creationId xmlns:p14="http://schemas.microsoft.com/office/powerpoint/2010/main" val="245118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Framework: The Reflective Cycle of Gibbs.</a:t>
            </a:r>
          </a:p>
          <a:p>
            <a:pPr algn="just"/>
            <a:r>
              <a:rPr lang="en-US" dirty="0"/>
              <a:t>SMART Goal Case Study: “Give polished team presentations in 6 months by completing a systematic online course and getting peer reviews become possible.</a:t>
            </a:r>
          </a:p>
          <a:p>
            <a:pPr algn="just"/>
            <a:r>
              <a:rPr lang="en-US" dirty="0"/>
              <a:t>Supporting Action: uses time-management strategies.</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PDP relies upon the Gibbs Reflective Cycle to be able to organize the learning based on the experience. One of the SMART core objectives would address the speaking out in the community with the help of a set amount of practice and training. According to scientific studies, presentation skills and confidence are greatly enhanced by organized training in communication (De </a:t>
            </a:r>
            <a:r>
              <a:rPr lang="en-US" sz="1200" kern="1200" dirty="0" err="1">
                <a:solidFill>
                  <a:schemeClr val="tx1"/>
                </a:solidFill>
                <a:effectLst/>
                <a:latin typeface="+mn-lt"/>
                <a:ea typeface="+mn-ea"/>
                <a:cs typeface="+mn-cs"/>
              </a:rPr>
              <a:t>Grez</a:t>
            </a:r>
            <a:r>
              <a:rPr lang="en-US" sz="1200" kern="1200" dirty="0">
                <a:solidFill>
                  <a:schemeClr val="tx1"/>
                </a:solidFill>
                <a:effectLst/>
                <a:latin typeface="+mn-lt"/>
                <a:ea typeface="+mn-ea"/>
                <a:cs typeface="+mn-cs"/>
              </a:rPr>
              <a:t> et al., 2009). One of such supporting actions includes using time-tested time management strategies, including the </a:t>
            </a:r>
            <a:r>
              <a:rPr lang="en-US" sz="1200" kern="1200" dirty="0" err="1">
                <a:solidFill>
                  <a:schemeClr val="tx1"/>
                </a:solidFill>
                <a:effectLst/>
                <a:latin typeface="+mn-lt"/>
                <a:ea typeface="+mn-ea"/>
                <a:cs typeface="+mn-cs"/>
              </a:rPr>
              <a:t>Pomodoro</a:t>
            </a:r>
            <a:r>
              <a:rPr lang="en-US" sz="1200" kern="1200" dirty="0">
                <a:solidFill>
                  <a:schemeClr val="tx1"/>
                </a:solidFill>
                <a:effectLst/>
                <a:latin typeface="+mn-lt"/>
                <a:ea typeface="+mn-ea"/>
                <a:cs typeface="+mn-cs"/>
              </a:rPr>
              <a:t> Technique, to stay focused during the preparation (</a:t>
            </a:r>
            <a:r>
              <a:rPr lang="en-US" sz="1200" kern="1200" dirty="0" err="1">
                <a:solidFill>
                  <a:schemeClr val="tx1"/>
                </a:solidFill>
                <a:effectLst/>
                <a:latin typeface="+mn-lt"/>
                <a:ea typeface="+mn-ea"/>
                <a:cs typeface="+mn-cs"/>
              </a:rPr>
              <a:t>Cirillo</a:t>
            </a:r>
            <a:r>
              <a:rPr lang="en-US" sz="1200" kern="1200" dirty="0">
                <a:solidFill>
                  <a:schemeClr val="tx1"/>
                </a:solidFill>
                <a:effectLst/>
                <a:latin typeface="+mn-lt"/>
                <a:ea typeface="+mn-ea"/>
                <a:cs typeface="+mn-cs"/>
              </a:rPr>
              <a:t>, 2006). This is a combination of talent-oriented objectives and base productivity measures.</a:t>
            </a:r>
          </a:p>
          <a:p>
            <a:endParaRPr lang="en-US" dirty="0"/>
          </a:p>
        </p:txBody>
      </p:sp>
      <p:sp>
        <p:nvSpPr>
          <p:cNvPr id="4" name="Slide Number Placeholder 3"/>
          <p:cNvSpPr>
            <a:spLocks noGrp="1"/>
          </p:cNvSpPr>
          <p:nvPr>
            <p:ph type="sldNum" sz="quarter" idx="10"/>
          </p:nvPr>
        </p:nvSpPr>
        <p:spPr/>
        <p:txBody>
          <a:bodyPr/>
          <a:lstStyle/>
          <a:p>
            <a:fld id="{87F745A1-4BA2-426F-86F3-E828CBF861F0}" type="slidenum">
              <a:rPr lang="en-US" smtClean="0"/>
              <a:t>4</a:t>
            </a:fld>
            <a:endParaRPr lang="en-US"/>
          </a:p>
        </p:txBody>
      </p:sp>
    </p:spTree>
    <p:extLst>
      <p:ext uri="{BB962C8B-B14F-4D97-AF65-F5344CB8AC3E}">
        <p14:creationId xmlns:p14="http://schemas.microsoft.com/office/powerpoint/2010/main" val="1403667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Main Idea: Non-subjective analysis and examination.</a:t>
            </a:r>
          </a:p>
          <a:p>
            <a:pPr algn="just"/>
            <a:r>
              <a:rPr lang="en-US" sz="1200" kern="1200" dirty="0">
                <a:solidFill>
                  <a:schemeClr val="tx1"/>
                </a:solidFill>
                <a:effectLst/>
                <a:latin typeface="+mn-lt"/>
                <a:ea typeface="+mn-ea"/>
                <a:cs typeface="+mn-cs"/>
              </a:rPr>
              <a:t>Important Aspect: Discovering cognitive misconceptions.</a:t>
            </a:r>
          </a:p>
          <a:p>
            <a:pPr algn="just"/>
            <a:r>
              <a:rPr lang="en-US" sz="1200" kern="1200" dirty="0">
                <a:solidFill>
                  <a:schemeClr val="tx1"/>
                </a:solidFill>
                <a:effectLst/>
                <a:latin typeface="+mn-lt"/>
                <a:ea typeface="+mn-ea"/>
                <a:cs typeface="+mn-cs"/>
              </a:rPr>
              <a:t>Application: Paul-Elder Framework (Elements of thought).</a:t>
            </a:r>
          </a:p>
          <a:p>
            <a:pPr algn="just"/>
            <a:r>
              <a:rPr lang="en-US" sz="1200" kern="1200" dirty="0">
                <a:solidFill>
                  <a:schemeClr val="tx1"/>
                </a:solidFill>
                <a:effectLst/>
                <a:latin typeface="+mn-lt"/>
                <a:ea typeface="+mn-ea"/>
                <a:cs typeface="+mn-cs"/>
              </a:rPr>
              <a:t>Relevancy: Background of decision-making and learning.</a:t>
            </a:r>
          </a:p>
          <a:p>
            <a:pPr algn="just"/>
            <a:r>
              <a:rPr lang="en-US" sz="1200" kern="1200" dirty="0">
                <a:solidFill>
                  <a:schemeClr val="tx1"/>
                </a:solidFill>
                <a:effectLst/>
                <a:latin typeface="+mn-lt"/>
                <a:ea typeface="+mn-ea"/>
                <a:cs typeface="+mn-cs"/>
              </a:rPr>
              <a:t>My unit 4 specialization is in Critical Thinking. It is its nature as the objective evaluation of information to make a reasoned </a:t>
            </a:r>
            <a:r>
              <a:rPr lang="en-US" sz="1200" kern="1200" dirty="0" err="1">
                <a:solidFill>
                  <a:schemeClr val="tx1"/>
                </a:solidFill>
                <a:effectLst/>
                <a:latin typeface="+mn-lt"/>
                <a:ea typeface="+mn-ea"/>
                <a:cs typeface="+mn-cs"/>
              </a:rPr>
              <a:t>judgement</a:t>
            </a:r>
            <a:r>
              <a:rPr lang="en-US" sz="1200" kern="1200" dirty="0">
                <a:solidFill>
                  <a:schemeClr val="tx1"/>
                </a:solidFill>
                <a:effectLst/>
                <a:latin typeface="+mn-lt"/>
                <a:ea typeface="+mn-ea"/>
                <a:cs typeface="+mn-cs"/>
              </a:rPr>
              <a:t>, which is imperative to academic and professional </a:t>
            </a:r>
            <a:r>
              <a:rPr lang="en-US" sz="1200" kern="1200" dirty="0" err="1">
                <a:solidFill>
                  <a:schemeClr val="tx1"/>
                </a:solidFill>
                <a:effectLst/>
                <a:latin typeface="+mn-lt"/>
                <a:ea typeface="+mn-ea"/>
                <a:cs typeface="+mn-cs"/>
              </a:rPr>
              <a:t>rigour</a:t>
            </a:r>
            <a:r>
              <a:rPr lang="en-US" sz="1200" kern="1200" dirty="0">
                <a:solidFill>
                  <a:schemeClr val="tx1"/>
                </a:solidFill>
                <a:effectLst/>
                <a:latin typeface="+mn-lt"/>
                <a:ea typeface="+mn-ea"/>
                <a:cs typeface="+mn-cs"/>
              </a:rPr>
              <a:t> (Ennis, 1987). One of the essential factors is the ability to identify individual mental biases that impede reasoning. Such frameworks offer a rigorous method of evaluation of arguments based on analysis of purpose, evidence, and assumptions as found in Paul-</a:t>
            </a:r>
            <a:r>
              <a:rPr lang="en-US" sz="1200" kern="1200" dirty="0" err="1">
                <a:solidFill>
                  <a:schemeClr val="tx1"/>
                </a:solidFill>
                <a:effectLst/>
                <a:latin typeface="+mn-lt"/>
                <a:ea typeface="+mn-ea"/>
                <a:cs typeface="+mn-cs"/>
              </a:rPr>
              <a:t>Eladers</a:t>
            </a:r>
            <a:r>
              <a:rPr lang="en-US" sz="1200" kern="1200" dirty="0">
                <a:solidFill>
                  <a:schemeClr val="tx1"/>
                </a:solidFill>
                <a:effectLst/>
                <a:latin typeface="+mn-lt"/>
                <a:ea typeface="+mn-ea"/>
                <a:cs typeface="+mn-cs"/>
              </a:rPr>
              <a:t>. This is the competency key in becoming an independent, life-long learner and is specifically related to my development objectives.</a:t>
            </a:r>
          </a:p>
        </p:txBody>
      </p:sp>
      <p:sp>
        <p:nvSpPr>
          <p:cNvPr id="4" name="Slide Number Placeholder 3"/>
          <p:cNvSpPr>
            <a:spLocks noGrp="1"/>
          </p:cNvSpPr>
          <p:nvPr>
            <p:ph type="sldNum" sz="quarter" idx="10"/>
          </p:nvPr>
        </p:nvSpPr>
        <p:spPr/>
        <p:txBody>
          <a:bodyPr/>
          <a:lstStyle/>
          <a:p>
            <a:fld id="{87F745A1-4BA2-426F-86F3-E828CBF861F0}" type="slidenum">
              <a:rPr lang="en-US" smtClean="0"/>
              <a:t>5</a:t>
            </a:fld>
            <a:endParaRPr lang="en-US"/>
          </a:p>
        </p:txBody>
      </p:sp>
    </p:spTree>
    <p:extLst>
      <p:ext uri="{BB962C8B-B14F-4D97-AF65-F5344CB8AC3E}">
        <p14:creationId xmlns:p14="http://schemas.microsoft.com/office/powerpoint/2010/main" val="1266717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Basing on the Gaps that have been identified, they include: Public Speaking, Delegation, Digital Literacy.</a:t>
            </a:r>
          </a:p>
          <a:p>
            <a:pPr algn="just"/>
            <a:r>
              <a:rPr lang="en-US" sz="1200" kern="1200" dirty="0">
                <a:solidFill>
                  <a:schemeClr val="tx1"/>
                </a:solidFill>
                <a:effectLst/>
                <a:latin typeface="+mn-lt"/>
                <a:ea typeface="+mn-ea"/>
                <a:cs typeface="+mn-cs"/>
              </a:rPr>
              <a:t>Action Plan: Toastmasters, Project Tools (</a:t>
            </a:r>
            <a:r>
              <a:rPr lang="en-US" sz="1200" kern="1200" dirty="0" err="1">
                <a:solidFill>
                  <a:schemeClr val="tx1"/>
                </a:solidFill>
                <a:effectLst/>
                <a:latin typeface="+mn-lt"/>
                <a:ea typeface="+mn-ea"/>
                <a:cs typeface="+mn-cs"/>
              </a:rPr>
              <a:t>Trello</a:t>
            </a:r>
            <a:r>
              <a:rPr lang="en-US" sz="1200" kern="1200" dirty="0">
                <a:solidFill>
                  <a:schemeClr val="tx1"/>
                </a:solidFill>
                <a:effectLst/>
                <a:latin typeface="+mn-lt"/>
                <a:ea typeface="+mn-ea"/>
                <a:cs typeface="+mn-cs"/>
              </a:rPr>
              <a:t>), Certified Courses.</a:t>
            </a:r>
          </a:p>
          <a:p>
            <a:pPr algn="just"/>
            <a:r>
              <a:rPr lang="en-US" sz="1200" kern="1200" dirty="0">
                <a:solidFill>
                  <a:schemeClr val="tx1"/>
                </a:solidFill>
                <a:effectLst/>
                <a:latin typeface="+mn-lt"/>
                <a:ea typeface="+mn-ea"/>
                <a:cs typeface="+mn-cs"/>
              </a:rPr>
              <a:t>Conceptual Underpinning: Experiential Learning Cycle (Kolb, 1984).</a:t>
            </a:r>
          </a:p>
          <a:p>
            <a:pPr algn="just"/>
            <a:r>
              <a:rPr lang="en-US" sz="1200" kern="1200" dirty="0">
                <a:solidFill>
                  <a:schemeClr val="tx1"/>
                </a:solidFill>
                <a:effectLst/>
                <a:latin typeface="+mn-lt"/>
                <a:ea typeface="+mn-ea"/>
                <a:cs typeface="+mn-cs"/>
              </a:rPr>
              <a:t>Integration: Skills: Decision-making in critical thinking.</a:t>
            </a:r>
          </a:p>
          <a:p>
            <a:pPr algn="just"/>
            <a:r>
              <a:rPr lang="en-US" sz="1200" kern="1200" dirty="0">
                <a:solidFill>
                  <a:schemeClr val="tx1"/>
                </a:solidFill>
                <a:effectLst/>
                <a:latin typeface="+mn-lt"/>
                <a:ea typeface="+mn-ea"/>
                <a:cs typeface="+mn-cs"/>
              </a:rPr>
              <a:t>I consider the most important areas of my skill set to be public speaking, delegation, and advanced digital literacy. The action plan will be based on experiential learning: Toastmasters membership, Team project with </a:t>
            </a:r>
            <a:r>
              <a:rPr lang="en-US" sz="1200" kern="1200" dirty="0" err="1">
                <a:solidFill>
                  <a:schemeClr val="tx1"/>
                </a:solidFill>
                <a:effectLst/>
                <a:latin typeface="+mn-lt"/>
                <a:ea typeface="+mn-ea"/>
                <a:cs typeface="+mn-cs"/>
              </a:rPr>
              <a:t>Trello</a:t>
            </a:r>
            <a:r>
              <a:rPr lang="en-US" sz="1200" kern="1200" dirty="0">
                <a:solidFill>
                  <a:schemeClr val="tx1"/>
                </a:solidFill>
                <a:effectLst/>
                <a:latin typeface="+mn-lt"/>
                <a:ea typeface="+mn-ea"/>
                <a:cs typeface="+mn-cs"/>
              </a:rPr>
              <a:t>, and taking up special software courses. In the Experiential Learning Theory (1984), Kolb has been voted in favor of this learn-by-doing theory. Moreover, critical thinking ideas (Unit 4) will be incorporated so that the appropriate time to delegate and the way to most effectively offer digital analyses could be considered strategically as the new skills are expected to be effective and with prudence.</a:t>
            </a:r>
          </a:p>
        </p:txBody>
      </p:sp>
      <p:sp>
        <p:nvSpPr>
          <p:cNvPr id="4" name="Slide Number Placeholder 3"/>
          <p:cNvSpPr>
            <a:spLocks noGrp="1"/>
          </p:cNvSpPr>
          <p:nvPr>
            <p:ph type="sldNum" sz="quarter" idx="10"/>
          </p:nvPr>
        </p:nvSpPr>
        <p:spPr/>
        <p:txBody>
          <a:bodyPr/>
          <a:lstStyle/>
          <a:p>
            <a:fld id="{87F745A1-4BA2-426F-86F3-E828CBF861F0}" type="slidenum">
              <a:rPr lang="en-US" smtClean="0"/>
              <a:t>6</a:t>
            </a:fld>
            <a:endParaRPr lang="en-US"/>
          </a:p>
        </p:txBody>
      </p:sp>
    </p:spTree>
    <p:extLst>
      <p:ext uri="{BB962C8B-B14F-4D97-AF65-F5344CB8AC3E}">
        <p14:creationId xmlns:p14="http://schemas.microsoft.com/office/powerpoint/2010/main" val="3862789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Basing on the Gaps that have been identified, they include: Public Speaking, Delegation, Digital Literacy. </a:t>
            </a:r>
          </a:p>
          <a:p>
            <a:pPr algn="just"/>
            <a:r>
              <a:rPr lang="en-US" dirty="0"/>
              <a:t>Action Plan: Toastmasters, Project Tools (</a:t>
            </a:r>
            <a:r>
              <a:rPr lang="en-US" dirty="0" err="1"/>
              <a:t>Trello</a:t>
            </a:r>
            <a:r>
              <a:rPr lang="en-US" dirty="0"/>
              <a:t>), Certified Courses. </a:t>
            </a:r>
          </a:p>
          <a:p>
            <a:pPr algn="just"/>
            <a:r>
              <a:rPr lang="en-US" dirty="0"/>
              <a:t>Conceptual Underpinning: Experiential Learning Cycle (Kolb, 1984). </a:t>
            </a:r>
          </a:p>
          <a:p>
            <a:pPr algn="just"/>
            <a:r>
              <a:rPr lang="en-US" dirty="0"/>
              <a:t>Integration: Skills: Decision-making in critical thinking. </a:t>
            </a:r>
          </a:p>
          <a:p>
            <a:pPr algn="just"/>
            <a:r>
              <a:rPr lang="en-US" dirty="0"/>
              <a:t>I consider the most important areas of my skill set to be public speaking, delegation, and advanced digital literacy. The action plan will be based on experiential learning: Toastmasters membership, Team project with </a:t>
            </a:r>
            <a:r>
              <a:rPr lang="en-US" dirty="0" err="1"/>
              <a:t>Trello</a:t>
            </a:r>
            <a:r>
              <a:rPr lang="en-US" dirty="0"/>
              <a:t>, and taking up special software courses. In the Experiential Learning Theory (1984), Kolb has been voted in favor of this learn-by-doing theory. Moreover, critical thinking ideas (Unit 4) will be incorporated so that the appropriate time to delegate and the way to most effectively offer digital analyses could be considered strategically as the new skills are expected to be effective and with prudence. make- (Visual: Skill gaps vs. action plan chart.) </a:t>
            </a:r>
          </a:p>
          <a:p>
            <a:endParaRPr lang="en-US" dirty="0"/>
          </a:p>
        </p:txBody>
      </p:sp>
      <p:sp>
        <p:nvSpPr>
          <p:cNvPr id="4" name="Slide Number Placeholder 3"/>
          <p:cNvSpPr>
            <a:spLocks noGrp="1"/>
          </p:cNvSpPr>
          <p:nvPr>
            <p:ph type="sldNum" sz="quarter" idx="10"/>
          </p:nvPr>
        </p:nvSpPr>
        <p:spPr/>
        <p:txBody>
          <a:bodyPr/>
          <a:lstStyle/>
          <a:p>
            <a:fld id="{87F745A1-4BA2-426F-86F3-E828CBF861F0}" type="slidenum">
              <a:rPr lang="en-US" smtClean="0"/>
              <a:t>7</a:t>
            </a:fld>
            <a:endParaRPr lang="en-US"/>
          </a:p>
        </p:txBody>
      </p:sp>
    </p:spTree>
    <p:extLst>
      <p:ext uri="{BB962C8B-B14F-4D97-AF65-F5344CB8AC3E}">
        <p14:creationId xmlns:p14="http://schemas.microsoft.com/office/powerpoint/2010/main" val="8528603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12/18/2025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US" sz="3200" b="1" dirty="0"/>
            </a:br>
            <a:r>
              <a:rPr lang="en-US" sz="3200" b="1" dirty="0"/>
              <a:t>ACCA4025</a:t>
            </a:r>
            <a:br>
              <a:rPr lang="en-US" sz="3200" b="1" dirty="0"/>
            </a:br>
            <a:r>
              <a:rPr lang="en-US" sz="3200" b="1" dirty="0"/>
              <a:t>Component 2</a:t>
            </a:r>
            <a:br>
              <a:rPr lang="en-US" sz="3200" b="1" dirty="0"/>
            </a:br>
            <a:r>
              <a:rPr lang="en-US" sz="3200" b="1" dirty="0"/>
              <a:t>Learning in the Digital Era</a:t>
            </a:r>
          </a:p>
        </p:txBody>
      </p:sp>
      <p:sp>
        <p:nvSpPr>
          <p:cNvPr id="3" name="Subtitle 2"/>
          <p:cNvSpPr>
            <a:spLocks noGrp="1"/>
          </p:cNvSpPr>
          <p:nvPr>
            <p:ph type="subTitle" idx="1"/>
          </p:nvPr>
        </p:nvSpPr>
        <p:spPr/>
        <p:txBody>
          <a:bodyPr/>
          <a:lstStyle/>
          <a:p>
            <a:endParaRPr lang="en-US" dirty="0"/>
          </a:p>
        </p:txBody>
      </p:sp>
      <p:pic>
        <p:nvPicPr>
          <p:cNvPr id="48" name="Video 47">
            <a:hlinkClick r:id="" action="ppaction://media"/>
            <a:extLst>
              <a:ext uri="{FF2B5EF4-FFF2-40B4-BE49-F238E27FC236}">
                <a16:creationId xmlns:a16="http://schemas.microsoft.com/office/drawing/2014/main" id="{31734710-F2E6-415D-CC5E-FC5199E9F0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pic>
        <p:nvPicPr>
          <p:cNvPr id="49" name="Video 48">
            <a:hlinkClick r:id="" action="ppaction://media"/>
            <a:extLst>
              <a:ext uri="{FF2B5EF4-FFF2-40B4-BE49-F238E27FC236}">
                <a16:creationId xmlns:a16="http://schemas.microsoft.com/office/drawing/2014/main" id="{ECA7BD80-2399-EAF1-EC8A-36CD90D7FC0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250930"/>
      </p:ext>
    </p:extLst>
  </p:cSld>
  <p:clrMapOvr>
    <a:masterClrMapping/>
  </p:clrMapOvr>
  <mc:AlternateContent xmlns:mc="http://schemas.openxmlformats.org/markup-compatibility/2006">
    <mc:Choice xmlns:p14="http://schemas.microsoft.com/office/powerpoint/2010/main" Requires="p14">
      <p:transition spd="slow" p14:dur="2000" advTm="15190"/>
    </mc:Choice>
    <mc:Fallback>
      <p:transition spd="slow" advTm="15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48"/>
                </p:tgtEl>
              </p:cMediaNode>
            </p:video>
            <p:seq concurrent="1" nextAc="seek">
              <p:cTn id="11" restart="whenNotActive" fill="hold" evtFilter="cancelBubble" nodeType="interactiveSeq">
                <p:stCondLst>
                  <p:cond evt="onClick" delay="0">
                    <p:tgtEl>
                      <p:spTgt spid="4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8"/>
                                        </p:tgtEl>
                                      </p:cBhvr>
                                    </p:cmd>
                                  </p:childTnLst>
                                </p:cTn>
                              </p:par>
                            </p:childTnLst>
                          </p:cTn>
                        </p:par>
                      </p:childTnLst>
                    </p:cTn>
                  </p:par>
                </p:childTnLst>
              </p:cTn>
              <p:nextCondLst>
                <p:cond evt="onClick" delay="0">
                  <p:tgtEl>
                    <p:spTgt spid="48"/>
                  </p:tgtEl>
                </p:cond>
              </p:nextCondLst>
            </p:seq>
            <p:video>
              <p:cMediaNode vol="80000">
                <p:cTn id="16" fill="hold" display="0">
                  <p:stCondLst>
                    <p:cond delay="indefinite"/>
                  </p:stCondLst>
                </p:cTn>
                <p:tgtEl>
                  <p:spTgt spid="49"/>
                </p:tgtEl>
              </p:cMediaNode>
            </p:video>
            <p:seq concurrent="1" nextAc="seek">
              <p:cTn id="17" restart="whenNotActive" fill="hold" evtFilter="cancelBubble" nodeType="interactiveSeq">
                <p:stCondLst>
                  <p:cond evt="onClick" delay="0">
                    <p:tgtEl>
                      <p:spTgt spid="4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9"/>
                                        </p:tgtEl>
                                      </p:cBhvr>
                                    </p:cmd>
                                  </p:childTnLst>
                                </p:cTn>
                              </p:par>
                            </p:childTnLst>
                          </p:cTn>
                        </p:par>
                      </p:childTnLst>
                    </p:cTn>
                  </p:par>
                </p:childTnLst>
              </p:cTn>
              <p:nextCondLst>
                <p:cond evt="onClick" delay="0">
                  <p:tgtEl>
                    <p:spTgt spid="4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380" y="2152617"/>
            <a:ext cx="5368868" cy="1303867"/>
          </a:xfrm>
        </p:spPr>
        <p:txBody>
          <a:bodyPr/>
          <a:lstStyle/>
          <a:p>
            <a:r>
              <a:rPr lang="en-US" dirty="0"/>
              <a:t>Introduction </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3476166" y="403198"/>
            <a:ext cx="8473027" cy="6013099"/>
          </a:xfrm>
        </p:spPr>
      </p:pic>
      <p:pic>
        <p:nvPicPr>
          <p:cNvPr id="11" name="Video 10">
            <a:hlinkClick r:id="" action="ppaction://media"/>
            <a:extLst>
              <a:ext uri="{FF2B5EF4-FFF2-40B4-BE49-F238E27FC236}">
                <a16:creationId xmlns:a16="http://schemas.microsoft.com/office/drawing/2014/main" id="{836535EF-3E20-F11C-DEA8-E4678C849D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9296873"/>
      </p:ext>
    </p:extLst>
  </p:cSld>
  <p:clrMapOvr>
    <a:masterClrMapping/>
  </p:clrMapOvr>
  <mc:AlternateContent xmlns:mc="http://schemas.openxmlformats.org/markup-compatibility/2006">
    <mc:Choice xmlns:p14="http://schemas.microsoft.com/office/powerpoint/2010/main" Requires="p14">
      <p:transition spd="slow" p14:dur="2000" advTm="49536"/>
    </mc:Choice>
    <mc:Fallback>
      <p:transition spd="slow" advTm="49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0306" y="315705"/>
            <a:ext cx="9601196" cy="1303867"/>
          </a:xfrm>
        </p:spPr>
        <p:txBody>
          <a:bodyPr/>
          <a:lstStyle/>
          <a:p>
            <a:r>
              <a:rPr lang="en-US" dirty="0"/>
              <a:t>Task 1 - Self-Evaluation</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995720" y="1302100"/>
            <a:ext cx="6194775" cy="5354422"/>
          </a:xfrm>
        </p:spPr>
      </p:pic>
      <p:pic>
        <p:nvPicPr>
          <p:cNvPr id="14" name="Video 13">
            <a:hlinkClick r:id="" action="ppaction://media"/>
            <a:extLst>
              <a:ext uri="{FF2B5EF4-FFF2-40B4-BE49-F238E27FC236}">
                <a16:creationId xmlns:a16="http://schemas.microsoft.com/office/drawing/2014/main" id="{610CA41E-D5B0-BA52-19DB-BE588C7C2C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7500000"/>
      </p:ext>
    </p:extLst>
  </p:cSld>
  <p:clrMapOvr>
    <a:masterClrMapping/>
  </p:clrMapOvr>
  <mc:AlternateContent xmlns:mc="http://schemas.openxmlformats.org/markup-compatibility/2006">
    <mc:Choice xmlns:p14="http://schemas.microsoft.com/office/powerpoint/2010/main" Requires="p14">
      <p:transition spd="slow" p14:dur="2000" advTm="50644"/>
    </mc:Choice>
    <mc:Fallback>
      <p:transition spd="slow" advTm="50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476" y="160721"/>
            <a:ext cx="9601196" cy="1303867"/>
          </a:xfrm>
        </p:spPr>
        <p:txBody>
          <a:bodyPr>
            <a:normAutofit fontScale="90000"/>
          </a:bodyPr>
          <a:lstStyle/>
          <a:p>
            <a:r>
              <a:rPr lang="en-US" dirty="0"/>
              <a:t>Task 2 Professional Development Plan (PDP).</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355743" y="1302100"/>
            <a:ext cx="7408190" cy="5559345"/>
          </a:xfrm>
        </p:spPr>
      </p:pic>
      <p:pic>
        <p:nvPicPr>
          <p:cNvPr id="3" name="Video 2">
            <a:hlinkClick r:id="" action="ppaction://media"/>
            <a:extLst>
              <a:ext uri="{FF2B5EF4-FFF2-40B4-BE49-F238E27FC236}">
                <a16:creationId xmlns:a16="http://schemas.microsoft.com/office/drawing/2014/main" id="{E7E20225-5697-AB88-B1FA-EDBBF09577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8930169"/>
      </p:ext>
    </p:extLst>
  </p:cSld>
  <p:clrMapOvr>
    <a:masterClrMapping/>
  </p:clrMapOvr>
  <mc:AlternateContent xmlns:mc="http://schemas.openxmlformats.org/markup-compatibility/2006">
    <mc:Choice xmlns:p14="http://schemas.microsoft.com/office/powerpoint/2010/main" Requires="p14">
      <p:transition spd="slow" p14:dur="2000" advTm="56980"/>
    </mc:Choice>
    <mc:Fallback>
      <p:transition spd="slow" advTm="56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880" y="160722"/>
            <a:ext cx="11546237" cy="1303867"/>
          </a:xfrm>
        </p:spPr>
        <p:txBody>
          <a:bodyPr>
            <a:normAutofit/>
          </a:bodyPr>
          <a:lstStyle/>
          <a:p>
            <a:r>
              <a:rPr lang="en-US" dirty="0"/>
              <a:t>Unit 4 Topic Summary Task 3: Critical Thinking.</a:t>
            </a:r>
          </a:p>
        </p:txBody>
      </p:sp>
      <p:pic>
        <p:nvPicPr>
          <p:cNvPr id="4" name="Content Placeholder 3"/>
          <p:cNvPicPr>
            <a:picLocks noGrp="1" noChangeAspect="1"/>
          </p:cNvPicPr>
          <p:nvPr>
            <p:ph idx="1"/>
          </p:nvPr>
        </p:nvPicPr>
        <p:blipFill rotWithShape="1">
          <a:blip r:embed="rId5">
            <a:extLst>
              <a:ext uri="{28A0092B-C50C-407E-A947-70E740481C1C}">
                <a14:useLocalDpi xmlns:a14="http://schemas.microsoft.com/office/drawing/2010/main" val="0"/>
              </a:ext>
            </a:extLst>
          </a:blip>
          <a:srcRect l="14244" t="2748" r="14865" b="7880"/>
          <a:stretch/>
        </p:blipFill>
        <p:spPr>
          <a:xfrm>
            <a:off x="2727702" y="1301856"/>
            <a:ext cx="6478291" cy="5381161"/>
          </a:xfrm>
        </p:spPr>
      </p:pic>
      <p:pic>
        <p:nvPicPr>
          <p:cNvPr id="3" name="Video 2">
            <a:hlinkClick r:id="" action="ppaction://media"/>
            <a:extLst>
              <a:ext uri="{FF2B5EF4-FFF2-40B4-BE49-F238E27FC236}">
                <a16:creationId xmlns:a16="http://schemas.microsoft.com/office/drawing/2014/main" id="{D6444466-25E2-D98E-A3E1-8A8B2E1586F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2708086"/>
      </p:ext>
    </p:extLst>
  </p:cSld>
  <p:clrMapOvr>
    <a:masterClrMapping/>
  </p:clrMapOvr>
  <mc:AlternateContent xmlns:mc="http://schemas.openxmlformats.org/markup-compatibility/2006">
    <mc:Choice xmlns:p14="http://schemas.microsoft.com/office/powerpoint/2010/main" Requires="p14">
      <p:transition spd="slow" p14:dur="2000" advTm="55420"/>
    </mc:Choice>
    <mc:Fallback>
      <p:transition spd="slow" advTm="55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463" y="1044125"/>
            <a:ext cx="2718659" cy="1303867"/>
          </a:xfrm>
        </p:spPr>
        <p:txBody>
          <a:bodyPr>
            <a:noAutofit/>
          </a:bodyPr>
          <a:lstStyle/>
          <a:p>
            <a:r>
              <a:rPr lang="en-US" sz="2500" dirty="0"/>
              <a:t>Task 4 - Skills Gaps and Development (Plans).</a:t>
            </a:r>
            <a:br>
              <a:rPr lang="en-US" sz="2500" dirty="0"/>
            </a:br>
            <a:endParaRPr lang="en-US" sz="2500" dirty="0"/>
          </a:p>
        </p:txBody>
      </p:sp>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l="4049" t="3617" r="6008" b="9378"/>
          <a:stretch/>
        </p:blipFill>
        <p:spPr>
          <a:xfrm>
            <a:off x="3874576" y="0"/>
            <a:ext cx="7888638" cy="6749512"/>
          </a:xfrm>
          <a:prstGeom prst="rect">
            <a:avLst/>
          </a:prstGeom>
        </p:spPr>
      </p:pic>
      <p:pic>
        <p:nvPicPr>
          <p:cNvPr id="3" name="Video 2">
            <a:hlinkClick r:id="" action="ppaction://media"/>
            <a:extLst>
              <a:ext uri="{FF2B5EF4-FFF2-40B4-BE49-F238E27FC236}">
                <a16:creationId xmlns:a16="http://schemas.microsoft.com/office/drawing/2014/main" id="{E211CC43-AFA9-1264-250D-1E0058116B1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5298121"/>
      </p:ext>
    </p:extLst>
  </p:cSld>
  <p:clrMapOvr>
    <a:masterClrMapping/>
  </p:clrMapOvr>
  <mc:AlternateContent xmlns:mc="http://schemas.openxmlformats.org/markup-compatibility/2006">
    <mc:Choice xmlns:p14="http://schemas.microsoft.com/office/powerpoint/2010/main" Requires="p14">
      <p:transition spd="slow" p14:dur="2000" advTm="41743"/>
    </mc:Choice>
    <mc:Fallback>
      <p:transition spd="slow" advTm="41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rotWithShape="1">
          <a:blip r:embed="rId5">
            <a:extLst>
              <a:ext uri="{28A0092B-C50C-407E-A947-70E740481C1C}">
                <a14:useLocalDpi xmlns:a14="http://schemas.microsoft.com/office/drawing/2010/main" val="0"/>
              </a:ext>
            </a:extLst>
          </a:blip>
          <a:srcRect l="5906" t="2100" r="4381" b="6925"/>
          <a:stretch/>
        </p:blipFill>
        <p:spPr>
          <a:xfrm>
            <a:off x="1295402" y="294468"/>
            <a:ext cx="9601196" cy="6467035"/>
          </a:xfrm>
        </p:spPr>
      </p:pic>
      <p:pic>
        <p:nvPicPr>
          <p:cNvPr id="6" name="Video 5">
            <a:hlinkClick r:id="" action="ppaction://media"/>
            <a:extLst>
              <a:ext uri="{FF2B5EF4-FFF2-40B4-BE49-F238E27FC236}">
                <a16:creationId xmlns:a16="http://schemas.microsoft.com/office/drawing/2014/main" id="{ECCDE795-14ED-D3F9-D01B-2AD7CE4A362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0146274"/>
      </p:ext>
    </p:extLst>
  </p:cSld>
  <p:clrMapOvr>
    <a:masterClrMapping/>
  </p:clrMapOvr>
  <mc:AlternateContent xmlns:mc="http://schemas.openxmlformats.org/markup-compatibility/2006">
    <mc:Choice xmlns:p14="http://schemas.microsoft.com/office/powerpoint/2010/main" Requires="p14">
      <p:transition spd="slow" p14:dur="2000" advTm="30506"/>
    </mc:Choice>
    <mc:Fallback>
      <p:transition spd="slow" advTm="30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85000" lnSpcReduction="10000"/>
          </a:bodyPr>
          <a:lstStyle/>
          <a:p>
            <a:r>
              <a:rPr lang="en-US" dirty="0"/>
              <a:t>R. D. </a:t>
            </a:r>
            <a:r>
              <a:rPr lang="en-US" dirty="0" err="1"/>
              <a:t>Goleman</a:t>
            </a:r>
            <a:r>
              <a:rPr lang="en-US" dirty="0"/>
              <a:t>, </a:t>
            </a:r>
            <a:r>
              <a:rPr lang="en-US" i="1" dirty="0"/>
              <a:t>Emotional Intelligence</a:t>
            </a:r>
            <a:r>
              <a:rPr lang="en-US" dirty="0"/>
              <a:t>. Bantam Books, 1995.</a:t>
            </a:r>
          </a:p>
          <a:p>
            <a:r>
              <a:rPr lang="en-US" dirty="0"/>
              <a:t>L. De </a:t>
            </a:r>
            <a:r>
              <a:rPr lang="en-US" dirty="0" err="1"/>
              <a:t>Grez</a:t>
            </a:r>
            <a:r>
              <a:rPr lang="en-US" dirty="0"/>
              <a:t>, M. </a:t>
            </a:r>
            <a:r>
              <a:rPr lang="en-US" dirty="0" err="1"/>
              <a:t>Valcke</a:t>
            </a:r>
            <a:r>
              <a:rPr lang="en-US" dirty="0"/>
              <a:t>, and I. </a:t>
            </a:r>
            <a:r>
              <a:rPr lang="en-US" dirty="0" err="1"/>
              <a:t>Roozen</a:t>
            </a:r>
            <a:r>
              <a:rPr lang="en-US" dirty="0"/>
              <a:t>, "The impact of goal orientation, self-reflection and personal characteristics on the acquisition of oral presentation skills," </a:t>
            </a:r>
            <a:r>
              <a:rPr lang="en-US" i="1" dirty="0"/>
              <a:t>Eur. J. Psychol. Educ.</a:t>
            </a:r>
            <a:r>
              <a:rPr lang="en-US" dirty="0"/>
              <a:t>, vol. 24, no. 3, pp. 293–306, 2009.</a:t>
            </a:r>
          </a:p>
          <a:p>
            <a:r>
              <a:rPr lang="en-US" dirty="0"/>
              <a:t>F. </a:t>
            </a:r>
            <a:r>
              <a:rPr lang="en-US" dirty="0" err="1"/>
              <a:t>Cirillo</a:t>
            </a:r>
            <a:r>
              <a:rPr lang="en-US" dirty="0"/>
              <a:t>, </a:t>
            </a:r>
            <a:r>
              <a:rPr lang="en-US" i="1" dirty="0"/>
              <a:t>The </a:t>
            </a:r>
            <a:r>
              <a:rPr lang="en-US" i="1" dirty="0" err="1"/>
              <a:t>Pomodoro</a:t>
            </a:r>
            <a:r>
              <a:rPr lang="en-US" i="1" dirty="0"/>
              <a:t> Technique</a:t>
            </a:r>
            <a:r>
              <a:rPr lang="en-US" dirty="0"/>
              <a:t>. FC Garage, 2006.</a:t>
            </a:r>
          </a:p>
          <a:p>
            <a:r>
              <a:rPr lang="en-US" dirty="0"/>
              <a:t>R. H. Ennis, "A taxonomy of critical thinking dispositions and abilities," in </a:t>
            </a:r>
            <a:r>
              <a:rPr lang="en-US" i="1" dirty="0"/>
              <a:t>Teaching Thinking Skills: Theory and Practice</a:t>
            </a:r>
            <a:r>
              <a:rPr lang="en-US" dirty="0"/>
              <a:t>, J. B. Baron and R. J. Sternberg, Eds. W. H. Freeman, 1987, pp. 9–26.</a:t>
            </a:r>
          </a:p>
          <a:p>
            <a:r>
              <a:rPr lang="en-US" dirty="0"/>
              <a:t>D. A. Kolb, </a:t>
            </a:r>
            <a:r>
              <a:rPr lang="en-US" i="1" dirty="0"/>
              <a:t>Experiential Learning: Experience as the Source of Learning and Development</a:t>
            </a:r>
            <a:r>
              <a:rPr lang="en-US" dirty="0"/>
              <a:t>. Prentice-Hall, 1984.</a:t>
            </a:r>
          </a:p>
          <a:p>
            <a:endParaRPr lang="en-US" dirty="0"/>
          </a:p>
        </p:txBody>
      </p:sp>
      <p:pic>
        <p:nvPicPr>
          <p:cNvPr id="6" name="Video 5">
            <a:hlinkClick r:id="" action="ppaction://media"/>
            <a:extLst>
              <a:ext uri="{FF2B5EF4-FFF2-40B4-BE49-F238E27FC236}">
                <a16:creationId xmlns:a16="http://schemas.microsoft.com/office/drawing/2014/main" id="{884A33C8-C15C-83EA-FD17-FC827A5070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4897221"/>
      </p:ext>
    </p:extLst>
  </p:cSld>
  <p:clrMapOvr>
    <a:masterClrMapping/>
  </p:clrMapOvr>
  <mc:AlternateContent xmlns:mc="http://schemas.openxmlformats.org/markup-compatibility/2006">
    <mc:Choice xmlns:p14="http://schemas.microsoft.com/office/powerpoint/2010/main" Requires="p14">
      <p:transition spd="slow" p14:dur="2000" advTm="7754"/>
    </mc:Choice>
    <mc:Fallback>
      <p:transition spd="slow" advTm="7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247</TotalTime>
  <Words>1018</Words>
  <Application>Microsoft Office PowerPoint</Application>
  <PresentationFormat>Widescreen</PresentationFormat>
  <Paragraphs>40</Paragraphs>
  <Slides>8</Slides>
  <Notes>7</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Garamond</vt:lpstr>
      <vt:lpstr>Organic</vt:lpstr>
      <vt:lpstr> ACCA4025 Component 2 Learning in the Digital Era</vt:lpstr>
      <vt:lpstr>Introduction </vt:lpstr>
      <vt:lpstr>Task 1 - Self-Evaluation</vt:lpstr>
      <vt:lpstr>Task 2 Professional Development Plan (PDP).</vt:lpstr>
      <vt:lpstr>Unit 4 Topic Summary Task 3: Critical Thinking.</vt:lpstr>
      <vt:lpstr>Task 4 - Skills Gaps and Development (Plans).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Louisa P</dc:creator>
  <cp:lastModifiedBy>Louisa P</cp:lastModifiedBy>
  <cp:revision>2</cp:revision>
  <dcterms:created xsi:type="dcterms:W3CDTF">2025-12-13T10:50:25Z</dcterms:created>
  <dcterms:modified xsi:type="dcterms:W3CDTF">2025-12-18T19:48:05Z</dcterms:modified>
</cp:coreProperties>
</file>