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9"/>
  </p:notesMasterIdLst>
  <p:handoutMasterIdLst>
    <p:handoutMasterId r:id="rId30"/>
  </p:handoutMasterIdLst>
  <p:sldIdLst>
    <p:sldId id="459" r:id="rId5"/>
    <p:sldId id="471" r:id="rId6"/>
    <p:sldId id="260" r:id="rId7"/>
    <p:sldId id="259" r:id="rId8"/>
    <p:sldId id="468" r:id="rId9"/>
    <p:sldId id="271" r:id="rId10"/>
    <p:sldId id="272" r:id="rId11"/>
    <p:sldId id="264" r:id="rId12"/>
    <p:sldId id="469" r:id="rId13"/>
    <p:sldId id="265" r:id="rId14"/>
    <p:sldId id="269" r:id="rId15"/>
    <p:sldId id="268" r:id="rId16"/>
    <p:sldId id="262" r:id="rId17"/>
    <p:sldId id="263" r:id="rId18"/>
    <p:sldId id="470" r:id="rId19"/>
    <p:sldId id="462" r:id="rId20"/>
    <p:sldId id="463" r:id="rId21"/>
    <p:sldId id="474" r:id="rId22"/>
    <p:sldId id="475" r:id="rId23"/>
    <p:sldId id="277" r:id="rId24"/>
    <p:sldId id="481" r:id="rId25"/>
    <p:sldId id="279" r:id="rId26"/>
    <p:sldId id="482" r:id="rId27"/>
    <p:sldId id="483" r:id="rId28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9961" autoAdjust="0"/>
  </p:normalViewPr>
  <p:slideViewPr>
    <p:cSldViewPr>
      <p:cViewPr varScale="1">
        <p:scale>
          <a:sx n="91" d="100"/>
          <a:sy n="91" d="100"/>
        </p:scale>
        <p:origin x="2184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handoutMaster" Target="handoutMasters/handout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ttina Schmidt" userId="32f9f094-ca9c-4781-adf1-b860fa553cc7" providerId="ADAL" clId="{46607C3E-46E5-4FB5-A8C1-2624A63C61FB}"/>
    <pc:docChg chg="modSld modNotesMaster modHandout">
      <pc:chgData name="Bettina Schmidt" userId="32f9f094-ca9c-4781-adf1-b860fa553cc7" providerId="ADAL" clId="{46607C3E-46E5-4FB5-A8C1-2624A63C61FB}" dt="2023-11-07T15:35:19.094" v="32" actId="6549"/>
      <pc:docMkLst>
        <pc:docMk/>
      </pc:docMkLst>
      <pc:sldChg chg="modSp mod">
        <pc:chgData name="Bettina Schmidt" userId="32f9f094-ca9c-4781-adf1-b860fa553cc7" providerId="ADAL" clId="{46607C3E-46E5-4FB5-A8C1-2624A63C61FB}" dt="2023-11-07T15:35:19.094" v="32" actId="6549"/>
        <pc:sldMkLst>
          <pc:docMk/>
          <pc:sldMk cId="4190742331" sldId="483"/>
        </pc:sldMkLst>
        <pc:graphicFrameChg chg="modGraphic">
          <ac:chgData name="Bettina Schmidt" userId="32f9f094-ca9c-4781-adf1-b860fa553cc7" providerId="ADAL" clId="{46607C3E-46E5-4FB5-A8C1-2624A63C61FB}" dt="2023-11-07T15:35:19.094" v="32" actId="6549"/>
          <ac:graphicFrameMkLst>
            <pc:docMk/>
            <pc:sldMk cId="4190742331" sldId="483"/>
            <ac:graphicFrameMk id="5" creationId="{C84C099D-3231-4C65-BC43-53989B533B49}"/>
          </ac:graphicFrameMkLst>
        </pc:graphicFrame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07/11/2023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35DF58F-8671-456E-AFAD-17BFC9F0FA41}" type="datetimeFigureOut">
              <a:rPr lang="en-GB" smtClean="0"/>
              <a:pPr/>
              <a:t>07/11/2023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0983270C-3725-49C9-9AFB-E0CEEAD016A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9884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D1E652-6F55-45ED-94CC-55FE7D5FE18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68648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D1E652-6F55-45ED-94CC-55FE7D5FE18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8013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D1E652-6F55-45ED-94CC-55FE7D5FE18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86988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D1E652-6F55-45ED-94CC-55FE7D5FE18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32599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D1E652-6F55-45ED-94CC-55FE7D5FE18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5470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D1E652-6F55-45ED-94CC-55FE7D5FE18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8057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D1E652-6F55-45ED-94CC-55FE7D5FE18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40224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D1E652-6F55-45ED-94CC-55FE7D5FE18B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678965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D1E652-6F55-45ED-94CC-55FE7D5FE18B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98873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65B335D-1718-4660-8976-B33E2F7176C2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17068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D1E652-6F55-45ED-94CC-55FE7D5FE18B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01473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07/11/2023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07/11/2023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07/11/2023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07/11/2023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07/11/2023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07/11/2023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07/11/2023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07/11/2023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07/11/2023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07/11/2023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8E8D67-9C04-4453-90A4-A7D6F5B3501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3644893"/>
      </p:ext>
    </p:extLst>
  </p:cSld>
  <p:clrMapOvr>
    <a:masterClrMapping/>
  </p:clrMapOvr>
  <p:transition advClick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575EE-F7F6-42C9-B986-378C98754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B13CC8-9E48-4AB4-B99E-41E5E253396E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F223E7-5909-421E-8FED-C975AE448F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AEDCD0-99A2-4795-AA60-8C45137C7DA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1F7D49-58D3-4CF3-9DE8-EB331C543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EF69C2-728C-445E-A681-863B05C6D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D16C47AD-9C7D-4591-AD19-B44267B8A4B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44003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07/11/2023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How to write a Reflective Report 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9682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021B0-392C-4E26-BFC3-54EEFDDDCC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should come in a report?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207ECE-B957-4EF6-9504-CAE6B9144A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More information about your project than in the proposal, for instance about  </a:t>
            </a:r>
          </a:p>
          <a:p>
            <a:pPr lvl="1"/>
            <a:r>
              <a:rPr lang="en-GB" dirty="0"/>
              <a:t>Methodology </a:t>
            </a:r>
          </a:p>
          <a:p>
            <a:pPr lvl="1"/>
            <a:r>
              <a:rPr lang="en-GB" dirty="0"/>
              <a:t>Context </a:t>
            </a:r>
          </a:p>
          <a:p>
            <a:pPr lvl="1"/>
            <a:r>
              <a:rPr lang="en-GB" dirty="0"/>
              <a:t>Literature </a:t>
            </a:r>
          </a:p>
          <a:p>
            <a:r>
              <a:rPr lang="en-GB" dirty="0"/>
              <a:t>Reflection of your experience </a:t>
            </a:r>
          </a:p>
          <a:p>
            <a:r>
              <a:rPr lang="en-GB" dirty="0"/>
              <a:t>Bibliography</a:t>
            </a:r>
          </a:p>
          <a:p>
            <a:r>
              <a:rPr lang="en-GB" dirty="0"/>
              <a:t>Project Management Plan  </a:t>
            </a:r>
          </a:p>
        </p:txBody>
      </p:sp>
    </p:spTree>
    <p:extLst>
      <p:ext uri="{BB962C8B-B14F-4D97-AF65-F5344CB8AC3E}">
        <p14:creationId xmlns:p14="http://schemas.microsoft.com/office/powerpoint/2010/main" val="6615290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Explain the focus of your topic </a:t>
            </a:r>
          </a:p>
          <a:p>
            <a:pPr lvl="1"/>
            <a:r>
              <a:rPr lang="en-GB" dirty="0"/>
              <a:t>What specific problems you aim to address</a:t>
            </a:r>
          </a:p>
          <a:p>
            <a:pPr lvl="1"/>
            <a:r>
              <a:rPr lang="en-GB" dirty="0"/>
              <a:t>What direction you think your argument will take</a:t>
            </a:r>
          </a:p>
          <a:p>
            <a:r>
              <a:rPr lang="en-GB" dirty="0"/>
              <a:t>Explain the significance of your topic</a:t>
            </a:r>
          </a:p>
          <a:p>
            <a:pPr lvl="1"/>
            <a:r>
              <a:rPr lang="en-GB" dirty="0"/>
              <a:t>What will your project offer to the current debate</a:t>
            </a:r>
          </a:p>
        </p:txBody>
      </p:sp>
    </p:spTree>
    <p:extLst>
      <p:ext uri="{BB962C8B-B14F-4D97-AF65-F5344CB8AC3E}">
        <p14:creationId xmlns:p14="http://schemas.microsoft.com/office/powerpoint/2010/main" val="27167986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report should …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GB" dirty="0"/>
              <a:t>give an overview of the topic and study situated within the </a:t>
            </a:r>
            <a:r>
              <a:rPr lang="en-GB" u="sng" dirty="0">
                <a:solidFill>
                  <a:srgbClr val="FFC000"/>
                </a:solidFill>
              </a:rPr>
              <a:t>relevant discipline</a:t>
            </a:r>
          </a:p>
          <a:p>
            <a:pPr lvl="0"/>
            <a:r>
              <a:rPr lang="en-GB" dirty="0"/>
              <a:t>review the theoretical and if applicable discipline literature relevant to your topic</a:t>
            </a:r>
          </a:p>
          <a:p>
            <a:pPr lvl="0"/>
            <a:r>
              <a:rPr lang="en-GB" dirty="0"/>
              <a:t>explain your </a:t>
            </a:r>
            <a:r>
              <a:rPr lang="en-GB" u="sng" dirty="0">
                <a:solidFill>
                  <a:srgbClr val="FFC000"/>
                </a:solidFill>
              </a:rPr>
              <a:t>methodology</a:t>
            </a:r>
          </a:p>
          <a:p>
            <a:pPr lvl="0"/>
            <a:r>
              <a:rPr lang="en-GB" dirty="0"/>
              <a:t>present your findings and</a:t>
            </a:r>
          </a:p>
          <a:p>
            <a:pPr lvl="0"/>
            <a:r>
              <a:rPr lang="en-GB" dirty="0"/>
              <a:t>discuss the findings in light of the literature and your </a:t>
            </a:r>
            <a:r>
              <a:rPr lang="en-GB" u="sng" dirty="0">
                <a:solidFill>
                  <a:srgbClr val="FFC000"/>
                </a:solidFill>
              </a:rPr>
              <a:t>experience</a:t>
            </a:r>
            <a:r>
              <a:rPr lang="en-GB" dirty="0"/>
              <a:t> of it</a:t>
            </a:r>
          </a:p>
        </p:txBody>
      </p:sp>
    </p:spTree>
    <p:extLst>
      <p:ext uri="{BB962C8B-B14F-4D97-AF65-F5344CB8AC3E}">
        <p14:creationId xmlns:p14="http://schemas.microsoft.com/office/powerpoint/2010/main" val="31372283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By now most of you should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have your idea</a:t>
            </a:r>
          </a:p>
          <a:p>
            <a:r>
              <a:rPr lang="en-GB" dirty="0"/>
              <a:t>have read something</a:t>
            </a:r>
          </a:p>
          <a:p>
            <a:r>
              <a:rPr lang="en-GB" dirty="0"/>
              <a:t>have an idea of what you are going to do</a:t>
            </a:r>
          </a:p>
          <a:p>
            <a:r>
              <a:rPr lang="en-GB" dirty="0"/>
              <a:t>have actually done some of it</a:t>
            </a:r>
          </a:p>
          <a:p>
            <a:endParaRPr lang="en-GB" dirty="0"/>
          </a:p>
          <a:p>
            <a:pPr lvl="1"/>
            <a:r>
              <a:rPr lang="en-GB" dirty="0"/>
              <a:t>ANYONE involved with something practical, visiting places, museums, collections etc. OR intend to interview or talk to people…. SHOULD have already done so…</a:t>
            </a:r>
          </a:p>
          <a:p>
            <a:endParaRPr lang="en-GB" dirty="0"/>
          </a:p>
          <a:p>
            <a:r>
              <a:rPr lang="en-GB" dirty="0"/>
              <a:t>have worked out your methodology</a:t>
            </a:r>
          </a:p>
        </p:txBody>
      </p:sp>
    </p:spTree>
    <p:extLst>
      <p:ext uri="{BB962C8B-B14F-4D97-AF65-F5344CB8AC3E}">
        <p14:creationId xmlns:p14="http://schemas.microsoft.com/office/powerpoint/2010/main" val="26090137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Just reading is not a methodology!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We (humanities) methodology = primarily critical, can be speculative, may have significant historical perspective. </a:t>
            </a:r>
          </a:p>
          <a:p>
            <a:endParaRPr lang="en-GB" dirty="0"/>
          </a:p>
          <a:p>
            <a:r>
              <a:rPr lang="en-GB" dirty="0"/>
              <a:t>Social sciences (the methodology often adopted by </a:t>
            </a:r>
            <a:r>
              <a:rPr lang="en-GB" dirty="0" err="1"/>
              <a:t>Anth</a:t>
            </a:r>
            <a:r>
              <a:rPr lang="en-GB" dirty="0"/>
              <a:t> and Arch) and physical sciences, = empiricism </a:t>
            </a:r>
          </a:p>
          <a:p>
            <a:pPr lvl="1"/>
            <a:r>
              <a:rPr lang="en-GB" dirty="0"/>
              <a:t>the </a:t>
            </a:r>
            <a:r>
              <a:rPr lang="en-GB" i="1" dirty="0"/>
              <a:t>empirical</a:t>
            </a:r>
            <a:r>
              <a:rPr lang="en-GB" dirty="0"/>
              <a:t> method by means of direct and indirect observation or experience as a way of gaining knowledge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25831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Success – oddly NOT the most important…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“Methodology” implies more than simply the methods you intend to use to collect data. You should include a </a:t>
            </a:r>
            <a:r>
              <a:rPr lang="en-GB" dirty="0">
                <a:solidFill>
                  <a:srgbClr val="FFC000"/>
                </a:solidFill>
              </a:rPr>
              <a:t>consideration of the concepts and theories </a:t>
            </a:r>
            <a:r>
              <a:rPr lang="en-GB" dirty="0"/>
              <a:t>which underlie the methods…..</a:t>
            </a:r>
          </a:p>
          <a:p>
            <a:endParaRPr lang="en-GB" dirty="0"/>
          </a:p>
          <a:p>
            <a:r>
              <a:rPr lang="en-GB" dirty="0"/>
              <a:t>Some efforts are successful and some are not, but it is not the measurable success that matters so much as the awareness of the process you are undertaking = how much have you done the above?</a:t>
            </a:r>
          </a:p>
        </p:txBody>
      </p:sp>
    </p:spTree>
    <p:extLst>
      <p:ext uri="{BB962C8B-B14F-4D97-AF65-F5344CB8AC3E}">
        <p14:creationId xmlns:p14="http://schemas.microsoft.com/office/powerpoint/2010/main" val="41396210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= Reflection/Reflective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457200" y="1556792"/>
            <a:ext cx="5599834" cy="3469481"/>
          </a:xfrm>
        </p:spPr>
        <p:txBody>
          <a:bodyPr>
            <a:normAutofit fontScale="70000" lnSpcReduction="20000"/>
          </a:bodyPr>
          <a:lstStyle/>
          <a:p>
            <a:pPr marL="89154" indent="0">
              <a:buNone/>
            </a:pPr>
            <a:r>
              <a:rPr lang="en-GB" dirty="0"/>
              <a:t>Donald Schön described how reflection-in-action could be used as a tool to improve one’s practice. </a:t>
            </a:r>
          </a:p>
          <a:p>
            <a:pPr marL="89154" indent="0">
              <a:buNone/>
            </a:pPr>
            <a:r>
              <a:rPr lang="en-GB" dirty="0"/>
              <a:t>	means after the event - I’ve thought about it and I’ve thought how it could be improved – so next time I will…..</a:t>
            </a:r>
          </a:p>
          <a:p>
            <a:pPr marL="89154" indent="0">
              <a:buNone/>
            </a:pPr>
            <a:endParaRPr lang="en-GB" dirty="0"/>
          </a:p>
          <a:p>
            <a:pPr marL="89154" indent="0">
              <a:buNone/>
            </a:pPr>
            <a:r>
              <a:rPr lang="en-GB" dirty="0" err="1"/>
              <a:t>Schön</a:t>
            </a:r>
            <a:r>
              <a:rPr lang="en-GB" dirty="0"/>
              <a:t> noted that it is possible to describe the tacit knowledge implicit in our actions through a process of observation and reflection (see </a:t>
            </a:r>
            <a:r>
              <a:rPr lang="en-GB" dirty="0" err="1"/>
              <a:t>Schön</a:t>
            </a:r>
            <a:r>
              <a:rPr lang="en-GB" dirty="0"/>
              <a:t>, 1987)....</a:t>
            </a:r>
          </a:p>
          <a:p>
            <a:pPr marL="89154" indent="0">
              <a:buNone/>
            </a:pPr>
            <a:endParaRPr lang="en-GB" dirty="0"/>
          </a:p>
          <a:p>
            <a:pPr marL="89154" indent="0">
              <a:buNone/>
            </a:pPr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49" t="11504" r="54390" b="2668"/>
          <a:stretch/>
        </p:blipFill>
        <p:spPr>
          <a:xfrm>
            <a:off x="6397759" y="1290309"/>
            <a:ext cx="2206689" cy="444319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57200" y="5165427"/>
            <a:ext cx="5249008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 err="1"/>
              <a:t>Schon</a:t>
            </a:r>
            <a:r>
              <a:rPr lang="en-GB" sz="1050" dirty="0"/>
              <a:t>, D. A. (1987). </a:t>
            </a:r>
            <a:r>
              <a:rPr lang="en-GB" sz="1050" i="1" dirty="0"/>
              <a:t>Educating the reflective practitioner: Toward a new design for teaching and learning in the professions</a:t>
            </a:r>
            <a:r>
              <a:rPr lang="en-GB" sz="1050" dirty="0"/>
              <a:t>. San Francisco: </a:t>
            </a:r>
            <a:r>
              <a:rPr lang="en-GB" sz="1050" dirty="0" err="1"/>
              <a:t>Jossey</a:t>
            </a:r>
            <a:r>
              <a:rPr lang="en-GB" sz="1050" dirty="0"/>
              <a:t>-Bass</a:t>
            </a:r>
          </a:p>
        </p:txBody>
      </p:sp>
    </p:spTree>
    <p:extLst>
      <p:ext uri="{BB962C8B-B14F-4D97-AF65-F5344CB8AC3E}">
        <p14:creationId xmlns:p14="http://schemas.microsoft.com/office/powerpoint/2010/main" val="30173209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Reflective practice is crucial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6222" y="1694396"/>
            <a:ext cx="8229600" cy="3469207"/>
          </a:xfrm>
        </p:spPr>
        <p:txBody>
          <a:bodyPr>
            <a:normAutofit fontScale="62500" lnSpcReduction="20000"/>
          </a:bodyPr>
          <a:lstStyle/>
          <a:p>
            <a:r>
              <a:rPr lang="en-GB" b="1" dirty="0"/>
              <a:t>To our (personal and intellectual) growth and learning</a:t>
            </a:r>
          </a:p>
          <a:p>
            <a:pPr marL="89154" indent="0">
              <a:buNone/>
            </a:pPr>
            <a:r>
              <a:rPr lang="en-GB" dirty="0"/>
              <a:t>	</a:t>
            </a:r>
          </a:p>
          <a:p>
            <a:pPr marL="89154" indent="0">
              <a:buNone/>
            </a:pPr>
            <a:r>
              <a:rPr lang="en-GB" dirty="0"/>
              <a:t>As an academic, I learn from my experience with previous cohorts and build this into the next experience, in theory making it better for you..….you should in theory be having a blast by now!</a:t>
            </a:r>
          </a:p>
          <a:p>
            <a:pPr marL="89154" indent="0">
              <a:buNone/>
            </a:pPr>
            <a:endParaRPr lang="en-GB" dirty="0"/>
          </a:p>
          <a:p>
            <a:r>
              <a:rPr lang="en-GB" b="1" dirty="0"/>
              <a:t>Being reflective requires that parties examine their priorities </a:t>
            </a:r>
            <a:r>
              <a:rPr lang="en-GB" b="1" dirty="0">
                <a:solidFill>
                  <a:srgbClr val="FFC000"/>
                </a:solidFill>
              </a:rPr>
              <a:t>after</a:t>
            </a:r>
            <a:r>
              <a:rPr lang="en-GB" b="1" dirty="0"/>
              <a:t> they enter into the ‘arena’ ...</a:t>
            </a:r>
          </a:p>
          <a:p>
            <a:endParaRPr lang="en-GB" dirty="0"/>
          </a:p>
          <a:p>
            <a:pPr marL="342900" lvl="1" indent="0">
              <a:buNone/>
            </a:pPr>
            <a:r>
              <a:rPr lang="en-GB" dirty="0"/>
              <a:t>If you were to reflect on your performance in your last essay/s then you should be producing your best work ever in your third year……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68593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Reflexivity (Social Theory </a:t>
            </a:r>
            <a:r>
              <a:rPr lang="en-GB"/>
              <a:t>+ Sciences)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Acknowledge and take account of the many ways we influence our research AND thereby the findings</a:t>
            </a:r>
          </a:p>
          <a:p>
            <a:r>
              <a:rPr lang="en-GB" dirty="0"/>
              <a:t>Hugely important in the social sciences, Anthropology, Psychology, Sociology and Archaeology</a:t>
            </a:r>
          </a:p>
          <a:p>
            <a:r>
              <a:rPr lang="en-GB" dirty="0"/>
              <a:t>Circular relationship</a:t>
            </a:r>
          </a:p>
          <a:p>
            <a:r>
              <a:rPr lang="en-GB" dirty="0"/>
              <a:t>Being reflexive requires that parties examine their priorities </a:t>
            </a:r>
            <a:r>
              <a:rPr lang="en-GB" dirty="0">
                <a:solidFill>
                  <a:srgbClr val="FFC000"/>
                </a:solidFill>
              </a:rPr>
              <a:t>before</a:t>
            </a:r>
            <a:r>
              <a:rPr lang="en-GB" dirty="0"/>
              <a:t> they enter into the ‘arena’ ...</a:t>
            </a:r>
          </a:p>
        </p:txBody>
      </p:sp>
    </p:spTree>
    <p:extLst>
      <p:ext uri="{BB962C8B-B14F-4D97-AF65-F5344CB8AC3E}">
        <p14:creationId xmlns:p14="http://schemas.microsoft.com/office/powerpoint/2010/main" val="13391080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Reflexivity is considered to occur when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The observations or actions of observers (i.e. us, the researchers) influence the very situations we are observing, </a:t>
            </a:r>
          </a:p>
          <a:p>
            <a:endParaRPr lang="en-GB" dirty="0"/>
          </a:p>
          <a:p>
            <a:pPr marL="329184" lvl="1" indent="-24003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dirty="0"/>
              <a:t>The theories we formulate actually influence or affect the outcome especially when we are trying to be objective, (avoids us making ill-informed , personal or judgemental statements) </a:t>
            </a:r>
          </a:p>
          <a:p>
            <a:pPr lvl="1"/>
            <a:r>
              <a:rPr lang="en-GB" dirty="0"/>
              <a:t>We as observers can influence outcome by very presence. </a:t>
            </a:r>
          </a:p>
          <a:p>
            <a:pPr lvl="1"/>
            <a:endParaRPr lang="en-GB" dirty="0"/>
          </a:p>
          <a:p>
            <a:pPr marL="342900" lvl="1" indent="0">
              <a:buNone/>
            </a:pPr>
            <a:r>
              <a:rPr lang="en-GB" dirty="0"/>
              <a:t>Observations are not independent of the participation of the observer.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32840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/>
              <a:t>Reflexivity is a methodological issue in the social sciences analogous to the observer effect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endParaRPr lang="en-GB" dirty="0"/>
          </a:p>
          <a:p>
            <a:r>
              <a:rPr lang="en-GB" dirty="0"/>
              <a:t>Reflexivity expands the frame to include an examination of the underlying assumptions and priorities that shape interaction within a given time, place and situation</a:t>
            </a:r>
          </a:p>
          <a:p>
            <a:endParaRPr lang="en-GB" dirty="0"/>
          </a:p>
          <a:p>
            <a:r>
              <a:rPr lang="en-GB" dirty="0"/>
              <a:t>Reflexivity is an interactive process that takes into consideration the relationship between oneself and the ‘other’ – the other being an aspect of what we may be studying. </a:t>
            </a:r>
          </a:p>
          <a:p>
            <a:endParaRPr lang="en-GB" dirty="0"/>
          </a:p>
          <a:p>
            <a:r>
              <a:rPr lang="en-GB" dirty="0"/>
              <a:t>Recognising that our belief systems influence our outcomes</a:t>
            </a:r>
          </a:p>
          <a:p>
            <a:endParaRPr lang="en-GB" dirty="0"/>
          </a:p>
          <a:p>
            <a:pPr marL="89154" indent="0">
              <a:buNone/>
            </a:pPr>
            <a:r>
              <a:rPr lang="en-GB" dirty="0"/>
              <a:t>= a recognition of our ignorance prior to research may produce ill informed conclusions or value laden judgements about the situation </a:t>
            </a:r>
          </a:p>
        </p:txBody>
      </p:sp>
    </p:spTree>
    <p:extLst>
      <p:ext uri="{BB962C8B-B14F-4D97-AF65-F5344CB8AC3E}">
        <p14:creationId xmlns:p14="http://schemas.microsoft.com/office/powerpoint/2010/main" val="29292167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Methodology: different perspectives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Reflective – thoughtful, evaluative, insightful regarding something you want to understand (and want to improve)</a:t>
            </a:r>
          </a:p>
          <a:p>
            <a:pPr lvl="1"/>
            <a:r>
              <a:rPr lang="en-GB" dirty="0"/>
              <a:t>An event, or body of knowledge, attempts to understand what you know now compared to what you knew before</a:t>
            </a:r>
          </a:p>
          <a:p>
            <a:pPr lvl="1"/>
            <a:endParaRPr lang="en-GB" dirty="0"/>
          </a:p>
          <a:p>
            <a:r>
              <a:rPr lang="en-GB" dirty="0"/>
              <a:t>Reflexive – personal insight – of your position</a:t>
            </a:r>
          </a:p>
          <a:p>
            <a:pPr lvl="1"/>
            <a:r>
              <a:rPr lang="en-GB" dirty="0"/>
              <a:t>questions yourself, as a researcher, your stance – tries to be ‘unbiased’ whilst acknowledging that we are biased and shows how we ‘deal’ with that. 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03733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a nutshell….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Reflective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Requires you to question </a:t>
            </a:r>
          </a:p>
          <a:p>
            <a:r>
              <a:rPr lang="en-GB" dirty="0"/>
              <a:t>Looks back at what you did</a:t>
            </a:r>
          </a:p>
          <a:p>
            <a:r>
              <a:rPr lang="en-GB" dirty="0"/>
              <a:t>Measures what you knew or experienced now, compared to before</a:t>
            </a:r>
          </a:p>
          <a:p>
            <a:r>
              <a:rPr lang="en-GB" dirty="0"/>
              <a:t>= post-hoc (after the event)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Reflexive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Requires you to question</a:t>
            </a:r>
          </a:p>
          <a:p>
            <a:r>
              <a:rPr lang="en-GB" dirty="0"/>
              <a:t>Before and while it happens</a:t>
            </a:r>
          </a:p>
          <a:p>
            <a:r>
              <a:rPr lang="en-GB" dirty="0"/>
              <a:t>Forces you to examine what you will do, how you will do it, how it will change the outcome  by the process of doing something</a:t>
            </a:r>
          </a:p>
        </p:txBody>
      </p:sp>
    </p:spTree>
    <p:extLst>
      <p:ext uri="{BB962C8B-B14F-4D97-AF65-F5344CB8AC3E}">
        <p14:creationId xmlns:p14="http://schemas.microsoft.com/office/powerpoint/2010/main" val="30226264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344A7281-F23B-4E0F-BAE1-8D1AB4C590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Back to the report (and your assignment)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EC2EB4F-074B-4A94-ADA8-D475ED1EA8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report should have two appendices:</a:t>
            </a:r>
          </a:p>
          <a:p>
            <a:endParaRPr lang="en-GB" dirty="0"/>
          </a:p>
          <a:p>
            <a:pPr lvl="1"/>
            <a:r>
              <a:rPr lang="en-GB" dirty="0"/>
              <a:t>Bibliography </a:t>
            </a:r>
          </a:p>
          <a:p>
            <a:pPr marL="457200" lvl="1" indent="0">
              <a:buNone/>
            </a:pPr>
            <a:endParaRPr lang="en-GB" dirty="0"/>
          </a:p>
          <a:p>
            <a:pPr lvl="1"/>
            <a:r>
              <a:rPr lang="en-GB" dirty="0"/>
              <a:t>Project Management Plan (e.g., Gantt Chart but  a table is also fine)</a:t>
            </a:r>
          </a:p>
        </p:txBody>
      </p:sp>
    </p:spTree>
    <p:extLst>
      <p:ext uri="{BB962C8B-B14F-4D97-AF65-F5344CB8AC3E}">
        <p14:creationId xmlns:p14="http://schemas.microsoft.com/office/powerpoint/2010/main" val="36221677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bibliography?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 bibliography submitted at the beginning of a period of research is a bibliography of the materials (primary and secondary) that you </a:t>
            </a:r>
            <a:r>
              <a:rPr lang="en-GB" b="1" u="sng" dirty="0"/>
              <a:t>expect</a:t>
            </a:r>
            <a:r>
              <a:rPr lang="en-GB" dirty="0"/>
              <a:t> to use.</a:t>
            </a:r>
          </a:p>
          <a:p>
            <a:r>
              <a:rPr lang="en-GB" dirty="0"/>
              <a:t>It </a:t>
            </a:r>
            <a:r>
              <a:rPr lang="en-GB" b="1" u="sng" dirty="0"/>
              <a:t>will</a:t>
            </a:r>
            <a:r>
              <a:rPr lang="en-GB" dirty="0"/>
              <a:t> change over the course of your work.</a:t>
            </a:r>
          </a:p>
          <a:p>
            <a:r>
              <a:rPr lang="en-GB" dirty="0"/>
              <a:t>It’s there to show that you have done the necessary </a:t>
            </a:r>
            <a:r>
              <a:rPr lang="en-GB" b="1" u="sng" dirty="0"/>
              <a:t>preparation</a:t>
            </a:r>
            <a:r>
              <a:rPr lang="en-GB" dirty="0"/>
              <a:t> to proceed with your project.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But how do I know what I am going to use?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are the primary sources (literary, </a:t>
            </a:r>
            <a:r>
              <a:rPr lang="en-GB" dirty="0" err="1"/>
              <a:t>epigraphical</a:t>
            </a:r>
            <a:r>
              <a:rPr lang="en-GB" dirty="0"/>
              <a:t>, </a:t>
            </a:r>
            <a:r>
              <a:rPr lang="en-GB" dirty="0" err="1"/>
              <a:t>papyrological</a:t>
            </a:r>
            <a:r>
              <a:rPr lang="en-GB" dirty="0"/>
              <a:t>, iconographical, archaeological) that you have already identified?</a:t>
            </a:r>
          </a:p>
          <a:p>
            <a:r>
              <a:rPr lang="en-GB" dirty="0"/>
              <a:t>What are the main pieces of scholarship that you have already read or identified as necessary reading?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 what do I put in?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In some disciplines you need to divide your bibliography into two sections: one for primary sources and one for scholarship.</a:t>
            </a:r>
          </a:p>
          <a:p>
            <a:r>
              <a:rPr lang="en-GB" dirty="0"/>
              <a:t>Remember to include translation details if you know them.</a:t>
            </a:r>
          </a:p>
          <a:p>
            <a:r>
              <a:rPr lang="en-GB" dirty="0"/>
              <a:t>You should have at least 15 items (books or articles) in the part of your bibliography on scholarship.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should a bibliography look?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Follow the guidelines according to the reference style used in your programme(i.e., Harvard style)</a:t>
            </a:r>
          </a:p>
          <a:p>
            <a:r>
              <a:rPr lang="en-GB" dirty="0"/>
              <a:t>you can find the different reference style guidelines on the library website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Project Management Plan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…. can be </a:t>
            </a:r>
          </a:p>
          <a:p>
            <a:r>
              <a:rPr lang="en-GB" dirty="0"/>
              <a:t>A mind map</a:t>
            </a:r>
          </a:p>
          <a:p>
            <a:r>
              <a:rPr lang="en-GB" dirty="0"/>
              <a:t>A Gantt chart</a:t>
            </a:r>
          </a:p>
          <a:p>
            <a:r>
              <a:rPr lang="en-GB" dirty="0"/>
              <a:t>A table </a:t>
            </a:r>
          </a:p>
          <a:p>
            <a:r>
              <a:rPr lang="en-GB" dirty="0"/>
              <a:t>And so on </a:t>
            </a:r>
          </a:p>
        </p:txBody>
      </p:sp>
    </p:spTree>
    <p:extLst>
      <p:ext uri="{BB962C8B-B14F-4D97-AF65-F5344CB8AC3E}">
        <p14:creationId xmlns:p14="http://schemas.microsoft.com/office/powerpoint/2010/main" val="23690876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this?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Your project/dissertation takes about 8 months from proposal to the deadline.</a:t>
            </a:r>
          </a:p>
          <a:p>
            <a:r>
              <a:rPr lang="en-GB" dirty="0"/>
              <a:t>In the meantime, you have to also complete a number of other modules.</a:t>
            </a:r>
          </a:p>
          <a:p>
            <a:r>
              <a:rPr lang="en-GB" dirty="0"/>
              <a:t>The project management plan is there to identify what you need to do, and when, what your goals are, and when you will reach them.</a:t>
            </a:r>
          </a:p>
          <a:p>
            <a:r>
              <a:rPr lang="en-GB" dirty="0"/>
              <a:t>Also, the project management plan will allow to schedule your supervision meetings, and what and when you will give chapters, etc. to your supervisor.</a:t>
            </a:r>
          </a:p>
        </p:txBody>
      </p:sp>
    </p:spTree>
    <p:extLst>
      <p:ext uri="{BB962C8B-B14F-4D97-AF65-F5344CB8AC3E}">
        <p14:creationId xmlns:p14="http://schemas.microsoft.com/office/powerpoint/2010/main" val="35150937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project manage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It is useful to create a chart, like a Gantt chart. </a:t>
            </a:r>
          </a:p>
          <a:p>
            <a:r>
              <a:rPr lang="en-GB" dirty="0"/>
              <a:t>You can create Gantt charts on excel, word, </a:t>
            </a:r>
            <a:r>
              <a:rPr lang="en-GB" dirty="0" err="1"/>
              <a:t>visio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9810566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E21D09-E9E2-492B-BCF1-E811BD54ED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Easy example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1629C3DD-4098-4850-A5E7-6BC036E16C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16493459"/>
              </p:ext>
            </p:extLst>
          </p:nvPr>
        </p:nvGraphicFramePr>
        <p:xfrm>
          <a:off x="457200" y="1196752"/>
          <a:ext cx="8229600" cy="4399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2512">
                  <a:extLst>
                    <a:ext uri="{9D8B030D-6E8A-4147-A177-3AD203B41FA5}">
                      <a16:colId xmlns:a16="http://schemas.microsoft.com/office/drawing/2014/main" val="3832365548"/>
                    </a:ext>
                  </a:extLst>
                </a:gridCol>
                <a:gridCol w="3963888">
                  <a:extLst>
                    <a:ext uri="{9D8B030D-6E8A-4147-A177-3AD203B41FA5}">
                      <a16:colId xmlns:a16="http://schemas.microsoft.com/office/drawing/2014/main" val="3128782396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330993216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Time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Task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Target (milestone)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89813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Block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Finalise topic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Meet your supervisor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00306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Block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Discuss topic with supervisor</a:t>
                      </a:r>
                    </a:p>
                    <a:p>
                      <a:r>
                        <a:rPr lang="en-GB" dirty="0"/>
                        <a:t>Get an overview of resources and skills needed</a:t>
                      </a:r>
                    </a:p>
                    <a:p>
                      <a:r>
                        <a:rPr lang="en-GB" dirty="0"/>
                        <a:t>Research literature </a:t>
                      </a:r>
                    </a:p>
                    <a:p>
                      <a:r>
                        <a:rPr lang="en-GB" dirty="0"/>
                        <a:t>Write short comments on readings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Submit reflective report on 19</a:t>
                      </a:r>
                      <a:r>
                        <a:rPr lang="en-GB" baseline="30000" dirty="0"/>
                        <a:t>th</a:t>
                      </a:r>
                      <a:r>
                        <a:rPr lang="en-GB" dirty="0"/>
                        <a:t>  November  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996321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Block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Gain an overview of key literature (you could even start writing the Literature review)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Discuss  it with your supervisor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43943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Block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Finalise structure of dissertation (i.e., chapter headings)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Discuss it with your supervisor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548744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Block 5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Write draft of chapter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Send to supervisor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77004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7217749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AD4C34-00F7-4332-812D-71AF649B44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C84C099D-3231-4C65-BC43-53989B533B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6169707"/>
              </p:ext>
            </p:extLst>
          </p:nvPr>
        </p:nvGraphicFramePr>
        <p:xfrm>
          <a:off x="457200" y="1600200"/>
          <a:ext cx="8229600" cy="339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10544">
                  <a:extLst>
                    <a:ext uri="{9D8B030D-6E8A-4147-A177-3AD203B41FA5}">
                      <a16:colId xmlns:a16="http://schemas.microsoft.com/office/drawing/2014/main" val="451563765"/>
                    </a:ext>
                  </a:extLst>
                </a:gridCol>
                <a:gridCol w="3675856">
                  <a:extLst>
                    <a:ext uri="{9D8B030D-6E8A-4147-A177-3AD203B41FA5}">
                      <a16:colId xmlns:a16="http://schemas.microsoft.com/office/drawing/2014/main" val="3743934362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101261304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Time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Task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Target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0398521"/>
                  </a:ext>
                </a:extLst>
              </a:tr>
              <a:tr h="509776">
                <a:tc>
                  <a:txBody>
                    <a:bodyPr/>
                    <a:lstStyle/>
                    <a:p>
                      <a:r>
                        <a:rPr lang="en-GB" dirty="0"/>
                        <a:t>Block 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Prepare presentation about dissertation </a:t>
                      </a:r>
                    </a:p>
                    <a:p>
                      <a:r>
                        <a:rPr lang="en-GB" dirty="0"/>
                        <a:t>Finalise dissertation</a:t>
                      </a:r>
                    </a:p>
                    <a:p>
                      <a:r>
                        <a:rPr lang="en-GB" dirty="0"/>
                        <a:t>Revise dissertation (i.e., spell check)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Presentation with structure of dissertation on 13 March 2024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671789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End of Easter Break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Finalise bibliography </a:t>
                      </a:r>
                    </a:p>
                    <a:p>
                      <a:r>
                        <a:rPr lang="en-GB" dirty="0"/>
                        <a:t>Prepare dissertation for submission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Submit dissertation on 13  May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[6</a:t>
                      </a:r>
                      <a:r>
                        <a:rPr lang="en-GB" baseline="30000"/>
                        <a:t>th</a:t>
                      </a:r>
                      <a:r>
                        <a:rPr lang="en-GB"/>
                        <a:t> May </a:t>
                      </a:r>
                      <a:r>
                        <a:rPr lang="en-GB" dirty="0"/>
                        <a:t>for </a:t>
                      </a:r>
                      <a:r>
                        <a:rPr lang="en-GB"/>
                        <a:t>DL students]</a:t>
                      </a:r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02100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57938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9074233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schemas.microsoft.com/office/2006/metadata/properties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schemas.microsoft.com/office/infopath/2007/PartnerControls"/>
    <ds:schemaRef ds:uri="http://www.w3.org/XML/1998/namespace"/>
    <ds:schemaRef ds:uri="303dbf9b-b85b-46a0-94f1-894078c07ecd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1456</Words>
  <Application>Microsoft Office PowerPoint</Application>
  <PresentationFormat>On-screen Show (4:3)</PresentationFormat>
  <Paragraphs>169</Paragraphs>
  <Slides>24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Myriad Pro</vt:lpstr>
      <vt:lpstr>Arial</vt:lpstr>
      <vt:lpstr>Calibri</vt:lpstr>
      <vt:lpstr>Wingdings 2</vt:lpstr>
      <vt:lpstr>20140311PresentationUWTSDTemplate</vt:lpstr>
      <vt:lpstr>How to write a Reflective Report  </vt:lpstr>
      <vt:lpstr>What should come in a report? </vt:lpstr>
      <vt:lpstr>PowerPoint Presentation</vt:lpstr>
      <vt:lpstr>The report should … </vt:lpstr>
      <vt:lpstr>By now most of you should</vt:lpstr>
      <vt:lpstr>Just reading is not a methodology!</vt:lpstr>
      <vt:lpstr>Success – oddly NOT the most important…</vt:lpstr>
      <vt:lpstr> = Reflection/Reflective</vt:lpstr>
      <vt:lpstr>Reflective practice is crucial </vt:lpstr>
      <vt:lpstr>Reflexivity (Social Theory + Sciences)</vt:lpstr>
      <vt:lpstr>Reflexivity is considered to occur when …</vt:lpstr>
      <vt:lpstr>Reflexivity is a methodological issue in the social sciences analogous to the observer effect</vt:lpstr>
      <vt:lpstr>Methodology: different perspectives </vt:lpstr>
      <vt:lpstr>In a nutshell….</vt:lpstr>
      <vt:lpstr>Back to the report (and your assignment) </vt:lpstr>
      <vt:lpstr>What is a bibliography?</vt:lpstr>
      <vt:lpstr>But how do I know what I am going to use?</vt:lpstr>
      <vt:lpstr>So what do I put in?</vt:lpstr>
      <vt:lpstr>How should a bibliography look?</vt:lpstr>
      <vt:lpstr>The Project Management Plan</vt:lpstr>
      <vt:lpstr>What is this?</vt:lpstr>
      <vt:lpstr>How to project manage</vt:lpstr>
      <vt:lpstr>Easy example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Develop an Argument </dc:title>
  <dc:creator>Bettina Schmidt</dc:creator>
  <cp:lastModifiedBy>Bettina Schmidt</cp:lastModifiedBy>
  <cp:revision>10</cp:revision>
  <cp:lastPrinted>2023-11-06T13:34:41Z</cp:lastPrinted>
  <dcterms:created xsi:type="dcterms:W3CDTF">2020-09-10T15:23:04Z</dcterms:created>
  <dcterms:modified xsi:type="dcterms:W3CDTF">2023-11-07T15:35:21Z</dcterms:modified>
</cp:coreProperties>
</file>