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rts/chartEx1.xml" ContentType="application/vnd.ms-office.chartex+xml"/>
  <Override PartName="/ppt/charts/style1.xml" ContentType="application/vnd.ms-office.chartstyle+xml"/>
  <Override PartName="/ppt/charts/colors1.xml" ContentType="application/vnd.ms-office.chartcolorstyl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8"/>
  </p:notesMasterIdLst>
  <p:sldIdLst>
    <p:sldId id="258" r:id="rId2"/>
    <p:sldId id="260" r:id="rId3"/>
    <p:sldId id="262" r:id="rId4"/>
    <p:sldId id="263" r:id="rId5"/>
    <p:sldId id="264" r:id="rId6"/>
    <p:sldId id="265" r:id="rId7"/>
    <p:sldId id="266" r:id="rId8"/>
    <p:sldId id="300" r:id="rId9"/>
    <p:sldId id="268" r:id="rId10"/>
    <p:sldId id="269" r:id="rId11"/>
    <p:sldId id="270" r:id="rId12"/>
    <p:sldId id="271" r:id="rId13"/>
    <p:sldId id="272" r:id="rId14"/>
    <p:sldId id="286" r:id="rId15"/>
    <p:sldId id="289" r:id="rId16"/>
    <p:sldId id="301" r:id="rId17"/>
    <p:sldId id="319" r:id="rId18"/>
    <p:sldId id="306" r:id="rId19"/>
    <p:sldId id="307" r:id="rId20"/>
    <p:sldId id="267" r:id="rId21"/>
    <p:sldId id="302" r:id="rId22"/>
    <p:sldId id="274" r:id="rId23"/>
    <p:sldId id="313" r:id="rId24"/>
    <p:sldId id="310" r:id="rId25"/>
    <p:sldId id="303" r:id="rId26"/>
    <p:sldId id="304" r:id="rId27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566" autoAdjust="0"/>
    <p:restoredTop sz="67639" autoAdjust="0"/>
  </p:normalViewPr>
  <p:slideViewPr>
    <p:cSldViewPr>
      <p:cViewPr varScale="1">
        <p:scale>
          <a:sx n="65" d="100"/>
          <a:sy n="65" d="100"/>
        </p:scale>
        <p:origin x="1800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05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28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charts/_rels/chartEx1.xml.rels><?xml version="1.0" encoding="UTF-8" standalone="yes"?>
<Relationships xmlns="http://schemas.openxmlformats.org/package/2006/relationships"><Relationship Id="rId3" Type="http://schemas.microsoft.com/office/2011/relationships/chartColorStyle" Target="colors1.xml"/><Relationship Id="rId2" Type="http://schemas.microsoft.com/office/2011/relationships/chartStyle" Target="style1.xml"/><Relationship Id="rId1" Type="http://schemas.openxmlformats.org/officeDocument/2006/relationships/oleObject" Target="file:///C:\Academic%202020\Academcy%2021\Modules%2020-21\L5%20BI&amp;R\Week%208\Health%20data%20set%20Wk%20test.xlsx" TargetMode="External"/></Relationships>
</file>

<file path=ppt/charts/chartEx1.xml><?xml version="1.0" encoding="utf-8"?>
<cx:chartSpace xmlns:a="http://schemas.openxmlformats.org/drawingml/2006/main" xmlns:r="http://schemas.openxmlformats.org/officeDocument/2006/relationships" xmlns:cx="http://schemas.microsoft.com/office/drawing/2014/chartex">
  <cx:chartData>
    <cx:externalData r:id="rId1" cx:autoUpdate="0"/>
    <cx:data id="0">
      <cx:numDim type="val">
        <cx:f>'Health Data'!$C$2:$C$96</cx:f>
        <cx:lvl ptCount="95" formatCode="General">
          <cx:pt idx="0">80</cx:pt>
          <cx:pt idx="1">95</cx:pt>
          <cx:pt idx="2">66</cx:pt>
          <cx:pt idx="3">60</cx:pt>
          <cx:pt idx="4">56</cx:pt>
          <cx:pt idx="5">58</cx:pt>
          <cx:pt idx="6">92</cx:pt>
          <cx:pt idx="7">78</cx:pt>
          <cx:pt idx="8">64</cx:pt>
          <cx:pt idx="9">88</cx:pt>
          <cx:pt idx="10">112</cx:pt>
          <cx:pt idx="11">101</cx:pt>
          <cx:pt idx="12">60</cx:pt>
          <cx:pt idx="13">74</cx:pt>
          <cx:pt idx="14">66</cx:pt>
          <cx:pt idx="15">80</cx:pt>
          <cx:pt idx="16">70</cx:pt>
          <cx:pt idx="17">65</cx:pt>
          <cx:pt idx="18">64</cx:pt>
          <cx:pt idx="19">64</cx:pt>
          <cx:pt idx="20">83</cx:pt>
          <cx:pt idx="21">78</cx:pt>
          <cx:pt idx="22">70</cx:pt>
          <cx:pt idx="23">84</cx:pt>
          <cx:pt idx="24">88</cx:pt>
          <cx:pt idx="25">88</cx:pt>
          <cx:pt idx="26">92</cx:pt>
          <cx:pt idx="27">110</cx:pt>
          <cx:pt idx="28">76</cx:pt>
          <cx:pt idx="29">90</cx:pt>
          <cx:pt idx="30">78</cx:pt>
          <cx:pt idx="31">78</cx:pt>
          <cx:pt idx="32">62</cx:pt>
          <cx:pt idx="33">57</cx:pt>
          <cx:pt idx="34">61</cx:pt>
          <cx:pt idx="35">62</cx:pt>
          <cx:pt idx="36">61</cx:pt>
          <cx:pt idx="37">62</cx:pt>
          <cx:pt idx="38">63</cx:pt>
          <cx:pt idx="39">112</cx:pt>
          <cx:pt idx="40">101</cx:pt>
          <cx:pt idx="41">78</cx:pt>
          <cx:pt idx="42">67</cx:pt>
          <cx:pt idx="43">67</cx:pt>
          <cx:pt idx="44">62</cx:pt>
          <cx:pt idx="45">70</cx:pt>
          <cx:pt idx="46">66</cx:pt>
          <cx:pt idx="47">88</cx:pt>
          <cx:pt idx="48">70</cx:pt>
          <cx:pt idx="49">112</cx:pt>
          <cx:pt idx="50">101</cx:pt>
          <cx:pt idx="51">61</cx:pt>
          <cx:pt idx="52">74</cx:pt>
          <cx:pt idx="53">66</cx:pt>
          <cx:pt idx="54">80</cx:pt>
          <cx:pt idx="55">70</cx:pt>
          <cx:pt idx="56">65</cx:pt>
          <cx:pt idx="57">64</cx:pt>
          <cx:pt idx="58">64</cx:pt>
          <cx:pt idx="59">83</cx:pt>
          <cx:pt idx="60">88</cx:pt>
          <cx:pt idx="61">90</cx:pt>
          <cx:pt idx="62">84</cx:pt>
          <cx:pt idx="63">88</cx:pt>
          <cx:pt idx="64">88</cx:pt>
          <cx:pt idx="65">92</cx:pt>
          <cx:pt idx="66">110</cx:pt>
          <cx:pt idx="67">106</cx:pt>
          <cx:pt idx="68">90</cx:pt>
          <cx:pt idx="69">78</cx:pt>
          <cx:pt idx="70">101</cx:pt>
          <cx:pt idx="71">78</cx:pt>
          <cx:pt idx="72">67</cx:pt>
          <cx:pt idx="73">67</cx:pt>
          <cx:pt idx="74">62</cx:pt>
          <cx:pt idx="75">70</cx:pt>
          <cx:pt idx="76">66</cx:pt>
          <cx:pt idx="77">88</cx:pt>
          <cx:pt idx="78">70</cx:pt>
          <cx:pt idx="79">112</cx:pt>
          <cx:pt idx="80">101</cx:pt>
          <cx:pt idx="81">65</cx:pt>
          <cx:pt idx="82">64</cx:pt>
          <cx:pt idx="83">64</cx:pt>
          <cx:pt idx="84">83</cx:pt>
          <cx:pt idx="85">88</cx:pt>
          <cx:pt idx="86">90</cx:pt>
          <cx:pt idx="87">84</cx:pt>
          <cx:pt idx="88">88</cx:pt>
          <cx:pt idx="89">88</cx:pt>
          <cx:pt idx="90">92</cx:pt>
          <cx:pt idx="91">110</cx:pt>
          <cx:pt idx="92">106</cx:pt>
          <cx:pt idx="93">90</cx:pt>
          <cx:pt idx="94">78</cx:pt>
        </cx:lvl>
      </cx:numDim>
    </cx:data>
  </cx:chartData>
  <cx:chart>
    <cx:title pos="t" align="ctr" overlay="0">
      <cx:tx>
        <cx:rich>
          <a:bodyPr spcFirstLastPara="1" vertOverflow="ellipsis" horzOverflow="overflow" wrap="square" lIns="0" tIns="0" rIns="0" bIns="0" anchor="ctr" anchorCtr="1"/>
          <a:lstStyle/>
          <a:p>
            <a:pPr algn="ctr" rtl="0">
              <a:defRPr/>
            </a:pPr>
            <a:r>
              <a:rPr lang="en-US" sz="1800" b="0" i="0" u="none" strike="noStrike" baseline="0" dirty="0">
                <a:solidFill>
                  <a:schemeClr val="tx1"/>
                </a:solidFill>
                <a:latin typeface="Calibri" panose="020F0502020204030204"/>
              </a:rPr>
              <a:t>Frequency of </a:t>
            </a:r>
            <a:r>
              <a:rPr lang="en-GB" sz="1800" b="1" i="0" u="none" strike="noStrike" baseline="0" dirty="0">
                <a:solidFill>
                  <a:schemeClr val="tx1"/>
                </a:solidFill>
                <a:effectLst/>
                <a:latin typeface="Calibri" panose="020F0502020204030204"/>
                <a:ea typeface="Calibri" panose="020F0502020204030204" pitchFamily="34" charset="0"/>
                <a:cs typeface="Calibri" panose="020F0502020204030204" pitchFamily="34" charset="0"/>
              </a:rPr>
              <a:t>Body weight (kg) 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endParaRPr lang="en-US" sz="1800" b="0" i="0" u="none" strike="noStrike" baseline="0" dirty="0">
              <a:solidFill>
                <a:schemeClr val="tx1"/>
              </a:solidFill>
              <a:latin typeface="Calibri" panose="020F0502020204030204"/>
            </a:endParaRPr>
          </a:p>
        </cx:rich>
      </cx:tx>
    </cx:title>
    <cx:plotArea>
      <cx:plotAreaRegion>
        <cx:series layoutId="clusteredColumn" uniqueId="{8EB7A08C-A495-4408-A789-39BA7E8FFCC8}">
          <cx:dataLabels pos="inEnd">
            <cx:visibility seriesName="0" categoryName="0" value="1"/>
          </cx:dataLabels>
          <cx:dataId val="0"/>
          <cx:layoutPr>
            <cx:binning intervalClosed="r">
              <cx:binSize val="1"/>
            </cx:binning>
          </cx:layoutPr>
        </cx:series>
      </cx:plotAreaRegion>
      <cx:axis id="0">
        <cx:catScaling gapWidth="0"/>
        <cx:tickLabels/>
      </cx:axis>
      <cx:axis id="1">
        <cx:valScaling/>
        <cx:majorGridlines/>
        <cx:tickLabels/>
      </cx:axis>
    </cx:plotArea>
  </cx:chart>
</cx:chartSpace>
</file>

<file path=ppt/charts/colors1.xml><?xml version="1.0" encoding="utf-8"?>
<cs:colorStyle xmlns:cs="http://schemas.microsoft.com/office/drawing/2012/chartStyle" xmlns:a="http://schemas.openxmlformats.org/drawingml/2006/main" meth="withinLinearReversed" id="26">
  <a:schemeClr val="accent6"/>
</cs:colorStyle>
</file>

<file path=ppt/charts/style1.xml><?xml version="1.0" encoding="utf-8"?>
<cs:chartStyle xmlns:cs="http://schemas.microsoft.com/office/drawing/2012/chartStyle" xmlns:a="http://schemas.openxmlformats.org/drawingml/2006/main" id="371">
  <cs:axisTitle>
    <cs:lnRef idx="0"/>
    <cs:fillRef idx="0"/>
    <cs:effectRef idx="0"/>
    <cs:fontRef idx="minor">
      <a:schemeClr val="lt1"/>
    </cs:fontRef>
    <cs:defRPr sz="1197"/>
  </cs:axisTitle>
  <cs:categoryAxis>
    <cs:lnRef idx="0">
      <cs:styleClr val="0"/>
    </cs:lnRef>
    <cs:fillRef idx="0"/>
    <cs:effectRef idx="0"/>
    <cs:fontRef idx="minor">
      <a:schemeClr val="lt1"/>
    </cs:fontRef>
    <cs:spPr>
      <a:ln w="3175" cap="flat" cmpd="sng" algn="ctr">
        <a:solidFill>
          <a:schemeClr val="phClr">
            <a:lumMod val="60000"/>
            <a:lumOff val="40000"/>
          </a:schemeClr>
        </a:solidFill>
        <a:round/>
      </a:ln>
    </cs:spPr>
    <cs:defRPr sz="1064"/>
    <cs:bodyPr/>
  </cs:categoryAxis>
  <cs:chartArea>
    <cs:lnRef idx="0">
      <cs:styleClr val="0"/>
    </cs:lnRef>
    <cs:fillRef idx="0">
      <cs:styleClr val="0"/>
    </cs:fillRef>
    <cs:effectRef idx="0"/>
    <cs:fontRef idx="minor">
      <a:schemeClr val="dk1"/>
    </cs:fontRef>
    <cs:spPr>
      <a:solidFill>
        <a:schemeClr val="phClr"/>
      </a:solidFill>
      <a:ln w="9525" cap="flat" cmpd="sng" algn="ctr">
        <a:solidFill>
          <a:schemeClr val="phClr"/>
        </a:solidFill>
        <a:round/>
      </a:ln>
    </cs:spPr>
    <cs:defRPr sz="1330"/>
  </cs:chartArea>
  <cs:dataLabel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70000"/>
        </a:schemeClr>
      </a:solidFill>
    </cs:spPr>
    <cs:defRPr sz="1197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pattFill prst="ltUpDiag">
        <a:fgClr>
          <a:schemeClr val="phClr"/>
        </a:fgClr>
        <a:bgClr>
          <a:schemeClr val="lt1"/>
        </a:bgClr>
      </a:pattFill>
      <a:ln w="9525">
        <a:solidFill>
          <a:schemeClr val="tx1"/>
        </a:solidFill>
      </a:ln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Wireframe>
  <cs:dataTable>
    <cs:lnRef idx="0">
      <cs:styleClr val="0"/>
    </cs:lnRef>
    <cs:fillRef idx="0"/>
    <cs:effectRef idx="0"/>
    <cs:fontRef idx="minor">
      <a:schemeClr val="lt1"/>
    </cs:fontRef>
    <cs:spPr>
      <a:ln w="9525">
        <a:solidFill>
          <a:schemeClr val="phClr">
            <a:lumMod val="60000"/>
            <a:lumOff val="40000"/>
          </a:schemeClr>
        </a:solidFill>
      </a:ln>
    </cs:spPr>
    <cs:defRPr sz="1197"/>
  </cs:dataTable>
  <cs:downBar>
    <cs:lnRef idx="0"/>
    <cs:fillRef idx="0"/>
    <cs:effectRef idx="0"/>
    <cs:fontRef idx="minor">
      <a:schemeClr val="dk1"/>
    </cs:fontRef>
    <cs:spPr>
      <a:solidFill>
        <a:schemeClr val="dk1"/>
      </a:solidFill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/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/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lt1">
            <a:alpha val="2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lt1">
            <a:alpha val="25000"/>
            <a:lumOff val="10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/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/>
    </cs:fontRef>
    <cs:defRPr sz="1197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>
      <cs:styleClr val="0"/>
    </cs:lnRef>
    <cs:fillRef idx="0"/>
    <cs:effectRef idx="0"/>
    <cs:fontRef idx="minor">
      <a:schemeClr val="lt1"/>
    </cs:fontRef>
    <cs:spPr>
      <a:ln w="3175" cap="flat" cmpd="sng" algn="ctr">
        <a:solidFill>
          <a:schemeClr val="phClr">
            <a:lumMod val="60000"/>
            <a:lumOff val="40000"/>
          </a:schemeClr>
        </a:solidFill>
        <a:round/>
      </a:ln>
    </cs:spPr>
    <cs:defRPr sz="1197"/>
    <cs:bodyPr/>
  </cs:seriesAxis>
  <cs:seriesLine>
    <cs:lnRef idx="0"/>
    <cs:fillRef idx="0"/>
    <cs:effectRef idx="0"/>
    <cs:fontRef idx="minor">
      <a:schemeClr val="lt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lt1"/>
    </cs:fontRef>
    <cs:defRPr sz="1995" b="1" cap="all" spc="100"/>
    <cs:bodyPr/>
  </cs:title>
  <cs:trendline>
    <cs:lnRef idx="0"/>
    <cs:fillRef idx="0"/>
    <cs:effectRef idx="0"/>
    <cs:fontRef idx="minor">
      <a:schemeClr val="dk1"/>
    </cs:fontRef>
    <cs:spPr>
      <a:ln w="19050" cap="rnd">
        <a:solidFill>
          <a:schemeClr val="lt1"/>
        </a:solidFill>
        <a:prstDash val="sysDash"/>
      </a:ln>
    </cs:spPr>
  </cs:trendline>
  <cs:trendlineLabel>
    <cs:lnRef idx="0"/>
    <cs:fillRef idx="0"/>
    <cs:effectRef idx="0"/>
    <cs:fontRef idx="minor">
      <a:schemeClr val="lt1"/>
    </cs:fontRef>
    <cs:defRPr sz="1197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</cs:spPr>
  </cs:upBar>
  <cs:valueAxis>
    <cs:lnRef idx="0"/>
    <cs:fillRef idx="0"/>
    <cs:effectRef idx="0"/>
    <cs:fontRef idx="minor">
      <a:schemeClr val="lt1"/>
    </cs:fontRef>
    <cs:defRPr sz="1197"/>
    <cs:bodyPr/>
  </cs:valueAxis>
  <cs:wall>
    <cs:lnRef idx="0"/>
    <cs:fillRef idx="0"/>
    <cs:effectRef idx="0"/>
    <cs:fontRef idx="minor">
      <a:schemeClr val="dk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F7B76C14-D3C1-4225-9F9A-50C0CD99FED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20645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process of transforming data captured as categories into data for analysis.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022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central tendency include the following, </a:t>
            </a:r>
          </a:p>
          <a:p>
            <a:pPr>
              <a:defRPr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Calculate the arithmetic mean, the weighted mean, the geometric mean, the median, and the mode.</a:t>
            </a:r>
          </a:p>
          <a:p>
            <a:pPr>
              <a:defRPr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 will focus on three of these.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3522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541648CB-11CD-4D6F-ABB9-81D8C5E01B74}" type="slidenum">
              <a:rPr lang="en-GB"/>
              <a:pPr eaLnBrk="1" hangingPunct="1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3188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Drawing conclusions about a large group of individuals based on a subset of the large group</a:t>
            </a:r>
            <a:r>
              <a:rPr lang="en-US" dirty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9295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Statistics is full of symbols – mathematical notation, but I will refrain from using too much, and instead concentrate on its use, and how it is referred to as a function using software such as Excel.</a:t>
            </a:r>
          </a:p>
          <a:p>
            <a:r>
              <a:rPr lang="en-GB" dirty="0"/>
              <a:t>Mean = Average across the sample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/>
              <a:t>INTERVAL</a:t>
            </a:r>
            <a:r>
              <a:rPr lang="en-US" sz="1200" dirty="0"/>
              <a:t> data can be displayed using a </a:t>
            </a:r>
            <a:r>
              <a:rPr lang="en-US" sz="1200" b="1" dirty="0"/>
              <a:t>histogram (group the categories into bins, age – 18-20,  21-25,  26-30….)</a:t>
            </a:r>
          </a:p>
          <a:p>
            <a:r>
              <a:rPr lang="en-US" dirty="0"/>
              <a:t>Remember, this is where responses are measured</a:t>
            </a:r>
            <a:r>
              <a:rPr lang="en-US" baseline="0" dirty="0"/>
              <a:t> on a continuous scale with rank order – (Age , Salary…)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9778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 fontAlgn="auto">
              <a:spcAft>
                <a:spcPts val="0"/>
              </a:spcAft>
              <a:buFont typeface="Arial"/>
              <a:buNone/>
              <a:defRPr/>
            </a:pPr>
            <a:r>
              <a:rPr lang="en-US" sz="1200" u="none" dirty="0"/>
              <a:t>If there were just the first five data points then 15 would be the median.</a:t>
            </a:r>
          </a:p>
          <a:p>
            <a:pPr marL="0" indent="0" algn="l" fontAlgn="auto">
              <a:spcAft>
                <a:spcPts val="0"/>
              </a:spcAft>
              <a:buFont typeface="Arial"/>
              <a:buNone/>
              <a:defRPr/>
            </a:pPr>
            <a:r>
              <a:rPr lang="en-US" sz="1200" u="none" dirty="0"/>
              <a:t>In this example the Temperature is the important data, so it is ordered / sorted into ascending order, lowest to highest </a:t>
            </a:r>
          </a:p>
          <a:p>
            <a:pPr marL="0" indent="0" algn="l" fontAlgn="auto">
              <a:spcAft>
                <a:spcPts val="0"/>
              </a:spcAft>
              <a:buFont typeface="Arial"/>
              <a:buNone/>
              <a:defRPr/>
            </a:pPr>
            <a:r>
              <a:rPr lang="en-US" sz="1200" u="none" dirty="0"/>
              <a:t>MEDIAN  -  </a:t>
            </a:r>
            <a:r>
              <a:rPr lang="en-US" sz="1200" dirty="0"/>
              <a:t>the middle value of the ordered sample data</a:t>
            </a:r>
          </a:p>
          <a:p>
            <a:pPr marL="0" indent="0" algn="l" fontAlgn="auto">
              <a:spcAft>
                <a:spcPts val="0"/>
              </a:spcAft>
              <a:buFont typeface="Arial"/>
              <a:buNone/>
              <a:defRPr/>
            </a:pPr>
            <a:r>
              <a:rPr lang="en-US" dirty="0"/>
              <a:t>If the sample size if odd, the median is the middle </a:t>
            </a:r>
            <a:endParaRPr lang="en-US" sz="1200" dirty="0"/>
          </a:p>
          <a:p>
            <a:r>
              <a:rPr lang="en-GB" dirty="0"/>
              <a:t>The median tends to ignore outliers – those extreme values at either end of the scale.</a:t>
            </a:r>
          </a:p>
          <a:p>
            <a:r>
              <a:rPr lang="en-US" sz="1200" u="none" dirty="0"/>
              <a:t>The median </a:t>
            </a:r>
            <a:r>
              <a:rPr lang="en-US" sz="1200" dirty="0"/>
              <a:t>are useful for thinking about ORDINAL data.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/>
              <a:t>ORDINAL</a:t>
            </a:r>
            <a:r>
              <a:rPr lang="en-US" sz="1200" dirty="0"/>
              <a:t> data can also be displayed using a </a:t>
            </a:r>
            <a:r>
              <a:rPr lang="en-US" sz="1200" b="1" dirty="0"/>
              <a:t>bar chart</a:t>
            </a:r>
            <a:r>
              <a:rPr lang="en-US" sz="1200" dirty="0"/>
              <a:t>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Response categories can be placed in rank order</a:t>
            </a:r>
            <a:r>
              <a:rPr lang="en-US" baseline="0" dirty="0"/>
              <a:t>  - </a:t>
            </a:r>
            <a:r>
              <a:rPr lang="en-US" dirty="0"/>
              <a:t>Likert (Disagree/Neutral/Agree)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4825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the previous data example, dates and temperature, 12 occurs most often.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The mode is useful for thinking about </a:t>
            </a:r>
            <a:r>
              <a:rPr lang="en-US" sz="1200" b="1" dirty="0"/>
              <a:t>NOMINAL</a:t>
            </a:r>
            <a:r>
              <a:rPr lang="en-US" sz="1200" dirty="0"/>
              <a:t> data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NOMINAL data can be displayed using a </a:t>
            </a:r>
            <a:r>
              <a:rPr lang="en-US" sz="1200" b="1" dirty="0"/>
              <a:t>bar chart</a:t>
            </a:r>
            <a:endParaRPr lang="en-US" sz="1200" b="0" dirty="0"/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Response</a:t>
            </a:r>
            <a:r>
              <a:rPr lang="en-US" b="0" baseline="0" dirty="0"/>
              <a:t> are </a:t>
            </a:r>
            <a:r>
              <a:rPr lang="en-US" b="1" baseline="0" dirty="0"/>
              <a:t>nominal</a:t>
            </a:r>
            <a:r>
              <a:rPr lang="en-US" b="0" baseline="0" dirty="0"/>
              <a:t> where </a:t>
            </a:r>
            <a:r>
              <a:rPr lang="en-US" b="1" baseline="0" dirty="0"/>
              <a:t>categories</a:t>
            </a:r>
            <a:r>
              <a:rPr lang="en-US" b="0" baseline="0" dirty="0"/>
              <a:t> cannot be placed in a specific order – </a:t>
            </a:r>
            <a:r>
              <a:rPr lang="en-US" sz="1200" b="0" baseline="0" dirty="0"/>
              <a:t>Gender (F/M)</a:t>
            </a:r>
            <a:endParaRPr lang="en-US" sz="1200" b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2869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I spend £20, Monday, £40 , Tuesday, £60 Wed, 80 Thursday £100 Friday, the range is the </a:t>
            </a:r>
            <a:r>
              <a:rPr lang="en-GB" b="1" dirty="0"/>
              <a:t>dispersion of the values </a:t>
            </a:r>
            <a:r>
              <a:rPr lang="en-GB" dirty="0"/>
              <a:t>- £100-20 = £80.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Measures of central tendency are heuristics, in the sense that they are </a:t>
            </a:r>
            <a:r>
              <a:rPr lang="en-GB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not guaranteed to be optimal, they are rule of thumb.</a:t>
            </a:r>
            <a:endParaRPr lang="en-GB" dirty="0"/>
          </a:p>
          <a:p>
            <a:r>
              <a:rPr lang="en-GB" dirty="0"/>
              <a:t>Just a </a:t>
            </a:r>
            <a:r>
              <a:rPr lang="en-GB" b="1" dirty="0"/>
              <a:t>what  Question </a:t>
            </a:r>
            <a:r>
              <a:rPr lang="en-GB" dirty="0"/>
              <a:t>– </a:t>
            </a:r>
            <a:r>
              <a:rPr lang="en-GB" b="1" dirty="0"/>
              <a:t>what is the dispersion </a:t>
            </a:r>
            <a:r>
              <a:rPr lang="en-GB" dirty="0"/>
              <a:t>of values in the data set. Not about </a:t>
            </a:r>
            <a:r>
              <a:rPr lang="en-GB" b="1" dirty="0"/>
              <a:t>how or where they are dispersed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3046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range </a:t>
            </a:r>
            <a:r>
              <a:rPr lang="en-US" dirty="0"/>
              <a:t>can hide important details in the data, so important to know the variance of the data around the mean –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STDEV (Standard deviation very useful to calculate the spread of the points away from the mean)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variance and Standard deviation tells us tells us how and where they are dispersed around the mean.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We can understand if the sample experiment was undertaken well, captured the samples, missed some, found some extreme samples </a:t>
            </a:r>
            <a:r>
              <a:rPr lang="en-US" dirty="0" err="1"/>
              <a:t>etc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5622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far are the values spread from each other.  </a:t>
            </a:r>
          </a:p>
          <a:p>
            <a:r>
              <a:rPr lang="en-GB" dirty="0"/>
              <a:t>The average spend would be £20+£40+£60+£80+£100=£300/5=£60, </a:t>
            </a:r>
          </a:p>
          <a:p>
            <a:r>
              <a:rPr lang="en-GB" dirty="0"/>
              <a:t>so we ca see how each daily spend differs from the average spend.</a:t>
            </a:r>
          </a:p>
          <a:p>
            <a:r>
              <a:rPr lang="en-GB" dirty="0"/>
              <a:t>Excel calculates this for you when it calculates the </a:t>
            </a:r>
            <a:r>
              <a:rPr lang="en-GB" dirty="0" err="1"/>
              <a:t>StDev</a:t>
            </a:r>
            <a:r>
              <a:rPr lang="en-GB" dirty="0"/>
              <a:t>.</a:t>
            </a:r>
          </a:p>
          <a:p>
            <a:endParaRPr lang="en-GB" dirty="0"/>
          </a:p>
          <a:p>
            <a:pPr>
              <a:defRPr/>
            </a:pPr>
            <a:r>
              <a:rPr lang="en-GB" sz="1200" b="1" dirty="0"/>
              <a:t>Variance</a:t>
            </a:r>
            <a:r>
              <a:rPr lang="en-GB" sz="1200" dirty="0"/>
              <a:t> describes how much a random variable differs from its expected value.</a:t>
            </a:r>
          </a:p>
          <a:p>
            <a:pPr>
              <a:defRPr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Average of squared deviations of values from the mean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286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STDEV.S(range) for sample or STDEV.P(range) for population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6887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fld id="{7D218AD3-302B-45BB-8C7A-4109C574FE44}" type="slidenum">
              <a:rPr lang="en-US"/>
              <a:pPr eaLnBrk="1" hangingPunct="1"/>
              <a:t>14</a:t>
            </a:fld>
            <a:endParaRPr lang="en-US"/>
          </a:p>
        </p:txBody>
      </p:sp>
      <p:sp>
        <p:nvSpPr>
          <p:cNvPr id="39939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197350"/>
            <a:ext cx="5029200" cy="42608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3" tIns="44448" rIns="90483" bIns="44448"/>
          <a:lstStyle/>
          <a:p>
            <a:pPr eaLnBrk="1" hangingPunct="1"/>
            <a:r>
              <a:rPr lang="en-US" dirty="0"/>
              <a:t>In biological systems, naturally occurring systems, we expect sample data to fit into a normal shaped curve.</a:t>
            </a:r>
          </a:p>
          <a:p>
            <a:pPr eaLnBrk="1" hangingPunct="1"/>
            <a:r>
              <a:rPr lang="en-US" dirty="0"/>
              <a:t>Mathematicians have worked out that 68% of data falls within 1 STDEV from the mean. We will see that working in a moment.</a:t>
            </a:r>
          </a:p>
        </p:txBody>
      </p:sp>
      <p:sp>
        <p:nvSpPr>
          <p:cNvPr id="39940" name="Rectangle 3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2525" y="692150"/>
            <a:ext cx="4554538" cy="3416300"/>
          </a:xfrm>
          <a:noFill/>
          <a:ln cap="flat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0125079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61442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dirty="0"/>
              <a:t>Histograms are useful for viewing the data captured as a frequency table, counts of the number of times something is recorded in a category (categories are called </a:t>
            </a:r>
            <a:r>
              <a:rPr lang="en-GB" b="1" dirty="0"/>
              <a:t>bins</a:t>
            </a:r>
            <a:r>
              <a:rPr lang="en-GB" dirty="0"/>
              <a:t> in statistics and Excel). The categories are next to each other (contiguous). The bins are on the x axis – horizontal axis. </a:t>
            </a:r>
          </a:p>
        </p:txBody>
      </p:sp>
      <p:sp>
        <p:nvSpPr>
          <p:cNvPr id="6144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67D01A9-A6FA-4764-9E29-02F4D9334E0A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88623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are many modes, but 88 value appears most often.</a:t>
            </a:r>
          </a:p>
          <a:p>
            <a:pPr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GB" b="1" dirty="0"/>
              <a:t>The Range </a:t>
            </a:r>
            <a:r>
              <a:rPr lang="en-US" dirty="0"/>
              <a:t>reveal outliers – we will know when we calculate the mean </a:t>
            </a:r>
            <a:endParaRPr lang="en-GB" b="1" dirty="0"/>
          </a:p>
          <a:p>
            <a:pPr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US" b="1" dirty="0"/>
              <a:t>The STANDARD DEVIATION (SD)</a:t>
            </a:r>
            <a:r>
              <a:rPr lang="en-US" dirty="0"/>
              <a:t> measures the distance (deviation) of each value from the mean</a:t>
            </a:r>
          </a:p>
          <a:p>
            <a:pPr lvl="1"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US" dirty="0"/>
              <a:t> A large SD occur when data points are a long way from the mean (wide range of different values)</a:t>
            </a:r>
          </a:p>
          <a:p>
            <a:pPr lvl="1" fontAlgn="auto">
              <a:spcAft>
                <a:spcPts val="0"/>
              </a:spcAft>
              <a:buFont typeface="Arial"/>
              <a:buChar char="•"/>
              <a:defRPr/>
            </a:pPr>
            <a:r>
              <a:rPr lang="en-US" dirty="0"/>
              <a:t> A small SD occur when data points are close to the mean (values do not differ very much)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5182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67 responses  fall between 63-95 (71%) , so the majority of the data points fall within 1 standard dev from the mean i.e. representing 68% of the data.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rest of the points fall within 2 standards deviation representing 95% of the population.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low </a:t>
            </a:r>
            <a:r>
              <a:rPr lang="en-GB" dirty="0" err="1"/>
              <a:t>STDev</a:t>
            </a:r>
            <a:r>
              <a:rPr lang="en-GB" dirty="0"/>
              <a:t> results are precise enough to represent the population. (there is another calculation called standard dev from the mean, but I will leave that – its </a:t>
            </a:r>
            <a:r>
              <a:rPr lang="en-GB" dirty="0" err="1"/>
              <a:t>calulate</a:t>
            </a:r>
            <a:r>
              <a:rPr lang="en-GB" dirty="0"/>
              <a:t> the preciseness of the STDEV)  So what does this mean – We can set up a hypothesis to test sample, and make a claim about the whole pop in general.  </a:t>
            </a:r>
            <a:r>
              <a:rPr lang="en-GB" dirty="0" err="1"/>
              <a:t>i.e</a:t>
            </a:r>
            <a:r>
              <a:rPr lang="en-GB" dirty="0"/>
              <a:t> make a claim about average weight and make a statement about how much of the population is overweight or underweight etc.</a:t>
            </a:r>
          </a:p>
          <a:p>
            <a:r>
              <a:rPr lang="en-GB" dirty="0"/>
              <a:t>Meaning if more data is collected, it would be expected that the weight captured for the individual either female or male, would fall between 64-95Kg.</a:t>
            </a:r>
          </a:p>
          <a:p>
            <a:r>
              <a:rPr lang="en-GB" dirty="0"/>
              <a:t>On Z </a:t>
            </a:r>
            <a:r>
              <a:rPr lang="en-GB" dirty="0" err="1"/>
              <a:t>rables</a:t>
            </a:r>
            <a:r>
              <a:rPr lang="en-GB" dirty="0"/>
              <a:t> we read the value for 95% - which is </a:t>
            </a:r>
            <a:r>
              <a:rPr lang="en-GB" b="1" dirty="0"/>
              <a:t>1.96</a:t>
            </a:r>
            <a:r>
              <a:rPr lang="en-GB" dirty="0"/>
              <a:t> 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Confidence Interval</a:t>
            </a:r>
            <a:r>
              <a:rPr lang="en-GB" dirty="0"/>
              <a:t>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79.4 ± 1.960 × 16√95</a:t>
            </a:r>
            <a:r>
              <a:rPr lang="en-GB" dirty="0"/>
              <a:t> </a:t>
            </a:r>
          </a:p>
          <a:p>
            <a:r>
              <a:rPr lang="en-GB" sz="1800" b="0" i="0" u="none" strike="noStrike" dirty="0">
                <a:solidFill>
                  <a:srgbClr val="FF0000"/>
                </a:solidFill>
                <a:effectLst/>
                <a:latin typeface="Calibri" panose="020F0502020204030204" pitchFamily="34" charset="0"/>
              </a:rPr>
              <a:t>So + 1.96  =  </a:t>
            </a:r>
            <a:r>
              <a:rPr lang="en-GB" sz="1800" b="1" i="0" u="none" strike="noStrike" dirty="0">
                <a:solidFill>
                  <a:srgbClr val="FF0000"/>
                </a:solidFill>
                <a:effectLst/>
                <a:latin typeface="Calibri" panose="020F0502020204030204" pitchFamily="34" charset="0"/>
              </a:rPr>
              <a:t>82.6</a:t>
            </a:r>
            <a:r>
              <a:rPr lang="en-GB" sz="1800" b="0" i="0" u="none" strike="noStrike" dirty="0">
                <a:solidFill>
                  <a:srgbClr val="FF0000"/>
                </a:solidFill>
                <a:effectLst/>
                <a:latin typeface="Calibri" panose="020F0502020204030204" pitchFamily="34" charset="0"/>
              </a:rPr>
              <a:t>17</a:t>
            </a:r>
            <a:r>
              <a:rPr lang="en-GB" dirty="0"/>
              <a:t> </a:t>
            </a:r>
          </a:p>
          <a:p>
            <a:r>
              <a:rPr lang="en-GB" sz="1800" b="0" i="0" u="none" strike="noStrike" dirty="0">
                <a:solidFill>
                  <a:srgbClr val="FF0000"/>
                </a:solidFill>
                <a:effectLst/>
                <a:latin typeface="Calibri" panose="020F0502020204030204" pitchFamily="34" charset="0"/>
              </a:rPr>
              <a:t>And – 1.96 = </a:t>
            </a:r>
            <a:r>
              <a:rPr lang="en-GB" sz="1800" b="1" i="0" u="none" strike="noStrike" dirty="0">
                <a:solidFill>
                  <a:srgbClr val="FF0000"/>
                </a:solidFill>
                <a:effectLst/>
                <a:latin typeface="Calibri" panose="020F0502020204030204" pitchFamily="34" charset="0"/>
              </a:rPr>
              <a:t>76.1</a:t>
            </a:r>
            <a:r>
              <a:rPr lang="en-GB" sz="1800" b="0" i="0" u="none" strike="noStrike" dirty="0">
                <a:solidFill>
                  <a:srgbClr val="FF0000"/>
                </a:solidFill>
                <a:effectLst/>
                <a:latin typeface="Calibri" panose="020F0502020204030204" pitchFamily="34" charset="0"/>
              </a:rPr>
              <a:t>83</a:t>
            </a:r>
            <a:r>
              <a:rPr lang="en-GB" dirty="0"/>
              <a:t> 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@95% confidence interval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This says the </a:t>
            </a:r>
            <a:r>
              <a:rPr lang="en-GB" b="1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true mean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 of ALL men and women (if we could measure all their weights) is </a:t>
            </a:r>
            <a:r>
              <a:rPr lang="en-GB" b="1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likely to be between 76.2 and 82.6kg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.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However,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The "95%" says that 95% of experiments like we just did will include the true mean, but </a:t>
            </a:r>
            <a:r>
              <a:rPr lang="en-GB" b="1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5% won't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.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So there is a 1-in-20 chance (5%) that our Confidence Interval does NOT include the true mean.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So the true mean (of all the men and women weights ) is </a:t>
            </a:r>
            <a:r>
              <a:rPr lang="en-GB" b="1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likely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 to be between 76.2 and 82.6kg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9251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important during research design to think through the variable you want to include on your survey for responses so that you can test the variables.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69154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So how do we test hypotheses?...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It is possible to continue to dissect the hypothesis and to specify the relationship with further hypotheses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1200" dirty="0"/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The</a:t>
            </a:r>
            <a:r>
              <a:rPr lang="en-US" sz="1200" baseline="0" dirty="0"/>
              <a:t> </a:t>
            </a:r>
            <a:r>
              <a:rPr lang="en-US" b="1" dirty="0">
                <a:solidFill>
                  <a:srgbClr val="FFFF00"/>
                </a:solidFill>
              </a:rPr>
              <a:t>H</a:t>
            </a:r>
            <a:r>
              <a:rPr lang="en-US" b="1" baseline="-25000" dirty="0">
                <a:solidFill>
                  <a:srgbClr val="FFFF00"/>
                </a:solidFill>
              </a:rPr>
              <a:t>1</a:t>
            </a:r>
            <a:r>
              <a:rPr lang="en-US" b="1" baseline="0" dirty="0">
                <a:solidFill>
                  <a:srgbClr val="FFFF00"/>
                </a:solidFill>
              </a:rPr>
              <a:t> </a:t>
            </a:r>
            <a:r>
              <a:rPr lang="en-US" sz="1200" baseline="0" dirty="0"/>
              <a:t>statement made by the researcher i</a:t>
            </a:r>
            <a:r>
              <a:rPr lang="en-US" sz="1200" dirty="0"/>
              <a:t>s </a:t>
            </a:r>
            <a:r>
              <a:rPr lang="en-US" sz="1200" u="none" dirty="0"/>
              <a:t>the hypothesis that the researcher is trying to prove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1200" dirty="0"/>
          </a:p>
          <a:p>
            <a:r>
              <a:rPr lang="en-GB" dirty="0"/>
              <a:t>We set up appropriate tests – say Chi Squared, or correlation etc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5552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Much statistical analysis is inferential, (infers the characteristics / properties of a population / make decisions based on uncertainty) </a:t>
            </a:r>
          </a:p>
          <a:p>
            <a:r>
              <a:rPr lang="en-GB" sz="1200" dirty="0"/>
              <a:t>and </a:t>
            </a:r>
            <a:r>
              <a:rPr lang="en-GB" sz="1200" b="1" dirty="0"/>
              <a:t>probability</a:t>
            </a:r>
            <a:r>
              <a:rPr lang="en-GB" sz="1200" dirty="0"/>
              <a:t> is the </a:t>
            </a:r>
            <a:r>
              <a:rPr lang="en-GB" sz="1200" b="1" dirty="0"/>
              <a:t>basis for inferential statistics</a:t>
            </a:r>
            <a:r>
              <a:rPr lang="en-GB" sz="1200" dirty="0"/>
              <a:t>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The true value of the parameter is unknown. Since it is unknown, we conduct the inferential process under uncertainty. However, by applying rules and laws, we can often assign a probability of obtaining results that are within a given range around the ‘true’ value.  </a:t>
            </a:r>
          </a:p>
          <a:p>
            <a:r>
              <a:rPr lang="en-GB" sz="1200" dirty="0"/>
              <a:t>Remember that inferential statistics involves taking a </a:t>
            </a:r>
            <a:r>
              <a:rPr lang="en-GB" sz="1200" b="1" dirty="0"/>
              <a:t>sample</a:t>
            </a:r>
            <a:r>
              <a:rPr lang="en-GB" sz="1200" dirty="0"/>
              <a:t> from a population, calculating a </a:t>
            </a:r>
            <a:r>
              <a:rPr lang="en-GB" sz="1200" b="1" dirty="0"/>
              <a:t>statistic</a:t>
            </a:r>
            <a:r>
              <a:rPr lang="en-GB" sz="1200" dirty="0"/>
              <a:t> on the sample, and inferring from the statistic the value of the corresponding parameter of the population.</a:t>
            </a:r>
          </a:p>
          <a:p>
            <a:r>
              <a:rPr lang="en-GB" sz="1200" dirty="0"/>
              <a:t>So we take this a step further and think about the chance of something happening by random chance.  Can we determine this?</a:t>
            </a:r>
          </a:p>
          <a:p>
            <a:r>
              <a:rPr lang="en-GB" sz="1200" dirty="0"/>
              <a:t>Yes, we can, we can measure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probabilities using ‘p’ values.  See in the table.</a:t>
            </a:r>
            <a:r>
              <a:rPr lang="en-GB" sz="1200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29843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may be interested to know the effect of levels poverty on eating habits, diet, this is an important social question.</a:t>
            </a:r>
          </a:p>
          <a:p>
            <a:r>
              <a:rPr lang="en-GB" dirty="0"/>
              <a:t>We convert that RQ into a hypothesis</a:t>
            </a:r>
          </a:p>
          <a:p>
            <a:endParaRPr lang="en-GB" dirty="0"/>
          </a:p>
          <a:p>
            <a:r>
              <a:rPr lang="en-GB" dirty="0"/>
              <a:t>It means the relationship is significant,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we are 96% confident that any difference in low income and poor diet is not due to random chance.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We therefore reject the null hypothesis and accept the alternative hypothesis</a:t>
            </a:r>
          </a:p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84821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So far we have only considered measures of a single variable.  </a:t>
            </a:r>
          </a:p>
          <a:p>
            <a:r>
              <a:rPr lang="en-GB" sz="1200" dirty="0"/>
              <a:t>But often what we are really interested in is how changes in one variable that we can measure might relate to something else.  </a:t>
            </a:r>
          </a:p>
          <a:p>
            <a:r>
              <a:rPr lang="en-GB" sz="1200" dirty="0"/>
              <a:t>In Excel Use the Menu  - Select  -  </a:t>
            </a:r>
            <a:r>
              <a:rPr lang="en-GB" sz="1200" dirty="0">
                <a:solidFill>
                  <a:srgbClr val="FFFF00"/>
                </a:solidFill>
              </a:rPr>
              <a:t>Data | Data Analysis.  You will see Correlation as an option to choose, and highlight the columns you want to test the strength of the relationship.</a:t>
            </a:r>
            <a:endParaRPr lang="en-GB" sz="1200" b="1" dirty="0">
              <a:solidFill>
                <a:srgbClr val="FFFF00"/>
              </a:solidFill>
            </a:endParaRPr>
          </a:p>
          <a:p>
            <a:endParaRPr lang="en-GB" sz="1200" dirty="0"/>
          </a:p>
          <a:p>
            <a:r>
              <a:rPr lang="en-GB" sz="1200" dirty="0"/>
              <a:t>For example, we might  measure people’s self-reported job satisfaction, and ask whether there is any relationship between job satisfaction and salary. </a:t>
            </a:r>
          </a:p>
          <a:p>
            <a:r>
              <a:rPr lang="en-GB" sz="1200" dirty="0"/>
              <a:t>We might measure is there any relationship between age and weight? </a:t>
            </a:r>
          </a:p>
          <a:p>
            <a:r>
              <a:rPr lang="en-GB" sz="1200" dirty="0"/>
              <a:t>(Might notice that as the age increase so does weight gain!)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32170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can see how the r value , a number between 0-1</a:t>
            </a:r>
            <a:r>
              <a:rPr lang="en-GB" baseline="0" dirty="0"/>
              <a:t> or 0% - 100% indicates the strength of a relationship between two variables.  So the closer the value to 1 means a strong relationship , and that would indicate low variance around the mean.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82533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You will see how to interpret the </a:t>
            </a:r>
            <a:r>
              <a:rPr lang="en-US" dirty="0" err="1"/>
              <a:t>Correclation</a:t>
            </a:r>
            <a:r>
              <a:rPr lang="en-US" dirty="0"/>
              <a:t> output from SPSS.  I will take you through that next week.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72736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01F1E"/>
                </a:solidFill>
                <a:effectLst/>
                <a:latin typeface="helvetica" panose="020B0604020202020204" pitchFamily="34" charset="0"/>
              </a:rPr>
              <a:t>Independence means that one variable doesn’t “say anything” about another variable</a:t>
            </a:r>
            <a:r>
              <a:rPr lang="en-GB" b="1" i="0" dirty="0">
                <a:solidFill>
                  <a:srgbClr val="201F1E"/>
                </a:solidFill>
                <a:effectLst/>
                <a:latin typeface="helvetica" panose="020B0604020202020204" pitchFamily="34" charset="0"/>
              </a:rPr>
              <a:t>.</a:t>
            </a:r>
          </a:p>
          <a:p>
            <a:r>
              <a:rPr lang="en-GB" dirty="0"/>
              <a:t>Independent variable (X)   Nominal  - Gender ( M / F )</a:t>
            </a:r>
          </a:p>
          <a:p>
            <a:r>
              <a:rPr lang="en-GB" dirty="0"/>
              <a:t>Dependent variable (Y)  Ordinal -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Jet ski ownership ( Y / N )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Is gender associated with empathy – is high empathy associated female.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16056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The null hypothesis (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0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) and alternative hypothesis (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) of the Chi-Square Test of Independence can be stated as :</a:t>
            </a:r>
          </a:p>
          <a:p>
            <a:pPr algn="l"/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0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: "[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 is independent of 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2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]"</a:t>
            </a:r>
            <a:b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</a:b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: "[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 is not independent of 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2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]"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You will see how to interpret the Chi square output from SPSS.  I will take you through that next week.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953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23DF5-79B6-4A01-8982-372F4C6F9820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8C6C2-4531-4DAB-9C10-79B7E1515A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227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5A0D4-7F45-4CE1-8A80-59298D2EF3E8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2A685-DA53-42A8-8E73-06A7E969C2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41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B4FA8-52D2-423C-9A15-634003B7A820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ED33C-57EA-4113-89CF-A45A2696CB7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442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F25B9-52C0-469C-BEAB-1B31E75C343E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64524-8DFA-4B26-A4BC-F457BCEBAD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642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FBDBC-1BF5-440E-AF0B-877C41330345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27E0-C345-4363-9EA1-123D8C7A3C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651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3D3FD-C4D9-4441-9F12-0860F534DC69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37647-128B-46C3-80B5-D396B64B858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644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E061-B5B9-46D2-B74C-E20BD38F873F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BD7C5-B258-4008-956D-01F6B4830A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88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FF01-2803-4C32-8D5C-5156A847AE8C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625E5-8352-4E14-9AB9-51CFDB8968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560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7674E-89A8-4BDF-9FB8-6D12611FD3D0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B8437-512F-4702-99BF-B1363FA6A43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886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768009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507597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73332612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152425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927992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132664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8E61C-F4B4-4662-8334-26BE341DB405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E1D72-AFE3-438D-98CE-E6F756F99A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3172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8CF9A-4926-40F2-BA74-AD958A4FD207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6D46C-42A9-4D40-9A41-FBB35AE4F2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4300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228600"/>
            <a:ext cx="7383462" cy="990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828800"/>
            <a:ext cx="3962400" cy="4532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1828800"/>
            <a:ext cx="3962400" cy="4532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276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DAB3B36-E493-4C04-9885-7BFAC986BEDA}" type="datetime1">
              <a:rPr lang="en-GB" smtClean="0"/>
              <a:pPr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9016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</p:sldLayoutIdLst>
  <p:hf hdr="0"/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5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4.png"/><Relationship Id="rId4" Type="http://schemas.openxmlformats.org/officeDocument/2006/relationships/image" Target="../media/image3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e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14/relationships/chartEx" Target="../charts/chartEx1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473007"/>
            <a:ext cx="8208912" cy="2428502"/>
          </a:xfrm>
        </p:spPr>
        <p:txBody>
          <a:bodyPr/>
          <a:lstStyle/>
          <a:p>
            <a:pPr eaLnBrk="1" hangingPunct="1">
              <a:defRPr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BMSP5007 </a:t>
            </a:r>
            <a:b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Business Inquiry &amp; Research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61516" y="4005064"/>
            <a:ext cx="6620968" cy="1872208"/>
          </a:xfrm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8</a:t>
            </a:r>
          </a:p>
          <a:p>
            <a:pPr algn="ctr" eaLnBrk="1" hangingPunct="1"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Statistical Analysis Principles</a:t>
            </a:r>
          </a:p>
          <a:p>
            <a:pPr algn="ctr" eaLnBrk="1" hangingPunct="1">
              <a:defRPr/>
            </a:pP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 Roisin Mullins</a:t>
            </a:r>
          </a:p>
        </p:txBody>
      </p:sp>
    </p:spTree>
    <p:extLst>
      <p:ext uri="{BB962C8B-B14F-4D97-AF65-F5344CB8AC3E}">
        <p14:creationId xmlns:p14="http://schemas.microsoft.com/office/powerpoint/2010/main" val="2256209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title"/>
          </p:nvPr>
        </p:nvSpPr>
        <p:spPr>
          <a:xfrm>
            <a:off x="251520" y="210637"/>
            <a:ext cx="7055380" cy="888050"/>
          </a:xfrm>
        </p:spPr>
        <p:txBody>
          <a:bodyPr/>
          <a:lstStyle/>
          <a:p>
            <a:pPr>
              <a:defRPr/>
            </a:pPr>
            <a:r>
              <a:rPr lang="en-GB" b="1" dirty="0"/>
              <a:t>Learning Outcomes</a:t>
            </a:r>
            <a:endParaRPr lang="en-US" b="1" dirty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idx="1"/>
          </p:nvPr>
        </p:nvSpPr>
        <p:spPr>
          <a:xfrm>
            <a:off x="395536" y="1196752"/>
            <a:ext cx="8110538" cy="554461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By the end of this session you should be able to: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Explain what is meant by descriptive statistics and inferential statistics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Explain central tendency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Calculate the arithmetic mean, the median, and the mode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Compute and interpret the range, the variance, the standard deviation, and correlation coefficient</a:t>
            </a:r>
          </a:p>
          <a:p>
            <a:pPr>
              <a:lnSpc>
                <a:spcPct val="90000"/>
              </a:lnSpc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Understand basic probability and distribution</a:t>
            </a:r>
          </a:p>
          <a:p>
            <a:pPr>
              <a:lnSpc>
                <a:spcPct val="90000"/>
              </a:lnSpc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Introduce Hypothesis tests</a:t>
            </a:r>
          </a:p>
          <a:p>
            <a:pPr>
              <a:lnSpc>
                <a:spcPct val="90000"/>
              </a:lnSpc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Correlation and Chi-Squared tests</a:t>
            </a:r>
          </a:p>
          <a:p>
            <a:pPr>
              <a:lnSpc>
                <a:spcPct val="90000"/>
              </a:lnSpc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Introduce seminar task - Get started using SPSS</a:t>
            </a:r>
          </a:p>
        </p:txBody>
      </p:sp>
    </p:spTree>
    <p:extLst>
      <p:ext uri="{BB962C8B-B14F-4D97-AF65-F5344CB8AC3E}">
        <p14:creationId xmlns:p14="http://schemas.microsoft.com/office/powerpoint/2010/main" val="307803433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83568" y="217025"/>
            <a:ext cx="7383462" cy="9906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Types of Statistics</a:t>
            </a:r>
          </a:p>
        </p:txBody>
      </p:sp>
      <p:sp>
        <p:nvSpPr>
          <p:cNvPr id="1024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3568" y="1700808"/>
            <a:ext cx="7637462" cy="13430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branch of mathematics that transforms data into useful information for decision makers. </a:t>
            </a:r>
          </a:p>
        </p:txBody>
      </p:sp>
      <p:sp>
        <p:nvSpPr>
          <p:cNvPr id="17413" name="Rectangle 4"/>
          <p:cNvSpPr>
            <a:spLocks noChangeArrowheads="1"/>
          </p:cNvSpPr>
          <p:nvPr/>
        </p:nvSpPr>
        <p:spPr bwMode="auto">
          <a:xfrm>
            <a:off x="1005830" y="3780895"/>
            <a:ext cx="3352800" cy="176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r>
              <a:rPr lang="en-US" sz="2400" b="1" dirty="0">
                <a:solidFill>
                  <a:srgbClr val="FFFF00"/>
                </a:solidFill>
              </a:rPr>
              <a:t>Descriptive</a:t>
            </a:r>
            <a:r>
              <a:rPr lang="en-US" sz="2400" b="1" dirty="0"/>
              <a:t> Statistics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endParaRPr lang="en-US" sz="2400" dirty="0"/>
          </a:p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r>
              <a:rPr lang="en-US" sz="2400" dirty="0"/>
              <a:t>Collecting, </a:t>
            </a:r>
            <a:r>
              <a:rPr lang="en-US" sz="2400" dirty="0" err="1"/>
              <a:t>summarising</a:t>
            </a:r>
            <a:r>
              <a:rPr lang="en-US" sz="2400" dirty="0"/>
              <a:t>, and describing data</a:t>
            </a:r>
          </a:p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endParaRPr lang="en-US" sz="2400" dirty="0"/>
          </a:p>
        </p:txBody>
      </p:sp>
      <p:sp>
        <p:nvSpPr>
          <p:cNvPr id="17414" name="Rectangle 5"/>
          <p:cNvSpPr>
            <a:spLocks noChangeArrowheads="1"/>
          </p:cNvSpPr>
          <p:nvPr/>
        </p:nvSpPr>
        <p:spPr bwMode="auto">
          <a:xfrm>
            <a:off x="4739630" y="3780895"/>
            <a:ext cx="3581400" cy="2566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r>
              <a:rPr lang="en-US" sz="2400" b="1" dirty="0">
                <a:solidFill>
                  <a:srgbClr val="FFFF00"/>
                </a:solidFill>
              </a:rPr>
              <a:t>Inferential</a:t>
            </a:r>
            <a:r>
              <a:rPr lang="en-US" sz="2400" b="1" dirty="0"/>
              <a:t> Statistics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endParaRPr lang="en-US" sz="2400" b="1" dirty="0"/>
          </a:p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85000"/>
              <a:buFont typeface="Wingdings" pitchFamily="2" charset="2"/>
              <a:buNone/>
            </a:pPr>
            <a:r>
              <a:rPr lang="en-US" sz="2400" dirty="0"/>
              <a:t>Drawing conclusions and/or making decisions concerning a population based only on sample data</a:t>
            </a:r>
          </a:p>
        </p:txBody>
      </p:sp>
      <p:sp>
        <p:nvSpPr>
          <p:cNvPr id="17415" name="AutoShape 6"/>
          <p:cNvSpPr>
            <a:spLocks noChangeArrowheads="1"/>
          </p:cNvSpPr>
          <p:nvPr/>
        </p:nvSpPr>
        <p:spPr bwMode="auto">
          <a:xfrm>
            <a:off x="2453630" y="3171295"/>
            <a:ext cx="152400" cy="609600"/>
          </a:xfrm>
          <a:prstGeom prst="downArrow">
            <a:avLst>
              <a:gd name="adj1" fmla="val 50000"/>
              <a:gd name="adj2" fmla="val 100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en-US">
              <a:latin typeface="Arial" charset="0"/>
            </a:endParaRPr>
          </a:p>
        </p:txBody>
      </p:sp>
      <p:sp>
        <p:nvSpPr>
          <p:cNvPr id="17416" name="AutoShape 7"/>
          <p:cNvSpPr>
            <a:spLocks noChangeArrowheads="1"/>
          </p:cNvSpPr>
          <p:nvPr/>
        </p:nvSpPr>
        <p:spPr bwMode="auto">
          <a:xfrm>
            <a:off x="6416030" y="3171295"/>
            <a:ext cx="152400" cy="609600"/>
          </a:xfrm>
          <a:prstGeom prst="downArrow">
            <a:avLst>
              <a:gd name="adj1" fmla="val 50000"/>
              <a:gd name="adj2" fmla="val 100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19247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47675" y="1916907"/>
            <a:ext cx="8077200" cy="4532312"/>
          </a:xfrm>
        </p:spPr>
        <p:txBody>
          <a:bodyPr/>
          <a:lstStyle/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Collect data</a:t>
            </a:r>
          </a:p>
          <a:p>
            <a:pPr lvl="1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e.g., Survey</a:t>
            </a:r>
          </a:p>
          <a:p>
            <a:pPr>
              <a:defRPr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Present data</a:t>
            </a:r>
          </a:p>
          <a:p>
            <a:pPr lvl="1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e.g., Tables and graphs</a:t>
            </a:r>
          </a:p>
          <a:p>
            <a:pPr>
              <a:defRPr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Characterise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</a:p>
          <a:p>
            <a:pPr lvl="1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e.g., Sample mean = </a:t>
            </a:r>
          </a:p>
        </p:txBody>
      </p:sp>
      <p:sp>
        <p:nvSpPr>
          <p:cNvPr id="10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75469" y="304006"/>
            <a:ext cx="7383462" cy="990600"/>
          </a:xfrm>
        </p:spPr>
        <p:txBody>
          <a:bodyPr/>
          <a:lstStyle/>
          <a:p>
            <a:pPr>
              <a:defRPr/>
            </a:pPr>
            <a:r>
              <a:rPr lang="en-US" b="1" dirty="0"/>
              <a:t>Descriptive Statistics</a:t>
            </a:r>
          </a:p>
        </p:txBody>
      </p:sp>
      <p:graphicFrame>
        <p:nvGraphicFramePr>
          <p:cNvPr id="1026" name="Object 6">
            <a:hlinkClick r:id="" action="ppaction://ole?verb=0"/>
          </p:cNvPr>
          <p:cNvGraphicFramePr>
            <a:graphicFrameLocks/>
          </p:cNvGraphicFramePr>
          <p:nvPr/>
        </p:nvGraphicFramePr>
        <p:xfrm>
          <a:off x="4929188" y="3725863"/>
          <a:ext cx="1803400" cy="1274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1800275" imgH="1272553" progId="">
                  <p:embed/>
                </p:oleObj>
              </mc:Choice>
              <mc:Fallback>
                <p:oleObj name="Clip" r:id="rId2" imgW="1800275" imgH="1272553" progId="">
                  <p:embed/>
                  <p:pic>
                    <p:nvPicPr>
                      <p:cNvPr id="0" name="Picture 2"/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29188" y="3725863"/>
                        <a:ext cx="1803400" cy="12747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Line 7"/>
          <p:cNvSpPr>
            <a:spLocks noChangeShapeType="1"/>
          </p:cNvSpPr>
          <p:nvPr/>
        </p:nvSpPr>
        <p:spPr bwMode="auto">
          <a:xfrm>
            <a:off x="6300788" y="3497263"/>
            <a:ext cx="1587" cy="9906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" name="Line 8"/>
          <p:cNvSpPr>
            <a:spLocks noChangeShapeType="1"/>
          </p:cNvSpPr>
          <p:nvPr/>
        </p:nvSpPr>
        <p:spPr bwMode="auto">
          <a:xfrm>
            <a:off x="6300788" y="4487863"/>
            <a:ext cx="1600200" cy="1587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032" name="Rectangle 9"/>
          <p:cNvSpPr>
            <a:spLocks noChangeArrowheads="1"/>
          </p:cNvSpPr>
          <p:nvPr/>
        </p:nvSpPr>
        <p:spPr bwMode="auto">
          <a:xfrm>
            <a:off x="6529388" y="4030663"/>
            <a:ext cx="152400" cy="457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3" name="Rectangle 10"/>
          <p:cNvSpPr>
            <a:spLocks noChangeArrowheads="1"/>
          </p:cNvSpPr>
          <p:nvPr/>
        </p:nvSpPr>
        <p:spPr bwMode="auto">
          <a:xfrm>
            <a:off x="6681788" y="4106863"/>
            <a:ext cx="152400" cy="381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4" name="Rectangle 11"/>
          <p:cNvSpPr>
            <a:spLocks noChangeArrowheads="1"/>
          </p:cNvSpPr>
          <p:nvPr/>
        </p:nvSpPr>
        <p:spPr bwMode="auto">
          <a:xfrm>
            <a:off x="6834188" y="3802063"/>
            <a:ext cx="152400" cy="685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5" name="Rectangle 12"/>
          <p:cNvSpPr>
            <a:spLocks noChangeArrowheads="1"/>
          </p:cNvSpPr>
          <p:nvPr/>
        </p:nvSpPr>
        <p:spPr bwMode="auto">
          <a:xfrm>
            <a:off x="6986588" y="3878263"/>
            <a:ext cx="152400" cy="609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6" name="Rectangle 13"/>
          <p:cNvSpPr>
            <a:spLocks noChangeArrowheads="1"/>
          </p:cNvSpPr>
          <p:nvPr/>
        </p:nvSpPr>
        <p:spPr bwMode="auto">
          <a:xfrm>
            <a:off x="7138988" y="4030663"/>
            <a:ext cx="152400" cy="457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7" name="Rectangle 14"/>
          <p:cNvSpPr>
            <a:spLocks noChangeArrowheads="1"/>
          </p:cNvSpPr>
          <p:nvPr/>
        </p:nvSpPr>
        <p:spPr bwMode="auto">
          <a:xfrm>
            <a:off x="7291388" y="4259263"/>
            <a:ext cx="152400" cy="228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8" name="Rectangle 15"/>
          <p:cNvSpPr>
            <a:spLocks noChangeArrowheads="1"/>
          </p:cNvSpPr>
          <p:nvPr/>
        </p:nvSpPr>
        <p:spPr bwMode="auto">
          <a:xfrm>
            <a:off x="6376988" y="4259263"/>
            <a:ext cx="152400" cy="228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9" name="Rectangle 16"/>
          <p:cNvSpPr>
            <a:spLocks noChangeArrowheads="1"/>
          </p:cNvSpPr>
          <p:nvPr/>
        </p:nvSpPr>
        <p:spPr bwMode="auto">
          <a:xfrm>
            <a:off x="7443788" y="4335463"/>
            <a:ext cx="152400" cy="152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pic>
        <p:nvPicPr>
          <p:cNvPr id="1040" name="Picture 17" descr="j0283537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1968210"/>
            <a:ext cx="990600" cy="96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1" name="Picture 20" descr="check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2743200"/>
            <a:ext cx="142875" cy="14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2" name="Picture 21" descr="check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2895600"/>
            <a:ext cx="142875" cy="14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3" name="Picture 22" descr="check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2590800"/>
            <a:ext cx="142875" cy="14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27" name="Object 4"/>
          <p:cNvGraphicFramePr>
            <a:graphicFrameLocks noChangeAspect="1"/>
          </p:cNvGraphicFramePr>
          <p:nvPr/>
        </p:nvGraphicFramePr>
        <p:xfrm>
          <a:off x="4429125" y="5000625"/>
          <a:ext cx="887413" cy="914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6" imgW="418918" imgH="431613" progId="">
                  <p:embed/>
                </p:oleObj>
              </mc:Choice>
              <mc:Fallback>
                <p:oleObj name="Equation" r:id="rId6" imgW="418918" imgH="431613" progId="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29125" y="5000625"/>
                        <a:ext cx="887413" cy="914400"/>
                      </a:xfrm>
                      <a:prstGeom prst="rect">
                        <a:avLst/>
                      </a:prstGeom>
                      <a:solidFill>
                        <a:srgbClr val="FFFF99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04743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23528" y="359296"/>
            <a:ext cx="69342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Inferential Statistics</a:t>
            </a:r>
          </a:p>
        </p:txBody>
      </p:sp>
      <p:sp>
        <p:nvSpPr>
          <p:cNvPr id="1229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51520" y="1772816"/>
            <a:ext cx="5029200" cy="4532313"/>
          </a:xfrm>
        </p:spPr>
        <p:txBody>
          <a:bodyPr/>
          <a:lstStyle/>
          <a:p>
            <a:pPr eaLnBrk="1" hangingPunct="1">
              <a:lnSpc>
                <a:spcPct val="110000"/>
              </a:lnSpc>
              <a:defRPr/>
            </a:pPr>
            <a:r>
              <a:rPr lang="en-US" sz="2400" dirty="0"/>
              <a:t>Estimation</a:t>
            </a:r>
          </a:p>
          <a:p>
            <a:pPr lvl="1" eaLnBrk="1" hangingPunct="1">
              <a:lnSpc>
                <a:spcPct val="110000"/>
              </a:lnSpc>
              <a:defRPr/>
            </a:pPr>
            <a:r>
              <a:rPr lang="en-US" sz="2300" dirty="0"/>
              <a:t>e.g., Estimate the population mean weight using the </a:t>
            </a:r>
            <a:r>
              <a:rPr lang="en-US" sz="2300" dirty="0">
                <a:solidFill>
                  <a:srgbClr val="FFFF00"/>
                </a:solidFill>
              </a:rPr>
              <a:t>sample mean </a:t>
            </a:r>
            <a:r>
              <a:rPr lang="en-US" sz="2300" dirty="0"/>
              <a:t>weight</a:t>
            </a:r>
          </a:p>
          <a:p>
            <a:pPr marL="0" indent="0" eaLnBrk="1" hangingPunct="1">
              <a:lnSpc>
                <a:spcPct val="110000"/>
              </a:lnSpc>
              <a:buNone/>
              <a:defRPr/>
            </a:pPr>
            <a:endParaRPr lang="en-US" sz="2400" dirty="0"/>
          </a:p>
          <a:p>
            <a:pPr eaLnBrk="1" hangingPunct="1">
              <a:lnSpc>
                <a:spcPct val="110000"/>
              </a:lnSpc>
              <a:defRPr/>
            </a:pPr>
            <a:r>
              <a:rPr lang="en-US" sz="2400" dirty="0"/>
              <a:t>Hypothesis testing</a:t>
            </a:r>
          </a:p>
          <a:p>
            <a:pPr lvl="1" eaLnBrk="1" hangingPunct="1">
              <a:lnSpc>
                <a:spcPct val="110000"/>
              </a:lnSpc>
              <a:defRPr/>
            </a:pPr>
            <a:r>
              <a:rPr lang="en-US" sz="2300" dirty="0"/>
              <a:t>e.g., Test the claim that the population mean weight is 73Kg / 120 pounds</a:t>
            </a:r>
          </a:p>
        </p:txBody>
      </p:sp>
      <p:pic>
        <p:nvPicPr>
          <p:cNvPr id="18437" name="Picture 5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1905000"/>
            <a:ext cx="3124200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6479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88640"/>
            <a:ext cx="8064896" cy="864096"/>
          </a:xfrm>
        </p:spPr>
        <p:txBody>
          <a:bodyPr/>
          <a:lstStyle/>
          <a:p>
            <a:pPr>
              <a:defRPr/>
            </a:pPr>
            <a:r>
              <a:rPr lang="en-GB" b="1" dirty="0"/>
              <a:t>Measure of </a:t>
            </a:r>
            <a:r>
              <a:rPr lang="en-GB" b="1" u="sng" dirty="0"/>
              <a:t>Central Tendency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68760"/>
            <a:ext cx="8568952" cy="518457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None/>
              <a:defRPr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	Measure of Central Tendency: A single value that summarises a set of data. It </a:t>
            </a:r>
            <a:r>
              <a:rPr lang="en-GB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locates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the centre of the values.</a:t>
            </a:r>
          </a:p>
          <a:p>
            <a:pPr>
              <a:buFont typeface="Wingdings" pitchFamily="2" charset="2"/>
              <a:buNone/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	The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central tendency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is the extent to which all the data values </a:t>
            </a:r>
            <a:r>
              <a:rPr lang="en-US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around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a typical or central value.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None/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None/>
              <a:defRPr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</a:p>
          <a:p>
            <a:pPr>
              <a:buFont typeface="Wingdings" pitchFamily="2" charset="2"/>
              <a:buNone/>
              <a:defRPr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	There is not just one measure of central tendency; in fact, there are many. i.e. the arithmetic </a:t>
            </a:r>
            <a:r>
              <a:rPr lang="en-GB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the weighted mean, the </a:t>
            </a:r>
            <a:r>
              <a:rPr lang="en-GB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median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the </a:t>
            </a:r>
            <a:r>
              <a:rPr lang="en-GB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and the geometric mean.</a:t>
            </a:r>
          </a:p>
        </p:txBody>
      </p:sp>
    </p:spTree>
    <p:extLst>
      <p:ext uri="{BB962C8B-B14F-4D97-AF65-F5344CB8AC3E}">
        <p14:creationId xmlns:p14="http://schemas.microsoft.com/office/powerpoint/2010/main" val="9048310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67544" y="214311"/>
            <a:ext cx="7383462" cy="990600"/>
          </a:xfrm>
        </p:spPr>
        <p:txBody>
          <a:bodyPr/>
          <a:lstStyle/>
          <a:p>
            <a:pPr eaLnBrk="1" hangingPunct="1">
              <a:lnSpc>
                <a:spcPct val="110000"/>
              </a:lnSpc>
              <a:defRPr/>
            </a:pPr>
            <a:r>
              <a:rPr lang="en-US" b="1" dirty="0"/>
              <a:t>Arithmetic Mean</a:t>
            </a:r>
          </a:p>
        </p:txBody>
      </p:sp>
      <p:sp>
        <p:nvSpPr>
          <p:cNvPr id="102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15516" y="1872705"/>
            <a:ext cx="8513688" cy="32124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arithmetic mean (often just called “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”) is the most common measure of central tendency</a:t>
            </a:r>
          </a:p>
          <a:p>
            <a:pPr marL="0" indent="0" eaLnBrk="1" hangingPunct="1">
              <a:buNone/>
              <a:defRPr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Mean is the 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Average =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sum of the value divided by the number of cases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031D3B-06C2-4E66-AF67-241E69E00F4D}"/>
              </a:ext>
            </a:extLst>
          </p:cNvPr>
          <p:cNvSpPr txBox="1"/>
          <p:nvPr/>
        </p:nvSpPr>
        <p:spPr>
          <a:xfrm>
            <a:off x="389950" y="5491368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Excel function / formulae– Use = </a:t>
            </a:r>
            <a:r>
              <a:rPr lang="en-GB" sz="2800" dirty="0">
                <a:solidFill>
                  <a:srgbClr val="FFFF00"/>
                </a:solidFill>
              </a:rPr>
              <a:t>AVERAGE(range)</a:t>
            </a:r>
          </a:p>
        </p:txBody>
      </p:sp>
    </p:spTree>
    <p:extLst>
      <p:ext uri="{BB962C8B-B14F-4D97-AF65-F5344CB8AC3E}">
        <p14:creationId xmlns:p14="http://schemas.microsoft.com/office/powerpoint/2010/main" val="31234376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3483CD-27E3-4C89-BD42-0B58224E52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BD7C5-B258-4008-956D-01F6B4830AD8}" type="slidenum">
              <a:rPr lang="en-GB" smtClean="0"/>
              <a:pPr/>
              <a:t>8</a:t>
            </a:fld>
            <a:endParaRPr lang="en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7533429-515E-4B0A-97FC-673C319B5C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6650555"/>
              </p:ext>
            </p:extLst>
          </p:nvPr>
        </p:nvGraphicFramePr>
        <p:xfrm>
          <a:off x="179512" y="1518150"/>
          <a:ext cx="3456383" cy="482473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395847">
                  <a:extLst>
                    <a:ext uri="{9D8B030D-6E8A-4147-A177-3AD203B41FA5}">
                      <a16:colId xmlns:a16="http://schemas.microsoft.com/office/drawing/2014/main" val="3589447768"/>
                    </a:ext>
                  </a:extLst>
                </a:gridCol>
                <a:gridCol w="2060536">
                  <a:extLst>
                    <a:ext uri="{9D8B030D-6E8A-4147-A177-3AD203B41FA5}">
                      <a16:colId xmlns:a16="http://schemas.microsoft.com/office/drawing/2014/main" val="864287740"/>
                    </a:ext>
                  </a:extLst>
                </a:gridCol>
              </a:tblGrid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Date</a:t>
                      </a: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Temperature ‘C</a:t>
                      </a: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1165565641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marL="0" marR="0" lvl="0" indent="0" algn="ctr" defTabSz="457207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04-Jul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 fontAlgn="b"/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</a:t>
                      </a: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3380033521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09-Jul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1757863423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11-Jul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2487261432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13-Jul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172792478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10-Jul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u="none" strike="noStrike" dirty="0">
                          <a:solidFill>
                            <a:schemeClr val="accent1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</a:t>
                      </a:r>
                      <a:endParaRPr lang="en-GB" sz="2400" b="1" i="0" u="none" strike="noStrike" dirty="0">
                        <a:solidFill>
                          <a:schemeClr val="accent1">
                            <a:lumMod val="60000"/>
                            <a:lumOff val="4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3076849474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07-Jul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b="1" u="none" strike="noStrike" dirty="0">
                          <a:solidFill>
                            <a:schemeClr val="accent1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</a:t>
                      </a:r>
                      <a:endParaRPr lang="en-GB" sz="2400" b="1" i="0" u="none" strike="noStrike" dirty="0">
                        <a:solidFill>
                          <a:schemeClr val="accent1">
                            <a:lumMod val="60000"/>
                            <a:lumOff val="4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321840616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08-Jul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26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3101920474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05-Jul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32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4158523615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12-Jul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39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1918372095"/>
                  </a:ext>
                </a:extLst>
              </a:tr>
              <a:tr h="34410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03-Jul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" marR="6350" marT="6350" marB="0" anchor="b"/>
                </a:tc>
                <a:extLst>
                  <a:ext uri="{0D108BD9-81ED-4DB2-BD59-A6C34878D82A}">
                    <a16:rowId xmlns:a16="http://schemas.microsoft.com/office/drawing/2014/main" val="3151935442"/>
                  </a:ext>
                </a:extLst>
              </a:tr>
            </a:tbl>
          </a:graphicData>
        </a:graphic>
      </p:graphicFrame>
      <p:sp>
        <p:nvSpPr>
          <p:cNvPr id="7" name="Rectangle 2">
            <a:extLst>
              <a:ext uri="{FF2B5EF4-FFF2-40B4-BE49-F238E27FC236}">
                <a16:creationId xmlns:a16="http://schemas.microsoft.com/office/drawing/2014/main" id="{EF8380B3-87B9-4397-861F-8C1557EC1BFA}"/>
              </a:ext>
            </a:extLst>
          </p:cNvPr>
          <p:cNvSpPr txBox="1">
            <a:spLocks noChangeArrowheads="1"/>
          </p:cNvSpPr>
          <p:nvPr/>
        </p:nvSpPr>
        <p:spPr>
          <a:xfrm>
            <a:off x="496777" y="184279"/>
            <a:ext cx="7383462" cy="9906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en-US" b="1" dirty="0"/>
              <a:t>The Median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4A3E1B62-0935-4D8C-8803-32716C36E1F6}"/>
              </a:ext>
            </a:extLst>
          </p:cNvPr>
          <p:cNvSpPr txBox="1">
            <a:spLocks noChangeArrowheads="1"/>
          </p:cNvSpPr>
          <p:nvPr/>
        </p:nvSpPr>
        <p:spPr>
          <a:xfrm>
            <a:off x="3635895" y="1315244"/>
            <a:ext cx="5149329" cy="50292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6" indent="-342906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62" indent="-285755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20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2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3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42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49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5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6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fontAlgn="auto"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 an 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ordered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array, the median is the “</a:t>
            </a:r>
            <a:r>
              <a:rPr lang="en-US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middle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” number (50% above, 50% below) </a:t>
            </a:r>
          </a:p>
          <a:p>
            <a:pPr marL="0" indent="0" fontAlgn="auto">
              <a:buNone/>
              <a:defRPr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It is not affected by extremely large or small values and is therefore a valuable measure of central tendency when such values occur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39D861-BA15-4ACD-B1C4-9D294459DC8E}"/>
              </a:ext>
            </a:extLst>
          </p:cNvPr>
          <p:cNvSpPr txBox="1"/>
          <p:nvPr/>
        </p:nvSpPr>
        <p:spPr>
          <a:xfrm>
            <a:off x="156826" y="6321435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Excel function / formulae– Use = </a:t>
            </a:r>
            <a:r>
              <a:rPr lang="en-GB" sz="2800" dirty="0">
                <a:solidFill>
                  <a:srgbClr val="FFFF00"/>
                </a:solidFill>
              </a:rPr>
              <a:t>MEDIAN(range)</a:t>
            </a:r>
          </a:p>
        </p:txBody>
      </p:sp>
    </p:spTree>
    <p:extLst>
      <p:ext uri="{BB962C8B-B14F-4D97-AF65-F5344CB8AC3E}">
        <p14:creationId xmlns:p14="http://schemas.microsoft.com/office/powerpoint/2010/main" val="12152944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73050" y="176213"/>
            <a:ext cx="7793038" cy="9906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The Mode</a:t>
            </a:r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07987" y="1477963"/>
            <a:ext cx="8556501" cy="2538412"/>
          </a:xfrm>
        </p:spPr>
        <p:txBody>
          <a:bodyPr>
            <a:normAutofit/>
          </a:bodyPr>
          <a:lstStyle/>
          <a:p>
            <a:pPr eaLnBrk="1" hangingPunct="1">
              <a:spcBef>
                <a:spcPct val="10000"/>
              </a:spcBef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Value that </a:t>
            </a:r>
            <a:r>
              <a:rPr lang="en-US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occurs most often</a:t>
            </a:r>
          </a:p>
          <a:p>
            <a:pPr eaLnBrk="1" hangingPunct="1">
              <a:spcBef>
                <a:spcPct val="10000"/>
              </a:spcBef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Not affected by extreme values</a:t>
            </a:r>
          </a:p>
          <a:p>
            <a:pPr eaLnBrk="1" hangingPunct="1">
              <a:spcBef>
                <a:spcPct val="10000"/>
              </a:spcBef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Used for either numerical or categorical (nominal) data</a:t>
            </a:r>
          </a:p>
          <a:p>
            <a:pPr eaLnBrk="1" hangingPunct="1">
              <a:spcBef>
                <a:spcPct val="10000"/>
              </a:spcBef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There may be no mode</a:t>
            </a:r>
          </a:p>
          <a:p>
            <a:pPr eaLnBrk="1" hangingPunct="1">
              <a:spcBef>
                <a:spcPct val="10000"/>
              </a:spcBef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There may be several modes</a:t>
            </a:r>
          </a:p>
          <a:p>
            <a:pPr eaLnBrk="1" hangingPunct="1">
              <a:defRPr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508" name="Line 4"/>
          <p:cNvSpPr>
            <a:spLocks noChangeShapeType="1"/>
          </p:cNvSpPr>
          <p:nvPr/>
        </p:nvSpPr>
        <p:spPr bwMode="auto">
          <a:xfrm>
            <a:off x="578575" y="4729163"/>
            <a:ext cx="335438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419825" y="4722813"/>
            <a:ext cx="5410200" cy="36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600" b="1">
                <a:latin typeface="Arial" charset="0"/>
              </a:rPr>
              <a:t>0   1   2   3   4   5   6   7   8   9   10   11   12   13   14</a:t>
            </a:r>
            <a:r>
              <a:rPr lang="en-US" b="1">
                <a:latin typeface="Arial" charset="0"/>
              </a:rPr>
              <a:t>   </a:t>
            </a:r>
          </a:p>
        </p:txBody>
      </p:sp>
      <p:sp>
        <p:nvSpPr>
          <p:cNvPr id="21510" name="Oval 6"/>
          <p:cNvSpPr>
            <a:spLocks noChangeArrowheads="1"/>
          </p:cNvSpPr>
          <p:nvPr/>
        </p:nvSpPr>
        <p:spPr bwMode="auto">
          <a:xfrm>
            <a:off x="724625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1" name="Oval 7"/>
          <p:cNvSpPr>
            <a:spLocks noChangeArrowheads="1"/>
          </p:cNvSpPr>
          <p:nvPr/>
        </p:nvSpPr>
        <p:spPr bwMode="auto">
          <a:xfrm>
            <a:off x="13231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2" name="Oval 8"/>
          <p:cNvSpPr>
            <a:spLocks noChangeArrowheads="1"/>
          </p:cNvSpPr>
          <p:nvPr/>
        </p:nvSpPr>
        <p:spPr bwMode="auto">
          <a:xfrm>
            <a:off x="18565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3" name="Oval 9"/>
          <p:cNvSpPr>
            <a:spLocks noChangeArrowheads="1"/>
          </p:cNvSpPr>
          <p:nvPr/>
        </p:nvSpPr>
        <p:spPr bwMode="auto">
          <a:xfrm>
            <a:off x="24661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4" name="Oval 10"/>
          <p:cNvSpPr>
            <a:spLocks noChangeArrowheads="1"/>
          </p:cNvSpPr>
          <p:nvPr/>
        </p:nvSpPr>
        <p:spPr bwMode="auto">
          <a:xfrm>
            <a:off x="1856513" y="42719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5" name="Oval 11"/>
          <p:cNvSpPr>
            <a:spLocks noChangeArrowheads="1"/>
          </p:cNvSpPr>
          <p:nvPr/>
        </p:nvSpPr>
        <p:spPr bwMode="auto">
          <a:xfrm>
            <a:off x="29995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6" name="Oval 12"/>
          <p:cNvSpPr>
            <a:spLocks noChangeArrowheads="1"/>
          </p:cNvSpPr>
          <p:nvPr/>
        </p:nvSpPr>
        <p:spPr bwMode="auto">
          <a:xfrm>
            <a:off x="2999513" y="42719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17" name="Oval 13"/>
          <p:cNvSpPr>
            <a:spLocks noChangeArrowheads="1"/>
          </p:cNvSpPr>
          <p:nvPr/>
        </p:nvSpPr>
        <p:spPr bwMode="auto">
          <a:xfrm>
            <a:off x="2999513" y="40433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5615" name="Rectangle 14"/>
          <p:cNvSpPr>
            <a:spLocks noChangeArrowheads="1"/>
          </p:cNvSpPr>
          <p:nvPr/>
        </p:nvSpPr>
        <p:spPr bwMode="auto">
          <a:xfrm>
            <a:off x="2150200" y="5736429"/>
            <a:ext cx="1698625" cy="366712"/>
          </a:xfrm>
          <a:prstGeom prst="rect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b="1">
                <a:latin typeface="Arial" pitchFamily="34" charset="0"/>
              </a:rPr>
              <a:t>Mode = 9</a:t>
            </a:r>
          </a:p>
        </p:txBody>
      </p:sp>
      <p:sp>
        <p:nvSpPr>
          <p:cNvPr id="21519" name="Oval 15"/>
          <p:cNvSpPr>
            <a:spLocks noChangeArrowheads="1"/>
          </p:cNvSpPr>
          <p:nvPr/>
        </p:nvSpPr>
        <p:spPr bwMode="auto">
          <a:xfrm>
            <a:off x="33805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0" name="AutoShape 16"/>
          <p:cNvSpPr>
            <a:spLocks noChangeArrowheads="1"/>
          </p:cNvSpPr>
          <p:nvPr/>
        </p:nvSpPr>
        <p:spPr bwMode="auto">
          <a:xfrm rot="-5400000">
            <a:off x="2828857" y="5125243"/>
            <a:ext cx="609600" cy="398463"/>
          </a:xfrm>
          <a:prstGeom prst="rightArrow">
            <a:avLst>
              <a:gd name="adj1" fmla="val 31481"/>
              <a:gd name="adj2" fmla="val 38651"/>
            </a:avLst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1" name="Line 17"/>
          <p:cNvSpPr>
            <a:spLocks noChangeShapeType="1"/>
          </p:cNvSpPr>
          <p:nvPr/>
        </p:nvSpPr>
        <p:spPr bwMode="auto">
          <a:xfrm>
            <a:off x="3778975" y="4729163"/>
            <a:ext cx="129698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2" name="Oval 18"/>
          <p:cNvSpPr>
            <a:spLocks noChangeArrowheads="1"/>
          </p:cNvSpPr>
          <p:nvPr/>
        </p:nvSpPr>
        <p:spPr bwMode="auto">
          <a:xfrm>
            <a:off x="41425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3" name="Oval 19"/>
          <p:cNvSpPr>
            <a:spLocks noChangeArrowheads="1"/>
          </p:cNvSpPr>
          <p:nvPr/>
        </p:nvSpPr>
        <p:spPr bwMode="auto">
          <a:xfrm>
            <a:off x="4142513" y="42719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4" name="Oval 20"/>
          <p:cNvSpPr>
            <a:spLocks noChangeArrowheads="1"/>
          </p:cNvSpPr>
          <p:nvPr/>
        </p:nvSpPr>
        <p:spPr bwMode="auto">
          <a:xfrm>
            <a:off x="45997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5" name="Oval 21"/>
          <p:cNvSpPr>
            <a:spLocks noChangeArrowheads="1"/>
          </p:cNvSpPr>
          <p:nvPr/>
        </p:nvSpPr>
        <p:spPr bwMode="auto">
          <a:xfrm>
            <a:off x="49807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6" name="Line 22"/>
          <p:cNvSpPr>
            <a:spLocks noChangeShapeType="1"/>
          </p:cNvSpPr>
          <p:nvPr/>
        </p:nvSpPr>
        <p:spPr bwMode="auto">
          <a:xfrm flipV="1">
            <a:off x="6133330" y="4908551"/>
            <a:ext cx="22098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7" name="Rectangle 23"/>
          <p:cNvSpPr>
            <a:spLocks noChangeArrowheads="1"/>
          </p:cNvSpPr>
          <p:nvPr/>
        </p:nvSpPr>
        <p:spPr bwMode="auto">
          <a:xfrm>
            <a:off x="6477000" y="4614863"/>
            <a:ext cx="2536825" cy="363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US" b="1">
                <a:latin typeface="Arial" charset="0"/>
              </a:rPr>
              <a:t>0   1   2   3   4   5   6</a:t>
            </a:r>
          </a:p>
        </p:txBody>
      </p:sp>
      <p:sp>
        <p:nvSpPr>
          <p:cNvPr id="21528" name="Oval 24"/>
          <p:cNvSpPr>
            <a:spLocks noChangeArrowheads="1"/>
          </p:cNvSpPr>
          <p:nvPr/>
        </p:nvSpPr>
        <p:spPr bwMode="auto">
          <a:xfrm>
            <a:off x="6363425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29" name="Oval 25"/>
          <p:cNvSpPr>
            <a:spLocks noChangeArrowheads="1"/>
          </p:cNvSpPr>
          <p:nvPr/>
        </p:nvSpPr>
        <p:spPr bwMode="auto">
          <a:xfrm>
            <a:off x="6668225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30" name="Oval 26"/>
          <p:cNvSpPr>
            <a:spLocks noChangeArrowheads="1"/>
          </p:cNvSpPr>
          <p:nvPr/>
        </p:nvSpPr>
        <p:spPr bwMode="auto">
          <a:xfrm>
            <a:off x="6973025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31" name="Oval 27"/>
          <p:cNvSpPr>
            <a:spLocks noChangeArrowheads="1"/>
          </p:cNvSpPr>
          <p:nvPr/>
        </p:nvSpPr>
        <p:spPr bwMode="auto">
          <a:xfrm>
            <a:off x="7277825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32" name="Oval 28"/>
          <p:cNvSpPr>
            <a:spLocks noChangeArrowheads="1"/>
          </p:cNvSpPr>
          <p:nvPr/>
        </p:nvSpPr>
        <p:spPr bwMode="auto">
          <a:xfrm>
            <a:off x="78763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1533" name="Oval 29"/>
          <p:cNvSpPr>
            <a:spLocks noChangeArrowheads="1"/>
          </p:cNvSpPr>
          <p:nvPr/>
        </p:nvSpPr>
        <p:spPr bwMode="auto">
          <a:xfrm>
            <a:off x="8181113" y="4500563"/>
            <a:ext cx="228600" cy="228600"/>
          </a:xfrm>
          <a:prstGeom prst="ellipse">
            <a:avLst/>
          </a:prstGeom>
          <a:solidFill>
            <a:schemeClr val="fol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5631" name="Rectangle 30"/>
          <p:cNvSpPr>
            <a:spLocks noChangeArrowheads="1"/>
          </p:cNvSpPr>
          <p:nvPr/>
        </p:nvSpPr>
        <p:spPr bwMode="auto">
          <a:xfrm>
            <a:off x="6668225" y="5162550"/>
            <a:ext cx="1622425" cy="366713"/>
          </a:xfrm>
          <a:prstGeom prst="rect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b="1">
                <a:latin typeface="Arial" pitchFamily="34" charset="0"/>
              </a:rPr>
              <a:t>No Mode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2B61FBCF-8A9E-4A91-AC80-A4EC25F717DD}"/>
              </a:ext>
            </a:extLst>
          </p:cNvPr>
          <p:cNvSpPr txBox="1"/>
          <p:nvPr/>
        </p:nvSpPr>
        <p:spPr>
          <a:xfrm>
            <a:off x="156826" y="6321435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Excel function / formulae– Use = </a:t>
            </a:r>
            <a:r>
              <a:rPr lang="en-GB" sz="2800" dirty="0">
                <a:solidFill>
                  <a:srgbClr val="FFFF00"/>
                </a:solidFill>
              </a:rPr>
              <a:t>MODE(range)</a:t>
            </a:r>
          </a:p>
        </p:txBody>
      </p:sp>
    </p:spTree>
    <p:extLst>
      <p:ext uri="{BB962C8B-B14F-4D97-AF65-F5344CB8AC3E}">
        <p14:creationId xmlns:p14="http://schemas.microsoft.com/office/powerpoint/2010/main" val="20829927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88938" y="177577"/>
            <a:ext cx="7383462" cy="9906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The Range</a:t>
            </a:r>
          </a:p>
        </p:txBody>
      </p:sp>
      <p:sp>
        <p:nvSpPr>
          <p:cNvPr id="2765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39700" y="1130300"/>
            <a:ext cx="8804275" cy="4660900"/>
          </a:xfrm>
        </p:spPr>
        <p:txBody>
          <a:bodyPr>
            <a:normAutofit/>
          </a:bodyPr>
          <a:lstStyle/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Range is the simplest measure of dispersion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	Range =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2200" baseline="-25000" dirty="0" err="1">
                <a:latin typeface="Arial" panose="020B0604020202020204" pitchFamily="34" charset="0"/>
                <a:cs typeface="Arial" panose="020B0604020202020204" pitchFamily="34" charset="0"/>
              </a:rPr>
              <a:t>largest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– 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2200" baseline="-25000" dirty="0" err="1">
                <a:latin typeface="Arial" panose="020B0604020202020204" pitchFamily="34" charset="0"/>
                <a:cs typeface="Arial" panose="020B0604020202020204" pitchFamily="34" charset="0"/>
              </a:rPr>
              <a:t>smallest</a:t>
            </a:r>
            <a:endParaRPr lang="en-US" sz="2200" baseline="-25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Range can be misleading</a:t>
            </a:r>
          </a:p>
          <a:p>
            <a:pPr eaLnBrk="1" hangingPunct="1">
              <a:buSzTx/>
              <a:buFont typeface="Wingdings" pitchFamily="2" charset="2"/>
              <a:buChar char="§"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Ignores the way in which data are distributed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SzTx/>
              <a:buFont typeface="Wingdings" pitchFamily="2" charset="2"/>
              <a:buChar char="§"/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Sensitive to outliers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532" name="Line 4"/>
          <p:cNvSpPr>
            <a:spLocks noChangeShapeType="1"/>
          </p:cNvSpPr>
          <p:nvPr/>
        </p:nvSpPr>
        <p:spPr bwMode="auto">
          <a:xfrm>
            <a:off x="1160463" y="4114800"/>
            <a:ext cx="3049587" cy="0"/>
          </a:xfrm>
          <a:prstGeom prst="line">
            <a:avLst/>
          </a:prstGeom>
          <a:noFill/>
          <a:ln w="12700">
            <a:solidFill>
              <a:srgbClr val="FFFFCC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33" name="Oval 5"/>
          <p:cNvSpPr>
            <a:spLocks noChangeArrowheads="1"/>
          </p:cNvSpPr>
          <p:nvPr/>
        </p:nvSpPr>
        <p:spPr bwMode="auto">
          <a:xfrm>
            <a:off x="12192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4" name="Oval 6"/>
          <p:cNvSpPr>
            <a:spLocks noChangeArrowheads="1"/>
          </p:cNvSpPr>
          <p:nvPr/>
        </p:nvSpPr>
        <p:spPr bwMode="auto">
          <a:xfrm>
            <a:off x="22098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5" name="Oval 7"/>
          <p:cNvSpPr>
            <a:spLocks noChangeArrowheads="1"/>
          </p:cNvSpPr>
          <p:nvPr/>
        </p:nvSpPr>
        <p:spPr bwMode="auto">
          <a:xfrm>
            <a:off x="38862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6" name="Oval 8"/>
          <p:cNvSpPr>
            <a:spLocks noChangeArrowheads="1"/>
          </p:cNvSpPr>
          <p:nvPr/>
        </p:nvSpPr>
        <p:spPr bwMode="auto">
          <a:xfrm>
            <a:off x="27432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7" name="Oval 9"/>
          <p:cNvSpPr>
            <a:spLocks noChangeArrowheads="1"/>
          </p:cNvSpPr>
          <p:nvPr/>
        </p:nvSpPr>
        <p:spPr bwMode="auto">
          <a:xfrm>
            <a:off x="33528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8" name="Oval 10"/>
          <p:cNvSpPr>
            <a:spLocks noChangeArrowheads="1"/>
          </p:cNvSpPr>
          <p:nvPr/>
        </p:nvSpPr>
        <p:spPr bwMode="auto">
          <a:xfrm>
            <a:off x="1752600" y="39624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39" name="Rectangle 11"/>
          <p:cNvSpPr>
            <a:spLocks noChangeArrowheads="1"/>
          </p:cNvSpPr>
          <p:nvPr/>
        </p:nvSpPr>
        <p:spPr bwMode="auto">
          <a:xfrm>
            <a:off x="1143000" y="4114800"/>
            <a:ext cx="32766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b="1">
                <a:latin typeface="Arial" charset="0"/>
              </a:rPr>
              <a:t>7     8     9     10    11    12</a:t>
            </a:r>
          </a:p>
        </p:txBody>
      </p:sp>
      <p:sp>
        <p:nvSpPr>
          <p:cNvPr id="27661" name="Rectangle 12"/>
          <p:cNvSpPr>
            <a:spLocks noChangeArrowheads="1"/>
          </p:cNvSpPr>
          <p:nvPr/>
        </p:nvSpPr>
        <p:spPr bwMode="auto">
          <a:xfrm>
            <a:off x="1219200" y="4508500"/>
            <a:ext cx="2752725" cy="336550"/>
          </a:xfrm>
          <a:prstGeom prst="rect">
            <a:avLst/>
          </a:prstGeom>
          <a:solidFill>
            <a:schemeClr val="bg1">
              <a:lumMod val="75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1600" b="1" dirty="0"/>
              <a:t>Range = 12 - 7 = 5</a:t>
            </a:r>
          </a:p>
        </p:txBody>
      </p:sp>
      <p:sp>
        <p:nvSpPr>
          <p:cNvPr id="22541" name="Line 13"/>
          <p:cNvSpPr>
            <a:spLocks noChangeShapeType="1"/>
          </p:cNvSpPr>
          <p:nvPr/>
        </p:nvSpPr>
        <p:spPr bwMode="auto">
          <a:xfrm>
            <a:off x="5051425" y="4119563"/>
            <a:ext cx="3049588" cy="0"/>
          </a:xfrm>
          <a:prstGeom prst="line">
            <a:avLst/>
          </a:prstGeom>
          <a:noFill/>
          <a:ln w="12700">
            <a:solidFill>
              <a:srgbClr val="FFFFCC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42" name="Rectangle 14"/>
          <p:cNvSpPr>
            <a:spLocks noChangeArrowheads="1"/>
          </p:cNvSpPr>
          <p:nvPr/>
        </p:nvSpPr>
        <p:spPr bwMode="auto">
          <a:xfrm>
            <a:off x="5029200" y="4114800"/>
            <a:ext cx="34290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b="1">
                <a:latin typeface="Arial" charset="0"/>
              </a:rPr>
              <a:t>7     8     9    10     11    12</a:t>
            </a:r>
          </a:p>
        </p:txBody>
      </p:sp>
      <p:sp>
        <p:nvSpPr>
          <p:cNvPr id="22543" name="Oval 15"/>
          <p:cNvSpPr>
            <a:spLocks noChangeArrowheads="1"/>
          </p:cNvSpPr>
          <p:nvPr/>
        </p:nvSpPr>
        <p:spPr bwMode="auto">
          <a:xfrm>
            <a:off x="5110163" y="3967163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44" name="Oval 16"/>
          <p:cNvSpPr>
            <a:spLocks noChangeArrowheads="1"/>
          </p:cNvSpPr>
          <p:nvPr/>
        </p:nvSpPr>
        <p:spPr bwMode="auto">
          <a:xfrm>
            <a:off x="6634163" y="3967163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7666" name="Oval 17"/>
          <p:cNvSpPr>
            <a:spLocks noChangeArrowheads="1"/>
          </p:cNvSpPr>
          <p:nvPr/>
        </p:nvSpPr>
        <p:spPr bwMode="auto">
          <a:xfrm>
            <a:off x="7777163" y="3967163"/>
            <a:ext cx="152400" cy="152400"/>
          </a:xfrm>
          <a:prstGeom prst="ellipse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>
              <a:latin typeface="Arial" charset="0"/>
            </a:endParaRPr>
          </a:p>
        </p:txBody>
      </p:sp>
      <p:sp>
        <p:nvSpPr>
          <p:cNvPr id="22546" name="Oval 18"/>
          <p:cNvSpPr>
            <a:spLocks noChangeArrowheads="1"/>
          </p:cNvSpPr>
          <p:nvPr/>
        </p:nvSpPr>
        <p:spPr bwMode="auto">
          <a:xfrm>
            <a:off x="7243763" y="3967163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47" name="Oval 19"/>
          <p:cNvSpPr>
            <a:spLocks noChangeArrowheads="1"/>
          </p:cNvSpPr>
          <p:nvPr/>
        </p:nvSpPr>
        <p:spPr bwMode="auto">
          <a:xfrm>
            <a:off x="7772400" y="3810000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48" name="Oval 20"/>
          <p:cNvSpPr>
            <a:spLocks noChangeArrowheads="1"/>
          </p:cNvSpPr>
          <p:nvPr/>
        </p:nvSpPr>
        <p:spPr bwMode="auto">
          <a:xfrm>
            <a:off x="7777163" y="3675063"/>
            <a:ext cx="152400" cy="1524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2549" name="Rectangle 21"/>
          <p:cNvSpPr>
            <a:spLocks noChangeArrowheads="1"/>
          </p:cNvSpPr>
          <p:nvPr/>
        </p:nvSpPr>
        <p:spPr bwMode="auto">
          <a:xfrm>
            <a:off x="5186363" y="4360863"/>
            <a:ext cx="23812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>
              <a:latin typeface="Arial" charset="0"/>
            </a:endParaRPr>
          </a:p>
        </p:txBody>
      </p:sp>
      <p:sp>
        <p:nvSpPr>
          <p:cNvPr id="27671" name="Rectangle 22"/>
          <p:cNvSpPr>
            <a:spLocks noChangeArrowheads="1"/>
          </p:cNvSpPr>
          <p:nvPr/>
        </p:nvSpPr>
        <p:spPr bwMode="auto">
          <a:xfrm>
            <a:off x="5181600" y="4508500"/>
            <a:ext cx="2895600" cy="336550"/>
          </a:xfrm>
          <a:prstGeom prst="rect">
            <a:avLst/>
          </a:prstGeom>
          <a:solidFill>
            <a:schemeClr val="bg1">
              <a:lumMod val="75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1600" b="1" dirty="0"/>
              <a:t>Range = 12 - 7 = 5</a:t>
            </a:r>
          </a:p>
        </p:txBody>
      </p:sp>
      <p:sp>
        <p:nvSpPr>
          <p:cNvPr id="22551" name="Line 23"/>
          <p:cNvSpPr>
            <a:spLocks noChangeShapeType="1"/>
          </p:cNvSpPr>
          <p:nvPr/>
        </p:nvSpPr>
        <p:spPr bwMode="auto">
          <a:xfrm>
            <a:off x="1066800" y="4114800"/>
            <a:ext cx="31242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52" name="Line 24"/>
          <p:cNvSpPr>
            <a:spLocks noChangeShapeType="1"/>
          </p:cNvSpPr>
          <p:nvPr/>
        </p:nvSpPr>
        <p:spPr bwMode="auto">
          <a:xfrm>
            <a:off x="5033963" y="4119563"/>
            <a:ext cx="31242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53" name="Text Box 25"/>
          <p:cNvSpPr txBox="1">
            <a:spLocks noChangeArrowheads="1"/>
          </p:cNvSpPr>
          <p:nvPr/>
        </p:nvSpPr>
        <p:spPr bwMode="auto">
          <a:xfrm>
            <a:off x="1057275" y="5357813"/>
            <a:ext cx="50863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b="1"/>
              <a:t>1</a:t>
            </a:r>
            <a:r>
              <a:rPr lang="en-US"/>
              <a:t>,1,1,1,1,1,1,1,1,2,2,2,2,2,2,3,3,3,3,4,</a:t>
            </a:r>
            <a:r>
              <a:rPr lang="en-US" b="1"/>
              <a:t>5</a:t>
            </a:r>
          </a:p>
        </p:txBody>
      </p:sp>
      <p:sp>
        <p:nvSpPr>
          <p:cNvPr id="22554" name="Text Box 26"/>
          <p:cNvSpPr txBox="1">
            <a:spLocks noChangeArrowheads="1"/>
          </p:cNvSpPr>
          <p:nvPr/>
        </p:nvSpPr>
        <p:spPr bwMode="auto">
          <a:xfrm>
            <a:off x="1066800" y="5916613"/>
            <a:ext cx="51482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b="1"/>
              <a:t>1</a:t>
            </a:r>
            <a:r>
              <a:rPr lang="en-US"/>
              <a:t>,1,1,1,1,1,1,1,1,2,2,2,2,2,3,3,3,3,4,</a:t>
            </a:r>
            <a:r>
              <a:rPr lang="en-US" b="1"/>
              <a:t>120</a:t>
            </a:r>
          </a:p>
        </p:txBody>
      </p:sp>
      <p:sp>
        <p:nvSpPr>
          <p:cNvPr id="27676" name="Rectangle 27"/>
          <p:cNvSpPr>
            <a:spLocks noChangeArrowheads="1"/>
          </p:cNvSpPr>
          <p:nvPr/>
        </p:nvSpPr>
        <p:spPr bwMode="auto">
          <a:xfrm>
            <a:off x="6143625" y="5314950"/>
            <a:ext cx="2832100" cy="366713"/>
          </a:xfrm>
          <a:prstGeom prst="rect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b="1" dirty="0"/>
              <a:t>Range = 5 - 1 = 4</a:t>
            </a:r>
          </a:p>
        </p:txBody>
      </p:sp>
      <p:sp>
        <p:nvSpPr>
          <p:cNvPr id="27677" name="Rectangle 28"/>
          <p:cNvSpPr>
            <a:spLocks noChangeArrowheads="1"/>
          </p:cNvSpPr>
          <p:nvPr/>
        </p:nvSpPr>
        <p:spPr bwMode="auto">
          <a:xfrm>
            <a:off x="6143625" y="5949950"/>
            <a:ext cx="2800350" cy="336550"/>
          </a:xfrm>
          <a:prstGeom prst="rect">
            <a:avLst/>
          </a:prstGeom>
          <a:solidFill>
            <a:schemeClr val="bg1">
              <a:lumMod val="5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600" b="1" dirty="0"/>
              <a:t>Range = 120 - 1 = 119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34E3BD7-299A-4EDE-8079-CDCFB693FA35}"/>
              </a:ext>
            </a:extLst>
          </p:cNvPr>
          <p:cNvSpPr txBox="1"/>
          <p:nvPr/>
        </p:nvSpPr>
        <p:spPr>
          <a:xfrm>
            <a:off x="143678" y="6248874"/>
            <a:ext cx="7252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Excel function = </a:t>
            </a:r>
            <a:r>
              <a:rPr lang="en-GB" sz="2800" dirty="0">
                <a:solidFill>
                  <a:srgbClr val="FFFF00"/>
                </a:solidFill>
              </a:rPr>
              <a:t>MAX(range) – MIN(range)</a:t>
            </a:r>
          </a:p>
        </p:txBody>
      </p:sp>
    </p:spTree>
    <p:extLst>
      <p:ext uri="{BB962C8B-B14F-4D97-AF65-F5344CB8AC3E}">
        <p14:creationId xmlns:p14="http://schemas.microsoft.com/office/powerpoint/2010/main" val="1147153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218810" y="199670"/>
            <a:ext cx="7055380" cy="1400530"/>
          </a:xfrm>
        </p:spPr>
        <p:txBody>
          <a:bodyPr/>
          <a:lstStyle/>
          <a:p>
            <a:pPr>
              <a:defRPr/>
            </a:pPr>
            <a:r>
              <a:rPr lang="en-GB" b="1" dirty="0"/>
              <a:t>Measures of Dispersion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218810" y="1752600"/>
            <a:ext cx="8467990" cy="453231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Several measures of dispersion or variation. </a:t>
            </a:r>
          </a:p>
          <a:p>
            <a:pPr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Measures of variation give information on the spread or </a:t>
            </a:r>
            <a:r>
              <a:rPr lang="en-US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variability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or dispersion of the data values.</a:t>
            </a:r>
            <a:b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3556" name="Group 19"/>
          <p:cNvGrpSpPr>
            <a:grpSpLocks/>
          </p:cNvGrpSpPr>
          <p:nvPr/>
        </p:nvGrpSpPr>
        <p:grpSpPr bwMode="auto">
          <a:xfrm>
            <a:off x="393700" y="2425700"/>
            <a:ext cx="7988300" cy="1701800"/>
            <a:chOff x="248" y="1528"/>
            <a:chExt cx="5032" cy="1072"/>
          </a:xfrm>
        </p:grpSpPr>
        <p:sp>
          <p:nvSpPr>
            <p:cNvPr id="23557" name="Line 6"/>
            <p:cNvSpPr>
              <a:spLocks noChangeShapeType="1"/>
            </p:cNvSpPr>
            <p:nvPr/>
          </p:nvSpPr>
          <p:spPr bwMode="auto">
            <a:xfrm>
              <a:off x="536" y="1960"/>
              <a:ext cx="4272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558" name="Line 8"/>
            <p:cNvSpPr>
              <a:spLocks noChangeShapeType="1"/>
            </p:cNvSpPr>
            <p:nvPr/>
          </p:nvSpPr>
          <p:spPr bwMode="auto">
            <a:xfrm flipH="1">
              <a:off x="2907" y="1816"/>
              <a:ext cx="0" cy="373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631" name="Rectangle 10"/>
            <p:cNvSpPr>
              <a:spLocks noChangeArrowheads="1"/>
            </p:cNvSpPr>
            <p:nvPr/>
          </p:nvSpPr>
          <p:spPr bwMode="auto">
            <a:xfrm>
              <a:off x="2360" y="1528"/>
              <a:ext cx="1152" cy="294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b="1">
                  <a:latin typeface="Arial" pitchFamily="34" charset="0"/>
                </a:rPr>
                <a:t>Dispersion</a:t>
              </a:r>
            </a:p>
          </p:txBody>
        </p:sp>
        <p:sp>
          <p:nvSpPr>
            <p:cNvPr id="23560" name="Line 4"/>
            <p:cNvSpPr>
              <a:spLocks noChangeShapeType="1"/>
            </p:cNvSpPr>
            <p:nvPr/>
          </p:nvSpPr>
          <p:spPr bwMode="auto">
            <a:xfrm>
              <a:off x="4815" y="1960"/>
              <a:ext cx="0" cy="192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633" name="Rectangle 12"/>
            <p:cNvSpPr>
              <a:spLocks noChangeArrowheads="1"/>
            </p:cNvSpPr>
            <p:nvPr/>
          </p:nvSpPr>
          <p:spPr bwMode="auto">
            <a:xfrm>
              <a:off x="4320" y="2152"/>
              <a:ext cx="960" cy="448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sz="2000" b="1">
                  <a:latin typeface="Arial" pitchFamily="34" charset="0"/>
                </a:rPr>
                <a:t>Standard Deviation</a:t>
              </a:r>
            </a:p>
          </p:txBody>
        </p:sp>
        <p:sp>
          <p:nvSpPr>
            <p:cNvPr id="23562" name="Line 14"/>
            <p:cNvSpPr>
              <a:spLocks noChangeShapeType="1"/>
            </p:cNvSpPr>
            <p:nvPr/>
          </p:nvSpPr>
          <p:spPr bwMode="auto">
            <a:xfrm>
              <a:off x="536" y="1960"/>
              <a:ext cx="0" cy="24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637" name="Rectangle 15"/>
            <p:cNvSpPr>
              <a:spLocks noChangeArrowheads="1"/>
            </p:cNvSpPr>
            <p:nvPr/>
          </p:nvSpPr>
          <p:spPr bwMode="auto">
            <a:xfrm>
              <a:off x="248" y="2152"/>
              <a:ext cx="766" cy="256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sz="2000" b="1">
                  <a:latin typeface="Arial" pitchFamily="34" charset="0"/>
                </a:rPr>
                <a:t>Range</a:t>
              </a:r>
            </a:p>
          </p:txBody>
        </p:sp>
        <p:sp>
          <p:nvSpPr>
            <p:cNvPr id="26638" name="Rectangle 11"/>
            <p:cNvSpPr>
              <a:spLocks noChangeArrowheads="1"/>
            </p:cNvSpPr>
            <p:nvPr/>
          </p:nvSpPr>
          <p:spPr bwMode="auto">
            <a:xfrm>
              <a:off x="2511" y="2152"/>
              <a:ext cx="864" cy="256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sz="2000" b="1">
                  <a:latin typeface="Arial" pitchFamily="34" charset="0"/>
                </a:rPr>
                <a:t>Variance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22809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7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683568" y="2132856"/>
            <a:ext cx="7470576" cy="352839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600" dirty="0"/>
              <a:t>The </a:t>
            </a:r>
            <a:r>
              <a:rPr lang="en-GB" sz="2600" b="1" dirty="0"/>
              <a:t>variance</a:t>
            </a:r>
            <a:r>
              <a:rPr lang="en-GB" sz="2600" dirty="0"/>
              <a:t> in statistics is a way to measure </a:t>
            </a:r>
            <a:r>
              <a:rPr lang="en-GB" sz="2600" b="1" dirty="0">
                <a:solidFill>
                  <a:srgbClr val="FFFF00"/>
                </a:solidFill>
              </a:rPr>
              <a:t>how</a:t>
            </a:r>
            <a:r>
              <a:rPr lang="en-GB" sz="2600" b="1" dirty="0"/>
              <a:t> </a:t>
            </a:r>
            <a:r>
              <a:rPr lang="en-GB" sz="2600" b="1" dirty="0">
                <a:solidFill>
                  <a:srgbClr val="FFFF00"/>
                </a:solidFill>
              </a:rPr>
              <a:t>far a set of numbers is spread out </a:t>
            </a:r>
            <a:r>
              <a:rPr lang="en-GB" sz="2600" b="1" dirty="0"/>
              <a:t>from the </a:t>
            </a:r>
            <a:r>
              <a:rPr lang="en-GB" sz="2600" b="1" dirty="0">
                <a:solidFill>
                  <a:srgbClr val="FFFF00"/>
                </a:solidFill>
              </a:rPr>
              <a:t>mean</a:t>
            </a:r>
            <a:r>
              <a:rPr lang="en-GB" sz="2600" dirty="0"/>
              <a:t>. </a:t>
            </a:r>
          </a:p>
          <a:p>
            <a:pPr lvl="1" eaLnBrk="1" hangingPunct="1">
              <a:lnSpc>
                <a:spcPct val="120000"/>
              </a:lnSpc>
              <a:defRPr/>
            </a:pPr>
            <a:endParaRPr lang="en-US" sz="2000" dirty="0">
              <a:solidFill>
                <a:schemeClr val="folHlin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8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107504" y="85444"/>
            <a:ext cx="3977330" cy="672316"/>
          </a:xfrm>
        </p:spPr>
        <p:txBody>
          <a:bodyPr/>
          <a:lstStyle/>
          <a:p>
            <a:pPr eaLnBrk="1" hangingPunct="1">
              <a:defRPr/>
            </a:pPr>
            <a:r>
              <a:rPr lang="en-US" sz="4000" b="1" dirty="0"/>
              <a:t>The Variance</a:t>
            </a:r>
            <a:endParaRPr lang="en-US" sz="4000" b="1" baseline="30000" dirty="0"/>
          </a:p>
        </p:txBody>
      </p:sp>
    </p:spTree>
    <p:extLst>
      <p:ext uri="{BB962C8B-B14F-4D97-AF65-F5344CB8AC3E}">
        <p14:creationId xmlns:p14="http://schemas.microsoft.com/office/powerpoint/2010/main" val="22198833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1520" y="277788"/>
            <a:ext cx="7383462" cy="990600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/>
              <a:t>The Standard Deviation</a:t>
            </a:r>
          </a:p>
        </p:txBody>
      </p:sp>
      <p:sp>
        <p:nvSpPr>
          <p:cNvPr id="922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11419" y="1412776"/>
            <a:ext cx="8382000" cy="4282380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US" sz="2600" dirty="0"/>
              <a:t>Is the square root of the variance</a:t>
            </a:r>
          </a:p>
          <a:p>
            <a:pPr eaLnBrk="1" hangingPunct="1">
              <a:defRPr/>
            </a:pPr>
            <a:r>
              <a:rPr lang="en-US" sz="2600" dirty="0"/>
              <a:t>Has the same units as the original data</a:t>
            </a:r>
          </a:p>
          <a:p>
            <a:pPr>
              <a:defRPr/>
            </a:pPr>
            <a:r>
              <a:rPr lang="en-US" sz="2600" dirty="0"/>
              <a:t>Most commonly used measure of variation – </a:t>
            </a:r>
            <a:r>
              <a:rPr lang="en-US" sz="2600" b="1" dirty="0">
                <a:solidFill>
                  <a:srgbClr val="FFFF00"/>
                </a:solidFill>
              </a:rPr>
              <a:t>how far away, on average are our data points from the mean</a:t>
            </a:r>
          </a:p>
          <a:p>
            <a:pPr>
              <a:defRPr/>
            </a:pPr>
            <a:r>
              <a:rPr lang="en-US" sz="2600" dirty="0"/>
              <a:t>Shows </a:t>
            </a:r>
            <a:r>
              <a:rPr lang="en-US" sz="2600" dirty="0">
                <a:solidFill>
                  <a:srgbClr val="FFFF00"/>
                </a:solidFill>
              </a:rPr>
              <a:t>variation about the mean</a:t>
            </a:r>
          </a:p>
          <a:p>
            <a:pPr marL="0" indent="0" eaLnBrk="1" hangingPunct="1">
              <a:buNone/>
              <a:defRPr/>
            </a:pPr>
            <a:endParaRPr lang="en-US" sz="2600" dirty="0"/>
          </a:p>
          <a:p>
            <a:pPr eaLnBrk="1" hangingPunct="1">
              <a:defRPr/>
            </a:pPr>
            <a:endParaRPr lang="en-US" sz="2600" dirty="0"/>
          </a:p>
          <a:p>
            <a:pPr lvl="1" eaLnBrk="1" hangingPunct="1">
              <a:defRPr/>
            </a:pPr>
            <a:r>
              <a:rPr lang="en-US" sz="2600" dirty="0">
                <a:solidFill>
                  <a:srgbClr val="FFFF00"/>
                </a:solidFill>
              </a:rPr>
              <a:t>Sample</a:t>
            </a:r>
            <a:r>
              <a:rPr lang="en-US" sz="2600" dirty="0"/>
              <a:t> </a:t>
            </a:r>
            <a:r>
              <a:rPr lang="en-US" sz="2600" dirty="0">
                <a:solidFill>
                  <a:schemeClr val="folHlink"/>
                </a:solidFill>
              </a:rPr>
              <a:t>standard deviation: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BC6B2D-1967-4BC5-9F77-58C17B8048C0}"/>
              </a:ext>
            </a:extLst>
          </p:cNvPr>
          <p:cNvSpPr txBox="1"/>
          <p:nvPr/>
        </p:nvSpPr>
        <p:spPr>
          <a:xfrm>
            <a:off x="945757" y="6056992"/>
            <a:ext cx="7252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Excel function = </a:t>
            </a:r>
            <a:r>
              <a:rPr lang="en-GB" sz="2800" b="1" dirty="0">
                <a:solidFill>
                  <a:srgbClr val="FFFF00"/>
                </a:solidFill>
              </a:rPr>
              <a:t>STDEV.S(range)</a:t>
            </a:r>
          </a:p>
        </p:txBody>
      </p:sp>
    </p:spTree>
    <p:extLst>
      <p:ext uri="{BB962C8B-B14F-4D97-AF65-F5344CB8AC3E}">
        <p14:creationId xmlns:p14="http://schemas.microsoft.com/office/powerpoint/2010/main" val="5018952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296193" y="288777"/>
            <a:ext cx="7010400" cy="838200"/>
          </a:xfrm>
        </p:spPr>
        <p:txBody>
          <a:bodyPr lIns="90488" tIns="44450" rIns="90488" bIns="44450"/>
          <a:lstStyle/>
          <a:p>
            <a:pPr>
              <a:lnSpc>
                <a:spcPct val="95000"/>
              </a:lnSpc>
              <a:defRPr/>
            </a:pPr>
            <a:r>
              <a:rPr lang="en-US" b="1" dirty="0"/>
              <a:t>The Normal Distribution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19088" y="2451159"/>
            <a:ext cx="4800600" cy="3327693"/>
          </a:xfrm>
        </p:spPr>
        <p:txBody>
          <a:bodyPr lIns="90488" tIns="44450" rIns="90488" bIns="44450">
            <a:normAutofit/>
          </a:bodyPr>
          <a:lstStyle/>
          <a:p>
            <a:pPr marL="0" indent="0">
              <a:lnSpc>
                <a:spcPct val="80000"/>
              </a:lnSpc>
              <a:spcBef>
                <a:spcPct val="50000"/>
              </a:spcBef>
              <a:buSzPct val="80000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‘Bell Shaped’</a:t>
            </a:r>
          </a:p>
          <a:p>
            <a:pPr marL="0" indent="0">
              <a:lnSpc>
                <a:spcPct val="80000"/>
              </a:lnSpc>
              <a:spcBef>
                <a:spcPct val="50000"/>
              </a:spcBef>
              <a:buSzPct val="80000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Symmetrical    </a:t>
            </a:r>
          </a:p>
          <a:p>
            <a:pPr marL="0" indent="0">
              <a:lnSpc>
                <a:spcPct val="80000"/>
              </a:lnSpc>
              <a:spcBef>
                <a:spcPct val="50000"/>
              </a:spcBef>
              <a:buSzPct val="80000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Mean, Median and Mode</a:t>
            </a:r>
          </a:p>
          <a:p>
            <a:pPr marL="0" indent="0">
              <a:lnSpc>
                <a:spcPct val="30000"/>
              </a:lnSpc>
              <a:spcBef>
                <a:spcPct val="50000"/>
              </a:spcBef>
              <a:buFont typeface="Wingdings" pitchFamily="2" charset="2"/>
              <a:buNone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 are Equal</a:t>
            </a:r>
          </a:p>
          <a:p>
            <a:pPr marL="0" indent="0">
              <a:lnSpc>
                <a:spcPct val="80000"/>
              </a:lnSpc>
              <a:spcBef>
                <a:spcPct val="50000"/>
              </a:spcBef>
              <a:buFont typeface="Wingdings" pitchFamily="2" charset="2"/>
              <a:buNone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Location is determined by the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mean, </a:t>
            </a:r>
            <a:r>
              <a:rPr lang="el-GR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sym typeface="Symbol" pitchFamily="18" charset="2"/>
              </a:rPr>
              <a:t>μ</a:t>
            </a:r>
          </a:p>
          <a:p>
            <a:pPr marL="0" indent="0">
              <a:lnSpc>
                <a:spcPct val="80000"/>
              </a:lnSpc>
              <a:spcBef>
                <a:spcPct val="50000"/>
              </a:spcBef>
              <a:buFont typeface="Wingdings" pitchFamily="2" charset="2"/>
              <a:buNone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Spread is determined by the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 deviation, </a:t>
            </a:r>
            <a:r>
              <a:rPr lang="el-GR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sym typeface="Symbol" pitchFamily="18" charset="2"/>
              </a:rPr>
              <a:t>σ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6324600" y="4800600"/>
            <a:ext cx="1533525" cy="64229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lnSpc>
                <a:spcPct val="50000"/>
              </a:lnSpc>
              <a:spcBef>
                <a:spcPct val="50000"/>
              </a:spcBef>
            </a:pPr>
            <a:r>
              <a:rPr lang="en-US" b="1" dirty="0">
                <a:solidFill>
                  <a:srgbClr val="FFFF00"/>
                </a:solidFill>
                <a:latin typeface="Arial" charset="0"/>
              </a:rPr>
              <a:t>= Mean </a:t>
            </a:r>
          </a:p>
          <a:p>
            <a:pPr>
              <a:lnSpc>
                <a:spcPct val="50000"/>
              </a:lnSpc>
              <a:spcBef>
                <a:spcPct val="50000"/>
              </a:spcBef>
            </a:pPr>
            <a:r>
              <a:rPr lang="en-US" b="1" dirty="0">
                <a:solidFill>
                  <a:srgbClr val="FFFF00"/>
                </a:solidFill>
                <a:latin typeface="Arial" charset="0"/>
              </a:rPr>
              <a:t>= Median </a:t>
            </a:r>
          </a:p>
          <a:p>
            <a:pPr>
              <a:lnSpc>
                <a:spcPct val="50000"/>
              </a:lnSpc>
              <a:spcBef>
                <a:spcPct val="50000"/>
              </a:spcBef>
            </a:pPr>
            <a:r>
              <a:rPr lang="en-US" b="1" dirty="0">
                <a:solidFill>
                  <a:srgbClr val="FFFF00"/>
                </a:solidFill>
                <a:latin typeface="Arial" charset="0"/>
              </a:rPr>
              <a:t>= Mode</a:t>
            </a:r>
          </a:p>
        </p:txBody>
      </p:sp>
      <p:sp>
        <p:nvSpPr>
          <p:cNvPr id="33797" name="Line 5"/>
          <p:cNvSpPr>
            <a:spLocks noChangeShapeType="1"/>
          </p:cNvSpPr>
          <p:nvPr/>
        </p:nvSpPr>
        <p:spPr bwMode="auto">
          <a:xfrm>
            <a:off x="7010400" y="4419600"/>
            <a:ext cx="0" cy="350838"/>
          </a:xfrm>
          <a:prstGeom prst="line">
            <a:avLst/>
          </a:prstGeom>
          <a:noFill/>
          <a:ln w="12700">
            <a:solidFill>
              <a:schemeClr val="bg2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798" name="Freeform 6"/>
          <p:cNvSpPr>
            <a:spLocks/>
          </p:cNvSpPr>
          <p:nvPr/>
        </p:nvSpPr>
        <p:spPr bwMode="auto">
          <a:xfrm>
            <a:off x="7010400" y="2743200"/>
            <a:ext cx="1430338" cy="1144588"/>
          </a:xfrm>
          <a:custGeom>
            <a:avLst/>
            <a:gdLst>
              <a:gd name="T0" fmla="*/ 2147483647 w 901"/>
              <a:gd name="T1" fmla="*/ 2147483647 h 721"/>
              <a:gd name="T2" fmla="*/ 2147483647 w 901"/>
              <a:gd name="T3" fmla="*/ 2147483647 h 721"/>
              <a:gd name="T4" fmla="*/ 2147483647 w 901"/>
              <a:gd name="T5" fmla="*/ 2147483647 h 721"/>
              <a:gd name="T6" fmla="*/ 2147483647 w 901"/>
              <a:gd name="T7" fmla="*/ 2147483647 h 721"/>
              <a:gd name="T8" fmla="*/ 2147483647 w 901"/>
              <a:gd name="T9" fmla="*/ 2147483647 h 721"/>
              <a:gd name="T10" fmla="*/ 2147483647 w 901"/>
              <a:gd name="T11" fmla="*/ 2147483647 h 721"/>
              <a:gd name="T12" fmla="*/ 2147483647 w 901"/>
              <a:gd name="T13" fmla="*/ 2147483647 h 721"/>
              <a:gd name="T14" fmla="*/ 2147483647 w 901"/>
              <a:gd name="T15" fmla="*/ 2147483647 h 721"/>
              <a:gd name="T16" fmla="*/ 2147483647 w 901"/>
              <a:gd name="T17" fmla="*/ 2147483647 h 721"/>
              <a:gd name="T18" fmla="*/ 2147483647 w 901"/>
              <a:gd name="T19" fmla="*/ 2147483647 h 721"/>
              <a:gd name="T20" fmla="*/ 2147483647 w 901"/>
              <a:gd name="T21" fmla="*/ 2147483647 h 721"/>
              <a:gd name="T22" fmla="*/ 2147483647 w 901"/>
              <a:gd name="T23" fmla="*/ 2147483647 h 721"/>
              <a:gd name="T24" fmla="*/ 2147483647 w 901"/>
              <a:gd name="T25" fmla="*/ 2147483647 h 721"/>
              <a:gd name="T26" fmla="*/ 2147483647 w 901"/>
              <a:gd name="T27" fmla="*/ 2147483647 h 721"/>
              <a:gd name="T28" fmla="*/ 2147483647 w 901"/>
              <a:gd name="T29" fmla="*/ 2147483647 h 721"/>
              <a:gd name="T30" fmla="*/ 0 w 901"/>
              <a:gd name="T31" fmla="*/ 0 h 721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901"/>
              <a:gd name="T49" fmla="*/ 0 h 721"/>
              <a:gd name="T50" fmla="*/ 901 w 901"/>
              <a:gd name="T51" fmla="*/ 721 h 721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901" h="721">
                <a:moveTo>
                  <a:pt x="900" y="720"/>
                </a:moveTo>
                <a:lnTo>
                  <a:pt x="805" y="712"/>
                </a:lnTo>
                <a:lnTo>
                  <a:pt x="758" y="704"/>
                </a:lnTo>
                <a:lnTo>
                  <a:pt x="711" y="691"/>
                </a:lnTo>
                <a:lnTo>
                  <a:pt x="663" y="675"/>
                </a:lnTo>
                <a:lnTo>
                  <a:pt x="615" y="653"/>
                </a:lnTo>
                <a:lnTo>
                  <a:pt x="568" y="623"/>
                </a:lnTo>
                <a:lnTo>
                  <a:pt x="473" y="540"/>
                </a:lnTo>
                <a:lnTo>
                  <a:pt x="378" y="422"/>
                </a:lnTo>
                <a:lnTo>
                  <a:pt x="284" y="281"/>
                </a:lnTo>
                <a:lnTo>
                  <a:pt x="236" y="209"/>
                </a:lnTo>
                <a:lnTo>
                  <a:pt x="189" y="142"/>
                </a:lnTo>
                <a:lnTo>
                  <a:pt x="142" y="83"/>
                </a:lnTo>
                <a:lnTo>
                  <a:pt x="94" y="38"/>
                </a:lnTo>
                <a:lnTo>
                  <a:pt x="47" y="9"/>
                </a:lnTo>
                <a:lnTo>
                  <a:pt x="0" y="0"/>
                </a:lnTo>
              </a:path>
            </a:pathLst>
          </a:custGeom>
          <a:ln>
            <a:headEnd/>
            <a:tailEnd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33799" name="Freeform 7"/>
          <p:cNvSpPr>
            <a:spLocks/>
          </p:cNvSpPr>
          <p:nvPr/>
        </p:nvSpPr>
        <p:spPr bwMode="auto">
          <a:xfrm>
            <a:off x="5562600" y="2743200"/>
            <a:ext cx="1430338" cy="1144588"/>
          </a:xfrm>
          <a:custGeom>
            <a:avLst/>
            <a:gdLst>
              <a:gd name="T0" fmla="*/ 0 w 901"/>
              <a:gd name="T1" fmla="*/ 2147483647 h 721"/>
              <a:gd name="T2" fmla="*/ 2147483647 w 901"/>
              <a:gd name="T3" fmla="*/ 2147483647 h 721"/>
              <a:gd name="T4" fmla="*/ 2147483647 w 901"/>
              <a:gd name="T5" fmla="*/ 2147483647 h 721"/>
              <a:gd name="T6" fmla="*/ 2147483647 w 901"/>
              <a:gd name="T7" fmla="*/ 2147483647 h 721"/>
              <a:gd name="T8" fmla="*/ 2147483647 w 901"/>
              <a:gd name="T9" fmla="*/ 2147483647 h 721"/>
              <a:gd name="T10" fmla="*/ 2147483647 w 901"/>
              <a:gd name="T11" fmla="*/ 2147483647 h 721"/>
              <a:gd name="T12" fmla="*/ 2147483647 w 901"/>
              <a:gd name="T13" fmla="*/ 2147483647 h 721"/>
              <a:gd name="T14" fmla="*/ 2147483647 w 901"/>
              <a:gd name="T15" fmla="*/ 2147483647 h 721"/>
              <a:gd name="T16" fmla="*/ 2147483647 w 901"/>
              <a:gd name="T17" fmla="*/ 2147483647 h 721"/>
              <a:gd name="T18" fmla="*/ 2147483647 w 901"/>
              <a:gd name="T19" fmla="*/ 2147483647 h 721"/>
              <a:gd name="T20" fmla="*/ 2147483647 w 901"/>
              <a:gd name="T21" fmla="*/ 2147483647 h 721"/>
              <a:gd name="T22" fmla="*/ 2147483647 w 901"/>
              <a:gd name="T23" fmla="*/ 2147483647 h 721"/>
              <a:gd name="T24" fmla="*/ 2147483647 w 901"/>
              <a:gd name="T25" fmla="*/ 2147483647 h 721"/>
              <a:gd name="T26" fmla="*/ 2147483647 w 901"/>
              <a:gd name="T27" fmla="*/ 2147483647 h 721"/>
              <a:gd name="T28" fmla="*/ 2147483647 w 901"/>
              <a:gd name="T29" fmla="*/ 2147483647 h 721"/>
              <a:gd name="T30" fmla="*/ 2147483647 w 901"/>
              <a:gd name="T31" fmla="*/ 0 h 721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901"/>
              <a:gd name="T49" fmla="*/ 0 h 721"/>
              <a:gd name="T50" fmla="*/ 901 w 901"/>
              <a:gd name="T51" fmla="*/ 721 h 721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901" h="721">
                <a:moveTo>
                  <a:pt x="0" y="720"/>
                </a:moveTo>
                <a:lnTo>
                  <a:pt x="95" y="712"/>
                </a:lnTo>
                <a:lnTo>
                  <a:pt x="142" y="704"/>
                </a:lnTo>
                <a:lnTo>
                  <a:pt x="189" y="691"/>
                </a:lnTo>
                <a:lnTo>
                  <a:pt x="237" y="675"/>
                </a:lnTo>
                <a:lnTo>
                  <a:pt x="284" y="653"/>
                </a:lnTo>
                <a:lnTo>
                  <a:pt x="331" y="623"/>
                </a:lnTo>
                <a:lnTo>
                  <a:pt x="426" y="540"/>
                </a:lnTo>
                <a:lnTo>
                  <a:pt x="521" y="422"/>
                </a:lnTo>
                <a:lnTo>
                  <a:pt x="616" y="281"/>
                </a:lnTo>
                <a:lnTo>
                  <a:pt x="663" y="209"/>
                </a:lnTo>
                <a:lnTo>
                  <a:pt x="710" y="142"/>
                </a:lnTo>
                <a:lnTo>
                  <a:pt x="757" y="83"/>
                </a:lnTo>
                <a:lnTo>
                  <a:pt x="805" y="38"/>
                </a:lnTo>
                <a:lnTo>
                  <a:pt x="852" y="9"/>
                </a:lnTo>
                <a:lnTo>
                  <a:pt x="900" y="0"/>
                </a:lnTo>
              </a:path>
            </a:pathLst>
          </a:custGeom>
          <a:ln>
            <a:headEnd/>
            <a:tailEnd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33800" name="Line 8"/>
          <p:cNvSpPr>
            <a:spLocks noChangeShapeType="1"/>
          </p:cNvSpPr>
          <p:nvPr/>
        </p:nvSpPr>
        <p:spPr bwMode="auto">
          <a:xfrm>
            <a:off x="7010400" y="2743200"/>
            <a:ext cx="0" cy="121920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1" name="Freeform 9"/>
          <p:cNvSpPr>
            <a:spLocks/>
          </p:cNvSpPr>
          <p:nvPr/>
        </p:nvSpPr>
        <p:spPr bwMode="auto">
          <a:xfrm>
            <a:off x="5486400" y="2743200"/>
            <a:ext cx="3005138" cy="1214438"/>
          </a:xfrm>
          <a:custGeom>
            <a:avLst/>
            <a:gdLst>
              <a:gd name="T0" fmla="*/ 0 w 1893"/>
              <a:gd name="T1" fmla="*/ 0 h 765"/>
              <a:gd name="T2" fmla="*/ 0 w 1893"/>
              <a:gd name="T3" fmla="*/ 2147483647 h 765"/>
              <a:gd name="T4" fmla="*/ 2147483647 w 1893"/>
              <a:gd name="T5" fmla="*/ 2147483647 h 765"/>
              <a:gd name="T6" fmla="*/ 0 60000 65536"/>
              <a:gd name="T7" fmla="*/ 0 60000 65536"/>
              <a:gd name="T8" fmla="*/ 0 60000 65536"/>
              <a:gd name="T9" fmla="*/ 0 w 1893"/>
              <a:gd name="T10" fmla="*/ 0 h 765"/>
              <a:gd name="T11" fmla="*/ 1893 w 1893"/>
              <a:gd name="T12" fmla="*/ 765 h 765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893" h="765">
                <a:moveTo>
                  <a:pt x="0" y="0"/>
                </a:moveTo>
                <a:lnTo>
                  <a:pt x="0" y="764"/>
                </a:lnTo>
                <a:lnTo>
                  <a:pt x="1892" y="764"/>
                </a:lnTo>
              </a:path>
            </a:pathLst>
          </a:custGeom>
          <a:noFill/>
          <a:ln w="25400" cap="rnd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2" name="Line 10"/>
          <p:cNvSpPr>
            <a:spLocks noChangeShapeType="1"/>
          </p:cNvSpPr>
          <p:nvPr/>
        </p:nvSpPr>
        <p:spPr bwMode="auto">
          <a:xfrm>
            <a:off x="5556250" y="2659063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3" name="Line 11"/>
          <p:cNvSpPr>
            <a:spLocks noChangeShapeType="1"/>
          </p:cNvSpPr>
          <p:nvPr/>
        </p:nvSpPr>
        <p:spPr bwMode="auto">
          <a:xfrm>
            <a:off x="5556250" y="2781300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4" name="Line 12"/>
          <p:cNvSpPr>
            <a:spLocks noChangeShapeType="1"/>
          </p:cNvSpPr>
          <p:nvPr/>
        </p:nvSpPr>
        <p:spPr bwMode="auto">
          <a:xfrm>
            <a:off x="5556250" y="2901950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5" name="Line 13"/>
          <p:cNvSpPr>
            <a:spLocks noChangeShapeType="1"/>
          </p:cNvSpPr>
          <p:nvPr/>
        </p:nvSpPr>
        <p:spPr bwMode="auto">
          <a:xfrm>
            <a:off x="5556250" y="3024188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6" name="Line 14"/>
          <p:cNvSpPr>
            <a:spLocks noChangeShapeType="1"/>
          </p:cNvSpPr>
          <p:nvPr/>
        </p:nvSpPr>
        <p:spPr bwMode="auto">
          <a:xfrm>
            <a:off x="5556250" y="3144838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7" name="Line 15"/>
          <p:cNvSpPr>
            <a:spLocks noChangeShapeType="1"/>
          </p:cNvSpPr>
          <p:nvPr/>
        </p:nvSpPr>
        <p:spPr bwMode="auto">
          <a:xfrm>
            <a:off x="5556250" y="3267075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8" name="Line 16"/>
          <p:cNvSpPr>
            <a:spLocks noChangeShapeType="1"/>
          </p:cNvSpPr>
          <p:nvPr/>
        </p:nvSpPr>
        <p:spPr bwMode="auto">
          <a:xfrm>
            <a:off x="5556250" y="3387725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09" name="Line 17"/>
          <p:cNvSpPr>
            <a:spLocks noChangeShapeType="1"/>
          </p:cNvSpPr>
          <p:nvPr/>
        </p:nvSpPr>
        <p:spPr bwMode="auto">
          <a:xfrm>
            <a:off x="5556250" y="3509963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0" name="Line 18"/>
          <p:cNvSpPr>
            <a:spLocks noChangeShapeType="1"/>
          </p:cNvSpPr>
          <p:nvPr/>
        </p:nvSpPr>
        <p:spPr bwMode="auto">
          <a:xfrm>
            <a:off x="5556250" y="3630613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1" name="Line 19"/>
          <p:cNvSpPr>
            <a:spLocks noChangeShapeType="1"/>
          </p:cNvSpPr>
          <p:nvPr/>
        </p:nvSpPr>
        <p:spPr bwMode="auto">
          <a:xfrm>
            <a:off x="5556250" y="3751263"/>
            <a:ext cx="1588" cy="0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2" name="Line 20"/>
          <p:cNvSpPr>
            <a:spLocks noChangeShapeType="1"/>
          </p:cNvSpPr>
          <p:nvPr/>
        </p:nvSpPr>
        <p:spPr bwMode="auto">
          <a:xfrm>
            <a:off x="8574088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3" name="Line 21"/>
          <p:cNvSpPr>
            <a:spLocks noChangeShapeType="1"/>
          </p:cNvSpPr>
          <p:nvPr/>
        </p:nvSpPr>
        <p:spPr bwMode="auto">
          <a:xfrm>
            <a:off x="8274050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4" name="Line 22"/>
          <p:cNvSpPr>
            <a:spLocks noChangeShapeType="1"/>
          </p:cNvSpPr>
          <p:nvPr/>
        </p:nvSpPr>
        <p:spPr bwMode="auto">
          <a:xfrm>
            <a:off x="7972425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5" name="Line 23"/>
          <p:cNvSpPr>
            <a:spLocks noChangeShapeType="1"/>
          </p:cNvSpPr>
          <p:nvPr/>
        </p:nvSpPr>
        <p:spPr bwMode="auto">
          <a:xfrm>
            <a:off x="7672388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6" name="Line 24"/>
          <p:cNvSpPr>
            <a:spLocks noChangeShapeType="1"/>
          </p:cNvSpPr>
          <p:nvPr/>
        </p:nvSpPr>
        <p:spPr bwMode="auto">
          <a:xfrm>
            <a:off x="7372350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7" name="Line 25"/>
          <p:cNvSpPr>
            <a:spLocks noChangeShapeType="1"/>
          </p:cNvSpPr>
          <p:nvPr/>
        </p:nvSpPr>
        <p:spPr bwMode="auto">
          <a:xfrm>
            <a:off x="7072313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8" name="Line 26"/>
          <p:cNvSpPr>
            <a:spLocks noChangeShapeType="1"/>
          </p:cNvSpPr>
          <p:nvPr/>
        </p:nvSpPr>
        <p:spPr bwMode="auto">
          <a:xfrm>
            <a:off x="6772275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19" name="Line 27"/>
          <p:cNvSpPr>
            <a:spLocks noChangeShapeType="1"/>
          </p:cNvSpPr>
          <p:nvPr/>
        </p:nvSpPr>
        <p:spPr bwMode="auto">
          <a:xfrm>
            <a:off x="6472238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0" name="Line 28"/>
          <p:cNvSpPr>
            <a:spLocks noChangeShapeType="1"/>
          </p:cNvSpPr>
          <p:nvPr/>
        </p:nvSpPr>
        <p:spPr bwMode="auto">
          <a:xfrm>
            <a:off x="6170613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1" name="Line 29"/>
          <p:cNvSpPr>
            <a:spLocks noChangeShapeType="1"/>
          </p:cNvSpPr>
          <p:nvPr/>
        </p:nvSpPr>
        <p:spPr bwMode="auto">
          <a:xfrm>
            <a:off x="5870575" y="3879850"/>
            <a:ext cx="0" cy="1588"/>
          </a:xfrm>
          <a:prstGeom prst="line">
            <a:avLst/>
          </a:prstGeom>
          <a:noFill/>
          <a:ln w="12700">
            <a:solidFill>
              <a:srgbClr val="CDCDCD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2" name="Rectangle 30"/>
          <p:cNvSpPr>
            <a:spLocks noChangeArrowheads="1"/>
          </p:cNvSpPr>
          <p:nvPr/>
        </p:nvSpPr>
        <p:spPr bwMode="auto">
          <a:xfrm>
            <a:off x="5443538" y="3175000"/>
            <a:ext cx="92075" cy="184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3823" name="Rectangle 31"/>
          <p:cNvSpPr>
            <a:spLocks noChangeArrowheads="1"/>
          </p:cNvSpPr>
          <p:nvPr/>
        </p:nvSpPr>
        <p:spPr bwMode="auto">
          <a:xfrm>
            <a:off x="6980238" y="3849688"/>
            <a:ext cx="184150" cy="9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3824" name="Rectangle 32"/>
          <p:cNvSpPr>
            <a:spLocks noChangeArrowheads="1"/>
          </p:cNvSpPr>
          <p:nvPr/>
        </p:nvSpPr>
        <p:spPr bwMode="auto">
          <a:xfrm>
            <a:off x="8534400" y="3614738"/>
            <a:ext cx="3365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b="1">
                <a:latin typeface="Arial" charset="0"/>
              </a:rPr>
              <a:t>X</a:t>
            </a:r>
          </a:p>
        </p:txBody>
      </p:sp>
      <p:sp>
        <p:nvSpPr>
          <p:cNvPr id="33825" name="Rectangle 33"/>
          <p:cNvSpPr>
            <a:spLocks noChangeArrowheads="1"/>
          </p:cNvSpPr>
          <p:nvPr/>
        </p:nvSpPr>
        <p:spPr bwMode="auto">
          <a:xfrm>
            <a:off x="5181600" y="2209800"/>
            <a:ext cx="56673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b="1" dirty="0">
                <a:latin typeface="Arial" charset="0"/>
              </a:rPr>
              <a:t>f(X)</a:t>
            </a:r>
          </a:p>
        </p:txBody>
      </p:sp>
      <p:sp>
        <p:nvSpPr>
          <p:cNvPr id="33826" name="Rectangle 34"/>
          <p:cNvSpPr>
            <a:spLocks noChangeArrowheads="1"/>
          </p:cNvSpPr>
          <p:nvPr/>
        </p:nvSpPr>
        <p:spPr bwMode="auto">
          <a:xfrm>
            <a:off x="6858000" y="3962400"/>
            <a:ext cx="466725" cy="305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l-GR" b="1" dirty="0">
                <a:solidFill>
                  <a:srgbClr val="FFFF00"/>
                </a:solidFill>
                <a:latin typeface="Arial" charset="0"/>
                <a:cs typeface="Arial" charset="0"/>
              </a:rPr>
              <a:t>μ</a:t>
            </a:r>
          </a:p>
        </p:txBody>
      </p:sp>
      <p:sp>
        <p:nvSpPr>
          <p:cNvPr id="33827" name="Text Box 35"/>
          <p:cNvSpPr txBox="1">
            <a:spLocks noChangeArrowheads="1"/>
          </p:cNvSpPr>
          <p:nvPr/>
        </p:nvSpPr>
        <p:spPr bwMode="auto">
          <a:xfrm>
            <a:off x="7086600" y="3352800"/>
            <a:ext cx="4572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l-GR" dirty="0">
                <a:latin typeface="Arial" charset="0"/>
                <a:cs typeface="Arial" charset="0"/>
                <a:sym typeface="Symbol" pitchFamily="18" charset="2"/>
              </a:rPr>
              <a:t>σ</a:t>
            </a:r>
            <a:endParaRPr lang="el-GR" dirty="0">
              <a:latin typeface="Arial" charset="0"/>
              <a:cs typeface="Arial" charset="0"/>
            </a:endParaRPr>
          </a:p>
        </p:txBody>
      </p:sp>
      <p:sp>
        <p:nvSpPr>
          <p:cNvPr id="33828" name="Line 36"/>
          <p:cNvSpPr>
            <a:spLocks noChangeShapeType="1"/>
          </p:cNvSpPr>
          <p:nvPr/>
        </p:nvSpPr>
        <p:spPr bwMode="auto">
          <a:xfrm flipH="1">
            <a:off x="7010400" y="33528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3829" name="Footer Placeholder 3"/>
          <p:cNvSpPr txBox="1">
            <a:spLocks noGrp="1"/>
          </p:cNvSpPr>
          <p:nvPr/>
        </p:nvSpPr>
        <p:spPr bwMode="auto">
          <a:xfrm>
            <a:off x="0" y="6534150"/>
            <a:ext cx="4648200" cy="32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5342" tIns="42672" rIns="85342" bIns="42672" anchor="b"/>
          <a:lstStyle>
            <a:lvl1pPr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defTabSz="852488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US" sz="1000">
                <a:latin typeface="Arial" charset="0"/>
              </a:rPr>
              <a:t>Basic Business Statistics, 11e © Prentice-Hall, Inc. 2009</a:t>
            </a:r>
          </a:p>
        </p:txBody>
      </p:sp>
    </p:spTree>
    <p:extLst>
      <p:ext uri="{BB962C8B-B14F-4D97-AF65-F5344CB8AC3E}">
        <p14:creationId xmlns:p14="http://schemas.microsoft.com/office/powerpoint/2010/main" val="3592310392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Title 1"/>
          <p:cNvSpPr>
            <a:spLocks noGrp="1"/>
          </p:cNvSpPr>
          <p:nvPr>
            <p:ph type="title"/>
          </p:nvPr>
        </p:nvSpPr>
        <p:spPr>
          <a:xfrm>
            <a:off x="3131839" y="-9677"/>
            <a:ext cx="3384377" cy="846389"/>
          </a:xfrm>
        </p:spPr>
        <p:txBody>
          <a:bodyPr/>
          <a:lstStyle/>
          <a:p>
            <a:r>
              <a:rPr lang="en-GB" b="1" dirty="0"/>
              <a:t>Histogram</a:t>
            </a:r>
          </a:p>
        </p:txBody>
      </p:sp>
      <p:sp>
        <p:nvSpPr>
          <p:cNvPr id="60423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117232" y="688550"/>
            <a:ext cx="8229600" cy="1944216"/>
          </a:xfrm>
        </p:spPr>
        <p:txBody>
          <a:bodyPr>
            <a:noAutofit/>
          </a:bodyPr>
          <a:lstStyle/>
          <a:p>
            <a:pPr marL="533400" indent="-533400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Blocks are contiguous</a:t>
            </a:r>
          </a:p>
          <a:p>
            <a:pPr marL="533400" indent="-533400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600" u="sng" dirty="0">
                <a:latin typeface="Arial" panose="020B0604020202020204" pitchFamily="34" charset="0"/>
                <a:cs typeface="Arial" panose="020B0604020202020204" pitchFamily="34" charset="0"/>
              </a:rPr>
              <a:t>area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of the block should represent frequency value, but if blocks/frequency categories are equal then </a:t>
            </a:r>
            <a:r>
              <a:rPr lang="en-GB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height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can equally well represent frequency</a:t>
            </a:r>
          </a:p>
        </p:txBody>
      </p:sp>
      <p:graphicFrame>
        <p:nvGraphicFramePr>
          <p:cNvPr id="60424" name="Object 2"/>
          <p:cNvGraphicFramePr>
            <a:graphicFrameLocks noChangeAspect="1"/>
          </p:cNvGraphicFramePr>
          <p:nvPr/>
        </p:nvGraphicFramePr>
        <p:xfrm>
          <a:off x="4088919" y="2923869"/>
          <a:ext cx="4752528" cy="32455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3" imgW="4867656" imgH="2705405" progId="Excel.Chart.8">
                  <p:embed/>
                </p:oleObj>
              </mc:Choice>
              <mc:Fallback>
                <p:oleObj name="Chart" r:id="rId3" imgW="4867656" imgH="2705405" progId="Excel.Chart.8">
                  <p:embed/>
                  <p:pic>
                    <p:nvPicPr>
                      <p:cNvPr id="60424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88919" y="2923869"/>
                        <a:ext cx="4752528" cy="324558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01537D6-B6F6-4325-90EC-6537466A35C5}"/>
              </a:ext>
            </a:extLst>
          </p:cNvPr>
          <p:cNvSpPr txBox="1"/>
          <p:nvPr/>
        </p:nvSpPr>
        <p:spPr>
          <a:xfrm>
            <a:off x="175400" y="2632766"/>
            <a:ext cx="38343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Excel Menu </a:t>
            </a:r>
          </a:p>
          <a:p>
            <a:r>
              <a:rPr lang="en-GB" sz="2800" dirty="0">
                <a:solidFill>
                  <a:srgbClr val="FFFF00"/>
                </a:solidFill>
              </a:rPr>
              <a:t>Data | Data Analysis</a:t>
            </a:r>
            <a:endParaRPr lang="en-GB" sz="2800" b="1" dirty="0">
              <a:solidFill>
                <a:srgbClr val="FFFF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0D79CA-ADC5-4F46-AF42-CF5CB8F175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553" y="4062402"/>
            <a:ext cx="3580070" cy="1677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8984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A6F6D77-2680-44D0-B06B-0ED636D08C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1030462"/>
              </p:ext>
            </p:extLst>
          </p:nvPr>
        </p:nvGraphicFramePr>
        <p:xfrm>
          <a:off x="107504" y="404664"/>
          <a:ext cx="2889022" cy="630494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25322">
                  <a:extLst>
                    <a:ext uri="{9D8B030D-6E8A-4147-A177-3AD203B41FA5}">
                      <a16:colId xmlns:a16="http://schemas.microsoft.com/office/drawing/2014/main" val="1066709681"/>
                    </a:ext>
                  </a:extLst>
                </a:gridCol>
                <a:gridCol w="946886">
                  <a:extLst>
                    <a:ext uri="{9D8B030D-6E8A-4147-A177-3AD203B41FA5}">
                      <a16:colId xmlns:a16="http://schemas.microsoft.com/office/drawing/2014/main" val="2405028967"/>
                    </a:ext>
                  </a:extLst>
                </a:gridCol>
                <a:gridCol w="1016814">
                  <a:extLst>
                    <a:ext uri="{9D8B030D-6E8A-4147-A177-3AD203B41FA5}">
                      <a16:colId xmlns:a16="http://schemas.microsoft.com/office/drawing/2014/main" val="3276603177"/>
                    </a:ext>
                  </a:extLst>
                </a:gridCol>
              </a:tblGrid>
              <a:tr h="1353472">
                <a:tc>
                  <a:txBody>
                    <a:bodyPr/>
                    <a:lstStyle/>
                    <a:p>
                      <a:pPr marL="0" algn="l" defTabSz="457207" rtl="0" eaLnBrk="1" fontAlgn="b" latinLnBrk="0" hangingPunct="1"/>
                      <a:r>
                        <a:rPr lang="en-GB" sz="2000" u="none" strike="noStrike" kern="1200" dirty="0">
                          <a:solidFill>
                            <a:srgbClr val="FFFF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Column A</a:t>
                      </a:r>
                    </a:p>
                    <a:p>
                      <a:pPr algn="l" fontAlgn="b"/>
                      <a:r>
                        <a:rPr lang="en-GB" sz="2000" u="none" strike="noStrike" dirty="0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Gender</a:t>
                      </a:r>
                      <a:endParaRPr lang="en-GB" sz="2000" b="1" i="0" u="none" strike="noStrike" dirty="0"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rgbClr val="FFFF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Column B</a:t>
                      </a:r>
                    </a:p>
                    <a:p>
                      <a:pPr algn="l" fontAlgn="b"/>
                      <a:r>
                        <a:rPr lang="en-GB" sz="2000" u="none" strike="noStrike" dirty="0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Age</a:t>
                      </a:r>
                      <a:endParaRPr lang="en-GB" sz="2000" b="1" i="0" u="none" strike="noStrike" dirty="0"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457207" rtl="0" eaLnBrk="1" fontAlgn="b" latinLnBrk="0" hangingPunct="1"/>
                      <a:r>
                        <a:rPr lang="en-GB" sz="2000" u="none" strike="noStrike" kern="1200" dirty="0">
                          <a:solidFill>
                            <a:srgbClr val="FFFF00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</a:t>
                      </a:r>
                    </a:p>
                    <a:p>
                      <a:pPr algn="l" fontAlgn="b"/>
                      <a:r>
                        <a:rPr lang="en-GB" sz="2000" u="none" strike="noStrike" dirty="0">
                          <a:solidFill>
                            <a:srgbClr val="00B0F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Body weight (kg) </a:t>
                      </a:r>
                      <a:endParaRPr lang="en-GB" sz="2000" b="1" i="0" u="none" strike="noStrike" dirty="0"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03405389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80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80282221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53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95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75036908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51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66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3907232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60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3410080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56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7570542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58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7803805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92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44693097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78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9045598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64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51127617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26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88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7209545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112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3122582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32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101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7704403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60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0872228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74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19653522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66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59366471"/>
                  </a:ext>
                </a:extLst>
              </a:tr>
              <a:tr h="13534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32</a:t>
                      </a:r>
                      <a:endParaRPr lang="en-GB" sz="20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83</a:t>
                      </a:r>
                      <a:endParaRPr lang="en-GB" sz="20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667" marR="4667" marT="4667" marB="0" anchor="b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144628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2481318-A803-422C-81CE-D083773B1543}"/>
              </a:ext>
            </a:extLst>
          </p:cNvPr>
          <p:cNvSpPr txBox="1"/>
          <p:nvPr/>
        </p:nvSpPr>
        <p:spPr>
          <a:xfrm>
            <a:off x="2996526" y="1059191"/>
            <a:ext cx="6264696" cy="5401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dirty="0"/>
              <a:t>A health data set has 95 rows = 95 records</a:t>
            </a:r>
          </a:p>
          <a:p>
            <a:r>
              <a:rPr lang="en-GB" sz="2300" dirty="0"/>
              <a:t>Lets use Column C, Body Weight Kg</a:t>
            </a:r>
          </a:p>
          <a:p>
            <a:endParaRPr lang="en-GB" sz="2300" dirty="0"/>
          </a:p>
          <a:p>
            <a:r>
              <a:rPr lang="en-GB" sz="2300" dirty="0"/>
              <a:t>Range =</a:t>
            </a:r>
            <a:r>
              <a:rPr lang="en-GB" sz="2300" dirty="0">
                <a:solidFill>
                  <a:srgbClr val="FFFF00"/>
                </a:solidFill>
              </a:rPr>
              <a:t>MAX(C2:C96) </a:t>
            </a:r>
            <a:r>
              <a:rPr lang="en-GB" sz="2300" dirty="0"/>
              <a:t>= 112</a:t>
            </a:r>
          </a:p>
          <a:p>
            <a:r>
              <a:rPr lang="en-GB" sz="2300" dirty="0"/>
              <a:t>	=</a:t>
            </a:r>
            <a:r>
              <a:rPr lang="en-GB" sz="2300" dirty="0">
                <a:solidFill>
                  <a:srgbClr val="FFFF00"/>
                </a:solidFill>
              </a:rPr>
              <a:t>MIN(C2:C96)</a:t>
            </a:r>
            <a:r>
              <a:rPr lang="en-GB" sz="2300" dirty="0"/>
              <a:t> = 56</a:t>
            </a:r>
          </a:p>
          <a:p>
            <a:r>
              <a:rPr lang="en-GB" sz="2300" dirty="0"/>
              <a:t>	=112 – 56 = 56</a:t>
            </a:r>
          </a:p>
          <a:p>
            <a:endParaRPr lang="en-GB" sz="2300" dirty="0"/>
          </a:p>
          <a:p>
            <a:r>
              <a:rPr lang="en-GB" sz="2300" dirty="0">
                <a:solidFill>
                  <a:srgbClr val="FFFF00"/>
                </a:solidFill>
              </a:rPr>
              <a:t>Mean</a:t>
            </a:r>
            <a:r>
              <a:rPr lang="en-GB" sz="2300" dirty="0"/>
              <a:t> =</a:t>
            </a:r>
            <a:r>
              <a:rPr lang="en-GB" sz="2300" dirty="0">
                <a:solidFill>
                  <a:srgbClr val="FFFF00"/>
                </a:solidFill>
              </a:rPr>
              <a:t>AVERAGE(C2:C96) </a:t>
            </a:r>
            <a:r>
              <a:rPr lang="en-GB" sz="2300" dirty="0"/>
              <a:t>= 79.4</a:t>
            </a:r>
          </a:p>
          <a:p>
            <a:r>
              <a:rPr lang="en-GB" sz="2300" dirty="0"/>
              <a:t>Mode =</a:t>
            </a:r>
            <a:r>
              <a:rPr lang="en-GB" sz="2300" dirty="0">
                <a:solidFill>
                  <a:srgbClr val="FFFF00"/>
                </a:solidFill>
              </a:rPr>
              <a:t>MODE(C2:C96) </a:t>
            </a:r>
            <a:r>
              <a:rPr lang="en-GB" sz="2300" dirty="0"/>
              <a:t>= 88</a:t>
            </a:r>
          </a:p>
          <a:p>
            <a:r>
              <a:rPr lang="en-GB" sz="2300" dirty="0"/>
              <a:t>Median = </a:t>
            </a:r>
            <a:r>
              <a:rPr lang="en-GB" sz="2300" dirty="0">
                <a:solidFill>
                  <a:srgbClr val="FFFF00"/>
                </a:solidFill>
              </a:rPr>
              <a:t>MEDIAN(C2:C96)</a:t>
            </a:r>
            <a:r>
              <a:rPr lang="en-GB" sz="2300" dirty="0"/>
              <a:t> = 78</a:t>
            </a:r>
          </a:p>
          <a:p>
            <a:endParaRPr lang="en-GB" sz="2300" dirty="0"/>
          </a:p>
          <a:p>
            <a:r>
              <a:rPr lang="en-GB" sz="2300" dirty="0"/>
              <a:t>Standard Deviation =</a:t>
            </a:r>
            <a:r>
              <a:rPr lang="en-GB" sz="2300" dirty="0">
                <a:solidFill>
                  <a:srgbClr val="FFFF00"/>
                </a:solidFill>
              </a:rPr>
              <a:t>STDEV(C2:C96) </a:t>
            </a:r>
            <a:r>
              <a:rPr lang="en-GB" sz="2300" dirty="0"/>
              <a:t>= 16</a:t>
            </a:r>
          </a:p>
          <a:p>
            <a:r>
              <a:rPr lang="en-GB" sz="2300" dirty="0"/>
              <a:t>Variance = </a:t>
            </a:r>
            <a:r>
              <a:rPr lang="en-GB" sz="2300" dirty="0">
                <a:solidFill>
                  <a:srgbClr val="FFFF00"/>
                </a:solidFill>
              </a:rPr>
              <a:t>79+16 =  95 </a:t>
            </a:r>
            <a:r>
              <a:rPr lang="en-GB" sz="2300" dirty="0"/>
              <a:t>and </a:t>
            </a:r>
            <a:r>
              <a:rPr lang="en-GB" sz="2300" dirty="0">
                <a:solidFill>
                  <a:srgbClr val="FFFF00"/>
                </a:solidFill>
              </a:rPr>
              <a:t>79-16 = 63</a:t>
            </a:r>
          </a:p>
          <a:p>
            <a:r>
              <a:rPr lang="en-GB" sz="2300" dirty="0"/>
              <a:t>So the values are dispersed from 63 to 95 around the mean.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0DD85F-AE70-4C69-AB35-96999F045B63}"/>
              </a:ext>
            </a:extLst>
          </p:cNvPr>
          <p:cNvSpPr txBox="1"/>
          <p:nvPr/>
        </p:nvSpPr>
        <p:spPr>
          <a:xfrm>
            <a:off x="3347864" y="89316"/>
            <a:ext cx="37444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Example Health Data</a:t>
            </a:r>
          </a:p>
        </p:txBody>
      </p:sp>
    </p:spTree>
    <p:extLst>
      <p:ext uri="{BB962C8B-B14F-4D97-AF65-F5344CB8AC3E}">
        <p14:creationId xmlns:p14="http://schemas.microsoft.com/office/powerpoint/2010/main" val="13920826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cx1="http://schemas.microsoft.com/office/drawing/2015/9/8/chartex">
        <mc:Choice Requires="cx1">
          <p:graphicFrame>
            <p:nvGraphicFramePr>
              <p:cNvPr id="2" name="Chart 1">
                <a:extLst>
                  <a:ext uri="{FF2B5EF4-FFF2-40B4-BE49-F238E27FC236}">
                    <a16:creationId xmlns:a16="http://schemas.microsoft.com/office/drawing/2014/main" id="{7B19A7C3-9A0B-4DAB-862C-98CC34326464}"/>
                  </a:ext>
                </a:extLst>
              </p:cNvPr>
              <p:cNvGraphicFramePr/>
              <p:nvPr/>
            </p:nvGraphicFramePr>
            <p:xfrm>
              <a:off x="152400" y="990600"/>
              <a:ext cx="8915400" cy="4343400"/>
            </p:xfrm>
            <a:graphic>
              <a:graphicData uri="http://schemas.microsoft.com/office/drawing/2014/chartex">
                <cx:chart xmlns:cx="http://schemas.microsoft.com/office/drawing/2014/chartex" xmlns:r="http://schemas.openxmlformats.org/officeDocument/2006/relationships" r:id="rId3"/>
              </a:graphicData>
            </a:graphic>
          </p:graphicFrame>
        </mc:Choice>
        <mc:Fallback xmlns="">
          <p:pic>
            <p:nvPicPr>
              <p:cNvPr id="2" name="Chart 1">
                <a:extLst>
                  <a:ext uri="{FF2B5EF4-FFF2-40B4-BE49-F238E27FC236}">
                    <a16:creationId xmlns:a16="http://schemas.microsoft.com/office/drawing/2014/main" id="{7B19A7C3-9A0B-4DAB-862C-98CC3432646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52400" y="990600"/>
                <a:ext cx="8915400" cy="434340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Freeform: Shape 4">
            <a:extLst>
              <a:ext uri="{FF2B5EF4-FFF2-40B4-BE49-F238E27FC236}">
                <a16:creationId xmlns:a16="http://schemas.microsoft.com/office/drawing/2014/main" id="{E10FCD9C-5E5F-4382-BAC9-5C012E8FA458}"/>
              </a:ext>
            </a:extLst>
          </p:cNvPr>
          <p:cNvSpPr/>
          <p:nvPr/>
        </p:nvSpPr>
        <p:spPr>
          <a:xfrm>
            <a:off x="609600" y="1315842"/>
            <a:ext cx="8229600" cy="3027558"/>
          </a:xfrm>
          <a:custGeom>
            <a:avLst/>
            <a:gdLst>
              <a:gd name="connsiteX0" fmla="*/ 0 w 6791092"/>
              <a:gd name="connsiteY0" fmla="*/ 2442119 h 2754353"/>
              <a:gd name="connsiteX1" fmla="*/ 3434575 w 6791092"/>
              <a:gd name="connsiteY1" fmla="*/ 2 h 2754353"/>
              <a:gd name="connsiteX2" fmla="*/ 6467707 w 6791092"/>
              <a:gd name="connsiteY2" fmla="*/ 2453270 h 2754353"/>
              <a:gd name="connsiteX3" fmla="*/ 6467707 w 6791092"/>
              <a:gd name="connsiteY3" fmla="*/ 2453270 h 2754353"/>
              <a:gd name="connsiteX4" fmla="*/ 6791092 w 6791092"/>
              <a:gd name="connsiteY4" fmla="*/ 2754353 h 2754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91092" h="2754353">
                <a:moveTo>
                  <a:pt x="0" y="2442119"/>
                </a:moveTo>
                <a:cubicBezTo>
                  <a:pt x="1178312" y="1220131"/>
                  <a:pt x="2356624" y="-1856"/>
                  <a:pt x="3434575" y="2"/>
                </a:cubicBezTo>
                <a:cubicBezTo>
                  <a:pt x="4512526" y="1860"/>
                  <a:pt x="6467707" y="2453270"/>
                  <a:pt x="6467707" y="2453270"/>
                </a:cubicBezTo>
                <a:lnTo>
                  <a:pt x="6467707" y="2453270"/>
                </a:lnTo>
                <a:lnTo>
                  <a:pt x="6791092" y="2754353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561A2E-7C48-47D8-A6EB-5EAAD120C49F}"/>
              </a:ext>
            </a:extLst>
          </p:cNvPr>
          <p:cNvSpPr txBox="1"/>
          <p:nvPr/>
        </p:nvSpPr>
        <p:spPr>
          <a:xfrm>
            <a:off x="0" y="-24034"/>
            <a:ext cx="51054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Confidence Interval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614B7A-FFC2-472F-8C64-B05DC29847DC}"/>
              </a:ext>
            </a:extLst>
          </p:cNvPr>
          <p:cNvSpPr txBox="1"/>
          <p:nvPr/>
        </p:nvSpPr>
        <p:spPr>
          <a:xfrm>
            <a:off x="1366954" y="6289901"/>
            <a:ext cx="533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63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E4C214-C57E-4013-8827-8B75B30CDEFD}"/>
              </a:ext>
            </a:extLst>
          </p:cNvPr>
          <p:cNvSpPr txBox="1"/>
          <p:nvPr/>
        </p:nvSpPr>
        <p:spPr>
          <a:xfrm>
            <a:off x="6210300" y="6248400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95</a:t>
            </a:r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308E5568-139A-49B6-AD26-AD5B20C23286}"/>
              </a:ext>
            </a:extLst>
          </p:cNvPr>
          <p:cNvSpPr/>
          <p:nvPr/>
        </p:nvSpPr>
        <p:spPr>
          <a:xfrm flipV="1">
            <a:off x="1496122" y="5195550"/>
            <a:ext cx="208156" cy="11431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5AECEF05-0136-4453-BB3A-573BAE9E9045}"/>
              </a:ext>
            </a:extLst>
          </p:cNvPr>
          <p:cNvSpPr/>
          <p:nvPr/>
        </p:nvSpPr>
        <p:spPr>
          <a:xfrm flipV="1">
            <a:off x="6268844" y="5143371"/>
            <a:ext cx="208156" cy="11431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Line 5">
            <a:extLst>
              <a:ext uri="{FF2B5EF4-FFF2-40B4-BE49-F238E27FC236}">
                <a16:creationId xmlns:a16="http://schemas.microsoft.com/office/drawing/2014/main" id="{3782BD49-3BA7-453F-AE0A-71523160880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1514707" y="688047"/>
            <a:ext cx="18586" cy="4088779"/>
          </a:xfrm>
          <a:prstGeom prst="line">
            <a:avLst/>
          </a:prstGeom>
          <a:noFill/>
          <a:ln w="57150">
            <a:solidFill>
              <a:schemeClr val="bg2">
                <a:lumMod val="60000"/>
                <a:lumOff val="40000"/>
              </a:schemeClr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000" dirty="0"/>
          </a:p>
        </p:txBody>
      </p:sp>
      <p:sp>
        <p:nvSpPr>
          <p:cNvPr id="12" name="Line 5">
            <a:extLst>
              <a:ext uri="{FF2B5EF4-FFF2-40B4-BE49-F238E27FC236}">
                <a16:creationId xmlns:a16="http://schemas.microsoft.com/office/drawing/2014/main" id="{39D407F0-FB2A-4ACE-AA0C-98639E03FA2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421244" y="688048"/>
            <a:ext cx="18586" cy="4088779"/>
          </a:xfrm>
          <a:prstGeom prst="line">
            <a:avLst/>
          </a:prstGeom>
          <a:noFill/>
          <a:ln w="57150">
            <a:solidFill>
              <a:schemeClr val="bg2">
                <a:lumMod val="60000"/>
                <a:lumOff val="40000"/>
              </a:schemeClr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0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0E5A8B1-73EC-4CB8-A782-87A5A51680E7}"/>
              </a:ext>
            </a:extLst>
          </p:cNvPr>
          <p:cNvSpPr txBox="1"/>
          <p:nvPr/>
        </p:nvSpPr>
        <p:spPr>
          <a:xfrm>
            <a:off x="2316614" y="6494621"/>
            <a:ext cx="314315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67 responses  fall between 63-95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C836C5D-413C-4473-A507-230C1470DD13}"/>
              </a:ext>
            </a:extLst>
          </p:cNvPr>
          <p:cNvSpPr txBox="1"/>
          <p:nvPr/>
        </p:nvSpPr>
        <p:spPr>
          <a:xfrm>
            <a:off x="6876585" y="6248400"/>
            <a:ext cx="1485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79+16=95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E65737E-3964-4BAE-932D-E29C8FB7A300}"/>
              </a:ext>
            </a:extLst>
          </p:cNvPr>
          <p:cNvSpPr txBox="1"/>
          <p:nvPr/>
        </p:nvSpPr>
        <p:spPr>
          <a:xfrm>
            <a:off x="321478" y="6309955"/>
            <a:ext cx="9571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79-16=63</a:t>
            </a:r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1E0AAB6C-491D-446B-BB45-3FEC97C12023}"/>
              </a:ext>
            </a:extLst>
          </p:cNvPr>
          <p:cNvSpPr/>
          <p:nvPr/>
        </p:nvSpPr>
        <p:spPr>
          <a:xfrm flipV="1">
            <a:off x="3619500" y="5105271"/>
            <a:ext cx="208156" cy="11431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1DCBE2F-8D22-4832-81E3-513C4703D549}"/>
              </a:ext>
            </a:extLst>
          </p:cNvPr>
          <p:cNvSpPr txBox="1"/>
          <p:nvPr/>
        </p:nvSpPr>
        <p:spPr>
          <a:xfrm>
            <a:off x="3456878" y="6212159"/>
            <a:ext cx="53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79</a:t>
            </a:r>
          </a:p>
        </p:txBody>
      </p:sp>
      <p:sp>
        <p:nvSpPr>
          <p:cNvPr id="19" name="Line 5">
            <a:extLst>
              <a:ext uri="{FF2B5EF4-FFF2-40B4-BE49-F238E27FC236}">
                <a16:creationId xmlns:a16="http://schemas.microsoft.com/office/drawing/2014/main" id="{8022CD1B-FA27-47AE-9BBD-AD8F029DEE56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438291" y="721500"/>
            <a:ext cx="18586" cy="4088779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000" dirty="0"/>
          </a:p>
        </p:txBody>
      </p:sp>
      <p:sp>
        <p:nvSpPr>
          <p:cNvPr id="20" name="Line 5">
            <a:extLst>
              <a:ext uri="{FF2B5EF4-FFF2-40B4-BE49-F238E27FC236}">
                <a16:creationId xmlns:a16="http://schemas.microsoft.com/office/drawing/2014/main" id="{E129F291-1394-4D34-A0F7-D48736B4A83D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664926" y="721501"/>
            <a:ext cx="18586" cy="4088779"/>
          </a:xfrm>
          <a:prstGeom prst="line">
            <a:avLst/>
          </a:prstGeom>
          <a:noFill/>
          <a:ln w="57150">
            <a:solidFill>
              <a:srgbClr val="FFFF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0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98380C5-50A3-44D6-A7A3-C1F53D22ACC1}"/>
              </a:ext>
            </a:extLst>
          </p:cNvPr>
          <p:cNvSpPr txBox="1"/>
          <p:nvPr/>
        </p:nvSpPr>
        <p:spPr>
          <a:xfrm>
            <a:off x="3456878" y="429002"/>
            <a:ext cx="568712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FFF00"/>
                </a:solidFill>
              </a:rPr>
              <a:t>95% confidence interval</a:t>
            </a:r>
            <a:r>
              <a:rPr lang="en-US" dirty="0"/>
              <a:t>. </a:t>
            </a:r>
            <a:r>
              <a:rPr lang="en-US" dirty="0" err="1"/>
              <a:t>i.e</a:t>
            </a:r>
            <a:endParaRPr lang="en-US" dirty="0"/>
          </a:p>
          <a:p>
            <a:r>
              <a:rPr lang="en-US" b="1" i="1" dirty="0">
                <a:latin typeface="Symbol" pitchFamily="18" charset="2"/>
              </a:rPr>
              <a:t>a  </a:t>
            </a:r>
            <a:r>
              <a:rPr lang="en-US" dirty="0"/>
              <a:t> = 0.95</a:t>
            </a:r>
          </a:p>
        </p:txBody>
      </p:sp>
    </p:spTree>
    <p:extLst>
      <p:ext uri="{BB962C8B-B14F-4D97-AF65-F5344CB8AC3E}">
        <p14:creationId xmlns:p14="http://schemas.microsoft.com/office/powerpoint/2010/main" val="4465762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7055380" cy="672026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Formulating Hypotheses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3987"/>
            <a:ext cx="8461410" cy="2651644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State the Research Question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Yet, the research question itself does not offer an approach to researching a phenomena, it only ‘identifies’ it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Hypotheses allow the larger questions to be broken down / dissected into smaller parts.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46115" y="3636668"/>
            <a:ext cx="8748953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Research Question: 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Why do older people not take exercise?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6459" y="4581128"/>
            <a:ext cx="8918610" cy="186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Hypothesis 1 (H</a:t>
            </a:r>
            <a:r>
              <a:rPr lang="en-US" sz="2300" b="1" baseline="-25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):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Participation in exercise is related to mobility 			levels</a:t>
            </a:r>
          </a:p>
          <a:p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Hypothesis 2 (H</a:t>
            </a:r>
            <a:r>
              <a:rPr lang="en-US" sz="2300" b="1" baseline="-25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):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Older females are less likely to go to the gym</a:t>
            </a:r>
          </a:p>
          <a:p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Hypothesis 3 (H</a:t>
            </a:r>
            <a:r>
              <a:rPr lang="en-US" sz="2300" b="1" baseline="-25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):	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Lack of early years activity reduces the 				likelihood of exercising amongst aging adults.</a:t>
            </a:r>
            <a:endParaRPr lang="en-US" sz="23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435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824233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Formulating Hypotheses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9690" y="1628800"/>
            <a:ext cx="8229600" cy="186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sz="2300" baseline="-25000" dirty="0"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 = </a:t>
            </a:r>
            <a:r>
              <a:rPr lang="en-US" sz="2300" u="sng" dirty="0">
                <a:latin typeface="Arial" panose="020B0604020202020204" pitchFamily="34" charset="0"/>
                <a:cs typeface="Arial" panose="020B0604020202020204" pitchFamily="34" charset="0"/>
              </a:rPr>
              <a:t>The Null Hypothesis</a:t>
            </a:r>
          </a:p>
          <a:p>
            <a:pPr>
              <a:buNone/>
            </a:pPr>
            <a:endParaRPr lang="en-US" sz="23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- No relationship exists between two variables</a:t>
            </a:r>
          </a:p>
          <a:p>
            <a:pPr lvl="1"/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- e.g.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there is no relationship between lack of exercise 	among older age groups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1386" y="4365104"/>
            <a:ext cx="8229600" cy="186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sz="2300" baseline="-25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 = </a:t>
            </a:r>
            <a:r>
              <a:rPr lang="en-US" sz="2300" u="sng" dirty="0">
                <a:latin typeface="Arial" panose="020B0604020202020204" pitchFamily="34" charset="0"/>
                <a:cs typeface="Arial" panose="020B0604020202020204" pitchFamily="34" charset="0"/>
              </a:rPr>
              <a:t>The Alternative Hypothesis</a:t>
            </a:r>
          </a:p>
          <a:p>
            <a:pPr>
              <a:buNone/>
            </a:pPr>
            <a:endParaRPr lang="en-US" sz="23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- Some relationship exists between two variables</a:t>
            </a:r>
          </a:p>
          <a:p>
            <a:pPr lvl="1">
              <a:buFontTx/>
              <a:buChar char="-"/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 e.g.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there is a relationship between lack of exercise 	among older age groups</a:t>
            </a:r>
          </a:p>
        </p:txBody>
      </p:sp>
    </p:spTree>
    <p:extLst>
      <p:ext uri="{BB962C8B-B14F-4D97-AF65-F5344CB8AC3E}">
        <p14:creationId xmlns:p14="http://schemas.microsoft.com/office/powerpoint/2010/main" val="25557717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6967610" cy="816042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Understanding Probability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15111"/>
            <a:ext cx="8784976" cy="5182241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statistical tests we measure probabilities using ‘</a:t>
            </a:r>
            <a:r>
              <a:rPr lang="en-US" sz="2400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’ values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p-value refers to how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likely something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is to have happened by random chance</a:t>
            </a:r>
          </a:p>
          <a:p>
            <a:pPr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For the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alternative hypothesis to be accepted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the p-value must be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 to or less than 0.05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(i.e.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95% sure it didn’t happen by chance)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is referred to as the level of Statistical Significance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187624" y="2132856"/>
          <a:ext cx="6534348" cy="8251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90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90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90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8905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8905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8905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454263">
                <a:tc>
                  <a:txBody>
                    <a:bodyPr/>
                    <a:lstStyle/>
                    <a:p>
                      <a:r>
                        <a:rPr lang="en-US" b="1" dirty="0"/>
                        <a:t>P-Value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0.001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0.01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rgbClr val="FFFF00"/>
                          </a:solidFill>
                        </a:rPr>
                        <a:t>0.05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0.50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0.99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%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0.1%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1.0%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rgbClr val="FFFF00"/>
                          </a:solidFill>
                        </a:rPr>
                        <a:t>5.0%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50%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99%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37628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709" y="188640"/>
            <a:ext cx="7055380" cy="1032066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Probability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816" y="980728"/>
            <a:ext cx="7884874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sz="2400" baseline="-25000" dirty="0"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= There is no relationship between low income and poor diet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sz="2400" baseline="-25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= There is a relationship between low income and poor diet</a:t>
            </a:r>
          </a:p>
          <a:p>
            <a:pPr lvl="1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15752" y="3484917"/>
            <a:ext cx="689163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If we get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-value of 0.04, what does this mean?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90933" y="4143111"/>
            <a:ext cx="7249381" cy="23083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 means that we are 96% confident that any difference in low income and poor diet is not due to random chance</a:t>
            </a:r>
          </a:p>
          <a:p>
            <a:pPr algn="ctr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 therefore reject the null hypothesis and accept the alternative hypothesis</a:t>
            </a:r>
          </a:p>
        </p:txBody>
      </p:sp>
    </p:spTree>
    <p:extLst>
      <p:ext uri="{BB962C8B-B14F-4D97-AF65-F5344CB8AC3E}">
        <p14:creationId xmlns:p14="http://schemas.microsoft.com/office/powerpoint/2010/main" val="2002800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28600"/>
            <a:ext cx="8001000" cy="9906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US" b="1" dirty="0"/>
              <a:t>The Coefficient of Correlation</a:t>
            </a:r>
          </a:p>
        </p:txBody>
      </p:sp>
      <p:sp>
        <p:nvSpPr>
          <p:cNvPr id="1741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07987" y="1184300"/>
            <a:ext cx="8077200" cy="453231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Measures the relative </a:t>
            </a:r>
            <a:r>
              <a:rPr lang="en-US" sz="26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 of the linear relationship 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between two numerical variables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69F5EF-94D5-4DF8-ADBB-54F3D2206002}"/>
              </a:ext>
            </a:extLst>
          </p:cNvPr>
          <p:cNvSpPr txBox="1"/>
          <p:nvPr/>
        </p:nvSpPr>
        <p:spPr>
          <a:xfrm>
            <a:off x="658813" y="2636912"/>
            <a:ext cx="492317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Excel function </a:t>
            </a:r>
          </a:p>
          <a:p>
            <a:r>
              <a:rPr lang="en-GB" sz="2800" b="1" dirty="0">
                <a:solidFill>
                  <a:srgbClr val="FFFF00"/>
                </a:solidFill>
              </a:rPr>
              <a:t>=CORREL( (range1, range2)</a:t>
            </a:r>
          </a:p>
          <a:p>
            <a:r>
              <a:rPr lang="en-GB" sz="2800" b="1" dirty="0">
                <a:solidFill>
                  <a:srgbClr val="FFFF00"/>
                </a:solidFill>
              </a:rPr>
              <a:t>Scatter chart </a:t>
            </a:r>
            <a:r>
              <a:rPr lang="en-GB" sz="2800" b="1" dirty="0">
                <a:solidFill>
                  <a:schemeClr val="bg1"/>
                </a:solidFill>
              </a:rPr>
              <a:t>and</a:t>
            </a:r>
            <a:r>
              <a:rPr lang="en-GB" sz="2800" b="1" dirty="0">
                <a:solidFill>
                  <a:srgbClr val="FFFF00"/>
                </a:solidFill>
              </a:rPr>
              <a:t> </a:t>
            </a:r>
            <a:r>
              <a:rPr lang="en-GB" sz="2800" b="1" dirty="0">
                <a:solidFill>
                  <a:schemeClr val="bg1"/>
                </a:solidFill>
              </a:rPr>
              <a:t>insert</a:t>
            </a:r>
            <a:r>
              <a:rPr lang="en-GB" sz="2800" b="1" dirty="0">
                <a:solidFill>
                  <a:srgbClr val="FFFF00"/>
                </a:solidFill>
              </a:rPr>
              <a:t> Trendline</a:t>
            </a:r>
            <a:r>
              <a:rPr lang="en-GB" sz="2800" b="1" dirty="0">
                <a:solidFill>
                  <a:schemeClr val="bg1"/>
                </a:solidFill>
              </a:rPr>
              <a:t> (line of best fit)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49E26D-9119-4C58-8F0C-482AA1453B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2977" y="4597917"/>
            <a:ext cx="3788138" cy="180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9129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 Box 2"/>
          <p:cNvSpPr txBox="1">
            <a:spLocks noChangeArrowheads="1"/>
          </p:cNvSpPr>
          <p:nvPr/>
        </p:nvSpPr>
        <p:spPr bwMode="auto">
          <a:xfrm>
            <a:off x="2389189" y="5527676"/>
            <a:ext cx="1003300" cy="338137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 dirty="0">
                <a:latin typeface="Verdana" pitchFamily="34" charset="0"/>
              </a:rPr>
              <a:t>r = +.3</a:t>
            </a:r>
          </a:p>
        </p:txBody>
      </p:sp>
      <p:sp>
        <p:nvSpPr>
          <p:cNvPr id="25602" name="Text Box 3"/>
          <p:cNvSpPr txBox="1">
            <a:spLocks noChangeArrowheads="1"/>
          </p:cNvSpPr>
          <p:nvPr/>
        </p:nvSpPr>
        <p:spPr bwMode="auto">
          <a:xfrm>
            <a:off x="5664337" y="5555702"/>
            <a:ext cx="930275" cy="338137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>
                <a:latin typeface="Verdana" pitchFamily="34" charset="0"/>
              </a:rPr>
              <a:t>r = +1</a:t>
            </a:r>
          </a:p>
        </p:txBody>
      </p:sp>
      <p:sp>
        <p:nvSpPr>
          <p:cNvPr id="25603" name="Rectangle 4"/>
          <p:cNvSpPr>
            <a:spLocks noGrp="1" noChangeArrowheads="1"/>
          </p:cNvSpPr>
          <p:nvPr>
            <p:ph type="title"/>
          </p:nvPr>
        </p:nvSpPr>
        <p:spPr>
          <a:xfrm>
            <a:off x="260215" y="190568"/>
            <a:ext cx="7793038" cy="9906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dirty="0"/>
              <a:t>Examples of Approximate </a:t>
            </a:r>
            <a:br>
              <a:rPr lang="en-US" dirty="0"/>
            </a:br>
            <a:r>
              <a:rPr lang="en-US" dirty="0"/>
              <a:t>r  Values</a:t>
            </a:r>
          </a:p>
        </p:txBody>
      </p:sp>
      <p:sp>
        <p:nvSpPr>
          <p:cNvPr id="25604" name="Line 5"/>
          <p:cNvSpPr>
            <a:spLocks noChangeShapeType="1"/>
          </p:cNvSpPr>
          <p:nvPr/>
        </p:nvSpPr>
        <p:spPr bwMode="auto">
          <a:xfrm flipH="1">
            <a:off x="288994" y="1791807"/>
            <a:ext cx="0" cy="152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5" name="Line 6"/>
          <p:cNvSpPr>
            <a:spLocks noChangeShapeType="1"/>
          </p:cNvSpPr>
          <p:nvPr/>
        </p:nvSpPr>
        <p:spPr bwMode="auto">
          <a:xfrm flipH="1" flipV="1">
            <a:off x="304869" y="1944207"/>
            <a:ext cx="2574925" cy="914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6" name="Oval 7"/>
          <p:cNvSpPr>
            <a:spLocks noChangeArrowheads="1"/>
          </p:cNvSpPr>
          <p:nvPr/>
        </p:nvSpPr>
        <p:spPr bwMode="auto">
          <a:xfrm rot="7282380" flipH="1">
            <a:off x="2422594" y="26300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7" name="Oval 8"/>
          <p:cNvSpPr>
            <a:spLocks noChangeArrowheads="1"/>
          </p:cNvSpPr>
          <p:nvPr/>
        </p:nvSpPr>
        <p:spPr bwMode="auto">
          <a:xfrm rot="7282380" flipH="1">
            <a:off x="1812994" y="24014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8" name="Oval 9"/>
          <p:cNvSpPr>
            <a:spLocks noChangeArrowheads="1"/>
          </p:cNvSpPr>
          <p:nvPr/>
        </p:nvSpPr>
        <p:spPr bwMode="auto">
          <a:xfrm rot="7282380" flipH="1">
            <a:off x="1355794" y="22490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9" name="Oval 10"/>
          <p:cNvSpPr>
            <a:spLocks noChangeArrowheads="1"/>
          </p:cNvSpPr>
          <p:nvPr/>
        </p:nvSpPr>
        <p:spPr bwMode="auto">
          <a:xfrm rot="7282380" flipH="1">
            <a:off x="365194" y="18680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0" name="Oval 11"/>
          <p:cNvSpPr>
            <a:spLocks noChangeArrowheads="1"/>
          </p:cNvSpPr>
          <p:nvPr/>
        </p:nvSpPr>
        <p:spPr bwMode="auto">
          <a:xfrm rot="7282380" flipH="1">
            <a:off x="746194" y="20204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1" name="Oval 12"/>
          <p:cNvSpPr>
            <a:spLocks noChangeArrowheads="1"/>
          </p:cNvSpPr>
          <p:nvPr/>
        </p:nvSpPr>
        <p:spPr bwMode="auto">
          <a:xfrm rot="7282380" flipH="1">
            <a:off x="1127194" y="21728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rot="10800000" vert="eaVert" wrap="none" anchor="ctr"/>
          <a:lstStyle/>
          <a:p>
            <a:endParaRPr lang="en-US">
              <a:latin typeface="Times New Roman" pitchFamily="18" charset="0"/>
            </a:endParaRPr>
          </a:p>
        </p:txBody>
      </p:sp>
      <p:sp>
        <p:nvSpPr>
          <p:cNvPr id="25612" name="Text Box 13"/>
          <p:cNvSpPr txBox="1">
            <a:spLocks noChangeArrowheads="1"/>
          </p:cNvSpPr>
          <p:nvPr/>
        </p:nvSpPr>
        <p:spPr bwMode="auto">
          <a:xfrm>
            <a:off x="128588" y="1576388"/>
            <a:ext cx="3508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13" name="Line 14"/>
          <p:cNvSpPr>
            <a:spLocks noChangeShapeType="1"/>
          </p:cNvSpPr>
          <p:nvPr/>
        </p:nvSpPr>
        <p:spPr bwMode="auto">
          <a:xfrm>
            <a:off x="288994" y="3315807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4" name="Oval 15"/>
          <p:cNvSpPr>
            <a:spLocks noChangeArrowheads="1"/>
          </p:cNvSpPr>
          <p:nvPr/>
        </p:nvSpPr>
        <p:spPr bwMode="auto">
          <a:xfrm rot="7282380" flipH="1">
            <a:off x="2041594" y="24776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5" name="Text Box 16"/>
          <p:cNvSpPr txBox="1">
            <a:spLocks noChangeArrowheads="1"/>
          </p:cNvSpPr>
          <p:nvPr/>
        </p:nvSpPr>
        <p:spPr bwMode="auto">
          <a:xfrm>
            <a:off x="2551182" y="3085620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16" name="Line 17"/>
          <p:cNvSpPr>
            <a:spLocks noChangeShapeType="1"/>
          </p:cNvSpPr>
          <p:nvPr/>
        </p:nvSpPr>
        <p:spPr bwMode="auto">
          <a:xfrm flipH="1">
            <a:off x="3336994" y="1868007"/>
            <a:ext cx="0" cy="144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7" name="Line 18"/>
          <p:cNvSpPr>
            <a:spLocks noChangeShapeType="1"/>
          </p:cNvSpPr>
          <p:nvPr/>
        </p:nvSpPr>
        <p:spPr bwMode="auto">
          <a:xfrm flipH="1" flipV="1">
            <a:off x="3346519" y="2012470"/>
            <a:ext cx="2574925" cy="8731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8" name="Oval 19"/>
          <p:cNvSpPr>
            <a:spLocks noChangeArrowheads="1"/>
          </p:cNvSpPr>
          <p:nvPr/>
        </p:nvSpPr>
        <p:spPr bwMode="auto">
          <a:xfrm rot="-7282380">
            <a:off x="5464244" y="30030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9" name="Oval 20"/>
          <p:cNvSpPr>
            <a:spLocks noChangeArrowheads="1"/>
          </p:cNvSpPr>
          <p:nvPr/>
        </p:nvSpPr>
        <p:spPr bwMode="auto">
          <a:xfrm rot="-7282380">
            <a:off x="5388044" y="26220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0" name="Oval 21"/>
          <p:cNvSpPr>
            <a:spLocks noChangeArrowheads="1"/>
          </p:cNvSpPr>
          <p:nvPr/>
        </p:nvSpPr>
        <p:spPr bwMode="auto">
          <a:xfrm rot="-7282380">
            <a:off x="3559244" y="16314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1" name="Oval 22"/>
          <p:cNvSpPr>
            <a:spLocks noChangeArrowheads="1"/>
          </p:cNvSpPr>
          <p:nvPr/>
        </p:nvSpPr>
        <p:spPr bwMode="auto">
          <a:xfrm rot="-7282380">
            <a:off x="3711644" y="20124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2" name="Oval 23"/>
          <p:cNvSpPr>
            <a:spLocks noChangeArrowheads="1"/>
          </p:cNvSpPr>
          <p:nvPr/>
        </p:nvSpPr>
        <p:spPr bwMode="auto">
          <a:xfrm rot="-7282380">
            <a:off x="5083244" y="28506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3" name="Oval 24"/>
          <p:cNvSpPr>
            <a:spLocks noChangeArrowheads="1"/>
          </p:cNvSpPr>
          <p:nvPr/>
        </p:nvSpPr>
        <p:spPr bwMode="auto">
          <a:xfrm rot="-7282380">
            <a:off x="3406844" y="23172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4" name="Oval 25"/>
          <p:cNvSpPr>
            <a:spLocks noChangeArrowheads="1"/>
          </p:cNvSpPr>
          <p:nvPr/>
        </p:nvSpPr>
        <p:spPr bwMode="auto">
          <a:xfrm rot="-7282380">
            <a:off x="4702244" y="26220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5" name="Oval 26"/>
          <p:cNvSpPr>
            <a:spLocks noChangeArrowheads="1"/>
          </p:cNvSpPr>
          <p:nvPr/>
        </p:nvSpPr>
        <p:spPr bwMode="auto">
          <a:xfrm rot="-7282380">
            <a:off x="4168844" y="20124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6" name="Oval 27"/>
          <p:cNvSpPr>
            <a:spLocks noChangeArrowheads="1"/>
          </p:cNvSpPr>
          <p:nvPr/>
        </p:nvSpPr>
        <p:spPr bwMode="auto">
          <a:xfrm rot="-7282380">
            <a:off x="4397444" y="18600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7" name="Oval 28"/>
          <p:cNvSpPr>
            <a:spLocks noChangeArrowheads="1"/>
          </p:cNvSpPr>
          <p:nvPr/>
        </p:nvSpPr>
        <p:spPr bwMode="auto">
          <a:xfrm rot="-7282380">
            <a:off x="5235644" y="23934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8" name="Oval 29"/>
          <p:cNvSpPr>
            <a:spLocks noChangeArrowheads="1"/>
          </p:cNvSpPr>
          <p:nvPr/>
        </p:nvSpPr>
        <p:spPr bwMode="auto">
          <a:xfrm rot="-7282380">
            <a:off x="3787844" y="23172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9" name="Oval 30"/>
          <p:cNvSpPr>
            <a:spLocks noChangeArrowheads="1"/>
          </p:cNvSpPr>
          <p:nvPr/>
        </p:nvSpPr>
        <p:spPr bwMode="auto">
          <a:xfrm rot="-7282380">
            <a:off x="5007044" y="21648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vert="eaVert" wrap="none" anchor="ctr"/>
          <a:lstStyle/>
          <a:p>
            <a:endParaRPr lang="en-US" sz="2400">
              <a:latin typeface="Times New Roman" pitchFamily="18" charset="0"/>
            </a:endParaRPr>
          </a:p>
        </p:txBody>
      </p:sp>
      <p:sp>
        <p:nvSpPr>
          <p:cNvPr id="25630" name="Oval 31"/>
          <p:cNvSpPr>
            <a:spLocks noChangeArrowheads="1"/>
          </p:cNvSpPr>
          <p:nvPr/>
        </p:nvSpPr>
        <p:spPr bwMode="auto">
          <a:xfrm rot="-7282380">
            <a:off x="4092644" y="23172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1" name="Oval 32"/>
          <p:cNvSpPr>
            <a:spLocks noChangeArrowheads="1"/>
          </p:cNvSpPr>
          <p:nvPr/>
        </p:nvSpPr>
        <p:spPr bwMode="auto">
          <a:xfrm rot="-7282380">
            <a:off x="4473644" y="23934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2" name="Oval 33"/>
          <p:cNvSpPr>
            <a:spLocks noChangeArrowheads="1"/>
          </p:cNvSpPr>
          <p:nvPr/>
        </p:nvSpPr>
        <p:spPr bwMode="auto">
          <a:xfrm rot="-7282380">
            <a:off x="4245044" y="262207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3" name="Text Box 34"/>
          <p:cNvSpPr txBox="1">
            <a:spLocks noChangeArrowheads="1"/>
          </p:cNvSpPr>
          <p:nvPr/>
        </p:nvSpPr>
        <p:spPr bwMode="auto">
          <a:xfrm>
            <a:off x="3154432" y="1248882"/>
            <a:ext cx="3508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34" name="Line 35"/>
          <p:cNvSpPr>
            <a:spLocks noChangeShapeType="1"/>
          </p:cNvSpPr>
          <p:nvPr/>
        </p:nvSpPr>
        <p:spPr bwMode="auto">
          <a:xfrm>
            <a:off x="3336994" y="3315807"/>
            <a:ext cx="2362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5" name="Text Box 36"/>
          <p:cNvSpPr txBox="1">
            <a:spLocks noChangeArrowheads="1"/>
          </p:cNvSpPr>
          <p:nvPr/>
        </p:nvSpPr>
        <p:spPr bwMode="auto">
          <a:xfrm>
            <a:off x="5592832" y="3153882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36" name="Line 37"/>
          <p:cNvSpPr>
            <a:spLocks noChangeShapeType="1"/>
          </p:cNvSpPr>
          <p:nvPr/>
        </p:nvSpPr>
        <p:spPr bwMode="auto">
          <a:xfrm flipH="1">
            <a:off x="6308794" y="1715607"/>
            <a:ext cx="0" cy="1600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7" name="Oval 38"/>
          <p:cNvSpPr>
            <a:spLocks noChangeArrowheads="1"/>
          </p:cNvSpPr>
          <p:nvPr/>
        </p:nvSpPr>
        <p:spPr bwMode="auto">
          <a:xfrm rot="-7282380">
            <a:off x="6637407" y="26300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8" name="Oval 39"/>
          <p:cNvSpPr>
            <a:spLocks noChangeArrowheads="1"/>
          </p:cNvSpPr>
          <p:nvPr/>
        </p:nvSpPr>
        <p:spPr bwMode="auto">
          <a:xfrm rot="-7282380">
            <a:off x="8482013" y="22637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9" name="Oval 40"/>
          <p:cNvSpPr>
            <a:spLocks noChangeArrowheads="1"/>
          </p:cNvSpPr>
          <p:nvPr/>
        </p:nvSpPr>
        <p:spPr bwMode="auto">
          <a:xfrm rot="-7282380">
            <a:off x="8634413" y="2568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0" name="Oval 41"/>
          <p:cNvSpPr>
            <a:spLocks noChangeArrowheads="1"/>
          </p:cNvSpPr>
          <p:nvPr/>
        </p:nvSpPr>
        <p:spPr bwMode="auto">
          <a:xfrm rot="-7282380">
            <a:off x="7704207" y="25538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1" name="Oval 42"/>
          <p:cNvSpPr>
            <a:spLocks noChangeArrowheads="1"/>
          </p:cNvSpPr>
          <p:nvPr/>
        </p:nvSpPr>
        <p:spPr bwMode="auto">
          <a:xfrm rot="-7282380">
            <a:off x="7780407" y="19442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2" name="Oval 43"/>
          <p:cNvSpPr>
            <a:spLocks noChangeArrowheads="1"/>
          </p:cNvSpPr>
          <p:nvPr/>
        </p:nvSpPr>
        <p:spPr bwMode="auto">
          <a:xfrm rot="-7282380">
            <a:off x="7299394" y="18680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3" name="Oval 44"/>
          <p:cNvSpPr>
            <a:spLocks noChangeArrowheads="1"/>
          </p:cNvSpPr>
          <p:nvPr/>
        </p:nvSpPr>
        <p:spPr bwMode="auto">
          <a:xfrm rot="-7282380">
            <a:off x="6485007" y="20204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4" name="Oval 45"/>
          <p:cNvSpPr>
            <a:spLocks noChangeArrowheads="1"/>
          </p:cNvSpPr>
          <p:nvPr/>
        </p:nvSpPr>
        <p:spPr bwMode="auto">
          <a:xfrm rot="-7282380">
            <a:off x="6789807" y="21728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5" name="Oval 46"/>
          <p:cNvSpPr>
            <a:spLocks noChangeArrowheads="1"/>
          </p:cNvSpPr>
          <p:nvPr/>
        </p:nvSpPr>
        <p:spPr bwMode="auto">
          <a:xfrm rot="-7282380">
            <a:off x="7094607" y="23601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vert="eaVert" wrap="none" anchor="ctr"/>
          <a:lstStyle/>
          <a:p>
            <a:endParaRPr lang="en-US" sz="2400">
              <a:latin typeface="Times New Roman" pitchFamily="18" charset="0"/>
            </a:endParaRPr>
          </a:p>
        </p:txBody>
      </p:sp>
      <p:sp>
        <p:nvSpPr>
          <p:cNvPr id="25646" name="Oval 47"/>
          <p:cNvSpPr>
            <a:spLocks noChangeArrowheads="1"/>
          </p:cNvSpPr>
          <p:nvPr/>
        </p:nvSpPr>
        <p:spPr bwMode="auto">
          <a:xfrm rot="-7282380">
            <a:off x="7475607" y="23252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7" name="Oval 48"/>
          <p:cNvSpPr>
            <a:spLocks noChangeArrowheads="1"/>
          </p:cNvSpPr>
          <p:nvPr/>
        </p:nvSpPr>
        <p:spPr bwMode="auto">
          <a:xfrm rot="-7282380">
            <a:off x="7247007" y="263000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8" name="Text Box 49"/>
          <p:cNvSpPr txBox="1">
            <a:spLocks noChangeArrowheads="1"/>
          </p:cNvSpPr>
          <p:nvPr/>
        </p:nvSpPr>
        <p:spPr bwMode="auto">
          <a:xfrm>
            <a:off x="6156394" y="1180620"/>
            <a:ext cx="3508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49" name="Line 50"/>
          <p:cNvSpPr>
            <a:spLocks noChangeShapeType="1"/>
          </p:cNvSpPr>
          <p:nvPr/>
        </p:nvSpPr>
        <p:spPr bwMode="auto">
          <a:xfrm>
            <a:off x="6382939" y="3311337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0" name="Oval 51"/>
          <p:cNvSpPr>
            <a:spLocks noChangeArrowheads="1"/>
          </p:cNvSpPr>
          <p:nvPr/>
        </p:nvSpPr>
        <p:spPr bwMode="auto">
          <a:xfrm rot="-7282380">
            <a:off x="8229600" y="27971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1" name="Text Box 52"/>
          <p:cNvSpPr txBox="1">
            <a:spLocks noChangeArrowheads="1"/>
          </p:cNvSpPr>
          <p:nvPr/>
        </p:nvSpPr>
        <p:spPr bwMode="auto">
          <a:xfrm>
            <a:off x="8610600" y="3405188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52" name="Line 53"/>
          <p:cNvSpPr>
            <a:spLocks noChangeShapeType="1"/>
          </p:cNvSpPr>
          <p:nvPr/>
        </p:nvSpPr>
        <p:spPr bwMode="auto">
          <a:xfrm flipH="1">
            <a:off x="1660594" y="4100032"/>
            <a:ext cx="0" cy="144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3" name="Line 54"/>
          <p:cNvSpPr>
            <a:spLocks noChangeShapeType="1"/>
          </p:cNvSpPr>
          <p:nvPr/>
        </p:nvSpPr>
        <p:spPr bwMode="auto">
          <a:xfrm flipV="1">
            <a:off x="1676469" y="4252432"/>
            <a:ext cx="2574925" cy="8731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4" name="Oval 55"/>
          <p:cNvSpPr>
            <a:spLocks noChangeArrowheads="1"/>
          </p:cNvSpPr>
          <p:nvPr/>
        </p:nvSpPr>
        <p:spPr bwMode="auto">
          <a:xfrm rot="-7282380">
            <a:off x="1736794" y="52430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5" name="Oval 56"/>
          <p:cNvSpPr>
            <a:spLocks noChangeArrowheads="1"/>
          </p:cNvSpPr>
          <p:nvPr/>
        </p:nvSpPr>
        <p:spPr bwMode="auto">
          <a:xfrm rot="-7282380">
            <a:off x="1889194" y="48620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6" name="Oval 57"/>
          <p:cNvSpPr>
            <a:spLocks noChangeArrowheads="1"/>
          </p:cNvSpPr>
          <p:nvPr/>
        </p:nvSpPr>
        <p:spPr bwMode="auto">
          <a:xfrm rot="-7282380">
            <a:off x="3641794" y="38714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7" name="Oval 58"/>
          <p:cNvSpPr>
            <a:spLocks noChangeArrowheads="1"/>
          </p:cNvSpPr>
          <p:nvPr/>
        </p:nvSpPr>
        <p:spPr bwMode="auto">
          <a:xfrm rot="-7282380">
            <a:off x="3794194" y="42524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8" name="Oval 59"/>
          <p:cNvSpPr>
            <a:spLocks noChangeArrowheads="1"/>
          </p:cNvSpPr>
          <p:nvPr/>
        </p:nvSpPr>
        <p:spPr bwMode="auto">
          <a:xfrm rot="-7282380">
            <a:off x="2193994" y="50906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9" name="Oval 60"/>
          <p:cNvSpPr>
            <a:spLocks noChangeArrowheads="1"/>
          </p:cNvSpPr>
          <p:nvPr/>
        </p:nvSpPr>
        <p:spPr bwMode="auto">
          <a:xfrm rot="-7282380">
            <a:off x="3946594" y="45572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0" name="Oval 61"/>
          <p:cNvSpPr>
            <a:spLocks noChangeArrowheads="1"/>
          </p:cNvSpPr>
          <p:nvPr/>
        </p:nvSpPr>
        <p:spPr bwMode="auto">
          <a:xfrm rot="-7282380">
            <a:off x="3184594" y="50906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1" name="Oval 62"/>
          <p:cNvSpPr>
            <a:spLocks noChangeArrowheads="1"/>
          </p:cNvSpPr>
          <p:nvPr/>
        </p:nvSpPr>
        <p:spPr bwMode="auto">
          <a:xfrm rot="-7282380">
            <a:off x="3260794" y="38714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2" name="Oval 63"/>
          <p:cNvSpPr>
            <a:spLocks noChangeArrowheads="1"/>
          </p:cNvSpPr>
          <p:nvPr/>
        </p:nvSpPr>
        <p:spPr bwMode="auto">
          <a:xfrm rot="-7282380">
            <a:off x="2574994" y="39476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3" name="Oval 64"/>
          <p:cNvSpPr>
            <a:spLocks noChangeArrowheads="1"/>
          </p:cNvSpPr>
          <p:nvPr/>
        </p:nvSpPr>
        <p:spPr bwMode="auto">
          <a:xfrm rot="-7282380">
            <a:off x="1736794" y="44810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4" name="Oval 65"/>
          <p:cNvSpPr>
            <a:spLocks noChangeArrowheads="1"/>
          </p:cNvSpPr>
          <p:nvPr/>
        </p:nvSpPr>
        <p:spPr bwMode="auto">
          <a:xfrm rot="-7282380">
            <a:off x="2117794" y="41762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5" name="Oval 66"/>
          <p:cNvSpPr>
            <a:spLocks noChangeArrowheads="1"/>
          </p:cNvSpPr>
          <p:nvPr/>
        </p:nvSpPr>
        <p:spPr bwMode="auto">
          <a:xfrm rot="-7282380">
            <a:off x="2422594" y="4668357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vert="eaVert" wrap="none" anchor="ctr"/>
          <a:lstStyle/>
          <a:p>
            <a:endParaRPr lang="en-US" sz="2400">
              <a:latin typeface="Times New Roman" pitchFamily="18" charset="0"/>
            </a:endParaRPr>
          </a:p>
        </p:txBody>
      </p:sp>
      <p:sp>
        <p:nvSpPr>
          <p:cNvPr id="25666" name="Oval 67"/>
          <p:cNvSpPr>
            <a:spLocks noChangeArrowheads="1"/>
          </p:cNvSpPr>
          <p:nvPr/>
        </p:nvSpPr>
        <p:spPr bwMode="auto">
          <a:xfrm rot="-7282380">
            <a:off x="3413194" y="47858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7" name="Oval 68"/>
          <p:cNvSpPr>
            <a:spLocks noChangeArrowheads="1"/>
          </p:cNvSpPr>
          <p:nvPr/>
        </p:nvSpPr>
        <p:spPr bwMode="auto">
          <a:xfrm rot="-7282380">
            <a:off x="2879794" y="47858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8" name="Oval 69"/>
          <p:cNvSpPr>
            <a:spLocks noChangeArrowheads="1"/>
          </p:cNvSpPr>
          <p:nvPr/>
        </p:nvSpPr>
        <p:spPr bwMode="auto">
          <a:xfrm rot="-7282380">
            <a:off x="2727394" y="52430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9" name="Text Box 70"/>
          <p:cNvSpPr txBox="1">
            <a:spLocks noChangeArrowheads="1"/>
          </p:cNvSpPr>
          <p:nvPr/>
        </p:nvSpPr>
        <p:spPr bwMode="auto">
          <a:xfrm>
            <a:off x="1203394" y="3793645"/>
            <a:ext cx="3508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70" name="Line 71"/>
          <p:cNvSpPr>
            <a:spLocks noChangeShapeType="1"/>
          </p:cNvSpPr>
          <p:nvPr/>
        </p:nvSpPr>
        <p:spPr bwMode="auto">
          <a:xfrm>
            <a:off x="1660594" y="5547832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1" name="Oval 72"/>
          <p:cNvSpPr>
            <a:spLocks noChangeArrowheads="1"/>
          </p:cNvSpPr>
          <p:nvPr/>
        </p:nvSpPr>
        <p:spPr bwMode="auto">
          <a:xfrm rot="-7282380">
            <a:off x="3717994" y="49382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2" name="Text Box 73"/>
          <p:cNvSpPr txBox="1">
            <a:spLocks noChangeArrowheads="1"/>
          </p:cNvSpPr>
          <p:nvPr/>
        </p:nvSpPr>
        <p:spPr bwMode="auto">
          <a:xfrm>
            <a:off x="3920816" y="5359667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 dirty="0">
                <a:latin typeface="Verdana" pitchFamily="34" charset="0"/>
              </a:rPr>
              <a:t>x</a:t>
            </a:r>
          </a:p>
        </p:txBody>
      </p:sp>
      <p:sp>
        <p:nvSpPr>
          <p:cNvPr id="25673" name="Line 74"/>
          <p:cNvSpPr>
            <a:spLocks noChangeShapeType="1"/>
          </p:cNvSpPr>
          <p:nvPr/>
        </p:nvSpPr>
        <p:spPr bwMode="auto">
          <a:xfrm>
            <a:off x="4937194" y="4100032"/>
            <a:ext cx="0" cy="144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4" name="Line 75"/>
          <p:cNvSpPr>
            <a:spLocks noChangeShapeType="1"/>
          </p:cNvSpPr>
          <p:nvPr/>
        </p:nvSpPr>
        <p:spPr bwMode="auto">
          <a:xfrm flipV="1">
            <a:off x="5089594" y="4404832"/>
            <a:ext cx="2667000" cy="7207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5" name="Text Box 83"/>
          <p:cNvSpPr txBox="1">
            <a:spLocks noChangeArrowheads="1"/>
          </p:cNvSpPr>
          <p:nvPr/>
        </p:nvSpPr>
        <p:spPr bwMode="auto">
          <a:xfrm>
            <a:off x="4608582" y="3869845"/>
            <a:ext cx="3508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76" name="Line 84"/>
          <p:cNvSpPr>
            <a:spLocks noChangeShapeType="1"/>
          </p:cNvSpPr>
          <p:nvPr/>
        </p:nvSpPr>
        <p:spPr bwMode="auto">
          <a:xfrm>
            <a:off x="4937194" y="5547832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7" name="Oval 85"/>
          <p:cNvSpPr>
            <a:spLocks noChangeArrowheads="1"/>
          </p:cNvSpPr>
          <p:nvPr/>
        </p:nvSpPr>
        <p:spPr bwMode="auto">
          <a:xfrm rot="-7282380">
            <a:off x="5241994" y="49382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8" name="Text Box 86"/>
          <p:cNvSpPr txBox="1">
            <a:spLocks noChangeArrowheads="1"/>
          </p:cNvSpPr>
          <p:nvPr/>
        </p:nvSpPr>
        <p:spPr bwMode="auto">
          <a:xfrm>
            <a:off x="7170339" y="5384800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 dirty="0">
                <a:latin typeface="Verdana" pitchFamily="34" charset="0"/>
              </a:rPr>
              <a:t>x</a:t>
            </a:r>
          </a:p>
        </p:txBody>
      </p:sp>
      <p:sp>
        <p:nvSpPr>
          <p:cNvPr id="25679" name="Line 87"/>
          <p:cNvSpPr>
            <a:spLocks noChangeShapeType="1"/>
          </p:cNvSpPr>
          <p:nvPr/>
        </p:nvSpPr>
        <p:spPr bwMode="auto">
          <a:xfrm>
            <a:off x="6400800" y="2720975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0" name="Text Box 88"/>
          <p:cNvSpPr txBox="1">
            <a:spLocks noChangeArrowheads="1"/>
          </p:cNvSpPr>
          <p:nvPr/>
        </p:nvSpPr>
        <p:spPr bwMode="auto">
          <a:xfrm>
            <a:off x="968444" y="3382482"/>
            <a:ext cx="931863" cy="369888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b="1" dirty="0">
                <a:latin typeface="Verdana" pitchFamily="34" charset="0"/>
              </a:rPr>
              <a:t>r = -1</a:t>
            </a:r>
          </a:p>
        </p:txBody>
      </p:sp>
      <p:sp>
        <p:nvSpPr>
          <p:cNvPr id="25681" name="Text Box 89"/>
          <p:cNvSpPr txBox="1">
            <a:spLocks noChangeArrowheads="1"/>
          </p:cNvSpPr>
          <p:nvPr/>
        </p:nvSpPr>
        <p:spPr bwMode="auto">
          <a:xfrm>
            <a:off x="4022794" y="3392007"/>
            <a:ext cx="923925" cy="338138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>
                <a:latin typeface="Verdana" pitchFamily="34" charset="0"/>
              </a:rPr>
              <a:t>r = -.6</a:t>
            </a:r>
          </a:p>
        </p:txBody>
      </p:sp>
      <p:sp>
        <p:nvSpPr>
          <p:cNvPr id="25682" name="Text Box 90"/>
          <p:cNvSpPr txBox="1">
            <a:spLocks noChangeArrowheads="1"/>
          </p:cNvSpPr>
          <p:nvPr/>
        </p:nvSpPr>
        <p:spPr bwMode="auto">
          <a:xfrm>
            <a:off x="7146994" y="3392007"/>
            <a:ext cx="752475" cy="338138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>
                <a:latin typeface="Verdana" pitchFamily="34" charset="0"/>
              </a:rPr>
              <a:t>r = 0</a:t>
            </a:r>
          </a:p>
        </p:txBody>
      </p:sp>
      <p:sp>
        <p:nvSpPr>
          <p:cNvPr id="25683" name="Oval 91"/>
          <p:cNvSpPr>
            <a:spLocks noChangeArrowheads="1"/>
          </p:cNvSpPr>
          <p:nvPr/>
        </p:nvSpPr>
        <p:spPr bwMode="auto">
          <a:xfrm rot="-7282380">
            <a:off x="5546794" y="48620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4" name="Oval 92"/>
          <p:cNvSpPr>
            <a:spLocks noChangeArrowheads="1"/>
          </p:cNvSpPr>
          <p:nvPr/>
        </p:nvSpPr>
        <p:spPr bwMode="auto">
          <a:xfrm rot="-7282380">
            <a:off x="5851594" y="47858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5" name="Oval 93"/>
          <p:cNvSpPr>
            <a:spLocks noChangeArrowheads="1"/>
          </p:cNvSpPr>
          <p:nvPr/>
        </p:nvSpPr>
        <p:spPr bwMode="auto">
          <a:xfrm rot="-7282380">
            <a:off x="6156394" y="47096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6" name="Oval 94"/>
          <p:cNvSpPr>
            <a:spLocks noChangeArrowheads="1"/>
          </p:cNvSpPr>
          <p:nvPr/>
        </p:nvSpPr>
        <p:spPr bwMode="auto">
          <a:xfrm rot="-7282380">
            <a:off x="6613594" y="45572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7" name="Oval 95"/>
          <p:cNvSpPr>
            <a:spLocks noChangeArrowheads="1"/>
          </p:cNvSpPr>
          <p:nvPr/>
        </p:nvSpPr>
        <p:spPr bwMode="auto">
          <a:xfrm rot="-7282380">
            <a:off x="6918394" y="44810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8" name="Oval 96"/>
          <p:cNvSpPr>
            <a:spLocks noChangeArrowheads="1"/>
          </p:cNvSpPr>
          <p:nvPr/>
        </p:nvSpPr>
        <p:spPr bwMode="auto">
          <a:xfrm rot="-7282380">
            <a:off x="7451794" y="43286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9" name="Oval 97"/>
          <p:cNvSpPr>
            <a:spLocks noChangeArrowheads="1"/>
          </p:cNvSpPr>
          <p:nvPr/>
        </p:nvSpPr>
        <p:spPr bwMode="auto">
          <a:xfrm rot="-7282380">
            <a:off x="3184594" y="43286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90" name="Oval 98"/>
          <p:cNvSpPr>
            <a:spLocks noChangeArrowheads="1"/>
          </p:cNvSpPr>
          <p:nvPr/>
        </p:nvSpPr>
        <p:spPr bwMode="auto">
          <a:xfrm rot="-7282380">
            <a:off x="2955994" y="37952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91" name="Oval 99"/>
          <p:cNvSpPr>
            <a:spLocks noChangeArrowheads="1"/>
          </p:cNvSpPr>
          <p:nvPr/>
        </p:nvSpPr>
        <p:spPr bwMode="auto">
          <a:xfrm rot="-7282380">
            <a:off x="2498794" y="4328632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4" name="Rectangle 4"/>
          <p:cNvSpPr txBox="1">
            <a:spLocks noChangeArrowheads="1"/>
          </p:cNvSpPr>
          <p:nvPr/>
        </p:nvSpPr>
        <p:spPr>
          <a:xfrm>
            <a:off x="65383" y="6007794"/>
            <a:ext cx="8781324" cy="6461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Where </a:t>
            </a:r>
            <a:r>
              <a:rPr lang="en-US" sz="2000" b="1" dirty="0">
                <a:latin typeface="Verdana" pitchFamily="34" charset="0"/>
              </a:rPr>
              <a:t>r = -1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above, this suggests a perfect relationship, while </a:t>
            </a:r>
            <a:r>
              <a:rPr lang="en-US" sz="2000" b="1" dirty="0">
                <a:latin typeface="Verdana" pitchFamily="34" charset="0"/>
              </a:rPr>
              <a:t>r = +.3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suggests a weak relationship.</a:t>
            </a:r>
          </a:p>
        </p:txBody>
      </p:sp>
    </p:spTree>
    <p:extLst>
      <p:ext uri="{BB962C8B-B14F-4D97-AF65-F5344CB8AC3E}">
        <p14:creationId xmlns:p14="http://schemas.microsoft.com/office/powerpoint/2010/main" val="28834273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131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95400" y="4077072"/>
            <a:ext cx="6553200" cy="23549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152400" y="152400"/>
            <a:ext cx="8229600" cy="666750"/>
          </a:xfrm>
          <a:prstGeom prst="rect">
            <a:avLst/>
          </a:prstGeom>
        </p:spPr>
        <p:txBody>
          <a:bodyPr/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b="1" dirty="0"/>
              <a:t>Correlation Coefficient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0" y="1066800"/>
            <a:ext cx="8839200" cy="2524125"/>
          </a:xfrm>
          <a:prstGeom prst="rect">
            <a:avLst/>
          </a:prstGeom>
        </p:spPr>
        <p:txBody>
          <a:bodyPr/>
          <a:lstStyle>
            <a:lvl1pPr marL="342906" indent="-342906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62" indent="-285755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20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2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3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42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49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5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6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19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 correlation coefficient  r 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is a measure of the strength of the linear relationship between two variables, based on sample observations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Unit free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Range between -1 and 1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closer to -1, the stronger the negative linear relationship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closer to 1, the stronger the positive linear relationship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closer to 0, the weaker the linear relationship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+1 or -1 are perfect correlations where all data points fall on a straight line</a:t>
            </a:r>
          </a:p>
        </p:txBody>
      </p:sp>
    </p:spTree>
    <p:extLst>
      <p:ext uri="{BB962C8B-B14F-4D97-AF65-F5344CB8AC3E}">
        <p14:creationId xmlns:p14="http://schemas.microsoft.com/office/powerpoint/2010/main" val="32613188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055380" cy="1400530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sz="4000" b="1" dirty="0">
                <a:solidFill>
                  <a:schemeClr val="tx1"/>
                </a:solidFill>
              </a:rPr>
              <a:t>Chi-Square Test for Independence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132856"/>
            <a:ext cx="8352928" cy="4195481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Can be used to establish whether there are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statistically significant relationships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between two 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categorical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variables (nominal/ordinal)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e.g.  Is there a statistically significant relationship between Jet ski ownership and gender?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other words, is Jet ski ownership ownership INDEPENDENT of gender?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7055380" cy="1400530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Chi-Square Test for Independence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41077"/>
            <a:ext cx="9361040" cy="4912259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chi-square test is effectively a cross tabulation in which differences between the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expected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actual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values are measured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Expected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= the distribution of responses if there was no relationship</a:t>
            </a:r>
          </a:p>
          <a:p>
            <a:endParaRPr 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Actual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= how the responses are actually distributed</a:t>
            </a:r>
          </a:p>
          <a:p>
            <a:endParaRPr 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large discrepancy (</a:t>
            </a:r>
            <a:r>
              <a:rPr lang="en-US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value on the output table in SPSS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) between the two measures may indicate disproportionality i.e. a statistically significant relationship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1474</TotalTime>
  <Words>3352</Words>
  <Application>Microsoft Office PowerPoint</Application>
  <PresentationFormat>On-screen Show (4:3)</PresentationFormat>
  <Paragraphs>438</Paragraphs>
  <Slides>26</Slides>
  <Notes>24</Notes>
  <HiddenSlides>0</HiddenSlides>
  <MMClips>0</MMClips>
  <ScaleCrop>false</ScaleCrop>
  <HeadingPairs>
    <vt:vector size="8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26</vt:i4>
      </vt:variant>
    </vt:vector>
  </HeadingPairs>
  <TitlesOfParts>
    <vt:vector size="41" baseType="lpstr">
      <vt:lpstr>arial</vt:lpstr>
      <vt:lpstr>arial</vt:lpstr>
      <vt:lpstr>Calibri</vt:lpstr>
      <vt:lpstr>Century Gothic</vt:lpstr>
      <vt:lpstr>helvetica</vt:lpstr>
      <vt:lpstr>Roboto Slab</vt:lpstr>
      <vt:lpstr>Symbol</vt:lpstr>
      <vt:lpstr>Times New Roman</vt:lpstr>
      <vt:lpstr>Verdana</vt:lpstr>
      <vt:lpstr>Wingdings</vt:lpstr>
      <vt:lpstr>Wingdings 3</vt:lpstr>
      <vt:lpstr>Ion</vt:lpstr>
      <vt:lpstr>Clip</vt:lpstr>
      <vt:lpstr>Equation</vt:lpstr>
      <vt:lpstr>Chart</vt:lpstr>
      <vt:lpstr>BMSP5007  Business Inquiry &amp; Research</vt:lpstr>
      <vt:lpstr>Learning Outcomes</vt:lpstr>
      <vt:lpstr>Types of Statistics</vt:lpstr>
      <vt:lpstr>Descriptive Statistics</vt:lpstr>
      <vt:lpstr>Inferential Statistics</vt:lpstr>
      <vt:lpstr>Measure of Central Tendency</vt:lpstr>
      <vt:lpstr>Arithmetic Mean</vt:lpstr>
      <vt:lpstr>PowerPoint Presentation</vt:lpstr>
      <vt:lpstr>The Mode</vt:lpstr>
      <vt:lpstr>The Range</vt:lpstr>
      <vt:lpstr>Measures of Dispersion</vt:lpstr>
      <vt:lpstr>The Variance</vt:lpstr>
      <vt:lpstr>The Standard Deviation</vt:lpstr>
      <vt:lpstr>The Normal Distribution</vt:lpstr>
      <vt:lpstr>Histogram</vt:lpstr>
      <vt:lpstr>PowerPoint Presentation</vt:lpstr>
      <vt:lpstr>PowerPoint Presentation</vt:lpstr>
      <vt:lpstr>Formulating Hypotheses</vt:lpstr>
      <vt:lpstr>Formulating Hypotheses</vt:lpstr>
      <vt:lpstr>Understanding Probability</vt:lpstr>
      <vt:lpstr>Probability Example</vt:lpstr>
      <vt:lpstr>The Coefficient of Correlation</vt:lpstr>
      <vt:lpstr>Examples of Approximate  r  Values</vt:lpstr>
      <vt:lpstr>PowerPoint Presentation</vt:lpstr>
      <vt:lpstr>Chi-Square Test for Independence</vt:lpstr>
      <vt:lpstr>Chi-Square Test for Independence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rm</dc:creator>
  <cp:lastModifiedBy>Roisin Mullins</cp:lastModifiedBy>
  <cp:revision>152</cp:revision>
  <dcterms:created xsi:type="dcterms:W3CDTF">2011-03-23T13:50:02Z</dcterms:created>
  <dcterms:modified xsi:type="dcterms:W3CDTF">2021-04-15T16:51:57Z</dcterms:modified>
</cp:coreProperties>
</file>