
<file path=[Content_Types].xml><?xml version="1.0" encoding="utf-8"?>
<Types xmlns="http://schemas.openxmlformats.org/package/2006/content-types">
  <Default Extension="gif" ContentType="image/gif"/>
  <Default Extension="jfif"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charts/chart2.xml" ContentType="application/vnd.openxmlformats-officedocument.drawingml.chart+xml"/>
  <Override PartName="/ppt/theme/themeOverride2.xml" ContentType="application/vnd.openxmlformats-officedocument.themeOverride+xml"/>
  <Override PartName="/ppt/notesSlides/notesSlide15.xml" ContentType="application/vnd.openxmlformats-officedocument.presentationml.notesSlide+xml"/>
  <Override PartName="/ppt/charts/chart3.xml" ContentType="application/vnd.openxmlformats-officedocument.drawingml.chart+xml"/>
  <Override PartName="/ppt/theme/themeOverride3.xml" ContentType="application/vnd.openxmlformats-officedocument.themeOverr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Lst>
  <p:notesMasterIdLst>
    <p:notesMasterId r:id="rId56"/>
  </p:notesMasterIdLst>
  <p:sldIdLst>
    <p:sldId id="256" r:id="rId5"/>
    <p:sldId id="257" r:id="rId6"/>
    <p:sldId id="264" r:id="rId7"/>
    <p:sldId id="320" r:id="rId8"/>
    <p:sldId id="266" r:id="rId9"/>
    <p:sldId id="267" r:id="rId10"/>
    <p:sldId id="268" r:id="rId11"/>
    <p:sldId id="294" r:id="rId12"/>
    <p:sldId id="292" r:id="rId13"/>
    <p:sldId id="291" r:id="rId14"/>
    <p:sldId id="258" r:id="rId15"/>
    <p:sldId id="260" r:id="rId16"/>
    <p:sldId id="259" r:id="rId17"/>
    <p:sldId id="263" r:id="rId18"/>
    <p:sldId id="322" r:id="rId19"/>
    <p:sldId id="262" r:id="rId20"/>
    <p:sldId id="311" r:id="rId21"/>
    <p:sldId id="312" r:id="rId22"/>
    <p:sldId id="269" r:id="rId23"/>
    <p:sldId id="293" r:id="rId24"/>
    <p:sldId id="296" r:id="rId25"/>
    <p:sldId id="297" r:id="rId26"/>
    <p:sldId id="295" r:id="rId27"/>
    <p:sldId id="270" r:id="rId28"/>
    <p:sldId id="271" r:id="rId29"/>
    <p:sldId id="272" r:id="rId30"/>
    <p:sldId id="287" r:id="rId31"/>
    <p:sldId id="274" r:id="rId32"/>
    <p:sldId id="314" r:id="rId33"/>
    <p:sldId id="315" r:id="rId34"/>
    <p:sldId id="316" r:id="rId35"/>
    <p:sldId id="317" r:id="rId36"/>
    <p:sldId id="321" r:id="rId37"/>
    <p:sldId id="319" r:id="rId38"/>
    <p:sldId id="277" r:id="rId39"/>
    <p:sldId id="278" r:id="rId40"/>
    <p:sldId id="279" r:id="rId41"/>
    <p:sldId id="288" r:id="rId42"/>
    <p:sldId id="299" r:id="rId43"/>
    <p:sldId id="300" r:id="rId44"/>
    <p:sldId id="301" r:id="rId45"/>
    <p:sldId id="302" r:id="rId46"/>
    <p:sldId id="303" r:id="rId47"/>
    <p:sldId id="304" r:id="rId48"/>
    <p:sldId id="306" r:id="rId49"/>
    <p:sldId id="305" r:id="rId50"/>
    <p:sldId id="307" r:id="rId51"/>
    <p:sldId id="308" r:id="rId52"/>
    <p:sldId id="309" r:id="rId53"/>
    <p:sldId id="298" r:id="rId54"/>
    <p:sldId id="280" r:id="rId5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go="http://customooxmlschemas.google.com/" r:id="rId59" roundtripDataSignature="AMtx7mgaXHRvcq5eaEs5O11PgEn78Fo9y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5E950E-0C81-46FB-B82A-921BDFE95FBE}" v="1" dt="2023-10-04T08:13:22.1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2" d="100"/>
          <a:sy n="142" d="100"/>
        </p:scale>
        <p:origin x="71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customschemas.google.com/relationships/presentationmetadata" Target="meta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2.xml"/></Relationships>
</file>

<file path=ppt/charts/_rels/chart3.xml.rels><?xml version="1.0" encoding="UTF-8" standalone="yes"?>
<Relationships xmlns="http://schemas.openxmlformats.org/package/2006/relationships"><Relationship Id="rId2" Type="http://schemas.openxmlformats.org/officeDocument/2006/relationships/package" Target="../embeddings/Microsoft_Excel_Worksheet2.xlsx"/><Relationship Id="rId1" Type="http://schemas.openxmlformats.org/officeDocument/2006/relationships/themeOverride" Target="../theme/themeOverrid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Lbls>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Sheet1!$E$7:$E$11</c:f>
              <c:strCache>
                <c:ptCount val="5"/>
                <c:pt idx="0">
                  <c:v> Strongly Disagree</c:v>
                </c:pt>
                <c:pt idx="1">
                  <c:v>Disagree</c:v>
                </c:pt>
                <c:pt idx="2">
                  <c:v>Neutral</c:v>
                </c:pt>
                <c:pt idx="3">
                  <c:v>Agree</c:v>
                </c:pt>
                <c:pt idx="4">
                  <c:v>Strongly Agree</c:v>
                </c:pt>
              </c:strCache>
            </c:strRef>
          </c:cat>
          <c:val>
            <c:numRef>
              <c:f>Sheet1!$F$7:$F$11</c:f>
              <c:numCache>
                <c:formatCode>General</c:formatCode>
                <c:ptCount val="5"/>
                <c:pt idx="0">
                  <c:v>0</c:v>
                </c:pt>
                <c:pt idx="1">
                  <c:v>0</c:v>
                </c:pt>
                <c:pt idx="2">
                  <c:v>5</c:v>
                </c:pt>
                <c:pt idx="3">
                  <c:v>30</c:v>
                </c:pt>
                <c:pt idx="4">
                  <c:v>85</c:v>
                </c:pt>
              </c:numCache>
            </c:numRef>
          </c:val>
          <c:extLst>
            <c:ext xmlns:c16="http://schemas.microsoft.com/office/drawing/2014/chart" uri="{C3380CC4-5D6E-409C-BE32-E72D297353CC}">
              <c16:uniqueId val="{00000000-D63A-4063-BE60-F40DA55B8A7E}"/>
            </c:ext>
          </c:extLst>
        </c:ser>
        <c:dLbls>
          <c:showLegendKey val="0"/>
          <c:showVal val="0"/>
          <c:showCatName val="0"/>
          <c:showSerName val="0"/>
          <c:showPercent val="1"/>
          <c:showBubbleSize val="0"/>
          <c:showLeaderLines val="1"/>
        </c:dLbls>
        <c:firstSliceAng val="0"/>
      </c:pieChart>
    </c:plotArea>
    <c:legend>
      <c:legendPos val="r"/>
      <c:overlay val="0"/>
      <c:txPr>
        <a:bodyPr/>
        <a:lstStyle/>
        <a:p>
          <a:pPr>
            <a:defRPr sz="1050"/>
          </a:pPr>
          <a:endParaRPr lang="en-US"/>
        </a:p>
      </c:txPr>
    </c:legend>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Lbls>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Sheet1!$E$22:$E$23</c:f>
              <c:strCache>
                <c:ptCount val="2"/>
                <c:pt idx="0">
                  <c:v>yes </c:v>
                </c:pt>
                <c:pt idx="1">
                  <c:v>No</c:v>
                </c:pt>
              </c:strCache>
            </c:strRef>
          </c:cat>
          <c:val>
            <c:numRef>
              <c:f>Sheet1!$F$22:$F$23</c:f>
              <c:numCache>
                <c:formatCode>General</c:formatCode>
                <c:ptCount val="2"/>
                <c:pt idx="0">
                  <c:v>120</c:v>
                </c:pt>
                <c:pt idx="1">
                  <c:v>0</c:v>
                </c:pt>
              </c:numCache>
            </c:numRef>
          </c:val>
          <c:extLst>
            <c:ext xmlns:c16="http://schemas.microsoft.com/office/drawing/2014/chart" uri="{C3380CC4-5D6E-409C-BE32-E72D297353CC}">
              <c16:uniqueId val="{00000000-1492-4423-9EED-65AAC32A2860}"/>
            </c:ext>
          </c:extLst>
        </c:ser>
        <c:dLbls>
          <c:showLegendKey val="0"/>
          <c:showVal val="0"/>
          <c:showCatName val="0"/>
          <c:showSerName val="0"/>
          <c:showPercent val="1"/>
          <c:showBubbleSize val="0"/>
          <c:showLeaderLines val="1"/>
        </c:dLbls>
        <c:firstSliceAng val="0"/>
      </c:pieChart>
    </c:plotArea>
    <c:legend>
      <c:legendPos val="r"/>
      <c:overlay val="0"/>
    </c:legend>
    <c:plotVisOnly val="1"/>
    <c:dispBlanksAs val="gap"/>
    <c:showDLblsOverMax val="0"/>
  </c:chart>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sz="1200"/>
            </a:pPr>
            <a:r>
              <a:rPr lang="en-US" sz="1200"/>
              <a:t>The way respondants</a:t>
            </a:r>
            <a:r>
              <a:rPr lang="en-US" sz="1200" baseline="0"/>
              <a:t>' aware on this project</a:t>
            </a:r>
            <a:endParaRPr lang="en-US" sz="1200"/>
          </a:p>
        </c:rich>
      </c:tx>
      <c:overlay val="0"/>
    </c:title>
    <c:autoTitleDeleted val="0"/>
    <c:plotArea>
      <c:layout/>
      <c:pieChart>
        <c:varyColors val="1"/>
        <c:ser>
          <c:idx val="0"/>
          <c:order val="0"/>
          <c:dLbls>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cat>
            <c:strRef>
              <c:f>Sheet1!$E$34:$E$37</c:f>
              <c:strCache>
                <c:ptCount val="4"/>
                <c:pt idx="0">
                  <c:v>Media(TV, Radio, Social media, News paper) </c:v>
                </c:pt>
                <c:pt idx="1">
                  <c:v>Word of mouth </c:v>
                </c:pt>
                <c:pt idx="2">
                  <c:v>From Government,  Non - government (NGO) officers,Private organisation officers </c:v>
                </c:pt>
                <c:pt idx="3">
                  <c:v>Other (please specify)</c:v>
                </c:pt>
              </c:strCache>
            </c:strRef>
          </c:cat>
          <c:val>
            <c:numRef>
              <c:f>Sheet1!$F$34:$F$37</c:f>
              <c:numCache>
                <c:formatCode>General</c:formatCode>
                <c:ptCount val="4"/>
                <c:pt idx="0">
                  <c:v>0</c:v>
                </c:pt>
                <c:pt idx="1">
                  <c:v>12</c:v>
                </c:pt>
                <c:pt idx="2">
                  <c:v>108</c:v>
                </c:pt>
                <c:pt idx="3">
                  <c:v>0</c:v>
                </c:pt>
              </c:numCache>
            </c:numRef>
          </c:val>
          <c:extLst>
            <c:ext xmlns:c16="http://schemas.microsoft.com/office/drawing/2014/chart" uri="{C3380CC4-5D6E-409C-BE32-E72D297353CC}">
              <c16:uniqueId val="{00000000-82E2-44A0-94F9-AEE114502F15}"/>
            </c:ext>
          </c:extLst>
        </c:ser>
        <c:dLbls>
          <c:showLegendKey val="0"/>
          <c:showVal val="0"/>
          <c:showCatName val="0"/>
          <c:showSerName val="0"/>
          <c:showPercent val="1"/>
          <c:showBubbleSize val="0"/>
          <c:showLeaderLines val="1"/>
        </c:dLbls>
        <c:firstSliceAng val="0"/>
      </c:pieChart>
    </c:plotArea>
    <c:legend>
      <c:legendPos val="r"/>
      <c:overlay val="0"/>
      <c:txPr>
        <a:bodyPr/>
        <a:lstStyle/>
        <a:p>
          <a:pPr>
            <a:defRPr sz="900"/>
          </a:pPr>
          <a:endParaRPr lang="en-US"/>
        </a:p>
      </c:txPr>
    </c:legend>
    <c:plotVisOnly val="1"/>
    <c:dispBlanksAs val="gap"/>
    <c:showDLblsOverMax val="0"/>
  </c:chart>
  <c:externalData r:id="rId2">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3EFF45-D436-42AA-8560-4F68A3E806B9}" type="doc">
      <dgm:prSet loTypeId="urn:microsoft.com/office/officeart/2005/8/layout/cycle2" loCatId="cycle" qsTypeId="urn:microsoft.com/office/officeart/2005/8/quickstyle/simple1" qsCatId="simple" csTypeId="urn:microsoft.com/office/officeart/2005/8/colors/accent1_3" csCatId="accent1" phldr="1"/>
      <dgm:spPr/>
      <dgm:t>
        <a:bodyPr/>
        <a:lstStyle/>
        <a:p>
          <a:endParaRPr lang="en-GB"/>
        </a:p>
      </dgm:t>
    </dgm:pt>
    <dgm:pt modelId="{D2CF0B89-4587-44C4-A8ED-657B0F96EB0B}">
      <dgm:prSet phldrT="[Text]"/>
      <dgm:spPr/>
      <dgm:t>
        <a:bodyPr/>
        <a:lstStyle/>
        <a:p>
          <a:r>
            <a:rPr lang="en-GB" dirty="0"/>
            <a:t>Climate change</a:t>
          </a:r>
        </a:p>
      </dgm:t>
    </dgm:pt>
    <dgm:pt modelId="{E41749AE-3403-45CB-936A-FD50DBC52A06}" type="parTrans" cxnId="{A74D2CBB-646F-4043-BD20-3DB51441907F}">
      <dgm:prSet/>
      <dgm:spPr/>
      <dgm:t>
        <a:bodyPr/>
        <a:lstStyle/>
        <a:p>
          <a:endParaRPr lang="en-GB"/>
        </a:p>
      </dgm:t>
    </dgm:pt>
    <dgm:pt modelId="{25B6DE35-8A4E-4B54-BAD1-7F44B17FD73D}" type="sibTrans" cxnId="{A74D2CBB-646F-4043-BD20-3DB51441907F}">
      <dgm:prSet/>
      <dgm:spPr/>
      <dgm:t>
        <a:bodyPr/>
        <a:lstStyle/>
        <a:p>
          <a:endParaRPr lang="en-GB"/>
        </a:p>
      </dgm:t>
    </dgm:pt>
    <dgm:pt modelId="{29493881-27D7-4D5C-B9E8-FF63A6C3F68F}">
      <dgm:prSet phldrT="[Text]"/>
      <dgm:spPr/>
      <dgm:t>
        <a:bodyPr/>
        <a:lstStyle/>
        <a:p>
          <a:r>
            <a:rPr lang="en-GB" dirty="0"/>
            <a:t>Yield reduction</a:t>
          </a:r>
        </a:p>
      </dgm:t>
    </dgm:pt>
    <dgm:pt modelId="{65ECF7C9-132C-4044-8E80-E4F8DC233350}" type="parTrans" cxnId="{D732770B-B6D4-4D29-94AA-2B9688D2E959}">
      <dgm:prSet/>
      <dgm:spPr/>
      <dgm:t>
        <a:bodyPr/>
        <a:lstStyle/>
        <a:p>
          <a:endParaRPr lang="en-GB"/>
        </a:p>
      </dgm:t>
    </dgm:pt>
    <dgm:pt modelId="{CD7F5AC2-6EB1-4CCE-BF13-E201B3173642}" type="sibTrans" cxnId="{D732770B-B6D4-4D29-94AA-2B9688D2E959}">
      <dgm:prSet/>
      <dgm:spPr/>
      <dgm:t>
        <a:bodyPr/>
        <a:lstStyle/>
        <a:p>
          <a:endParaRPr lang="en-GB"/>
        </a:p>
      </dgm:t>
    </dgm:pt>
    <dgm:pt modelId="{1912A3F5-8955-410F-8DE2-7973E263BEC3}">
      <dgm:prSet phldrT="[Text]"/>
      <dgm:spPr/>
      <dgm:t>
        <a:bodyPr/>
        <a:lstStyle/>
        <a:p>
          <a:r>
            <a:rPr lang="en-GB" dirty="0"/>
            <a:t>Reduce Farmer income</a:t>
          </a:r>
        </a:p>
      </dgm:t>
    </dgm:pt>
    <dgm:pt modelId="{01514DC1-FA5B-43A7-B287-E5E84935E1E6}" type="parTrans" cxnId="{07FA680B-2E24-42C1-923B-8CE4975C0B23}">
      <dgm:prSet/>
      <dgm:spPr/>
      <dgm:t>
        <a:bodyPr/>
        <a:lstStyle/>
        <a:p>
          <a:endParaRPr lang="en-GB"/>
        </a:p>
      </dgm:t>
    </dgm:pt>
    <dgm:pt modelId="{8C802AA3-8944-4759-9EC1-C8445AD1AE41}" type="sibTrans" cxnId="{07FA680B-2E24-42C1-923B-8CE4975C0B23}">
      <dgm:prSet/>
      <dgm:spPr/>
      <dgm:t>
        <a:bodyPr/>
        <a:lstStyle/>
        <a:p>
          <a:endParaRPr lang="en-GB"/>
        </a:p>
      </dgm:t>
    </dgm:pt>
    <dgm:pt modelId="{D85BEF95-73FA-443C-BA5F-AE7621C89E0F}">
      <dgm:prSet phldrT="[Text]"/>
      <dgm:spPr/>
      <dgm:t>
        <a:bodyPr/>
        <a:lstStyle/>
        <a:p>
          <a:r>
            <a:rPr lang="en-GB" dirty="0"/>
            <a:t>Need of alternative income generation</a:t>
          </a:r>
        </a:p>
      </dgm:t>
    </dgm:pt>
    <dgm:pt modelId="{EFE928EB-ED78-427E-854D-8B97B3053CEB}" type="parTrans" cxnId="{C42765F4-2BC3-4429-905C-68BB51132D52}">
      <dgm:prSet/>
      <dgm:spPr/>
      <dgm:t>
        <a:bodyPr/>
        <a:lstStyle/>
        <a:p>
          <a:endParaRPr lang="en-GB"/>
        </a:p>
      </dgm:t>
    </dgm:pt>
    <dgm:pt modelId="{99A71D68-0505-4C79-804C-0FB4FCB31746}" type="sibTrans" cxnId="{C42765F4-2BC3-4429-905C-68BB51132D52}">
      <dgm:prSet/>
      <dgm:spPr/>
      <dgm:t>
        <a:bodyPr/>
        <a:lstStyle/>
        <a:p>
          <a:endParaRPr lang="en-GB"/>
        </a:p>
      </dgm:t>
    </dgm:pt>
    <dgm:pt modelId="{7F7B911D-AE1A-4AE2-8B74-1EB8811FDFC6}">
      <dgm:prSet phldrT="[Text]"/>
      <dgm:spPr/>
      <dgm:t>
        <a:bodyPr/>
        <a:lstStyle/>
        <a:p>
          <a:r>
            <a:rPr lang="en-GB" dirty="0"/>
            <a:t>Time to explore the ecotourism within this FAO declared world heritage site</a:t>
          </a:r>
        </a:p>
      </dgm:t>
    </dgm:pt>
    <dgm:pt modelId="{2BE3F57E-E166-47C0-B5BD-ECFAF50F4628}" type="parTrans" cxnId="{50B72DA7-2B49-47D8-93CA-FD7C643BD136}">
      <dgm:prSet/>
      <dgm:spPr/>
      <dgm:t>
        <a:bodyPr/>
        <a:lstStyle/>
        <a:p>
          <a:endParaRPr lang="en-GB"/>
        </a:p>
      </dgm:t>
    </dgm:pt>
    <dgm:pt modelId="{9BAC2DBF-3EB2-47D4-9209-211C219243E3}" type="sibTrans" cxnId="{50B72DA7-2B49-47D8-93CA-FD7C643BD136}">
      <dgm:prSet/>
      <dgm:spPr/>
      <dgm:t>
        <a:bodyPr/>
        <a:lstStyle/>
        <a:p>
          <a:endParaRPr lang="en-GB"/>
        </a:p>
      </dgm:t>
    </dgm:pt>
    <dgm:pt modelId="{14FE19F0-9262-4049-B378-8D8B399871E0}" type="pres">
      <dgm:prSet presAssocID="{773EFF45-D436-42AA-8560-4F68A3E806B9}" presName="cycle" presStyleCnt="0">
        <dgm:presLayoutVars>
          <dgm:dir/>
          <dgm:resizeHandles val="exact"/>
        </dgm:presLayoutVars>
      </dgm:prSet>
      <dgm:spPr/>
    </dgm:pt>
    <dgm:pt modelId="{10AA2459-5F21-4B88-8FB4-D9143B8EA466}" type="pres">
      <dgm:prSet presAssocID="{D2CF0B89-4587-44C4-A8ED-657B0F96EB0B}" presName="node" presStyleLbl="node1" presStyleIdx="0" presStyleCnt="5" custRadScaleRad="100389">
        <dgm:presLayoutVars>
          <dgm:bulletEnabled val="1"/>
        </dgm:presLayoutVars>
      </dgm:prSet>
      <dgm:spPr/>
    </dgm:pt>
    <dgm:pt modelId="{ED2AF643-52BE-44C1-87F7-CA41BFCEBFC2}" type="pres">
      <dgm:prSet presAssocID="{25B6DE35-8A4E-4B54-BAD1-7F44B17FD73D}" presName="sibTrans" presStyleLbl="sibTrans2D1" presStyleIdx="0" presStyleCnt="5"/>
      <dgm:spPr/>
    </dgm:pt>
    <dgm:pt modelId="{09F90B90-81FA-496E-BE7A-3E946421B1A2}" type="pres">
      <dgm:prSet presAssocID="{25B6DE35-8A4E-4B54-BAD1-7F44B17FD73D}" presName="connectorText" presStyleLbl="sibTrans2D1" presStyleIdx="0" presStyleCnt="5"/>
      <dgm:spPr/>
    </dgm:pt>
    <dgm:pt modelId="{B208FC26-1834-47A2-94F2-E594AB849B3C}" type="pres">
      <dgm:prSet presAssocID="{29493881-27D7-4D5C-B9E8-FF63A6C3F68F}" presName="node" presStyleLbl="node1" presStyleIdx="1" presStyleCnt="5">
        <dgm:presLayoutVars>
          <dgm:bulletEnabled val="1"/>
        </dgm:presLayoutVars>
      </dgm:prSet>
      <dgm:spPr/>
    </dgm:pt>
    <dgm:pt modelId="{7B9B4BD9-64E3-4CB1-8577-1C5A3D203F79}" type="pres">
      <dgm:prSet presAssocID="{CD7F5AC2-6EB1-4CCE-BF13-E201B3173642}" presName="sibTrans" presStyleLbl="sibTrans2D1" presStyleIdx="1" presStyleCnt="5"/>
      <dgm:spPr/>
    </dgm:pt>
    <dgm:pt modelId="{A84D9120-1B17-498E-B0F9-095FF3993796}" type="pres">
      <dgm:prSet presAssocID="{CD7F5AC2-6EB1-4CCE-BF13-E201B3173642}" presName="connectorText" presStyleLbl="sibTrans2D1" presStyleIdx="1" presStyleCnt="5"/>
      <dgm:spPr/>
    </dgm:pt>
    <dgm:pt modelId="{4EDB287F-9C25-49DA-B1BE-B873B4A0517D}" type="pres">
      <dgm:prSet presAssocID="{1912A3F5-8955-410F-8DE2-7973E263BEC3}" presName="node" presStyleLbl="node1" presStyleIdx="2" presStyleCnt="5">
        <dgm:presLayoutVars>
          <dgm:bulletEnabled val="1"/>
        </dgm:presLayoutVars>
      </dgm:prSet>
      <dgm:spPr/>
    </dgm:pt>
    <dgm:pt modelId="{5ABF9ED1-8F71-4FAE-BBC7-5C6C1066A286}" type="pres">
      <dgm:prSet presAssocID="{8C802AA3-8944-4759-9EC1-C8445AD1AE41}" presName="sibTrans" presStyleLbl="sibTrans2D1" presStyleIdx="2" presStyleCnt="5"/>
      <dgm:spPr/>
    </dgm:pt>
    <dgm:pt modelId="{25FE3090-1C4B-4B54-9937-548EBE7BE965}" type="pres">
      <dgm:prSet presAssocID="{8C802AA3-8944-4759-9EC1-C8445AD1AE41}" presName="connectorText" presStyleLbl="sibTrans2D1" presStyleIdx="2" presStyleCnt="5"/>
      <dgm:spPr/>
    </dgm:pt>
    <dgm:pt modelId="{F52767D8-02EF-444B-836A-7BB5AC153712}" type="pres">
      <dgm:prSet presAssocID="{D85BEF95-73FA-443C-BA5F-AE7621C89E0F}" presName="node" presStyleLbl="node1" presStyleIdx="3" presStyleCnt="5">
        <dgm:presLayoutVars>
          <dgm:bulletEnabled val="1"/>
        </dgm:presLayoutVars>
      </dgm:prSet>
      <dgm:spPr/>
    </dgm:pt>
    <dgm:pt modelId="{7962BBCA-8409-4BA1-8A54-1536DEE4B304}" type="pres">
      <dgm:prSet presAssocID="{99A71D68-0505-4C79-804C-0FB4FCB31746}" presName="sibTrans" presStyleLbl="sibTrans2D1" presStyleIdx="3" presStyleCnt="5"/>
      <dgm:spPr/>
    </dgm:pt>
    <dgm:pt modelId="{6ACC6B24-CFCF-482F-A0BB-DC0E74A415D3}" type="pres">
      <dgm:prSet presAssocID="{99A71D68-0505-4C79-804C-0FB4FCB31746}" presName="connectorText" presStyleLbl="sibTrans2D1" presStyleIdx="3" presStyleCnt="5"/>
      <dgm:spPr/>
    </dgm:pt>
    <dgm:pt modelId="{CA8A9278-33C3-43F7-B0B9-066582FA4B8C}" type="pres">
      <dgm:prSet presAssocID="{7F7B911D-AE1A-4AE2-8B74-1EB8811FDFC6}" presName="node" presStyleLbl="node1" presStyleIdx="4" presStyleCnt="5">
        <dgm:presLayoutVars>
          <dgm:bulletEnabled val="1"/>
        </dgm:presLayoutVars>
      </dgm:prSet>
      <dgm:spPr/>
    </dgm:pt>
    <dgm:pt modelId="{368AF6D2-2294-487D-B7C2-0BA596CBA3FD}" type="pres">
      <dgm:prSet presAssocID="{9BAC2DBF-3EB2-47D4-9209-211C219243E3}" presName="sibTrans" presStyleLbl="sibTrans2D1" presStyleIdx="4" presStyleCnt="5" custFlipVert="1" custFlipHor="1" custScaleX="29661" custScaleY="11046" custLinFactX="-500000" custLinFactY="400000" custLinFactNeighborX="-593765" custLinFactNeighborY="466020"/>
      <dgm:spPr/>
    </dgm:pt>
    <dgm:pt modelId="{2B15977B-B380-442F-B3C9-1EF2866ACF5C}" type="pres">
      <dgm:prSet presAssocID="{9BAC2DBF-3EB2-47D4-9209-211C219243E3}" presName="connectorText" presStyleLbl="sibTrans2D1" presStyleIdx="4" presStyleCnt="5"/>
      <dgm:spPr/>
    </dgm:pt>
  </dgm:ptLst>
  <dgm:cxnLst>
    <dgm:cxn modelId="{07FA680B-2E24-42C1-923B-8CE4975C0B23}" srcId="{773EFF45-D436-42AA-8560-4F68A3E806B9}" destId="{1912A3F5-8955-410F-8DE2-7973E263BEC3}" srcOrd="2" destOrd="0" parTransId="{01514DC1-FA5B-43A7-B287-E5E84935E1E6}" sibTransId="{8C802AA3-8944-4759-9EC1-C8445AD1AE41}"/>
    <dgm:cxn modelId="{8731730B-EA14-4CC6-B8DF-BA6B40BAFA08}" type="presOf" srcId="{25B6DE35-8A4E-4B54-BAD1-7F44B17FD73D}" destId="{09F90B90-81FA-496E-BE7A-3E946421B1A2}" srcOrd="1" destOrd="0" presId="urn:microsoft.com/office/officeart/2005/8/layout/cycle2"/>
    <dgm:cxn modelId="{D732770B-B6D4-4D29-94AA-2B9688D2E959}" srcId="{773EFF45-D436-42AA-8560-4F68A3E806B9}" destId="{29493881-27D7-4D5C-B9E8-FF63A6C3F68F}" srcOrd="1" destOrd="0" parTransId="{65ECF7C9-132C-4044-8E80-E4F8DC233350}" sibTransId="{CD7F5AC2-6EB1-4CCE-BF13-E201B3173642}"/>
    <dgm:cxn modelId="{5E1B970D-5381-488F-A819-49CA30E64C46}" type="presOf" srcId="{8C802AA3-8944-4759-9EC1-C8445AD1AE41}" destId="{5ABF9ED1-8F71-4FAE-BBC7-5C6C1066A286}" srcOrd="0" destOrd="0" presId="urn:microsoft.com/office/officeart/2005/8/layout/cycle2"/>
    <dgm:cxn modelId="{01D79513-2693-4B40-8B2F-5701973506B4}" type="presOf" srcId="{99A71D68-0505-4C79-804C-0FB4FCB31746}" destId="{6ACC6B24-CFCF-482F-A0BB-DC0E74A415D3}" srcOrd="1" destOrd="0" presId="urn:microsoft.com/office/officeart/2005/8/layout/cycle2"/>
    <dgm:cxn modelId="{9DF4B715-EBB8-450B-A445-A5EB56F51E29}" type="presOf" srcId="{9BAC2DBF-3EB2-47D4-9209-211C219243E3}" destId="{2B15977B-B380-442F-B3C9-1EF2866ACF5C}" srcOrd="1" destOrd="0" presId="urn:microsoft.com/office/officeart/2005/8/layout/cycle2"/>
    <dgm:cxn modelId="{F0830836-8616-4FC8-A9FF-6D6DCB3DA931}" type="presOf" srcId="{D2CF0B89-4587-44C4-A8ED-657B0F96EB0B}" destId="{10AA2459-5F21-4B88-8FB4-D9143B8EA466}" srcOrd="0" destOrd="0" presId="urn:microsoft.com/office/officeart/2005/8/layout/cycle2"/>
    <dgm:cxn modelId="{A0061B48-504A-408A-BD02-8DD363CD4D91}" type="presOf" srcId="{99A71D68-0505-4C79-804C-0FB4FCB31746}" destId="{7962BBCA-8409-4BA1-8A54-1536DEE4B304}" srcOrd="0" destOrd="0" presId="urn:microsoft.com/office/officeart/2005/8/layout/cycle2"/>
    <dgm:cxn modelId="{C390E77A-9CEE-44E2-BE5A-0ED62A60F122}" type="presOf" srcId="{7F7B911D-AE1A-4AE2-8B74-1EB8811FDFC6}" destId="{CA8A9278-33C3-43F7-B0B9-066582FA4B8C}" srcOrd="0" destOrd="0" presId="urn:microsoft.com/office/officeart/2005/8/layout/cycle2"/>
    <dgm:cxn modelId="{E4C2267D-7A36-4002-9101-2BC6043AB10D}" type="presOf" srcId="{8C802AA3-8944-4759-9EC1-C8445AD1AE41}" destId="{25FE3090-1C4B-4B54-9937-548EBE7BE965}" srcOrd="1" destOrd="0" presId="urn:microsoft.com/office/officeart/2005/8/layout/cycle2"/>
    <dgm:cxn modelId="{AB686A7E-36C9-4CE5-8E14-8F058F398B84}" type="presOf" srcId="{D85BEF95-73FA-443C-BA5F-AE7621C89E0F}" destId="{F52767D8-02EF-444B-836A-7BB5AC153712}" srcOrd="0" destOrd="0" presId="urn:microsoft.com/office/officeart/2005/8/layout/cycle2"/>
    <dgm:cxn modelId="{8B9D6C85-8F4A-428A-9799-5D8D912D3954}" type="presOf" srcId="{9BAC2DBF-3EB2-47D4-9209-211C219243E3}" destId="{368AF6D2-2294-487D-B7C2-0BA596CBA3FD}" srcOrd="0" destOrd="0" presId="urn:microsoft.com/office/officeart/2005/8/layout/cycle2"/>
    <dgm:cxn modelId="{5AA84B91-1438-4765-9C0C-6EBE1718C7E7}" type="presOf" srcId="{25B6DE35-8A4E-4B54-BAD1-7F44B17FD73D}" destId="{ED2AF643-52BE-44C1-87F7-CA41BFCEBFC2}" srcOrd="0" destOrd="0" presId="urn:microsoft.com/office/officeart/2005/8/layout/cycle2"/>
    <dgm:cxn modelId="{50B72DA7-2B49-47D8-93CA-FD7C643BD136}" srcId="{773EFF45-D436-42AA-8560-4F68A3E806B9}" destId="{7F7B911D-AE1A-4AE2-8B74-1EB8811FDFC6}" srcOrd="4" destOrd="0" parTransId="{2BE3F57E-E166-47C0-B5BD-ECFAF50F4628}" sibTransId="{9BAC2DBF-3EB2-47D4-9209-211C219243E3}"/>
    <dgm:cxn modelId="{A74D2CBB-646F-4043-BD20-3DB51441907F}" srcId="{773EFF45-D436-42AA-8560-4F68A3E806B9}" destId="{D2CF0B89-4587-44C4-A8ED-657B0F96EB0B}" srcOrd="0" destOrd="0" parTransId="{E41749AE-3403-45CB-936A-FD50DBC52A06}" sibTransId="{25B6DE35-8A4E-4B54-BAD1-7F44B17FD73D}"/>
    <dgm:cxn modelId="{09094ABD-5F14-4E8B-92EA-5ABF60C624A3}" type="presOf" srcId="{CD7F5AC2-6EB1-4CCE-BF13-E201B3173642}" destId="{A84D9120-1B17-498E-B0F9-095FF3993796}" srcOrd="1" destOrd="0" presId="urn:microsoft.com/office/officeart/2005/8/layout/cycle2"/>
    <dgm:cxn modelId="{563657C5-B312-4FDA-9725-324052DC6C02}" type="presOf" srcId="{CD7F5AC2-6EB1-4CCE-BF13-E201B3173642}" destId="{7B9B4BD9-64E3-4CB1-8577-1C5A3D203F79}" srcOrd="0" destOrd="0" presId="urn:microsoft.com/office/officeart/2005/8/layout/cycle2"/>
    <dgm:cxn modelId="{0AC6C1D4-B144-4DB0-BF98-EB99C2BF12E7}" type="presOf" srcId="{773EFF45-D436-42AA-8560-4F68A3E806B9}" destId="{14FE19F0-9262-4049-B378-8D8B399871E0}" srcOrd="0" destOrd="0" presId="urn:microsoft.com/office/officeart/2005/8/layout/cycle2"/>
    <dgm:cxn modelId="{75FBBED9-B2D0-4498-96B3-6F0BAD0690BD}" type="presOf" srcId="{29493881-27D7-4D5C-B9E8-FF63A6C3F68F}" destId="{B208FC26-1834-47A2-94F2-E594AB849B3C}" srcOrd="0" destOrd="0" presId="urn:microsoft.com/office/officeart/2005/8/layout/cycle2"/>
    <dgm:cxn modelId="{C42765F4-2BC3-4429-905C-68BB51132D52}" srcId="{773EFF45-D436-42AA-8560-4F68A3E806B9}" destId="{D85BEF95-73FA-443C-BA5F-AE7621C89E0F}" srcOrd="3" destOrd="0" parTransId="{EFE928EB-ED78-427E-854D-8B97B3053CEB}" sibTransId="{99A71D68-0505-4C79-804C-0FB4FCB31746}"/>
    <dgm:cxn modelId="{6E510EFD-AA2A-4157-B5C7-F9E230A4128A}" type="presOf" srcId="{1912A3F5-8955-410F-8DE2-7973E263BEC3}" destId="{4EDB287F-9C25-49DA-B1BE-B873B4A0517D}" srcOrd="0" destOrd="0" presId="urn:microsoft.com/office/officeart/2005/8/layout/cycle2"/>
    <dgm:cxn modelId="{C367A98A-1D71-4E19-819C-D7A3FEAFDC3D}" type="presParOf" srcId="{14FE19F0-9262-4049-B378-8D8B399871E0}" destId="{10AA2459-5F21-4B88-8FB4-D9143B8EA466}" srcOrd="0" destOrd="0" presId="urn:microsoft.com/office/officeart/2005/8/layout/cycle2"/>
    <dgm:cxn modelId="{918DD00E-6A55-49DB-B995-25F53DDCDA0D}" type="presParOf" srcId="{14FE19F0-9262-4049-B378-8D8B399871E0}" destId="{ED2AF643-52BE-44C1-87F7-CA41BFCEBFC2}" srcOrd="1" destOrd="0" presId="urn:microsoft.com/office/officeart/2005/8/layout/cycle2"/>
    <dgm:cxn modelId="{4E2BCC89-927C-4C73-BEBC-8F2227FDD00C}" type="presParOf" srcId="{ED2AF643-52BE-44C1-87F7-CA41BFCEBFC2}" destId="{09F90B90-81FA-496E-BE7A-3E946421B1A2}" srcOrd="0" destOrd="0" presId="urn:microsoft.com/office/officeart/2005/8/layout/cycle2"/>
    <dgm:cxn modelId="{12A70D4B-788A-4BED-B767-C202BF053FB4}" type="presParOf" srcId="{14FE19F0-9262-4049-B378-8D8B399871E0}" destId="{B208FC26-1834-47A2-94F2-E594AB849B3C}" srcOrd="2" destOrd="0" presId="urn:microsoft.com/office/officeart/2005/8/layout/cycle2"/>
    <dgm:cxn modelId="{BDEF8267-1206-4AB0-8DF9-07AE095BE811}" type="presParOf" srcId="{14FE19F0-9262-4049-B378-8D8B399871E0}" destId="{7B9B4BD9-64E3-4CB1-8577-1C5A3D203F79}" srcOrd="3" destOrd="0" presId="urn:microsoft.com/office/officeart/2005/8/layout/cycle2"/>
    <dgm:cxn modelId="{71F862D7-0E74-4CDA-BB44-B32196D96B5B}" type="presParOf" srcId="{7B9B4BD9-64E3-4CB1-8577-1C5A3D203F79}" destId="{A84D9120-1B17-498E-B0F9-095FF3993796}" srcOrd="0" destOrd="0" presId="urn:microsoft.com/office/officeart/2005/8/layout/cycle2"/>
    <dgm:cxn modelId="{EC34AF98-06AB-4F48-ABC8-85D9E70C2090}" type="presParOf" srcId="{14FE19F0-9262-4049-B378-8D8B399871E0}" destId="{4EDB287F-9C25-49DA-B1BE-B873B4A0517D}" srcOrd="4" destOrd="0" presId="urn:microsoft.com/office/officeart/2005/8/layout/cycle2"/>
    <dgm:cxn modelId="{B71D3306-8588-49C0-8D2E-65AFF21D106C}" type="presParOf" srcId="{14FE19F0-9262-4049-B378-8D8B399871E0}" destId="{5ABF9ED1-8F71-4FAE-BBC7-5C6C1066A286}" srcOrd="5" destOrd="0" presId="urn:microsoft.com/office/officeart/2005/8/layout/cycle2"/>
    <dgm:cxn modelId="{90E1008E-02E2-49F9-A5F0-0F8BD3BC7676}" type="presParOf" srcId="{5ABF9ED1-8F71-4FAE-BBC7-5C6C1066A286}" destId="{25FE3090-1C4B-4B54-9937-548EBE7BE965}" srcOrd="0" destOrd="0" presId="urn:microsoft.com/office/officeart/2005/8/layout/cycle2"/>
    <dgm:cxn modelId="{717E17B8-8938-4A55-BC57-0AFDB5DB3D05}" type="presParOf" srcId="{14FE19F0-9262-4049-B378-8D8B399871E0}" destId="{F52767D8-02EF-444B-836A-7BB5AC153712}" srcOrd="6" destOrd="0" presId="urn:microsoft.com/office/officeart/2005/8/layout/cycle2"/>
    <dgm:cxn modelId="{8D9F379F-FD04-4A83-96B6-5CA6E07F7457}" type="presParOf" srcId="{14FE19F0-9262-4049-B378-8D8B399871E0}" destId="{7962BBCA-8409-4BA1-8A54-1536DEE4B304}" srcOrd="7" destOrd="0" presId="urn:microsoft.com/office/officeart/2005/8/layout/cycle2"/>
    <dgm:cxn modelId="{8AD68643-28FA-41FB-863E-B2918ED81B9E}" type="presParOf" srcId="{7962BBCA-8409-4BA1-8A54-1536DEE4B304}" destId="{6ACC6B24-CFCF-482F-A0BB-DC0E74A415D3}" srcOrd="0" destOrd="0" presId="urn:microsoft.com/office/officeart/2005/8/layout/cycle2"/>
    <dgm:cxn modelId="{9301D09C-E8AC-4632-9BBA-3C25F4A8014D}" type="presParOf" srcId="{14FE19F0-9262-4049-B378-8D8B399871E0}" destId="{CA8A9278-33C3-43F7-B0B9-066582FA4B8C}" srcOrd="8" destOrd="0" presId="urn:microsoft.com/office/officeart/2005/8/layout/cycle2"/>
    <dgm:cxn modelId="{8FBD9823-9E26-478C-89E9-D06D9003F1F1}" type="presParOf" srcId="{14FE19F0-9262-4049-B378-8D8B399871E0}" destId="{368AF6D2-2294-487D-B7C2-0BA596CBA3FD}" srcOrd="9" destOrd="0" presId="urn:microsoft.com/office/officeart/2005/8/layout/cycle2"/>
    <dgm:cxn modelId="{854CE61D-FA2D-4340-BF21-A095C6862CC2}" type="presParOf" srcId="{368AF6D2-2294-487D-B7C2-0BA596CBA3FD}" destId="{2B15977B-B380-442F-B3C9-1EF2866ACF5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AA2459-5F21-4B88-8FB4-D9143B8EA466}">
      <dsp:nvSpPr>
        <dsp:cNvPr id="0" name=""/>
        <dsp:cNvSpPr/>
      </dsp:nvSpPr>
      <dsp:spPr>
        <a:xfrm>
          <a:off x="2493013" y="0"/>
          <a:ext cx="1255649" cy="1255649"/>
        </a:xfrm>
        <a:prstGeom prst="ellipse">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Climate change</a:t>
          </a:r>
        </a:p>
      </dsp:txBody>
      <dsp:txXfrm>
        <a:off x="2676899" y="183886"/>
        <a:ext cx="887877" cy="887877"/>
      </dsp:txXfrm>
    </dsp:sp>
    <dsp:sp modelId="{ED2AF643-52BE-44C1-87F7-CA41BFCEBFC2}">
      <dsp:nvSpPr>
        <dsp:cNvPr id="0" name=""/>
        <dsp:cNvSpPr/>
      </dsp:nvSpPr>
      <dsp:spPr>
        <a:xfrm rot="2160372">
          <a:off x="3709139" y="965075"/>
          <a:ext cx="334710" cy="42378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18731" y="1020316"/>
        <a:ext cx="234297" cy="254269"/>
      </dsp:txXfrm>
    </dsp:sp>
    <dsp:sp modelId="{B208FC26-1834-47A2-94F2-E594AB849B3C}">
      <dsp:nvSpPr>
        <dsp:cNvPr id="0" name=""/>
        <dsp:cNvSpPr/>
      </dsp:nvSpPr>
      <dsp:spPr>
        <a:xfrm>
          <a:off x="4019653" y="1109421"/>
          <a:ext cx="1255649" cy="1255649"/>
        </a:xfrm>
        <a:prstGeom prst="ellipse">
          <a:avLst/>
        </a:prstGeom>
        <a:solidFill>
          <a:schemeClr val="accent1">
            <a:shade val="80000"/>
            <a:hueOff val="-42485"/>
            <a:satOff val="-5187"/>
            <a:lumOff val="91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Yield reduction</a:t>
          </a:r>
        </a:p>
      </dsp:txBody>
      <dsp:txXfrm>
        <a:off x="4203539" y="1293307"/>
        <a:ext cx="887877" cy="887877"/>
      </dsp:txXfrm>
    </dsp:sp>
    <dsp:sp modelId="{7B9B4BD9-64E3-4CB1-8577-1C5A3D203F79}">
      <dsp:nvSpPr>
        <dsp:cNvPr id="0" name=""/>
        <dsp:cNvSpPr/>
      </dsp:nvSpPr>
      <dsp:spPr>
        <a:xfrm rot="6480000">
          <a:off x="4191526" y="2413684"/>
          <a:ext cx="334631" cy="423781"/>
        </a:xfrm>
        <a:prstGeom prst="rightArrow">
          <a:avLst>
            <a:gd name="adj1" fmla="val 60000"/>
            <a:gd name="adj2" fmla="val 50000"/>
          </a:avLst>
        </a:prstGeom>
        <a:solidFill>
          <a:schemeClr val="accent1">
            <a:shade val="90000"/>
            <a:hueOff val="-42376"/>
            <a:satOff val="-5121"/>
            <a:lumOff val="87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4257231" y="2450702"/>
        <a:ext cx="234242" cy="254269"/>
      </dsp:txXfrm>
    </dsp:sp>
    <dsp:sp modelId="{4EDB287F-9C25-49DA-B1BE-B873B4A0517D}">
      <dsp:nvSpPr>
        <dsp:cNvPr id="0" name=""/>
        <dsp:cNvSpPr/>
      </dsp:nvSpPr>
      <dsp:spPr>
        <a:xfrm>
          <a:off x="3436528" y="2904093"/>
          <a:ext cx="1255649" cy="1255649"/>
        </a:xfrm>
        <a:prstGeom prst="ellipse">
          <a:avLst/>
        </a:prstGeom>
        <a:solidFill>
          <a:schemeClr val="accent1">
            <a:shade val="80000"/>
            <a:hueOff val="-84970"/>
            <a:satOff val="-10374"/>
            <a:lumOff val="183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Reduce Farmer income</a:t>
          </a:r>
        </a:p>
      </dsp:txBody>
      <dsp:txXfrm>
        <a:off x="3620414" y="3087979"/>
        <a:ext cx="887877" cy="887877"/>
      </dsp:txXfrm>
    </dsp:sp>
    <dsp:sp modelId="{5ABF9ED1-8F71-4FAE-BBC7-5C6C1066A286}">
      <dsp:nvSpPr>
        <dsp:cNvPr id="0" name=""/>
        <dsp:cNvSpPr/>
      </dsp:nvSpPr>
      <dsp:spPr>
        <a:xfrm rot="10800000">
          <a:off x="2962993" y="3320027"/>
          <a:ext cx="334631" cy="423781"/>
        </a:xfrm>
        <a:prstGeom prst="rightArrow">
          <a:avLst>
            <a:gd name="adj1" fmla="val 60000"/>
            <a:gd name="adj2" fmla="val 50000"/>
          </a:avLst>
        </a:prstGeom>
        <a:solidFill>
          <a:schemeClr val="accent1">
            <a:shade val="90000"/>
            <a:hueOff val="-84751"/>
            <a:satOff val="-10241"/>
            <a:lumOff val="175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063382" y="3404783"/>
        <a:ext cx="234242" cy="254269"/>
      </dsp:txXfrm>
    </dsp:sp>
    <dsp:sp modelId="{F52767D8-02EF-444B-836A-7BB5AC153712}">
      <dsp:nvSpPr>
        <dsp:cNvPr id="0" name=""/>
        <dsp:cNvSpPr/>
      </dsp:nvSpPr>
      <dsp:spPr>
        <a:xfrm>
          <a:off x="1549498" y="2904093"/>
          <a:ext cx="1255649" cy="1255649"/>
        </a:xfrm>
        <a:prstGeom prst="ellipse">
          <a:avLst/>
        </a:prstGeom>
        <a:solidFill>
          <a:schemeClr val="accent1">
            <a:shade val="80000"/>
            <a:hueOff val="-127455"/>
            <a:satOff val="-15561"/>
            <a:lumOff val="275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Need of alternative income generation</a:t>
          </a:r>
        </a:p>
      </dsp:txBody>
      <dsp:txXfrm>
        <a:off x="1733384" y="3087979"/>
        <a:ext cx="887877" cy="887877"/>
      </dsp:txXfrm>
    </dsp:sp>
    <dsp:sp modelId="{7962BBCA-8409-4BA1-8A54-1536DEE4B304}">
      <dsp:nvSpPr>
        <dsp:cNvPr id="0" name=""/>
        <dsp:cNvSpPr/>
      </dsp:nvSpPr>
      <dsp:spPr>
        <a:xfrm rot="15120000">
          <a:off x="1721371" y="2431698"/>
          <a:ext cx="334631" cy="423781"/>
        </a:xfrm>
        <a:prstGeom prst="rightArrow">
          <a:avLst>
            <a:gd name="adj1" fmla="val 60000"/>
            <a:gd name="adj2" fmla="val 50000"/>
          </a:avLst>
        </a:prstGeom>
        <a:solidFill>
          <a:schemeClr val="accent1">
            <a:shade val="90000"/>
            <a:hueOff val="-127127"/>
            <a:satOff val="-15362"/>
            <a:lumOff val="263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1787076" y="2564192"/>
        <a:ext cx="234242" cy="254269"/>
      </dsp:txXfrm>
    </dsp:sp>
    <dsp:sp modelId="{CA8A9278-33C3-43F7-B0B9-066582FA4B8C}">
      <dsp:nvSpPr>
        <dsp:cNvPr id="0" name=""/>
        <dsp:cNvSpPr/>
      </dsp:nvSpPr>
      <dsp:spPr>
        <a:xfrm>
          <a:off x="966373" y="1109421"/>
          <a:ext cx="1255649" cy="1255649"/>
        </a:xfrm>
        <a:prstGeom prst="ellipse">
          <a:avLst/>
        </a:prstGeom>
        <a:solidFill>
          <a:schemeClr val="accent1">
            <a:shade val="80000"/>
            <a:hueOff val="-169940"/>
            <a:satOff val="-20748"/>
            <a:lumOff val="367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Time to explore the ecotourism within this FAO declared world heritage site</a:t>
          </a:r>
        </a:p>
      </dsp:txBody>
      <dsp:txXfrm>
        <a:off x="1150259" y="1293307"/>
        <a:ext cx="887877" cy="887877"/>
      </dsp:txXfrm>
    </dsp:sp>
    <dsp:sp modelId="{368AF6D2-2294-487D-B7C2-0BA596CBA3FD}">
      <dsp:nvSpPr>
        <dsp:cNvPr id="0" name=""/>
        <dsp:cNvSpPr/>
      </dsp:nvSpPr>
      <dsp:spPr>
        <a:xfrm rot="19439628" flipH="1" flipV="1">
          <a:off x="-49639" y="4136590"/>
          <a:ext cx="99278" cy="46810"/>
        </a:xfrm>
        <a:prstGeom prst="rightArrow">
          <a:avLst>
            <a:gd name="adj1" fmla="val 60000"/>
            <a:gd name="adj2" fmla="val 50000"/>
          </a:avLst>
        </a:prstGeom>
        <a:solidFill>
          <a:schemeClr val="accent1">
            <a:shade val="90000"/>
            <a:hueOff val="-169503"/>
            <a:satOff val="-20483"/>
            <a:lumOff val="3517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6937" y="4141824"/>
        <a:ext cx="85235" cy="2808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317106474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 name="Google Shape;4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3" name="Google Shape;5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1" name="Google Shape;6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7" name="Google Shape;7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 name="Google Shape;6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1" name="Google Shape;191;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6" name="Google Shape;206;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1" name="Google Shape;231;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9" name="Google Shape;249;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5" name="Google Shape;255;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0" name="Google Shape;260;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5" name="Google Shape;265;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32"/>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32"/>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lstStyle>
            <a:lvl1pPr lvl="0" algn="l">
              <a:lnSpc>
                <a:spcPct val="100000"/>
              </a:lnSpc>
              <a:spcBef>
                <a:spcPts val="0"/>
              </a:spcBef>
              <a:spcAft>
                <a:spcPts val="0"/>
              </a:spcAft>
              <a:buSzPts val="4200"/>
              <a:buNone/>
              <a:defRPr/>
            </a:lvl1pPr>
            <a:lvl2pPr lvl="1" algn="l">
              <a:lnSpc>
                <a:spcPct val="100000"/>
              </a:lnSpc>
              <a:spcBef>
                <a:spcPts val="0"/>
              </a:spcBef>
              <a:spcAft>
                <a:spcPts val="0"/>
              </a:spcAft>
              <a:buSzPts val="4200"/>
              <a:buNone/>
              <a:defRPr/>
            </a:lvl2pPr>
            <a:lvl3pPr lvl="2" algn="l">
              <a:lnSpc>
                <a:spcPct val="100000"/>
              </a:lnSpc>
              <a:spcBef>
                <a:spcPts val="0"/>
              </a:spcBef>
              <a:spcAft>
                <a:spcPts val="0"/>
              </a:spcAft>
              <a:buSzPts val="4200"/>
              <a:buNone/>
              <a:defRPr/>
            </a:lvl3pPr>
            <a:lvl4pPr lvl="3" algn="l">
              <a:lnSpc>
                <a:spcPct val="100000"/>
              </a:lnSpc>
              <a:spcBef>
                <a:spcPts val="0"/>
              </a:spcBef>
              <a:spcAft>
                <a:spcPts val="0"/>
              </a:spcAft>
              <a:buSzPts val="4200"/>
              <a:buNone/>
              <a:defRPr/>
            </a:lvl4pPr>
            <a:lvl5pPr lvl="4" algn="l">
              <a:lnSpc>
                <a:spcPct val="100000"/>
              </a:lnSpc>
              <a:spcBef>
                <a:spcPts val="0"/>
              </a:spcBef>
              <a:spcAft>
                <a:spcPts val="0"/>
              </a:spcAft>
              <a:buSzPts val="4200"/>
              <a:buNone/>
              <a:defRPr/>
            </a:lvl5pPr>
            <a:lvl6pPr lvl="5" algn="l">
              <a:lnSpc>
                <a:spcPct val="100000"/>
              </a:lnSpc>
              <a:spcBef>
                <a:spcPts val="0"/>
              </a:spcBef>
              <a:spcAft>
                <a:spcPts val="0"/>
              </a:spcAft>
              <a:buSzPts val="4200"/>
              <a:buNone/>
              <a:defRPr/>
            </a:lvl6pPr>
            <a:lvl7pPr lvl="6" algn="l">
              <a:lnSpc>
                <a:spcPct val="100000"/>
              </a:lnSpc>
              <a:spcBef>
                <a:spcPts val="0"/>
              </a:spcBef>
              <a:spcAft>
                <a:spcPts val="0"/>
              </a:spcAft>
              <a:buSzPts val="4200"/>
              <a:buNone/>
              <a:defRPr/>
            </a:lvl7pPr>
            <a:lvl8pPr lvl="7" algn="l">
              <a:lnSpc>
                <a:spcPct val="100000"/>
              </a:lnSpc>
              <a:spcBef>
                <a:spcPts val="0"/>
              </a:spcBef>
              <a:spcAft>
                <a:spcPts val="0"/>
              </a:spcAft>
              <a:buSzPts val="4200"/>
              <a:buNone/>
              <a:defRPr/>
            </a:lvl8pPr>
            <a:lvl9pPr lvl="8" algn="l">
              <a:lnSpc>
                <a:spcPct val="100000"/>
              </a:lnSpc>
              <a:spcBef>
                <a:spcPts val="0"/>
              </a:spcBef>
              <a:spcAft>
                <a:spcPts val="0"/>
              </a:spcAft>
              <a:buSzPts val="4200"/>
              <a:buNone/>
              <a:defRPr/>
            </a:lvl9pPr>
          </a:lstStyle>
          <a:p>
            <a:endParaRPr/>
          </a:p>
        </p:txBody>
      </p:sp>
      <p:sp>
        <p:nvSpPr>
          <p:cNvPr id="12" name="Google Shape;12;p32"/>
          <p:cNvSpPr txBox="1">
            <a:spLocks noGrp="1"/>
          </p:cNvSpPr>
          <p:nvPr>
            <p:ph type="body" idx="1"/>
          </p:nvPr>
        </p:nvSpPr>
        <p:spPr>
          <a:xfrm>
            <a:off x="311700" y="1225225"/>
            <a:ext cx="8520600" cy="3354000"/>
          </a:xfrm>
          <a:prstGeom prst="rect">
            <a:avLst/>
          </a:prstGeom>
          <a:noFill/>
          <a:ln>
            <a:noFill/>
          </a:ln>
        </p:spPr>
        <p:txBody>
          <a:bodyPr spcFirstLastPara="1" wrap="square" lIns="91425" tIns="91425" rIns="91425" bIns="91425" anchor="t" anchorCtr="0"/>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3" name="Google Shape;13;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
        <p:cNvGrpSpPr/>
        <p:nvPr/>
      </p:nvGrpSpPr>
      <p:grpSpPr>
        <a:xfrm>
          <a:off x="0" y="0"/>
          <a:ext cx="0" cy="0"/>
          <a:chOff x="0" y="0"/>
          <a:chExt cx="0" cy="0"/>
        </a:xfrm>
      </p:grpSpPr>
      <p:sp>
        <p:nvSpPr>
          <p:cNvPr id="15" name="Google Shape;15;p33"/>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lstStyle>
            <a:lvl1pPr lvl="0" algn="l">
              <a:lnSpc>
                <a:spcPct val="100000"/>
              </a:lnSpc>
              <a:spcBef>
                <a:spcPts val="0"/>
              </a:spcBef>
              <a:spcAft>
                <a:spcPts val="0"/>
              </a:spcAft>
              <a:buSzPts val="4200"/>
              <a:buNone/>
              <a:defRPr/>
            </a:lvl1pPr>
            <a:lvl2pPr lvl="1" algn="l">
              <a:lnSpc>
                <a:spcPct val="100000"/>
              </a:lnSpc>
              <a:spcBef>
                <a:spcPts val="0"/>
              </a:spcBef>
              <a:spcAft>
                <a:spcPts val="0"/>
              </a:spcAft>
              <a:buSzPts val="4200"/>
              <a:buNone/>
              <a:defRPr/>
            </a:lvl2pPr>
            <a:lvl3pPr lvl="2" algn="l">
              <a:lnSpc>
                <a:spcPct val="100000"/>
              </a:lnSpc>
              <a:spcBef>
                <a:spcPts val="0"/>
              </a:spcBef>
              <a:spcAft>
                <a:spcPts val="0"/>
              </a:spcAft>
              <a:buSzPts val="4200"/>
              <a:buNone/>
              <a:defRPr/>
            </a:lvl3pPr>
            <a:lvl4pPr lvl="3" algn="l">
              <a:lnSpc>
                <a:spcPct val="100000"/>
              </a:lnSpc>
              <a:spcBef>
                <a:spcPts val="0"/>
              </a:spcBef>
              <a:spcAft>
                <a:spcPts val="0"/>
              </a:spcAft>
              <a:buSzPts val="4200"/>
              <a:buNone/>
              <a:defRPr/>
            </a:lvl4pPr>
            <a:lvl5pPr lvl="4" algn="l">
              <a:lnSpc>
                <a:spcPct val="100000"/>
              </a:lnSpc>
              <a:spcBef>
                <a:spcPts val="0"/>
              </a:spcBef>
              <a:spcAft>
                <a:spcPts val="0"/>
              </a:spcAft>
              <a:buSzPts val="4200"/>
              <a:buNone/>
              <a:defRPr/>
            </a:lvl5pPr>
            <a:lvl6pPr lvl="5" algn="l">
              <a:lnSpc>
                <a:spcPct val="100000"/>
              </a:lnSpc>
              <a:spcBef>
                <a:spcPts val="0"/>
              </a:spcBef>
              <a:spcAft>
                <a:spcPts val="0"/>
              </a:spcAft>
              <a:buSzPts val="4200"/>
              <a:buNone/>
              <a:defRPr/>
            </a:lvl6pPr>
            <a:lvl7pPr lvl="6" algn="l">
              <a:lnSpc>
                <a:spcPct val="100000"/>
              </a:lnSpc>
              <a:spcBef>
                <a:spcPts val="0"/>
              </a:spcBef>
              <a:spcAft>
                <a:spcPts val="0"/>
              </a:spcAft>
              <a:buSzPts val="4200"/>
              <a:buNone/>
              <a:defRPr/>
            </a:lvl7pPr>
            <a:lvl8pPr lvl="7" algn="l">
              <a:lnSpc>
                <a:spcPct val="100000"/>
              </a:lnSpc>
              <a:spcBef>
                <a:spcPts val="0"/>
              </a:spcBef>
              <a:spcAft>
                <a:spcPts val="0"/>
              </a:spcAft>
              <a:buSzPts val="4200"/>
              <a:buNone/>
              <a:defRPr/>
            </a:lvl8pPr>
            <a:lvl9pPr lvl="8" algn="l">
              <a:lnSpc>
                <a:spcPct val="100000"/>
              </a:lnSpc>
              <a:spcBef>
                <a:spcPts val="0"/>
              </a:spcBef>
              <a:spcAft>
                <a:spcPts val="0"/>
              </a:spcAft>
              <a:buSzPts val="4200"/>
              <a:buNone/>
              <a:defRPr/>
            </a:lvl9pPr>
          </a:lstStyle>
          <a:p>
            <a:endParaRPr/>
          </a:p>
        </p:txBody>
      </p:sp>
      <p:sp>
        <p:nvSpPr>
          <p:cNvPr id="16" name="Google Shape;16;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
        <p:cNvGrpSpPr/>
        <p:nvPr/>
      </p:nvGrpSpPr>
      <p:grpSpPr>
        <a:xfrm>
          <a:off x="0" y="0"/>
          <a:ext cx="0" cy="0"/>
          <a:chOff x="0" y="0"/>
          <a:chExt cx="0" cy="0"/>
        </a:xfrm>
      </p:grpSpPr>
      <p:sp>
        <p:nvSpPr>
          <p:cNvPr id="18" name="Google Shape;18;p3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9" name="Google Shape;19;p34"/>
          <p:cNvSpPr txBox="1">
            <a:spLocks noGrp="1"/>
          </p:cNvSpPr>
          <p:nvPr>
            <p:ph type="body" idx="1"/>
          </p:nvPr>
        </p:nvSpPr>
        <p:spPr>
          <a:xfrm>
            <a:off x="311700" y="1399400"/>
            <a:ext cx="2808000" cy="2784900"/>
          </a:xfrm>
          <a:prstGeom prst="rect">
            <a:avLst/>
          </a:prstGeom>
          <a:noFill/>
          <a:ln>
            <a:noFill/>
          </a:ln>
        </p:spPr>
        <p:txBody>
          <a:bodyPr spcFirstLastPara="1" wrap="square" lIns="91425" tIns="91425" rIns="91425" bIns="91425" anchor="t" anchorCtr="0"/>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0" name="Google Shape;20;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1"/>
        <p:cNvGrpSpPr/>
        <p:nvPr/>
      </p:nvGrpSpPr>
      <p:grpSpPr>
        <a:xfrm>
          <a:off x="0" y="0"/>
          <a:ext cx="0" cy="0"/>
          <a:chOff x="0" y="0"/>
          <a:chExt cx="0" cy="0"/>
        </a:xfrm>
      </p:grpSpPr>
      <p:sp>
        <p:nvSpPr>
          <p:cNvPr id="22" name="Google Shape;22;p35"/>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35"/>
          <p:cNvSpPr txBox="1">
            <a:spLocks noGrp="1"/>
          </p:cNvSpPr>
          <p:nvPr>
            <p:ph type="title"/>
          </p:nvPr>
        </p:nvSpPr>
        <p:spPr>
          <a:xfrm>
            <a:off x="490250" y="450150"/>
            <a:ext cx="5878800" cy="4090800"/>
          </a:xfrm>
          <a:prstGeom prst="rect">
            <a:avLst/>
          </a:prstGeom>
          <a:noFill/>
          <a:ln>
            <a:noFill/>
          </a:ln>
        </p:spPr>
        <p:txBody>
          <a:bodyPr spcFirstLastPara="1" wrap="square" lIns="91425" tIns="91425" rIns="91425" bIns="91425" anchor="ctr" anchorCtr="0"/>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24" name="Google Shape;24;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
        <p:cNvGrpSpPr/>
        <p:nvPr/>
      </p:nvGrpSpPr>
      <p:grpSpPr>
        <a:xfrm>
          <a:off x="0" y="0"/>
          <a:ext cx="0" cy="0"/>
          <a:chOff x="0" y="0"/>
          <a:chExt cx="0" cy="0"/>
        </a:xfrm>
      </p:grpSpPr>
      <p:sp>
        <p:nvSpPr>
          <p:cNvPr id="26" name="Google Shape;26;p36"/>
          <p:cNvSpPr/>
          <p:nvPr/>
        </p:nvSpPr>
        <p:spPr>
          <a:xfrm>
            <a:off x="4572000" y="-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27" name="Google Shape;27;p36"/>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28" name="Google Shape;28;p36"/>
          <p:cNvSpPr txBox="1">
            <a:spLocks noGrp="1"/>
          </p:cNvSpPr>
          <p:nvPr>
            <p:ph type="title"/>
          </p:nvPr>
        </p:nvSpPr>
        <p:spPr>
          <a:xfrm>
            <a:off x="265500" y="929275"/>
            <a:ext cx="4045200" cy="17862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Clr>
                <a:schemeClr val="lt2"/>
              </a:buClr>
              <a:buSzPts val="4200"/>
              <a:buNone/>
              <a:defRPr>
                <a:solidFill>
                  <a:schemeClr val="lt2"/>
                </a:solidFill>
              </a:defRPr>
            </a:lvl1pPr>
            <a:lvl2pPr lvl="1" algn="ctr">
              <a:lnSpc>
                <a:spcPct val="100000"/>
              </a:lnSpc>
              <a:spcBef>
                <a:spcPts val="0"/>
              </a:spcBef>
              <a:spcAft>
                <a:spcPts val="0"/>
              </a:spcAft>
              <a:buClr>
                <a:schemeClr val="lt2"/>
              </a:buClr>
              <a:buSzPts val="4200"/>
              <a:buNone/>
              <a:defRPr>
                <a:solidFill>
                  <a:schemeClr val="lt2"/>
                </a:solidFill>
              </a:defRPr>
            </a:lvl2pPr>
            <a:lvl3pPr lvl="2" algn="ctr">
              <a:lnSpc>
                <a:spcPct val="100000"/>
              </a:lnSpc>
              <a:spcBef>
                <a:spcPts val="0"/>
              </a:spcBef>
              <a:spcAft>
                <a:spcPts val="0"/>
              </a:spcAft>
              <a:buClr>
                <a:schemeClr val="lt2"/>
              </a:buClr>
              <a:buSzPts val="4200"/>
              <a:buNone/>
              <a:defRPr>
                <a:solidFill>
                  <a:schemeClr val="lt2"/>
                </a:solidFill>
              </a:defRPr>
            </a:lvl3pPr>
            <a:lvl4pPr lvl="3" algn="ctr">
              <a:lnSpc>
                <a:spcPct val="100000"/>
              </a:lnSpc>
              <a:spcBef>
                <a:spcPts val="0"/>
              </a:spcBef>
              <a:spcAft>
                <a:spcPts val="0"/>
              </a:spcAft>
              <a:buClr>
                <a:schemeClr val="lt2"/>
              </a:buClr>
              <a:buSzPts val="4200"/>
              <a:buNone/>
              <a:defRPr>
                <a:solidFill>
                  <a:schemeClr val="lt2"/>
                </a:solidFill>
              </a:defRPr>
            </a:lvl4pPr>
            <a:lvl5pPr lvl="4" algn="ctr">
              <a:lnSpc>
                <a:spcPct val="100000"/>
              </a:lnSpc>
              <a:spcBef>
                <a:spcPts val="0"/>
              </a:spcBef>
              <a:spcAft>
                <a:spcPts val="0"/>
              </a:spcAft>
              <a:buClr>
                <a:schemeClr val="lt2"/>
              </a:buClr>
              <a:buSzPts val="4200"/>
              <a:buNone/>
              <a:defRPr>
                <a:solidFill>
                  <a:schemeClr val="lt2"/>
                </a:solidFill>
              </a:defRPr>
            </a:lvl5pPr>
            <a:lvl6pPr lvl="5" algn="ctr">
              <a:lnSpc>
                <a:spcPct val="100000"/>
              </a:lnSpc>
              <a:spcBef>
                <a:spcPts val="0"/>
              </a:spcBef>
              <a:spcAft>
                <a:spcPts val="0"/>
              </a:spcAft>
              <a:buClr>
                <a:schemeClr val="lt2"/>
              </a:buClr>
              <a:buSzPts val="4200"/>
              <a:buNone/>
              <a:defRPr>
                <a:solidFill>
                  <a:schemeClr val="lt2"/>
                </a:solidFill>
              </a:defRPr>
            </a:lvl6pPr>
            <a:lvl7pPr lvl="6" algn="ctr">
              <a:lnSpc>
                <a:spcPct val="100000"/>
              </a:lnSpc>
              <a:spcBef>
                <a:spcPts val="0"/>
              </a:spcBef>
              <a:spcAft>
                <a:spcPts val="0"/>
              </a:spcAft>
              <a:buClr>
                <a:schemeClr val="lt2"/>
              </a:buClr>
              <a:buSzPts val="4200"/>
              <a:buNone/>
              <a:defRPr>
                <a:solidFill>
                  <a:schemeClr val="lt2"/>
                </a:solidFill>
              </a:defRPr>
            </a:lvl7pPr>
            <a:lvl8pPr lvl="7" algn="ctr">
              <a:lnSpc>
                <a:spcPct val="100000"/>
              </a:lnSpc>
              <a:spcBef>
                <a:spcPts val="0"/>
              </a:spcBef>
              <a:spcAft>
                <a:spcPts val="0"/>
              </a:spcAft>
              <a:buClr>
                <a:schemeClr val="lt2"/>
              </a:buClr>
              <a:buSzPts val="4200"/>
              <a:buNone/>
              <a:defRPr>
                <a:solidFill>
                  <a:schemeClr val="lt2"/>
                </a:solidFill>
              </a:defRPr>
            </a:lvl8pPr>
            <a:lvl9pPr lvl="8" algn="ctr">
              <a:lnSpc>
                <a:spcPct val="100000"/>
              </a:lnSpc>
              <a:spcBef>
                <a:spcPts val="0"/>
              </a:spcBef>
              <a:spcAft>
                <a:spcPts val="0"/>
              </a:spcAft>
              <a:buClr>
                <a:schemeClr val="lt2"/>
              </a:buClr>
              <a:buSzPts val="4200"/>
              <a:buNone/>
              <a:defRPr>
                <a:solidFill>
                  <a:schemeClr val="lt2"/>
                </a:solidFill>
              </a:defRPr>
            </a:lvl9pPr>
          </a:lstStyle>
          <a:p>
            <a:endParaRPr/>
          </a:p>
        </p:txBody>
      </p:sp>
      <p:sp>
        <p:nvSpPr>
          <p:cNvPr id="29" name="Google Shape;29;p36"/>
          <p:cNvSpPr txBox="1">
            <a:spLocks noGrp="1"/>
          </p:cNvSpPr>
          <p:nvPr>
            <p:ph type="subTitle" idx="1"/>
          </p:nvPr>
        </p:nvSpPr>
        <p:spPr>
          <a:xfrm>
            <a:off x="265500" y="2769001"/>
            <a:ext cx="4045200" cy="1574100"/>
          </a:xfrm>
          <a:prstGeom prst="rect">
            <a:avLst/>
          </a:prstGeom>
          <a:noFill/>
          <a:ln>
            <a:noFill/>
          </a:ln>
        </p:spPr>
        <p:txBody>
          <a:bodyPr spcFirstLastPara="1" wrap="square" lIns="91425" tIns="91425" rIns="91425" bIns="91425" anchor="t" anchorCtr="0"/>
          <a:lstStyle>
            <a:lvl1pPr lvl="0" algn="ctr">
              <a:lnSpc>
                <a:spcPct val="100000"/>
              </a:lnSpc>
              <a:spcBef>
                <a:spcPts val="0"/>
              </a:spcBef>
              <a:spcAft>
                <a:spcPts val="0"/>
              </a:spcAft>
              <a:buSzPts val="2400"/>
              <a:buFont typeface="Economica"/>
              <a:buNone/>
              <a:defRPr sz="2400">
                <a:latin typeface="Economica"/>
                <a:ea typeface="Economica"/>
                <a:cs typeface="Economica"/>
                <a:sym typeface="Economica"/>
              </a:defRPr>
            </a:lvl1pPr>
            <a:lvl2pPr lvl="1" algn="ctr">
              <a:lnSpc>
                <a:spcPct val="100000"/>
              </a:lnSpc>
              <a:spcBef>
                <a:spcPts val="0"/>
              </a:spcBef>
              <a:spcAft>
                <a:spcPts val="0"/>
              </a:spcAft>
              <a:buSzPts val="2400"/>
              <a:buFont typeface="Economica"/>
              <a:buNone/>
              <a:defRPr sz="2400">
                <a:latin typeface="Economica"/>
                <a:ea typeface="Economica"/>
                <a:cs typeface="Economica"/>
                <a:sym typeface="Economica"/>
              </a:defRPr>
            </a:lvl2pPr>
            <a:lvl3pPr lvl="2" algn="ctr">
              <a:lnSpc>
                <a:spcPct val="100000"/>
              </a:lnSpc>
              <a:spcBef>
                <a:spcPts val="0"/>
              </a:spcBef>
              <a:spcAft>
                <a:spcPts val="0"/>
              </a:spcAft>
              <a:buSzPts val="2400"/>
              <a:buFont typeface="Economica"/>
              <a:buNone/>
              <a:defRPr sz="2400">
                <a:latin typeface="Economica"/>
                <a:ea typeface="Economica"/>
                <a:cs typeface="Economica"/>
                <a:sym typeface="Economica"/>
              </a:defRPr>
            </a:lvl3pPr>
            <a:lvl4pPr lvl="3" algn="ctr">
              <a:lnSpc>
                <a:spcPct val="100000"/>
              </a:lnSpc>
              <a:spcBef>
                <a:spcPts val="0"/>
              </a:spcBef>
              <a:spcAft>
                <a:spcPts val="0"/>
              </a:spcAft>
              <a:buSzPts val="2400"/>
              <a:buFont typeface="Economica"/>
              <a:buNone/>
              <a:defRPr sz="2400">
                <a:latin typeface="Economica"/>
                <a:ea typeface="Economica"/>
                <a:cs typeface="Economica"/>
                <a:sym typeface="Economica"/>
              </a:defRPr>
            </a:lvl4pPr>
            <a:lvl5pPr lvl="4" algn="ctr">
              <a:lnSpc>
                <a:spcPct val="100000"/>
              </a:lnSpc>
              <a:spcBef>
                <a:spcPts val="0"/>
              </a:spcBef>
              <a:spcAft>
                <a:spcPts val="0"/>
              </a:spcAft>
              <a:buSzPts val="2400"/>
              <a:buFont typeface="Economica"/>
              <a:buNone/>
              <a:defRPr sz="2400">
                <a:latin typeface="Economica"/>
                <a:ea typeface="Economica"/>
                <a:cs typeface="Economica"/>
                <a:sym typeface="Economica"/>
              </a:defRPr>
            </a:lvl5pPr>
            <a:lvl6pPr lvl="5" algn="ctr">
              <a:lnSpc>
                <a:spcPct val="100000"/>
              </a:lnSpc>
              <a:spcBef>
                <a:spcPts val="0"/>
              </a:spcBef>
              <a:spcAft>
                <a:spcPts val="0"/>
              </a:spcAft>
              <a:buSzPts val="2400"/>
              <a:buFont typeface="Economica"/>
              <a:buNone/>
              <a:defRPr sz="2400">
                <a:latin typeface="Economica"/>
                <a:ea typeface="Economica"/>
                <a:cs typeface="Economica"/>
                <a:sym typeface="Economica"/>
              </a:defRPr>
            </a:lvl6pPr>
            <a:lvl7pPr lvl="6" algn="ctr">
              <a:lnSpc>
                <a:spcPct val="100000"/>
              </a:lnSpc>
              <a:spcBef>
                <a:spcPts val="0"/>
              </a:spcBef>
              <a:spcAft>
                <a:spcPts val="0"/>
              </a:spcAft>
              <a:buSzPts val="2400"/>
              <a:buFont typeface="Economica"/>
              <a:buNone/>
              <a:defRPr sz="2400">
                <a:latin typeface="Economica"/>
                <a:ea typeface="Economica"/>
                <a:cs typeface="Economica"/>
                <a:sym typeface="Economica"/>
              </a:defRPr>
            </a:lvl7pPr>
            <a:lvl8pPr lvl="7" algn="ctr">
              <a:lnSpc>
                <a:spcPct val="100000"/>
              </a:lnSpc>
              <a:spcBef>
                <a:spcPts val="0"/>
              </a:spcBef>
              <a:spcAft>
                <a:spcPts val="0"/>
              </a:spcAft>
              <a:buSzPts val="2400"/>
              <a:buFont typeface="Economica"/>
              <a:buNone/>
              <a:defRPr sz="2400">
                <a:latin typeface="Economica"/>
                <a:ea typeface="Economica"/>
                <a:cs typeface="Economica"/>
                <a:sym typeface="Economica"/>
              </a:defRPr>
            </a:lvl8pPr>
            <a:lvl9pPr lvl="8" algn="ctr">
              <a:lnSpc>
                <a:spcPct val="100000"/>
              </a:lnSpc>
              <a:spcBef>
                <a:spcPts val="0"/>
              </a:spcBef>
              <a:spcAft>
                <a:spcPts val="0"/>
              </a:spcAft>
              <a:buSzPts val="2400"/>
              <a:buFont typeface="Economica"/>
              <a:buNone/>
              <a:defRPr sz="2400">
                <a:latin typeface="Economica"/>
                <a:ea typeface="Economica"/>
                <a:cs typeface="Economica"/>
                <a:sym typeface="Economica"/>
              </a:defRPr>
            </a:lvl9pPr>
          </a:lstStyle>
          <a:p>
            <a:endParaRPr/>
          </a:p>
        </p:txBody>
      </p:sp>
      <p:sp>
        <p:nvSpPr>
          <p:cNvPr id="30" name="Google Shape;30;p36"/>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1600"/>
              </a:spcBef>
              <a:spcAft>
                <a:spcPts val="0"/>
              </a:spcAft>
              <a:buClr>
                <a:schemeClr val="lt1"/>
              </a:buClr>
              <a:buSzPts val="1400"/>
              <a:buChar char="○"/>
              <a:defRPr>
                <a:solidFill>
                  <a:schemeClr val="lt1"/>
                </a:solidFill>
              </a:defRPr>
            </a:lvl2pPr>
            <a:lvl3pPr marL="1371600" lvl="2" indent="-317500" algn="l">
              <a:lnSpc>
                <a:spcPct val="115000"/>
              </a:lnSpc>
              <a:spcBef>
                <a:spcPts val="1600"/>
              </a:spcBef>
              <a:spcAft>
                <a:spcPts val="0"/>
              </a:spcAft>
              <a:buClr>
                <a:schemeClr val="lt1"/>
              </a:buClr>
              <a:buSzPts val="1400"/>
              <a:buChar char="■"/>
              <a:defRPr>
                <a:solidFill>
                  <a:schemeClr val="lt1"/>
                </a:solidFill>
              </a:defRPr>
            </a:lvl3pPr>
            <a:lvl4pPr marL="1828800" lvl="3" indent="-317500" algn="l">
              <a:lnSpc>
                <a:spcPct val="115000"/>
              </a:lnSpc>
              <a:spcBef>
                <a:spcPts val="1600"/>
              </a:spcBef>
              <a:spcAft>
                <a:spcPts val="0"/>
              </a:spcAft>
              <a:buClr>
                <a:schemeClr val="lt1"/>
              </a:buClr>
              <a:buSzPts val="1400"/>
              <a:buChar char="●"/>
              <a:defRPr>
                <a:solidFill>
                  <a:schemeClr val="lt1"/>
                </a:solidFill>
              </a:defRPr>
            </a:lvl4pPr>
            <a:lvl5pPr marL="2286000" lvl="4" indent="-317500" algn="l">
              <a:lnSpc>
                <a:spcPct val="115000"/>
              </a:lnSpc>
              <a:spcBef>
                <a:spcPts val="1600"/>
              </a:spcBef>
              <a:spcAft>
                <a:spcPts val="0"/>
              </a:spcAft>
              <a:buClr>
                <a:schemeClr val="lt1"/>
              </a:buClr>
              <a:buSzPts val="1400"/>
              <a:buChar char="○"/>
              <a:defRPr>
                <a:solidFill>
                  <a:schemeClr val="lt1"/>
                </a:solidFill>
              </a:defRPr>
            </a:lvl5pPr>
            <a:lvl6pPr marL="2743200" lvl="5" indent="-317500" algn="l">
              <a:lnSpc>
                <a:spcPct val="115000"/>
              </a:lnSpc>
              <a:spcBef>
                <a:spcPts val="1600"/>
              </a:spcBef>
              <a:spcAft>
                <a:spcPts val="0"/>
              </a:spcAft>
              <a:buClr>
                <a:schemeClr val="lt1"/>
              </a:buClr>
              <a:buSzPts val="1400"/>
              <a:buChar char="■"/>
              <a:defRPr>
                <a:solidFill>
                  <a:schemeClr val="lt1"/>
                </a:solidFill>
              </a:defRPr>
            </a:lvl6pPr>
            <a:lvl7pPr marL="3200400" lvl="6" indent="-317500" algn="l">
              <a:lnSpc>
                <a:spcPct val="115000"/>
              </a:lnSpc>
              <a:spcBef>
                <a:spcPts val="1600"/>
              </a:spcBef>
              <a:spcAft>
                <a:spcPts val="0"/>
              </a:spcAft>
              <a:buClr>
                <a:schemeClr val="lt1"/>
              </a:buClr>
              <a:buSzPts val="1400"/>
              <a:buChar char="●"/>
              <a:defRPr>
                <a:solidFill>
                  <a:schemeClr val="lt1"/>
                </a:solidFill>
              </a:defRPr>
            </a:lvl7pPr>
            <a:lvl8pPr marL="3657600" lvl="7" indent="-317500" algn="l">
              <a:lnSpc>
                <a:spcPct val="115000"/>
              </a:lnSpc>
              <a:spcBef>
                <a:spcPts val="1600"/>
              </a:spcBef>
              <a:spcAft>
                <a:spcPts val="0"/>
              </a:spcAft>
              <a:buClr>
                <a:schemeClr val="lt1"/>
              </a:buClr>
              <a:buSzPts val="1400"/>
              <a:buChar char="○"/>
              <a:defRPr>
                <a:solidFill>
                  <a:schemeClr val="lt1"/>
                </a:solidFill>
              </a:defRPr>
            </a:lvl8pPr>
            <a:lvl9pPr marL="4114800" lvl="8" indent="-317500" algn="l">
              <a:lnSpc>
                <a:spcPct val="115000"/>
              </a:lnSpc>
              <a:spcBef>
                <a:spcPts val="1600"/>
              </a:spcBef>
              <a:spcAft>
                <a:spcPts val="1600"/>
              </a:spcAft>
              <a:buClr>
                <a:schemeClr val="lt1"/>
              </a:buClr>
              <a:buSzPts val="1400"/>
              <a:buChar char="■"/>
              <a:defRPr>
                <a:solidFill>
                  <a:schemeClr val="lt1"/>
                </a:solidFill>
              </a:defRPr>
            </a:lvl9pPr>
          </a:lstStyle>
          <a:p>
            <a:endParaRPr/>
          </a:p>
        </p:txBody>
      </p:sp>
      <p:sp>
        <p:nvSpPr>
          <p:cNvPr id="31" name="Google Shape;31;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2"/>
        <p:cNvGrpSpPr/>
        <p:nvPr/>
      </p:nvGrpSpPr>
      <p:grpSpPr>
        <a:xfrm>
          <a:off x="0" y="0"/>
          <a:ext cx="0" cy="0"/>
          <a:chOff x="0" y="0"/>
          <a:chExt cx="0" cy="0"/>
        </a:xfrm>
      </p:grpSpPr>
      <p:sp>
        <p:nvSpPr>
          <p:cNvPr id="33" name="Google Shape;33;p37"/>
          <p:cNvSpPr txBox="1">
            <a:spLocks noGrp="1"/>
          </p:cNvSpPr>
          <p:nvPr>
            <p:ph type="body" idx="1"/>
          </p:nvPr>
        </p:nvSpPr>
        <p:spPr>
          <a:xfrm>
            <a:off x="319500" y="4218925"/>
            <a:ext cx="5998800" cy="598800"/>
          </a:xfrm>
          <a:prstGeom prst="rect">
            <a:avLst/>
          </a:prstGeom>
          <a:noFill/>
          <a:ln>
            <a:noFill/>
          </a:ln>
        </p:spPr>
        <p:txBody>
          <a:bodyPr spcFirstLastPara="1" wrap="square" lIns="91425" tIns="91425" rIns="91425" bIns="91425" anchor="ctr" anchorCtr="0"/>
          <a:lstStyle>
            <a:lvl1pPr marL="457200" lvl="0" indent="-228600" algn="l">
              <a:lnSpc>
                <a:spcPct val="100000"/>
              </a:lnSpc>
              <a:spcBef>
                <a:spcPts val="0"/>
              </a:spcBef>
              <a:spcAft>
                <a:spcPts val="0"/>
              </a:spcAft>
              <a:buSzPts val="2400"/>
              <a:buFont typeface="Economica"/>
              <a:buNone/>
              <a:defRPr sz="2400">
                <a:latin typeface="Economica"/>
                <a:ea typeface="Economica"/>
                <a:cs typeface="Economica"/>
                <a:sym typeface="Economica"/>
              </a:defRPr>
            </a:lvl1pPr>
          </a:lstStyle>
          <a:p>
            <a:endParaRPr/>
          </a:p>
        </p:txBody>
      </p:sp>
      <p:sp>
        <p:nvSpPr>
          <p:cNvPr id="34" name="Google Shape;34;p3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5"/>
        <p:cNvGrpSpPr/>
        <p:nvPr/>
      </p:nvGrpSpPr>
      <p:grpSpPr>
        <a:xfrm>
          <a:off x="0" y="0"/>
          <a:ext cx="0" cy="0"/>
          <a:chOff x="0" y="0"/>
          <a:chExt cx="0" cy="0"/>
        </a:xfrm>
      </p:grpSpPr>
      <p:sp>
        <p:nvSpPr>
          <p:cNvPr id="36" name="Google Shape;36;p38"/>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38"/>
          <p:cNvSpPr txBox="1">
            <a:spLocks noGrp="1"/>
          </p:cNvSpPr>
          <p:nvPr>
            <p:ph type="title" hasCustomPrompt="1"/>
          </p:nvPr>
        </p:nvSpPr>
        <p:spPr>
          <a:xfrm>
            <a:off x="311700" y="957125"/>
            <a:ext cx="8520600" cy="2128800"/>
          </a:xfrm>
          <a:prstGeom prst="rect">
            <a:avLst/>
          </a:prstGeom>
          <a:noFill/>
          <a:ln>
            <a:noFill/>
          </a:ln>
        </p:spPr>
        <p:txBody>
          <a:bodyPr spcFirstLastPara="1" wrap="square" lIns="91425" tIns="91425" rIns="91425" bIns="91425" anchor="ctr" anchorCtr="0"/>
          <a:lstStyle>
            <a:lvl1pPr lvl="0" algn="ctr">
              <a:lnSpc>
                <a:spcPct val="100000"/>
              </a:lnSpc>
              <a:spcBef>
                <a:spcPts val="0"/>
              </a:spcBef>
              <a:spcAft>
                <a:spcPts val="0"/>
              </a:spcAft>
              <a:buClr>
                <a:schemeClr val="lt2"/>
              </a:buClr>
              <a:buSzPts val="16000"/>
              <a:buNone/>
              <a:defRPr sz="16000">
                <a:solidFill>
                  <a:schemeClr val="lt2"/>
                </a:solidFill>
              </a:defRPr>
            </a:lvl1pPr>
            <a:lvl2pPr lvl="1" algn="ctr">
              <a:lnSpc>
                <a:spcPct val="100000"/>
              </a:lnSpc>
              <a:spcBef>
                <a:spcPts val="0"/>
              </a:spcBef>
              <a:spcAft>
                <a:spcPts val="0"/>
              </a:spcAft>
              <a:buClr>
                <a:schemeClr val="lt2"/>
              </a:buClr>
              <a:buSzPts val="16000"/>
              <a:buNone/>
              <a:defRPr sz="16000">
                <a:solidFill>
                  <a:schemeClr val="lt2"/>
                </a:solidFill>
              </a:defRPr>
            </a:lvl2pPr>
            <a:lvl3pPr lvl="2" algn="ctr">
              <a:lnSpc>
                <a:spcPct val="100000"/>
              </a:lnSpc>
              <a:spcBef>
                <a:spcPts val="0"/>
              </a:spcBef>
              <a:spcAft>
                <a:spcPts val="0"/>
              </a:spcAft>
              <a:buClr>
                <a:schemeClr val="lt2"/>
              </a:buClr>
              <a:buSzPts val="16000"/>
              <a:buNone/>
              <a:defRPr sz="16000">
                <a:solidFill>
                  <a:schemeClr val="lt2"/>
                </a:solidFill>
              </a:defRPr>
            </a:lvl3pPr>
            <a:lvl4pPr lvl="3" algn="ctr">
              <a:lnSpc>
                <a:spcPct val="100000"/>
              </a:lnSpc>
              <a:spcBef>
                <a:spcPts val="0"/>
              </a:spcBef>
              <a:spcAft>
                <a:spcPts val="0"/>
              </a:spcAft>
              <a:buClr>
                <a:schemeClr val="lt2"/>
              </a:buClr>
              <a:buSzPts val="16000"/>
              <a:buNone/>
              <a:defRPr sz="16000">
                <a:solidFill>
                  <a:schemeClr val="lt2"/>
                </a:solidFill>
              </a:defRPr>
            </a:lvl4pPr>
            <a:lvl5pPr lvl="4" algn="ctr">
              <a:lnSpc>
                <a:spcPct val="100000"/>
              </a:lnSpc>
              <a:spcBef>
                <a:spcPts val="0"/>
              </a:spcBef>
              <a:spcAft>
                <a:spcPts val="0"/>
              </a:spcAft>
              <a:buClr>
                <a:schemeClr val="lt2"/>
              </a:buClr>
              <a:buSzPts val="16000"/>
              <a:buNone/>
              <a:defRPr sz="16000">
                <a:solidFill>
                  <a:schemeClr val="lt2"/>
                </a:solidFill>
              </a:defRPr>
            </a:lvl5pPr>
            <a:lvl6pPr lvl="5" algn="ctr">
              <a:lnSpc>
                <a:spcPct val="100000"/>
              </a:lnSpc>
              <a:spcBef>
                <a:spcPts val="0"/>
              </a:spcBef>
              <a:spcAft>
                <a:spcPts val="0"/>
              </a:spcAft>
              <a:buClr>
                <a:schemeClr val="lt2"/>
              </a:buClr>
              <a:buSzPts val="16000"/>
              <a:buNone/>
              <a:defRPr sz="16000">
                <a:solidFill>
                  <a:schemeClr val="lt2"/>
                </a:solidFill>
              </a:defRPr>
            </a:lvl6pPr>
            <a:lvl7pPr lvl="6" algn="ctr">
              <a:lnSpc>
                <a:spcPct val="100000"/>
              </a:lnSpc>
              <a:spcBef>
                <a:spcPts val="0"/>
              </a:spcBef>
              <a:spcAft>
                <a:spcPts val="0"/>
              </a:spcAft>
              <a:buClr>
                <a:schemeClr val="lt2"/>
              </a:buClr>
              <a:buSzPts val="16000"/>
              <a:buNone/>
              <a:defRPr sz="16000">
                <a:solidFill>
                  <a:schemeClr val="lt2"/>
                </a:solidFill>
              </a:defRPr>
            </a:lvl7pPr>
            <a:lvl8pPr lvl="7" algn="ctr">
              <a:lnSpc>
                <a:spcPct val="100000"/>
              </a:lnSpc>
              <a:spcBef>
                <a:spcPts val="0"/>
              </a:spcBef>
              <a:spcAft>
                <a:spcPts val="0"/>
              </a:spcAft>
              <a:buClr>
                <a:schemeClr val="lt2"/>
              </a:buClr>
              <a:buSzPts val="16000"/>
              <a:buNone/>
              <a:defRPr sz="16000">
                <a:solidFill>
                  <a:schemeClr val="lt2"/>
                </a:solidFill>
              </a:defRPr>
            </a:lvl8pPr>
            <a:lvl9pPr lvl="8" algn="ctr">
              <a:lnSpc>
                <a:spcPct val="100000"/>
              </a:lnSpc>
              <a:spcBef>
                <a:spcPts val="0"/>
              </a:spcBef>
              <a:spcAft>
                <a:spcPts val="0"/>
              </a:spcAft>
              <a:buClr>
                <a:schemeClr val="lt2"/>
              </a:buClr>
              <a:buSzPts val="16000"/>
              <a:buNone/>
              <a:defRPr sz="16000">
                <a:solidFill>
                  <a:schemeClr val="lt2"/>
                </a:solidFill>
              </a:defRPr>
            </a:lvl9pPr>
          </a:lstStyle>
          <a:p>
            <a:r>
              <a:t>xx%</a:t>
            </a:r>
          </a:p>
        </p:txBody>
      </p:sp>
      <p:sp>
        <p:nvSpPr>
          <p:cNvPr id="38" name="Google Shape;38;p38"/>
          <p:cNvSpPr txBox="1">
            <a:spLocks noGrp="1"/>
          </p:cNvSpPr>
          <p:nvPr>
            <p:ph type="body" idx="1"/>
          </p:nvPr>
        </p:nvSpPr>
        <p:spPr>
          <a:xfrm>
            <a:off x="311700" y="3162000"/>
            <a:ext cx="8520600" cy="1071600"/>
          </a:xfrm>
          <a:prstGeom prst="rect">
            <a:avLst/>
          </a:prstGeom>
          <a:noFill/>
          <a:ln>
            <a:noFill/>
          </a:ln>
        </p:spPr>
        <p:txBody>
          <a:bodyPr spcFirstLastPara="1" wrap="square" lIns="91425" tIns="91425" rIns="91425" bIns="91425" anchor="t" anchorCtr="0"/>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39" name="Google Shape;39;p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luxe">
    <p:bg>
      <p:bgPr>
        <a:solidFill>
          <a:schemeClr val="lt1"/>
        </a:solidFill>
        <a:effectLst/>
      </p:bgPr>
    </p:bg>
    <p:spTree>
      <p:nvGrpSpPr>
        <p:cNvPr id="1" name="Shape 5"/>
        <p:cNvGrpSpPr/>
        <p:nvPr/>
      </p:nvGrpSpPr>
      <p:grpSpPr>
        <a:xfrm>
          <a:off x="0" y="0"/>
          <a:ext cx="0" cy="0"/>
          <a:chOff x="0" y="0"/>
          <a:chExt cx="0" cy="0"/>
        </a:xfrm>
      </p:grpSpPr>
      <p:sp>
        <p:nvSpPr>
          <p:cNvPr id="6" name="Google Shape;6;p31"/>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lstStyle>
            <a:lvl1pPr marR="0" lvl="0"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1pPr>
            <a:lvl2pPr marR="0" lvl="1"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2pPr>
            <a:lvl3pPr marR="0" lvl="2"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3pPr>
            <a:lvl4pPr marR="0" lvl="3"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4pPr>
            <a:lvl5pPr marR="0" lvl="4"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5pPr>
            <a:lvl6pPr marR="0" lvl="5"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6pPr>
            <a:lvl7pPr marR="0" lvl="6"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7pPr>
            <a:lvl8pPr marR="0" lvl="7"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8pPr>
            <a:lvl9pPr marR="0" lvl="8" algn="l" rtl="0">
              <a:lnSpc>
                <a:spcPct val="100000"/>
              </a:lnSpc>
              <a:spcBef>
                <a:spcPts val="0"/>
              </a:spcBef>
              <a:spcAft>
                <a:spcPts val="0"/>
              </a:spcAft>
              <a:buClr>
                <a:schemeClr val="dk1"/>
              </a:buClr>
              <a:buSzPts val="4200"/>
              <a:buFont typeface="Economica"/>
              <a:buNone/>
              <a:defRPr sz="4200" b="0" i="0" u="none" strike="noStrike" cap="none">
                <a:solidFill>
                  <a:schemeClr val="dk1"/>
                </a:solidFill>
                <a:latin typeface="Economica"/>
                <a:ea typeface="Economica"/>
                <a:cs typeface="Economica"/>
                <a:sym typeface="Economica"/>
              </a:defRPr>
            </a:lvl9pPr>
          </a:lstStyle>
          <a:p>
            <a:endParaRPr/>
          </a:p>
        </p:txBody>
      </p:sp>
      <p:sp>
        <p:nvSpPr>
          <p:cNvPr id="7" name="Google Shape;7;p31"/>
          <p:cNvSpPr txBox="1">
            <a:spLocks noGrp="1"/>
          </p:cNvSpPr>
          <p:nvPr>
            <p:ph type="body" idx="1"/>
          </p:nvPr>
        </p:nvSpPr>
        <p:spPr>
          <a:xfrm>
            <a:off x="311700" y="1225225"/>
            <a:ext cx="8520600" cy="3354000"/>
          </a:xfrm>
          <a:prstGeom prst="rect">
            <a:avLst/>
          </a:prstGeom>
          <a:noFill/>
          <a:ln>
            <a:noFill/>
          </a:ln>
        </p:spPr>
        <p:txBody>
          <a:bodyPr spcFirstLastPara="1" wrap="square" lIns="91425" tIns="91425" rIns="91425" bIns="91425" anchor="t" anchorCtr="0"/>
          <a:lstStyle>
            <a:lvl1pPr marL="457200" marR="0" lvl="0" indent="-342900" algn="l" rtl="0">
              <a:lnSpc>
                <a:spcPct val="115000"/>
              </a:lnSpc>
              <a:spcBef>
                <a:spcPts val="0"/>
              </a:spcBef>
              <a:spcAft>
                <a:spcPts val="0"/>
              </a:spcAft>
              <a:buClr>
                <a:schemeClr val="dk1"/>
              </a:buClr>
              <a:buSzPts val="1800"/>
              <a:buFont typeface="Open Sans"/>
              <a:buChar char="●"/>
              <a:defRPr sz="1800" b="0" i="0" u="none" strike="noStrike" cap="none">
                <a:solidFill>
                  <a:schemeClr val="dk1"/>
                </a:solidFill>
                <a:latin typeface="Open Sans"/>
                <a:ea typeface="Open Sans"/>
                <a:cs typeface="Open Sans"/>
                <a:sym typeface="Open Sans"/>
              </a:defRPr>
            </a:lvl1pPr>
            <a:lvl2pPr marL="914400" marR="0" lvl="1"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2pPr>
            <a:lvl3pPr marL="1371600" marR="0" lvl="2"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3pPr>
            <a:lvl4pPr marL="1828800" marR="0" lvl="3"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4pPr>
            <a:lvl5pPr marL="2286000" marR="0" lvl="4"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5pPr>
            <a:lvl6pPr marL="2743200" marR="0" lvl="5"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6pPr>
            <a:lvl7pPr marL="3200400" marR="0" lvl="6"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7pPr>
            <a:lvl8pPr marL="3657600" marR="0" lvl="7" indent="-317500" algn="l" rtl="0">
              <a:lnSpc>
                <a:spcPct val="115000"/>
              </a:lnSpc>
              <a:spcBef>
                <a:spcPts val="1600"/>
              </a:spcBef>
              <a:spcAft>
                <a:spcPts val="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8pPr>
            <a:lvl9pPr marL="4114800" marR="0" lvl="8" indent="-317500" algn="l" rtl="0">
              <a:lnSpc>
                <a:spcPct val="115000"/>
              </a:lnSpc>
              <a:spcBef>
                <a:spcPts val="1600"/>
              </a:spcBef>
              <a:spcAft>
                <a:spcPts val="1600"/>
              </a:spcAft>
              <a:buClr>
                <a:schemeClr val="dk1"/>
              </a:buClr>
              <a:buSzPts val="1400"/>
              <a:buFont typeface="Open Sans"/>
              <a:buChar char="■"/>
              <a:defRPr sz="1400" b="0" i="0" u="none" strike="noStrike" cap="none">
                <a:solidFill>
                  <a:schemeClr val="dk1"/>
                </a:solidFill>
                <a:latin typeface="Open Sans"/>
                <a:ea typeface="Open Sans"/>
                <a:cs typeface="Open Sans"/>
                <a:sym typeface="Open Sans"/>
              </a:defRPr>
            </a:lvl9pPr>
          </a:lstStyle>
          <a:p>
            <a:endParaRPr/>
          </a:p>
        </p:txBody>
      </p:sp>
      <p:sp>
        <p:nvSpPr>
          <p:cNvPr id="8" name="Google Shape;8;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gi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jfif"/><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26.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
        <p:cNvGrpSpPr/>
        <p:nvPr/>
      </p:nvGrpSpPr>
      <p:grpSpPr>
        <a:xfrm>
          <a:off x="0" y="0"/>
          <a:ext cx="0" cy="0"/>
          <a:chOff x="0" y="0"/>
          <a:chExt cx="0" cy="0"/>
        </a:xfrm>
      </p:grpSpPr>
      <p:pic>
        <p:nvPicPr>
          <p:cNvPr id="46" name="Google Shape;46;p1"/>
          <p:cNvPicPr preferRelativeResize="0"/>
          <p:nvPr/>
        </p:nvPicPr>
        <p:blipFill rotWithShape="1">
          <a:blip r:embed="rId3">
            <a:alphaModFix/>
          </a:blip>
          <a:srcRect/>
          <a:stretch/>
        </p:blipFill>
        <p:spPr>
          <a:xfrm>
            <a:off x="0" y="1436977"/>
            <a:ext cx="9144001" cy="3603547"/>
          </a:xfrm>
          <a:prstGeom prst="rect">
            <a:avLst/>
          </a:prstGeom>
          <a:noFill/>
          <a:ln>
            <a:noFill/>
          </a:ln>
        </p:spPr>
      </p:pic>
      <p:pic>
        <p:nvPicPr>
          <p:cNvPr id="47" name="Google Shape;47;p1"/>
          <p:cNvPicPr preferRelativeResize="0"/>
          <p:nvPr/>
        </p:nvPicPr>
        <p:blipFill rotWithShape="1">
          <a:blip r:embed="rId4">
            <a:alphaModFix/>
          </a:blip>
          <a:srcRect l="970" t="65617" r="-970" b="-4011"/>
          <a:stretch/>
        </p:blipFill>
        <p:spPr>
          <a:xfrm>
            <a:off x="0" y="0"/>
            <a:ext cx="9225875" cy="1974875"/>
          </a:xfrm>
          <a:prstGeom prst="rect">
            <a:avLst/>
          </a:prstGeom>
          <a:noFill/>
          <a:ln>
            <a:noFill/>
          </a:ln>
        </p:spPr>
      </p:pic>
      <p:sp>
        <p:nvSpPr>
          <p:cNvPr id="48" name="Google Shape;48;p1"/>
          <p:cNvSpPr txBox="1"/>
          <p:nvPr/>
        </p:nvSpPr>
        <p:spPr>
          <a:xfrm>
            <a:off x="0" y="0"/>
            <a:ext cx="9144000" cy="1437000"/>
          </a:xfrm>
          <a:prstGeom prst="rect">
            <a:avLst/>
          </a:prstGeom>
          <a:noFill/>
          <a:ln>
            <a:noFill/>
          </a:ln>
        </p:spPr>
        <p:txBody>
          <a:bodyPr spcFirstLastPara="1" wrap="square" lIns="91425" tIns="91425" rIns="91425" bIns="91425" anchor="ctr" anchorCtr="0">
            <a:noAutofit/>
          </a:bodyPr>
          <a:lstStyle/>
          <a:p>
            <a:pPr marL="103505">
              <a:spcBef>
                <a:spcPts val="1030"/>
              </a:spcBef>
              <a:spcAft>
                <a:spcPts val="0"/>
              </a:spcAft>
            </a:pPr>
            <a:r>
              <a:rPr lang="en-US" sz="1800" b="1" dirty="0">
                <a:solidFill>
                  <a:schemeClr val="bg1"/>
                </a:solidFill>
                <a:effectLst/>
                <a:latin typeface="Times New Roman" panose="02020603050405020304" pitchFamily="18" charset="0"/>
                <a:ea typeface="Arial" panose="020B0604020202020204" pitchFamily="34" charset="0"/>
                <a:cs typeface="Arial MT"/>
              </a:rPr>
              <a:t>"EXPLORING ECOTOURISM AS AN ADAPTIVE APPROACH TO MITIGATE THE IMPACTS OF CLIMATE CHANGE ON THE AGRICULTURAL SECTOR: A CASE STUDY OF THE PALUGASWEWA TANK CASCADE SYSTEM IN SRI LANKA"</a:t>
            </a:r>
            <a:endParaRPr lang="en-GB" sz="1800" dirty="0">
              <a:solidFill>
                <a:schemeClr val="bg1"/>
              </a:solidFill>
              <a:effectLst/>
              <a:latin typeface="Arial MT"/>
              <a:ea typeface="Arial MT"/>
              <a:cs typeface="Arial MT"/>
            </a:endParaRPr>
          </a:p>
        </p:txBody>
      </p:sp>
      <p:pic>
        <p:nvPicPr>
          <p:cNvPr id="49" name="Google Shape;49;p1"/>
          <p:cNvPicPr preferRelativeResize="0"/>
          <p:nvPr/>
        </p:nvPicPr>
        <p:blipFill rotWithShape="1">
          <a:blip r:embed="rId5">
            <a:alphaModFix/>
          </a:blip>
          <a:srcRect t="18246" b="6542"/>
          <a:stretch/>
        </p:blipFill>
        <p:spPr>
          <a:xfrm>
            <a:off x="0" y="1347650"/>
            <a:ext cx="9144000" cy="3795850"/>
          </a:xfrm>
          <a:prstGeom prst="rect">
            <a:avLst/>
          </a:prstGeom>
          <a:noFill/>
          <a:ln>
            <a:noFill/>
          </a:ln>
        </p:spPr>
      </p:pic>
      <p:sp>
        <p:nvSpPr>
          <p:cNvPr id="50" name="Google Shape;50;p1"/>
          <p:cNvSpPr txBox="1"/>
          <p:nvPr/>
        </p:nvSpPr>
        <p:spPr>
          <a:xfrm>
            <a:off x="4646600" y="3729325"/>
            <a:ext cx="4497300" cy="1311300"/>
          </a:xfrm>
          <a:prstGeom prst="rect">
            <a:avLst/>
          </a:prstGeom>
          <a:noFill/>
          <a:ln>
            <a:noFill/>
          </a:ln>
        </p:spPr>
        <p:txBody>
          <a:bodyPr spcFirstLastPara="1" wrap="square" lIns="91425" tIns="91425" rIns="91425" bIns="91425" anchor="ctr" anchorCtr="0">
            <a:noAutofit/>
          </a:bodyPr>
          <a:lstStyle/>
          <a:p>
            <a:pPr marL="0" marR="0" lvl="0" indent="0" algn="r" rtl="0">
              <a:lnSpc>
                <a:spcPct val="115000"/>
              </a:lnSpc>
              <a:spcBef>
                <a:spcPts val="0"/>
              </a:spcBef>
              <a:spcAft>
                <a:spcPts val="0"/>
              </a:spcAft>
              <a:buClr>
                <a:srgbClr val="000000"/>
              </a:buClr>
              <a:buSzPts val="1100"/>
              <a:buFont typeface="Arial"/>
              <a:buNone/>
            </a:pPr>
            <a:r>
              <a:rPr lang="en" sz="1100" b="0" i="0" u="none" strike="noStrike" cap="none" dirty="0">
                <a:solidFill>
                  <a:srgbClr val="FFFFFF"/>
                </a:solidFill>
                <a:latin typeface="Cambria"/>
                <a:ea typeface="Cambria"/>
                <a:cs typeface="Cambria"/>
                <a:sym typeface="Cambria"/>
              </a:rPr>
              <a:t>G.P.W.S.Anuradha</a:t>
            </a:r>
            <a:endParaRPr sz="1100" b="0" i="0" u="none" strike="noStrike" cap="none" dirty="0">
              <a:solidFill>
                <a:srgbClr val="FFFFFF"/>
              </a:solidFill>
              <a:latin typeface="Cambria"/>
              <a:ea typeface="Cambria"/>
              <a:cs typeface="Cambria"/>
              <a:sym typeface="Cambria"/>
            </a:endParaRPr>
          </a:p>
          <a:p>
            <a:pPr marL="0" marR="0" lvl="0" indent="0" algn="r" rtl="0">
              <a:lnSpc>
                <a:spcPct val="115000"/>
              </a:lnSpc>
              <a:spcBef>
                <a:spcPts val="0"/>
              </a:spcBef>
              <a:spcAft>
                <a:spcPts val="0"/>
              </a:spcAft>
              <a:buClr>
                <a:srgbClr val="000000"/>
              </a:buClr>
              <a:buSzPts val="1100"/>
              <a:buFont typeface="Arial"/>
              <a:buNone/>
            </a:pPr>
            <a:r>
              <a:rPr lang="en-GB" sz="1100" b="0" i="0" u="none" strike="noStrike" cap="none" dirty="0">
                <a:solidFill>
                  <a:srgbClr val="FFFFFF"/>
                </a:solidFill>
                <a:latin typeface="Cambria"/>
                <a:ea typeface="Cambria"/>
                <a:cs typeface="Cambria"/>
                <a:sym typeface="Cambria"/>
              </a:rPr>
              <a:t>2207733 / UWTSD</a:t>
            </a:r>
            <a:endParaRPr sz="1100" b="0" i="0" u="none" strike="noStrike" cap="none" dirty="0">
              <a:solidFill>
                <a:srgbClr val="FFFFFF"/>
              </a:solidFill>
              <a:latin typeface="Cambria"/>
              <a:ea typeface="Cambria"/>
              <a:cs typeface="Cambria"/>
              <a:sym typeface="Cambri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pic>
        <p:nvPicPr>
          <p:cNvPr id="55" name="Google Shape;55;p2"/>
          <p:cNvPicPr preferRelativeResize="0"/>
          <p:nvPr/>
        </p:nvPicPr>
        <p:blipFill rotWithShape="1">
          <a:blip r:embed="rId3">
            <a:alphaModFix/>
          </a:blip>
          <a:srcRect/>
          <a:stretch/>
        </p:blipFill>
        <p:spPr>
          <a:xfrm>
            <a:off x="4261825" y="1138025"/>
            <a:ext cx="4796726" cy="3860775"/>
          </a:xfrm>
          <a:prstGeom prst="rect">
            <a:avLst/>
          </a:prstGeom>
          <a:noFill/>
          <a:ln>
            <a:noFill/>
          </a:ln>
        </p:spPr>
      </p:pic>
      <p:sp>
        <p:nvSpPr>
          <p:cNvPr id="56" name="Google Shape;56;p2"/>
          <p:cNvSpPr txBox="1"/>
          <p:nvPr/>
        </p:nvSpPr>
        <p:spPr>
          <a:xfrm>
            <a:off x="311700" y="-141275"/>
            <a:ext cx="8520600" cy="8313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0"/>
              </a:spcBef>
              <a:spcAft>
                <a:spcPts val="0"/>
              </a:spcAft>
              <a:buClr>
                <a:srgbClr val="000000"/>
              </a:buClr>
              <a:buSzPts val="3600"/>
              <a:buFont typeface="Arial"/>
              <a:buNone/>
            </a:pPr>
            <a:r>
              <a:rPr lang="en" sz="3600" b="0" i="0" u="none" strike="noStrike" cap="none">
                <a:solidFill>
                  <a:srgbClr val="000000"/>
                </a:solidFill>
                <a:latin typeface="Cambria"/>
                <a:ea typeface="Cambria"/>
                <a:cs typeface="Cambria"/>
                <a:sym typeface="Cambria"/>
              </a:rPr>
              <a:t>Content Page</a:t>
            </a:r>
            <a:endParaRPr sz="3600" b="0" i="0" u="none" strike="noStrike" cap="none">
              <a:solidFill>
                <a:srgbClr val="000000"/>
              </a:solidFill>
              <a:latin typeface="Cambria"/>
              <a:ea typeface="Cambria"/>
              <a:cs typeface="Cambria"/>
              <a:sym typeface="Cambria"/>
            </a:endParaRPr>
          </a:p>
        </p:txBody>
      </p:sp>
      <p:sp>
        <p:nvSpPr>
          <p:cNvPr id="57" name="Google Shape;57;p2"/>
          <p:cNvSpPr txBox="1"/>
          <p:nvPr/>
        </p:nvSpPr>
        <p:spPr>
          <a:xfrm>
            <a:off x="379450" y="1011825"/>
            <a:ext cx="3091800" cy="3246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en Sans"/>
              <a:ea typeface="Open Sans"/>
              <a:cs typeface="Open Sans"/>
              <a:sym typeface="Open Sans"/>
            </a:endParaRPr>
          </a:p>
        </p:txBody>
      </p:sp>
      <p:sp>
        <p:nvSpPr>
          <p:cNvPr id="58" name="Google Shape;58;p2"/>
          <p:cNvSpPr txBox="1"/>
          <p:nvPr/>
        </p:nvSpPr>
        <p:spPr>
          <a:xfrm>
            <a:off x="379450" y="613825"/>
            <a:ext cx="6500622" cy="4059600"/>
          </a:xfrm>
          <a:prstGeom prst="rect">
            <a:avLst/>
          </a:prstGeom>
          <a:noFill/>
          <a:ln>
            <a:noFill/>
          </a:ln>
        </p:spPr>
        <p:txBody>
          <a:bodyPr spcFirstLastPara="1" wrap="square" lIns="91425" tIns="91425" rIns="91425" bIns="91425" anchor="t" anchorCtr="0">
            <a:noAutofit/>
          </a:bodyPr>
          <a:lstStyle/>
          <a:p>
            <a:pPr marL="457200" marR="0" lvl="0" indent="-355600" algn="l" rtl="0">
              <a:lnSpc>
                <a:spcPct val="150000"/>
              </a:lnSpc>
              <a:spcBef>
                <a:spcPts val="0"/>
              </a:spcBef>
              <a:spcAft>
                <a:spcPts val="0"/>
              </a:spcAft>
              <a:buClr>
                <a:schemeClr val="dk1"/>
              </a:buClr>
              <a:buSzPts val="2000"/>
              <a:buFont typeface="Calibri"/>
              <a:buChar char="❖"/>
            </a:pPr>
            <a:r>
              <a:rPr lang="en" sz="1600" b="0" i="0" u="none" strike="noStrike" cap="none" dirty="0">
                <a:solidFill>
                  <a:schemeClr val="dk1"/>
                </a:solidFill>
                <a:latin typeface="Times New Roman" pitchFamily="18" charset="0"/>
                <a:ea typeface="Calibri"/>
                <a:cs typeface="Times New Roman" pitchFamily="18" charset="0"/>
                <a:sym typeface="Calibri"/>
              </a:rPr>
              <a:t>Problem Identification and Justification</a:t>
            </a: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marR="0" lvl="0" indent="-342900" algn="l" rtl="0">
              <a:lnSpc>
                <a:spcPct val="150000"/>
              </a:lnSpc>
              <a:spcBef>
                <a:spcPts val="0"/>
              </a:spcBef>
              <a:spcAft>
                <a:spcPts val="0"/>
              </a:spcAft>
              <a:buClr>
                <a:schemeClr val="dk1"/>
              </a:buClr>
              <a:buSzPts val="1800"/>
              <a:buFont typeface="Calibri"/>
              <a:buChar char="❖"/>
            </a:pPr>
            <a:r>
              <a:rPr lang="en" sz="1600" b="0" i="0" u="none" strike="noStrike" cap="none" dirty="0">
                <a:solidFill>
                  <a:schemeClr val="dk1"/>
                </a:solidFill>
                <a:latin typeface="Times New Roman" pitchFamily="18" charset="0"/>
                <a:ea typeface="Calibri"/>
                <a:cs typeface="Times New Roman" pitchFamily="18" charset="0"/>
                <a:sym typeface="Calibri"/>
              </a:rPr>
              <a:t>Objectives</a:t>
            </a: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marR="0" lvl="0" indent="-342900" algn="l" rtl="0">
              <a:lnSpc>
                <a:spcPct val="150000"/>
              </a:lnSpc>
              <a:spcBef>
                <a:spcPts val="0"/>
              </a:spcBef>
              <a:spcAft>
                <a:spcPts val="0"/>
              </a:spcAft>
              <a:buClr>
                <a:schemeClr val="dk1"/>
              </a:buClr>
              <a:buSzPts val="1800"/>
              <a:buFont typeface="Calibri"/>
              <a:buChar char="❖"/>
            </a:pPr>
            <a:r>
              <a:rPr lang="en-US" sz="1600" b="0" i="0" u="none" strike="noStrike" cap="none" dirty="0">
                <a:solidFill>
                  <a:schemeClr val="dk1"/>
                </a:solidFill>
                <a:latin typeface="Times New Roman" pitchFamily="18" charset="0"/>
                <a:ea typeface="Calibri"/>
                <a:cs typeface="Times New Roman" pitchFamily="18" charset="0"/>
                <a:sym typeface="Calibri"/>
              </a:rPr>
              <a:t>Location</a:t>
            </a:r>
          </a:p>
          <a:p>
            <a:pPr marL="457200" marR="0" lvl="0" indent="-342900" algn="l" rtl="0">
              <a:lnSpc>
                <a:spcPct val="150000"/>
              </a:lnSpc>
              <a:spcBef>
                <a:spcPts val="0"/>
              </a:spcBef>
              <a:spcAft>
                <a:spcPts val="0"/>
              </a:spcAft>
              <a:buClr>
                <a:schemeClr val="dk1"/>
              </a:buClr>
              <a:buSzPts val="1800"/>
              <a:buFont typeface="Calibri"/>
              <a:buChar char="❖"/>
            </a:pPr>
            <a:r>
              <a:rPr lang="en-US" sz="1600" dirty="0">
                <a:solidFill>
                  <a:schemeClr val="dk1"/>
                </a:solidFill>
                <a:latin typeface="Times New Roman" pitchFamily="18" charset="0"/>
                <a:ea typeface="Calibri"/>
                <a:cs typeface="Times New Roman" pitchFamily="18" charset="0"/>
                <a:sym typeface="Calibri"/>
              </a:rPr>
              <a:t>Literature Review</a:t>
            </a: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lvl="0" indent="-342900">
              <a:lnSpc>
                <a:spcPct val="150000"/>
              </a:lnSpc>
              <a:buClr>
                <a:schemeClr val="dk1"/>
              </a:buClr>
              <a:buSzPts val="1800"/>
              <a:buFont typeface="Calibri"/>
              <a:buChar char="❖"/>
            </a:pPr>
            <a:r>
              <a:rPr lang="en-US" sz="1600" dirty="0">
                <a:solidFill>
                  <a:schemeClr val="dk1"/>
                </a:solidFill>
                <a:latin typeface="Times New Roman" pitchFamily="18" charset="0"/>
                <a:ea typeface="Calibri"/>
                <a:cs typeface="Times New Roman" pitchFamily="18" charset="0"/>
                <a:sym typeface="Calibri"/>
              </a:rPr>
              <a:t>Methodological Review </a:t>
            </a: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marR="0" lvl="0" indent="-342900" algn="l" rtl="0">
              <a:lnSpc>
                <a:spcPct val="150000"/>
              </a:lnSpc>
              <a:spcBef>
                <a:spcPts val="0"/>
              </a:spcBef>
              <a:spcAft>
                <a:spcPts val="0"/>
              </a:spcAft>
              <a:buClr>
                <a:schemeClr val="dk1"/>
              </a:buClr>
              <a:buSzPts val="1800"/>
              <a:buFont typeface="Calibri"/>
              <a:buChar char="❖"/>
            </a:pPr>
            <a:r>
              <a:rPr lang="en" sz="1600" b="0" i="0" u="none" strike="noStrike" cap="none" dirty="0">
                <a:solidFill>
                  <a:schemeClr val="dk1"/>
                </a:solidFill>
                <a:latin typeface="Times New Roman" pitchFamily="18" charset="0"/>
                <a:ea typeface="Calibri"/>
                <a:cs typeface="Times New Roman" pitchFamily="18" charset="0"/>
                <a:sym typeface="Calibri"/>
              </a:rPr>
              <a:t>Results and Discussion</a:t>
            </a: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lvl="0" indent="-342900">
              <a:lnSpc>
                <a:spcPct val="150000"/>
              </a:lnSpc>
              <a:buClr>
                <a:schemeClr val="dk1"/>
              </a:buClr>
              <a:buSzPts val="1800"/>
              <a:buFont typeface="Calibri"/>
              <a:buChar char="❖"/>
            </a:pPr>
            <a:r>
              <a:rPr lang="en-US" sz="1600" dirty="0">
                <a:latin typeface="Times New Roman" pitchFamily="18" charset="0"/>
                <a:cs typeface="Times New Roman" pitchFamily="18" charset="0"/>
              </a:rPr>
              <a:t>Contribution to the literature</a:t>
            </a:r>
          </a:p>
          <a:p>
            <a:pPr marL="457200" lvl="0" indent="-342900">
              <a:lnSpc>
                <a:spcPct val="150000"/>
              </a:lnSpc>
              <a:buClr>
                <a:schemeClr val="dk1"/>
              </a:buClr>
              <a:buSzPts val="1800"/>
              <a:buFont typeface="Calibri"/>
              <a:buChar char="❖"/>
            </a:pPr>
            <a:r>
              <a:rPr lang="en-US" sz="1600" dirty="0">
                <a:latin typeface="Times New Roman" pitchFamily="18" charset="0"/>
                <a:cs typeface="Times New Roman" pitchFamily="18" charset="0"/>
              </a:rPr>
              <a:t> Potential contribution to academia/professional practice</a:t>
            </a:r>
          </a:p>
          <a:p>
            <a:pPr marL="457200" lvl="0" indent="-342900">
              <a:lnSpc>
                <a:spcPct val="150000"/>
              </a:lnSpc>
              <a:buClr>
                <a:schemeClr val="dk1"/>
              </a:buClr>
              <a:buSzPts val="1800"/>
              <a:buFont typeface="Calibri"/>
              <a:buChar char="❖"/>
            </a:pPr>
            <a:r>
              <a:rPr lang="en-US" sz="1600" dirty="0">
                <a:latin typeface="Times New Roman" pitchFamily="18" charset="0"/>
                <a:cs typeface="Times New Roman" pitchFamily="18" charset="0"/>
              </a:rPr>
              <a:t>Limitations, future research and reflections</a:t>
            </a:r>
          </a:p>
          <a:p>
            <a:pPr marL="457200" lvl="0" indent="-342900">
              <a:lnSpc>
                <a:spcPct val="150000"/>
              </a:lnSpc>
              <a:buClr>
                <a:schemeClr val="dk1"/>
              </a:buClr>
              <a:buSzPts val="1800"/>
              <a:buFont typeface="Calibri"/>
              <a:buChar char="❖"/>
            </a:pPr>
            <a:r>
              <a:rPr lang="en-US" sz="1600" dirty="0">
                <a:latin typeface="Times New Roman" pitchFamily="18" charset="0"/>
                <a:cs typeface="Times New Roman" pitchFamily="18" charset="0"/>
              </a:rPr>
              <a:t>What lessons have you learnt about the research process</a:t>
            </a:r>
          </a:p>
          <a:p>
            <a:pPr marL="457200" lvl="0" indent="-342900">
              <a:lnSpc>
                <a:spcPct val="150000"/>
              </a:lnSpc>
              <a:buClr>
                <a:schemeClr val="dk1"/>
              </a:buClr>
              <a:buSzPts val="1800"/>
              <a:buFont typeface="Calibri"/>
              <a:buChar char="❖"/>
            </a:pPr>
            <a:endParaRPr lang="en-US" sz="1600" dirty="0">
              <a:latin typeface="Times New Roman" pitchFamily="18" charset="0"/>
              <a:cs typeface="Times New Roman" pitchFamily="18" charset="0"/>
            </a:endParaRPr>
          </a:p>
          <a:p>
            <a:pPr marL="457200" lvl="0" indent="-342900">
              <a:lnSpc>
                <a:spcPct val="150000"/>
              </a:lnSpc>
              <a:buClr>
                <a:schemeClr val="dk1"/>
              </a:buClr>
              <a:buSzPts val="1800"/>
              <a:buFont typeface="Calibri"/>
              <a:buChar char="❖"/>
            </a:pPr>
            <a:endParaRPr lang="en-US" sz="1600" dirty="0">
              <a:latin typeface="Times New Roman" pitchFamily="18" charset="0"/>
              <a:cs typeface="Times New Roman" pitchFamily="18" charset="0"/>
            </a:endParaRPr>
          </a:p>
          <a:p>
            <a:pPr marL="457200" lvl="0" indent="-342900">
              <a:lnSpc>
                <a:spcPct val="150000"/>
              </a:lnSpc>
              <a:buClr>
                <a:schemeClr val="dk1"/>
              </a:buClr>
              <a:buSzPts val="1800"/>
              <a:buFont typeface="Calibri"/>
              <a:buChar char="❖"/>
            </a:pPr>
            <a:endParaRPr lang="en-US" sz="1600" dirty="0">
              <a:latin typeface="Times New Roman" pitchFamily="18" charset="0"/>
              <a:cs typeface="Times New Roman" pitchFamily="18" charset="0"/>
            </a:endParaRPr>
          </a:p>
          <a:p>
            <a:pPr marL="114300" lvl="0">
              <a:lnSpc>
                <a:spcPct val="150000"/>
              </a:lnSpc>
              <a:buClr>
                <a:schemeClr val="dk1"/>
              </a:buClr>
              <a:buSzPts val="1800"/>
            </a:pPr>
            <a:endParaRPr lang="en-US" sz="1600" dirty="0">
              <a:latin typeface="Times New Roman" pitchFamily="18" charset="0"/>
              <a:cs typeface="Times New Roman" pitchFamily="18" charset="0"/>
            </a:endParaRPr>
          </a:p>
          <a:p>
            <a:pPr marL="457200" lvl="0" indent="-342900">
              <a:lnSpc>
                <a:spcPct val="150000"/>
              </a:lnSpc>
              <a:buClr>
                <a:schemeClr val="dk1"/>
              </a:buClr>
              <a:buSzPts val="1800"/>
              <a:buFont typeface="Calibri"/>
              <a:buChar char="❖"/>
            </a:pPr>
            <a:endParaRPr sz="1600" b="0" i="0" u="none" strike="noStrike" cap="none" dirty="0">
              <a:solidFill>
                <a:schemeClr val="dk1"/>
              </a:solidFill>
              <a:latin typeface="Times New Roman" pitchFamily="18" charset="0"/>
              <a:ea typeface="Calibri"/>
              <a:cs typeface="Times New Roman" pitchFamily="18" charset="0"/>
              <a:sym typeface="Calibri"/>
            </a:endParaRPr>
          </a:p>
          <a:p>
            <a:pPr marL="457200" marR="0" lvl="0" indent="0" algn="l" rtl="0">
              <a:lnSpc>
                <a:spcPct val="150000"/>
              </a:lnSpc>
              <a:spcBef>
                <a:spcPts val="0"/>
              </a:spcBef>
              <a:spcAft>
                <a:spcPts val="0"/>
              </a:spcAft>
              <a:buClr>
                <a:srgbClr val="000000"/>
              </a:buClr>
              <a:buSzPts val="1800"/>
              <a:buFont typeface="Arial"/>
              <a:buNone/>
            </a:pPr>
            <a:endParaRPr b="0" i="0" u="none" strike="noStrike" cap="none" dirty="0">
              <a:solidFill>
                <a:schemeClr val="dk1"/>
              </a:solidFill>
              <a:latin typeface="Times New Roman" pitchFamily="18" charset="0"/>
              <a:ea typeface="Calibri"/>
              <a:cs typeface="Times New Roman" pitchFamily="18" charset="0"/>
              <a:sym typeface="Calibri"/>
            </a:endParaRPr>
          </a:p>
          <a:p>
            <a:pPr marL="0" marR="0" lvl="0" indent="0" algn="l" rtl="0">
              <a:lnSpc>
                <a:spcPct val="100000"/>
              </a:lnSpc>
              <a:spcBef>
                <a:spcPts val="0"/>
              </a:spcBef>
              <a:spcAft>
                <a:spcPts val="0"/>
              </a:spcAft>
              <a:buClr>
                <a:srgbClr val="000000"/>
              </a:buClr>
              <a:buSzPts val="1400"/>
              <a:buFont typeface="Arial"/>
              <a:buNone/>
            </a:pPr>
            <a:endParaRPr sz="1100" b="0" i="0" u="none" strike="noStrike" cap="none" dirty="0">
              <a:solidFill>
                <a:srgbClr val="000000"/>
              </a:solidFill>
              <a:latin typeface="Times New Roman" pitchFamily="18" charset="0"/>
              <a:ea typeface="Open Sans"/>
              <a:cs typeface="Times New Roman" pitchFamily="18" charset="0"/>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9"/>
          <p:cNvSpPr txBox="1">
            <a:spLocks noGrp="1"/>
          </p:cNvSpPr>
          <p:nvPr>
            <p:ph type="title"/>
          </p:nvPr>
        </p:nvSpPr>
        <p:spPr>
          <a:xfrm>
            <a:off x="136725" y="-152400"/>
            <a:ext cx="8520600" cy="83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4200"/>
              <a:buNone/>
            </a:pPr>
            <a:r>
              <a:rPr lang="en" sz="3400">
                <a:latin typeface="Cambria"/>
                <a:ea typeface="Cambria"/>
                <a:cs typeface="Cambria"/>
                <a:sym typeface="Cambria"/>
              </a:rPr>
              <a:t>Problem Identification and Justification</a:t>
            </a:r>
            <a:endParaRPr/>
          </a:p>
        </p:txBody>
      </p:sp>
      <p:pic>
        <p:nvPicPr>
          <p:cNvPr id="115" name="Google Shape;115;p9"/>
          <p:cNvPicPr preferRelativeResize="0"/>
          <p:nvPr/>
        </p:nvPicPr>
        <p:blipFill rotWithShape="1">
          <a:blip r:embed="rId3">
            <a:alphaModFix/>
          </a:blip>
          <a:srcRect/>
          <a:stretch/>
        </p:blipFill>
        <p:spPr>
          <a:xfrm>
            <a:off x="1493294" y="678894"/>
            <a:ext cx="5807478" cy="4108791"/>
          </a:xfrm>
          <a:prstGeom prst="rect">
            <a:avLst/>
          </a:prstGeom>
          <a:noFill/>
          <a:ln>
            <a:noFill/>
          </a:ln>
        </p:spPr>
      </p:pic>
      <p:sp>
        <p:nvSpPr>
          <p:cNvPr id="116" name="Google Shape;116;p9"/>
          <p:cNvSpPr txBox="1"/>
          <p:nvPr/>
        </p:nvSpPr>
        <p:spPr>
          <a:xfrm>
            <a:off x="5763040" y="4863548"/>
            <a:ext cx="1637100" cy="2769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 sz="1200" b="0" i="0" u="none" strike="noStrike" cap="none" dirty="0">
                <a:solidFill>
                  <a:srgbClr val="000000"/>
                </a:solidFill>
                <a:latin typeface="Arial"/>
                <a:ea typeface="Arial"/>
                <a:cs typeface="Arial"/>
                <a:sym typeface="Arial"/>
              </a:rPr>
              <a:t>Source; (WMO,2017)</a:t>
            </a:r>
            <a:endParaRPr sz="1200" b="0" i="0" u="none" strike="noStrike" cap="none" dirty="0">
              <a:solidFill>
                <a:srgbClr val="000000"/>
              </a:solidFill>
              <a:latin typeface="Arial"/>
              <a:ea typeface="Arial"/>
              <a:cs typeface="Arial"/>
              <a:sym typeface="Arial"/>
            </a:endParaRPr>
          </a:p>
        </p:txBody>
      </p:sp>
      <p:sp>
        <p:nvSpPr>
          <p:cNvPr id="2" name="Oval 1"/>
          <p:cNvSpPr/>
          <p:nvPr/>
        </p:nvSpPr>
        <p:spPr>
          <a:xfrm>
            <a:off x="4318000" y="1130300"/>
            <a:ext cx="1082333" cy="132080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B1AD2070-70D5-BDB6-C64D-8298A2691A65}"/>
              </a:ext>
            </a:extLst>
          </p:cNvPr>
          <p:cNvGraphicFramePr/>
          <p:nvPr>
            <p:extLst>
              <p:ext uri="{D42A27DB-BD31-4B8C-83A1-F6EECF244321}">
                <p14:modId xmlns:p14="http://schemas.microsoft.com/office/powerpoint/2010/main" val="303749256"/>
              </p:ext>
            </p:extLst>
          </p:nvPr>
        </p:nvGraphicFramePr>
        <p:xfrm>
          <a:off x="0" y="385671"/>
          <a:ext cx="6241677" cy="4159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Arc 5">
            <a:extLst>
              <a:ext uri="{FF2B5EF4-FFF2-40B4-BE49-F238E27FC236}">
                <a16:creationId xmlns:a16="http://schemas.microsoft.com/office/drawing/2014/main" id="{5E856504-E2DE-8A21-66AC-E43A1E18E2D5}"/>
              </a:ext>
            </a:extLst>
          </p:cNvPr>
          <p:cNvSpPr/>
          <p:nvPr/>
        </p:nvSpPr>
        <p:spPr>
          <a:xfrm rot="19683912">
            <a:off x="3314700" y="1257301"/>
            <a:ext cx="584947" cy="302559"/>
          </a:xfrm>
          <a:prstGeom prst="arc">
            <a:avLst>
              <a:gd name="adj1" fmla="val 11579668"/>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8" name="Picture 7" descr="A cartoon of a child holding a puzzle piece next to a light bulb&#10;&#10;Description automatically generated">
            <a:extLst>
              <a:ext uri="{FF2B5EF4-FFF2-40B4-BE49-F238E27FC236}">
                <a16:creationId xmlns:a16="http://schemas.microsoft.com/office/drawing/2014/main" id="{0E70B610-B4B1-D458-2EB7-9DAE86C5E480}"/>
              </a:ext>
            </a:extLst>
          </p:cNvPr>
          <p:cNvPicPr>
            <a:picLocks noChangeAspect="1"/>
          </p:cNvPicPr>
          <p:nvPr/>
        </p:nvPicPr>
        <p:blipFill>
          <a:blip r:embed="rId7"/>
          <a:stretch>
            <a:fillRect/>
          </a:stretch>
        </p:blipFill>
        <p:spPr>
          <a:xfrm>
            <a:off x="2506125" y="1889242"/>
            <a:ext cx="1229426" cy="1229426"/>
          </a:xfrm>
          <a:prstGeom prst="rect">
            <a:avLst/>
          </a:prstGeom>
        </p:spPr>
      </p:pic>
      <p:sp>
        <p:nvSpPr>
          <p:cNvPr id="9" name="Arrow: Right 8">
            <a:extLst>
              <a:ext uri="{FF2B5EF4-FFF2-40B4-BE49-F238E27FC236}">
                <a16:creationId xmlns:a16="http://schemas.microsoft.com/office/drawing/2014/main" id="{E325C81D-8AAB-A1F0-4E27-8BA7E6C4F376}"/>
              </a:ext>
            </a:extLst>
          </p:cNvPr>
          <p:cNvSpPr/>
          <p:nvPr/>
        </p:nvSpPr>
        <p:spPr>
          <a:xfrm>
            <a:off x="5452782" y="2465669"/>
            <a:ext cx="788894" cy="26557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6F6C0A6-8ABD-9AF4-B5B7-35488AC17C6F}"/>
              </a:ext>
            </a:extLst>
          </p:cNvPr>
          <p:cNvSpPr txBox="1"/>
          <p:nvPr/>
        </p:nvSpPr>
        <p:spPr>
          <a:xfrm>
            <a:off x="6288741" y="1259630"/>
            <a:ext cx="2628900" cy="2677656"/>
          </a:xfrm>
          <a:prstGeom prst="rect">
            <a:avLst/>
          </a:prstGeom>
          <a:noFill/>
        </p:spPr>
        <p:txBody>
          <a:bodyPr wrap="square" rtlCol="0">
            <a:spAutoFit/>
          </a:bodyPr>
          <a:lstStyle/>
          <a:p>
            <a:r>
              <a:rPr lang="en-GB" sz="1200" dirty="0"/>
              <a:t>The </a:t>
            </a:r>
            <a:r>
              <a:rPr lang="en-GB" sz="1200" dirty="0" err="1"/>
              <a:t>Palugawewa</a:t>
            </a:r>
            <a:r>
              <a:rPr lang="en-GB" sz="1200" dirty="0"/>
              <a:t> tank cascade system in Anuradhapura, Sri Lanka, offers potential for eco-tourism, The approach includes ;</a:t>
            </a:r>
          </a:p>
          <a:p>
            <a:endParaRPr lang="en-GB" sz="1200" dirty="0"/>
          </a:p>
          <a:p>
            <a:pPr lvl="3"/>
            <a:r>
              <a:rPr lang="en-GB" sz="1200" i="1" dirty="0"/>
              <a:t>1.ecological agriculture</a:t>
            </a:r>
          </a:p>
          <a:p>
            <a:pPr lvl="3"/>
            <a:r>
              <a:rPr lang="en-GB" sz="1200" i="1" dirty="0"/>
              <a:t>2.traditional farming practices</a:t>
            </a:r>
          </a:p>
          <a:p>
            <a:pPr lvl="3"/>
            <a:r>
              <a:rPr lang="en-GB" sz="1200" i="1" dirty="0"/>
              <a:t>3.cultural preservation</a:t>
            </a:r>
          </a:p>
          <a:p>
            <a:pPr lvl="3"/>
            <a:r>
              <a:rPr lang="en-GB" sz="1200" i="1" dirty="0"/>
              <a:t>4.Community involvement </a:t>
            </a:r>
            <a:r>
              <a:rPr lang="en-GB" sz="700" dirty="0"/>
              <a:t>(FAO, 2016)</a:t>
            </a:r>
          </a:p>
          <a:p>
            <a:endParaRPr lang="en-GB" sz="1200" dirty="0"/>
          </a:p>
          <a:p>
            <a:r>
              <a:rPr lang="en-GB" sz="1200" dirty="0"/>
              <a:t>Ecotourism is a promising strategy to mitigate climate change impacts and stimulate the local economy(FAO, 2016)</a:t>
            </a:r>
          </a:p>
        </p:txBody>
      </p:sp>
      <p:sp>
        <p:nvSpPr>
          <p:cNvPr id="11" name="Google Shape;123;p10">
            <a:extLst>
              <a:ext uri="{FF2B5EF4-FFF2-40B4-BE49-F238E27FC236}">
                <a16:creationId xmlns:a16="http://schemas.microsoft.com/office/drawing/2014/main" id="{076CFE1C-9BD4-524B-AC52-6FDB4687E720}"/>
              </a:ext>
            </a:extLst>
          </p:cNvPr>
          <p:cNvSpPr txBox="1">
            <a:spLocks noGrp="1"/>
          </p:cNvSpPr>
          <p:nvPr>
            <p:ph type="title"/>
          </p:nvPr>
        </p:nvSpPr>
        <p:spPr>
          <a:xfrm>
            <a:off x="0" y="0"/>
            <a:ext cx="8520600" cy="83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Clr>
                <a:srgbClr val="000000"/>
              </a:buClr>
              <a:buSzPts val="1100"/>
              <a:buFont typeface="Arial"/>
              <a:buNone/>
            </a:pPr>
            <a:r>
              <a:rPr lang="en" sz="1400" b="1" i="1" dirty="0">
                <a:solidFill>
                  <a:srgbClr val="000000"/>
                </a:solidFill>
                <a:latin typeface="Cambria"/>
                <a:ea typeface="Cambria"/>
                <a:cs typeface="Cambria"/>
                <a:sym typeface="Cambria"/>
              </a:rPr>
              <a:t>Problem identification and justification Cont’d...</a:t>
            </a:r>
            <a:endParaRPr sz="1400" b="1" i="1" dirty="0">
              <a:solidFill>
                <a:srgbClr val="000000"/>
              </a:solidFill>
              <a:latin typeface="Cambria"/>
              <a:ea typeface="Cambria"/>
              <a:cs typeface="Cambria"/>
              <a:sym typeface="Cambria"/>
            </a:endParaRPr>
          </a:p>
          <a:p>
            <a:pPr marL="0" lvl="0" indent="0" algn="ctr" rtl="0">
              <a:lnSpc>
                <a:spcPct val="100000"/>
              </a:lnSpc>
              <a:spcBef>
                <a:spcPts val="0"/>
              </a:spcBef>
              <a:spcAft>
                <a:spcPts val="0"/>
              </a:spcAft>
              <a:buSzPts val="4200"/>
              <a:buNone/>
            </a:pPr>
            <a:endParaRPr sz="3400" dirty="0">
              <a:latin typeface="Cambria"/>
              <a:ea typeface="Cambria"/>
              <a:cs typeface="Cambria"/>
              <a:sym typeface="Cambria"/>
            </a:endParaRPr>
          </a:p>
        </p:txBody>
      </p:sp>
    </p:spTree>
    <p:extLst>
      <p:ext uri="{BB962C8B-B14F-4D97-AF65-F5344CB8AC3E}">
        <p14:creationId xmlns:p14="http://schemas.microsoft.com/office/powerpoint/2010/main" val="262173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1"/>
          <p:cNvSpPr txBox="1">
            <a:spLocks noGrp="1"/>
          </p:cNvSpPr>
          <p:nvPr>
            <p:ph type="title"/>
          </p:nvPr>
        </p:nvSpPr>
        <p:spPr>
          <a:xfrm>
            <a:off x="311700" y="0"/>
            <a:ext cx="8520600" cy="83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4200"/>
              <a:buNone/>
            </a:pPr>
            <a:r>
              <a:rPr lang="en" sz="3600">
                <a:latin typeface="Cambria"/>
                <a:ea typeface="Cambria"/>
                <a:cs typeface="Cambria"/>
                <a:sym typeface="Cambria"/>
              </a:rPr>
              <a:t>Objectives</a:t>
            </a:r>
            <a:endParaRPr sz="3600">
              <a:latin typeface="Cambria"/>
              <a:ea typeface="Cambria"/>
              <a:cs typeface="Cambria"/>
              <a:sym typeface="Cambria"/>
            </a:endParaRPr>
          </a:p>
        </p:txBody>
      </p:sp>
      <p:sp>
        <p:nvSpPr>
          <p:cNvPr id="129" name="Google Shape;129;p11"/>
          <p:cNvSpPr txBox="1">
            <a:spLocks noGrp="1"/>
          </p:cNvSpPr>
          <p:nvPr>
            <p:ph type="body" idx="1"/>
          </p:nvPr>
        </p:nvSpPr>
        <p:spPr>
          <a:xfrm>
            <a:off x="311700" y="526113"/>
            <a:ext cx="8520600" cy="1240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800"/>
              </a:spcBef>
              <a:spcAft>
                <a:spcPts val="0"/>
              </a:spcAft>
              <a:buSzPts val="1800"/>
              <a:buNone/>
            </a:pPr>
            <a:r>
              <a:rPr lang="en" sz="2400" dirty="0">
                <a:latin typeface="Cambria"/>
                <a:ea typeface="Cambria"/>
                <a:cs typeface="Cambria"/>
                <a:sym typeface="Cambria"/>
              </a:rPr>
              <a:t>General objective</a:t>
            </a:r>
            <a:endParaRPr sz="2400" dirty="0">
              <a:latin typeface="Cambria"/>
              <a:ea typeface="Cambria"/>
              <a:cs typeface="Cambria"/>
              <a:sym typeface="Cambria"/>
            </a:endParaRPr>
          </a:p>
          <a:p>
            <a:pPr marL="457200" lvl="0" indent="0" algn="just" rtl="0">
              <a:lnSpc>
                <a:spcPct val="115000"/>
              </a:lnSpc>
              <a:spcBef>
                <a:spcPts val="700"/>
              </a:spcBef>
              <a:spcAft>
                <a:spcPts val="0"/>
              </a:spcAft>
              <a:buSzPts val="1800"/>
              <a:buNone/>
            </a:pPr>
            <a:r>
              <a:rPr lang="en-GB" sz="1600" b="1" dirty="0">
                <a:latin typeface="Calibri"/>
                <a:ea typeface="Calibri"/>
                <a:cs typeface="Calibri"/>
                <a:sym typeface="Calibri"/>
              </a:rPr>
              <a:t>To assess the feasibility of eco-tourism as an adaptation strategy for the food production / agriculture sector in </a:t>
            </a:r>
            <a:r>
              <a:rPr lang="en-GB" sz="1600" b="1" dirty="0" err="1">
                <a:latin typeface="Calibri"/>
                <a:ea typeface="Calibri"/>
                <a:cs typeface="Calibri"/>
                <a:sym typeface="Calibri"/>
              </a:rPr>
              <a:t>Plugaswewa</a:t>
            </a:r>
            <a:r>
              <a:rPr lang="en-GB" sz="1600" b="1" dirty="0">
                <a:latin typeface="Calibri"/>
                <a:ea typeface="Calibri"/>
                <a:cs typeface="Calibri"/>
                <a:sym typeface="Calibri"/>
              </a:rPr>
              <a:t> Tank Cascade, Anuradhapura</a:t>
            </a:r>
            <a:endParaRPr dirty="0"/>
          </a:p>
        </p:txBody>
      </p:sp>
      <p:sp>
        <p:nvSpPr>
          <p:cNvPr id="130" name="Google Shape;130;p11"/>
          <p:cNvSpPr txBox="1"/>
          <p:nvPr/>
        </p:nvSpPr>
        <p:spPr>
          <a:xfrm>
            <a:off x="311700" y="2497474"/>
            <a:ext cx="8280971" cy="2706893"/>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800"/>
              </a:spcBef>
              <a:spcAft>
                <a:spcPts val="0"/>
              </a:spcAft>
              <a:buClr>
                <a:srgbClr val="000000"/>
              </a:buClr>
              <a:buSzPts val="2400"/>
              <a:buFont typeface="Arial"/>
              <a:buNone/>
            </a:pPr>
            <a:r>
              <a:rPr lang="en" sz="2400" b="0" i="0" u="none" strike="noStrike" cap="none" dirty="0">
                <a:solidFill>
                  <a:schemeClr val="dk1"/>
                </a:solidFill>
                <a:latin typeface="Cambria"/>
                <a:ea typeface="Cambria"/>
                <a:cs typeface="Cambria"/>
                <a:sym typeface="Cambria"/>
              </a:rPr>
              <a:t>Specific objectives</a:t>
            </a:r>
            <a:endParaRPr sz="2400" b="0" i="0" u="none" strike="noStrike" cap="none" dirty="0">
              <a:solidFill>
                <a:schemeClr val="dk1"/>
              </a:solidFill>
              <a:latin typeface="Cambria"/>
              <a:ea typeface="Cambria"/>
              <a:cs typeface="Cambria"/>
              <a:sym typeface="Cambria"/>
            </a:endParaRPr>
          </a:p>
          <a:p>
            <a:pPr marL="342900" lvl="0" indent="-342900" algn="just">
              <a:spcAft>
                <a:spcPts val="800"/>
              </a:spcAft>
              <a:buFont typeface="+mj-lt"/>
              <a:buAutoNum type="arabicParenR"/>
            </a:pPr>
            <a:r>
              <a:rPr lang="en-GB" sz="1600" dirty="0">
                <a:effectLst/>
                <a:latin typeface="Times New Roman" panose="02020603050405020304" pitchFamily="18" charset="0"/>
                <a:ea typeface="Calibri" panose="020F0502020204030204" pitchFamily="34" charset="0"/>
                <a:cs typeface="Arial MT"/>
              </a:rPr>
              <a:t>To examine the community preference towards the eco-tourism project within the </a:t>
            </a:r>
            <a:r>
              <a:rPr lang="en-GB" sz="1600" dirty="0" err="1">
                <a:effectLst/>
                <a:latin typeface="Times New Roman" panose="02020603050405020304" pitchFamily="18" charset="0"/>
                <a:ea typeface="Calibri" panose="020F0502020204030204" pitchFamily="34" charset="0"/>
                <a:cs typeface="Arial MT"/>
              </a:rPr>
              <a:t>Palugaswewa</a:t>
            </a:r>
            <a:r>
              <a:rPr lang="en-GB" sz="1600" dirty="0">
                <a:effectLst/>
                <a:latin typeface="Times New Roman" panose="02020603050405020304" pitchFamily="18" charset="0"/>
                <a:ea typeface="Calibri" panose="020F0502020204030204" pitchFamily="34" charset="0"/>
                <a:cs typeface="Arial MT"/>
              </a:rPr>
              <a:t> tank cascade system, Anuradhapura of Sri Lanka.</a:t>
            </a:r>
            <a:endParaRPr sz="1600" b="0" i="0" u="none" strike="noStrike" cap="none" dirty="0">
              <a:solidFill>
                <a:schemeClr val="dk1"/>
              </a:solidFill>
              <a:latin typeface="Calibri"/>
              <a:ea typeface="Calibri"/>
              <a:cs typeface="Calibri"/>
              <a:sym typeface="Calibri"/>
            </a:endParaRPr>
          </a:p>
          <a:p>
            <a:pPr marL="342900" lvl="0" indent="-342900" algn="just">
              <a:spcAft>
                <a:spcPts val="800"/>
              </a:spcAft>
              <a:buFont typeface="+mj-lt"/>
              <a:buAutoNum type="arabicParenR"/>
            </a:pPr>
            <a:r>
              <a:rPr lang="en-GB" sz="1600" dirty="0">
                <a:effectLst/>
                <a:latin typeface="Times New Roman" panose="02020603050405020304" pitchFamily="18" charset="0"/>
                <a:ea typeface="Calibri" panose="020F0502020204030204" pitchFamily="34" charset="0"/>
                <a:cs typeface="Arial MT"/>
              </a:rPr>
              <a:t>To assess the factors that determines the future adoption of eco-tourism as a source of income diversification.</a:t>
            </a:r>
          </a:p>
          <a:p>
            <a:pPr marL="342900" lvl="0" indent="-342900" algn="just">
              <a:spcAft>
                <a:spcPts val="800"/>
              </a:spcAft>
              <a:buFont typeface="+mj-lt"/>
              <a:buAutoNum type="arabicParenR"/>
            </a:pPr>
            <a:r>
              <a:rPr lang="en-GB" sz="1600" dirty="0">
                <a:effectLst/>
                <a:latin typeface="Times New Roman" panose="02020603050405020304" pitchFamily="18" charset="0"/>
                <a:ea typeface="Calibri" panose="020F0502020204030204" pitchFamily="34" charset="0"/>
                <a:cs typeface="Arial MT"/>
              </a:rPr>
              <a:t>To identify the challenges, opportunities and policy gap when developing ecotourism operations in the agriculture sector in </a:t>
            </a:r>
            <a:r>
              <a:rPr lang="en-GB" sz="1600" dirty="0" err="1">
                <a:effectLst/>
                <a:latin typeface="Times New Roman" panose="02020603050405020304" pitchFamily="18" charset="0"/>
                <a:ea typeface="Calibri" panose="020F0502020204030204" pitchFamily="34" charset="0"/>
                <a:cs typeface="Arial MT"/>
              </a:rPr>
              <a:t>Palugaswewa</a:t>
            </a:r>
            <a:r>
              <a:rPr lang="en-GB" sz="1600" dirty="0">
                <a:effectLst/>
                <a:latin typeface="Times New Roman" panose="02020603050405020304" pitchFamily="18" charset="0"/>
                <a:ea typeface="Calibri" panose="020F0502020204030204" pitchFamily="34" charset="0"/>
                <a:cs typeface="Arial MT"/>
              </a:rPr>
              <a:t> tank cascade system, Anuradhapura, of Sri Lanka.</a:t>
            </a:r>
            <a:endParaRPr lang="en-GB" sz="1600" dirty="0">
              <a:effectLst/>
              <a:latin typeface="Arial MT"/>
              <a:ea typeface="Arial MT"/>
              <a:cs typeface="Arial MT"/>
            </a:endParaRPr>
          </a:p>
          <a:p>
            <a:pPr marL="342900" lvl="0" indent="-342900" algn="just">
              <a:lnSpc>
                <a:spcPct val="150000"/>
              </a:lnSpc>
              <a:spcAft>
                <a:spcPts val="800"/>
              </a:spcAft>
              <a:buFont typeface="+mj-lt"/>
              <a:buAutoNum type="arabicParenR"/>
            </a:pPr>
            <a:r>
              <a:rPr lang="en-GB" sz="1600" dirty="0">
                <a:effectLst/>
                <a:latin typeface="Times New Roman" panose="02020603050405020304" pitchFamily="18" charset="0"/>
                <a:ea typeface="Calibri" panose="020F0502020204030204" pitchFamily="34" charset="0"/>
                <a:cs typeface="Arial MT"/>
              </a:rPr>
              <a:t>To propose set of recommendation to the development of resilient ecotourism practices in world heritage sites.</a:t>
            </a:r>
            <a:endParaRPr lang="en-GB" sz="1600" dirty="0">
              <a:effectLst/>
              <a:latin typeface="Arial MT"/>
              <a:ea typeface="Arial MT"/>
              <a:cs typeface="Arial MT"/>
            </a:endParaRPr>
          </a:p>
          <a:p>
            <a:pPr marL="342900" lvl="0" indent="-342900" algn="just">
              <a:spcAft>
                <a:spcPts val="800"/>
              </a:spcAft>
              <a:buFont typeface="+mj-lt"/>
              <a:buAutoNum type="arabicParenR"/>
            </a:pPr>
            <a:endParaRPr lang="en-GB" sz="1600" dirty="0">
              <a:effectLst/>
              <a:latin typeface="Arial MT"/>
              <a:ea typeface="Arial MT"/>
              <a:cs typeface="Arial MT"/>
            </a:endParaRPr>
          </a:p>
          <a:p>
            <a:pPr marL="0" marR="0" lvl="0" indent="0" algn="just" rtl="0">
              <a:lnSpc>
                <a:spcPct val="115000"/>
              </a:lnSpc>
              <a:spcBef>
                <a:spcPts val="700"/>
              </a:spcBef>
              <a:spcAft>
                <a:spcPts val="0"/>
              </a:spcAft>
              <a:buClr>
                <a:srgbClr val="000000"/>
              </a:buClr>
              <a:buSzPts val="1600"/>
              <a:buFont typeface="Arial"/>
              <a:buNone/>
            </a:pPr>
            <a:endParaRPr sz="1600" b="0" i="0" u="none" strike="noStrike" cap="none" dirty="0">
              <a:solidFill>
                <a:schemeClr val="dk1"/>
              </a:solidFill>
              <a:latin typeface="Calibri"/>
              <a:ea typeface="Calibri"/>
              <a:cs typeface="Calibri"/>
              <a:sym typeface="Calibri"/>
            </a:endParaRPr>
          </a:p>
        </p:txBody>
      </p:sp>
      <p:pic>
        <p:nvPicPr>
          <p:cNvPr id="131" name="Google Shape;131;p11"/>
          <p:cNvPicPr preferRelativeResize="0"/>
          <p:nvPr/>
        </p:nvPicPr>
        <p:blipFill rotWithShape="1">
          <a:blip r:embed="rId3">
            <a:alphaModFix amt="50000"/>
          </a:blip>
          <a:srcRect/>
          <a:stretch/>
        </p:blipFill>
        <p:spPr>
          <a:xfrm>
            <a:off x="2722175" y="163207"/>
            <a:ext cx="681050" cy="110346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grpSp>
        <p:nvGrpSpPr>
          <p:cNvPr id="136" name="Google Shape;136;p12"/>
          <p:cNvGrpSpPr/>
          <p:nvPr/>
        </p:nvGrpSpPr>
        <p:grpSpPr>
          <a:xfrm>
            <a:off x="3966450" y="217100"/>
            <a:ext cx="4790000" cy="4709300"/>
            <a:chOff x="850800" y="295450"/>
            <a:chExt cx="4790000" cy="4709300"/>
          </a:xfrm>
        </p:grpSpPr>
        <p:sp>
          <p:nvSpPr>
            <p:cNvPr id="137" name="Google Shape;137;p12"/>
            <p:cNvSpPr txBox="1"/>
            <p:nvPr/>
          </p:nvSpPr>
          <p:spPr>
            <a:xfrm>
              <a:off x="1638700" y="4514550"/>
              <a:ext cx="3317100" cy="490200"/>
            </a:xfrm>
            <a:prstGeom prst="rect">
              <a:avLst/>
            </a:prstGeom>
            <a:noFill/>
            <a:ln>
              <a:noFill/>
            </a:ln>
          </p:spPr>
          <p:txBody>
            <a:bodyPr spcFirstLastPara="1" wrap="square" lIns="91425" tIns="91425" rIns="91425" bIns="91425" anchor="ctr" anchorCtr="0">
              <a:noAutofit/>
            </a:bodyPr>
            <a:lstStyle/>
            <a:p>
              <a:pPr marL="0" marR="0" lvl="0" indent="0" algn="ctr" rtl="0">
                <a:lnSpc>
                  <a:spcPct val="115000"/>
                </a:lnSpc>
                <a:spcBef>
                  <a:spcPts val="800"/>
                </a:spcBef>
                <a:spcAft>
                  <a:spcPts val="0"/>
                </a:spcAft>
                <a:buClr>
                  <a:srgbClr val="000000"/>
                </a:buClr>
                <a:buSzPts val="1800"/>
                <a:buFont typeface="Arial"/>
                <a:buNone/>
              </a:pPr>
              <a:r>
                <a:rPr lang="en" sz="1800" b="0" i="0" u="none" strike="noStrike" cap="none">
                  <a:solidFill>
                    <a:schemeClr val="dk1"/>
                  </a:solidFill>
                  <a:latin typeface="Calibri"/>
                  <a:ea typeface="Calibri"/>
                  <a:cs typeface="Calibri"/>
                  <a:sym typeface="Calibri"/>
                </a:rPr>
                <a:t> Palugaswewa cascade system</a:t>
              </a:r>
              <a:endParaRPr sz="1800" b="0" i="0" u="none" strike="noStrike" cap="none">
                <a:solidFill>
                  <a:srgbClr val="000000"/>
                </a:solidFill>
                <a:latin typeface="Arial"/>
                <a:ea typeface="Arial"/>
                <a:cs typeface="Arial"/>
                <a:sym typeface="Arial"/>
              </a:endParaRPr>
            </a:p>
          </p:txBody>
        </p:sp>
        <p:pic>
          <p:nvPicPr>
            <p:cNvPr id="138" name="Google Shape;138;p12"/>
            <p:cNvPicPr preferRelativeResize="0"/>
            <p:nvPr/>
          </p:nvPicPr>
          <p:blipFill rotWithShape="1">
            <a:blip r:embed="rId3">
              <a:alphaModFix/>
            </a:blip>
            <a:srcRect/>
            <a:stretch/>
          </p:blipFill>
          <p:spPr>
            <a:xfrm>
              <a:off x="850800" y="295450"/>
              <a:ext cx="4790000" cy="4219100"/>
            </a:xfrm>
            <a:prstGeom prst="rect">
              <a:avLst/>
            </a:prstGeom>
            <a:noFill/>
            <a:ln>
              <a:noFill/>
            </a:ln>
          </p:spPr>
        </p:pic>
      </p:grpSp>
      <p:sp>
        <p:nvSpPr>
          <p:cNvPr id="139" name="Google Shape;139;p12"/>
          <p:cNvSpPr txBox="1"/>
          <p:nvPr/>
        </p:nvSpPr>
        <p:spPr>
          <a:xfrm>
            <a:off x="50274" y="-68075"/>
            <a:ext cx="3916175" cy="623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1100"/>
              <a:buFont typeface="Arial"/>
              <a:buNone/>
            </a:pPr>
            <a:r>
              <a:rPr lang="en-GB" sz="3200" b="0" i="0" u="none" strike="noStrike" cap="none" dirty="0">
                <a:solidFill>
                  <a:schemeClr val="dk1"/>
                </a:solidFill>
                <a:latin typeface="Cambria"/>
                <a:ea typeface="Cambria"/>
                <a:cs typeface="Cambria"/>
                <a:sym typeface="Cambria"/>
              </a:rPr>
              <a:t>Location/geography</a:t>
            </a:r>
            <a:endParaRPr sz="1200" b="1" i="1" u="none" strike="noStrike" cap="none" dirty="0">
              <a:solidFill>
                <a:srgbClr val="000000"/>
              </a:solidFill>
              <a:latin typeface="Cambria"/>
              <a:ea typeface="Cambria"/>
              <a:cs typeface="Cambria"/>
              <a:sym typeface="Cambria"/>
            </a:endParaRPr>
          </a:p>
        </p:txBody>
      </p:sp>
      <p:grpSp>
        <p:nvGrpSpPr>
          <p:cNvPr id="140" name="Google Shape;140;p12"/>
          <p:cNvGrpSpPr/>
          <p:nvPr/>
        </p:nvGrpSpPr>
        <p:grpSpPr>
          <a:xfrm>
            <a:off x="384275" y="1002817"/>
            <a:ext cx="2781900" cy="2588008"/>
            <a:chOff x="6185825" y="295442"/>
            <a:chExt cx="2781900" cy="2588008"/>
          </a:xfrm>
        </p:grpSpPr>
        <p:pic>
          <p:nvPicPr>
            <p:cNvPr id="141" name="Google Shape;141;p12"/>
            <p:cNvPicPr preferRelativeResize="0"/>
            <p:nvPr/>
          </p:nvPicPr>
          <p:blipFill rotWithShape="1">
            <a:blip r:embed="rId4">
              <a:alphaModFix/>
            </a:blip>
            <a:srcRect/>
            <a:stretch/>
          </p:blipFill>
          <p:spPr>
            <a:xfrm>
              <a:off x="6304999" y="295442"/>
              <a:ext cx="2543550" cy="1866158"/>
            </a:xfrm>
            <a:prstGeom prst="rect">
              <a:avLst/>
            </a:prstGeom>
            <a:noFill/>
            <a:ln>
              <a:noFill/>
            </a:ln>
          </p:spPr>
        </p:pic>
        <p:sp>
          <p:nvSpPr>
            <p:cNvPr id="142" name="Google Shape;142;p12"/>
            <p:cNvSpPr txBox="1"/>
            <p:nvPr/>
          </p:nvSpPr>
          <p:spPr>
            <a:xfrm>
              <a:off x="6185825" y="2260050"/>
              <a:ext cx="2781900" cy="623400"/>
            </a:xfrm>
            <a:prstGeom prst="rect">
              <a:avLst/>
            </a:prstGeom>
            <a:noFill/>
            <a:ln>
              <a:noFill/>
            </a:ln>
          </p:spPr>
          <p:txBody>
            <a:bodyPr spcFirstLastPara="1" wrap="square" lIns="91425" tIns="91425" rIns="91425" bIns="91425" anchor="ctr" anchorCtr="0">
              <a:noAutofit/>
            </a:bodyPr>
            <a:lstStyle/>
            <a:p>
              <a:pPr marL="0" marR="0" lvl="0" indent="0" algn="ctr" rtl="0">
                <a:lnSpc>
                  <a:spcPct val="115000"/>
                </a:lnSpc>
                <a:spcBef>
                  <a:spcPts val="800"/>
                </a:spcBef>
                <a:spcAft>
                  <a:spcPts val="0"/>
                </a:spcAft>
                <a:buClr>
                  <a:srgbClr val="000000"/>
                </a:buClr>
                <a:buSzPts val="1800"/>
                <a:buFont typeface="Arial"/>
                <a:buNone/>
              </a:pPr>
              <a:r>
                <a:rPr lang="en" sz="1800" b="0" i="0" u="none" strike="noStrike" cap="none">
                  <a:solidFill>
                    <a:schemeClr val="dk1"/>
                  </a:solidFill>
                  <a:latin typeface="Calibri"/>
                  <a:ea typeface="Calibri"/>
                  <a:cs typeface="Calibri"/>
                  <a:sym typeface="Calibri"/>
                </a:rPr>
                <a:t> Palugaswewa DS Division</a:t>
              </a:r>
              <a:endParaRPr sz="1800" b="0" i="0" u="none" strike="noStrike" cap="none">
                <a:solidFill>
                  <a:srgbClr val="000000"/>
                </a:solidFill>
                <a:latin typeface="Arial"/>
                <a:ea typeface="Arial"/>
                <a:cs typeface="Arial"/>
                <a:sym typeface="Arial"/>
              </a:endParaRPr>
            </a:p>
          </p:txBody>
        </p:sp>
      </p:grpSp>
      <p:pic>
        <p:nvPicPr>
          <p:cNvPr id="143" name="Google Shape;143;p12"/>
          <p:cNvPicPr preferRelativeResize="0"/>
          <p:nvPr/>
        </p:nvPicPr>
        <p:blipFill rotWithShape="1">
          <a:blip r:embed="rId5">
            <a:alphaModFix/>
          </a:blip>
          <a:srcRect/>
          <a:stretch/>
        </p:blipFill>
        <p:spPr>
          <a:xfrm>
            <a:off x="3285326" y="1892500"/>
            <a:ext cx="599423" cy="623400"/>
          </a:xfrm>
          <a:prstGeom prst="rect">
            <a:avLst/>
          </a:prstGeom>
          <a:noFill/>
          <a:ln>
            <a:noFill/>
          </a:ln>
        </p:spPr>
      </p:pic>
      <p:sp>
        <p:nvSpPr>
          <p:cNvPr id="144" name="Google Shape;144;p12"/>
          <p:cNvSpPr txBox="1"/>
          <p:nvPr/>
        </p:nvSpPr>
        <p:spPr>
          <a:xfrm>
            <a:off x="3285326" y="4624911"/>
            <a:ext cx="1564970" cy="2616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 sz="1100" b="0" i="0" u="none" strike="noStrike" cap="none">
                <a:solidFill>
                  <a:srgbClr val="000000"/>
                </a:solidFill>
                <a:latin typeface="Arial"/>
                <a:ea typeface="Arial"/>
                <a:cs typeface="Arial"/>
                <a:sym typeface="Arial"/>
              </a:rPr>
              <a:t>(Source; FAO, 2017)</a:t>
            </a:r>
            <a:endParaRPr sz="11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cxnSp>
        <p:nvCxnSpPr>
          <p:cNvPr id="149" name="Google Shape;149;p13"/>
          <p:cNvCxnSpPr>
            <a:endCxn id="150" idx="4"/>
          </p:cNvCxnSpPr>
          <p:nvPr/>
        </p:nvCxnSpPr>
        <p:spPr>
          <a:xfrm flipH="1">
            <a:off x="4653751" y="1024898"/>
            <a:ext cx="6600" cy="3391800"/>
          </a:xfrm>
          <a:prstGeom prst="straightConnector1">
            <a:avLst/>
          </a:prstGeom>
          <a:noFill/>
          <a:ln w="28575" cap="flat" cmpd="sng">
            <a:solidFill>
              <a:schemeClr val="dk2"/>
            </a:solidFill>
            <a:prstDash val="solid"/>
            <a:round/>
            <a:headEnd type="none" w="sm" len="sm"/>
            <a:tailEnd type="none" w="sm" len="sm"/>
          </a:ln>
        </p:spPr>
      </p:cxnSp>
      <p:sp>
        <p:nvSpPr>
          <p:cNvPr id="151" name="Google Shape;151;p13"/>
          <p:cNvSpPr/>
          <p:nvPr/>
        </p:nvSpPr>
        <p:spPr>
          <a:xfrm>
            <a:off x="3965776" y="795024"/>
            <a:ext cx="1359000" cy="1359000"/>
          </a:xfrm>
          <a:prstGeom prst="ellipse">
            <a:avLst/>
          </a:prstGeom>
          <a:solidFill>
            <a:srgbClr val="0B539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1100"/>
              <a:buFont typeface="Arial"/>
              <a:buNone/>
            </a:pPr>
            <a:r>
              <a:rPr lang="en" sz="1800" b="1" i="0" u="none" strike="noStrike" cap="none">
                <a:solidFill>
                  <a:srgbClr val="FFFFFF"/>
                </a:solidFill>
                <a:latin typeface="Cambria"/>
                <a:ea typeface="Cambria"/>
                <a:cs typeface="Cambria"/>
                <a:sym typeface="Cambria"/>
              </a:rPr>
              <a:t>Upper part</a:t>
            </a:r>
            <a:endParaRPr sz="1800" b="1" i="0" u="none" strike="noStrike" cap="none">
              <a:solidFill>
                <a:srgbClr val="FFFFFF"/>
              </a:solidFill>
              <a:latin typeface="Cambria"/>
              <a:ea typeface="Cambria"/>
              <a:cs typeface="Cambria"/>
              <a:sym typeface="Cambria"/>
            </a:endParaRPr>
          </a:p>
        </p:txBody>
      </p:sp>
      <p:sp>
        <p:nvSpPr>
          <p:cNvPr id="152" name="Google Shape;152;p13"/>
          <p:cNvSpPr/>
          <p:nvPr/>
        </p:nvSpPr>
        <p:spPr>
          <a:xfrm>
            <a:off x="4051625" y="2254216"/>
            <a:ext cx="1143300" cy="1068000"/>
          </a:xfrm>
          <a:prstGeom prst="ellipse">
            <a:avLst/>
          </a:prstGeom>
          <a:solidFill>
            <a:srgbClr val="3C78D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500"/>
              <a:buFont typeface="Arial"/>
              <a:buNone/>
            </a:pPr>
            <a:r>
              <a:rPr lang="en" sz="1500" b="1" i="0" u="none" strike="noStrike" cap="none">
                <a:solidFill>
                  <a:srgbClr val="FFFFFF"/>
                </a:solidFill>
                <a:latin typeface="Cambria"/>
                <a:ea typeface="Cambria"/>
                <a:cs typeface="Cambria"/>
                <a:sym typeface="Cambria"/>
              </a:rPr>
              <a:t>Middle part </a:t>
            </a:r>
            <a:endParaRPr sz="1500" b="1" i="0" u="none" strike="noStrike" cap="none">
              <a:solidFill>
                <a:srgbClr val="FFFFFF"/>
              </a:solidFill>
              <a:latin typeface="Cambria"/>
              <a:ea typeface="Cambria"/>
              <a:cs typeface="Cambria"/>
              <a:sym typeface="Cambria"/>
            </a:endParaRPr>
          </a:p>
        </p:txBody>
      </p:sp>
      <p:sp>
        <p:nvSpPr>
          <p:cNvPr id="150" name="Google Shape;150;p13"/>
          <p:cNvSpPr/>
          <p:nvPr/>
        </p:nvSpPr>
        <p:spPr>
          <a:xfrm>
            <a:off x="4161451" y="3432098"/>
            <a:ext cx="984600" cy="984600"/>
          </a:xfrm>
          <a:prstGeom prst="ellipse">
            <a:avLst/>
          </a:prstGeom>
          <a:solidFill>
            <a:srgbClr val="9FC5E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1100"/>
              <a:buFont typeface="Arial"/>
              <a:buNone/>
            </a:pPr>
            <a:r>
              <a:rPr lang="en" sz="1300" b="1" i="0" u="none" strike="noStrike" cap="none">
                <a:solidFill>
                  <a:srgbClr val="FFFFFF"/>
                </a:solidFill>
                <a:latin typeface="Cambria"/>
                <a:ea typeface="Cambria"/>
                <a:cs typeface="Cambria"/>
                <a:sym typeface="Cambria"/>
              </a:rPr>
              <a:t>Lower part</a:t>
            </a:r>
            <a:endParaRPr sz="1300" b="1" i="0" u="none" strike="noStrike" cap="none">
              <a:solidFill>
                <a:srgbClr val="FFFFFF"/>
              </a:solidFill>
              <a:latin typeface="Cambria"/>
              <a:ea typeface="Cambria"/>
              <a:cs typeface="Cambria"/>
              <a:sym typeface="Cambria"/>
            </a:endParaRPr>
          </a:p>
        </p:txBody>
      </p:sp>
      <p:sp>
        <p:nvSpPr>
          <p:cNvPr id="153" name="Google Shape;153;p13"/>
          <p:cNvSpPr/>
          <p:nvPr/>
        </p:nvSpPr>
        <p:spPr>
          <a:xfrm>
            <a:off x="1399717" y="728261"/>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chemeClr val="dk1"/>
              </a:buClr>
              <a:buSzPts val="1100"/>
              <a:buFont typeface="Arial"/>
              <a:buNone/>
            </a:pPr>
            <a:r>
              <a:rPr lang="en" sz="1400" b="1" i="0" u="none" strike="noStrike" cap="none">
                <a:solidFill>
                  <a:schemeClr val="dk1"/>
                </a:solidFill>
                <a:latin typeface="Cambria"/>
                <a:ea typeface="Cambria"/>
                <a:cs typeface="Cambria"/>
                <a:sym typeface="Cambria"/>
              </a:rPr>
              <a:t>Udakadawala tank  - 20</a:t>
            </a:r>
            <a:endParaRPr sz="1400" b="1" i="0" u="none" strike="noStrike" cap="none">
              <a:solidFill>
                <a:srgbClr val="000000"/>
              </a:solidFill>
              <a:latin typeface="Arial"/>
              <a:ea typeface="Arial"/>
              <a:cs typeface="Arial"/>
              <a:sym typeface="Arial"/>
            </a:endParaRPr>
          </a:p>
        </p:txBody>
      </p:sp>
      <p:sp>
        <p:nvSpPr>
          <p:cNvPr id="154" name="Google Shape;154;p13"/>
          <p:cNvSpPr/>
          <p:nvPr/>
        </p:nvSpPr>
        <p:spPr>
          <a:xfrm>
            <a:off x="1399588" y="2065750"/>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rgbClr val="000000"/>
              </a:buClr>
              <a:buSzPts val="1400"/>
              <a:buFont typeface="Arial"/>
              <a:buNone/>
            </a:pPr>
            <a:r>
              <a:rPr lang="en" sz="1400" b="1" i="0" u="none" strike="noStrike" cap="none" dirty="0">
                <a:solidFill>
                  <a:schemeClr val="dk1"/>
                </a:solidFill>
                <a:latin typeface="Cambria"/>
                <a:ea typeface="Cambria"/>
                <a:cs typeface="Cambria"/>
                <a:sym typeface="Cambria"/>
              </a:rPr>
              <a:t>Kudalugaswewa tank - 20</a:t>
            </a:r>
            <a:r>
              <a:rPr lang="en" sz="1400" b="0" i="0" u="none" strike="noStrike" cap="none" dirty="0">
                <a:solidFill>
                  <a:schemeClr val="dk1"/>
                </a:solidFill>
                <a:latin typeface="Cambria"/>
                <a:ea typeface="Cambria"/>
                <a:cs typeface="Cambria"/>
                <a:sym typeface="Cambria"/>
              </a:rPr>
              <a:t> </a:t>
            </a:r>
            <a:endParaRPr sz="1400" b="0" i="0" u="none" strike="noStrike" cap="none" dirty="0">
              <a:solidFill>
                <a:srgbClr val="000000"/>
              </a:solidFill>
              <a:latin typeface="Arial"/>
              <a:ea typeface="Arial"/>
              <a:cs typeface="Arial"/>
              <a:sym typeface="Arial"/>
            </a:endParaRPr>
          </a:p>
        </p:txBody>
      </p:sp>
      <p:sp>
        <p:nvSpPr>
          <p:cNvPr id="155" name="Google Shape;155;p13"/>
          <p:cNvSpPr/>
          <p:nvPr/>
        </p:nvSpPr>
        <p:spPr>
          <a:xfrm>
            <a:off x="1399588" y="3403282"/>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chemeClr val="dk1"/>
              </a:buClr>
              <a:buSzPts val="1100"/>
              <a:buFont typeface="Arial"/>
              <a:buNone/>
            </a:pPr>
            <a:r>
              <a:rPr lang="en" sz="1400" b="1" i="0" u="none" strike="noStrike" cap="none">
                <a:solidFill>
                  <a:schemeClr val="dk1"/>
                </a:solidFill>
                <a:latin typeface="Cambria"/>
                <a:ea typeface="Cambria"/>
                <a:cs typeface="Cambria"/>
                <a:sym typeface="Cambria"/>
              </a:rPr>
              <a:t>Devidwewa tank- 20</a:t>
            </a:r>
            <a:endParaRPr sz="1400" b="1" i="0" u="none" strike="noStrike" cap="none">
              <a:solidFill>
                <a:schemeClr val="dk1"/>
              </a:solidFill>
              <a:latin typeface="Cambria"/>
              <a:ea typeface="Cambria"/>
              <a:cs typeface="Cambria"/>
              <a:sym typeface="Cambria"/>
            </a:endParaRPr>
          </a:p>
          <a:p>
            <a:pPr marL="0" marR="0" lvl="0" indent="0" algn="l" rtl="0">
              <a:lnSpc>
                <a:spcPct val="115000"/>
              </a:lnSpc>
              <a:spcBef>
                <a:spcPts val="700"/>
              </a:spcBef>
              <a:spcAft>
                <a:spcPts val="0"/>
              </a:spcAft>
              <a:buClr>
                <a:srgbClr val="000000"/>
              </a:buClr>
              <a:buSzPts val="1400"/>
              <a:buFont typeface="Arial"/>
              <a:buNone/>
            </a:pPr>
            <a:endParaRPr sz="1400" b="1" i="0" u="none" strike="noStrike" cap="none">
              <a:solidFill>
                <a:srgbClr val="000000"/>
              </a:solidFill>
              <a:latin typeface="Arial"/>
              <a:ea typeface="Arial"/>
              <a:cs typeface="Arial"/>
              <a:sym typeface="Arial"/>
            </a:endParaRPr>
          </a:p>
        </p:txBody>
      </p:sp>
      <p:sp>
        <p:nvSpPr>
          <p:cNvPr id="156" name="Google Shape;156;p13"/>
          <p:cNvSpPr/>
          <p:nvPr/>
        </p:nvSpPr>
        <p:spPr>
          <a:xfrm>
            <a:off x="5768303" y="728175"/>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rgbClr val="000000"/>
              </a:buClr>
              <a:buSzPts val="1400"/>
              <a:buFont typeface="Arial"/>
              <a:buNone/>
            </a:pPr>
            <a:r>
              <a:rPr lang="en" sz="1400" b="1" i="0" u="none" strike="noStrike" cap="none" dirty="0">
                <a:solidFill>
                  <a:schemeClr val="dk1"/>
                </a:solidFill>
                <a:latin typeface="Cambria"/>
                <a:ea typeface="Cambria"/>
                <a:cs typeface="Cambria"/>
                <a:sym typeface="Cambria"/>
              </a:rPr>
              <a:t>Thalakolawewa tank -20 </a:t>
            </a:r>
            <a:endParaRPr sz="1400" b="1" i="0" u="none" strike="noStrike" cap="none" dirty="0">
              <a:solidFill>
                <a:srgbClr val="000000"/>
              </a:solidFill>
              <a:latin typeface="Cambria"/>
              <a:ea typeface="Cambria"/>
              <a:cs typeface="Cambria"/>
              <a:sym typeface="Cambria"/>
            </a:endParaRPr>
          </a:p>
        </p:txBody>
      </p:sp>
      <p:sp>
        <p:nvSpPr>
          <p:cNvPr id="157" name="Google Shape;157;p13"/>
          <p:cNvSpPr/>
          <p:nvPr/>
        </p:nvSpPr>
        <p:spPr>
          <a:xfrm>
            <a:off x="5768303" y="2065707"/>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rgbClr val="000000"/>
              </a:buClr>
              <a:buSzPts val="1400"/>
              <a:buFont typeface="Arial"/>
              <a:buNone/>
            </a:pPr>
            <a:r>
              <a:rPr lang="en" sz="1400" b="1" i="0" u="none" strike="noStrike" cap="none" dirty="0">
                <a:solidFill>
                  <a:schemeClr val="dk1"/>
                </a:solidFill>
                <a:latin typeface="Cambria"/>
                <a:ea typeface="Cambria"/>
                <a:cs typeface="Cambria"/>
                <a:sym typeface="Cambria"/>
              </a:rPr>
              <a:t>Mahawewa tank   -   20</a:t>
            </a:r>
            <a:endParaRPr sz="1400" b="1" i="0" u="none" strike="noStrike" cap="none" dirty="0">
              <a:solidFill>
                <a:srgbClr val="000000"/>
              </a:solidFill>
              <a:latin typeface="Arial"/>
              <a:ea typeface="Arial"/>
              <a:cs typeface="Arial"/>
              <a:sym typeface="Arial"/>
            </a:endParaRPr>
          </a:p>
        </p:txBody>
      </p:sp>
      <p:sp>
        <p:nvSpPr>
          <p:cNvPr id="158" name="Google Shape;158;p13"/>
          <p:cNvSpPr/>
          <p:nvPr/>
        </p:nvSpPr>
        <p:spPr>
          <a:xfrm>
            <a:off x="5768303" y="3403238"/>
            <a:ext cx="1976100" cy="707400"/>
          </a:xfrm>
          <a:prstGeom prst="roundRect">
            <a:avLst>
              <a:gd name="adj" fmla="val 16667"/>
            </a:avLst>
          </a:prstGeom>
          <a:noFill/>
          <a:ln w="19050" cap="flat" cmpd="sng">
            <a:solidFill>
              <a:srgbClr val="0B5394"/>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rgbClr val="000000"/>
              </a:buClr>
              <a:buSzPts val="1400"/>
              <a:buFont typeface="Arial"/>
              <a:buNone/>
            </a:pPr>
            <a:r>
              <a:rPr lang="en" sz="1400" b="1" i="0" u="none" strike="noStrike" cap="none">
                <a:solidFill>
                  <a:schemeClr val="dk1"/>
                </a:solidFill>
                <a:latin typeface="Cambria"/>
                <a:ea typeface="Cambria"/>
                <a:cs typeface="Cambria"/>
                <a:sym typeface="Cambria"/>
              </a:rPr>
              <a:t>Mahaborupana tank - 20</a:t>
            </a:r>
            <a:endParaRPr sz="1400" b="1" i="0" u="none" strike="noStrike" cap="none">
              <a:solidFill>
                <a:srgbClr val="000000"/>
              </a:solidFill>
              <a:latin typeface="Arial"/>
              <a:ea typeface="Arial"/>
              <a:cs typeface="Arial"/>
              <a:sym typeface="Arial"/>
            </a:endParaRPr>
          </a:p>
        </p:txBody>
      </p:sp>
      <p:cxnSp>
        <p:nvCxnSpPr>
          <p:cNvPr id="159" name="Google Shape;159;p13"/>
          <p:cNvCxnSpPr>
            <a:stCxn id="153" idx="3"/>
            <a:endCxn id="151" idx="3"/>
          </p:cNvCxnSpPr>
          <p:nvPr/>
        </p:nvCxnSpPr>
        <p:spPr>
          <a:xfrm>
            <a:off x="3375817" y="1081961"/>
            <a:ext cx="789000" cy="873000"/>
          </a:xfrm>
          <a:prstGeom prst="straightConnector1">
            <a:avLst/>
          </a:prstGeom>
          <a:noFill/>
          <a:ln w="28575" cap="flat" cmpd="sng">
            <a:solidFill>
              <a:srgbClr val="0B5394"/>
            </a:solidFill>
            <a:prstDash val="solid"/>
            <a:round/>
            <a:headEnd type="none" w="sm" len="sm"/>
            <a:tailEnd type="none" w="sm" len="sm"/>
          </a:ln>
        </p:spPr>
      </p:cxnSp>
      <p:cxnSp>
        <p:nvCxnSpPr>
          <p:cNvPr id="160" name="Google Shape;160;p13"/>
          <p:cNvCxnSpPr>
            <a:stCxn id="154" idx="3"/>
            <a:endCxn id="152" idx="3"/>
          </p:cNvCxnSpPr>
          <p:nvPr/>
        </p:nvCxnSpPr>
        <p:spPr>
          <a:xfrm>
            <a:off x="3375688" y="2419450"/>
            <a:ext cx="843300" cy="746400"/>
          </a:xfrm>
          <a:prstGeom prst="straightConnector1">
            <a:avLst/>
          </a:prstGeom>
          <a:noFill/>
          <a:ln w="28575" cap="flat" cmpd="sng">
            <a:solidFill>
              <a:srgbClr val="3D85C6"/>
            </a:solidFill>
            <a:prstDash val="solid"/>
            <a:round/>
            <a:headEnd type="none" w="sm" len="sm"/>
            <a:tailEnd type="none" w="sm" len="sm"/>
          </a:ln>
        </p:spPr>
      </p:cxnSp>
      <p:cxnSp>
        <p:nvCxnSpPr>
          <p:cNvPr id="161" name="Google Shape;161;p13"/>
          <p:cNvCxnSpPr>
            <a:stCxn id="155" idx="3"/>
            <a:endCxn id="150" idx="3"/>
          </p:cNvCxnSpPr>
          <p:nvPr/>
        </p:nvCxnSpPr>
        <p:spPr>
          <a:xfrm>
            <a:off x="3375688" y="3756982"/>
            <a:ext cx="930000" cy="515400"/>
          </a:xfrm>
          <a:prstGeom prst="straightConnector1">
            <a:avLst/>
          </a:prstGeom>
          <a:noFill/>
          <a:ln w="28575" cap="flat" cmpd="sng">
            <a:solidFill>
              <a:srgbClr val="6FA8DC"/>
            </a:solidFill>
            <a:prstDash val="solid"/>
            <a:round/>
            <a:headEnd type="none" w="sm" len="sm"/>
            <a:tailEnd type="none" w="sm" len="sm"/>
          </a:ln>
        </p:spPr>
      </p:cxnSp>
      <p:cxnSp>
        <p:nvCxnSpPr>
          <p:cNvPr id="162" name="Google Shape;162;p13"/>
          <p:cNvCxnSpPr>
            <a:stCxn id="151" idx="5"/>
            <a:endCxn id="156" idx="1"/>
          </p:cNvCxnSpPr>
          <p:nvPr/>
        </p:nvCxnSpPr>
        <p:spPr>
          <a:xfrm rot="10800000" flipH="1">
            <a:off x="5125755" y="1082003"/>
            <a:ext cx="642600" cy="873000"/>
          </a:xfrm>
          <a:prstGeom prst="straightConnector1">
            <a:avLst/>
          </a:prstGeom>
          <a:noFill/>
          <a:ln w="28575" cap="flat" cmpd="sng">
            <a:solidFill>
              <a:srgbClr val="0B5394"/>
            </a:solidFill>
            <a:prstDash val="solid"/>
            <a:round/>
            <a:headEnd type="none" w="sm" len="sm"/>
            <a:tailEnd type="none" w="sm" len="sm"/>
          </a:ln>
        </p:spPr>
      </p:cxnSp>
      <p:cxnSp>
        <p:nvCxnSpPr>
          <p:cNvPr id="163" name="Google Shape;163;p13"/>
          <p:cNvCxnSpPr>
            <a:stCxn id="152" idx="5"/>
            <a:endCxn id="157" idx="1"/>
          </p:cNvCxnSpPr>
          <p:nvPr/>
        </p:nvCxnSpPr>
        <p:spPr>
          <a:xfrm rot="10800000" flipH="1">
            <a:off x="5027493" y="2419411"/>
            <a:ext cx="740700" cy="746400"/>
          </a:xfrm>
          <a:prstGeom prst="straightConnector1">
            <a:avLst/>
          </a:prstGeom>
          <a:noFill/>
          <a:ln w="28575" cap="flat" cmpd="sng">
            <a:solidFill>
              <a:srgbClr val="3C78D8"/>
            </a:solidFill>
            <a:prstDash val="solid"/>
            <a:round/>
            <a:headEnd type="none" w="sm" len="sm"/>
            <a:tailEnd type="none" w="sm" len="sm"/>
          </a:ln>
        </p:spPr>
      </p:cxnSp>
      <p:cxnSp>
        <p:nvCxnSpPr>
          <p:cNvPr id="164" name="Google Shape;164;p13"/>
          <p:cNvCxnSpPr>
            <a:stCxn id="150" idx="5"/>
            <a:endCxn id="158" idx="1"/>
          </p:cNvCxnSpPr>
          <p:nvPr/>
        </p:nvCxnSpPr>
        <p:spPr>
          <a:xfrm rot="10800000" flipH="1">
            <a:off x="5001860" y="3756807"/>
            <a:ext cx="766500" cy="515700"/>
          </a:xfrm>
          <a:prstGeom prst="straightConnector1">
            <a:avLst/>
          </a:prstGeom>
          <a:noFill/>
          <a:ln w="28575" cap="flat" cmpd="sng">
            <a:solidFill>
              <a:srgbClr val="6FA8DC"/>
            </a:solidFill>
            <a:prstDash val="solid"/>
            <a:round/>
            <a:headEnd type="none" w="sm" len="sm"/>
            <a:tailEnd type="none" w="sm" len="sm"/>
          </a:ln>
        </p:spPr>
      </p:cxnSp>
      <p:sp>
        <p:nvSpPr>
          <p:cNvPr id="166" name="Google Shape;166;p13"/>
          <p:cNvSpPr txBox="1"/>
          <p:nvPr/>
        </p:nvSpPr>
        <p:spPr>
          <a:xfrm>
            <a:off x="1548350" y="87800"/>
            <a:ext cx="5506200" cy="402900"/>
          </a:xfrm>
          <a:prstGeom prst="rect">
            <a:avLst/>
          </a:prstGeom>
          <a:noFill/>
          <a:ln>
            <a:noFill/>
          </a:ln>
        </p:spPr>
        <p:txBody>
          <a:bodyPr spcFirstLastPara="1" wrap="square" lIns="91425" tIns="91425" rIns="91425" bIns="91425" anchor="ctr" anchorCtr="0">
            <a:noAutofit/>
          </a:bodyPr>
          <a:lstStyle/>
          <a:p>
            <a:pPr marL="0" marR="0" lvl="0" indent="0" algn="ctr" rtl="0">
              <a:lnSpc>
                <a:spcPct val="115000"/>
              </a:lnSpc>
              <a:spcBef>
                <a:spcPts val="700"/>
              </a:spcBef>
              <a:spcAft>
                <a:spcPts val="0"/>
              </a:spcAft>
              <a:buClr>
                <a:srgbClr val="000000"/>
              </a:buClr>
              <a:buSzPts val="1600"/>
              <a:buFont typeface="Arial"/>
              <a:buNone/>
            </a:pPr>
            <a:r>
              <a:rPr lang="en" sz="1600" b="0" i="0" u="none" strike="noStrike" cap="none">
                <a:solidFill>
                  <a:schemeClr val="dk1"/>
                </a:solidFill>
                <a:latin typeface="Calibri"/>
                <a:ea typeface="Calibri"/>
                <a:cs typeface="Calibri"/>
                <a:sym typeface="Calibri"/>
              </a:rPr>
              <a:t>Six tanks from cascade are selected purposely as,</a:t>
            </a:r>
            <a:endParaRPr sz="1600" b="0" i="0" u="none" strike="noStrike" cap="none">
              <a:solidFill>
                <a:srgbClr val="000000"/>
              </a:solidFill>
              <a:latin typeface="Calibri"/>
              <a:ea typeface="Calibri"/>
              <a:cs typeface="Calibri"/>
              <a:sym typeface="Calibri"/>
            </a:endParaRPr>
          </a:p>
        </p:txBody>
      </p:sp>
      <p:sp>
        <p:nvSpPr>
          <p:cNvPr id="167" name="Google Shape;167;p13"/>
          <p:cNvSpPr txBox="1"/>
          <p:nvPr/>
        </p:nvSpPr>
        <p:spPr>
          <a:xfrm>
            <a:off x="1259633" y="4348100"/>
            <a:ext cx="6327067" cy="5154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500"/>
              <a:buFont typeface="Arial"/>
              <a:buNone/>
            </a:pPr>
            <a:r>
              <a:rPr lang="en" sz="1500" b="0" i="0" u="none" strike="noStrike" cap="none" dirty="0">
                <a:solidFill>
                  <a:schemeClr val="dk1"/>
                </a:solidFill>
                <a:latin typeface="Calibri"/>
                <a:ea typeface="Calibri"/>
                <a:cs typeface="Calibri"/>
                <a:sym typeface="Calibri"/>
              </a:rPr>
              <a:t>20 </a:t>
            </a:r>
            <a:r>
              <a:rPr lang="en" sz="1500" dirty="0">
                <a:solidFill>
                  <a:schemeClr val="dk1"/>
                </a:solidFill>
                <a:latin typeface="Calibri"/>
                <a:ea typeface="Calibri"/>
                <a:cs typeface="Calibri"/>
                <a:sym typeface="Calibri"/>
              </a:rPr>
              <a:t>respondents</a:t>
            </a:r>
            <a:r>
              <a:rPr lang="en" sz="1500" b="0" i="0" u="none" strike="noStrike" cap="none" dirty="0">
                <a:solidFill>
                  <a:schemeClr val="dk1"/>
                </a:solidFill>
                <a:latin typeface="Calibri"/>
                <a:ea typeface="Calibri"/>
                <a:cs typeface="Calibri"/>
                <a:sym typeface="Calibri"/>
              </a:rPr>
              <a:t> from each selected tank taken into survey and totally 120</a:t>
            </a:r>
            <a:endParaRPr sz="1500" b="0" i="0" u="none" strike="noStrike" cap="none" dirty="0">
              <a:solidFill>
                <a:srgbClr val="000000"/>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1835BC-E70C-D80A-6A85-782900B64B8A}"/>
              </a:ext>
            </a:extLst>
          </p:cNvPr>
          <p:cNvPicPr>
            <a:picLocks noChangeAspect="1"/>
          </p:cNvPicPr>
          <p:nvPr/>
        </p:nvPicPr>
        <p:blipFill>
          <a:blip r:embed="rId2"/>
          <a:stretch>
            <a:fillRect/>
          </a:stretch>
        </p:blipFill>
        <p:spPr>
          <a:xfrm>
            <a:off x="1512794" y="617313"/>
            <a:ext cx="6669602" cy="3048264"/>
          </a:xfrm>
          <a:prstGeom prst="rect">
            <a:avLst/>
          </a:prstGeom>
        </p:spPr>
      </p:pic>
      <p:sp>
        <p:nvSpPr>
          <p:cNvPr id="5" name="TextBox 4">
            <a:extLst>
              <a:ext uri="{FF2B5EF4-FFF2-40B4-BE49-F238E27FC236}">
                <a16:creationId xmlns:a16="http://schemas.microsoft.com/office/drawing/2014/main" id="{7AA7EDAB-A376-C2B5-8D1A-48DAB0C8DCBA}"/>
              </a:ext>
            </a:extLst>
          </p:cNvPr>
          <p:cNvSpPr txBox="1"/>
          <p:nvPr/>
        </p:nvSpPr>
        <p:spPr>
          <a:xfrm>
            <a:off x="1512794" y="4095882"/>
            <a:ext cx="6118412" cy="307777"/>
          </a:xfrm>
          <a:prstGeom prst="rect">
            <a:avLst/>
          </a:prstGeom>
          <a:noFill/>
        </p:spPr>
        <p:txBody>
          <a:bodyPr wrap="square">
            <a:spAutoFit/>
          </a:bodyPr>
          <a:lstStyle/>
          <a:p>
            <a:r>
              <a:rPr lang="en-GB" dirty="0"/>
              <a:t>Purposive sampling method illustration (Dudovskiy, 2022)</a:t>
            </a:r>
          </a:p>
        </p:txBody>
      </p:sp>
    </p:spTree>
    <p:extLst>
      <p:ext uri="{BB962C8B-B14F-4D97-AF65-F5344CB8AC3E}">
        <p14:creationId xmlns:p14="http://schemas.microsoft.com/office/powerpoint/2010/main" val="314534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3BD23-8E54-4E42-979A-32F5AB257493}"/>
              </a:ext>
            </a:extLst>
          </p:cNvPr>
          <p:cNvSpPr>
            <a:spLocks noGrp="1"/>
          </p:cNvSpPr>
          <p:nvPr>
            <p:ph type="title"/>
          </p:nvPr>
        </p:nvSpPr>
        <p:spPr/>
        <p:txBody>
          <a:bodyPr/>
          <a:lstStyle/>
          <a:p>
            <a:endParaRPr lang="en-GB"/>
          </a:p>
        </p:txBody>
      </p:sp>
      <p:pic>
        <p:nvPicPr>
          <p:cNvPr id="4" name="Picture 3" descr="A map with many points of location&#10;&#10;Description automatically generated with medium confidence">
            <a:extLst>
              <a:ext uri="{FF2B5EF4-FFF2-40B4-BE49-F238E27FC236}">
                <a16:creationId xmlns:a16="http://schemas.microsoft.com/office/drawing/2014/main" id="{EE26A447-377B-4823-9C42-170B3E7109EC}"/>
              </a:ext>
            </a:extLst>
          </p:cNvPr>
          <p:cNvPicPr>
            <a:picLocks noChangeAspect="1"/>
          </p:cNvPicPr>
          <p:nvPr/>
        </p:nvPicPr>
        <p:blipFill>
          <a:blip r:embed="rId2"/>
          <a:stretch>
            <a:fillRect/>
          </a:stretch>
        </p:blipFill>
        <p:spPr>
          <a:xfrm>
            <a:off x="1344737" y="937932"/>
            <a:ext cx="5954744" cy="3469341"/>
          </a:xfrm>
          <a:prstGeom prst="rect">
            <a:avLst/>
          </a:prstGeom>
        </p:spPr>
      </p:pic>
      <p:sp>
        <p:nvSpPr>
          <p:cNvPr id="5" name="Oval 4">
            <a:extLst>
              <a:ext uri="{FF2B5EF4-FFF2-40B4-BE49-F238E27FC236}">
                <a16:creationId xmlns:a16="http://schemas.microsoft.com/office/drawing/2014/main" id="{D0B0957F-8A51-B9C4-C1A7-933BBD0A720F}"/>
              </a:ext>
            </a:extLst>
          </p:cNvPr>
          <p:cNvSpPr/>
          <p:nvPr/>
        </p:nvSpPr>
        <p:spPr>
          <a:xfrm>
            <a:off x="2829485" y="1098176"/>
            <a:ext cx="840441" cy="692524"/>
          </a:xfrm>
          <a:prstGeom prst="ellipse">
            <a:avLst/>
          </a:prstGeom>
          <a:no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341A9F77-AE93-9BB5-4C7A-F2F850529D7F}"/>
              </a:ext>
            </a:extLst>
          </p:cNvPr>
          <p:cNvSpPr/>
          <p:nvPr/>
        </p:nvSpPr>
        <p:spPr>
          <a:xfrm>
            <a:off x="3669926" y="2902324"/>
            <a:ext cx="840441" cy="692524"/>
          </a:xfrm>
          <a:prstGeom prst="ellipse">
            <a:avLst/>
          </a:prstGeom>
          <a:no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9DC09E38-8046-552E-046E-C35610BA2FD7}"/>
              </a:ext>
            </a:extLst>
          </p:cNvPr>
          <p:cNvSpPr/>
          <p:nvPr/>
        </p:nvSpPr>
        <p:spPr>
          <a:xfrm>
            <a:off x="5484703" y="3390900"/>
            <a:ext cx="840441" cy="692524"/>
          </a:xfrm>
          <a:prstGeom prst="ellipse">
            <a:avLst/>
          </a:prstGeom>
          <a:no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15070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FF01-C8BB-B540-FB98-9DCF703CAABB}"/>
              </a:ext>
            </a:extLst>
          </p:cNvPr>
          <p:cNvSpPr>
            <a:spLocks noGrp="1"/>
          </p:cNvSpPr>
          <p:nvPr>
            <p:ph type="title"/>
          </p:nvPr>
        </p:nvSpPr>
        <p:spPr/>
        <p:txBody>
          <a:bodyPr/>
          <a:lstStyle/>
          <a:p>
            <a:endParaRPr lang="en-GB"/>
          </a:p>
        </p:txBody>
      </p:sp>
      <p:pic>
        <p:nvPicPr>
          <p:cNvPr id="4" name="Picture 3" descr="A collage of different images of trees and plants&#10;&#10;Description automatically generated">
            <a:extLst>
              <a:ext uri="{FF2B5EF4-FFF2-40B4-BE49-F238E27FC236}">
                <a16:creationId xmlns:a16="http://schemas.microsoft.com/office/drawing/2014/main" id="{E568E176-4893-9868-0EA7-8ECCF1F28F0E}"/>
              </a:ext>
            </a:extLst>
          </p:cNvPr>
          <p:cNvPicPr>
            <a:picLocks noChangeAspect="1"/>
          </p:cNvPicPr>
          <p:nvPr/>
        </p:nvPicPr>
        <p:blipFill>
          <a:blip r:embed="rId2"/>
          <a:stretch>
            <a:fillRect/>
          </a:stretch>
        </p:blipFill>
        <p:spPr>
          <a:xfrm>
            <a:off x="311700" y="315925"/>
            <a:ext cx="2825761" cy="2649151"/>
          </a:xfrm>
          <a:prstGeom prst="rect">
            <a:avLst/>
          </a:prstGeom>
        </p:spPr>
      </p:pic>
      <p:pic>
        <p:nvPicPr>
          <p:cNvPr id="6" name="Picture 5" descr="A path with stairs leading to a forest&#10;&#10;Description automatically generated with medium confidence">
            <a:extLst>
              <a:ext uri="{FF2B5EF4-FFF2-40B4-BE49-F238E27FC236}">
                <a16:creationId xmlns:a16="http://schemas.microsoft.com/office/drawing/2014/main" id="{1F6F596D-1499-DD1E-CCB5-4D38BB5113C9}"/>
              </a:ext>
            </a:extLst>
          </p:cNvPr>
          <p:cNvPicPr>
            <a:picLocks noChangeAspect="1"/>
          </p:cNvPicPr>
          <p:nvPr/>
        </p:nvPicPr>
        <p:blipFill>
          <a:blip r:embed="rId3"/>
          <a:stretch>
            <a:fillRect/>
          </a:stretch>
        </p:blipFill>
        <p:spPr>
          <a:xfrm>
            <a:off x="311700" y="2965076"/>
            <a:ext cx="1517100" cy="1517100"/>
          </a:xfrm>
          <a:prstGeom prst="rect">
            <a:avLst/>
          </a:prstGeom>
        </p:spPr>
      </p:pic>
      <p:pic>
        <p:nvPicPr>
          <p:cNvPr id="8" name="Picture 7" descr="A green field with a mountain in the background&#10;&#10;Description automatically generated">
            <a:extLst>
              <a:ext uri="{FF2B5EF4-FFF2-40B4-BE49-F238E27FC236}">
                <a16:creationId xmlns:a16="http://schemas.microsoft.com/office/drawing/2014/main" id="{3A04DD47-11AA-28B9-ABD3-E589D02D83DD}"/>
              </a:ext>
            </a:extLst>
          </p:cNvPr>
          <p:cNvPicPr>
            <a:picLocks noChangeAspect="1"/>
          </p:cNvPicPr>
          <p:nvPr/>
        </p:nvPicPr>
        <p:blipFill>
          <a:blip r:embed="rId4"/>
          <a:stretch>
            <a:fillRect/>
          </a:stretch>
        </p:blipFill>
        <p:spPr>
          <a:xfrm>
            <a:off x="1828800" y="2965076"/>
            <a:ext cx="2700818" cy="1517100"/>
          </a:xfrm>
          <a:prstGeom prst="rect">
            <a:avLst/>
          </a:prstGeom>
        </p:spPr>
      </p:pic>
      <p:sp>
        <p:nvSpPr>
          <p:cNvPr id="9" name="TextBox 8">
            <a:extLst>
              <a:ext uri="{FF2B5EF4-FFF2-40B4-BE49-F238E27FC236}">
                <a16:creationId xmlns:a16="http://schemas.microsoft.com/office/drawing/2014/main" id="{30E66F6E-6CC0-8CF8-3FB5-05378F43B620}"/>
              </a:ext>
            </a:extLst>
          </p:cNvPr>
          <p:cNvSpPr txBox="1"/>
          <p:nvPr/>
        </p:nvSpPr>
        <p:spPr>
          <a:xfrm>
            <a:off x="3137461" y="2306916"/>
            <a:ext cx="1835524" cy="276999"/>
          </a:xfrm>
          <a:prstGeom prst="rect">
            <a:avLst/>
          </a:prstGeom>
          <a:noFill/>
        </p:spPr>
        <p:txBody>
          <a:bodyPr wrap="square" rtlCol="0">
            <a:spAutoFit/>
          </a:bodyPr>
          <a:lstStyle/>
          <a:p>
            <a:r>
              <a:rPr lang="en-GB" sz="1200" b="1" dirty="0"/>
              <a:t>“</a:t>
            </a:r>
            <a:r>
              <a:rPr lang="en-GB" sz="1200" b="1" i="1" dirty="0" err="1"/>
              <a:t>Ritigala</a:t>
            </a:r>
            <a:r>
              <a:rPr lang="en-GB" sz="1200" b="1" dirty="0"/>
              <a:t>” Mountain</a:t>
            </a:r>
          </a:p>
        </p:txBody>
      </p:sp>
      <p:pic>
        <p:nvPicPr>
          <p:cNvPr id="11" name="Picture 10" descr="A person and person kissing on a rocky hill&#10;&#10;Description automatically generated">
            <a:extLst>
              <a:ext uri="{FF2B5EF4-FFF2-40B4-BE49-F238E27FC236}">
                <a16:creationId xmlns:a16="http://schemas.microsoft.com/office/drawing/2014/main" id="{1C1D35DF-B71D-AC14-9DF8-E9CF73CD13D2}"/>
              </a:ext>
            </a:extLst>
          </p:cNvPr>
          <p:cNvPicPr>
            <a:picLocks noChangeAspect="1"/>
          </p:cNvPicPr>
          <p:nvPr/>
        </p:nvPicPr>
        <p:blipFill>
          <a:blip r:embed="rId5"/>
          <a:stretch>
            <a:fillRect/>
          </a:stretch>
        </p:blipFill>
        <p:spPr>
          <a:xfrm flipH="1">
            <a:off x="3137461" y="393071"/>
            <a:ext cx="1453212" cy="1449176"/>
          </a:xfrm>
          <a:prstGeom prst="rect">
            <a:avLst/>
          </a:prstGeom>
        </p:spPr>
      </p:pic>
      <p:pic>
        <p:nvPicPr>
          <p:cNvPr id="13" name="Picture 12" descr="A group of people in a jeep&#10;&#10;Description automatically generated">
            <a:extLst>
              <a:ext uri="{FF2B5EF4-FFF2-40B4-BE49-F238E27FC236}">
                <a16:creationId xmlns:a16="http://schemas.microsoft.com/office/drawing/2014/main" id="{EDA64B5B-B7E9-FEF4-9068-55D844E2756D}"/>
              </a:ext>
            </a:extLst>
          </p:cNvPr>
          <p:cNvPicPr>
            <a:picLocks noChangeAspect="1"/>
          </p:cNvPicPr>
          <p:nvPr/>
        </p:nvPicPr>
        <p:blipFill>
          <a:blip r:embed="rId6"/>
          <a:stretch>
            <a:fillRect/>
          </a:stretch>
        </p:blipFill>
        <p:spPr>
          <a:xfrm>
            <a:off x="6158752" y="300031"/>
            <a:ext cx="2880463" cy="2016324"/>
          </a:xfrm>
          <a:prstGeom prst="rect">
            <a:avLst/>
          </a:prstGeom>
        </p:spPr>
      </p:pic>
      <p:pic>
        <p:nvPicPr>
          <p:cNvPr id="15" name="Picture 14" descr="A collage of animals&#10;&#10;Description automatically generated">
            <a:extLst>
              <a:ext uri="{FF2B5EF4-FFF2-40B4-BE49-F238E27FC236}">
                <a16:creationId xmlns:a16="http://schemas.microsoft.com/office/drawing/2014/main" id="{E3F978E1-36E6-C1C8-170D-FF0B1849CD50}"/>
              </a:ext>
            </a:extLst>
          </p:cNvPr>
          <p:cNvPicPr>
            <a:picLocks noChangeAspect="1"/>
          </p:cNvPicPr>
          <p:nvPr/>
        </p:nvPicPr>
        <p:blipFill>
          <a:blip r:embed="rId7"/>
          <a:stretch>
            <a:fillRect/>
          </a:stretch>
        </p:blipFill>
        <p:spPr>
          <a:xfrm>
            <a:off x="5247886" y="2306916"/>
            <a:ext cx="3791330" cy="1387749"/>
          </a:xfrm>
          <a:prstGeom prst="rect">
            <a:avLst/>
          </a:prstGeom>
        </p:spPr>
      </p:pic>
      <p:pic>
        <p:nvPicPr>
          <p:cNvPr id="17" name="Picture 16" descr="A group of people riding an elephant in a river&#10;&#10;Description automatically generated">
            <a:extLst>
              <a:ext uri="{FF2B5EF4-FFF2-40B4-BE49-F238E27FC236}">
                <a16:creationId xmlns:a16="http://schemas.microsoft.com/office/drawing/2014/main" id="{C0629067-DF66-40AD-9721-CD65C8CBD536}"/>
              </a:ext>
            </a:extLst>
          </p:cNvPr>
          <p:cNvPicPr>
            <a:picLocks noChangeAspect="1"/>
          </p:cNvPicPr>
          <p:nvPr/>
        </p:nvPicPr>
        <p:blipFill>
          <a:blip r:embed="rId8"/>
          <a:stretch>
            <a:fillRect/>
          </a:stretch>
        </p:blipFill>
        <p:spPr>
          <a:xfrm>
            <a:off x="6933241" y="3694665"/>
            <a:ext cx="2105975" cy="1310970"/>
          </a:xfrm>
          <a:prstGeom prst="rect">
            <a:avLst/>
          </a:prstGeom>
        </p:spPr>
      </p:pic>
      <p:sp>
        <p:nvSpPr>
          <p:cNvPr id="18" name="TextBox 17">
            <a:extLst>
              <a:ext uri="{FF2B5EF4-FFF2-40B4-BE49-F238E27FC236}">
                <a16:creationId xmlns:a16="http://schemas.microsoft.com/office/drawing/2014/main" id="{513E899B-6148-26AB-EC4C-801AD3A1EDE3}"/>
              </a:ext>
            </a:extLst>
          </p:cNvPr>
          <p:cNvSpPr txBox="1"/>
          <p:nvPr/>
        </p:nvSpPr>
        <p:spPr>
          <a:xfrm>
            <a:off x="5639133" y="3996087"/>
            <a:ext cx="1294108" cy="307777"/>
          </a:xfrm>
          <a:prstGeom prst="rect">
            <a:avLst/>
          </a:prstGeom>
          <a:noFill/>
        </p:spPr>
        <p:txBody>
          <a:bodyPr wrap="square" rtlCol="0">
            <a:spAutoFit/>
          </a:bodyPr>
          <a:lstStyle/>
          <a:p>
            <a:r>
              <a:rPr lang="en-GB" b="1" i="1" dirty="0"/>
              <a:t>“</a:t>
            </a:r>
            <a:r>
              <a:rPr lang="en-GB" b="1" i="1" dirty="0" err="1"/>
              <a:t>Habarana</a:t>
            </a:r>
            <a:r>
              <a:rPr lang="en-GB" b="1" i="1" dirty="0"/>
              <a:t>”</a:t>
            </a:r>
          </a:p>
        </p:txBody>
      </p:sp>
    </p:spTree>
    <p:extLst>
      <p:ext uri="{BB962C8B-B14F-4D97-AF65-F5344CB8AC3E}">
        <p14:creationId xmlns:p14="http://schemas.microsoft.com/office/powerpoint/2010/main" val="4131542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3"/>
          <p:cNvSpPr txBox="1"/>
          <p:nvPr/>
        </p:nvSpPr>
        <p:spPr>
          <a:xfrm>
            <a:off x="311700" y="748200"/>
            <a:ext cx="8832300" cy="2433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 sz="2400" b="1" i="0" u="none" strike="noStrike" cap="none" dirty="0">
                <a:solidFill>
                  <a:srgbClr val="000000"/>
                </a:solidFill>
                <a:latin typeface="Calibri"/>
                <a:ea typeface="Calibri"/>
                <a:cs typeface="Calibri"/>
                <a:sym typeface="Calibri"/>
              </a:rPr>
              <a:t>Climate </a:t>
            </a:r>
            <a:r>
              <a:rPr lang="en" sz="2400" b="1" dirty="0">
                <a:latin typeface="Calibri"/>
                <a:ea typeface="Calibri"/>
                <a:cs typeface="Calibri"/>
                <a:sym typeface="Calibri"/>
              </a:rPr>
              <a:t>C</a:t>
            </a:r>
            <a:r>
              <a:rPr lang="en" sz="2400" b="1" i="0" u="none" strike="noStrike" cap="none" dirty="0">
                <a:solidFill>
                  <a:srgbClr val="000000"/>
                </a:solidFill>
                <a:latin typeface="Calibri"/>
                <a:ea typeface="Calibri"/>
                <a:cs typeface="Calibri"/>
                <a:sym typeface="Calibri"/>
              </a:rPr>
              <a:t>hange</a:t>
            </a:r>
            <a:endParaRPr sz="2400" b="1" dirty="0">
              <a:latin typeface="Calibri"/>
              <a:ea typeface="Calibri"/>
              <a:cs typeface="Calibri"/>
              <a:sym typeface="Calibri"/>
            </a:endParaRPr>
          </a:p>
          <a:p>
            <a:pPr marL="457200" marR="0" lvl="0" indent="0" algn="just" rtl="0">
              <a:lnSpc>
                <a:spcPct val="100000"/>
              </a:lnSpc>
              <a:spcBef>
                <a:spcPts val="0"/>
              </a:spcBef>
              <a:spcAft>
                <a:spcPts val="0"/>
              </a:spcAft>
              <a:buNone/>
            </a:pPr>
            <a:endParaRPr sz="1600" dirty="0">
              <a:latin typeface="Calibri"/>
              <a:ea typeface="Calibri"/>
              <a:cs typeface="Calibri"/>
              <a:sym typeface="Calibri"/>
            </a:endParaRPr>
          </a:p>
          <a:p>
            <a:pPr marL="457200" marR="0" lvl="0" indent="-330200" algn="just" rtl="0">
              <a:lnSpc>
                <a:spcPct val="150000"/>
              </a:lnSpc>
              <a:spcBef>
                <a:spcPts val="0"/>
              </a:spcBef>
              <a:spcAft>
                <a:spcPts val="0"/>
              </a:spcAft>
              <a:buClr>
                <a:srgbClr val="000000"/>
              </a:buClr>
              <a:buSzPts val="1600"/>
              <a:buFont typeface="Calibri"/>
              <a:buChar char="❖"/>
            </a:pPr>
            <a:r>
              <a:rPr lang="en" sz="1600" i="0" u="none" strike="noStrike" cap="none" dirty="0">
                <a:solidFill>
                  <a:srgbClr val="000000"/>
                </a:solidFill>
                <a:latin typeface="Calibri"/>
                <a:ea typeface="Calibri"/>
                <a:cs typeface="Calibri"/>
                <a:sym typeface="Calibri"/>
              </a:rPr>
              <a:t>a change in the state of the climate that can be identified by;</a:t>
            </a:r>
            <a:endParaRPr sz="1600" i="0" u="none" strike="noStrike" cap="none" dirty="0">
              <a:solidFill>
                <a:srgbClr val="000000"/>
              </a:solidFill>
              <a:latin typeface="Calibri"/>
              <a:ea typeface="Calibri"/>
              <a:cs typeface="Calibri"/>
              <a:sym typeface="Calibri"/>
            </a:endParaRPr>
          </a:p>
          <a:p>
            <a:pPr marL="914400" marR="0" lvl="1" indent="-330200" algn="just" rtl="0">
              <a:lnSpc>
                <a:spcPct val="150000"/>
              </a:lnSpc>
              <a:spcBef>
                <a:spcPts val="0"/>
              </a:spcBef>
              <a:spcAft>
                <a:spcPts val="0"/>
              </a:spcAft>
              <a:buClr>
                <a:srgbClr val="000000"/>
              </a:buClr>
              <a:buSzPts val="1600"/>
              <a:buFont typeface="Calibri"/>
              <a:buChar char="➢"/>
            </a:pPr>
            <a:r>
              <a:rPr lang="en" sz="1600" i="0" u="none" strike="noStrike" cap="none" dirty="0">
                <a:solidFill>
                  <a:srgbClr val="000000"/>
                </a:solidFill>
                <a:latin typeface="Calibri"/>
                <a:ea typeface="Calibri"/>
                <a:cs typeface="Calibri"/>
                <a:sym typeface="Calibri"/>
              </a:rPr>
              <a:t>changes in the mean and/or the variability of its properties</a:t>
            </a:r>
            <a:endParaRPr sz="1600" i="0" u="none" strike="noStrike" cap="none" dirty="0">
              <a:solidFill>
                <a:srgbClr val="000000"/>
              </a:solidFill>
              <a:latin typeface="Calibri"/>
              <a:ea typeface="Calibri"/>
              <a:cs typeface="Calibri"/>
              <a:sym typeface="Calibri"/>
            </a:endParaRPr>
          </a:p>
          <a:p>
            <a:pPr marL="914400" marR="0" lvl="1" indent="-330200" algn="just" rtl="0">
              <a:lnSpc>
                <a:spcPct val="150000"/>
              </a:lnSpc>
              <a:spcBef>
                <a:spcPts val="0"/>
              </a:spcBef>
              <a:spcAft>
                <a:spcPts val="0"/>
              </a:spcAft>
              <a:buClr>
                <a:srgbClr val="000000"/>
              </a:buClr>
              <a:buSzPts val="1600"/>
              <a:buFont typeface="Calibri"/>
              <a:buChar char="➢"/>
            </a:pPr>
            <a:r>
              <a:rPr lang="en" sz="1600" i="0" u="none" strike="noStrike" cap="none" dirty="0">
                <a:solidFill>
                  <a:srgbClr val="000000"/>
                </a:solidFill>
                <a:latin typeface="Calibri"/>
                <a:ea typeface="Calibri"/>
                <a:cs typeface="Calibri"/>
                <a:sym typeface="Calibri"/>
              </a:rPr>
              <a:t>persists for an extended period, typically decades or longer</a:t>
            </a:r>
            <a:endParaRPr sz="1600" i="0" u="none" strike="noStrike" cap="none" dirty="0">
              <a:solidFill>
                <a:srgbClr val="000000"/>
              </a:solidFill>
              <a:latin typeface="Calibri"/>
              <a:ea typeface="Calibri"/>
              <a:cs typeface="Calibri"/>
              <a:sym typeface="Calibri"/>
            </a:endParaRPr>
          </a:p>
          <a:p>
            <a:pPr marL="457200" indent="-330200" algn="just">
              <a:lnSpc>
                <a:spcPct val="150000"/>
              </a:lnSpc>
              <a:buSzPts val="1600"/>
              <a:buFont typeface="Calibri"/>
              <a:buChar char="❖"/>
            </a:pPr>
            <a:r>
              <a:rPr lang="en" sz="1600" i="0" u="none" strike="noStrike" cap="none" dirty="0">
                <a:solidFill>
                  <a:srgbClr val="000000"/>
                </a:solidFill>
                <a:latin typeface="Calibri"/>
                <a:ea typeface="Calibri"/>
                <a:cs typeface="Calibri"/>
                <a:sym typeface="Calibri"/>
              </a:rPr>
              <a:t>It refers to any change in climate over time, whether due to natural variability or as a result of human activity </a:t>
            </a:r>
            <a:r>
              <a:rPr lang="en" sz="1100" i="0" u="none" strike="noStrike" cap="none" dirty="0">
                <a:solidFill>
                  <a:srgbClr val="000000"/>
                </a:solidFill>
                <a:latin typeface="Calibri" pitchFamily="34" charset="0"/>
                <a:ea typeface="Calibri"/>
                <a:cs typeface="Calibri" pitchFamily="34" charset="0"/>
                <a:sym typeface="Calibri"/>
              </a:rPr>
              <a:t>(</a:t>
            </a:r>
            <a:r>
              <a:rPr lang="en-US" sz="1100" dirty="0">
                <a:latin typeface="Calibri" pitchFamily="34" charset="0"/>
                <a:cs typeface="Calibri" pitchFamily="34" charset="0"/>
              </a:rPr>
              <a:t>(UNFCC, 2014)</a:t>
            </a:r>
          </a:p>
          <a:p>
            <a:pPr marL="127000" marR="0" lvl="0" algn="just" rtl="0">
              <a:lnSpc>
                <a:spcPct val="150000"/>
              </a:lnSpc>
              <a:spcBef>
                <a:spcPts val="0"/>
              </a:spcBef>
              <a:spcAft>
                <a:spcPts val="0"/>
              </a:spcAft>
              <a:buClr>
                <a:srgbClr val="000000"/>
              </a:buClr>
              <a:buSzPts val="1600"/>
            </a:pPr>
            <a:endParaRPr sz="1600" i="0" u="none" strike="noStrike" cap="none" dirty="0">
              <a:solidFill>
                <a:srgbClr val="000000"/>
              </a:solidFill>
              <a:latin typeface="Calibri"/>
              <a:ea typeface="Calibri"/>
              <a:cs typeface="Calibri"/>
              <a:sym typeface="Calibri"/>
            </a:endParaRPr>
          </a:p>
          <a:p>
            <a:pPr marL="0" marR="0" lvl="0" indent="0" algn="l" rtl="0">
              <a:lnSpc>
                <a:spcPct val="100000"/>
              </a:lnSpc>
              <a:spcBef>
                <a:spcPts val="0"/>
              </a:spcBef>
              <a:spcAft>
                <a:spcPts val="0"/>
              </a:spcAft>
              <a:buNone/>
            </a:pPr>
            <a:endParaRPr sz="1400" b="0" i="0" u="none" strike="noStrike" cap="none" dirty="0">
              <a:solidFill>
                <a:srgbClr val="000000"/>
              </a:solidFill>
              <a:latin typeface="Calibri"/>
              <a:ea typeface="Calibri"/>
              <a:cs typeface="Calibri"/>
              <a:sym typeface="Calibri"/>
            </a:endParaRPr>
          </a:p>
        </p:txBody>
      </p:sp>
      <p:sp>
        <p:nvSpPr>
          <p:cNvPr id="64" name="Google Shape;64;p3"/>
          <p:cNvSpPr txBox="1"/>
          <p:nvPr/>
        </p:nvSpPr>
        <p:spPr>
          <a:xfrm>
            <a:off x="311700" y="0"/>
            <a:ext cx="8520600" cy="7482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0"/>
              </a:spcBef>
              <a:spcAft>
                <a:spcPts val="0"/>
              </a:spcAft>
              <a:buClr>
                <a:srgbClr val="000000"/>
              </a:buClr>
              <a:buSzPts val="3600"/>
              <a:buFont typeface="Arial"/>
              <a:buNone/>
            </a:pPr>
            <a:r>
              <a:rPr lang="en-GB" sz="3600" b="0" i="0" u="none" strike="noStrike" cap="none" dirty="0">
                <a:solidFill>
                  <a:schemeClr val="dk1"/>
                </a:solidFill>
                <a:latin typeface="Cambria"/>
                <a:ea typeface="Cambria"/>
                <a:cs typeface="Cambria"/>
                <a:sym typeface="Cambria"/>
              </a:rPr>
              <a:t>Literature Review</a:t>
            </a:r>
            <a:endParaRPr sz="3600" b="0" i="0" u="none" strike="noStrike" cap="none" dirty="0">
              <a:solidFill>
                <a:srgbClr val="000000"/>
              </a:solidFill>
              <a:latin typeface="Cambria"/>
              <a:ea typeface="Cambria"/>
              <a:cs typeface="Cambria"/>
              <a:sym typeface="Cambria"/>
            </a:endParaRPr>
          </a:p>
        </p:txBody>
      </p:sp>
      <p:sp>
        <p:nvSpPr>
          <p:cNvPr id="65" name="Google Shape;65;p3"/>
          <p:cNvSpPr txBox="1"/>
          <p:nvPr/>
        </p:nvSpPr>
        <p:spPr>
          <a:xfrm>
            <a:off x="1868950" y="3088950"/>
            <a:ext cx="3259200" cy="1677900"/>
          </a:xfrm>
          <a:prstGeom prst="rect">
            <a:avLst/>
          </a:prstGeom>
          <a:noFill/>
          <a:ln>
            <a:noFill/>
          </a:ln>
        </p:spPr>
        <p:txBody>
          <a:bodyPr spcFirstLastPara="1" wrap="square" lIns="91425" tIns="91425" rIns="91425" bIns="91425" anchor="t" anchorCtr="0">
            <a:noAutofit/>
          </a:bodyPr>
          <a:lstStyle/>
          <a:p>
            <a:pPr marL="457200" lvl="0" indent="-330200" algn="l" rtl="0">
              <a:lnSpc>
                <a:spcPct val="150000"/>
              </a:lnSpc>
              <a:spcBef>
                <a:spcPts val="0"/>
              </a:spcBef>
              <a:spcAft>
                <a:spcPts val="0"/>
              </a:spcAft>
              <a:buClr>
                <a:schemeClr val="dk1"/>
              </a:buClr>
              <a:buSzPts val="1600"/>
              <a:buFont typeface="Calibri"/>
              <a:buChar char="➢"/>
            </a:pPr>
            <a:r>
              <a:rPr lang="en" sz="1600" dirty="0">
                <a:solidFill>
                  <a:schemeClr val="dk1"/>
                </a:solidFill>
                <a:latin typeface="Calibri"/>
                <a:ea typeface="Calibri"/>
                <a:cs typeface="Calibri"/>
                <a:sym typeface="Calibri"/>
              </a:rPr>
              <a:t>temperature rise </a:t>
            </a:r>
            <a:endParaRPr sz="1600" dirty="0">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 sz="1600" dirty="0">
                <a:solidFill>
                  <a:schemeClr val="dk1"/>
                </a:solidFill>
                <a:latin typeface="Calibri"/>
                <a:ea typeface="Calibri"/>
                <a:cs typeface="Calibri"/>
                <a:sym typeface="Calibri"/>
              </a:rPr>
              <a:t>sea level rise </a:t>
            </a:r>
            <a:endParaRPr sz="1600" dirty="0">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 sz="1600" dirty="0">
                <a:solidFill>
                  <a:schemeClr val="dk1"/>
                </a:solidFill>
                <a:latin typeface="Calibri"/>
                <a:ea typeface="Calibri"/>
                <a:cs typeface="Calibri"/>
                <a:sym typeface="Calibri"/>
              </a:rPr>
              <a:t>droughts</a:t>
            </a:r>
            <a:endParaRPr sz="1600" dirty="0">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 sz="1600" dirty="0">
                <a:solidFill>
                  <a:schemeClr val="dk1"/>
                </a:solidFill>
                <a:latin typeface="Calibri"/>
                <a:ea typeface="Calibri"/>
                <a:cs typeface="Calibri"/>
                <a:sym typeface="Calibri"/>
              </a:rPr>
              <a:t>floods</a:t>
            </a:r>
            <a:endParaRPr sz="1600" dirty="0">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 sz="1600" dirty="0">
                <a:solidFill>
                  <a:schemeClr val="dk1"/>
                </a:solidFill>
                <a:latin typeface="Calibri"/>
                <a:ea typeface="Calibri"/>
                <a:cs typeface="Calibri"/>
                <a:sym typeface="Calibri"/>
              </a:rPr>
              <a:t>hurricanes and landslides</a:t>
            </a:r>
            <a:endParaRPr sz="1600" dirty="0">
              <a:solidFill>
                <a:schemeClr val="dk1"/>
              </a:solidFill>
              <a:latin typeface="Calibri"/>
              <a:ea typeface="Calibri"/>
              <a:cs typeface="Calibri"/>
              <a:sym typeface="Calibri"/>
            </a:endParaRPr>
          </a:p>
        </p:txBody>
      </p:sp>
      <p:pic>
        <p:nvPicPr>
          <p:cNvPr id="66" name="Google Shape;66;p3"/>
          <p:cNvPicPr preferRelativeResize="0"/>
          <p:nvPr/>
        </p:nvPicPr>
        <p:blipFill>
          <a:blip r:embed="rId3">
            <a:alphaModFix amt="60000"/>
          </a:blip>
          <a:stretch>
            <a:fillRect/>
          </a:stretch>
        </p:blipFill>
        <p:spPr>
          <a:xfrm>
            <a:off x="5101600" y="2876100"/>
            <a:ext cx="4014225" cy="2256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79" name="Google Shape;79;p5"/>
          <p:cNvPicPr preferRelativeResize="0"/>
          <p:nvPr/>
        </p:nvPicPr>
        <p:blipFill rotWithShape="1">
          <a:blip r:embed="rId3">
            <a:alphaModFix amt="46000"/>
          </a:blip>
          <a:srcRect t="29517" b="26353"/>
          <a:stretch/>
        </p:blipFill>
        <p:spPr>
          <a:xfrm>
            <a:off x="0" y="3865625"/>
            <a:ext cx="9143999" cy="1188625"/>
          </a:xfrm>
          <a:prstGeom prst="rect">
            <a:avLst/>
          </a:prstGeom>
          <a:noFill/>
          <a:ln>
            <a:noFill/>
          </a:ln>
        </p:spPr>
      </p:pic>
      <p:sp>
        <p:nvSpPr>
          <p:cNvPr id="80" name="Google Shape;80;p5"/>
          <p:cNvSpPr txBox="1"/>
          <p:nvPr/>
        </p:nvSpPr>
        <p:spPr>
          <a:xfrm>
            <a:off x="298575" y="1110349"/>
            <a:ext cx="8686800" cy="304694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 sz="2000" i="0" u="none" strike="noStrike" cap="none" dirty="0">
                <a:solidFill>
                  <a:srgbClr val="000000"/>
                </a:solidFill>
                <a:latin typeface="Calibri"/>
                <a:ea typeface="Calibri"/>
                <a:cs typeface="Calibri"/>
                <a:sym typeface="Calibri"/>
              </a:rPr>
              <a:t>Projected  </a:t>
            </a:r>
            <a:r>
              <a:rPr lang="en" sz="2000" b="1" i="0" u="none" strike="noStrike" cap="none" dirty="0">
                <a:solidFill>
                  <a:srgbClr val="000000"/>
                </a:solidFill>
                <a:latin typeface="Calibri"/>
                <a:ea typeface="Calibri"/>
                <a:cs typeface="Calibri"/>
                <a:sym typeface="Calibri"/>
              </a:rPr>
              <a:t>South Asia </a:t>
            </a:r>
            <a:r>
              <a:rPr lang="en" sz="2000" i="0" u="none" strike="noStrike" cap="none" dirty="0">
                <a:solidFill>
                  <a:srgbClr val="000000"/>
                </a:solidFill>
                <a:latin typeface="Calibri"/>
                <a:ea typeface="Calibri"/>
                <a:cs typeface="Calibri"/>
                <a:sym typeface="Calibri"/>
              </a:rPr>
              <a:t>by 2050, climate change will reduce production;</a:t>
            </a:r>
            <a:r>
              <a:rPr lang="en" sz="1800" i="0" u="none" strike="noStrike" cap="none" dirty="0">
                <a:solidFill>
                  <a:srgbClr val="000000"/>
                </a:solidFill>
                <a:latin typeface="Calibri"/>
                <a:ea typeface="Calibri"/>
                <a:cs typeface="Calibri"/>
                <a:sym typeface="Calibri"/>
              </a:rPr>
              <a:t>				</a:t>
            </a:r>
            <a:endParaRPr sz="1800" dirty="0">
              <a:latin typeface="Calibri"/>
              <a:ea typeface="Calibri"/>
              <a:cs typeface="Calibri"/>
              <a:sym typeface="Calibri"/>
            </a:endParaRPr>
          </a:p>
          <a:p>
            <a:pPr marL="0" marR="0" lvl="0" indent="0" algn="l" rtl="0">
              <a:lnSpc>
                <a:spcPct val="100000"/>
              </a:lnSpc>
              <a:spcBef>
                <a:spcPts val="0"/>
              </a:spcBef>
              <a:spcAft>
                <a:spcPts val="0"/>
              </a:spcAft>
              <a:buNone/>
            </a:pPr>
            <a:endParaRPr sz="1800" i="0" u="none" strike="noStrike" cap="none" dirty="0">
              <a:solidFill>
                <a:srgbClr val="000000"/>
              </a:solidFill>
              <a:latin typeface="Calibri"/>
              <a:ea typeface="Calibri"/>
              <a:cs typeface="Calibri"/>
              <a:sym typeface="Calibri"/>
            </a:endParaRPr>
          </a:p>
          <a:p>
            <a:pPr marL="1657350" marR="0" lvl="0" indent="-285750" algn="l" rtl="0">
              <a:lnSpc>
                <a:spcPct val="100000"/>
              </a:lnSpc>
              <a:spcBef>
                <a:spcPts val="0"/>
              </a:spcBef>
              <a:spcAft>
                <a:spcPts val="0"/>
              </a:spcAft>
              <a:buClr>
                <a:srgbClr val="000000"/>
              </a:buClr>
              <a:buSzPts val="1800"/>
              <a:buFont typeface="Calibri"/>
              <a:buChar char="•"/>
            </a:pPr>
            <a:r>
              <a:rPr lang="en" sz="1800" i="0" u="none" strike="noStrike" cap="none" dirty="0">
                <a:solidFill>
                  <a:srgbClr val="000000"/>
                </a:solidFill>
                <a:latin typeface="Calibri"/>
                <a:ea typeface="Calibri"/>
                <a:cs typeface="Calibri"/>
                <a:sym typeface="Calibri"/>
              </a:rPr>
              <a:t>Rice 14%                  		49%</a:t>
            </a:r>
            <a:endParaRPr sz="1800" dirty="0">
              <a:latin typeface="Calibri"/>
              <a:ea typeface="Calibri"/>
              <a:cs typeface="Calibri"/>
              <a:sym typeface="Calibri"/>
            </a:endParaRPr>
          </a:p>
          <a:p>
            <a:pPr marL="285750" marR="0" lvl="0" indent="-171450" algn="l" rtl="0">
              <a:lnSpc>
                <a:spcPct val="100000"/>
              </a:lnSpc>
              <a:spcBef>
                <a:spcPts val="0"/>
              </a:spcBef>
              <a:spcAft>
                <a:spcPts val="0"/>
              </a:spcAft>
              <a:buClr>
                <a:srgbClr val="000000"/>
              </a:buClr>
              <a:buSzPts val="1800"/>
              <a:buFont typeface="Arial"/>
              <a:buNone/>
            </a:pPr>
            <a:endParaRPr sz="1800" i="0" u="none" strike="noStrike" cap="none" dirty="0">
              <a:solidFill>
                <a:srgbClr val="000000"/>
              </a:solidFill>
              <a:latin typeface="Calibri"/>
              <a:ea typeface="Calibri"/>
              <a:cs typeface="Calibri"/>
              <a:sym typeface="Calibri"/>
            </a:endParaRPr>
          </a:p>
          <a:p>
            <a:pPr marL="1657350" marR="0" lvl="0" indent="-285750" algn="l" rtl="0">
              <a:lnSpc>
                <a:spcPct val="100000"/>
              </a:lnSpc>
              <a:spcBef>
                <a:spcPts val="0"/>
              </a:spcBef>
              <a:spcAft>
                <a:spcPts val="0"/>
              </a:spcAft>
              <a:buClr>
                <a:srgbClr val="000000"/>
              </a:buClr>
              <a:buSzPts val="1800"/>
              <a:buFont typeface="Calibri"/>
              <a:buChar char="•"/>
            </a:pPr>
            <a:r>
              <a:rPr lang="en" sz="1800" dirty="0">
                <a:latin typeface="Calibri"/>
                <a:ea typeface="Calibri"/>
                <a:cs typeface="Calibri"/>
                <a:sym typeface="Calibri"/>
              </a:rPr>
              <a:t>W</a:t>
            </a:r>
            <a:r>
              <a:rPr lang="en" sz="1800" i="0" u="none" strike="noStrike" cap="none" dirty="0">
                <a:solidFill>
                  <a:srgbClr val="000000"/>
                </a:solidFill>
                <a:latin typeface="Calibri"/>
                <a:ea typeface="Calibri"/>
                <a:cs typeface="Calibri"/>
                <a:sym typeface="Calibri"/>
              </a:rPr>
              <a:t>heat by 44%         		49% </a:t>
            </a:r>
            <a:endParaRPr sz="1800" i="0" u="none" strike="noStrike" cap="none" dirty="0">
              <a:solidFill>
                <a:srgbClr val="000000"/>
              </a:solidFill>
              <a:latin typeface="Calibri"/>
              <a:ea typeface="Calibri"/>
              <a:cs typeface="Calibri"/>
              <a:sym typeface="Calibri"/>
            </a:endParaRPr>
          </a:p>
          <a:p>
            <a:pPr marL="285750" marR="0" lvl="0" indent="-171450" algn="l" rtl="0">
              <a:lnSpc>
                <a:spcPct val="100000"/>
              </a:lnSpc>
              <a:spcBef>
                <a:spcPts val="0"/>
              </a:spcBef>
              <a:spcAft>
                <a:spcPts val="0"/>
              </a:spcAft>
              <a:buClr>
                <a:srgbClr val="000000"/>
              </a:buClr>
              <a:buSzPts val="1800"/>
              <a:buFont typeface="Arial"/>
              <a:buNone/>
            </a:pPr>
            <a:endParaRPr sz="1800" i="0" u="none" strike="noStrike" cap="none" dirty="0">
              <a:solidFill>
                <a:srgbClr val="000000"/>
              </a:solidFill>
              <a:latin typeface="Calibri"/>
              <a:ea typeface="Calibri"/>
              <a:cs typeface="Calibri"/>
              <a:sym typeface="Calibri"/>
            </a:endParaRPr>
          </a:p>
          <a:p>
            <a:pPr marL="1657350" marR="0" lvl="0" indent="-285750" algn="l" rtl="0">
              <a:lnSpc>
                <a:spcPct val="100000"/>
              </a:lnSpc>
              <a:spcBef>
                <a:spcPts val="0"/>
              </a:spcBef>
              <a:spcAft>
                <a:spcPts val="0"/>
              </a:spcAft>
              <a:buClr>
                <a:srgbClr val="000000"/>
              </a:buClr>
              <a:buSzPts val="1800"/>
              <a:buFont typeface="Calibri"/>
              <a:buChar char="•"/>
            </a:pPr>
            <a:r>
              <a:rPr lang="en" sz="1800" i="0" u="none" strike="noStrike" cap="none" dirty="0">
                <a:solidFill>
                  <a:srgbClr val="000000"/>
                </a:solidFill>
                <a:latin typeface="Calibri"/>
                <a:ea typeface="Calibri"/>
                <a:cs typeface="Calibri"/>
                <a:sym typeface="Calibri"/>
              </a:rPr>
              <a:t>Maize   9%                		 19%     </a:t>
            </a:r>
            <a:r>
              <a:rPr lang="en" sz="1600" i="0" u="none" strike="noStrike" cap="none" dirty="0">
                <a:solidFill>
                  <a:srgbClr val="000000"/>
                </a:solidFill>
                <a:latin typeface="Calibri"/>
                <a:ea typeface="Calibri"/>
                <a:cs typeface="Calibri"/>
                <a:sym typeface="Calibri"/>
              </a:rPr>
              <a:t>(Nelson et al. , 2009)</a:t>
            </a:r>
            <a:endParaRPr sz="1600" dirty="0">
              <a:latin typeface="Calibri"/>
              <a:ea typeface="Calibri"/>
              <a:cs typeface="Calibri"/>
              <a:sym typeface="Calibri"/>
            </a:endParaRPr>
          </a:p>
          <a:p>
            <a:pPr marL="0" marR="0" lvl="0" indent="0" algn="l" rtl="0">
              <a:lnSpc>
                <a:spcPct val="100000"/>
              </a:lnSpc>
              <a:spcBef>
                <a:spcPts val="0"/>
              </a:spcBef>
              <a:spcAft>
                <a:spcPts val="0"/>
              </a:spcAft>
              <a:buNone/>
            </a:pPr>
            <a:endParaRPr sz="1600" b="0" i="0" u="none" strike="noStrike" cap="none" dirty="0">
              <a:solidFill>
                <a:srgbClr val="000000"/>
              </a:solidFill>
              <a:latin typeface="Calibri"/>
              <a:ea typeface="Calibri"/>
              <a:cs typeface="Calibri"/>
              <a:sym typeface="Calibri"/>
            </a:endParaRPr>
          </a:p>
          <a:p>
            <a:pPr marL="0" marR="0" lvl="0" indent="0" algn="l" rtl="0">
              <a:lnSpc>
                <a:spcPct val="100000"/>
              </a:lnSpc>
              <a:spcBef>
                <a:spcPts val="0"/>
              </a:spcBef>
              <a:spcAft>
                <a:spcPts val="0"/>
              </a:spcAft>
              <a:buNone/>
            </a:pPr>
            <a:endParaRPr sz="16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None/>
            </a:pPr>
            <a:r>
              <a:rPr lang="en" sz="1400" b="0" i="0" u="none" strike="noStrike" cap="none" dirty="0">
                <a:solidFill>
                  <a:srgbClr val="000000"/>
                </a:solidFill>
                <a:latin typeface="Arial"/>
                <a:ea typeface="Arial"/>
                <a:cs typeface="Arial"/>
                <a:sym typeface="Arial"/>
              </a:rPr>
              <a:t>  </a:t>
            </a:r>
            <a:endParaRPr sz="1400" b="0" i="0" u="none" strike="noStrike" cap="none" dirty="0">
              <a:solidFill>
                <a:srgbClr val="000000"/>
              </a:solidFill>
              <a:latin typeface="Arial"/>
              <a:ea typeface="Arial"/>
              <a:cs typeface="Arial"/>
              <a:sym typeface="Arial"/>
            </a:endParaRPr>
          </a:p>
        </p:txBody>
      </p:sp>
      <p:sp>
        <p:nvSpPr>
          <p:cNvPr id="81" name="Google Shape;81;p5"/>
          <p:cNvSpPr txBox="1"/>
          <p:nvPr/>
        </p:nvSpPr>
        <p:spPr>
          <a:xfrm>
            <a:off x="298580" y="398106"/>
            <a:ext cx="7679100" cy="461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 sz="2400" b="1" i="0" u="none" strike="noStrike" cap="none">
                <a:solidFill>
                  <a:srgbClr val="000000"/>
                </a:solidFill>
                <a:latin typeface="Calibri"/>
                <a:ea typeface="Calibri"/>
                <a:cs typeface="Calibri"/>
                <a:sym typeface="Calibri"/>
              </a:rPr>
              <a:t>Food production and climate change</a:t>
            </a:r>
            <a:endParaRPr sz="2400" b="1" i="0" u="none" strike="noStrike" cap="none">
              <a:solidFill>
                <a:srgbClr val="000000"/>
              </a:solidFill>
              <a:latin typeface="Calibri"/>
              <a:ea typeface="Calibri"/>
              <a:cs typeface="Calibri"/>
              <a:sym typeface="Calibri"/>
            </a:endParaRPr>
          </a:p>
        </p:txBody>
      </p:sp>
      <p:sp>
        <p:nvSpPr>
          <p:cNvPr id="82" name="Google Shape;82;p5"/>
          <p:cNvSpPr txBox="1"/>
          <p:nvPr/>
        </p:nvSpPr>
        <p:spPr>
          <a:xfrm>
            <a:off x="-1" y="-76200"/>
            <a:ext cx="2951630" cy="333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400" b="1" i="1" u="none" strike="noStrike" cap="none" dirty="0">
                <a:solidFill>
                  <a:srgbClr val="000000"/>
                </a:solidFill>
                <a:latin typeface="Cambria"/>
                <a:ea typeface="Cambria"/>
                <a:cs typeface="Cambria"/>
                <a:sym typeface="Cambria"/>
              </a:rPr>
              <a:t>Literature Review</a:t>
            </a:r>
            <a:r>
              <a:rPr lang="en" sz="1400" b="1" i="1" u="none" strike="noStrike" cap="none" dirty="0">
                <a:solidFill>
                  <a:srgbClr val="000000"/>
                </a:solidFill>
                <a:latin typeface="Cambria"/>
                <a:ea typeface="Cambria"/>
                <a:cs typeface="Cambria"/>
                <a:sym typeface="Cambria"/>
              </a:rPr>
              <a:t> Cont’d...</a:t>
            </a:r>
            <a:endParaRPr sz="1400" b="1" i="1" u="none" strike="noStrike" cap="none" dirty="0">
              <a:solidFill>
                <a:srgbClr val="000000"/>
              </a:solidFill>
              <a:latin typeface="Cambria"/>
              <a:ea typeface="Cambria"/>
              <a:cs typeface="Cambria"/>
              <a:sym typeface="Cambria"/>
            </a:endParaRPr>
          </a:p>
        </p:txBody>
      </p:sp>
      <p:cxnSp>
        <p:nvCxnSpPr>
          <p:cNvPr id="83" name="Google Shape;83;p5"/>
          <p:cNvCxnSpPr/>
          <p:nvPr/>
        </p:nvCxnSpPr>
        <p:spPr>
          <a:xfrm>
            <a:off x="3014638" y="2145223"/>
            <a:ext cx="1431300" cy="0"/>
          </a:xfrm>
          <a:prstGeom prst="straightConnector1">
            <a:avLst/>
          </a:prstGeom>
          <a:noFill/>
          <a:ln w="9525" cap="flat" cmpd="sng">
            <a:solidFill>
              <a:srgbClr val="5A3D34"/>
            </a:solidFill>
            <a:prstDash val="solid"/>
            <a:round/>
            <a:headEnd type="none" w="sm" len="sm"/>
            <a:tailEnd type="stealth" w="med" len="med"/>
          </a:ln>
        </p:spPr>
      </p:cxnSp>
      <p:cxnSp>
        <p:nvCxnSpPr>
          <p:cNvPr id="84" name="Google Shape;84;p5"/>
          <p:cNvCxnSpPr/>
          <p:nvPr/>
        </p:nvCxnSpPr>
        <p:spPr>
          <a:xfrm>
            <a:off x="3503181" y="2707161"/>
            <a:ext cx="1026900" cy="0"/>
          </a:xfrm>
          <a:prstGeom prst="straightConnector1">
            <a:avLst/>
          </a:prstGeom>
          <a:noFill/>
          <a:ln w="9525" cap="flat" cmpd="sng">
            <a:solidFill>
              <a:srgbClr val="5A3D34"/>
            </a:solidFill>
            <a:prstDash val="solid"/>
            <a:round/>
            <a:headEnd type="none" w="sm" len="sm"/>
            <a:tailEnd type="stealth" w="med" len="med"/>
          </a:ln>
        </p:spPr>
      </p:cxnSp>
      <p:cxnSp>
        <p:nvCxnSpPr>
          <p:cNvPr id="85" name="Google Shape;85;p5"/>
          <p:cNvCxnSpPr/>
          <p:nvPr/>
        </p:nvCxnSpPr>
        <p:spPr>
          <a:xfrm>
            <a:off x="3185432" y="3295250"/>
            <a:ext cx="1198500" cy="0"/>
          </a:xfrm>
          <a:prstGeom prst="straightConnector1">
            <a:avLst/>
          </a:prstGeom>
          <a:noFill/>
          <a:ln w="9525" cap="flat" cmpd="sng">
            <a:solidFill>
              <a:srgbClr val="5A3D34"/>
            </a:solidFill>
            <a:prstDash val="solid"/>
            <a:round/>
            <a:headEnd type="none" w="sm" len="sm"/>
            <a:tailEnd type="stealth" w="med" len="med"/>
          </a:ln>
        </p:spPr>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pic>
        <p:nvPicPr>
          <p:cNvPr id="71" name="Google Shape;71;p4"/>
          <p:cNvPicPr preferRelativeResize="0"/>
          <p:nvPr/>
        </p:nvPicPr>
        <p:blipFill>
          <a:blip r:embed="rId3">
            <a:alphaModFix amt="31000"/>
          </a:blip>
          <a:stretch>
            <a:fillRect/>
          </a:stretch>
        </p:blipFill>
        <p:spPr>
          <a:xfrm>
            <a:off x="-1" y="0"/>
            <a:ext cx="9144000" cy="5143500"/>
          </a:xfrm>
          <a:prstGeom prst="rect">
            <a:avLst/>
          </a:prstGeom>
          <a:noFill/>
          <a:ln>
            <a:noFill/>
          </a:ln>
        </p:spPr>
      </p:pic>
      <p:sp>
        <p:nvSpPr>
          <p:cNvPr id="72" name="Google Shape;72;p4"/>
          <p:cNvSpPr txBox="1">
            <a:spLocks noGrp="1"/>
          </p:cNvSpPr>
          <p:nvPr>
            <p:ph type="body" idx="1"/>
          </p:nvPr>
        </p:nvSpPr>
        <p:spPr>
          <a:xfrm>
            <a:off x="522150" y="1082050"/>
            <a:ext cx="8404500" cy="3354000"/>
          </a:xfrm>
          <a:prstGeom prst="rect">
            <a:avLst/>
          </a:prstGeom>
          <a:noFill/>
          <a:ln>
            <a:noFill/>
          </a:ln>
        </p:spPr>
        <p:txBody>
          <a:bodyPr spcFirstLastPara="1" wrap="square" lIns="91425" tIns="91425" rIns="91425" bIns="91425" anchor="t" anchorCtr="0">
            <a:noAutofit/>
          </a:bodyPr>
          <a:lstStyle/>
          <a:p>
            <a:pPr marL="457200" lvl="0" indent="-355600" algn="just" rtl="0">
              <a:lnSpc>
                <a:spcPct val="115000"/>
              </a:lnSpc>
              <a:spcBef>
                <a:spcPts val="0"/>
              </a:spcBef>
              <a:spcAft>
                <a:spcPts val="0"/>
              </a:spcAft>
              <a:buSzPts val="2000"/>
              <a:buFont typeface="Calibri"/>
              <a:buChar char="❖"/>
            </a:pPr>
            <a:r>
              <a:rPr lang="en" sz="2000" dirty="0">
                <a:latin typeface="Calibri"/>
                <a:ea typeface="Calibri"/>
                <a:cs typeface="Calibri"/>
                <a:sym typeface="Calibri"/>
              </a:rPr>
              <a:t>Temperature is expected to rise from 1.1–2.4 °C by 2100</a:t>
            </a:r>
            <a:endParaRPr sz="2000" dirty="0">
              <a:latin typeface="Calibri"/>
              <a:ea typeface="Calibri"/>
              <a:cs typeface="Calibri"/>
              <a:sym typeface="Calibri"/>
            </a:endParaRPr>
          </a:p>
          <a:p>
            <a:pPr marL="457200" lvl="0" indent="0" algn="just" rtl="0">
              <a:lnSpc>
                <a:spcPct val="115000"/>
              </a:lnSpc>
              <a:spcBef>
                <a:spcPts val="0"/>
              </a:spcBef>
              <a:spcAft>
                <a:spcPts val="0"/>
              </a:spcAft>
              <a:buNone/>
            </a:pPr>
            <a:endParaRPr sz="2000" dirty="0">
              <a:latin typeface="Calibri"/>
              <a:ea typeface="Calibri"/>
              <a:cs typeface="Calibri"/>
              <a:sym typeface="Calibri"/>
            </a:endParaRPr>
          </a:p>
          <a:p>
            <a:pPr marL="457200" lvl="0" indent="-355600" algn="just" rtl="0">
              <a:lnSpc>
                <a:spcPct val="115000"/>
              </a:lnSpc>
              <a:spcBef>
                <a:spcPts val="0"/>
              </a:spcBef>
              <a:spcAft>
                <a:spcPts val="0"/>
              </a:spcAft>
              <a:buSzPts val="2000"/>
              <a:buFont typeface="Calibri"/>
              <a:buChar char="❖"/>
            </a:pPr>
            <a:r>
              <a:rPr lang="en" sz="2000" dirty="0">
                <a:latin typeface="Calibri"/>
                <a:ea typeface="Calibri"/>
                <a:cs typeface="Calibri"/>
                <a:sym typeface="Calibri"/>
              </a:rPr>
              <a:t>Rainfall is projected to increase by 48% for the Southwest Monsoon by 2050 affects the wetter southern part of the country </a:t>
            </a:r>
            <a:r>
              <a:rPr lang="en" sz="1400" dirty="0">
                <a:latin typeface="Calibri"/>
                <a:ea typeface="Calibri"/>
                <a:cs typeface="Calibri"/>
                <a:sym typeface="Calibri"/>
              </a:rPr>
              <a:t>(WHO, 2015)</a:t>
            </a:r>
            <a:endParaRPr sz="1400" dirty="0">
              <a:latin typeface="Calibri"/>
              <a:ea typeface="Calibri"/>
              <a:cs typeface="Calibri"/>
              <a:sym typeface="Calibri"/>
            </a:endParaRPr>
          </a:p>
          <a:p>
            <a:pPr marL="457200" lvl="0" indent="0" algn="just" rtl="0">
              <a:lnSpc>
                <a:spcPct val="115000"/>
              </a:lnSpc>
              <a:spcBef>
                <a:spcPts val="0"/>
              </a:spcBef>
              <a:spcAft>
                <a:spcPts val="0"/>
              </a:spcAft>
              <a:buNone/>
            </a:pPr>
            <a:endParaRPr sz="2000" dirty="0">
              <a:latin typeface="Calibri"/>
              <a:ea typeface="Calibri"/>
              <a:cs typeface="Calibri"/>
              <a:sym typeface="Calibri"/>
            </a:endParaRPr>
          </a:p>
          <a:p>
            <a:pPr marL="457200" lvl="0" indent="-355600" algn="just" rtl="0">
              <a:lnSpc>
                <a:spcPct val="115000"/>
              </a:lnSpc>
              <a:spcBef>
                <a:spcPts val="0"/>
              </a:spcBef>
              <a:spcAft>
                <a:spcPts val="0"/>
              </a:spcAft>
              <a:buSzPts val="2000"/>
              <a:buFont typeface="Calibri"/>
              <a:buChar char="❖"/>
            </a:pPr>
            <a:r>
              <a:rPr lang="en" sz="2000" dirty="0">
                <a:latin typeface="Calibri"/>
                <a:ea typeface="Calibri"/>
                <a:cs typeface="Calibri"/>
                <a:sym typeface="Calibri"/>
              </a:rPr>
              <a:t>Rainfall is projected to decrease by 27–29% for the Northeast Monsoon by 2050 the wet zone is expected to become wetter and the dry zone drier with climate change </a:t>
            </a:r>
            <a:r>
              <a:rPr lang="en" sz="1400" dirty="0">
                <a:latin typeface="Calibri"/>
                <a:ea typeface="Calibri"/>
                <a:cs typeface="Calibri"/>
                <a:sym typeface="Calibri"/>
              </a:rPr>
              <a:t>(WHO, 2015)</a:t>
            </a:r>
            <a:endParaRPr sz="1400" dirty="0">
              <a:latin typeface="Calibri"/>
              <a:ea typeface="Calibri"/>
              <a:cs typeface="Calibri"/>
              <a:sym typeface="Calibri"/>
            </a:endParaRPr>
          </a:p>
          <a:p>
            <a:pPr marL="114300" lvl="0" indent="0" algn="l" rtl="0">
              <a:lnSpc>
                <a:spcPct val="115000"/>
              </a:lnSpc>
              <a:spcBef>
                <a:spcPts val="0"/>
              </a:spcBef>
              <a:spcAft>
                <a:spcPts val="0"/>
              </a:spcAft>
              <a:buSzPts val="1800"/>
              <a:buNone/>
            </a:pPr>
            <a:endParaRPr dirty="0"/>
          </a:p>
        </p:txBody>
      </p:sp>
      <p:sp>
        <p:nvSpPr>
          <p:cNvPr id="74" name="Google Shape;74;p4"/>
          <p:cNvSpPr txBox="1"/>
          <p:nvPr/>
        </p:nvSpPr>
        <p:spPr>
          <a:xfrm>
            <a:off x="447261" y="374374"/>
            <a:ext cx="14958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 sz="2000" b="1" i="0" u="none" strike="noStrike" cap="none">
                <a:solidFill>
                  <a:srgbClr val="000000"/>
                </a:solidFill>
                <a:latin typeface="Calibri"/>
                <a:ea typeface="Calibri"/>
                <a:cs typeface="Calibri"/>
                <a:sym typeface="Calibri"/>
              </a:rPr>
              <a:t>In Sri Lanka</a:t>
            </a:r>
            <a:r>
              <a:rPr lang="en" sz="2800" b="0" i="0" u="none" strike="noStrike" cap="none">
                <a:solidFill>
                  <a:srgbClr val="000000"/>
                </a:solidFill>
                <a:latin typeface="Calibri"/>
                <a:ea typeface="Calibri"/>
                <a:cs typeface="Calibri"/>
                <a:sym typeface="Calibri"/>
              </a:rPr>
              <a:t>,</a:t>
            </a:r>
            <a:endParaRPr sz="2800" b="0" i="0" u="none" strike="noStrike" cap="none">
              <a:solidFill>
                <a:srgbClr val="000000"/>
              </a:solidFill>
              <a:latin typeface="Calibri"/>
              <a:ea typeface="Calibri"/>
              <a:cs typeface="Calibri"/>
              <a:sym typeface="Calibri"/>
            </a:endParaRPr>
          </a:p>
        </p:txBody>
      </p:sp>
      <p:sp>
        <p:nvSpPr>
          <p:cNvPr id="2" name="Google Shape;82;p5">
            <a:extLst>
              <a:ext uri="{FF2B5EF4-FFF2-40B4-BE49-F238E27FC236}">
                <a16:creationId xmlns:a16="http://schemas.microsoft.com/office/drawing/2014/main" id="{9DA2FE7B-BF1F-B184-5DD1-CFFC6432D2D6}"/>
              </a:ext>
            </a:extLst>
          </p:cNvPr>
          <p:cNvSpPr txBox="1"/>
          <p:nvPr/>
        </p:nvSpPr>
        <p:spPr>
          <a:xfrm>
            <a:off x="-1" y="-76200"/>
            <a:ext cx="2951630" cy="333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400" b="1" i="1" u="none" strike="noStrike" cap="none" dirty="0">
                <a:solidFill>
                  <a:srgbClr val="000000"/>
                </a:solidFill>
                <a:latin typeface="Cambria"/>
                <a:ea typeface="Cambria"/>
                <a:cs typeface="Cambria"/>
                <a:sym typeface="Cambria"/>
              </a:rPr>
              <a:t>Literature Review</a:t>
            </a:r>
            <a:r>
              <a:rPr lang="en" sz="1400" b="1" i="1" u="none" strike="noStrike" cap="none" dirty="0">
                <a:solidFill>
                  <a:srgbClr val="000000"/>
                </a:solidFill>
                <a:latin typeface="Cambria"/>
                <a:ea typeface="Cambria"/>
                <a:cs typeface="Cambria"/>
                <a:sym typeface="Cambria"/>
              </a:rPr>
              <a:t> Cont’d...</a:t>
            </a:r>
            <a:endParaRPr sz="1400" b="1" i="1" u="none" strike="noStrike" cap="none" dirty="0">
              <a:solidFill>
                <a:srgbClr val="000000"/>
              </a:solidFill>
              <a:latin typeface="Cambria"/>
              <a:ea typeface="Cambria"/>
              <a:cs typeface="Cambria"/>
              <a:sym typeface="Cambri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pic>
        <p:nvPicPr>
          <p:cNvPr id="105" name="Google Shape;105;p8"/>
          <p:cNvPicPr preferRelativeResize="0"/>
          <p:nvPr/>
        </p:nvPicPr>
        <p:blipFill rotWithShape="1">
          <a:blip r:embed="rId3">
            <a:alphaModFix/>
          </a:blip>
          <a:srcRect/>
          <a:stretch/>
        </p:blipFill>
        <p:spPr>
          <a:xfrm>
            <a:off x="4929175" y="1548950"/>
            <a:ext cx="4214825" cy="3410375"/>
          </a:xfrm>
          <a:prstGeom prst="rect">
            <a:avLst/>
          </a:prstGeom>
          <a:noFill/>
          <a:ln>
            <a:noFill/>
          </a:ln>
        </p:spPr>
      </p:pic>
      <p:sp>
        <p:nvSpPr>
          <p:cNvPr id="106" name="Google Shape;106;p8"/>
          <p:cNvSpPr txBox="1">
            <a:spLocks noGrp="1"/>
          </p:cNvSpPr>
          <p:nvPr>
            <p:ph type="body" idx="1"/>
          </p:nvPr>
        </p:nvSpPr>
        <p:spPr>
          <a:xfrm>
            <a:off x="251125" y="439025"/>
            <a:ext cx="8520600" cy="45966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600"/>
              </a:spcBef>
              <a:spcAft>
                <a:spcPts val="0"/>
              </a:spcAft>
              <a:buClr>
                <a:schemeClr val="dk1"/>
              </a:buClr>
              <a:buSzPts val="1100"/>
              <a:buFont typeface="Arial"/>
              <a:buNone/>
            </a:pPr>
            <a:endParaRPr sz="1400">
              <a:latin typeface="Calibri"/>
              <a:ea typeface="Calibri"/>
              <a:cs typeface="Calibri"/>
              <a:sym typeface="Calibri"/>
            </a:endParaRPr>
          </a:p>
          <a:p>
            <a:pPr marL="457200" lvl="0" indent="-317500" algn="just" rtl="0">
              <a:lnSpc>
                <a:spcPct val="115000"/>
              </a:lnSpc>
              <a:spcBef>
                <a:spcPts val="600"/>
              </a:spcBef>
              <a:spcAft>
                <a:spcPts val="0"/>
              </a:spcAft>
              <a:buSzPts val="1400"/>
              <a:buFont typeface="Calibri"/>
              <a:buChar char="❖"/>
            </a:pPr>
            <a:r>
              <a:rPr lang="en" sz="1400">
                <a:latin typeface="Calibri"/>
                <a:ea typeface="Calibri"/>
                <a:cs typeface="Calibri"/>
                <a:sym typeface="Calibri"/>
              </a:rPr>
              <a:t>‘A ‘cascade’ is a connected series of tanks organized within  a micro-(or meso-) catment of the dry zone landscape, storing, conveying and utilizing water from an ephemeral rivulet’.(Madduma Bandara 1985).</a:t>
            </a:r>
            <a:endParaRPr sz="1400">
              <a:latin typeface="Calibri"/>
              <a:ea typeface="Calibri"/>
              <a:cs typeface="Calibri"/>
              <a:sym typeface="Calibri"/>
            </a:endParaRPr>
          </a:p>
          <a:p>
            <a:pPr marL="457200" lvl="0" indent="0" algn="just" rtl="0">
              <a:lnSpc>
                <a:spcPct val="115000"/>
              </a:lnSpc>
              <a:spcBef>
                <a:spcPts val="600"/>
              </a:spcBef>
              <a:spcAft>
                <a:spcPts val="0"/>
              </a:spcAft>
              <a:buNone/>
            </a:pPr>
            <a:endParaRPr sz="1400">
              <a:latin typeface="Calibri"/>
              <a:ea typeface="Calibri"/>
              <a:cs typeface="Calibri"/>
              <a:sym typeface="Calibri"/>
            </a:endParaRPr>
          </a:p>
          <a:p>
            <a:pPr marL="457200" lvl="0" indent="-317500" algn="just" rtl="0">
              <a:lnSpc>
                <a:spcPct val="115000"/>
              </a:lnSpc>
              <a:spcBef>
                <a:spcPts val="600"/>
              </a:spcBef>
              <a:spcAft>
                <a:spcPts val="0"/>
              </a:spcAft>
              <a:buSzPts val="1400"/>
              <a:buFont typeface="Calibri"/>
              <a:buChar char="❖"/>
            </a:pPr>
            <a:r>
              <a:rPr lang="en" sz="1400">
                <a:latin typeface="Calibri"/>
                <a:ea typeface="Calibri"/>
                <a:cs typeface="Calibri"/>
                <a:sym typeface="Calibri"/>
              </a:rPr>
              <a:t>Minor tank primarily based farming system is traditionally three-fold,</a:t>
            </a:r>
            <a:endParaRPr sz="1400">
              <a:latin typeface="Calibri"/>
              <a:ea typeface="Calibri"/>
              <a:cs typeface="Calibri"/>
              <a:sym typeface="Calibri"/>
            </a:endParaRPr>
          </a:p>
          <a:p>
            <a:pPr marL="914400" lvl="0" indent="0" algn="just" rtl="0">
              <a:lnSpc>
                <a:spcPct val="115000"/>
              </a:lnSpc>
              <a:spcBef>
                <a:spcPts val="600"/>
              </a:spcBef>
              <a:spcAft>
                <a:spcPts val="0"/>
              </a:spcAft>
              <a:buNone/>
            </a:pPr>
            <a:endParaRPr sz="1400">
              <a:latin typeface="Calibri"/>
              <a:ea typeface="Calibri"/>
              <a:cs typeface="Calibri"/>
              <a:sym typeface="Calibri"/>
            </a:endParaRPr>
          </a:p>
          <a:p>
            <a:pPr marL="457200" lvl="0" indent="0" algn="just" rtl="0">
              <a:lnSpc>
                <a:spcPct val="115000"/>
              </a:lnSpc>
              <a:spcBef>
                <a:spcPts val="500"/>
              </a:spcBef>
              <a:spcAft>
                <a:spcPts val="0"/>
              </a:spcAft>
              <a:buNone/>
            </a:pPr>
            <a:r>
              <a:rPr lang="en" sz="1400">
                <a:latin typeface="Calibri"/>
                <a:ea typeface="Calibri"/>
                <a:cs typeface="Calibri"/>
                <a:sym typeface="Calibri"/>
              </a:rPr>
              <a:t>               </a:t>
            </a:r>
            <a:r>
              <a:rPr lang="en" sz="1400" b="1">
                <a:latin typeface="Calibri"/>
                <a:ea typeface="Calibri"/>
                <a:cs typeface="Calibri"/>
                <a:sym typeface="Calibri"/>
              </a:rPr>
              <a:t>   - ‘Gangoda’ (home garden)</a:t>
            </a:r>
            <a:endParaRPr sz="1400" b="1">
              <a:latin typeface="Calibri"/>
              <a:ea typeface="Calibri"/>
              <a:cs typeface="Calibri"/>
              <a:sym typeface="Calibri"/>
            </a:endParaRPr>
          </a:p>
          <a:p>
            <a:pPr marL="457200" lvl="0" indent="0" algn="just" rtl="0">
              <a:lnSpc>
                <a:spcPct val="115000"/>
              </a:lnSpc>
              <a:spcBef>
                <a:spcPts val="500"/>
              </a:spcBef>
              <a:spcAft>
                <a:spcPts val="0"/>
              </a:spcAft>
              <a:buNone/>
            </a:pPr>
            <a:r>
              <a:rPr lang="en" sz="1400" b="1">
                <a:latin typeface="Calibri"/>
                <a:ea typeface="Calibri"/>
                <a:cs typeface="Calibri"/>
                <a:sym typeface="Calibri"/>
              </a:rPr>
              <a:t>                  -‘Chena’ (shifting cultivation)</a:t>
            </a:r>
            <a:endParaRPr sz="1400" b="1">
              <a:latin typeface="Calibri"/>
              <a:ea typeface="Calibri"/>
              <a:cs typeface="Calibri"/>
              <a:sym typeface="Calibri"/>
            </a:endParaRPr>
          </a:p>
          <a:p>
            <a:pPr marL="457200" lvl="0" indent="0" algn="just" rtl="0">
              <a:lnSpc>
                <a:spcPct val="115000"/>
              </a:lnSpc>
              <a:spcBef>
                <a:spcPts val="500"/>
              </a:spcBef>
              <a:spcAft>
                <a:spcPts val="0"/>
              </a:spcAft>
              <a:buNone/>
            </a:pPr>
            <a:r>
              <a:rPr lang="en" sz="1400" b="1">
                <a:latin typeface="Calibri"/>
                <a:ea typeface="Calibri"/>
                <a:cs typeface="Calibri"/>
                <a:sym typeface="Calibri"/>
              </a:rPr>
              <a:t>                  - ‘Welyaya’ (lowland paddy cultivation)(Harischandra, 2018)</a:t>
            </a:r>
            <a:endParaRPr sz="1400">
              <a:latin typeface="Calibri"/>
              <a:ea typeface="Calibri"/>
              <a:cs typeface="Calibri"/>
              <a:sym typeface="Calibri"/>
            </a:endParaRPr>
          </a:p>
          <a:p>
            <a:pPr marL="457200" lvl="0" indent="0" algn="just" rtl="0">
              <a:lnSpc>
                <a:spcPct val="115000"/>
              </a:lnSpc>
              <a:spcBef>
                <a:spcPts val="500"/>
              </a:spcBef>
              <a:spcAft>
                <a:spcPts val="0"/>
              </a:spcAft>
              <a:buNone/>
            </a:pPr>
            <a:endParaRPr sz="1400">
              <a:latin typeface="Calibri"/>
              <a:ea typeface="Calibri"/>
              <a:cs typeface="Calibri"/>
              <a:sym typeface="Calibri"/>
            </a:endParaRPr>
          </a:p>
          <a:p>
            <a:pPr marL="457200" lvl="0" indent="-317500" algn="just" rtl="0">
              <a:lnSpc>
                <a:spcPct val="115000"/>
              </a:lnSpc>
              <a:spcBef>
                <a:spcPts val="600"/>
              </a:spcBef>
              <a:spcAft>
                <a:spcPts val="0"/>
              </a:spcAft>
              <a:buSzPts val="1400"/>
              <a:buFont typeface="Calibri"/>
              <a:buChar char="❖"/>
            </a:pPr>
            <a:r>
              <a:rPr lang="en" sz="1400">
                <a:latin typeface="Calibri"/>
                <a:ea typeface="Calibri"/>
                <a:cs typeface="Calibri"/>
                <a:sym typeface="Calibri"/>
              </a:rPr>
              <a:t>Cascade system can compete with climate change by;</a:t>
            </a:r>
            <a:endParaRPr sz="1400">
              <a:latin typeface="Calibri"/>
              <a:ea typeface="Calibri"/>
              <a:cs typeface="Calibri"/>
              <a:sym typeface="Calibri"/>
            </a:endParaRPr>
          </a:p>
          <a:p>
            <a:pPr marL="457200" lvl="0" indent="0" algn="just" rtl="0">
              <a:lnSpc>
                <a:spcPct val="115000"/>
              </a:lnSpc>
              <a:spcBef>
                <a:spcPts val="500"/>
              </a:spcBef>
              <a:spcAft>
                <a:spcPts val="0"/>
              </a:spcAft>
              <a:buNone/>
            </a:pPr>
            <a:r>
              <a:rPr lang="en" sz="1400">
                <a:latin typeface="Calibri"/>
                <a:ea typeface="Calibri"/>
                <a:cs typeface="Calibri"/>
                <a:sym typeface="Calibri"/>
              </a:rPr>
              <a:t>            </a:t>
            </a:r>
            <a:r>
              <a:rPr lang="en" sz="1400" b="1">
                <a:latin typeface="Calibri"/>
                <a:ea typeface="Calibri"/>
                <a:cs typeface="Calibri"/>
                <a:sym typeface="Calibri"/>
              </a:rPr>
              <a:t> -Absorb shocks of natural disasters to avoid flood by storing water</a:t>
            </a:r>
            <a:endParaRPr sz="1400" b="1">
              <a:latin typeface="Calibri"/>
              <a:ea typeface="Calibri"/>
              <a:cs typeface="Calibri"/>
              <a:sym typeface="Calibri"/>
            </a:endParaRPr>
          </a:p>
          <a:p>
            <a:pPr marL="457200" lvl="0" indent="0" algn="just" rtl="0">
              <a:lnSpc>
                <a:spcPct val="115000"/>
              </a:lnSpc>
              <a:spcBef>
                <a:spcPts val="500"/>
              </a:spcBef>
              <a:spcAft>
                <a:spcPts val="0"/>
              </a:spcAft>
              <a:buNone/>
            </a:pPr>
            <a:r>
              <a:rPr lang="en" sz="1400" b="1">
                <a:latin typeface="Calibri"/>
                <a:ea typeface="Calibri"/>
                <a:cs typeface="Calibri"/>
                <a:sym typeface="Calibri"/>
              </a:rPr>
              <a:t>             -Drought reduce by reducing water loss from tanks due to existence ecosystem</a:t>
            </a:r>
            <a:endParaRPr sz="1400" b="1">
              <a:latin typeface="Calibri"/>
              <a:ea typeface="Calibri"/>
              <a:cs typeface="Calibri"/>
              <a:sym typeface="Calibri"/>
            </a:endParaRPr>
          </a:p>
          <a:p>
            <a:pPr marL="0" lvl="0" indent="0" algn="just" rtl="0">
              <a:lnSpc>
                <a:spcPct val="115000"/>
              </a:lnSpc>
              <a:spcBef>
                <a:spcPts val="0"/>
              </a:spcBef>
              <a:spcAft>
                <a:spcPts val="1600"/>
              </a:spcAft>
              <a:buSzPts val="1800"/>
              <a:buNone/>
            </a:pPr>
            <a:endParaRPr/>
          </a:p>
        </p:txBody>
      </p:sp>
      <p:sp>
        <p:nvSpPr>
          <p:cNvPr id="107" name="Google Shape;107;p8"/>
          <p:cNvSpPr txBox="1"/>
          <p:nvPr/>
        </p:nvSpPr>
        <p:spPr>
          <a:xfrm>
            <a:off x="251125" y="72450"/>
            <a:ext cx="7306200" cy="8115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600"/>
              </a:spcBef>
              <a:spcAft>
                <a:spcPts val="0"/>
              </a:spcAft>
              <a:buClr>
                <a:srgbClr val="000000"/>
              </a:buClr>
              <a:buSzPts val="3600"/>
              <a:buFont typeface="Arial"/>
              <a:buNone/>
            </a:pPr>
            <a:r>
              <a:rPr lang="en" sz="3600" b="0" i="0" u="none" strike="noStrike" cap="none">
                <a:solidFill>
                  <a:schemeClr val="dk1"/>
                </a:solidFill>
                <a:latin typeface="Cambria"/>
                <a:ea typeface="Cambria"/>
                <a:cs typeface="Cambria"/>
                <a:sym typeface="Cambria"/>
              </a:rPr>
              <a:t>Tank Cascade System???</a:t>
            </a:r>
            <a:endParaRPr sz="3600" b="0" i="0" u="none" strike="noStrike" cap="none">
              <a:solidFill>
                <a:srgbClr val="000000"/>
              </a:solidFill>
              <a:latin typeface="Cambria"/>
              <a:ea typeface="Cambria"/>
              <a:cs typeface="Cambria"/>
              <a:sym typeface="Cambria"/>
            </a:endParaRPr>
          </a:p>
        </p:txBody>
      </p:sp>
      <p:sp>
        <p:nvSpPr>
          <p:cNvPr id="108" name="Google Shape;108;p8"/>
          <p:cNvSpPr txBox="1"/>
          <p:nvPr/>
        </p:nvSpPr>
        <p:spPr>
          <a:xfrm>
            <a:off x="914650" y="3185525"/>
            <a:ext cx="4029900" cy="6192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500"/>
              </a:spcBef>
              <a:spcAft>
                <a:spcPts val="0"/>
              </a:spcAft>
              <a:buClr>
                <a:srgbClr val="000000"/>
              </a:buClr>
              <a:buSzPts val="1400"/>
              <a:buFont typeface="Arial"/>
              <a:buNone/>
            </a:pPr>
            <a:endParaRPr sz="1400" b="1" i="0" u="none" strike="noStrike" cap="none">
              <a:solidFill>
                <a:srgbClr val="000000"/>
              </a:solidFill>
              <a:latin typeface="Arial"/>
              <a:ea typeface="Arial"/>
              <a:cs typeface="Arial"/>
              <a:sym typeface="Arial"/>
            </a:endParaRPr>
          </a:p>
        </p:txBody>
      </p:sp>
      <p:sp>
        <p:nvSpPr>
          <p:cNvPr id="2" name="Google Shape;82;p5">
            <a:extLst>
              <a:ext uri="{FF2B5EF4-FFF2-40B4-BE49-F238E27FC236}">
                <a16:creationId xmlns:a16="http://schemas.microsoft.com/office/drawing/2014/main" id="{D9106BC2-D1C7-9563-701B-228D04BB86CA}"/>
              </a:ext>
            </a:extLst>
          </p:cNvPr>
          <p:cNvSpPr txBox="1"/>
          <p:nvPr/>
        </p:nvSpPr>
        <p:spPr>
          <a:xfrm>
            <a:off x="-1" y="-76200"/>
            <a:ext cx="2951630" cy="333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400" b="1" i="1" u="none" strike="noStrike" cap="none" dirty="0">
                <a:solidFill>
                  <a:srgbClr val="000000"/>
                </a:solidFill>
                <a:latin typeface="Cambria"/>
                <a:ea typeface="Cambria"/>
                <a:cs typeface="Cambria"/>
                <a:sym typeface="Cambria"/>
              </a:rPr>
              <a:t>Literature Review</a:t>
            </a:r>
            <a:r>
              <a:rPr lang="en" sz="1400" b="1" i="1" u="none" strike="noStrike" cap="none" dirty="0">
                <a:solidFill>
                  <a:srgbClr val="000000"/>
                </a:solidFill>
                <a:latin typeface="Cambria"/>
                <a:ea typeface="Cambria"/>
                <a:cs typeface="Cambria"/>
                <a:sym typeface="Cambria"/>
              </a:rPr>
              <a:t> Cont’d...</a:t>
            </a:r>
            <a:endParaRPr sz="1400" b="1" i="1" u="none" strike="noStrike" cap="none" dirty="0">
              <a:solidFill>
                <a:srgbClr val="000000"/>
              </a:solidFill>
              <a:latin typeface="Cambria"/>
              <a:ea typeface="Cambria"/>
              <a:cs typeface="Cambria"/>
              <a:sym typeface="Cambri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6E686E-A006-C95F-24A0-0C8AF8F97836}"/>
              </a:ext>
            </a:extLst>
          </p:cNvPr>
          <p:cNvSpPr txBox="1"/>
          <p:nvPr/>
        </p:nvSpPr>
        <p:spPr>
          <a:xfrm>
            <a:off x="5814784" y="4626212"/>
            <a:ext cx="2952698" cy="246221"/>
          </a:xfrm>
          <a:prstGeom prst="rect">
            <a:avLst/>
          </a:prstGeom>
          <a:noFill/>
        </p:spPr>
        <p:txBody>
          <a:bodyPr wrap="square">
            <a:spAutoFit/>
          </a:bodyPr>
          <a:lstStyle/>
          <a:p>
            <a:r>
              <a:rPr lang="en-GB" sz="1000" i="1" dirty="0"/>
              <a:t>Tank cascade system diagram  </a:t>
            </a:r>
            <a:r>
              <a:rPr lang="en-GB" sz="700" dirty="0" err="1"/>
              <a:t>Gunasena</a:t>
            </a:r>
            <a:r>
              <a:rPr lang="en-GB" sz="700" dirty="0"/>
              <a:t> et. al ,2018 </a:t>
            </a:r>
          </a:p>
        </p:txBody>
      </p:sp>
      <p:pic>
        <p:nvPicPr>
          <p:cNvPr id="6" name="Picture 5" descr="A map of a small island&#10;&#10;Description automatically generated">
            <a:extLst>
              <a:ext uri="{FF2B5EF4-FFF2-40B4-BE49-F238E27FC236}">
                <a16:creationId xmlns:a16="http://schemas.microsoft.com/office/drawing/2014/main" id="{DB8070FD-074C-B442-DB45-2BE428440270}"/>
              </a:ext>
            </a:extLst>
          </p:cNvPr>
          <p:cNvPicPr>
            <a:picLocks noChangeAspect="1"/>
          </p:cNvPicPr>
          <p:nvPr/>
        </p:nvPicPr>
        <p:blipFill>
          <a:blip r:embed="rId2"/>
          <a:stretch>
            <a:fillRect/>
          </a:stretch>
        </p:blipFill>
        <p:spPr>
          <a:xfrm>
            <a:off x="395059" y="455883"/>
            <a:ext cx="5419725" cy="3819525"/>
          </a:xfrm>
          <a:prstGeom prst="rect">
            <a:avLst/>
          </a:prstGeom>
        </p:spPr>
      </p:pic>
    </p:spTree>
    <p:extLst>
      <p:ext uri="{BB962C8B-B14F-4D97-AF65-F5344CB8AC3E}">
        <p14:creationId xmlns:p14="http://schemas.microsoft.com/office/powerpoint/2010/main" val="1721862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9" name="Google Shape;99;p7"/>
          <p:cNvSpPr txBox="1"/>
          <p:nvPr/>
        </p:nvSpPr>
        <p:spPr>
          <a:xfrm>
            <a:off x="323550" y="138950"/>
            <a:ext cx="8787000" cy="7140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700"/>
              </a:spcBef>
              <a:spcAft>
                <a:spcPts val="0"/>
              </a:spcAft>
              <a:buClr>
                <a:srgbClr val="000000"/>
              </a:buClr>
              <a:buSzPts val="3600"/>
              <a:buFont typeface="Arial"/>
              <a:buNone/>
            </a:pPr>
            <a:r>
              <a:rPr lang="en" sz="3600" b="0" i="0" u="none" strike="noStrike" cap="none" dirty="0">
                <a:solidFill>
                  <a:srgbClr val="000000"/>
                </a:solidFill>
                <a:latin typeface="Cambria"/>
                <a:ea typeface="Cambria"/>
                <a:cs typeface="Cambria"/>
                <a:sym typeface="Cambria"/>
              </a:rPr>
              <a:t>Eco Tourism?</a:t>
            </a:r>
            <a:endParaRPr sz="3600" b="0" i="0" u="none" strike="noStrike" cap="none" dirty="0">
              <a:solidFill>
                <a:srgbClr val="000000"/>
              </a:solidFill>
              <a:latin typeface="Arial"/>
              <a:ea typeface="Arial"/>
              <a:cs typeface="Arial"/>
              <a:sym typeface="Arial"/>
            </a:endParaRPr>
          </a:p>
        </p:txBody>
      </p:sp>
      <p:sp>
        <p:nvSpPr>
          <p:cNvPr id="2" name="Google Shape;82;p5">
            <a:extLst>
              <a:ext uri="{FF2B5EF4-FFF2-40B4-BE49-F238E27FC236}">
                <a16:creationId xmlns:a16="http://schemas.microsoft.com/office/drawing/2014/main" id="{C8C11335-0EFE-904A-0CF9-D21D08AE7E55}"/>
              </a:ext>
            </a:extLst>
          </p:cNvPr>
          <p:cNvSpPr txBox="1"/>
          <p:nvPr/>
        </p:nvSpPr>
        <p:spPr>
          <a:xfrm>
            <a:off x="-1" y="-76200"/>
            <a:ext cx="2951630" cy="333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GB" sz="1400" b="1" i="1" u="none" strike="noStrike" cap="none" dirty="0">
                <a:solidFill>
                  <a:srgbClr val="000000"/>
                </a:solidFill>
                <a:latin typeface="Cambria"/>
                <a:ea typeface="Cambria"/>
                <a:cs typeface="Cambria"/>
                <a:sym typeface="Cambria"/>
              </a:rPr>
              <a:t>Literature Review</a:t>
            </a:r>
            <a:r>
              <a:rPr lang="en" sz="1400" b="1" i="1" u="none" strike="noStrike" cap="none" dirty="0">
                <a:solidFill>
                  <a:srgbClr val="000000"/>
                </a:solidFill>
                <a:latin typeface="Cambria"/>
                <a:ea typeface="Cambria"/>
                <a:cs typeface="Cambria"/>
                <a:sym typeface="Cambria"/>
              </a:rPr>
              <a:t> Cont’d...</a:t>
            </a:r>
            <a:endParaRPr sz="1400" b="1" i="1" u="none" strike="noStrike" cap="none" dirty="0">
              <a:solidFill>
                <a:srgbClr val="000000"/>
              </a:solidFill>
              <a:latin typeface="Cambria"/>
              <a:ea typeface="Cambria"/>
              <a:cs typeface="Cambria"/>
              <a:sym typeface="Cambria"/>
            </a:endParaRPr>
          </a:p>
        </p:txBody>
      </p:sp>
      <p:sp>
        <p:nvSpPr>
          <p:cNvPr id="3" name="Rectangle 2"/>
          <p:cNvSpPr/>
          <p:nvPr/>
        </p:nvSpPr>
        <p:spPr>
          <a:xfrm>
            <a:off x="533197" y="1230230"/>
            <a:ext cx="8112611" cy="4031873"/>
          </a:xfrm>
          <a:prstGeom prst="rect">
            <a:avLst/>
          </a:prstGeom>
        </p:spPr>
        <p:txBody>
          <a:bodyPr wrap="square">
            <a:spAutoFit/>
          </a:bodyPr>
          <a:lstStyle/>
          <a:p>
            <a:pPr marL="285750" indent="-285750" algn="just">
              <a:buFont typeface="Arial" pitchFamily="34" charset="0"/>
              <a:buChar char="•"/>
            </a:pPr>
            <a:r>
              <a:rPr lang="en-US" sz="1600" dirty="0">
                <a:latin typeface="Calibri" pitchFamily="34" charset="0"/>
                <a:cs typeface="Calibri" pitchFamily="34" charset="0"/>
              </a:rPr>
              <a:t>Ecotourism is now defined as “responsible travel to natural areas that conserves the environment, sustains the well-being of the local people, and involves interpretation and education” (TIES, 2015)</a:t>
            </a:r>
          </a:p>
          <a:p>
            <a:pPr algn="just"/>
            <a:endParaRPr lang="en-US" sz="1600" dirty="0">
              <a:latin typeface="Calibri" pitchFamily="34" charset="0"/>
              <a:cs typeface="Calibri" pitchFamily="34" charset="0"/>
            </a:endParaRPr>
          </a:p>
          <a:p>
            <a:pPr marL="285750" indent="-285750" algn="just">
              <a:buFont typeface="Arial" pitchFamily="34" charset="0"/>
              <a:buChar char="•"/>
            </a:pPr>
            <a:r>
              <a:rPr lang="en-US" sz="1600" dirty="0">
                <a:latin typeface="Calibri" pitchFamily="34" charset="0"/>
                <a:cs typeface="Calibri" pitchFamily="34" charset="0"/>
              </a:rPr>
              <a:t>Education is meant to be inclusive of both staff and guests</a:t>
            </a:r>
          </a:p>
          <a:p>
            <a:pPr marL="285750" indent="-285750" algn="just">
              <a:buFont typeface="Arial" pitchFamily="34" charset="0"/>
              <a:buChar char="•"/>
            </a:pPr>
            <a:endParaRPr lang="en-US" sz="1600" dirty="0">
              <a:latin typeface="Calibri" pitchFamily="34" charset="0"/>
              <a:cs typeface="Calibri" pitchFamily="34" charset="0"/>
            </a:endParaRPr>
          </a:p>
          <a:p>
            <a:pPr marL="285750" indent="-285750" algn="just">
              <a:buFont typeface="Arial" pitchFamily="34" charset="0"/>
              <a:buChar char="•"/>
            </a:pPr>
            <a:r>
              <a:rPr lang="en-US" sz="1600" b="1" dirty="0">
                <a:latin typeface="Calibri" pitchFamily="34" charset="0"/>
                <a:cs typeface="Calibri" pitchFamily="34" charset="0"/>
              </a:rPr>
              <a:t>Tourism</a:t>
            </a:r>
            <a:r>
              <a:rPr lang="en-US" sz="1600" dirty="0">
                <a:latin typeface="Calibri" pitchFamily="34" charset="0"/>
                <a:cs typeface="Calibri" pitchFamily="34" charset="0"/>
              </a:rPr>
              <a:t> is globally important as it contributes to world economic development (as contributed to </a:t>
            </a:r>
            <a:r>
              <a:rPr lang="en-US" sz="1600" b="1" dirty="0">
                <a:latin typeface="Calibri" pitchFamily="34" charset="0"/>
                <a:cs typeface="Calibri" pitchFamily="34" charset="0"/>
              </a:rPr>
              <a:t>world GDP of +3.6% </a:t>
            </a:r>
            <a:r>
              <a:rPr lang="en-US" sz="1600" dirty="0">
                <a:latin typeface="Calibri" pitchFamily="34" charset="0"/>
                <a:cs typeface="Calibri" pitchFamily="34" charset="0"/>
              </a:rPr>
              <a:t>in 2018)</a:t>
            </a:r>
          </a:p>
          <a:p>
            <a:pPr marL="285750" indent="-285750" algn="just">
              <a:buFont typeface="Arial" pitchFamily="34" charset="0"/>
              <a:buChar char="•"/>
            </a:pPr>
            <a:endParaRPr lang="en-US" sz="1600" dirty="0">
              <a:latin typeface="Calibri" pitchFamily="34" charset="0"/>
              <a:cs typeface="Calibri" pitchFamily="34" charset="0"/>
            </a:endParaRPr>
          </a:p>
          <a:p>
            <a:pPr marL="285750" indent="-285750" algn="just">
              <a:buFont typeface="Arial" pitchFamily="34" charset="0"/>
              <a:buChar char="•"/>
            </a:pPr>
            <a:r>
              <a:rPr lang="en-US" sz="1600" dirty="0">
                <a:latin typeface="Calibri" pitchFamily="34" charset="0"/>
                <a:cs typeface="Calibri" pitchFamily="34" charset="0"/>
              </a:rPr>
              <a:t>In 2022, the global ecotourism market was estimated worth 172.4 billion dollars. The </a:t>
            </a:r>
            <a:r>
              <a:rPr lang="en-US" sz="1600" b="1" dirty="0">
                <a:latin typeface="Calibri" pitchFamily="34" charset="0"/>
                <a:cs typeface="Calibri" pitchFamily="34" charset="0"/>
              </a:rPr>
              <a:t>industry was anticipated to increase at a 13.9 percent annual growth </a:t>
            </a:r>
            <a:r>
              <a:rPr lang="en-US" sz="1600" dirty="0">
                <a:latin typeface="Calibri" pitchFamily="34" charset="0"/>
                <a:cs typeface="Calibri" pitchFamily="34" charset="0"/>
              </a:rPr>
              <a:t>rate to reach 374.2 billion US dollars in 2028 (</a:t>
            </a:r>
            <a:r>
              <a:rPr lang="en-US" sz="1600" dirty="0" err="1">
                <a:latin typeface="Calibri" pitchFamily="34" charset="0"/>
                <a:cs typeface="Calibri" pitchFamily="34" charset="0"/>
              </a:rPr>
              <a:t>Statista</a:t>
            </a:r>
            <a:r>
              <a:rPr lang="en-US" sz="1600" dirty="0">
                <a:latin typeface="Calibri" pitchFamily="34" charset="0"/>
                <a:cs typeface="Calibri" pitchFamily="34" charset="0"/>
              </a:rPr>
              <a:t> Research Department, 2023)</a:t>
            </a:r>
          </a:p>
          <a:p>
            <a:pPr marL="285750" indent="-285750" algn="just">
              <a:buFont typeface="Arial" pitchFamily="34" charset="0"/>
              <a:buChar char="•"/>
            </a:pPr>
            <a:endParaRPr lang="en-US" sz="1600" dirty="0">
              <a:latin typeface="Calibri" pitchFamily="34" charset="0"/>
              <a:cs typeface="Calibri" pitchFamily="34" charset="0"/>
            </a:endParaRPr>
          </a:p>
          <a:p>
            <a:pPr marL="285750" indent="-285750" algn="just">
              <a:buFont typeface="Arial" pitchFamily="34" charset="0"/>
              <a:buChar char="•"/>
            </a:pPr>
            <a:endParaRPr lang="en-US" sz="1600" dirty="0">
              <a:latin typeface="Calibri" pitchFamily="34" charset="0"/>
              <a:cs typeface="Calibri" pitchFamily="34" charset="0"/>
            </a:endParaRPr>
          </a:p>
          <a:p>
            <a:pPr algn="just"/>
            <a:endParaRPr lang="en-US" sz="1600" dirty="0">
              <a:latin typeface="Calibri" pitchFamily="34" charset="0"/>
              <a:cs typeface="Calibri" pitchFamily="34" charset="0"/>
            </a:endParaRPr>
          </a:p>
          <a:p>
            <a:pPr algn="just"/>
            <a:endParaRPr lang="en-US" sz="1600" dirty="0">
              <a:latin typeface="Calibri" pitchFamily="34" charset="0"/>
              <a:cs typeface="Calibri"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4795" y="1160726"/>
            <a:ext cx="4333875" cy="303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904185" y="4359141"/>
            <a:ext cx="8138916" cy="253916"/>
          </a:xfrm>
          <a:prstGeom prst="rect">
            <a:avLst/>
          </a:prstGeom>
        </p:spPr>
        <p:txBody>
          <a:bodyPr wrap="square">
            <a:spAutoFit/>
          </a:bodyPr>
          <a:lstStyle/>
          <a:p>
            <a:r>
              <a:rPr lang="en-US" sz="1050" dirty="0">
                <a:latin typeface="Calibri" pitchFamily="34" charset="0"/>
                <a:cs typeface="Calibri" pitchFamily="34" charset="0"/>
              </a:rPr>
              <a:t>The market size of the ecotourism sector worldwide in 2022, with a forecast for 2028(in billion U.S. dollars) (</a:t>
            </a:r>
            <a:r>
              <a:rPr lang="en-US" sz="1050" dirty="0" err="1">
                <a:latin typeface="Calibri" pitchFamily="34" charset="0"/>
                <a:cs typeface="Calibri" pitchFamily="34" charset="0"/>
              </a:rPr>
              <a:t>Statista</a:t>
            </a:r>
            <a:r>
              <a:rPr lang="en-US" sz="1050" dirty="0">
                <a:latin typeface="Calibri" pitchFamily="34" charset="0"/>
                <a:cs typeface="Calibri" pitchFamily="34" charset="0"/>
              </a:rPr>
              <a:t> Research Department, 2023).</a:t>
            </a:r>
          </a:p>
        </p:txBody>
      </p:sp>
    </p:spTree>
    <p:extLst>
      <p:ext uri="{BB962C8B-B14F-4D97-AF65-F5344CB8AC3E}">
        <p14:creationId xmlns:p14="http://schemas.microsoft.com/office/powerpoint/2010/main" val="343487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4768" y="682622"/>
            <a:ext cx="8554369" cy="2462213"/>
          </a:xfrm>
          <a:prstGeom prst="rect">
            <a:avLst/>
          </a:prstGeom>
        </p:spPr>
        <p:txBody>
          <a:bodyPr wrap="square">
            <a:spAutoFit/>
          </a:bodyPr>
          <a:lstStyle/>
          <a:p>
            <a:pPr marL="285750" indent="-285750">
              <a:buFont typeface="Arial" pitchFamily="34" charset="0"/>
              <a:buChar char="•"/>
            </a:pPr>
            <a:r>
              <a:rPr lang="en-US" b="1" dirty="0">
                <a:latin typeface="Calibri" pitchFamily="34" charset="0"/>
                <a:cs typeface="Calibri" pitchFamily="34" charset="0"/>
              </a:rPr>
              <a:t>In Sri Lanka's context</a:t>
            </a:r>
            <a:r>
              <a:rPr lang="en-US" dirty="0">
                <a:latin typeface="Calibri" pitchFamily="34" charset="0"/>
                <a:cs typeface="Calibri" pitchFamily="34" charset="0"/>
              </a:rPr>
              <a:t>, Tourism plays a significant role as the third-largest contributor to foreign exchange earnings within the country</a:t>
            </a:r>
          </a:p>
          <a:p>
            <a:pPr marL="285750" indent="-285750">
              <a:buFont typeface="Arial" pitchFamily="34" charset="0"/>
              <a:buChar char="•"/>
            </a:pPr>
            <a:endParaRPr lang="en-US" dirty="0">
              <a:latin typeface="Calibri" pitchFamily="34" charset="0"/>
              <a:cs typeface="Calibri" pitchFamily="34" charset="0"/>
            </a:endParaRPr>
          </a:p>
          <a:p>
            <a:pPr marL="285750" indent="-285750">
              <a:buFont typeface="Arial" pitchFamily="34" charset="0"/>
              <a:buChar char="•"/>
            </a:pPr>
            <a:r>
              <a:rPr lang="en-US" dirty="0">
                <a:latin typeface="Calibri" pitchFamily="34" charset="0"/>
                <a:cs typeface="Calibri" pitchFamily="34" charset="0"/>
              </a:rPr>
              <a:t>ecotourism practices in Sri Lanka have persistently remained below 1% over the past decade (Central Bank of Sri Lanka, 2021).</a:t>
            </a:r>
          </a:p>
          <a:p>
            <a:pPr marL="285750" indent="-285750">
              <a:buFont typeface="Arial" pitchFamily="34" charset="0"/>
              <a:buChar char="•"/>
            </a:pPr>
            <a:endParaRPr lang="en-US" dirty="0">
              <a:latin typeface="Calibri" pitchFamily="34" charset="0"/>
              <a:cs typeface="Calibri" pitchFamily="34" charset="0"/>
            </a:endParaRPr>
          </a:p>
          <a:p>
            <a:pPr marL="285750" indent="-285750">
              <a:buFont typeface="Arial" pitchFamily="34" charset="0"/>
              <a:buChar char="•"/>
            </a:pPr>
            <a:r>
              <a:rPr lang="en-US" dirty="0">
                <a:latin typeface="Calibri" pitchFamily="34" charset="0"/>
                <a:cs typeface="Calibri" pitchFamily="34" charset="0"/>
              </a:rPr>
              <a:t>Moreover 90% of these designated world heritage sites contribute to income generation through tourism and recreation, providing numerous job opportunities (Ecotourism World, 2020)</a:t>
            </a:r>
          </a:p>
          <a:p>
            <a:pPr marL="285750" indent="-285750">
              <a:buFont typeface="Arial" pitchFamily="34" charset="0"/>
              <a:buChar char="•"/>
            </a:pPr>
            <a:endParaRPr lang="en-US" dirty="0">
              <a:latin typeface="Calibri" pitchFamily="34" charset="0"/>
              <a:cs typeface="Calibri" pitchFamily="34" charset="0"/>
            </a:endParaRPr>
          </a:p>
          <a:p>
            <a:pPr marL="285750" indent="-285750">
              <a:buFont typeface="Arial" pitchFamily="34" charset="0"/>
              <a:buChar char="•"/>
            </a:pPr>
            <a:r>
              <a:rPr lang="en-US" dirty="0">
                <a:latin typeface="Calibri" pitchFamily="34" charset="0"/>
                <a:cs typeface="Calibri" pitchFamily="34" charset="0"/>
              </a:rPr>
              <a:t>Local Traditional knowledge can be related to promoting ecotourism practices within world heritage sites</a:t>
            </a:r>
          </a:p>
          <a:p>
            <a:pPr marL="285750" indent="-285750">
              <a:buFont typeface="Arial" pitchFamily="34" charset="0"/>
              <a:buChar char="•"/>
            </a:pPr>
            <a:endParaRPr lang="en-US" dirty="0">
              <a:latin typeface="Calibri" pitchFamily="34" charset="0"/>
              <a:cs typeface="Calibri" pitchFamily="34" charset="0"/>
            </a:endParaRPr>
          </a:p>
        </p:txBody>
      </p:sp>
      <p:pic>
        <p:nvPicPr>
          <p:cNvPr id="4" name="Picture 3" descr="A person standing on a mountain top&#10;&#10;Description automatically generated">
            <a:extLst>
              <a:ext uri="{FF2B5EF4-FFF2-40B4-BE49-F238E27FC236}">
                <a16:creationId xmlns:a16="http://schemas.microsoft.com/office/drawing/2014/main" id="{6B7B4072-2BA4-633C-E03B-9924FBA8F04C}"/>
              </a:ext>
            </a:extLst>
          </p:cNvPr>
          <p:cNvPicPr>
            <a:picLocks noChangeAspect="1"/>
          </p:cNvPicPr>
          <p:nvPr/>
        </p:nvPicPr>
        <p:blipFill>
          <a:blip r:embed="rId2"/>
          <a:stretch>
            <a:fillRect/>
          </a:stretch>
        </p:blipFill>
        <p:spPr>
          <a:xfrm>
            <a:off x="5312148" y="3144835"/>
            <a:ext cx="2278716" cy="1707251"/>
          </a:xfrm>
          <a:prstGeom prst="rect">
            <a:avLst/>
          </a:prstGeom>
        </p:spPr>
      </p:pic>
    </p:spTree>
    <p:extLst>
      <p:ext uri="{BB962C8B-B14F-4D97-AF65-F5344CB8AC3E}">
        <p14:creationId xmlns:p14="http://schemas.microsoft.com/office/powerpoint/2010/main" val="2149703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4"/>
          <p:cNvSpPr txBox="1">
            <a:spLocks noGrp="1"/>
          </p:cNvSpPr>
          <p:nvPr>
            <p:ph type="title"/>
          </p:nvPr>
        </p:nvSpPr>
        <p:spPr>
          <a:xfrm>
            <a:off x="173025" y="89125"/>
            <a:ext cx="8520600" cy="731146"/>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800"/>
              </a:spcBef>
              <a:spcAft>
                <a:spcPts val="0"/>
              </a:spcAft>
              <a:buClr>
                <a:schemeClr val="dk1"/>
              </a:buClr>
              <a:buSzPts val="1100"/>
              <a:buFont typeface="Arial"/>
              <a:buNone/>
            </a:pPr>
            <a:r>
              <a:rPr lang="en-GB" sz="3600" dirty="0">
                <a:latin typeface="Cambria"/>
                <a:ea typeface="Cambria"/>
                <a:cs typeface="Cambria"/>
                <a:sym typeface="Cambria"/>
              </a:rPr>
              <a:t>Methodological Review </a:t>
            </a:r>
            <a:endParaRPr dirty="0"/>
          </a:p>
        </p:txBody>
      </p:sp>
      <p:sp>
        <p:nvSpPr>
          <p:cNvPr id="173" name="Google Shape;173;p14"/>
          <p:cNvSpPr txBox="1">
            <a:spLocks noGrp="1"/>
          </p:cNvSpPr>
          <p:nvPr>
            <p:ph type="body" idx="1"/>
          </p:nvPr>
        </p:nvSpPr>
        <p:spPr>
          <a:xfrm>
            <a:off x="768900" y="615625"/>
            <a:ext cx="7764300" cy="586800"/>
          </a:xfrm>
          <a:prstGeom prst="rect">
            <a:avLst/>
          </a:prstGeom>
          <a:noFill/>
          <a:ln>
            <a:noFill/>
          </a:ln>
        </p:spPr>
        <p:txBody>
          <a:bodyPr spcFirstLastPara="1" wrap="square" lIns="91425" tIns="91425" rIns="91425" bIns="91425" anchor="t" anchorCtr="0">
            <a:noAutofit/>
          </a:bodyPr>
          <a:lstStyle/>
          <a:p>
            <a:pPr marL="457200" lvl="0" indent="-342900" algn="l" rtl="0">
              <a:lnSpc>
                <a:spcPct val="115000"/>
              </a:lnSpc>
              <a:spcBef>
                <a:spcPts val="700"/>
              </a:spcBef>
              <a:spcAft>
                <a:spcPts val="0"/>
              </a:spcAft>
              <a:buSzPts val="1800"/>
              <a:buFont typeface="Calibri"/>
              <a:buChar char="❏"/>
            </a:pPr>
            <a:r>
              <a:rPr lang="en" dirty="0">
                <a:latin typeface="Calibri"/>
                <a:ea typeface="Calibri"/>
                <a:cs typeface="Calibri"/>
                <a:sym typeface="Calibri"/>
              </a:rPr>
              <a:t>Primary data,</a:t>
            </a:r>
            <a:endParaRPr dirty="0">
              <a:latin typeface="Calibri"/>
              <a:ea typeface="Calibri"/>
              <a:cs typeface="Calibri"/>
              <a:sym typeface="Calibri"/>
            </a:endParaRPr>
          </a:p>
          <a:p>
            <a:pPr marL="0" lvl="0" indent="0" algn="l" rtl="0">
              <a:lnSpc>
                <a:spcPct val="115000"/>
              </a:lnSpc>
              <a:spcBef>
                <a:spcPts val="0"/>
              </a:spcBef>
              <a:spcAft>
                <a:spcPts val="0"/>
              </a:spcAft>
              <a:buSzPts val="1800"/>
              <a:buNone/>
            </a:pPr>
            <a:endParaRPr sz="1600" dirty="0">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600" dirty="0">
              <a:latin typeface="Calibri"/>
              <a:ea typeface="Calibri"/>
              <a:cs typeface="Calibri"/>
              <a:sym typeface="Calibri"/>
            </a:endParaRPr>
          </a:p>
          <a:p>
            <a:pPr marL="0" lvl="0" indent="0" algn="l" rtl="0">
              <a:lnSpc>
                <a:spcPct val="115000"/>
              </a:lnSpc>
              <a:spcBef>
                <a:spcPts val="0"/>
              </a:spcBef>
              <a:spcAft>
                <a:spcPts val="1600"/>
              </a:spcAft>
              <a:buSzPts val="1800"/>
              <a:buNone/>
            </a:pPr>
            <a:endParaRPr dirty="0"/>
          </a:p>
        </p:txBody>
      </p:sp>
      <p:pic>
        <p:nvPicPr>
          <p:cNvPr id="174" name="Google Shape;174;p14"/>
          <p:cNvPicPr preferRelativeResize="0"/>
          <p:nvPr/>
        </p:nvPicPr>
        <p:blipFill rotWithShape="1">
          <a:blip r:embed="rId3">
            <a:alphaModFix/>
          </a:blip>
          <a:srcRect/>
          <a:stretch/>
        </p:blipFill>
        <p:spPr>
          <a:xfrm>
            <a:off x="2380375" y="2656075"/>
            <a:ext cx="4766250" cy="2383125"/>
          </a:xfrm>
          <a:prstGeom prst="rect">
            <a:avLst/>
          </a:prstGeom>
          <a:noFill/>
          <a:ln>
            <a:noFill/>
          </a:ln>
        </p:spPr>
      </p:pic>
      <p:sp>
        <p:nvSpPr>
          <p:cNvPr id="175" name="Google Shape;175;p14"/>
          <p:cNvSpPr txBox="1"/>
          <p:nvPr/>
        </p:nvSpPr>
        <p:spPr>
          <a:xfrm>
            <a:off x="1635900" y="1096275"/>
            <a:ext cx="7398300" cy="1398000"/>
          </a:xfrm>
          <a:prstGeom prst="rect">
            <a:avLst/>
          </a:prstGeom>
          <a:noFill/>
          <a:ln>
            <a:noFill/>
          </a:ln>
        </p:spPr>
        <p:txBody>
          <a:bodyPr spcFirstLastPara="1" wrap="square" lIns="91425" tIns="91425" rIns="91425" bIns="91425" anchor="t" anchorCtr="0">
            <a:noAutofit/>
          </a:bodyPr>
          <a:lstStyle/>
          <a:p>
            <a:pPr marL="457200" marR="0" lvl="0" indent="-342900" algn="just" rtl="0">
              <a:lnSpc>
                <a:spcPct val="150000"/>
              </a:lnSpc>
              <a:spcBef>
                <a:spcPts val="700"/>
              </a:spcBef>
              <a:spcAft>
                <a:spcPts val="0"/>
              </a:spcAft>
              <a:buClr>
                <a:schemeClr val="dk1"/>
              </a:buClr>
              <a:buSzPts val="1800"/>
              <a:buFont typeface="Calibri"/>
              <a:buChar char="●"/>
            </a:pPr>
            <a:r>
              <a:rPr lang="en" sz="1800" b="0" i="0" u="none" strike="noStrike" cap="none" dirty="0">
                <a:solidFill>
                  <a:schemeClr val="dk1"/>
                </a:solidFill>
                <a:latin typeface="Calibri"/>
                <a:ea typeface="Calibri"/>
                <a:cs typeface="Calibri"/>
                <a:sym typeface="Calibri"/>
              </a:rPr>
              <a:t>Collect using pre tested structured questionnaires </a:t>
            </a:r>
            <a:endParaRPr sz="1800" b="0" i="0" u="none" strike="noStrike" cap="none" dirty="0">
              <a:solidFill>
                <a:schemeClr val="dk1"/>
              </a:solidFill>
              <a:latin typeface="Calibri"/>
              <a:ea typeface="Calibri"/>
              <a:cs typeface="Calibri"/>
              <a:sym typeface="Calibri"/>
            </a:endParaRPr>
          </a:p>
          <a:p>
            <a:pPr marL="457200" marR="0" lvl="0" indent="-342900" algn="just" rtl="0">
              <a:lnSpc>
                <a:spcPct val="150000"/>
              </a:lnSpc>
              <a:spcBef>
                <a:spcPts val="700"/>
              </a:spcBef>
              <a:spcAft>
                <a:spcPts val="0"/>
              </a:spcAft>
              <a:buClr>
                <a:schemeClr val="dk1"/>
              </a:buClr>
              <a:buSzPts val="1800"/>
              <a:buFont typeface="Calibri"/>
              <a:buChar char="●"/>
            </a:pPr>
            <a:r>
              <a:rPr lang="en" sz="1800" b="0" i="0" u="none" strike="noStrike" cap="none" dirty="0">
                <a:solidFill>
                  <a:schemeClr val="dk1"/>
                </a:solidFill>
                <a:latin typeface="Calibri"/>
                <a:ea typeface="Calibri"/>
                <a:cs typeface="Calibri"/>
                <a:sym typeface="Calibri"/>
              </a:rPr>
              <a:t>Ten key personal interviews</a:t>
            </a:r>
            <a:endParaRPr sz="1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131647E-C349-E09B-7EC1-BFD59135F173}"/>
              </a:ext>
            </a:extLst>
          </p:cNvPr>
          <p:cNvGraphicFramePr>
            <a:graphicFrameLocks noGrp="1"/>
          </p:cNvGraphicFramePr>
          <p:nvPr>
            <p:extLst>
              <p:ext uri="{D42A27DB-BD31-4B8C-83A1-F6EECF244321}">
                <p14:modId xmlns:p14="http://schemas.microsoft.com/office/powerpoint/2010/main" val="859483214"/>
              </p:ext>
            </p:extLst>
          </p:nvPr>
        </p:nvGraphicFramePr>
        <p:xfrm>
          <a:off x="168089" y="92342"/>
          <a:ext cx="8834718" cy="4639930"/>
        </p:xfrm>
        <a:graphic>
          <a:graphicData uri="http://schemas.openxmlformats.org/drawingml/2006/table">
            <a:tbl>
              <a:tblPr firstRow="1" firstCol="1" lastRow="1" lastCol="1" bandRow="1" bandCol="1"/>
              <a:tblGrid>
                <a:gridCol w="3113381">
                  <a:extLst>
                    <a:ext uri="{9D8B030D-6E8A-4147-A177-3AD203B41FA5}">
                      <a16:colId xmlns:a16="http://schemas.microsoft.com/office/drawing/2014/main" val="284201926"/>
                    </a:ext>
                  </a:extLst>
                </a:gridCol>
                <a:gridCol w="2718001">
                  <a:extLst>
                    <a:ext uri="{9D8B030D-6E8A-4147-A177-3AD203B41FA5}">
                      <a16:colId xmlns:a16="http://schemas.microsoft.com/office/drawing/2014/main" val="2441809400"/>
                    </a:ext>
                  </a:extLst>
                </a:gridCol>
                <a:gridCol w="3003336">
                  <a:extLst>
                    <a:ext uri="{9D8B030D-6E8A-4147-A177-3AD203B41FA5}">
                      <a16:colId xmlns:a16="http://schemas.microsoft.com/office/drawing/2014/main" val="3687073656"/>
                    </a:ext>
                  </a:extLst>
                </a:gridCol>
              </a:tblGrid>
              <a:tr h="144025">
                <a:tc>
                  <a:txBody>
                    <a:bodyPr/>
                    <a:lstStyle/>
                    <a:p>
                      <a:pPr algn="just">
                        <a:spcBef>
                          <a:spcPts val="5"/>
                        </a:spcBef>
                      </a:pPr>
                      <a:r>
                        <a:rPr lang="en-US" sz="800" dirty="0">
                          <a:effectLst/>
                          <a:latin typeface="Times New Roman" panose="02020603050405020304" pitchFamily="18" charset="0"/>
                          <a:ea typeface="Arial MT"/>
                          <a:cs typeface="Arial MT"/>
                        </a:rPr>
                        <a:t> </a:t>
                      </a:r>
                      <a:endParaRPr lang="en-GB" sz="800" dirty="0">
                        <a:effectLst/>
                        <a:latin typeface="Arial MT"/>
                        <a:ea typeface="Arial MT"/>
                        <a:cs typeface="Arial MT"/>
                      </a:endParaRPr>
                    </a:p>
                    <a:p>
                      <a:pPr marL="367030" algn="just"/>
                      <a:r>
                        <a:rPr lang="en-US" sz="800" b="1" dirty="0">
                          <a:solidFill>
                            <a:srgbClr val="FFFFFF"/>
                          </a:solidFill>
                          <a:effectLst/>
                          <a:latin typeface="Times New Roman" panose="02020603050405020304" pitchFamily="18" charset="0"/>
                          <a:ea typeface="Arial MT"/>
                          <a:cs typeface="Arial MT"/>
                        </a:rPr>
                        <a:t>Research</a:t>
                      </a:r>
                      <a:r>
                        <a:rPr lang="en-US" sz="800" b="1" spc="-10" dirty="0">
                          <a:solidFill>
                            <a:srgbClr val="FFFFFF"/>
                          </a:solidFill>
                          <a:effectLst/>
                          <a:latin typeface="Times New Roman" panose="02020603050405020304" pitchFamily="18" charset="0"/>
                          <a:ea typeface="Arial MT"/>
                          <a:cs typeface="Arial MT"/>
                        </a:rPr>
                        <a:t> </a:t>
                      </a:r>
                      <a:r>
                        <a:rPr lang="en-US" sz="800" b="1" dirty="0">
                          <a:solidFill>
                            <a:srgbClr val="FFFFFF"/>
                          </a:solidFill>
                          <a:effectLst/>
                          <a:latin typeface="Times New Roman" panose="02020603050405020304" pitchFamily="18" charset="0"/>
                          <a:ea typeface="Arial MT"/>
                          <a:cs typeface="Arial MT"/>
                        </a:rPr>
                        <a:t>Objective</a:t>
                      </a:r>
                      <a:endParaRPr lang="en-GB" sz="800" dirty="0">
                        <a:effectLst/>
                        <a:latin typeface="Arial MT"/>
                        <a:ea typeface="Arial MT"/>
                        <a:cs typeface="Arial MT"/>
                      </a:endParaRPr>
                    </a:p>
                  </a:txBody>
                  <a:tcPr marL="0" marR="0" marT="0" marB="0">
                    <a:lnL>
                      <a:noFill/>
                    </a:lnL>
                    <a:lnR>
                      <a:noFill/>
                    </a:lnR>
                    <a:lnT>
                      <a:noFill/>
                    </a:lnT>
                    <a:lnB>
                      <a:noFill/>
                    </a:lnB>
                    <a:solidFill>
                      <a:srgbClr val="89B833"/>
                    </a:solidFill>
                  </a:tcPr>
                </a:tc>
                <a:tc>
                  <a:txBody>
                    <a:bodyPr/>
                    <a:lstStyle/>
                    <a:p>
                      <a:pPr algn="just">
                        <a:spcBef>
                          <a:spcPts val="5"/>
                        </a:spcBef>
                      </a:pPr>
                      <a:r>
                        <a:rPr lang="en-US" sz="800">
                          <a:effectLst/>
                          <a:latin typeface="Times New Roman" panose="02020603050405020304" pitchFamily="18" charset="0"/>
                          <a:ea typeface="Arial MT"/>
                          <a:cs typeface="Arial MT"/>
                        </a:rPr>
                        <a:t> </a:t>
                      </a:r>
                      <a:endParaRPr lang="en-GB" sz="800">
                        <a:effectLst/>
                        <a:latin typeface="Arial MT"/>
                        <a:ea typeface="Arial MT"/>
                        <a:cs typeface="Arial MT"/>
                      </a:endParaRPr>
                    </a:p>
                    <a:p>
                      <a:pPr algn="ctr"/>
                      <a:r>
                        <a:rPr lang="en-US" sz="800" b="1">
                          <a:solidFill>
                            <a:srgbClr val="FFFFFF"/>
                          </a:solidFill>
                          <a:effectLst/>
                          <a:latin typeface="Times New Roman" panose="02020603050405020304" pitchFamily="18" charset="0"/>
                          <a:ea typeface="Arial MT"/>
                          <a:cs typeface="Arial MT"/>
                        </a:rPr>
                        <a:t>Methodology Selected</a:t>
                      </a:r>
                      <a:endParaRPr lang="en-GB" sz="800">
                        <a:effectLst/>
                        <a:latin typeface="Arial MT"/>
                        <a:ea typeface="Arial MT"/>
                        <a:cs typeface="Arial MT"/>
                      </a:endParaRPr>
                    </a:p>
                  </a:txBody>
                  <a:tcPr marL="0" marR="0" marT="0" marB="0">
                    <a:lnL>
                      <a:noFill/>
                    </a:lnL>
                    <a:lnR>
                      <a:noFill/>
                    </a:lnR>
                    <a:lnT>
                      <a:noFill/>
                    </a:lnT>
                    <a:lnB>
                      <a:noFill/>
                    </a:lnB>
                    <a:solidFill>
                      <a:srgbClr val="89B833"/>
                    </a:solidFill>
                  </a:tcPr>
                </a:tc>
                <a:tc>
                  <a:txBody>
                    <a:bodyPr/>
                    <a:lstStyle/>
                    <a:p>
                      <a:pPr algn="just">
                        <a:spcBef>
                          <a:spcPts val="5"/>
                        </a:spcBef>
                      </a:pPr>
                      <a:r>
                        <a:rPr lang="en-US" sz="800">
                          <a:effectLst/>
                          <a:latin typeface="Times New Roman" panose="02020603050405020304" pitchFamily="18" charset="0"/>
                          <a:ea typeface="Arial MT"/>
                          <a:cs typeface="Arial MT"/>
                        </a:rPr>
                        <a:t> </a:t>
                      </a:r>
                      <a:endParaRPr lang="en-GB" sz="800">
                        <a:effectLst/>
                        <a:latin typeface="Arial MT"/>
                        <a:ea typeface="Arial MT"/>
                        <a:cs typeface="Arial MT"/>
                      </a:endParaRPr>
                    </a:p>
                    <a:p>
                      <a:pPr marL="619125" algn="just"/>
                      <a:r>
                        <a:rPr lang="en-US" sz="800" b="1">
                          <a:solidFill>
                            <a:srgbClr val="FFFFFF"/>
                          </a:solidFill>
                          <a:effectLst/>
                          <a:latin typeface="Times New Roman" panose="02020603050405020304" pitchFamily="18" charset="0"/>
                          <a:ea typeface="Arial MT"/>
                          <a:cs typeface="Arial MT"/>
                        </a:rPr>
                        <a:t>Participants involved</a:t>
                      </a:r>
                      <a:endParaRPr lang="en-GB" sz="800">
                        <a:effectLst/>
                        <a:latin typeface="Arial MT"/>
                        <a:ea typeface="Arial MT"/>
                        <a:cs typeface="Arial MT"/>
                      </a:endParaRPr>
                    </a:p>
                  </a:txBody>
                  <a:tcPr marL="0" marR="0" marT="0" marB="0">
                    <a:lnL>
                      <a:noFill/>
                    </a:lnL>
                    <a:lnR>
                      <a:noFill/>
                    </a:lnR>
                    <a:lnT>
                      <a:noFill/>
                    </a:lnT>
                    <a:lnB>
                      <a:noFill/>
                    </a:lnB>
                    <a:solidFill>
                      <a:srgbClr val="89B833"/>
                    </a:solidFill>
                  </a:tcPr>
                </a:tc>
                <a:extLst>
                  <a:ext uri="{0D108BD9-81ED-4DB2-BD59-A6C34878D82A}">
                    <a16:rowId xmlns:a16="http://schemas.microsoft.com/office/drawing/2014/main" val="1347036880"/>
                  </a:ext>
                </a:extLst>
              </a:tr>
              <a:tr h="351133">
                <a:tc>
                  <a:txBody>
                    <a:bodyPr/>
                    <a:lstStyle/>
                    <a:p>
                      <a:pPr marL="67945" marR="372110" algn="just">
                        <a:spcBef>
                          <a:spcPts val="20"/>
                        </a:spcBef>
                        <a:spcAft>
                          <a:spcPts val="0"/>
                        </a:spcAft>
                      </a:pPr>
                      <a:r>
                        <a:rPr lang="en-US" sz="800" dirty="0">
                          <a:effectLst/>
                          <a:latin typeface="Times New Roman" panose="02020603050405020304" pitchFamily="18" charset="0"/>
                          <a:ea typeface="Arial MT"/>
                          <a:cs typeface="Arial MT"/>
                        </a:rPr>
                        <a:t>1.</a:t>
                      </a:r>
                      <a:r>
                        <a:rPr lang="en-US" sz="800" spc="-15" dirty="0">
                          <a:effectLst/>
                          <a:latin typeface="Times New Roman" panose="02020603050405020304" pitchFamily="18" charset="0"/>
                          <a:ea typeface="Arial MT"/>
                          <a:cs typeface="Arial MT"/>
                        </a:rPr>
                        <a:t> </a:t>
                      </a:r>
                      <a:r>
                        <a:rPr lang="en-US" sz="800" dirty="0">
                          <a:effectLst/>
                          <a:latin typeface="Times New Roman" panose="02020603050405020304" pitchFamily="18" charset="0"/>
                          <a:ea typeface="Arial MT"/>
                          <a:cs typeface="Arial MT"/>
                        </a:rPr>
                        <a:t>To</a:t>
                      </a:r>
                      <a:r>
                        <a:rPr lang="en-US" sz="800" spc="-10" dirty="0">
                          <a:effectLst/>
                          <a:latin typeface="Times New Roman" panose="02020603050405020304" pitchFamily="18" charset="0"/>
                          <a:ea typeface="Arial MT"/>
                          <a:cs typeface="Arial MT"/>
                        </a:rPr>
                        <a:t> </a:t>
                      </a:r>
                      <a:r>
                        <a:rPr lang="en-US" sz="800" dirty="0">
                          <a:effectLst/>
                          <a:latin typeface="Times New Roman" panose="02020603050405020304" pitchFamily="18" charset="0"/>
                          <a:ea typeface="Arial MT"/>
                          <a:cs typeface="Arial MT"/>
                        </a:rPr>
                        <a:t>identify</a:t>
                      </a:r>
                      <a:r>
                        <a:rPr lang="en-US" sz="800" spc="-25" dirty="0">
                          <a:effectLst/>
                          <a:latin typeface="Times New Roman" panose="02020603050405020304" pitchFamily="18" charset="0"/>
                          <a:ea typeface="Arial MT"/>
                          <a:cs typeface="Arial MT"/>
                        </a:rPr>
                        <a:t> </a:t>
                      </a:r>
                      <a:r>
                        <a:rPr lang="en-US" sz="800" dirty="0">
                          <a:effectLst/>
                          <a:latin typeface="Times New Roman" panose="02020603050405020304" pitchFamily="18" charset="0"/>
                          <a:ea typeface="Arial MT"/>
                          <a:cs typeface="Arial MT"/>
                        </a:rPr>
                        <a:t>the</a:t>
                      </a:r>
                      <a:r>
                        <a:rPr lang="en-US" sz="800" spc="-10" dirty="0">
                          <a:effectLst/>
                          <a:latin typeface="Times New Roman" panose="02020603050405020304" pitchFamily="18" charset="0"/>
                          <a:ea typeface="Arial MT"/>
                          <a:cs typeface="Arial MT"/>
                        </a:rPr>
                        <a:t> </a:t>
                      </a:r>
                      <a:r>
                        <a:rPr lang="en-US" sz="800" dirty="0">
                          <a:effectLst/>
                          <a:latin typeface="Times New Roman" panose="02020603050405020304" pitchFamily="18" charset="0"/>
                          <a:ea typeface="Arial MT"/>
                          <a:cs typeface="Arial MT"/>
                        </a:rPr>
                        <a:t>community's preferences towards the eco-tourism project within the </a:t>
                      </a:r>
                      <a:r>
                        <a:rPr lang="en-US" sz="800" dirty="0" err="1">
                          <a:effectLst/>
                          <a:latin typeface="Times New Roman" panose="02020603050405020304" pitchFamily="18" charset="0"/>
                          <a:ea typeface="Arial MT"/>
                          <a:cs typeface="Arial MT"/>
                        </a:rPr>
                        <a:t>Palugaswewa</a:t>
                      </a:r>
                      <a:r>
                        <a:rPr lang="en-US" sz="800" dirty="0">
                          <a:effectLst/>
                          <a:latin typeface="Times New Roman" panose="02020603050405020304" pitchFamily="18" charset="0"/>
                          <a:ea typeface="Arial MT"/>
                          <a:cs typeface="Arial MT"/>
                        </a:rPr>
                        <a:t> cascade system, Anuradhapura, Sri Lanka</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tc>
                  <a:txBody>
                    <a:bodyPr/>
                    <a:lstStyle/>
                    <a:p>
                      <a:pPr marL="68580" algn="just">
                        <a:spcBef>
                          <a:spcPts val="20"/>
                        </a:spcBef>
                        <a:spcAft>
                          <a:spcPts val="0"/>
                        </a:spcAft>
                      </a:pPr>
                      <a:r>
                        <a:rPr lang="en-US" sz="800">
                          <a:effectLst/>
                          <a:latin typeface="Times New Roman" panose="02020603050405020304" pitchFamily="18" charset="0"/>
                          <a:ea typeface="Arial MT"/>
                          <a:cs typeface="Arial MT"/>
                        </a:rPr>
                        <a:t>1a.</a:t>
                      </a:r>
                      <a:r>
                        <a:rPr lang="en-US" sz="800" spc="-25">
                          <a:effectLst/>
                          <a:latin typeface="Times New Roman" panose="02020603050405020304" pitchFamily="18" charset="0"/>
                          <a:ea typeface="Arial MT"/>
                          <a:cs typeface="Arial MT"/>
                        </a:rPr>
                        <a:t> </a:t>
                      </a:r>
                      <a:r>
                        <a:rPr lang="en-US" sz="800">
                          <a:effectLst/>
                          <a:latin typeface="Times New Roman" panose="02020603050405020304" pitchFamily="18" charset="0"/>
                          <a:ea typeface="Arial MT"/>
                          <a:cs typeface="Arial MT"/>
                        </a:rPr>
                        <a:t>Questionnaires – quantitative data analysis</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tc>
                  <a:txBody>
                    <a:bodyPr/>
                    <a:lstStyle/>
                    <a:p>
                      <a:pPr marL="68580" algn="just">
                        <a:spcBef>
                          <a:spcPts val="20"/>
                        </a:spcBef>
                        <a:spcAft>
                          <a:spcPts val="0"/>
                        </a:spcAft>
                      </a:pPr>
                      <a:r>
                        <a:rPr lang="en-US" sz="800">
                          <a:effectLst/>
                          <a:latin typeface="Times New Roman" panose="02020603050405020304" pitchFamily="18" charset="0"/>
                          <a:ea typeface="Arial MT"/>
                          <a:cs typeface="Arial MT"/>
                        </a:rPr>
                        <a:t>Villagers</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1789378272"/>
                  </a:ext>
                </a:extLst>
              </a:tr>
              <a:tr h="2307448">
                <a:tc>
                  <a:txBody>
                    <a:bodyPr/>
                    <a:lstStyle/>
                    <a:p>
                      <a:pPr marL="67945" marR="97155" algn="just">
                        <a:spcAft>
                          <a:spcPts val="0"/>
                        </a:spcAft>
                      </a:pPr>
                      <a:r>
                        <a:rPr lang="en-US" sz="800" dirty="0">
                          <a:effectLst/>
                          <a:latin typeface="Times New Roman" panose="02020603050405020304" pitchFamily="18" charset="0"/>
                          <a:ea typeface="Arial MT"/>
                          <a:cs typeface="Arial MT"/>
                        </a:rPr>
                        <a:t>2. To evaluate factors affecting on the adoption of eco-tourism as a source of income diversification</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r>
                        <a:rPr lang="en-US" sz="800" dirty="0">
                          <a:effectLst/>
                          <a:latin typeface="Times New Roman" panose="02020603050405020304" pitchFamily="18" charset="0"/>
                          <a:ea typeface="Arial MT"/>
                          <a:cs typeface="Arial MT"/>
                        </a:rPr>
                        <a:t>2a.</a:t>
                      </a:r>
                      <a:r>
                        <a:rPr lang="en-US" sz="800" spc="-25" dirty="0">
                          <a:effectLst/>
                          <a:latin typeface="Times New Roman" panose="02020603050405020304" pitchFamily="18" charset="0"/>
                          <a:ea typeface="Arial MT"/>
                          <a:cs typeface="Arial MT"/>
                        </a:rPr>
                        <a:t> </a:t>
                      </a:r>
                      <a:r>
                        <a:rPr lang="en-US" sz="800" dirty="0">
                          <a:effectLst/>
                          <a:latin typeface="Times New Roman" panose="02020603050405020304" pitchFamily="18" charset="0"/>
                          <a:ea typeface="Arial MT"/>
                          <a:cs typeface="Arial MT"/>
                        </a:rPr>
                        <a:t>Questionnaires - General Linear Regression was carried out to evaluate factors affecting the adoption of eco-tourism as a source of income diversification. In the linear regression model, household food security was the dependent variable, while age, education level, occupation, household monthly income, marital status, land size, traditional knowledge for food management, home garden size was treated as dependent variables.</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Dependent Variable: Future Adoption of Eco-Tourism (Binary: 1 = Adopted, 0 = Not Adopted)</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Independent Variables:</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Age</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Level of education</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Household income</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Local Community       Engagement  </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Environmental Awareness  </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Government Support</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Infrastructure Quality  </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 </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Yi = β0+ β1X1 + β2 X2 + β3 X3 + β4 X4 + β5 X5 + β6 X6 + β7 X7 + β8 X8 + ԑ</a:t>
                      </a:r>
                      <a:r>
                        <a:rPr lang="en-US" sz="800" dirty="0" err="1">
                          <a:effectLst/>
                          <a:latin typeface="Times New Roman" panose="02020603050405020304" pitchFamily="18" charset="0"/>
                          <a:ea typeface="Arial MT"/>
                          <a:cs typeface="Arial MT"/>
                        </a:rPr>
                        <a:t>i</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Where;</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Age = (X1)</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Level of education= (X2)</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Household income = (X4)</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Local Community Engagement preference (Continuous) = (X5)</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Environmental Awareness (Continuous) = (X6)</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Government Support (Continuous) = (X7)</a:t>
                      </a:r>
                      <a:endParaRPr lang="en-GB" sz="800" dirty="0">
                        <a:effectLst/>
                        <a:latin typeface="Arial MT"/>
                        <a:ea typeface="Arial MT"/>
                        <a:cs typeface="Arial MT"/>
                      </a:endParaRPr>
                    </a:p>
                    <a:p>
                      <a:pPr marL="68580" algn="just"/>
                      <a:r>
                        <a:rPr lang="en-US" sz="800" dirty="0">
                          <a:effectLst/>
                          <a:latin typeface="Times New Roman" panose="02020603050405020304" pitchFamily="18" charset="0"/>
                          <a:ea typeface="Arial MT"/>
                          <a:cs typeface="Arial MT"/>
                        </a:rPr>
                        <a:t>Infrastructure Quality (Continuous) – (X8)</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r>
                        <a:rPr lang="en-US" sz="800">
                          <a:effectLst/>
                          <a:latin typeface="Times New Roman" panose="02020603050405020304" pitchFamily="18" charset="0"/>
                          <a:ea typeface="Arial MT"/>
                          <a:cs typeface="Arial MT"/>
                        </a:rPr>
                        <a:t>Villagers</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2165396386"/>
                  </a:ext>
                </a:extLst>
              </a:tr>
              <a:tr h="300971">
                <a:tc>
                  <a:txBody>
                    <a:bodyPr/>
                    <a:lstStyle/>
                    <a:p>
                      <a:pPr marL="67945" marR="274320" algn="just">
                        <a:spcAft>
                          <a:spcPts val="0"/>
                        </a:spcAft>
                      </a:pPr>
                      <a:r>
                        <a:rPr lang="en-US" sz="800">
                          <a:effectLst/>
                          <a:latin typeface="Times New Roman" panose="02020603050405020304" pitchFamily="18" charset="0"/>
                          <a:ea typeface="Arial MT"/>
                          <a:cs typeface="Arial MT"/>
                        </a:rPr>
                        <a:t>3. To identify the challenges, opportunities and policy gap when developing ecotourism operations in the agriculture sector in Palugaswewa tank cascade system</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algn="just"/>
                      <a:r>
                        <a:rPr lang="en-US" sz="800" dirty="0">
                          <a:effectLst/>
                          <a:latin typeface="Times New Roman" panose="02020603050405020304" pitchFamily="18" charset="0"/>
                          <a:ea typeface="Arial MT"/>
                          <a:cs typeface="Arial MT"/>
                        </a:rPr>
                        <a:t>Key Personal Interviews and literature review</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800">
                          <a:effectLst/>
                          <a:latin typeface="Times New Roman" panose="02020603050405020304" pitchFamily="18" charset="0"/>
                          <a:ea typeface="Arial MT"/>
                          <a:cs typeface="Arial MT"/>
                        </a:rPr>
                        <a:t>10 Key personal interviews and field observation</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445937766"/>
                  </a:ext>
                </a:extLst>
              </a:tr>
              <a:tr h="250810">
                <a:tc>
                  <a:txBody>
                    <a:bodyPr/>
                    <a:lstStyle/>
                    <a:p>
                      <a:pPr marL="67945" marR="274320" algn="just">
                        <a:spcAft>
                          <a:spcPts val="0"/>
                        </a:spcAft>
                      </a:pPr>
                      <a:r>
                        <a:rPr lang="en-US" sz="800">
                          <a:effectLst/>
                          <a:latin typeface="Times New Roman" panose="02020603050405020304" pitchFamily="18" charset="0"/>
                          <a:ea typeface="Arial MT"/>
                          <a:cs typeface="Arial MT"/>
                        </a:rPr>
                        <a:t>4. To propose set of recommendation to the development of resilient ecotourism practices in world heritage sites</a:t>
                      </a:r>
                      <a:endParaRPr lang="en-GB" sz="8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800" dirty="0">
                          <a:effectLst/>
                          <a:latin typeface="Times New Roman" panose="02020603050405020304" pitchFamily="18" charset="0"/>
                          <a:ea typeface="Arial MT"/>
                          <a:cs typeface="Arial MT"/>
                        </a:rPr>
                        <a:t>Key Personal Interviews and literature review</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800" dirty="0">
                          <a:effectLst/>
                          <a:latin typeface="Times New Roman" panose="02020603050405020304" pitchFamily="18" charset="0"/>
                          <a:ea typeface="Arial MT"/>
                          <a:cs typeface="Arial MT"/>
                        </a:rPr>
                        <a:t>10 Key personal interviews and field observation</a:t>
                      </a:r>
                      <a:endParaRPr lang="en-GB" sz="8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2696361231"/>
                  </a:ext>
                </a:extLst>
              </a:tr>
            </a:tbl>
          </a:graphicData>
        </a:graphic>
      </p:graphicFrame>
    </p:spTree>
    <p:extLst>
      <p:ext uri="{BB962C8B-B14F-4D97-AF65-F5344CB8AC3E}">
        <p14:creationId xmlns:p14="http://schemas.microsoft.com/office/powerpoint/2010/main" val="54067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214235D-29C7-FED9-E4F4-21A5E859B413}"/>
              </a:ext>
            </a:extLst>
          </p:cNvPr>
          <p:cNvGraphicFramePr>
            <a:graphicFrameLocks noGrp="1"/>
          </p:cNvGraphicFramePr>
          <p:nvPr>
            <p:extLst>
              <p:ext uri="{D42A27DB-BD31-4B8C-83A1-F6EECF244321}">
                <p14:modId xmlns:p14="http://schemas.microsoft.com/office/powerpoint/2010/main" val="2749519936"/>
              </p:ext>
            </p:extLst>
          </p:nvPr>
        </p:nvGraphicFramePr>
        <p:xfrm>
          <a:off x="1196789" y="315925"/>
          <a:ext cx="5997387" cy="4605699"/>
        </p:xfrm>
        <a:graphic>
          <a:graphicData uri="http://schemas.openxmlformats.org/drawingml/2006/table">
            <a:tbl>
              <a:tblPr firstRow="1" firstCol="1" lastRow="1" lastCol="1" bandRow="1" bandCol="1"/>
              <a:tblGrid>
                <a:gridCol w="2694623">
                  <a:extLst>
                    <a:ext uri="{9D8B030D-6E8A-4147-A177-3AD203B41FA5}">
                      <a16:colId xmlns:a16="http://schemas.microsoft.com/office/drawing/2014/main" val="3236535309"/>
                    </a:ext>
                  </a:extLst>
                </a:gridCol>
                <a:gridCol w="1651382">
                  <a:extLst>
                    <a:ext uri="{9D8B030D-6E8A-4147-A177-3AD203B41FA5}">
                      <a16:colId xmlns:a16="http://schemas.microsoft.com/office/drawing/2014/main" val="666685610"/>
                    </a:ext>
                  </a:extLst>
                </a:gridCol>
                <a:gridCol w="1651382">
                  <a:extLst>
                    <a:ext uri="{9D8B030D-6E8A-4147-A177-3AD203B41FA5}">
                      <a16:colId xmlns:a16="http://schemas.microsoft.com/office/drawing/2014/main" val="952587394"/>
                    </a:ext>
                  </a:extLst>
                </a:gridCol>
              </a:tblGrid>
              <a:tr h="568184">
                <a:tc>
                  <a:txBody>
                    <a:bodyPr/>
                    <a:lstStyle/>
                    <a:p>
                      <a:pPr algn="just">
                        <a:spcBef>
                          <a:spcPts val="5"/>
                        </a:spcBef>
                      </a:pPr>
                      <a:r>
                        <a:rPr lang="en-US" sz="1000" b="1">
                          <a:effectLst/>
                          <a:latin typeface="Times New Roman" panose="02020603050405020304" pitchFamily="18" charset="0"/>
                          <a:ea typeface="Arial MT"/>
                          <a:cs typeface="Arial MT"/>
                        </a:rPr>
                        <a:t> </a:t>
                      </a:r>
                      <a:endParaRPr lang="en-GB" sz="1000" b="1">
                        <a:effectLst/>
                        <a:latin typeface="Arial MT"/>
                        <a:ea typeface="Arial MT"/>
                        <a:cs typeface="Arial MT"/>
                      </a:endParaRPr>
                    </a:p>
                    <a:p>
                      <a:pPr marR="1355090" algn="just"/>
                      <a:r>
                        <a:rPr lang="en-US" sz="1000" b="1">
                          <a:solidFill>
                            <a:srgbClr val="000000"/>
                          </a:solidFill>
                          <a:effectLst/>
                          <a:latin typeface="Times New Roman" panose="02020603050405020304" pitchFamily="18" charset="0"/>
                          <a:ea typeface="Arial MT"/>
                          <a:cs typeface="Arial MT"/>
                        </a:rPr>
                        <a:t>Question</a:t>
                      </a:r>
                      <a:endParaRPr lang="en-GB" sz="1000" b="1">
                        <a:effectLst/>
                        <a:latin typeface="Arial MT"/>
                        <a:ea typeface="Arial MT"/>
                        <a:cs typeface="Arial MT"/>
                      </a:endParaRPr>
                    </a:p>
                  </a:txBody>
                  <a:tcPr marL="0" marR="0" marT="0" marB="0">
                    <a:lnL>
                      <a:noFill/>
                    </a:lnL>
                    <a:lnR>
                      <a:noFill/>
                    </a:lnR>
                    <a:lnT>
                      <a:noFill/>
                    </a:lnT>
                    <a:lnB>
                      <a:noFill/>
                    </a:lnB>
                    <a:solidFill>
                      <a:srgbClr val="89B833"/>
                    </a:solidFill>
                  </a:tcPr>
                </a:tc>
                <a:tc>
                  <a:txBody>
                    <a:bodyPr/>
                    <a:lstStyle/>
                    <a:p>
                      <a:pPr algn="just">
                        <a:spcBef>
                          <a:spcPts val="5"/>
                        </a:spcBef>
                      </a:pPr>
                      <a:r>
                        <a:rPr lang="en-US" sz="1000" b="1">
                          <a:effectLst/>
                          <a:latin typeface="Times New Roman" panose="02020603050405020304" pitchFamily="18" charset="0"/>
                          <a:ea typeface="Arial MT"/>
                          <a:cs typeface="Arial MT"/>
                        </a:rPr>
                        <a:t> </a:t>
                      </a:r>
                      <a:endParaRPr lang="en-GB" sz="1000" b="1">
                        <a:effectLst/>
                        <a:latin typeface="Arial MT"/>
                        <a:ea typeface="Arial MT"/>
                        <a:cs typeface="Arial MT"/>
                      </a:endParaRPr>
                    </a:p>
                    <a:p>
                      <a:pPr marL="115570" algn="just"/>
                      <a:r>
                        <a:rPr lang="en-US" sz="1000" b="1">
                          <a:solidFill>
                            <a:srgbClr val="000000"/>
                          </a:solidFill>
                          <a:effectLst/>
                          <a:latin typeface="Times New Roman" panose="02020603050405020304" pitchFamily="18" charset="0"/>
                          <a:ea typeface="Arial MT"/>
                          <a:cs typeface="Arial MT"/>
                        </a:rPr>
                        <a:t>Concept </a:t>
                      </a:r>
                      <a:endParaRPr lang="en-GB" sz="1000" b="1">
                        <a:effectLst/>
                        <a:latin typeface="Arial MT"/>
                        <a:ea typeface="Arial MT"/>
                        <a:cs typeface="Arial MT"/>
                      </a:endParaRPr>
                    </a:p>
                  </a:txBody>
                  <a:tcPr marL="0" marR="0" marT="0" marB="0">
                    <a:lnL>
                      <a:noFill/>
                    </a:lnL>
                    <a:lnR>
                      <a:noFill/>
                    </a:lnR>
                    <a:lnT>
                      <a:noFill/>
                    </a:lnT>
                    <a:lnB>
                      <a:noFill/>
                    </a:lnB>
                    <a:solidFill>
                      <a:srgbClr val="89B833"/>
                    </a:solidFill>
                  </a:tcPr>
                </a:tc>
                <a:tc>
                  <a:txBody>
                    <a:bodyPr/>
                    <a:lstStyle/>
                    <a:p>
                      <a:pPr algn="just">
                        <a:spcBef>
                          <a:spcPts val="5"/>
                        </a:spcBef>
                      </a:pPr>
                      <a:r>
                        <a:rPr lang="en-US" sz="1000" b="1" dirty="0">
                          <a:effectLst/>
                          <a:latin typeface="Times New Roman" panose="02020603050405020304" pitchFamily="18" charset="0"/>
                          <a:ea typeface="Arial MT"/>
                          <a:cs typeface="Arial MT"/>
                        </a:rPr>
                        <a:t> </a:t>
                      </a:r>
                      <a:endParaRPr lang="en-GB" sz="1000" b="1" dirty="0">
                        <a:effectLst/>
                        <a:latin typeface="Arial MT"/>
                        <a:ea typeface="Arial MT"/>
                        <a:cs typeface="Arial MT"/>
                      </a:endParaRPr>
                    </a:p>
                    <a:p>
                      <a:pPr algn="just">
                        <a:spcBef>
                          <a:spcPts val="5"/>
                        </a:spcBef>
                      </a:pPr>
                      <a:r>
                        <a:rPr lang="en-US" sz="1000" b="1" dirty="0">
                          <a:solidFill>
                            <a:srgbClr val="000000"/>
                          </a:solidFill>
                          <a:effectLst/>
                          <a:latin typeface="Times New Roman" panose="02020603050405020304" pitchFamily="18" charset="0"/>
                          <a:ea typeface="Arial MT"/>
                          <a:cs typeface="Arial MT"/>
                        </a:rPr>
                        <a:t>Reference</a:t>
                      </a:r>
                      <a:endParaRPr lang="en-GB" sz="1000" b="1" dirty="0">
                        <a:effectLst/>
                        <a:latin typeface="Arial MT"/>
                        <a:ea typeface="Arial MT"/>
                        <a:cs typeface="Arial MT"/>
                      </a:endParaRPr>
                    </a:p>
                  </a:txBody>
                  <a:tcPr marL="0" marR="0" marT="0" marB="0">
                    <a:lnL>
                      <a:noFill/>
                    </a:lnL>
                    <a:lnR>
                      <a:noFill/>
                    </a:lnR>
                    <a:lnT>
                      <a:noFill/>
                    </a:lnT>
                    <a:lnB>
                      <a:noFill/>
                    </a:lnB>
                    <a:solidFill>
                      <a:srgbClr val="89B833"/>
                    </a:solidFill>
                  </a:tcPr>
                </a:tc>
                <a:extLst>
                  <a:ext uri="{0D108BD9-81ED-4DB2-BD59-A6C34878D82A}">
                    <a16:rowId xmlns:a16="http://schemas.microsoft.com/office/drawing/2014/main" val="1697190282"/>
                  </a:ext>
                </a:extLst>
              </a:tr>
              <a:tr h="635595">
                <a:tc>
                  <a:txBody>
                    <a:bodyPr/>
                    <a:lstStyle/>
                    <a:p>
                      <a:pPr marL="67945" algn="just">
                        <a:spcBef>
                          <a:spcPts val="20"/>
                        </a:spcBef>
                        <a:spcAft>
                          <a:spcPts val="0"/>
                        </a:spcAft>
                      </a:pPr>
                      <a:r>
                        <a:rPr lang="en-US" sz="1000">
                          <a:effectLst/>
                          <a:latin typeface="Times New Roman" panose="02020603050405020304" pitchFamily="18" charset="0"/>
                          <a:ea typeface="Arial MT"/>
                          <a:cs typeface="Arial MT"/>
                        </a:rPr>
                        <a:t>A:</a:t>
                      </a:r>
                      <a:r>
                        <a:rPr lang="en-US" sz="1000" spc="-20">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Household Demography</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tc>
                  <a:txBody>
                    <a:bodyPr/>
                    <a:lstStyle/>
                    <a:p>
                      <a:pPr marL="68580" algn="just">
                        <a:spcBef>
                          <a:spcPts val="20"/>
                        </a:spcBef>
                        <a:spcAft>
                          <a:spcPts val="0"/>
                        </a:spcAft>
                      </a:pPr>
                      <a:r>
                        <a:rPr lang="en-US" sz="1000">
                          <a:effectLst/>
                          <a:latin typeface="Times New Roman" panose="02020603050405020304" pitchFamily="18" charset="0"/>
                          <a:ea typeface="Arial MT"/>
                          <a:cs typeface="Arial MT"/>
                        </a:rPr>
                        <a:t>General</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tc>
                  <a:txBody>
                    <a:bodyPr/>
                    <a:lstStyle/>
                    <a:p>
                      <a:pPr marL="68580" algn="just">
                        <a:spcBef>
                          <a:spcPts val="20"/>
                        </a:spcBef>
                        <a:spcAft>
                          <a:spcPts val="0"/>
                        </a:spcAft>
                      </a:pPr>
                      <a:r>
                        <a:rPr lang="en-US" sz="1000">
                          <a:effectLst/>
                          <a:latin typeface="Times New Roman" panose="02020603050405020304" pitchFamily="18" charset="0"/>
                          <a:ea typeface="Arial MT"/>
                          <a:cs typeface="Arial MT"/>
                        </a:rPr>
                        <a:t>(Brass, 1996), (Dabla-Norris et al., 2015)</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a:noFill/>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3509113258"/>
                  </a:ext>
                </a:extLst>
              </a:tr>
              <a:tr h="565107">
                <a:tc>
                  <a:txBody>
                    <a:bodyPr/>
                    <a:lstStyle/>
                    <a:p>
                      <a:pPr marL="67945" algn="just">
                        <a:lnSpc>
                          <a:spcPts val="1145"/>
                        </a:lnSpc>
                      </a:pPr>
                      <a:r>
                        <a:rPr lang="en-US" sz="1000">
                          <a:effectLst/>
                          <a:latin typeface="Times New Roman" panose="02020603050405020304" pitchFamily="18" charset="0"/>
                          <a:ea typeface="Arial MT"/>
                          <a:cs typeface="Arial MT"/>
                        </a:rPr>
                        <a:t>B:</a:t>
                      </a:r>
                      <a:r>
                        <a:rPr lang="en-US" sz="1000" spc="-20">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Socio Economic Information</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a:effectLst/>
                          <a:latin typeface="Times New Roman" panose="02020603050405020304" pitchFamily="18" charset="0"/>
                          <a:ea typeface="Arial MT"/>
                          <a:cs typeface="Arial MT"/>
                        </a:rPr>
                        <a:t>General</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a:effectLst/>
                          <a:latin typeface="Times New Roman" panose="02020603050405020304" pitchFamily="18" charset="0"/>
                          <a:ea typeface="Arial MT"/>
                          <a:cs typeface="Arial MT"/>
                        </a:rPr>
                        <a:t>(White, 1982), (Dabla-Norris et al., 2015)</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1804426954"/>
                  </a:ext>
                </a:extLst>
              </a:tr>
              <a:tr h="847459">
                <a:tc>
                  <a:txBody>
                    <a:bodyPr/>
                    <a:lstStyle/>
                    <a:p>
                      <a:pPr marL="67945" algn="just"/>
                      <a:r>
                        <a:rPr lang="en-US" sz="1000">
                          <a:effectLst/>
                          <a:latin typeface="Times New Roman" panose="02020603050405020304" pitchFamily="18" charset="0"/>
                          <a:ea typeface="Arial MT"/>
                          <a:cs typeface="Arial MT"/>
                        </a:rPr>
                        <a:t>C:</a:t>
                      </a:r>
                      <a:r>
                        <a:rPr lang="en-US" sz="1000" spc="-15">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the community preference towards the eco-tourism project within the Palugaswewa cascade system, Anuradhapura of Sri Lanka</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r>
                        <a:rPr lang="en-US" sz="1000">
                          <a:effectLst/>
                          <a:latin typeface="Times New Roman" panose="02020603050405020304" pitchFamily="18" charset="0"/>
                          <a:ea typeface="Arial MT"/>
                          <a:cs typeface="Arial MT"/>
                        </a:rPr>
                        <a:t>Experience</a:t>
                      </a:r>
                      <a:r>
                        <a:rPr lang="en-US" sz="1000" spc="-20">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and</a:t>
                      </a:r>
                      <a:r>
                        <a:rPr lang="en-US" sz="1000" spc="-5">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needs</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r>
                        <a:rPr lang="en-US" sz="1000">
                          <a:effectLst/>
                          <a:latin typeface="Times New Roman" panose="02020603050405020304" pitchFamily="18" charset="0"/>
                          <a:ea typeface="Arial MT"/>
                          <a:cs typeface="Arial MT"/>
                        </a:rPr>
                        <a:t>(Thomas, McGarty and Mavor, 2009), (Tong et al., 2010)</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1556962977"/>
                  </a:ext>
                </a:extLst>
              </a:tr>
              <a:tr h="753475">
                <a:tc>
                  <a:txBody>
                    <a:bodyPr/>
                    <a:lstStyle/>
                    <a:p>
                      <a:pPr marL="67945" algn="just">
                        <a:lnSpc>
                          <a:spcPts val="1145"/>
                        </a:lnSpc>
                      </a:pPr>
                      <a:r>
                        <a:rPr lang="en-US" sz="1000">
                          <a:effectLst/>
                          <a:latin typeface="Times New Roman" panose="02020603050405020304" pitchFamily="18" charset="0"/>
                          <a:ea typeface="Arial MT"/>
                          <a:cs typeface="Arial MT"/>
                        </a:rPr>
                        <a:t>D:</a:t>
                      </a:r>
                      <a:r>
                        <a:rPr lang="en-US" sz="1000" spc="-20">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Factors that determines the futre adoption of eco-tourism as a source of income diversification</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a:effectLst/>
                          <a:latin typeface="Times New Roman" panose="02020603050405020304" pitchFamily="18" charset="0"/>
                          <a:ea typeface="Arial MT"/>
                          <a:cs typeface="Arial MT"/>
                        </a:rPr>
                        <a:t>Experience and needs</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a:effectLst/>
                          <a:latin typeface="Times New Roman" panose="02020603050405020304" pitchFamily="18" charset="0"/>
                          <a:ea typeface="Arial MT"/>
                          <a:cs typeface="Arial MT"/>
                        </a:rPr>
                        <a:t>(Su, Yan and Tsai, 2012), (Montgomery, Peck and Vining, 2021)</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1142216689"/>
                  </a:ext>
                </a:extLst>
              </a:tr>
              <a:tr h="1235879">
                <a:tc>
                  <a:txBody>
                    <a:bodyPr/>
                    <a:lstStyle/>
                    <a:p>
                      <a:pPr marL="67945" algn="just">
                        <a:lnSpc>
                          <a:spcPts val="1145"/>
                        </a:lnSpc>
                      </a:pPr>
                      <a:r>
                        <a:rPr lang="en-US" sz="1000">
                          <a:effectLst/>
                          <a:latin typeface="Times New Roman" panose="02020603050405020304" pitchFamily="18" charset="0"/>
                          <a:ea typeface="Arial MT"/>
                          <a:cs typeface="Arial MT"/>
                        </a:rPr>
                        <a:t>E:</a:t>
                      </a:r>
                      <a:r>
                        <a:rPr lang="en-US" sz="1000" spc="-20">
                          <a:effectLst/>
                          <a:latin typeface="Times New Roman" panose="02020603050405020304" pitchFamily="18" charset="0"/>
                          <a:ea typeface="Arial MT"/>
                          <a:cs typeface="Arial MT"/>
                        </a:rPr>
                        <a:t> </a:t>
                      </a:r>
                      <a:r>
                        <a:rPr lang="en-US" sz="1000">
                          <a:effectLst/>
                          <a:latin typeface="Times New Roman" panose="02020603050405020304" pitchFamily="18" charset="0"/>
                          <a:ea typeface="Arial MT"/>
                          <a:cs typeface="Arial MT"/>
                        </a:rPr>
                        <a:t>the challenges, opportunities and policy gap when developing ecotourism operations in the agriculture sector in Palugaswewa tank cascade system, Anuradhapura, of Sri Lanka Section</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a:effectLst/>
                          <a:latin typeface="Times New Roman" panose="02020603050405020304" pitchFamily="18" charset="0"/>
                          <a:ea typeface="Arial MT"/>
                          <a:cs typeface="Arial MT"/>
                        </a:rPr>
                        <a:t>Experience and needs</a:t>
                      </a:r>
                      <a:endParaRPr lang="en-GB" sz="100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tc>
                  <a:txBody>
                    <a:bodyPr/>
                    <a:lstStyle/>
                    <a:p>
                      <a:pPr marL="68580" algn="just">
                        <a:lnSpc>
                          <a:spcPts val="1145"/>
                        </a:lnSpc>
                      </a:pPr>
                      <a:r>
                        <a:rPr lang="en-US" sz="1000" dirty="0">
                          <a:effectLst/>
                          <a:latin typeface="Times New Roman" panose="02020603050405020304" pitchFamily="18" charset="0"/>
                          <a:ea typeface="Arial MT"/>
                          <a:cs typeface="Arial MT"/>
                        </a:rPr>
                        <a:t>(</a:t>
                      </a:r>
                      <a:r>
                        <a:rPr lang="en-US" sz="1000" dirty="0" err="1">
                          <a:effectLst/>
                          <a:latin typeface="Times New Roman" panose="02020603050405020304" pitchFamily="18" charset="0"/>
                          <a:ea typeface="Arial MT"/>
                          <a:cs typeface="Arial MT"/>
                        </a:rPr>
                        <a:t>Hoberg</a:t>
                      </a:r>
                      <a:r>
                        <a:rPr lang="en-US" sz="1000" dirty="0">
                          <a:effectLst/>
                          <a:latin typeface="Times New Roman" panose="02020603050405020304" pitchFamily="18" charset="0"/>
                          <a:ea typeface="Arial MT"/>
                          <a:cs typeface="Arial MT"/>
                        </a:rPr>
                        <a:t> et al., 2016), (</a:t>
                      </a:r>
                      <a:r>
                        <a:rPr lang="en-US" sz="1000" dirty="0" err="1">
                          <a:effectLst/>
                          <a:latin typeface="Times New Roman" panose="02020603050405020304" pitchFamily="18" charset="0"/>
                          <a:ea typeface="Arial MT"/>
                          <a:cs typeface="Arial MT"/>
                        </a:rPr>
                        <a:t>Syampungani</a:t>
                      </a:r>
                      <a:r>
                        <a:rPr lang="en-US" sz="1000" dirty="0">
                          <a:effectLst/>
                          <a:latin typeface="Times New Roman" panose="02020603050405020304" pitchFamily="18" charset="0"/>
                          <a:ea typeface="Arial MT"/>
                          <a:cs typeface="Arial MT"/>
                        </a:rPr>
                        <a:t> et al., 2009), (</a:t>
                      </a:r>
                      <a:r>
                        <a:rPr lang="en-US" sz="1000" dirty="0" err="1">
                          <a:effectLst/>
                          <a:latin typeface="Times New Roman" panose="02020603050405020304" pitchFamily="18" charset="0"/>
                          <a:ea typeface="Arial MT"/>
                          <a:cs typeface="Arial MT"/>
                        </a:rPr>
                        <a:t>Maniak-Huesser</a:t>
                      </a:r>
                      <a:r>
                        <a:rPr lang="en-US" sz="1000" dirty="0">
                          <a:effectLst/>
                          <a:latin typeface="Times New Roman" panose="02020603050405020304" pitchFamily="18" charset="0"/>
                          <a:ea typeface="Arial MT"/>
                          <a:cs typeface="Arial MT"/>
                        </a:rPr>
                        <a:t>, </a:t>
                      </a:r>
                      <a:r>
                        <a:rPr lang="en-US" sz="1000" dirty="0" err="1">
                          <a:effectLst/>
                          <a:latin typeface="Times New Roman" panose="02020603050405020304" pitchFamily="18" charset="0"/>
                          <a:ea typeface="Arial MT"/>
                          <a:cs typeface="Arial MT"/>
                        </a:rPr>
                        <a:t>Tellnes</a:t>
                      </a:r>
                      <a:r>
                        <a:rPr lang="en-US" sz="1000" dirty="0">
                          <a:effectLst/>
                          <a:latin typeface="Times New Roman" panose="02020603050405020304" pitchFamily="18" charset="0"/>
                          <a:ea typeface="Arial MT"/>
                          <a:cs typeface="Arial MT"/>
                        </a:rPr>
                        <a:t> and </a:t>
                      </a:r>
                      <a:r>
                        <a:rPr lang="en-US" sz="1000" dirty="0" err="1">
                          <a:effectLst/>
                          <a:latin typeface="Times New Roman" panose="02020603050405020304" pitchFamily="18" charset="0"/>
                          <a:ea typeface="Arial MT"/>
                          <a:cs typeface="Arial MT"/>
                        </a:rPr>
                        <a:t>Zea</a:t>
                      </a:r>
                      <a:r>
                        <a:rPr lang="en-US" sz="1000" dirty="0">
                          <a:effectLst/>
                          <a:latin typeface="Times New Roman" panose="02020603050405020304" pitchFamily="18" charset="0"/>
                          <a:ea typeface="Arial MT"/>
                          <a:cs typeface="Arial MT"/>
                        </a:rPr>
                        <a:t> Escamilla, 2021)</a:t>
                      </a:r>
                      <a:endParaRPr lang="en-GB" sz="1000" dirty="0">
                        <a:effectLst/>
                        <a:latin typeface="Arial MT"/>
                        <a:ea typeface="Arial MT"/>
                        <a:cs typeface="Arial MT"/>
                      </a:endParaRPr>
                    </a:p>
                  </a:txBody>
                  <a:tcPr marL="0" marR="0" marT="0" marB="0">
                    <a:lnL w="12700" cap="flat" cmpd="sng" algn="ctr">
                      <a:solidFill>
                        <a:srgbClr val="89B833"/>
                      </a:solidFill>
                      <a:prstDash val="solid"/>
                      <a:round/>
                      <a:headEnd type="none" w="med" len="med"/>
                      <a:tailEnd type="none" w="med" len="med"/>
                    </a:lnL>
                    <a:lnR w="12700" cap="flat" cmpd="sng" algn="ctr">
                      <a:solidFill>
                        <a:srgbClr val="89B833"/>
                      </a:solidFill>
                      <a:prstDash val="solid"/>
                      <a:round/>
                      <a:headEnd type="none" w="med" len="med"/>
                      <a:tailEnd type="none" w="med" len="med"/>
                    </a:lnR>
                    <a:lnT w="12700" cap="flat" cmpd="sng" algn="ctr">
                      <a:solidFill>
                        <a:srgbClr val="89B833"/>
                      </a:solidFill>
                      <a:prstDash val="solid"/>
                      <a:round/>
                      <a:headEnd type="none" w="med" len="med"/>
                      <a:tailEnd type="none" w="med" len="med"/>
                    </a:lnT>
                    <a:lnB w="12700" cap="flat" cmpd="sng" algn="ctr">
                      <a:solidFill>
                        <a:srgbClr val="89B833"/>
                      </a:solidFill>
                      <a:prstDash val="solid"/>
                      <a:round/>
                      <a:headEnd type="none" w="med" len="med"/>
                      <a:tailEnd type="none" w="med" len="med"/>
                    </a:lnB>
                  </a:tcPr>
                </a:tc>
                <a:extLst>
                  <a:ext uri="{0D108BD9-81ED-4DB2-BD59-A6C34878D82A}">
                    <a16:rowId xmlns:a16="http://schemas.microsoft.com/office/drawing/2014/main" val="2691971115"/>
                  </a:ext>
                </a:extLst>
              </a:tr>
            </a:tbl>
          </a:graphicData>
        </a:graphic>
      </p:graphicFrame>
    </p:spTree>
    <p:extLst>
      <p:ext uri="{BB962C8B-B14F-4D97-AF65-F5344CB8AC3E}">
        <p14:creationId xmlns:p14="http://schemas.microsoft.com/office/powerpoint/2010/main" val="267595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E6035F8-30FF-7B24-6B51-2BAE920FAB8D}"/>
              </a:ext>
            </a:extLst>
          </p:cNvPr>
          <p:cNvSpPr txBox="1"/>
          <p:nvPr/>
        </p:nvSpPr>
        <p:spPr>
          <a:xfrm>
            <a:off x="-80682" y="840704"/>
            <a:ext cx="8881782" cy="1615827"/>
          </a:xfrm>
          <a:prstGeom prst="rect">
            <a:avLst/>
          </a:prstGeom>
          <a:noFill/>
        </p:spPr>
        <p:txBody>
          <a:bodyPr wrap="square">
            <a:spAutoFit/>
          </a:bodyPr>
          <a:lstStyle/>
          <a:p>
            <a:pPr indent="456565" algn="just"/>
            <a:r>
              <a:rPr lang="en-US" sz="1100" b="1" dirty="0">
                <a:effectLst/>
                <a:latin typeface="Times New Roman" panose="02020603050405020304" pitchFamily="18" charset="0"/>
                <a:ea typeface="Arial MT"/>
                <a:cs typeface="Arial MT"/>
              </a:rPr>
              <a:t>Personal Factors and Attitudes:</a:t>
            </a:r>
            <a:r>
              <a:rPr lang="en-GB" sz="1100" b="1" dirty="0">
                <a:latin typeface="Arial MT"/>
                <a:ea typeface="Arial MT"/>
                <a:cs typeface="Arial MT"/>
              </a:rPr>
              <a:t> </a:t>
            </a:r>
            <a:r>
              <a:rPr lang="en-US" sz="1100" dirty="0">
                <a:effectLst/>
                <a:latin typeface="Times New Roman" panose="02020603050405020304" pitchFamily="18" charset="0"/>
                <a:ea typeface="Arial MT"/>
                <a:cs typeface="Arial MT"/>
              </a:rPr>
              <a:t>(Su, Yan and Tsai, 2012), (Montgomery, Peck and Vining, 2021), (Ahmad et al., 2021).</a:t>
            </a:r>
            <a:endParaRPr lang="en-GB" sz="1100" dirty="0">
              <a:effectLst/>
              <a:latin typeface="Arial MT"/>
              <a:ea typeface="Arial MT"/>
              <a:cs typeface="Arial MT"/>
            </a:endParaRPr>
          </a:p>
          <a:p>
            <a:pPr marL="456565" algn="just"/>
            <a:r>
              <a:rPr lang="en-US" sz="1100" dirty="0">
                <a:effectLst/>
                <a:latin typeface="Times New Roman" panose="02020603050405020304" pitchFamily="18" charset="0"/>
                <a:ea typeface="Arial MT"/>
                <a:cs typeface="Arial MT"/>
              </a:rPr>
              <a:t> </a:t>
            </a:r>
            <a:endParaRPr lang="en-GB" sz="1100" dirty="0">
              <a:effectLst/>
              <a:latin typeface="Arial MT"/>
              <a:ea typeface="Arial MT"/>
              <a:cs typeface="Arial MT"/>
            </a:endParaRPr>
          </a:p>
          <a:p>
            <a:pPr indent="456565" algn="just"/>
            <a:r>
              <a:rPr lang="en-US" sz="1100" b="1" dirty="0">
                <a:solidFill>
                  <a:srgbClr val="000000"/>
                </a:solidFill>
                <a:effectLst/>
                <a:latin typeface="Times New Roman" panose="02020603050405020304" pitchFamily="18" charset="0"/>
                <a:ea typeface="Arial MT"/>
                <a:cs typeface="Arial MT"/>
              </a:rPr>
              <a:t>Social and Peer Influences:</a:t>
            </a:r>
            <a:r>
              <a:rPr lang="en-US" sz="1100" dirty="0">
                <a:solidFill>
                  <a:srgbClr val="000000"/>
                </a:solidFill>
                <a:effectLst/>
                <a:latin typeface="Times New Roman" panose="02020603050405020304" pitchFamily="18" charset="0"/>
                <a:ea typeface="Arial MT"/>
                <a:cs typeface="Arial MT"/>
              </a:rPr>
              <a:t> (</a:t>
            </a:r>
            <a:r>
              <a:rPr lang="en-US" sz="1100" dirty="0" err="1">
                <a:solidFill>
                  <a:srgbClr val="000000"/>
                </a:solidFill>
                <a:effectLst/>
                <a:latin typeface="Times New Roman" panose="02020603050405020304" pitchFamily="18" charset="0"/>
                <a:ea typeface="Arial MT"/>
                <a:cs typeface="Arial MT"/>
              </a:rPr>
              <a:t>Kiper</a:t>
            </a:r>
            <a:r>
              <a:rPr lang="en-US" sz="1100" dirty="0">
                <a:solidFill>
                  <a:srgbClr val="000000"/>
                </a:solidFill>
                <a:effectLst/>
                <a:latin typeface="Times New Roman" panose="02020603050405020304" pitchFamily="18" charset="0"/>
                <a:ea typeface="Arial MT"/>
                <a:cs typeface="Arial MT"/>
              </a:rPr>
              <a:t>, 2013).</a:t>
            </a:r>
            <a:endParaRPr lang="en-GB" sz="1100" dirty="0">
              <a:effectLst/>
              <a:latin typeface="Arial MT"/>
              <a:ea typeface="Arial MT"/>
              <a:cs typeface="Arial MT"/>
            </a:endParaRPr>
          </a:p>
          <a:p>
            <a:pPr marL="456565" algn="just"/>
            <a:r>
              <a:rPr lang="en-US" sz="1100" dirty="0">
                <a:solidFill>
                  <a:srgbClr val="000000"/>
                </a:solidFill>
                <a:effectLst/>
                <a:latin typeface="Times New Roman" panose="02020603050405020304" pitchFamily="18" charset="0"/>
                <a:ea typeface="Arial MT"/>
                <a:cs typeface="Arial MT"/>
              </a:rPr>
              <a:t> </a:t>
            </a:r>
            <a:endParaRPr lang="en-GB" sz="1100" dirty="0">
              <a:effectLst/>
              <a:latin typeface="Arial MT"/>
              <a:ea typeface="Arial MT"/>
              <a:cs typeface="Arial MT"/>
            </a:endParaRPr>
          </a:p>
          <a:p>
            <a:pPr indent="456565" algn="just"/>
            <a:r>
              <a:rPr lang="en-US" sz="1100" b="1" dirty="0">
                <a:solidFill>
                  <a:srgbClr val="000000"/>
                </a:solidFill>
                <a:effectLst/>
                <a:latin typeface="Times New Roman" panose="02020603050405020304" pitchFamily="18" charset="0"/>
                <a:ea typeface="Arial MT"/>
                <a:cs typeface="Arial MT"/>
              </a:rPr>
              <a:t>Economic Considerations:</a:t>
            </a:r>
            <a:r>
              <a:rPr lang="en-GB" sz="1100" b="1" dirty="0">
                <a:latin typeface="Arial MT"/>
                <a:ea typeface="Arial MT"/>
                <a:cs typeface="Arial MT"/>
              </a:rPr>
              <a:t> </a:t>
            </a:r>
            <a:r>
              <a:rPr lang="en-US" sz="1100" dirty="0">
                <a:solidFill>
                  <a:srgbClr val="000000"/>
                </a:solidFill>
                <a:effectLst/>
                <a:latin typeface="Times New Roman" panose="02020603050405020304" pitchFamily="18" charset="0"/>
                <a:ea typeface="Arial MT"/>
                <a:cs typeface="Arial MT"/>
              </a:rPr>
              <a:t>(</a:t>
            </a:r>
            <a:r>
              <a:rPr lang="en-US" sz="1100" dirty="0" err="1">
                <a:solidFill>
                  <a:srgbClr val="000000"/>
                </a:solidFill>
                <a:effectLst/>
                <a:latin typeface="Times New Roman" panose="02020603050405020304" pitchFamily="18" charset="0"/>
                <a:ea typeface="Arial MT"/>
                <a:cs typeface="Arial MT"/>
              </a:rPr>
              <a:t>Samal</a:t>
            </a:r>
            <a:r>
              <a:rPr lang="en-US" sz="1100" dirty="0">
                <a:solidFill>
                  <a:srgbClr val="000000"/>
                </a:solidFill>
                <a:effectLst/>
                <a:latin typeface="Times New Roman" panose="02020603050405020304" pitchFamily="18" charset="0"/>
                <a:ea typeface="Arial MT"/>
                <a:cs typeface="Arial MT"/>
              </a:rPr>
              <a:t> and Dash, 2022).</a:t>
            </a:r>
            <a:endParaRPr lang="en-GB" sz="1100" dirty="0">
              <a:effectLst/>
              <a:latin typeface="Arial MT"/>
              <a:ea typeface="Arial MT"/>
              <a:cs typeface="Arial MT"/>
            </a:endParaRPr>
          </a:p>
          <a:p>
            <a:pPr marL="456565" algn="just"/>
            <a:r>
              <a:rPr lang="en-US" sz="1100" dirty="0">
                <a:solidFill>
                  <a:srgbClr val="000000"/>
                </a:solidFill>
                <a:effectLst/>
                <a:latin typeface="Times New Roman" panose="02020603050405020304" pitchFamily="18" charset="0"/>
                <a:ea typeface="Arial MT"/>
                <a:cs typeface="Arial MT"/>
              </a:rPr>
              <a:t> </a:t>
            </a:r>
            <a:endParaRPr lang="en-GB" sz="1100" dirty="0">
              <a:effectLst/>
              <a:latin typeface="Arial MT"/>
              <a:ea typeface="Arial MT"/>
              <a:cs typeface="Arial MT"/>
            </a:endParaRPr>
          </a:p>
          <a:p>
            <a:pPr indent="456565" algn="just"/>
            <a:r>
              <a:rPr lang="en-US" sz="1100" b="1" dirty="0">
                <a:solidFill>
                  <a:srgbClr val="000000"/>
                </a:solidFill>
                <a:effectLst/>
                <a:latin typeface="Times New Roman" panose="02020603050405020304" pitchFamily="18" charset="0"/>
                <a:ea typeface="Arial MT"/>
                <a:cs typeface="Arial MT"/>
              </a:rPr>
              <a:t>Access to Infrastructure:</a:t>
            </a:r>
            <a:r>
              <a:rPr lang="en-US" sz="1100" dirty="0">
                <a:solidFill>
                  <a:srgbClr val="000000"/>
                </a:solidFill>
                <a:effectLst/>
                <a:latin typeface="Times New Roman" panose="02020603050405020304" pitchFamily="18" charset="0"/>
                <a:ea typeface="Arial MT"/>
                <a:cs typeface="Arial MT"/>
              </a:rPr>
              <a:t> (</a:t>
            </a:r>
            <a:r>
              <a:rPr lang="en-US" sz="1100" dirty="0" err="1">
                <a:solidFill>
                  <a:srgbClr val="000000"/>
                </a:solidFill>
                <a:effectLst/>
                <a:latin typeface="Times New Roman" panose="02020603050405020304" pitchFamily="18" charset="0"/>
                <a:ea typeface="Arial MT"/>
                <a:cs typeface="Arial MT"/>
              </a:rPr>
              <a:t>Upadhaya</a:t>
            </a:r>
            <a:r>
              <a:rPr lang="en-US" sz="1100" dirty="0">
                <a:solidFill>
                  <a:srgbClr val="000000"/>
                </a:solidFill>
                <a:effectLst/>
                <a:latin typeface="Times New Roman" panose="02020603050405020304" pitchFamily="18" charset="0"/>
                <a:ea typeface="Arial MT"/>
                <a:cs typeface="Arial MT"/>
              </a:rPr>
              <a:t> et al., 2022)</a:t>
            </a:r>
            <a:endParaRPr lang="en-GB" sz="1100" dirty="0">
              <a:effectLst/>
              <a:latin typeface="Arial MT"/>
              <a:ea typeface="Arial MT"/>
              <a:cs typeface="Arial MT"/>
            </a:endParaRPr>
          </a:p>
          <a:p>
            <a:pPr marL="456565" algn="just"/>
            <a:r>
              <a:rPr lang="en-US" sz="1100" dirty="0">
                <a:solidFill>
                  <a:srgbClr val="000000"/>
                </a:solidFill>
                <a:effectLst/>
                <a:latin typeface="Times New Roman" panose="02020603050405020304" pitchFamily="18" charset="0"/>
                <a:ea typeface="Arial MT"/>
                <a:cs typeface="Arial MT"/>
              </a:rPr>
              <a:t> </a:t>
            </a:r>
            <a:endParaRPr lang="en-GB" sz="1100" dirty="0">
              <a:effectLst/>
              <a:latin typeface="Arial MT"/>
              <a:ea typeface="Arial MT"/>
              <a:cs typeface="Arial MT"/>
            </a:endParaRPr>
          </a:p>
          <a:p>
            <a:pPr indent="456565" algn="just"/>
            <a:r>
              <a:rPr lang="en-US" sz="1100" b="1" dirty="0">
                <a:solidFill>
                  <a:srgbClr val="000000"/>
                </a:solidFill>
                <a:effectLst/>
                <a:latin typeface="Times New Roman" panose="02020603050405020304" pitchFamily="18" charset="0"/>
                <a:ea typeface="Arial MT"/>
                <a:cs typeface="Arial MT"/>
              </a:rPr>
              <a:t>Government Support and Policy:</a:t>
            </a:r>
            <a:r>
              <a:rPr lang="en-GB" sz="1100" b="1" dirty="0">
                <a:latin typeface="Arial MT"/>
                <a:ea typeface="Arial MT"/>
                <a:cs typeface="Arial MT"/>
              </a:rPr>
              <a:t> </a:t>
            </a:r>
            <a:r>
              <a:rPr lang="en-US" sz="1100" dirty="0">
                <a:solidFill>
                  <a:srgbClr val="000000"/>
                </a:solidFill>
                <a:effectLst/>
                <a:latin typeface="Times New Roman" panose="02020603050405020304" pitchFamily="18" charset="0"/>
                <a:ea typeface="Arial MT"/>
                <a:cs typeface="Arial MT"/>
              </a:rPr>
              <a:t>(United Nations, 1999).</a:t>
            </a:r>
            <a:endParaRPr lang="en-GB" sz="1100" dirty="0">
              <a:effectLst/>
              <a:latin typeface="Arial MT"/>
              <a:ea typeface="Arial MT"/>
              <a:cs typeface="Arial MT"/>
            </a:endParaRPr>
          </a:p>
        </p:txBody>
      </p:sp>
      <p:sp>
        <p:nvSpPr>
          <p:cNvPr id="8" name="TextBox 7">
            <a:extLst>
              <a:ext uri="{FF2B5EF4-FFF2-40B4-BE49-F238E27FC236}">
                <a16:creationId xmlns:a16="http://schemas.microsoft.com/office/drawing/2014/main" id="{33C14B56-B1EE-3556-503E-4AC39DA151B6}"/>
              </a:ext>
            </a:extLst>
          </p:cNvPr>
          <p:cNvSpPr txBox="1"/>
          <p:nvPr/>
        </p:nvSpPr>
        <p:spPr>
          <a:xfrm>
            <a:off x="393326" y="293081"/>
            <a:ext cx="8357347" cy="584775"/>
          </a:xfrm>
          <a:prstGeom prst="rect">
            <a:avLst/>
          </a:prstGeom>
          <a:noFill/>
        </p:spPr>
        <p:txBody>
          <a:bodyPr wrap="square">
            <a:spAutoFit/>
          </a:bodyPr>
          <a:lstStyle/>
          <a:p>
            <a:r>
              <a:rPr lang="en-GB" sz="1600" b="1" dirty="0">
                <a:latin typeface="Calibri" pitchFamily="34" charset="0"/>
                <a:cs typeface="Calibri" pitchFamily="34" charset="0"/>
              </a:rPr>
              <a:t>To evaluate factors affecting on the adoption of eco-tourism as a source of income diversification</a:t>
            </a:r>
          </a:p>
        </p:txBody>
      </p:sp>
      <p:sp>
        <p:nvSpPr>
          <p:cNvPr id="2" name="Rectangle 1"/>
          <p:cNvSpPr/>
          <p:nvPr/>
        </p:nvSpPr>
        <p:spPr>
          <a:xfrm>
            <a:off x="3247698" y="2913469"/>
            <a:ext cx="5224692" cy="1615827"/>
          </a:xfrm>
          <a:prstGeom prst="rect">
            <a:avLst/>
          </a:prstGeom>
        </p:spPr>
        <p:txBody>
          <a:bodyPr wrap="square">
            <a:spAutoFit/>
          </a:bodyPr>
          <a:lstStyle/>
          <a:p>
            <a:pPr marL="68580" lvl="0" algn="just"/>
            <a:r>
              <a:rPr lang="en-US" sz="1100" dirty="0">
                <a:latin typeface="Times New Roman" panose="02020603050405020304" pitchFamily="18" charset="0"/>
                <a:ea typeface="Arial MT"/>
                <a:cs typeface="Arial MT"/>
              </a:rPr>
              <a:t>Yi = β0+ β1X1 + β2 X2 + β3 X3 + β4 X4 + β5 X5 + β6 X6 + β7 X7 + β8 X8 + ԑi</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Where;</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Age = (X1)</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Level of education= (X2)</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Household income = (X4)</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Local Community Engagement preference (Continuous) = (X5)</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Environmental Awareness (Continuous) = (X6)</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Government Support (Continuous) = (X7)</a:t>
            </a:r>
            <a:endParaRPr lang="en-GB" sz="1100" dirty="0">
              <a:latin typeface="Arial MT"/>
              <a:ea typeface="Arial MT"/>
              <a:cs typeface="Arial MT"/>
            </a:endParaRPr>
          </a:p>
          <a:p>
            <a:pPr marL="68580" lvl="0" algn="just"/>
            <a:r>
              <a:rPr lang="en-US" sz="1100" dirty="0">
                <a:latin typeface="Times New Roman" panose="02020603050405020304" pitchFamily="18" charset="0"/>
                <a:ea typeface="Arial MT"/>
                <a:cs typeface="Arial MT"/>
              </a:rPr>
              <a:t>Infrastructure Quality (Continuous) – (X8)</a:t>
            </a:r>
            <a:endParaRPr lang="en-GB" sz="1100" dirty="0">
              <a:latin typeface="Arial MT"/>
              <a:ea typeface="Arial MT"/>
              <a:cs typeface="Arial MT"/>
            </a:endParaRPr>
          </a:p>
        </p:txBody>
      </p:sp>
    </p:spTree>
    <p:extLst>
      <p:ext uri="{BB962C8B-B14F-4D97-AF65-F5344CB8AC3E}">
        <p14:creationId xmlns:p14="http://schemas.microsoft.com/office/powerpoint/2010/main" val="20804787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7DFC-1199-E625-EB73-E57E3980DA8C}"/>
              </a:ext>
            </a:extLst>
          </p:cNvPr>
          <p:cNvSpPr>
            <a:spLocks noGrp="1"/>
          </p:cNvSpPr>
          <p:nvPr>
            <p:ph type="title"/>
          </p:nvPr>
        </p:nvSpPr>
        <p:spPr>
          <a:xfrm>
            <a:off x="466341" y="215072"/>
            <a:ext cx="8520600" cy="831300"/>
          </a:xfrm>
        </p:spPr>
        <p:txBody>
          <a:bodyPr/>
          <a:lstStyle/>
          <a:p>
            <a:r>
              <a:rPr lang="en-GB" sz="2800" dirty="0"/>
              <a:t>Key Personal Interviews</a:t>
            </a:r>
          </a:p>
        </p:txBody>
      </p:sp>
      <p:sp>
        <p:nvSpPr>
          <p:cNvPr id="5" name="Google Shape;175;p14">
            <a:extLst>
              <a:ext uri="{FF2B5EF4-FFF2-40B4-BE49-F238E27FC236}">
                <a16:creationId xmlns:a16="http://schemas.microsoft.com/office/drawing/2014/main" id="{C47FC6E5-BA25-593A-EEA5-1920DF21B526}"/>
              </a:ext>
            </a:extLst>
          </p:cNvPr>
          <p:cNvSpPr txBox="1"/>
          <p:nvPr/>
        </p:nvSpPr>
        <p:spPr>
          <a:xfrm>
            <a:off x="257576" y="1147225"/>
            <a:ext cx="8574724" cy="1398000"/>
          </a:xfrm>
          <a:prstGeom prst="rect">
            <a:avLst/>
          </a:prstGeom>
          <a:noFill/>
          <a:ln>
            <a:noFill/>
          </a:ln>
        </p:spPr>
        <p:txBody>
          <a:bodyPr spcFirstLastPara="1" wrap="square" lIns="91425" tIns="91425" rIns="91425" bIns="91425" anchor="t" anchorCtr="0">
            <a:noAutofit/>
          </a:bodyPr>
          <a:lstStyle/>
          <a:p>
            <a:pPr marL="457200" lvl="0" indent="-342900" algn="just">
              <a:lnSpc>
                <a:spcPct val="150000"/>
              </a:lnSpc>
              <a:spcBef>
                <a:spcPts val="700"/>
              </a:spcBef>
              <a:buClr>
                <a:schemeClr val="dk1"/>
              </a:buClr>
              <a:buSzPts val="1800"/>
              <a:buFont typeface="Calibri"/>
              <a:buChar char="●"/>
            </a:pPr>
            <a:r>
              <a:rPr lang="en-GB" b="0" i="0" u="none" strike="noStrike" cap="none" dirty="0">
                <a:solidFill>
                  <a:schemeClr val="dk1"/>
                </a:solidFill>
                <a:latin typeface="Calibri"/>
                <a:ea typeface="Calibri"/>
                <a:cs typeface="Calibri"/>
                <a:sym typeface="Calibri"/>
              </a:rPr>
              <a:t>Conducted interviews with 10 representatives from the site to gather background and expertise on the subject</a:t>
            </a:r>
            <a:r>
              <a:rPr lang="en" b="0" i="0" u="none" strike="noStrike" cap="none" dirty="0">
                <a:solidFill>
                  <a:schemeClr val="dk1"/>
                </a:solidFill>
                <a:latin typeface="Calibri"/>
                <a:ea typeface="Calibri"/>
                <a:cs typeface="Calibri"/>
                <a:sym typeface="Calibri"/>
              </a:rPr>
              <a:t> </a:t>
            </a:r>
          </a:p>
          <a:p>
            <a:pPr marL="114300" lvl="0" algn="just">
              <a:lnSpc>
                <a:spcPct val="150000"/>
              </a:lnSpc>
              <a:spcBef>
                <a:spcPts val="700"/>
              </a:spcBef>
              <a:buClr>
                <a:schemeClr val="dk1"/>
              </a:buClr>
              <a:buSzPts val="1800"/>
            </a:pPr>
            <a:r>
              <a:rPr lang="en" dirty="0">
                <a:solidFill>
                  <a:schemeClr val="dk1"/>
                </a:solidFill>
                <a:latin typeface="Calibri"/>
                <a:ea typeface="Calibri"/>
                <a:cs typeface="Calibri"/>
                <a:sym typeface="Calibri"/>
              </a:rPr>
              <a:t>	</a:t>
            </a:r>
            <a:r>
              <a:rPr lang="en-US" dirty="0">
                <a:solidFill>
                  <a:schemeClr val="dk1"/>
                </a:solidFill>
                <a:latin typeface="Calibri"/>
                <a:ea typeface="Calibri"/>
                <a:cs typeface="Calibri"/>
                <a:sym typeface="Calibri"/>
              </a:rPr>
              <a:t>one oldest farmer, irrigation engineer , the Vice Chancellor of the esteemed </a:t>
            </a:r>
            <a:r>
              <a:rPr lang="en-US" dirty="0" err="1">
                <a:solidFill>
                  <a:schemeClr val="dk1"/>
                </a:solidFill>
                <a:latin typeface="Calibri"/>
                <a:ea typeface="Calibri"/>
                <a:cs typeface="Calibri"/>
                <a:sym typeface="Calibri"/>
              </a:rPr>
              <a:t>Rajarata</a:t>
            </a:r>
            <a:r>
              <a:rPr lang="en-US" dirty="0">
                <a:solidFill>
                  <a:schemeClr val="dk1"/>
                </a:solidFill>
                <a:latin typeface="Calibri"/>
                <a:ea typeface="Calibri"/>
                <a:cs typeface="Calibri"/>
                <a:sym typeface="Calibri"/>
              </a:rPr>
              <a:t> University of Sri 	Lanka, research fellow from </a:t>
            </a:r>
            <a:r>
              <a:rPr lang="en-US" dirty="0" err="1">
                <a:solidFill>
                  <a:schemeClr val="dk1"/>
                </a:solidFill>
                <a:latin typeface="Calibri"/>
                <a:ea typeface="Calibri"/>
                <a:cs typeface="Calibri"/>
                <a:sym typeface="Calibri"/>
              </a:rPr>
              <a:t>Rajarata</a:t>
            </a:r>
            <a:r>
              <a:rPr lang="en-US" dirty="0">
                <a:solidFill>
                  <a:schemeClr val="dk1"/>
                </a:solidFill>
                <a:latin typeface="Calibri"/>
                <a:ea typeface="Calibri"/>
                <a:cs typeface="Calibri"/>
                <a:sym typeface="Calibri"/>
              </a:rPr>
              <a:t> University of Sri Lanka , </a:t>
            </a:r>
            <a:r>
              <a:rPr lang="en-US" dirty="0" err="1">
                <a:solidFill>
                  <a:schemeClr val="dk1"/>
                </a:solidFill>
                <a:latin typeface="Calibri"/>
                <a:ea typeface="Calibri"/>
                <a:cs typeface="Calibri"/>
                <a:sym typeface="Calibri"/>
              </a:rPr>
              <a:t>Grama</a:t>
            </a:r>
            <a:r>
              <a:rPr lang="en-US" dirty="0">
                <a:solidFill>
                  <a:schemeClr val="dk1"/>
                </a:solidFill>
                <a:latin typeface="Calibri"/>
                <a:ea typeface="Calibri"/>
                <a:cs typeface="Calibri"/>
                <a:sym typeface="Calibri"/>
              </a:rPr>
              <a:t> </a:t>
            </a:r>
            <a:r>
              <a:rPr lang="en-US" dirty="0" err="1">
                <a:solidFill>
                  <a:schemeClr val="dk1"/>
                </a:solidFill>
                <a:latin typeface="Calibri"/>
                <a:ea typeface="Calibri"/>
                <a:cs typeface="Calibri"/>
                <a:sym typeface="Calibri"/>
              </a:rPr>
              <a:t>niladari</a:t>
            </a:r>
            <a:r>
              <a:rPr lang="en-US" dirty="0">
                <a:solidFill>
                  <a:schemeClr val="dk1"/>
                </a:solidFill>
                <a:latin typeface="Calibri"/>
                <a:ea typeface="Calibri"/>
                <a:cs typeface="Calibri"/>
                <a:sym typeface="Calibri"/>
              </a:rPr>
              <a:t> (village leader), 	Agriculture instructor, one youth representative , Divisional Officer of Agrarian Development, the 	Project Manager of </a:t>
            </a:r>
            <a:r>
              <a:rPr lang="en-US" dirty="0" err="1">
                <a:solidFill>
                  <a:schemeClr val="dk1"/>
                </a:solidFill>
                <a:latin typeface="Calibri"/>
                <a:ea typeface="Calibri"/>
                <a:cs typeface="Calibri"/>
                <a:sym typeface="Calibri"/>
              </a:rPr>
              <a:t>Janathakshan</a:t>
            </a:r>
            <a:r>
              <a:rPr lang="en-US" dirty="0">
                <a:solidFill>
                  <a:schemeClr val="dk1"/>
                </a:solidFill>
                <a:latin typeface="Calibri"/>
                <a:ea typeface="Calibri"/>
                <a:cs typeface="Calibri"/>
                <a:sym typeface="Calibri"/>
              </a:rPr>
              <a:t> GTE. Ltd, and a Project Manager actively engaged in an ongoing 	Green Climate Fund project within the </a:t>
            </a:r>
            <a:r>
              <a:rPr lang="en-US" dirty="0" err="1">
                <a:solidFill>
                  <a:schemeClr val="dk1"/>
                </a:solidFill>
                <a:latin typeface="Calibri"/>
                <a:ea typeface="Calibri"/>
                <a:cs typeface="Calibri"/>
                <a:sym typeface="Calibri"/>
              </a:rPr>
              <a:t>Palugaswewa</a:t>
            </a:r>
            <a:r>
              <a:rPr lang="en-US" dirty="0">
                <a:solidFill>
                  <a:schemeClr val="dk1"/>
                </a:solidFill>
                <a:latin typeface="Calibri"/>
                <a:ea typeface="Calibri"/>
                <a:cs typeface="Calibri"/>
                <a:sym typeface="Calibri"/>
              </a:rPr>
              <a:t> tank cascade system</a:t>
            </a:r>
          </a:p>
          <a:p>
            <a:pPr marL="114300" lvl="0" algn="just">
              <a:lnSpc>
                <a:spcPct val="150000"/>
              </a:lnSpc>
              <a:spcBef>
                <a:spcPts val="700"/>
              </a:spcBef>
              <a:buClr>
                <a:schemeClr val="dk1"/>
              </a:buClr>
              <a:buSzPts val="1800"/>
            </a:pPr>
            <a:r>
              <a:rPr lang="en" b="0" i="0" u="none" strike="noStrike" cap="none" dirty="0">
                <a:solidFill>
                  <a:schemeClr val="dk1"/>
                </a:solidFill>
                <a:latin typeface="Calibri"/>
                <a:ea typeface="Calibri"/>
                <a:cs typeface="Calibri"/>
                <a:sym typeface="Calibri"/>
              </a:rPr>
              <a:t>		</a:t>
            </a:r>
            <a:endParaRPr b="0" i="0" u="none" strike="noStrike" cap="none" dirty="0">
              <a:solidFill>
                <a:schemeClr val="dk1"/>
              </a:solidFill>
              <a:latin typeface="Calibri"/>
              <a:ea typeface="Calibri"/>
              <a:cs typeface="Calibri"/>
              <a:sym typeface="Calibri"/>
            </a:endParaRPr>
          </a:p>
          <a:p>
            <a:pPr marL="457200" marR="0" lvl="0" indent="-342900" algn="just" rtl="0">
              <a:lnSpc>
                <a:spcPct val="150000"/>
              </a:lnSpc>
              <a:spcBef>
                <a:spcPts val="700"/>
              </a:spcBef>
              <a:spcAft>
                <a:spcPts val="0"/>
              </a:spcAft>
              <a:buClr>
                <a:schemeClr val="dk1"/>
              </a:buClr>
              <a:buSzPts val="1800"/>
              <a:buFont typeface="Calibri"/>
              <a:buChar char="●"/>
            </a:pPr>
            <a:r>
              <a:rPr lang="en-GB" b="0" i="0" u="none" strike="noStrike" cap="none" dirty="0">
                <a:solidFill>
                  <a:schemeClr val="dk1"/>
                </a:solidFill>
                <a:latin typeface="Calibri"/>
                <a:ea typeface="Calibri"/>
                <a:cs typeface="Calibri"/>
                <a:sym typeface="Calibri"/>
              </a:rPr>
              <a:t>Chose this method based on endorsement from scholars such as </a:t>
            </a:r>
            <a:r>
              <a:rPr lang="en-GB" b="0" i="0" u="none" strike="noStrike" cap="none" dirty="0" err="1">
                <a:solidFill>
                  <a:schemeClr val="dk1"/>
                </a:solidFill>
                <a:latin typeface="Calibri"/>
                <a:ea typeface="Calibri"/>
                <a:cs typeface="Calibri"/>
                <a:sym typeface="Calibri"/>
              </a:rPr>
              <a:t>Fabbricatti</a:t>
            </a:r>
            <a:r>
              <a:rPr lang="en-GB" b="0" i="0" u="none" strike="noStrike" cap="none" dirty="0">
                <a:solidFill>
                  <a:schemeClr val="dk1"/>
                </a:solidFill>
                <a:latin typeface="Calibri"/>
                <a:ea typeface="Calibri"/>
                <a:cs typeface="Calibri"/>
                <a:sym typeface="Calibri"/>
              </a:rPr>
              <a:t>, </a:t>
            </a:r>
            <a:r>
              <a:rPr lang="en-GB" b="0" i="0" u="none" strike="noStrike" cap="none" dirty="0" err="1">
                <a:solidFill>
                  <a:schemeClr val="dk1"/>
                </a:solidFill>
                <a:latin typeface="Calibri"/>
                <a:ea typeface="Calibri"/>
                <a:cs typeface="Calibri"/>
                <a:sym typeface="Calibri"/>
              </a:rPr>
              <a:t>Boissenin</a:t>
            </a:r>
            <a:r>
              <a:rPr lang="en-GB" b="0" i="0" u="none" strike="noStrike" cap="none" dirty="0">
                <a:solidFill>
                  <a:schemeClr val="dk1"/>
                </a:solidFill>
                <a:latin typeface="Calibri"/>
                <a:ea typeface="Calibri"/>
                <a:cs typeface="Calibri"/>
                <a:sym typeface="Calibri"/>
              </a:rPr>
              <a:t>, </a:t>
            </a:r>
            <a:r>
              <a:rPr lang="en-GB" b="0" i="0" u="none" strike="noStrike" cap="none" dirty="0" err="1">
                <a:solidFill>
                  <a:schemeClr val="dk1"/>
                </a:solidFill>
                <a:latin typeface="Calibri"/>
                <a:ea typeface="Calibri"/>
                <a:cs typeface="Calibri"/>
                <a:sym typeface="Calibri"/>
              </a:rPr>
              <a:t>Citoni</a:t>
            </a:r>
            <a:r>
              <a:rPr lang="en-GB" b="0" i="0" u="none" strike="noStrike" cap="none" dirty="0">
                <a:solidFill>
                  <a:schemeClr val="dk1"/>
                </a:solidFill>
                <a:latin typeface="Calibri"/>
                <a:ea typeface="Calibri"/>
                <a:cs typeface="Calibri"/>
                <a:sym typeface="Calibri"/>
              </a:rPr>
              <a:t> (2020), Guerrier (2006), and Wagner (1999)</a:t>
            </a:r>
            <a:endParaRPr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83188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15"/>
          <p:cNvSpPr txBox="1"/>
          <p:nvPr/>
        </p:nvSpPr>
        <p:spPr>
          <a:xfrm>
            <a:off x="421425" y="663300"/>
            <a:ext cx="5366700" cy="723900"/>
          </a:xfrm>
          <a:prstGeom prst="rect">
            <a:avLst/>
          </a:prstGeom>
          <a:noFill/>
          <a:ln>
            <a:noFill/>
          </a:ln>
        </p:spPr>
        <p:txBody>
          <a:bodyPr spcFirstLastPara="1" wrap="square" lIns="91425" tIns="91425" rIns="91425" bIns="91425" anchor="t" anchorCtr="0">
            <a:noAutofit/>
          </a:bodyPr>
          <a:lstStyle/>
          <a:p>
            <a:pPr marL="457200" marR="0" lvl="0" indent="-342900" algn="l" rtl="0">
              <a:lnSpc>
                <a:spcPct val="90000"/>
              </a:lnSpc>
              <a:spcBef>
                <a:spcPts val="1000"/>
              </a:spcBef>
              <a:spcAft>
                <a:spcPts val="0"/>
              </a:spcAft>
              <a:buClr>
                <a:schemeClr val="dk1"/>
              </a:buClr>
              <a:buSzPts val="1800"/>
              <a:buFont typeface="Calibri"/>
              <a:buChar char="❏"/>
            </a:pPr>
            <a:r>
              <a:rPr lang="en" sz="1800" b="0" i="0" u="none" strike="noStrike" cap="none">
                <a:solidFill>
                  <a:schemeClr val="dk1"/>
                </a:solidFill>
                <a:latin typeface="Calibri"/>
                <a:ea typeface="Calibri"/>
                <a:cs typeface="Calibri"/>
                <a:sym typeface="Calibri"/>
              </a:rPr>
              <a:t>Socio-demographic factors</a:t>
            </a:r>
            <a:endParaRPr sz="18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Open Sans"/>
              <a:ea typeface="Open Sans"/>
              <a:cs typeface="Open Sans"/>
              <a:sym typeface="Open Sans"/>
            </a:endParaRPr>
          </a:p>
        </p:txBody>
      </p:sp>
      <p:grpSp>
        <p:nvGrpSpPr>
          <p:cNvPr id="181" name="Google Shape;181;p15"/>
          <p:cNvGrpSpPr/>
          <p:nvPr/>
        </p:nvGrpSpPr>
        <p:grpSpPr>
          <a:xfrm>
            <a:off x="5220612" y="598699"/>
            <a:ext cx="3466623" cy="2107578"/>
            <a:chOff x="5365561" y="819001"/>
            <a:chExt cx="3212215" cy="1952908"/>
          </a:xfrm>
        </p:grpSpPr>
        <p:pic>
          <p:nvPicPr>
            <p:cNvPr id="182" name="Google Shape;182;p15" title="Points scored"/>
            <p:cNvPicPr preferRelativeResize="0"/>
            <p:nvPr/>
          </p:nvPicPr>
          <p:blipFill rotWithShape="1">
            <a:blip r:embed="rId3">
              <a:alphaModFix/>
            </a:blip>
            <a:srcRect/>
            <a:stretch/>
          </p:blipFill>
          <p:spPr>
            <a:xfrm>
              <a:off x="5365561" y="819001"/>
              <a:ext cx="3212215" cy="1952908"/>
            </a:xfrm>
            <a:prstGeom prst="rect">
              <a:avLst/>
            </a:prstGeom>
            <a:noFill/>
            <a:ln>
              <a:noFill/>
            </a:ln>
          </p:spPr>
        </p:pic>
        <p:sp>
          <p:nvSpPr>
            <p:cNvPr id="183" name="Google Shape;183;p15"/>
            <p:cNvSpPr/>
            <p:nvPr/>
          </p:nvSpPr>
          <p:spPr>
            <a:xfrm>
              <a:off x="7747517" y="1568789"/>
              <a:ext cx="790200" cy="191700"/>
            </a:xfrm>
            <a:prstGeom prst="rect">
              <a:avLst/>
            </a:prstGeom>
            <a:noFill/>
            <a:ln w="38100" cap="flat" cmpd="sng">
              <a:solidFill>
                <a:srgbClr val="CC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184" name="Google Shape;184;p15" title="Points scored"/>
          <p:cNvPicPr preferRelativeResize="0"/>
          <p:nvPr/>
        </p:nvPicPr>
        <p:blipFill rotWithShape="1">
          <a:blip r:embed="rId4">
            <a:alphaModFix/>
          </a:blip>
          <a:srcRect/>
          <a:stretch/>
        </p:blipFill>
        <p:spPr>
          <a:xfrm>
            <a:off x="5369275" y="2706275"/>
            <a:ext cx="3675525" cy="2272700"/>
          </a:xfrm>
          <a:prstGeom prst="rect">
            <a:avLst/>
          </a:prstGeom>
          <a:noFill/>
          <a:ln>
            <a:noFill/>
          </a:ln>
        </p:spPr>
      </p:pic>
      <p:pic>
        <p:nvPicPr>
          <p:cNvPr id="185" name="Google Shape;185;p15" title="Points scored"/>
          <p:cNvPicPr preferRelativeResize="0"/>
          <p:nvPr/>
        </p:nvPicPr>
        <p:blipFill rotWithShape="1">
          <a:blip r:embed="rId5">
            <a:alphaModFix/>
          </a:blip>
          <a:srcRect/>
          <a:stretch/>
        </p:blipFill>
        <p:spPr>
          <a:xfrm>
            <a:off x="261325" y="1528225"/>
            <a:ext cx="5107950" cy="3158410"/>
          </a:xfrm>
          <a:prstGeom prst="rect">
            <a:avLst/>
          </a:prstGeom>
          <a:noFill/>
          <a:ln>
            <a:noFill/>
          </a:ln>
        </p:spPr>
      </p:pic>
      <p:sp>
        <p:nvSpPr>
          <p:cNvPr id="186" name="Google Shape;186;p15"/>
          <p:cNvSpPr txBox="1"/>
          <p:nvPr/>
        </p:nvSpPr>
        <p:spPr>
          <a:xfrm>
            <a:off x="272400" y="0"/>
            <a:ext cx="8643000" cy="723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400"/>
              <a:buFont typeface="Arial"/>
              <a:buNone/>
            </a:pPr>
            <a:r>
              <a:rPr lang="en" sz="3400" b="0" i="0" u="none" strike="noStrike" cap="none">
                <a:solidFill>
                  <a:schemeClr val="dk1"/>
                </a:solidFill>
                <a:latin typeface="Cambria"/>
                <a:ea typeface="Cambria"/>
                <a:cs typeface="Cambria"/>
                <a:sym typeface="Cambria"/>
              </a:rPr>
              <a:t>RESULTS AND DISCUSSION</a:t>
            </a:r>
            <a:endParaRPr sz="1400" b="0" i="0" u="none" strike="noStrike" cap="none">
              <a:solidFill>
                <a:srgbClr val="000000"/>
              </a:solidFill>
              <a:latin typeface="Arial"/>
              <a:ea typeface="Arial"/>
              <a:cs typeface="Arial"/>
              <a:sym typeface="Arial"/>
            </a:endParaRPr>
          </a:p>
        </p:txBody>
      </p:sp>
      <p:sp>
        <p:nvSpPr>
          <p:cNvPr id="187" name="Google Shape;187;p15"/>
          <p:cNvSpPr/>
          <p:nvPr/>
        </p:nvSpPr>
        <p:spPr>
          <a:xfrm>
            <a:off x="3519900" y="3594250"/>
            <a:ext cx="805500" cy="210600"/>
          </a:xfrm>
          <a:prstGeom prst="rect">
            <a:avLst/>
          </a:prstGeom>
          <a:noFill/>
          <a:ln w="38100" cap="flat" cmpd="sng">
            <a:solidFill>
              <a:srgbClr val="CC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15"/>
          <p:cNvSpPr/>
          <p:nvPr/>
        </p:nvSpPr>
        <p:spPr>
          <a:xfrm>
            <a:off x="7609900" y="2986950"/>
            <a:ext cx="1152600" cy="285000"/>
          </a:xfrm>
          <a:prstGeom prst="rect">
            <a:avLst/>
          </a:prstGeom>
          <a:noFill/>
          <a:ln w="38100" cap="flat" cmpd="sng">
            <a:solidFill>
              <a:srgbClr val="CC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6"/>
          <p:cNvSpPr txBox="1"/>
          <p:nvPr/>
        </p:nvSpPr>
        <p:spPr>
          <a:xfrm>
            <a:off x="460075" y="86250"/>
            <a:ext cx="2657100" cy="5928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15000"/>
              </a:lnSpc>
              <a:spcBef>
                <a:spcPts val="700"/>
              </a:spcBef>
              <a:spcAft>
                <a:spcPts val="0"/>
              </a:spcAft>
              <a:buClr>
                <a:srgbClr val="000000"/>
              </a:buClr>
              <a:buSzPts val="1400"/>
              <a:buFont typeface="Arial"/>
              <a:buChar char="●"/>
            </a:pPr>
            <a:r>
              <a:rPr lang="en" sz="1800" b="0" i="0" u="none" strike="noStrike" cap="none" dirty="0">
                <a:solidFill>
                  <a:srgbClr val="000000"/>
                </a:solidFill>
                <a:latin typeface="Cambria"/>
                <a:ea typeface="Cambria"/>
                <a:cs typeface="Cambria"/>
                <a:sym typeface="Cambria"/>
              </a:rPr>
              <a:t>1st objective </a:t>
            </a:r>
            <a:r>
              <a:rPr lang="en" sz="2000" b="0" i="0" u="none" strike="noStrike" cap="none" dirty="0">
                <a:solidFill>
                  <a:srgbClr val="000000"/>
                </a:solidFill>
                <a:latin typeface="Calibri"/>
                <a:ea typeface="Calibri"/>
                <a:cs typeface="Calibri"/>
                <a:sym typeface="Calibri"/>
              </a:rPr>
              <a:t> </a:t>
            </a:r>
            <a:endParaRPr sz="1400" b="0" i="0" u="none" strike="noStrike" cap="none" dirty="0">
              <a:solidFill>
                <a:srgbClr val="000000"/>
              </a:solidFill>
              <a:latin typeface="Open Sans"/>
              <a:ea typeface="Open Sans"/>
              <a:cs typeface="Open Sans"/>
              <a:sym typeface="Open Sans"/>
            </a:endParaRPr>
          </a:p>
        </p:txBody>
      </p:sp>
      <p:sp>
        <p:nvSpPr>
          <p:cNvPr id="198" name="Google Shape;198;p16"/>
          <p:cNvSpPr txBox="1"/>
          <p:nvPr/>
        </p:nvSpPr>
        <p:spPr>
          <a:xfrm>
            <a:off x="1144975" y="448800"/>
            <a:ext cx="7692600" cy="912900"/>
          </a:xfrm>
          <a:prstGeom prst="rect">
            <a:avLst/>
          </a:prstGeom>
          <a:noFill/>
          <a:ln>
            <a:noFill/>
          </a:ln>
        </p:spPr>
        <p:txBody>
          <a:bodyPr spcFirstLastPara="1" wrap="square" lIns="91425" tIns="91425" rIns="91425" bIns="91425" anchor="t" anchorCtr="0">
            <a:noAutofit/>
          </a:bodyPr>
          <a:lstStyle/>
          <a:p>
            <a:pPr marL="0" marR="0" lvl="0" indent="0" algn="just" rtl="0">
              <a:lnSpc>
                <a:spcPct val="115000"/>
              </a:lnSpc>
              <a:spcBef>
                <a:spcPts val="700"/>
              </a:spcBef>
              <a:spcAft>
                <a:spcPts val="0"/>
              </a:spcAft>
              <a:buNone/>
            </a:pPr>
            <a:r>
              <a:rPr lang="en-GB" sz="1600" b="0" i="0" u="none" strike="noStrike" cap="none" dirty="0">
                <a:solidFill>
                  <a:srgbClr val="000000"/>
                </a:solidFill>
                <a:latin typeface="Calibri"/>
                <a:ea typeface="Calibri"/>
                <a:cs typeface="Calibri"/>
                <a:sym typeface="Calibri"/>
              </a:rPr>
              <a:t>Community preference towards the eco-tourism project within the </a:t>
            </a:r>
            <a:r>
              <a:rPr lang="en-GB" sz="1600" b="0" i="0" u="none" strike="noStrike" cap="none" dirty="0" err="1">
                <a:solidFill>
                  <a:srgbClr val="000000"/>
                </a:solidFill>
                <a:latin typeface="Calibri"/>
                <a:ea typeface="Calibri"/>
                <a:cs typeface="Calibri"/>
                <a:sym typeface="Calibri"/>
              </a:rPr>
              <a:t>Palugaswewa</a:t>
            </a:r>
            <a:r>
              <a:rPr lang="en-GB" sz="1600" b="0" i="0" u="none" strike="noStrike" cap="none" dirty="0">
                <a:solidFill>
                  <a:srgbClr val="000000"/>
                </a:solidFill>
                <a:latin typeface="Calibri"/>
                <a:ea typeface="Calibri"/>
                <a:cs typeface="Calibri"/>
                <a:sym typeface="Calibri"/>
              </a:rPr>
              <a:t> cascade system, Anuradhapura of Sri Lanka</a:t>
            </a:r>
            <a:endParaRPr sz="2000" b="0" i="0" u="none" strike="noStrike" cap="none" dirty="0">
              <a:solidFill>
                <a:srgbClr val="000000"/>
              </a:solidFill>
              <a:latin typeface="Calibri"/>
              <a:ea typeface="Calibri"/>
              <a:cs typeface="Calibri"/>
              <a:sym typeface="Calibri"/>
            </a:endParaRPr>
          </a:p>
        </p:txBody>
      </p:sp>
      <p:sp>
        <p:nvSpPr>
          <p:cNvPr id="203" name="Google Shape;203;p16"/>
          <p:cNvSpPr txBox="1"/>
          <p:nvPr/>
        </p:nvSpPr>
        <p:spPr>
          <a:xfrm>
            <a:off x="76200" y="-152400"/>
            <a:ext cx="3000000" cy="7074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r>
              <a:rPr lang="en" sz="1400" b="1" i="1" u="none" strike="noStrike" cap="none">
                <a:solidFill>
                  <a:srgbClr val="000000"/>
                </a:solidFill>
                <a:latin typeface="Calibri"/>
                <a:ea typeface="Calibri"/>
                <a:cs typeface="Calibri"/>
                <a:sym typeface="Calibri"/>
              </a:rPr>
              <a:t>Results &amp; Discussion cont’d...</a:t>
            </a:r>
            <a:endParaRPr sz="1400" b="1" i="1" u="none" strike="noStrike" cap="none" dirty="0">
              <a:solidFill>
                <a:srgbClr val="000000"/>
              </a:solidFill>
              <a:latin typeface="Calibri"/>
              <a:ea typeface="Calibri"/>
              <a:cs typeface="Calibri"/>
              <a:sym typeface="Calibri"/>
            </a:endParaRPr>
          </a:p>
        </p:txBody>
      </p:sp>
      <p:graphicFrame>
        <p:nvGraphicFramePr>
          <p:cNvPr id="2" name="Chart 1">
            <a:extLst>
              <a:ext uri="{FF2B5EF4-FFF2-40B4-BE49-F238E27FC236}">
                <a16:creationId xmlns:a16="http://schemas.microsoft.com/office/drawing/2014/main" id="{D2FBA2F7-4274-F5BE-02F9-293497192027}"/>
              </a:ext>
            </a:extLst>
          </p:cNvPr>
          <p:cNvGraphicFramePr/>
          <p:nvPr>
            <p:extLst>
              <p:ext uri="{D42A27DB-BD31-4B8C-83A1-F6EECF244321}">
                <p14:modId xmlns:p14="http://schemas.microsoft.com/office/powerpoint/2010/main" val="4039140988"/>
              </p:ext>
            </p:extLst>
          </p:nvPr>
        </p:nvGraphicFramePr>
        <p:xfrm>
          <a:off x="257716" y="1479177"/>
          <a:ext cx="3641931" cy="2775318"/>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EDF4D6F1-2923-76D0-6FDF-EAB4EEDC8953}"/>
              </a:ext>
            </a:extLst>
          </p:cNvPr>
          <p:cNvSpPr txBox="1"/>
          <p:nvPr/>
        </p:nvSpPr>
        <p:spPr>
          <a:xfrm>
            <a:off x="0" y="3869206"/>
            <a:ext cx="4572000" cy="553998"/>
          </a:xfrm>
          <a:prstGeom prst="rect">
            <a:avLst/>
          </a:prstGeom>
          <a:noFill/>
        </p:spPr>
        <p:txBody>
          <a:bodyPr wrap="square">
            <a:spAutoFit/>
          </a:bodyPr>
          <a:lstStyle/>
          <a:p>
            <a:pPr marL="304800" algn="just"/>
            <a:r>
              <a:rPr lang="en-GB" sz="1000" i="1" dirty="0">
                <a:solidFill>
                  <a:srgbClr val="000000"/>
                </a:solidFill>
                <a:effectLst/>
                <a:latin typeface="Times New Roman" panose="02020603050405020304" pitchFamily="18" charset="0"/>
                <a:ea typeface="Calibri" panose="020F0502020204030204" pitchFamily="34" charset="0"/>
                <a:cs typeface="Arial MT"/>
              </a:rPr>
              <a:t>Community preference towards the eco-tourism project within the </a:t>
            </a:r>
            <a:r>
              <a:rPr lang="en-GB" sz="1000" i="1" dirty="0" err="1">
                <a:solidFill>
                  <a:srgbClr val="000000"/>
                </a:solidFill>
                <a:effectLst/>
                <a:latin typeface="Times New Roman" panose="02020603050405020304" pitchFamily="18" charset="0"/>
                <a:ea typeface="Calibri" panose="020F0502020204030204" pitchFamily="34" charset="0"/>
                <a:cs typeface="Arial MT"/>
              </a:rPr>
              <a:t>Palugaswewa</a:t>
            </a:r>
            <a:r>
              <a:rPr lang="en-GB" sz="1000" i="1" dirty="0">
                <a:solidFill>
                  <a:srgbClr val="000000"/>
                </a:solidFill>
                <a:effectLst/>
                <a:latin typeface="Times New Roman" panose="02020603050405020304" pitchFamily="18" charset="0"/>
                <a:ea typeface="Calibri" panose="020F0502020204030204" pitchFamily="34" charset="0"/>
                <a:cs typeface="Arial MT"/>
              </a:rPr>
              <a:t> cascade system, Anuradhapura of Sri Lanka</a:t>
            </a:r>
            <a:endParaRPr lang="en-GB" sz="1000" dirty="0">
              <a:effectLst/>
              <a:latin typeface="Arial MT"/>
              <a:ea typeface="Arial MT"/>
              <a:cs typeface="Arial MT"/>
            </a:endParaRPr>
          </a:p>
          <a:p>
            <a:pPr indent="304800" algn="just"/>
            <a:r>
              <a:rPr lang="en-GB" sz="1000" dirty="0">
                <a:effectLst/>
                <a:latin typeface="Times New Roman" panose="02020603050405020304" pitchFamily="18" charset="0"/>
                <a:ea typeface="Calibri" panose="020F0502020204030204" pitchFamily="34" charset="0"/>
                <a:cs typeface="Arial MT"/>
              </a:rPr>
              <a:t>(Source: Anuradha, 2023)</a:t>
            </a:r>
            <a:endParaRPr lang="en-GB" sz="1000" dirty="0">
              <a:effectLst/>
              <a:latin typeface="Arial MT"/>
              <a:ea typeface="Arial MT"/>
              <a:cs typeface="Arial MT"/>
            </a:endParaRPr>
          </a:p>
        </p:txBody>
      </p:sp>
      <p:graphicFrame>
        <p:nvGraphicFramePr>
          <p:cNvPr id="5" name="Chart 4">
            <a:extLst>
              <a:ext uri="{FF2B5EF4-FFF2-40B4-BE49-F238E27FC236}">
                <a16:creationId xmlns:a16="http://schemas.microsoft.com/office/drawing/2014/main" id="{AC1D65A6-665F-6963-566F-A0B0FA98E2FD}"/>
              </a:ext>
            </a:extLst>
          </p:cNvPr>
          <p:cNvGraphicFramePr/>
          <p:nvPr>
            <p:extLst>
              <p:ext uri="{D42A27DB-BD31-4B8C-83A1-F6EECF244321}">
                <p14:modId xmlns:p14="http://schemas.microsoft.com/office/powerpoint/2010/main" val="2317264814"/>
              </p:ext>
            </p:extLst>
          </p:nvPr>
        </p:nvGraphicFramePr>
        <p:xfrm>
          <a:off x="5366049" y="1624965"/>
          <a:ext cx="2903220" cy="189357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a:extLst>
              <a:ext uri="{FF2B5EF4-FFF2-40B4-BE49-F238E27FC236}">
                <a16:creationId xmlns:a16="http://schemas.microsoft.com/office/drawing/2014/main" id="{2F043F36-D46B-1309-B1D8-07BD59DE7FBD}"/>
              </a:ext>
            </a:extLst>
          </p:cNvPr>
          <p:cNvSpPr txBox="1"/>
          <p:nvPr/>
        </p:nvSpPr>
        <p:spPr>
          <a:xfrm>
            <a:off x="4829716" y="3869206"/>
            <a:ext cx="4572000" cy="400110"/>
          </a:xfrm>
          <a:prstGeom prst="rect">
            <a:avLst/>
          </a:prstGeom>
          <a:noFill/>
        </p:spPr>
        <p:txBody>
          <a:bodyPr wrap="square">
            <a:spAutoFit/>
          </a:bodyPr>
          <a:lstStyle/>
          <a:p>
            <a:r>
              <a:rPr lang="en-GB" sz="1000" i="1" dirty="0">
                <a:latin typeface="Times New Roman" panose="02020603050405020304" pitchFamily="18" charset="0"/>
                <a:cs typeface="Times New Roman" panose="02020603050405020304" pitchFamily="18" charset="0"/>
              </a:rPr>
              <a:t>Awareness of eco-tourism project proposed for </a:t>
            </a:r>
            <a:r>
              <a:rPr lang="en-GB" sz="1000" i="1" dirty="0" err="1">
                <a:latin typeface="Times New Roman" panose="02020603050405020304" pitchFamily="18" charset="0"/>
                <a:cs typeface="Times New Roman" panose="02020603050405020304" pitchFamily="18" charset="0"/>
              </a:rPr>
              <a:t>Palugaswewa</a:t>
            </a:r>
            <a:r>
              <a:rPr lang="en-GB" sz="1000" i="1" dirty="0">
                <a:latin typeface="Times New Roman" panose="02020603050405020304" pitchFamily="18" charset="0"/>
                <a:cs typeface="Times New Roman" panose="02020603050405020304" pitchFamily="18" charset="0"/>
              </a:rPr>
              <a:t> tank cascade system</a:t>
            </a:r>
          </a:p>
          <a:p>
            <a:r>
              <a:rPr lang="en-GB" sz="1000" dirty="0">
                <a:latin typeface="Times New Roman" panose="02020603050405020304" pitchFamily="18" charset="0"/>
                <a:cs typeface="Times New Roman" panose="02020603050405020304" pitchFamily="18" charset="0"/>
              </a:rPr>
              <a:t>(Source: Anuradha, 2023)</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17"/>
          <p:cNvSpPr txBox="1"/>
          <p:nvPr/>
        </p:nvSpPr>
        <p:spPr>
          <a:xfrm>
            <a:off x="76200" y="-152400"/>
            <a:ext cx="3000000" cy="7074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r>
              <a:rPr lang="en" sz="1400" b="1" i="1" u="none" strike="noStrike" cap="none">
                <a:solidFill>
                  <a:srgbClr val="000000"/>
                </a:solidFill>
                <a:latin typeface="Calibri"/>
                <a:ea typeface="Calibri"/>
                <a:cs typeface="Calibri"/>
                <a:sym typeface="Calibri"/>
              </a:rPr>
              <a:t>Results &amp; Discussion cont’d...</a:t>
            </a:r>
            <a:endParaRPr sz="1400" b="1" i="1" u="none" strike="noStrike" cap="none">
              <a:solidFill>
                <a:srgbClr val="000000"/>
              </a:solidFill>
              <a:latin typeface="Calibri"/>
              <a:ea typeface="Calibri"/>
              <a:cs typeface="Calibri"/>
              <a:sym typeface="Calibri"/>
            </a:endParaRPr>
          </a:p>
        </p:txBody>
      </p:sp>
      <p:sp>
        <p:nvSpPr>
          <p:cNvPr id="210" name="Google Shape;210;p17"/>
          <p:cNvSpPr/>
          <p:nvPr/>
        </p:nvSpPr>
        <p:spPr>
          <a:xfrm>
            <a:off x="2547257" y="959149"/>
            <a:ext cx="1362270" cy="384459"/>
          </a:xfrm>
          <a:prstGeom prst="ellipse">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graphicFrame>
        <p:nvGraphicFramePr>
          <p:cNvPr id="2" name="Chart 1">
            <a:extLst>
              <a:ext uri="{FF2B5EF4-FFF2-40B4-BE49-F238E27FC236}">
                <a16:creationId xmlns:a16="http://schemas.microsoft.com/office/drawing/2014/main" id="{4E12A3C5-86DB-7EB0-19A7-389F366DFFE0}"/>
              </a:ext>
            </a:extLst>
          </p:cNvPr>
          <p:cNvGraphicFramePr/>
          <p:nvPr>
            <p:extLst>
              <p:ext uri="{D42A27DB-BD31-4B8C-83A1-F6EECF244321}">
                <p14:modId xmlns:p14="http://schemas.microsoft.com/office/powerpoint/2010/main" val="4206437760"/>
              </p:ext>
            </p:extLst>
          </p:nvPr>
        </p:nvGraphicFramePr>
        <p:xfrm>
          <a:off x="2043952" y="959149"/>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5BBD3E25-D6D1-1CBD-4B47-D3018717C737}"/>
              </a:ext>
            </a:extLst>
          </p:cNvPr>
          <p:cNvSpPr txBox="1"/>
          <p:nvPr/>
        </p:nvSpPr>
        <p:spPr>
          <a:xfrm>
            <a:off x="2373406" y="3702349"/>
            <a:ext cx="6508375" cy="553998"/>
          </a:xfrm>
          <a:prstGeom prst="rect">
            <a:avLst/>
          </a:prstGeom>
          <a:noFill/>
        </p:spPr>
        <p:txBody>
          <a:bodyPr wrap="square">
            <a:spAutoFit/>
          </a:bodyPr>
          <a:lstStyle/>
          <a:p>
            <a:r>
              <a:rPr lang="en-GB" sz="1000" i="1" dirty="0">
                <a:latin typeface="Times New Roman" panose="02020603050405020304" pitchFamily="18" charset="0"/>
                <a:cs typeface="Times New Roman" panose="02020603050405020304" pitchFamily="18" charset="0"/>
              </a:rPr>
              <a:t>The way respondents’ aware on this project</a:t>
            </a:r>
          </a:p>
          <a:p>
            <a:r>
              <a:rPr lang="en-GB" sz="1000" dirty="0">
                <a:latin typeface="Times New Roman" panose="02020603050405020304" pitchFamily="18" charset="0"/>
                <a:cs typeface="Times New Roman" panose="02020603050405020304" pitchFamily="18" charset="0"/>
              </a:rPr>
              <a:t>(Source: Anuradha, 2023)</a:t>
            </a:r>
          </a:p>
          <a:p>
            <a:endParaRPr lang="en-GB" sz="1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28"/>
          <p:cNvSpPr txBox="1"/>
          <p:nvPr/>
        </p:nvSpPr>
        <p:spPr>
          <a:xfrm>
            <a:off x="76200" y="-152400"/>
            <a:ext cx="3000000" cy="707400"/>
          </a:xfrm>
          <a:prstGeom prst="rect">
            <a:avLst/>
          </a:prstGeom>
          <a:noFill/>
          <a:ln>
            <a:noFill/>
          </a:ln>
        </p:spPr>
        <p:txBody>
          <a:bodyPr spcFirstLastPara="1" wrap="square" lIns="91425" tIns="91425" rIns="91425" bIns="91425" anchor="ctr" anchorCtr="0">
            <a:noAutofit/>
          </a:bodyPr>
          <a:lstStyle/>
          <a:p>
            <a:pPr>
              <a:buSzPts val="1100"/>
            </a:pPr>
            <a:r>
              <a:rPr lang="en" b="1" i="1" dirty="0">
                <a:latin typeface="Calibri"/>
                <a:ea typeface="Calibri"/>
                <a:cs typeface="Calibri"/>
                <a:sym typeface="Calibri"/>
              </a:rPr>
              <a:t>Results &amp; Discussion cont’d...</a:t>
            </a:r>
            <a:endParaRPr b="1" i="1" dirty="0">
              <a:latin typeface="Calibri"/>
              <a:ea typeface="Calibri"/>
              <a:cs typeface="Calibri"/>
              <a:sym typeface="Calibri"/>
            </a:endParaRPr>
          </a:p>
        </p:txBody>
      </p:sp>
      <p:sp>
        <p:nvSpPr>
          <p:cNvPr id="2" name="Oval 1"/>
          <p:cNvSpPr/>
          <p:nvPr/>
        </p:nvSpPr>
        <p:spPr>
          <a:xfrm>
            <a:off x="2547257" y="959149"/>
            <a:ext cx="1362270" cy="384459"/>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93;p16">
            <a:extLst>
              <a:ext uri="{FF2B5EF4-FFF2-40B4-BE49-F238E27FC236}">
                <a16:creationId xmlns:a16="http://schemas.microsoft.com/office/drawing/2014/main" id="{66D72609-0A3A-DA04-CF15-4EF4574D333E}"/>
              </a:ext>
            </a:extLst>
          </p:cNvPr>
          <p:cNvSpPr txBox="1"/>
          <p:nvPr/>
        </p:nvSpPr>
        <p:spPr>
          <a:xfrm>
            <a:off x="460075" y="86250"/>
            <a:ext cx="2657100" cy="5928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15000"/>
              </a:lnSpc>
              <a:spcBef>
                <a:spcPts val="700"/>
              </a:spcBef>
              <a:spcAft>
                <a:spcPts val="0"/>
              </a:spcAft>
              <a:buClr>
                <a:srgbClr val="000000"/>
              </a:buClr>
              <a:buSzPts val="1400"/>
              <a:buFont typeface="Arial"/>
              <a:buChar char="●"/>
            </a:pPr>
            <a:r>
              <a:rPr lang="en" sz="1800" b="0" i="0" u="none" strike="noStrike" cap="none" dirty="0">
                <a:solidFill>
                  <a:srgbClr val="000000"/>
                </a:solidFill>
                <a:latin typeface="Cambria"/>
                <a:ea typeface="Cambria"/>
                <a:cs typeface="Cambria"/>
                <a:sym typeface="Cambria"/>
              </a:rPr>
              <a:t>2</a:t>
            </a:r>
            <a:r>
              <a:rPr lang="en" sz="1800" b="0" i="0" u="none" strike="noStrike" cap="none" baseline="30000" dirty="0">
                <a:solidFill>
                  <a:srgbClr val="000000"/>
                </a:solidFill>
                <a:latin typeface="Cambria"/>
                <a:ea typeface="Cambria"/>
                <a:cs typeface="Cambria"/>
                <a:sym typeface="Cambria"/>
              </a:rPr>
              <a:t>nd</a:t>
            </a:r>
            <a:r>
              <a:rPr lang="en" sz="1800" b="0" i="0" u="none" strike="noStrike" cap="none" dirty="0">
                <a:solidFill>
                  <a:srgbClr val="000000"/>
                </a:solidFill>
                <a:latin typeface="Cambria"/>
                <a:ea typeface="Cambria"/>
                <a:cs typeface="Cambria"/>
                <a:sym typeface="Cambria"/>
              </a:rPr>
              <a:t> objective </a:t>
            </a:r>
            <a:r>
              <a:rPr lang="en" sz="2000" b="0" i="0" u="none" strike="noStrike" cap="none" dirty="0">
                <a:solidFill>
                  <a:srgbClr val="000000"/>
                </a:solidFill>
                <a:latin typeface="Calibri"/>
                <a:ea typeface="Calibri"/>
                <a:cs typeface="Calibri"/>
                <a:sym typeface="Calibri"/>
              </a:rPr>
              <a:t> </a:t>
            </a:r>
            <a:endParaRPr sz="1400" b="0" i="0" u="none" strike="noStrike" cap="none" dirty="0">
              <a:solidFill>
                <a:srgbClr val="000000"/>
              </a:solidFill>
              <a:latin typeface="Open Sans"/>
              <a:ea typeface="Open Sans"/>
              <a:cs typeface="Open Sans"/>
              <a:sym typeface="Open Sans"/>
            </a:endParaRPr>
          </a:p>
        </p:txBody>
      </p:sp>
      <p:sp>
        <p:nvSpPr>
          <p:cNvPr id="7" name="Google Shape;198;p16">
            <a:extLst>
              <a:ext uri="{FF2B5EF4-FFF2-40B4-BE49-F238E27FC236}">
                <a16:creationId xmlns:a16="http://schemas.microsoft.com/office/drawing/2014/main" id="{2394332C-7369-F181-DBF7-9A9610B554B6}"/>
              </a:ext>
            </a:extLst>
          </p:cNvPr>
          <p:cNvSpPr txBox="1"/>
          <p:nvPr/>
        </p:nvSpPr>
        <p:spPr>
          <a:xfrm>
            <a:off x="1144975" y="448800"/>
            <a:ext cx="7692600" cy="912900"/>
          </a:xfrm>
          <a:prstGeom prst="rect">
            <a:avLst/>
          </a:prstGeom>
          <a:noFill/>
          <a:ln>
            <a:noFill/>
          </a:ln>
        </p:spPr>
        <p:txBody>
          <a:bodyPr spcFirstLastPara="1" wrap="square" lIns="91425" tIns="91425" rIns="91425" bIns="91425" anchor="t" anchorCtr="0">
            <a:noAutofit/>
          </a:bodyPr>
          <a:lstStyle/>
          <a:p>
            <a:pPr marL="0" marR="0" lvl="0" indent="0" algn="just" rtl="0">
              <a:lnSpc>
                <a:spcPct val="115000"/>
              </a:lnSpc>
              <a:spcBef>
                <a:spcPts val="700"/>
              </a:spcBef>
              <a:spcAft>
                <a:spcPts val="0"/>
              </a:spcAft>
              <a:buNone/>
            </a:pPr>
            <a:r>
              <a:rPr lang="en-GB" sz="1600" b="0" i="0" u="none" strike="noStrike" cap="none" dirty="0">
                <a:solidFill>
                  <a:srgbClr val="000000"/>
                </a:solidFill>
                <a:latin typeface="Calibri"/>
                <a:ea typeface="Calibri"/>
                <a:cs typeface="Calibri"/>
                <a:sym typeface="Calibri"/>
              </a:rPr>
              <a:t>To assess the factors that determines the future adoption of eco-tourism as a source of income diversification.</a:t>
            </a:r>
          </a:p>
        </p:txBody>
      </p:sp>
      <p:graphicFrame>
        <p:nvGraphicFramePr>
          <p:cNvPr id="8" name="Table 7">
            <a:extLst>
              <a:ext uri="{FF2B5EF4-FFF2-40B4-BE49-F238E27FC236}">
                <a16:creationId xmlns:a16="http://schemas.microsoft.com/office/drawing/2014/main" id="{813A96AB-2557-6EAB-8491-77BD14E4E6E5}"/>
              </a:ext>
            </a:extLst>
          </p:cNvPr>
          <p:cNvGraphicFramePr>
            <a:graphicFrameLocks noGrp="1"/>
          </p:cNvGraphicFramePr>
          <p:nvPr/>
        </p:nvGraphicFramePr>
        <p:xfrm>
          <a:off x="1797050" y="1328261"/>
          <a:ext cx="5549900" cy="3148965"/>
        </p:xfrm>
        <a:graphic>
          <a:graphicData uri="http://schemas.openxmlformats.org/drawingml/2006/table">
            <a:tbl>
              <a:tblPr firstRow="1" bandRow="1"/>
              <a:tblGrid>
                <a:gridCol w="3219450">
                  <a:extLst>
                    <a:ext uri="{9D8B030D-6E8A-4147-A177-3AD203B41FA5}">
                      <a16:colId xmlns:a16="http://schemas.microsoft.com/office/drawing/2014/main" val="4003569543"/>
                    </a:ext>
                  </a:extLst>
                </a:gridCol>
                <a:gridCol w="1169670">
                  <a:extLst>
                    <a:ext uri="{9D8B030D-6E8A-4147-A177-3AD203B41FA5}">
                      <a16:colId xmlns:a16="http://schemas.microsoft.com/office/drawing/2014/main" val="521843221"/>
                    </a:ext>
                  </a:extLst>
                </a:gridCol>
                <a:gridCol w="1160780">
                  <a:extLst>
                    <a:ext uri="{9D8B030D-6E8A-4147-A177-3AD203B41FA5}">
                      <a16:colId xmlns:a16="http://schemas.microsoft.com/office/drawing/2014/main" val="4229939579"/>
                    </a:ext>
                  </a:extLst>
                </a:gridCol>
              </a:tblGrid>
              <a:tr h="408940">
                <a:tc>
                  <a:txBody>
                    <a:bodyPr/>
                    <a:lstStyle/>
                    <a:p>
                      <a:pPr algn="just">
                        <a:spcAft>
                          <a:spcPts val="1000"/>
                        </a:spcAft>
                      </a:pPr>
                      <a:r>
                        <a:rPr lang="en-GB" sz="1100" b="1">
                          <a:solidFill>
                            <a:srgbClr val="000000"/>
                          </a:solidFill>
                          <a:effectLst/>
                          <a:latin typeface="Times New Roman" panose="02020603050405020304" pitchFamily="18" charset="0"/>
                          <a:ea typeface="Calibri" panose="020F0502020204030204" pitchFamily="34" charset="0"/>
                          <a:cs typeface="Arial MT"/>
                        </a:rPr>
                        <a:t>Variable</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1000"/>
                        </a:spcAft>
                      </a:pPr>
                      <a:r>
                        <a:rPr lang="en-GB" sz="1100" b="1">
                          <a:solidFill>
                            <a:srgbClr val="000000"/>
                          </a:solidFill>
                          <a:effectLst/>
                          <a:latin typeface="Times New Roman" panose="02020603050405020304" pitchFamily="18" charset="0"/>
                          <a:ea typeface="Calibri" panose="020F0502020204030204" pitchFamily="34" charset="0"/>
                          <a:cs typeface="Arial MT"/>
                        </a:rPr>
                        <a:t>pr &gt; F</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1000"/>
                        </a:spcAft>
                      </a:pPr>
                      <a:r>
                        <a:rPr lang="en-GB" sz="1100" b="1">
                          <a:solidFill>
                            <a:srgbClr val="000000"/>
                          </a:solidFill>
                          <a:effectLst/>
                          <a:latin typeface="Times New Roman" panose="02020603050405020304" pitchFamily="18" charset="0"/>
                          <a:ea typeface="Calibri" panose="020F0502020204030204" pitchFamily="34" charset="0"/>
                          <a:cs typeface="Arial MT"/>
                        </a:rPr>
                        <a:t>co-efficient</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46066462"/>
                  </a:ext>
                </a:extLst>
              </a:tr>
              <a:tr h="340995">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Age  (X1)</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&lt;0.0001*</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0.035</a:t>
                      </a:r>
                      <a:endParaRPr lang="en-GB" sz="1100">
                        <a:solidFill>
                          <a:srgbClr val="000000"/>
                        </a:solidFill>
                        <a:effectLst/>
                        <a:latin typeface="Arial MT"/>
                        <a:ea typeface="Arial MT"/>
                        <a:cs typeface="Arial MT"/>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439125616"/>
                  </a:ext>
                </a:extLst>
              </a:tr>
              <a:tr h="340995">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Level of education (X2)</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0.5617</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0.006424699</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1998740602"/>
                  </a:ext>
                </a:extLst>
              </a:tr>
              <a:tr h="455295">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Household income  (X3)</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0.2996</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0.000005154</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599544673"/>
                  </a:ext>
                </a:extLst>
              </a:tr>
              <a:tr h="340995">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Local community involvement (X4)</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&lt;.0001*</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0.403004962</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3185163531"/>
                  </a:ext>
                </a:extLst>
              </a:tr>
              <a:tr h="340995">
                <a:tc>
                  <a:txBody>
                    <a:bodyPr/>
                    <a:lstStyle/>
                    <a:p>
                      <a:pPr algn="just">
                        <a:spcAft>
                          <a:spcPts val="1000"/>
                        </a:spcAft>
                        <a:tabLst>
                          <a:tab pos="1784985" algn="l"/>
                        </a:tabLst>
                      </a:pPr>
                      <a:r>
                        <a:rPr lang="en-GB" sz="1100">
                          <a:solidFill>
                            <a:srgbClr val="000000"/>
                          </a:solidFill>
                          <a:effectLst/>
                          <a:latin typeface="Times New Roman" panose="02020603050405020304" pitchFamily="18" charset="0"/>
                          <a:ea typeface="Calibri" panose="020F0502020204030204" pitchFamily="34" charset="0"/>
                          <a:cs typeface="Arial MT"/>
                        </a:rPr>
                        <a:t>Government support (X5)	</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US" sz="1100">
                          <a:solidFill>
                            <a:srgbClr val="000000"/>
                          </a:solidFill>
                          <a:effectLst/>
                          <a:latin typeface="Times New Roman" panose="02020603050405020304" pitchFamily="18" charset="0"/>
                          <a:ea typeface="Calibri" panose="020F0502020204030204" pitchFamily="34" charset="0"/>
                          <a:cs typeface="Arial MT"/>
                        </a:rPr>
                        <a:t>0.1456</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-0.107465273</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2383137514"/>
                  </a:ext>
                </a:extLst>
              </a:tr>
              <a:tr h="340995">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Environment awareness (X6)</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0.0128*</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-0.128717651</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1524357371"/>
                  </a:ext>
                </a:extLst>
              </a:tr>
              <a:tr h="579755">
                <a:tc>
                  <a:txBody>
                    <a:bodyPr/>
                    <a:lstStyle/>
                    <a:p>
                      <a:pPr algn="just">
                        <a:spcAft>
                          <a:spcPts val="800"/>
                        </a:spcAft>
                      </a:pPr>
                      <a:r>
                        <a:rPr lang="en-GB" sz="1100">
                          <a:solidFill>
                            <a:srgbClr val="000000"/>
                          </a:solidFill>
                          <a:effectLst/>
                          <a:latin typeface="Times New Roman" panose="02020603050405020304" pitchFamily="18" charset="0"/>
                          <a:ea typeface="Calibri" panose="020F0502020204030204" pitchFamily="34" charset="0"/>
                          <a:cs typeface="Arial MT"/>
                        </a:rPr>
                        <a:t>Infrastructure quality (X7)</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a:solidFill>
                            <a:srgbClr val="000000"/>
                          </a:solidFill>
                          <a:effectLst/>
                          <a:latin typeface="Times New Roman" panose="02020603050405020304" pitchFamily="18" charset="0"/>
                          <a:ea typeface="Calibri" panose="020F0502020204030204" pitchFamily="34" charset="0"/>
                          <a:cs typeface="Arial MT"/>
                        </a:rPr>
                        <a:t>0.5243</a:t>
                      </a:r>
                      <a:endParaRPr lang="en-GB" sz="1100">
                        <a:solidFill>
                          <a:srgbClr val="000000"/>
                        </a:solidFill>
                        <a:effectLst/>
                        <a:latin typeface="Arial MT"/>
                        <a:ea typeface="Arial MT"/>
                        <a:cs typeface="Arial MT"/>
                      </a:endParaRPr>
                    </a:p>
                  </a:txBody>
                  <a:tcPr marL="68580" marR="68580" marT="0" marB="0">
                    <a:lnL>
                      <a:noFill/>
                    </a:lnL>
                    <a:lnR>
                      <a:noFill/>
                    </a:lnR>
                    <a:lnT>
                      <a:noFill/>
                    </a:lnT>
                    <a:lnB>
                      <a:noFill/>
                    </a:lnB>
                  </a:tcPr>
                </a:tc>
                <a:tc>
                  <a:txBody>
                    <a:bodyPr/>
                    <a:lstStyle/>
                    <a:p>
                      <a:pPr algn="just">
                        <a:spcAft>
                          <a:spcPts val="1000"/>
                        </a:spcAft>
                      </a:pPr>
                      <a:r>
                        <a:rPr lang="en-GB" sz="1100" dirty="0">
                          <a:solidFill>
                            <a:srgbClr val="000000"/>
                          </a:solidFill>
                          <a:effectLst/>
                          <a:latin typeface="Times New Roman" panose="02020603050405020304" pitchFamily="18" charset="0"/>
                          <a:ea typeface="Calibri" panose="020F0502020204030204" pitchFamily="34" charset="0"/>
                          <a:cs typeface="Arial MT"/>
                        </a:rPr>
                        <a:t>-0.064237011</a:t>
                      </a:r>
                      <a:endParaRPr lang="en-GB" sz="1100" dirty="0">
                        <a:solidFill>
                          <a:srgbClr val="000000"/>
                        </a:solidFill>
                        <a:effectLst/>
                        <a:latin typeface="Arial MT"/>
                        <a:ea typeface="Arial MT"/>
                        <a:cs typeface="Arial MT"/>
                      </a:endParaRPr>
                    </a:p>
                  </a:txBody>
                  <a:tcPr marL="68580" marR="68580" marT="0" marB="0">
                    <a:lnL>
                      <a:noFill/>
                    </a:lnL>
                    <a:lnR>
                      <a:noFill/>
                    </a:lnR>
                    <a:lnT>
                      <a:noFill/>
                    </a:lnT>
                    <a:lnB>
                      <a:noFill/>
                    </a:lnB>
                  </a:tcPr>
                </a:tc>
                <a:extLst>
                  <a:ext uri="{0D108BD9-81ED-4DB2-BD59-A6C34878D82A}">
                    <a16:rowId xmlns:a16="http://schemas.microsoft.com/office/drawing/2014/main" val="2935593406"/>
                  </a:ext>
                </a:extLst>
              </a:tr>
            </a:tbl>
          </a:graphicData>
        </a:graphic>
      </p:graphicFrame>
      <p:sp>
        <p:nvSpPr>
          <p:cNvPr id="10" name="TextBox 9">
            <a:extLst>
              <a:ext uri="{FF2B5EF4-FFF2-40B4-BE49-F238E27FC236}">
                <a16:creationId xmlns:a16="http://schemas.microsoft.com/office/drawing/2014/main" id="{2E324DBE-24C0-5A09-055D-3115EFA8494F}"/>
              </a:ext>
            </a:extLst>
          </p:cNvPr>
          <p:cNvSpPr txBox="1"/>
          <p:nvPr/>
        </p:nvSpPr>
        <p:spPr>
          <a:xfrm>
            <a:off x="1788624" y="4184351"/>
            <a:ext cx="6071181" cy="769441"/>
          </a:xfrm>
          <a:prstGeom prst="rect">
            <a:avLst/>
          </a:prstGeom>
          <a:noFill/>
        </p:spPr>
        <p:txBody>
          <a:bodyPr wrap="square">
            <a:spAutoFit/>
          </a:bodyPr>
          <a:lstStyle/>
          <a:p>
            <a:r>
              <a:rPr lang="en-GB" sz="1100" i="1" dirty="0"/>
              <a:t>*Significant at 5%</a:t>
            </a:r>
          </a:p>
          <a:p>
            <a:r>
              <a:rPr lang="en-GB" sz="1100" i="1" dirty="0"/>
              <a:t>To assess the factors that determines the adoption of eco-tourism as a source of income diversification</a:t>
            </a:r>
          </a:p>
          <a:p>
            <a:r>
              <a:rPr lang="en-GB" sz="1100" dirty="0"/>
              <a:t>(Source: Anuradha, 2023)</a:t>
            </a:r>
          </a:p>
        </p:txBody>
      </p:sp>
      <p:sp>
        <p:nvSpPr>
          <p:cNvPr id="4" name="TextBox 3">
            <a:extLst>
              <a:ext uri="{FF2B5EF4-FFF2-40B4-BE49-F238E27FC236}">
                <a16:creationId xmlns:a16="http://schemas.microsoft.com/office/drawing/2014/main" id="{3E694AD9-74E8-34B8-1214-AAC72BDCA6AA}"/>
              </a:ext>
            </a:extLst>
          </p:cNvPr>
          <p:cNvSpPr txBox="1"/>
          <p:nvPr/>
        </p:nvSpPr>
        <p:spPr>
          <a:xfrm>
            <a:off x="4027393" y="4569071"/>
            <a:ext cx="5116607" cy="430887"/>
          </a:xfrm>
          <a:prstGeom prst="rect">
            <a:avLst/>
          </a:prstGeom>
          <a:noFill/>
        </p:spPr>
        <p:txBody>
          <a:bodyPr wrap="square">
            <a:spAutoFit/>
          </a:bodyPr>
          <a:lstStyle/>
          <a:p>
            <a:r>
              <a:rPr lang="en-GB" sz="1050" b="1" i="1" dirty="0">
                <a:highlight>
                  <a:srgbClr val="C0C0C0"/>
                </a:highlight>
              </a:rPr>
              <a:t>age, local community involvement, and environment awareness seem to play important roles</a:t>
            </a:r>
          </a:p>
        </p:txBody>
      </p:sp>
    </p:spTree>
    <p:extLst>
      <p:ext uri="{BB962C8B-B14F-4D97-AF65-F5344CB8AC3E}">
        <p14:creationId xmlns:p14="http://schemas.microsoft.com/office/powerpoint/2010/main" val="4200043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9"/>
          <p:cNvSpPr txBox="1">
            <a:spLocks noGrp="1"/>
          </p:cNvSpPr>
          <p:nvPr>
            <p:ph type="body" idx="1"/>
          </p:nvPr>
        </p:nvSpPr>
        <p:spPr>
          <a:xfrm>
            <a:off x="540300" y="125325"/>
            <a:ext cx="2311500" cy="825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700"/>
              </a:spcBef>
              <a:spcAft>
                <a:spcPts val="0"/>
              </a:spcAft>
              <a:buClr>
                <a:schemeClr val="dk1"/>
              </a:buClr>
              <a:buSzPts val="1100"/>
              <a:buFont typeface="Arial"/>
              <a:buNone/>
            </a:pPr>
            <a:r>
              <a:rPr lang="en" sz="2000" dirty="0">
                <a:latin typeface="Calibri"/>
                <a:ea typeface="Calibri"/>
                <a:cs typeface="Calibri"/>
                <a:sym typeface="Calibri"/>
              </a:rPr>
              <a:t>● 3</a:t>
            </a:r>
            <a:r>
              <a:rPr lang="en" sz="2000" baseline="30000" dirty="0">
                <a:latin typeface="Calibri"/>
                <a:ea typeface="Calibri"/>
                <a:cs typeface="Calibri"/>
                <a:sym typeface="Calibri"/>
              </a:rPr>
              <a:t>rd</a:t>
            </a:r>
            <a:r>
              <a:rPr lang="en" sz="3300" baseline="30000" dirty="0">
                <a:latin typeface="Calibri"/>
                <a:ea typeface="Calibri"/>
                <a:cs typeface="Calibri"/>
                <a:sym typeface="Calibri"/>
              </a:rPr>
              <a:t> </a:t>
            </a:r>
            <a:r>
              <a:rPr lang="en" sz="2000" dirty="0">
                <a:latin typeface="Calibri"/>
                <a:ea typeface="Calibri"/>
                <a:cs typeface="Calibri"/>
                <a:sym typeface="Calibri"/>
              </a:rPr>
              <a:t>objective;</a:t>
            </a:r>
            <a:endParaRPr dirty="0"/>
          </a:p>
        </p:txBody>
      </p:sp>
      <p:sp>
        <p:nvSpPr>
          <p:cNvPr id="230" name="Google Shape;230;p19"/>
          <p:cNvSpPr txBox="1"/>
          <p:nvPr/>
        </p:nvSpPr>
        <p:spPr>
          <a:xfrm>
            <a:off x="1208500" y="555000"/>
            <a:ext cx="7280400" cy="1120200"/>
          </a:xfrm>
          <a:prstGeom prst="rect">
            <a:avLst/>
          </a:prstGeom>
          <a:noFill/>
          <a:ln>
            <a:noFill/>
          </a:ln>
        </p:spPr>
        <p:txBody>
          <a:bodyPr spcFirstLastPara="1" wrap="square" lIns="91425" tIns="91425" rIns="91425" bIns="91425" anchor="t" anchorCtr="0">
            <a:noAutofit/>
          </a:bodyPr>
          <a:lstStyle/>
          <a:p>
            <a:pPr marL="0" marR="0" lvl="0" indent="0" algn="just" rtl="0">
              <a:lnSpc>
                <a:spcPct val="115000"/>
              </a:lnSpc>
              <a:spcBef>
                <a:spcPts val="700"/>
              </a:spcBef>
              <a:spcAft>
                <a:spcPts val="0"/>
              </a:spcAft>
              <a:buClr>
                <a:schemeClr val="dk1"/>
              </a:buClr>
              <a:buSzPts val="1100"/>
              <a:buFont typeface="Arial"/>
              <a:buNone/>
            </a:pPr>
            <a:r>
              <a:rPr lang="en-GB" sz="1600" b="0" i="0" u="none" strike="noStrike" cap="none" dirty="0">
                <a:solidFill>
                  <a:schemeClr val="dk1"/>
                </a:solidFill>
                <a:latin typeface="Calibri"/>
                <a:ea typeface="Calibri"/>
                <a:cs typeface="Calibri"/>
                <a:sym typeface="Calibri"/>
              </a:rPr>
              <a:t>To identify the challenges, opportunities and policy gap when developing ecotourism operations in the agriculture sector in </a:t>
            </a:r>
            <a:r>
              <a:rPr lang="en-GB" sz="1600" b="0" i="0" u="none" strike="noStrike" cap="none" dirty="0" err="1">
                <a:solidFill>
                  <a:schemeClr val="dk1"/>
                </a:solidFill>
                <a:latin typeface="Calibri"/>
                <a:ea typeface="Calibri"/>
                <a:cs typeface="Calibri"/>
                <a:sym typeface="Calibri"/>
              </a:rPr>
              <a:t>Palugaswewa</a:t>
            </a:r>
            <a:r>
              <a:rPr lang="en-GB" sz="1600" b="0" i="0" u="none" strike="noStrike" cap="none" dirty="0">
                <a:solidFill>
                  <a:schemeClr val="dk1"/>
                </a:solidFill>
                <a:latin typeface="Calibri"/>
                <a:ea typeface="Calibri"/>
                <a:cs typeface="Calibri"/>
                <a:sym typeface="Calibri"/>
              </a:rPr>
              <a:t> tank cascade system, Anuradhapura, of Sri Lanka</a:t>
            </a:r>
            <a:endParaRPr sz="1400" b="0" i="0" u="none" strike="noStrike" cap="none" dirty="0">
              <a:solidFill>
                <a:srgbClr val="000000"/>
              </a:solidFill>
              <a:latin typeface="Open Sans"/>
              <a:ea typeface="Open Sans"/>
              <a:cs typeface="Open Sans"/>
              <a:sym typeface="Open Sans"/>
            </a:endParaRPr>
          </a:p>
        </p:txBody>
      </p:sp>
      <p:sp>
        <p:nvSpPr>
          <p:cNvPr id="231" name="Google Shape;231;p19"/>
          <p:cNvSpPr txBox="1"/>
          <p:nvPr/>
        </p:nvSpPr>
        <p:spPr>
          <a:xfrm>
            <a:off x="76200" y="-152400"/>
            <a:ext cx="3000000" cy="7074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en" sz="1400" b="1" i="1" u="none" strike="noStrike" cap="none">
                <a:solidFill>
                  <a:schemeClr val="dk1"/>
                </a:solidFill>
                <a:latin typeface="Calibri"/>
                <a:ea typeface="Calibri"/>
                <a:cs typeface="Calibri"/>
                <a:sym typeface="Calibri"/>
              </a:rPr>
              <a:t>Results &amp; Discussion cont’d...</a:t>
            </a:r>
            <a:endParaRPr sz="1400" b="1" i="1" u="none" strike="noStrike" cap="none">
              <a:solidFill>
                <a:srgbClr val="000000"/>
              </a:solidFill>
              <a:latin typeface="Calibri"/>
              <a:ea typeface="Calibri"/>
              <a:cs typeface="Calibri"/>
              <a:sym typeface="Calibri"/>
            </a:endParaRPr>
          </a:p>
        </p:txBody>
      </p:sp>
      <p:graphicFrame>
        <p:nvGraphicFramePr>
          <p:cNvPr id="2" name="Table 1"/>
          <p:cNvGraphicFramePr>
            <a:graphicFrameLocks noGrp="1"/>
          </p:cNvGraphicFramePr>
          <p:nvPr>
            <p:extLst>
              <p:ext uri="{D42A27DB-BD31-4B8C-83A1-F6EECF244321}">
                <p14:modId xmlns:p14="http://schemas.microsoft.com/office/powerpoint/2010/main" val="2299218850"/>
              </p:ext>
            </p:extLst>
          </p:nvPr>
        </p:nvGraphicFramePr>
        <p:xfrm>
          <a:off x="645613" y="1567663"/>
          <a:ext cx="8406174" cy="3337560"/>
        </p:xfrm>
        <a:graphic>
          <a:graphicData uri="http://schemas.openxmlformats.org/drawingml/2006/table">
            <a:tbl>
              <a:tblPr firstRow="1" bandRow="1">
                <a:tableStyleId>{5940675A-B579-460E-94D1-54222C63F5DA}</a:tableStyleId>
              </a:tblPr>
              <a:tblGrid>
                <a:gridCol w="2802058">
                  <a:extLst>
                    <a:ext uri="{9D8B030D-6E8A-4147-A177-3AD203B41FA5}">
                      <a16:colId xmlns:a16="http://schemas.microsoft.com/office/drawing/2014/main" val="20000"/>
                    </a:ext>
                  </a:extLst>
                </a:gridCol>
                <a:gridCol w="2802058">
                  <a:extLst>
                    <a:ext uri="{9D8B030D-6E8A-4147-A177-3AD203B41FA5}">
                      <a16:colId xmlns:a16="http://schemas.microsoft.com/office/drawing/2014/main" val="20001"/>
                    </a:ext>
                  </a:extLst>
                </a:gridCol>
                <a:gridCol w="2802058">
                  <a:extLst>
                    <a:ext uri="{9D8B030D-6E8A-4147-A177-3AD203B41FA5}">
                      <a16:colId xmlns:a16="http://schemas.microsoft.com/office/drawing/2014/main" val="20002"/>
                    </a:ext>
                  </a:extLst>
                </a:gridCol>
              </a:tblGrid>
              <a:tr h="370840">
                <a:tc>
                  <a:txBody>
                    <a:bodyPr/>
                    <a:lstStyle/>
                    <a:p>
                      <a:r>
                        <a:rPr lang="en-US" b="1" dirty="0"/>
                        <a:t>Challenges</a:t>
                      </a:r>
                    </a:p>
                  </a:txBody>
                  <a:tcPr/>
                </a:tc>
                <a:tc>
                  <a:txBody>
                    <a:bodyPr/>
                    <a:lstStyle/>
                    <a:p>
                      <a:r>
                        <a:rPr lang="en-US" b="1" dirty="0"/>
                        <a:t>Opportunities</a:t>
                      </a:r>
                    </a:p>
                  </a:txBody>
                  <a:tcPr/>
                </a:tc>
                <a:tc>
                  <a:txBody>
                    <a:bodyPr/>
                    <a:lstStyle/>
                    <a:p>
                      <a:r>
                        <a:rPr lang="en-US" b="1" dirty="0"/>
                        <a:t>Policy Gap</a:t>
                      </a:r>
                    </a:p>
                  </a:txBody>
                  <a:tcPr/>
                </a:tc>
                <a:extLst>
                  <a:ext uri="{0D108BD9-81ED-4DB2-BD59-A6C34878D82A}">
                    <a16:rowId xmlns:a16="http://schemas.microsoft.com/office/drawing/2014/main" val="10000"/>
                  </a:ext>
                </a:extLst>
              </a:tr>
              <a:tr h="370840">
                <a:tc>
                  <a:txBody>
                    <a:bodyPr/>
                    <a:lstStyle/>
                    <a:p>
                      <a:r>
                        <a:rPr lang="en-US" dirty="0"/>
                        <a:t>Environmental Impact</a:t>
                      </a:r>
                    </a:p>
                  </a:txBody>
                  <a:tcPr/>
                </a:tc>
                <a:tc>
                  <a:txBody>
                    <a:bodyPr/>
                    <a:lstStyle/>
                    <a:p>
                      <a:r>
                        <a:rPr lang="en-US" dirty="0"/>
                        <a:t>Biodiversity</a:t>
                      </a:r>
                    </a:p>
                  </a:txBody>
                  <a:tcPr/>
                </a:tc>
                <a:tc>
                  <a:txBody>
                    <a:bodyPr/>
                    <a:lstStyle/>
                    <a:p>
                      <a:r>
                        <a:rPr lang="en-US" dirty="0"/>
                        <a:t>Integrated Planning</a:t>
                      </a:r>
                    </a:p>
                  </a:txBody>
                  <a:tcPr/>
                </a:tc>
                <a:extLst>
                  <a:ext uri="{0D108BD9-81ED-4DB2-BD59-A6C34878D82A}">
                    <a16:rowId xmlns:a16="http://schemas.microsoft.com/office/drawing/2014/main" val="10001"/>
                  </a:ext>
                </a:extLst>
              </a:tr>
              <a:tr h="370840">
                <a:tc>
                  <a:txBody>
                    <a:bodyPr/>
                    <a:lstStyle/>
                    <a:p>
                      <a:r>
                        <a:rPr lang="en-US" dirty="0"/>
                        <a:t>Infrastructure</a:t>
                      </a:r>
                    </a:p>
                  </a:txBody>
                  <a:tcPr/>
                </a:tc>
                <a:tc>
                  <a:txBody>
                    <a:bodyPr/>
                    <a:lstStyle/>
                    <a:p>
                      <a:r>
                        <a:rPr lang="en-US" dirty="0"/>
                        <a:t>Cultural Heritage</a:t>
                      </a:r>
                    </a:p>
                  </a:txBody>
                  <a:tcPr/>
                </a:tc>
                <a:tc>
                  <a:txBody>
                    <a:bodyPr/>
                    <a:lstStyle/>
                    <a:p>
                      <a:r>
                        <a:rPr lang="en-US" dirty="0"/>
                        <a:t>Zoning and Land Use</a:t>
                      </a:r>
                    </a:p>
                  </a:txBody>
                  <a:tcPr/>
                </a:tc>
                <a:extLst>
                  <a:ext uri="{0D108BD9-81ED-4DB2-BD59-A6C34878D82A}">
                    <a16:rowId xmlns:a16="http://schemas.microsoft.com/office/drawing/2014/main" val="10002"/>
                  </a:ext>
                </a:extLst>
              </a:tr>
              <a:tr h="370840">
                <a:tc>
                  <a:txBody>
                    <a:bodyPr/>
                    <a:lstStyle/>
                    <a:p>
                      <a:r>
                        <a:rPr lang="en-US" dirty="0"/>
                        <a:t>Water Management</a:t>
                      </a:r>
                    </a:p>
                  </a:txBody>
                  <a:tcPr/>
                </a:tc>
                <a:tc>
                  <a:txBody>
                    <a:bodyPr/>
                    <a:lstStyle/>
                    <a:p>
                      <a:r>
                        <a:rPr lang="en-US" dirty="0"/>
                        <a:t>Community Livelihoods</a:t>
                      </a:r>
                    </a:p>
                  </a:txBody>
                  <a:tcPr/>
                </a:tc>
                <a:tc>
                  <a:txBody>
                    <a:bodyPr/>
                    <a:lstStyle/>
                    <a:p>
                      <a:r>
                        <a:rPr lang="en-US" dirty="0"/>
                        <a:t>Sustainable Practices</a:t>
                      </a:r>
                    </a:p>
                  </a:txBody>
                  <a:tcPr/>
                </a:tc>
                <a:extLst>
                  <a:ext uri="{0D108BD9-81ED-4DB2-BD59-A6C34878D82A}">
                    <a16:rowId xmlns:a16="http://schemas.microsoft.com/office/drawing/2014/main" val="10003"/>
                  </a:ext>
                </a:extLst>
              </a:tr>
              <a:tr h="370840">
                <a:tc>
                  <a:txBody>
                    <a:bodyPr/>
                    <a:lstStyle/>
                    <a:p>
                      <a:r>
                        <a:rPr lang="en-US" dirty="0"/>
                        <a:t>Community Participation</a:t>
                      </a:r>
                    </a:p>
                  </a:txBody>
                  <a:tcPr/>
                </a:tc>
                <a:tc>
                  <a:txBody>
                    <a:bodyPr/>
                    <a:lstStyle/>
                    <a:p>
                      <a:r>
                        <a:rPr lang="en-US" dirty="0"/>
                        <a:t>Education and Awareness</a:t>
                      </a:r>
                    </a:p>
                  </a:txBody>
                  <a:tcPr/>
                </a:tc>
                <a:tc>
                  <a:txBody>
                    <a:bodyPr/>
                    <a:lstStyle/>
                    <a:p>
                      <a:r>
                        <a:rPr lang="en-US" dirty="0"/>
                        <a:t>Community Engagement</a:t>
                      </a:r>
                    </a:p>
                  </a:txBody>
                  <a:tcPr/>
                </a:tc>
                <a:extLst>
                  <a:ext uri="{0D108BD9-81ED-4DB2-BD59-A6C34878D82A}">
                    <a16:rowId xmlns:a16="http://schemas.microsoft.com/office/drawing/2014/main" val="10004"/>
                  </a:ext>
                </a:extLst>
              </a:tr>
              <a:tr h="370840">
                <a:tc>
                  <a:txBody>
                    <a:bodyPr/>
                    <a:lstStyle/>
                    <a:p>
                      <a:r>
                        <a:rPr lang="en-US" dirty="0"/>
                        <a:t>Capacity Building</a:t>
                      </a:r>
                    </a:p>
                  </a:txBody>
                  <a:tcPr/>
                </a:tc>
                <a:tc>
                  <a:txBody>
                    <a:bodyPr/>
                    <a:lstStyle/>
                    <a:p>
                      <a:r>
                        <a:rPr lang="en-US" dirty="0"/>
                        <a:t>Value Addition</a:t>
                      </a:r>
                    </a:p>
                  </a:txBody>
                  <a:tcPr/>
                </a:tc>
                <a:tc>
                  <a:txBody>
                    <a:bodyPr/>
                    <a:lstStyle/>
                    <a:p>
                      <a:r>
                        <a:rPr lang="en-US" dirty="0"/>
                        <a:t>Capacity Building</a:t>
                      </a:r>
                    </a:p>
                  </a:txBody>
                  <a:tcPr/>
                </a:tc>
                <a:extLst>
                  <a:ext uri="{0D108BD9-81ED-4DB2-BD59-A6C34878D82A}">
                    <a16:rowId xmlns:a16="http://schemas.microsoft.com/office/drawing/2014/main" val="10005"/>
                  </a:ext>
                </a:extLst>
              </a:tr>
              <a:tr h="370840">
                <a:tc>
                  <a:txBody>
                    <a:bodyPr/>
                    <a:lstStyle/>
                    <a:p>
                      <a:r>
                        <a:rPr lang="en-US" dirty="0"/>
                        <a:t>Land Use Conflict</a:t>
                      </a:r>
                    </a:p>
                  </a:txBody>
                  <a:tcPr/>
                </a:tc>
                <a:tc>
                  <a:txBody>
                    <a:bodyPr/>
                    <a:lstStyle/>
                    <a:p>
                      <a:r>
                        <a:rPr lang="en-US" dirty="0"/>
                        <a:t>Research and Conservation</a:t>
                      </a:r>
                    </a:p>
                  </a:txBody>
                  <a:tcPr/>
                </a:tc>
                <a:tc>
                  <a:txBody>
                    <a:bodyPr/>
                    <a:lstStyle/>
                    <a:p>
                      <a:r>
                        <a:rPr lang="en-US" dirty="0"/>
                        <a:t>Regulatory Framework</a:t>
                      </a:r>
                    </a:p>
                  </a:txBody>
                  <a:tcPr/>
                </a:tc>
                <a:extLst>
                  <a:ext uri="{0D108BD9-81ED-4DB2-BD59-A6C34878D82A}">
                    <a16:rowId xmlns:a16="http://schemas.microsoft.com/office/drawing/2014/main" val="10006"/>
                  </a:ext>
                </a:extLst>
              </a:tr>
              <a:tr h="370840">
                <a:tc>
                  <a:txBody>
                    <a:bodyPr/>
                    <a:lstStyle/>
                    <a:p>
                      <a:r>
                        <a:rPr lang="en-US" dirty="0"/>
                        <a:t>Regulations and Compliance</a:t>
                      </a:r>
                    </a:p>
                  </a:txBody>
                  <a:tcPr/>
                </a:tc>
                <a:tc>
                  <a:txBody>
                    <a:bodyPr/>
                    <a:lstStyle/>
                    <a:p>
                      <a:r>
                        <a:rPr lang="en-US" dirty="0"/>
                        <a:t>Infrastructure Development</a:t>
                      </a:r>
                    </a:p>
                  </a:txBody>
                  <a:tcPr/>
                </a:tc>
                <a:tc>
                  <a:txBody>
                    <a:bodyPr/>
                    <a:lstStyle/>
                    <a:p>
                      <a:r>
                        <a:rPr lang="en-US" dirty="0"/>
                        <a:t>Infrastructure Investment</a:t>
                      </a:r>
                    </a:p>
                  </a:txBody>
                  <a:tcPr/>
                </a:tc>
                <a:extLst>
                  <a:ext uri="{0D108BD9-81ED-4DB2-BD59-A6C34878D82A}">
                    <a16:rowId xmlns:a16="http://schemas.microsoft.com/office/drawing/2014/main" val="10007"/>
                  </a:ext>
                </a:extLst>
              </a:tr>
              <a:tr h="370840">
                <a:tc>
                  <a:txBody>
                    <a:bodyPr/>
                    <a:lstStyle/>
                    <a:p>
                      <a:r>
                        <a:rPr lang="en-US" dirty="0"/>
                        <a:t>Market Development</a:t>
                      </a:r>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9"/>
          <p:cNvSpPr txBox="1">
            <a:spLocks noGrp="1"/>
          </p:cNvSpPr>
          <p:nvPr>
            <p:ph type="body" idx="1"/>
          </p:nvPr>
        </p:nvSpPr>
        <p:spPr>
          <a:xfrm>
            <a:off x="540300" y="125325"/>
            <a:ext cx="2311500" cy="825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700"/>
              </a:spcBef>
              <a:spcAft>
                <a:spcPts val="0"/>
              </a:spcAft>
              <a:buClr>
                <a:schemeClr val="dk1"/>
              </a:buClr>
              <a:buSzPts val="1100"/>
              <a:buFont typeface="Arial"/>
              <a:buNone/>
            </a:pPr>
            <a:r>
              <a:rPr lang="en" sz="2000" dirty="0">
                <a:latin typeface="Calibri"/>
                <a:ea typeface="Calibri"/>
                <a:cs typeface="Calibri"/>
                <a:sym typeface="Calibri"/>
              </a:rPr>
              <a:t>● 4</a:t>
            </a:r>
            <a:r>
              <a:rPr lang="en" sz="2000" baseline="30000" dirty="0">
                <a:latin typeface="Calibri"/>
                <a:ea typeface="Calibri"/>
                <a:cs typeface="Calibri"/>
                <a:sym typeface="Calibri"/>
              </a:rPr>
              <a:t>th</a:t>
            </a:r>
            <a:r>
              <a:rPr lang="en" sz="2000" dirty="0">
                <a:latin typeface="Calibri"/>
                <a:ea typeface="Calibri"/>
                <a:cs typeface="Calibri"/>
                <a:sym typeface="Calibri"/>
              </a:rPr>
              <a:t> </a:t>
            </a:r>
            <a:r>
              <a:rPr lang="en" sz="3300" baseline="30000" dirty="0">
                <a:latin typeface="Calibri"/>
                <a:ea typeface="Calibri"/>
                <a:cs typeface="Calibri"/>
                <a:sym typeface="Calibri"/>
              </a:rPr>
              <a:t> </a:t>
            </a:r>
            <a:r>
              <a:rPr lang="en" sz="2000" dirty="0">
                <a:latin typeface="Calibri"/>
                <a:ea typeface="Calibri"/>
                <a:cs typeface="Calibri"/>
                <a:sym typeface="Calibri"/>
              </a:rPr>
              <a:t>objective;</a:t>
            </a:r>
            <a:endParaRPr dirty="0"/>
          </a:p>
        </p:txBody>
      </p:sp>
      <p:sp>
        <p:nvSpPr>
          <p:cNvPr id="230" name="Google Shape;230;p19"/>
          <p:cNvSpPr txBox="1"/>
          <p:nvPr/>
        </p:nvSpPr>
        <p:spPr>
          <a:xfrm>
            <a:off x="1208500" y="555000"/>
            <a:ext cx="7280400" cy="1120200"/>
          </a:xfrm>
          <a:prstGeom prst="rect">
            <a:avLst/>
          </a:prstGeom>
          <a:noFill/>
          <a:ln>
            <a:noFill/>
          </a:ln>
        </p:spPr>
        <p:txBody>
          <a:bodyPr spcFirstLastPara="1" wrap="square" lIns="91425" tIns="91425" rIns="91425" bIns="91425" anchor="t" anchorCtr="0">
            <a:noAutofit/>
          </a:bodyPr>
          <a:lstStyle/>
          <a:p>
            <a:pPr lvl="0" algn="just">
              <a:lnSpc>
                <a:spcPct val="115000"/>
              </a:lnSpc>
              <a:spcBef>
                <a:spcPts val="700"/>
              </a:spcBef>
              <a:buClr>
                <a:schemeClr val="dk1"/>
              </a:buClr>
              <a:buSzPts val="1100"/>
            </a:pPr>
            <a:r>
              <a:rPr lang="en-US" dirty="0">
                <a:solidFill>
                  <a:schemeClr val="dk1"/>
                </a:solidFill>
                <a:latin typeface="Calibri"/>
                <a:ea typeface="Calibri"/>
                <a:cs typeface="Calibri"/>
                <a:sym typeface="Calibri"/>
              </a:rPr>
              <a:t>To propose a set of recommendations to the development of resilient ecotourism practices in world heritage sites</a:t>
            </a:r>
            <a:endParaRPr sz="1200" b="0" i="0" u="none" strike="noStrike" cap="none" dirty="0">
              <a:solidFill>
                <a:srgbClr val="000000"/>
              </a:solidFill>
              <a:latin typeface="Open Sans"/>
              <a:ea typeface="Open Sans"/>
              <a:cs typeface="Open Sans"/>
              <a:sym typeface="Open Sans"/>
            </a:endParaRPr>
          </a:p>
        </p:txBody>
      </p:sp>
      <p:sp>
        <p:nvSpPr>
          <p:cNvPr id="231" name="Google Shape;231;p19"/>
          <p:cNvSpPr txBox="1"/>
          <p:nvPr/>
        </p:nvSpPr>
        <p:spPr>
          <a:xfrm>
            <a:off x="76200" y="-152400"/>
            <a:ext cx="3000000" cy="7074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en" sz="1400" b="1" i="1" u="none" strike="noStrike" cap="none">
                <a:solidFill>
                  <a:schemeClr val="dk1"/>
                </a:solidFill>
                <a:latin typeface="Calibri"/>
                <a:ea typeface="Calibri"/>
                <a:cs typeface="Calibri"/>
                <a:sym typeface="Calibri"/>
              </a:rPr>
              <a:t>Results &amp; Discussion cont’d...</a:t>
            </a:r>
            <a:endParaRPr sz="1400" b="1" i="1" u="none" strike="noStrike" cap="none">
              <a:solidFill>
                <a:srgbClr val="000000"/>
              </a:solidFill>
              <a:latin typeface="Calibri"/>
              <a:ea typeface="Calibri"/>
              <a:cs typeface="Calibri"/>
              <a:sym typeface="Calibri"/>
            </a:endParaRPr>
          </a:p>
        </p:txBody>
      </p:sp>
      <p:sp>
        <p:nvSpPr>
          <p:cNvPr id="4" name="TextBox 3"/>
          <p:cNvSpPr txBox="1"/>
          <p:nvPr/>
        </p:nvSpPr>
        <p:spPr>
          <a:xfrm>
            <a:off x="145043" y="1271602"/>
            <a:ext cx="8860220" cy="3939540"/>
          </a:xfrm>
          <a:prstGeom prst="rect">
            <a:avLst/>
          </a:prstGeom>
          <a:noFill/>
        </p:spPr>
        <p:txBody>
          <a:bodyPr wrap="square" rtlCol="0">
            <a:spAutoFit/>
          </a:bodyPr>
          <a:lstStyle/>
          <a:p>
            <a:pPr marL="342900" lvl="0" indent="-342900" algn="just">
              <a:tabLst>
                <a:tab pos="457200" algn="l"/>
              </a:tabLst>
            </a:pPr>
            <a:r>
              <a:rPr lang="en-GB" sz="1000" b="1" dirty="0">
                <a:latin typeface="Times New Roman"/>
                <a:ea typeface="Calibri"/>
                <a:cs typeface="Arial MT"/>
              </a:rPr>
              <a:t>Strengthen Community Engagement:</a:t>
            </a:r>
            <a:r>
              <a:rPr lang="en-GB" sz="1000" dirty="0">
                <a:latin typeface="Times New Roman"/>
                <a:ea typeface="Calibri"/>
                <a:cs typeface="Arial MT"/>
              </a:rPr>
              <a:t>.</a:t>
            </a:r>
            <a:endParaRPr lang="en-US" sz="1000" dirty="0">
              <a:latin typeface="Arial MT"/>
              <a:ea typeface="Arial MT"/>
              <a:cs typeface="Arial MT"/>
            </a:endParaRPr>
          </a:p>
          <a:p>
            <a:pPr marL="914400" indent="-457200" algn="just"/>
            <a:r>
              <a:rPr lang="en-GB" sz="1000" dirty="0">
                <a:latin typeface="Times New Roman"/>
                <a:ea typeface="Calibri"/>
                <a:cs typeface="Arial MT"/>
              </a:rPr>
              <a:t>For instance, in Madagascar's </a:t>
            </a:r>
            <a:r>
              <a:rPr lang="en-GB" sz="1000" dirty="0" err="1">
                <a:latin typeface="Times New Roman"/>
                <a:ea typeface="Calibri"/>
                <a:cs typeface="Arial MT"/>
              </a:rPr>
              <a:t>Tsingy</a:t>
            </a:r>
            <a:r>
              <a:rPr lang="en-GB" sz="1000" dirty="0">
                <a:latin typeface="Times New Roman"/>
                <a:ea typeface="Calibri"/>
                <a:cs typeface="Arial MT"/>
              </a:rPr>
              <a:t> de </a:t>
            </a:r>
            <a:r>
              <a:rPr lang="en-GB" sz="1000" dirty="0" err="1">
                <a:latin typeface="Times New Roman"/>
                <a:ea typeface="Calibri"/>
                <a:cs typeface="Arial MT"/>
              </a:rPr>
              <a:t>Bemaraha</a:t>
            </a:r>
            <a:r>
              <a:rPr lang="en-GB" sz="1000" dirty="0">
                <a:latin typeface="Times New Roman"/>
                <a:ea typeface="Calibri"/>
                <a:cs typeface="Arial MT"/>
              </a:rPr>
              <a:t> National Park, local communities actively engage in ecotourism through guided tours, homestays, and handicraft sales. Their participation is integral to the park's success, and revenue-sharing agreements ensure that community members benefit directly (Centre, 2020). According to Ashley et al. (2001), community involvement in ecotourism leads to a sense of ownership, resulting in improved conservation outcomes and socioeconomic development.</a:t>
            </a:r>
            <a:endParaRPr lang="en-US" sz="1000" dirty="0">
              <a:latin typeface="Arial MT"/>
              <a:ea typeface="Arial MT"/>
              <a:cs typeface="Arial MT"/>
            </a:endParaRPr>
          </a:p>
          <a:p>
            <a:pPr marL="914400" indent="-457200" algn="just"/>
            <a:r>
              <a:rPr lang="en-GB" sz="1000" dirty="0">
                <a:latin typeface="Times New Roman"/>
                <a:ea typeface="Calibri"/>
                <a:cs typeface="Arial MT"/>
              </a:rPr>
              <a:t> </a:t>
            </a:r>
            <a:endParaRPr lang="en-US" sz="1000" dirty="0">
              <a:latin typeface="Arial MT"/>
              <a:ea typeface="Arial MT"/>
              <a:cs typeface="Arial MT"/>
            </a:endParaRPr>
          </a:p>
          <a:p>
            <a:pPr marL="342900" lvl="0" indent="-342900" algn="just">
              <a:tabLst>
                <a:tab pos="457200" algn="l"/>
              </a:tabLst>
            </a:pPr>
            <a:r>
              <a:rPr lang="en-GB" sz="1000" b="1" dirty="0">
                <a:latin typeface="Times New Roman"/>
                <a:ea typeface="Calibri"/>
                <a:cs typeface="Arial MT"/>
              </a:rPr>
              <a:t>Enhance Environmental Education:</a:t>
            </a:r>
            <a:endParaRPr lang="en-US" sz="1000" dirty="0">
              <a:latin typeface="Arial MT"/>
              <a:ea typeface="Arial MT"/>
              <a:cs typeface="Arial MT"/>
            </a:endParaRPr>
          </a:p>
          <a:p>
            <a:pPr marL="914400" indent="-457200" algn="just"/>
            <a:r>
              <a:rPr lang="en-GB" sz="1000" dirty="0">
                <a:latin typeface="Times New Roman"/>
                <a:ea typeface="Calibri"/>
                <a:cs typeface="Arial MT"/>
              </a:rPr>
              <a:t>For example, the Galápagos Islands implement interpretive programs for tourists, explaining the fragile ecosystem and the importance of minimizing human impact (Self, Self, and Bell-Haynes, 2010). This fosters a culture of responsible tourism. Honey (2008) notes that environmental education can lead to more informed and conscientious tourists who are more likely to support conservation efforts.</a:t>
            </a:r>
            <a:endParaRPr lang="en-US" sz="1000" dirty="0">
              <a:latin typeface="Arial MT"/>
              <a:ea typeface="Arial MT"/>
              <a:cs typeface="Arial MT"/>
            </a:endParaRPr>
          </a:p>
          <a:p>
            <a:pPr marL="914400" indent="-457200" algn="just"/>
            <a:r>
              <a:rPr lang="en-GB" sz="1000" dirty="0">
                <a:latin typeface="Times New Roman"/>
                <a:ea typeface="Calibri"/>
                <a:cs typeface="Arial MT"/>
              </a:rPr>
              <a:t> </a:t>
            </a:r>
            <a:endParaRPr lang="en-US" sz="1000" dirty="0">
              <a:latin typeface="Arial MT"/>
              <a:ea typeface="Arial MT"/>
              <a:cs typeface="Arial MT"/>
            </a:endParaRPr>
          </a:p>
          <a:p>
            <a:pPr marL="342900" lvl="0" indent="-342900" algn="just">
              <a:tabLst>
                <a:tab pos="457200" algn="l"/>
              </a:tabLst>
            </a:pPr>
            <a:r>
              <a:rPr lang="en-GB" sz="1000" b="1" dirty="0">
                <a:latin typeface="Times New Roman"/>
                <a:ea typeface="Calibri"/>
                <a:cs typeface="Arial MT"/>
              </a:rPr>
              <a:t>Invest in Infrastructure and Quality Management:</a:t>
            </a:r>
            <a:r>
              <a:rPr lang="en-GB" sz="1000" dirty="0">
                <a:latin typeface="Times New Roman"/>
                <a:ea typeface="Calibri"/>
                <a:cs typeface="Arial MT"/>
              </a:rPr>
              <a:t> </a:t>
            </a:r>
          </a:p>
          <a:p>
            <a:pPr marL="342900" lvl="0" indent="-342900" algn="just">
              <a:tabLst>
                <a:tab pos="457200" algn="l"/>
              </a:tabLst>
            </a:pPr>
            <a:r>
              <a:rPr lang="en-GB" sz="1000" dirty="0">
                <a:latin typeface="Times New Roman"/>
                <a:ea typeface="Calibri"/>
                <a:cs typeface="Arial MT"/>
              </a:rPr>
              <a:t>	In Costa Rica's </a:t>
            </a:r>
            <a:r>
              <a:rPr lang="en-GB" sz="1000" dirty="0" err="1">
                <a:latin typeface="Times New Roman"/>
                <a:ea typeface="Calibri"/>
                <a:cs typeface="Arial MT"/>
              </a:rPr>
              <a:t>Monteverde</a:t>
            </a:r>
            <a:r>
              <a:rPr lang="en-GB" sz="1000" dirty="0">
                <a:latin typeface="Times New Roman"/>
                <a:ea typeface="Calibri"/>
                <a:cs typeface="Arial MT"/>
              </a:rPr>
              <a:t> Cloud Forest Reserve, elevated walkways and carefully designed trails allow tourists to explore the forest without trampling delicate vegetation (Pedersen, 2002). Well-designed infrastructure that enhances the visitor experience while preserving the environment is crucial (Weaver and Lawton, 2007).</a:t>
            </a:r>
            <a:endParaRPr lang="en-US" sz="1000" dirty="0">
              <a:latin typeface="Arial MT"/>
              <a:ea typeface="Arial MT"/>
              <a:cs typeface="Arial MT"/>
            </a:endParaRPr>
          </a:p>
          <a:p>
            <a:pPr marL="914400" indent="-457200" algn="just"/>
            <a:r>
              <a:rPr lang="en-GB" sz="1000" dirty="0">
                <a:latin typeface="Times New Roman"/>
                <a:ea typeface="Calibri"/>
                <a:cs typeface="Arial MT"/>
              </a:rPr>
              <a:t> </a:t>
            </a:r>
            <a:endParaRPr lang="en-US" sz="1000" dirty="0">
              <a:latin typeface="Arial MT"/>
              <a:ea typeface="Arial MT"/>
              <a:cs typeface="Arial MT"/>
            </a:endParaRPr>
          </a:p>
          <a:p>
            <a:pPr marL="342900" lvl="0" indent="-342900" algn="just">
              <a:tabLst>
                <a:tab pos="457200" algn="l"/>
              </a:tabLst>
            </a:pPr>
            <a:r>
              <a:rPr lang="en-GB" sz="1000" b="1" dirty="0">
                <a:latin typeface="Times New Roman"/>
                <a:ea typeface="Calibri"/>
                <a:cs typeface="Arial MT"/>
              </a:rPr>
              <a:t>Promote Government Support and Policy Alignment:</a:t>
            </a:r>
            <a:r>
              <a:rPr lang="en-GB" sz="1000" dirty="0">
                <a:latin typeface="Times New Roman"/>
                <a:ea typeface="Calibri"/>
                <a:cs typeface="Arial MT"/>
              </a:rPr>
              <a:t> An example of this can be seen in Machu Picchu, Peru, which benefits from UNESCO World Heritage Site status. This status has led to stringent regulations and visitor limits to protect the site's integrity (UNESCO World Heritage Centre, 2011). Effective government policies are vital in managing world heritage sites for sustainability (</a:t>
            </a:r>
            <a:r>
              <a:rPr lang="en-GB" sz="1000" dirty="0" err="1">
                <a:latin typeface="Times New Roman"/>
                <a:ea typeface="Calibri"/>
                <a:cs typeface="Arial MT"/>
              </a:rPr>
              <a:t>Garrod</a:t>
            </a:r>
            <a:r>
              <a:rPr lang="en-GB" sz="1000" dirty="0">
                <a:latin typeface="Times New Roman"/>
                <a:ea typeface="Calibri"/>
                <a:cs typeface="Arial MT"/>
              </a:rPr>
              <a:t> et al., 2004).</a:t>
            </a:r>
            <a:endParaRPr lang="en-US" sz="1000" dirty="0">
              <a:latin typeface="Arial MT"/>
              <a:ea typeface="Arial MT"/>
              <a:cs typeface="Arial MT"/>
            </a:endParaRPr>
          </a:p>
          <a:p>
            <a:pPr marL="914400" indent="-457200" algn="just"/>
            <a:r>
              <a:rPr lang="en-GB" sz="1000" dirty="0">
                <a:latin typeface="Times New Roman"/>
                <a:ea typeface="Calibri"/>
                <a:cs typeface="Arial MT"/>
              </a:rPr>
              <a:t> </a:t>
            </a:r>
            <a:endParaRPr lang="en-US" sz="1000" dirty="0">
              <a:latin typeface="Arial MT"/>
              <a:ea typeface="Arial MT"/>
              <a:cs typeface="Arial MT"/>
            </a:endParaRPr>
          </a:p>
          <a:p>
            <a:pPr marL="342900" lvl="0" indent="-342900" algn="just">
              <a:tabLst>
                <a:tab pos="457200" algn="l"/>
              </a:tabLst>
            </a:pPr>
            <a:r>
              <a:rPr lang="en-GB" sz="1000" b="1" dirty="0">
                <a:latin typeface="Times New Roman"/>
                <a:ea typeface="Calibri"/>
                <a:cs typeface="Arial MT"/>
              </a:rPr>
              <a:t>Diversify Income Streams for Local Communities:</a:t>
            </a:r>
            <a:r>
              <a:rPr lang="en-GB" sz="1000" dirty="0">
                <a:latin typeface="Times New Roman"/>
                <a:ea typeface="Calibri"/>
                <a:cs typeface="Arial MT"/>
              </a:rPr>
              <a:t>.</a:t>
            </a:r>
            <a:endParaRPr lang="en-US" sz="1000" dirty="0">
              <a:latin typeface="Arial MT"/>
              <a:ea typeface="Arial MT"/>
              <a:cs typeface="Arial MT"/>
            </a:endParaRPr>
          </a:p>
          <a:p>
            <a:pPr marL="914400" indent="-457200" algn="just"/>
            <a:r>
              <a:rPr lang="en-GB" sz="1000" dirty="0">
                <a:latin typeface="Times New Roman"/>
                <a:ea typeface="Calibri"/>
                <a:cs typeface="Arial MT"/>
              </a:rPr>
              <a:t>In Bhutan, communities offer cultural experiences like traditional archery competitions alongside nature-based ecotourism, creating diversified income sources (</a:t>
            </a:r>
            <a:r>
              <a:rPr lang="en-GB" sz="1000" dirty="0" err="1">
                <a:latin typeface="Times New Roman"/>
                <a:ea typeface="Calibri"/>
                <a:cs typeface="Arial MT"/>
              </a:rPr>
              <a:t>Dendup</a:t>
            </a:r>
            <a:r>
              <a:rPr lang="en-GB" sz="1000" dirty="0">
                <a:latin typeface="Times New Roman"/>
                <a:ea typeface="Calibri"/>
                <a:cs typeface="Arial MT"/>
              </a:rPr>
              <a:t>, </a:t>
            </a:r>
            <a:r>
              <a:rPr lang="en-GB" sz="1000" dirty="0" err="1">
                <a:latin typeface="Times New Roman"/>
                <a:ea typeface="Calibri"/>
                <a:cs typeface="Arial MT"/>
              </a:rPr>
              <a:t>Tshering</a:t>
            </a:r>
            <a:r>
              <a:rPr lang="en-GB" sz="1000" dirty="0">
                <a:latin typeface="Times New Roman"/>
                <a:ea typeface="Calibri"/>
                <a:cs typeface="Arial MT"/>
              </a:rPr>
              <a:t>, and </a:t>
            </a:r>
            <a:r>
              <a:rPr lang="en-GB" sz="1000" dirty="0" err="1">
                <a:latin typeface="Times New Roman"/>
                <a:ea typeface="Calibri"/>
                <a:cs typeface="Arial MT"/>
              </a:rPr>
              <a:t>Choda</a:t>
            </a:r>
            <a:r>
              <a:rPr lang="en-GB" sz="1000" dirty="0">
                <a:latin typeface="Times New Roman"/>
                <a:ea typeface="Calibri"/>
                <a:cs typeface="Arial MT"/>
              </a:rPr>
              <a:t>, 2021). Diversified income streams make communities less vulnerable to fluctuations in tourist numbers (</a:t>
            </a:r>
            <a:r>
              <a:rPr lang="en-GB" sz="1000" dirty="0" err="1">
                <a:latin typeface="Times New Roman"/>
                <a:ea typeface="Calibri"/>
                <a:cs typeface="Arial MT"/>
              </a:rPr>
              <a:t>Gössling</a:t>
            </a:r>
            <a:r>
              <a:rPr lang="en-GB" sz="1000" dirty="0">
                <a:latin typeface="Times New Roman"/>
                <a:ea typeface="Calibri"/>
                <a:cs typeface="Arial MT"/>
              </a:rPr>
              <a:t> et al., 2012).</a:t>
            </a:r>
            <a:endParaRPr lang="en-US" sz="1000" dirty="0">
              <a:latin typeface="Arial MT"/>
              <a:ea typeface="Arial MT"/>
              <a:cs typeface="Arial MT"/>
            </a:endParaRPr>
          </a:p>
          <a:p>
            <a:pPr marL="914400" indent="-457200" algn="just"/>
            <a:r>
              <a:rPr lang="en-GB" sz="1000" dirty="0">
                <a:latin typeface="Times New Roman"/>
                <a:ea typeface="Calibri"/>
                <a:cs typeface="Arial MT"/>
              </a:rPr>
              <a:t> </a:t>
            </a:r>
            <a:endParaRPr lang="en-US" sz="1000" dirty="0">
              <a:latin typeface="Arial MT"/>
              <a:ea typeface="Arial MT"/>
              <a:cs typeface="Arial MT"/>
            </a:endParaRPr>
          </a:p>
        </p:txBody>
      </p:sp>
    </p:spTree>
    <p:extLst>
      <p:ext uri="{BB962C8B-B14F-4D97-AF65-F5344CB8AC3E}">
        <p14:creationId xmlns:p14="http://schemas.microsoft.com/office/powerpoint/2010/main" val="1516419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961" y="523416"/>
            <a:ext cx="8784547" cy="3970318"/>
          </a:xfrm>
          <a:prstGeom prst="rect">
            <a:avLst/>
          </a:prstGeom>
          <a:noFill/>
        </p:spPr>
        <p:txBody>
          <a:bodyPr wrap="square" rtlCol="0">
            <a:spAutoFit/>
          </a:bodyPr>
          <a:lstStyle/>
          <a:p>
            <a:pPr marL="342900" lvl="0" indent="-342900" algn="just">
              <a:tabLst>
                <a:tab pos="457200" algn="l"/>
              </a:tabLst>
            </a:pPr>
            <a:r>
              <a:rPr lang="en-GB" sz="1050" b="1" dirty="0">
                <a:latin typeface="Times New Roman"/>
                <a:ea typeface="Calibri"/>
                <a:cs typeface="Arial MT"/>
              </a:rPr>
              <a:t>Climate Resilience Strategies:</a:t>
            </a:r>
            <a:r>
              <a:rPr lang="en-GB" sz="1050" dirty="0">
                <a:latin typeface="Times New Roman"/>
                <a:ea typeface="Calibri"/>
                <a:cs typeface="Arial MT"/>
              </a:rPr>
              <a:t> </a:t>
            </a:r>
          </a:p>
          <a:p>
            <a:pPr marL="342900" lvl="0" indent="-342900" algn="just">
              <a:tabLst>
                <a:tab pos="457200" algn="l"/>
              </a:tabLst>
            </a:pPr>
            <a:r>
              <a:rPr lang="en-GB" sz="1050" dirty="0">
                <a:latin typeface="Times New Roman"/>
                <a:ea typeface="Calibri"/>
                <a:cs typeface="Arial MT"/>
              </a:rPr>
              <a:t>	The Great Barrier Reef Marine Park Authority in Australia actively monitors coral health and employs coral restoration techniques to mitigate the impacts of climate change (Secretary-General’s 	report: Protection of coral reefs and related ecosystems for sustainable livelihoods and development - Australian submission, </a:t>
            </a:r>
            <a:r>
              <a:rPr lang="en-GB" sz="1050" dirty="0" err="1">
                <a:latin typeface="Times New Roman"/>
                <a:ea typeface="Calibri"/>
                <a:cs typeface="Arial MT"/>
              </a:rPr>
              <a:t>n.d.</a:t>
            </a:r>
            <a:r>
              <a:rPr lang="en-GB" sz="1050" dirty="0">
                <a:latin typeface="Times New Roman"/>
                <a:ea typeface="Calibri"/>
                <a:cs typeface="Arial MT"/>
              </a:rPr>
              <a:t>). Climate resilience strategies for protected areas involve 	adaptation planning (</a:t>
            </a:r>
            <a:r>
              <a:rPr lang="en-GB" sz="1050" dirty="0" err="1">
                <a:latin typeface="Times New Roman"/>
                <a:ea typeface="Calibri"/>
                <a:cs typeface="Arial MT"/>
              </a:rPr>
              <a:t>Foden</a:t>
            </a:r>
            <a:r>
              <a:rPr lang="en-GB" sz="1050" dirty="0">
                <a:latin typeface="Times New Roman"/>
                <a:ea typeface="Calibri"/>
                <a:cs typeface="Arial MT"/>
              </a:rPr>
              <a:t> et al., 2013).</a:t>
            </a:r>
            <a:endParaRPr lang="en-US" sz="1050" dirty="0">
              <a:latin typeface="Arial MT"/>
              <a:ea typeface="Arial MT"/>
              <a:cs typeface="Arial MT"/>
            </a:endParaRPr>
          </a:p>
          <a:p>
            <a:pPr marL="914400" lvl="0" indent="-457200" algn="just"/>
            <a:r>
              <a:rPr lang="en-GB" sz="1050" dirty="0">
                <a:latin typeface="Times New Roman"/>
                <a:ea typeface="Calibri"/>
                <a:cs typeface="Arial MT"/>
              </a:rPr>
              <a:t> </a:t>
            </a:r>
            <a:endParaRPr lang="en-US" sz="1050" dirty="0">
              <a:latin typeface="Arial MT"/>
              <a:ea typeface="Arial MT"/>
              <a:cs typeface="Arial MT"/>
            </a:endParaRPr>
          </a:p>
          <a:p>
            <a:pPr marL="342900" lvl="0" indent="-342900" algn="just">
              <a:tabLst>
                <a:tab pos="457200" algn="l"/>
              </a:tabLst>
            </a:pPr>
            <a:r>
              <a:rPr lang="en-GB" sz="1050" b="1" dirty="0">
                <a:latin typeface="Times New Roman"/>
                <a:ea typeface="Calibri"/>
                <a:cs typeface="Arial MT"/>
              </a:rPr>
              <a:t>Monitor and Evaluate Impact:</a:t>
            </a:r>
            <a:r>
              <a:rPr lang="en-GB" sz="1050" dirty="0">
                <a:latin typeface="Times New Roman"/>
                <a:ea typeface="Calibri"/>
                <a:cs typeface="Arial MT"/>
              </a:rPr>
              <a:t>.</a:t>
            </a:r>
            <a:endParaRPr lang="en-US" sz="1050" dirty="0">
              <a:latin typeface="Arial MT"/>
              <a:ea typeface="Arial MT"/>
              <a:cs typeface="Arial MT"/>
            </a:endParaRPr>
          </a:p>
          <a:p>
            <a:pPr marL="914400" lvl="0" indent="-457200" algn="just"/>
            <a:r>
              <a:rPr lang="en-GB" sz="1050" dirty="0">
                <a:latin typeface="Times New Roman"/>
                <a:ea typeface="Calibri"/>
                <a:cs typeface="Arial MT"/>
              </a:rPr>
              <a:t>An example is the Amazon Rainforest Conservancy, which conducts regular assessments of ecotourism impacts on biodiversity and local communities, adjusting practices accordingly (</a:t>
            </a:r>
            <a:r>
              <a:rPr lang="en-GB" sz="1050" dirty="0" err="1">
                <a:latin typeface="Times New Roman"/>
                <a:ea typeface="Calibri"/>
                <a:cs typeface="Arial MT"/>
              </a:rPr>
              <a:t>Scholarsarchive</a:t>
            </a:r>
            <a:r>
              <a:rPr lang="en-GB" sz="1050" dirty="0">
                <a:latin typeface="Times New Roman"/>
                <a:ea typeface="Calibri"/>
                <a:cs typeface="Arial MT"/>
              </a:rPr>
              <a:t> et al., 2004). Adaptive management through </a:t>
            </a:r>
            <a:r>
              <a:rPr lang="en-GB" sz="1050" dirty="0" err="1">
                <a:latin typeface="Times New Roman"/>
                <a:ea typeface="Calibri"/>
                <a:cs typeface="Arial MT"/>
              </a:rPr>
              <a:t>ongoing</a:t>
            </a:r>
            <a:r>
              <a:rPr lang="en-GB" sz="1050" dirty="0">
                <a:latin typeface="Times New Roman"/>
                <a:ea typeface="Calibri"/>
                <a:cs typeface="Arial MT"/>
              </a:rPr>
              <a:t> monitoring and evaluation is essential (McCool and Lime, 2001).</a:t>
            </a:r>
            <a:endParaRPr lang="en-US" sz="1050" dirty="0">
              <a:latin typeface="Arial MT"/>
              <a:ea typeface="Arial MT"/>
              <a:cs typeface="Arial MT"/>
            </a:endParaRPr>
          </a:p>
          <a:p>
            <a:pPr marL="914400" lvl="0" indent="-457200" algn="just"/>
            <a:r>
              <a:rPr lang="en-GB" sz="1050" dirty="0">
                <a:latin typeface="Times New Roman"/>
                <a:ea typeface="Calibri"/>
                <a:cs typeface="Arial MT"/>
              </a:rPr>
              <a:t> </a:t>
            </a:r>
            <a:endParaRPr lang="en-US" sz="1050" dirty="0">
              <a:latin typeface="Arial MT"/>
              <a:ea typeface="Arial MT"/>
              <a:cs typeface="Arial MT"/>
            </a:endParaRPr>
          </a:p>
          <a:p>
            <a:pPr marL="342900" lvl="0" indent="-342900" algn="just">
              <a:tabLst>
                <a:tab pos="457200" algn="l"/>
              </a:tabLst>
            </a:pPr>
            <a:r>
              <a:rPr lang="en-GB" sz="1050" b="1" dirty="0">
                <a:latin typeface="Times New Roman"/>
                <a:ea typeface="Calibri"/>
                <a:cs typeface="Arial MT"/>
              </a:rPr>
              <a:t>Foster Research and Collaboration:</a:t>
            </a:r>
            <a:r>
              <a:rPr lang="en-GB" sz="1050" dirty="0">
                <a:latin typeface="Times New Roman"/>
                <a:ea typeface="Calibri"/>
                <a:cs typeface="Arial MT"/>
              </a:rPr>
              <a:t> </a:t>
            </a:r>
          </a:p>
          <a:p>
            <a:pPr marL="342900" lvl="0" indent="-342900" algn="just">
              <a:tabLst>
                <a:tab pos="457200" algn="l"/>
              </a:tabLst>
            </a:pPr>
            <a:r>
              <a:rPr lang="en-GB" sz="1050" dirty="0">
                <a:latin typeface="Times New Roman"/>
                <a:ea typeface="Calibri"/>
                <a:cs typeface="Arial MT"/>
              </a:rPr>
              <a:t>	The Yellowstone Wolf Project involves collaboration between researchers, NGOs, and park authorities, leading to a better understanding of wolf </a:t>
            </a:r>
            <a:r>
              <a:rPr lang="en-GB" sz="1050" dirty="0" err="1">
                <a:latin typeface="Times New Roman"/>
                <a:ea typeface="Calibri"/>
                <a:cs typeface="Arial MT"/>
              </a:rPr>
              <a:t>behavior</a:t>
            </a:r>
            <a:r>
              <a:rPr lang="en-GB" sz="1050" dirty="0">
                <a:latin typeface="Times New Roman"/>
                <a:ea typeface="Calibri"/>
                <a:cs typeface="Arial MT"/>
              </a:rPr>
              <a:t> and its ecological impact (National Park 		Service, 2016). Moreover, Buckley (2012) highlights the role of research and collaborative partnerships in improving ecotourism management.</a:t>
            </a:r>
            <a:endParaRPr lang="en-US" sz="1050" dirty="0">
              <a:latin typeface="Arial MT"/>
              <a:ea typeface="Arial MT"/>
              <a:cs typeface="Arial MT"/>
            </a:endParaRPr>
          </a:p>
          <a:p>
            <a:pPr marL="914400" lvl="0" indent="-457200" algn="just"/>
            <a:r>
              <a:rPr lang="en-GB" sz="1050" dirty="0">
                <a:latin typeface="Times New Roman"/>
                <a:ea typeface="Calibri"/>
                <a:cs typeface="Arial MT"/>
              </a:rPr>
              <a:t> </a:t>
            </a:r>
            <a:endParaRPr lang="en-US" sz="1050" dirty="0">
              <a:latin typeface="Arial MT"/>
              <a:ea typeface="Arial MT"/>
              <a:cs typeface="Arial MT"/>
            </a:endParaRPr>
          </a:p>
          <a:p>
            <a:pPr marL="342900" lvl="0" indent="-342900" algn="just">
              <a:tabLst>
                <a:tab pos="457200" algn="l"/>
              </a:tabLst>
            </a:pPr>
            <a:r>
              <a:rPr lang="en-GB" sz="1050" b="1" dirty="0">
                <a:latin typeface="Times New Roman"/>
                <a:ea typeface="Calibri"/>
                <a:cs typeface="Arial MT"/>
              </a:rPr>
              <a:t>Engage Private Sector Responsibly:</a:t>
            </a:r>
            <a:r>
              <a:rPr lang="en-GB" sz="1050" dirty="0">
                <a:latin typeface="Times New Roman"/>
                <a:ea typeface="Calibri"/>
                <a:cs typeface="Arial MT"/>
              </a:rPr>
              <a:t>.</a:t>
            </a:r>
            <a:endParaRPr lang="en-US" sz="1050" dirty="0">
              <a:latin typeface="Arial MT"/>
              <a:ea typeface="Arial MT"/>
              <a:cs typeface="Arial MT"/>
            </a:endParaRPr>
          </a:p>
          <a:p>
            <a:pPr marL="914400" lvl="0" indent="-457200" algn="just"/>
            <a:r>
              <a:rPr lang="en-GB" sz="1050" dirty="0">
                <a:latin typeface="Times New Roman"/>
                <a:ea typeface="Calibri"/>
                <a:cs typeface="Arial MT"/>
              </a:rPr>
              <a:t>An exemplar of responsible private sector engagement is the Four Seasons Resort in Costa Rica, which uses renewable energy sources and supports local conservation efforts, aligning with sustainable ecotourism principles (Four seasons, 2021). Weaver and Lawton (2014) discuss the importance of responsible private sector engagement in ecotourism.</a:t>
            </a:r>
            <a:endParaRPr lang="en-US" sz="1050" dirty="0">
              <a:latin typeface="Arial MT"/>
              <a:ea typeface="Arial MT"/>
              <a:cs typeface="Arial MT"/>
            </a:endParaRPr>
          </a:p>
          <a:p>
            <a:pPr marL="914400" lvl="0" indent="-457200" algn="just"/>
            <a:r>
              <a:rPr lang="en-GB" sz="1050" dirty="0">
                <a:latin typeface="Times New Roman"/>
                <a:ea typeface="Calibri"/>
                <a:cs typeface="Arial MT"/>
              </a:rPr>
              <a:t> </a:t>
            </a:r>
            <a:endParaRPr lang="en-US" sz="1050" dirty="0">
              <a:latin typeface="Arial MT"/>
              <a:ea typeface="Arial MT"/>
              <a:cs typeface="Arial MT"/>
            </a:endParaRPr>
          </a:p>
          <a:p>
            <a:pPr marL="342900" lvl="0" indent="-342900" algn="just">
              <a:tabLst>
                <a:tab pos="457200" algn="l"/>
              </a:tabLst>
            </a:pPr>
            <a:r>
              <a:rPr lang="en-GB" sz="1050" b="1" dirty="0">
                <a:latin typeface="Times New Roman"/>
                <a:ea typeface="Calibri"/>
                <a:cs typeface="Arial MT"/>
              </a:rPr>
              <a:t>Raise Global Awareness and Funding:</a:t>
            </a:r>
            <a:r>
              <a:rPr lang="en-GB" sz="1050" dirty="0">
                <a:latin typeface="Times New Roman"/>
                <a:ea typeface="Calibri"/>
                <a:cs typeface="Arial MT"/>
              </a:rPr>
              <a:t> </a:t>
            </a:r>
          </a:p>
          <a:p>
            <a:pPr marL="342900" lvl="0" indent="-342900" algn="just">
              <a:tabLst>
                <a:tab pos="457200" algn="l"/>
              </a:tabLst>
            </a:pPr>
            <a:r>
              <a:rPr lang="en-GB" sz="1050" dirty="0">
                <a:latin typeface="Times New Roman"/>
                <a:ea typeface="Calibri"/>
                <a:cs typeface="Arial MT"/>
              </a:rPr>
              <a:t>	Machu Picchu's UNESCO World Heritage status not only protects the site but also attracts international tourists who contribute to its conservation (UNESCO World Heritage Centre, 2011). 			International recognition plays a key role in conserving world heritage sites (</a:t>
            </a:r>
            <a:r>
              <a:rPr lang="en-GB" sz="1050" dirty="0" err="1">
                <a:latin typeface="Times New Roman"/>
                <a:ea typeface="Calibri"/>
                <a:cs typeface="Arial MT"/>
              </a:rPr>
              <a:t>Gössling</a:t>
            </a:r>
            <a:r>
              <a:rPr lang="en-GB" sz="1050" dirty="0">
                <a:latin typeface="Times New Roman"/>
                <a:ea typeface="Calibri"/>
                <a:cs typeface="Arial MT"/>
              </a:rPr>
              <a:t> et al., 2018).</a:t>
            </a:r>
            <a:endParaRPr lang="en-US" sz="1050" dirty="0">
              <a:latin typeface="Arial MT"/>
              <a:ea typeface="Arial MT"/>
              <a:cs typeface="Arial MT"/>
            </a:endParaRPr>
          </a:p>
        </p:txBody>
      </p:sp>
    </p:spTree>
    <p:extLst>
      <p:ext uri="{BB962C8B-B14F-4D97-AF65-F5344CB8AC3E}">
        <p14:creationId xmlns:p14="http://schemas.microsoft.com/office/powerpoint/2010/main" val="26670553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170883"/>
            <a:ext cx="8520600" cy="831300"/>
          </a:xfrm>
        </p:spPr>
        <p:txBody>
          <a:bodyPr/>
          <a:lstStyle/>
          <a:p>
            <a:pPr algn="ctr"/>
            <a:r>
              <a:rPr lang="en-US" sz="2400" dirty="0">
                <a:latin typeface="Calibri" pitchFamily="34" charset="0"/>
                <a:cs typeface="Calibri" pitchFamily="34" charset="0"/>
              </a:rPr>
              <a:t>Contribution to the literature (</a:t>
            </a:r>
            <a:r>
              <a:rPr lang="en-US" sz="2400" dirty="0" err="1">
                <a:latin typeface="Calibri" pitchFamily="34" charset="0"/>
                <a:cs typeface="Calibri" pitchFamily="34" charset="0"/>
              </a:rPr>
              <a:t>contextualisation</a:t>
            </a:r>
            <a:r>
              <a:rPr lang="en-US" sz="2400" dirty="0">
                <a:latin typeface="Calibri" pitchFamily="34" charset="0"/>
                <a:cs typeface="Calibri" pitchFamily="34" charset="0"/>
              </a:rPr>
              <a:t>)</a:t>
            </a:r>
          </a:p>
        </p:txBody>
      </p:sp>
      <p:sp>
        <p:nvSpPr>
          <p:cNvPr id="3" name="Rectangle 2"/>
          <p:cNvSpPr/>
          <p:nvPr/>
        </p:nvSpPr>
        <p:spPr>
          <a:xfrm>
            <a:off x="403597" y="1232922"/>
            <a:ext cx="8500767" cy="3416320"/>
          </a:xfrm>
          <a:prstGeom prst="rect">
            <a:avLst/>
          </a:prstGeom>
        </p:spPr>
        <p:txBody>
          <a:bodyPr wrap="square">
            <a:spAutoFit/>
          </a:bodyPr>
          <a:lstStyle/>
          <a:p>
            <a:r>
              <a:rPr lang="en-GB" sz="1200" dirty="0">
                <a:latin typeface="Times New Roman" pitchFamily="18" charset="0"/>
                <a:cs typeface="Times New Roman" pitchFamily="18" charset="0"/>
              </a:rPr>
              <a:t>FAO (2017) recommended the eco-tourism project as a climate change mitigation within the </a:t>
            </a:r>
            <a:r>
              <a:rPr lang="en-GB" sz="1200" dirty="0" err="1">
                <a:latin typeface="Times New Roman" pitchFamily="18" charset="0"/>
                <a:cs typeface="Times New Roman" pitchFamily="18" charset="0"/>
              </a:rPr>
              <a:t>Palugaswewa</a:t>
            </a:r>
            <a:r>
              <a:rPr lang="en-GB" sz="1200" dirty="0">
                <a:latin typeface="Times New Roman" pitchFamily="18" charset="0"/>
                <a:cs typeface="Times New Roman" pitchFamily="18" charset="0"/>
              </a:rPr>
              <a:t> tank cascade system</a:t>
            </a:r>
          </a:p>
          <a:p>
            <a:endParaRPr lang="en-US" sz="1200" dirty="0">
              <a:latin typeface="Times New Roman" pitchFamily="18" charset="0"/>
              <a:cs typeface="Times New Roman" pitchFamily="18" charset="0"/>
            </a:endParaRPr>
          </a:p>
          <a:p>
            <a:r>
              <a:rPr lang="en-US" sz="1200" dirty="0">
                <a:latin typeface="Times New Roman" pitchFamily="18" charset="0"/>
                <a:cs typeface="Times New Roman" pitchFamily="18" charset="0"/>
              </a:rPr>
              <a:t>In a noteworthy study conducted by Agyeman Yaw in 2019 (Agyeman, 2019), the primary focus was to investigate the potential of ecotourism as an adaptive strategy to mitigate the impacts of climate change on communities residing near protected areas in Ghana. This research utilized a robust methodology involving a well-structured questionnaire tailored to the specific context. The administration of the questionnaire was carried out with explicit consent from the participants, involving 30 household heads carefully selected to ensure the relevance and significance of the research objectives.</a:t>
            </a:r>
          </a:p>
          <a:p>
            <a:endParaRPr lang="en-US" sz="1200" dirty="0">
              <a:latin typeface="Times New Roman" pitchFamily="18" charset="0"/>
              <a:cs typeface="Times New Roman" pitchFamily="18" charset="0"/>
            </a:endParaRPr>
          </a:p>
          <a:p>
            <a:endParaRPr lang="en-US" sz="1200" dirty="0">
              <a:latin typeface="Times New Roman" pitchFamily="18" charset="0"/>
              <a:cs typeface="Times New Roman" pitchFamily="18" charset="0"/>
            </a:endParaRPr>
          </a:p>
          <a:p>
            <a:r>
              <a:rPr lang="en-US" sz="1200" dirty="0">
                <a:latin typeface="Times New Roman" pitchFamily="18" charset="0"/>
                <a:cs typeface="Times New Roman" pitchFamily="18" charset="0"/>
              </a:rPr>
              <a:t>In a preceding study by </a:t>
            </a:r>
            <a:r>
              <a:rPr lang="en-US" sz="1200" dirty="0" err="1">
                <a:latin typeface="Times New Roman" pitchFamily="18" charset="0"/>
                <a:cs typeface="Times New Roman" pitchFamily="18" charset="0"/>
              </a:rPr>
              <a:t>Agius</a:t>
            </a:r>
            <a:r>
              <a:rPr lang="en-US" sz="1200" dirty="0">
                <a:latin typeface="Times New Roman" pitchFamily="18" charset="0"/>
                <a:cs typeface="Times New Roman" pitchFamily="18" charset="0"/>
              </a:rPr>
              <a:t> in 2022, titled "Climate Change Adaptation and Mitigation in a Small Archipelago: The Role of Ecotourism in Malta," the author delves into the challenges posed by climate change within the context of a small archipelago, with a specific focus on the Maltese islands</a:t>
            </a:r>
          </a:p>
          <a:p>
            <a:endParaRPr lang="en-US" sz="1200" dirty="0">
              <a:latin typeface="Times New Roman" pitchFamily="18" charset="0"/>
              <a:cs typeface="Times New Roman" pitchFamily="18" charset="0"/>
            </a:endParaRPr>
          </a:p>
          <a:p>
            <a:endParaRPr lang="en-US" sz="1200" dirty="0">
              <a:latin typeface="Times New Roman" pitchFamily="18" charset="0"/>
              <a:cs typeface="Times New Roman" pitchFamily="18" charset="0"/>
            </a:endParaRPr>
          </a:p>
          <a:p>
            <a:r>
              <a:rPr lang="en-US" sz="1200" dirty="0">
                <a:latin typeface="Times New Roman" pitchFamily="18" charset="0"/>
                <a:cs typeface="Times New Roman" pitchFamily="18" charset="0"/>
              </a:rPr>
              <a:t>A recent study by Ashok et al. in 2022 (Ashok et al., 2022), titled "Developing Ecotourism Sustainability Maximization (ESM) Model: A Safe Minimum Standard for Climate Change Mitigation in the Indian Himalayas," explores the role of ecotourism as an adaptive strategy for mitigating the impacts of climate change.</a:t>
            </a:r>
          </a:p>
          <a:p>
            <a:endParaRPr 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22165534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itchFamily="18" charset="0"/>
                <a:cs typeface="Times New Roman" pitchFamily="18" charset="0"/>
              </a:rPr>
              <a:t>Potential contribution to academia/professional practice</a:t>
            </a:r>
            <a:br>
              <a:rPr lang="en-US" sz="2400"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TextBox 2"/>
          <p:cNvSpPr txBox="1"/>
          <p:nvPr/>
        </p:nvSpPr>
        <p:spPr>
          <a:xfrm>
            <a:off x="250208" y="813501"/>
            <a:ext cx="8948507" cy="3908762"/>
          </a:xfrm>
          <a:prstGeom prst="rect">
            <a:avLst/>
          </a:prstGeom>
          <a:noFill/>
        </p:spPr>
        <p:txBody>
          <a:bodyPr wrap="square" rtlCol="0">
            <a:spAutoFit/>
          </a:bodyPr>
          <a:lstStyle/>
          <a:p>
            <a:r>
              <a:rPr lang="en-US" sz="800" b="1" dirty="0"/>
              <a:t>1. Climate Change Adaptation Strategies: </a:t>
            </a:r>
            <a:r>
              <a:rPr lang="en-US" sz="800" dirty="0"/>
              <a:t>This research can contribute to academic knowledge by exploring the integration of ecotourism as an adaptive strategy to address the impacts of climate change on agriculture. It can provide insights into innovative approaches that combine sustainable tourism with climate-resilient agricultural practices. Professionals in climate change adaptation and sustainable agriculture can benefit from these strategies.</a:t>
            </a:r>
          </a:p>
          <a:p>
            <a:endParaRPr lang="en-US" sz="800" dirty="0"/>
          </a:p>
          <a:p>
            <a:r>
              <a:rPr lang="en-US" sz="800" b="1" dirty="0"/>
              <a:t>2. Sustainable Tourism and Ecotourism</a:t>
            </a:r>
            <a:r>
              <a:rPr lang="en-US" sz="800" dirty="0"/>
              <a:t>: The study can advance academic understanding of sustainable tourism and ecotourism practices within the context of climate change. It can examine how ecotourism initiatives can support climate resilience in agricultural communities. Professionals in the tourism industry can gain insights into the role of tourism in climate mitigation and adaptation.</a:t>
            </a:r>
          </a:p>
          <a:p>
            <a:endParaRPr lang="en-US" sz="800" dirty="0"/>
          </a:p>
          <a:p>
            <a:r>
              <a:rPr lang="en-US" sz="800" b="1" dirty="0"/>
              <a:t>3. Resilient Ecosystem Management: </a:t>
            </a:r>
            <a:r>
              <a:rPr lang="en-US" sz="800" dirty="0"/>
              <a:t>The research can contribute to academia by assessing the ecological and environmental aspects of the </a:t>
            </a:r>
            <a:r>
              <a:rPr lang="en-US" sz="800" dirty="0" err="1"/>
              <a:t>Palugaswewa</a:t>
            </a:r>
            <a:r>
              <a:rPr lang="en-US" sz="800" dirty="0"/>
              <a:t> Cascade System and how they relate to climate resilience. It can explore how responsible tourism practices can enhance ecosystem resilience. Environmental scientists and ecologists can apply these findings to ecosystem management and conservation efforts.</a:t>
            </a:r>
          </a:p>
          <a:p>
            <a:endParaRPr lang="en-US" sz="800" dirty="0"/>
          </a:p>
          <a:p>
            <a:r>
              <a:rPr lang="en-US" sz="800" b="1" dirty="0"/>
              <a:t>4. Community-Based Adaptation: </a:t>
            </a:r>
            <a:r>
              <a:rPr lang="en-US" sz="800" dirty="0"/>
              <a:t>The study can shed light on community-based adaptation strategies that empower local communities to cope with climate impacts. It can investigate how income diversification through ecotourism can enhance community resilience. Development practitioners and policymakers can use these insights to design community-centered climate adaptation projects.</a:t>
            </a:r>
          </a:p>
          <a:p>
            <a:endParaRPr lang="en-US" sz="800" dirty="0"/>
          </a:p>
          <a:p>
            <a:r>
              <a:rPr lang="en-US" sz="800" b="1" dirty="0"/>
              <a:t>5. Policy and Governance: </a:t>
            </a:r>
            <a:r>
              <a:rPr lang="en-US" sz="800" dirty="0"/>
              <a:t>Research on the </a:t>
            </a:r>
            <a:r>
              <a:rPr lang="en-US" sz="800" dirty="0" err="1"/>
              <a:t>Palugaswewa</a:t>
            </a:r>
            <a:r>
              <a:rPr lang="en-US" sz="800" dirty="0"/>
              <a:t> Cascade System can contribute to academic discussions on policy frameworks and governance structures that support sustainable ecotourism and climate adaptation. It can analyze the role of government agencies and stakeholders in promoting resilient practices. Policymakers and governance experts can draw lessons from this case study for policy development.</a:t>
            </a:r>
          </a:p>
          <a:p>
            <a:endParaRPr lang="en-US" sz="800" dirty="0"/>
          </a:p>
          <a:p>
            <a:r>
              <a:rPr lang="en-US" sz="800" b="1" dirty="0"/>
              <a:t>6. Heritage Conservation and Cultural Preservation: </a:t>
            </a:r>
            <a:r>
              <a:rPr lang="en-US" sz="800" dirty="0"/>
              <a:t>The study can explore the cultural and heritage aspects of the </a:t>
            </a:r>
            <a:r>
              <a:rPr lang="en-US" sz="800" dirty="0" err="1"/>
              <a:t>Palugaswewa</a:t>
            </a:r>
            <a:r>
              <a:rPr lang="en-US" sz="800" dirty="0"/>
              <a:t> Cascade System and how they intersect with ecotourism and climate resilience. It can assess how cultural preservation can be integrated into climate adaptation strategies. Cultural heritage professionals and conservationists can find value in these insights.</a:t>
            </a:r>
          </a:p>
          <a:p>
            <a:endParaRPr lang="en-US" sz="800" dirty="0"/>
          </a:p>
          <a:p>
            <a:r>
              <a:rPr lang="en-US" sz="800" b="1" dirty="0"/>
              <a:t>7. Interdisciplinary Collaboration: </a:t>
            </a:r>
            <a:r>
              <a:rPr lang="en-US" sz="800" dirty="0"/>
              <a:t>This research inherently involves interdisciplinary collaboration, bridging fields such as agriculture, climate science, tourism, and cultural studies. It can contribute to academic discussions on the importance of interdisciplinary research in addressing complex challenges like climate change. Professionals from various disciplines can learn about the benefits of collaboration in tackling multifaceted issues.</a:t>
            </a:r>
          </a:p>
          <a:p>
            <a:endParaRPr lang="en-US" sz="800" dirty="0"/>
          </a:p>
          <a:p>
            <a:r>
              <a:rPr lang="en-US" sz="800" dirty="0"/>
              <a:t>In summary, the research topic "Exploring Ecotourism as an Adaptive Approach to Mitigate the Impacts of Climate Change on the Agricultural Sector: A Case Study of the </a:t>
            </a:r>
            <a:r>
              <a:rPr lang="en-US" sz="800" dirty="0" err="1"/>
              <a:t>Palugaswewa</a:t>
            </a:r>
            <a:r>
              <a:rPr lang="en-US" sz="800" dirty="0"/>
              <a:t> Cascade System in Sri Lanka" has the potential to generate valuable academic knowledge and inform practical approaches to </a:t>
            </a:r>
            <a:r>
              <a:rPr lang="en-US" sz="800" b="1" dirty="0"/>
              <a:t>climate adaptation, sustainable tourism, and community resilience in the face of climate change</a:t>
            </a:r>
            <a:r>
              <a:rPr lang="en-US" sz="800" dirty="0"/>
              <a:t>.</a:t>
            </a:r>
          </a:p>
        </p:txBody>
      </p:sp>
    </p:spTree>
    <p:extLst>
      <p:ext uri="{BB962C8B-B14F-4D97-AF65-F5344CB8AC3E}">
        <p14:creationId xmlns:p14="http://schemas.microsoft.com/office/powerpoint/2010/main" val="12469271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B90819-B736-CC5F-4D2B-BDE4C26C78CD}"/>
              </a:ext>
            </a:extLst>
          </p:cNvPr>
          <p:cNvSpPr/>
          <p:nvPr/>
        </p:nvSpPr>
        <p:spPr>
          <a:xfrm>
            <a:off x="454505" y="216996"/>
            <a:ext cx="5987537" cy="461665"/>
          </a:xfrm>
          <a:prstGeom prst="rect">
            <a:avLst/>
          </a:prstGeom>
        </p:spPr>
        <p:txBody>
          <a:bodyPr wrap="none">
            <a:spAutoFit/>
          </a:bodyPr>
          <a:lstStyle/>
          <a:p>
            <a:r>
              <a:rPr lang="en-US" sz="2400" dirty="0"/>
              <a:t>Limitations, future research and reflections</a:t>
            </a:r>
          </a:p>
        </p:txBody>
      </p:sp>
      <p:graphicFrame>
        <p:nvGraphicFramePr>
          <p:cNvPr id="4" name="Table 4">
            <a:extLst>
              <a:ext uri="{FF2B5EF4-FFF2-40B4-BE49-F238E27FC236}">
                <a16:creationId xmlns:a16="http://schemas.microsoft.com/office/drawing/2014/main" id="{B1815DA2-156C-E46E-BDE0-80BE9EBEFCAA}"/>
              </a:ext>
            </a:extLst>
          </p:cNvPr>
          <p:cNvGraphicFramePr>
            <a:graphicFrameLocks noGrp="1"/>
          </p:cNvGraphicFramePr>
          <p:nvPr>
            <p:extLst>
              <p:ext uri="{D42A27DB-BD31-4B8C-83A1-F6EECF244321}">
                <p14:modId xmlns:p14="http://schemas.microsoft.com/office/powerpoint/2010/main" val="441558664"/>
              </p:ext>
            </p:extLst>
          </p:nvPr>
        </p:nvGraphicFramePr>
        <p:xfrm>
          <a:off x="1335741" y="949885"/>
          <a:ext cx="6096000" cy="37033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312324473"/>
                    </a:ext>
                  </a:extLst>
                </a:gridCol>
                <a:gridCol w="2032000">
                  <a:extLst>
                    <a:ext uri="{9D8B030D-6E8A-4147-A177-3AD203B41FA5}">
                      <a16:colId xmlns:a16="http://schemas.microsoft.com/office/drawing/2014/main" val="2160710401"/>
                    </a:ext>
                  </a:extLst>
                </a:gridCol>
                <a:gridCol w="2032000">
                  <a:extLst>
                    <a:ext uri="{9D8B030D-6E8A-4147-A177-3AD203B41FA5}">
                      <a16:colId xmlns:a16="http://schemas.microsoft.com/office/drawing/2014/main" val="2351295764"/>
                    </a:ext>
                  </a:extLst>
                </a:gridCol>
              </a:tblGrid>
              <a:tr h="370840">
                <a:tc>
                  <a:txBody>
                    <a:bodyPr/>
                    <a:lstStyle/>
                    <a:p>
                      <a:r>
                        <a:rPr lang="en-GB" dirty="0"/>
                        <a:t>Limitation</a:t>
                      </a:r>
                    </a:p>
                  </a:txBody>
                  <a:tcPr/>
                </a:tc>
                <a:tc>
                  <a:txBody>
                    <a:bodyPr/>
                    <a:lstStyle/>
                    <a:p>
                      <a:r>
                        <a:rPr lang="en-GB" dirty="0"/>
                        <a:t>Future Research</a:t>
                      </a:r>
                    </a:p>
                  </a:txBody>
                  <a:tcPr/>
                </a:tc>
                <a:tc>
                  <a:txBody>
                    <a:bodyPr/>
                    <a:lstStyle/>
                    <a:p>
                      <a:r>
                        <a:rPr lang="en-GB" dirty="0"/>
                        <a:t>Reflections</a:t>
                      </a:r>
                    </a:p>
                  </a:txBody>
                  <a:tcPr/>
                </a:tc>
                <a:extLst>
                  <a:ext uri="{0D108BD9-81ED-4DB2-BD59-A6C34878D82A}">
                    <a16:rowId xmlns:a16="http://schemas.microsoft.com/office/drawing/2014/main" val="1172944638"/>
                  </a:ext>
                </a:extLst>
              </a:tr>
              <a:tr h="370840">
                <a:tc>
                  <a:txBody>
                    <a:bodyPr/>
                    <a:lstStyle/>
                    <a:p>
                      <a:r>
                        <a:rPr lang="en-GB" dirty="0"/>
                        <a:t>1. Time</a:t>
                      </a:r>
                    </a:p>
                  </a:txBody>
                  <a:tcPr/>
                </a:tc>
                <a:tc>
                  <a:txBody>
                    <a:bodyPr/>
                    <a:lstStyle/>
                    <a:p>
                      <a:r>
                        <a:rPr lang="en-GB" dirty="0"/>
                        <a:t>Comparative Studies</a:t>
                      </a:r>
                    </a:p>
                  </a:txBody>
                  <a:tcPr/>
                </a:tc>
                <a:tc>
                  <a:txBody>
                    <a:bodyPr/>
                    <a:lstStyle/>
                    <a:p>
                      <a:r>
                        <a:rPr lang="en-GB" dirty="0"/>
                        <a:t>Community-</a:t>
                      </a:r>
                      <a:r>
                        <a:rPr lang="en-GB" dirty="0" err="1"/>
                        <a:t>Centered</a:t>
                      </a:r>
                      <a:r>
                        <a:rPr lang="en-GB" dirty="0"/>
                        <a:t> Approaches</a:t>
                      </a:r>
                    </a:p>
                  </a:txBody>
                  <a:tcPr/>
                </a:tc>
                <a:extLst>
                  <a:ext uri="{0D108BD9-81ED-4DB2-BD59-A6C34878D82A}">
                    <a16:rowId xmlns:a16="http://schemas.microsoft.com/office/drawing/2014/main" val="3316485258"/>
                  </a:ext>
                </a:extLst>
              </a:tr>
              <a:tr h="370840">
                <a:tc>
                  <a:txBody>
                    <a:bodyPr/>
                    <a:lstStyle/>
                    <a:p>
                      <a:r>
                        <a:rPr lang="en-GB" dirty="0"/>
                        <a:t>2. Technology </a:t>
                      </a:r>
                    </a:p>
                  </a:txBody>
                  <a:tcPr/>
                </a:tc>
                <a:tc>
                  <a:txBody>
                    <a:bodyPr/>
                    <a:lstStyle/>
                    <a:p>
                      <a:r>
                        <a:rPr lang="en-GB" dirty="0"/>
                        <a:t>Innovative Climate Resilience Measures</a:t>
                      </a:r>
                    </a:p>
                  </a:txBody>
                  <a:tcPr/>
                </a:tc>
                <a:tc>
                  <a:txBody>
                    <a:bodyPr/>
                    <a:lstStyle/>
                    <a:p>
                      <a:r>
                        <a:rPr lang="en-GB" dirty="0"/>
                        <a:t>Balance and Resilience</a:t>
                      </a:r>
                    </a:p>
                  </a:txBody>
                  <a:tcPr/>
                </a:tc>
                <a:extLst>
                  <a:ext uri="{0D108BD9-81ED-4DB2-BD59-A6C34878D82A}">
                    <a16:rowId xmlns:a16="http://schemas.microsoft.com/office/drawing/2014/main" val="1677080003"/>
                  </a:ext>
                </a:extLst>
              </a:tr>
              <a:tr h="370840">
                <a:tc>
                  <a:txBody>
                    <a:bodyPr/>
                    <a:lstStyle/>
                    <a:p>
                      <a:r>
                        <a:rPr lang="en-GB" dirty="0"/>
                        <a:t>3. Accuracy </a:t>
                      </a:r>
                    </a:p>
                  </a:txBody>
                  <a:tcPr/>
                </a:tc>
                <a:tc>
                  <a:txBody>
                    <a:bodyPr/>
                    <a:lstStyle/>
                    <a:p>
                      <a:r>
                        <a:rPr lang="en-GB" dirty="0"/>
                        <a:t>Community Perspectives</a:t>
                      </a:r>
                    </a:p>
                  </a:txBody>
                  <a:tcPr/>
                </a:tc>
                <a:tc>
                  <a:txBody>
                    <a:bodyPr/>
                    <a:lstStyle/>
                    <a:p>
                      <a:r>
                        <a:rPr lang="en-GB" dirty="0"/>
                        <a:t>Global Significance</a:t>
                      </a:r>
                    </a:p>
                  </a:txBody>
                  <a:tcPr/>
                </a:tc>
                <a:extLst>
                  <a:ext uri="{0D108BD9-81ED-4DB2-BD59-A6C34878D82A}">
                    <a16:rowId xmlns:a16="http://schemas.microsoft.com/office/drawing/2014/main" val="2425725817"/>
                  </a:ext>
                </a:extLst>
              </a:tr>
              <a:tr h="370840">
                <a:tc>
                  <a:txBody>
                    <a:bodyPr/>
                    <a:lstStyle/>
                    <a:p>
                      <a:endParaRPr lang="en-GB" dirty="0"/>
                    </a:p>
                  </a:txBody>
                  <a:tcPr/>
                </a:tc>
                <a:tc>
                  <a:txBody>
                    <a:bodyPr/>
                    <a:lstStyle/>
                    <a:p>
                      <a:r>
                        <a:rPr lang="en-GB" dirty="0"/>
                        <a:t>Explore the Traditional knowledge </a:t>
                      </a:r>
                    </a:p>
                  </a:txBody>
                  <a:tcPr/>
                </a:tc>
                <a:tc>
                  <a:txBody>
                    <a:bodyPr/>
                    <a:lstStyle/>
                    <a:p>
                      <a:r>
                        <a:rPr lang="en-GB" dirty="0"/>
                        <a:t>Adaptation as a Continuous Process</a:t>
                      </a:r>
                    </a:p>
                  </a:txBody>
                  <a:tcPr/>
                </a:tc>
                <a:extLst>
                  <a:ext uri="{0D108BD9-81ED-4DB2-BD59-A6C34878D82A}">
                    <a16:rowId xmlns:a16="http://schemas.microsoft.com/office/drawing/2014/main" val="2203974481"/>
                  </a:ext>
                </a:extLst>
              </a:tr>
              <a:tr h="370840">
                <a:tc>
                  <a:txBody>
                    <a:bodyPr/>
                    <a:lstStyle/>
                    <a:p>
                      <a:endParaRPr lang="en-GB"/>
                    </a:p>
                  </a:txBody>
                  <a:tcPr/>
                </a:tc>
                <a:tc>
                  <a:txBody>
                    <a:bodyPr/>
                    <a:lstStyle/>
                    <a:p>
                      <a:endParaRPr lang="en-GB" dirty="0"/>
                    </a:p>
                  </a:txBody>
                  <a:tcPr/>
                </a:tc>
                <a:tc>
                  <a:txBody>
                    <a:bodyPr/>
                    <a:lstStyle/>
                    <a:p>
                      <a:r>
                        <a:rPr lang="en-GB" dirty="0"/>
                        <a:t>Interdisciplinary Collaboration</a:t>
                      </a:r>
                    </a:p>
                  </a:txBody>
                  <a:tcPr/>
                </a:tc>
                <a:extLst>
                  <a:ext uri="{0D108BD9-81ED-4DB2-BD59-A6C34878D82A}">
                    <a16:rowId xmlns:a16="http://schemas.microsoft.com/office/drawing/2014/main" val="2904501843"/>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371426691"/>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66408235"/>
                  </a:ext>
                </a:extLst>
              </a:tr>
            </a:tbl>
          </a:graphicData>
        </a:graphic>
      </p:graphicFrame>
    </p:spTree>
    <p:extLst>
      <p:ext uri="{BB962C8B-B14F-4D97-AF65-F5344CB8AC3E}">
        <p14:creationId xmlns:p14="http://schemas.microsoft.com/office/powerpoint/2010/main" val="6842704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50" y="151964"/>
            <a:ext cx="8520600" cy="831300"/>
          </a:xfrm>
        </p:spPr>
        <p:txBody>
          <a:bodyPr/>
          <a:lstStyle/>
          <a:p>
            <a:r>
              <a:rPr lang="en-US" sz="2400" dirty="0">
                <a:latin typeface="Times New Roman" pitchFamily="18" charset="0"/>
                <a:cs typeface="Times New Roman" pitchFamily="18" charset="0"/>
              </a:rPr>
              <a:t>What lessons have you learnt about the research process</a:t>
            </a:r>
          </a:p>
        </p:txBody>
      </p:sp>
      <p:sp>
        <p:nvSpPr>
          <p:cNvPr id="3" name="TextBox 2"/>
          <p:cNvSpPr txBox="1"/>
          <p:nvPr/>
        </p:nvSpPr>
        <p:spPr>
          <a:xfrm>
            <a:off x="1217098" y="1374753"/>
            <a:ext cx="8128701" cy="2554545"/>
          </a:xfrm>
          <a:prstGeom prst="rect">
            <a:avLst/>
          </a:prstGeom>
          <a:noFill/>
        </p:spPr>
        <p:txBody>
          <a:bodyPr wrap="square" rtlCol="0">
            <a:spAutoFit/>
          </a:bodyPr>
          <a:lstStyle/>
          <a:p>
            <a:pPr marL="285750" indent="-285750">
              <a:buFont typeface="Arial" pitchFamily="34" charset="0"/>
              <a:buChar char="•"/>
            </a:pPr>
            <a:r>
              <a:rPr lang="en-US" sz="1600" dirty="0"/>
              <a:t>Importance of the Literature </a:t>
            </a:r>
          </a:p>
          <a:p>
            <a:pPr marL="285750" indent="-285750">
              <a:buFont typeface="Arial" pitchFamily="34" charset="0"/>
              <a:buChar char="•"/>
            </a:pPr>
            <a:endParaRPr lang="en-US" sz="1600" dirty="0"/>
          </a:p>
          <a:p>
            <a:pPr marL="285750" indent="-285750">
              <a:buFont typeface="Arial" pitchFamily="34" charset="0"/>
              <a:buChar char="•"/>
            </a:pPr>
            <a:r>
              <a:rPr lang="en-US" sz="1600" dirty="0"/>
              <a:t>Research Takes Time</a:t>
            </a:r>
          </a:p>
          <a:p>
            <a:pPr marL="285750" indent="-285750">
              <a:buFont typeface="Arial" pitchFamily="34" charset="0"/>
              <a:buChar char="•"/>
            </a:pPr>
            <a:endParaRPr lang="en-US" sz="1600" dirty="0"/>
          </a:p>
          <a:p>
            <a:pPr marL="285750" indent="-285750">
              <a:buFont typeface="Arial" pitchFamily="34" charset="0"/>
              <a:buChar char="•"/>
            </a:pPr>
            <a:r>
              <a:rPr lang="en-US" sz="1600" dirty="0"/>
              <a:t>Communication Skills</a:t>
            </a:r>
          </a:p>
          <a:p>
            <a:pPr marL="285750" indent="-285750">
              <a:buFont typeface="Arial" pitchFamily="34" charset="0"/>
              <a:buChar char="•"/>
            </a:pPr>
            <a:endParaRPr lang="en-US" sz="1600" dirty="0"/>
          </a:p>
          <a:p>
            <a:pPr marL="285750" indent="-285750">
              <a:buFont typeface="Arial" pitchFamily="34" charset="0"/>
              <a:buChar char="•"/>
            </a:pPr>
            <a:r>
              <a:rPr lang="en-US" sz="1600" dirty="0"/>
              <a:t>Ethical Considerations</a:t>
            </a:r>
          </a:p>
          <a:p>
            <a:pPr marL="285750" indent="-285750">
              <a:buFont typeface="Arial" pitchFamily="34" charset="0"/>
              <a:buChar char="•"/>
            </a:pPr>
            <a:endParaRPr lang="en-US" sz="1600" dirty="0"/>
          </a:p>
          <a:p>
            <a:pPr marL="285750" indent="-285750">
              <a:buFont typeface="Arial" pitchFamily="34" charset="0"/>
              <a:buChar char="•"/>
            </a:pPr>
            <a:r>
              <a:rPr lang="en-US" sz="1600" dirty="0"/>
              <a:t>Analysis is Complex – SAS </a:t>
            </a:r>
          </a:p>
          <a:p>
            <a:pPr marL="285750" indent="-285750">
              <a:buFont typeface="Arial" pitchFamily="34" charset="0"/>
              <a:buChar char="•"/>
            </a:pPr>
            <a:endParaRPr lang="en-US" sz="1600" dirty="0"/>
          </a:p>
        </p:txBody>
      </p:sp>
    </p:spTree>
    <p:extLst>
      <p:ext uri="{BB962C8B-B14F-4D97-AF65-F5344CB8AC3E}">
        <p14:creationId xmlns:p14="http://schemas.microsoft.com/office/powerpoint/2010/main" val="9632462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22"/>
          <p:cNvSpPr txBox="1">
            <a:spLocks noGrp="1"/>
          </p:cNvSpPr>
          <p:nvPr>
            <p:ph type="title"/>
          </p:nvPr>
        </p:nvSpPr>
        <p:spPr>
          <a:xfrm>
            <a:off x="311700" y="68875"/>
            <a:ext cx="8520600" cy="83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4200"/>
              <a:buNone/>
            </a:pPr>
            <a:r>
              <a:rPr lang="en" sz="3600">
                <a:latin typeface="Cambria"/>
                <a:ea typeface="Cambria"/>
                <a:cs typeface="Cambria"/>
                <a:sym typeface="Cambria"/>
              </a:rPr>
              <a:t>References</a:t>
            </a:r>
            <a:endParaRPr sz="3600">
              <a:latin typeface="Cambria"/>
              <a:ea typeface="Cambria"/>
              <a:cs typeface="Cambria"/>
              <a:sym typeface="Cambria"/>
            </a:endParaRPr>
          </a:p>
        </p:txBody>
      </p:sp>
      <p:sp>
        <p:nvSpPr>
          <p:cNvPr id="252" name="Google Shape;252;p22"/>
          <p:cNvSpPr txBox="1">
            <a:spLocks noGrp="1"/>
          </p:cNvSpPr>
          <p:nvPr>
            <p:ph type="body" idx="1"/>
          </p:nvPr>
        </p:nvSpPr>
        <p:spPr>
          <a:xfrm>
            <a:off x="238625" y="746832"/>
            <a:ext cx="8520600" cy="3354000"/>
          </a:xfrm>
          <a:prstGeom prst="rect">
            <a:avLst/>
          </a:prstGeom>
          <a:noFill/>
          <a:ln>
            <a:noFill/>
          </a:ln>
        </p:spPr>
        <p:txBody>
          <a:bodyPr spcFirstLastPara="1" wrap="square" lIns="91425" tIns="91425" rIns="91425" bIns="91425" anchor="t" anchorCtr="0">
            <a:noAutofit/>
          </a:bodyPr>
          <a:lstStyle/>
          <a:p>
            <a:pPr marL="457200"/>
            <a:r>
              <a:rPr lang="en-GB" sz="1400" dirty="0">
                <a:effectLst/>
                <a:latin typeface="Times New Roman" panose="02020603050405020304" pitchFamily="18" charset="0"/>
                <a:ea typeface="Times New Roman" panose="02020603050405020304" pitchFamily="18" charset="0"/>
              </a:rPr>
              <a:t>Abdulla, M., Juneja, M., </a:t>
            </a:r>
            <a:r>
              <a:rPr lang="en-GB" sz="1400" dirty="0" err="1">
                <a:effectLst/>
                <a:latin typeface="Times New Roman" panose="02020603050405020304" pitchFamily="18" charset="0"/>
                <a:ea typeface="Times New Roman" panose="02020603050405020304" pitchFamily="18" charset="0"/>
              </a:rPr>
              <a:t>Klamert</a:t>
            </a:r>
            <a:r>
              <a:rPr lang="en-GB" sz="1400" dirty="0">
                <a:effectLst/>
                <a:latin typeface="Times New Roman" panose="02020603050405020304" pitchFamily="18" charset="0"/>
                <a:ea typeface="Times New Roman" panose="02020603050405020304" pitchFamily="18" charset="0"/>
              </a:rPr>
              <a:t>, M. and Pearce, M. (2019). </a:t>
            </a:r>
            <a:r>
              <a:rPr lang="en-GB" sz="1400" i="1" dirty="0">
                <a:effectLst/>
                <a:latin typeface="Times New Roman" panose="02020603050405020304" pitchFamily="18" charset="0"/>
                <a:ea typeface="Times New Roman" panose="02020603050405020304" pitchFamily="18" charset="0"/>
              </a:rPr>
              <a:t>World Food Program Focal points: Annual Performance Report for 2018 Draft decision*</a:t>
            </a:r>
            <a:r>
              <a:rPr lang="en-GB" sz="1400" dirty="0">
                <a:effectLst/>
                <a:latin typeface="Times New Roman" panose="02020603050405020304" pitchFamily="18" charset="0"/>
                <a:ea typeface="Times New Roman" panose="02020603050405020304" pitchFamily="18" charset="0"/>
              </a:rPr>
              <a:t>.</a:t>
            </a:r>
          </a:p>
          <a:p>
            <a:pPr marL="457200"/>
            <a:r>
              <a:rPr lang="en-GB" sz="1400" dirty="0" err="1">
                <a:effectLst/>
                <a:latin typeface="Times New Roman" panose="02020603050405020304" pitchFamily="18" charset="0"/>
                <a:ea typeface="Times New Roman" panose="02020603050405020304" pitchFamily="18" charset="0"/>
              </a:rPr>
              <a:t>Agius</a:t>
            </a:r>
            <a:r>
              <a:rPr lang="en-GB" sz="1400" dirty="0">
                <a:effectLst/>
                <a:latin typeface="Times New Roman" panose="02020603050405020304" pitchFamily="18" charset="0"/>
                <a:ea typeface="Times New Roman" panose="02020603050405020304" pitchFamily="18" charset="0"/>
              </a:rPr>
              <a:t>, K. (2022). Climate Change Adaptation and Mitigation in a Small Archipelago: the Role of Ecotourism in Malta. </a:t>
            </a:r>
            <a:r>
              <a:rPr lang="en-GB" sz="1400" i="1" dirty="0">
                <a:effectLst/>
                <a:latin typeface="Times New Roman" panose="02020603050405020304" pitchFamily="18" charset="0"/>
                <a:ea typeface="Times New Roman" panose="02020603050405020304" pitchFamily="18" charset="0"/>
              </a:rPr>
              <a:t>International Journal of Islands Research International Journal of Islands Research</a:t>
            </a:r>
            <a:r>
              <a:rPr lang="en-GB" sz="1400" dirty="0">
                <a:effectLst/>
                <a:latin typeface="Times New Roman" panose="02020603050405020304" pitchFamily="18" charset="0"/>
                <a:ea typeface="Times New Roman" panose="02020603050405020304" pitchFamily="18" charset="0"/>
              </a:rPr>
              <a:t>, [online] 3(1).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://doi.org/10.21427/4nka-2s47.</a:t>
            </a:r>
          </a:p>
          <a:p>
            <a:pPr marL="457200"/>
            <a:r>
              <a:rPr lang="en-GB" sz="1400" dirty="0">
                <a:effectLst/>
                <a:latin typeface="Times New Roman" panose="02020603050405020304" pitchFamily="18" charset="0"/>
                <a:ea typeface="Times New Roman" panose="02020603050405020304" pitchFamily="18" charset="0"/>
              </a:rPr>
              <a:t>Agyeman, Y. (2019). Ecotourism as an Adaptation Strategy for Mitigating Climate Change Impacts on Local Communities Around Protected Areas in Ghana.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://doi.org/10.1007/9783319710259_1591.</a:t>
            </a:r>
          </a:p>
          <a:p>
            <a:pPr marL="457200"/>
            <a:r>
              <a:rPr lang="en-GB" sz="1400" dirty="0">
                <a:effectLst/>
                <a:latin typeface="Times New Roman" panose="02020603050405020304" pitchFamily="18" charset="0"/>
                <a:ea typeface="Times New Roman" panose="02020603050405020304" pitchFamily="18" charset="0"/>
              </a:rPr>
              <a:t>Agyeman, Y.B., Yeboah, A.O. and </a:t>
            </a:r>
            <a:r>
              <a:rPr lang="en-GB" sz="1400" dirty="0" err="1">
                <a:effectLst/>
                <a:latin typeface="Times New Roman" panose="02020603050405020304" pitchFamily="18" charset="0"/>
                <a:ea typeface="Times New Roman" panose="02020603050405020304" pitchFamily="18" charset="0"/>
              </a:rPr>
              <a:t>Ashie</a:t>
            </a:r>
            <a:r>
              <a:rPr lang="en-GB" sz="1400" dirty="0">
                <a:effectLst/>
                <a:latin typeface="Times New Roman" panose="02020603050405020304" pitchFamily="18" charset="0"/>
                <a:ea typeface="Times New Roman" panose="02020603050405020304" pitchFamily="18" charset="0"/>
              </a:rPr>
              <a:t>, E. (2019). Protected areas and poverty reduction: The role of ecotourism livelihood in local communities in Ghana. </a:t>
            </a:r>
            <a:r>
              <a:rPr lang="en-GB" sz="1400" i="1" dirty="0">
                <a:effectLst/>
                <a:latin typeface="Times New Roman" panose="02020603050405020304" pitchFamily="18" charset="0"/>
                <a:ea typeface="Times New Roman" panose="02020603050405020304" pitchFamily="18" charset="0"/>
              </a:rPr>
              <a:t>Community Development</a:t>
            </a:r>
            <a:r>
              <a:rPr lang="en-GB" sz="1400" dirty="0">
                <a:effectLst/>
                <a:latin typeface="Times New Roman" panose="02020603050405020304" pitchFamily="18" charset="0"/>
                <a:ea typeface="Times New Roman" panose="02020603050405020304" pitchFamily="18" charset="0"/>
              </a:rPr>
              <a:t>, [online] 50(1), pp.73–91. Available at: https://econpapers.repec.org/article/tafcomdev/v_3a50_3ay_3a2019_3ai_3a1_3ap_3a73-91.htm [Accessed 5 Jan. 2023].</a:t>
            </a:r>
          </a:p>
          <a:p>
            <a:pPr marL="457200"/>
            <a:r>
              <a:rPr lang="en-GB" sz="1400" dirty="0">
                <a:effectLst/>
                <a:latin typeface="Times New Roman" panose="02020603050405020304" pitchFamily="18" charset="0"/>
                <a:ea typeface="Times New Roman" panose="02020603050405020304" pitchFamily="18" charset="0"/>
              </a:rPr>
              <a:t>Ahmad, Z., Hassan, N.M., Khattak, M.N., </a:t>
            </a:r>
            <a:r>
              <a:rPr lang="en-GB" sz="1400" dirty="0" err="1">
                <a:effectLst/>
                <a:latin typeface="Times New Roman" panose="02020603050405020304" pitchFamily="18" charset="0"/>
                <a:ea typeface="Times New Roman" panose="02020603050405020304" pitchFamily="18" charset="0"/>
              </a:rPr>
              <a:t>Moustafa</a:t>
            </a:r>
            <a:r>
              <a:rPr lang="en-GB" sz="1400" dirty="0">
                <a:effectLst/>
                <a:latin typeface="Times New Roman" panose="02020603050405020304" pitchFamily="18" charset="0"/>
                <a:ea typeface="Times New Roman" panose="02020603050405020304" pitchFamily="18" charset="0"/>
              </a:rPr>
              <a:t>, M.A. and Fakhri, M. (2021). Impact of Tourist’s Environmental Awareness on Pro-Environmental </a:t>
            </a:r>
            <a:r>
              <a:rPr lang="en-GB" sz="1400" dirty="0" err="1">
                <a:effectLst/>
                <a:latin typeface="Times New Roman" panose="02020603050405020304" pitchFamily="18" charset="0"/>
                <a:ea typeface="Times New Roman" panose="02020603050405020304" pitchFamily="18" charset="0"/>
              </a:rPr>
              <a:t>Behavior</a:t>
            </a:r>
            <a:r>
              <a:rPr lang="en-GB" sz="1400" dirty="0">
                <a:effectLst/>
                <a:latin typeface="Times New Roman" panose="02020603050405020304" pitchFamily="18" charset="0"/>
                <a:ea typeface="Times New Roman" panose="02020603050405020304" pitchFamily="18" charset="0"/>
              </a:rPr>
              <a:t> with the Mediating Effect of Tourist’s Environmental Concern and Moderating Effect of Tourist’s Environmental Attachment. </a:t>
            </a:r>
            <a:r>
              <a:rPr lang="en-GB" sz="1400" i="1" dirty="0">
                <a:effectLst/>
                <a:latin typeface="Times New Roman" panose="02020603050405020304" pitchFamily="18" charset="0"/>
                <a:ea typeface="Times New Roman" panose="02020603050405020304" pitchFamily="18" charset="0"/>
              </a:rPr>
              <a:t>Sustainability</a:t>
            </a:r>
            <a:r>
              <a:rPr lang="en-GB" sz="1400" dirty="0">
                <a:effectLst/>
                <a:latin typeface="Times New Roman" panose="02020603050405020304" pitchFamily="18" charset="0"/>
                <a:ea typeface="Times New Roman" panose="02020603050405020304" pitchFamily="18" charset="0"/>
              </a:rPr>
              <a:t>, 13(23), p.12998.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://doi.org/10.3390/su132312998.</a:t>
            </a:r>
          </a:p>
          <a:p>
            <a:pPr marL="457200"/>
            <a:r>
              <a:rPr lang="en-GB" sz="1400" dirty="0" err="1">
                <a:effectLst/>
                <a:latin typeface="Times New Roman" panose="02020603050405020304" pitchFamily="18" charset="0"/>
                <a:ea typeface="Times New Roman" panose="02020603050405020304" pitchFamily="18" charset="0"/>
              </a:rPr>
              <a:t>Alchemer</a:t>
            </a:r>
            <a:r>
              <a:rPr lang="en-GB" sz="1400" dirty="0">
                <a:effectLst/>
                <a:latin typeface="Times New Roman" panose="02020603050405020304" pitchFamily="18" charset="0"/>
                <a:ea typeface="Times New Roman" panose="02020603050405020304" pitchFamily="18" charset="0"/>
              </a:rPr>
              <a:t> (2021). </a:t>
            </a:r>
            <a:r>
              <a:rPr lang="en-GB" sz="1400" i="1" dirty="0">
                <a:effectLst/>
                <a:latin typeface="Times New Roman" panose="02020603050405020304" pitchFamily="18" charset="0"/>
                <a:ea typeface="Times New Roman" panose="02020603050405020304" pitchFamily="18" charset="0"/>
              </a:rPr>
              <a:t>Purposive Sampling 101 | </a:t>
            </a:r>
            <a:r>
              <a:rPr lang="en-GB" sz="1400" i="1" dirty="0" err="1">
                <a:effectLst/>
                <a:latin typeface="Times New Roman" panose="02020603050405020304" pitchFamily="18" charset="0"/>
                <a:ea typeface="Times New Roman" panose="02020603050405020304" pitchFamily="18" charset="0"/>
              </a:rPr>
              <a:t>Alchemer</a:t>
            </a:r>
            <a:r>
              <a:rPr lang="en-GB" sz="1400" i="1" dirty="0">
                <a:effectLst/>
                <a:latin typeface="Times New Roman" panose="02020603050405020304" pitchFamily="18" charset="0"/>
                <a:ea typeface="Times New Roman" panose="02020603050405020304" pitchFamily="18" charset="0"/>
              </a:rPr>
              <a:t> Blog</a:t>
            </a:r>
            <a:r>
              <a:rPr lang="en-GB" sz="1400" dirty="0">
                <a:effectLst/>
                <a:latin typeface="Times New Roman" panose="02020603050405020304" pitchFamily="18" charset="0"/>
                <a:ea typeface="Times New Roman" panose="02020603050405020304" pitchFamily="18" charset="0"/>
              </a:rPr>
              <a:t>. [online] </a:t>
            </a:r>
            <a:r>
              <a:rPr lang="en-GB" sz="1400" dirty="0" err="1">
                <a:effectLst/>
                <a:latin typeface="Times New Roman" panose="02020603050405020304" pitchFamily="18" charset="0"/>
                <a:ea typeface="Times New Roman" panose="02020603050405020304" pitchFamily="18" charset="0"/>
              </a:rPr>
              <a:t>Alchemer</a:t>
            </a:r>
            <a:r>
              <a:rPr lang="en-GB" sz="1400" dirty="0">
                <a:effectLst/>
                <a:latin typeface="Times New Roman" panose="02020603050405020304" pitchFamily="18" charset="0"/>
                <a:ea typeface="Times New Roman" panose="02020603050405020304" pitchFamily="18" charset="0"/>
              </a:rPr>
              <a:t>. Available at: https://www.alchemer.com/resources/blog/purposive-sampling-101/. </a:t>
            </a:r>
          </a:p>
          <a:p>
            <a:pPr marL="457200"/>
            <a:endParaRPr lang="en-GB" sz="1400" dirty="0">
              <a:effectLst/>
              <a:latin typeface="Times New Roman" panose="02020603050405020304" pitchFamily="18" charset="0"/>
              <a:ea typeface="Times New Roman" panose="02020603050405020304" pitchFamily="18" charset="0"/>
            </a:endParaRPr>
          </a:p>
          <a:p>
            <a:pPr marL="114300" indent="0">
              <a:buNone/>
            </a:pPr>
            <a:r>
              <a:rPr lang="en-US" sz="1400" dirty="0"/>
              <a:t> </a:t>
            </a:r>
            <a:endParaRPr lang="en-US" sz="1400" u="sng" dirty="0">
              <a:solidFill>
                <a:schemeClr val="hlink"/>
              </a:solidFill>
              <a:latin typeface="Calibri"/>
              <a:cs typeface="Calibri"/>
              <a:sym typeface="Calibri"/>
            </a:endParaRPr>
          </a:p>
          <a:p>
            <a:pPr marL="0" indent="0">
              <a:spcBef>
                <a:spcPts val="400"/>
              </a:spcBef>
              <a:buNone/>
            </a:pPr>
            <a:endParaRPr lang="en" sz="1400" dirty="0">
              <a:latin typeface="Calibri"/>
              <a:ea typeface="Calibri"/>
              <a:cs typeface="Calibri"/>
              <a:sym typeface="Calibri"/>
            </a:endParaRPr>
          </a:p>
          <a:p>
            <a:pPr marL="0" indent="0">
              <a:spcBef>
                <a:spcPts val="400"/>
              </a:spcBef>
              <a:buNone/>
            </a:pPr>
            <a:endParaRPr lang="en-US" sz="1400" dirty="0"/>
          </a:p>
          <a:p>
            <a:pPr marL="0" lvl="0" indent="0" algn="l" rtl="0">
              <a:lnSpc>
                <a:spcPct val="115000"/>
              </a:lnSpc>
              <a:spcBef>
                <a:spcPts val="400"/>
              </a:spcBef>
              <a:spcAft>
                <a:spcPts val="0"/>
              </a:spcAft>
              <a:buSzPts val="1800"/>
              <a:buNone/>
            </a:pPr>
            <a:endParaRPr sz="1400" dirty="0">
              <a:latin typeface="Calibri"/>
              <a:ea typeface="Calibri"/>
              <a:cs typeface="Calibri"/>
              <a:sym typeface="Calibri"/>
            </a:endParaRPr>
          </a:p>
          <a:p>
            <a:pPr marL="0" lvl="0" indent="0" algn="l" rtl="0">
              <a:lnSpc>
                <a:spcPct val="115000"/>
              </a:lnSpc>
              <a:spcBef>
                <a:spcPts val="0"/>
              </a:spcBef>
              <a:spcAft>
                <a:spcPts val="1600"/>
              </a:spcAft>
              <a:buSzPts val="1800"/>
              <a:buNone/>
            </a:pPr>
            <a:endParaRPr sz="1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23"/>
          <p:cNvSpPr txBox="1">
            <a:spLocks noGrp="1"/>
          </p:cNvSpPr>
          <p:nvPr>
            <p:ph type="body" idx="1"/>
          </p:nvPr>
        </p:nvSpPr>
        <p:spPr>
          <a:xfrm>
            <a:off x="311700" y="140525"/>
            <a:ext cx="8520600" cy="4438800"/>
          </a:xfrm>
          <a:prstGeom prst="rect">
            <a:avLst/>
          </a:prstGeom>
          <a:noFill/>
          <a:ln>
            <a:noFill/>
          </a:ln>
        </p:spPr>
        <p:txBody>
          <a:bodyPr spcFirstLastPara="1" wrap="square" lIns="91425" tIns="91425" rIns="91425" bIns="91425" anchor="t" anchorCtr="0">
            <a:noAutofit/>
          </a:bodyPr>
          <a:lstStyle/>
          <a:p>
            <a:pPr marL="457200"/>
            <a:r>
              <a:rPr lang="en-GB" sz="1400" dirty="0" err="1">
                <a:effectLst/>
                <a:latin typeface="Times New Roman" panose="02020603050405020304" pitchFamily="18" charset="0"/>
                <a:ea typeface="Times New Roman" panose="02020603050405020304" pitchFamily="18" charset="0"/>
              </a:rPr>
              <a:t>Alchemer</a:t>
            </a:r>
            <a:r>
              <a:rPr lang="en-GB" sz="1400" dirty="0">
                <a:effectLst/>
                <a:latin typeface="Times New Roman" panose="02020603050405020304" pitchFamily="18" charset="0"/>
                <a:ea typeface="Times New Roman" panose="02020603050405020304" pitchFamily="18" charset="0"/>
              </a:rPr>
              <a:t> (2021). </a:t>
            </a:r>
            <a:r>
              <a:rPr lang="en-GB" sz="1400" i="1" dirty="0">
                <a:effectLst/>
                <a:latin typeface="Times New Roman" panose="02020603050405020304" pitchFamily="18" charset="0"/>
                <a:ea typeface="Times New Roman" panose="02020603050405020304" pitchFamily="18" charset="0"/>
              </a:rPr>
              <a:t>Purposive Sampling 101 | </a:t>
            </a:r>
            <a:r>
              <a:rPr lang="en-GB" sz="1400" i="1" dirty="0" err="1">
                <a:effectLst/>
                <a:latin typeface="Times New Roman" panose="02020603050405020304" pitchFamily="18" charset="0"/>
                <a:ea typeface="Times New Roman" panose="02020603050405020304" pitchFamily="18" charset="0"/>
              </a:rPr>
              <a:t>Alchemer</a:t>
            </a:r>
            <a:r>
              <a:rPr lang="en-GB" sz="1400" i="1" dirty="0">
                <a:effectLst/>
                <a:latin typeface="Times New Roman" panose="02020603050405020304" pitchFamily="18" charset="0"/>
                <a:ea typeface="Times New Roman" panose="02020603050405020304" pitchFamily="18" charset="0"/>
              </a:rPr>
              <a:t> Blog</a:t>
            </a:r>
            <a:r>
              <a:rPr lang="en-GB" sz="1400" dirty="0">
                <a:effectLst/>
                <a:latin typeface="Times New Roman" panose="02020603050405020304" pitchFamily="18" charset="0"/>
                <a:ea typeface="Times New Roman" panose="02020603050405020304" pitchFamily="18" charset="0"/>
              </a:rPr>
              <a:t>. [online] </a:t>
            </a:r>
            <a:r>
              <a:rPr lang="en-GB" sz="1400" dirty="0" err="1">
                <a:effectLst/>
                <a:latin typeface="Times New Roman" panose="02020603050405020304" pitchFamily="18" charset="0"/>
                <a:ea typeface="Times New Roman" panose="02020603050405020304" pitchFamily="18" charset="0"/>
              </a:rPr>
              <a:t>Alchemer</a:t>
            </a:r>
            <a:r>
              <a:rPr lang="en-GB" sz="1400" dirty="0">
                <a:effectLst/>
                <a:latin typeface="Times New Roman" panose="02020603050405020304" pitchFamily="18" charset="0"/>
                <a:ea typeface="Times New Roman" panose="02020603050405020304" pitchFamily="18" charset="0"/>
              </a:rPr>
              <a:t>. Available at: https://www.alchemer.com/resources/blog/purposive-sampling-101/.</a:t>
            </a:r>
          </a:p>
          <a:p>
            <a:pPr marL="457200"/>
            <a:r>
              <a:rPr lang="en-GB" sz="1400" dirty="0">
                <a:effectLst/>
                <a:latin typeface="Times New Roman" panose="02020603050405020304" pitchFamily="18" charset="0"/>
                <a:ea typeface="Times New Roman" panose="02020603050405020304" pitchFamily="18" charset="0"/>
              </a:rPr>
              <a:t>Allen, I. and Seaman, C. (2007). </a:t>
            </a:r>
            <a:r>
              <a:rPr lang="en-GB" sz="1400" i="1" dirty="0">
                <a:effectLst/>
                <a:latin typeface="Times New Roman" panose="02020603050405020304" pitchFamily="18" charset="0"/>
                <a:ea typeface="Times New Roman" panose="02020603050405020304" pitchFamily="18" charset="0"/>
              </a:rPr>
              <a:t>Likert Scales and Data Analyses</a:t>
            </a:r>
            <a:r>
              <a:rPr lang="en-GB" sz="1400" dirty="0">
                <a:effectLst/>
                <a:latin typeface="Times New Roman" panose="02020603050405020304" pitchFamily="18" charset="0"/>
                <a:ea typeface="Times New Roman" panose="02020603050405020304" pitchFamily="18" charset="0"/>
              </a:rPr>
              <a:t>. [online] Available at: https://www.bayviewanalytics.com/reports/asq/likert-scales-and-data-analyses.pdf.</a:t>
            </a:r>
          </a:p>
          <a:p>
            <a:pPr marL="457200"/>
            <a:r>
              <a:rPr lang="en-GB" sz="1400" dirty="0">
                <a:effectLst/>
                <a:latin typeface="Times New Roman" panose="02020603050405020304" pitchFamily="18" charset="0"/>
                <a:ea typeface="Times New Roman" panose="02020603050405020304" pitchFamily="18" charset="0"/>
              </a:rPr>
              <a:t>Ashley, C. and Roe, D. (2002). Making Tourism Work for the Poor: Strategies and challenges in Southern Africa. </a:t>
            </a:r>
            <a:r>
              <a:rPr lang="en-GB" sz="1400" i="1" dirty="0">
                <a:effectLst/>
                <a:latin typeface="Times New Roman" panose="02020603050405020304" pitchFamily="18" charset="0"/>
                <a:ea typeface="Times New Roman" panose="02020603050405020304" pitchFamily="18" charset="0"/>
              </a:rPr>
              <a:t>Development Southern Africa</a:t>
            </a:r>
            <a:r>
              <a:rPr lang="en-GB" sz="1400" dirty="0">
                <a:effectLst/>
                <a:latin typeface="Times New Roman" panose="02020603050405020304" pitchFamily="18" charset="0"/>
                <a:ea typeface="Times New Roman" panose="02020603050405020304" pitchFamily="18" charset="0"/>
              </a:rPr>
              <a:t>, 19, pp.61–82.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://doi.org/10.1080/03768350220123855.</a:t>
            </a:r>
          </a:p>
          <a:p>
            <a:pPr marL="457200"/>
            <a:r>
              <a:rPr lang="en-GB" sz="1400" dirty="0">
                <a:effectLst/>
                <a:latin typeface="Times New Roman" panose="02020603050405020304" pitchFamily="18" charset="0"/>
                <a:ea typeface="Times New Roman" panose="02020603050405020304" pitchFamily="18" charset="0"/>
              </a:rPr>
              <a:t>Ashok, M., Madan, R., </a:t>
            </a:r>
            <a:r>
              <a:rPr lang="en-GB" sz="1400" dirty="0" err="1">
                <a:effectLst/>
                <a:latin typeface="Times New Roman" panose="02020603050405020304" pitchFamily="18" charset="0"/>
                <a:ea typeface="Times New Roman" panose="02020603050405020304" pitchFamily="18" charset="0"/>
              </a:rPr>
              <a:t>Joha</a:t>
            </a:r>
            <a:r>
              <a:rPr lang="en-GB" sz="1400" dirty="0">
                <a:effectLst/>
                <a:latin typeface="Times New Roman" panose="02020603050405020304" pitchFamily="18" charset="0"/>
                <a:ea typeface="Times New Roman" panose="02020603050405020304" pitchFamily="18" charset="0"/>
              </a:rPr>
              <a:t>, A. and Sivarajah, U. (2022). Ethical framework for Artificial Intelligence and Digital technologies. </a:t>
            </a:r>
            <a:r>
              <a:rPr lang="en-GB" sz="1400" i="1" dirty="0">
                <a:effectLst/>
                <a:latin typeface="Times New Roman" panose="02020603050405020304" pitchFamily="18" charset="0"/>
                <a:ea typeface="Times New Roman" panose="02020603050405020304" pitchFamily="18" charset="0"/>
              </a:rPr>
              <a:t>International Journal of Information Management</a:t>
            </a:r>
            <a:r>
              <a:rPr lang="en-GB" sz="1400" dirty="0">
                <a:effectLst/>
                <a:latin typeface="Times New Roman" panose="02020603050405020304" pitchFamily="18" charset="0"/>
                <a:ea typeface="Times New Roman" panose="02020603050405020304" pitchFamily="18" charset="0"/>
              </a:rPr>
              <a:t>, 62(62), p.102433.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://doi.org/10.1016/j.ijinfomgt.2021.102433.</a:t>
            </a:r>
          </a:p>
          <a:p>
            <a:pPr marL="457200"/>
            <a:r>
              <a:rPr lang="en-GB" sz="1400" dirty="0">
                <a:effectLst/>
                <a:latin typeface="Times New Roman" panose="02020603050405020304" pitchFamily="18" charset="0"/>
                <a:ea typeface="Times New Roman" panose="02020603050405020304" pitchFamily="18" charset="0"/>
              </a:rPr>
              <a:t>Basnayake, B.R.S.B., </a:t>
            </a:r>
            <a:r>
              <a:rPr lang="en-GB" sz="1400" dirty="0" err="1">
                <a:effectLst/>
                <a:latin typeface="Times New Roman" panose="02020603050405020304" pitchFamily="18" charset="0"/>
                <a:ea typeface="Times New Roman" panose="02020603050405020304" pitchFamily="18" charset="0"/>
              </a:rPr>
              <a:t>Abjhyasinghe</a:t>
            </a:r>
            <a:r>
              <a:rPr lang="en-GB" sz="1400" dirty="0">
                <a:effectLst/>
                <a:latin typeface="Times New Roman" panose="02020603050405020304" pitchFamily="18" charset="0"/>
                <a:ea typeface="Times New Roman" panose="02020603050405020304" pitchFamily="18" charset="0"/>
              </a:rPr>
              <a:t>, K.R., </a:t>
            </a:r>
            <a:r>
              <a:rPr lang="en-GB" sz="1400" dirty="0" err="1">
                <a:effectLst/>
                <a:latin typeface="Times New Roman" panose="02020603050405020304" pitchFamily="18" charset="0"/>
                <a:ea typeface="Times New Roman" panose="02020603050405020304" pitchFamily="18" charset="0"/>
              </a:rPr>
              <a:t>Sumathipala</a:t>
            </a:r>
            <a:r>
              <a:rPr lang="en-GB" sz="1400" dirty="0">
                <a:effectLst/>
                <a:latin typeface="Times New Roman" panose="02020603050405020304" pitchFamily="18" charset="0"/>
                <a:ea typeface="Times New Roman" panose="02020603050405020304" pitchFamily="18" charset="0"/>
              </a:rPr>
              <a:t>, W.L., </a:t>
            </a:r>
            <a:r>
              <a:rPr lang="en-GB" sz="1400" dirty="0" err="1">
                <a:effectLst/>
                <a:latin typeface="Times New Roman" panose="02020603050405020304" pitchFamily="18" charset="0"/>
                <a:ea typeface="Times New Roman" panose="02020603050405020304" pitchFamily="18" charset="0"/>
              </a:rPr>
              <a:t>Punyawardene</a:t>
            </a:r>
            <a:r>
              <a:rPr lang="en-GB" sz="1400" dirty="0">
                <a:effectLst/>
                <a:latin typeface="Times New Roman" panose="02020603050405020304" pitchFamily="18" charset="0"/>
                <a:ea typeface="Times New Roman" panose="02020603050405020304" pitchFamily="18" charset="0"/>
              </a:rPr>
              <a:t>, B.V.R., Perera and Joseph (2007). </a:t>
            </a:r>
            <a:r>
              <a:rPr lang="en-GB" sz="1400" i="1" dirty="0">
                <a:effectLst/>
                <a:latin typeface="Times New Roman" panose="02020603050405020304" pitchFamily="18" charset="0"/>
                <a:ea typeface="Times New Roman" panose="02020603050405020304" pitchFamily="18" charset="0"/>
              </a:rPr>
              <a:t>Climate Change in Sri Lanka Impacts, Adaptation &amp; Mitigation. Proceedings of the National Conference on Climate Change, Centre for Climate Change Studies, and Kobe-Asia-Pacific Network for Global Change Research, Department of Meteorology, Colombo, Sri Lanka. - References - Scientific Research Publishing</a:t>
            </a:r>
            <a:r>
              <a:rPr lang="en-GB" sz="1400" dirty="0">
                <a:effectLst/>
                <a:latin typeface="Times New Roman" panose="02020603050405020304" pitchFamily="18" charset="0"/>
                <a:ea typeface="Times New Roman" panose="02020603050405020304" pitchFamily="18" charset="0"/>
              </a:rPr>
              <a:t>. [online] www.scirp.org. Available at: https://www.scirp.org [Accessed 20 Jun. 2023]. </a:t>
            </a:r>
          </a:p>
          <a:p>
            <a:pPr marL="457200"/>
            <a:r>
              <a:rPr lang="en-GB" sz="1400" dirty="0">
                <a:effectLst/>
                <a:latin typeface="Times New Roman" panose="02020603050405020304" pitchFamily="18" charset="0"/>
                <a:ea typeface="Times New Roman" panose="02020603050405020304" pitchFamily="18" charset="0"/>
              </a:rPr>
              <a:t>Battisti, </a:t>
            </a:r>
            <a:r>
              <a:rPr lang="en-GB" sz="1400" dirty="0" err="1">
                <a:effectLst/>
                <a:latin typeface="Times New Roman" panose="02020603050405020304" pitchFamily="18" charset="0"/>
                <a:ea typeface="Times New Roman" panose="02020603050405020304" pitchFamily="18" charset="0"/>
              </a:rPr>
              <a:t>David.S</a:t>
            </a:r>
            <a:r>
              <a:rPr lang="en-GB" sz="1400" dirty="0">
                <a:effectLst/>
                <a:latin typeface="Times New Roman" panose="02020603050405020304" pitchFamily="18" charset="0"/>
                <a:ea typeface="Times New Roman" panose="02020603050405020304" pitchFamily="18" charset="0"/>
              </a:rPr>
              <a:t>. and Naylor, R.L. (2009). Historical Warnings of Future Food Insecurity with Unprecedented Seasonal Heat. </a:t>
            </a:r>
            <a:r>
              <a:rPr lang="en-GB" sz="1400" i="1" dirty="0">
                <a:effectLst/>
                <a:latin typeface="Times New Roman" panose="02020603050405020304" pitchFamily="18" charset="0"/>
                <a:ea typeface="Times New Roman" panose="02020603050405020304" pitchFamily="18" charset="0"/>
              </a:rPr>
              <a:t>Science</a:t>
            </a:r>
            <a:r>
              <a:rPr lang="en-GB" sz="1400" dirty="0">
                <a:effectLst/>
                <a:latin typeface="Times New Roman" panose="02020603050405020304" pitchFamily="18" charset="0"/>
                <a:ea typeface="Times New Roman" panose="02020603050405020304" pitchFamily="18" charset="0"/>
              </a:rPr>
              <a:t>, [online] 323(5911), pp.240–244.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://doi.org/10.1126/science.1164363.</a:t>
            </a:r>
          </a:p>
          <a:p>
            <a:pPr marL="457200"/>
            <a:r>
              <a:rPr lang="en-GB" sz="1400" dirty="0" err="1">
                <a:effectLst/>
                <a:latin typeface="Times New Roman" panose="02020603050405020304" pitchFamily="18" charset="0"/>
                <a:ea typeface="Times New Roman" panose="02020603050405020304" pitchFamily="18" charset="0"/>
              </a:rPr>
              <a:t>Bebermeier</a:t>
            </a:r>
            <a:r>
              <a:rPr lang="en-GB" sz="1400" dirty="0">
                <a:effectLst/>
                <a:latin typeface="Times New Roman" panose="02020603050405020304" pitchFamily="18" charset="0"/>
                <a:ea typeface="Times New Roman" panose="02020603050405020304" pitchFamily="18" charset="0"/>
              </a:rPr>
              <a:t>, W., Meister, J., </a:t>
            </a:r>
            <a:r>
              <a:rPr lang="en-GB" sz="1400" dirty="0" err="1">
                <a:effectLst/>
                <a:latin typeface="Times New Roman" panose="02020603050405020304" pitchFamily="18" charset="0"/>
                <a:ea typeface="Times New Roman" panose="02020603050405020304" pitchFamily="18" charset="0"/>
              </a:rPr>
              <a:t>Withanachchi</a:t>
            </a:r>
            <a:r>
              <a:rPr lang="en-GB" sz="1400" dirty="0">
                <a:effectLst/>
                <a:latin typeface="Times New Roman" panose="02020603050405020304" pitchFamily="18" charset="0"/>
                <a:ea typeface="Times New Roman" panose="02020603050405020304" pitchFamily="18" charset="0"/>
              </a:rPr>
              <a:t>, C., </a:t>
            </a:r>
            <a:r>
              <a:rPr lang="en-GB" sz="1400" dirty="0" err="1">
                <a:effectLst/>
                <a:latin typeface="Times New Roman" panose="02020603050405020304" pitchFamily="18" charset="0"/>
                <a:ea typeface="Times New Roman" panose="02020603050405020304" pitchFamily="18" charset="0"/>
              </a:rPr>
              <a:t>Middelhaufe</a:t>
            </a:r>
            <a:r>
              <a:rPr lang="en-GB" sz="1400" dirty="0">
                <a:effectLst/>
                <a:latin typeface="Times New Roman" panose="02020603050405020304" pitchFamily="18" charset="0"/>
                <a:ea typeface="Times New Roman" panose="02020603050405020304" pitchFamily="18" charset="0"/>
              </a:rPr>
              <a:t>, I. and </a:t>
            </a:r>
            <a:r>
              <a:rPr lang="en-GB" sz="1400" dirty="0" err="1">
                <a:effectLst/>
                <a:latin typeface="Times New Roman" panose="02020603050405020304" pitchFamily="18" charset="0"/>
                <a:ea typeface="Times New Roman" panose="02020603050405020304" pitchFamily="18" charset="0"/>
              </a:rPr>
              <a:t>Schütt</a:t>
            </a:r>
            <a:r>
              <a:rPr lang="en-GB" sz="1400" dirty="0">
                <a:effectLst/>
                <a:latin typeface="Times New Roman" panose="02020603050405020304" pitchFamily="18" charset="0"/>
                <a:ea typeface="Times New Roman" panose="02020603050405020304" pitchFamily="18" charset="0"/>
              </a:rPr>
              <a:t>, B. (2017). Tank Cascade Systems as a Sustainable Measure of Watershed Management in South Asia. </a:t>
            </a:r>
            <a:r>
              <a:rPr lang="en-GB" sz="1400" i="1" dirty="0">
                <a:effectLst/>
                <a:latin typeface="Times New Roman" panose="02020603050405020304" pitchFamily="18" charset="0"/>
                <a:ea typeface="Times New Roman" panose="02020603050405020304" pitchFamily="18" charset="0"/>
              </a:rPr>
              <a:t>Water</a:t>
            </a:r>
            <a:r>
              <a:rPr lang="en-GB" sz="1400" dirty="0">
                <a:effectLst/>
                <a:latin typeface="Times New Roman" panose="02020603050405020304" pitchFamily="18" charset="0"/>
                <a:ea typeface="Times New Roman" panose="02020603050405020304" pitchFamily="18" charset="0"/>
              </a:rPr>
              <a:t>, 9(3), p.231.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://doi.org/10.3390/w9030231.</a:t>
            </a:r>
          </a:p>
          <a:p>
            <a:pPr marL="0" indent="0">
              <a:spcBef>
                <a:spcPts val="400"/>
              </a:spcBef>
              <a:buNone/>
            </a:pPr>
            <a:endParaRPr lang="en-US" sz="1400" dirty="0">
              <a:latin typeface="Calibri"/>
              <a:ea typeface="Calibri"/>
              <a:cs typeface="Calibri"/>
              <a:sym typeface="Calibri"/>
            </a:endParaRPr>
          </a:p>
          <a:p>
            <a:pPr marL="0" indent="0">
              <a:spcBef>
                <a:spcPts val="400"/>
              </a:spcBef>
              <a:buNone/>
            </a:pPr>
            <a:endParaRPr lang="en-US" sz="1400" dirty="0">
              <a:latin typeface="Calibri"/>
              <a:ea typeface="Calibri"/>
              <a:cs typeface="Calibri"/>
              <a:sym typeface="Calibri"/>
            </a:endParaRPr>
          </a:p>
          <a:p>
            <a:pPr marL="0" indent="0">
              <a:spcBef>
                <a:spcPts val="400"/>
              </a:spcBef>
              <a:buNone/>
            </a:pPr>
            <a:endParaRPr lang="en-US" sz="1400" dirty="0">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600" dirty="0"/>
          </a:p>
          <a:p>
            <a:pPr marL="0" lvl="0" indent="0" algn="l" rtl="0">
              <a:lnSpc>
                <a:spcPct val="115000"/>
              </a:lnSpc>
              <a:spcBef>
                <a:spcPts val="1600"/>
              </a:spcBef>
              <a:spcAft>
                <a:spcPts val="1600"/>
              </a:spcAft>
              <a:buSzPts val="1800"/>
              <a:buNone/>
            </a:pPr>
            <a:endParaRPr sz="16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24"/>
          <p:cNvSpPr txBox="1">
            <a:spLocks noGrp="1"/>
          </p:cNvSpPr>
          <p:nvPr>
            <p:ph type="body" idx="1"/>
          </p:nvPr>
        </p:nvSpPr>
        <p:spPr>
          <a:xfrm>
            <a:off x="311700" y="140525"/>
            <a:ext cx="8520600" cy="4438800"/>
          </a:xfrm>
          <a:prstGeom prst="rect">
            <a:avLst/>
          </a:prstGeom>
          <a:noFill/>
          <a:ln>
            <a:noFill/>
          </a:ln>
        </p:spPr>
        <p:txBody>
          <a:bodyPr spcFirstLastPara="1" wrap="square" lIns="91425" tIns="91425" rIns="91425" bIns="91425" anchor="t" anchorCtr="0">
            <a:noAutofit/>
          </a:bodyPr>
          <a:lstStyle/>
          <a:p>
            <a:pPr marL="457200"/>
            <a:r>
              <a:rPr lang="en-GB" sz="1400" dirty="0">
                <a:effectLst/>
                <a:latin typeface="Times New Roman" panose="02020603050405020304" pitchFamily="18" charset="0"/>
                <a:ea typeface="Times New Roman" panose="02020603050405020304" pitchFamily="18" charset="0"/>
              </a:rPr>
              <a:t>Blamey, R. K. (2001). Principles of ecotourism. In Tourism and Development in Tropical Islands: Political Ecology Perspectives (pp. 9-28). Edward Elgar Publishing. </a:t>
            </a:r>
          </a:p>
          <a:p>
            <a:pPr marL="457200"/>
            <a:r>
              <a:rPr lang="en-GB" sz="1400" dirty="0" err="1">
                <a:effectLst/>
                <a:latin typeface="Times New Roman" panose="02020603050405020304" pitchFamily="18" charset="0"/>
                <a:ea typeface="Times New Roman" panose="02020603050405020304" pitchFamily="18" charset="0"/>
              </a:rPr>
              <a:t>Blaxter</a:t>
            </a:r>
            <a:r>
              <a:rPr lang="en-GB" sz="1400" dirty="0">
                <a:effectLst/>
                <a:latin typeface="Times New Roman" panose="02020603050405020304" pitchFamily="18" charset="0"/>
                <a:ea typeface="Times New Roman" panose="02020603050405020304" pitchFamily="18" charset="0"/>
              </a:rPr>
              <a:t>, L., Christina, H. and Malcolm, T. (2010). </a:t>
            </a:r>
            <a:r>
              <a:rPr lang="en-GB" sz="1400" i="1" dirty="0">
                <a:effectLst/>
                <a:latin typeface="Times New Roman" panose="02020603050405020304" pitchFamily="18" charset="0"/>
                <a:ea typeface="Times New Roman" panose="02020603050405020304" pitchFamily="18" charset="0"/>
              </a:rPr>
              <a:t>How To Research</a:t>
            </a:r>
            <a:r>
              <a:rPr lang="en-GB" sz="1400" dirty="0">
                <a:effectLst/>
                <a:latin typeface="Times New Roman" panose="02020603050405020304" pitchFamily="18" charset="0"/>
                <a:ea typeface="Times New Roman" panose="02020603050405020304" pitchFamily="18" charset="0"/>
              </a:rPr>
              <a:t>. [online] </a:t>
            </a:r>
            <a:r>
              <a:rPr lang="en-GB" sz="1400" i="1" dirty="0">
                <a:effectLst/>
                <a:latin typeface="Times New Roman" panose="02020603050405020304" pitchFamily="18" charset="0"/>
                <a:ea typeface="Times New Roman" panose="02020603050405020304" pitchFamily="18" charset="0"/>
              </a:rPr>
              <a:t>Google Books</a:t>
            </a:r>
            <a:r>
              <a:rPr lang="en-GB" sz="1400" dirty="0">
                <a:effectLst/>
                <a:latin typeface="Times New Roman" panose="02020603050405020304" pitchFamily="18" charset="0"/>
                <a:ea typeface="Times New Roman" panose="02020603050405020304" pitchFamily="18" charset="0"/>
              </a:rPr>
              <a:t>. McGraw-Hill Education (UK). </a:t>
            </a:r>
          </a:p>
          <a:p>
            <a:pPr marL="457200"/>
            <a:r>
              <a:rPr lang="en-GB" sz="1400" dirty="0">
                <a:effectLst/>
                <a:latin typeface="Times New Roman" panose="02020603050405020304" pitchFamily="18" charset="0"/>
                <a:ea typeface="Times New Roman" panose="02020603050405020304" pitchFamily="18" charset="0"/>
              </a:rPr>
              <a:t>Brass, W. (1996). Demographic Data Analysis in Less Developed Countries: 1946–1996. </a:t>
            </a:r>
            <a:r>
              <a:rPr lang="en-GB" sz="1400" i="1" dirty="0">
                <a:effectLst/>
                <a:latin typeface="Times New Roman" panose="02020603050405020304" pitchFamily="18" charset="0"/>
                <a:ea typeface="Times New Roman" panose="02020603050405020304" pitchFamily="18" charset="0"/>
              </a:rPr>
              <a:t>Population Studies</a:t>
            </a:r>
            <a:r>
              <a:rPr lang="en-GB" sz="1400" dirty="0">
                <a:effectLst/>
                <a:latin typeface="Times New Roman" panose="02020603050405020304" pitchFamily="18" charset="0"/>
                <a:ea typeface="Times New Roman" panose="02020603050405020304" pitchFamily="18" charset="0"/>
              </a:rPr>
              <a:t>, [online] 50(3), pp.451–467.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://doi.org/10.1080/0032472031000149566.</a:t>
            </a:r>
          </a:p>
          <a:p>
            <a:pPr marL="457200"/>
            <a:r>
              <a:rPr lang="en-GB" sz="1400" dirty="0">
                <a:effectLst/>
                <a:latin typeface="Times New Roman" panose="02020603050405020304" pitchFamily="18" charset="0"/>
                <a:ea typeface="Times New Roman" panose="02020603050405020304" pitchFamily="18" charset="0"/>
              </a:rPr>
              <a:t>Bridgewater, P. and Rotherham, I.D. (2019). A critical perspective on the concept of biocultural diversity and its emerging role in nature and heritage conservation. </a:t>
            </a:r>
            <a:r>
              <a:rPr lang="en-GB" sz="1400" i="1" dirty="0">
                <a:effectLst/>
                <a:latin typeface="Times New Roman" panose="02020603050405020304" pitchFamily="18" charset="0"/>
                <a:ea typeface="Times New Roman" panose="02020603050405020304" pitchFamily="18" charset="0"/>
              </a:rPr>
              <a:t>People and Nature</a:t>
            </a:r>
            <a:r>
              <a:rPr lang="en-GB" sz="1400" dirty="0">
                <a:effectLst/>
                <a:latin typeface="Times New Roman" panose="02020603050405020304" pitchFamily="18" charset="0"/>
                <a:ea typeface="Times New Roman" panose="02020603050405020304" pitchFamily="18" charset="0"/>
              </a:rPr>
              <a:t>, 1(3), pp.291–304.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://doi.org/10.1002/pan3.10040.</a:t>
            </a:r>
          </a:p>
          <a:p>
            <a:pPr marL="457200"/>
            <a:r>
              <a:rPr lang="en-GB" sz="1400" dirty="0">
                <a:effectLst/>
                <a:latin typeface="Times New Roman" panose="02020603050405020304" pitchFamily="18" charset="0"/>
                <a:ea typeface="Times New Roman" panose="02020603050405020304" pitchFamily="18" charset="0"/>
              </a:rPr>
              <a:t>Central Bank of Sri Lanka (2021). </a:t>
            </a:r>
            <a:r>
              <a:rPr lang="en-GB" sz="1400" i="1" dirty="0">
                <a:effectLst/>
                <a:latin typeface="Times New Roman" panose="02020603050405020304" pitchFamily="18" charset="0"/>
                <a:ea typeface="Times New Roman" panose="02020603050405020304" pitchFamily="18" charset="0"/>
              </a:rPr>
              <a:t>Annual Report 2021 | Central Bank of Sri Lanka</a:t>
            </a:r>
            <a:r>
              <a:rPr lang="en-GB" sz="1400" dirty="0">
                <a:effectLst/>
                <a:latin typeface="Times New Roman" panose="02020603050405020304" pitchFamily="18" charset="0"/>
                <a:ea typeface="Times New Roman" panose="02020603050405020304" pitchFamily="18" charset="0"/>
              </a:rPr>
              <a:t>. [online] www.cbsl.gov.lk. Available at: https://www.cbsl.gov.lk/en/publications/economic-and-financial-reports/annual-reports/annual-report-2021. </a:t>
            </a:r>
          </a:p>
          <a:p>
            <a:pPr marL="457200"/>
            <a:r>
              <a:rPr lang="en-GB" sz="1400" dirty="0">
                <a:effectLst/>
                <a:latin typeface="Times New Roman" panose="02020603050405020304" pitchFamily="18" charset="0"/>
                <a:ea typeface="Times New Roman" panose="02020603050405020304" pitchFamily="18" charset="0"/>
              </a:rPr>
              <a:t>Centre, U.W.H. (2020). </a:t>
            </a:r>
            <a:r>
              <a:rPr lang="en-GB" sz="1400" i="1" dirty="0" err="1">
                <a:effectLst/>
                <a:latin typeface="Times New Roman" panose="02020603050405020304" pitchFamily="18" charset="0"/>
                <a:ea typeface="Times New Roman" panose="02020603050405020304" pitchFamily="18" charset="0"/>
              </a:rPr>
              <a:t>Tsingy</a:t>
            </a:r>
            <a:r>
              <a:rPr lang="en-GB" sz="1400" i="1" dirty="0">
                <a:effectLst/>
                <a:latin typeface="Times New Roman" panose="02020603050405020304" pitchFamily="18" charset="0"/>
                <a:ea typeface="Times New Roman" panose="02020603050405020304" pitchFamily="18" charset="0"/>
              </a:rPr>
              <a:t> de Bemaraha Strict Nature Reserve</a:t>
            </a:r>
            <a:r>
              <a:rPr lang="en-GB" sz="1400" dirty="0">
                <a:effectLst/>
                <a:latin typeface="Times New Roman" panose="02020603050405020304" pitchFamily="18" charset="0"/>
                <a:ea typeface="Times New Roman" panose="02020603050405020304" pitchFamily="18" charset="0"/>
              </a:rPr>
              <a:t>. [online] UNESCO World Heritage Centre. Available at: https://whc.unesco.org/en/list/494/.</a:t>
            </a:r>
          </a:p>
          <a:p>
            <a:pPr marL="457200"/>
            <a:r>
              <a:rPr lang="en-GB" sz="1400" dirty="0">
                <a:effectLst/>
                <a:latin typeface="Times New Roman" panose="02020603050405020304" pitchFamily="18" charset="0"/>
                <a:ea typeface="Times New Roman" panose="02020603050405020304" pitchFamily="18" charset="0"/>
              </a:rPr>
              <a:t>Clarke, B., Otto, F., Stuart-Smith, R. and Harrington, L. (2022). Extreme weather impacts of climate change: an attribution perspective. </a:t>
            </a:r>
            <a:r>
              <a:rPr lang="en-GB" sz="1400" i="1" dirty="0">
                <a:effectLst/>
                <a:latin typeface="Times New Roman" panose="02020603050405020304" pitchFamily="18" charset="0"/>
                <a:ea typeface="Times New Roman" panose="02020603050405020304" pitchFamily="18" charset="0"/>
              </a:rPr>
              <a:t>Environmental Research: Climate</a:t>
            </a:r>
            <a:r>
              <a:rPr lang="en-GB" sz="1400" dirty="0">
                <a:effectLst/>
                <a:latin typeface="Times New Roman" panose="02020603050405020304" pitchFamily="18" charset="0"/>
                <a:ea typeface="Times New Roman" panose="02020603050405020304" pitchFamily="18" charset="0"/>
              </a:rPr>
              <a:t>, [online] 1(1), p.012001.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://doi.org/10.1088/2752-5295/ac6e7d.</a:t>
            </a:r>
          </a:p>
          <a:p>
            <a:pPr marL="0" lvl="0" indent="0" algn="l" rtl="0">
              <a:lnSpc>
                <a:spcPct val="115000"/>
              </a:lnSpc>
              <a:spcBef>
                <a:spcPts val="0"/>
              </a:spcBef>
              <a:spcAft>
                <a:spcPts val="0"/>
              </a:spcAft>
              <a:buClr>
                <a:schemeClr val="dk1"/>
              </a:buClr>
              <a:buSzPts val="1100"/>
              <a:buFont typeface="Arial"/>
              <a:buNone/>
            </a:pPr>
            <a:endParaRPr sz="1400" dirty="0">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209972"/>
            <a:ext cx="8520600" cy="3354000"/>
          </a:xfrm>
        </p:spPr>
        <p:txBody>
          <a:bodyPr/>
          <a:lstStyle/>
          <a:p>
            <a:pPr marL="457200"/>
            <a:r>
              <a:rPr lang="en-GB" sz="1400" dirty="0" err="1">
                <a:effectLst/>
                <a:latin typeface="Times New Roman" panose="02020603050405020304" pitchFamily="18" charset="0"/>
                <a:ea typeface="Times New Roman" panose="02020603050405020304" pitchFamily="18" charset="0"/>
              </a:rPr>
              <a:t>Coslet</a:t>
            </a:r>
            <a:r>
              <a:rPr lang="en-GB" sz="1400" dirty="0">
                <a:effectLst/>
                <a:latin typeface="Times New Roman" panose="02020603050405020304" pitchFamily="18" charset="0"/>
                <a:ea typeface="Times New Roman" panose="02020603050405020304" pitchFamily="18" charset="0"/>
              </a:rPr>
              <a:t> C, Goodbody S, </a:t>
            </a:r>
            <a:r>
              <a:rPr lang="en-GB" sz="1400" dirty="0" err="1">
                <a:effectLst/>
                <a:latin typeface="Times New Roman" panose="02020603050405020304" pitchFamily="18" charset="0"/>
                <a:ea typeface="Times New Roman" panose="02020603050405020304" pitchFamily="18" charset="0"/>
              </a:rPr>
              <a:t>Guccione</a:t>
            </a:r>
            <a:r>
              <a:rPr lang="en-GB" sz="1400" dirty="0">
                <a:effectLst/>
                <a:latin typeface="Times New Roman" panose="02020603050405020304" pitchFamily="18" charset="0"/>
                <a:ea typeface="Times New Roman" panose="02020603050405020304" pitchFamily="18" charset="0"/>
              </a:rPr>
              <a:t> C (2017) Special report: FAO/WFP crop and food security assessment mission to Sri Lanka. FAO and WFP, Rome, Italy </a:t>
            </a:r>
          </a:p>
          <a:p>
            <a:pPr marL="457200"/>
            <a:r>
              <a:rPr lang="en-GB" sz="1400" dirty="0">
                <a:effectLst/>
                <a:latin typeface="Times New Roman" panose="02020603050405020304" pitchFamily="18" charset="0"/>
                <a:ea typeface="Times New Roman" panose="02020603050405020304" pitchFamily="18" charset="0"/>
              </a:rPr>
              <a:t>CSSR (2017). </a:t>
            </a:r>
            <a:r>
              <a:rPr lang="en-GB" sz="1400" i="1" dirty="0">
                <a:effectLst/>
                <a:latin typeface="Times New Roman" panose="02020603050405020304" pitchFamily="18" charset="0"/>
                <a:ea typeface="Times New Roman" panose="02020603050405020304" pitchFamily="18" charset="0"/>
              </a:rPr>
              <a:t>Climate Science Special Report (CSSR) | U.S. Climate Resilience Toolkit</a:t>
            </a:r>
            <a:r>
              <a:rPr lang="en-GB" sz="1400" dirty="0">
                <a:effectLst/>
                <a:latin typeface="Times New Roman" panose="02020603050405020304" pitchFamily="18" charset="0"/>
                <a:ea typeface="Times New Roman" panose="02020603050405020304" pitchFamily="18" charset="0"/>
              </a:rPr>
              <a:t>. [online] toolkit.climate.gov. Available at: https://toolkit.climate.gov/reports/climate-science-special-report-cssr [Accessed 18 Dec. 2022].</a:t>
            </a:r>
          </a:p>
          <a:p>
            <a:pPr marL="457200"/>
            <a:r>
              <a:rPr lang="en-GB" sz="1400" dirty="0" err="1">
                <a:effectLst/>
                <a:latin typeface="Times New Roman" panose="02020603050405020304" pitchFamily="18" charset="0"/>
                <a:ea typeface="Times New Roman" panose="02020603050405020304" pitchFamily="18" charset="0"/>
              </a:rPr>
              <a:t>Dabla</a:t>
            </a:r>
            <a:r>
              <a:rPr lang="en-GB" sz="1400" dirty="0">
                <a:effectLst/>
                <a:latin typeface="Times New Roman" panose="02020603050405020304" pitchFamily="18" charset="0"/>
                <a:ea typeface="Times New Roman" panose="02020603050405020304" pitchFamily="18" charset="0"/>
              </a:rPr>
              <a:t>-Norris, E., Kochhar, K., </a:t>
            </a:r>
            <a:r>
              <a:rPr lang="en-GB" sz="1400" dirty="0" err="1">
                <a:effectLst/>
                <a:latin typeface="Times New Roman" panose="02020603050405020304" pitchFamily="18" charset="0"/>
                <a:ea typeface="Times New Roman" panose="02020603050405020304" pitchFamily="18" charset="0"/>
              </a:rPr>
              <a:t>Suphaphiphat</a:t>
            </a:r>
            <a:r>
              <a:rPr lang="en-GB" sz="1400" dirty="0">
                <a:effectLst/>
                <a:latin typeface="Times New Roman" panose="02020603050405020304" pitchFamily="18" charset="0"/>
                <a:ea typeface="Times New Roman" panose="02020603050405020304" pitchFamily="18" charset="0"/>
              </a:rPr>
              <a:t>, N., </a:t>
            </a:r>
            <a:r>
              <a:rPr lang="en-GB" sz="1400" dirty="0" err="1">
                <a:effectLst/>
                <a:latin typeface="Times New Roman" panose="02020603050405020304" pitchFamily="18" charset="0"/>
                <a:ea typeface="Times New Roman" panose="02020603050405020304" pitchFamily="18" charset="0"/>
              </a:rPr>
              <a:t>Ricka</a:t>
            </a:r>
            <a:r>
              <a:rPr lang="en-GB" sz="1400" dirty="0">
                <a:effectLst/>
                <a:latin typeface="Times New Roman" panose="02020603050405020304" pitchFamily="18" charset="0"/>
                <a:ea typeface="Times New Roman" panose="02020603050405020304" pitchFamily="18" charset="0"/>
              </a:rPr>
              <a:t>, F. and </a:t>
            </a:r>
            <a:r>
              <a:rPr lang="en-GB" sz="1400" dirty="0" err="1">
                <a:effectLst/>
                <a:latin typeface="Times New Roman" panose="02020603050405020304" pitchFamily="18" charset="0"/>
                <a:ea typeface="Times New Roman" panose="02020603050405020304" pitchFamily="18" charset="0"/>
              </a:rPr>
              <a:t>Tsounta</a:t>
            </a:r>
            <a:r>
              <a:rPr lang="en-GB" sz="1400" dirty="0">
                <a:effectLst/>
                <a:latin typeface="Times New Roman" panose="02020603050405020304" pitchFamily="18" charset="0"/>
                <a:ea typeface="Times New Roman" panose="02020603050405020304" pitchFamily="18" charset="0"/>
              </a:rPr>
              <a:t>, E. (2015). Causes and Consequences of Income Inequality: A Global Perspective. </a:t>
            </a:r>
            <a:r>
              <a:rPr lang="en-GB" sz="1400" i="1" dirty="0">
                <a:effectLst/>
                <a:latin typeface="Times New Roman" panose="02020603050405020304" pitchFamily="18" charset="0"/>
                <a:ea typeface="Times New Roman" panose="02020603050405020304" pitchFamily="18" charset="0"/>
              </a:rPr>
              <a:t>IMF Staff Discussion Notes</a:t>
            </a:r>
            <a:r>
              <a:rPr lang="en-GB" sz="1400" dirty="0">
                <a:effectLst/>
                <a:latin typeface="Times New Roman" panose="02020603050405020304" pitchFamily="18" charset="0"/>
                <a:ea typeface="Times New Roman" panose="02020603050405020304" pitchFamily="18" charset="0"/>
              </a:rPr>
              <a:t>, [online] 15(13), p.1.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://doi.org/10.5089/9781513555188.006.</a:t>
            </a:r>
          </a:p>
          <a:p>
            <a:pPr marL="457200"/>
            <a:r>
              <a:rPr lang="en-GB" sz="1400" dirty="0">
                <a:effectLst/>
                <a:latin typeface="Times New Roman" panose="02020603050405020304" pitchFamily="18" charset="0"/>
                <a:ea typeface="Times New Roman" panose="02020603050405020304" pitchFamily="18" charset="0"/>
              </a:rPr>
              <a:t>De Costa, W. (2008). Climate change in Sri Lanka: myth or reality? Evidence from long-term meteorological data. </a:t>
            </a:r>
            <a:r>
              <a:rPr lang="en-GB" sz="1400" i="1" dirty="0">
                <a:effectLst/>
                <a:latin typeface="Times New Roman" panose="02020603050405020304" pitchFamily="18" charset="0"/>
                <a:ea typeface="Times New Roman" panose="02020603050405020304" pitchFamily="18" charset="0"/>
              </a:rPr>
              <a:t>Journal of the National Science Foundation of Sri Lanka</a:t>
            </a:r>
            <a:r>
              <a:rPr lang="en-GB" sz="1400" dirty="0">
                <a:effectLst/>
                <a:latin typeface="Times New Roman" panose="02020603050405020304" pitchFamily="18" charset="0"/>
                <a:ea typeface="Times New Roman" panose="02020603050405020304" pitchFamily="18" charset="0"/>
              </a:rPr>
              <a:t>, 36(0), p.63.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://doi.org/10.4038/jnsfsr.v36i0.8048.</a:t>
            </a:r>
          </a:p>
          <a:p>
            <a:pPr marL="457200"/>
            <a:r>
              <a:rPr lang="en-GB" sz="1400" dirty="0" err="1">
                <a:effectLst/>
                <a:latin typeface="Times New Roman" panose="02020603050405020304" pitchFamily="18" charset="0"/>
                <a:ea typeface="Times New Roman" panose="02020603050405020304" pitchFamily="18" charset="0"/>
              </a:rPr>
              <a:t>Dendup</a:t>
            </a:r>
            <a:r>
              <a:rPr lang="en-GB" sz="1400" dirty="0">
                <a:effectLst/>
                <a:latin typeface="Times New Roman" panose="02020603050405020304" pitchFamily="18" charset="0"/>
                <a:ea typeface="Times New Roman" panose="02020603050405020304" pitchFamily="18" charset="0"/>
              </a:rPr>
              <a:t>, N., Tshering, K. and </a:t>
            </a:r>
            <a:r>
              <a:rPr lang="en-GB" sz="1400" dirty="0" err="1">
                <a:effectLst/>
                <a:latin typeface="Times New Roman" panose="02020603050405020304" pitchFamily="18" charset="0"/>
                <a:ea typeface="Times New Roman" panose="02020603050405020304" pitchFamily="18" charset="0"/>
              </a:rPr>
              <a:t>Choda</a:t>
            </a:r>
            <a:r>
              <a:rPr lang="en-GB" sz="1400" dirty="0">
                <a:effectLst/>
                <a:latin typeface="Times New Roman" panose="02020603050405020304" pitchFamily="18" charset="0"/>
                <a:ea typeface="Times New Roman" panose="02020603050405020304" pitchFamily="18" charset="0"/>
              </a:rPr>
              <a:t>, J. (2021). Community-Based Tourism as a Strategy for Building Climate Resilience in Bhutan. </a:t>
            </a:r>
            <a:r>
              <a:rPr lang="en-GB" sz="1400" i="1" dirty="0">
                <a:effectLst/>
                <a:latin typeface="Times New Roman" panose="02020603050405020304" pitchFamily="18" charset="0"/>
                <a:ea typeface="Times New Roman" panose="02020603050405020304" pitchFamily="18" charset="0"/>
              </a:rPr>
              <a:t>Climate Change and Community Resilience</a:t>
            </a:r>
            <a:r>
              <a:rPr lang="en-GB" sz="1400" dirty="0">
                <a:effectLst/>
                <a:latin typeface="Times New Roman" panose="02020603050405020304" pitchFamily="18" charset="0"/>
                <a:ea typeface="Times New Roman" panose="02020603050405020304" pitchFamily="18" charset="0"/>
              </a:rPr>
              <a:t>, pp.387–398.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://doi.org/10.1007/978-981-16-0680-9_25.</a:t>
            </a:r>
          </a:p>
          <a:p>
            <a:pPr marL="457200"/>
            <a:r>
              <a:rPr lang="en-GB" sz="1400" dirty="0">
                <a:effectLst/>
                <a:latin typeface="Times New Roman" panose="02020603050405020304" pitchFamily="18" charset="0"/>
                <a:ea typeface="Times New Roman" panose="02020603050405020304" pitchFamily="18" charset="0"/>
              </a:rPr>
              <a:t>Department of Census and Statistics (2023). Department of Census and Statistics. [online] www.statistics.gov.lk. Available at: http://www.statistics.gov.lk/Agriculture/StaticalInformation/rubpaddy. </a:t>
            </a:r>
          </a:p>
          <a:p>
            <a:pPr marL="457200"/>
            <a:r>
              <a:rPr lang="en-GB" sz="1400" dirty="0">
                <a:effectLst/>
                <a:latin typeface="Times New Roman" panose="02020603050405020304" pitchFamily="18" charset="0"/>
                <a:ea typeface="Times New Roman" panose="02020603050405020304" pitchFamily="18" charset="0"/>
              </a:rPr>
              <a:t>Dharmasena, P.B. (2020). Cascaded Tank-Village System: Present Status and Prospects. </a:t>
            </a:r>
            <a:r>
              <a:rPr lang="en-GB" sz="1400" i="1" dirty="0">
                <a:effectLst/>
                <a:latin typeface="Times New Roman" panose="02020603050405020304" pitchFamily="18" charset="0"/>
                <a:ea typeface="Times New Roman" panose="02020603050405020304" pitchFamily="18" charset="0"/>
              </a:rPr>
              <a:t>Cascaded Tank-Village System: Present Status and Prospects</a:t>
            </a:r>
            <a:r>
              <a:rPr lang="en-GB" sz="1400" dirty="0">
                <a:effectLst/>
                <a:latin typeface="Times New Roman" panose="02020603050405020304" pitchFamily="18" charset="0"/>
                <a:ea typeface="Times New Roman" panose="02020603050405020304" pitchFamily="18" charset="0"/>
              </a:rPr>
              <a:t>, pp.63–75.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://doi.org/10.1007/978-981-15-2152-2_3.</a:t>
            </a:r>
          </a:p>
          <a:p>
            <a:endParaRPr lang="en-GB" sz="1400" dirty="0"/>
          </a:p>
        </p:txBody>
      </p:sp>
    </p:spTree>
    <p:extLst>
      <p:ext uri="{BB962C8B-B14F-4D97-AF65-F5344CB8AC3E}">
        <p14:creationId xmlns:p14="http://schemas.microsoft.com/office/powerpoint/2010/main" val="10864996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209972"/>
            <a:ext cx="8520600" cy="3354000"/>
          </a:xfrm>
        </p:spPr>
        <p:txBody>
          <a:bodyPr/>
          <a:lstStyle/>
          <a:p>
            <a:pPr marL="457200"/>
            <a:r>
              <a:rPr lang="en-GB" sz="1400" dirty="0">
                <a:effectLst/>
                <a:latin typeface="Times New Roman" panose="02020603050405020304" pitchFamily="18" charset="0"/>
                <a:ea typeface="Times New Roman" panose="02020603050405020304" pitchFamily="18" charset="0"/>
              </a:rPr>
              <a:t>Dharmasena, P. B. "Indigenous water resources management in Sri Lanka." </a:t>
            </a:r>
            <a:r>
              <a:rPr lang="en-GB" sz="1400" i="1" dirty="0">
                <a:effectLst/>
                <a:latin typeface="Times New Roman" panose="02020603050405020304" pitchFamily="18" charset="0"/>
                <a:ea typeface="Times New Roman" panose="02020603050405020304" pitchFamily="18" charset="0"/>
              </a:rPr>
              <a:t>Proceedings of the Conference on Environment and Humanity, Colombo, Sri Lanka</a:t>
            </a:r>
            <a:r>
              <a:rPr lang="en-GB" sz="1400" dirty="0">
                <a:effectLst/>
                <a:latin typeface="Times New Roman" panose="02020603050405020304" pitchFamily="18" charset="0"/>
                <a:ea typeface="Times New Roman" panose="02020603050405020304" pitchFamily="18" charset="0"/>
              </a:rPr>
              <a:t>. 2012. </a:t>
            </a:r>
          </a:p>
          <a:p>
            <a:pPr marL="457200"/>
            <a:r>
              <a:rPr lang="en-GB" sz="1400" dirty="0">
                <a:effectLst/>
                <a:latin typeface="Times New Roman" panose="02020603050405020304" pitchFamily="18" charset="0"/>
                <a:ea typeface="Times New Roman" panose="02020603050405020304" pitchFamily="18" charset="0"/>
              </a:rPr>
              <a:t>Dowling, R., Newsome, D. and Moore, S. (2013). Natural area tourism: Ecology, impacts and management, second edition. </a:t>
            </a:r>
            <a:r>
              <a:rPr lang="en-GB" sz="1400" i="1" dirty="0">
                <a:effectLst/>
                <a:latin typeface="Times New Roman" panose="02020603050405020304" pitchFamily="18" charset="0"/>
                <a:ea typeface="Times New Roman" panose="02020603050405020304" pitchFamily="18" charset="0"/>
              </a:rPr>
              <a:t>ECU Publications</a:t>
            </a:r>
            <a:r>
              <a:rPr lang="en-GB" sz="1400" dirty="0">
                <a:effectLst/>
                <a:latin typeface="Times New Roman" panose="02020603050405020304" pitchFamily="18" charset="0"/>
                <a:ea typeface="Times New Roman" panose="02020603050405020304" pitchFamily="18" charset="0"/>
              </a:rPr>
              <a:t>.</a:t>
            </a:r>
          </a:p>
          <a:p>
            <a:pPr marL="457200"/>
            <a:r>
              <a:rPr lang="en-GB" sz="1400" dirty="0">
                <a:effectLst/>
                <a:latin typeface="Times New Roman" panose="02020603050405020304" pitchFamily="18" charset="0"/>
                <a:ea typeface="Times New Roman" panose="02020603050405020304" pitchFamily="18" charset="0"/>
              </a:rPr>
              <a:t>Dudovskiy, J. (2022). </a:t>
            </a:r>
            <a:r>
              <a:rPr lang="en-GB" sz="1400" i="1" dirty="0">
                <a:effectLst/>
                <a:latin typeface="Times New Roman" panose="02020603050405020304" pitchFamily="18" charset="0"/>
                <a:ea typeface="Times New Roman" panose="02020603050405020304" pitchFamily="18" charset="0"/>
              </a:rPr>
              <a:t>Purposive sampling</a:t>
            </a:r>
            <a:r>
              <a:rPr lang="en-GB" sz="1400" dirty="0">
                <a:effectLst/>
                <a:latin typeface="Times New Roman" panose="02020603050405020304" pitchFamily="18" charset="0"/>
                <a:ea typeface="Times New Roman" panose="02020603050405020304" pitchFamily="18" charset="0"/>
              </a:rPr>
              <a:t>. [online] Business Research Methodology. Available at: https://research-methodology.net/sampling-in-primary-data-collection/purposive-sampling/. </a:t>
            </a:r>
          </a:p>
          <a:p>
            <a:pPr marL="457200"/>
            <a:r>
              <a:rPr lang="en-GB" sz="1400" dirty="0">
                <a:effectLst/>
                <a:latin typeface="Times New Roman" panose="02020603050405020304" pitchFamily="18" charset="0"/>
                <a:ea typeface="Times New Roman" panose="02020603050405020304" pitchFamily="18" charset="0"/>
              </a:rPr>
              <a:t>Eagles, P.F.J. and McCool, S.F. (2002) Tourism in National Parks and Protected Areas: Planning and Management. Cabi Publishing, </a:t>
            </a:r>
            <a:r>
              <a:rPr lang="en-GB" sz="1400" dirty="0" err="1">
                <a:effectLst/>
                <a:latin typeface="Times New Roman" panose="02020603050405020304" pitchFamily="18" charset="0"/>
                <a:ea typeface="Times New Roman" panose="02020603050405020304" pitchFamily="18" charset="0"/>
              </a:rPr>
              <a:t>Wallingford.https</a:t>
            </a:r>
            <a:r>
              <a:rPr lang="en-GB" sz="1400" dirty="0">
                <a:effectLst/>
                <a:latin typeface="Times New Roman" panose="02020603050405020304" pitchFamily="18" charset="0"/>
                <a:ea typeface="Times New Roman" panose="02020603050405020304" pitchFamily="18" charset="0"/>
              </a:rPr>
              <a:t>://doi.org/10.1079/9780851995892.0000 </a:t>
            </a:r>
          </a:p>
          <a:p>
            <a:pPr marL="457200"/>
            <a:r>
              <a:rPr lang="en-GB" sz="1400" dirty="0">
                <a:effectLst/>
                <a:latin typeface="Times New Roman" panose="02020603050405020304" pitchFamily="18" charset="0"/>
                <a:ea typeface="Times New Roman" panose="02020603050405020304" pitchFamily="18" charset="0"/>
              </a:rPr>
              <a:t>ECONOMIC AND SOCIAL STATISTICS OF SRI LANKA (2004). </a:t>
            </a:r>
            <a:r>
              <a:rPr lang="en-GB" sz="1400" i="1" dirty="0">
                <a:effectLst/>
                <a:latin typeface="Times New Roman" panose="02020603050405020304" pitchFamily="18" charset="0"/>
                <a:ea typeface="Times New Roman" panose="02020603050405020304" pitchFamily="18" charset="0"/>
              </a:rPr>
              <a:t>ECONOMIC AND SOCIAL STATISTICS OF SRI LANKA 2004 </a:t>
            </a:r>
            <a:r>
              <a:rPr lang="en-GB" sz="1400" i="1" dirty="0" err="1">
                <a:effectLst/>
                <a:latin typeface="Times New Roman" panose="02020603050405020304" pitchFamily="18" charset="0"/>
                <a:ea typeface="Times New Roman" panose="02020603050405020304" pitchFamily="18" charset="0"/>
              </a:rPr>
              <a:t>Gentral</a:t>
            </a:r>
            <a:r>
              <a:rPr lang="en-GB" sz="1400" i="1" dirty="0">
                <a:effectLst/>
                <a:latin typeface="Times New Roman" panose="02020603050405020304" pitchFamily="18" charset="0"/>
                <a:ea typeface="Times New Roman" panose="02020603050405020304" pitchFamily="18" charset="0"/>
              </a:rPr>
              <a:t> Bank of Sri Lanka</a:t>
            </a:r>
            <a:r>
              <a:rPr lang="en-GB" sz="1400" dirty="0">
                <a:effectLst/>
                <a:latin typeface="Times New Roman" panose="02020603050405020304" pitchFamily="18" charset="0"/>
                <a:ea typeface="Times New Roman" panose="02020603050405020304" pitchFamily="18" charset="0"/>
              </a:rPr>
              <a:t>. [online] Available at: https://www.cbsl.gov.lk/sites/default/files/cbslweb_documents/statistics/otherpub/ess_2004_e.pdf [Accessed 5 Sep. 2023].</a:t>
            </a:r>
          </a:p>
          <a:p>
            <a:pPr marL="457200"/>
            <a:r>
              <a:rPr lang="en-GB" sz="1400" dirty="0">
                <a:effectLst/>
                <a:latin typeface="Times New Roman" panose="02020603050405020304" pitchFamily="18" charset="0"/>
                <a:ea typeface="Times New Roman" panose="02020603050405020304" pitchFamily="18" charset="0"/>
              </a:rPr>
              <a:t>Ecotourism World (2020). </a:t>
            </a:r>
            <a:r>
              <a:rPr lang="en-GB" sz="1400" i="1" dirty="0">
                <a:effectLst/>
                <a:latin typeface="Times New Roman" panose="02020603050405020304" pitchFamily="18" charset="0"/>
                <a:ea typeface="Times New Roman" panose="02020603050405020304" pitchFamily="18" charset="0"/>
              </a:rPr>
              <a:t>100 Top Sustainable Travel Destinations of 2020 for Eco Friendly Travel</a:t>
            </a:r>
            <a:r>
              <a:rPr lang="en-GB" sz="1400" dirty="0">
                <a:effectLst/>
                <a:latin typeface="Times New Roman" panose="02020603050405020304" pitchFamily="18" charset="0"/>
                <a:ea typeface="Times New Roman" panose="02020603050405020304" pitchFamily="18" charset="0"/>
              </a:rPr>
              <a:t>. [online] Ecotourism World. Available at: https://ecotourism-world.com/100-top-sustainable-travel-destinations-of-2020-for-eco-friendly-travel/. </a:t>
            </a:r>
          </a:p>
          <a:p>
            <a:pPr marL="457200"/>
            <a:r>
              <a:rPr lang="en-GB" sz="1400" dirty="0">
                <a:effectLst/>
                <a:latin typeface="Times New Roman" panose="02020603050405020304" pitchFamily="18" charset="0"/>
                <a:ea typeface="Times New Roman" panose="02020603050405020304" pitchFamily="18" charset="0"/>
              </a:rPr>
              <a:t>EM-DAT (2016). </a:t>
            </a:r>
            <a:r>
              <a:rPr lang="en-GB" sz="1400" i="1" dirty="0">
                <a:effectLst/>
                <a:latin typeface="Times New Roman" panose="02020603050405020304" pitchFamily="18" charset="0"/>
                <a:ea typeface="Times New Roman" panose="02020603050405020304" pitchFamily="18" charset="0"/>
              </a:rPr>
              <a:t>EM-DAT | The international disasters database</a:t>
            </a:r>
            <a:r>
              <a:rPr lang="en-GB" sz="1400" dirty="0">
                <a:effectLst/>
                <a:latin typeface="Times New Roman" panose="02020603050405020304" pitchFamily="18" charset="0"/>
                <a:ea typeface="Times New Roman" panose="02020603050405020304" pitchFamily="18" charset="0"/>
              </a:rPr>
              <a:t>. [online] Emdat.be. Available at: https://www.emdat.be/.</a:t>
            </a:r>
          </a:p>
          <a:p>
            <a:endParaRPr lang="en-GB" sz="1400" dirty="0"/>
          </a:p>
        </p:txBody>
      </p:sp>
    </p:spTree>
    <p:extLst>
      <p:ext uri="{BB962C8B-B14F-4D97-AF65-F5344CB8AC3E}">
        <p14:creationId xmlns:p14="http://schemas.microsoft.com/office/powerpoint/2010/main" val="2107120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209972"/>
            <a:ext cx="8520600" cy="3354000"/>
          </a:xfrm>
        </p:spPr>
        <p:txBody>
          <a:bodyPr/>
          <a:lstStyle/>
          <a:p>
            <a:pPr marL="457200"/>
            <a:r>
              <a:rPr lang="en-GB" sz="1400" dirty="0" err="1">
                <a:effectLst/>
                <a:latin typeface="Times New Roman" panose="02020603050405020304" pitchFamily="18" charset="0"/>
                <a:ea typeface="Times New Roman" panose="02020603050405020304" pitchFamily="18" charset="0"/>
              </a:rPr>
              <a:t>Eriyagama</a:t>
            </a:r>
            <a:r>
              <a:rPr lang="en-GB" sz="1400" dirty="0">
                <a:effectLst/>
                <a:latin typeface="Times New Roman" panose="02020603050405020304" pitchFamily="18" charset="0"/>
                <a:ea typeface="Times New Roman" panose="02020603050405020304" pitchFamily="18" charset="0"/>
              </a:rPr>
              <a:t>, N., </a:t>
            </a:r>
            <a:r>
              <a:rPr lang="en-GB" sz="1400" dirty="0" err="1">
                <a:effectLst/>
                <a:latin typeface="Times New Roman" panose="02020603050405020304" pitchFamily="18" charset="0"/>
                <a:ea typeface="Times New Roman" panose="02020603050405020304" pitchFamily="18" charset="0"/>
              </a:rPr>
              <a:t>Smakhtin</a:t>
            </a:r>
            <a:r>
              <a:rPr lang="en-GB" sz="1400" dirty="0">
                <a:effectLst/>
                <a:latin typeface="Times New Roman" panose="02020603050405020304" pitchFamily="18" charset="0"/>
                <a:ea typeface="Times New Roman" panose="02020603050405020304" pitchFamily="18" charset="0"/>
              </a:rPr>
              <a:t>, V., </a:t>
            </a:r>
            <a:r>
              <a:rPr lang="en-GB" sz="1400" dirty="0" err="1">
                <a:effectLst/>
                <a:latin typeface="Times New Roman" panose="02020603050405020304" pitchFamily="18" charset="0"/>
                <a:ea typeface="Times New Roman" panose="02020603050405020304" pitchFamily="18" charset="0"/>
              </a:rPr>
              <a:t>Chandrapala</a:t>
            </a:r>
            <a:r>
              <a:rPr lang="en-GB" sz="1400" dirty="0">
                <a:effectLst/>
                <a:latin typeface="Times New Roman" panose="02020603050405020304" pitchFamily="18" charset="0"/>
                <a:ea typeface="Times New Roman" panose="02020603050405020304" pitchFamily="18" charset="0"/>
              </a:rPr>
              <a:t>, L. and Fernando, K. (2010). Impacts of Climate Change on Water Resources and Agriculture in Sri Lanka: A Review and Preliminary Vulnerability Mapping.</a:t>
            </a:r>
          </a:p>
          <a:p>
            <a:pPr marL="457200"/>
            <a:r>
              <a:rPr lang="en-GB" sz="1400" dirty="0">
                <a:effectLst/>
                <a:latin typeface="Times New Roman" panose="02020603050405020304" pitchFamily="18" charset="0"/>
                <a:ea typeface="Times New Roman" panose="02020603050405020304" pitchFamily="18" charset="0"/>
              </a:rPr>
              <a:t>Ewert, F., Rounsevell, M.D.A., </a:t>
            </a:r>
            <a:r>
              <a:rPr lang="en-GB" sz="1400" dirty="0" err="1">
                <a:effectLst/>
                <a:latin typeface="Times New Roman" panose="02020603050405020304" pitchFamily="18" charset="0"/>
                <a:ea typeface="Times New Roman" panose="02020603050405020304" pitchFamily="18" charset="0"/>
              </a:rPr>
              <a:t>Reginster</a:t>
            </a:r>
            <a:r>
              <a:rPr lang="en-GB" sz="1400" dirty="0">
                <a:effectLst/>
                <a:latin typeface="Times New Roman" panose="02020603050405020304" pitchFamily="18" charset="0"/>
                <a:ea typeface="Times New Roman" panose="02020603050405020304" pitchFamily="18" charset="0"/>
              </a:rPr>
              <a:t>, I., Metzger, M.J. and </a:t>
            </a:r>
            <a:r>
              <a:rPr lang="en-GB" sz="1400" dirty="0" err="1">
                <a:effectLst/>
                <a:latin typeface="Times New Roman" panose="02020603050405020304" pitchFamily="18" charset="0"/>
                <a:ea typeface="Times New Roman" panose="02020603050405020304" pitchFamily="18" charset="0"/>
              </a:rPr>
              <a:t>Leemans</a:t>
            </a:r>
            <a:r>
              <a:rPr lang="en-GB" sz="1400" dirty="0">
                <a:effectLst/>
                <a:latin typeface="Times New Roman" panose="02020603050405020304" pitchFamily="18" charset="0"/>
                <a:ea typeface="Times New Roman" panose="02020603050405020304" pitchFamily="18" charset="0"/>
              </a:rPr>
              <a:t>, R. (2005). Future scenarios of European agricultural land use. </a:t>
            </a:r>
            <a:r>
              <a:rPr lang="en-GB" sz="1400" i="1" dirty="0">
                <a:effectLst/>
                <a:latin typeface="Times New Roman" panose="02020603050405020304" pitchFamily="18" charset="0"/>
                <a:ea typeface="Times New Roman" panose="02020603050405020304" pitchFamily="18" charset="0"/>
              </a:rPr>
              <a:t>Agriculture, Ecosystems &amp; Environment</a:t>
            </a:r>
            <a:r>
              <a:rPr lang="en-GB" sz="1400" dirty="0">
                <a:effectLst/>
                <a:latin typeface="Times New Roman" panose="02020603050405020304" pitchFamily="18" charset="0"/>
                <a:ea typeface="Times New Roman" panose="02020603050405020304" pitchFamily="18" charset="0"/>
              </a:rPr>
              <a:t>, 107(2-3), pp.101–116.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://doi.org/10.1016/j.agee.2004.12.003. </a:t>
            </a:r>
          </a:p>
          <a:p>
            <a:pPr marL="457200"/>
            <a:r>
              <a:rPr lang="en-GB" sz="1400" dirty="0" err="1">
                <a:effectLst/>
                <a:latin typeface="Times New Roman" panose="02020603050405020304" pitchFamily="18" charset="0"/>
                <a:ea typeface="Times New Roman" panose="02020603050405020304" pitchFamily="18" charset="0"/>
              </a:rPr>
              <a:t>Fabbricatti</a:t>
            </a:r>
            <a:r>
              <a:rPr lang="en-GB" sz="1400" dirty="0">
                <a:effectLst/>
                <a:latin typeface="Times New Roman" panose="02020603050405020304" pitchFamily="18" charset="0"/>
                <a:ea typeface="Times New Roman" panose="02020603050405020304" pitchFamily="18" charset="0"/>
              </a:rPr>
              <a:t>, K., </a:t>
            </a:r>
            <a:r>
              <a:rPr lang="en-GB" sz="1400" dirty="0" err="1">
                <a:effectLst/>
                <a:latin typeface="Times New Roman" panose="02020603050405020304" pitchFamily="18" charset="0"/>
                <a:ea typeface="Times New Roman" panose="02020603050405020304" pitchFamily="18" charset="0"/>
              </a:rPr>
              <a:t>Boissenin</a:t>
            </a:r>
            <a:r>
              <a:rPr lang="en-GB" sz="1400" dirty="0">
                <a:effectLst/>
                <a:latin typeface="Times New Roman" panose="02020603050405020304" pitchFamily="18" charset="0"/>
                <a:ea typeface="Times New Roman" panose="02020603050405020304" pitchFamily="18" charset="0"/>
              </a:rPr>
              <a:t>, L. and </a:t>
            </a:r>
            <a:r>
              <a:rPr lang="en-GB" sz="1400" dirty="0" err="1">
                <a:effectLst/>
                <a:latin typeface="Times New Roman" panose="02020603050405020304" pitchFamily="18" charset="0"/>
                <a:ea typeface="Times New Roman" panose="02020603050405020304" pitchFamily="18" charset="0"/>
              </a:rPr>
              <a:t>Citoni</a:t>
            </a:r>
            <a:r>
              <a:rPr lang="en-GB" sz="1400" dirty="0">
                <a:effectLst/>
                <a:latin typeface="Times New Roman" panose="02020603050405020304" pitchFamily="18" charset="0"/>
                <a:ea typeface="Times New Roman" panose="02020603050405020304" pitchFamily="18" charset="0"/>
              </a:rPr>
              <a:t>, M. (2020). Heritage Community Resilience: towards new approaches for urban resilience and sustainability. </a:t>
            </a:r>
            <a:r>
              <a:rPr lang="en-GB" sz="1400" i="1" dirty="0">
                <a:effectLst/>
                <a:latin typeface="Times New Roman" panose="02020603050405020304" pitchFamily="18" charset="0"/>
                <a:ea typeface="Times New Roman" panose="02020603050405020304" pitchFamily="18" charset="0"/>
              </a:rPr>
              <a:t>City, Territory and Architecture</a:t>
            </a:r>
            <a:r>
              <a:rPr lang="en-GB" sz="1400" dirty="0">
                <a:effectLst/>
                <a:latin typeface="Times New Roman" panose="02020603050405020304" pitchFamily="18" charset="0"/>
                <a:ea typeface="Times New Roman" panose="02020603050405020304" pitchFamily="18" charset="0"/>
              </a:rPr>
              <a:t>, 7.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://doi.org/10.1186/s40410020001267.</a:t>
            </a:r>
          </a:p>
          <a:p>
            <a:pPr marL="457200"/>
            <a:r>
              <a:rPr lang="en-GB" sz="1400" dirty="0">
                <a:effectLst/>
                <a:latin typeface="Times New Roman" panose="02020603050405020304" pitchFamily="18" charset="0"/>
                <a:ea typeface="Times New Roman" panose="02020603050405020304" pitchFamily="18" charset="0"/>
              </a:rPr>
              <a:t>FAO (2016). A PROPOSAL FOR DECLARATION AS A GIAHS THE CASCADED TANK-VILLAGE SYSTEM (CTVS) IN THE DRY ZONE OF SRI LANKA MINISTRY OF AGRICULTURE AND FOOD AND AGRICULTURE ORGANIZATION OF THE UNITED NATIONS, SRI LANKA. [online] Available at: https://www.fao.org/3/bp892e/bp892e.pdf [Accessed 2 Mar. 2023]. </a:t>
            </a:r>
          </a:p>
          <a:p>
            <a:pPr marL="457200"/>
            <a:r>
              <a:rPr lang="en-GB" sz="1400" dirty="0">
                <a:effectLst/>
                <a:latin typeface="Times New Roman" panose="02020603050405020304" pitchFamily="18" charset="0"/>
                <a:ea typeface="Times New Roman" panose="02020603050405020304" pitchFamily="18" charset="0"/>
              </a:rPr>
              <a:t>FAO (2016b). MINISTRY OF AGRICULTURE AND FOOD AND AGRICULTURE ORGANIZATION OF THE UNITED NATIONS THE CASCADED TANK-VILLAGE SYSTEM (CTVS) OF THE DRY ZONE OF SRI LANKA. [Online] Available at: https://www.fao.org/3/bp893e/bp893e.pdf [Accessed 4 Mar. 2023]. </a:t>
            </a:r>
          </a:p>
          <a:p>
            <a:pPr marL="457200"/>
            <a:r>
              <a:rPr lang="en-GB" sz="1400" dirty="0">
                <a:effectLst/>
                <a:latin typeface="Times New Roman" panose="02020603050405020304" pitchFamily="18" charset="0"/>
                <a:ea typeface="Times New Roman" panose="02020603050405020304" pitchFamily="18" charset="0"/>
              </a:rPr>
              <a:t>FAO (2016). </a:t>
            </a:r>
            <a:r>
              <a:rPr lang="en-GB" sz="1400" i="1" dirty="0">
                <a:effectLst/>
                <a:latin typeface="Times New Roman" panose="02020603050405020304" pitchFamily="18" charset="0"/>
                <a:ea typeface="Times New Roman" panose="02020603050405020304" pitchFamily="18" charset="0"/>
              </a:rPr>
              <a:t>CLIMATE CHANGE, AGRICULTURE AND FOOD SECURITY THE STATE OF FOOD AND AGRICULTURE</a:t>
            </a:r>
            <a:r>
              <a:rPr lang="en-GB" sz="1400" dirty="0">
                <a:effectLst/>
                <a:latin typeface="Times New Roman" panose="02020603050405020304" pitchFamily="18" charset="0"/>
                <a:ea typeface="Times New Roman" panose="02020603050405020304" pitchFamily="18" charset="0"/>
              </a:rPr>
              <a:t>. [online] Available at: https://www.fao.org/3/i6030e/i6030e.pdf.</a:t>
            </a:r>
          </a:p>
          <a:p>
            <a:pPr marL="457200"/>
            <a:r>
              <a:rPr lang="en-GB" sz="1400" dirty="0">
                <a:effectLst/>
                <a:latin typeface="Times New Roman" panose="02020603050405020304" pitchFamily="18" charset="0"/>
                <a:ea typeface="Times New Roman" panose="02020603050405020304" pitchFamily="18" charset="0"/>
              </a:rPr>
              <a:t>FAO (2017). </a:t>
            </a:r>
            <a:r>
              <a:rPr lang="en-GB" sz="1400" i="1" dirty="0">
                <a:effectLst/>
                <a:latin typeface="Times New Roman" panose="02020603050405020304" pitchFamily="18" charset="0"/>
                <a:ea typeface="Times New Roman" panose="02020603050405020304" pitchFamily="18" charset="0"/>
              </a:rPr>
              <a:t>The State of Food and Agriculture 2017  | FAO</a:t>
            </a:r>
            <a:r>
              <a:rPr lang="en-GB" sz="1400" dirty="0">
                <a:effectLst/>
                <a:latin typeface="Times New Roman" panose="02020603050405020304" pitchFamily="18" charset="0"/>
                <a:ea typeface="Times New Roman" panose="02020603050405020304" pitchFamily="18" charset="0"/>
              </a:rPr>
              <a:t>. [online] www.fao.org. Available at: https://www.fao.org/family-farming/detail/en/c/1043688/ [Accessed 11 Jan. 2023].</a:t>
            </a:r>
          </a:p>
          <a:p>
            <a:endParaRPr lang="en-GB" sz="1400" dirty="0"/>
          </a:p>
        </p:txBody>
      </p:sp>
    </p:spTree>
    <p:extLst>
      <p:ext uri="{BB962C8B-B14F-4D97-AF65-F5344CB8AC3E}">
        <p14:creationId xmlns:p14="http://schemas.microsoft.com/office/powerpoint/2010/main" val="20033298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209972"/>
            <a:ext cx="8520600" cy="3354000"/>
          </a:xfrm>
        </p:spPr>
        <p:txBody>
          <a:bodyPr/>
          <a:lstStyle/>
          <a:p>
            <a:pPr marL="457200"/>
            <a:r>
              <a:rPr lang="en-GB" sz="1200" dirty="0">
                <a:effectLst/>
                <a:latin typeface="Times New Roman" panose="02020603050405020304" pitchFamily="18" charset="0"/>
                <a:ea typeface="Times New Roman" panose="02020603050405020304" pitchFamily="18" charset="0"/>
              </a:rPr>
              <a:t>FAO (2018a). FAO in Sri Lanka | FAO in Sri Lanka | www.fao.org. Available at: https://www.fao.org/srilanka/fao-in-sri-lanka/ru/ [Accessed 28 Feb. 2023]. </a:t>
            </a:r>
          </a:p>
          <a:p>
            <a:pPr marL="457200"/>
            <a:r>
              <a:rPr lang="en-GB" sz="1200" dirty="0">
                <a:effectLst/>
                <a:latin typeface="Times New Roman" panose="02020603050405020304" pitchFamily="18" charset="0"/>
                <a:ea typeface="Times New Roman" panose="02020603050405020304" pitchFamily="18" charset="0"/>
              </a:rPr>
              <a:t>FAO (2018b). THE STATE OF BUILDING CLIMATE RESILIENCE FOR FOOD SECURITY AND NUTRITION. </a:t>
            </a:r>
          </a:p>
          <a:p>
            <a:pPr marL="457200"/>
            <a:r>
              <a:rPr lang="en-GB" sz="1200" dirty="0">
                <a:effectLst/>
                <a:latin typeface="Times New Roman" panose="02020603050405020304" pitchFamily="18" charset="0"/>
                <a:ea typeface="Times New Roman" panose="02020603050405020304" pitchFamily="18" charset="0"/>
              </a:rPr>
              <a:t>FAO (2018). The future of food and agriculture – Alternative pathways to 2050. Summary version. Rome. 60 pp. Licence: CC BY-NC-SA 3.0 IGO. </a:t>
            </a:r>
          </a:p>
          <a:p>
            <a:pPr marL="457200"/>
            <a:r>
              <a:rPr lang="en-GB" sz="1200" dirty="0">
                <a:effectLst/>
                <a:latin typeface="Times New Roman" panose="02020603050405020304" pitchFamily="18" charset="0"/>
                <a:ea typeface="Times New Roman" panose="02020603050405020304" pitchFamily="18" charset="0"/>
              </a:rPr>
              <a:t>FAO (2020). </a:t>
            </a:r>
            <a:r>
              <a:rPr lang="en-GB" sz="1200" i="1" dirty="0">
                <a:effectLst/>
                <a:latin typeface="Times New Roman" panose="02020603050405020304" pitchFamily="18" charset="0"/>
                <a:ea typeface="Times New Roman" panose="02020603050405020304" pitchFamily="18" charset="0"/>
              </a:rPr>
              <a:t>The State of Food and Agriculture 2020</a:t>
            </a:r>
            <a:r>
              <a:rPr lang="en-GB" sz="1200" dirty="0">
                <a:effectLst/>
                <a:latin typeface="Times New Roman" panose="02020603050405020304" pitchFamily="18" charset="0"/>
                <a:ea typeface="Times New Roman" panose="02020603050405020304" pitchFamily="18" charset="0"/>
              </a:rPr>
              <a:t>. [online] www.fao.org. Available at: https://www.fao.org/state-of-food-agriculture/2020/en/.</a:t>
            </a:r>
          </a:p>
          <a:p>
            <a:pPr marL="457200"/>
            <a:r>
              <a:rPr lang="en-GB" sz="1200" dirty="0">
                <a:effectLst/>
                <a:latin typeface="Times New Roman" panose="02020603050405020304" pitchFamily="18" charset="0"/>
                <a:ea typeface="Times New Roman" panose="02020603050405020304" pitchFamily="18" charset="0"/>
              </a:rPr>
              <a:t>Fennell, D.A. (2008). </a:t>
            </a:r>
            <a:r>
              <a:rPr lang="en-GB" sz="1200" i="1" dirty="0">
                <a:effectLst/>
                <a:latin typeface="Times New Roman" panose="02020603050405020304" pitchFamily="18" charset="0"/>
                <a:ea typeface="Times New Roman" panose="02020603050405020304" pitchFamily="18" charset="0"/>
              </a:rPr>
              <a:t>Ecotourism</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Google Books</a:t>
            </a:r>
            <a:r>
              <a:rPr lang="en-GB" sz="1200" dirty="0">
                <a:effectLst/>
                <a:latin typeface="Times New Roman" panose="02020603050405020304" pitchFamily="18" charset="0"/>
                <a:ea typeface="Times New Roman" panose="02020603050405020304" pitchFamily="18" charset="0"/>
              </a:rPr>
              <a:t>. Routledge. Available at: https://books.google.co.uk/books/about/Ecotourism [Accessed 6 Sep. 2023].</a:t>
            </a:r>
          </a:p>
          <a:p>
            <a:pPr marL="457200"/>
            <a:r>
              <a:rPr lang="en-GB" sz="1200" dirty="0">
                <a:effectLst/>
                <a:latin typeface="Times New Roman" panose="02020603050405020304" pitchFamily="18" charset="0"/>
                <a:ea typeface="Times New Roman" panose="02020603050405020304" pitchFamily="18" charset="0"/>
              </a:rPr>
              <a:t>Flick, U. (2015). </a:t>
            </a:r>
            <a:r>
              <a:rPr lang="en-GB" sz="1200" i="1" dirty="0">
                <a:effectLst/>
                <a:latin typeface="Times New Roman" panose="02020603050405020304" pitchFamily="18" charset="0"/>
                <a:ea typeface="Times New Roman" panose="02020603050405020304" pitchFamily="18" charset="0"/>
              </a:rPr>
              <a:t>Introducing Research Methodology: A Beginner’s Guide to Doing a Research Project</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Google Books</a:t>
            </a:r>
            <a:r>
              <a:rPr lang="en-GB" sz="1200" dirty="0">
                <a:effectLst/>
                <a:latin typeface="Times New Roman" panose="02020603050405020304" pitchFamily="18" charset="0"/>
                <a:ea typeface="Times New Roman" panose="02020603050405020304" pitchFamily="18" charset="0"/>
              </a:rPr>
              <a:t>. SAGE. Available at: https://books.google.co.uk/books?hl=en&amp;lr=&amp;id=jcOICwAAQBAJ&amp;oi=fnd&amp;pg=PP1&amp;dq=Flick+et+al. [Accessed 5 Sep. 2023].</a:t>
            </a:r>
          </a:p>
          <a:p>
            <a:pPr marL="457200"/>
            <a:r>
              <a:rPr lang="en-GB" sz="1200" dirty="0">
                <a:effectLst/>
                <a:latin typeface="Times New Roman" panose="02020603050405020304" pitchFamily="18" charset="0"/>
                <a:ea typeface="Times New Roman" panose="02020603050405020304" pitchFamily="18" charset="0"/>
              </a:rPr>
              <a:t>Foden, W.B., Butchart, S.H.M., Stuart, S.N., </a:t>
            </a:r>
            <a:r>
              <a:rPr lang="en-GB" sz="1200" dirty="0" err="1">
                <a:effectLst/>
                <a:latin typeface="Times New Roman" panose="02020603050405020304" pitchFamily="18" charset="0"/>
                <a:ea typeface="Times New Roman" panose="02020603050405020304" pitchFamily="18" charset="0"/>
              </a:rPr>
              <a:t>Vié</a:t>
            </a:r>
            <a:r>
              <a:rPr lang="en-GB" sz="1200" dirty="0">
                <a:effectLst/>
                <a:latin typeface="Times New Roman" panose="02020603050405020304" pitchFamily="18" charset="0"/>
                <a:ea typeface="Times New Roman" panose="02020603050405020304" pitchFamily="18" charset="0"/>
              </a:rPr>
              <a:t>, J.-C., </a:t>
            </a:r>
            <a:r>
              <a:rPr lang="en-GB" sz="1200" dirty="0" err="1">
                <a:effectLst/>
                <a:latin typeface="Times New Roman" panose="02020603050405020304" pitchFamily="18" charset="0"/>
                <a:ea typeface="Times New Roman" panose="02020603050405020304" pitchFamily="18" charset="0"/>
              </a:rPr>
              <a:t>Akçakaya</a:t>
            </a:r>
            <a:r>
              <a:rPr lang="en-GB" sz="1200" dirty="0">
                <a:effectLst/>
                <a:latin typeface="Times New Roman" panose="02020603050405020304" pitchFamily="18" charset="0"/>
                <a:ea typeface="Times New Roman" panose="02020603050405020304" pitchFamily="18" charset="0"/>
              </a:rPr>
              <a:t>, H.R., Angulo, A., </a:t>
            </a:r>
            <a:r>
              <a:rPr lang="en-GB" sz="1200" dirty="0" err="1">
                <a:effectLst/>
                <a:latin typeface="Times New Roman" panose="02020603050405020304" pitchFamily="18" charset="0"/>
                <a:ea typeface="Times New Roman" panose="02020603050405020304" pitchFamily="18" charset="0"/>
              </a:rPr>
              <a:t>DeVantier</a:t>
            </a:r>
            <a:r>
              <a:rPr lang="en-GB" sz="1200" dirty="0">
                <a:effectLst/>
                <a:latin typeface="Times New Roman" panose="02020603050405020304" pitchFamily="18" charset="0"/>
                <a:ea typeface="Times New Roman" panose="02020603050405020304" pitchFamily="18" charset="0"/>
              </a:rPr>
              <a:t>, L.M., </a:t>
            </a:r>
            <a:r>
              <a:rPr lang="en-GB" sz="1200" dirty="0" err="1">
                <a:effectLst/>
                <a:latin typeface="Times New Roman" panose="02020603050405020304" pitchFamily="18" charset="0"/>
                <a:ea typeface="Times New Roman" panose="02020603050405020304" pitchFamily="18" charset="0"/>
              </a:rPr>
              <a:t>Gutsche</a:t>
            </a:r>
            <a:r>
              <a:rPr lang="en-GB" sz="1200" dirty="0">
                <a:effectLst/>
                <a:latin typeface="Times New Roman" panose="02020603050405020304" pitchFamily="18" charset="0"/>
                <a:ea typeface="Times New Roman" panose="02020603050405020304" pitchFamily="18" charset="0"/>
              </a:rPr>
              <a:t>, A., </a:t>
            </a:r>
            <a:r>
              <a:rPr lang="en-GB" sz="1200" dirty="0" err="1">
                <a:effectLst/>
                <a:latin typeface="Times New Roman" panose="02020603050405020304" pitchFamily="18" charset="0"/>
                <a:ea typeface="Times New Roman" panose="02020603050405020304" pitchFamily="18" charset="0"/>
              </a:rPr>
              <a:t>Turak</a:t>
            </a:r>
            <a:r>
              <a:rPr lang="en-GB" sz="1200" dirty="0">
                <a:effectLst/>
                <a:latin typeface="Times New Roman" panose="02020603050405020304" pitchFamily="18" charset="0"/>
                <a:ea typeface="Times New Roman" panose="02020603050405020304" pitchFamily="18" charset="0"/>
              </a:rPr>
              <a:t>, E., Cao, L., Donner, S.D., </a:t>
            </a:r>
            <a:r>
              <a:rPr lang="en-GB" sz="1200" dirty="0" err="1">
                <a:effectLst/>
                <a:latin typeface="Times New Roman" panose="02020603050405020304" pitchFamily="18" charset="0"/>
                <a:ea typeface="Times New Roman" panose="02020603050405020304" pitchFamily="18" charset="0"/>
              </a:rPr>
              <a:t>Katariya</a:t>
            </a:r>
            <a:r>
              <a:rPr lang="en-GB" sz="1200" dirty="0">
                <a:effectLst/>
                <a:latin typeface="Times New Roman" panose="02020603050405020304" pitchFamily="18" charset="0"/>
                <a:ea typeface="Times New Roman" panose="02020603050405020304" pitchFamily="18" charset="0"/>
              </a:rPr>
              <a:t>, V., Bernard, R., Holland, R.A., Hughes, A.F., O’Hanlon, S.E., Garnett, S.T., </a:t>
            </a:r>
            <a:r>
              <a:rPr lang="en-GB" sz="1200" dirty="0" err="1">
                <a:effectLst/>
                <a:latin typeface="Times New Roman" panose="02020603050405020304" pitchFamily="18" charset="0"/>
                <a:ea typeface="Times New Roman" panose="02020603050405020304" pitchFamily="18" charset="0"/>
              </a:rPr>
              <a:t>Şekercioğlu</a:t>
            </a:r>
            <a:r>
              <a:rPr lang="en-GB" sz="1200" dirty="0">
                <a:effectLst/>
                <a:latin typeface="Times New Roman" panose="02020603050405020304" pitchFamily="18" charset="0"/>
                <a:ea typeface="Times New Roman" panose="02020603050405020304" pitchFamily="18" charset="0"/>
              </a:rPr>
              <a:t>, Ç.H. and Mace, G.M. (2013). Identifying the World’s Most Climate Change Vulnerable Species: A Systematic Trait-Based Assessment of all Birds, Amphibians and Corals. </a:t>
            </a:r>
            <a:r>
              <a:rPr lang="en-GB" sz="1200" i="1" dirty="0" err="1">
                <a:effectLst/>
                <a:latin typeface="Times New Roman" panose="02020603050405020304" pitchFamily="18" charset="0"/>
                <a:ea typeface="Times New Roman" panose="02020603050405020304" pitchFamily="18" charset="0"/>
              </a:rPr>
              <a:t>PLoS</a:t>
            </a:r>
            <a:r>
              <a:rPr lang="en-GB" sz="1200" i="1" dirty="0">
                <a:effectLst/>
                <a:latin typeface="Times New Roman" panose="02020603050405020304" pitchFamily="18" charset="0"/>
                <a:ea typeface="Times New Roman" panose="02020603050405020304" pitchFamily="18" charset="0"/>
              </a:rPr>
              <a:t> ONE</a:t>
            </a:r>
            <a:r>
              <a:rPr lang="en-GB" sz="1200" dirty="0">
                <a:effectLst/>
                <a:latin typeface="Times New Roman" panose="02020603050405020304" pitchFamily="18" charset="0"/>
                <a:ea typeface="Times New Roman" panose="02020603050405020304" pitchFamily="18" charset="0"/>
              </a:rPr>
              <a:t>, 8(6), p.e65427.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://doi.org/10.1371/journal.pone.0065427.</a:t>
            </a:r>
          </a:p>
          <a:p>
            <a:pPr marL="457200"/>
            <a:r>
              <a:rPr lang="en-GB" sz="1200" dirty="0">
                <a:effectLst/>
                <a:latin typeface="Times New Roman" panose="02020603050405020304" pitchFamily="18" charset="0"/>
                <a:ea typeface="Times New Roman" panose="02020603050405020304" pitchFamily="18" charset="0"/>
              </a:rPr>
              <a:t>Four seasons (2021). </a:t>
            </a:r>
            <a:r>
              <a:rPr lang="en-GB" sz="1200" i="1" dirty="0">
                <a:effectLst/>
                <a:latin typeface="Times New Roman" panose="02020603050405020304" pitchFamily="18" charset="0"/>
                <a:ea typeface="Times New Roman" panose="02020603050405020304" pitchFamily="18" charset="0"/>
              </a:rPr>
              <a:t>FOUR SEASONS HOTELS AND RESORTS 2021 ENVIRONMENTAL , SOCIAL AND GOVERNANCE (ESG) SUMMARY REPORT IMAGE: Four Seasons Resort Maldives at </a:t>
            </a:r>
            <a:r>
              <a:rPr lang="en-GB" sz="1200" i="1" dirty="0" err="1">
                <a:effectLst/>
                <a:latin typeface="Times New Roman" panose="02020603050405020304" pitchFamily="18" charset="0"/>
                <a:ea typeface="Times New Roman" panose="02020603050405020304" pitchFamily="18" charset="0"/>
              </a:rPr>
              <a:t>Landaa</a:t>
            </a:r>
            <a:r>
              <a:rPr lang="en-GB" sz="1200" i="1" dirty="0">
                <a:effectLst/>
                <a:latin typeface="Times New Roman" panose="02020603050405020304" pitchFamily="18" charset="0"/>
                <a:ea typeface="Times New Roman" panose="02020603050405020304" pitchFamily="18" charset="0"/>
              </a:rPr>
              <a:t> </a:t>
            </a:r>
            <a:r>
              <a:rPr lang="en-GB" sz="1200" i="1" dirty="0" err="1">
                <a:effectLst/>
                <a:latin typeface="Times New Roman" panose="02020603050405020304" pitchFamily="18" charset="0"/>
                <a:ea typeface="Times New Roman" panose="02020603050405020304" pitchFamily="18" charset="0"/>
              </a:rPr>
              <a:t>Giraavaru</a:t>
            </a:r>
            <a:r>
              <a:rPr lang="en-GB" sz="1200" dirty="0">
                <a:effectLst/>
                <a:latin typeface="Times New Roman" panose="02020603050405020304" pitchFamily="18" charset="0"/>
                <a:ea typeface="Times New Roman" panose="02020603050405020304" pitchFamily="18" charset="0"/>
              </a:rPr>
              <a:t>. [online] Available at: https://www.fourseasons.com/content/dam/fourseasons/images/web/PDFs/Four_Seasons_2021_ESG_Summary_Report.pdf.</a:t>
            </a:r>
          </a:p>
          <a:p>
            <a:endParaRPr lang="en-GB" sz="1200" dirty="0"/>
          </a:p>
        </p:txBody>
      </p:sp>
    </p:spTree>
    <p:extLst>
      <p:ext uri="{BB962C8B-B14F-4D97-AF65-F5344CB8AC3E}">
        <p14:creationId xmlns:p14="http://schemas.microsoft.com/office/powerpoint/2010/main" val="24995383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62055"/>
            <a:ext cx="8520600" cy="3354000"/>
          </a:xfrm>
        </p:spPr>
        <p:txBody>
          <a:bodyPr/>
          <a:lstStyle/>
          <a:p>
            <a:pPr marL="457200"/>
            <a:r>
              <a:rPr lang="en-GB" sz="1200" dirty="0">
                <a:effectLst/>
                <a:latin typeface="Times New Roman" panose="02020603050405020304" pitchFamily="18" charset="0"/>
                <a:ea typeface="Times New Roman" panose="02020603050405020304" pitchFamily="18" charset="0"/>
              </a:rPr>
              <a:t>Frey, J.H. and Oishi, S.M. (1995). </a:t>
            </a:r>
            <a:r>
              <a:rPr lang="en-GB" sz="1200" i="1" dirty="0">
                <a:effectLst/>
                <a:latin typeface="Times New Roman" panose="02020603050405020304" pitchFamily="18" charset="0"/>
                <a:ea typeface="Times New Roman" panose="02020603050405020304" pitchFamily="18" charset="0"/>
              </a:rPr>
              <a:t>How To Conduct Interviews by Telephone and In Person. The Survey Kit, Volume 4</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ERIC</a:t>
            </a:r>
            <a:r>
              <a:rPr lang="en-GB" sz="1200" dirty="0">
                <a:effectLst/>
                <a:latin typeface="Times New Roman" panose="02020603050405020304" pitchFamily="18" charset="0"/>
                <a:ea typeface="Times New Roman" panose="02020603050405020304" pitchFamily="18" charset="0"/>
              </a:rPr>
              <a:t>. SAGE Publications, Inc. Available at: https://eric.ed.gov/?id=ED421517.</a:t>
            </a:r>
          </a:p>
          <a:p>
            <a:pPr marL="457200"/>
            <a:r>
              <a:rPr lang="en-GB" sz="1200" dirty="0">
                <a:effectLst/>
                <a:latin typeface="Times New Roman" panose="02020603050405020304" pitchFamily="18" charset="0"/>
                <a:ea typeface="Times New Roman" panose="02020603050405020304" pitchFamily="18" charset="0"/>
              </a:rPr>
              <a:t>Future learn (n.d.). </a:t>
            </a:r>
            <a:r>
              <a:rPr lang="en-GB" sz="1200" i="1" dirty="0">
                <a:effectLst/>
                <a:latin typeface="Times New Roman" panose="02020603050405020304" pitchFamily="18" charset="0"/>
                <a:ea typeface="Times New Roman" panose="02020603050405020304" pitchFamily="18" charset="0"/>
              </a:rPr>
              <a:t>Impact of climate change on agriculture</a:t>
            </a:r>
            <a:r>
              <a:rPr lang="en-GB" sz="1200" dirty="0">
                <a:effectLst/>
                <a:latin typeface="Times New Roman" panose="02020603050405020304" pitchFamily="18" charset="0"/>
                <a:ea typeface="Times New Roman" panose="02020603050405020304" pitchFamily="18" charset="0"/>
              </a:rPr>
              <a:t>. [online] Future Learn. Available at: https://www.futurelearn.com/info/courses/climate-smart agriculture </a:t>
            </a:r>
          </a:p>
          <a:p>
            <a:pPr marL="457200"/>
            <a:r>
              <a:rPr lang="en-GB" sz="1200" dirty="0" err="1">
                <a:effectLst/>
                <a:latin typeface="Times New Roman" panose="02020603050405020304" pitchFamily="18" charset="0"/>
                <a:ea typeface="Times New Roman" panose="02020603050405020304" pitchFamily="18" charset="0"/>
              </a:rPr>
              <a:t>Fyall</a:t>
            </a:r>
            <a:r>
              <a:rPr lang="en-GB" sz="1200" dirty="0">
                <a:effectLst/>
                <a:latin typeface="Times New Roman" panose="02020603050405020304" pitchFamily="18" charset="0"/>
                <a:ea typeface="Times New Roman" panose="02020603050405020304" pitchFamily="18" charset="0"/>
              </a:rPr>
              <a:t>, A. and Garrod, B. (2005). Tourism Marketing: A Collaborative Approach.</a:t>
            </a:r>
          </a:p>
          <a:p>
            <a:pPr marL="457200"/>
            <a:r>
              <a:rPr lang="en-GB" sz="1200" dirty="0" err="1">
                <a:effectLst/>
                <a:latin typeface="Times New Roman" panose="02020603050405020304" pitchFamily="18" charset="0"/>
                <a:ea typeface="Times New Roman" panose="02020603050405020304" pitchFamily="18" charset="0"/>
              </a:rPr>
              <a:t>Galagedara</a:t>
            </a:r>
            <a:r>
              <a:rPr lang="en-GB" sz="1200" dirty="0">
                <a:effectLst/>
                <a:latin typeface="Times New Roman" panose="02020603050405020304" pitchFamily="18" charset="0"/>
                <a:ea typeface="Times New Roman" panose="02020603050405020304" pitchFamily="18" charset="0"/>
              </a:rPr>
              <a:t>, L., </a:t>
            </a:r>
            <a:r>
              <a:rPr lang="en-GB" sz="1200" dirty="0" err="1">
                <a:effectLst/>
                <a:latin typeface="Times New Roman" panose="02020603050405020304" pitchFamily="18" charset="0"/>
                <a:ea typeface="Times New Roman" panose="02020603050405020304" pitchFamily="18" charset="0"/>
              </a:rPr>
              <a:t>Mowjood</a:t>
            </a:r>
            <a:r>
              <a:rPr lang="en-GB" sz="1200" dirty="0">
                <a:effectLst/>
                <a:latin typeface="Times New Roman" panose="02020603050405020304" pitchFamily="18" charset="0"/>
                <a:ea typeface="Times New Roman" panose="02020603050405020304" pitchFamily="18" charset="0"/>
              </a:rPr>
              <a:t>, M.I.M. and </a:t>
            </a:r>
            <a:r>
              <a:rPr lang="en-GB" sz="1200" dirty="0" err="1">
                <a:effectLst/>
                <a:latin typeface="Times New Roman" panose="02020603050405020304" pitchFamily="18" charset="0"/>
                <a:ea typeface="Times New Roman" panose="02020603050405020304" pitchFamily="18" charset="0"/>
              </a:rPr>
              <a:t>Vidanage</a:t>
            </a:r>
            <a:r>
              <a:rPr lang="en-GB" sz="1200" dirty="0">
                <a:effectLst/>
                <a:latin typeface="Times New Roman" panose="02020603050405020304" pitchFamily="18" charset="0"/>
                <a:ea typeface="Times New Roman" panose="02020603050405020304" pitchFamily="18" charset="0"/>
              </a:rPr>
              <a:t>, S. (2018). </a:t>
            </a:r>
            <a:r>
              <a:rPr lang="en-GB" sz="1200" i="1" dirty="0">
                <a:effectLst/>
                <a:latin typeface="Times New Roman" panose="02020603050405020304" pitchFamily="18" charset="0"/>
                <a:ea typeface="Times New Roman" panose="02020603050405020304" pitchFamily="18" charset="0"/>
              </a:rPr>
              <a:t>Village tank cascade systems as an adaptation strategy for climate change and agricultural sustainability</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://doi.org/10.13140/RG.2.2.16662.98882.</a:t>
            </a:r>
          </a:p>
          <a:p>
            <a:pPr marL="457200"/>
            <a:r>
              <a:rPr lang="en-GB" sz="1200" dirty="0" err="1">
                <a:effectLst/>
                <a:latin typeface="Times New Roman" panose="02020603050405020304" pitchFamily="18" charset="0"/>
                <a:ea typeface="Times New Roman" panose="02020603050405020304" pitchFamily="18" charset="0"/>
              </a:rPr>
              <a:t>Geekiyanage</a:t>
            </a:r>
            <a:r>
              <a:rPr lang="en-GB" sz="1200" dirty="0">
                <a:effectLst/>
                <a:latin typeface="Times New Roman" panose="02020603050405020304" pitchFamily="18" charset="0"/>
                <a:ea typeface="Times New Roman" panose="02020603050405020304" pitchFamily="18" charset="0"/>
              </a:rPr>
              <a:t>, N. and </a:t>
            </a:r>
            <a:r>
              <a:rPr lang="en-GB" sz="1200" dirty="0" err="1">
                <a:effectLst/>
                <a:latin typeface="Times New Roman" panose="02020603050405020304" pitchFamily="18" charset="0"/>
                <a:ea typeface="Times New Roman" panose="02020603050405020304" pitchFamily="18" charset="0"/>
              </a:rPr>
              <a:t>Pushpakumara</a:t>
            </a:r>
            <a:r>
              <a:rPr lang="en-GB" sz="1200" dirty="0">
                <a:effectLst/>
                <a:latin typeface="Times New Roman" panose="02020603050405020304" pitchFamily="18" charset="0"/>
                <a:ea typeface="Times New Roman" panose="02020603050405020304" pitchFamily="18" charset="0"/>
              </a:rPr>
              <a:t>, D.K.N.G. (2013). Ecology of ancient Tank Cascade Systems in island Sri Lanka. </a:t>
            </a:r>
            <a:r>
              <a:rPr lang="en-GB" sz="1200" i="1" dirty="0">
                <a:effectLst/>
                <a:latin typeface="Times New Roman" panose="02020603050405020304" pitchFamily="18" charset="0"/>
                <a:ea typeface="Times New Roman" panose="02020603050405020304" pitchFamily="18" charset="0"/>
              </a:rPr>
              <a:t>Journal of Marine and Island Cultures</a:t>
            </a:r>
            <a:r>
              <a:rPr lang="en-GB" sz="1200" dirty="0">
                <a:effectLst/>
                <a:latin typeface="Times New Roman" panose="02020603050405020304" pitchFamily="18" charset="0"/>
                <a:ea typeface="Times New Roman" panose="02020603050405020304" pitchFamily="18" charset="0"/>
              </a:rPr>
              <a:t>, [online] 2(2), pp.93–101.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://doi.org/10.1016/j.imic.2013.11.001.</a:t>
            </a:r>
          </a:p>
          <a:p>
            <a:pPr marL="457200"/>
            <a:r>
              <a:rPr lang="en-GB" sz="1200" dirty="0">
                <a:effectLst/>
                <a:latin typeface="Times New Roman" panose="02020603050405020304" pitchFamily="18" charset="0"/>
                <a:ea typeface="Times New Roman" panose="02020603050405020304" pitchFamily="18" charset="0"/>
              </a:rPr>
              <a:t>Gornall, J., Betts, R., Burke, E., Clark, R., Camp, J., Willett, K. and Wiltshire, A. (2010). Implications of climate change for agricultural productivity in the early twenty-first century. </a:t>
            </a:r>
            <a:r>
              <a:rPr lang="en-GB" sz="1200" i="1" dirty="0">
                <a:effectLst/>
                <a:latin typeface="Times New Roman" panose="02020603050405020304" pitchFamily="18" charset="0"/>
                <a:ea typeface="Times New Roman" panose="02020603050405020304" pitchFamily="18" charset="0"/>
              </a:rPr>
              <a:t>Philosophical Transactions of the Royal Society B: Biological Sciences</a:t>
            </a:r>
            <a:r>
              <a:rPr lang="en-GB" sz="1200" dirty="0">
                <a:effectLst/>
                <a:latin typeface="Times New Roman" panose="02020603050405020304" pitchFamily="18" charset="0"/>
                <a:ea typeface="Times New Roman" panose="02020603050405020304" pitchFamily="18" charset="0"/>
              </a:rPr>
              <a:t>, 365(1554), pp.2973–2989.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://doi.org/10.1098/rstb.2010.0158. </a:t>
            </a:r>
          </a:p>
          <a:p>
            <a:pPr marL="457200"/>
            <a:r>
              <a:rPr lang="en-GB" sz="1200" dirty="0" err="1">
                <a:effectLst/>
                <a:latin typeface="Times New Roman" panose="02020603050405020304" pitchFamily="18" charset="0"/>
                <a:ea typeface="Times New Roman" panose="02020603050405020304" pitchFamily="18" charset="0"/>
              </a:rPr>
              <a:t>Gössling</a:t>
            </a:r>
            <a:r>
              <a:rPr lang="en-GB" sz="1200" dirty="0">
                <a:effectLst/>
                <a:latin typeface="Times New Roman" panose="02020603050405020304" pitchFamily="18" charset="0"/>
                <a:ea typeface="Times New Roman" panose="02020603050405020304" pitchFamily="18" charset="0"/>
              </a:rPr>
              <a:t>, S., </a:t>
            </a:r>
            <a:r>
              <a:rPr lang="en-GB" sz="1200" dirty="0" err="1">
                <a:effectLst/>
                <a:latin typeface="Times New Roman" panose="02020603050405020304" pitchFamily="18" charset="0"/>
                <a:ea typeface="Times New Roman" panose="02020603050405020304" pitchFamily="18" charset="0"/>
              </a:rPr>
              <a:t>Aall</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Ceron</a:t>
            </a:r>
            <a:r>
              <a:rPr lang="en-GB" sz="1200" dirty="0">
                <a:effectLst/>
                <a:latin typeface="Times New Roman" panose="02020603050405020304" pitchFamily="18" charset="0"/>
                <a:ea typeface="Times New Roman" panose="02020603050405020304" pitchFamily="18" charset="0"/>
              </a:rPr>
              <a:t>, J., Dubious, Hall, C., Lehmann, </a:t>
            </a:r>
            <a:r>
              <a:rPr lang="en-GB" sz="1200" dirty="0" err="1">
                <a:effectLst/>
                <a:latin typeface="Times New Roman" panose="02020603050405020304" pitchFamily="18" charset="0"/>
                <a:ea typeface="Times New Roman" panose="02020603050405020304" pitchFamily="18" charset="0"/>
              </a:rPr>
              <a:t>Peeters</a:t>
            </a:r>
            <a:r>
              <a:rPr lang="en-GB" sz="1200" dirty="0">
                <a:effectLst/>
                <a:latin typeface="Times New Roman" panose="02020603050405020304" pitchFamily="18" charset="0"/>
                <a:ea typeface="Times New Roman" panose="02020603050405020304" pitchFamily="18" charset="0"/>
              </a:rPr>
              <a:t>, P. and Scott, D. (2012). Tourism and Water Use: Supply, Demand and Security – An International Review. </a:t>
            </a:r>
            <a:r>
              <a:rPr lang="en-GB" sz="1200" i="1" dirty="0">
                <a:effectLst/>
                <a:latin typeface="Times New Roman" panose="02020603050405020304" pitchFamily="18" charset="0"/>
                <a:ea typeface="Times New Roman" panose="02020603050405020304" pitchFamily="18" charset="0"/>
              </a:rPr>
              <a:t>Tourism Management</a:t>
            </a:r>
            <a:r>
              <a:rPr lang="en-GB" sz="1200" dirty="0">
                <a:effectLst/>
                <a:latin typeface="Times New Roman" panose="02020603050405020304" pitchFamily="18" charset="0"/>
                <a:ea typeface="Times New Roman" panose="02020603050405020304" pitchFamily="18" charset="0"/>
              </a:rPr>
              <a:t>, 33, pp.1–15.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://doi.org/10.1016/j.tourman.2011.03.015.</a:t>
            </a:r>
          </a:p>
          <a:p>
            <a:pPr marL="457200"/>
            <a:r>
              <a:rPr lang="en-GB" sz="1200" dirty="0">
                <a:effectLst/>
                <a:latin typeface="Times New Roman" panose="02020603050405020304" pitchFamily="18" charset="0"/>
                <a:ea typeface="Times New Roman" panose="02020603050405020304" pitchFamily="18" charset="0"/>
              </a:rPr>
              <a:t>Grand View Research (2023). </a:t>
            </a:r>
            <a:r>
              <a:rPr lang="en-GB" sz="1200" i="1" dirty="0">
                <a:effectLst/>
                <a:latin typeface="Times New Roman" panose="02020603050405020304" pitchFamily="18" charset="0"/>
                <a:ea typeface="Times New Roman" panose="02020603050405020304" pitchFamily="18" charset="0"/>
              </a:rPr>
              <a:t>Ecotourism Market Size, Share &amp; Growth | Global Report, 2030</a:t>
            </a:r>
            <a:r>
              <a:rPr lang="en-GB" sz="1200" dirty="0">
                <a:effectLst/>
                <a:latin typeface="Times New Roman" panose="02020603050405020304" pitchFamily="18" charset="0"/>
                <a:ea typeface="Times New Roman" panose="02020603050405020304" pitchFamily="18" charset="0"/>
              </a:rPr>
              <a:t>. [online] www.grandviewresearch.com. Available at: https://www.grandviewresearch.com/industry-analysis/ecotourism-market-report. </a:t>
            </a:r>
          </a:p>
          <a:p>
            <a:pPr marL="457200"/>
            <a:r>
              <a:rPr lang="en-GB" sz="1200" dirty="0">
                <a:effectLst/>
                <a:latin typeface="Times New Roman" panose="02020603050405020304" pitchFamily="18" charset="0"/>
                <a:ea typeface="Times New Roman" panose="02020603050405020304" pitchFamily="18" charset="0"/>
              </a:rPr>
              <a:t>Guerrier, M. (2006a). [Ethical issues and supportive tools and their reversibility in amyotrophic lateral sclerosis]. </a:t>
            </a:r>
            <a:r>
              <a:rPr lang="en-GB" sz="1200" i="1" dirty="0">
                <a:effectLst/>
                <a:latin typeface="Times New Roman" panose="02020603050405020304" pitchFamily="18" charset="0"/>
                <a:ea typeface="Times New Roman" panose="02020603050405020304" pitchFamily="18" charset="0"/>
              </a:rPr>
              <a:t>Revue </a:t>
            </a:r>
            <a:r>
              <a:rPr lang="en-GB" sz="1200" i="1" dirty="0" err="1">
                <a:effectLst/>
                <a:latin typeface="Times New Roman" panose="02020603050405020304" pitchFamily="18" charset="0"/>
                <a:ea typeface="Times New Roman" panose="02020603050405020304" pitchFamily="18" charset="0"/>
              </a:rPr>
              <a:t>neurologique</a:t>
            </a:r>
            <a:r>
              <a:rPr lang="en-GB" sz="1200" dirty="0">
                <a:effectLst/>
                <a:latin typeface="Times New Roman" panose="02020603050405020304" pitchFamily="18" charset="0"/>
                <a:ea typeface="Times New Roman" panose="02020603050405020304" pitchFamily="18" charset="0"/>
              </a:rPr>
              <a:t>, 162 Spec No 2, pp.4S334–4S359.</a:t>
            </a:r>
          </a:p>
          <a:p>
            <a:endParaRPr lang="en-GB" sz="1200" dirty="0"/>
          </a:p>
        </p:txBody>
      </p:sp>
    </p:spTree>
    <p:extLst>
      <p:ext uri="{BB962C8B-B14F-4D97-AF65-F5344CB8AC3E}">
        <p14:creationId xmlns:p14="http://schemas.microsoft.com/office/powerpoint/2010/main" val="36959093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700" y="62055"/>
            <a:ext cx="8520600" cy="3354000"/>
          </a:xfrm>
        </p:spPr>
        <p:txBody>
          <a:bodyPr/>
          <a:lstStyle/>
          <a:p>
            <a:pPr marL="457200"/>
            <a:r>
              <a:rPr lang="en-GB" sz="1200" dirty="0">
                <a:effectLst/>
                <a:latin typeface="Times New Roman" panose="02020603050405020304" pitchFamily="18" charset="0"/>
                <a:ea typeface="Times New Roman" panose="02020603050405020304" pitchFamily="18" charset="0"/>
              </a:rPr>
              <a:t>Guerrier, S. (2006b). </a:t>
            </a:r>
            <a:r>
              <a:rPr lang="en-GB" sz="1200" i="1" dirty="0">
                <a:effectLst/>
                <a:latin typeface="Times New Roman" panose="02020603050405020304" pitchFamily="18" charset="0"/>
                <a:ea typeface="Times New Roman" panose="02020603050405020304" pitchFamily="18" charset="0"/>
              </a:rPr>
              <a:t>FARMERS, FARMING &amp; CHANGE: A SOCIAL PSYCHOLOGICAL ANALYSIS</a:t>
            </a:r>
            <a:r>
              <a:rPr lang="en-GB" sz="1200" dirty="0">
                <a:effectLst/>
                <a:latin typeface="Times New Roman" panose="02020603050405020304" pitchFamily="18" charset="0"/>
                <a:ea typeface="Times New Roman" panose="02020603050405020304" pitchFamily="18" charset="0"/>
              </a:rPr>
              <a:t>. [online] Available at: http://etheses.lse.ac.uk/1972/1/U237410.pdf [Accessed 7 Aug. 2022].</a:t>
            </a:r>
          </a:p>
          <a:p>
            <a:pPr marL="457200"/>
            <a:r>
              <a:rPr lang="en-GB" sz="1200" dirty="0" err="1">
                <a:effectLst/>
                <a:latin typeface="Times New Roman" panose="02020603050405020304" pitchFamily="18" charset="0"/>
                <a:ea typeface="Times New Roman" panose="02020603050405020304" pitchFamily="18" charset="0"/>
              </a:rPr>
              <a:t>Harischandra</a:t>
            </a:r>
            <a:r>
              <a:rPr lang="en-GB" sz="1200" dirty="0">
                <a:effectLst/>
                <a:latin typeface="Times New Roman" panose="02020603050405020304" pitchFamily="18" charset="0"/>
                <a:ea typeface="Times New Roman" panose="02020603050405020304" pitchFamily="18" charset="0"/>
              </a:rPr>
              <a:t>, K. H. J. K (2010). </a:t>
            </a:r>
            <a:r>
              <a:rPr lang="en-GB" sz="1200" i="1" dirty="0">
                <a:effectLst/>
                <a:latin typeface="Times New Roman" panose="02020603050405020304" pitchFamily="18" charset="0"/>
                <a:ea typeface="Times New Roman" panose="02020603050405020304" pitchFamily="18" charset="0"/>
              </a:rPr>
              <a:t>A holistic approach to ensure food security through cascade system development in the dry zone of Sri Lanka: a practice from Plan Sri Lanka</a:t>
            </a:r>
            <a:r>
              <a:rPr lang="en-GB" sz="1200" dirty="0">
                <a:effectLst/>
                <a:latin typeface="Times New Roman" panose="02020603050405020304" pitchFamily="18" charset="0"/>
                <a:ea typeface="Times New Roman" panose="02020603050405020304" pitchFamily="18" charset="0"/>
              </a:rPr>
              <a:t>. [online] Conference Papers. Available at: https://ideas.repec.org/p/iwt/conppr/h042899.html [Accessed 20 Jan. 2023].</a:t>
            </a:r>
          </a:p>
          <a:p>
            <a:pPr marL="457200"/>
            <a:r>
              <a:rPr lang="en-GB" sz="1200" dirty="0">
                <a:effectLst/>
                <a:latin typeface="Times New Roman" panose="02020603050405020304" pitchFamily="18" charset="0"/>
                <a:ea typeface="Times New Roman" panose="02020603050405020304" pitchFamily="18" charset="0"/>
              </a:rPr>
              <a:t>Herzing, J.M.E. (2016). Web Survey Methodology. </a:t>
            </a:r>
            <a:r>
              <a:rPr lang="en-GB" sz="1200" i="1" dirty="0">
                <a:effectLst/>
                <a:latin typeface="Times New Roman" panose="02020603050405020304" pitchFamily="18" charset="0"/>
                <a:ea typeface="Times New Roman" panose="02020603050405020304" pitchFamily="18" charset="0"/>
              </a:rPr>
              <a:t>Journal of Official Statistics</a:t>
            </a:r>
            <a:r>
              <a:rPr lang="en-GB" sz="1200" dirty="0">
                <a:effectLst/>
                <a:latin typeface="Times New Roman" panose="02020603050405020304" pitchFamily="18" charset="0"/>
                <a:ea typeface="Times New Roman" panose="02020603050405020304" pitchFamily="18" charset="0"/>
              </a:rPr>
              <a:t>, 32(4), pp.1011–1014.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://doi.org/10.1515/jos-2016-0053.</a:t>
            </a:r>
          </a:p>
          <a:p>
            <a:pPr marL="457200"/>
            <a:r>
              <a:rPr lang="en-GB" sz="1200" dirty="0">
                <a:effectLst/>
                <a:latin typeface="Times New Roman" panose="02020603050405020304" pitchFamily="18" charset="0"/>
                <a:ea typeface="Times New Roman" panose="02020603050405020304" pitchFamily="18" charset="0"/>
              </a:rPr>
              <a:t>HIRANRAS, N. (2015). </a:t>
            </a:r>
            <a:r>
              <a:rPr lang="en-GB" sz="1200" i="1" dirty="0">
                <a:effectLst/>
                <a:latin typeface="Times New Roman" panose="02020603050405020304" pitchFamily="18" charset="0"/>
                <a:ea typeface="Times New Roman" panose="02020603050405020304" pitchFamily="18" charset="0"/>
              </a:rPr>
              <a:t>The Intellectual Property and Alternative Legal Protection for Thai Cultural Heritage Properties, Traditional Knowledge and Products</a:t>
            </a:r>
            <a:r>
              <a:rPr lang="en-GB" sz="1200" dirty="0">
                <a:effectLst/>
                <a:latin typeface="Times New Roman" panose="02020603050405020304" pitchFamily="18" charset="0"/>
                <a:ea typeface="Times New Roman" panose="02020603050405020304" pitchFamily="18" charset="0"/>
              </a:rPr>
              <a:t>. [online] etheses.dur.ac.uk. Available at: http://etheses.dur.ac.uk/11704/ [Accessed 18 Jun. 2022].</a:t>
            </a:r>
          </a:p>
          <a:p>
            <a:pPr marL="457200"/>
            <a:r>
              <a:rPr lang="en-GB" sz="1200" dirty="0" err="1">
                <a:effectLst/>
                <a:latin typeface="Times New Roman" panose="02020603050405020304" pitchFamily="18" charset="0"/>
                <a:ea typeface="Times New Roman" panose="02020603050405020304" pitchFamily="18" charset="0"/>
              </a:rPr>
              <a:t>Hitinayake</a:t>
            </a:r>
            <a:r>
              <a:rPr lang="en-GB" sz="1200" dirty="0">
                <a:effectLst/>
                <a:latin typeface="Times New Roman" panose="02020603050405020304" pitchFamily="18" charset="0"/>
                <a:ea typeface="Times New Roman" panose="02020603050405020304" pitchFamily="18" charset="0"/>
              </a:rPr>
              <a:t>, H.M.G.S.B. and F.L. Sinclair. 1994. The use of a knowledge based system approach for the incremental improvement of traditional agroforestry practices. Proceedings of the Phase I Review Seminar Workshop of the UP-OFI Link Project. Ed. H.P.M. </a:t>
            </a:r>
            <a:r>
              <a:rPr lang="en-GB" sz="1200" dirty="0" err="1">
                <a:effectLst/>
                <a:latin typeface="Times New Roman" panose="02020603050405020304" pitchFamily="18" charset="0"/>
                <a:ea typeface="Times New Roman" panose="02020603050405020304" pitchFamily="18" charset="0"/>
              </a:rPr>
              <a:t>Gunasena</a:t>
            </a:r>
            <a:r>
              <a:rPr lang="en-GB" sz="1200" dirty="0">
                <a:effectLst/>
                <a:latin typeface="Times New Roman" panose="02020603050405020304" pitchFamily="18" charset="0"/>
                <a:ea typeface="Times New Roman" panose="02020603050405020304" pitchFamily="18" charset="0"/>
              </a:rPr>
              <a:t>. pp. 149-160 </a:t>
            </a:r>
          </a:p>
          <a:p>
            <a:pPr marL="457200"/>
            <a:r>
              <a:rPr lang="en-GB" sz="1200" dirty="0" err="1">
                <a:effectLst/>
                <a:latin typeface="Times New Roman" panose="02020603050405020304" pitchFamily="18" charset="0"/>
                <a:ea typeface="Times New Roman" panose="02020603050405020304" pitchFamily="18" charset="0"/>
              </a:rPr>
              <a:t>Hoberg</a:t>
            </a:r>
            <a:r>
              <a:rPr lang="en-GB" sz="1200" dirty="0">
                <a:effectLst/>
                <a:latin typeface="Times New Roman" panose="02020603050405020304" pitchFamily="18" charset="0"/>
                <a:ea typeface="Times New Roman" panose="02020603050405020304" pitchFamily="18" charset="0"/>
              </a:rPr>
              <a:t>, G., Peterson St-Laurent, G., </a:t>
            </a:r>
            <a:r>
              <a:rPr lang="en-GB" sz="1200" dirty="0" err="1">
                <a:effectLst/>
                <a:latin typeface="Times New Roman" panose="02020603050405020304" pitchFamily="18" charset="0"/>
                <a:ea typeface="Times New Roman" panose="02020603050405020304" pitchFamily="18" charset="0"/>
              </a:rPr>
              <a:t>Schittecatte</a:t>
            </a:r>
            <a:r>
              <a:rPr lang="en-GB" sz="1200" dirty="0">
                <a:effectLst/>
                <a:latin typeface="Times New Roman" panose="02020603050405020304" pitchFamily="18" charset="0"/>
                <a:ea typeface="Times New Roman" panose="02020603050405020304" pitchFamily="18" charset="0"/>
              </a:rPr>
              <a:t>, G. and </a:t>
            </a:r>
            <a:r>
              <a:rPr lang="en-GB" sz="1200" dirty="0" err="1">
                <a:effectLst/>
                <a:latin typeface="Times New Roman" panose="02020603050405020304" pitchFamily="18" charset="0"/>
                <a:ea typeface="Times New Roman" panose="02020603050405020304" pitchFamily="18" charset="0"/>
              </a:rPr>
              <a:t>Dymond</a:t>
            </a:r>
            <a:r>
              <a:rPr lang="en-GB" sz="1200" dirty="0">
                <a:effectLst/>
                <a:latin typeface="Times New Roman" panose="02020603050405020304" pitchFamily="18" charset="0"/>
                <a:ea typeface="Times New Roman" panose="02020603050405020304" pitchFamily="18" charset="0"/>
              </a:rPr>
              <a:t>, C.C. (2016). Forest carbon mitigation policy: A policy gap analysis for British Columbia. </a:t>
            </a:r>
            <a:r>
              <a:rPr lang="en-GB" sz="1200" i="1" dirty="0">
                <a:effectLst/>
                <a:latin typeface="Times New Roman" panose="02020603050405020304" pitchFamily="18" charset="0"/>
                <a:ea typeface="Times New Roman" panose="02020603050405020304" pitchFamily="18" charset="0"/>
              </a:rPr>
              <a:t>Forest Policy and Economics</a:t>
            </a:r>
            <a:r>
              <a:rPr lang="en-GB" sz="1200" dirty="0">
                <a:effectLst/>
                <a:latin typeface="Times New Roman" panose="02020603050405020304" pitchFamily="18" charset="0"/>
                <a:ea typeface="Times New Roman" panose="02020603050405020304" pitchFamily="18" charset="0"/>
              </a:rPr>
              <a:t>, 69, pp.73–82.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://doi.org/10.1016/j.forpol.2016.05.005.</a:t>
            </a:r>
          </a:p>
          <a:p>
            <a:pPr marL="457200"/>
            <a:r>
              <a:rPr lang="en-GB" sz="1200" dirty="0">
                <a:effectLst/>
                <a:latin typeface="Times New Roman" panose="02020603050405020304" pitchFamily="18" charset="0"/>
                <a:ea typeface="Times New Roman" panose="02020603050405020304" pitchFamily="18" charset="0"/>
              </a:rPr>
              <a:t>Honey, M. (2008). Ecotourism and sustainable development: Who owns paradise? (2nd ed.). Island Press. </a:t>
            </a:r>
          </a:p>
          <a:p>
            <a:pPr marL="457200"/>
            <a:r>
              <a:rPr lang="en-GB" sz="1200" dirty="0">
                <a:effectLst/>
                <a:latin typeface="Times New Roman" panose="02020603050405020304" pitchFamily="18" charset="0"/>
                <a:ea typeface="Times New Roman" panose="02020603050405020304" pitchFamily="18" charset="0"/>
              </a:rPr>
              <a:t>Honey, M. (2009). Ecotourism and Sustainable Development, 2ndedition By Martha Honey. </a:t>
            </a:r>
            <a:r>
              <a:rPr lang="en-GB" sz="1200" i="1" dirty="0">
                <a:effectLst/>
                <a:latin typeface="Times New Roman" panose="02020603050405020304" pitchFamily="18" charset="0"/>
                <a:ea typeface="Times New Roman" panose="02020603050405020304" pitchFamily="18" charset="0"/>
              </a:rPr>
              <a:t>Natural Resources Forum</a:t>
            </a:r>
            <a:r>
              <a:rPr lang="en-GB" sz="1200" dirty="0">
                <a:effectLst/>
                <a:latin typeface="Times New Roman" panose="02020603050405020304" pitchFamily="18" charset="0"/>
                <a:ea typeface="Times New Roman" panose="02020603050405020304" pitchFamily="18" charset="0"/>
              </a:rPr>
              <a:t>, 33(4), pp.340–342.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://doi.org/10.1111/j.1477-8947.2009.01256.x.</a:t>
            </a:r>
          </a:p>
          <a:p>
            <a:pPr marL="457200"/>
            <a:r>
              <a:rPr lang="en-GB" sz="1200" dirty="0">
                <a:effectLst/>
                <a:latin typeface="Times New Roman" panose="02020603050405020304" pitchFamily="18" charset="0"/>
                <a:ea typeface="Times New Roman" panose="02020603050405020304" pitchFamily="18" charset="0"/>
              </a:rPr>
              <a:t>IPCC (2001). </a:t>
            </a:r>
            <a:r>
              <a:rPr lang="en-GB" sz="1200" i="1" dirty="0">
                <a:effectLst/>
                <a:latin typeface="Times New Roman" panose="02020603050405020304" pitchFamily="18" charset="0"/>
                <a:ea typeface="Times New Roman" panose="02020603050405020304" pitchFamily="18" charset="0"/>
              </a:rPr>
              <a:t>CLIMATE CHANGE 2001: THE SCIENTIFIC BASIS</a:t>
            </a:r>
            <a:r>
              <a:rPr lang="en-GB" sz="1200" dirty="0">
                <a:effectLst/>
                <a:latin typeface="Times New Roman" panose="02020603050405020304" pitchFamily="18" charset="0"/>
                <a:ea typeface="Times New Roman" panose="02020603050405020304" pitchFamily="18" charset="0"/>
              </a:rPr>
              <a:t>. [online] Available at: https://www.ipcc.ch/site/assets/uploads/2018/03/WGI_TAR_full_report.pdf.</a:t>
            </a:r>
          </a:p>
          <a:p>
            <a:pPr marL="457200"/>
            <a:r>
              <a:rPr lang="en-GB" sz="1200" dirty="0">
                <a:effectLst/>
                <a:latin typeface="Times New Roman" panose="02020603050405020304" pitchFamily="18" charset="0"/>
                <a:ea typeface="Times New Roman" panose="02020603050405020304" pitchFamily="18" charset="0"/>
              </a:rPr>
              <a:t>IPCC (2019). </a:t>
            </a:r>
            <a:r>
              <a:rPr lang="en-GB" sz="1200" i="1" dirty="0">
                <a:effectLst/>
                <a:latin typeface="Times New Roman" panose="02020603050405020304" pitchFamily="18" charset="0"/>
                <a:ea typeface="Times New Roman" panose="02020603050405020304" pitchFamily="18" charset="0"/>
              </a:rPr>
              <a:t>TAR Climate Change 2001: The Scientific Basis — IPCC</a:t>
            </a:r>
            <a:r>
              <a:rPr lang="en-GB" sz="1200" dirty="0">
                <a:effectLst/>
                <a:latin typeface="Times New Roman" panose="02020603050405020304" pitchFamily="18" charset="0"/>
                <a:ea typeface="Times New Roman" panose="02020603050405020304" pitchFamily="18" charset="0"/>
              </a:rPr>
              <a:t>. [online] Ipcc.ch. Available at: https://www.ipcc.ch/report/ar3/wg1/. </a:t>
            </a:r>
          </a:p>
          <a:p>
            <a:endParaRPr lang="en-GB" sz="1200" dirty="0"/>
          </a:p>
        </p:txBody>
      </p:sp>
    </p:spTree>
    <p:extLst>
      <p:ext uri="{BB962C8B-B14F-4D97-AF65-F5344CB8AC3E}">
        <p14:creationId xmlns:p14="http://schemas.microsoft.com/office/powerpoint/2010/main" val="32372929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699" y="62055"/>
            <a:ext cx="8704553" cy="3354000"/>
          </a:xfrm>
        </p:spPr>
        <p:txBody>
          <a:bodyPr/>
          <a:lstStyle/>
          <a:p>
            <a:pPr marL="457200"/>
            <a:r>
              <a:rPr lang="en-GB" sz="1200" dirty="0" err="1">
                <a:effectLst/>
                <a:latin typeface="Times New Roman" panose="02020603050405020304" pitchFamily="18" charset="0"/>
                <a:ea typeface="Times New Roman" panose="02020603050405020304" pitchFamily="18" charset="0"/>
              </a:rPr>
              <a:t>Kiper</a:t>
            </a:r>
            <a:r>
              <a:rPr lang="en-GB" sz="1200" dirty="0">
                <a:effectLst/>
                <a:latin typeface="Times New Roman" panose="02020603050405020304" pitchFamily="18" charset="0"/>
                <a:ea typeface="Times New Roman" panose="02020603050405020304" pitchFamily="18" charset="0"/>
              </a:rPr>
              <a:t>, T. (2013). </a:t>
            </a:r>
            <a:r>
              <a:rPr lang="en-GB" sz="1200" i="1" dirty="0">
                <a:effectLst/>
                <a:latin typeface="Times New Roman" panose="02020603050405020304" pitchFamily="18" charset="0"/>
                <a:ea typeface="Times New Roman" panose="02020603050405020304" pitchFamily="18" charset="0"/>
              </a:rPr>
              <a:t>Role of Ecotourism in Sustainable Development</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www.intechopen.com</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IntechOpen</a:t>
            </a:r>
            <a:r>
              <a:rPr lang="en-GB" sz="1200" dirty="0">
                <a:effectLst/>
                <a:latin typeface="Times New Roman" panose="02020603050405020304" pitchFamily="18" charset="0"/>
                <a:ea typeface="Times New Roman" panose="02020603050405020304" pitchFamily="18" charset="0"/>
              </a:rPr>
              <a:t>. Available at: https://www.intechopen.com/chapters/45414.</a:t>
            </a:r>
          </a:p>
          <a:p>
            <a:pPr marL="457200"/>
            <a:r>
              <a:rPr lang="en-GB" sz="1200" dirty="0">
                <a:effectLst/>
                <a:latin typeface="Times New Roman" panose="02020603050405020304" pitchFamily="18" charset="0"/>
                <a:ea typeface="Times New Roman" panose="02020603050405020304" pitchFamily="18" charset="0"/>
              </a:rPr>
              <a:t>Lindsey, R. and </a:t>
            </a:r>
            <a:r>
              <a:rPr lang="en-GB" sz="1200" dirty="0" err="1">
                <a:effectLst/>
                <a:latin typeface="Times New Roman" panose="02020603050405020304" pitchFamily="18" charset="0"/>
                <a:ea typeface="Times New Roman" panose="02020603050405020304" pitchFamily="18" charset="0"/>
              </a:rPr>
              <a:t>Dahlman</a:t>
            </a:r>
            <a:r>
              <a:rPr lang="en-GB" sz="1200" dirty="0">
                <a:effectLst/>
                <a:latin typeface="Times New Roman" panose="02020603050405020304" pitchFamily="18" charset="0"/>
                <a:ea typeface="Times New Roman" panose="02020603050405020304" pitchFamily="18" charset="0"/>
              </a:rPr>
              <a:t>, L. (2021). </a:t>
            </a:r>
            <a:r>
              <a:rPr lang="en-GB" sz="1200" i="1" dirty="0">
                <a:effectLst/>
                <a:latin typeface="Times New Roman" panose="02020603050405020304" pitchFamily="18" charset="0"/>
                <a:ea typeface="Times New Roman" panose="02020603050405020304" pitchFamily="18" charset="0"/>
              </a:rPr>
              <a:t>Climate Change: Global Temperature | NOAA Climate.gov</a:t>
            </a:r>
            <a:r>
              <a:rPr lang="en-GB" sz="1200" dirty="0">
                <a:effectLst/>
                <a:latin typeface="Times New Roman" panose="02020603050405020304" pitchFamily="18" charset="0"/>
                <a:ea typeface="Times New Roman" panose="02020603050405020304" pitchFamily="18" charset="0"/>
              </a:rPr>
              <a:t>. [online] climate.gov. Available at: https://www.climate.gov/news-features/understanding-climate/climate-change-global-temperature#:~:text=According%20to%20NOAA.</a:t>
            </a:r>
          </a:p>
          <a:p>
            <a:pPr marL="457200"/>
            <a:r>
              <a:rPr lang="en-GB" sz="1200" dirty="0" err="1">
                <a:effectLst/>
                <a:latin typeface="Times New Roman" panose="02020603050405020304" pitchFamily="18" charset="0"/>
                <a:ea typeface="Times New Roman" panose="02020603050405020304" pitchFamily="18" charset="0"/>
              </a:rPr>
              <a:t>Madduma</a:t>
            </a:r>
            <a:r>
              <a:rPr lang="en-GB" sz="1200" dirty="0">
                <a:effectLst/>
                <a:latin typeface="Times New Roman" panose="02020603050405020304" pitchFamily="18" charset="0"/>
                <a:ea typeface="Times New Roman" panose="02020603050405020304" pitchFamily="18" charset="0"/>
              </a:rPr>
              <a:t> Bandara C.M. (1985) Catchment Ecosystems and Village Tank Cascades in the Dry Zone of Sri Lanka: A Time-Tested System of Land and Water Management; in Strategies for River Basin Management (Eds. </a:t>
            </a:r>
            <a:r>
              <a:rPr lang="en-GB" sz="1200" dirty="0" err="1">
                <a:effectLst/>
                <a:latin typeface="Times New Roman" panose="02020603050405020304" pitchFamily="18" charset="0"/>
                <a:ea typeface="Times New Roman" panose="02020603050405020304" pitchFamily="18" charset="0"/>
              </a:rPr>
              <a:t>Lundqvist,J</a:t>
            </a:r>
            <a:r>
              <a:rPr lang="en-GB" sz="1200" dirty="0">
                <a:effectLst/>
                <a:latin typeface="Times New Roman" panose="02020603050405020304" pitchFamily="18" charset="0"/>
                <a:ea typeface="Times New Roman" panose="02020603050405020304" pitchFamily="18" charset="0"/>
              </a:rPr>
              <a:t>. et.al.) Linkoping, Sweden. </a:t>
            </a:r>
          </a:p>
          <a:p>
            <a:pPr marL="457200"/>
            <a:r>
              <a:rPr lang="en-GB" sz="1200" dirty="0" err="1">
                <a:effectLst/>
                <a:latin typeface="Times New Roman" panose="02020603050405020304" pitchFamily="18" charset="0"/>
                <a:ea typeface="Times New Roman" panose="02020603050405020304" pitchFamily="18" charset="0"/>
              </a:rPr>
              <a:t>Madduma</a:t>
            </a:r>
            <a:r>
              <a:rPr lang="en-GB" sz="1200" dirty="0">
                <a:effectLst/>
                <a:latin typeface="Times New Roman" panose="02020603050405020304" pitchFamily="18" charset="0"/>
                <a:ea typeface="Times New Roman" panose="02020603050405020304" pitchFamily="18" charset="0"/>
              </a:rPr>
              <a:t> Bandara, C. M (1995). </a:t>
            </a:r>
            <a:r>
              <a:rPr lang="en-GB" sz="1200" i="1" dirty="0">
                <a:effectLst/>
                <a:latin typeface="Times New Roman" panose="02020603050405020304" pitchFamily="18" charset="0"/>
                <a:ea typeface="Times New Roman" panose="02020603050405020304" pitchFamily="18" charset="0"/>
              </a:rPr>
              <a:t>Tank cascade systems in Sri Lanka: Some thoughts on their development implications</a:t>
            </a:r>
            <a:r>
              <a:rPr lang="en-GB" sz="1200" dirty="0">
                <a:effectLst/>
                <a:latin typeface="Times New Roman" panose="02020603050405020304" pitchFamily="18" charset="0"/>
                <a:ea typeface="Times New Roman" panose="02020603050405020304" pitchFamily="18" charset="0"/>
              </a:rPr>
              <a:t>. [online] IWMI Books, Reports. Available at: https://ideas.repec.org/p/iwt/bosers/h016795.html [Accessed 6 Sep. 2023].</a:t>
            </a:r>
          </a:p>
          <a:p>
            <a:pPr marL="457200"/>
            <a:r>
              <a:rPr lang="en-GB" sz="1200" dirty="0" err="1">
                <a:effectLst/>
                <a:latin typeface="Times New Roman" panose="02020603050405020304" pitchFamily="18" charset="0"/>
                <a:ea typeface="Times New Roman" panose="02020603050405020304" pitchFamily="18" charset="0"/>
              </a:rPr>
              <a:t>Maniak-Huesser</a:t>
            </a:r>
            <a:r>
              <a:rPr lang="en-GB" sz="1200" dirty="0">
                <a:effectLst/>
                <a:latin typeface="Times New Roman" panose="02020603050405020304" pitchFamily="18" charset="0"/>
                <a:ea typeface="Times New Roman" panose="02020603050405020304" pitchFamily="18" charset="0"/>
              </a:rPr>
              <a:t>, M., </a:t>
            </a:r>
            <a:r>
              <a:rPr lang="en-GB" sz="1200" dirty="0" err="1">
                <a:effectLst/>
                <a:latin typeface="Times New Roman" panose="02020603050405020304" pitchFamily="18" charset="0"/>
                <a:ea typeface="Times New Roman" panose="02020603050405020304" pitchFamily="18" charset="0"/>
              </a:rPr>
              <a:t>Tellnes</a:t>
            </a:r>
            <a:r>
              <a:rPr lang="en-GB" sz="1200" dirty="0">
                <a:effectLst/>
                <a:latin typeface="Times New Roman" panose="02020603050405020304" pitchFamily="18" charset="0"/>
                <a:ea typeface="Times New Roman" panose="02020603050405020304" pitchFamily="18" charset="0"/>
              </a:rPr>
              <a:t>, L.G.F. and </a:t>
            </a:r>
            <a:r>
              <a:rPr lang="en-GB" sz="1200" dirty="0" err="1">
                <a:effectLst/>
                <a:latin typeface="Times New Roman" panose="02020603050405020304" pitchFamily="18" charset="0"/>
                <a:ea typeface="Times New Roman" panose="02020603050405020304" pitchFamily="18" charset="0"/>
              </a:rPr>
              <a:t>Zea</a:t>
            </a:r>
            <a:r>
              <a:rPr lang="en-GB" sz="1200" dirty="0">
                <a:effectLst/>
                <a:latin typeface="Times New Roman" panose="02020603050405020304" pitchFamily="18" charset="0"/>
                <a:ea typeface="Times New Roman" panose="02020603050405020304" pitchFamily="18" charset="0"/>
              </a:rPr>
              <a:t> Escamilla, E. (2021). Mind the Gap: A Policy Gap Analysis of Programmes Promoting Timber Construction in Nordic Countries. </a:t>
            </a:r>
            <a:r>
              <a:rPr lang="en-GB" sz="1200" i="1" dirty="0">
                <a:effectLst/>
                <a:latin typeface="Times New Roman" panose="02020603050405020304" pitchFamily="18" charset="0"/>
                <a:ea typeface="Times New Roman" panose="02020603050405020304" pitchFamily="18" charset="0"/>
              </a:rPr>
              <a:t>Sustainability</a:t>
            </a:r>
            <a:r>
              <a:rPr lang="en-GB" sz="1200" dirty="0">
                <a:effectLst/>
                <a:latin typeface="Times New Roman" panose="02020603050405020304" pitchFamily="18" charset="0"/>
                <a:ea typeface="Times New Roman" panose="02020603050405020304" pitchFamily="18" charset="0"/>
              </a:rPr>
              <a:t>, 13(21), p.11876.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://doi.org/10.3390/su132111876.</a:t>
            </a:r>
          </a:p>
          <a:p>
            <a:pPr marL="457200"/>
            <a:r>
              <a:rPr lang="en-GB" sz="1200" dirty="0" err="1">
                <a:effectLst/>
                <a:latin typeface="Times New Roman" panose="02020603050405020304" pitchFamily="18" charset="0"/>
                <a:ea typeface="Times New Roman" panose="02020603050405020304" pitchFamily="18" charset="0"/>
              </a:rPr>
              <a:t>Maracchi</a:t>
            </a:r>
            <a:r>
              <a:rPr lang="en-GB" sz="1200" dirty="0">
                <a:effectLst/>
                <a:latin typeface="Times New Roman" panose="02020603050405020304" pitchFamily="18" charset="0"/>
                <a:ea typeface="Times New Roman" panose="02020603050405020304" pitchFamily="18" charset="0"/>
              </a:rPr>
              <a:t>, G., </a:t>
            </a:r>
            <a:r>
              <a:rPr lang="en-GB" sz="1200" dirty="0" err="1">
                <a:effectLst/>
                <a:latin typeface="Times New Roman" panose="02020603050405020304" pitchFamily="18" charset="0"/>
                <a:ea typeface="Times New Roman" panose="02020603050405020304" pitchFamily="18" charset="0"/>
              </a:rPr>
              <a:t>Sirotenko</a:t>
            </a:r>
            <a:r>
              <a:rPr lang="en-GB" sz="1200" dirty="0">
                <a:effectLst/>
                <a:latin typeface="Times New Roman" panose="02020603050405020304" pitchFamily="18" charset="0"/>
                <a:ea typeface="Times New Roman" panose="02020603050405020304" pitchFamily="18" charset="0"/>
              </a:rPr>
              <a:t>, O. and Bindi, M. (2005). Impacts of Present and Future Climate Variability on Agriculture and Forestry in the Temperate Regions: Europe. </a:t>
            </a:r>
            <a:r>
              <a:rPr lang="en-GB" sz="1200" i="1" dirty="0">
                <a:effectLst/>
                <a:latin typeface="Times New Roman" panose="02020603050405020304" pitchFamily="18" charset="0"/>
                <a:ea typeface="Times New Roman" panose="02020603050405020304" pitchFamily="18" charset="0"/>
              </a:rPr>
              <a:t>Climatic Change</a:t>
            </a:r>
            <a:r>
              <a:rPr lang="en-GB" sz="1200" dirty="0">
                <a:effectLst/>
                <a:latin typeface="Times New Roman" panose="02020603050405020304" pitchFamily="18" charset="0"/>
                <a:ea typeface="Times New Roman" panose="02020603050405020304" pitchFamily="18" charset="0"/>
              </a:rPr>
              <a:t>, 70(1-2), pp.117–135.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://doi.org/10.1007/s10584-005-5939-7. </a:t>
            </a:r>
          </a:p>
          <a:p>
            <a:pPr marL="457200"/>
            <a:r>
              <a:rPr lang="en-GB" sz="1200" dirty="0" err="1">
                <a:effectLst/>
                <a:latin typeface="Times New Roman" panose="02020603050405020304" pitchFamily="18" charset="0"/>
                <a:ea typeface="Times New Roman" panose="02020603050405020304" pitchFamily="18" charset="0"/>
              </a:rPr>
              <a:t>Marambe</a:t>
            </a:r>
            <a:r>
              <a:rPr lang="en-GB" sz="1200" dirty="0">
                <a:effectLst/>
                <a:latin typeface="Times New Roman" panose="02020603050405020304" pitchFamily="18" charset="0"/>
                <a:ea typeface="Times New Roman" panose="02020603050405020304" pitchFamily="18" charset="0"/>
              </a:rPr>
              <a:t>, B., </a:t>
            </a:r>
            <a:r>
              <a:rPr lang="en-GB" sz="1200" dirty="0" err="1">
                <a:effectLst/>
                <a:latin typeface="Times New Roman" panose="02020603050405020304" pitchFamily="18" charset="0"/>
                <a:ea typeface="Times New Roman" panose="02020603050405020304" pitchFamily="18" charset="0"/>
              </a:rPr>
              <a:t>Pushpakumara</a:t>
            </a:r>
            <a:r>
              <a:rPr lang="en-GB" sz="1200" dirty="0">
                <a:effectLst/>
                <a:latin typeface="Times New Roman" panose="02020603050405020304" pitchFamily="18" charset="0"/>
                <a:ea typeface="Times New Roman" panose="02020603050405020304" pitchFamily="18" charset="0"/>
              </a:rPr>
              <a:t>, G. and Silva, P. (2012). Biodiversity and Agrobiodiversity in Sri Lanka: Village Tank Systems. </a:t>
            </a:r>
            <a:r>
              <a:rPr lang="en-GB" sz="1200" i="1" dirty="0">
                <a:effectLst/>
                <a:latin typeface="Times New Roman" panose="02020603050405020304" pitchFamily="18" charset="0"/>
                <a:ea typeface="Times New Roman" panose="02020603050405020304" pitchFamily="18" charset="0"/>
              </a:rPr>
              <a:t>The Biodiversity Observation Network in the Asia-Pacific Region</a:t>
            </a:r>
            <a:r>
              <a:rPr lang="en-GB" sz="1200" dirty="0">
                <a:effectLst/>
                <a:latin typeface="Times New Roman" panose="02020603050405020304" pitchFamily="18" charset="0"/>
                <a:ea typeface="Times New Roman" panose="02020603050405020304" pitchFamily="18" charset="0"/>
              </a:rPr>
              <a:t>, pp.403–430.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://doi.org/10.1007/978-4-431-54032-8_28.</a:t>
            </a:r>
          </a:p>
          <a:p>
            <a:pPr marL="457200"/>
            <a:r>
              <a:rPr lang="en-GB" sz="1200" dirty="0">
                <a:effectLst/>
                <a:latin typeface="Times New Roman" panose="02020603050405020304" pitchFamily="18" charset="0"/>
                <a:ea typeface="Times New Roman" panose="02020603050405020304" pitchFamily="18" charset="0"/>
              </a:rPr>
              <a:t>McCool, S. and Lime, D. (2001) Tourism Carrying Capacity: Tempting Fantasy or Useful Reality? Journal of Sustain Tourism, 9, 372-388.http://dx.doi.org/10.1080/09669580108667409 </a:t>
            </a:r>
          </a:p>
          <a:p>
            <a:pPr marL="457200"/>
            <a:r>
              <a:rPr lang="en-GB" sz="1200" dirty="0">
                <a:effectLst/>
                <a:latin typeface="Times New Roman" panose="02020603050405020304" pitchFamily="18" charset="0"/>
                <a:ea typeface="Times New Roman" panose="02020603050405020304" pitchFamily="18" charset="0"/>
              </a:rPr>
              <a:t>Mendelsohn, R. and Dinar, A. (1999). Climate Change, Agriculture, and Developing Countries: Does Adaptation Matter? </a:t>
            </a:r>
            <a:r>
              <a:rPr lang="en-GB" sz="1200" i="1" dirty="0">
                <a:effectLst/>
                <a:latin typeface="Times New Roman" panose="02020603050405020304" pitchFamily="18" charset="0"/>
                <a:ea typeface="Times New Roman" panose="02020603050405020304" pitchFamily="18" charset="0"/>
              </a:rPr>
              <a:t>The World Bank Research Observer</a:t>
            </a:r>
            <a:r>
              <a:rPr lang="en-GB" sz="1200" dirty="0">
                <a:effectLst/>
                <a:latin typeface="Times New Roman" panose="02020603050405020304" pitchFamily="18" charset="0"/>
                <a:ea typeface="Times New Roman" panose="02020603050405020304" pitchFamily="18" charset="0"/>
              </a:rPr>
              <a:t>, [online] 14(2), pp.277–293. Available at: https://www.jstor.org/stable/3986368.</a:t>
            </a:r>
          </a:p>
          <a:p>
            <a:pPr marL="457200"/>
            <a:r>
              <a:rPr lang="en-GB" sz="1200" dirty="0">
                <a:effectLst/>
                <a:latin typeface="Times New Roman" panose="02020603050405020304" pitchFamily="18" charset="0"/>
                <a:ea typeface="Times New Roman" panose="02020603050405020304" pitchFamily="18" charset="0"/>
              </a:rPr>
              <a:t>Mishler, E.G. (1991). </a:t>
            </a:r>
            <a:r>
              <a:rPr lang="en-GB" sz="1200" i="1" dirty="0">
                <a:effectLst/>
                <a:latin typeface="Times New Roman" panose="02020603050405020304" pitchFamily="18" charset="0"/>
                <a:ea typeface="Times New Roman" panose="02020603050405020304" pitchFamily="18" charset="0"/>
              </a:rPr>
              <a:t>Research interviewing: Context and narrative.</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Research interviewing: Context and narrative.</a:t>
            </a:r>
            <a:r>
              <a:rPr lang="en-GB" sz="1200" dirty="0">
                <a:effectLst/>
                <a:latin typeface="Times New Roman" panose="02020603050405020304" pitchFamily="18" charset="0"/>
                <a:ea typeface="Times New Roman" panose="02020603050405020304" pitchFamily="18" charset="0"/>
              </a:rPr>
              <a:t>, Cambridge, MA, US: Harvard University Press, </a:t>
            </a:r>
            <a:r>
              <a:rPr lang="en-GB" sz="1200" dirty="0" err="1">
                <a:effectLst/>
                <a:latin typeface="Times New Roman" panose="02020603050405020304" pitchFamily="18" charset="0"/>
                <a:ea typeface="Times New Roman" panose="02020603050405020304" pitchFamily="18" charset="0"/>
              </a:rPr>
              <a:t>pp.xi</a:t>
            </a:r>
            <a:r>
              <a:rPr lang="en-GB" sz="1200" dirty="0">
                <a:effectLst/>
                <a:latin typeface="Times New Roman" panose="02020603050405020304" pitchFamily="18" charset="0"/>
                <a:ea typeface="Times New Roman" panose="02020603050405020304" pitchFamily="18" charset="0"/>
              </a:rPr>
              <a:t>, 189–xi, 189.</a:t>
            </a:r>
          </a:p>
          <a:p>
            <a:pPr marL="457200"/>
            <a:endParaRPr lang="en-GB" sz="1200" dirty="0">
              <a:effectLst/>
              <a:latin typeface="Times New Roman" panose="02020603050405020304" pitchFamily="18" charset="0"/>
              <a:ea typeface="Times New Roman" panose="02020603050405020304" pitchFamily="18" charset="0"/>
            </a:endParaRPr>
          </a:p>
          <a:p>
            <a:endParaRPr lang="en-GB" sz="1200" dirty="0"/>
          </a:p>
        </p:txBody>
      </p:sp>
    </p:spTree>
    <p:extLst>
      <p:ext uri="{BB962C8B-B14F-4D97-AF65-F5344CB8AC3E}">
        <p14:creationId xmlns:p14="http://schemas.microsoft.com/office/powerpoint/2010/main" val="38367378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699" y="62055"/>
            <a:ext cx="8704553" cy="3354000"/>
          </a:xfrm>
        </p:spPr>
        <p:txBody>
          <a:bodyPr/>
          <a:lstStyle/>
          <a:p>
            <a:pPr marL="457200"/>
            <a:r>
              <a:rPr lang="en-GB" sz="1200" dirty="0">
                <a:effectLst/>
                <a:latin typeface="Times New Roman" panose="02020603050405020304" pitchFamily="18" charset="0"/>
                <a:ea typeface="Times New Roman" panose="02020603050405020304" pitchFamily="18" charset="0"/>
              </a:rPr>
              <a:t>Montgomery, D.C., Peck, E.A. and Vining, G.G. (2021). </a:t>
            </a:r>
            <a:r>
              <a:rPr lang="en-GB" sz="1200" i="1" dirty="0">
                <a:effectLst/>
                <a:latin typeface="Times New Roman" panose="02020603050405020304" pitchFamily="18" charset="0"/>
                <a:ea typeface="Times New Roman" panose="02020603050405020304" pitchFamily="18" charset="0"/>
              </a:rPr>
              <a:t>Introduction to Linear Regression Analysis</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Google Books</a:t>
            </a:r>
            <a:r>
              <a:rPr lang="en-GB" sz="1200" dirty="0">
                <a:effectLst/>
                <a:latin typeface="Times New Roman" panose="02020603050405020304" pitchFamily="18" charset="0"/>
                <a:ea typeface="Times New Roman" panose="02020603050405020304" pitchFamily="18" charset="0"/>
              </a:rPr>
              <a:t>. John Wiley &amp; Sons. Available at: https://books.google.co.uk/books [Accessed 23 Dec. 2022].</a:t>
            </a:r>
          </a:p>
          <a:p>
            <a:pPr marL="457200"/>
            <a:r>
              <a:rPr lang="en-GB" sz="1200" dirty="0">
                <a:effectLst/>
                <a:latin typeface="Times New Roman" panose="02020603050405020304" pitchFamily="18" charset="0"/>
                <a:ea typeface="Times New Roman" panose="02020603050405020304" pitchFamily="18" charset="0"/>
              </a:rPr>
              <a:t>National Adaptation Plan for Climate Change Impacts in Sri Lanka (2016). </a:t>
            </a:r>
            <a:r>
              <a:rPr lang="en-GB" sz="1200" i="1" dirty="0">
                <a:effectLst/>
                <a:latin typeface="Times New Roman" panose="02020603050405020304" pitchFamily="18" charset="0"/>
                <a:ea typeface="Times New Roman" panose="02020603050405020304" pitchFamily="18" charset="0"/>
              </a:rPr>
              <a:t>National Adaptation Plan for Climate Change Impacts in Sri Lanka Climate Change Secretariat Ministry of Mahaweli Development and Environment 2016</a:t>
            </a:r>
            <a:r>
              <a:rPr lang="en-GB" sz="1200" dirty="0">
                <a:effectLst/>
                <a:latin typeface="Times New Roman" panose="02020603050405020304" pitchFamily="18" charset="0"/>
                <a:ea typeface="Times New Roman" panose="02020603050405020304" pitchFamily="18" charset="0"/>
              </a:rPr>
              <a:t>. [online] Available at: https://www4.unfccc.int/sites/NAPC/Documents.</a:t>
            </a:r>
          </a:p>
          <a:p>
            <a:pPr marL="457200"/>
            <a:r>
              <a:rPr lang="en-GB" sz="1200" dirty="0">
                <a:effectLst/>
                <a:latin typeface="Times New Roman" panose="02020603050405020304" pitchFamily="18" charset="0"/>
                <a:ea typeface="Times New Roman" panose="02020603050405020304" pitchFamily="18" charset="0"/>
              </a:rPr>
              <a:t>National Park Service (2016). </a:t>
            </a:r>
            <a:r>
              <a:rPr lang="en-GB" sz="1200" i="1" dirty="0">
                <a:effectLst/>
                <a:latin typeface="Times New Roman" panose="02020603050405020304" pitchFamily="18" charset="0"/>
                <a:ea typeface="Times New Roman" panose="02020603050405020304" pitchFamily="18" charset="0"/>
              </a:rPr>
              <a:t>Wolf Restoration - Yellowstone National Park (U.S. National Park Service)</a:t>
            </a:r>
            <a:r>
              <a:rPr lang="en-GB" sz="1200" dirty="0">
                <a:effectLst/>
                <a:latin typeface="Times New Roman" panose="02020603050405020304" pitchFamily="18" charset="0"/>
                <a:ea typeface="Times New Roman" panose="02020603050405020304" pitchFamily="18" charset="0"/>
              </a:rPr>
              <a:t>. [online] nps.gov. Available at: https://www.nps.gov/yell/learn/nature/wolf-restoration.htm.</a:t>
            </a:r>
          </a:p>
          <a:p>
            <a:pPr marL="457200"/>
            <a:r>
              <a:rPr lang="en-GB" sz="1200" dirty="0">
                <a:effectLst/>
                <a:latin typeface="Times New Roman" panose="02020603050405020304" pitchFamily="18" charset="0"/>
                <a:ea typeface="Times New Roman" panose="02020603050405020304" pitchFamily="18" charset="0"/>
              </a:rPr>
              <a:t>Nelson, E., Mendoza, G., </a:t>
            </a:r>
            <a:r>
              <a:rPr lang="en-GB" sz="1200" dirty="0" err="1">
                <a:effectLst/>
                <a:latin typeface="Times New Roman" panose="02020603050405020304" pitchFamily="18" charset="0"/>
                <a:ea typeface="Times New Roman" panose="02020603050405020304" pitchFamily="18" charset="0"/>
              </a:rPr>
              <a:t>Regetz</a:t>
            </a:r>
            <a:r>
              <a:rPr lang="en-GB" sz="1200" dirty="0">
                <a:effectLst/>
                <a:latin typeface="Times New Roman" panose="02020603050405020304" pitchFamily="18" charset="0"/>
                <a:ea typeface="Times New Roman" panose="02020603050405020304" pitchFamily="18" charset="0"/>
              </a:rPr>
              <a:t>, J., </a:t>
            </a:r>
            <a:r>
              <a:rPr lang="en-GB" sz="1200" dirty="0" err="1">
                <a:effectLst/>
                <a:latin typeface="Times New Roman" panose="02020603050405020304" pitchFamily="18" charset="0"/>
                <a:ea typeface="Times New Roman" panose="02020603050405020304" pitchFamily="18" charset="0"/>
              </a:rPr>
              <a:t>Polasky</a:t>
            </a:r>
            <a:r>
              <a:rPr lang="en-GB" sz="1200" dirty="0">
                <a:effectLst/>
                <a:latin typeface="Times New Roman" panose="02020603050405020304" pitchFamily="18" charset="0"/>
                <a:ea typeface="Times New Roman" panose="02020603050405020304" pitchFamily="18" charset="0"/>
              </a:rPr>
              <a:t>, S., Tallis, H., Cameron, </a:t>
            </a:r>
            <a:r>
              <a:rPr lang="en-GB" sz="1200" dirty="0" err="1">
                <a:effectLst/>
                <a:latin typeface="Times New Roman" panose="02020603050405020304" pitchFamily="18" charset="0"/>
                <a:ea typeface="Times New Roman" panose="02020603050405020304" pitchFamily="18" charset="0"/>
              </a:rPr>
              <a:t>Dr.</a:t>
            </a:r>
            <a:r>
              <a:rPr lang="en-GB" sz="1200" dirty="0">
                <a:effectLst/>
                <a:latin typeface="Times New Roman" panose="02020603050405020304" pitchFamily="18" charset="0"/>
                <a:ea typeface="Times New Roman" panose="02020603050405020304" pitchFamily="18" charset="0"/>
              </a:rPr>
              <a:t>, Chan, K.M., Daily, G.C., Goldstein, J., </a:t>
            </a:r>
            <a:r>
              <a:rPr lang="en-GB" sz="1200" dirty="0" err="1">
                <a:effectLst/>
                <a:latin typeface="Times New Roman" panose="02020603050405020304" pitchFamily="18" charset="0"/>
                <a:ea typeface="Times New Roman" panose="02020603050405020304" pitchFamily="18" charset="0"/>
              </a:rPr>
              <a:t>Kareiva</a:t>
            </a:r>
            <a:r>
              <a:rPr lang="en-GB" sz="1200" dirty="0">
                <a:effectLst/>
                <a:latin typeface="Times New Roman" panose="02020603050405020304" pitchFamily="18" charset="0"/>
                <a:ea typeface="Times New Roman" panose="02020603050405020304" pitchFamily="18" charset="0"/>
              </a:rPr>
              <a:t>, P.M., </a:t>
            </a:r>
            <a:r>
              <a:rPr lang="en-GB" sz="1200" dirty="0" err="1">
                <a:effectLst/>
                <a:latin typeface="Times New Roman" panose="02020603050405020304" pitchFamily="18" charset="0"/>
                <a:ea typeface="Times New Roman" panose="02020603050405020304" pitchFamily="18" charset="0"/>
              </a:rPr>
              <a:t>Lonsdorf</a:t>
            </a:r>
            <a:r>
              <a:rPr lang="en-GB" sz="1200" dirty="0">
                <a:effectLst/>
                <a:latin typeface="Times New Roman" panose="02020603050405020304" pitchFamily="18" charset="0"/>
                <a:ea typeface="Times New Roman" panose="02020603050405020304" pitchFamily="18" charset="0"/>
              </a:rPr>
              <a:t>, E., Naidoo, R., Ricketts, T.H. and Shaw, Mr. (2009). </a:t>
            </a:r>
            <a:r>
              <a:rPr lang="en-GB" sz="1200" dirty="0" err="1">
                <a:effectLst/>
                <a:latin typeface="Times New Roman" panose="02020603050405020304" pitchFamily="18" charset="0"/>
                <a:ea typeface="Times New Roman" panose="02020603050405020304" pitchFamily="18" charset="0"/>
              </a:rPr>
              <a:t>Modeling</a:t>
            </a:r>
            <a:r>
              <a:rPr lang="en-GB" sz="1200" dirty="0">
                <a:effectLst/>
                <a:latin typeface="Times New Roman" panose="02020603050405020304" pitchFamily="18" charset="0"/>
                <a:ea typeface="Times New Roman" panose="02020603050405020304" pitchFamily="18" charset="0"/>
              </a:rPr>
              <a:t> multiple ecosystem services, biodiversity conservation, commodity production, and </a:t>
            </a:r>
            <a:r>
              <a:rPr lang="en-GB" sz="1200" dirty="0" err="1">
                <a:effectLst/>
                <a:latin typeface="Times New Roman" panose="02020603050405020304" pitchFamily="18" charset="0"/>
                <a:ea typeface="Times New Roman" panose="02020603050405020304" pitchFamily="18" charset="0"/>
              </a:rPr>
              <a:t>tradeoffs</a:t>
            </a:r>
            <a:r>
              <a:rPr lang="en-GB" sz="1200" dirty="0">
                <a:effectLst/>
                <a:latin typeface="Times New Roman" panose="02020603050405020304" pitchFamily="18" charset="0"/>
                <a:ea typeface="Times New Roman" panose="02020603050405020304" pitchFamily="18" charset="0"/>
              </a:rPr>
              <a:t> at landscape scales. </a:t>
            </a:r>
            <a:r>
              <a:rPr lang="en-GB" sz="1200" i="1" dirty="0">
                <a:effectLst/>
                <a:latin typeface="Times New Roman" panose="02020603050405020304" pitchFamily="18" charset="0"/>
                <a:ea typeface="Times New Roman" panose="02020603050405020304" pitchFamily="18" charset="0"/>
              </a:rPr>
              <a:t>Frontiers in Ecology and the Environment</a:t>
            </a:r>
            <a:r>
              <a:rPr lang="en-GB" sz="1200" dirty="0">
                <a:effectLst/>
                <a:latin typeface="Times New Roman" panose="02020603050405020304" pitchFamily="18" charset="0"/>
                <a:ea typeface="Times New Roman" panose="02020603050405020304" pitchFamily="18" charset="0"/>
              </a:rPr>
              <a:t>, 7(1), pp.4–11. </a:t>
            </a:r>
            <a:r>
              <a:rPr lang="en-GB" sz="1200" dirty="0" err="1">
                <a:effectLst/>
                <a:latin typeface="Times New Roman" panose="02020603050405020304" pitchFamily="18" charset="0"/>
                <a:ea typeface="Times New Roman" panose="02020603050405020304" pitchFamily="18" charset="0"/>
              </a:rPr>
              <a:t>doi:https</a:t>
            </a:r>
            <a:r>
              <a:rPr lang="en-GB" sz="1200" dirty="0">
                <a:effectLst/>
                <a:latin typeface="Times New Roman" panose="02020603050405020304" pitchFamily="18" charset="0"/>
                <a:ea typeface="Times New Roman" panose="02020603050405020304" pitchFamily="18" charset="0"/>
              </a:rPr>
              <a:t>://doi.org/10.1890/080023.</a:t>
            </a:r>
          </a:p>
          <a:p>
            <a:pPr marL="457200"/>
            <a:r>
              <a:rPr lang="en-GB" sz="1200" dirty="0">
                <a:effectLst/>
                <a:latin typeface="Times New Roman" panose="02020603050405020304" pitchFamily="18" charset="0"/>
                <a:ea typeface="Times New Roman" panose="02020603050405020304" pitchFamily="18" charset="0"/>
              </a:rPr>
              <a:t>NOAA National </a:t>
            </a:r>
            <a:r>
              <a:rPr lang="en-GB" sz="1200" dirty="0" err="1">
                <a:effectLst/>
                <a:latin typeface="Times New Roman" panose="02020603050405020304" pitchFamily="18" charset="0"/>
                <a:ea typeface="Times New Roman" panose="02020603050405020304" pitchFamily="18" charset="0"/>
              </a:rPr>
              <a:t>Centers</a:t>
            </a:r>
            <a:r>
              <a:rPr lang="en-GB" sz="1200" dirty="0">
                <a:effectLst/>
                <a:latin typeface="Times New Roman" panose="02020603050405020304" pitchFamily="18" charset="0"/>
                <a:ea typeface="Times New Roman" panose="02020603050405020304" pitchFamily="18" charset="0"/>
              </a:rPr>
              <a:t> for Environmental Information (2022). </a:t>
            </a:r>
            <a:r>
              <a:rPr lang="en-GB" sz="1200" i="1" dirty="0">
                <a:effectLst/>
                <a:latin typeface="Times New Roman" panose="02020603050405020304" pitchFamily="18" charset="0"/>
                <a:ea typeface="Times New Roman" panose="02020603050405020304" pitchFamily="18" charset="0"/>
              </a:rPr>
              <a:t>2022 Global Climate Report | National </a:t>
            </a:r>
            <a:r>
              <a:rPr lang="en-GB" sz="1200" i="1" dirty="0" err="1">
                <a:effectLst/>
                <a:latin typeface="Times New Roman" panose="02020603050405020304" pitchFamily="18" charset="0"/>
                <a:ea typeface="Times New Roman" panose="02020603050405020304" pitchFamily="18" charset="0"/>
              </a:rPr>
              <a:t>Centers</a:t>
            </a:r>
            <a:r>
              <a:rPr lang="en-GB" sz="1200" i="1" dirty="0">
                <a:effectLst/>
                <a:latin typeface="Times New Roman" panose="02020603050405020304" pitchFamily="18" charset="0"/>
                <a:ea typeface="Times New Roman" panose="02020603050405020304" pitchFamily="18" charset="0"/>
              </a:rPr>
              <a:t> for Environmental Information (NCEI)</a:t>
            </a:r>
            <a:r>
              <a:rPr lang="en-GB" sz="1200" dirty="0">
                <a:effectLst/>
                <a:latin typeface="Times New Roman" panose="02020603050405020304" pitchFamily="18" charset="0"/>
                <a:ea typeface="Times New Roman" panose="02020603050405020304" pitchFamily="18" charset="0"/>
              </a:rPr>
              <a:t>. [online] www.ncei.noaa.gov. Available at: https://www.ncei.noaa.gov/access/monitoring/monthly-report/global/2022.</a:t>
            </a:r>
          </a:p>
          <a:p>
            <a:pPr marL="457200"/>
            <a:r>
              <a:rPr lang="en-GB" sz="1200" dirty="0">
                <a:effectLst/>
                <a:latin typeface="Times New Roman" panose="02020603050405020304" pitchFamily="18" charset="0"/>
                <a:ea typeface="Times New Roman" panose="02020603050405020304" pitchFamily="18" charset="0"/>
              </a:rPr>
              <a:t>NOAA's climate statistics (2022). </a:t>
            </a:r>
            <a:r>
              <a:rPr lang="en-GB" sz="1200" i="1" dirty="0">
                <a:effectLst/>
                <a:latin typeface="Times New Roman" panose="02020603050405020304" pitchFamily="18" charset="0"/>
                <a:ea typeface="Times New Roman" panose="02020603050405020304" pitchFamily="18" charset="0"/>
              </a:rPr>
              <a:t>Annual 2022 Global Climate Report | National </a:t>
            </a:r>
            <a:r>
              <a:rPr lang="en-GB" sz="1200" i="1" dirty="0" err="1">
                <a:effectLst/>
                <a:latin typeface="Times New Roman" panose="02020603050405020304" pitchFamily="18" charset="0"/>
                <a:ea typeface="Times New Roman" panose="02020603050405020304" pitchFamily="18" charset="0"/>
              </a:rPr>
              <a:t>Centers</a:t>
            </a:r>
            <a:r>
              <a:rPr lang="en-GB" sz="1200" i="1" dirty="0">
                <a:effectLst/>
                <a:latin typeface="Times New Roman" panose="02020603050405020304" pitchFamily="18" charset="0"/>
                <a:ea typeface="Times New Roman" panose="02020603050405020304" pitchFamily="18" charset="0"/>
              </a:rPr>
              <a:t> for Environmental Information (NCEI)</a:t>
            </a:r>
            <a:r>
              <a:rPr lang="en-GB" sz="1200" dirty="0">
                <a:effectLst/>
                <a:latin typeface="Times New Roman" panose="02020603050405020304" pitchFamily="18" charset="0"/>
                <a:ea typeface="Times New Roman" panose="02020603050405020304" pitchFamily="18" charset="0"/>
              </a:rPr>
              <a:t>. [online] www.ncei.noaa.gov. Available at: https://www.ncei.noaa.gov/access/monitoring/monthly-report/global/202213.</a:t>
            </a:r>
          </a:p>
          <a:p>
            <a:pPr marL="457200"/>
            <a:r>
              <a:rPr lang="en-GB" sz="1200" dirty="0">
                <a:effectLst/>
                <a:latin typeface="Times New Roman" panose="02020603050405020304" pitchFamily="18" charset="0"/>
                <a:ea typeface="Times New Roman" panose="02020603050405020304" pitchFamily="18" charset="0"/>
              </a:rPr>
              <a:t>Pedersen, A. (2002). </a:t>
            </a:r>
            <a:r>
              <a:rPr lang="en-GB" sz="1200" i="1" dirty="0">
                <a:effectLst/>
                <a:latin typeface="Times New Roman" panose="02020603050405020304" pitchFamily="18" charset="0"/>
                <a:ea typeface="Times New Roman" panose="02020603050405020304" pitchFamily="18" charset="0"/>
              </a:rPr>
              <a:t>World Heritage manuals Managing Tourism at World Heritage Sites: a Practical Manual for World Heritage Site Managers</a:t>
            </a:r>
            <a:r>
              <a:rPr lang="en-GB" sz="1200" dirty="0">
                <a:effectLst/>
                <a:latin typeface="Times New Roman" panose="02020603050405020304" pitchFamily="18" charset="0"/>
                <a:ea typeface="Times New Roman" panose="02020603050405020304" pitchFamily="18" charset="0"/>
              </a:rPr>
              <a:t>. [online] Available at: https://whc.unesco.org/uploads/activities/documents/activity-113-2.pdf.</a:t>
            </a:r>
          </a:p>
          <a:p>
            <a:pPr marL="457200"/>
            <a:r>
              <a:rPr lang="en-GB" sz="1100" dirty="0" err="1">
                <a:effectLst/>
                <a:latin typeface="Arial MT"/>
                <a:ea typeface="Arial MT"/>
                <a:cs typeface="Arial MT"/>
              </a:rPr>
              <a:t>Punyawardena</a:t>
            </a:r>
            <a:r>
              <a:rPr lang="en-GB" sz="1100" dirty="0">
                <a:effectLst/>
                <a:latin typeface="Arial MT"/>
                <a:ea typeface="Arial MT"/>
                <a:cs typeface="Arial MT"/>
              </a:rPr>
              <a:t>, B.V.R. (2007). </a:t>
            </a:r>
            <a:r>
              <a:rPr lang="en-GB" sz="1100" i="1" dirty="0" err="1">
                <a:effectLst/>
                <a:latin typeface="Arial MT"/>
                <a:ea typeface="Arial MT"/>
                <a:cs typeface="Arial MT"/>
              </a:rPr>
              <a:t>Punyawardena</a:t>
            </a:r>
            <a:r>
              <a:rPr lang="en-GB" sz="1100" i="1" dirty="0">
                <a:effectLst/>
                <a:latin typeface="Arial MT"/>
                <a:ea typeface="Arial MT"/>
                <a:cs typeface="Arial MT"/>
              </a:rPr>
              <a:t>, B. V. R. (2007). Impacts of Climate Change on Agriculture in Sri Lanka and Possible Response Strategies Impacts, Adaptation and Mitigation. Proceedings from National Conference on Climate Change 2007. - References - Scientific Research Publishing</a:t>
            </a:r>
            <a:r>
              <a:rPr lang="en-GB" sz="1100" dirty="0">
                <a:effectLst/>
                <a:latin typeface="Arial MT"/>
                <a:ea typeface="Arial MT"/>
                <a:cs typeface="Arial MT"/>
              </a:rPr>
              <a:t>. [online] www.scirp.org. Available at: </a:t>
            </a:r>
            <a:r>
              <a:rPr lang="en-GB" sz="1200" dirty="0">
                <a:effectLst/>
                <a:latin typeface="Times New Roman" panose="02020603050405020304" pitchFamily="18" charset="0"/>
                <a:ea typeface="Times New Roman" panose="02020603050405020304" pitchFamily="18" charset="0"/>
              </a:rPr>
              <a:t>https://www.scirp.org/(S(i43dyn45teexjx455qlt3d2q))/reference/ReferencesPapers.aspx?ReferenceID=1311631 [Accessed 5 Sep. 2023].</a:t>
            </a:r>
          </a:p>
          <a:p>
            <a:endParaRPr lang="en-GB" sz="1200" dirty="0">
              <a:effectLst/>
              <a:latin typeface="Times New Roman" panose="02020603050405020304" pitchFamily="18" charset="0"/>
              <a:ea typeface="Times New Roman" panose="02020603050405020304" pitchFamily="18" charset="0"/>
            </a:endParaRPr>
          </a:p>
          <a:p>
            <a:endParaRPr lang="en-GB" sz="1200" dirty="0"/>
          </a:p>
        </p:txBody>
      </p:sp>
    </p:spTree>
    <p:extLst>
      <p:ext uri="{BB962C8B-B14F-4D97-AF65-F5344CB8AC3E}">
        <p14:creationId xmlns:p14="http://schemas.microsoft.com/office/powerpoint/2010/main" val="34055588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311699" y="62055"/>
            <a:ext cx="8704553" cy="3354000"/>
          </a:xfrm>
        </p:spPr>
        <p:txBody>
          <a:bodyPr/>
          <a:lstStyle/>
          <a:p>
            <a:pPr marL="457200"/>
            <a:r>
              <a:rPr lang="en-GB" sz="1100" dirty="0">
                <a:effectLst/>
                <a:latin typeface="Times New Roman" panose="02020603050405020304" pitchFamily="18" charset="0"/>
                <a:ea typeface="Times New Roman" panose="02020603050405020304" pitchFamily="18" charset="0"/>
              </a:rPr>
              <a:t>Ratnayake, S.S., Kumar, L., Dharmasena, P.B., </a:t>
            </a:r>
            <a:r>
              <a:rPr lang="en-GB" sz="1100" dirty="0" err="1">
                <a:effectLst/>
                <a:latin typeface="Times New Roman" panose="02020603050405020304" pitchFamily="18" charset="0"/>
                <a:ea typeface="Times New Roman" panose="02020603050405020304" pitchFamily="18" charset="0"/>
              </a:rPr>
              <a:t>Kadupitiya</a:t>
            </a:r>
            <a:r>
              <a:rPr lang="en-GB" sz="1100" dirty="0">
                <a:effectLst/>
                <a:latin typeface="Times New Roman" panose="02020603050405020304" pitchFamily="18" charset="0"/>
                <a:ea typeface="Times New Roman" panose="02020603050405020304" pitchFamily="18" charset="0"/>
              </a:rPr>
              <a:t>, H.K., </a:t>
            </a:r>
            <a:r>
              <a:rPr lang="en-GB" sz="1100" dirty="0" err="1">
                <a:effectLst/>
                <a:latin typeface="Times New Roman" panose="02020603050405020304" pitchFamily="18" charset="0"/>
                <a:ea typeface="Times New Roman" panose="02020603050405020304" pitchFamily="18" charset="0"/>
              </a:rPr>
              <a:t>Kariyawasam</a:t>
            </a:r>
            <a:r>
              <a:rPr lang="en-GB" sz="1100" dirty="0">
                <a:effectLst/>
                <a:latin typeface="Times New Roman" panose="02020603050405020304" pitchFamily="18" charset="0"/>
                <a:ea typeface="Times New Roman" panose="02020603050405020304" pitchFamily="18" charset="0"/>
              </a:rPr>
              <a:t>, C.S. and Hunter, D. (2021). Sustainability of Village Tank Cascade Systems of Sri Lanka: Exploring Cascade Anatomy and Socio-Ecological Nexus for Ecological Restoration Planning. </a:t>
            </a:r>
            <a:r>
              <a:rPr lang="en-GB" sz="1100" i="1" dirty="0">
                <a:effectLst/>
                <a:latin typeface="Times New Roman" panose="02020603050405020304" pitchFamily="18" charset="0"/>
                <a:ea typeface="Times New Roman" panose="02020603050405020304" pitchFamily="18" charset="0"/>
              </a:rPr>
              <a:t>Challenges</a:t>
            </a:r>
            <a:r>
              <a:rPr lang="en-GB" sz="1100" dirty="0">
                <a:effectLst/>
                <a:latin typeface="Times New Roman" panose="02020603050405020304" pitchFamily="18" charset="0"/>
                <a:ea typeface="Times New Roman" panose="02020603050405020304" pitchFamily="18" charset="0"/>
              </a:rPr>
              <a:t>, 12(2), p.24.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://doi.org/10.3390/challe12020024.</a:t>
            </a:r>
          </a:p>
          <a:p>
            <a:pPr marL="457200"/>
            <a:r>
              <a:rPr lang="en-GB" sz="1100" dirty="0">
                <a:effectLst/>
                <a:latin typeface="Times New Roman" panose="02020603050405020304" pitchFamily="18" charset="0"/>
                <a:ea typeface="Times New Roman" panose="02020603050405020304" pitchFamily="18" charset="0"/>
              </a:rPr>
              <a:t>Reyes-García, V., </a:t>
            </a:r>
            <a:r>
              <a:rPr lang="en-GB" sz="1100" dirty="0" err="1">
                <a:effectLst/>
                <a:latin typeface="Times New Roman" panose="02020603050405020304" pitchFamily="18" charset="0"/>
                <a:ea typeface="Times New Roman" panose="02020603050405020304" pitchFamily="18" charset="0"/>
              </a:rPr>
              <a:t>Guèze</a:t>
            </a:r>
            <a:r>
              <a:rPr lang="en-GB" sz="1100" dirty="0">
                <a:effectLst/>
                <a:latin typeface="Times New Roman" panose="02020603050405020304" pitchFamily="18" charset="0"/>
                <a:ea typeface="Times New Roman" panose="02020603050405020304" pitchFamily="18" charset="0"/>
              </a:rPr>
              <a:t>, M., Luz, A.C., </a:t>
            </a:r>
            <a:r>
              <a:rPr lang="en-GB" sz="1100" dirty="0" err="1">
                <a:effectLst/>
                <a:latin typeface="Times New Roman" panose="02020603050405020304" pitchFamily="18" charset="0"/>
                <a:ea typeface="Times New Roman" panose="02020603050405020304" pitchFamily="18" charset="0"/>
              </a:rPr>
              <a:t>Paneque-Gálvez</a:t>
            </a:r>
            <a:r>
              <a:rPr lang="en-GB" sz="1100" dirty="0">
                <a:effectLst/>
                <a:latin typeface="Times New Roman" panose="02020603050405020304" pitchFamily="18" charset="0"/>
                <a:ea typeface="Times New Roman" panose="02020603050405020304" pitchFamily="18" charset="0"/>
              </a:rPr>
              <a:t>, J., </a:t>
            </a:r>
            <a:r>
              <a:rPr lang="en-GB" sz="1100" dirty="0" err="1">
                <a:effectLst/>
                <a:latin typeface="Times New Roman" panose="02020603050405020304" pitchFamily="18" charset="0"/>
                <a:ea typeface="Times New Roman" panose="02020603050405020304" pitchFamily="18" charset="0"/>
              </a:rPr>
              <a:t>Macía</a:t>
            </a:r>
            <a:r>
              <a:rPr lang="en-GB" sz="1100" dirty="0">
                <a:effectLst/>
                <a:latin typeface="Times New Roman" panose="02020603050405020304" pitchFamily="18" charset="0"/>
                <a:ea typeface="Times New Roman" panose="02020603050405020304" pitchFamily="18" charset="0"/>
              </a:rPr>
              <a:t>, M.J., </a:t>
            </a:r>
            <a:r>
              <a:rPr lang="en-GB" sz="1100" dirty="0" err="1">
                <a:effectLst/>
                <a:latin typeface="Times New Roman" panose="02020603050405020304" pitchFamily="18" charset="0"/>
                <a:ea typeface="Times New Roman" panose="02020603050405020304" pitchFamily="18" charset="0"/>
              </a:rPr>
              <a:t>Orta</a:t>
            </a:r>
            <a:r>
              <a:rPr lang="en-GB" sz="1100" dirty="0">
                <a:effectLst/>
                <a:latin typeface="Times New Roman" panose="02020603050405020304" pitchFamily="18" charset="0"/>
                <a:ea typeface="Times New Roman" panose="02020603050405020304" pitchFamily="18" charset="0"/>
              </a:rPr>
              <a:t>-Martínez, M., Pino, J. and Rubio-</a:t>
            </a:r>
            <a:r>
              <a:rPr lang="en-GB" sz="1100" dirty="0" err="1">
                <a:effectLst/>
                <a:latin typeface="Times New Roman" panose="02020603050405020304" pitchFamily="18" charset="0"/>
                <a:ea typeface="Times New Roman" panose="02020603050405020304" pitchFamily="18" charset="0"/>
              </a:rPr>
              <a:t>Campillo</a:t>
            </a:r>
            <a:r>
              <a:rPr lang="en-GB" sz="1100" dirty="0">
                <a:effectLst/>
                <a:latin typeface="Times New Roman" panose="02020603050405020304" pitchFamily="18" charset="0"/>
                <a:ea typeface="Times New Roman" panose="02020603050405020304" pitchFamily="18" charset="0"/>
              </a:rPr>
              <a:t>, X. (2013). Evidence of traditional knowledge loss among a contemporary indigenous society. </a:t>
            </a:r>
            <a:r>
              <a:rPr lang="en-GB" sz="1100" i="1" dirty="0">
                <a:effectLst/>
                <a:latin typeface="Times New Roman" panose="02020603050405020304" pitchFamily="18" charset="0"/>
                <a:ea typeface="Times New Roman" panose="02020603050405020304" pitchFamily="18" charset="0"/>
              </a:rPr>
              <a:t>Evolution and Human </a:t>
            </a:r>
            <a:r>
              <a:rPr lang="en-GB" sz="1100" i="1" dirty="0" err="1">
                <a:effectLst/>
                <a:latin typeface="Times New Roman" panose="02020603050405020304" pitchFamily="18" charset="0"/>
                <a:ea typeface="Times New Roman" panose="02020603050405020304" pitchFamily="18" charset="0"/>
              </a:rPr>
              <a:t>Behavior</a:t>
            </a:r>
            <a:r>
              <a:rPr lang="en-GB" sz="1100" dirty="0">
                <a:effectLst/>
                <a:latin typeface="Times New Roman" panose="02020603050405020304" pitchFamily="18" charset="0"/>
                <a:ea typeface="Times New Roman" panose="02020603050405020304" pitchFamily="18" charset="0"/>
              </a:rPr>
              <a:t>, [online] 34(4), pp.249–257.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://doi.org/10.1016/j.evolhumbehav.2013.03.002.</a:t>
            </a:r>
          </a:p>
          <a:p>
            <a:pPr marL="457200"/>
            <a:r>
              <a:rPr lang="en-GB" sz="1100" dirty="0">
                <a:effectLst/>
                <a:latin typeface="Times New Roman" panose="02020603050405020304" pitchFamily="18" charset="0"/>
                <a:ea typeface="Times New Roman" panose="02020603050405020304" pitchFamily="18" charset="0"/>
              </a:rPr>
              <a:t>Sales, C.R.G., Wang, Y., Evers, J.B. and </a:t>
            </a:r>
            <a:r>
              <a:rPr lang="en-GB" sz="1100" dirty="0" err="1">
                <a:effectLst/>
                <a:latin typeface="Times New Roman" panose="02020603050405020304" pitchFamily="18" charset="0"/>
                <a:ea typeface="Times New Roman" panose="02020603050405020304" pitchFamily="18" charset="0"/>
              </a:rPr>
              <a:t>Kromdijk</a:t>
            </a:r>
            <a:r>
              <a:rPr lang="en-GB" sz="1100" dirty="0">
                <a:effectLst/>
                <a:latin typeface="Times New Roman" panose="02020603050405020304" pitchFamily="18" charset="0"/>
                <a:ea typeface="Times New Roman" panose="02020603050405020304" pitchFamily="18" charset="0"/>
              </a:rPr>
              <a:t>, J. (2021). Improving C4 photosynthesis to increase productivity under optimal and suboptimal conditions. </a:t>
            </a:r>
            <a:r>
              <a:rPr lang="en-GB" sz="1100" i="1" dirty="0">
                <a:effectLst/>
                <a:latin typeface="Times New Roman" panose="02020603050405020304" pitchFamily="18" charset="0"/>
                <a:ea typeface="Times New Roman" panose="02020603050405020304" pitchFamily="18" charset="0"/>
              </a:rPr>
              <a:t>Journal of Experimental Botany</a:t>
            </a:r>
            <a:r>
              <a:rPr lang="en-GB" sz="1100" dirty="0">
                <a:effectLst/>
                <a:latin typeface="Times New Roman" panose="02020603050405020304" pitchFamily="18" charset="0"/>
                <a:ea typeface="Times New Roman" panose="02020603050405020304" pitchFamily="18" charset="0"/>
              </a:rPr>
              <a:t>, 72(17), pp.5942–5960.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://doi.org/10.1093/</a:t>
            </a:r>
            <a:r>
              <a:rPr lang="en-GB" sz="1100" dirty="0" err="1">
                <a:effectLst/>
                <a:latin typeface="Times New Roman" panose="02020603050405020304" pitchFamily="18" charset="0"/>
                <a:ea typeface="Times New Roman" panose="02020603050405020304" pitchFamily="18" charset="0"/>
              </a:rPr>
              <a:t>jxb</a:t>
            </a:r>
            <a:r>
              <a:rPr lang="en-GB" sz="1100" dirty="0">
                <a:effectLst/>
                <a:latin typeface="Times New Roman" panose="02020603050405020304" pitchFamily="18" charset="0"/>
                <a:ea typeface="Times New Roman" panose="02020603050405020304" pitchFamily="18" charset="0"/>
              </a:rPr>
              <a:t>/erab327.</a:t>
            </a:r>
          </a:p>
          <a:p>
            <a:pPr marL="457200"/>
            <a:r>
              <a:rPr lang="en-GB" sz="1100" dirty="0" err="1">
                <a:effectLst/>
                <a:latin typeface="Times New Roman" panose="02020603050405020304" pitchFamily="18" charset="0"/>
                <a:ea typeface="Times New Roman" panose="02020603050405020304" pitchFamily="18" charset="0"/>
              </a:rPr>
              <a:t>Samal</a:t>
            </a:r>
            <a:r>
              <a:rPr lang="en-GB" sz="1100" dirty="0">
                <a:effectLst/>
                <a:latin typeface="Times New Roman" panose="02020603050405020304" pitchFamily="18" charset="0"/>
                <a:ea typeface="Times New Roman" panose="02020603050405020304" pitchFamily="18" charset="0"/>
              </a:rPr>
              <a:t>, R. and Dash, M. (2022). Ecotourism, biodiversity conservation, and local livelihoods: Understanding the convergence and divergence. </a:t>
            </a:r>
            <a:r>
              <a:rPr lang="en-GB" sz="1100" i="1" dirty="0">
                <a:effectLst/>
                <a:latin typeface="Times New Roman" panose="02020603050405020304" pitchFamily="18" charset="0"/>
                <a:ea typeface="Times New Roman" panose="02020603050405020304" pitchFamily="18" charset="0"/>
              </a:rPr>
              <a:t>International Journal of </a:t>
            </a:r>
            <a:r>
              <a:rPr lang="en-GB" sz="1100" i="1" dirty="0" err="1">
                <a:effectLst/>
                <a:latin typeface="Times New Roman" panose="02020603050405020304" pitchFamily="18" charset="0"/>
                <a:ea typeface="Times New Roman" panose="02020603050405020304" pitchFamily="18" charset="0"/>
              </a:rPr>
              <a:t>Geoheritage</a:t>
            </a:r>
            <a:r>
              <a:rPr lang="en-GB" sz="1100" i="1" dirty="0">
                <a:effectLst/>
                <a:latin typeface="Times New Roman" panose="02020603050405020304" pitchFamily="18" charset="0"/>
                <a:ea typeface="Times New Roman" panose="02020603050405020304" pitchFamily="18" charset="0"/>
              </a:rPr>
              <a:t> and Parks</a:t>
            </a:r>
            <a:r>
              <a:rPr lang="en-GB" sz="1100" dirty="0">
                <a:effectLst/>
                <a:latin typeface="Times New Roman" panose="02020603050405020304" pitchFamily="18" charset="0"/>
                <a:ea typeface="Times New Roman" panose="02020603050405020304" pitchFamily="18" charset="0"/>
              </a:rPr>
              <a:t>, 11(1).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://doi.org/10.1016/j.ijgeop.2022.11.001.</a:t>
            </a:r>
          </a:p>
          <a:p>
            <a:pPr marL="457200"/>
            <a:r>
              <a:rPr lang="en-GB" sz="1100" dirty="0" err="1">
                <a:effectLst/>
                <a:latin typeface="Times New Roman" panose="02020603050405020304" pitchFamily="18" charset="0"/>
                <a:ea typeface="Times New Roman" panose="02020603050405020304" pitchFamily="18" charset="0"/>
              </a:rPr>
              <a:t>Santarém</a:t>
            </a:r>
            <a:r>
              <a:rPr lang="en-GB" sz="1100" dirty="0">
                <a:effectLst/>
                <a:latin typeface="Times New Roman" panose="02020603050405020304" pitchFamily="18" charset="0"/>
                <a:ea typeface="Times New Roman" panose="02020603050405020304" pitchFamily="18" charset="0"/>
              </a:rPr>
              <a:t>, F., Saarinen, J. and Brito, J.C. (2020). Desert Conservation and Management: Ecotourism. [online] ScienceDirect. Available at: https://www.sciencedirect.com/science/article/pii/B9780124095489118275. </a:t>
            </a:r>
          </a:p>
          <a:p>
            <a:pPr marL="457200"/>
            <a:r>
              <a:rPr lang="en-GB" sz="1100" dirty="0" err="1">
                <a:effectLst/>
                <a:latin typeface="Times New Roman" panose="02020603050405020304" pitchFamily="18" charset="0"/>
                <a:ea typeface="Times New Roman" panose="02020603050405020304" pitchFamily="18" charset="0"/>
              </a:rPr>
              <a:t>Sathischandra</a:t>
            </a:r>
            <a:r>
              <a:rPr lang="en-GB" sz="1100" dirty="0">
                <a:effectLst/>
                <a:latin typeface="Times New Roman" panose="02020603050405020304" pitchFamily="18" charset="0"/>
                <a:ea typeface="Times New Roman" panose="02020603050405020304" pitchFamily="18" charset="0"/>
              </a:rPr>
              <a:t>, H., </a:t>
            </a:r>
            <a:r>
              <a:rPr lang="en-GB" sz="1100" dirty="0" err="1">
                <a:effectLst/>
                <a:latin typeface="Times New Roman" panose="02020603050405020304" pitchFamily="18" charset="0"/>
                <a:ea typeface="Times New Roman" panose="02020603050405020304" pitchFamily="18" charset="0"/>
              </a:rPr>
              <a:t>Marambe</a:t>
            </a:r>
            <a:r>
              <a:rPr lang="en-GB" sz="1100" dirty="0">
                <a:effectLst/>
                <a:latin typeface="Times New Roman" panose="02020603050405020304" pitchFamily="18" charset="0"/>
                <a:ea typeface="Times New Roman" panose="02020603050405020304" pitchFamily="18" charset="0"/>
              </a:rPr>
              <a:t>, B. and </a:t>
            </a:r>
            <a:r>
              <a:rPr lang="en-GB" sz="1100" dirty="0" err="1">
                <a:effectLst/>
                <a:latin typeface="Times New Roman" panose="02020603050405020304" pitchFamily="18" charset="0"/>
                <a:ea typeface="Times New Roman" panose="02020603050405020304" pitchFamily="18" charset="0"/>
              </a:rPr>
              <a:t>Punyawardena</a:t>
            </a:r>
            <a:r>
              <a:rPr lang="en-GB" sz="1100" dirty="0">
                <a:effectLst/>
                <a:latin typeface="Times New Roman" panose="02020603050405020304" pitchFamily="18" charset="0"/>
                <a:ea typeface="Times New Roman" panose="02020603050405020304" pitchFamily="18" charset="0"/>
              </a:rPr>
              <a:t>, R. (2014). Seasonal changes in temperature and rainfall and its relationship with the incidence of weeds and insect pests in rice (Oryza sativa L) cultivation in Sri Lanka. </a:t>
            </a:r>
            <a:r>
              <a:rPr lang="en-GB" sz="1100" i="1" dirty="0">
                <a:effectLst/>
                <a:latin typeface="Times New Roman" panose="02020603050405020304" pitchFamily="18" charset="0"/>
                <a:ea typeface="Times New Roman" panose="02020603050405020304" pitchFamily="18" charset="0"/>
              </a:rPr>
              <a:t>Climate Change and Environmental Sustainability</a:t>
            </a:r>
            <a:r>
              <a:rPr lang="en-GB" sz="1100" dirty="0">
                <a:effectLst/>
                <a:latin typeface="Times New Roman" panose="02020603050405020304" pitchFamily="18" charset="0"/>
                <a:ea typeface="Times New Roman" panose="02020603050405020304" pitchFamily="18" charset="0"/>
              </a:rPr>
              <a:t>, 2, pp.105–115.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://doi.org/10.5958/2320642X.2014.00002.7.</a:t>
            </a:r>
          </a:p>
          <a:p>
            <a:pPr marL="457200"/>
            <a:r>
              <a:rPr lang="en-GB" sz="1100" dirty="0" err="1">
                <a:effectLst/>
                <a:latin typeface="Times New Roman" panose="02020603050405020304" pitchFamily="18" charset="0"/>
                <a:ea typeface="Times New Roman" panose="02020603050405020304" pitchFamily="18" charset="0"/>
              </a:rPr>
              <a:t>Scholarsarchive</a:t>
            </a:r>
            <a:r>
              <a:rPr lang="en-GB" sz="1100" dirty="0">
                <a:effectLst/>
                <a:latin typeface="Times New Roman" panose="02020603050405020304" pitchFamily="18" charset="0"/>
                <a:ea typeface="Times New Roman" panose="02020603050405020304" pitchFamily="18" charset="0"/>
              </a:rPr>
              <a:t>, B., Garcia, B., </a:t>
            </a:r>
            <a:r>
              <a:rPr lang="en-GB" sz="1100" dirty="0" err="1">
                <a:effectLst/>
                <a:latin typeface="Times New Roman" panose="02020603050405020304" pitchFamily="18" charset="0"/>
                <a:ea typeface="Times New Roman" panose="02020603050405020304" pitchFamily="18" charset="0"/>
              </a:rPr>
              <a:t>Gasques</a:t>
            </a:r>
            <a:r>
              <a:rPr lang="en-GB" sz="1100" dirty="0">
                <a:effectLst/>
                <a:latin typeface="Times New Roman" panose="02020603050405020304" pitchFamily="18" charset="0"/>
                <a:ea typeface="Times New Roman" panose="02020603050405020304" pitchFamily="18" charset="0"/>
              </a:rPr>
              <a:t>, J. and Bastos, E. (2004). </a:t>
            </a:r>
            <a:r>
              <a:rPr lang="en-GB" sz="1100" i="1" dirty="0">
                <a:effectLst/>
                <a:latin typeface="Times New Roman" panose="02020603050405020304" pitchFamily="18" charset="0"/>
                <a:ea typeface="Times New Roman" panose="02020603050405020304" pitchFamily="18" charset="0"/>
              </a:rPr>
              <a:t>Ecotourism in the Amazon</a:t>
            </a:r>
            <a:r>
              <a:rPr lang="en-GB" sz="1100" dirty="0">
                <a:effectLst/>
                <a:latin typeface="Times New Roman" panose="02020603050405020304" pitchFamily="18" charset="0"/>
                <a:ea typeface="Times New Roman" panose="02020603050405020304" pitchFamily="18" charset="0"/>
              </a:rPr>
              <a:t>. [online] Available at: https://scholarsarchive.byu.edu/cgi/viewcontent.cgi?article=3335&amp;context=iemssconference.</a:t>
            </a:r>
          </a:p>
          <a:p>
            <a:pPr marL="457200"/>
            <a:r>
              <a:rPr lang="en-GB" sz="1100" dirty="0" err="1">
                <a:effectLst/>
                <a:latin typeface="Times New Roman" panose="02020603050405020304" pitchFamily="18" charset="0"/>
                <a:ea typeface="Times New Roman" panose="02020603050405020304" pitchFamily="18" charset="0"/>
              </a:rPr>
              <a:t>Searchinger</a:t>
            </a:r>
            <a:r>
              <a:rPr lang="en-GB" sz="1100" dirty="0">
                <a:effectLst/>
                <a:latin typeface="Times New Roman" panose="02020603050405020304" pitchFamily="18" charset="0"/>
                <a:ea typeface="Times New Roman" panose="02020603050405020304" pitchFamily="18" charset="0"/>
              </a:rPr>
              <a:t>, T., Waite, R., Hanson, C., Ranganathan, J., Dumas, P., Matthews, E. and </a:t>
            </a:r>
            <a:r>
              <a:rPr lang="en-GB" sz="1100" dirty="0" err="1">
                <a:effectLst/>
                <a:latin typeface="Times New Roman" panose="02020603050405020304" pitchFamily="18" charset="0"/>
                <a:ea typeface="Times New Roman" panose="02020603050405020304" pitchFamily="18" charset="0"/>
              </a:rPr>
              <a:t>Klirs</a:t>
            </a:r>
            <a:r>
              <a:rPr lang="en-GB" sz="1100" dirty="0">
                <a:effectLst/>
                <a:latin typeface="Times New Roman" panose="02020603050405020304" pitchFamily="18" charset="0"/>
                <a:ea typeface="Times New Roman" panose="02020603050405020304" pitchFamily="18" charset="0"/>
              </a:rPr>
              <a:t>, C. (2019). </a:t>
            </a:r>
            <a:r>
              <a:rPr lang="en-GB" sz="1100" i="1" dirty="0">
                <a:effectLst/>
                <a:latin typeface="Times New Roman" panose="02020603050405020304" pitchFamily="18" charset="0"/>
                <a:ea typeface="Times New Roman" panose="02020603050405020304" pitchFamily="18" charset="0"/>
              </a:rPr>
              <a:t>Creating a sustainable food future: a menu of solutions to feed nearly 10 billion people by 2050 – final report</a:t>
            </a:r>
            <a:r>
              <a:rPr lang="en-GB" sz="1100" dirty="0">
                <a:effectLst/>
                <a:latin typeface="Times New Roman" panose="02020603050405020304" pitchFamily="18" charset="0"/>
                <a:ea typeface="Times New Roman" panose="02020603050405020304" pitchFamily="18" charset="0"/>
              </a:rPr>
              <a:t>. [online] apo.org.au. Available at: https://apo.org.au/node/248946.</a:t>
            </a:r>
          </a:p>
          <a:p>
            <a:pPr marL="457200"/>
            <a:r>
              <a:rPr lang="en-GB" sz="1100" dirty="0">
                <a:effectLst/>
                <a:latin typeface="Times New Roman" panose="02020603050405020304" pitchFamily="18" charset="0"/>
                <a:ea typeface="Times New Roman" panose="02020603050405020304" pitchFamily="18" charset="0"/>
              </a:rPr>
              <a:t>Secretary-General’s report: Protection of coral reefs and related ecosystems for sustainable livelihoods and development -Australian submission. (n.d.).</a:t>
            </a:r>
          </a:p>
          <a:p>
            <a:pPr marL="457200"/>
            <a:r>
              <a:rPr lang="en-GB" sz="1100" dirty="0">
                <a:effectLst/>
                <a:latin typeface="Times New Roman" panose="02020603050405020304" pitchFamily="18" charset="0"/>
                <a:ea typeface="Times New Roman" panose="02020603050405020304" pitchFamily="18" charset="0"/>
              </a:rPr>
              <a:t>Self, R.M., Self, D.R. and Bell-Haynes, J. (2010). Marketing Tourism In The Galapagos Islands: Ecotourism Or Greenwashing? </a:t>
            </a:r>
            <a:r>
              <a:rPr lang="en-GB" sz="1100" i="1" dirty="0">
                <a:effectLst/>
                <a:latin typeface="Times New Roman" panose="02020603050405020304" pitchFamily="18" charset="0"/>
                <a:ea typeface="Times New Roman" panose="02020603050405020304" pitchFamily="18" charset="0"/>
              </a:rPr>
              <a:t>International Business &amp; Economics Research Journal (IBER)</a:t>
            </a:r>
            <a:r>
              <a:rPr lang="en-GB" sz="1100" dirty="0">
                <a:effectLst/>
                <a:latin typeface="Times New Roman" panose="02020603050405020304" pitchFamily="18" charset="0"/>
                <a:ea typeface="Times New Roman" panose="02020603050405020304" pitchFamily="18" charset="0"/>
              </a:rPr>
              <a:t>, 9(6).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://doi.org/10.19030/iber.v9i6.590.</a:t>
            </a:r>
          </a:p>
          <a:p>
            <a:endParaRPr lang="en-GB" sz="1100" dirty="0"/>
          </a:p>
        </p:txBody>
      </p:sp>
    </p:spTree>
    <p:extLst>
      <p:ext uri="{BB962C8B-B14F-4D97-AF65-F5344CB8AC3E}">
        <p14:creationId xmlns:p14="http://schemas.microsoft.com/office/powerpoint/2010/main" val="8391737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291528" y="-72415"/>
            <a:ext cx="8704553" cy="3354000"/>
          </a:xfrm>
        </p:spPr>
        <p:txBody>
          <a:bodyPr/>
          <a:lstStyle/>
          <a:p>
            <a:pPr marL="457200"/>
            <a:r>
              <a:rPr lang="en-GB" sz="1100" dirty="0">
                <a:effectLst/>
                <a:latin typeface="Times New Roman" panose="02020603050405020304" pitchFamily="18" charset="0"/>
                <a:ea typeface="Times New Roman" panose="02020603050405020304" pitchFamily="18" charset="0"/>
              </a:rPr>
              <a:t>Seo, S.N., Mendelsohn, R. and </a:t>
            </a:r>
            <a:r>
              <a:rPr lang="en-GB" sz="1100" dirty="0" err="1">
                <a:effectLst/>
                <a:latin typeface="Times New Roman" panose="02020603050405020304" pitchFamily="18" charset="0"/>
                <a:ea typeface="Times New Roman" panose="02020603050405020304" pitchFamily="18" charset="0"/>
              </a:rPr>
              <a:t>Munasinghe</a:t>
            </a:r>
            <a:r>
              <a:rPr lang="en-GB" sz="1100" dirty="0">
                <a:effectLst/>
                <a:latin typeface="Times New Roman" panose="02020603050405020304" pitchFamily="18" charset="0"/>
                <a:ea typeface="Times New Roman" panose="02020603050405020304" pitchFamily="18" charset="0"/>
              </a:rPr>
              <a:t>, M. (2005). Climate change and agriculture in Sri Lanka: a Ricardian valuation. </a:t>
            </a:r>
            <a:r>
              <a:rPr lang="en-GB" sz="1100" i="1" dirty="0">
                <a:effectLst/>
                <a:latin typeface="Times New Roman" panose="02020603050405020304" pitchFamily="18" charset="0"/>
                <a:ea typeface="Times New Roman" panose="02020603050405020304" pitchFamily="18" charset="0"/>
              </a:rPr>
              <a:t>Environment and Development Economics</a:t>
            </a:r>
            <a:r>
              <a:rPr lang="en-GB" sz="1100" dirty="0">
                <a:effectLst/>
                <a:latin typeface="Times New Roman" panose="02020603050405020304" pitchFamily="18" charset="0"/>
                <a:ea typeface="Times New Roman" panose="02020603050405020304" pitchFamily="18" charset="0"/>
              </a:rPr>
              <a:t>, [online] 10(5), pp.581–596. Available at: https://econpapers.repec.org/article/cupendeec/v_3a10_3ay_3a2005_3ai_3a05_3ap_3a581-596_5f00.htm [Accessed 5 Sep. 2023].</a:t>
            </a:r>
          </a:p>
          <a:p>
            <a:pPr marL="457200"/>
            <a:r>
              <a:rPr lang="en-GB" sz="1100" dirty="0">
                <a:effectLst/>
                <a:latin typeface="Times New Roman" panose="02020603050405020304" pitchFamily="18" charset="0"/>
                <a:ea typeface="Times New Roman" panose="02020603050405020304" pitchFamily="18" charset="0"/>
              </a:rPr>
              <a:t>Statista Research Department (2023). </a:t>
            </a:r>
            <a:r>
              <a:rPr lang="en-GB" sz="1100" i="1" dirty="0">
                <a:effectLst/>
                <a:latin typeface="Times New Roman" panose="02020603050405020304" pitchFamily="18" charset="0"/>
                <a:ea typeface="Times New Roman" panose="02020603050405020304" pitchFamily="18" charset="0"/>
              </a:rPr>
              <a:t>Global ecotourism market size 2027</a:t>
            </a:r>
            <a:r>
              <a:rPr lang="en-GB" sz="1100" dirty="0">
                <a:effectLst/>
                <a:latin typeface="Times New Roman" panose="02020603050405020304" pitchFamily="18" charset="0"/>
                <a:ea typeface="Times New Roman" panose="02020603050405020304" pitchFamily="18" charset="0"/>
              </a:rPr>
              <a:t>. [online] Statista. Available at: https://www.statista.com/statistics/1221034/ecotourism-market-size-global/#statisticContainer. </a:t>
            </a:r>
          </a:p>
          <a:p>
            <a:pPr marL="457200"/>
            <a:r>
              <a:rPr lang="en-GB" sz="1100" dirty="0">
                <a:effectLst/>
                <a:latin typeface="Times New Roman" panose="02020603050405020304" pitchFamily="18" charset="0"/>
                <a:ea typeface="Times New Roman" panose="02020603050405020304" pitchFamily="18" charset="0"/>
              </a:rPr>
              <a:t>Su, X., Yan, X. and Tsai, C.-L. (2012). Linear regression. </a:t>
            </a:r>
            <a:r>
              <a:rPr lang="en-GB" sz="1100" i="1" dirty="0">
                <a:effectLst/>
                <a:latin typeface="Times New Roman" panose="02020603050405020304" pitchFamily="18" charset="0"/>
                <a:ea typeface="Times New Roman" panose="02020603050405020304" pitchFamily="18" charset="0"/>
              </a:rPr>
              <a:t>Wiley Interdisciplinary Reviews: Computational Statistics</a:t>
            </a:r>
            <a:r>
              <a:rPr lang="en-GB" sz="1100" dirty="0">
                <a:effectLst/>
                <a:latin typeface="Times New Roman" panose="02020603050405020304" pitchFamily="18" charset="0"/>
                <a:ea typeface="Times New Roman" panose="02020603050405020304" pitchFamily="18" charset="0"/>
              </a:rPr>
              <a:t>, 4(3), pp.275–294.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://doi.org/10.1002/wics.1198.</a:t>
            </a:r>
          </a:p>
          <a:p>
            <a:pPr marL="457200"/>
            <a:r>
              <a:rPr lang="en-GB" sz="1100" dirty="0" err="1">
                <a:effectLst/>
                <a:latin typeface="Times New Roman" panose="02020603050405020304" pitchFamily="18" charset="0"/>
                <a:ea typeface="Times New Roman" panose="02020603050405020304" pitchFamily="18" charset="0"/>
              </a:rPr>
              <a:t>Syampungani</a:t>
            </a:r>
            <a:r>
              <a:rPr lang="en-GB" sz="1100" dirty="0">
                <a:effectLst/>
                <a:latin typeface="Times New Roman" panose="02020603050405020304" pitchFamily="18" charset="0"/>
                <a:ea typeface="Times New Roman" panose="02020603050405020304" pitchFamily="18" charset="0"/>
              </a:rPr>
              <a:t>, S., Chirwa, P.W., </a:t>
            </a:r>
            <a:r>
              <a:rPr lang="en-GB" sz="1100" dirty="0" err="1">
                <a:effectLst/>
                <a:latin typeface="Times New Roman" panose="02020603050405020304" pitchFamily="18" charset="0"/>
                <a:ea typeface="Times New Roman" panose="02020603050405020304" pitchFamily="18" charset="0"/>
              </a:rPr>
              <a:t>Akinnifesi</a:t>
            </a:r>
            <a:r>
              <a:rPr lang="en-GB" sz="1100" dirty="0">
                <a:effectLst/>
                <a:latin typeface="Times New Roman" panose="02020603050405020304" pitchFamily="18" charset="0"/>
                <a:ea typeface="Times New Roman" panose="02020603050405020304" pitchFamily="18" charset="0"/>
              </a:rPr>
              <a:t>, F.K., Sileshi, G. and Ajayi, O.C. (2009). The miombo woodlands at the cross roads: Potential threats, sustainable livelihoods, policy gaps and challenges. </a:t>
            </a:r>
            <a:r>
              <a:rPr lang="en-GB" sz="1100" i="1" dirty="0">
                <a:effectLst/>
                <a:latin typeface="Times New Roman" panose="02020603050405020304" pitchFamily="18" charset="0"/>
                <a:ea typeface="Times New Roman" panose="02020603050405020304" pitchFamily="18" charset="0"/>
              </a:rPr>
              <a:t>Natural Resources Forum</a:t>
            </a:r>
            <a:r>
              <a:rPr lang="en-GB" sz="1100" dirty="0">
                <a:effectLst/>
                <a:latin typeface="Times New Roman" panose="02020603050405020304" pitchFamily="18" charset="0"/>
                <a:ea typeface="Times New Roman" panose="02020603050405020304" pitchFamily="18" charset="0"/>
              </a:rPr>
              <a:t>, 33(2), pp.150–159.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://doi.org/10.1111/j.1477-8947.2009.01218.x.</a:t>
            </a:r>
          </a:p>
          <a:p>
            <a:pPr marL="457200"/>
            <a:r>
              <a:rPr lang="en-GB" sz="1100" dirty="0">
                <a:effectLst/>
                <a:latin typeface="Times New Roman" panose="02020603050405020304" pitchFamily="18" charset="0"/>
                <a:ea typeface="Times New Roman" panose="02020603050405020304" pitchFamily="18" charset="0"/>
              </a:rPr>
              <a:t>Thomas, E. F., </a:t>
            </a:r>
            <a:r>
              <a:rPr lang="en-GB" sz="1100" dirty="0" err="1">
                <a:effectLst/>
                <a:latin typeface="Times New Roman" panose="02020603050405020304" pitchFamily="18" charset="0"/>
                <a:ea typeface="Times New Roman" panose="02020603050405020304" pitchFamily="18" charset="0"/>
              </a:rPr>
              <a:t>McGarty</a:t>
            </a:r>
            <a:r>
              <a:rPr lang="en-GB" sz="1100" dirty="0">
                <a:effectLst/>
                <a:latin typeface="Times New Roman" panose="02020603050405020304" pitchFamily="18" charset="0"/>
                <a:ea typeface="Times New Roman" panose="02020603050405020304" pitchFamily="18" charset="0"/>
              </a:rPr>
              <a:t>, C., &amp; </a:t>
            </a:r>
            <a:r>
              <a:rPr lang="en-GB" sz="1100" dirty="0" err="1">
                <a:effectLst/>
                <a:latin typeface="Times New Roman" panose="02020603050405020304" pitchFamily="18" charset="0"/>
                <a:ea typeface="Times New Roman" panose="02020603050405020304" pitchFamily="18" charset="0"/>
              </a:rPr>
              <a:t>Mavor</a:t>
            </a:r>
            <a:r>
              <a:rPr lang="en-GB" sz="1100" dirty="0">
                <a:effectLst/>
                <a:latin typeface="Times New Roman" panose="02020603050405020304" pitchFamily="18" charset="0"/>
                <a:ea typeface="Times New Roman" panose="02020603050405020304" pitchFamily="18" charset="0"/>
              </a:rPr>
              <a:t>, K. I. (2009). Transforming “Apathy into movement”: The role of prosocial emotions in motivating action for social change. </a:t>
            </a:r>
            <a:r>
              <a:rPr lang="en-GB" sz="1100" i="1" dirty="0">
                <a:effectLst/>
                <a:latin typeface="Times New Roman" panose="02020603050405020304" pitchFamily="18" charset="0"/>
                <a:ea typeface="Times New Roman" panose="02020603050405020304" pitchFamily="18" charset="0"/>
              </a:rPr>
              <a:t>Personality and Social Psychology Review, 13</a:t>
            </a:r>
            <a:r>
              <a:rPr lang="en-GB" sz="1100" dirty="0">
                <a:effectLst/>
                <a:latin typeface="Times New Roman" panose="02020603050405020304" pitchFamily="18" charset="0"/>
                <a:ea typeface="Times New Roman" panose="02020603050405020304" pitchFamily="18" charset="0"/>
              </a:rPr>
              <a:t>(4), 310–333. </a:t>
            </a:r>
          </a:p>
          <a:p>
            <a:pPr marL="457200"/>
            <a:r>
              <a:rPr lang="en-GB" sz="1100" dirty="0">
                <a:effectLst/>
                <a:latin typeface="Times New Roman" panose="02020603050405020304" pitchFamily="18" charset="0"/>
                <a:ea typeface="Times New Roman" panose="02020603050405020304" pitchFamily="18" charset="0"/>
              </a:rPr>
              <a:t>TIES (2015), TIES Announces Ecotourism Principles Revision, The International Ecotourism Society. </a:t>
            </a:r>
          </a:p>
          <a:p>
            <a:pPr marL="457200"/>
            <a:r>
              <a:rPr lang="en-GB" sz="1100" dirty="0">
                <a:effectLst/>
                <a:latin typeface="Times New Roman" panose="02020603050405020304" pitchFamily="18" charset="0"/>
                <a:ea typeface="Times New Roman" panose="02020603050405020304" pitchFamily="18" charset="0"/>
              </a:rPr>
              <a:t>Tong, A., Howard, K., Jan, S., Cass, A., Rose, J., Chadban, S., Allen, R.D. and Craig, J.C. (2010). Community Preferences for the Allocation of Solid Organs for Transplantation: A Systematic Review. </a:t>
            </a:r>
            <a:r>
              <a:rPr lang="en-GB" sz="1100" i="1" dirty="0">
                <a:effectLst/>
                <a:latin typeface="Times New Roman" panose="02020603050405020304" pitchFamily="18" charset="0"/>
                <a:ea typeface="Times New Roman" panose="02020603050405020304" pitchFamily="18" charset="0"/>
              </a:rPr>
              <a:t>Transplantation</a:t>
            </a:r>
            <a:r>
              <a:rPr lang="en-GB" sz="1100" dirty="0">
                <a:effectLst/>
                <a:latin typeface="Times New Roman" panose="02020603050405020304" pitchFamily="18" charset="0"/>
                <a:ea typeface="Times New Roman" panose="02020603050405020304" pitchFamily="18" charset="0"/>
              </a:rPr>
              <a:t>, 89(7), pp.796–805.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://doi.org/10.1097/tp.0b013e3181cf1ee1.</a:t>
            </a:r>
          </a:p>
          <a:p>
            <a:pPr marL="457200"/>
            <a:r>
              <a:rPr lang="en-GB" sz="1100" dirty="0">
                <a:effectLst/>
                <a:latin typeface="Times New Roman" panose="02020603050405020304" pitchFamily="18" charset="0"/>
                <a:ea typeface="Times New Roman" panose="02020603050405020304" pitchFamily="18" charset="0"/>
              </a:rPr>
              <a:t>Tosun, C. (2001). Challenges of sustainable tourism development process in the developing world: The case of Turkey. </a:t>
            </a:r>
            <a:r>
              <a:rPr lang="en-GB" sz="1100" i="1" dirty="0">
                <a:effectLst/>
                <a:latin typeface="Times New Roman" panose="02020603050405020304" pitchFamily="18" charset="0"/>
                <a:ea typeface="Times New Roman" panose="02020603050405020304" pitchFamily="18" charset="0"/>
              </a:rPr>
              <a:t>Tourism Management</a:t>
            </a:r>
            <a:r>
              <a:rPr lang="en-GB" sz="1100" dirty="0">
                <a:effectLst/>
                <a:latin typeface="Times New Roman" panose="02020603050405020304" pitchFamily="18" charset="0"/>
                <a:ea typeface="Times New Roman" panose="02020603050405020304" pitchFamily="18" charset="0"/>
              </a:rPr>
              <a:t>, 22, pp.285–299.</a:t>
            </a:r>
          </a:p>
          <a:p>
            <a:pPr marL="457200"/>
            <a:r>
              <a:rPr lang="en-GB" sz="1100" dirty="0">
                <a:effectLst/>
                <a:latin typeface="Times New Roman" panose="02020603050405020304" pitchFamily="18" charset="0"/>
                <a:ea typeface="Times New Roman" panose="02020603050405020304" pitchFamily="18" charset="0"/>
              </a:rPr>
              <a:t>UNESCO (2023). </a:t>
            </a:r>
            <a:r>
              <a:rPr lang="en-GB" sz="1100" i="1" dirty="0">
                <a:effectLst/>
                <a:latin typeface="Times New Roman" panose="02020603050405020304" pitchFamily="18" charset="0"/>
                <a:ea typeface="Times New Roman" panose="02020603050405020304" pitchFamily="18" charset="0"/>
              </a:rPr>
              <a:t>UNESCO World Heritage and Sustainable Tourism Programme</a:t>
            </a:r>
            <a:r>
              <a:rPr lang="en-GB" sz="1100" dirty="0">
                <a:effectLst/>
                <a:latin typeface="Times New Roman" panose="02020603050405020304" pitchFamily="18" charset="0"/>
                <a:ea typeface="Times New Roman" panose="02020603050405020304" pitchFamily="18" charset="0"/>
              </a:rPr>
              <a:t>. [online] Available at: https://whc.unesco.org/uploads/activities/documents/activity-669-7.pdf. </a:t>
            </a:r>
          </a:p>
          <a:p>
            <a:pPr marL="457200"/>
            <a:r>
              <a:rPr lang="en-GB" sz="1100" dirty="0">
                <a:effectLst/>
                <a:latin typeface="Times New Roman" panose="02020603050405020304" pitchFamily="18" charset="0"/>
                <a:ea typeface="Times New Roman" panose="02020603050405020304" pitchFamily="18" charset="0"/>
              </a:rPr>
              <a:t>UNESCO World Heritage Centre (2011). </a:t>
            </a:r>
            <a:r>
              <a:rPr lang="en-GB" sz="1100" i="1" dirty="0">
                <a:effectLst/>
                <a:latin typeface="Times New Roman" panose="02020603050405020304" pitchFamily="18" charset="0"/>
                <a:ea typeface="Times New Roman" panose="02020603050405020304" pitchFamily="18" charset="0"/>
              </a:rPr>
              <a:t>Historic Sanctuary of Machu Picchu</a:t>
            </a:r>
            <a:r>
              <a:rPr lang="en-GB" sz="1100" dirty="0">
                <a:effectLst/>
                <a:latin typeface="Times New Roman" panose="02020603050405020304" pitchFamily="18" charset="0"/>
                <a:ea typeface="Times New Roman" panose="02020603050405020304" pitchFamily="18" charset="0"/>
              </a:rPr>
              <a:t>. [online] Unesco.org. Available at: https://whc.unesco.org/en/list/274/.</a:t>
            </a:r>
          </a:p>
          <a:p>
            <a:pPr marL="457200"/>
            <a:r>
              <a:rPr lang="en-GB" sz="1100" dirty="0">
                <a:effectLst/>
                <a:latin typeface="Times New Roman" panose="02020603050405020304" pitchFamily="18" charset="0"/>
                <a:ea typeface="Times New Roman" panose="02020603050405020304" pitchFamily="18" charset="0"/>
              </a:rPr>
              <a:t>UNFCCC (2022). </a:t>
            </a:r>
            <a:r>
              <a:rPr lang="en-GB" sz="1100" i="1" dirty="0">
                <a:effectLst/>
                <a:latin typeface="Times New Roman" panose="02020603050405020304" pitchFamily="18" charset="0"/>
                <a:ea typeface="Times New Roman" panose="02020603050405020304" pitchFamily="18" charset="0"/>
              </a:rPr>
              <a:t>2022 NDC Synthesis Report</a:t>
            </a:r>
            <a:r>
              <a:rPr lang="en-GB" sz="1100" dirty="0">
                <a:effectLst/>
                <a:latin typeface="Times New Roman" panose="02020603050405020304" pitchFamily="18" charset="0"/>
                <a:ea typeface="Times New Roman" panose="02020603050405020304" pitchFamily="18" charset="0"/>
              </a:rPr>
              <a:t>. [online] Unfccc.int. Available at: https://unfccc.int/ndc-synthesis-report-2022. </a:t>
            </a:r>
          </a:p>
          <a:p>
            <a:pPr marL="457200"/>
            <a:r>
              <a:rPr lang="en-GB" sz="1100" dirty="0">
                <a:effectLst/>
                <a:latin typeface="Times New Roman" panose="02020603050405020304" pitchFamily="18" charset="0"/>
                <a:ea typeface="Times New Roman" panose="02020603050405020304" pitchFamily="18" charset="0"/>
              </a:rPr>
              <a:t>UNFCCC. (2022). Sri Lanka. United Nations Framework Convention on Climate Change. https://unfccc.int/process-and-meetings/the-paris-agreement/the-paris-agreement/sri-lanka </a:t>
            </a:r>
          </a:p>
          <a:p>
            <a:pPr marL="457200"/>
            <a:r>
              <a:rPr lang="en-GB" sz="1100" dirty="0">
                <a:effectLst/>
                <a:latin typeface="Times New Roman" panose="02020603050405020304" pitchFamily="18" charset="0"/>
                <a:ea typeface="Times New Roman" panose="02020603050405020304" pitchFamily="18" charset="0"/>
              </a:rPr>
              <a:t>UNFCCC (2022). </a:t>
            </a:r>
            <a:r>
              <a:rPr lang="en-GB" sz="1100" i="1" dirty="0">
                <a:effectLst/>
                <a:latin typeface="Times New Roman" panose="02020603050405020304" pitchFamily="18" charset="0"/>
                <a:ea typeface="Times New Roman" panose="02020603050405020304" pitchFamily="18" charset="0"/>
              </a:rPr>
              <a:t>UN Climate Change Conference (UNFCCC COP 27)</a:t>
            </a:r>
            <a:r>
              <a:rPr lang="en-GB" sz="1100" dirty="0">
                <a:effectLst/>
                <a:latin typeface="Times New Roman" panose="02020603050405020304" pitchFamily="18" charset="0"/>
                <a:ea typeface="Times New Roman" panose="02020603050405020304" pitchFamily="18" charset="0"/>
              </a:rPr>
              <a:t>. [online] UNEP - UN Environment Programme. Available at: https://www.unep.org/events/conference/un-climate-change-conference-unfccc-cop-27.</a:t>
            </a:r>
          </a:p>
          <a:p>
            <a:endParaRPr lang="en-GB" sz="1100" dirty="0"/>
          </a:p>
        </p:txBody>
      </p:sp>
    </p:spTree>
    <p:extLst>
      <p:ext uri="{BB962C8B-B14F-4D97-AF65-F5344CB8AC3E}">
        <p14:creationId xmlns:p14="http://schemas.microsoft.com/office/powerpoint/2010/main" val="16328969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219723" y="-72415"/>
            <a:ext cx="8704553" cy="3354000"/>
          </a:xfrm>
        </p:spPr>
        <p:txBody>
          <a:bodyPr/>
          <a:lstStyle/>
          <a:p>
            <a:pPr marL="457200"/>
            <a:r>
              <a:rPr lang="en-GB" sz="1100" dirty="0">
                <a:effectLst/>
                <a:latin typeface="Times New Roman" panose="02020603050405020304" pitchFamily="18" charset="0"/>
                <a:ea typeface="Times New Roman" panose="02020603050405020304" pitchFamily="18" charset="0"/>
              </a:rPr>
              <a:t>United Nations (1999). </a:t>
            </a:r>
            <a:r>
              <a:rPr lang="en-GB" sz="1100" i="1" dirty="0">
                <a:effectLst/>
                <a:latin typeface="Times New Roman" panose="02020603050405020304" pitchFamily="18" charset="0"/>
                <a:ea typeface="Times New Roman" panose="02020603050405020304" pitchFamily="18" charset="0"/>
              </a:rPr>
              <a:t>PROMOTION OF SUSTAINABLE PRACTICES IN TOURISM INDUSTRY FOCUS OF DIALOGUE IN COMMISSION ON SUSTAINABLE DEVELOPMENT | UN Press</a:t>
            </a:r>
            <a:r>
              <a:rPr lang="en-GB" sz="1100" dirty="0">
                <a:effectLst/>
                <a:latin typeface="Times New Roman" panose="02020603050405020304" pitchFamily="18" charset="0"/>
                <a:ea typeface="Times New Roman" panose="02020603050405020304" pitchFamily="18" charset="0"/>
              </a:rPr>
              <a:t>. [online] press.un.org. Available at: https://press.un.org/en/1999/19990419.endev500.html.</a:t>
            </a:r>
          </a:p>
          <a:p>
            <a:pPr marL="457200"/>
            <a:r>
              <a:rPr lang="en-GB" sz="1100" dirty="0">
                <a:effectLst/>
                <a:latin typeface="Times New Roman" panose="02020603050405020304" pitchFamily="18" charset="0"/>
                <a:ea typeface="Times New Roman" panose="02020603050405020304" pitchFamily="18" charset="0"/>
              </a:rPr>
              <a:t>United Nations (2015). </a:t>
            </a:r>
            <a:r>
              <a:rPr lang="en-GB" sz="1100" i="1" dirty="0">
                <a:effectLst/>
                <a:latin typeface="Times New Roman" panose="02020603050405020304" pitchFamily="18" charset="0"/>
                <a:ea typeface="Times New Roman" panose="02020603050405020304" pitchFamily="18" charset="0"/>
              </a:rPr>
              <a:t>The 17 sustainable development goals</a:t>
            </a:r>
            <a:r>
              <a:rPr lang="en-GB" sz="1100" dirty="0">
                <a:effectLst/>
                <a:latin typeface="Times New Roman" panose="02020603050405020304" pitchFamily="18" charset="0"/>
                <a:ea typeface="Times New Roman" panose="02020603050405020304" pitchFamily="18" charset="0"/>
              </a:rPr>
              <a:t>. [online] United Nations. Available at: https://sdgs.un.org/goals.</a:t>
            </a:r>
          </a:p>
          <a:p>
            <a:pPr marL="457200"/>
            <a:r>
              <a:rPr lang="en-GB" sz="1100" dirty="0">
                <a:effectLst/>
                <a:latin typeface="Times New Roman" panose="02020603050405020304" pitchFamily="18" charset="0"/>
                <a:ea typeface="Times New Roman" panose="02020603050405020304" pitchFamily="18" charset="0"/>
              </a:rPr>
              <a:t>United Nations (2016). </a:t>
            </a:r>
            <a:r>
              <a:rPr lang="en-GB" sz="1100" i="1" dirty="0">
                <a:effectLst/>
                <a:latin typeface="Times New Roman" panose="02020603050405020304" pitchFamily="18" charset="0"/>
                <a:ea typeface="Times New Roman" panose="02020603050405020304" pitchFamily="18" charset="0"/>
              </a:rPr>
              <a:t>Human Development Report 2016</a:t>
            </a:r>
            <a:r>
              <a:rPr lang="en-GB" sz="1100" dirty="0">
                <a:effectLst/>
                <a:latin typeface="Times New Roman" panose="02020603050405020304" pitchFamily="18" charset="0"/>
                <a:ea typeface="Times New Roman" panose="02020603050405020304" pitchFamily="18" charset="0"/>
              </a:rPr>
              <a:t>. [online] hdr.undp.org. Available at: https://hdr.undp.org/content/human-development-report-2016.</a:t>
            </a:r>
          </a:p>
          <a:p>
            <a:pPr marL="457200"/>
            <a:r>
              <a:rPr lang="en-GB" sz="1100" dirty="0">
                <a:effectLst/>
                <a:latin typeface="Times New Roman" panose="02020603050405020304" pitchFamily="18" charset="0"/>
                <a:ea typeface="Times New Roman" panose="02020603050405020304" pitchFamily="18" charset="0"/>
              </a:rPr>
              <a:t>United Nations (2017). </a:t>
            </a:r>
            <a:r>
              <a:rPr lang="en-GB" sz="1100" i="1" dirty="0">
                <a:effectLst/>
                <a:latin typeface="Times New Roman" panose="02020603050405020304" pitchFamily="18" charset="0"/>
                <a:ea typeface="Times New Roman" panose="02020603050405020304" pitchFamily="18" charset="0"/>
              </a:rPr>
              <a:t>— SDG Indicators</a:t>
            </a:r>
            <a:r>
              <a:rPr lang="en-GB" sz="1100" dirty="0">
                <a:effectLst/>
                <a:latin typeface="Times New Roman" panose="02020603050405020304" pitchFamily="18" charset="0"/>
                <a:ea typeface="Times New Roman" panose="02020603050405020304" pitchFamily="18" charset="0"/>
              </a:rPr>
              <a:t>. [online] Un.org. Available at: https://unstats.un.org/sdgs/report/2017/.</a:t>
            </a:r>
          </a:p>
          <a:p>
            <a:pPr marL="457200"/>
            <a:r>
              <a:rPr lang="en-GB" sz="1100" dirty="0">
                <a:effectLst/>
                <a:latin typeface="Times New Roman" panose="02020603050405020304" pitchFamily="18" charset="0"/>
                <a:ea typeface="Times New Roman" panose="02020603050405020304" pitchFamily="18" charset="0"/>
              </a:rPr>
              <a:t>United Nations (2019). </a:t>
            </a:r>
            <a:r>
              <a:rPr lang="en-GB" sz="1100" i="1" dirty="0">
                <a:effectLst/>
                <a:latin typeface="Times New Roman" panose="02020603050405020304" pitchFamily="18" charset="0"/>
                <a:ea typeface="Times New Roman" panose="02020603050405020304" pitchFamily="18" charset="0"/>
              </a:rPr>
              <a:t>Indigenous People’s Traditional Knowledge Must Be Preserved, Valued Globally, Speakers Stress as Permanent Forum Opens Annual Session | UN Press</a:t>
            </a:r>
            <a:r>
              <a:rPr lang="en-GB" sz="1100" dirty="0">
                <a:effectLst/>
                <a:latin typeface="Times New Roman" panose="02020603050405020304" pitchFamily="18" charset="0"/>
                <a:ea typeface="Times New Roman" panose="02020603050405020304" pitchFamily="18" charset="0"/>
              </a:rPr>
              <a:t>. [online] press.un.org. Available at: https://press.un.org/en/2019/hr5431.doc.htm.</a:t>
            </a:r>
          </a:p>
          <a:p>
            <a:pPr marL="457200"/>
            <a:r>
              <a:rPr lang="en-GB" sz="1100" dirty="0">
                <a:effectLst/>
                <a:latin typeface="Times New Roman" panose="02020603050405020304" pitchFamily="18" charset="0"/>
                <a:ea typeface="Times New Roman" panose="02020603050405020304" pitchFamily="18" charset="0"/>
              </a:rPr>
              <a:t>United Nations (2022a). </a:t>
            </a:r>
            <a:r>
              <a:rPr lang="en-GB" sz="1100" i="1" dirty="0">
                <a:effectLst/>
                <a:latin typeface="Times New Roman" panose="02020603050405020304" pitchFamily="18" charset="0"/>
                <a:ea typeface="Times New Roman" panose="02020603050405020304" pitchFamily="18" charset="0"/>
              </a:rPr>
              <a:t>The Sustainable Development Goals Report 2022</a:t>
            </a:r>
            <a:r>
              <a:rPr lang="en-GB" sz="1100" dirty="0">
                <a:effectLst/>
                <a:latin typeface="Times New Roman" panose="02020603050405020304" pitchFamily="18" charset="0"/>
                <a:ea typeface="Times New Roman" panose="02020603050405020304" pitchFamily="18" charset="0"/>
              </a:rPr>
              <a:t>. [online] unstats.un.org. Available at: https://unstats.un.org/sdgs/report/2022/.</a:t>
            </a:r>
          </a:p>
          <a:p>
            <a:pPr marL="457200"/>
            <a:r>
              <a:rPr lang="en-GB" sz="1100" dirty="0">
                <a:effectLst/>
                <a:latin typeface="Times New Roman" panose="02020603050405020304" pitchFamily="18" charset="0"/>
                <a:ea typeface="Times New Roman" panose="02020603050405020304" pitchFamily="18" charset="0"/>
              </a:rPr>
              <a:t>United Nations (2022b). </a:t>
            </a:r>
            <a:r>
              <a:rPr lang="en-GB" sz="1100" i="1" dirty="0">
                <a:effectLst/>
                <a:latin typeface="Times New Roman" panose="02020603050405020304" pitchFamily="18" charset="0"/>
                <a:ea typeface="Times New Roman" panose="02020603050405020304" pitchFamily="18" charset="0"/>
              </a:rPr>
              <a:t>United Nations, High-level Summits and Conferences 2022</a:t>
            </a:r>
            <a:r>
              <a:rPr lang="en-GB" sz="1100" dirty="0">
                <a:effectLst/>
                <a:latin typeface="Times New Roman" panose="02020603050405020304" pitchFamily="18" charset="0"/>
                <a:ea typeface="Times New Roman" panose="02020603050405020304" pitchFamily="18" charset="0"/>
              </a:rPr>
              <a:t>. [online] www.un.org. Available at: https://www.un.org/en/content/summits2022/.</a:t>
            </a:r>
          </a:p>
          <a:p>
            <a:pPr marL="457200"/>
            <a:r>
              <a:rPr lang="en-GB" sz="1100" dirty="0">
                <a:effectLst/>
                <a:latin typeface="Times New Roman" panose="02020603050405020304" pitchFamily="18" charset="0"/>
                <a:ea typeface="Times New Roman" panose="02020603050405020304" pitchFamily="18" charset="0"/>
              </a:rPr>
              <a:t>UNWTO (2019). International Tourism Highlights, 2019 Edition. </a:t>
            </a:r>
            <a:r>
              <a:rPr lang="en-GB" sz="1100" i="1" dirty="0">
                <a:effectLst/>
                <a:latin typeface="Times New Roman" panose="02020603050405020304" pitchFamily="18" charset="0"/>
                <a:ea typeface="Times New Roman" panose="02020603050405020304" pitchFamily="18" charset="0"/>
              </a:rPr>
              <a:t>International Tourism Highlights</a:t>
            </a:r>
            <a:r>
              <a:rPr lang="en-GB" sz="1100" dirty="0">
                <a:effectLst/>
                <a:latin typeface="Times New Roman" panose="02020603050405020304" pitchFamily="18" charset="0"/>
                <a:ea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://doi.org/10.18111/9789284421152. </a:t>
            </a:r>
          </a:p>
          <a:p>
            <a:pPr marL="457200"/>
            <a:r>
              <a:rPr lang="en-GB" sz="1100" dirty="0">
                <a:effectLst/>
                <a:latin typeface="Times New Roman" panose="02020603050405020304" pitchFamily="18" charset="0"/>
                <a:ea typeface="Times New Roman" panose="02020603050405020304" pitchFamily="18" charset="0"/>
              </a:rPr>
              <a:t>UNWTO (2021). International Tourism Highlights, 2020 Edition. </a:t>
            </a:r>
            <a:r>
              <a:rPr lang="en-GB" sz="1100" i="1" dirty="0">
                <a:effectLst/>
                <a:latin typeface="Times New Roman" panose="02020603050405020304" pitchFamily="18" charset="0"/>
                <a:ea typeface="Times New Roman" panose="02020603050405020304" pitchFamily="18" charset="0"/>
              </a:rPr>
              <a:t>International Tourism Highlights</a:t>
            </a:r>
            <a:r>
              <a:rPr lang="en-GB" sz="1100" dirty="0">
                <a:effectLst/>
                <a:latin typeface="Times New Roman" panose="02020603050405020304" pitchFamily="18" charset="0"/>
                <a:ea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://doi.org/10.18111/9789284422456. </a:t>
            </a:r>
          </a:p>
          <a:p>
            <a:pPr marL="457200"/>
            <a:r>
              <a:rPr lang="en-GB" sz="1100" dirty="0">
                <a:effectLst/>
                <a:latin typeface="Times New Roman" panose="02020603050405020304" pitchFamily="18" charset="0"/>
                <a:ea typeface="Times New Roman" panose="02020603050405020304" pitchFamily="18" charset="0"/>
              </a:rPr>
              <a:t>UNWTO (2021). </a:t>
            </a:r>
            <a:r>
              <a:rPr lang="en-GB" sz="1100" i="1" dirty="0">
                <a:effectLst/>
                <a:latin typeface="Times New Roman" panose="02020603050405020304" pitchFamily="18" charset="0"/>
                <a:ea typeface="Times New Roman" panose="02020603050405020304" pitchFamily="18" charset="0"/>
              </a:rPr>
              <a:t>UNWTO 2021: A Year in Review | Tourism United, Resilient and Determined</a:t>
            </a:r>
            <a:r>
              <a:rPr lang="en-GB" sz="1100" dirty="0">
                <a:effectLst/>
                <a:latin typeface="Times New Roman" panose="02020603050405020304" pitchFamily="18" charset="0"/>
                <a:ea typeface="Times New Roman" panose="02020603050405020304" pitchFamily="18" charset="0"/>
              </a:rPr>
              <a:t>. [online] www.unwto.org. Available at: https://www.unwto.org/2021-a-year-in-review.</a:t>
            </a:r>
          </a:p>
          <a:p>
            <a:pPr marL="457200"/>
            <a:r>
              <a:rPr lang="en-GB" sz="1100" dirty="0" err="1">
                <a:effectLst/>
                <a:latin typeface="Times New Roman" panose="02020603050405020304" pitchFamily="18" charset="0"/>
                <a:ea typeface="Times New Roman" panose="02020603050405020304" pitchFamily="18" charset="0"/>
              </a:rPr>
              <a:t>Upadhaya</a:t>
            </a:r>
            <a:r>
              <a:rPr lang="en-GB" sz="1100" dirty="0">
                <a:effectLst/>
                <a:latin typeface="Times New Roman" panose="02020603050405020304" pitchFamily="18" charset="0"/>
                <a:ea typeface="Times New Roman" panose="02020603050405020304" pitchFamily="18" charset="0"/>
              </a:rPr>
              <a:t>, S., Tiwari, S., Poudyal, B., </a:t>
            </a:r>
            <a:r>
              <a:rPr lang="en-GB" sz="1100" dirty="0" err="1">
                <a:effectLst/>
                <a:latin typeface="Times New Roman" panose="02020603050405020304" pitchFamily="18" charset="0"/>
                <a:ea typeface="Times New Roman" panose="02020603050405020304" pitchFamily="18" charset="0"/>
              </a:rPr>
              <a:t>Godar</a:t>
            </a:r>
            <a:r>
              <a:rPr lang="en-GB" sz="1100" dirty="0">
                <a:effectLst/>
                <a:latin typeface="Times New Roman" panose="02020603050405020304" pitchFamily="18" charset="0"/>
                <a:ea typeface="Times New Roman" panose="02020603050405020304" pitchFamily="18" charset="0"/>
              </a:rPr>
              <a:t> Chhetri, S. and </a:t>
            </a:r>
            <a:r>
              <a:rPr lang="en-GB" sz="1100" dirty="0" err="1">
                <a:effectLst/>
                <a:latin typeface="Times New Roman" panose="02020603050405020304" pitchFamily="18" charset="0"/>
                <a:ea typeface="Times New Roman" panose="02020603050405020304" pitchFamily="18" charset="0"/>
              </a:rPr>
              <a:t>Dhungana</a:t>
            </a:r>
            <a:r>
              <a:rPr lang="en-GB" sz="1100" dirty="0">
                <a:effectLst/>
                <a:latin typeface="Times New Roman" panose="02020603050405020304" pitchFamily="18" charset="0"/>
                <a:ea typeface="Times New Roman" panose="02020603050405020304" pitchFamily="18" charset="0"/>
              </a:rPr>
              <a:t>, N. (2022). Local people’s perception of the impacts and importance of ecotourism in Central Nepal. </a:t>
            </a:r>
            <a:r>
              <a:rPr lang="en-GB" sz="1100" i="1" dirty="0">
                <a:effectLst/>
                <a:latin typeface="Times New Roman" panose="02020603050405020304" pitchFamily="18" charset="0"/>
                <a:ea typeface="Times New Roman" panose="02020603050405020304" pitchFamily="18" charset="0"/>
              </a:rPr>
              <a:t>PLOS ONE</a:t>
            </a:r>
            <a:r>
              <a:rPr lang="en-GB" sz="1100" dirty="0">
                <a:effectLst/>
                <a:latin typeface="Times New Roman" panose="02020603050405020304" pitchFamily="18" charset="0"/>
                <a:ea typeface="Times New Roman" panose="02020603050405020304" pitchFamily="18" charset="0"/>
              </a:rPr>
              <a:t>, [online] 17(5), p.e0268637.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://doi.org/10.1371/journal.pone.0268637.</a:t>
            </a:r>
          </a:p>
          <a:p>
            <a:r>
              <a:rPr lang="en-GB" sz="1100" dirty="0"/>
              <a:t>USAID (2015). Annual Conference Report - FY 2015 | Reports. [online] U.S. Agency for International Development. Available at: https://www.usaid.gov/reports/conference/fy-2015.</a:t>
            </a:r>
          </a:p>
          <a:p>
            <a:r>
              <a:rPr lang="en-GB" sz="1100" dirty="0"/>
              <a:t>US EPA (2022). Climate Change Impacts on Agriculture and Food Supply. [online] www.epa.gov. Available at: https://www.epa.gov/climateimpacts/climate-change-impacts-agriculture-and-food-supply. </a:t>
            </a:r>
          </a:p>
          <a:p>
            <a:r>
              <a:rPr lang="en-GB" sz="1100" dirty="0"/>
              <a:t>USGCRP. (2017). Climate Science Special Report: Fourth National Climate Assessment, Volume I. U.S. Global Change Research Program. https://science2017.globalchange.gov/ </a:t>
            </a:r>
          </a:p>
          <a:p>
            <a:endParaRPr lang="en-GB" sz="1100" dirty="0"/>
          </a:p>
        </p:txBody>
      </p:sp>
    </p:spTree>
    <p:extLst>
      <p:ext uri="{BB962C8B-B14F-4D97-AF65-F5344CB8AC3E}">
        <p14:creationId xmlns:p14="http://schemas.microsoft.com/office/powerpoint/2010/main" val="31231684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2C5A76-AE64-0CA6-0DE1-DDB9EAEDB67D}"/>
              </a:ext>
            </a:extLst>
          </p:cNvPr>
          <p:cNvSpPr>
            <a:spLocks noGrp="1"/>
          </p:cNvSpPr>
          <p:nvPr>
            <p:ph type="body" idx="1"/>
          </p:nvPr>
        </p:nvSpPr>
        <p:spPr>
          <a:xfrm>
            <a:off x="219723" y="-72415"/>
            <a:ext cx="8704553" cy="3354000"/>
          </a:xfrm>
        </p:spPr>
        <p:txBody>
          <a:bodyPr/>
          <a:lstStyle/>
          <a:p>
            <a:pPr marL="457200"/>
            <a:r>
              <a:rPr lang="en-GB" sz="1100" dirty="0">
                <a:effectLst/>
                <a:latin typeface="Times New Roman" panose="02020603050405020304" pitchFamily="18" charset="0"/>
                <a:ea typeface="Times New Roman" panose="02020603050405020304" pitchFamily="18" charset="0"/>
              </a:rPr>
              <a:t>USGCRP (2017). Climate Science Special Report. </a:t>
            </a:r>
            <a:r>
              <a:rPr lang="en-GB" sz="1100" i="1" dirty="0">
                <a:effectLst/>
                <a:latin typeface="Times New Roman" panose="02020603050405020304" pitchFamily="18" charset="0"/>
                <a:ea typeface="Times New Roman" panose="02020603050405020304" pitchFamily="18" charset="0"/>
              </a:rPr>
              <a:t>Globalchange.gov</a:t>
            </a:r>
            <a:r>
              <a:rPr lang="en-GB" sz="1100" dirty="0">
                <a:effectLst/>
                <a:latin typeface="Times New Roman" panose="02020603050405020304" pitchFamily="18" charset="0"/>
                <a:ea typeface="Times New Roman" panose="02020603050405020304" pitchFamily="18" charset="0"/>
              </a:rPr>
              <a:t>, [online] 1(1), pp.1–470. Available at: https://science2017.globalchange.gov/.</a:t>
            </a:r>
          </a:p>
          <a:p>
            <a:pPr marL="457200"/>
            <a:r>
              <a:rPr lang="en-GB" sz="1100" dirty="0" err="1">
                <a:effectLst/>
                <a:latin typeface="Times New Roman" panose="02020603050405020304" pitchFamily="18" charset="0"/>
                <a:ea typeface="Times New Roman" panose="02020603050405020304" pitchFamily="18" charset="0"/>
              </a:rPr>
              <a:t>Vidanage</a:t>
            </a:r>
            <a:r>
              <a:rPr lang="en-GB" sz="1100" dirty="0">
                <a:effectLst/>
                <a:latin typeface="Times New Roman" panose="02020603050405020304" pitchFamily="18" charset="0"/>
                <a:ea typeface="Times New Roman" panose="02020603050405020304" pitchFamily="18" charset="0"/>
              </a:rPr>
              <a:t>, S.P., </a:t>
            </a:r>
            <a:r>
              <a:rPr lang="en-GB" sz="1100" dirty="0" err="1">
                <a:effectLst/>
                <a:latin typeface="Times New Roman" panose="02020603050405020304" pitchFamily="18" charset="0"/>
                <a:ea typeface="Times New Roman" panose="02020603050405020304" pitchFamily="18" charset="0"/>
              </a:rPr>
              <a:t>Kotagama</a:t>
            </a:r>
            <a:r>
              <a:rPr lang="en-GB" sz="1100" dirty="0">
                <a:effectLst/>
                <a:latin typeface="Times New Roman" panose="02020603050405020304" pitchFamily="18" charset="0"/>
                <a:ea typeface="Times New Roman" panose="02020603050405020304" pitchFamily="18" charset="0"/>
              </a:rPr>
              <a:t>, H.B. and </a:t>
            </a:r>
            <a:r>
              <a:rPr lang="en-GB" sz="1100" dirty="0" err="1">
                <a:effectLst/>
                <a:latin typeface="Times New Roman" panose="02020603050405020304" pitchFamily="18" charset="0"/>
                <a:ea typeface="Times New Roman" panose="02020603050405020304" pitchFamily="18" charset="0"/>
              </a:rPr>
              <a:t>Dunusinghe</a:t>
            </a:r>
            <a:r>
              <a:rPr lang="en-GB" sz="1100" dirty="0">
                <a:effectLst/>
                <a:latin typeface="Times New Roman" panose="02020603050405020304" pitchFamily="18" charset="0"/>
                <a:ea typeface="Times New Roman" panose="02020603050405020304" pitchFamily="18" charset="0"/>
              </a:rPr>
              <a:t>, P.M. (2021). Sri Lanka’s Small Tank Cascade Systems: Building Agricultural Resilience in the Dry Zone. </a:t>
            </a:r>
            <a:r>
              <a:rPr lang="en-GB" sz="1100" i="1" dirty="0">
                <a:effectLst/>
                <a:latin typeface="Times New Roman" panose="02020603050405020304" pitchFamily="18" charset="0"/>
                <a:ea typeface="Times New Roman" panose="02020603050405020304" pitchFamily="18" charset="0"/>
              </a:rPr>
              <a:t>Climate Change and Community Resilience</a:t>
            </a:r>
            <a:r>
              <a:rPr lang="en-GB" sz="1100" dirty="0">
                <a:effectLst/>
                <a:latin typeface="Times New Roman" panose="02020603050405020304" pitchFamily="18" charset="0"/>
                <a:ea typeface="Times New Roman" panose="02020603050405020304" pitchFamily="18" charset="0"/>
              </a:rPr>
              <a:t>, pp.225–235.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://doi.org/10.1007/978-981-16-0680-9_15.</a:t>
            </a:r>
          </a:p>
          <a:p>
            <a:pPr marL="457200"/>
            <a:r>
              <a:rPr lang="en-GB" sz="1100" dirty="0">
                <a:effectLst/>
                <a:latin typeface="Times New Roman" panose="02020603050405020304" pitchFamily="18" charset="0"/>
                <a:ea typeface="Times New Roman" panose="02020603050405020304" pitchFamily="18" charset="0"/>
              </a:rPr>
              <a:t>Wagner, W., Duveen, G., Farr, R., </a:t>
            </a:r>
            <a:r>
              <a:rPr lang="en-GB" sz="1100" dirty="0" err="1">
                <a:effectLst/>
                <a:latin typeface="Times New Roman" panose="02020603050405020304" pitchFamily="18" charset="0"/>
                <a:ea typeface="Times New Roman" panose="02020603050405020304" pitchFamily="18" charset="0"/>
              </a:rPr>
              <a:t>Jovchelovitch</a:t>
            </a:r>
            <a:r>
              <a:rPr lang="en-GB" sz="1100" dirty="0">
                <a:effectLst/>
                <a:latin typeface="Times New Roman" panose="02020603050405020304" pitchFamily="18" charset="0"/>
                <a:ea typeface="Times New Roman" panose="02020603050405020304" pitchFamily="18" charset="0"/>
              </a:rPr>
              <a:t>, S., </a:t>
            </a:r>
            <a:r>
              <a:rPr lang="en-GB" sz="1100" dirty="0" err="1">
                <a:effectLst/>
                <a:latin typeface="Times New Roman" panose="02020603050405020304" pitchFamily="18" charset="0"/>
                <a:ea typeface="Times New Roman" panose="02020603050405020304" pitchFamily="18" charset="0"/>
              </a:rPr>
              <a:t>Lorenzi-Cioldi</a:t>
            </a:r>
            <a:r>
              <a:rPr lang="en-GB" sz="1100" dirty="0">
                <a:effectLst/>
                <a:latin typeface="Times New Roman" panose="02020603050405020304" pitchFamily="18" charset="0"/>
                <a:ea typeface="Times New Roman" panose="02020603050405020304" pitchFamily="18" charset="0"/>
              </a:rPr>
              <a:t>, F., </a:t>
            </a:r>
            <a:r>
              <a:rPr lang="en-GB" sz="1100" dirty="0" err="1">
                <a:effectLst/>
                <a:latin typeface="Times New Roman" panose="02020603050405020304" pitchFamily="18" charset="0"/>
                <a:ea typeface="Times New Roman" panose="02020603050405020304" pitchFamily="18" charset="0"/>
              </a:rPr>
              <a:t>Marková</a:t>
            </a:r>
            <a:r>
              <a:rPr lang="en-GB" sz="1100" dirty="0">
                <a:effectLst/>
                <a:latin typeface="Times New Roman" panose="02020603050405020304" pitchFamily="18" charset="0"/>
                <a:ea typeface="Times New Roman" panose="02020603050405020304" pitchFamily="18" charset="0"/>
              </a:rPr>
              <a:t>, I. and Rose, D. (1999). Theory and Method of Social Representations. </a:t>
            </a:r>
            <a:r>
              <a:rPr lang="en-GB" sz="1100" i="1" dirty="0">
                <a:effectLst/>
                <a:latin typeface="Times New Roman" panose="02020603050405020304" pitchFamily="18" charset="0"/>
                <a:ea typeface="Times New Roman" panose="02020603050405020304" pitchFamily="18" charset="0"/>
              </a:rPr>
              <a:t>Asian Journal of Social Psychology</a:t>
            </a:r>
            <a:r>
              <a:rPr lang="en-GB" sz="1100" dirty="0">
                <a:effectLst/>
                <a:latin typeface="Times New Roman" panose="02020603050405020304" pitchFamily="18" charset="0"/>
                <a:ea typeface="Times New Roman" panose="02020603050405020304" pitchFamily="18" charset="0"/>
              </a:rPr>
              <a:t>, 2(1), pp.95–125.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://doi.org/10.1111/1467-839x.00028.</a:t>
            </a:r>
          </a:p>
          <a:p>
            <a:pPr marL="457200"/>
            <a:r>
              <a:rPr lang="en-GB" sz="1100" dirty="0">
                <a:effectLst/>
                <a:latin typeface="Times New Roman" panose="02020603050405020304" pitchFamily="18" charset="0"/>
                <a:ea typeface="Times New Roman" panose="02020603050405020304" pitchFamily="18" charset="0"/>
              </a:rPr>
              <a:t>Weaver, D. (2008). Indigenous Tourism Stages and Their Implications for Sustainability. Journal of Sustainable Tourism, 18, 43-60. </a:t>
            </a:r>
          </a:p>
          <a:p>
            <a:pPr marL="457200"/>
            <a:r>
              <a:rPr lang="en-GB" sz="1100" dirty="0">
                <a:effectLst/>
                <a:latin typeface="Times New Roman" panose="02020603050405020304" pitchFamily="18" charset="0"/>
                <a:ea typeface="Times New Roman" panose="02020603050405020304" pitchFamily="18" charset="0"/>
              </a:rPr>
              <a:t>Weaver, D. and Lawton, L. (2007). Twenty Years On: The State of Contemporary Ecotourism Research. </a:t>
            </a:r>
            <a:r>
              <a:rPr lang="en-GB" sz="1100" i="1" dirty="0">
                <a:effectLst/>
                <a:latin typeface="Times New Roman" panose="02020603050405020304" pitchFamily="18" charset="0"/>
                <a:ea typeface="Times New Roman" panose="02020603050405020304" pitchFamily="18" charset="0"/>
              </a:rPr>
              <a:t>Tourism Management</a:t>
            </a:r>
            <a:r>
              <a:rPr lang="en-GB" sz="1100" dirty="0">
                <a:effectLst/>
                <a:latin typeface="Times New Roman" panose="02020603050405020304" pitchFamily="18" charset="0"/>
                <a:ea typeface="Times New Roman" panose="02020603050405020304" pitchFamily="18" charset="0"/>
              </a:rPr>
              <a:t>, 28.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://doi.org/10.1016/j.tourman.2007.03.004.</a:t>
            </a:r>
          </a:p>
          <a:p>
            <a:pPr marL="457200"/>
            <a:r>
              <a:rPr lang="en-GB" sz="1100" dirty="0">
                <a:effectLst/>
                <a:latin typeface="Times New Roman" panose="02020603050405020304" pitchFamily="18" charset="0"/>
                <a:ea typeface="Times New Roman" panose="02020603050405020304" pitchFamily="18" charset="0"/>
              </a:rPr>
              <a:t>Weaver, D. B., &amp; Lawton, L. J. (2007). Twenty years on: The state of contemporary ecotourism research. Tourism Management, 28(5), 1168-1179. </a:t>
            </a:r>
          </a:p>
          <a:p>
            <a:pPr marL="457200"/>
            <a:r>
              <a:rPr lang="en-GB" sz="1100" dirty="0">
                <a:effectLst/>
                <a:latin typeface="Times New Roman" panose="02020603050405020304" pitchFamily="18" charset="0"/>
                <a:ea typeface="Times New Roman" panose="02020603050405020304" pitchFamily="18" charset="0"/>
              </a:rPr>
              <a:t>WFP (2018). </a:t>
            </a:r>
            <a:r>
              <a:rPr lang="en-GB" sz="1100" i="1" dirty="0">
                <a:effectLst/>
                <a:latin typeface="Times New Roman" panose="02020603050405020304" pitchFamily="18" charset="0"/>
                <a:ea typeface="Times New Roman" panose="02020603050405020304" pitchFamily="18" charset="0"/>
              </a:rPr>
              <a:t>Annual Performance Report for 2018 | World Food Programme</a:t>
            </a:r>
            <a:r>
              <a:rPr lang="en-GB" sz="1100" dirty="0">
                <a:effectLst/>
                <a:latin typeface="Times New Roman" panose="02020603050405020304" pitchFamily="18" charset="0"/>
                <a:ea typeface="Times New Roman" panose="02020603050405020304" pitchFamily="18" charset="0"/>
              </a:rPr>
              <a:t>. [online] www.wfp.org. Available at: https://www.wfp.org/publications/annual-performance-report-2018. </a:t>
            </a:r>
          </a:p>
          <a:p>
            <a:pPr marL="457200"/>
            <a:r>
              <a:rPr lang="en-GB" sz="1100" dirty="0">
                <a:effectLst/>
                <a:latin typeface="Times New Roman" panose="02020603050405020304" pitchFamily="18" charset="0"/>
                <a:ea typeface="Times New Roman" panose="02020603050405020304" pitchFamily="18" charset="0"/>
              </a:rPr>
              <a:t>Wheeler, T.R., </a:t>
            </a:r>
            <a:r>
              <a:rPr lang="en-GB" sz="1100" dirty="0" err="1">
                <a:effectLst/>
                <a:latin typeface="Times New Roman" panose="02020603050405020304" pitchFamily="18" charset="0"/>
                <a:ea typeface="Times New Roman" panose="02020603050405020304" pitchFamily="18" charset="0"/>
              </a:rPr>
              <a:t>Craufurd</a:t>
            </a:r>
            <a:r>
              <a:rPr lang="en-GB" sz="1100" dirty="0">
                <a:effectLst/>
                <a:latin typeface="Times New Roman" panose="02020603050405020304" pitchFamily="18" charset="0"/>
                <a:ea typeface="Times New Roman" panose="02020603050405020304" pitchFamily="18" charset="0"/>
              </a:rPr>
              <a:t>, P.Q., Ellis, R.H., Porter, J.R. and Vara Prasad, P.V. (2000). Temperature variability and the yield of annual crops. </a:t>
            </a:r>
            <a:r>
              <a:rPr lang="en-GB" sz="1100" i="1" dirty="0">
                <a:effectLst/>
                <a:latin typeface="Times New Roman" panose="02020603050405020304" pitchFamily="18" charset="0"/>
                <a:ea typeface="Times New Roman" panose="02020603050405020304" pitchFamily="18" charset="0"/>
              </a:rPr>
              <a:t>Agriculture, Ecosystems &amp; Environment</a:t>
            </a:r>
            <a:r>
              <a:rPr lang="en-GB" sz="1100" dirty="0">
                <a:effectLst/>
                <a:latin typeface="Times New Roman" panose="02020603050405020304" pitchFamily="18" charset="0"/>
                <a:ea typeface="Times New Roman" panose="02020603050405020304" pitchFamily="18" charset="0"/>
              </a:rPr>
              <a:t>, 82(1-3), pp.159–167.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://doi.org/10.1016/s0167-8809(00)00224-3. </a:t>
            </a:r>
          </a:p>
          <a:p>
            <a:pPr marL="457200"/>
            <a:r>
              <a:rPr lang="en-GB" sz="1100" dirty="0">
                <a:effectLst/>
                <a:latin typeface="Times New Roman" panose="02020603050405020304" pitchFamily="18" charset="0"/>
                <a:ea typeface="Times New Roman" panose="02020603050405020304" pitchFamily="18" charset="0"/>
              </a:rPr>
              <a:t>White, K.R. (1982). </a:t>
            </a:r>
            <a:r>
              <a:rPr lang="en-GB" sz="1100" i="1" dirty="0">
                <a:effectLst/>
                <a:latin typeface="Times New Roman" panose="02020603050405020304" pitchFamily="18" charset="0"/>
                <a:ea typeface="Times New Roman" panose="02020603050405020304" pitchFamily="18" charset="0"/>
              </a:rPr>
              <a:t>APA </a:t>
            </a:r>
            <a:r>
              <a:rPr lang="en-GB" sz="1100" i="1" dirty="0" err="1">
                <a:effectLst/>
                <a:latin typeface="Times New Roman" panose="02020603050405020304" pitchFamily="18" charset="0"/>
                <a:ea typeface="Times New Roman" panose="02020603050405020304" pitchFamily="18" charset="0"/>
              </a:rPr>
              <a:t>PsycNet</a:t>
            </a:r>
            <a:r>
              <a:rPr lang="en-GB" sz="1100" dirty="0">
                <a:effectLst/>
                <a:latin typeface="Times New Roman" panose="02020603050405020304" pitchFamily="18" charset="0"/>
                <a:ea typeface="Times New Roman" panose="02020603050405020304" pitchFamily="18" charset="0"/>
              </a:rPr>
              <a:t>. [online] psycnet.apa.org. Available at: https://psycnet.apa.org/record/1982-24392-001.</a:t>
            </a:r>
          </a:p>
          <a:p>
            <a:pPr marL="457200"/>
            <a:r>
              <a:rPr lang="en-GB" sz="1100" dirty="0">
                <a:effectLst/>
                <a:latin typeface="Times New Roman" panose="02020603050405020304" pitchFamily="18" charset="0"/>
                <a:ea typeface="Times New Roman" panose="02020603050405020304" pitchFamily="18" charset="0"/>
              </a:rPr>
              <a:t>WHO (2015). </a:t>
            </a:r>
            <a:r>
              <a:rPr lang="en-GB" sz="1100" i="1" dirty="0">
                <a:effectLst/>
                <a:latin typeface="Times New Roman" panose="02020603050405020304" pitchFamily="18" charset="0"/>
                <a:ea typeface="Times New Roman" panose="02020603050405020304" pitchFamily="18" charset="0"/>
              </a:rPr>
              <a:t>2015 STEPS Country Report Sri Lanka</a:t>
            </a:r>
            <a:r>
              <a:rPr lang="en-GB" sz="1100" dirty="0">
                <a:effectLst/>
                <a:latin typeface="Times New Roman" panose="02020603050405020304" pitchFamily="18" charset="0"/>
                <a:ea typeface="Times New Roman" panose="02020603050405020304" pitchFamily="18" charset="0"/>
              </a:rPr>
              <a:t>. [online] www.who.int. Available at: https://www.who.int/publications/m/item/2015-steps-country-report-sri-lanka [Accessed 5 Sep. 2023].</a:t>
            </a:r>
          </a:p>
          <a:p>
            <a:pPr marL="457200"/>
            <a:r>
              <a:rPr lang="en-GB" sz="1100" dirty="0">
                <a:effectLst/>
                <a:latin typeface="Times New Roman" panose="02020603050405020304" pitchFamily="18" charset="0"/>
                <a:ea typeface="Times New Roman" panose="02020603050405020304" pitchFamily="18" charset="0"/>
              </a:rPr>
              <a:t>WMO (2022). </a:t>
            </a:r>
            <a:r>
              <a:rPr lang="en-GB" sz="1100" i="1" dirty="0">
                <a:effectLst/>
                <a:latin typeface="Times New Roman" panose="02020603050405020304" pitchFamily="18" charset="0"/>
                <a:ea typeface="Times New Roman" panose="02020603050405020304" pitchFamily="18" charset="0"/>
              </a:rPr>
              <a:t>WMO Statement on the State of the Global Climate</a:t>
            </a:r>
            <a:r>
              <a:rPr lang="en-GB" sz="1100" dirty="0">
                <a:effectLst/>
                <a:latin typeface="Times New Roman" panose="02020603050405020304" pitchFamily="18" charset="0"/>
                <a:ea typeface="Times New Roman" panose="02020603050405020304" pitchFamily="18" charset="0"/>
              </a:rPr>
              <a:t>. [online] World Meteorological Organization. Available at: https://public.wmo.int/en/our-mandate/climate/wmo-statement-state-of-global-climate.</a:t>
            </a:r>
          </a:p>
          <a:p>
            <a:pPr marL="457200"/>
            <a:r>
              <a:rPr lang="en-GB" sz="1100" dirty="0" err="1">
                <a:effectLst/>
                <a:latin typeface="Times New Roman" panose="02020603050405020304" pitchFamily="18" charset="0"/>
                <a:ea typeface="Times New Roman" panose="02020603050405020304" pitchFamily="18" charset="0"/>
              </a:rPr>
              <a:t>Wollenweber</a:t>
            </a:r>
            <a:r>
              <a:rPr lang="en-GB" sz="1100" dirty="0">
                <a:effectLst/>
                <a:latin typeface="Times New Roman" panose="02020603050405020304" pitchFamily="18" charset="0"/>
                <a:ea typeface="Times New Roman" panose="02020603050405020304" pitchFamily="18" charset="0"/>
              </a:rPr>
              <a:t>, B., Porter, J.R. and </a:t>
            </a:r>
            <a:r>
              <a:rPr lang="en-GB" sz="1100" dirty="0" err="1">
                <a:effectLst/>
                <a:latin typeface="Times New Roman" panose="02020603050405020304" pitchFamily="18" charset="0"/>
                <a:ea typeface="Times New Roman" panose="02020603050405020304" pitchFamily="18" charset="0"/>
              </a:rPr>
              <a:t>Schellberg</a:t>
            </a:r>
            <a:r>
              <a:rPr lang="en-GB" sz="1100" dirty="0">
                <a:effectLst/>
                <a:latin typeface="Times New Roman" panose="02020603050405020304" pitchFamily="18" charset="0"/>
                <a:ea typeface="Times New Roman" panose="02020603050405020304" pitchFamily="18" charset="0"/>
              </a:rPr>
              <a:t>, J. (2003). Lack of Interaction between Extreme High-Temperature Events at Vegetative and Reproductive Growth Stages in Wheat. </a:t>
            </a:r>
            <a:r>
              <a:rPr lang="en-GB" sz="1100" i="1" dirty="0">
                <a:effectLst/>
                <a:latin typeface="Times New Roman" panose="02020603050405020304" pitchFamily="18" charset="0"/>
                <a:ea typeface="Times New Roman" panose="02020603050405020304" pitchFamily="18" charset="0"/>
              </a:rPr>
              <a:t>Journal of Agronomy and Crop Science</a:t>
            </a:r>
            <a:r>
              <a:rPr lang="en-GB" sz="1100" dirty="0">
                <a:effectLst/>
                <a:latin typeface="Times New Roman" panose="02020603050405020304" pitchFamily="18" charset="0"/>
                <a:ea typeface="Times New Roman" panose="02020603050405020304" pitchFamily="18" charset="0"/>
              </a:rPr>
              <a:t>, 189(3), pp.142–150. </a:t>
            </a:r>
            <a:r>
              <a:rPr lang="en-GB" sz="1100" dirty="0" err="1">
                <a:effectLst/>
                <a:latin typeface="Times New Roman" panose="02020603050405020304" pitchFamily="18" charset="0"/>
                <a:ea typeface="Times New Roman" panose="02020603050405020304" pitchFamily="18" charset="0"/>
              </a:rPr>
              <a:t>doi:https</a:t>
            </a:r>
            <a:r>
              <a:rPr lang="en-GB" sz="1100" dirty="0">
                <a:effectLst/>
                <a:latin typeface="Times New Roman" panose="02020603050405020304" pitchFamily="18" charset="0"/>
                <a:ea typeface="Times New Roman" panose="02020603050405020304" pitchFamily="18" charset="0"/>
              </a:rPr>
              <a:t>://doi.org/10.1046/j.1439-037x.2003.00025.x. </a:t>
            </a:r>
          </a:p>
          <a:p>
            <a:pPr marL="457200"/>
            <a:r>
              <a:rPr lang="en-GB" sz="1100" dirty="0">
                <a:effectLst/>
                <a:latin typeface="Times New Roman" panose="02020603050405020304" pitchFamily="18" charset="0"/>
                <a:ea typeface="Times New Roman" panose="02020603050405020304" pitchFamily="18" charset="0"/>
              </a:rPr>
              <a:t>World Bank (2021). </a:t>
            </a:r>
            <a:r>
              <a:rPr lang="en-GB" sz="1100" i="1" dirty="0">
                <a:effectLst/>
                <a:latin typeface="Times New Roman" panose="02020603050405020304" pitchFamily="18" charset="0"/>
                <a:ea typeface="Times New Roman" panose="02020603050405020304" pitchFamily="18" charset="0"/>
              </a:rPr>
              <a:t>World Development Report 2021</a:t>
            </a:r>
            <a:r>
              <a:rPr lang="en-GB" sz="1100" dirty="0">
                <a:effectLst/>
                <a:latin typeface="Times New Roman" panose="02020603050405020304" pitchFamily="18" charset="0"/>
                <a:ea typeface="Times New Roman" panose="02020603050405020304" pitchFamily="18" charset="0"/>
              </a:rPr>
              <a:t>. [online] World Bank. Available at: https://www.worldbank.org/en/publication/wdr2021.</a:t>
            </a:r>
          </a:p>
          <a:p>
            <a:endParaRPr lang="en-GB" sz="1100" dirty="0"/>
          </a:p>
        </p:txBody>
      </p:sp>
    </p:spTree>
    <p:extLst>
      <p:ext uri="{BB962C8B-B14F-4D97-AF65-F5344CB8AC3E}">
        <p14:creationId xmlns:p14="http://schemas.microsoft.com/office/powerpoint/2010/main" val="5716841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C7440EB-773A-3D54-ED59-EAF4B4AEEE52}"/>
              </a:ext>
            </a:extLst>
          </p:cNvPr>
          <p:cNvSpPr txBox="1"/>
          <p:nvPr/>
        </p:nvSpPr>
        <p:spPr>
          <a:xfrm>
            <a:off x="282388" y="313913"/>
            <a:ext cx="8639736" cy="1828770"/>
          </a:xfrm>
          <a:prstGeom prst="rect">
            <a:avLst/>
          </a:prstGeom>
          <a:noFill/>
        </p:spPr>
        <p:txBody>
          <a:bodyPr wrap="square">
            <a:spAutoFit/>
          </a:bodyPr>
          <a:lstStyle/>
          <a:p>
            <a:pPr marL="457200" marR="0" lvl="0" indent="-342900" algn="l" defTabSz="914400" rtl="0" eaLnBrk="1" fontAlgn="auto" latinLnBrk="0" hangingPunct="1">
              <a:lnSpc>
                <a:spcPct val="115000"/>
              </a:lnSpc>
              <a:spcBef>
                <a:spcPts val="0"/>
              </a:spcBef>
              <a:spcAft>
                <a:spcPts val="0"/>
              </a:spcAft>
              <a:buClr>
                <a:srgbClr val="000000"/>
              </a:buClr>
              <a:buSzPts val="1800"/>
              <a:buFont typeface="Open Sans"/>
              <a:buChar char="●"/>
              <a:tabLst/>
              <a:defRPr/>
            </a:pPr>
            <a:r>
              <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World Meteorological Organization (2021). </a:t>
            </a:r>
            <a:r>
              <a:rPr kumimoji="0" lang="en-GB" sz="1100" b="0" i="1"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Weather-related disasters increase over past 50 years, causing more damage but fewer deaths</a:t>
            </a:r>
            <a:r>
              <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 [online] World Meteorological Organization. Available at: https://public.wmo.int/en/media/press-release/weather-related-disasters-increase-over-past-50-years-causing-more-damage-fewer. </a:t>
            </a:r>
          </a:p>
          <a:p>
            <a:pPr marL="457200" marR="0" lvl="0" indent="-342900" algn="l" defTabSz="914400" rtl="0" eaLnBrk="1" fontAlgn="auto" latinLnBrk="0" hangingPunct="1">
              <a:lnSpc>
                <a:spcPct val="115000"/>
              </a:lnSpc>
              <a:spcBef>
                <a:spcPts val="0"/>
              </a:spcBef>
              <a:spcAft>
                <a:spcPts val="0"/>
              </a:spcAft>
              <a:buClr>
                <a:srgbClr val="000000"/>
              </a:buClr>
              <a:buSzPts val="1800"/>
              <a:buFont typeface="Open Sans"/>
              <a:buChar char="●"/>
              <a:tabLst/>
              <a:defRPr/>
            </a:pPr>
            <a:r>
              <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World Travel and Tourism Council (2020). </a:t>
            </a:r>
            <a:r>
              <a:rPr kumimoji="0" lang="en-GB" sz="1100" b="0" i="1"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World Travel &amp; Tourism Council (WTTC) (2020). 174m Travel &amp; Tourism Jobs Could Be Lost Due to COVID-19 and Travel Restrictions, Says WTTC. World Travel &amp; Tourism Council. - References - Scientific Research Publishing</a:t>
            </a:r>
            <a:r>
              <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 [online] scirp.org. Available at: https://scirp.org/reference/referencespapers.aspx?referenceid=3036756. </a:t>
            </a:r>
          </a:p>
          <a:p>
            <a:pPr marL="457200" marR="0" lvl="0" indent="-342900" algn="l" defTabSz="914400" rtl="0" eaLnBrk="1" fontAlgn="auto" latinLnBrk="0" hangingPunct="1">
              <a:lnSpc>
                <a:spcPct val="115000"/>
              </a:lnSpc>
              <a:spcBef>
                <a:spcPts val="0"/>
              </a:spcBef>
              <a:spcAft>
                <a:spcPts val="0"/>
              </a:spcAft>
              <a:buClr>
                <a:srgbClr val="000000"/>
              </a:buClr>
              <a:buSzPts val="1800"/>
              <a:buFont typeface="Open Sans"/>
              <a:buChar char="●"/>
              <a:tabLst/>
              <a:defRPr/>
            </a:pPr>
            <a:r>
              <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rPr>
              <a:t>WRI (2014). Climate Watch (CAIT): Country Greenhouse Gas Emissions Data. [online] World Resources Institute. Available at: https://www.wri.org/data/climate-watch-cait-country-greenhouse-gas-emissions-data. </a:t>
            </a:r>
          </a:p>
          <a:p>
            <a:pPr marL="457200" marR="0" lvl="0" indent="-342900" algn="l" defTabSz="914400" rtl="0" eaLnBrk="1" fontAlgn="auto" latinLnBrk="0" hangingPunct="1">
              <a:lnSpc>
                <a:spcPct val="115000"/>
              </a:lnSpc>
              <a:spcBef>
                <a:spcPts val="0"/>
              </a:spcBef>
              <a:spcAft>
                <a:spcPts val="0"/>
              </a:spcAft>
              <a:buClr>
                <a:srgbClr val="000000"/>
              </a:buClr>
              <a:buSzPts val="1800"/>
              <a:buFont typeface="Open Sans"/>
              <a:buChar char="●"/>
              <a:tabLst/>
              <a:defRPr/>
            </a:pPr>
            <a:endParaRPr kumimoji="0" lang="en-GB" sz="11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Open Sans"/>
              <a:sym typeface="Open Sans"/>
            </a:endParaRPr>
          </a:p>
        </p:txBody>
      </p:sp>
    </p:spTree>
    <p:extLst>
      <p:ext uri="{BB962C8B-B14F-4D97-AF65-F5344CB8AC3E}">
        <p14:creationId xmlns:p14="http://schemas.microsoft.com/office/powerpoint/2010/main" val="20992522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pic>
        <p:nvPicPr>
          <p:cNvPr id="267" name="Google Shape;267;p25"/>
          <p:cNvPicPr preferRelativeResize="0"/>
          <p:nvPr/>
        </p:nvPicPr>
        <p:blipFill>
          <a:blip r:embed="rId3">
            <a:alphaModFix/>
          </a:blip>
          <a:stretch>
            <a:fillRect/>
          </a:stretch>
        </p:blipFill>
        <p:spPr>
          <a:xfrm>
            <a:off x="0" y="171450"/>
            <a:ext cx="9144000" cy="4800600"/>
          </a:xfrm>
          <a:prstGeom prst="rect">
            <a:avLst/>
          </a:prstGeom>
          <a:noFill/>
          <a:ln>
            <a:noFill/>
          </a:ln>
        </p:spPr>
      </p:pic>
      <p:sp>
        <p:nvSpPr>
          <p:cNvPr id="268" name="Google Shape;268;p25"/>
          <p:cNvSpPr txBox="1"/>
          <p:nvPr/>
        </p:nvSpPr>
        <p:spPr>
          <a:xfrm>
            <a:off x="3513450" y="1897725"/>
            <a:ext cx="2117100" cy="72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4800">
                <a:latin typeface="Cambria"/>
                <a:ea typeface="Cambria"/>
                <a:cs typeface="Cambria"/>
                <a:sym typeface="Cambria"/>
              </a:rPr>
              <a:t>Thank You</a:t>
            </a:r>
            <a:endParaRPr sz="4800">
              <a:latin typeface="Cambria"/>
              <a:ea typeface="Cambria"/>
              <a:cs typeface="Cambria"/>
              <a:sym typeface="Cambria"/>
            </a:endParaRPr>
          </a:p>
        </p:txBody>
      </p:sp>
    </p:spTree>
  </p:cSld>
  <p:clrMapOvr>
    <a:masterClrMapping/>
  </p:clrMapOvr>
</p:sld>
</file>

<file path=ppt/theme/theme1.xml><?xml version="1.0" encoding="utf-8"?>
<a:theme xmlns:a="http://schemas.openxmlformats.org/drawingml/2006/main" name="Luxe">
  <a:themeElements>
    <a:clrScheme name="Luxe">
      <a:dk1>
        <a:srgbClr val="000000"/>
      </a:dk1>
      <a:lt1>
        <a:srgbClr val="FFFFFF"/>
      </a:lt1>
      <a:dk2>
        <a:srgbClr val="B7B7B7"/>
      </a:dk2>
      <a:lt2>
        <a:srgbClr val="CCA677"/>
      </a:lt2>
      <a:accent1>
        <a:srgbClr val="5D4037"/>
      </a:accent1>
      <a:accent2>
        <a:srgbClr val="455A64"/>
      </a:accent2>
      <a:accent3>
        <a:srgbClr val="607D8B"/>
      </a:accent3>
      <a:accent4>
        <a:srgbClr val="78909C"/>
      </a:accent4>
      <a:accent5>
        <a:srgbClr val="57BB8A"/>
      </a:accent5>
      <a:accent6>
        <a:srgbClr val="DCE755"/>
      </a:accent6>
      <a:hlink>
        <a:srgbClr val="57BB8A"/>
      </a:hlink>
      <a:folHlink>
        <a:srgbClr val="57BB8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4D5405A9569B149A6290092CFD147F8" ma:contentTypeVersion="13" ma:contentTypeDescription="Create a new document." ma:contentTypeScope="" ma:versionID="0031462db96b8ee31cf2e4677e32535a">
  <xsd:schema xmlns:xsd="http://www.w3.org/2001/XMLSchema" xmlns:xs="http://www.w3.org/2001/XMLSchema" xmlns:p="http://schemas.microsoft.com/office/2006/metadata/properties" xmlns:ns3="8037f1ae-8227-4d98-9712-32142d774c3b" xmlns:ns4="6a54e978-cb18-42b6-abb5-328168dae7a5" targetNamespace="http://schemas.microsoft.com/office/2006/metadata/properties" ma:root="true" ma:fieldsID="4284ecf5ac0987c57d2e691f13b3d245" ns3:_="" ns4:_="">
    <xsd:import namespace="8037f1ae-8227-4d98-9712-32142d774c3b"/>
    <xsd:import namespace="6a54e978-cb18-42b6-abb5-328168dae7a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37f1ae-8227-4d98-9712-32142d774c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a54e978-cb18-42b6-abb5-328168dae7a5"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037f1ae-8227-4d98-9712-32142d774c3b" xsi:nil="true"/>
  </documentManagement>
</p:properties>
</file>

<file path=customXml/itemProps1.xml><?xml version="1.0" encoding="utf-8"?>
<ds:datastoreItem xmlns:ds="http://schemas.openxmlformats.org/officeDocument/2006/customXml" ds:itemID="{EB924A61-A091-4A09-BD58-5D2C9D813370}">
  <ds:schemaRefs>
    <ds:schemaRef ds:uri="http://schemas.microsoft.com/sharepoint/v3/contenttype/forms"/>
  </ds:schemaRefs>
</ds:datastoreItem>
</file>

<file path=customXml/itemProps2.xml><?xml version="1.0" encoding="utf-8"?>
<ds:datastoreItem xmlns:ds="http://schemas.openxmlformats.org/officeDocument/2006/customXml" ds:itemID="{CA514F37-6A3C-4D51-9AA8-F63025260F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37f1ae-8227-4d98-9712-32142d774c3b"/>
    <ds:schemaRef ds:uri="6a54e978-cb18-42b6-abb5-328168dae7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D19F89-F8BB-47EF-8306-AA99AB75F8FB}">
  <ds:schemaRefs>
    <ds:schemaRef ds:uri="6a54e978-cb18-42b6-abb5-328168dae7a5"/>
    <ds:schemaRef ds:uri="http://schemas.openxmlformats.org/package/2006/metadata/core-properties"/>
    <ds:schemaRef ds:uri="http://www.w3.org/XML/1998/namespace"/>
    <ds:schemaRef ds:uri="http://purl.org/dc/terms/"/>
    <ds:schemaRef ds:uri="http://schemas.microsoft.com/office/2006/documentManagement/types"/>
    <ds:schemaRef ds:uri="http://purl.org/dc/elements/1.1/"/>
    <ds:schemaRef ds:uri="http://schemas.microsoft.com/office/infopath/2007/PartnerControls"/>
    <ds:schemaRef ds:uri="8037f1ae-8227-4d98-9712-32142d774c3b"/>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1948</TotalTime>
  <Words>10488</Words>
  <Application>Microsoft Office PowerPoint</Application>
  <PresentationFormat>On-screen Show (16:9)</PresentationFormat>
  <Paragraphs>516</Paragraphs>
  <Slides>51</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Arial MT</vt:lpstr>
      <vt:lpstr>Economica</vt:lpstr>
      <vt:lpstr>Arial</vt:lpstr>
      <vt:lpstr>Calibri</vt:lpstr>
      <vt:lpstr>Cambria</vt:lpstr>
      <vt:lpstr>Open Sans</vt:lpstr>
      <vt:lpstr>Times New Roman</vt:lpstr>
      <vt:lpstr>Luxe</vt:lpstr>
      <vt:lpstr>PowerPoint Presentation</vt:lpstr>
      <vt:lpstr>PowerPoint Presentation</vt:lpstr>
      <vt:lpstr>Problem Identification and Justification</vt:lpstr>
      <vt:lpstr>Problem identification and justification Cont’d... </vt:lpstr>
      <vt:lpstr>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Methodological Review </vt:lpstr>
      <vt:lpstr>PowerPoint Presentation</vt:lpstr>
      <vt:lpstr>PowerPoint Presentation</vt:lpstr>
      <vt:lpstr>PowerPoint Presentation</vt:lpstr>
      <vt:lpstr>Key Personal Interviews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to the literature (contextualisation)</vt:lpstr>
      <vt:lpstr>Potential contribution to academia/professional practice </vt:lpstr>
      <vt:lpstr>PowerPoint Presentation</vt:lpstr>
      <vt:lpstr>What lessons have you learnt about the research process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anuradha</dc:creator>
  <cp:lastModifiedBy>Anuradha Withanage (2207733)</cp:lastModifiedBy>
  <cp:revision>36</cp:revision>
  <dcterms:modified xsi:type="dcterms:W3CDTF">2023-10-04T10:06:51Z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0x01010064D5405A9569B149A6290092CFD147F8</vt:lpwstr>
  </property>
</Properties>
</file>