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2" r:id="rId28"/>
    <p:sldId id="284" r:id="rId29"/>
    <p:sldId id="285" r:id="rId30"/>
    <p:sldId id="286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2088" y="-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21" Type="http://schemas.openxmlformats.org/officeDocument/2006/relationships/slide" Target="slides/slide17.xml"/><Relationship Id="rId22" Type="http://schemas.openxmlformats.org/officeDocument/2006/relationships/slide" Target="slides/slide18.xml"/><Relationship Id="rId23" Type="http://schemas.openxmlformats.org/officeDocument/2006/relationships/slide" Target="slides/slide19.xml"/><Relationship Id="rId24" Type="http://schemas.openxmlformats.org/officeDocument/2006/relationships/slide" Target="slides/slide20.xml"/><Relationship Id="rId25" Type="http://schemas.openxmlformats.org/officeDocument/2006/relationships/slide" Target="slides/slide21.xml"/><Relationship Id="rId26" Type="http://schemas.openxmlformats.org/officeDocument/2006/relationships/slide" Target="slides/slide22.xml"/><Relationship Id="rId27" Type="http://schemas.openxmlformats.org/officeDocument/2006/relationships/slide" Target="slides/slide23.xml"/><Relationship Id="rId28" Type="http://schemas.openxmlformats.org/officeDocument/2006/relationships/slide" Target="slides/slide24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30" Type="http://schemas.openxmlformats.org/officeDocument/2006/relationships/slide" Target="slides/slide26.xml"/><Relationship Id="rId31" Type="http://schemas.openxmlformats.org/officeDocument/2006/relationships/slide" Target="slides/slide27.xml"/><Relationship Id="rId32" Type="http://schemas.openxmlformats.org/officeDocument/2006/relationships/slide" Target="slides/slide28.xml"/><Relationship Id="rId9" Type="http://schemas.openxmlformats.org/officeDocument/2006/relationships/slide" Target="slides/slide5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33" Type="http://schemas.openxmlformats.org/officeDocument/2006/relationships/slide" Target="slides/slide29.xml"/><Relationship Id="rId34" Type="http://schemas.openxmlformats.org/officeDocument/2006/relationships/slide" Target="slides/slide30.xml"/><Relationship Id="rId35" Type="http://schemas.openxmlformats.org/officeDocument/2006/relationships/slide" Target="slides/slide31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37" Type="http://schemas.openxmlformats.org/officeDocument/2006/relationships/slide" Target="slides/slide33.xml"/><Relationship Id="rId38" Type="http://schemas.openxmlformats.org/officeDocument/2006/relationships/slide" Target="slides/slide34.xml"/><Relationship Id="rId39" Type="http://schemas.openxmlformats.org/officeDocument/2006/relationships/slide" Target="slides/slide35.xml"/><Relationship Id="rId40" Type="http://schemas.openxmlformats.org/officeDocument/2006/relationships/notesMaster" Target="notesMasters/notesMaster1.xml"/><Relationship Id="rId41" Type="http://schemas.openxmlformats.org/officeDocument/2006/relationships/handoutMaster" Target="handoutMasters/handoutMaster1.xml"/><Relationship Id="rId42" Type="http://schemas.openxmlformats.org/officeDocument/2006/relationships/printerSettings" Target="printerSettings/printerSettings1.bin"/><Relationship Id="rId43" Type="http://schemas.openxmlformats.org/officeDocument/2006/relationships/presProps" Target="presProps.xml"/><Relationship Id="rId44" Type="http://schemas.openxmlformats.org/officeDocument/2006/relationships/viewProps" Target="viewProps.xml"/><Relationship Id="rId4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9C7E2B-FCCD-4160-B530-32C98A77A5ED}" type="datetimeFigureOut">
              <a:rPr lang="en-GB" smtClean="0"/>
              <a:t>02/03/2016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08C41A-CD7F-4580-9D50-EE2D0B11F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903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02/03/2016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jpeg"/><Relationship Id="rId3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4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3" Type="http://schemas.openxmlformats.org/officeDocument/2006/relationships/image" Target="../media/image10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>
          <a:xfrm>
            <a:off x="614363" y="496888"/>
            <a:ext cx="7772400" cy="1470025"/>
          </a:xfrm>
        </p:spPr>
        <p:txBody>
          <a:bodyPr/>
          <a:lstStyle/>
          <a:p>
            <a:r>
              <a:rPr lang="en-GB" altLang="en-US" dirty="0" smtClean="0"/>
              <a:t>Its about the Cyclist!</a:t>
            </a:r>
          </a:p>
        </p:txBody>
      </p:sp>
      <p:pic>
        <p:nvPicPr>
          <p:cNvPr id="2051" name="Picture 2" descr="http://brimages.bikeboardmedia.netdna-cdn.com/wp-content/uploads/2015/12/2016-Culprit-Legend-triathlon-bike-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4864"/>
            <a:ext cx="4042676" cy="269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http://keyassets.timeincuk.net/inspirewp/live/wp-content/uploads/sites/2/2014/07/cw14-day1-pm-Wiggins-Burke-podium-5-630x41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9889" y="2204864"/>
            <a:ext cx="4051300" cy="269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691680" y="5157192"/>
            <a:ext cx="540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smtClean="0">
                <a:solidFill>
                  <a:srgbClr val="FF0000"/>
                </a:solidFill>
              </a:rPr>
              <a:t>Its not about the Bike?</a:t>
            </a:r>
            <a:endParaRPr 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4425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40750" cy="7524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 smtClean="0"/>
              <a:t>The Importance of food</a:t>
            </a:r>
          </a:p>
        </p:txBody>
      </p:sp>
      <p:pic>
        <p:nvPicPr>
          <p:cNvPr id="3075" name="Picture 5" descr="http://sportactive.net/images/stories/News_2015/food-nutriiton-bann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981075"/>
            <a:ext cx="5256213" cy="4475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7" descr="http://i2.wp.com/www.cyclefar.com/wp-content/uploads/2013/11/DSCF0202.jpg?resize=672%2C37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2588" y="981075"/>
            <a:ext cx="3408362" cy="1887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9" descr="http://www.bicycle-riding.com/wp-content/uploads/bicycle-hydration-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3595688"/>
            <a:ext cx="4737100" cy="186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1032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Nutrition in Cycling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sz="half" idx="1"/>
          </p:nvPr>
        </p:nvSpPr>
        <p:spPr>
          <a:xfrm>
            <a:off x="395288" y="1633538"/>
            <a:ext cx="3455987" cy="4525962"/>
          </a:xfrm>
        </p:spPr>
        <p:txBody>
          <a:bodyPr/>
          <a:lstStyle/>
          <a:p>
            <a:pPr marL="0" indent="0" eaLnBrk="1" hangingPunct="1">
              <a:lnSpc>
                <a:spcPct val="200000"/>
              </a:lnSpc>
              <a:buFont typeface="Arial" charset="0"/>
              <a:buNone/>
            </a:pPr>
            <a:r>
              <a:rPr lang="en-GB" altLang="en-US" sz="2000" smtClean="0">
                <a:solidFill>
                  <a:srgbClr val="FF0000"/>
                </a:solidFill>
              </a:rPr>
              <a:t>Healthy Eating</a:t>
            </a:r>
          </a:p>
          <a:p>
            <a:pPr marL="0" indent="0">
              <a:lnSpc>
                <a:spcPct val="200000"/>
              </a:lnSpc>
              <a:buFont typeface="Arial" charset="0"/>
              <a:buNone/>
            </a:pPr>
            <a:r>
              <a:rPr lang="en-GB" altLang="en-US" sz="2000" smtClean="0">
                <a:solidFill>
                  <a:srgbClr val="FF0000"/>
                </a:solidFill>
              </a:rPr>
              <a:t>Pre-event </a:t>
            </a:r>
          </a:p>
          <a:p>
            <a:pPr marL="0" indent="0">
              <a:lnSpc>
                <a:spcPct val="200000"/>
              </a:lnSpc>
              <a:buFont typeface="Arial" charset="0"/>
              <a:buNone/>
            </a:pPr>
            <a:r>
              <a:rPr lang="en-GB" altLang="en-US" sz="2000" smtClean="0">
                <a:solidFill>
                  <a:srgbClr val="FF0000"/>
                </a:solidFill>
              </a:rPr>
              <a:t>During Event</a:t>
            </a:r>
          </a:p>
          <a:p>
            <a:pPr marL="0" indent="0">
              <a:lnSpc>
                <a:spcPct val="200000"/>
              </a:lnSpc>
              <a:buFont typeface="Arial" charset="0"/>
              <a:buNone/>
            </a:pPr>
            <a:r>
              <a:rPr lang="en-GB" altLang="en-US" sz="2000" smtClean="0">
                <a:solidFill>
                  <a:srgbClr val="FF0000"/>
                </a:solidFill>
              </a:rPr>
              <a:t>Post event</a:t>
            </a:r>
          </a:p>
          <a:p>
            <a:pPr marL="0" indent="0" eaLnBrk="1" hangingPunct="1">
              <a:lnSpc>
                <a:spcPct val="200000"/>
              </a:lnSpc>
              <a:buFont typeface="Arial" charset="0"/>
              <a:buNone/>
            </a:pPr>
            <a:endParaRPr lang="en-GB" altLang="en-US" smtClean="0">
              <a:solidFill>
                <a:srgbClr val="FF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932363" y="1960563"/>
            <a:ext cx="2241550" cy="3340100"/>
          </a:xfrm>
        </p:spPr>
        <p:txBody>
          <a:bodyPr/>
          <a:lstStyle/>
          <a:p>
            <a:pPr marL="0" indent="0" eaLnBrk="1" hangingPunct="1">
              <a:lnSpc>
                <a:spcPct val="200000"/>
              </a:lnSpc>
              <a:buFont typeface="Arial" charset="0"/>
              <a:buNone/>
              <a:defRPr/>
            </a:pPr>
            <a:r>
              <a:rPr lang="en-GB" altLang="en-US" sz="2000" dirty="0">
                <a:solidFill>
                  <a:srgbClr val="0070C0"/>
                </a:solidFill>
              </a:rPr>
              <a:t>Supplementation</a:t>
            </a:r>
          </a:p>
          <a:p>
            <a:pPr marL="0" indent="0" eaLnBrk="1" hangingPunct="1">
              <a:lnSpc>
                <a:spcPct val="200000"/>
              </a:lnSpc>
              <a:buFont typeface="Arial" charset="0"/>
              <a:buNone/>
              <a:defRPr/>
            </a:pPr>
            <a:r>
              <a:rPr lang="en-GB" altLang="en-US" sz="2000" dirty="0" smtClean="0">
                <a:solidFill>
                  <a:srgbClr val="0070C0"/>
                </a:solidFill>
              </a:rPr>
              <a:t>Nutrition </a:t>
            </a:r>
            <a:endParaRPr lang="en-GB" altLang="en-US" sz="2000" dirty="0">
              <a:solidFill>
                <a:srgbClr val="0070C0"/>
              </a:solidFill>
            </a:endParaRPr>
          </a:p>
          <a:p>
            <a:pPr marL="0" indent="0" eaLnBrk="1" hangingPunct="1">
              <a:lnSpc>
                <a:spcPct val="200000"/>
              </a:lnSpc>
              <a:buFont typeface="Arial" charset="0"/>
              <a:buNone/>
              <a:defRPr/>
            </a:pPr>
            <a:r>
              <a:rPr lang="en-GB" altLang="en-US" sz="2000" dirty="0">
                <a:solidFill>
                  <a:srgbClr val="0070C0"/>
                </a:solidFill>
              </a:rPr>
              <a:t>Ergogenic aids</a:t>
            </a:r>
          </a:p>
          <a:p>
            <a:pPr>
              <a:defRPr/>
            </a:pPr>
            <a:endParaRPr lang="en-GB" sz="2000" dirty="0"/>
          </a:p>
        </p:txBody>
      </p:sp>
      <p:sp>
        <p:nvSpPr>
          <p:cNvPr id="4101" name="Content Placeholder 2"/>
          <p:cNvSpPr txBox="1">
            <a:spLocks/>
          </p:cNvSpPr>
          <p:nvPr/>
        </p:nvSpPr>
        <p:spPr bwMode="auto">
          <a:xfrm>
            <a:off x="2825750" y="1844675"/>
            <a:ext cx="2447925" cy="345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000">
                <a:solidFill>
                  <a:srgbClr val="00B050"/>
                </a:solidFill>
              </a:rPr>
              <a:t>Carbohydrates</a:t>
            </a:r>
          </a:p>
          <a:p>
            <a:pPr>
              <a:buFont typeface="Arial" charset="0"/>
              <a:buNone/>
            </a:pPr>
            <a:r>
              <a:rPr lang="en-GB" altLang="en-US" sz="2000">
                <a:solidFill>
                  <a:srgbClr val="00B050"/>
                </a:solidFill>
              </a:rPr>
              <a:t>Fats</a:t>
            </a:r>
          </a:p>
          <a:p>
            <a:pPr>
              <a:buFont typeface="Arial" charset="0"/>
              <a:buNone/>
            </a:pPr>
            <a:r>
              <a:rPr lang="en-GB" altLang="en-US" sz="2000">
                <a:solidFill>
                  <a:srgbClr val="00B050"/>
                </a:solidFill>
              </a:rPr>
              <a:t>Proteins</a:t>
            </a:r>
          </a:p>
          <a:p>
            <a:pPr>
              <a:buFont typeface="Arial" charset="0"/>
              <a:buNone/>
            </a:pPr>
            <a:r>
              <a:rPr lang="en-GB" altLang="en-US" sz="2000">
                <a:solidFill>
                  <a:srgbClr val="00B050"/>
                </a:solidFill>
              </a:rPr>
              <a:t>Vitamins</a:t>
            </a:r>
          </a:p>
          <a:p>
            <a:pPr>
              <a:buFont typeface="Arial" charset="0"/>
              <a:buNone/>
            </a:pPr>
            <a:r>
              <a:rPr lang="en-GB" altLang="en-US" sz="2000">
                <a:solidFill>
                  <a:srgbClr val="00B050"/>
                </a:solidFill>
              </a:rPr>
              <a:t>Minerals</a:t>
            </a:r>
          </a:p>
          <a:p>
            <a:pPr>
              <a:buFont typeface="Arial" charset="0"/>
              <a:buNone/>
            </a:pPr>
            <a:r>
              <a:rPr lang="en-GB" altLang="en-US" sz="2000">
                <a:solidFill>
                  <a:srgbClr val="00B050"/>
                </a:solidFill>
              </a:rPr>
              <a:t>Water</a:t>
            </a:r>
          </a:p>
        </p:txBody>
      </p:sp>
      <p:sp>
        <p:nvSpPr>
          <p:cNvPr id="4102" name="TextBox 2"/>
          <p:cNvSpPr txBox="1">
            <a:spLocks noChangeArrowheads="1"/>
          </p:cNvSpPr>
          <p:nvPr/>
        </p:nvSpPr>
        <p:spPr bwMode="auto">
          <a:xfrm>
            <a:off x="7405688" y="2924175"/>
            <a:ext cx="11509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GB" altLang="en-US"/>
              <a:t>Strategy</a:t>
            </a:r>
          </a:p>
        </p:txBody>
      </p:sp>
      <p:sp>
        <p:nvSpPr>
          <p:cNvPr id="4" name="Oval 3"/>
          <p:cNvSpPr/>
          <p:nvPr/>
        </p:nvSpPr>
        <p:spPr>
          <a:xfrm>
            <a:off x="7116763" y="2317750"/>
            <a:ext cx="1728787" cy="15843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" name="Rounded Rectangle 5"/>
          <p:cNvSpPr/>
          <p:nvPr/>
        </p:nvSpPr>
        <p:spPr>
          <a:xfrm>
            <a:off x="34925" y="1633538"/>
            <a:ext cx="2449513" cy="295275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7" name="Rounded Rectangle 6"/>
          <p:cNvSpPr/>
          <p:nvPr/>
        </p:nvSpPr>
        <p:spPr>
          <a:xfrm>
            <a:off x="2700338" y="1773238"/>
            <a:ext cx="1943100" cy="2592387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8" name="Rounded Rectangle 7"/>
          <p:cNvSpPr/>
          <p:nvPr/>
        </p:nvSpPr>
        <p:spPr>
          <a:xfrm>
            <a:off x="4932363" y="2133600"/>
            <a:ext cx="2016125" cy="180022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022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Good Diet for an Athlete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dirty="0" smtClean="0"/>
              <a:t>Same as a good diet for everyone.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 smtClean="0"/>
              <a:t>Though they may require;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 smtClean="0"/>
          </a:p>
          <a:p>
            <a:pPr marL="1428750" lvl="2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3200" dirty="0" smtClean="0">
                <a:solidFill>
                  <a:srgbClr val="FF0000"/>
                </a:solidFill>
              </a:rPr>
              <a:t>More energy</a:t>
            </a:r>
          </a:p>
          <a:p>
            <a:pPr marL="1428750" lvl="2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3200" dirty="0" smtClean="0">
                <a:solidFill>
                  <a:srgbClr val="00B0F0"/>
                </a:solidFill>
              </a:rPr>
              <a:t>More electrolytes</a:t>
            </a:r>
          </a:p>
          <a:p>
            <a:pPr marL="1428750" lvl="2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3200" dirty="0" smtClean="0">
                <a:solidFill>
                  <a:srgbClr val="00B050"/>
                </a:solidFill>
              </a:rPr>
              <a:t>More protein</a:t>
            </a:r>
          </a:p>
          <a:p>
            <a:pPr marL="1428750" lvl="2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3200" dirty="0" smtClean="0">
                <a:solidFill>
                  <a:srgbClr val="002060"/>
                </a:solidFill>
              </a:rPr>
              <a:t>More water</a:t>
            </a:r>
          </a:p>
          <a:p>
            <a:pPr marL="914400" lvl="2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49517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Carbohydrate Ingestion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smtClean="0"/>
              <a:t>Supercompensation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Pre-exercise (last meal strategy)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During exercise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Post-exercise</a:t>
            </a:r>
          </a:p>
        </p:txBody>
      </p:sp>
    </p:spTree>
    <p:extLst>
      <p:ext uri="{BB962C8B-B14F-4D97-AF65-F5344CB8AC3E}">
        <p14:creationId xmlns:p14="http://schemas.microsoft.com/office/powerpoint/2010/main" val="14399858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>
                <a:solidFill>
                  <a:srgbClr val="0070C0"/>
                </a:solidFill>
              </a:rPr>
              <a:t>Glycogen loading / Supercompensation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altLang="en-US" sz="2400" dirty="0" smtClean="0"/>
              <a:t>To increase the amount of available CHO above normal stores.</a:t>
            </a:r>
          </a:p>
          <a:p>
            <a:pPr marL="0" indent="0" algn="ctr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altLang="en-US" sz="2800" u="sng" dirty="0">
                <a:solidFill>
                  <a:srgbClr val="FF0000"/>
                </a:solidFill>
              </a:rPr>
              <a:t>Increases in muscle glycogen by 160-200%,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1 week prior to event complete a bout of exhaustive exercise to </a:t>
            </a:r>
            <a:r>
              <a:rPr lang="en-GB" altLang="en-US" sz="2800" u="sng" dirty="0" smtClean="0">
                <a:solidFill>
                  <a:schemeClr val="accent4">
                    <a:lumMod val="75000"/>
                  </a:schemeClr>
                </a:solidFill>
              </a:rPr>
              <a:t>deplete glycogen stores</a:t>
            </a:r>
            <a:r>
              <a:rPr lang="en-GB" altLang="en-US" sz="28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Next 3 days high fat diet with </a:t>
            </a:r>
            <a:r>
              <a:rPr lang="en-GB" altLang="en-US" sz="2800" u="sng" dirty="0" smtClean="0">
                <a:solidFill>
                  <a:srgbClr val="00B050"/>
                </a:solidFill>
              </a:rPr>
              <a:t>less than 20% energy from CHO.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Remaining time </a:t>
            </a:r>
            <a:r>
              <a:rPr lang="en-GB" altLang="en-US" sz="2800" u="sng" dirty="0" smtClean="0">
                <a:solidFill>
                  <a:srgbClr val="00B0F0"/>
                </a:solidFill>
              </a:rPr>
              <a:t>high CHO diet with less than 20% energy coming from fat</a:t>
            </a:r>
            <a:r>
              <a:rPr lang="en-GB" altLang="en-US" sz="28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37528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smtClean="0">
                <a:solidFill>
                  <a:srgbClr val="0070C0"/>
                </a:solidFill>
              </a:rPr>
              <a:t>Glycogen loading / Supercompensation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 marL="533400" indent="-533400" eaLnBrk="1" hangingPunct="1">
              <a:lnSpc>
                <a:spcPct val="150000"/>
              </a:lnSpc>
            </a:pPr>
            <a:r>
              <a:rPr lang="en-GB" altLang="en-US" sz="2800" dirty="0" smtClean="0">
                <a:solidFill>
                  <a:srgbClr val="0070C0"/>
                </a:solidFill>
              </a:rPr>
              <a:t>The athlete will feel weak during the high fat pha</a:t>
            </a:r>
            <a:r>
              <a:rPr lang="en-GB" altLang="en-US" sz="2800" dirty="0" smtClean="0">
                <a:solidFill>
                  <a:schemeClr val="accent1">
                    <a:lumMod val="75000"/>
                  </a:schemeClr>
                </a:solidFill>
              </a:rPr>
              <a:t>se</a:t>
            </a:r>
            <a:r>
              <a:rPr lang="en-GB" altLang="en-US" sz="2800" dirty="0" smtClean="0"/>
              <a:t> </a:t>
            </a:r>
          </a:p>
          <a:p>
            <a:pPr marL="533400" indent="-533400" eaLnBrk="1" hangingPunct="1">
              <a:lnSpc>
                <a:spcPct val="150000"/>
              </a:lnSpc>
            </a:pPr>
            <a:r>
              <a:rPr lang="en-GB" altLang="en-US" sz="2800" dirty="0" smtClean="0"/>
              <a:t>Concern over palatability of high CHO diets</a:t>
            </a:r>
          </a:p>
          <a:p>
            <a:pPr marL="533400" indent="-533400" eaLnBrk="1" hangingPunct="1">
              <a:lnSpc>
                <a:spcPct val="150000"/>
              </a:lnSpc>
            </a:pPr>
            <a:r>
              <a:rPr lang="en-GB" altLang="en-US" sz="2800" dirty="0" smtClean="0">
                <a:solidFill>
                  <a:srgbClr val="FF0000"/>
                </a:solidFill>
              </a:rPr>
              <a:t>High fat may cause gastrointestinal problems – diarrhoea, cramping </a:t>
            </a:r>
            <a:r>
              <a:rPr lang="en-GB" altLang="en-US" sz="2800" dirty="0" err="1" smtClean="0">
                <a:solidFill>
                  <a:srgbClr val="FF0000"/>
                </a:solidFill>
              </a:rPr>
              <a:t>etc</a:t>
            </a:r>
            <a:endParaRPr lang="en-GB" altLang="en-US" sz="2800" dirty="0" smtClean="0">
              <a:solidFill>
                <a:srgbClr val="FF0000"/>
              </a:solidFill>
            </a:endParaRPr>
          </a:p>
          <a:p>
            <a:pPr marL="533400" indent="-533400" eaLnBrk="1" hangingPunct="1">
              <a:lnSpc>
                <a:spcPct val="150000"/>
              </a:lnSpc>
            </a:pPr>
            <a:r>
              <a:rPr lang="en-GB" altLang="en-US" sz="2800" dirty="0" smtClean="0">
                <a:solidFill>
                  <a:srgbClr val="00B050"/>
                </a:solidFill>
              </a:rPr>
              <a:t>Athletes concerning by not training 1 week prior to competition.</a:t>
            </a:r>
          </a:p>
        </p:txBody>
      </p:sp>
    </p:spTree>
    <p:extLst>
      <p:ext uri="{BB962C8B-B14F-4D97-AF65-F5344CB8AC3E}">
        <p14:creationId xmlns:p14="http://schemas.microsoft.com/office/powerpoint/2010/main" val="3587887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smtClean="0"/>
              <a:t>Glycogen loading / Supercompensation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609600" indent="-609600" eaLnBrk="1" hangingPunct="1"/>
            <a:r>
              <a:rPr lang="en-GB" altLang="en-US" dirty="0" smtClean="0">
                <a:solidFill>
                  <a:srgbClr val="FF0000"/>
                </a:solidFill>
              </a:rPr>
              <a:t>1 Week before exhaustive exercise</a:t>
            </a:r>
          </a:p>
          <a:p>
            <a:pPr marL="609600" indent="-609600" eaLnBrk="1" hangingPunct="1"/>
            <a:r>
              <a:rPr lang="en-GB" altLang="en-US" dirty="0" smtClean="0">
                <a:solidFill>
                  <a:srgbClr val="00B0F0"/>
                </a:solidFill>
              </a:rPr>
              <a:t>Over next 6 days increase diet CHO up to 75% energy.</a:t>
            </a:r>
          </a:p>
          <a:p>
            <a:pPr marL="609600" indent="-609600" eaLnBrk="1" hangingPunct="1"/>
            <a:r>
              <a:rPr lang="en-GB" altLang="en-US" dirty="0" smtClean="0"/>
              <a:t>Over same period slowly taper training.</a:t>
            </a:r>
          </a:p>
          <a:p>
            <a:pPr marL="609600" indent="-609600" eaLnBrk="1" hangingPunct="1"/>
            <a:endParaRPr lang="en-GB" altLang="en-US" dirty="0" smtClean="0"/>
          </a:p>
          <a:p>
            <a:pPr marL="609600" indent="-609600" eaLnBrk="1" hangingPunct="1"/>
            <a:r>
              <a:rPr lang="en-GB" altLang="en-US" dirty="0" smtClean="0">
                <a:solidFill>
                  <a:srgbClr val="00B050"/>
                </a:solidFill>
              </a:rPr>
              <a:t>Results in 50% increase in glycogen stores without previous concerns.  </a:t>
            </a:r>
          </a:p>
        </p:txBody>
      </p:sp>
    </p:spTree>
    <p:extLst>
      <p:ext uri="{BB962C8B-B14F-4D97-AF65-F5344CB8AC3E}">
        <p14:creationId xmlns:p14="http://schemas.microsoft.com/office/powerpoint/2010/main" val="24687575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15888"/>
            <a:ext cx="8229600" cy="7064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Pre-exercise Carbohydrates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908050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endParaRPr lang="en-GB" altLang="en-US" sz="2800" dirty="0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smtClean="0">
                <a:solidFill>
                  <a:srgbClr val="FF0000"/>
                </a:solidFill>
              </a:rPr>
              <a:t>Carbohydrate intake prior to exercise will increase insulin secretion and may result in </a:t>
            </a:r>
            <a:r>
              <a:rPr lang="en-GB" altLang="en-US" sz="2800" dirty="0" err="1" smtClean="0">
                <a:solidFill>
                  <a:srgbClr val="FF0000"/>
                </a:solidFill>
              </a:rPr>
              <a:t>hypoglycemia</a:t>
            </a:r>
            <a:r>
              <a:rPr lang="en-GB" altLang="en-US" sz="2800" dirty="0" smtClean="0">
                <a:solidFill>
                  <a:srgbClr val="FF0000"/>
                </a:solidFill>
              </a:rPr>
              <a:t> prior to exercise.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smtClean="0">
                <a:solidFill>
                  <a:srgbClr val="0070C0"/>
                </a:solidFill>
              </a:rPr>
              <a:t>Time is therefore required to allow for normalisation of blood glucose.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 smtClean="0">
              <a:solidFill>
                <a:srgbClr val="0070C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smtClean="0">
                <a:solidFill>
                  <a:srgbClr val="FF0000"/>
                </a:solidFill>
              </a:rPr>
              <a:t>Pre-exercise meal at least 2.5 hours before performance.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smtClean="0">
                <a:solidFill>
                  <a:srgbClr val="00B050"/>
                </a:solidFill>
              </a:rPr>
              <a:t>Or immediately prior to exercise as adrenaline balances effect of insulin.</a:t>
            </a:r>
          </a:p>
        </p:txBody>
      </p:sp>
    </p:spTree>
    <p:extLst>
      <p:ext uri="{BB962C8B-B14F-4D97-AF65-F5344CB8AC3E}">
        <p14:creationId xmlns:p14="http://schemas.microsoft.com/office/powerpoint/2010/main" val="38439752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Pre-event Recommendations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altLang="en-US" sz="2800" dirty="0" smtClean="0"/>
              <a:t>Previous 3 days up to 600g / day of CHO</a:t>
            </a:r>
          </a:p>
          <a:p>
            <a:pPr eaLnBrk="1" hangingPunct="1">
              <a:defRPr/>
            </a:pPr>
            <a:r>
              <a:rPr lang="en-GB" altLang="en-US" sz="2800" dirty="0" smtClean="0">
                <a:solidFill>
                  <a:srgbClr val="00B0F0"/>
                </a:solidFill>
              </a:rPr>
              <a:t>Drink plenty of fluids</a:t>
            </a:r>
          </a:p>
          <a:p>
            <a:pPr eaLnBrk="1" hangingPunct="1">
              <a:defRPr/>
            </a:pPr>
            <a:r>
              <a:rPr lang="en-GB" altLang="en-US" sz="2800" dirty="0" smtClean="0"/>
              <a:t>Avoid food of high dietary fibre to prevent gastrointestinal concerns</a:t>
            </a:r>
          </a:p>
          <a:p>
            <a:pPr eaLnBrk="1" hangingPunct="1">
              <a:defRPr/>
            </a:pPr>
            <a:r>
              <a:rPr lang="en-GB" altLang="en-US" sz="2800" dirty="0" smtClean="0">
                <a:solidFill>
                  <a:schemeClr val="accent2">
                    <a:lumMod val="75000"/>
                  </a:schemeClr>
                </a:solidFill>
              </a:rPr>
              <a:t>Eat a rich CHO meal 4-2 </a:t>
            </a:r>
            <a:r>
              <a:rPr lang="en-GB" altLang="en-US" sz="2800" dirty="0" err="1" smtClean="0">
                <a:solidFill>
                  <a:schemeClr val="accent2">
                    <a:lumMod val="75000"/>
                  </a:schemeClr>
                </a:solidFill>
              </a:rPr>
              <a:t>hrs</a:t>
            </a:r>
            <a:r>
              <a:rPr lang="en-GB" altLang="en-US" sz="2800" dirty="0" smtClean="0">
                <a:solidFill>
                  <a:schemeClr val="accent2">
                    <a:lumMod val="75000"/>
                  </a:schemeClr>
                </a:solidFill>
              </a:rPr>
              <a:t> prior to exercise.</a:t>
            </a:r>
          </a:p>
          <a:p>
            <a:pPr lvl="1" eaLnBrk="1" hangingPunct="1">
              <a:defRPr/>
            </a:pPr>
            <a:r>
              <a:rPr lang="en-GB" altLang="en-US" sz="2400" dirty="0" smtClean="0">
                <a:solidFill>
                  <a:srgbClr val="00B050"/>
                </a:solidFill>
              </a:rPr>
              <a:t>Short duration -  fluid based</a:t>
            </a:r>
          </a:p>
          <a:p>
            <a:pPr lvl="1" eaLnBrk="1" hangingPunct="1">
              <a:defRPr/>
            </a:pPr>
            <a:r>
              <a:rPr lang="en-GB" altLang="en-US" sz="2400" dirty="0" smtClean="0">
                <a:solidFill>
                  <a:srgbClr val="00B0F0"/>
                </a:solidFill>
              </a:rPr>
              <a:t>Long duration – semi solid / solid </a:t>
            </a:r>
            <a:r>
              <a:rPr lang="en-GB" altLang="en-US" sz="2400" dirty="0" err="1" smtClean="0">
                <a:solidFill>
                  <a:srgbClr val="00B0F0"/>
                </a:solidFill>
              </a:rPr>
              <a:t>eg</a:t>
            </a:r>
            <a:r>
              <a:rPr lang="en-GB" altLang="en-US" sz="2400" dirty="0" smtClean="0">
                <a:solidFill>
                  <a:srgbClr val="00B0F0"/>
                </a:solidFill>
              </a:rPr>
              <a:t> energy bars. Keep fat and protein intake low.</a:t>
            </a:r>
          </a:p>
          <a:p>
            <a:pPr lvl="1" eaLnBrk="1" hangingPunct="1">
              <a:defRPr/>
            </a:pPr>
            <a:endParaRPr lang="en-GB" altLang="en-US" sz="2400" dirty="0" smtClean="0">
              <a:solidFill>
                <a:srgbClr val="00B0F0"/>
              </a:solidFill>
            </a:endParaRPr>
          </a:p>
          <a:p>
            <a:pPr eaLnBrk="1" hangingPunct="1">
              <a:defRPr/>
            </a:pPr>
            <a:r>
              <a:rPr lang="en-GB" altLang="en-US" sz="2800" dirty="0" smtClean="0">
                <a:solidFill>
                  <a:srgbClr val="FF0000"/>
                </a:solidFill>
              </a:rPr>
              <a:t>Check glucose tolerance prior to any strategy</a:t>
            </a:r>
          </a:p>
        </p:txBody>
      </p:sp>
    </p:spTree>
    <p:extLst>
      <p:ext uri="{BB962C8B-B14F-4D97-AF65-F5344CB8AC3E}">
        <p14:creationId xmlns:p14="http://schemas.microsoft.com/office/powerpoint/2010/main" val="14178491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smtClean="0"/>
              <a:t>During exercise CHO Consumption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560" y="1340768"/>
            <a:ext cx="8353425" cy="4525963"/>
          </a:xfrm>
        </p:spPr>
        <p:txBody>
          <a:bodyPr/>
          <a:lstStyle/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z="2400" dirty="0" smtClean="0"/>
              <a:t>Required in intensive exercise lasting over 45 minutes.</a:t>
            </a:r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endParaRPr lang="en-GB" altLang="en-US" sz="2400" dirty="0" smtClean="0"/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z="2400" u="sng" dirty="0" smtClean="0">
                <a:solidFill>
                  <a:srgbClr val="FF0000"/>
                </a:solidFill>
              </a:rPr>
              <a:t>Up to and only 60g of CHO every hour </a:t>
            </a:r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endParaRPr lang="en-GB" altLang="en-US" sz="2400" dirty="0" smtClean="0"/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z="2400" u="sng" dirty="0" smtClean="0">
                <a:solidFill>
                  <a:srgbClr val="FF0000"/>
                </a:solidFill>
              </a:rPr>
              <a:t>5-8.5% </a:t>
            </a:r>
            <a:r>
              <a:rPr lang="en-GB" altLang="en-US" sz="2400" dirty="0" smtClean="0"/>
              <a:t>mixed carbohydrate polymer in solution.</a:t>
            </a:r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endParaRPr lang="en-GB" altLang="en-US" sz="2400" dirty="0" smtClean="0"/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z="2400" dirty="0" smtClean="0"/>
              <a:t>Decreases liver CHO output. </a:t>
            </a:r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endParaRPr lang="en-GB" altLang="en-US" sz="2400" dirty="0" smtClean="0"/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z="2400" dirty="0" smtClean="0"/>
              <a:t>Does not affect gastric emptying.</a:t>
            </a:r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endParaRPr lang="en-GB" altLang="en-US" sz="2400" dirty="0" smtClean="0"/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z="2400" dirty="0" smtClean="0"/>
              <a:t>Avoid solutions containing dietary fibre</a:t>
            </a:r>
          </a:p>
        </p:txBody>
      </p:sp>
    </p:spTree>
    <p:extLst>
      <p:ext uri="{BB962C8B-B14F-4D97-AF65-F5344CB8AC3E}">
        <p14:creationId xmlns:p14="http://schemas.microsoft.com/office/powerpoint/2010/main" val="36047977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CHO replenishment during Cycling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5% by weight (30g) in 600 ml per hour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dirty="0" smtClean="0"/>
          </a:p>
          <a:p>
            <a:pPr eaLnBrk="1" hangingPunct="1">
              <a:defRPr/>
            </a:pPr>
            <a:r>
              <a:rPr lang="en-GB" altLang="en-US" dirty="0" smtClean="0"/>
              <a:t>126 kcals</a:t>
            </a:r>
          </a:p>
          <a:p>
            <a:pPr eaLnBrk="1" hangingPunct="1">
              <a:defRPr/>
            </a:pPr>
            <a:endParaRPr lang="en-GB" altLang="en-US" dirty="0" smtClean="0"/>
          </a:p>
          <a:p>
            <a:pPr eaLnBrk="1" hangingPunct="1">
              <a:defRPr/>
            </a:pPr>
            <a:r>
              <a:rPr lang="en-GB" altLang="en-US" dirty="0" smtClean="0"/>
              <a:t>At 12 kcals/min this is 10 minutes of exercise.</a:t>
            </a:r>
          </a:p>
          <a:p>
            <a:pPr eaLnBrk="1" hangingPunct="1">
              <a:defRPr/>
            </a:pPr>
            <a:endParaRPr lang="en-GB" altLang="en-US" dirty="0" smtClean="0"/>
          </a:p>
          <a:p>
            <a:pPr eaLnBrk="1" hangingPunct="1">
              <a:defRPr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4616436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smtClean="0"/>
              <a:t>Post-exercise CHO Intake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532923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 smtClean="0">
                <a:solidFill>
                  <a:srgbClr val="FF0000"/>
                </a:solidFill>
              </a:rPr>
              <a:t>Most rapid during the first few hours after exercise</a:t>
            </a:r>
            <a:r>
              <a:rPr lang="en-GB" altLang="en-US" sz="2400" smtClean="0"/>
              <a:t>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>
                <a:solidFill>
                  <a:srgbClr val="00B050"/>
                </a:solidFill>
              </a:rPr>
              <a:t>Depends upon the availability of free glucose therefore high glycaemic fluids or semi-solid foods are best</a:t>
            </a:r>
            <a:r>
              <a:rPr lang="en-GB" altLang="en-US" sz="2400" smtClean="0"/>
              <a:t> i.e. potatoes, rice noodles. 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>
              <a:solidFill>
                <a:srgbClr val="00B05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>
                <a:solidFill>
                  <a:srgbClr val="FF0000"/>
                </a:solidFill>
              </a:rPr>
              <a:t>Normal meals may not be sufficient to provide these (above) requirements – requires 10g/kg in the first 24hrs.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Include some protein.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Include 600-1200mg of sodium to post exercise fluid to increase rehydration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smtClean="0"/>
          </a:p>
        </p:txBody>
      </p:sp>
    </p:spTree>
    <p:extLst>
      <p:ext uri="{BB962C8B-B14F-4D97-AF65-F5344CB8AC3E}">
        <p14:creationId xmlns:p14="http://schemas.microsoft.com/office/powerpoint/2010/main" val="23602755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800" dirty="0" smtClean="0">
                <a:solidFill>
                  <a:srgbClr val="00B0F0"/>
                </a:solidFill>
              </a:rPr>
              <a:t>Characteristics of Fat That Make It Preferential to CHO as a Fuel Substrate Reserve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057400"/>
            <a:ext cx="82296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dirty="0" smtClean="0"/>
              <a:t>9 kcal /g compared to 4kcal/g in CHO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altLang="en-US" dirty="0" smtClean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dirty="0" smtClean="0"/>
              <a:t>Not hydrated when stored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–"/>
              <a:defRPr/>
            </a:pPr>
            <a:r>
              <a:rPr lang="en-US" altLang="en-US" dirty="0" smtClean="0">
                <a:solidFill>
                  <a:srgbClr val="FF0000"/>
                </a:solidFill>
              </a:rPr>
              <a:t>3 g H</a:t>
            </a:r>
            <a:r>
              <a:rPr lang="en-US" altLang="en-US" baseline="-25000" dirty="0" smtClean="0">
                <a:solidFill>
                  <a:srgbClr val="FF0000"/>
                </a:solidFill>
              </a:rPr>
              <a:t>2</a:t>
            </a:r>
            <a:r>
              <a:rPr lang="en-US" altLang="en-US" dirty="0" smtClean="0">
                <a:solidFill>
                  <a:srgbClr val="FF0000"/>
                </a:solidFill>
              </a:rPr>
              <a:t>O per g glycogen</a:t>
            </a:r>
          </a:p>
          <a:p>
            <a:pPr marL="457200" lvl="1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altLang="en-US" dirty="0" smtClean="0"/>
          </a:p>
          <a:p>
            <a:pPr marL="457200" lvl="1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dirty="0" smtClean="0"/>
              <a:t>Meaning that the equivalent energy as glycogen would increase body weight by 50% or more!</a:t>
            </a:r>
          </a:p>
          <a:p>
            <a:pPr lvl="1" eaLnBrk="1" fontAlgn="auto" hangingPunct="1">
              <a:spcAft>
                <a:spcPts val="0"/>
              </a:spcAft>
              <a:buFontTx/>
              <a:buNone/>
              <a:defRPr/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317108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 smtClean="0"/>
              <a:t>Intramuscular Triglycerides (IMTG)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507413" cy="4525963"/>
          </a:xfrm>
        </p:spPr>
        <p:txBody>
          <a:bodyPr>
            <a:normAutofit fontScale="85000" lnSpcReduction="10000"/>
          </a:bodyPr>
          <a:lstStyle/>
          <a:p>
            <a:pPr eaLnBrk="1" hangingPunct="1"/>
            <a:r>
              <a:rPr lang="en-US" altLang="en-US" dirty="0" smtClean="0"/>
              <a:t>Type I muscle fibers have higher concentrations.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Endurance training </a:t>
            </a:r>
            <a:r>
              <a:rPr lang="en-US" altLang="en-US" dirty="0" err="1" smtClean="0"/>
              <a:t>translocates</a:t>
            </a:r>
            <a:r>
              <a:rPr lang="en-US" altLang="en-US" dirty="0" smtClean="0"/>
              <a:t> the IMTG next to the mitochondria.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Increases intramuscular fat stores by up to 40%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Lipolysis of IMTG mediated by Hormone Sensitive Lipase and inhibited by insulin.</a:t>
            </a:r>
          </a:p>
        </p:txBody>
      </p:sp>
    </p:spTree>
    <p:extLst>
      <p:ext uri="{BB962C8B-B14F-4D97-AF65-F5344CB8AC3E}">
        <p14:creationId xmlns:p14="http://schemas.microsoft.com/office/powerpoint/2010/main" val="17712225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Fat Oxidation and Intensity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341438"/>
            <a:ext cx="8229600" cy="4525962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dirty="0" smtClean="0"/>
              <a:t>Fat oxidation rates peaks at ~ 60-65% VO</a:t>
            </a:r>
            <a:r>
              <a:rPr lang="en-US" altLang="en-US" baseline="-25000" dirty="0" smtClean="0"/>
              <a:t>2</a:t>
            </a:r>
            <a:r>
              <a:rPr lang="en-US" altLang="en-US" dirty="0" smtClean="0"/>
              <a:t>max and then declines.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At low intensities (25% VO</a:t>
            </a:r>
            <a:r>
              <a:rPr lang="en-US" altLang="en-US" baseline="-25000" dirty="0" smtClean="0"/>
              <a:t>2</a:t>
            </a:r>
            <a:r>
              <a:rPr lang="en-US" altLang="en-US" dirty="0" smtClean="0"/>
              <a:t>max), most fat is from adipose tissue.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At 65% VO</a:t>
            </a:r>
            <a:r>
              <a:rPr lang="en-US" altLang="en-US" baseline="-25000" dirty="0" smtClean="0"/>
              <a:t>2</a:t>
            </a:r>
            <a:r>
              <a:rPr lang="en-US" altLang="en-US" dirty="0" smtClean="0"/>
              <a:t>max, most is from IMTGs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At high intensities, fat oxidation is suppressed </a:t>
            </a:r>
          </a:p>
        </p:txBody>
      </p:sp>
    </p:spTree>
    <p:extLst>
      <p:ext uri="{BB962C8B-B14F-4D97-AF65-F5344CB8AC3E}">
        <p14:creationId xmlns:p14="http://schemas.microsoft.com/office/powerpoint/2010/main" val="9748099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5" descr="msoDE8D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0"/>
            <a:ext cx="64611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ext Box 6"/>
          <p:cNvSpPr txBox="1">
            <a:spLocks noChangeArrowheads="1"/>
          </p:cNvSpPr>
          <p:nvPr/>
        </p:nvSpPr>
        <p:spPr bwMode="auto">
          <a:xfrm>
            <a:off x="0" y="457200"/>
            <a:ext cx="2514600" cy="261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400" b="1">
                <a:latin typeface="Arial" charset="0"/>
              </a:rPr>
              <a:t> </a:t>
            </a:r>
            <a:r>
              <a:rPr lang="en-US" altLang="en-US" sz="2000" b="1">
                <a:latin typeface="Arial" charset="0"/>
              </a:rPr>
              <a:t>Contribution of the four major fuel substrates to energy after 30 min of exercise at 25%, 65%, and 85% of VO</a:t>
            </a:r>
            <a:r>
              <a:rPr lang="en-US" altLang="en-US" sz="2000" b="1" baseline="-25000">
                <a:latin typeface="Arial" charset="0"/>
              </a:rPr>
              <a:t>2</a:t>
            </a:r>
            <a:r>
              <a:rPr lang="en-US" altLang="en-US" sz="2000" b="1">
                <a:latin typeface="Arial" charset="0"/>
              </a:rPr>
              <a:t>max in fasted subjects</a:t>
            </a:r>
            <a:r>
              <a:rPr lang="en-US" altLang="en-US" sz="1600">
                <a:latin typeface="Arial" charset="0"/>
              </a:rPr>
              <a:t>.</a:t>
            </a:r>
          </a:p>
        </p:txBody>
      </p:sp>
      <p:sp>
        <p:nvSpPr>
          <p:cNvPr id="19460" name="Rectangle 7"/>
          <p:cNvSpPr>
            <a:spLocks noChangeArrowheads="1"/>
          </p:cNvSpPr>
          <p:nvPr/>
        </p:nvSpPr>
        <p:spPr bwMode="auto">
          <a:xfrm>
            <a:off x="4495800" y="4724400"/>
            <a:ext cx="1066800" cy="685800"/>
          </a:xfrm>
          <a:prstGeom prst="rect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charset="0"/>
            </a:endParaRPr>
          </a:p>
        </p:txBody>
      </p:sp>
      <p:sp>
        <p:nvSpPr>
          <p:cNvPr id="19461" name="Rectangle 8"/>
          <p:cNvSpPr>
            <a:spLocks noChangeArrowheads="1"/>
          </p:cNvSpPr>
          <p:nvPr/>
        </p:nvSpPr>
        <p:spPr bwMode="auto">
          <a:xfrm>
            <a:off x="5822950" y="457200"/>
            <a:ext cx="577850" cy="609600"/>
          </a:xfrm>
          <a:prstGeom prst="rect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charset="0"/>
            </a:endParaRPr>
          </a:p>
        </p:txBody>
      </p:sp>
      <p:sp>
        <p:nvSpPr>
          <p:cNvPr id="19462" name="Rectangle 9"/>
          <p:cNvSpPr>
            <a:spLocks noChangeArrowheads="1"/>
          </p:cNvSpPr>
          <p:nvPr/>
        </p:nvSpPr>
        <p:spPr bwMode="auto">
          <a:xfrm>
            <a:off x="5822950" y="4733925"/>
            <a:ext cx="990600" cy="609600"/>
          </a:xfrm>
          <a:prstGeom prst="rect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charset="0"/>
            </a:endParaRPr>
          </a:p>
        </p:txBody>
      </p:sp>
      <p:sp>
        <p:nvSpPr>
          <p:cNvPr id="19463" name="Rectangle 10"/>
          <p:cNvSpPr>
            <a:spLocks noChangeArrowheads="1"/>
          </p:cNvSpPr>
          <p:nvPr/>
        </p:nvSpPr>
        <p:spPr bwMode="auto">
          <a:xfrm>
            <a:off x="5791200" y="3352800"/>
            <a:ext cx="990600" cy="914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charset="0"/>
            </a:endParaRPr>
          </a:p>
        </p:txBody>
      </p:sp>
      <p:sp>
        <p:nvSpPr>
          <p:cNvPr id="19464" name="Rectangle 11"/>
          <p:cNvSpPr>
            <a:spLocks noChangeArrowheads="1"/>
          </p:cNvSpPr>
          <p:nvPr/>
        </p:nvSpPr>
        <p:spPr bwMode="auto">
          <a:xfrm>
            <a:off x="3200400" y="381000"/>
            <a:ext cx="609600" cy="6096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charset="0"/>
            </a:endParaRPr>
          </a:p>
        </p:txBody>
      </p:sp>
      <p:sp>
        <p:nvSpPr>
          <p:cNvPr id="19465" name="Rectangle 12"/>
          <p:cNvSpPr>
            <a:spLocks noChangeArrowheads="1"/>
          </p:cNvSpPr>
          <p:nvPr/>
        </p:nvSpPr>
        <p:spPr bwMode="auto">
          <a:xfrm>
            <a:off x="7048500" y="4724400"/>
            <a:ext cx="1066800" cy="533400"/>
          </a:xfrm>
          <a:prstGeom prst="rect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charset="0"/>
            </a:endParaRPr>
          </a:p>
        </p:txBody>
      </p:sp>
      <p:sp>
        <p:nvSpPr>
          <p:cNvPr id="19466" name="Rectangle 13"/>
          <p:cNvSpPr>
            <a:spLocks noChangeArrowheads="1"/>
          </p:cNvSpPr>
          <p:nvPr/>
        </p:nvSpPr>
        <p:spPr bwMode="auto">
          <a:xfrm>
            <a:off x="7010400" y="2286000"/>
            <a:ext cx="1143000" cy="19812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05670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smtClean="0"/>
              <a:t>Fat Supplementation During Exercise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990600"/>
            <a:ext cx="8229600" cy="5562600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800" dirty="0" smtClean="0">
                <a:solidFill>
                  <a:srgbClr val="FF0000"/>
                </a:solidFill>
              </a:rPr>
              <a:t>Cannot consume FFA because they are too acidic and require protein carrier for absorption.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altLang="en-US" sz="2800" dirty="0" smtClean="0">
              <a:solidFill>
                <a:srgbClr val="FF0000"/>
              </a:solidFill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800" dirty="0" smtClean="0">
                <a:solidFill>
                  <a:srgbClr val="00B050"/>
                </a:solidFill>
              </a:rPr>
              <a:t>LCT are slowly absorbed and rate of uptake by muscle is slow.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altLang="en-US" sz="2800" dirty="0" smtClean="0">
              <a:solidFill>
                <a:srgbClr val="00B050"/>
              </a:solidFill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800" dirty="0" smtClean="0">
                <a:solidFill>
                  <a:srgbClr val="002060"/>
                </a:solidFill>
              </a:rPr>
              <a:t>MCT are directly absorbed and easily transported into muscle.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–"/>
              <a:defRPr/>
            </a:pPr>
            <a:r>
              <a:rPr lang="en-US" altLang="en-US" sz="2400" dirty="0" smtClean="0">
                <a:solidFill>
                  <a:srgbClr val="FF0000"/>
                </a:solidFill>
              </a:rPr>
              <a:t>30 g is limit of tolerance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–"/>
              <a:defRPr/>
            </a:pPr>
            <a:r>
              <a:rPr lang="en-US" altLang="en-US" sz="2400" dirty="0" smtClean="0">
                <a:solidFill>
                  <a:srgbClr val="FF0000"/>
                </a:solidFill>
              </a:rPr>
              <a:t>Practically can contribute no more than 10% of total energy</a:t>
            </a:r>
          </a:p>
        </p:txBody>
      </p:sp>
    </p:spTree>
    <p:extLst>
      <p:ext uri="{BB962C8B-B14F-4D97-AF65-F5344CB8AC3E}">
        <p14:creationId xmlns:p14="http://schemas.microsoft.com/office/powerpoint/2010/main" val="18624440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600" smtClean="0"/>
              <a:t>Short-Term Dietary Fat Supplementation Before Exercise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US" altLang="en-US" dirty="0" smtClean="0">
                <a:solidFill>
                  <a:srgbClr val="00B0F0"/>
                </a:solidFill>
              </a:rPr>
              <a:t>Consuming high fat diet increases fat </a:t>
            </a:r>
            <a:r>
              <a:rPr lang="en-US" altLang="en-US" dirty="0" err="1" smtClean="0">
                <a:solidFill>
                  <a:srgbClr val="00B0F0"/>
                </a:solidFill>
              </a:rPr>
              <a:t>utilisation</a:t>
            </a:r>
            <a:r>
              <a:rPr lang="en-US" altLang="en-US" dirty="0" smtClean="0">
                <a:solidFill>
                  <a:srgbClr val="00B0F0"/>
                </a:solidFill>
              </a:rPr>
              <a:t> but reduces exercise intensity that can be tolerated.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>
                <a:solidFill>
                  <a:srgbClr val="FF0000"/>
                </a:solidFill>
              </a:rPr>
              <a:t>Consuming high GI CHO just prior to exercise will inhibit fat </a:t>
            </a:r>
            <a:r>
              <a:rPr lang="en-US" altLang="en-US" dirty="0" err="1" smtClean="0">
                <a:solidFill>
                  <a:srgbClr val="FF0000"/>
                </a:solidFill>
              </a:rPr>
              <a:t>utilisation</a:t>
            </a:r>
            <a:r>
              <a:rPr lang="en-US" altLang="en-US" dirty="0" smtClean="0">
                <a:solidFill>
                  <a:srgbClr val="FF0000"/>
                </a:solidFill>
              </a:rPr>
              <a:t> during first 50 min of exercise and increase use of blood glucose.</a:t>
            </a:r>
          </a:p>
        </p:txBody>
      </p:sp>
    </p:spTree>
    <p:extLst>
      <p:ext uri="{BB962C8B-B14F-4D97-AF65-F5344CB8AC3E}">
        <p14:creationId xmlns:p14="http://schemas.microsoft.com/office/powerpoint/2010/main" val="14946861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Recommendations for athletes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/>
              <a:t>25-30% of calorific intake should come from fat.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/>
              <a:t>Less than 10% from saturated fat.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/>
              <a:t>Some evidence intake success in;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800" dirty="0" smtClean="0">
                <a:solidFill>
                  <a:srgbClr val="FF0000"/>
                </a:solidFill>
              </a:rPr>
              <a:t>	High CHO – short term high Fat – high CHO</a:t>
            </a:r>
          </a:p>
          <a:p>
            <a:pPr algn="r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800" dirty="0" smtClean="0"/>
              <a:t>	</a:t>
            </a:r>
            <a:endParaRPr lang="en-GB" altLang="en-US" sz="1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800" dirty="0" smtClean="0"/>
              <a:t>Prior to competition.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sz="2800" dirty="0" smtClean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/>
              <a:t>Use of specific strategies and supplements have equivocal results.</a:t>
            </a:r>
          </a:p>
        </p:txBody>
      </p:sp>
    </p:spTree>
    <p:extLst>
      <p:ext uri="{BB962C8B-B14F-4D97-AF65-F5344CB8AC3E}">
        <p14:creationId xmlns:p14="http://schemas.microsoft.com/office/powerpoint/2010/main" val="24925739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Fat Intake During Recovery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Requires 2gm/kg to resynthesise IMTG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Take ~ 22 hrs to resysnthesise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Optimizing IMTG may compromise CHO</a:t>
            </a:r>
          </a:p>
          <a:p>
            <a:pPr eaLnBrk="1" hangingPunct="1"/>
            <a:endParaRPr lang="en-US" altLang="en-US" smtClean="0"/>
          </a:p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3478092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Sources of Protein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435280" cy="3917032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dirty="0" smtClean="0">
                <a:solidFill>
                  <a:srgbClr val="0070C0"/>
                </a:solidFill>
              </a:rPr>
              <a:t>Low </a:t>
            </a:r>
            <a:r>
              <a:rPr lang="en-GB" altLang="en-US" dirty="0">
                <a:solidFill>
                  <a:srgbClr val="0070C0"/>
                </a:solidFill>
              </a:rPr>
              <a:t>biological </a:t>
            </a:r>
            <a:r>
              <a:rPr lang="en-GB" altLang="en-US" dirty="0" smtClean="0">
                <a:solidFill>
                  <a:srgbClr val="0070C0"/>
                </a:solidFill>
              </a:rPr>
              <a:t>quality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dirty="0" smtClean="0"/>
              <a:t>	Vegetable food contain relative low 	quantities of essential amino acids</a:t>
            </a:r>
          </a:p>
          <a:p>
            <a:pPr algn="ctr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dirty="0" smtClean="0"/>
              <a:t>	</a:t>
            </a:r>
            <a:r>
              <a:rPr lang="en-GB" altLang="en-US" dirty="0" smtClean="0">
                <a:solidFill>
                  <a:srgbClr val="FF0000"/>
                </a:solidFill>
              </a:rPr>
              <a:t>except SOYA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dirty="0" smtClean="0"/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dirty="0" smtClean="0">
                <a:solidFill>
                  <a:srgbClr val="0070C0"/>
                </a:solidFill>
              </a:rPr>
              <a:t>High </a:t>
            </a:r>
            <a:r>
              <a:rPr lang="en-GB" altLang="en-US" dirty="0">
                <a:solidFill>
                  <a:srgbClr val="0070C0"/>
                </a:solidFill>
              </a:rPr>
              <a:t>biological quality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dirty="0"/>
              <a:t>	</a:t>
            </a:r>
            <a:r>
              <a:rPr lang="en-GB" altLang="en-US" dirty="0" smtClean="0"/>
              <a:t>Animal produce have due to the fact that 	animal tissue is most like human tissue</a:t>
            </a:r>
          </a:p>
        </p:txBody>
      </p:sp>
    </p:spTree>
    <p:extLst>
      <p:ext uri="{BB962C8B-B14F-4D97-AF65-F5344CB8AC3E}">
        <p14:creationId xmlns:p14="http://schemas.microsoft.com/office/powerpoint/2010/main" val="38668040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Protein and Diet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None/>
            </a:pPr>
            <a:r>
              <a:rPr lang="en-GB" altLang="en-US" sz="2800" dirty="0" smtClean="0"/>
              <a:t>In an average diet</a:t>
            </a:r>
          </a:p>
          <a:p>
            <a:pPr>
              <a:buFont typeface="Wingdings" pitchFamily="2" charset="2"/>
              <a:buNone/>
            </a:pPr>
            <a:endParaRPr lang="en-GB" altLang="en-US" sz="2800" dirty="0" smtClean="0"/>
          </a:p>
          <a:p>
            <a:r>
              <a:rPr lang="en-GB" altLang="en-US" sz="2800" dirty="0" smtClean="0"/>
              <a:t>1/3 - Vegetable products</a:t>
            </a:r>
          </a:p>
          <a:p>
            <a:r>
              <a:rPr lang="en-GB" altLang="en-US" sz="2800" dirty="0" smtClean="0"/>
              <a:t>2/3 – Animal products</a:t>
            </a:r>
          </a:p>
          <a:p>
            <a:endParaRPr lang="en-GB" altLang="en-US" sz="2800" dirty="0" smtClean="0"/>
          </a:p>
          <a:p>
            <a:pPr>
              <a:buFont typeface="Wingdings" pitchFamily="2" charset="2"/>
              <a:buNone/>
            </a:pPr>
            <a:r>
              <a:rPr lang="en-GB" altLang="en-US" sz="2800" dirty="0" smtClean="0"/>
              <a:t>	</a:t>
            </a:r>
            <a:r>
              <a:rPr lang="en-GB" altLang="en-US" sz="2800" dirty="0" smtClean="0">
                <a:solidFill>
                  <a:srgbClr val="00B0F0"/>
                </a:solidFill>
              </a:rPr>
              <a:t>Nuts, dried peas and beans are close to being equivalent to animal products but at least one essential aa is absent in every kind of nut.</a:t>
            </a:r>
          </a:p>
          <a:p>
            <a:pPr>
              <a:buFont typeface="Wingdings" pitchFamily="2" charset="2"/>
              <a:buNone/>
            </a:pPr>
            <a:endParaRPr lang="en-GB" altLang="en-US" sz="2800" dirty="0" smtClean="0"/>
          </a:p>
          <a:p>
            <a:pPr>
              <a:buFont typeface="Wingdings" pitchFamily="2" charset="2"/>
              <a:buNone/>
            </a:pPr>
            <a:r>
              <a:rPr lang="en-GB" altLang="en-US" sz="2800" dirty="0" smtClean="0"/>
              <a:t>	Green and leaf vegetables contain virtually no protein. </a:t>
            </a:r>
          </a:p>
        </p:txBody>
      </p:sp>
    </p:spTree>
    <p:extLst>
      <p:ext uri="{BB962C8B-B14F-4D97-AF65-F5344CB8AC3E}">
        <p14:creationId xmlns:p14="http://schemas.microsoft.com/office/powerpoint/2010/main" val="13845177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Requirements for Protein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 smtClean="0">
                <a:solidFill>
                  <a:srgbClr val="FF0000"/>
                </a:solidFill>
              </a:rPr>
              <a:t>Approximately 0.8g per kg body weight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altLang="en-US" sz="2800" dirty="0" smtClean="0"/>
          </a:p>
          <a:p>
            <a:pPr>
              <a:lnSpc>
                <a:spcPct val="80000"/>
              </a:lnSpc>
            </a:pPr>
            <a:r>
              <a:rPr lang="en-US" altLang="en-US" sz="2800" dirty="0" smtClean="0">
                <a:solidFill>
                  <a:srgbClr val="00B0F0"/>
                </a:solidFill>
              </a:rPr>
              <a:t>Endurance athletes need 1.2 – 1.4 g/kg/day </a:t>
            </a:r>
          </a:p>
          <a:p>
            <a:pPr>
              <a:lnSpc>
                <a:spcPct val="80000"/>
              </a:lnSpc>
            </a:pPr>
            <a:r>
              <a:rPr lang="en-US" altLang="en-US" sz="2800" dirty="0" smtClean="0">
                <a:solidFill>
                  <a:srgbClr val="00B050"/>
                </a:solidFill>
              </a:rPr>
              <a:t>Strength athletes about 1.6 – 1.7 g/kg/day</a:t>
            </a:r>
            <a:r>
              <a:rPr lang="en-GB" altLang="en-US" sz="2800" dirty="0" smtClean="0">
                <a:solidFill>
                  <a:srgbClr val="00B050"/>
                </a:solidFill>
              </a:rPr>
              <a:t> </a:t>
            </a:r>
          </a:p>
          <a:p>
            <a:pPr>
              <a:lnSpc>
                <a:spcPct val="80000"/>
              </a:lnSpc>
            </a:pPr>
            <a:endParaRPr lang="en-GB" altLang="en-US" sz="2800" dirty="0" smtClean="0"/>
          </a:p>
          <a:p>
            <a:pPr>
              <a:lnSpc>
                <a:spcPct val="80000"/>
              </a:lnSpc>
            </a:pPr>
            <a:r>
              <a:rPr lang="en-GB" altLang="en-US" sz="2800" dirty="0" smtClean="0"/>
              <a:t>For those training up to </a:t>
            </a:r>
            <a:r>
              <a:rPr lang="en-GB" altLang="en-US" sz="2800" dirty="0" smtClean="0">
                <a:solidFill>
                  <a:srgbClr val="FF0000"/>
                </a:solidFill>
              </a:rPr>
              <a:t>2g/kg </a:t>
            </a:r>
            <a:r>
              <a:rPr lang="en-GB" altLang="en-US" sz="2800" dirty="0" smtClean="0"/>
              <a:t>may be required for some increase in tissue development and extra energy.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dirty="0" smtClean="0"/>
              <a:t> </a:t>
            </a:r>
          </a:p>
          <a:p>
            <a:pPr>
              <a:lnSpc>
                <a:spcPct val="80000"/>
              </a:lnSpc>
            </a:pPr>
            <a:r>
              <a:rPr lang="en-GB" altLang="en-US" sz="2800" dirty="0" smtClean="0"/>
              <a:t>Good amount of high quality proteins i.e. containing essential amino acids</a:t>
            </a:r>
          </a:p>
        </p:txBody>
      </p:sp>
    </p:spTree>
    <p:extLst>
      <p:ext uri="{BB962C8B-B14F-4D97-AF65-F5344CB8AC3E}">
        <p14:creationId xmlns:p14="http://schemas.microsoft.com/office/powerpoint/2010/main" val="23826763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Protein and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Increased intensity and duration increases protein requirements.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This is exacerbated when CHO intake or stores are low.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Care must be take for endurance athletes.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For strength athletes increased </a:t>
            </a:r>
            <a:r>
              <a:rPr lang="en-GB" dirty="0" err="1" smtClean="0"/>
              <a:t>aa</a:t>
            </a:r>
            <a:r>
              <a:rPr lang="en-GB" dirty="0" smtClean="0"/>
              <a:t> are required for tissue repair</a:t>
            </a:r>
          </a:p>
        </p:txBody>
      </p:sp>
    </p:spTree>
    <p:extLst>
      <p:ext uri="{BB962C8B-B14F-4D97-AF65-F5344CB8AC3E}">
        <p14:creationId xmlns:p14="http://schemas.microsoft.com/office/powerpoint/2010/main" val="24088838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Trained Status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Protein use seems higher for less well trained athletes or when up regulating training intensity.</a:t>
            </a:r>
          </a:p>
          <a:p>
            <a:endParaRPr lang="en-GB" altLang="en-US" smtClean="0"/>
          </a:p>
          <a:p>
            <a:r>
              <a:rPr lang="en-GB" altLang="en-US" smtClean="0"/>
              <a:t>This last for 1-2 weeks then normalises.</a:t>
            </a:r>
          </a:p>
        </p:txBody>
      </p:sp>
    </p:spTree>
    <p:extLst>
      <p:ext uri="{BB962C8B-B14F-4D97-AF65-F5344CB8AC3E}">
        <p14:creationId xmlns:p14="http://schemas.microsoft.com/office/powerpoint/2010/main" val="1662571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Too much protein in the diet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340768"/>
            <a:ext cx="8229600" cy="4924425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altLang="en-US" sz="2800" dirty="0" smtClean="0"/>
              <a:t>	Strength athletes such as body builders and weight lifters often consume &gt;4 g/kg/day.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altLang="en-US" sz="2800" dirty="0" smtClean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altLang="en-US" sz="2800" dirty="0" smtClean="0"/>
              <a:t>	</a:t>
            </a:r>
            <a:r>
              <a:rPr lang="en-US" altLang="en-US" sz="2800" dirty="0" smtClean="0">
                <a:solidFill>
                  <a:srgbClr val="FF0000"/>
                </a:solidFill>
              </a:rPr>
              <a:t>Such extreme diets are neither necessary nor likely beneficial.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altLang="en-US" sz="2800" dirty="0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altLang="en-US" sz="2800" dirty="0" smtClean="0"/>
              <a:t>	</a:t>
            </a:r>
            <a:r>
              <a:rPr lang="en-US" altLang="en-US" sz="2400" dirty="0" smtClean="0">
                <a:solidFill>
                  <a:srgbClr val="00B0F0"/>
                </a:solidFill>
              </a:rPr>
              <a:t>While routine consumption of high protein diets does not appear to negatively impact kidney function in healthy individuals, it may </a:t>
            </a:r>
            <a:r>
              <a:rPr lang="en-US" altLang="en-US" sz="2400" dirty="0" smtClean="0">
                <a:solidFill>
                  <a:srgbClr val="7030A0"/>
                </a:solidFill>
              </a:rPr>
              <a:t>increase fluid requirements, possibly promote urinary calcium loss, displace other nutrients from the diet and potentially be a major source of artery clogging saturated fat. </a:t>
            </a:r>
            <a:endParaRPr lang="en-GB" altLang="en-US" sz="2400" dirty="0" smtClean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2480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altLang="en-US" dirty="0" smtClean="0"/>
              <a:t>Types of Protein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4641850"/>
          </a:xfrm>
        </p:spPr>
        <p:txBody>
          <a:bodyPr rtlCol="0">
            <a:normAutofit fontScale="925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600" i="1" dirty="0" smtClean="0"/>
              <a:t>Wolfe et al – muscle development is optimised when aa are consumed prior to training;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600" i="1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600" dirty="0" smtClean="0">
                <a:solidFill>
                  <a:srgbClr val="0070C0"/>
                </a:solidFill>
              </a:rPr>
              <a:t>Provides some energy for the muscle cells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600" dirty="0" smtClean="0">
                <a:solidFill>
                  <a:srgbClr val="0070C0"/>
                </a:solidFill>
              </a:rPr>
              <a:t>Decreased protein catabolism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600" dirty="0" smtClean="0">
                <a:solidFill>
                  <a:srgbClr val="0070C0"/>
                </a:solidFill>
              </a:rPr>
              <a:t>Increase immediately available </a:t>
            </a:r>
            <a:r>
              <a:rPr lang="en-GB" sz="2600" dirty="0" err="1" smtClean="0">
                <a:solidFill>
                  <a:srgbClr val="0070C0"/>
                </a:solidFill>
              </a:rPr>
              <a:t>aa</a:t>
            </a:r>
            <a:r>
              <a:rPr lang="en-GB" sz="2600" dirty="0" smtClean="0">
                <a:solidFill>
                  <a:srgbClr val="0070C0"/>
                </a:solidFill>
              </a:rPr>
              <a:t> for tissue synthesis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600" dirty="0" smtClean="0">
                <a:solidFill>
                  <a:srgbClr val="0070C0"/>
                </a:solidFill>
              </a:rPr>
              <a:t>Negates delay of supply </a:t>
            </a:r>
            <a:r>
              <a:rPr lang="en-GB" sz="2600" dirty="0" err="1" smtClean="0">
                <a:solidFill>
                  <a:srgbClr val="0070C0"/>
                </a:solidFill>
              </a:rPr>
              <a:t>aa</a:t>
            </a:r>
            <a:r>
              <a:rPr lang="en-GB" sz="2600" dirty="0" smtClean="0">
                <a:solidFill>
                  <a:srgbClr val="0070C0"/>
                </a:solidFill>
              </a:rPr>
              <a:t> post exercise.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2600" dirty="0" smtClean="0">
              <a:solidFill>
                <a:srgbClr val="0070C0"/>
              </a:solidFill>
            </a:endParaRPr>
          </a:p>
          <a:p>
            <a:pPr>
              <a:defRPr/>
            </a:pPr>
            <a:r>
              <a:rPr lang="en-GB" sz="2600" dirty="0" smtClean="0">
                <a:solidFill>
                  <a:srgbClr val="00B050"/>
                </a:solidFill>
              </a:rPr>
              <a:t>To allow time for digestion protein should be consumed </a:t>
            </a:r>
            <a:r>
              <a:rPr lang="en-GB" sz="2600" dirty="0" err="1" smtClean="0">
                <a:solidFill>
                  <a:srgbClr val="00B050"/>
                </a:solidFill>
              </a:rPr>
              <a:t>approx</a:t>
            </a:r>
            <a:r>
              <a:rPr lang="en-GB" sz="2600" dirty="0" smtClean="0">
                <a:solidFill>
                  <a:srgbClr val="00B050"/>
                </a:solidFill>
              </a:rPr>
              <a:t> 3 hours before exercise</a:t>
            </a:r>
            <a:r>
              <a:rPr lang="en-GB" sz="2800" dirty="0" smtClean="0">
                <a:solidFill>
                  <a:srgbClr val="00B050"/>
                </a:solidFill>
              </a:rPr>
              <a:t>.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endParaRPr lang="en-GB" sz="2800" dirty="0" smtClean="0">
              <a:solidFill>
                <a:srgbClr val="FF0000"/>
              </a:solidFill>
            </a:endParaRPr>
          </a:p>
          <a:p>
            <a:pPr>
              <a:defRPr/>
            </a:pPr>
            <a:endParaRPr lang="en-GB" sz="2800" dirty="0">
              <a:solidFill>
                <a:srgbClr val="FF0000"/>
              </a:solidFill>
            </a:endParaRPr>
          </a:p>
          <a:p>
            <a:pPr>
              <a:defRPr/>
            </a:pPr>
            <a:r>
              <a:rPr lang="en-GB" sz="2800" dirty="0" smtClean="0">
                <a:solidFill>
                  <a:srgbClr val="FF0000"/>
                </a:solidFill>
              </a:rPr>
              <a:t>Excess </a:t>
            </a:r>
            <a:r>
              <a:rPr lang="en-GB" sz="2800" dirty="0">
                <a:solidFill>
                  <a:srgbClr val="FF0000"/>
                </a:solidFill>
              </a:rPr>
              <a:t>protein can result in increased body fat</a:t>
            </a:r>
            <a:endParaRPr lang="en-GB" sz="2800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2800" dirty="0" smtClean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19977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dirty="0" smtClean="0"/>
              <a:t>Protein after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 rtlCol="0"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>
                <a:solidFill>
                  <a:srgbClr val="FF0000"/>
                </a:solidFill>
              </a:rPr>
              <a:t>Best achieve by post exercise high biological quality protein food / supplement within 3 hours.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 smtClean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>
                <a:solidFill>
                  <a:srgbClr val="FF0000"/>
                </a:solidFill>
              </a:rPr>
              <a:t>Consuming a mixed protein and CHO improves speed of </a:t>
            </a:r>
            <a:r>
              <a:rPr lang="en-GB" dirty="0" err="1" smtClean="0">
                <a:solidFill>
                  <a:srgbClr val="FF0000"/>
                </a:solidFill>
              </a:rPr>
              <a:t>aa</a:t>
            </a:r>
            <a:r>
              <a:rPr lang="en-GB" dirty="0" smtClean="0">
                <a:solidFill>
                  <a:srgbClr val="FF0000"/>
                </a:solidFill>
              </a:rPr>
              <a:t> uptake.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 smtClean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>
                <a:solidFill>
                  <a:srgbClr val="FF0000"/>
                </a:solidFill>
              </a:rPr>
              <a:t>Minimum intake of 6 g/hr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>
                <a:solidFill>
                  <a:srgbClr val="FF0000"/>
                </a:solidFill>
              </a:rPr>
              <a:t>Maximum intake 20 g/hr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>
                <a:solidFill>
                  <a:srgbClr val="FF0000"/>
                </a:solidFill>
              </a:rPr>
              <a:t>Greater than 20g/hr provides no additional protein benefit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b="1" u="sng" dirty="0" smtClean="0">
                <a:solidFill>
                  <a:srgbClr val="00B050"/>
                </a:solidFill>
              </a:rPr>
              <a:t>1 </a:t>
            </a:r>
            <a:r>
              <a:rPr lang="en-GB" b="1" u="sng" dirty="0" err="1" smtClean="0">
                <a:solidFill>
                  <a:srgbClr val="00B050"/>
                </a:solidFill>
              </a:rPr>
              <a:t>lt</a:t>
            </a:r>
            <a:r>
              <a:rPr lang="en-GB" b="1" u="sng" dirty="0" smtClean="0">
                <a:solidFill>
                  <a:srgbClr val="00B050"/>
                </a:solidFill>
              </a:rPr>
              <a:t> of whole milk provides 32g of high biological protein (Casein and Whey), 1 </a:t>
            </a:r>
            <a:r>
              <a:rPr lang="en-GB" b="1" u="sng" dirty="0" err="1" smtClean="0">
                <a:solidFill>
                  <a:srgbClr val="00B050"/>
                </a:solidFill>
              </a:rPr>
              <a:t>lt</a:t>
            </a:r>
            <a:r>
              <a:rPr lang="en-GB" b="1" u="sng" dirty="0" smtClean="0">
                <a:solidFill>
                  <a:srgbClr val="00B050"/>
                </a:solidFill>
              </a:rPr>
              <a:t> of fluid and a range of electrolytes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b="1" dirty="0" smtClean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969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Dehydration and Rehydration</a:t>
            </a:r>
          </a:p>
        </p:txBody>
      </p:sp>
      <p:pic>
        <p:nvPicPr>
          <p:cNvPr id="35843" name="Picture 6" descr="hydratio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825" y="1341439"/>
            <a:ext cx="4753223" cy="424780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5844" name="Picture 2" descr="http://media.trusper.net/u/1da7464a-d29e-417b-b4e5-1025f18fbaf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1925" y="1268760"/>
            <a:ext cx="3678238" cy="427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635744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Symptoms of Dehydration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Light headed</a:t>
            </a:r>
          </a:p>
          <a:p>
            <a:r>
              <a:rPr lang="en-GB" altLang="en-US" smtClean="0"/>
              <a:t>Weak feeling</a:t>
            </a:r>
          </a:p>
          <a:p>
            <a:r>
              <a:rPr lang="en-GB" altLang="en-US" smtClean="0"/>
              <a:t>Lethargy</a:t>
            </a:r>
          </a:p>
          <a:p>
            <a:r>
              <a:rPr lang="en-GB" altLang="en-US" smtClean="0"/>
              <a:t>Hot </a:t>
            </a:r>
          </a:p>
        </p:txBody>
      </p:sp>
      <p:sp>
        <p:nvSpPr>
          <p:cNvPr id="36868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/>
              <a:t>Speed is reduced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Endurance is reduced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Co-ordination reduced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Decision making affected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Motivation reduce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1702356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Electrolyte loss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  <a:defRPr/>
            </a:pPr>
            <a:r>
              <a:rPr lang="en-GB" altLang="en-US" sz="2800" dirty="0" smtClean="0">
                <a:solidFill>
                  <a:srgbClr val="FF0000"/>
                </a:solidFill>
              </a:rPr>
              <a:t>Along with the water the excretory processes, particularly urination and sweating remove electrolytes such as sodium and chloride.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  <a:defRPr/>
            </a:pPr>
            <a:endParaRPr lang="en-GB" altLang="en-US" sz="28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  <a:defRPr/>
            </a:pPr>
            <a:endParaRPr lang="en-GB" altLang="en-US" sz="2800" dirty="0" smtClean="0"/>
          </a:p>
          <a:p>
            <a:pPr>
              <a:lnSpc>
                <a:spcPct val="80000"/>
              </a:lnSpc>
              <a:defRPr/>
            </a:pPr>
            <a:r>
              <a:rPr lang="en-GB" altLang="en-US" sz="2800" dirty="0" smtClean="0">
                <a:solidFill>
                  <a:srgbClr val="0070C0"/>
                </a:solidFill>
              </a:rPr>
              <a:t>If dehydration does occur it not only affects the internal environment but impacts on the vitamin and mineral content of the body and subsequently the processes that they are involved in. </a:t>
            </a:r>
          </a:p>
        </p:txBody>
      </p:sp>
    </p:spTree>
    <p:extLst>
      <p:ext uri="{BB962C8B-B14F-4D97-AF65-F5344CB8AC3E}">
        <p14:creationId xmlns:p14="http://schemas.microsoft.com/office/powerpoint/2010/main" val="281079798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Fluid Loss and Rehydration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dirty="0" smtClean="0"/>
              <a:t>Fluid loss up to 2lts per hour</a:t>
            </a:r>
          </a:p>
          <a:p>
            <a:pPr>
              <a:lnSpc>
                <a:spcPct val="90000"/>
              </a:lnSpc>
            </a:pPr>
            <a:endParaRPr lang="en-GB" altLang="en-US" dirty="0" smtClean="0"/>
          </a:p>
          <a:p>
            <a:pPr>
              <a:lnSpc>
                <a:spcPct val="90000"/>
              </a:lnSpc>
            </a:pPr>
            <a:r>
              <a:rPr lang="en-GB" altLang="en-US" dirty="0" smtClean="0"/>
              <a:t>The body can only </a:t>
            </a:r>
            <a:r>
              <a:rPr lang="en-GB" altLang="en-US" u="sng" dirty="0" smtClean="0">
                <a:solidFill>
                  <a:srgbClr val="FF0000"/>
                </a:solidFill>
              </a:rPr>
              <a:t>absorb about 200ml of fluid every 20 minutes</a:t>
            </a:r>
            <a:r>
              <a:rPr lang="en-GB" altLang="en-US" dirty="0" smtClean="0"/>
              <a:t>.</a:t>
            </a:r>
          </a:p>
          <a:p>
            <a:pPr>
              <a:lnSpc>
                <a:spcPct val="90000"/>
              </a:lnSpc>
            </a:pPr>
            <a:endParaRPr lang="en-GB" altLang="en-US" dirty="0" smtClean="0"/>
          </a:p>
          <a:p>
            <a:pPr>
              <a:lnSpc>
                <a:spcPct val="90000"/>
              </a:lnSpc>
            </a:pPr>
            <a:r>
              <a:rPr lang="en-GB" altLang="en-US" dirty="0" smtClean="0"/>
              <a:t>If only 600 ml of fluids is replaced per hour they become dehydrated at rates of up to 1400 ml/hr. </a:t>
            </a:r>
          </a:p>
        </p:txBody>
      </p:sp>
    </p:spTree>
    <p:extLst>
      <p:ext uri="{BB962C8B-B14F-4D97-AF65-F5344CB8AC3E}">
        <p14:creationId xmlns:p14="http://schemas.microsoft.com/office/powerpoint/2010/main" val="40002034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/>
              <a:t>Hydration and Endurance events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435280" cy="3917032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400" dirty="0"/>
              <a:t>Athletes who don't consume electrolytes </a:t>
            </a:r>
            <a:r>
              <a:rPr lang="en-GB" altLang="en-US" sz="2400" dirty="0" smtClean="0"/>
              <a:t>during prolonged exercise </a:t>
            </a:r>
            <a:r>
              <a:rPr lang="en-GB" altLang="en-US" sz="2400" dirty="0"/>
              <a:t>risk over-hydration (or </a:t>
            </a:r>
            <a:r>
              <a:rPr lang="en-GB" altLang="en-US" sz="2400" dirty="0">
                <a:solidFill>
                  <a:srgbClr val="FF0000"/>
                </a:solidFill>
              </a:rPr>
              <a:t>hyponatremia</a:t>
            </a:r>
            <a:r>
              <a:rPr lang="en-GB" altLang="en-US" sz="2400" dirty="0"/>
              <a:t>). </a:t>
            </a:r>
            <a:endParaRPr lang="en-GB" altLang="en-US" sz="2400" dirty="0" smtClean="0"/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 smtClean="0"/>
              <a:t>Athletes competing in events lasting over 5 - 6 hours (an should </a:t>
            </a:r>
            <a:r>
              <a:rPr lang="en-GB" altLang="en-US" sz="2400" dirty="0" smtClean="0">
                <a:solidFill>
                  <a:srgbClr val="FF0000"/>
                </a:solidFill>
              </a:rPr>
              <a:t>add a complex sports drink with electrolytes to their races plan.</a:t>
            </a:r>
          </a:p>
          <a:p>
            <a:pPr>
              <a:lnSpc>
                <a:spcPct val="80000"/>
              </a:lnSpc>
            </a:pPr>
            <a:endParaRPr lang="en-GB" altLang="en-US" sz="2400" dirty="0" smtClean="0"/>
          </a:p>
          <a:p>
            <a:pPr>
              <a:lnSpc>
                <a:spcPct val="80000"/>
              </a:lnSpc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425599815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en-GB" sz="3200" dirty="0" smtClean="0"/>
              <a:t>Nutrition for Athletes – the final message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dirty="0" smtClean="0">
                <a:solidFill>
                  <a:srgbClr val="FF0000"/>
                </a:solidFill>
              </a:rPr>
              <a:t>General health diet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/>
              <a:t>Adopt a pre-race CHO strategy </a:t>
            </a:r>
            <a:r>
              <a:rPr lang="en-GB" sz="2000" dirty="0" err="1" smtClean="0"/>
              <a:t>approx</a:t>
            </a:r>
            <a:r>
              <a:rPr lang="en-GB" sz="2000" dirty="0" smtClean="0"/>
              <a:t> 1 week before the event.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>
                <a:solidFill>
                  <a:srgbClr val="FF0000"/>
                </a:solidFill>
              </a:rPr>
              <a:t>Eat a high CHO meal 3-4 hours before the event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/>
              <a:t>Do not eat within 2 hours of the start of event and do not over hydrate (=500ml in the hour before).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>
                <a:solidFill>
                  <a:srgbClr val="FF0000"/>
                </a:solidFill>
              </a:rPr>
              <a:t>Eat small (20g) CHO meals every 20 mins, in either solid or liquid form – from the start of the race.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/>
              <a:t>Drink 200ml of fluid with electrolytes every 20 minutes – from </a:t>
            </a:r>
            <a:r>
              <a:rPr lang="en-GB" sz="2000" dirty="0"/>
              <a:t>the start of the race</a:t>
            </a:r>
            <a:r>
              <a:rPr lang="en-GB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>
                <a:solidFill>
                  <a:srgbClr val="FF0000"/>
                </a:solidFill>
              </a:rPr>
              <a:t>Drink a litre of milk (or protein shake) over a period of a 3 hours post event.</a:t>
            </a:r>
            <a:endParaRPr lang="en-GB" sz="2000" dirty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/>
              <a:t>Consume 10g/kg of CHO over the 24 hrs post exercise.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>
                <a:solidFill>
                  <a:srgbClr val="FF0000"/>
                </a:solidFill>
              </a:rPr>
              <a:t>Consume food containing electrolytes (e.g. </a:t>
            </a:r>
            <a:r>
              <a:rPr lang="en-GB" sz="2000" dirty="0" err="1" smtClean="0">
                <a:solidFill>
                  <a:srgbClr val="FF0000"/>
                </a:solidFill>
              </a:rPr>
              <a:t>bannana</a:t>
            </a:r>
            <a:r>
              <a:rPr lang="en-GB" sz="2000" dirty="0" smtClean="0">
                <a:solidFill>
                  <a:srgbClr val="FF0000"/>
                </a:solidFill>
              </a:rPr>
              <a:t>) immediately after the event.</a:t>
            </a: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5959007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purl.org/dc/elements/1.1/"/>
    <ds:schemaRef ds:uri="303dbf9b-b85b-46a0-94f1-894078c07ec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226</TotalTime>
  <Words>1496</Words>
  <Application>Microsoft Macintosh PowerPoint</Application>
  <PresentationFormat>On-screen Show (4:3)</PresentationFormat>
  <Paragraphs>253</Paragraphs>
  <Slides>35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6" baseType="lpstr">
      <vt:lpstr>20140311PresentationUWTSDTemplate</vt:lpstr>
      <vt:lpstr>Its about the Cyclist!</vt:lpstr>
      <vt:lpstr>The Importance of food</vt:lpstr>
      <vt:lpstr>Nutrition in Cycling</vt:lpstr>
      <vt:lpstr>Good Diet for an Athlete</vt:lpstr>
      <vt:lpstr>Carbohydrate Ingestion</vt:lpstr>
      <vt:lpstr>Glycogen loading / Supercompensation</vt:lpstr>
      <vt:lpstr>Glycogen loading / Supercompensation</vt:lpstr>
      <vt:lpstr>Glycogen loading / Supercompensation</vt:lpstr>
      <vt:lpstr>Pre-exercise Carbohydrates</vt:lpstr>
      <vt:lpstr>Pre-event Recommendations</vt:lpstr>
      <vt:lpstr>During exercise CHO Consumption</vt:lpstr>
      <vt:lpstr>CHO replenishment during Cycling</vt:lpstr>
      <vt:lpstr>Post-exercise CHO Intake</vt:lpstr>
      <vt:lpstr>Characteristics of Fat That Make It Preferential to CHO as a Fuel Substrate Reserve</vt:lpstr>
      <vt:lpstr>Intramuscular Triglycerides (IMTG)</vt:lpstr>
      <vt:lpstr>Fat Oxidation and Intensity</vt:lpstr>
      <vt:lpstr>PowerPoint Presentation</vt:lpstr>
      <vt:lpstr>Fat Supplementation During Exercise</vt:lpstr>
      <vt:lpstr>Short-Term Dietary Fat Supplementation Before Exercise</vt:lpstr>
      <vt:lpstr>Recommendations for athletes</vt:lpstr>
      <vt:lpstr>Fat Intake During Recovery</vt:lpstr>
      <vt:lpstr>Sources of Protein</vt:lpstr>
      <vt:lpstr>Protein and Diet</vt:lpstr>
      <vt:lpstr>Requirements for Protein</vt:lpstr>
      <vt:lpstr>Protein and training</vt:lpstr>
      <vt:lpstr>Trained Status</vt:lpstr>
      <vt:lpstr>Too much protein in the diet</vt:lpstr>
      <vt:lpstr>Types of Protein Strategies</vt:lpstr>
      <vt:lpstr>Protein after Exercise</vt:lpstr>
      <vt:lpstr>Dehydration and Rehydration</vt:lpstr>
      <vt:lpstr>Symptoms of Dehydration</vt:lpstr>
      <vt:lpstr>Electrolyte loss</vt:lpstr>
      <vt:lpstr>Fluid Loss and Rehydration</vt:lpstr>
      <vt:lpstr>Hydration and Endurance events</vt:lpstr>
      <vt:lpstr>Nutrition for Athletes – the final message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SHOE8</cp:lastModifiedBy>
  <cp:revision>22</cp:revision>
  <cp:lastPrinted>2015-09-08T13:28:53Z</cp:lastPrinted>
  <dcterms:created xsi:type="dcterms:W3CDTF">2015-04-14T15:21:28Z</dcterms:created>
  <dcterms:modified xsi:type="dcterms:W3CDTF">2016-03-02T17:37:15Z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