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5" r:id="rId1"/>
  </p:sldMasterIdLst>
  <p:notesMasterIdLst>
    <p:notesMasterId r:id="rId14"/>
  </p:notesMasterIdLst>
  <p:sldIdLst>
    <p:sldId id="266" r:id="rId2"/>
    <p:sldId id="256" r:id="rId3"/>
    <p:sldId id="257" r:id="rId4"/>
    <p:sldId id="258" r:id="rId5"/>
    <p:sldId id="259" r:id="rId6"/>
    <p:sldId id="260" r:id="rId7"/>
    <p:sldId id="261" r:id="rId8"/>
    <p:sldId id="262" r:id="rId9"/>
    <p:sldId id="263" r:id="rId10"/>
    <p:sldId id="264"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ABDC1-A62F-C086-873D-3E59B4B3807C}" v="37" dt="2025-10-12T15:06:01.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18" autoAdjust="0"/>
    <p:restoredTop sz="94660"/>
  </p:normalViewPr>
  <p:slideViewPr>
    <p:cSldViewPr snapToGrid="0" snapToObjects="1">
      <p:cViewPr varScale="1">
        <p:scale>
          <a:sx n="64" d="100"/>
          <a:sy n="64" d="100"/>
        </p:scale>
        <p:origin x="810" y="7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39B129-E64A-4482-8B45-C104617BA3D6}"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DCEE49-CFF0-4DC3-AE0A-69316F646E62}" type="slidenum">
              <a:rPr lang="en-GB" smtClean="0"/>
              <a:t>‹#›</a:t>
            </a:fld>
            <a:endParaRPr lang="en-GB"/>
          </a:p>
        </p:txBody>
      </p:sp>
    </p:spTree>
    <p:extLst>
      <p:ext uri="{BB962C8B-B14F-4D97-AF65-F5344CB8AC3E}">
        <p14:creationId xmlns:p14="http://schemas.microsoft.com/office/powerpoint/2010/main" val="2710223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 Erikson proposed that human development unfolds through eight psychosocial stages. Each stage presents a particular social or emotional conflict that must be resolved to achieve healthy growth. When a stage is managed successfully, the outcome strengthens personality and social competence. However, unresolved conflict may influence </a:t>
            </a:r>
            <a:r>
              <a:rPr lang="en-US" dirty="0" err="1"/>
              <a:t>behaviour</a:t>
            </a:r>
            <a:r>
              <a:rPr lang="en-US" dirty="0"/>
              <a:t> in later life. The theory </a:t>
            </a:r>
            <a:r>
              <a:rPr lang="en-US" dirty="0" err="1"/>
              <a:t>emphasises</a:t>
            </a:r>
            <a:r>
              <a:rPr lang="en-US" dirty="0"/>
              <a:t> how biological changes and social experiences interact throughout the lifespan. Understanding these stages enables practitioners in health and social care to support children’s emotional, cognitive, and social development more effectively.</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2</a:t>
            </a:fld>
            <a:endParaRPr lang="en-GB"/>
          </a:p>
        </p:txBody>
      </p:sp>
    </p:spTree>
    <p:extLst>
      <p:ext uri="{BB962C8B-B14F-4D97-AF65-F5344CB8AC3E}">
        <p14:creationId xmlns:p14="http://schemas.microsoft.com/office/powerpoint/2010/main" val="4259566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infancy, development relies on the consistency and sensitivity of the caregiver. When an infant’s needs for food, comfort, and affection are met reliably, a sense of trust develops, helping the child to feel secure and safe in their environment. Conversely, inconsistent or neglectful care results in mistrust and anxiety. Establishing trust at this stage is vital, as it forms the foundation for emotional stability and later attachment relationships. Practitioners can nurture trust through predictable daily routines, warm responses, and strong bonds between child and caregiver.</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3</a:t>
            </a:fld>
            <a:endParaRPr lang="en-GB"/>
          </a:p>
        </p:txBody>
      </p:sp>
    </p:spTree>
    <p:extLst>
      <p:ext uri="{BB962C8B-B14F-4D97-AF65-F5344CB8AC3E}">
        <p14:creationId xmlns:p14="http://schemas.microsoft.com/office/powerpoint/2010/main" val="66300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toddlerhood, children begin to explore independence and personal control. When caregivers allow them to make simple choices and support their growing abilities, they develop autonomy and self-confidence. Overly strict control, criticism, or lack of encouragement can lead to shame and self-doubt, limiting confidence to act independently. Positive reinforcement and gentle guidance help children to take ownership of small tasks such as dressing or feeding themselves. In early years settings, practitioners can provide opportunities for safe exploration and reinforce effort, not perfection, to build self-belief and resilience.</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4</a:t>
            </a:fld>
            <a:endParaRPr lang="en-GB"/>
          </a:p>
        </p:txBody>
      </p:sp>
    </p:spTree>
    <p:extLst>
      <p:ext uri="{BB962C8B-B14F-4D97-AF65-F5344CB8AC3E}">
        <p14:creationId xmlns:p14="http://schemas.microsoft.com/office/powerpoint/2010/main" val="369335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stage, children start to take initiative in play, imagination, and social interaction. Encouraging their curiosity allows them to develop purpose and confidence in initiating activities. If adults discourage their ideas or use harsh criticism, children may experience guilt and become hesitant to try new things. Play becomes central to learning, as it allows children to experiment with social roles and </a:t>
            </a:r>
            <a:r>
              <a:rPr lang="en-US" dirty="0" err="1"/>
              <a:t>practise</a:t>
            </a:r>
            <a:r>
              <a:rPr lang="en-US" dirty="0"/>
              <a:t> empathy. Practitioners should encourage imaginative and cooperative play, using praise and inclusion to help children express creativity and build emotional understanding</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5</a:t>
            </a:fld>
            <a:endParaRPr lang="en-GB"/>
          </a:p>
        </p:txBody>
      </p:sp>
    </p:spTree>
    <p:extLst>
      <p:ext uri="{BB962C8B-B14F-4D97-AF65-F5344CB8AC3E}">
        <p14:creationId xmlns:p14="http://schemas.microsoft.com/office/powerpoint/2010/main" val="443676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primary school years, children become increasingly focused on achievement and competence. Supportive adults who </a:t>
            </a:r>
            <a:r>
              <a:rPr lang="en-US" dirty="0" err="1"/>
              <a:t>recognise</a:t>
            </a:r>
            <a:r>
              <a:rPr lang="en-US" dirty="0"/>
              <a:t> effort help to create a sense of industry and motivation to learn. When children experience repeated failure or </a:t>
            </a:r>
            <a:r>
              <a:rPr lang="en-US" dirty="0" err="1"/>
              <a:t>unfavourable</a:t>
            </a:r>
            <a:r>
              <a:rPr lang="en-US" dirty="0"/>
              <a:t> comparison with others, they may develop feelings of inferiority and lose confidence in their abilities. Practitioners can counteract this by acknowledging progress, providing achievable challenges, and promoting an inclusive environment where each child’s effort is valued. This approach helps children to develop perseverance and pride in their accomplishments.</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6</a:t>
            </a:fld>
            <a:endParaRPr lang="en-GB"/>
          </a:p>
        </p:txBody>
      </p:sp>
    </p:spTree>
    <p:extLst>
      <p:ext uri="{BB962C8B-B14F-4D97-AF65-F5344CB8AC3E}">
        <p14:creationId xmlns:p14="http://schemas.microsoft.com/office/powerpoint/2010/main" val="3363899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adolescence, individuals begin to form their personal identity, exploring values, goals, and social roles. Successful resolution of this stage results in a stable sense of self, guiding decisions and relationships. Without adequate support, young people may experience role confusion, feeling uncertain about their purpose or place in society. Positive relationships with adults and peers are crucial in supporting identity development. Practitioners can promote self-discovery by encouraging open communication, self-reflection, and involvement in activities that build confidence and responsibility.</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7</a:t>
            </a:fld>
            <a:endParaRPr lang="en-GB"/>
          </a:p>
        </p:txBody>
      </p:sp>
    </p:spTree>
    <p:extLst>
      <p:ext uri="{BB962C8B-B14F-4D97-AF65-F5344CB8AC3E}">
        <p14:creationId xmlns:p14="http://schemas.microsoft.com/office/powerpoint/2010/main" val="2455684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Beyond adolescence, Erikson described three further stages that extend into adulthood. In young adulthood, intimacy versus isolation focuses on forming meaningful relationships and developing emotional closeness. During middle adulthood, generativity versus stagnation involves contributing to society and nurturing the next generation. In later life, integrity versus despair reflects the process of evaluating one’s life with either acceptance or regret. These stages remind us that development continues across the entire lifespan and that earlier experiences influence later emotional wellbeing and social functioning.</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8</a:t>
            </a:fld>
            <a:endParaRPr lang="en-GB"/>
          </a:p>
        </p:txBody>
      </p:sp>
    </p:spTree>
    <p:extLst>
      <p:ext uri="{BB962C8B-B14F-4D97-AF65-F5344CB8AC3E}">
        <p14:creationId xmlns:p14="http://schemas.microsoft.com/office/powerpoint/2010/main" val="2271694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Amira is three years old and shows anxiety when separated from her parents, limited speech, and difficulty joining group play. She is moving between the autonomy versus shame and initiative versus guilt stages. Her anxiety may suggest inconsistent attachment or low confidence in exploring independently. Practitioners can support her development by creating secure and predictable routines, using a key-worker approach to provide reassurance, and offering positive feedback for small achievements. Encouraging shared play and communication activities will help Amira develop initiative, social confidence, and emotional resilience.</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9</a:t>
            </a:fld>
            <a:endParaRPr lang="en-GB"/>
          </a:p>
        </p:txBody>
      </p:sp>
    </p:spTree>
    <p:extLst>
      <p:ext uri="{BB962C8B-B14F-4D97-AF65-F5344CB8AC3E}">
        <p14:creationId xmlns:p14="http://schemas.microsoft.com/office/powerpoint/2010/main" val="3886520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 </a:t>
            </a:r>
            <a:r>
              <a:rPr lang="en-US" dirty="0" err="1"/>
              <a:t>recognised</a:t>
            </a:r>
            <a:r>
              <a:rPr lang="en-US" dirty="0"/>
              <a:t> that both biological and environmental factors shape psychosocial development. Genetic temperament affects how children respond to stress and interact with others, while family relationships, parenting style, and early learning environments all play a crucial role. Positive emotional relationships strengthen resilience and promote progress through each stage. In practice, collaboration between parents and early years professionals ensures that support is consistent and responsive. This partnership helps children to develop security, self-regulation, and a strong sense of belonging.</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10</a:t>
            </a:fld>
            <a:endParaRPr lang="en-GB"/>
          </a:p>
        </p:txBody>
      </p:sp>
    </p:spTree>
    <p:extLst>
      <p:ext uri="{BB962C8B-B14F-4D97-AF65-F5344CB8AC3E}">
        <p14:creationId xmlns:p14="http://schemas.microsoft.com/office/powerpoint/2010/main" val="1314967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Erikson’s psychosocial theory provides a comprehensive framework linking emotional, cognitive, and social development across the lifespan. One of its main strengths is the focus on the interaction between individuals and their social world. However, critics argue that the stages may not fit all cultural backgrounds or account for modern diversity. Current research suggests that development is more fluid than fixed in stages. Despite these limitations, Erikson’s ideas remain highly relevant to health and social care practice because they highlight the importance of supportive relationships, secure attachment, and opportunities for independence in early childhood development.</a:t>
            </a:r>
            <a:endParaRPr lang="en-GB" dirty="0"/>
          </a:p>
        </p:txBody>
      </p:sp>
      <p:sp>
        <p:nvSpPr>
          <p:cNvPr id="4" name="Slide Number Placeholder 3"/>
          <p:cNvSpPr>
            <a:spLocks noGrp="1"/>
          </p:cNvSpPr>
          <p:nvPr>
            <p:ph type="sldNum" sz="quarter" idx="5"/>
          </p:nvPr>
        </p:nvSpPr>
        <p:spPr/>
        <p:txBody>
          <a:bodyPr/>
          <a:lstStyle/>
          <a:p>
            <a:fld id="{E3DCEE49-CFF0-4DC3-AE0A-69316F646E62}" type="slidenum">
              <a:rPr lang="en-GB" smtClean="0"/>
              <a:t>11</a:t>
            </a:fld>
            <a:endParaRPr lang="en-GB"/>
          </a:p>
        </p:txBody>
      </p:sp>
    </p:spTree>
    <p:extLst>
      <p:ext uri="{BB962C8B-B14F-4D97-AF65-F5344CB8AC3E}">
        <p14:creationId xmlns:p14="http://schemas.microsoft.com/office/powerpoint/2010/main" val="1829418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1FF6DA9-008F-8B48-92A6-B652298478B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1821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54093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7667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7303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1372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3031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137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0641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66914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9883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08356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7110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29813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6614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1205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54403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1125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10/12/2025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950244643"/>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DF40B-5242-0C07-FB46-17093B33643E}"/>
              </a:ext>
            </a:extLst>
          </p:cNvPr>
          <p:cNvSpPr>
            <a:spLocks noGrp="1"/>
          </p:cNvSpPr>
          <p:nvPr>
            <p:ph type="ctrTitle"/>
          </p:nvPr>
        </p:nvSpPr>
        <p:spPr/>
        <p:txBody>
          <a:bodyPr/>
          <a:lstStyle/>
          <a:p>
            <a:r>
              <a:rPr lang="en-US" sz="3600" b="1" dirty="0"/>
              <a:t>Erikson’s Psychosocial Theory: How a Child Progresses Through Each Stage of Life</a:t>
            </a:r>
            <a:endParaRPr lang="en-GB" sz="3600" b="1" dirty="0"/>
          </a:p>
        </p:txBody>
      </p:sp>
      <p:sp>
        <p:nvSpPr>
          <p:cNvPr id="3" name="Subtitle 2">
            <a:extLst>
              <a:ext uri="{FF2B5EF4-FFF2-40B4-BE49-F238E27FC236}">
                <a16:creationId xmlns:a16="http://schemas.microsoft.com/office/drawing/2014/main" id="{675035F8-E3D7-97C7-BBC1-907ADEB1FFCC}"/>
              </a:ext>
            </a:extLst>
          </p:cNvPr>
          <p:cNvSpPr>
            <a:spLocks noGrp="1"/>
          </p:cNvSpPr>
          <p:nvPr>
            <p:ph type="subTitle" idx="1"/>
          </p:nvPr>
        </p:nvSpPr>
        <p:spPr/>
        <p:txBody>
          <a:bodyPr>
            <a:normAutofit/>
          </a:bodyPr>
          <a:lstStyle/>
          <a:p>
            <a:r>
              <a:rPr lang="en-US" sz="1200" dirty="0">
                <a:latin typeface="Arial"/>
                <a:cs typeface="Arial"/>
              </a:rPr>
              <a:t>Understanding Human Development Through Social and Emotional Growth</a:t>
            </a:r>
          </a:p>
          <a:p>
            <a:pPr algn="r"/>
            <a:r>
              <a:rPr lang="en-US" sz="1200" err="1">
                <a:latin typeface="Arial"/>
                <a:cs typeface="Arial"/>
              </a:rPr>
              <a:t>Rukeiya</a:t>
            </a:r>
            <a:r>
              <a:rPr lang="en-US" sz="1200" dirty="0">
                <a:latin typeface="Arial"/>
                <a:cs typeface="Arial"/>
              </a:rPr>
              <a:t> Saleem- 2415167</a:t>
            </a:r>
            <a:br>
              <a:rPr lang="en-US" sz="1200" dirty="0">
                <a:latin typeface="Arial"/>
              </a:rPr>
            </a:br>
            <a:r>
              <a:rPr lang="en-US" sz="1200" dirty="0">
                <a:latin typeface="Arial"/>
                <a:cs typeface="Arial"/>
              </a:rPr>
              <a:t>Presentation module- Psychology in Health and Social Care LCHS4010</a:t>
            </a:r>
            <a:br>
              <a:rPr lang="en-US" sz="1200" dirty="0">
                <a:latin typeface="Arial"/>
              </a:rPr>
            </a:br>
            <a:r>
              <a:rPr lang="en-US" sz="1200" dirty="0">
                <a:latin typeface="Arial"/>
                <a:cs typeface="Arial"/>
              </a:rPr>
              <a:t>Lecture- Helen Britton</a:t>
            </a:r>
            <a:br>
              <a:rPr lang="en-US" sz="1200" dirty="0">
                <a:latin typeface="Arial"/>
              </a:rPr>
            </a:br>
            <a:r>
              <a:rPr lang="en-US" sz="1200" dirty="0">
                <a:latin typeface="Arial"/>
                <a:cs typeface="Arial"/>
              </a:rPr>
              <a:t>Submission- 13th October, 10AM</a:t>
            </a:r>
            <a:endParaRPr lang="en-GB" sz="1200">
              <a:latin typeface="Arial"/>
              <a:cs typeface="Arial"/>
            </a:endParaRPr>
          </a:p>
        </p:txBody>
      </p:sp>
    </p:spTree>
    <p:extLst>
      <p:ext uri="{BB962C8B-B14F-4D97-AF65-F5344CB8AC3E}">
        <p14:creationId xmlns:p14="http://schemas.microsoft.com/office/powerpoint/2010/main" val="3089656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sz="3600" b="1" dirty="0"/>
              <a:t>Erikson’s Psychosocial Theory: How a Child Progresses Through Each Stage of Life</a:t>
            </a:r>
          </a:p>
        </p:txBody>
      </p:sp>
      <p:sp>
        <p:nvSpPr>
          <p:cNvPr id="3" name="Content Placeholder 2"/>
          <p:cNvSpPr>
            <a:spLocks noGrp="1"/>
          </p:cNvSpPr>
          <p:nvPr>
            <p:ph idx="1"/>
          </p:nvPr>
        </p:nvSpPr>
        <p:spPr>
          <a:xfrm>
            <a:off x="1295401" y="2556932"/>
            <a:ext cx="6019799" cy="3318936"/>
          </a:xfrm>
        </p:spPr>
        <p:txBody>
          <a:bodyPr/>
          <a:lstStyle/>
          <a:p>
            <a:endParaRPr dirty="0"/>
          </a:p>
          <a:p>
            <a:pPr>
              <a:defRPr sz="1800"/>
            </a:pPr>
            <a:r>
              <a:rPr sz="1100" dirty="0">
                <a:latin typeface="Arial"/>
                <a:cs typeface="Arial"/>
              </a:rPr>
              <a:t>Erik Erikson proposed eight psychosocial stages of development.</a:t>
            </a:r>
          </a:p>
          <a:p>
            <a:pPr>
              <a:defRPr sz="1800"/>
            </a:pPr>
            <a:r>
              <a:rPr sz="1100" dirty="0">
                <a:latin typeface="Arial"/>
                <a:cs typeface="Arial"/>
              </a:rPr>
              <a:t>Each stage involves resolving a key social or emotional conflict.</a:t>
            </a:r>
          </a:p>
          <a:p>
            <a:pPr>
              <a:defRPr sz="1800"/>
            </a:pPr>
            <a:r>
              <a:rPr sz="1100" dirty="0">
                <a:latin typeface="Arial"/>
                <a:cs typeface="Arial"/>
              </a:rPr>
              <a:t>Successful resolution promotes healthy personality and social growth.</a:t>
            </a:r>
          </a:p>
          <a:p>
            <a:pPr>
              <a:defRPr sz="1800"/>
            </a:pPr>
            <a:r>
              <a:rPr sz="1100" dirty="0">
                <a:latin typeface="Arial"/>
                <a:cs typeface="Arial"/>
              </a:rPr>
              <a:t>Understanding these stages informs effective early years practice.</a:t>
            </a:r>
          </a:p>
        </p:txBody>
      </p:sp>
      <p:pic>
        <p:nvPicPr>
          <p:cNvPr id="4" name="Picture 3">
            <a:extLst>
              <a:ext uri="{FF2B5EF4-FFF2-40B4-BE49-F238E27FC236}">
                <a16:creationId xmlns:a16="http://schemas.microsoft.com/office/drawing/2014/main" id="{FA51B9BA-F6D6-71DC-4AA3-36B7CAAE80E5}"/>
              </a:ext>
            </a:extLst>
          </p:cNvPr>
          <p:cNvPicPr>
            <a:picLocks noChangeAspect="1"/>
          </p:cNvPicPr>
          <p:nvPr/>
        </p:nvPicPr>
        <p:blipFill>
          <a:blip r:embed="rId3"/>
          <a:srcRect l="-781" t="5401" r="-294" b="10315"/>
          <a:stretch>
            <a:fillRect/>
          </a:stretch>
        </p:blipFill>
        <p:spPr>
          <a:xfrm>
            <a:off x="7315200" y="3177914"/>
            <a:ext cx="3972392" cy="242840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Stage 1: Trust vs Mistrust (Birth – 1 Year)</a:t>
            </a:r>
          </a:p>
        </p:txBody>
      </p:sp>
      <p:sp>
        <p:nvSpPr>
          <p:cNvPr id="3" name="Content Placeholder 2"/>
          <p:cNvSpPr>
            <a:spLocks noGrp="1"/>
          </p:cNvSpPr>
          <p:nvPr>
            <p:ph idx="1"/>
          </p:nvPr>
        </p:nvSpPr>
        <p:spPr>
          <a:xfrm>
            <a:off x="1295401" y="2556932"/>
            <a:ext cx="6049779" cy="3318936"/>
          </a:xfrm>
        </p:spPr>
        <p:txBody>
          <a:bodyPr/>
          <a:lstStyle/>
          <a:p>
            <a:endParaRPr dirty="0"/>
          </a:p>
          <a:p>
            <a:pPr>
              <a:defRPr sz="1800"/>
            </a:pPr>
            <a:r>
              <a:rPr sz="1100" dirty="0">
                <a:latin typeface="Arial"/>
                <a:cs typeface="Arial"/>
              </a:rPr>
              <a:t>Development depends on the quality and consistency of caregiving</a:t>
            </a:r>
            <a:r>
              <a:rPr lang="en-US" sz="1100" dirty="0">
                <a:latin typeface="Arial"/>
                <a:cs typeface="Arial"/>
              </a:rPr>
              <a:t> (</a:t>
            </a:r>
            <a:r>
              <a:rPr lang="en-GB" sz="1100" dirty="0">
                <a:latin typeface="Arial"/>
                <a:cs typeface="Arial"/>
              </a:rPr>
              <a:t>Gee and Cohodes, 2021)</a:t>
            </a:r>
            <a:r>
              <a:rPr sz="1100" dirty="0">
                <a:latin typeface="Arial"/>
                <a:cs typeface="Arial"/>
              </a:rPr>
              <a:t>.</a:t>
            </a:r>
          </a:p>
          <a:p>
            <a:pPr>
              <a:defRPr sz="1800"/>
            </a:pPr>
            <a:r>
              <a:rPr sz="1100" dirty="0">
                <a:latin typeface="Arial"/>
                <a:cs typeface="Arial"/>
              </a:rPr>
              <a:t>Reliable care builds trust and emotional security.</a:t>
            </a:r>
          </a:p>
          <a:p>
            <a:pPr>
              <a:defRPr sz="1800"/>
            </a:pPr>
            <a:r>
              <a:rPr sz="1100" dirty="0">
                <a:latin typeface="Arial"/>
                <a:cs typeface="Arial"/>
              </a:rPr>
              <a:t>Neglect or inconsistency leads to mistrust and fear.</a:t>
            </a:r>
          </a:p>
          <a:p>
            <a:pPr>
              <a:defRPr sz="1800"/>
            </a:pPr>
            <a:r>
              <a:rPr sz="1100" dirty="0">
                <a:latin typeface="Arial"/>
                <a:cs typeface="Arial"/>
              </a:rPr>
              <a:t>Secure attachment promotes exploration and curiosity.</a:t>
            </a:r>
          </a:p>
          <a:p>
            <a:pPr>
              <a:defRPr sz="1800"/>
            </a:pPr>
            <a:r>
              <a:rPr sz="1100" dirty="0">
                <a:latin typeface="Arial"/>
                <a:cs typeface="Arial"/>
              </a:rPr>
              <a:t>Practitioners support trust through routines and responsive care.</a:t>
            </a:r>
          </a:p>
        </p:txBody>
      </p:sp>
      <p:pic>
        <p:nvPicPr>
          <p:cNvPr id="4" name="Picture 3">
            <a:extLst>
              <a:ext uri="{FF2B5EF4-FFF2-40B4-BE49-F238E27FC236}">
                <a16:creationId xmlns:a16="http://schemas.microsoft.com/office/drawing/2014/main" id="{DFAA854F-8984-6E50-6E21-513F6A433664}"/>
              </a:ext>
            </a:extLst>
          </p:cNvPr>
          <p:cNvPicPr>
            <a:picLocks noChangeAspect="1"/>
          </p:cNvPicPr>
          <p:nvPr/>
        </p:nvPicPr>
        <p:blipFill>
          <a:blip r:embed="rId3"/>
          <a:stretch>
            <a:fillRect/>
          </a:stretch>
        </p:blipFill>
        <p:spPr>
          <a:xfrm>
            <a:off x="7610959" y="3295316"/>
            <a:ext cx="3760797" cy="211613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Stage 2: Autonomy vs Shame and Doubt (1 – 3 Years)</a:t>
            </a:r>
          </a:p>
        </p:txBody>
      </p:sp>
      <p:sp>
        <p:nvSpPr>
          <p:cNvPr id="3" name="Content Placeholder 2"/>
          <p:cNvSpPr>
            <a:spLocks noGrp="1"/>
          </p:cNvSpPr>
          <p:nvPr>
            <p:ph idx="1"/>
          </p:nvPr>
        </p:nvSpPr>
        <p:spPr>
          <a:xfrm>
            <a:off x="1295401" y="2556932"/>
            <a:ext cx="5749976" cy="3318936"/>
          </a:xfrm>
        </p:spPr>
        <p:txBody>
          <a:bodyPr/>
          <a:lstStyle/>
          <a:p>
            <a:endParaRPr dirty="0"/>
          </a:p>
          <a:p>
            <a:pPr>
              <a:defRPr sz="1800"/>
            </a:pPr>
            <a:r>
              <a:rPr sz="1100" dirty="0">
                <a:latin typeface="Arial"/>
                <a:cs typeface="Arial"/>
              </a:rPr>
              <a:t>Toddlers begin asserting independence and self-control.</a:t>
            </a:r>
          </a:p>
          <a:p>
            <a:pPr>
              <a:defRPr sz="1800"/>
            </a:pPr>
            <a:r>
              <a:rPr sz="1100" dirty="0">
                <a:latin typeface="Arial"/>
                <a:cs typeface="Arial"/>
              </a:rPr>
              <a:t>Encouragement fosters autonomy and confidence.</a:t>
            </a:r>
          </a:p>
          <a:p>
            <a:pPr>
              <a:defRPr sz="1800"/>
            </a:pPr>
            <a:r>
              <a:rPr sz="1100" dirty="0">
                <a:latin typeface="Arial"/>
                <a:cs typeface="Arial"/>
              </a:rPr>
              <a:t>Criticism or control results in shame and self-doubt.</a:t>
            </a:r>
          </a:p>
          <a:p>
            <a:pPr>
              <a:defRPr sz="1800"/>
            </a:pPr>
            <a:r>
              <a:rPr sz="1100" dirty="0">
                <a:latin typeface="Arial"/>
                <a:cs typeface="Arial"/>
              </a:rPr>
              <a:t>Safe exploration develops self-belief and internal motivation.</a:t>
            </a:r>
          </a:p>
          <a:p>
            <a:pPr>
              <a:defRPr sz="1800"/>
            </a:pPr>
            <a:r>
              <a:rPr sz="1100" dirty="0">
                <a:latin typeface="Arial"/>
                <a:cs typeface="Arial"/>
              </a:rPr>
              <a:t>Practitioners use positive reinforcement to build independence</a:t>
            </a:r>
            <a:r>
              <a:rPr lang="en-US" sz="1100" dirty="0">
                <a:latin typeface="Arial"/>
                <a:cs typeface="Arial"/>
              </a:rPr>
              <a:t> (</a:t>
            </a:r>
            <a:r>
              <a:rPr lang="en-GB" sz="1100" dirty="0">
                <a:latin typeface="Arial"/>
                <a:cs typeface="Arial"/>
              </a:rPr>
              <a:t>Lewis and Abell, 2020)</a:t>
            </a:r>
            <a:r>
              <a:rPr sz="1100" dirty="0">
                <a:latin typeface="Arial"/>
                <a:cs typeface="Arial"/>
              </a:rPr>
              <a:t>.</a:t>
            </a:r>
          </a:p>
        </p:txBody>
      </p:sp>
      <p:pic>
        <p:nvPicPr>
          <p:cNvPr id="4" name="Picture 3">
            <a:extLst>
              <a:ext uri="{FF2B5EF4-FFF2-40B4-BE49-F238E27FC236}">
                <a16:creationId xmlns:a16="http://schemas.microsoft.com/office/drawing/2014/main" id="{BDC9BA8E-7FC5-58D2-9517-0D06B6EB38B7}"/>
              </a:ext>
            </a:extLst>
          </p:cNvPr>
          <p:cNvPicPr>
            <a:picLocks noChangeAspect="1"/>
          </p:cNvPicPr>
          <p:nvPr/>
        </p:nvPicPr>
        <p:blipFill>
          <a:blip r:embed="rId3"/>
          <a:stretch>
            <a:fillRect/>
          </a:stretch>
        </p:blipFill>
        <p:spPr>
          <a:xfrm>
            <a:off x="7221442" y="3132944"/>
            <a:ext cx="3751357" cy="256074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Stage 3: Initiative vs Guilt (3 – 6 Years)</a:t>
            </a:r>
          </a:p>
        </p:txBody>
      </p:sp>
      <p:sp>
        <p:nvSpPr>
          <p:cNvPr id="3" name="Content Placeholder 2"/>
          <p:cNvSpPr>
            <a:spLocks noGrp="1"/>
          </p:cNvSpPr>
          <p:nvPr>
            <p:ph idx="1"/>
          </p:nvPr>
        </p:nvSpPr>
        <p:spPr>
          <a:xfrm>
            <a:off x="1295401" y="2556932"/>
            <a:ext cx="6034789" cy="3318936"/>
          </a:xfrm>
        </p:spPr>
        <p:txBody>
          <a:bodyPr>
            <a:normAutofit/>
          </a:bodyPr>
          <a:lstStyle/>
          <a:p>
            <a:endParaRPr dirty="0"/>
          </a:p>
          <a:p>
            <a:pPr>
              <a:defRPr sz="1800"/>
            </a:pPr>
            <a:r>
              <a:rPr sz="1100" dirty="0">
                <a:latin typeface="Arial"/>
                <a:cs typeface="Arial"/>
              </a:rPr>
              <a:t>Children develop initiative through imaginative play and social activities.</a:t>
            </a:r>
          </a:p>
          <a:p>
            <a:pPr>
              <a:defRPr sz="1800"/>
            </a:pPr>
            <a:r>
              <a:rPr sz="1100" dirty="0">
                <a:latin typeface="Arial"/>
                <a:cs typeface="Arial"/>
              </a:rPr>
              <a:t>Encouragement strengthens curiosity and purposeful </a:t>
            </a:r>
            <a:r>
              <a:rPr lang="en-GB" sz="1100" dirty="0">
                <a:latin typeface="Arial"/>
                <a:cs typeface="Arial"/>
              </a:rPr>
              <a:t>behaviour</a:t>
            </a:r>
            <a:endParaRPr sz="1100" dirty="0">
              <a:latin typeface="Arial"/>
              <a:cs typeface="Arial"/>
            </a:endParaRPr>
          </a:p>
          <a:p>
            <a:pPr>
              <a:defRPr sz="1800"/>
            </a:pPr>
            <a:r>
              <a:rPr sz="1100" dirty="0">
                <a:latin typeface="Arial"/>
                <a:cs typeface="Arial"/>
              </a:rPr>
              <a:t>Criticism causes guilt and hesitation to explore.</a:t>
            </a:r>
          </a:p>
          <a:p>
            <a:pPr>
              <a:defRPr sz="1800"/>
            </a:pPr>
            <a:r>
              <a:rPr sz="1100" dirty="0">
                <a:latin typeface="Arial"/>
                <a:cs typeface="Arial"/>
              </a:rPr>
              <a:t>Play enhances empathy, cooperation, and problem-solving.</a:t>
            </a:r>
          </a:p>
          <a:p>
            <a:pPr>
              <a:defRPr sz="1800"/>
            </a:pPr>
            <a:r>
              <a:rPr sz="1100" dirty="0">
                <a:latin typeface="Arial"/>
                <a:cs typeface="Arial"/>
              </a:rPr>
              <a:t>Practitioners promote creativity and social interaction in learning</a:t>
            </a:r>
            <a:r>
              <a:rPr lang="en-US" sz="1100" dirty="0">
                <a:latin typeface="Arial"/>
                <a:cs typeface="Arial"/>
              </a:rPr>
              <a:t> (</a:t>
            </a:r>
            <a:r>
              <a:rPr lang="en-GB" sz="1100" dirty="0">
                <a:latin typeface="Arial"/>
                <a:cs typeface="Arial"/>
              </a:rPr>
              <a:t>Hurrell and Stack, 2020)</a:t>
            </a:r>
            <a:r>
              <a:rPr sz="1100" dirty="0">
                <a:latin typeface="Arial"/>
                <a:cs typeface="Arial"/>
              </a:rPr>
              <a:t>.</a:t>
            </a:r>
          </a:p>
        </p:txBody>
      </p:sp>
      <p:pic>
        <p:nvPicPr>
          <p:cNvPr id="4" name="Picture 3">
            <a:extLst>
              <a:ext uri="{FF2B5EF4-FFF2-40B4-BE49-F238E27FC236}">
                <a16:creationId xmlns:a16="http://schemas.microsoft.com/office/drawing/2014/main" id="{1D86E730-5C44-F20D-5B2B-7BC98DAA064E}"/>
              </a:ext>
            </a:extLst>
          </p:cNvPr>
          <p:cNvPicPr>
            <a:picLocks noChangeAspect="1"/>
          </p:cNvPicPr>
          <p:nvPr/>
        </p:nvPicPr>
        <p:blipFill>
          <a:blip r:embed="rId3"/>
          <a:stretch>
            <a:fillRect/>
          </a:stretch>
        </p:blipFill>
        <p:spPr>
          <a:xfrm>
            <a:off x="7650291" y="2908092"/>
            <a:ext cx="3772214" cy="331893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Stage 4: Industry vs Inferiority (6 – 11 Years)</a:t>
            </a:r>
          </a:p>
        </p:txBody>
      </p:sp>
      <p:sp>
        <p:nvSpPr>
          <p:cNvPr id="3" name="Content Placeholder 2"/>
          <p:cNvSpPr>
            <a:spLocks noGrp="1"/>
          </p:cNvSpPr>
          <p:nvPr>
            <p:ph idx="1"/>
          </p:nvPr>
        </p:nvSpPr>
        <p:spPr>
          <a:xfrm>
            <a:off x="1295401" y="2556932"/>
            <a:ext cx="5195340" cy="3318936"/>
          </a:xfrm>
        </p:spPr>
        <p:txBody>
          <a:bodyPr>
            <a:normAutofit/>
          </a:bodyPr>
          <a:lstStyle/>
          <a:p>
            <a:endParaRPr dirty="0"/>
          </a:p>
          <a:p>
            <a:pPr>
              <a:defRPr sz="1800"/>
            </a:pPr>
            <a:r>
              <a:rPr sz="1100" dirty="0">
                <a:latin typeface="Arial"/>
                <a:cs typeface="Arial"/>
              </a:rPr>
              <a:t>Children focus on mastering academic, physical, and social skills.</a:t>
            </a:r>
          </a:p>
          <a:p>
            <a:pPr>
              <a:defRPr sz="1800"/>
            </a:pPr>
            <a:r>
              <a:rPr sz="1100" dirty="0">
                <a:latin typeface="Arial"/>
                <a:cs typeface="Arial"/>
              </a:rPr>
              <a:t>Supportive adults build competence and pride in achievement.</a:t>
            </a:r>
          </a:p>
          <a:p>
            <a:pPr>
              <a:defRPr sz="1800"/>
            </a:pPr>
            <a:r>
              <a:rPr sz="1100" dirty="0">
                <a:latin typeface="Arial"/>
                <a:cs typeface="Arial"/>
              </a:rPr>
              <a:t>Negative comparison leads to feelings of inferiority.</a:t>
            </a:r>
          </a:p>
          <a:p>
            <a:pPr>
              <a:defRPr sz="1800"/>
            </a:pPr>
            <a:r>
              <a:rPr sz="1100" dirty="0">
                <a:latin typeface="Arial"/>
                <a:cs typeface="Arial"/>
              </a:rPr>
              <a:t>Recognition of effort fosters persistence and motivation.</a:t>
            </a:r>
          </a:p>
          <a:p>
            <a:pPr>
              <a:defRPr sz="1800"/>
            </a:pPr>
            <a:r>
              <a:rPr sz="1100" dirty="0">
                <a:latin typeface="Arial"/>
                <a:cs typeface="Arial"/>
              </a:rPr>
              <a:t>Practitioners encourage inclusion and positive feedback</a:t>
            </a:r>
            <a:r>
              <a:rPr lang="en-US" sz="1100" dirty="0">
                <a:latin typeface="Arial"/>
                <a:cs typeface="Arial"/>
              </a:rPr>
              <a:t> (</a:t>
            </a:r>
            <a:r>
              <a:rPr lang="en-GB" sz="1100" dirty="0">
                <a:latin typeface="Arial"/>
                <a:cs typeface="Arial"/>
              </a:rPr>
              <a:t>Lindeman, 2020)</a:t>
            </a:r>
            <a:r>
              <a:rPr sz="1100" dirty="0">
                <a:latin typeface="Arial"/>
                <a:cs typeface="Arial"/>
              </a:rPr>
              <a:t>.</a:t>
            </a:r>
          </a:p>
        </p:txBody>
      </p:sp>
      <p:pic>
        <p:nvPicPr>
          <p:cNvPr id="4" name="Picture 3">
            <a:extLst>
              <a:ext uri="{FF2B5EF4-FFF2-40B4-BE49-F238E27FC236}">
                <a16:creationId xmlns:a16="http://schemas.microsoft.com/office/drawing/2014/main" id="{352A4D55-6394-2EAD-0332-7F519EFBC97F}"/>
              </a:ext>
            </a:extLst>
          </p:cNvPr>
          <p:cNvPicPr>
            <a:picLocks noChangeAspect="1"/>
          </p:cNvPicPr>
          <p:nvPr/>
        </p:nvPicPr>
        <p:blipFill>
          <a:blip r:embed="rId3"/>
          <a:stretch>
            <a:fillRect/>
          </a:stretch>
        </p:blipFill>
        <p:spPr>
          <a:xfrm>
            <a:off x="7117844" y="3147934"/>
            <a:ext cx="3778754" cy="257081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Stage 5: Identity vs Role Confusion (Adolescence)</a:t>
            </a:r>
          </a:p>
        </p:txBody>
      </p:sp>
      <p:sp>
        <p:nvSpPr>
          <p:cNvPr id="3" name="Content Placeholder 2"/>
          <p:cNvSpPr>
            <a:spLocks noGrp="1"/>
          </p:cNvSpPr>
          <p:nvPr>
            <p:ph idx="1"/>
          </p:nvPr>
        </p:nvSpPr>
        <p:spPr>
          <a:xfrm>
            <a:off x="1295401" y="2556932"/>
            <a:ext cx="6004809" cy="3318936"/>
          </a:xfrm>
        </p:spPr>
        <p:txBody>
          <a:bodyPr/>
          <a:lstStyle/>
          <a:p>
            <a:endParaRPr dirty="0"/>
          </a:p>
          <a:p>
            <a:pPr>
              <a:defRPr sz="1800"/>
            </a:pPr>
            <a:r>
              <a:rPr sz="1100" dirty="0">
                <a:latin typeface="Arial"/>
                <a:cs typeface="Arial"/>
              </a:rPr>
              <a:t>Adolescents explore personal values and social roles.</a:t>
            </a:r>
          </a:p>
          <a:p>
            <a:pPr>
              <a:defRPr sz="1800"/>
            </a:pPr>
            <a:r>
              <a:rPr sz="1100" dirty="0">
                <a:latin typeface="Arial"/>
                <a:cs typeface="Arial"/>
              </a:rPr>
              <a:t>Successful resolution leads to identity formation and stability.</a:t>
            </a:r>
          </a:p>
          <a:p>
            <a:pPr>
              <a:defRPr sz="1800"/>
            </a:pPr>
            <a:r>
              <a:rPr sz="1100" dirty="0">
                <a:latin typeface="Arial"/>
                <a:cs typeface="Arial"/>
              </a:rPr>
              <a:t>Failure results in insecurity and confusion about roles.</a:t>
            </a:r>
          </a:p>
          <a:p>
            <a:pPr>
              <a:defRPr sz="1800"/>
            </a:pPr>
            <a:r>
              <a:rPr sz="1100" dirty="0">
                <a:latin typeface="Arial"/>
                <a:cs typeface="Arial"/>
              </a:rPr>
              <a:t>Supportive adults facilitate safe self-expression.</a:t>
            </a:r>
          </a:p>
          <a:p>
            <a:pPr>
              <a:defRPr sz="1800"/>
            </a:pPr>
            <a:r>
              <a:rPr sz="1100" dirty="0">
                <a:latin typeface="Arial"/>
                <a:cs typeface="Arial"/>
              </a:rPr>
              <a:t>Dialogue and empathy guide teenagers through transitions</a:t>
            </a:r>
            <a:r>
              <a:rPr lang="en-US" sz="1100" dirty="0">
                <a:latin typeface="Arial"/>
                <a:cs typeface="Arial"/>
              </a:rPr>
              <a:t> (</a:t>
            </a:r>
            <a:r>
              <a:rPr lang="en-GB" sz="1100" dirty="0">
                <a:latin typeface="Arial"/>
                <a:cs typeface="Arial"/>
              </a:rPr>
              <a:t>Chen, 2019)</a:t>
            </a:r>
            <a:r>
              <a:rPr sz="1100" dirty="0">
                <a:latin typeface="Arial"/>
                <a:cs typeface="Arial"/>
              </a:rPr>
              <a:t>.</a:t>
            </a:r>
          </a:p>
        </p:txBody>
      </p:sp>
      <p:pic>
        <p:nvPicPr>
          <p:cNvPr id="4" name="Picture 3">
            <a:extLst>
              <a:ext uri="{FF2B5EF4-FFF2-40B4-BE49-F238E27FC236}">
                <a16:creationId xmlns:a16="http://schemas.microsoft.com/office/drawing/2014/main" id="{DBEF3506-ED7F-455F-3B1D-2A8B88FAE13E}"/>
              </a:ext>
            </a:extLst>
          </p:cNvPr>
          <p:cNvPicPr>
            <a:picLocks noChangeAspect="1"/>
          </p:cNvPicPr>
          <p:nvPr/>
        </p:nvPicPr>
        <p:blipFill>
          <a:blip r:embed="rId3"/>
          <a:stretch>
            <a:fillRect/>
          </a:stretch>
        </p:blipFill>
        <p:spPr>
          <a:xfrm>
            <a:off x="7449797" y="2995156"/>
            <a:ext cx="3446801" cy="232084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Later Stages: Intimacy, Generativity, Integrity</a:t>
            </a:r>
          </a:p>
        </p:txBody>
      </p:sp>
      <p:sp>
        <p:nvSpPr>
          <p:cNvPr id="3" name="Content Placeholder 2"/>
          <p:cNvSpPr>
            <a:spLocks noGrp="1"/>
          </p:cNvSpPr>
          <p:nvPr>
            <p:ph idx="1"/>
          </p:nvPr>
        </p:nvSpPr>
        <p:spPr>
          <a:xfrm>
            <a:off x="1295401" y="2556932"/>
            <a:ext cx="6634396" cy="3318936"/>
          </a:xfrm>
        </p:spPr>
        <p:txBody>
          <a:bodyPr>
            <a:normAutofit/>
          </a:bodyPr>
          <a:lstStyle/>
          <a:p>
            <a:endParaRPr dirty="0"/>
          </a:p>
          <a:p>
            <a:pPr>
              <a:defRPr sz="1800"/>
            </a:pPr>
            <a:r>
              <a:rPr sz="1100" dirty="0">
                <a:latin typeface="Arial"/>
                <a:cs typeface="Arial"/>
              </a:rPr>
              <a:t>Stage 6: Intimacy vs Isolation – forming close, meaningful relationships.</a:t>
            </a:r>
          </a:p>
          <a:p>
            <a:pPr>
              <a:defRPr sz="1800"/>
            </a:pPr>
            <a:r>
              <a:rPr sz="1100" dirty="0">
                <a:latin typeface="Arial"/>
                <a:cs typeface="Arial"/>
              </a:rPr>
              <a:t>Stage 7: Generativity vs Stagnation – contributing to society and future generations.</a:t>
            </a:r>
          </a:p>
          <a:p>
            <a:pPr>
              <a:defRPr sz="1800"/>
            </a:pPr>
            <a:r>
              <a:rPr sz="1100" dirty="0">
                <a:latin typeface="Arial"/>
                <a:cs typeface="Arial"/>
              </a:rPr>
              <a:t>Stage 8: Integrity vs Despair – reflecting on life with satisfaction or regret.</a:t>
            </a:r>
          </a:p>
          <a:p>
            <a:pPr>
              <a:defRPr sz="1800"/>
            </a:pPr>
            <a:r>
              <a:rPr sz="1100" dirty="0">
                <a:latin typeface="Arial"/>
                <a:cs typeface="Arial"/>
              </a:rPr>
              <a:t>Earlier experiences influence adult emotional and relational wellbeing.</a:t>
            </a:r>
          </a:p>
          <a:p>
            <a:pPr>
              <a:defRPr sz="1800"/>
            </a:pPr>
            <a:r>
              <a:rPr sz="1100" dirty="0">
                <a:latin typeface="Arial"/>
                <a:cs typeface="Arial"/>
              </a:rPr>
              <a:t>Human development is a lifelong process of adaptation</a:t>
            </a:r>
            <a:r>
              <a:rPr lang="en-US" sz="1100" dirty="0">
                <a:latin typeface="Arial"/>
                <a:cs typeface="Arial"/>
              </a:rPr>
              <a:t> (</a:t>
            </a:r>
            <a:r>
              <a:rPr lang="en-GB" sz="1100" dirty="0">
                <a:latin typeface="Arial"/>
                <a:cs typeface="Arial"/>
              </a:rPr>
              <a:t>Mitchell et al., 2021)</a:t>
            </a:r>
            <a:r>
              <a:rPr sz="1100" dirty="0">
                <a:latin typeface="Arial"/>
                <a:cs typeface="Arial"/>
              </a:rPr>
              <a:t>.</a:t>
            </a:r>
          </a:p>
        </p:txBody>
      </p:sp>
      <p:pic>
        <p:nvPicPr>
          <p:cNvPr id="4" name="Picture 3">
            <a:extLst>
              <a:ext uri="{FF2B5EF4-FFF2-40B4-BE49-F238E27FC236}">
                <a16:creationId xmlns:a16="http://schemas.microsoft.com/office/drawing/2014/main" id="{EC0385AE-9C40-09D0-FACA-782C95DD3B83}"/>
              </a:ext>
            </a:extLst>
          </p:cNvPr>
          <p:cNvPicPr>
            <a:picLocks noChangeAspect="1"/>
          </p:cNvPicPr>
          <p:nvPr/>
        </p:nvPicPr>
        <p:blipFill>
          <a:blip r:embed="rId3"/>
          <a:stretch>
            <a:fillRect/>
          </a:stretch>
        </p:blipFill>
        <p:spPr>
          <a:xfrm>
            <a:off x="8314966" y="2983044"/>
            <a:ext cx="2837716" cy="269795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Application to Amira’s Case (Age 3)</a:t>
            </a:r>
          </a:p>
        </p:txBody>
      </p:sp>
      <p:sp>
        <p:nvSpPr>
          <p:cNvPr id="3" name="Content Placeholder 2"/>
          <p:cNvSpPr>
            <a:spLocks noGrp="1"/>
          </p:cNvSpPr>
          <p:nvPr>
            <p:ph idx="1"/>
          </p:nvPr>
        </p:nvSpPr>
        <p:spPr/>
        <p:txBody>
          <a:bodyPr/>
          <a:lstStyle/>
          <a:p>
            <a:endParaRPr/>
          </a:p>
          <a:p>
            <a:pPr>
              <a:defRPr sz="1800"/>
            </a:pPr>
            <a:r>
              <a:rPr sz="1100" dirty="0">
                <a:latin typeface="Arial"/>
                <a:cs typeface="Arial"/>
              </a:rPr>
              <a:t>Amira shows anxiety, limited speech, and difficulty in group play.</a:t>
            </a:r>
          </a:p>
          <a:p>
            <a:pPr>
              <a:defRPr sz="1800"/>
            </a:pPr>
            <a:r>
              <a:rPr sz="1100" dirty="0">
                <a:latin typeface="Arial"/>
                <a:cs typeface="Arial"/>
              </a:rPr>
              <a:t>She is between autonomy vs shame and initiative vs guilt stages.</a:t>
            </a:r>
          </a:p>
          <a:p>
            <a:pPr>
              <a:defRPr sz="1800"/>
            </a:pPr>
            <a:r>
              <a:rPr sz="1100" dirty="0">
                <a:latin typeface="Arial"/>
                <a:cs typeface="Arial"/>
              </a:rPr>
              <a:t>Inconsistent attachment may have affected her confidence.</a:t>
            </a:r>
          </a:p>
          <a:p>
            <a:pPr>
              <a:defRPr sz="1800"/>
            </a:pPr>
            <a:r>
              <a:rPr sz="1100" dirty="0">
                <a:latin typeface="Arial"/>
                <a:cs typeface="Arial"/>
              </a:rPr>
              <a:t>Stable relationships and routines reduce separation anxiety.</a:t>
            </a:r>
          </a:p>
          <a:p>
            <a:pPr>
              <a:defRPr sz="1800"/>
            </a:pPr>
            <a:r>
              <a:rPr sz="1100" dirty="0">
                <a:latin typeface="Arial"/>
                <a:cs typeface="Arial"/>
              </a:rPr>
              <a:t>Praise, choice, and group play strengthen autonomy and initiative.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Biological and Environmental Influences</a:t>
            </a:r>
          </a:p>
        </p:txBody>
      </p:sp>
      <p:sp>
        <p:nvSpPr>
          <p:cNvPr id="3" name="Content Placeholder 2"/>
          <p:cNvSpPr>
            <a:spLocks noGrp="1"/>
          </p:cNvSpPr>
          <p:nvPr>
            <p:ph idx="1"/>
          </p:nvPr>
        </p:nvSpPr>
        <p:spPr/>
        <p:txBody>
          <a:bodyPr/>
          <a:lstStyle/>
          <a:p>
            <a:endParaRPr/>
          </a:p>
          <a:p>
            <a:pPr>
              <a:defRPr sz="1800"/>
            </a:pPr>
            <a:r>
              <a:rPr sz="1100" dirty="0">
                <a:latin typeface="Arial"/>
                <a:cs typeface="Arial"/>
              </a:rPr>
              <a:t>Both nature and nurture influence psychosocial progress.</a:t>
            </a:r>
          </a:p>
          <a:p>
            <a:pPr>
              <a:defRPr sz="1800"/>
            </a:pPr>
            <a:r>
              <a:rPr sz="1100" dirty="0">
                <a:latin typeface="Arial"/>
                <a:cs typeface="Arial"/>
              </a:rPr>
              <a:t>Temperament shapes emotional resilience and adaptability.</a:t>
            </a:r>
          </a:p>
          <a:p>
            <a:pPr>
              <a:defRPr sz="1800"/>
            </a:pPr>
            <a:r>
              <a:rPr sz="1100" dirty="0">
                <a:latin typeface="Arial"/>
                <a:cs typeface="Arial"/>
              </a:rPr>
              <a:t>Family environment and parenting style affect confidence.</a:t>
            </a:r>
          </a:p>
          <a:p>
            <a:pPr>
              <a:defRPr sz="1800"/>
            </a:pPr>
            <a:r>
              <a:rPr sz="1100" dirty="0">
                <a:latin typeface="Arial"/>
                <a:cs typeface="Arial"/>
              </a:rPr>
              <a:t>Social relationships buffer stress and support development.</a:t>
            </a:r>
          </a:p>
          <a:p>
            <a:pPr>
              <a:defRPr sz="1800"/>
            </a:pPr>
            <a:r>
              <a:rPr sz="1100" dirty="0">
                <a:latin typeface="Arial"/>
                <a:cs typeface="Arial"/>
              </a:rPr>
              <a:t>Practitioner–parent partnerships promote holistic wellbeing.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Critical Evaluation and Conclusion</a:t>
            </a:r>
          </a:p>
        </p:txBody>
      </p:sp>
      <p:sp>
        <p:nvSpPr>
          <p:cNvPr id="3" name="Content Placeholder 2"/>
          <p:cNvSpPr>
            <a:spLocks noGrp="1"/>
          </p:cNvSpPr>
          <p:nvPr>
            <p:ph idx="1"/>
          </p:nvPr>
        </p:nvSpPr>
        <p:spPr/>
        <p:txBody>
          <a:bodyPr/>
          <a:lstStyle/>
          <a:p>
            <a:endParaRPr/>
          </a:p>
          <a:p>
            <a:pPr>
              <a:defRPr sz="1800"/>
            </a:pPr>
            <a:r>
              <a:rPr sz="1100" dirty="0">
                <a:latin typeface="Arial"/>
                <a:cs typeface="Arial"/>
              </a:rPr>
              <a:t>Erikson’s theory links emotional, cognitive, and social growth across life.</a:t>
            </a:r>
          </a:p>
          <a:p>
            <a:pPr>
              <a:defRPr sz="1800"/>
            </a:pPr>
            <a:r>
              <a:rPr sz="1100" dirty="0">
                <a:latin typeface="Arial"/>
                <a:cs typeface="Arial"/>
              </a:rPr>
              <a:t>Strength: highlights cultural and social influences on development.</a:t>
            </a:r>
          </a:p>
          <a:p>
            <a:pPr>
              <a:defRPr sz="1800"/>
            </a:pPr>
            <a:r>
              <a:rPr sz="1100" dirty="0">
                <a:latin typeface="Arial"/>
                <a:cs typeface="Arial"/>
              </a:rPr>
              <a:t>Limitation: stages may not fit all cultural contexts or modern diversity.</a:t>
            </a:r>
          </a:p>
          <a:p>
            <a:pPr>
              <a:defRPr sz="1800"/>
            </a:pPr>
            <a:r>
              <a:rPr sz="1100" dirty="0">
                <a:latin typeface="Arial"/>
                <a:cs typeface="Arial"/>
              </a:rPr>
              <a:t>Modern evidence suggests fluidity between stages.</a:t>
            </a:r>
          </a:p>
          <a:p>
            <a:pPr>
              <a:defRPr sz="1800"/>
            </a:pPr>
            <a:r>
              <a:rPr sz="1100" dirty="0">
                <a:latin typeface="Arial"/>
                <a:cs typeface="Arial"/>
              </a:rPr>
              <a:t>The theory remains essential for guiding early years intervention.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E919A4-BB44-1CF5-D9AF-CBF63FB3D219}"/>
              </a:ext>
            </a:extLst>
          </p:cNvPr>
          <p:cNvSpPr txBox="1"/>
          <p:nvPr/>
        </p:nvSpPr>
        <p:spPr>
          <a:xfrm>
            <a:off x="768870" y="969911"/>
            <a:ext cx="10654259" cy="5197385"/>
          </a:xfrm>
          <a:prstGeom prst="rect">
            <a:avLst/>
          </a:prstGeom>
          <a:noFill/>
        </p:spPr>
        <p:txBody>
          <a:bodyPr wrap="square">
            <a:spAutoFit/>
          </a:bodyPr>
          <a:lstStyle/>
          <a:p>
            <a:pPr marL="171450" marR="0" indent="-171450" algn="just">
              <a:lnSpc>
                <a:spcPct val="200000"/>
              </a:lnSpc>
              <a:spcBef>
                <a:spcPts val="600"/>
              </a:spcBef>
              <a:buFont typeface="Arial" panose="020B0604020202020204" pitchFamily="34" charset="0"/>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Chen, K.H., 2019. Self-Identity and Self-Esteem during Different Stages of Adolescence: The Function of Identity Importance and Identity Firmness.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Chinese Journal of Guidance &amp; </a:t>
            </a:r>
            <a:r>
              <a:rPr lang="en-GB" sz="1400" i="1" kern="100" dirty="0" err="1">
                <a:effectLst/>
                <a:latin typeface="Times New Roman" panose="02020603050405020304" pitchFamily="18" charset="0"/>
                <a:ea typeface="Calibri" panose="020F0502020204030204" pitchFamily="34" charset="0"/>
                <a:cs typeface="Times New Roman" panose="02020603050405020304" pitchFamily="18" charset="0"/>
              </a:rPr>
              <a:t>Counseling</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55</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171450" marR="0" indent="-171450" algn="just">
              <a:lnSpc>
                <a:spcPct val="200000"/>
              </a:lnSpc>
              <a:buFont typeface="Arial" panose="020B0604020202020204" pitchFamily="34" charset="0"/>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Gee, D.G. and Cohodes, E.M., 2021. Influences of caregiving on development: A sensitive period for biological embedding of predictability and safety cues.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Current directions in psychological science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30</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(5), pp.376-383.</a:t>
            </a:r>
          </a:p>
          <a:p>
            <a:pPr marL="171450" marR="0" indent="-171450" algn="just">
              <a:lnSpc>
                <a:spcPct val="200000"/>
              </a:lnSpc>
              <a:buFont typeface="Arial" panose="020B0604020202020204" pitchFamily="34" charset="0"/>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Hurrell, K. and Stack, M., 2020. Initiative Versus Guilt. In </a:t>
            </a:r>
            <a:r>
              <a:rPr lang="en-GB" sz="1400" i="1" kern="100" dirty="0" err="1">
                <a:effectLst/>
                <a:latin typeface="Times New Roman" panose="02020603050405020304" pitchFamily="18" charset="0"/>
                <a:ea typeface="Calibri" panose="020F0502020204030204" pitchFamily="34" charset="0"/>
                <a:cs typeface="Times New Roman" panose="02020603050405020304" pitchFamily="18" charset="0"/>
              </a:rPr>
              <a:t>Encyclopedia</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 of Personality and Individual Differences</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(pp. 2257-2259). Springer, Cham.</a:t>
            </a:r>
          </a:p>
          <a:p>
            <a:pPr marL="171450" marR="0" indent="-171450" algn="just">
              <a:lnSpc>
                <a:spcPct val="200000"/>
              </a:lnSpc>
              <a:buFont typeface="Arial" panose="020B0604020202020204" pitchFamily="34" charset="0"/>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Lewis, S. and Abell, S., 2020. Autonomy versus shame and doubt. In </a:t>
            </a:r>
            <a:r>
              <a:rPr lang="en-GB" sz="1400" i="1" kern="100" dirty="0" err="1">
                <a:effectLst/>
                <a:latin typeface="Times New Roman" panose="02020603050405020304" pitchFamily="18" charset="0"/>
                <a:ea typeface="Calibri" panose="020F0502020204030204" pitchFamily="34" charset="0"/>
                <a:cs typeface="Times New Roman" panose="02020603050405020304" pitchFamily="18" charset="0"/>
              </a:rPr>
              <a:t>Encyclopedia</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 of Personality and Individual Differences</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(pp. 338-341). Springer, Cham.</a:t>
            </a:r>
          </a:p>
          <a:p>
            <a:pPr marL="171450" marR="0" indent="-171450" algn="just">
              <a:lnSpc>
                <a:spcPct val="200000"/>
              </a:lnSpc>
              <a:buFont typeface="Arial" panose="020B0604020202020204" pitchFamily="34" charset="0"/>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Lindeman, M., 2020.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The relationship between an </a:t>
            </a:r>
            <a:r>
              <a:rPr lang="en-GB" sz="1400" i="1" kern="100" dirty="0" err="1">
                <a:effectLst/>
                <a:latin typeface="Times New Roman" panose="02020603050405020304" pitchFamily="18" charset="0"/>
                <a:ea typeface="Calibri" panose="020F0502020204030204" pitchFamily="34" charset="0"/>
                <a:cs typeface="Times New Roman" panose="02020603050405020304" pitchFamily="18" charset="0"/>
              </a:rPr>
              <a:t>eriksonian</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 industry vs inferiority variable measure and substance use in 5th and 8th grade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The Chicago School of Professional Psychology.</a:t>
            </a:r>
          </a:p>
          <a:p>
            <a:pPr marL="171450" marR="0" indent="-171450" algn="just">
              <a:lnSpc>
                <a:spcPct val="200000"/>
              </a:lnSpc>
              <a:buFont typeface="Arial" panose="020B0604020202020204" pitchFamily="34" charset="0"/>
              <a:buChar char="•"/>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Mitchell, L.L., Lodi-Smith, J., Baranski, E.N. and Whitbourne, S.K., 2021. Implications of identity resolution in emerging adulthood for intimacy, generativity, and integrity across the adult lifespan.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Psychology and Aging</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36</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(5), p.545.</a:t>
            </a:r>
          </a:p>
        </p:txBody>
      </p:sp>
    </p:spTree>
    <p:extLst>
      <p:ext uri="{BB962C8B-B14F-4D97-AF65-F5344CB8AC3E}">
        <p14:creationId xmlns:p14="http://schemas.microsoft.com/office/powerpoint/2010/main" val="6942406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305</TotalTime>
  <Words>1822</Words>
  <Application>Microsoft Office PowerPoint</Application>
  <PresentationFormat>Widescreen</PresentationFormat>
  <Paragraphs>98</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Organic</vt:lpstr>
      <vt:lpstr>Erikson’s Psychosocial Theory: How a Child Progresses Through Each Stage of Life</vt:lpstr>
      <vt:lpstr>Erikson’s Psychosocial Theory: How a Child Progresses Through Each Stage of Life</vt:lpstr>
      <vt:lpstr>Stage 1: Trust vs Mistrust (Birth – 1 Year)</vt:lpstr>
      <vt:lpstr>Stage 2: Autonomy vs Shame and Doubt (1 – 3 Years)</vt:lpstr>
      <vt:lpstr>Stage 3: Initiative vs Guilt (3 – 6 Years)</vt:lpstr>
      <vt:lpstr>Stage 4: Industry vs Inferiority (6 – 11 Years)</vt:lpstr>
      <vt:lpstr>Stage 5: Identity vs Role Confusion (Adolescence)</vt:lpstr>
      <vt:lpstr>Later Stages: Intimacy, Generativity, Integrity</vt:lpstr>
      <vt:lpstr>Application to Amira’s Case (Age 3)</vt:lpstr>
      <vt:lpstr>Biological and Environmental Influences</vt:lpstr>
      <vt:lpstr>Critical Evaluation and 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MT_Prod-15</dc:creator>
  <cp:keywords/>
  <dc:description>generated using python-pptx</dc:description>
  <cp:lastModifiedBy>MT_Prod-15</cp:lastModifiedBy>
  <cp:revision>38</cp:revision>
  <dcterms:created xsi:type="dcterms:W3CDTF">2013-01-27T09:14:16Z</dcterms:created>
  <dcterms:modified xsi:type="dcterms:W3CDTF">2025-10-12T15:16:57Z</dcterms:modified>
  <cp:category/>
</cp:coreProperties>
</file>