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7" r:id="rId1"/>
  </p:sldMasterIdLst>
  <p:handoutMasterIdLst>
    <p:handoutMasterId r:id="rId16"/>
  </p:handoutMasterIdLst>
  <p:sldIdLst>
    <p:sldId id="256" r:id="rId2"/>
    <p:sldId id="264" r:id="rId3"/>
    <p:sldId id="269" r:id="rId4"/>
    <p:sldId id="288" r:id="rId5"/>
    <p:sldId id="262" r:id="rId6"/>
    <p:sldId id="289" r:id="rId7"/>
    <p:sldId id="286" r:id="rId8"/>
    <p:sldId id="282" r:id="rId9"/>
    <p:sldId id="263" r:id="rId10"/>
    <p:sldId id="291" r:id="rId11"/>
    <p:sldId id="294" r:id="rId12"/>
    <p:sldId id="278" r:id="rId13"/>
    <p:sldId id="267" r:id="rId14"/>
    <p:sldId id="261" r:id="rId15"/>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20021"/>
    <a:srgbClr val="00421E"/>
    <a:srgbClr val="660033"/>
    <a:srgbClr val="680000"/>
    <a:srgbClr val="800000"/>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619" autoAdjust="0"/>
    <p:restoredTop sz="94660" autoAdjust="0"/>
  </p:normalViewPr>
  <p:slideViewPr>
    <p:cSldViewPr>
      <p:cViewPr varScale="1">
        <p:scale>
          <a:sx n="104" d="100"/>
          <a:sy n="104" d="100"/>
        </p:scale>
        <p:origin x="1746"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pPr>
              <a:defRPr/>
            </a:pPr>
            <a:fld id="{5C8EC51F-5E8B-46AE-A51C-F01E04A2286F}" type="datetimeFigureOut">
              <a:rPr lang="en-GB"/>
              <a:pPr>
                <a:defRPr/>
              </a:pPr>
              <a:t>27/03/2020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pPr>
              <a:defRPr/>
            </a:pPr>
            <a:fld id="{85F18B79-4A30-44CF-8BCD-126C0ECB6616}" type="slidenum">
              <a:rPr lang="en-GB"/>
              <a:pPr>
                <a:defRPr/>
              </a:pPr>
              <a:t>‹#›</a:t>
            </a:fld>
            <a:endParaRPr lang="en-GB"/>
          </a:p>
        </p:txBody>
      </p:sp>
    </p:spTree>
    <p:extLst>
      <p:ext uri="{BB962C8B-B14F-4D97-AF65-F5344CB8AC3E}">
        <p14:creationId xmlns:p14="http://schemas.microsoft.com/office/powerpoint/2010/main" val="207457729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gd name="T0" fmla="*/ 1433 w 3007"/>
                  <a:gd name="T1" fmla="*/ 474 h 2085"/>
                  <a:gd name="T2" fmla="*/ 1460 w 3007"/>
                  <a:gd name="T3" fmla="*/ 528 h 2085"/>
                  <a:gd name="T4" fmla="*/ 1541 w 3007"/>
                  <a:gd name="T5" fmla="*/ 593 h 2085"/>
                  <a:gd name="T6" fmla="*/ 1715 w 3007"/>
                  <a:gd name="T7" fmla="*/ 670 h 2085"/>
                  <a:gd name="T8" fmla="*/ 1927 w 3007"/>
                  <a:gd name="T9" fmla="*/ 735 h 2085"/>
                  <a:gd name="T10" fmla="*/ 2155 w 3007"/>
                  <a:gd name="T11" fmla="*/ 789 h 2085"/>
                  <a:gd name="T12" fmla="*/ 2372 w 3007"/>
                  <a:gd name="T13" fmla="*/ 849 h 2085"/>
                  <a:gd name="T14" fmla="*/ 2551 w 3007"/>
                  <a:gd name="T15" fmla="*/ 920 h 2085"/>
                  <a:gd name="T16" fmla="*/ 2638 w 3007"/>
                  <a:gd name="T17" fmla="*/ 980 h 2085"/>
                  <a:gd name="T18" fmla="*/ 2676 w 3007"/>
                  <a:gd name="T19" fmla="*/ 1029 h 2085"/>
                  <a:gd name="T20" fmla="*/ 2681 w 3007"/>
                  <a:gd name="T21" fmla="*/ 1083 h 2085"/>
                  <a:gd name="T22" fmla="*/ 2665 w 3007"/>
                  <a:gd name="T23" fmla="*/ 1127 h 2085"/>
                  <a:gd name="T24" fmla="*/ 2616 w 3007"/>
                  <a:gd name="T25" fmla="*/ 1170 h 2085"/>
                  <a:gd name="T26" fmla="*/ 2545 w 3007"/>
                  <a:gd name="T27" fmla="*/ 1208 h 2085"/>
                  <a:gd name="T28" fmla="*/ 2448 w 3007"/>
                  <a:gd name="T29" fmla="*/ 1241 h 2085"/>
                  <a:gd name="T30" fmla="*/ 2328 w 3007"/>
                  <a:gd name="T31" fmla="*/ 1274 h 2085"/>
                  <a:gd name="T32" fmla="*/ 2106 w 3007"/>
                  <a:gd name="T33" fmla="*/ 1328 h 2085"/>
                  <a:gd name="T34" fmla="*/ 1742 w 3007"/>
                  <a:gd name="T35" fmla="*/ 1421 h 2085"/>
                  <a:gd name="T36" fmla="*/ 1308 w 3007"/>
                  <a:gd name="T37" fmla="*/ 1540 h 2085"/>
                  <a:gd name="T38" fmla="*/ 820 w 3007"/>
                  <a:gd name="T39" fmla="*/ 1709 h 2085"/>
                  <a:gd name="T40" fmla="*/ 282 w 3007"/>
                  <a:gd name="T41" fmla="*/ 1943 h 2085"/>
                  <a:gd name="T42" fmla="*/ 152 w 3007"/>
                  <a:gd name="T43" fmla="*/ 2085 h 2085"/>
                  <a:gd name="T44" fmla="*/ 386 w 3007"/>
                  <a:gd name="T45" fmla="*/ 1992 h 2085"/>
                  <a:gd name="T46" fmla="*/ 700 w 3007"/>
                  <a:gd name="T47" fmla="*/ 1834 h 2085"/>
                  <a:gd name="T48" fmla="*/ 1064 w 3007"/>
                  <a:gd name="T49" fmla="*/ 1693 h 2085"/>
                  <a:gd name="T50" fmla="*/ 1661 w 3007"/>
                  <a:gd name="T51" fmla="*/ 1497 h 2085"/>
                  <a:gd name="T52" fmla="*/ 1845 w 3007"/>
                  <a:gd name="T53" fmla="*/ 1442 h 2085"/>
                  <a:gd name="T54" fmla="*/ 2252 w 3007"/>
                  <a:gd name="T55" fmla="*/ 1339 h 2085"/>
                  <a:gd name="T56" fmla="*/ 2551 w 3007"/>
                  <a:gd name="T57" fmla="*/ 1263 h 2085"/>
                  <a:gd name="T58" fmla="*/ 2730 w 3007"/>
                  <a:gd name="T59" fmla="*/ 1214 h 2085"/>
                  <a:gd name="T60" fmla="*/ 2876 w 3007"/>
                  <a:gd name="T61" fmla="*/ 1170 h 2085"/>
                  <a:gd name="T62" fmla="*/ 2974 w 3007"/>
                  <a:gd name="T63" fmla="*/ 1132 h 2085"/>
                  <a:gd name="T64" fmla="*/ 3007 w 3007"/>
                  <a:gd name="T65" fmla="*/ 871 h 2085"/>
                  <a:gd name="T66" fmla="*/ 2860 w 3007"/>
                  <a:gd name="T67" fmla="*/ 844 h 2085"/>
                  <a:gd name="T68" fmla="*/ 2670 w 3007"/>
                  <a:gd name="T69" fmla="*/ 806 h 2085"/>
                  <a:gd name="T70" fmla="*/ 2458 w 3007"/>
                  <a:gd name="T71" fmla="*/ 757 h 2085"/>
                  <a:gd name="T72" fmla="*/ 2138 w 3007"/>
                  <a:gd name="T73" fmla="*/ 670 h 2085"/>
                  <a:gd name="T74" fmla="*/ 1959 w 3007"/>
                  <a:gd name="T75" fmla="*/ 604 h 2085"/>
                  <a:gd name="T76" fmla="*/ 1824 w 3007"/>
                  <a:gd name="T77" fmla="*/ 534 h 2085"/>
                  <a:gd name="T78" fmla="*/ 1769 w 3007"/>
                  <a:gd name="T79" fmla="*/ 474 h 2085"/>
                  <a:gd name="T80" fmla="*/ 1753 w 3007"/>
                  <a:gd name="T81" fmla="*/ 436 h 2085"/>
                  <a:gd name="T82" fmla="*/ 1780 w 3007"/>
                  <a:gd name="T83" fmla="*/ 381 h 2085"/>
                  <a:gd name="T84" fmla="*/ 1862 w 3007"/>
                  <a:gd name="T85" fmla="*/ 316 h 2085"/>
                  <a:gd name="T86" fmla="*/ 1986 w 3007"/>
                  <a:gd name="T87" fmla="*/ 267 h 2085"/>
                  <a:gd name="T88" fmla="*/ 2149 w 3007"/>
                  <a:gd name="T89" fmla="*/ 229 h 2085"/>
                  <a:gd name="T90" fmla="*/ 2431 w 3007"/>
                  <a:gd name="T91" fmla="*/ 180 h 2085"/>
                  <a:gd name="T92" fmla="*/ 2827 w 3007"/>
                  <a:gd name="T93" fmla="*/ 125 h 2085"/>
                  <a:gd name="T94" fmla="*/ 3007 w 3007"/>
                  <a:gd name="T95" fmla="*/ 87 h 2085"/>
                  <a:gd name="T96" fmla="*/ 2909 w 3007"/>
                  <a:gd name="T97" fmla="*/ 22 h 2085"/>
                  <a:gd name="T98" fmla="*/ 2676 w 3007"/>
                  <a:gd name="T99" fmla="*/ 66 h 2085"/>
                  <a:gd name="T100" fmla="*/ 2285 w 3007"/>
                  <a:gd name="T101" fmla="*/ 120 h 2085"/>
                  <a:gd name="T102" fmla="*/ 2030 w 3007"/>
                  <a:gd name="T103" fmla="*/ 158 h 2085"/>
                  <a:gd name="T104" fmla="*/ 1791 w 3007"/>
                  <a:gd name="T105" fmla="*/ 202 h 2085"/>
                  <a:gd name="T106" fmla="*/ 1601 w 3007"/>
                  <a:gd name="T107" fmla="*/ 261 h 2085"/>
                  <a:gd name="T108" fmla="*/ 1471 w 3007"/>
                  <a:gd name="T109" fmla="*/ 338 h 2085"/>
                  <a:gd name="T110" fmla="*/ 1438 w 3007"/>
                  <a:gd name="T111" fmla="*/ 387 h 2085"/>
                  <a:gd name="T112" fmla="*/ 1427 w 3007"/>
                  <a:gd name="T113" fmla="*/ 441 h 20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gd name="T0" fmla="*/ 0 w 5740"/>
                <a:gd name="T1" fmla="*/ 0 h 1906"/>
                <a:gd name="T2" fmla="*/ 0 w 5740"/>
                <a:gd name="T3" fmla="*/ 1542 h 1906"/>
                <a:gd name="T4" fmla="*/ 5794 w 5740"/>
                <a:gd name="T5" fmla="*/ 1542 h 1906"/>
                <a:gd name="T6" fmla="*/ 5794 w 5740"/>
                <a:gd name="T7" fmla="*/ 0 h 1906"/>
                <a:gd name="T8" fmla="*/ 0 w 5740"/>
                <a:gd name="T9" fmla="*/ 0 h 1906"/>
                <a:gd name="T10" fmla="*/ 0 w 5740"/>
                <a:gd name="T11" fmla="*/ 0 h 190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40" h="1906">
                  <a:moveTo>
                    <a:pt x="0" y="0"/>
                  </a:moveTo>
                  <a:lnTo>
                    <a:pt x="0" y="1906"/>
                  </a:lnTo>
                  <a:lnTo>
                    <a:pt x="5740" y="1906"/>
                  </a:lnTo>
                  <a:lnTo>
                    <a:pt x="574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50539" name="Rectangle 11"/>
          <p:cNvSpPr>
            <a:spLocks noGrp="1" noChangeArrowheads="1"/>
          </p:cNvSpPr>
          <p:nvPr>
            <p:ph type="ctrTitle" sz="quarter"/>
          </p:nvPr>
        </p:nvSpPr>
        <p:spPr>
          <a:xfrm>
            <a:off x="685800" y="1736725"/>
            <a:ext cx="7772400" cy="1920875"/>
          </a:xfrm>
        </p:spPr>
        <p:txBody>
          <a:bodyPr/>
          <a:lstStyle>
            <a:lvl1pPr>
              <a:defRPr sz="6000"/>
            </a:lvl1pPr>
          </a:lstStyle>
          <a:p>
            <a:r>
              <a:rPr lang="en-GB"/>
              <a:t>Click to edit Master title style</a:t>
            </a:r>
          </a:p>
        </p:txBody>
      </p:sp>
      <p:sp>
        <p:nvSpPr>
          <p:cNvPr id="150540"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r>
              <a:rPr lang="en-GB"/>
              <a:t>Click to edit Master subtitle style</a:t>
            </a:r>
          </a:p>
        </p:txBody>
      </p:sp>
      <p:sp>
        <p:nvSpPr>
          <p:cNvPr id="13" name="Rectangle 13"/>
          <p:cNvSpPr>
            <a:spLocks noGrp="1" noChangeArrowheads="1"/>
          </p:cNvSpPr>
          <p:nvPr>
            <p:ph type="dt" sz="quarter" idx="10"/>
          </p:nvPr>
        </p:nvSpPr>
        <p:spPr>
          <a:xfrm>
            <a:off x="457200" y="6248400"/>
            <a:ext cx="2133600" cy="476250"/>
          </a:xfrm>
        </p:spPr>
        <p:txBody>
          <a:bodyPr/>
          <a:lstStyle>
            <a:lvl1pPr>
              <a:defRPr/>
            </a:lvl1pPr>
          </a:lstStyle>
          <a:p>
            <a:pPr>
              <a:defRPr/>
            </a:pPr>
            <a:endParaRPr lang="en-GB"/>
          </a:p>
        </p:txBody>
      </p:sp>
      <p:sp>
        <p:nvSpPr>
          <p:cNvPr id="14" name="Rectangle 14"/>
          <p:cNvSpPr>
            <a:spLocks noGrp="1" noChangeArrowheads="1"/>
          </p:cNvSpPr>
          <p:nvPr>
            <p:ph type="ftr" sz="quarter" idx="11"/>
          </p:nvPr>
        </p:nvSpPr>
        <p:spPr>
          <a:xfrm>
            <a:off x="3124200" y="6251575"/>
            <a:ext cx="2895600" cy="476250"/>
          </a:xfrm>
        </p:spPr>
        <p:txBody>
          <a:bodyPr/>
          <a:lstStyle>
            <a:lvl1pPr>
              <a:defRPr/>
            </a:lvl1pPr>
          </a:lstStyle>
          <a:p>
            <a:pPr>
              <a:defRPr/>
            </a:pPr>
            <a:endParaRPr lang="en-GB"/>
          </a:p>
        </p:txBody>
      </p:sp>
      <p:sp>
        <p:nvSpPr>
          <p:cNvPr id="15" name="Rectangle 15"/>
          <p:cNvSpPr>
            <a:spLocks noGrp="1" noChangeArrowheads="1"/>
          </p:cNvSpPr>
          <p:nvPr>
            <p:ph type="sldNum" sz="quarter" idx="12"/>
          </p:nvPr>
        </p:nvSpPr>
        <p:spPr>
          <a:xfrm>
            <a:off x="6553200" y="6254750"/>
            <a:ext cx="2133600" cy="476250"/>
          </a:xfrm>
        </p:spPr>
        <p:txBody>
          <a:bodyPr/>
          <a:lstStyle>
            <a:lvl1pPr>
              <a:defRPr/>
            </a:lvl1pPr>
          </a:lstStyle>
          <a:p>
            <a:pPr>
              <a:defRPr/>
            </a:pPr>
            <a:fld id="{AB21C261-962E-4F13-A2E5-15AF480E4001}"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72315435-4CCB-4982-9BBF-3425FF1405EF}"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55C596A9-A72D-4615-AD40-AD5FACE1F466}"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962FBA95-7D21-4020-9FA1-297FDB499740}"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2"/>
          <p:cNvSpPr>
            <a:spLocks noGrp="1" noChangeArrowheads="1"/>
          </p:cNvSpPr>
          <p:nvPr>
            <p:ph type="dt" sz="half"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414B3656-5E65-40A1-BABD-D7D733EEBFF9}" type="slidenum">
              <a:rPr lang="en-GB"/>
              <a:pPr>
                <a:defRPr/>
              </a:pPr>
              <a:t>‹#›</a:t>
            </a:fld>
            <a:endParaRPr lang="en-GB"/>
          </a:p>
        </p:txBody>
      </p:sp>
      <p:sp>
        <p:nvSpPr>
          <p:cNvPr id="9"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2"/>
          <p:cNvSpPr>
            <a:spLocks noGrp="1" noChangeArrowheads="1"/>
          </p:cNvSpPr>
          <p:nvPr>
            <p:ph type="dt" sz="half"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211D7201-7C3E-4FFC-87B2-78D3385405BA}" type="slidenum">
              <a:rPr lang="en-GB"/>
              <a:pPr>
                <a:defRPr/>
              </a:pPr>
              <a:t>‹#›</a:t>
            </a:fld>
            <a:endParaRPr lang="en-GB"/>
          </a:p>
        </p:txBody>
      </p:sp>
      <p:sp>
        <p:nvSpPr>
          <p:cNvPr id="5"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2"/>
          <p:cNvSpPr>
            <a:spLocks noGrp="1" noChangeArrowheads="1"/>
          </p:cNvSpPr>
          <p:nvPr>
            <p:ph type="dt" sz="half"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8F1D69C3-CA2F-45E0-AD3B-E2C428C4A9B1}" type="slidenum">
              <a:rPr lang="en-GB"/>
              <a:pPr>
                <a:defRPr/>
              </a:pPr>
              <a:t>‹#›</a:t>
            </a:fld>
            <a:endParaRPr lang="en-GB"/>
          </a:p>
        </p:txBody>
      </p:sp>
      <p:sp>
        <p:nvSpPr>
          <p:cNvPr id="4"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4C5EA670-E31B-4CB0-BC86-DA0DAB21234A}"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2"/>
          <p:cNvSpPr>
            <a:spLocks noGrp="1" noChangeArrowheads="1"/>
          </p:cNvSpPr>
          <p:nvPr>
            <p:ph type="dt" sz="half"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5F8A25BC-05E8-4A6E-9B48-EDE71AF3094F}" type="slidenum">
              <a:rPr lang="en-GB"/>
              <a:pPr>
                <a:defRPr/>
              </a:pPr>
              <a:t>‹#›</a:t>
            </a:fld>
            <a:endParaRPr lang="en-GB"/>
          </a:p>
        </p:txBody>
      </p:sp>
      <p:sp>
        <p:nvSpPr>
          <p:cNvPr id="7"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7A15FEE9-8D8C-4AFE-B0EE-8F31B551F491}"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2"/>
          <p:cNvSpPr>
            <a:spLocks noGrp="1" noChangeArrowheads="1"/>
          </p:cNvSpPr>
          <p:nvPr>
            <p:ph type="dt" sz="half"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6F6FAA77-03C1-42BA-BD88-04CEAA6932D6}" type="slidenum">
              <a:rPr lang="en-GB"/>
              <a:pPr>
                <a:defRPr/>
              </a:pPr>
              <a:t>‹#›</a:t>
            </a:fld>
            <a:endParaRPr lang="en-GB"/>
          </a:p>
        </p:txBody>
      </p:sp>
      <p:sp>
        <p:nvSpPr>
          <p:cNvPr id="6"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2"/>
          <p:cNvSpPr>
            <a:spLocks noGrp="1" noChangeArrowheads="1"/>
          </p:cNvSpPr>
          <p:nvPr>
            <p:ph type="dt" sz="half" idx="10"/>
          </p:nvPr>
        </p:nvSpPr>
        <p:spPr>
          <a:ln/>
        </p:spPr>
        <p:txBody>
          <a:bodyPr/>
          <a:lstStyle>
            <a:lvl1pPr>
              <a:defRPr/>
            </a:lvl1pPr>
          </a:lstStyle>
          <a:p>
            <a:pPr>
              <a:defRPr/>
            </a:pPr>
            <a:endParaRPr lang="en-GB"/>
          </a:p>
        </p:txBody>
      </p:sp>
      <p:sp>
        <p:nvSpPr>
          <p:cNvPr id="7" name="Rectangle 3"/>
          <p:cNvSpPr>
            <a:spLocks noGrp="1" noChangeArrowheads="1"/>
          </p:cNvSpPr>
          <p:nvPr>
            <p:ph type="sldNum" sz="quarter" idx="11"/>
          </p:nvPr>
        </p:nvSpPr>
        <p:spPr>
          <a:ln/>
        </p:spPr>
        <p:txBody>
          <a:bodyPr/>
          <a:lstStyle>
            <a:lvl1pPr>
              <a:defRPr/>
            </a:lvl1pPr>
          </a:lstStyle>
          <a:p>
            <a:pPr>
              <a:defRPr/>
            </a:pPr>
            <a:fld id="{44D71E95-4C6E-4F8E-B1B7-94B0A375A93C}" type="slidenum">
              <a:rPr lang="en-GB"/>
              <a:pPr>
                <a:defRPr/>
              </a:pPr>
              <a:t>‹#›</a:t>
            </a:fld>
            <a:endParaRPr lang="en-GB"/>
          </a:p>
        </p:txBody>
      </p:sp>
      <p:sp>
        <p:nvSpPr>
          <p:cNvPr id="8" name="Rectangle 14"/>
          <p:cNvSpPr>
            <a:spLocks noGrp="1" noChangeArrowheads="1"/>
          </p:cNvSpPr>
          <p:nvPr>
            <p:ph type="ftr" sz="quarter" idx="12"/>
          </p:nvPr>
        </p:nvSpPr>
        <p:spPr>
          <a:ln/>
        </p:spPr>
        <p:txBody>
          <a:bodyPr/>
          <a:lstStyle>
            <a:lvl1pPr>
              <a:defRPr/>
            </a:lvl1pPr>
          </a:lstStyle>
          <a:p>
            <a:pPr>
              <a:defRPr/>
            </a:pPr>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680000"/>
        </a:solidFill>
        <a:effectLst/>
      </p:bgPr>
    </p:bg>
    <p:spTree>
      <p:nvGrpSpPr>
        <p:cNvPr id="1" name=""/>
        <p:cNvGrpSpPr/>
        <p:nvPr/>
      </p:nvGrpSpPr>
      <p:grpSpPr>
        <a:xfrm>
          <a:off x="0" y="0"/>
          <a:ext cx="0" cy="0"/>
          <a:chOff x="0" y="0"/>
          <a:chExt cx="0" cy="0"/>
        </a:xfrm>
      </p:grpSpPr>
      <p:sp>
        <p:nvSpPr>
          <p:cNvPr id="149506" name="Rectangle 2"/>
          <p:cNvSpPr>
            <a:spLocks noGrp="1" noChangeArrowheads="1"/>
          </p:cNvSpPr>
          <p:nvPr>
            <p:ph type="dt" sz="half" idx="2"/>
          </p:nvPr>
        </p:nvSpPr>
        <p:spPr bwMode="auto">
          <a:xfrm>
            <a:off x="457200" y="625157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49507" name="Rectangle 3"/>
          <p:cNvSpPr>
            <a:spLocks noGrp="1" noChangeArrowheads="1"/>
          </p:cNvSpPr>
          <p:nvPr>
            <p:ph type="sldNum" sz="quarter" idx="4"/>
          </p:nvPr>
        </p:nvSpPr>
        <p:spPr bwMode="auto">
          <a:xfrm>
            <a:off x="6553200" y="6248400"/>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B2423DEF-2E67-400C-9519-64337AC610E8}" type="slidenum">
              <a:rPr lang="en-GB"/>
              <a:pPr>
                <a:defRPr/>
              </a:pPr>
              <a:t>‹#›</a:t>
            </a:fld>
            <a:endParaRPr lang="en-GB"/>
          </a:p>
        </p:txBody>
      </p:sp>
      <p:grpSp>
        <p:nvGrpSpPr>
          <p:cNvPr id="1028" name="Group 4"/>
          <p:cNvGrpSpPr>
            <a:grpSpLocks/>
          </p:cNvGrpSpPr>
          <p:nvPr/>
        </p:nvGrpSpPr>
        <p:grpSpPr bwMode="auto">
          <a:xfrm>
            <a:off x="0" y="0"/>
            <a:ext cx="9140825" cy="6850063"/>
            <a:chOff x="0" y="0"/>
            <a:chExt cx="5758" cy="4315"/>
          </a:xfrm>
        </p:grpSpPr>
        <p:grpSp>
          <p:nvGrpSpPr>
            <p:cNvPr id="1032" name="Group 5"/>
            <p:cNvGrpSpPr>
              <a:grpSpLocks/>
            </p:cNvGrpSpPr>
            <p:nvPr userDrawn="1"/>
          </p:nvGrpSpPr>
          <p:grpSpPr bwMode="auto">
            <a:xfrm>
              <a:off x="1728" y="2230"/>
              <a:ext cx="4027" cy="2085"/>
              <a:chOff x="1728" y="2230"/>
              <a:chExt cx="4027" cy="2085"/>
            </a:xfrm>
          </p:grpSpPr>
          <p:sp>
            <p:nvSpPr>
              <p:cNvPr id="149510"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149511"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49512"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038" name="Freeform 9"/>
              <p:cNvSpPr>
                <a:spLocks/>
              </p:cNvSpPr>
              <p:nvPr/>
            </p:nvSpPr>
            <p:spPr bwMode="hidden">
              <a:xfrm>
                <a:off x="2748" y="2230"/>
                <a:ext cx="3007" cy="2085"/>
              </a:xfrm>
              <a:custGeom>
                <a:avLst/>
                <a:gdLst>
                  <a:gd name="T0" fmla="*/ 1433 w 3007"/>
                  <a:gd name="T1" fmla="*/ 474 h 2085"/>
                  <a:gd name="T2" fmla="*/ 1460 w 3007"/>
                  <a:gd name="T3" fmla="*/ 528 h 2085"/>
                  <a:gd name="T4" fmla="*/ 1541 w 3007"/>
                  <a:gd name="T5" fmla="*/ 593 h 2085"/>
                  <a:gd name="T6" fmla="*/ 1715 w 3007"/>
                  <a:gd name="T7" fmla="*/ 670 h 2085"/>
                  <a:gd name="T8" fmla="*/ 1927 w 3007"/>
                  <a:gd name="T9" fmla="*/ 735 h 2085"/>
                  <a:gd name="T10" fmla="*/ 2155 w 3007"/>
                  <a:gd name="T11" fmla="*/ 789 h 2085"/>
                  <a:gd name="T12" fmla="*/ 2372 w 3007"/>
                  <a:gd name="T13" fmla="*/ 849 h 2085"/>
                  <a:gd name="T14" fmla="*/ 2551 w 3007"/>
                  <a:gd name="T15" fmla="*/ 920 h 2085"/>
                  <a:gd name="T16" fmla="*/ 2638 w 3007"/>
                  <a:gd name="T17" fmla="*/ 980 h 2085"/>
                  <a:gd name="T18" fmla="*/ 2676 w 3007"/>
                  <a:gd name="T19" fmla="*/ 1029 h 2085"/>
                  <a:gd name="T20" fmla="*/ 2681 w 3007"/>
                  <a:gd name="T21" fmla="*/ 1083 h 2085"/>
                  <a:gd name="T22" fmla="*/ 2665 w 3007"/>
                  <a:gd name="T23" fmla="*/ 1127 h 2085"/>
                  <a:gd name="T24" fmla="*/ 2616 w 3007"/>
                  <a:gd name="T25" fmla="*/ 1170 h 2085"/>
                  <a:gd name="T26" fmla="*/ 2545 w 3007"/>
                  <a:gd name="T27" fmla="*/ 1208 h 2085"/>
                  <a:gd name="T28" fmla="*/ 2448 w 3007"/>
                  <a:gd name="T29" fmla="*/ 1241 h 2085"/>
                  <a:gd name="T30" fmla="*/ 2328 w 3007"/>
                  <a:gd name="T31" fmla="*/ 1274 h 2085"/>
                  <a:gd name="T32" fmla="*/ 2106 w 3007"/>
                  <a:gd name="T33" fmla="*/ 1328 h 2085"/>
                  <a:gd name="T34" fmla="*/ 1742 w 3007"/>
                  <a:gd name="T35" fmla="*/ 1421 h 2085"/>
                  <a:gd name="T36" fmla="*/ 1308 w 3007"/>
                  <a:gd name="T37" fmla="*/ 1540 h 2085"/>
                  <a:gd name="T38" fmla="*/ 820 w 3007"/>
                  <a:gd name="T39" fmla="*/ 1709 h 2085"/>
                  <a:gd name="T40" fmla="*/ 282 w 3007"/>
                  <a:gd name="T41" fmla="*/ 1943 h 2085"/>
                  <a:gd name="T42" fmla="*/ 152 w 3007"/>
                  <a:gd name="T43" fmla="*/ 2085 h 2085"/>
                  <a:gd name="T44" fmla="*/ 386 w 3007"/>
                  <a:gd name="T45" fmla="*/ 1992 h 2085"/>
                  <a:gd name="T46" fmla="*/ 700 w 3007"/>
                  <a:gd name="T47" fmla="*/ 1834 h 2085"/>
                  <a:gd name="T48" fmla="*/ 1064 w 3007"/>
                  <a:gd name="T49" fmla="*/ 1693 h 2085"/>
                  <a:gd name="T50" fmla="*/ 1661 w 3007"/>
                  <a:gd name="T51" fmla="*/ 1497 h 2085"/>
                  <a:gd name="T52" fmla="*/ 1845 w 3007"/>
                  <a:gd name="T53" fmla="*/ 1442 h 2085"/>
                  <a:gd name="T54" fmla="*/ 2252 w 3007"/>
                  <a:gd name="T55" fmla="*/ 1339 h 2085"/>
                  <a:gd name="T56" fmla="*/ 2551 w 3007"/>
                  <a:gd name="T57" fmla="*/ 1263 h 2085"/>
                  <a:gd name="T58" fmla="*/ 2730 w 3007"/>
                  <a:gd name="T59" fmla="*/ 1214 h 2085"/>
                  <a:gd name="T60" fmla="*/ 2876 w 3007"/>
                  <a:gd name="T61" fmla="*/ 1170 h 2085"/>
                  <a:gd name="T62" fmla="*/ 2974 w 3007"/>
                  <a:gd name="T63" fmla="*/ 1132 h 2085"/>
                  <a:gd name="T64" fmla="*/ 3007 w 3007"/>
                  <a:gd name="T65" fmla="*/ 871 h 2085"/>
                  <a:gd name="T66" fmla="*/ 2860 w 3007"/>
                  <a:gd name="T67" fmla="*/ 844 h 2085"/>
                  <a:gd name="T68" fmla="*/ 2670 w 3007"/>
                  <a:gd name="T69" fmla="*/ 806 h 2085"/>
                  <a:gd name="T70" fmla="*/ 2458 w 3007"/>
                  <a:gd name="T71" fmla="*/ 757 h 2085"/>
                  <a:gd name="T72" fmla="*/ 2138 w 3007"/>
                  <a:gd name="T73" fmla="*/ 670 h 2085"/>
                  <a:gd name="T74" fmla="*/ 1959 w 3007"/>
                  <a:gd name="T75" fmla="*/ 604 h 2085"/>
                  <a:gd name="T76" fmla="*/ 1824 w 3007"/>
                  <a:gd name="T77" fmla="*/ 534 h 2085"/>
                  <a:gd name="T78" fmla="*/ 1769 w 3007"/>
                  <a:gd name="T79" fmla="*/ 474 h 2085"/>
                  <a:gd name="T80" fmla="*/ 1753 w 3007"/>
                  <a:gd name="T81" fmla="*/ 436 h 2085"/>
                  <a:gd name="T82" fmla="*/ 1780 w 3007"/>
                  <a:gd name="T83" fmla="*/ 381 h 2085"/>
                  <a:gd name="T84" fmla="*/ 1862 w 3007"/>
                  <a:gd name="T85" fmla="*/ 316 h 2085"/>
                  <a:gd name="T86" fmla="*/ 1986 w 3007"/>
                  <a:gd name="T87" fmla="*/ 267 h 2085"/>
                  <a:gd name="T88" fmla="*/ 2149 w 3007"/>
                  <a:gd name="T89" fmla="*/ 229 h 2085"/>
                  <a:gd name="T90" fmla="*/ 2431 w 3007"/>
                  <a:gd name="T91" fmla="*/ 180 h 2085"/>
                  <a:gd name="T92" fmla="*/ 2827 w 3007"/>
                  <a:gd name="T93" fmla="*/ 125 h 2085"/>
                  <a:gd name="T94" fmla="*/ 3007 w 3007"/>
                  <a:gd name="T95" fmla="*/ 87 h 2085"/>
                  <a:gd name="T96" fmla="*/ 2909 w 3007"/>
                  <a:gd name="T97" fmla="*/ 22 h 2085"/>
                  <a:gd name="T98" fmla="*/ 2676 w 3007"/>
                  <a:gd name="T99" fmla="*/ 66 h 2085"/>
                  <a:gd name="T100" fmla="*/ 2285 w 3007"/>
                  <a:gd name="T101" fmla="*/ 120 h 2085"/>
                  <a:gd name="T102" fmla="*/ 2030 w 3007"/>
                  <a:gd name="T103" fmla="*/ 158 h 2085"/>
                  <a:gd name="T104" fmla="*/ 1791 w 3007"/>
                  <a:gd name="T105" fmla="*/ 202 h 2085"/>
                  <a:gd name="T106" fmla="*/ 1601 w 3007"/>
                  <a:gd name="T107" fmla="*/ 261 h 2085"/>
                  <a:gd name="T108" fmla="*/ 1471 w 3007"/>
                  <a:gd name="T109" fmla="*/ 338 h 2085"/>
                  <a:gd name="T110" fmla="*/ 1438 w 3007"/>
                  <a:gd name="T111" fmla="*/ 387 h 2085"/>
                  <a:gd name="T112" fmla="*/ 1427 w 3007"/>
                  <a:gd name="T113" fmla="*/ 441 h 2085"/>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close/>
                  </a:path>
                </a:pathLst>
              </a:custGeom>
              <a:solidFill>
                <a:schemeClr val="bg1"/>
              </a:solidFill>
              <a:ln w="9525">
                <a:noFill/>
                <a:round/>
                <a:headEnd/>
                <a:tailEnd/>
              </a:ln>
            </p:spPr>
            <p:txBody>
              <a:bodyPr/>
              <a:lstStyle/>
              <a:p>
                <a:pPr>
                  <a:defRPr/>
                </a:pPr>
                <a:endParaRPr lang="en-GB"/>
              </a:p>
            </p:txBody>
          </p:sp>
          <p:sp>
            <p:nvSpPr>
              <p:cNvPr id="149514"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149515"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1034" name="Freeform 12"/>
            <p:cNvSpPr>
              <a:spLocks/>
            </p:cNvSpPr>
            <p:nvPr/>
          </p:nvSpPr>
          <p:spPr bwMode="hidden">
            <a:xfrm>
              <a:off x="0" y="0"/>
              <a:ext cx="5758" cy="1776"/>
            </a:xfrm>
            <a:custGeom>
              <a:avLst/>
              <a:gdLst>
                <a:gd name="T0" fmla="*/ 0 w 5740"/>
                <a:gd name="T1" fmla="*/ 0 h 1906"/>
                <a:gd name="T2" fmla="*/ 0 w 5740"/>
                <a:gd name="T3" fmla="*/ 1542 h 1906"/>
                <a:gd name="T4" fmla="*/ 5794 w 5740"/>
                <a:gd name="T5" fmla="*/ 1542 h 1906"/>
                <a:gd name="T6" fmla="*/ 5794 w 5740"/>
                <a:gd name="T7" fmla="*/ 0 h 1906"/>
                <a:gd name="T8" fmla="*/ 0 w 5740"/>
                <a:gd name="T9" fmla="*/ 0 h 1906"/>
                <a:gd name="T10" fmla="*/ 0 w 5740"/>
                <a:gd name="T11" fmla="*/ 0 h 190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740" h="1906">
                  <a:moveTo>
                    <a:pt x="0" y="0"/>
                  </a:moveTo>
                  <a:lnTo>
                    <a:pt x="0" y="1906"/>
                  </a:lnTo>
                  <a:lnTo>
                    <a:pt x="5740" y="1906"/>
                  </a:lnTo>
                  <a:lnTo>
                    <a:pt x="574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149517"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49518" name="Rectangle 14"/>
          <p:cNvSpPr>
            <a:spLocks noGrp="1" noChangeArrowheads="1"/>
          </p:cNvSpPr>
          <p:nvPr>
            <p:ph type="ftr" sz="quarter" idx="3"/>
          </p:nvPr>
        </p:nvSpPr>
        <p:spPr bwMode="auto">
          <a:xfrm>
            <a:off x="3124200" y="6248400"/>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Arial" charset="0"/>
              </a:defRPr>
            </a:lvl1pPr>
          </a:lstStyle>
          <a:p>
            <a:pPr>
              <a:defRPr/>
            </a:pPr>
            <a:endParaRPr lang="en-GB"/>
          </a:p>
        </p:txBody>
      </p:sp>
      <p:sp>
        <p:nvSpPr>
          <p:cNvPr id="149519" name="Rectangle 15"/>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cSld>
  <p:clrMap bg1="dk2" tx1="lt1" bg2="dk1" tx2="lt2" accent1="accent1" accent2="accent2" accent3="accent3" accent4="accent4" accent5="accent5" accent6="accent6" hlink="hlink" folHlink="folHlink"/>
  <p:sldLayoutIdLst>
    <p:sldLayoutId id="2147483857" r:id="rId1"/>
    <p:sldLayoutId id="2147483846" r:id="rId2"/>
    <p:sldLayoutId id="2147483847" r:id="rId3"/>
    <p:sldLayoutId id="2147483848" r:id="rId4"/>
    <p:sldLayoutId id="2147483849" r:id="rId5"/>
    <p:sldLayoutId id="2147483850" r:id="rId6"/>
    <p:sldLayoutId id="2147483851" r:id="rId7"/>
    <p:sldLayoutId id="2147483852" r:id="rId8"/>
    <p:sldLayoutId id="2147483853" r:id="rId9"/>
    <p:sldLayoutId id="2147483854" r:id="rId10"/>
    <p:sldLayoutId id="2147483855" r:id="rId11"/>
    <p:sldLayoutId id="2147483856" r:id="rId12"/>
  </p:sldLayoutIdLst>
  <p:txStyles>
    <p:title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4.xml"/><Relationship Id="rId5" Type="http://schemas.microsoft.com/office/2007/relationships/hdphoto" Target="../media/hdphoto3.wdp"/><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2" Type="http://schemas.openxmlformats.org/officeDocument/2006/relationships/hyperlink" Target="http://www.jstor.org/stable/468929" TargetMode="Externa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3EY2QEs-iYo" TargetMode="External"/><Relationship Id="rId2" Type="http://schemas.openxmlformats.org/officeDocument/2006/relationships/hyperlink" Target="http://www.poetryarchive.org/poetryarchive/singlePoet.do?poetId=7069"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42002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323528" y="5229200"/>
            <a:ext cx="8604250" cy="1495249"/>
          </a:xfrm>
        </p:spPr>
        <p:txBody>
          <a:bodyPr/>
          <a:lstStyle/>
          <a:p>
            <a:pPr eaLnBrk="1" hangingPunct="1">
              <a:defRPr/>
            </a:pPr>
            <a:r>
              <a:rPr lang="en-GB" sz="3000" dirty="0">
                <a:solidFill>
                  <a:schemeClr val="accent3">
                    <a:lumMod val="60000"/>
                    <a:lumOff val="40000"/>
                  </a:schemeClr>
                </a:solidFill>
                <a:latin typeface="+mn-lt"/>
                <a:ea typeface="+mn-ea"/>
                <a:cs typeface="+mn-cs"/>
              </a:rPr>
              <a:t>DEATH IN LIFE &amp; LIFE IN DEATH: </a:t>
            </a:r>
            <a:br>
              <a:rPr lang="en-GB" sz="4400" b="0" dirty="0">
                <a:solidFill>
                  <a:schemeClr val="accent3">
                    <a:lumMod val="60000"/>
                    <a:lumOff val="40000"/>
                  </a:schemeClr>
                </a:solidFill>
                <a:effectLst/>
                <a:latin typeface="Palatino Linotype" panose="02040502050505030304" pitchFamily="18" charset="0"/>
              </a:rPr>
            </a:br>
            <a:r>
              <a:rPr lang="en-GB" sz="2800" b="0" dirty="0">
                <a:effectLst/>
                <a:latin typeface="Palatino Linotype" panose="02040502050505030304" pitchFamily="18" charset="0"/>
              </a:rPr>
              <a:t>the quest for order</a:t>
            </a:r>
            <a:r>
              <a:rPr lang="en-GB" sz="3600" b="0" dirty="0">
                <a:effectLst/>
                <a:latin typeface="Palatino Linotype" panose="02040502050505030304" pitchFamily="18" charset="0"/>
              </a:rPr>
              <a:t> </a:t>
            </a:r>
            <a:br>
              <a:rPr lang="en-GB" sz="4400" dirty="0">
                <a:effectLst/>
                <a:latin typeface="Palatino Linotype" panose="02040502050505030304" pitchFamily="18" charset="0"/>
              </a:rPr>
            </a:br>
            <a:r>
              <a:rPr lang="en-GB" sz="3200" b="0" dirty="0">
                <a:effectLst/>
                <a:latin typeface="Palatino Linotype" panose="02040502050505030304" pitchFamily="18" charset="0"/>
              </a:rPr>
              <a:t>Eliot, </a:t>
            </a:r>
            <a:r>
              <a:rPr lang="en-GB" sz="3200" b="0" i="1" dirty="0">
                <a:effectLst/>
                <a:latin typeface="Palatino Linotype" panose="02040502050505030304" pitchFamily="18" charset="0"/>
              </a:rPr>
              <a:t>The Wasteland, </a:t>
            </a:r>
            <a:r>
              <a:rPr lang="en-GB" sz="3200" b="0" dirty="0">
                <a:effectLst/>
                <a:latin typeface="Palatino Linotype" panose="02040502050505030304" pitchFamily="18" charset="0"/>
              </a:rPr>
              <a:t>1922</a:t>
            </a:r>
          </a:p>
        </p:txBody>
      </p:sp>
      <p:sp>
        <p:nvSpPr>
          <p:cNvPr id="3075" name="Rectangle 3"/>
          <p:cNvSpPr>
            <a:spLocks noGrp="1" noChangeArrowheads="1"/>
          </p:cNvSpPr>
          <p:nvPr>
            <p:ph type="subTitle" idx="1"/>
          </p:nvPr>
        </p:nvSpPr>
        <p:spPr>
          <a:xfrm>
            <a:off x="0" y="133551"/>
            <a:ext cx="9144000" cy="559145"/>
          </a:xfrm>
        </p:spPr>
        <p:txBody>
          <a:bodyPr/>
          <a:lstStyle/>
          <a:p>
            <a:r>
              <a:rPr lang="en-GB" dirty="0"/>
              <a:t> </a:t>
            </a:r>
            <a:r>
              <a:rPr lang="en-GB" sz="3000" dirty="0">
                <a:solidFill>
                  <a:schemeClr val="accent3">
                    <a:lumMod val="60000"/>
                    <a:lumOff val="40000"/>
                  </a:schemeClr>
                </a:solidFill>
              </a:rPr>
              <a:t>HPEN6008/5008: MODERNISM </a:t>
            </a:r>
            <a:r>
              <a:rPr lang="en-GB" sz="3000" i="1" dirty="0">
                <a:solidFill>
                  <a:schemeClr val="accent3">
                    <a:lumMod val="60000"/>
                    <a:lumOff val="40000"/>
                  </a:schemeClr>
                </a:solidFill>
              </a:rPr>
              <a:t>&amp; </a:t>
            </a:r>
            <a:r>
              <a:rPr lang="en-GB" sz="3000" dirty="0">
                <a:solidFill>
                  <a:schemeClr val="accent3">
                    <a:lumMod val="60000"/>
                    <a:lumOff val="40000"/>
                  </a:schemeClr>
                </a:solidFill>
              </a:rPr>
              <a:t>MODERNISMS</a:t>
            </a:r>
            <a:endParaRPr lang="en-GB" sz="3000" dirty="0">
              <a:solidFill>
                <a:schemeClr val="accent3">
                  <a:lumMod val="60000"/>
                  <a:lumOff val="40000"/>
                </a:schemeClr>
              </a:solidFill>
              <a:effectLst/>
              <a:latin typeface="Perpetua Titling MT" pitchFamily="18" charset="0"/>
            </a:endParaRPr>
          </a:p>
        </p:txBody>
      </p:sp>
      <p:pic>
        <p:nvPicPr>
          <p:cNvPr id="2" name="Picture 1"/>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1691680" y="820942"/>
            <a:ext cx="5472608" cy="3987865"/>
          </a:xfrm>
          <a:prstGeom prst="rect">
            <a:avLst/>
          </a:prstGeom>
          <a:ln>
            <a:solidFill>
              <a:srgbClr val="FFC000"/>
            </a:solidFill>
          </a:ln>
        </p:spPr>
      </p:pic>
      <p:sp>
        <p:nvSpPr>
          <p:cNvPr id="3" name="Rectangle 2"/>
          <p:cNvSpPr/>
          <p:nvPr/>
        </p:nvSpPr>
        <p:spPr>
          <a:xfrm>
            <a:off x="2627784" y="4839292"/>
            <a:ext cx="3600399" cy="369332"/>
          </a:xfrm>
          <a:prstGeom prst="rect">
            <a:avLst/>
          </a:prstGeom>
        </p:spPr>
        <p:txBody>
          <a:bodyPr wrap="square">
            <a:spAutoFit/>
          </a:bodyPr>
          <a:lstStyle/>
          <a:p>
            <a:r>
              <a:rPr lang="en-GB" dirty="0">
                <a:solidFill>
                  <a:srgbClr val="FFC000"/>
                </a:solidFill>
              </a:rPr>
              <a:t>Franz Marc, </a:t>
            </a:r>
            <a:r>
              <a:rPr lang="en-GB" i="1" dirty="0">
                <a:solidFill>
                  <a:srgbClr val="FFC000"/>
                </a:solidFill>
              </a:rPr>
              <a:t>The fate of the animals </a:t>
            </a:r>
            <a:r>
              <a:rPr lang="en-GB" dirty="0">
                <a:solidFill>
                  <a:srgbClr val="FFC000"/>
                </a:solidFill>
              </a:rPr>
              <a:t>1913</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rgbClr val="420021"/>
        </a:solidFill>
        <a:effectLst/>
      </p:bgPr>
    </p:bg>
    <p:spTree>
      <p:nvGrpSpPr>
        <p:cNvPr id="1" name=""/>
        <p:cNvGrpSpPr/>
        <p:nvPr/>
      </p:nvGrpSpPr>
      <p:grpSpPr>
        <a:xfrm>
          <a:off x="0" y="0"/>
          <a:ext cx="0" cy="0"/>
          <a:chOff x="0" y="0"/>
          <a:chExt cx="0" cy="0"/>
        </a:xfrm>
      </p:grpSpPr>
      <p:sp>
        <p:nvSpPr>
          <p:cNvPr id="14338" name="Rectangle 2"/>
          <p:cNvSpPr>
            <a:spLocks noGrp="1" noRot="1" noChangeArrowheads="1"/>
          </p:cNvSpPr>
          <p:nvPr>
            <p:ph type="title"/>
          </p:nvPr>
        </p:nvSpPr>
        <p:spPr>
          <a:xfrm>
            <a:off x="179388" y="260350"/>
            <a:ext cx="8686800" cy="1143000"/>
          </a:xfrm>
        </p:spPr>
        <p:txBody>
          <a:bodyPr/>
          <a:lstStyle/>
          <a:p>
            <a:pPr eaLnBrk="1" hangingPunct="1"/>
            <a:r>
              <a:rPr lang="en-GB" sz="3600" b="0" dirty="0">
                <a:solidFill>
                  <a:srgbClr val="FFFF00"/>
                </a:solidFill>
                <a:effectLst/>
                <a:latin typeface="Perpetua Titling MT" pitchFamily="18" charset="0"/>
              </a:rPr>
              <a:t>THE QUEST FOR INTEGRATION</a:t>
            </a:r>
          </a:p>
        </p:txBody>
      </p:sp>
      <p:sp>
        <p:nvSpPr>
          <p:cNvPr id="173059" name="Rectangle 3"/>
          <p:cNvSpPr>
            <a:spLocks noGrp="1" noChangeArrowheads="1"/>
          </p:cNvSpPr>
          <p:nvPr>
            <p:ph type="body" idx="1"/>
          </p:nvPr>
        </p:nvSpPr>
        <p:spPr>
          <a:xfrm>
            <a:off x="251520" y="1556792"/>
            <a:ext cx="8446393" cy="4852987"/>
          </a:xfrm>
        </p:spPr>
        <p:txBody>
          <a:bodyPr/>
          <a:lstStyle/>
          <a:p>
            <a:pPr marL="360000" eaLnBrk="1" hangingPunct="1">
              <a:spcBef>
                <a:spcPts val="0"/>
              </a:spcBef>
              <a:buFont typeface="Wingdings" pitchFamily="2" charset="2"/>
              <a:buNone/>
              <a:defRPr/>
            </a:pPr>
            <a:r>
              <a:rPr lang="en-GB" sz="2800" dirty="0"/>
              <a:t>	</a:t>
            </a:r>
            <a:r>
              <a:rPr lang="en-GB" sz="2400" dirty="0">
                <a:effectLst/>
              </a:rPr>
              <a:t>The very vocabulary of chaos – disintegration, fragmentation, dislocation – implies a breaking away or a breaking apart. But the defining thing in the Modernist mode is not so much that things fall apart but that they fall together (recalling appropriately the derivation of ‘symbol’ from </a:t>
            </a:r>
            <a:r>
              <a:rPr lang="en-GB" sz="2400" i="1" dirty="0" err="1">
                <a:effectLst/>
              </a:rPr>
              <a:t>symballein</a:t>
            </a:r>
            <a:r>
              <a:rPr lang="en-GB" sz="2400" dirty="0">
                <a:effectLst/>
              </a:rPr>
              <a:t>, to throw together). </a:t>
            </a:r>
            <a:r>
              <a:rPr lang="en-GB" sz="2400" u="sng" dirty="0">
                <a:effectLst/>
              </a:rPr>
              <a:t>In </a:t>
            </a:r>
            <a:r>
              <a:rPr lang="en-GB" sz="2400" dirty="0">
                <a:solidFill>
                  <a:srgbClr val="FFFF00"/>
                </a:solidFill>
                <a:effectLst/>
              </a:rPr>
              <a:t>Modernism, the centre is seen exerting not a centrifugal but a centripetal force; and the consequence is not disintegration but (as it were) </a:t>
            </a:r>
            <a:r>
              <a:rPr lang="en-GB" sz="2400" dirty="0" err="1">
                <a:solidFill>
                  <a:srgbClr val="FFFF00"/>
                </a:solidFill>
                <a:effectLst/>
              </a:rPr>
              <a:t>superintegration</a:t>
            </a:r>
            <a:r>
              <a:rPr lang="en-GB" sz="2400" dirty="0">
                <a:effectLst/>
              </a:rPr>
              <a:t>. </a:t>
            </a:r>
            <a:endParaRPr lang="en-GB" sz="2800" dirty="0">
              <a:effectLst/>
            </a:endParaRPr>
          </a:p>
          <a:p>
            <a:pPr lvl="1" eaLnBrk="1" hangingPunct="1">
              <a:lnSpc>
                <a:spcPct val="80000"/>
              </a:lnSpc>
              <a:buFont typeface="Wingdings" pitchFamily="2" charset="2"/>
              <a:buNone/>
              <a:defRPr/>
            </a:pPr>
            <a:r>
              <a:rPr lang="en-GB" sz="2400" dirty="0">
                <a:effectLst/>
              </a:rPr>
              <a:t>	</a:t>
            </a:r>
            <a:r>
              <a:rPr lang="en-GB" sz="2000" dirty="0">
                <a:effectLst/>
              </a:rPr>
              <a:t>James McFarlane, ‘The Mind of Modernism.’ Bradbury and McFarlane, eds. </a:t>
            </a:r>
            <a:r>
              <a:rPr lang="en-GB" sz="2000" i="1" dirty="0">
                <a:effectLst/>
              </a:rPr>
              <a:t>Modernism 1890-1930</a:t>
            </a:r>
            <a:r>
              <a:rPr lang="en-GB" sz="2000" dirty="0">
                <a:effectLst/>
              </a:rPr>
              <a:t>, (</a:t>
            </a:r>
            <a:r>
              <a:rPr lang="en-GB" sz="2000" dirty="0" err="1">
                <a:effectLst/>
              </a:rPr>
              <a:t>Harmondsworth</a:t>
            </a:r>
            <a:r>
              <a:rPr lang="en-GB" sz="2000" dirty="0">
                <a:effectLst/>
              </a:rPr>
              <a:t>: Penguin, 1976), p.92.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420021"/>
        </a:solidFill>
        <a:effectLst/>
      </p:bgPr>
    </p:bg>
    <p:spTree>
      <p:nvGrpSpPr>
        <p:cNvPr id="1" name=""/>
        <p:cNvGrpSpPr/>
        <p:nvPr/>
      </p:nvGrpSpPr>
      <p:grpSpPr>
        <a:xfrm>
          <a:off x="0" y="0"/>
          <a:ext cx="0" cy="0"/>
          <a:chOff x="0" y="0"/>
          <a:chExt cx="0" cy="0"/>
        </a:xfrm>
      </p:grpSpPr>
      <p:sp>
        <p:nvSpPr>
          <p:cNvPr id="8194" name="Text Box 8"/>
          <p:cNvSpPr txBox="1">
            <a:spLocks noChangeArrowheads="1"/>
          </p:cNvSpPr>
          <p:nvPr/>
        </p:nvSpPr>
        <p:spPr bwMode="auto">
          <a:xfrm>
            <a:off x="251521" y="333375"/>
            <a:ext cx="8892480" cy="646331"/>
          </a:xfrm>
          <a:prstGeom prst="rect">
            <a:avLst/>
          </a:prstGeom>
          <a:noFill/>
          <a:ln w="9525">
            <a:noFill/>
            <a:miter lim="800000"/>
            <a:headEnd/>
            <a:tailEnd/>
          </a:ln>
        </p:spPr>
        <p:txBody>
          <a:bodyPr wrap="square">
            <a:spAutoFit/>
          </a:bodyPr>
          <a:lstStyle/>
          <a:p>
            <a:pPr algn="ctr" eaLnBrk="0" hangingPunct="0"/>
            <a:r>
              <a:rPr lang="en-GB" sz="3600" dirty="0">
                <a:solidFill>
                  <a:srgbClr val="FFFF00"/>
                </a:solidFill>
                <a:latin typeface="Perpetua Titling MT" pitchFamily="18" charset="0"/>
                <a:ea typeface="+mj-ea"/>
                <a:cs typeface="+mj-cs"/>
              </a:rPr>
              <a:t>THE ROLE &amp; RESPONSIBILITY OF ART</a:t>
            </a:r>
          </a:p>
        </p:txBody>
      </p:sp>
      <p:sp>
        <p:nvSpPr>
          <p:cNvPr id="2" name="Content Placeholder 1"/>
          <p:cNvSpPr>
            <a:spLocks noGrp="1"/>
          </p:cNvSpPr>
          <p:nvPr>
            <p:ph idx="1"/>
          </p:nvPr>
        </p:nvSpPr>
        <p:spPr>
          <a:xfrm>
            <a:off x="503548" y="1340768"/>
            <a:ext cx="8136904" cy="4968552"/>
          </a:xfrm>
        </p:spPr>
        <p:txBody>
          <a:bodyPr/>
          <a:lstStyle/>
          <a:p>
            <a:pPr marL="0" indent="0">
              <a:buNone/>
              <a:defRPr/>
            </a:pPr>
            <a:r>
              <a:rPr lang="en-GB" sz="2400" dirty="0">
                <a:effectLst/>
              </a:rPr>
              <a:t>… the influence which </a:t>
            </a:r>
            <a:r>
              <a:rPr lang="en-GB" sz="2400" dirty="0" err="1">
                <a:effectLst/>
              </a:rPr>
              <a:t>Mr.</a:t>
            </a:r>
            <a:r>
              <a:rPr lang="en-GB" sz="2400" dirty="0">
                <a:effectLst/>
              </a:rPr>
              <a:t> Joyce’s book may have is from my point of view an irrelevance. </a:t>
            </a:r>
            <a:r>
              <a:rPr lang="en-GB" sz="2400" dirty="0">
                <a:solidFill>
                  <a:srgbClr val="FFFF00"/>
                </a:solidFill>
                <a:effectLst/>
              </a:rPr>
              <a:t>A very great book may have a very bad influence indeed; and a mediocre book may be in the event most salutary.</a:t>
            </a:r>
            <a:r>
              <a:rPr lang="en-GB" sz="2400" dirty="0">
                <a:effectLst/>
              </a:rPr>
              <a:t> The next generation is responsible for its own soul; a man of genius is responsible to his peers, not to a studio full of uneducated and undisciplined coxcombs. Still, </a:t>
            </a:r>
            <a:r>
              <a:rPr lang="en-GB" sz="2400" dirty="0" err="1">
                <a:effectLst/>
              </a:rPr>
              <a:t>Mr.</a:t>
            </a:r>
            <a:r>
              <a:rPr lang="en-GB" sz="2400" dirty="0">
                <a:effectLst/>
              </a:rPr>
              <a:t> Aldington’s pathetic solicitude for the half-witted seems to me to carry certain implications about the nature of the book itself to which I cannot assent; and this is the important issue. </a:t>
            </a:r>
            <a:r>
              <a:rPr lang="en-GB" sz="2400" dirty="0">
                <a:solidFill>
                  <a:srgbClr val="FFFF00"/>
                </a:solidFill>
                <a:effectLst/>
              </a:rPr>
              <a:t>He finds the book, if I understand him, to be an invitation to chaos, and an expression of feelings which are perverse, partial, and a distortion of reality.</a:t>
            </a:r>
          </a:p>
          <a:p>
            <a:pPr marL="0" indent="0">
              <a:buFont typeface="Wingdings" pitchFamily="2" charset="2"/>
              <a:buNone/>
              <a:defRPr/>
            </a:pPr>
            <a:r>
              <a:rPr lang="en-GB" sz="2400" dirty="0">
                <a:effectLst/>
              </a:rPr>
              <a:t>				Eliot, ’Ulysses, Order, And Myth’  </a:t>
            </a:r>
            <a:endParaRPr lang="en-GB"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00421E"/>
        </a:solidFill>
        <a:effectLst/>
      </p:bgPr>
    </p:bg>
    <p:spTree>
      <p:nvGrpSpPr>
        <p:cNvPr id="1" name=""/>
        <p:cNvGrpSpPr/>
        <p:nvPr/>
      </p:nvGrpSpPr>
      <p:grpSpPr>
        <a:xfrm>
          <a:off x="0" y="0"/>
          <a:ext cx="0" cy="0"/>
          <a:chOff x="0" y="0"/>
          <a:chExt cx="0" cy="0"/>
        </a:xfrm>
      </p:grpSpPr>
      <p:pic>
        <p:nvPicPr>
          <p:cNvPr id="1026" name="Picture 2" descr="http://www.bartleby.com/201/wl3.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3469" y="834033"/>
            <a:ext cx="4381500" cy="866775"/>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p:cNvSpPr>
            <a:spLocks noGrp="1"/>
          </p:cNvSpPr>
          <p:nvPr>
            <p:ph idx="1"/>
          </p:nvPr>
        </p:nvSpPr>
        <p:spPr>
          <a:xfrm>
            <a:off x="323528" y="197646"/>
            <a:ext cx="7848872" cy="6660354"/>
          </a:xfrm>
        </p:spPr>
        <p:txBody>
          <a:bodyPr/>
          <a:lstStyle/>
          <a:p>
            <a:pPr marL="0" indent="0">
              <a:spcBef>
                <a:spcPts val="400"/>
              </a:spcBef>
              <a:buNone/>
            </a:pPr>
            <a:r>
              <a:rPr lang="en-GB" sz="2000" dirty="0">
                <a:effectLst/>
                <a:latin typeface="Palatino Linotype" panose="02040502050505030304" pitchFamily="18" charset="0"/>
              </a:rPr>
              <a:t>April is the cruellest month, breeding	 </a:t>
            </a:r>
          </a:p>
          <a:p>
            <a:pPr marL="0" indent="0">
              <a:spcBef>
                <a:spcPts val="400"/>
              </a:spcBef>
              <a:buNone/>
            </a:pPr>
            <a:r>
              <a:rPr lang="en-GB" sz="2000" dirty="0">
                <a:effectLst/>
                <a:latin typeface="Palatino Linotype" panose="02040502050505030304" pitchFamily="18" charset="0"/>
              </a:rPr>
              <a:t>Lilacs out of the dead land, mixing	 </a:t>
            </a:r>
          </a:p>
          <a:p>
            <a:pPr marL="0" indent="0">
              <a:spcBef>
                <a:spcPts val="400"/>
              </a:spcBef>
              <a:buNone/>
            </a:pPr>
            <a:r>
              <a:rPr lang="en-GB" sz="2000" dirty="0">
                <a:effectLst/>
                <a:latin typeface="Palatino Linotype" panose="02040502050505030304" pitchFamily="18" charset="0"/>
              </a:rPr>
              <a:t>Memory and desire, stirring	 </a:t>
            </a:r>
          </a:p>
          <a:p>
            <a:pPr marL="0" indent="0">
              <a:spcBef>
                <a:spcPts val="400"/>
              </a:spcBef>
              <a:buNone/>
            </a:pPr>
            <a:r>
              <a:rPr lang="en-GB" sz="2000" dirty="0">
                <a:effectLst/>
                <a:latin typeface="Palatino Linotype" panose="02040502050505030304" pitchFamily="18" charset="0"/>
              </a:rPr>
              <a:t>Dull roots with spring rain.	 </a:t>
            </a:r>
          </a:p>
          <a:p>
            <a:pPr marL="0" indent="0">
              <a:spcBef>
                <a:spcPts val="400"/>
              </a:spcBef>
              <a:buNone/>
            </a:pPr>
            <a:r>
              <a:rPr lang="en-GB" sz="2000" dirty="0">
                <a:effectLst/>
                <a:latin typeface="Palatino Linotype" panose="02040502050505030304" pitchFamily="18" charset="0"/>
              </a:rPr>
              <a:t>Winter kept us warm, covering	</a:t>
            </a:r>
          </a:p>
          <a:p>
            <a:pPr marL="0" indent="0">
              <a:spcBef>
                <a:spcPts val="400"/>
              </a:spcBef>
              <a:buNone/>
            </a:pPr>
            <a:r>
              <a:rPr lang="en-GB" sz="2000" dirty="0">
                <a:effectLst/>
                <a:latin typeface="Palatino Linotype" panose="02040502050505030304" pitchFamily="18" charset="0"/>
              </a:rPr>
              <a:t>Earth in forgetful snow, feeding	 </a:t>
            </a:r>
          </a:p>
          <a:p>
            <a:pPr marL="0" indent="0">
              <a:spcBef>
                <a:spcPts val="400"/>
              </a:spcBef>
              <a:buNone/>
            </a:pPr>
            <a:r>
              <a:rPr lang="en-GB" sz="2000" dirty="0">
                <a:effectLst/>
                <a:latin typeface="Palatino Linotype" panose="02040502050505030304" pitchFamily="18" charset="0"/>
              </a:rPr>
              <a:t>A little life with dried tubers.	 </a:t>
            </a:r>
          </a:p>
          <a:p>
            <a:pPr marL="0" indent="0">
              <a:spcBef>
                <a:spcPts val="400"/>
              </a:spcBef>
              <a:buNone/>
            </a:pPr>
            <a:r>
              <a:rPr lang="en-GB" sz="2000" dirty="0">
                <a:effectLst/>
                <a:latin typeface="Palatino Linotype" panose="02040502050505030304" pitchFamily="18" charset="0"/>
              </a:rPr>
              <a:t>Summer surprised us, coming over the </a:t>
            </a:r>
            <a:r>
              <a:rPr lang="en-GB" sz="2000" dirty="0" err="1">
                <a:effectLst/>
                <a:latin typeface="Palatino Linotype" panose="02040502050505030304" pitchFamily="18" charset="0"/>
              </a:rPr>
              <a:t>Starnbergersee</a:t>
            </a:r>
            <a:r>
              <a:rPr lang="en-GB" sz="2000" dirty="0">
                <a:effectLst/>
                <a:latin typeface="Palatino Linotype" panose="02040502050505030304" pitchFamily="18" charset="0"/>
              </a:rPr>
              <a:t>	 </a:t>
            </a:r>
          </a:p>
          <a:p>
            <a:pPr marL="0" indent="0">
              <a:spcBef>
                <a:spcPts val="400"/>
              </a:spcBef>
              <a:buNone/>
            </a:pPr>
            <a:r>
              <a:rPr lang="en-GB" sz="2000" dirty="0">
                <a:effectLst/>
                <a:latin typeface="Palatino Linotype" panose="02040502050505030304" pitchFamily="18" charset="0"/>
              </a:rPr>
              <a:t>With a shower of rain; we stopped in the colonnade,	 </a:t>
            </a:r>
          </a:p>
          <a:p>
            <a:pPr marL="0" indent="0">
              <a:spcBef>
                <a:spcPts val="400"/>
              </a:spcBef>
              <a:buNone/>
            </a:pPr>
            <a:r>
              <a:rPr lang="en-GB" sz="2000" dirty="0">
                <a:effectLst/>
                <a:latin typeface="Palatino Linotype" panose="02040502050505030304" pitchFamily="18" charset="0"/>
              </a:rPr>
              <a:t>And went on in sunlight, into the </a:t>
            </a:r>
            <a:r>
              <a:rPr lang="en-GB" sz="2000" dirty="0" err="1">
                <a:effectLst/>
                <a:latin typeface="Palatino Linotype" panose="02040502050505030304" pitchFamily="18" charset="0"/>
              </a:rPr>
              <a:t>Hofgarten</a:t>
            </a:r>
            <a:r>
              <a:rPr lang="en-GB" sz="2000" dirty="0">
                <a:effectLst/>
                <a:latin typeface="Palatino Linotype" panose="02040502050505030304" pitchFamily="18" charset="0"/>
              </a:rPr>
              <a:t>,	 </a:t>
            </a:r>
          </a:p>
          <a:p>
            <a:pPr marL="0" indent="0">
              <a:spcBef>
                <a:spcPts val="400"/>
              </a:spcBef>
              <a:buNone/>
            </a:pPr>
            <a:r>
              <a:rPr lang="en-GB" sz="2000" dirty="0">
                <a:effectLst/>
                <a:latin typeface="Palatino Linotype" panose="02040502050505030304" pitchFamily="18" charset="0"/>
              </a:rPr>
              <a:t> And drank coffee, and talked for an hour.	 </a:t>
            </a:r>
          </a:p>
          <a:p>
            <a:pPr marL="0" indent="0">
              <a:spcBef>
                <a:spcPts val="400"/>
              </a:spcBef>
              <a:buNone/>
            </a:pPr>
            <a:r>
              <a:rPr lang="en-GB" sz="2000" i="1" dirty="0">
                <a:effectLst/>
                <a:latin typeface="Palatino Linotype" panose="02040502050505030304" pitchFamily="18" charset="0"/>
              </a:rPr>
              <a:t>Bin gar </a:t>
            </a:r>
            <a:r>
              <a:rPr lang="en-GB" sz="2000" i="1" dirty="0" err="1">
                <a:effectLst/>
                <a:latin typeface="Palatino Linotype" panose="02040502050505030304" pitchFamily="18" charset="0"/>
              </a:rPr>
              <a:t>keine</a:t>
            </a:r>
            <a:r>
              <a:rPr lang="en-GB" sz="2000" i="1" dirty="0">
                <a:effectLst/>
                <a:latin typeface="Palatino Linotype" panose="02040502050505030304" pitchFamily="18" charset="0"/>
              </a:rPr>
              <a:t> </a:t>
            </a:r>
            <a:r>
              <a:rPr lang="en-GB" sz="2000" i="1" dirty="0" err="1">
                <a:effectLst/>
                <a:latin typeface="Palatino Linotype" panose="02040502050505030304" pitchFamily="18" charset="0"/>
              </a:rPr>
              <a:t>Russin</a:t>
            </a:r>
            <a:r>
              <a:rPr lang="en-GB" sz="2000" i="1" dirty="0">
                <a:effectLst/>
                <a:latin typeface="Palatino Linotype" panose="02040502050505030304" pitchFamily="18" charset="0"/>
              </a:rPr>
              <a:t>, </a:t>
            </a:r>
            <a:r>
              <a:rPr lang="en-GB" sz="2000" i="1" dirty="0" err="1">
                <a:effectLst/>
                <a:latin typeface="Palatino Linotype" panose="02040502050505030304" pitchFamily="18" charset="0"/>
              </a:rPr>
              <a:t>stamm</a:t>
            </a:r>
            <a:r>
              <a:rPr lang="en-GB" sz="2000" i="1" dirty="0">
                <a:effectLst/>
                <a:latin typeface="Palatino Linotype" panose="02040502050505030304" pitchFamily="18" charset="0"/>
              </a:rPr>
              <a:t>’ </a:t>
            </a:r>
            <a:r>
              <a:rPr lang="en-GB" sz="2000" i="1" dirty="0" err="1">
                <a:effectLst/>
                <a:latin typeface="Palatino Linotype" panose="02040502050505030304" pitchFamily="18" charset="0"/>
              </a:rPr>
              <a:t>aus</a:t>
            </a:r>
            <a:r>
              <a:rPr lang="en-GB" sz="2000" i="1" dirty="0">
                <a:effectLst/>
                <a:latin typeface="Palatino Linotype" panose="02040502050505030304" pitchFamily="18" charset="0"/>
              </a:rPr>
              <a:t> </a:t>
            </a:r>
            <a:r>
              <a:rPr lang="en-GB" sz="2000" i="1" dirty="0" err="1">
                <a:effectLst/>
                <a:latin typeface="Palatino Linotype" panose="02040502050505030304" pitchFamily="18" charset="0"/>
              </a:rPr>
              <a:t>Litauen</a:t>
            </a:r>
            <a:r>
              <a:rPr lang="en-GB" sz="2000" i="1" dirty="0">
                <a:effectLst/>
                <a:latin typeface="Palatino Linotype" panose="02040502050505030304" pitchFamily="18" charset="0"/>
              </a:rPr>
              <a:t>, </a:t>
            </a:r>
            <a:r>
              <a:rPr lang="en-GB" sz="2000" i="1" dirty="0" err="1">
                <a:effectLst/>
                <a:latin typeface="Palatino Linotype" panose="02040502050505030304" pitchFamily="18" charset="0"/>
              </a:rPr>
              <a:t>echt</a:t>
            </a:r>
            <a:r>
              <a:rPr lang="en-GB" sz="2000" i="1" dirty="0">
                <a:effectLst/>
                <a:latin typeface="Palatino Linotype" panose="02040502050505030304" pitchFamily="18" charset="0"/>
              </a:rPr>
              <a:t> </a:t>
            </a:r>
            <a:r>
              <a:rPr lang="en-GB" sz="2000" i="1" dirty="0" err="1">
                <a:effectLst/>
                <a:latin typeface="Palatino Linotype" panose="02040502050505030304" pitchFamily="18" charset="0"/>
              </a:rPr>
              <a:t>deutsch</a:t>
            </a:r>
            <a:r>
              <a:rPr lang="en-GB" sz="2000" i="1" dirty="0">
                <a:effectLst/>
                <a:latin typeface="Palatino Linotype" panose="02040502050505030304" pitchFamily="18" charset="0"/>
              </a:rPr>
              <a:t>.</a:t>
            </a:r>
            <a:r>
              <a:rPr lang="en-GB" sz="2000" dirty="0">
                <a:effectLst/>
                <a:latin typeface="Palatino Linotype" panose="02040502050505030304" pitchFamily="18" charset="0"/>
              </a:rPr>
              <a:t>	 </a:t>
            </a:r>
          </a:p>
          <a:p>
            <a:pPr marL="0" indent="0">
              <a:spcBef>
                <a:spcPts val="400"/>
              </a:spcBef>
              <a:buNone/>
            </a:pPr>
            <a:r>
              <a:rPr lang="en-GB" sz="2000" dirty="0">
                <a:effectLst/>
                <a:latin typeface="Palatino Linotype" panose="02040502050505030304" pitchFamily="18" charset="0"/>
              </a:rPr>
              <a:t>And when we were children, staying at the archduke’s,	 </a:t>
            </a:r>
          </a:p>
          <a:p>
            <a:pPr marL="0" indent="0">
              <a:spcBef>
                <a:spcPts val="400"/>
              </a:spcBef>
              <a:buNone/>
            </a:pPr>
            <a:r>
              <a:rPr lang="en-GB" sz="2000" dirty="0">
                <a:effectLst/>
                <a:latin typeface="Palatino Linotype" panose="02040502050505030304" pitchFamily="18" charset="0"/>
              </a:rPr>
              <a:t>My cousin’s, he took me out on a sled,	 </a:t>
            </a:r>
          </a:p>
          <a:p>
            <a:pPr marL="0" indent="0">
              <a:spcBef>
                <a:spcPts val="400"/>
              </a:spcBef>
              <a:buNone/>
            </a:pPr>
            <a:r>
              <a:rPr lang="en-GB" sz="2000" dirty="0">
                <a:effectLst/>
                <a:latin typeface="Palatino Linotype" panose="02040502050505030304" pitchFamily="18" charset="0"/>
              </a:rPr>
              <a:t>And I was frightened. He said, Marie,	  </a:t>
            </a:r>
          </a:p>
          <a:p>
            <a:pPr marL="0" indent="0">
              <a:spcBef>
                <a:spcPts val="400"/>
              </a:spcBef>
              <a:buNone/>
            </a:pPr>
            <a:r>
              <a:rPr lang="en-GB" sz="2000" dirty="0">
                <a:effectLst/>
                <a:latin typeface="Palatino Linotype" panose="02040502050505030304" pitchFamily="18" charset="0"/>
              </a:rPr>
              <a:t>Marie, hold on tight. And down we went.	 </a:t>
            </a:r>
          </a:p>
          <a:p>
            <a:pPr marL="0" indent="0">
              <a:spcBef>
                <a:spcPts val="400"/>
              </a:spcBef>
              <a:buNone/>
            </a:pPr>
            <a:r>
              <a:rPr lang="en-GB" sz="2000" dirty="0">
                <a:effectLst/>
                <a:latin typeface="Palatino Linotype" panose="02040502050505030304" pitchFamily="18" charset="0"/>
              </a:rPr>
              <a:t>In the mountains, there you feel free.	 </a:t>
            </a:r>
          </a:p>
          <a:p>
            <a:pPr marL="0" indent="0">
              <a:spcBef>
                <a:spcPts val="400"/>
              </a:spcBef>
              <a:buNone/>
            </a:pPr>
            <a:r>
              <a:rPr lang="en-GB" sz="2000" dirty="0">
                <a:effectLst/>
                <a:latin typeface="Palatino Linotype" panose="02040502050505030304" pitchFamily="18" charset="0"/>
              </a:rPr>
              <a:t>I read, much of the night, and go south in the winter.</a:t>
            </a:r>
            <a:r>
              <a:rPr lang="en-GB" sz="2000" dirty="0">
                <a:effectLst/>
              </a:rPr>
              <a:t>	 </a:t>
            </a:r>
          </a:p>
          <a:p>
            <a:pPr marL="0" indent="0">
              <a:buNone/>
            </a:pPr>
            <a:r>
              <a:rPr lang="en-GB" sz="2000" dirty="0">
                <a:effectLst/>
              </a:rPr>
              <a:t> </a:t>
            </a:r>
          </a:p>
        </p:txBody>
      </p:sp>
      <p:sp>
        <p:nvSpPr>
          <p:cNvPr id="7" name="Rectangle 6"/>
          <p:cNvSpPr/>
          <p:nvPr/>
        </p:nvSpPr>
        <p:spPr>
          <a:xfrm>
            <a:off x="4643469" y="1700808"/>
            <a:ext cx="4317529" cy="461665"/>
          </a:xfrm>
          <a:prstGeom prst="rect">
            <a:avLst/>
          </a:prstGeom>
        </p:spPr>
        <p:txBody>
          <a:bodyPr wrap="none">
            <a:spAutoFit/>
          </a:bodyPr>
          <a:lstStyle/>
          <a:p>
            <a:r>
              <a:rPr lang="en-GB" dirty="0">
                <a:solidFill>
                  <a:srgbClr val="FFFF00"/>
                </a:solidFill>
              </a:rPr>
              <a:t>I. </a:t>
            </a:r>
            <a:r>
              <a:rPr lang="en-GB" sz="2400" dirty="0">
                <a:solidFill>
                  <a:srgbClr val="FFFF00"/>
                </a:solidFill>
              </a:rPr>
              <a:t>THE BURIAL OF THE DEAD</a:t>
            </a:r>
          </a:p>
        </p:txBody>
      </p:sp>
    </p:spTree>
    <p:extLst>
      <p:ext uri="{BB962C8B-B14F-4D97-AF65-F5344CB8AC3E}">
        <p14:creationId xmlns:p14="http://schemas.microsoft.com/office/powerpoint/2010/main" val="407861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420021"/>
        </a:solidFill>
        <a:effectLst/>
      </p:bgPr>
    </p:bg>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0" y="0"/>
            <a:ext cx="9036050" cy="1143000"/>
          </a:xfrm>
        </p:spPr>
        <p:txBody>
          <a:bodyPr/>
          <a:lstStyle/>
          <a:p>
            <a:pPr eaLnBrk="1" hangingPunct="1"/>
            <a:r>
              <a:rPr lang="en-GB" sz="3600" b="0" dirty="0">
                <a:solidFill>
                  <a:srgbClr val="FFFF00"/>
                </a:solidFill>
                <a:effectLst/>
                <a:latin typeface="Perpetua Titling MT" pitchFamily="18" charset="0"/>
              </a:rPr>
              <a:t>CONTEMPORARY INCOMPREHENSION</a:t>
            </a:r>
          </a:p>
        </p:txBody>
      </p:sp>
      <p:sp>
        <p:nvSpPr>
          <p:cNvPr id="171011" name="Rectangle 3"/>
          <p:cNvSpPr>
            <a:spLocks noGrp="1" noChangeArrowheads="1"/>
          </p:cNvSpPr>
          <p:nvPr>
            <p:ph type="body" idx="1"/>
          </p:nvPr>
        </p:nvSpPr>
        <p:spPr>
          <a:xfrm>
            <a:off x="403225" y="1412776"/>
            <a:ext cx="8229600" cy="5040560"/>
          </a:xfrm>
        </p:spPr>
        <p:txBody>
          <a:bodyPr/>
          <a:lstStyle/>
          <a:p>
            <a:pPr eaLnBrk="1" hangingPunct="1">
              <a:spcBef>
                <a:spcPts val="0"/>
              </a:spcBef>
              <a:buFont typeface="Wingdings" pitchFamily="2" charset="2"/>
              <a:buNone/>
              <a:defRPr/>
            </a:pPr>
            <a:r>
              <a:rPr lang="en-GB" sz="2800" dirty="0"/>
              <a:t>	</a:t>
            </a:r>
            <a:r>
              <a:rPr lang="en-GB" sz="2400" dirty="0">
                <a:effectLst/>
              </a:rPr>
              <a:t>This poem of 433 lines, with a page of notes to every three pages of text, is not for the ordinary reader. He will make nothing of it. […] The thing is a mad medley. It has a plan, because its author says so: and presumably it has some meaning, because he speaks of its symbolism; but </a:t>
            </a:r>
            <a:r>
              <a:rPr lang="en-GB" sz="2400" dirty="0">
                <a:solidFill>
                  <a:srgbClr val="FFFF00"/>
                </a:solidFill>
                <a:effectLst/>
              </a:rPr>
              <a:t>meaning, plan, and intention alike are massed behind a smoke-screen of anthropological and literary erudition</a:t>
            </a:r>
            <a:r>
              <a:rPr lang="en-GB" sz="2400" dirty="0">
                <a:effectLst/>
              </a:rPr>
              <a:t>, and only the pundit, the pedant, or the clairvoyant will be the least aware of them. </a:t>
            </a:r>
            <a:endParaRPr lang="en-GB" sz="2800" dirty="0">
              <a:effectLst/>
            </a:endParaRPr>
          </a:p>
          <a:p>
            <a:pPr lvl="1" eaLnBrk="1" hangingPunct="1">
              <a:lnSpc>
                <a:spcPct val="80000"/>
              </a:lnSpc>
              <a:buFont typeface="Wingdings" pitchFamily="2" charset="2"/>
              <a:buNone/>
              <a:defRPr/>
            </a:pPr>
            <a:r>
              <a:rPr lang="en-GB" sz="2400" dirty="0">
                <a:effectLst/>
              </a:rPr>
              <a:t>	</a:t>
            </a:r>
            <a:r>
              <a:rPr lang="en-GB" sz="2000" dirty="0">
                <a:effectLst/>
              </a:rPr>
              <a:t>Charles Powell. Review of </a:t>
            </a:r>
            <a:r>
              <a:rPr lang="en-GB" sz="2000" i="1" dirty="0">
                <a:effectLst/>
              </a:rPr>
              <a:t>The Waste Land</a:t>
            </a:r>
            <a:r>
              <a:rPr lang="en-GB" sz="2000" dirty="0">
                <a:effectLst/>
              </a:rPr>
              <a:t> in </a:t>
            </a:r>
            <a:r>
              <a:rPr lang="en-GB" sz="2000" i="1" dirty="0">
                <a:effectLst/>
              </a:rPr>
              <a:t>Manchester Guardian</a:t>
            </a:r>
            <a:r>
              <a:rPr lang="en-GB" sz="2000" dirty="0">
                <a:effectLst/>
              </a:rPr>
              <a:t>. 31 October, 1923. </a:t>
            </a:r>
          </a:p>
          <a:p>
            <a:pPr lvl="1" eaLnBrk="1" hangingPunct="1">
              <a:lnSpc>
                <a:spcPct val="80000"/>
              </a:lnSpc>
              <a:buFont typeface="Wingdings" pitchFamily="2" charset="2"/>
              <a:buNone/>
              <a:defRPr/>
            </a:pPr>
            <a:r>
              <a:rPr lang="en-GB" sz="2000" dirty="0">
                <a:effectLst/>
              </a:rPr>
              <a:t>	(In C.B. Cox </a:t>
            </a:r>
            <a:r>
              <a:rPr lang="en-GB" sz="2000" i="1" dirty="0">
                <a:effectLst/>
              </a:rPr>
              <a:t>&amp;</a:t>
            </a:r>
            <a:r>
              <a:rPr lang="en-GB" sz="2000" dirty="0">
                <a:effectLst/>
              </a:rPr>
              <a:t> Arnold P. </a:t>
            </a:r>
            <a:r>
              <a:rPr lang="en-GB" sz="2000" dirty="0" err="1">
                <a:effectLst/>
              </a:rPr>
              <a:t>Hinchcliffe</a:t>
            </a:r>
            <a:r>
              <a:rPr lang="en-GB" sz="2000" dirty="0">
                <a:effectLst/>
              </a:rPr>
              <a:t>. Eds. </a:t>
            </a:r>
            <a:r>
              <a:rPr lang="en-GB" sz="2000" i="1" dirty="0">
                <a:effectLst/>
              </a:rPr>
              <a:t>T.S. Eliot. The Waste Land: A Casebook</a:t>
            </a:r>
            <a:r>
              <a:rPr lang="en-GB" sz="2000" dirty="0">
                <a:effectLst/>
              </a:rPr>
              <a:t>, (London: Macmillan, 1968), p.29.)</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00421E"/>
        </a:solidFill>
        <a:effectLst/>
      </p:bgPr>
    </p:bg>
    <p:spTree>
      <p:nvGrpSpPr>
        <p:cNvPr id="1" name=""/>
        <p:cNvGrpSpPr/>
        <p:nvPr/>
      </p:nvGrpSpPr>
      <p:grpSpPr>
        <a:xfrm>
          <a:off x="0" y="0"/>
          <a:ext cx="0" cy="0"/>
          <a:chOff x="0" y="0"/>
          <a:chExt cx="0" cy="0"/>
        </a:xfrm>
      </p:grpSpPr>
      <p:sp>
        <p:nvSpPr>
          <p:cNvPr id="5" name="Content Placeholder 4"/>
          <p:cNvSpPr>
            <a:spLocks noGrp="1"/>
          </p:cNvSpPr>
          <p:nvPr>
            <p:ph idx="1"/>
          </p:nvPr>
        </p:nvSpPr>
        <p:spPr>
          <a:xfrm>
            <a:off x="323528" y="1080561"/>
            <a:ext cx="7380820" cy="5760640"/>
          </a:xfrm>
        </p:spPr>
        <p:txBody>
          <a:bodyPr/>
          <a:lstStyle/>
          <a:p>
            <a:pPr marL="0" indent="0">
              <a:spcBef>
                <a:spcPts val="200"/>
              </a:spcBef>
              <a:buNone/>
            </a:pPr>
            <a:r>
              <a:rPr lang="en-GB" sz="2000" dirty="0">
                <a:effectLst/>
                <a:latin typeface="Palatino Linotype" panose="02040502050505030304" pitchFamily="18" charset="0"/>
              </a:rPr>
              <a:t>What are the roots that clutch, what branches grow	 </a:t>
            </a:r>
          </a:p>
          <a:p>
            <a:pPr marL="0" indent="0">
              <a:spcBef>
                <a:spcPts val="200"/>
              </a:spcBef>
              <a:buNone/>
            </a:pPr>
            <a:r>
              <a:rPr lang="en-GB" sz="2000" dirty="0">
                <a:effectLst/>
                <a:latin typeface="Palatino Linotype" panose="02040502050505030304" pitchFamily="18" charset="0"/>
              </a:rPr>
              <a:t>Out of this stony rubbish? Son of man,	  </a:t>
            </a:r>
          </a:p>
          <a:p>
            <a:pPr marL="0" indent="0">
              <a:spcBef>
                <a:spcPts val="200"/>
              </a:spcBef>
              <a:buNone/>
            </a:pPr>
            <a:r>
              <a:rPr lang="en-GB" sz="2000" dirty="0">
                <a:effectLst/>
                <a:latin typeface="Palatino Linotype" panose="02040502050505030304" pitchFamily="18" charset="0"/>
              </a:rPr>
              <a:t>You cannot say, or guess, for you know only	 </a:t>
            </a:r>
          </a:p>
          <a:p>
            <a:pPr marL="0" indent="0">
              <a:spcBef>
                <a:spcPts val="200"/>
              </a:spcBef>
              <a:buNone/>
            </a:pPr>
            <a:r>
              <a:rPr lang="en-GB" sz="2000" dirty="0">
                <a:effectLst/>
                <a:latin typeface="Palatino Linotype" panose="02040502050505030304" pitchFamily="18" charset="0"/>
              </a:rPr>
              <a:t>A heap of broken images, where the sun beats,	 </a:t>
            </a:r>
          </a:p>
          <a:p>
            <a:pPr marL="0" indent="0">
              <a:spcBef>
                <a:spcPts val="200"/>
              </a:spcBef>
              <a:buNone/>
            </a:pPr>
            <a:r>
              <a:rPr lang="en-GB" sz="2000" dirty="0">
                <a:effectLst/>
                <a:latin typeface="Palatino Linotype" panose="02040502050505030304" pitchFamily="18" charset="0"/>
              </a:rPr>
              <a:t>And the dead tree gives no shelter, the cricket no relief, </a:t>
            </a:r>
          </a:p>
          <a:p>
            <a:pPr marL="0" indent="0">
              <a:spcBef>
                <a:spcPts val="200"/>
              </a:spcBef>
              <a:buNone/>
            </a:pPr>
            <a:r>
              <a:rPr lang="en-GB" sz="2000" dirty="0">
                <a:effectLst/>
                <a:latin typeface="Palatino Linotype" panose="02040502050505030304" pitchFamily="18" charset="0"/>
              </a:rPr>
              <a:t>And the dry stone no sound of water. Only	 </a:t>
            </a:r>
          </a:p>
          <a:p>
            <a:pPr marL="0" indent="0">
              <a:spcBef>
                <a:spcPts val="200"/>
              </a:spcBef>
              <a:buNone/>
            </a:pPr>
            <a:r>
              <a:rPr lang="en-GB" sz="2000" dirty="0">
                <a:effectLst/>
                <a:latin typeface="Palatino Linotype" panose="02040502050505030304" pitchFamily="18" charset="0"/>
              </a:rPr>
              <a:t>There is shadow under this red rock,	  </a:t>
            </a:r>
          </a:p>
          <a:p>
            <a:pPr marL="0" indent="0">
              <a:spcBef>
                <a:spcPts val="200"/>
              </a:spcBef>
              <a:buNone/>
            </a:pPr>
            <a:r>
              <a:rPr lang="en-GB" sz="2000" dirty="0">
                <a:effectLst/>
                <a:latin typeface="Palatino Linotype" panose="02040502050505030304" pitchFamily="18" charset="0"/>
              </a:rPr>
              <a:t>(Come in under the shadow of this red rock),	 </a:t>
            </a:r>
          </a:p>
          <a:p>
            <a:pPr marL="0" indent="0">
              <a:spcBef>
                <a:spcPts val="200"/>
              </a:spcBef>
              <a:buNone/>
            </a:pPr>
            <a:r>
              <a:rPr lang="en-GB" sz="2000" dirty="0">
                <a:effectLst/>
                <a:latin typeface="Palatino Linotype" panose="02040502050505030304" pitchFamily="18" charset="0"/>
              </a:rPr>
              <a:t>And I will show you something different from either	 </a:t>
            </a:r>
          </a:p>
          <a:p>
            <a:pPr marL="0" indent="0">
              <a:spcBef>
                <a:spcPts val="200"/>
              </a:spcBef>
              <a:buNone/>
            </a:pPr>
            <a:r>
              <a:rPr lang="en-GB" sz="2000" dirty="0">
                <a:effectLst/>
                <a:latin typeface="Palatino Linotype" panose="02040502050505030304" pitchFamily="18" charset="0"/>
              </a:rPr>
              <a:t>Your shadow at morning striding behind you	 </a:t>
            </a:r>
          </a:p>
          <a:p>
            <a:pPr marL="0" indent="0">
              <a:spcBef>
                <a:spcPts val="200"/>
              </a:spcBef>
              <a:buNone/>
            </a:pPr>
            <a:r>
              <a:rPr lang="en-GB" sz="2000" dirty="0">
                <a:effectLst/>
                <a:latin typeface="Palatino Linotype" panose="02040502050505030304" pitchFamily="18" charset="0"/>
              </a:rPr>
              <a:t>Or your shadow at evening rising to meet you;	 </a:t>
            </a:r>
          </a:p>
          <a:p>
            <a:pPr marL="0" indent="0">
              <a:spcBef>
                <a:spcPts val="200"/>
              </a:spcBef>
              <a:buNone/>
            </a:pPr>
            <a:r>
              <a:rPr lang="en-GB" sz="2000" dirty="0">
                <a:effectLst/>
                <a:latin typeface="Palatino Linotype" panose="02040502050505030304" pitchFamily="18" charset="0"/>
              </a:rPr>
              <a:t>I will show you fear in a handful of dust. </a:t>
            </a:r>
          </a:p>
          <a:p>
            <a:pPr marL="0" indent="0">
              <a:spcBef>
                <a:spcPts val="0"/>
              </a:spcBef>
              <a:buNone/>
            </a:pPr>
            <a:r>
              <a:rPr lang="en-GB" sz="2000" dirty="0">
                <a:effectLst/>
              </a:rPr>
              <a:t>	</a:t>
            </a:r>
          </a:p>
          <a:p>
            <a:pPr marL="0" indent="0">
              <a:spcBef>
                <a:spcPts val="0"/>
              </a:spcBef>
              <a:buNone/>
            </a:pPr>
            <a:r>
              <a:rPr lang="en-GB" sz="2000" i="1" dirty="0">
                <a:effectLst/>
                <a:latin typeface="Palatino Linotype" panose="02040502050505030304" pitchFamily="18" charset="0"/>
              </a:rPr>
              <a:t>	</a:t>
            </a:r>
            <a:r>
              <a:rPr lang="en-GB" sz="1800" i="1" dirty="0">
                <a:effectLst/>
                <a:latin typeface="Palatino Linotype" panose="02040502050505030304" pitchFamily="18" charset="0"/>
              </a:rPr>
              <a:t>Frisch </a:t>
            </a:r>
            <a:r>
              <a:rPr lang="en-GB" sz="1800" i="1" dirty="0" err="1">
                <a:effectLst/>
                <a:latin typeface="Palatino Linotype" panose="02040502050505030304" pitchFamily="18" charset="0"/>
              </a:rPr>
              <a:t>weht</a:t>
            </a:r>
            <a:r>
              <a:rPr lang="en-GB" sz="1800" i="1" dirty="0">
                <a:effectLst/>
                <a:latin typeface="Palatino Linotype" panose="02040502050505030304" pitchFamily="18" charset="0"/>
              </a:rPr>
              <a:t> der Wind	 </a:t>
            </a:r>
          </a:p>
          <a:p>
            <a:pPr marL="0" indent="0">
              <a:spcBef>
                <a:spcPts val="0"/>
              </a:spcBef>
              <a:buNone/>
            </a:pPr>
            <a:r>
              <a:rPr lang="en-GB" sz="1800" i="1" dirty="0">
                <a:effectLst/>
                <a:latin typeface="Palatino Linotype" panose="02040502050505030304" pitchFamily="18" charset="0"/>
              </a:rPr>
              <a:t>        	Der </a:t>
            </a:r>
            <a:r>
              <a:rPr lang="en-GB" sz="1800" i="1" dirty="0" err="1">
                <a:effectLst/>
                <a:latin typeface="Palatino Linotype" panose="02040502050505030304" pitchFamily="18" charset="0"/>
              </a:rPr>
              <a:t>Heimat</a:t>
            </a:r>
            <a:r>
              <a:rPr lang="en-GB" sz="1800" i="1" dirty="0">
                <a:effectLst/>
                <a:latin typeface="Palatino Linotype" panose="02040502050505030304" pitchFamily="18" charset="0"/>
              </a:rPr>
              <a:t> </a:t>
            </a:r>
            <a:r>
              <a:rPr lang="en-GB" sz="1800" i="1" dirty="0" err="1">
                <a:effectLst/>
                <a:latin typeface="Palatino Linotype" panose="02040502050505030304" pitchFamily="18" charset="0"/>
              </a:rPr>
              <a:t>zu</a:t>
            </a:r>
            <a:r>
              <a:rPr lang="en-GB" sz="1800" i="1" dirty="0">
                <a:effectLst/>
                <a:latin typeface="Palatino Linotype" panose="02040502050505030304" pitchFamily="18" charset="0"/>
              </a:rPr>
              <a:t>,	 </a:t>
            </a:r>
          </a:p>
          <a:p>
            <a:pPr marL="0" indent="0">
              <a:spcBef>
                <a:spcPts val="0"/>
              </a:spcBef>
              <a:buNone/>
            </a:pPr>
            <a:r>
              <a:rPr lang="en-GB" sz="1800" i="1" dirty="0">
                <a:effectLst/>
                <a:latin typeface="Palatino Linotype" panose="02040502050505030304" pitchFamily="18" charset="0"/>
              </a:rPr>
              <a:t>        	Mein </a:t>
            </a:r>
            <a:r>
              <a:rPr lang="en-GB" sz="1800" i="1" dirty="0" err="1">
                <a:effectLst/>
                <a:latin typeface="Palatino Linotype" panose="02040502050505030304" pitchFamily="18" charset="0"/>
              </a:rPr>
              <a:t>Irisch</a:t>
            </a:r>
            <a:r>
              <a:rPr lang="en-GB" sz="1800" i="1" dirty="0">
                <a:effectLst/>
                <a:latin typeface="Palatino Linotype" panose="02040502050505030304" pitchFamily="18" charset="0"/>
              </a:rPr>
              <a:t> Kind,	 </a:t>
            </a:r>
          </a:p>
          <a:p>
            <a:pPr marL="0" indent="0">
              <a:spcBef>
                <a:spcPts val="0"/>
              </a:spcBef>
              <a:buNone/>
            </a:pPr>
            <a:r>
              <a:rPr lang="en-GB" sz="1800" i="1" dirty="0">
                <a:effectLst/>
                <a:latin typeface="Palatino Linotype" panose="02040502050505030304" pitchFamily="18" charset="0"/>
              </a:rPr>
              <a:t>        	Wo </a:t>
            </a:r>
            <a:r>
              <a:rPr lang="en-GB" sz="1800" i="1" dirty="0" err="1">
                <a:effectLst/>
                <a:latin typeface="Palatino Linotype" panose="02040502050505030304" pitchFamily="18" charset="0"/>
              </a:rPr>
              <a:t>weilest</a:t>
            </a:r>
            <a:r>
              <a:rPr lang="en-GB" sz="1800" i="1" dirty="0">
                <a:effectLst/>
                <a:latin typeface="Palatino Linotype" panose="02040502050505030304" pitchFamily="18" charset="0"/>
              </a:rPr>
              <a:t> du?</a:t>
            </a:r>
            <a:r>
              <a:rPr lang="en-GB" sz="2000" dirty="0">
                <a:effectLst/>
              </a:rPr>
              <a:t>	 </a:t>
            </a:r>
            <a:endParaRPr lang="en-GB" sz="2400" dirty="0">
              <a:effectLst/>
            </a:endParaRPr>
          </a:p>
        </p:txBody>
      </p:sp>
      <p:sp>
        <p:nvSpPr>
          <p:cNvPr id="2" name="Rectangle 1">
            <a:extLst>
              <a:ext uri="{FF2B5EF4-FFF2-40B4-BE49-F238E27FC236}">
                <a16:creationId xmlns:a16="http://schemas.microsoft.com/office/drawing/2014/main" id="{75B0662F-358E-4943-8B22-E1C6562CF292}"/>
              </a:ext>
            </a:extLst>
          </p:cNvPr>
          <p:cNvSpPr/>
          <p:nvPr/>
        </p:nvSpPr>
        <p:spPr>
          <a:xfrm>
            <a:off x="4594340" y="123395"/>
            <a:ext cx="4317529" cy="461665"/>
          </a:xfrm>
          <a:prstGeom prst="rect">
            <a:avLst/>
          </a:prstGeom>
        </p:spPr>
        <p:txBody>
          <a:bodyPr wrap="none">
            <a:spAutoFit/>
          </a:bodyPr>
          <a:lstStyle/>
          <a:p>
            <a:r>
              <a:rPr lang="en-GB" dirty="0">
                <a:solidFill>
                  <a:srgbClr val="FFFF00"/>
                </a:solidFill>
              </a:rPr>
              <a:t>I. </a:t>
            </a:r>
            <a:r>
              <a:rPr lang="en-GB" sz="2400" dirty="0">
                <a:solidFill>
                  <a:srgbClr val="FFFF00"/>
                </a:solidFill>
              </a:rPr>
              <a:t>THE BURIAL OF THE DEAD</a:t>
            </a:r>
          </a:p>
        </p:txBody>
      </p:sp>
    </p:spTree>
    <p:extLst>
      <p:ext uri="{BB962C8B-B14F-4D97-AF65-F5344CB8AC3E}">
        <p14:creationId xmlns:p14="http://schemas.microsoft.com/office/powerpoint/2010/main" val="25664077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42002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784976" cy="1143000"/>
          </a:xfrm>
        </p:spPr>
        <p:txBody>
          <a:bodyPr/>
          <a:lstStyle/>
          <a:p>
            <a:r>
              <a:rPr lang="en-GB" sz="3600" b="0" dirty="0">
                <a:solidFill>
                  <a:srgbClr val="FFFF00"/>
                </a:solidFill>
                <a:effectLst/>
                <a:latin typeface="Perpetua Titling MT" pitchFamily="18" charset="0"/>
              </a:rPr>
              <a:t>New conditions &amp; new forms  </a:t>
            </a:r>
          </a:p>
        </p:txBody>
      </p:sp>
      <p:sp>
        <p:nvSpPr>
          <p:cNvPr id="3" name="Text Placeholder 2"/>
          <p:cNvSpPr>
            <a:spLocks noGrp="1"/>
          </p:cNvSpPr>
          <p:nvPr>
            <p:ph type="body" sz="half" idx="1"/>
          </p:nvPr>
        </p:nvSpPr>
        <p:spPr>
          <a:xfrm>
            <a:off x="179512" y="1268760"/>
            <a:ext cx="8640960" cy="4709120"/>
          </a:xfrm>
        </p:spPr>
        <p:txBody>
          <a:bodyPr/>
          <a:lstStyle/>
          <a:p>
            <a:pPr>
              <a:buNone/>
            </a:pPr>
            <a:r>
              <a:rPr lang="en-GB" sz="2600" dirty="0"/>
              <a:t>	</a:t>
            </a:r>
            <a:r>
              <a:rPr lang="en-GB" sz="2400" dirty="0">
                <a:effectLst/>
              </a:rPr>
              <a:t>I am not begging the question in calling </a:t>
            </a:r>
            <a:r>
              <a:rPr lang="en-GB" sz="2400" i="1" dirty="0">
                <a:effectLst/>
              </a:rPr>
              <a:t>Ulysses</a:t>
            </a:r>
            <a:r>
              <a:rPr lang="en-GB" sz="2400" dirty="0">
                <a:effectLst/>
              </a:rPr>
              <a:t> a ‘novel’; and if you call it an epic it will not matter. If it is not a novel, that is simply because the novel is a form which will no longer serve; </a:t>
            </a:r>
            <a:r>
              <a:rPr lang="en-GB" sz="2400" dirty="0">
                <a:solidFill>
                  <a:srgbClr val="FFFF00"/>
                </a:solidFill>
                <a:effectLst/>
              </a:rPr>
              <a:t>it is because the novel, instead of being a form, was simply the expression of an age which had not sufficiently lost all form to feel the need of something stricter.</a:t>
            </a:r>
            <a:r>
              <a:rPr lang="en-GB" sz="2400" dirty="0">
                <a:effectLst/>
              </a:rPr>
              <a:t> Mr. Joyce has written one novel — the </a:t>
            </a:r>
            <a:r>
              <a:rPr lang="en-GB" sz="2400" i="1" dirty="0">
                <a:effectLst/>
              </a:rPr>
              <a:t>Portrait</a:t>
            </a:r>
            <a:r>
              <a:rPr lang="en-GB" sz="2400" dirty="0">
                <a:effectLst/>
              </a:rPr>
              <a:t>; Mr. Wyndham Lewis has written one novel </a:t>
            </a:r>
            <a:r>
              <a:rPr lang="en-GB" sz="2400" i="1" dirty="0" err="1">
                <a:effectLst/>
              </a:rPr>
              <a:t>Tarr</a:t>
            </a:r>
            <a:r>
              <a:rPr lang="en-GB" sz="2400" dirty="0">
                <a:effectLst/>
              </a:rPr>
              <a:t>. I do not suppose that either of them will ever write another ‘novel’. The novel ended with Flaubert and with James</a:t>
            </a:r>
            <a:r>
              <a:rPr lang="en-GB" sz="2400" dirty="0"/>
              <a:t>. </a:t>
            </a:r>
          </a:p>
          <a:p>
            <a:pPr lvl="1" eaLnBrk="1" hangingPunct="1">
              <a:buNone/>
              <a:defRPr/>
            </a:pPr>
            <a:r>
              <a:rPr lang="en-GB" sz="2000" dirty="0">
                <a:effectLst/>
              </a:rPr>
              <a:t>	</a:t>
            </a:r>
            <a:r>
              <a:rPr lang="en-GB" sz="2000" dirty="0" err="1">
                <a:effectLst/>
              </a:rPr>
              <a:t>T.S.Eliot</a:t>
            </a:r>
            <a:r>
              <a:rPr lang="en-GB" sz="2000" dirty="0">
                <a:effectLst/>
              </a:rPr>
              <a:t>. ‘</a:t>
            </a:r>
            <a:r>
              <a:rPr lang="en-GB" sz="2000" i="1" dirty="0">
                <a:effectLst/>
              </a:rPr>
              <a:t>Ulysses</a:t>
            </a:r>
            <a:r>
              <a:rPr lang="en-GB" sz="2000" dirty="0">
                <a:effectLst/>
              </a:rPr>
              <a:t>, Order and Myth.’ </a:t>
            </a:r>
            <a:r>
              <a:rPr lang="en-GB" sz="1800" dirty="0">
                <a:effectLst/>
              </a:rPr>
              <a:t>in Peter Faulkner. Ed. </a:t>
            </a:r>
            <a:r>
              <a:rPr lang="en-GB" sz="1800" i="1" dirty="0">
                <a:effectLst/>
              </a:rPr>
              <a:t>A Modernist Reader: Modernism in England 1910-1930</a:t>
            </a:r>
            <a:r>
              <a:rPr lang="en-GB" sz="1800" dirty="0">
                <a:effectLst/>
              </a:rPr>
              <a:t>, (London: B.T. </a:t>
            </a:r>
            <a:r>
              <a:rPr lang="en-GB" sz="1800" dirty="0" err="1">
                <a:effectLst/>
              </a:rPr>
              <a:t>Batsford</a:t>
            </a:r>
            <a:r>
              <a:rPr lang="en-GB" sz="1800" dirty="0">
                <a:effectLst/>
              </a:rPr>
              <a:t> Ltd., 1986)</a:t>
            </a:r>
          </a:p>
          <a:p>
            <a:pPr>
              <a:buNone/>
            </a:pP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rgbClr val="42002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lstStyle/>
          <a:p>
            <a:r>
              <a:rPr lang="en-GB" sz="3600" b="0" dirty="0">
                <a:solidFill>
                  <a:srgbClr val="FFFF00"/>
                </a:solidFill>
                <a:effectLst/>
                <a:latin typeface="Perpetua Titling MT" pitchFamily="18" charset="0"/>
              </a:rPr>
              <a:t>the ‘mythic method’ (</a:t>
            </a:r>
            <a:r>
              <a:rPr lang="en-GB" sz="3600" b="0" dirty="0" err="1">
                <a:solidFill>
                  <a:srgbClr val="FFFF00"/>
                </a:solidFill>
                <a:effectLst/>
                <a:latin typeface="Perpetua Titling MT" pitchFamily="18" charset="0"/>
              </a:rPr>
              <a:t>i</a:t>
            </a:r>
            <a:r>
              <a:rPr lang="en-GB" sz="3600" b="0" dirty="0">
                <a:solidFill>
                  <a:srgbClr val="FFFF00"/>
                </a:solidFill>
                <a:effectLst/>
                <a:latin typeface="Perpetua Titling MT" pitchFamily="18" charset="0"/>
              </a:rPr>
              <a:t>)</a:t>
            </a:r>
          </a:p>
        </p:txBody>
      </p:sp>
      <p:sp>
        <p:nvSpPr>
          <p:cNvPr id="5" name="Content Placeholder 4"/>
          <p:cNvSpPr>
            <a:spLocks noGrp="1"/>
          </p:cNvSpPr>
          <p:nvPr>
            <p:ph sz="quarter" idx="3"/>
          </p:nvPr>
        </p:nvSpPr>
        <p:spPr>
          <a:xfrm>
            <a:off x="215516" y="1556792"/>
            <a:ext cx="8712968" cy="4824536"/>
          </a:xfrm>
        </p:spPr>
        <p:txBody>
          <a:bodyPr/>
          <a:lstStyle/>
          <a:p>
            <a:pPr>
              <a:buNone/>
            </a:pPr>
            <a:r>
              <a:rPr lang="en-GB" sz="2800" dirty="0">
                <a:effectLst/>
              </a:rPr>
              <a:t>	</a:t>
            </a:r>
            <a:r>
              <a:rPr lang="en-GB" sz="2400" dirty="0">
                <a:effectLst/>
              </a:rPr>
              <a:t>Among all the criticisms I have seen of the book </a:t>
            </a:r>
            <a:r>
              <a:rPr lang="en-GB" sz="2400" dirty="0">
                <a:solidFill>
                  <a:srgbClr val="FFFF00"/>
                </a:solidFill>
                <a:effectLst/>
              </a:rPr>
              <a:t>[=</a:t>
            </a:r>
            <a:r>
              <a:rPr lang="en-GB" sz="2400" i="1" dirty="0">
                <a:solidFill>
                  <a:srgbClr val="FFFF00"/>
                </a:solidFill>
                <a:effectLst/>
              </a:rPr>
              <a:t>Ulysses</a:t>
            </a:r>
            <a:r>
              <a:rPr lang="en-GB" sz="2400" dirty="0">
                <a:solidFill>
                  <a:srgbClr val="FFFF00"/>
                </a:solidFill>
                <a:effectLst/>
              </a:rPr>
              <a:t>]</a:t>
            </a:r>
            <a:r>
              <a:rPr lang="en-GB" sz="2400" dirty="0">
                <a:effectLst/>
              </a:rPr>
              <a:t>, I have seen nothing — unless we except, in its way, M. Valery </a:t>
            </a:r>
            <a:r>
              <a:rPr lang="en-GB" sz="2400" dirty="0" err="1">
                <a:effectLst/>
              </a:rPr>
              <a:t>Larbaud’s</a:t>
            </a:r>
            <a:r>
              <a:rPr lang="en-GB" sz="2400" dirty="0">
                <a:effectLst/>
              </a:rPr>
              <a:t> valuable paper … which seemed to me to appreciate the significance of the method employed —the parallel to the Odyssey, and the use of appropriate styles and symbols to each division. Yet one might expect this to be the first peculiarity to attract attention; but </a:t>
            </a:r>
            <a:r>
              <a:rPr lang="en-GB" sz="2400" dirty="0">
                <a:solidFill>
                  <a:srgbClr val="FFFF00"/>
                </a:solidFill>
                <a:effectLst/>
              </a:rPr>
              <a:t>it has been treated as an amusing dodge, or scaffolding erected by the author for the purpose of disposing his realistic tale, of no interest in the completed structure</a:t>
            </a:r>
            <a:r>
              <a:rPr lang="en-GB" sz="2400" dirty="0">
                <a:effectLst/>
              </a:rPr>
              <a:t>.</a:t>
            </a:r>
          </a:p>
          <a:p>
            <a:pPr>
              <a:buNone/>
            </a:pPr>
            <a:r>
              <a:rPr lang="en-GB" sz="2800" dirty="0">
                <a:effectLst/>
              </a:rPr>
              <a:t>		</a:t>
            </a:r>
            <a:r>
              <a:rPr lang="en-GB" sz="2000" dirty="0" err="1">
                <a:effectLst/>
              </a:rPr>
              <a:t>T.S.Eliot</a:t>
            </a:r>
            <a:r>
              <a:rPr lang="en-GB" sz="2000" dirty="0">
                <a:effectLst/>
              </a:rPr>
              <a:t>. ‘</a:t>
            </a:r>
            <a:r>
              <a:rPr lang="en-GB" sz="2000" i="1" dirty="0">
                <a:effectLst/>
              </a:rPr>
              <a:t>Ulysses</a:t>
            </a:r>
            <a:r>
              <a:rPr lang="en-GB" sz="2000" dirty="0">
                <a:effectLst/>
              </a:rPr>
              <a:t>, Order and Myth.’ in Peter Faulkner. Ed. </a:t>
            </a:r>
            <a:r>
              <a:rPr lang="en-GB" sz="2000" i="1" dirty="0">
                <a:effectLst/>
              </a:rPr>
              <a:t>A Modernist 	Reader: Modernism in England 1910-1930</a:t>
            </a:r>
            <a:r>
              <a:rPr lang="en-GB" sz="2000" dirty="0">
                <a:effectLst/>
              </a:rPr>
              <a:t>, (London: B.T. </a:t>
            </a:r>
            <a:r>
              <a:rPr lang="en-GB" sz="2000" dirty="0" err="1">
                <a:effectLst/>
              </a:rPr>
              <a:t>Batsford</a:t>
            </a:r>
            <a:r>
              <a:rPr lang="en-GB" sz="2000" dirty="0">
                <a:effectLst/>
              </a:rPr>
              <a:t> Ltd., 1986</a:t>
            </a:r>
            <a:endParaRPr lang="en-GB" sz="2600" dirty="0">
              <a:effectLs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420021"/>
        </a:solidFill>
        <a:effectLst/>
      </p:bgPr>
    </p:bg>
    <p:spTree>
      <p:nvGrpSpPr>
        <p:cNvPr id="1" name=""/>
        <p:cNvGrpSpPr/>
        <p:nvPr/>
      </p:nvGrpSpPr>
      <p:grpSpPr>
        <a:xfrm>
          <a:off x="0" y="0"/>
          <a:ext cx="0" cy="0"/>
          <a:chOff x="0" y="0"/>
          <a:chExt cx="0" cy="0"/>
        </a:xfrm>
      </p:grpSpPr>
      <p:sp>
        <p:nvSpPr>
          <p:cNvPr id="5122" name="Rectangle 2"/>
          <p:cNvSpPr>
            <a:spLocks noGrp="1" noRot="1" noChangeArrowheads="1"/>
          </p:cNvSpPr>
          <p:nvPr>
            <p:ph type="title"/>
          </p:nvPr>
        </p:nvSpPr>
        <p:spPr>
          <a:xfrm>
            <a:off x="107504" y="116632"/>
            <a:ext cx="8893175" cy="792163"/>
          </a:xfrm>
        </p:spPr>
        <p:txBody>
          <a:bodyPr/>
          <a:lstStyle/>
          <a:p>
            <a:r>
              <a:rPr lang="en-GB" sz="3600" b="0" dirty="0">
                <a:solidFill>
                  <a:srgbClr val="FFFF00"/>
                </a:solidFill>
                <a:effectLst/>
                <a:latin typeface="Perpetua Titling MT" pitchFamily="18" charset="0"/>
              </a:rPr>
              <a:t>THE ‘MYTHIC METHOD’ (ii) </a:t>
            </a:r>
          </a:p>
        </p:txBody>
      </p:sp>
      <p:sp>
        <p:nvSpPr>
          <p:cNvPr id="172035" name="Rectangle 3"/>
          <p:cNvSpPr>
            <a:spLocks noGrp="1" noChangeArrowheads="1"/>
          </p:cNvSpPr>
          <p:nvPr>
            <p:ph type="body" idx="1"/>
          </p:nvPr>
        </p:nvSpPr>
        <p:spPr>
          <a:xfrm>
            <a:off x="395536" y="980728"/>
            <a:ext cx="8425184" cy="5256212"/>
          </a:xfrm>
        </p:spPr>
        <p:txBody>
          <a:bodyPr/>
          <a:lstStyle/>
          <a:p>
            <a:pPr eaLnBrk="1" hangingPunct="1">
              <a:buFont typeface="Wingdings" pitchFamily="2" charset="2"/>
              <a:buNone/>
              <a:defRPr/>
            </a:pPr>
            <a:r>
              <a:rPr lang="en-GB" sz="2800" dirty="0"/>
              <a:t>	</a:t>
            </a:r>
            <a:r>
              <a:rPr lang="en-GB" sz="2400" dirty="0">
                <a:effectLst/>
              </a:rPr>
              <a:t>It is simply a way of controlling, of ordering, of giving a shape and a significance to the immense panorama of futility and anarchy which is contemporary history. […] Instead of narrative method, we may now use the mythical method. </a:t>
            </a:r>
            <a:r>
              <a:rPr lang="en-GB" sz="2400" dirty="0">
                <a:solidFill>
                  <a:srgbClr val="FFFF00"/>
                </a:solidFill>
                <a:effectLst/>
              </a:rPr>
              <a:t>It is, I seriously believe, a step toward making the modern world possible for art, </a:t>
            </a:r>
            <a:r>
              <a:rPr lang="en-GB" sz="2400" dirty="0">
                <a:effectLst/>
              </a:rPr>
              <a:t>toward that order and form which [constitutes ‘classicism’].</a:t>
            </a:r>
            <a:endParaRPr lang="en-GB" sz="2600" dirty="0">
              <a:effectLst/>
            </a:endParaRPr>
          </a:p>
          <a:p>
            <a:pPr lvl="1" eaLnBrk="1" hangingPunct="1">
              <a:buNone/>
              <a:defRPr/>
            </a:pPr>
            <a:r>
              <a:rPr lang="en-GB" sz="2400" dirty="0">
                <a:effectLst/>
              </a:rPr>
              <a:t>	</a:t>
            </a:r>
            <a:r>
              <a:rPr lang="en-GB" sz="2000" dirty="0" err="1">
                <a:effectLst/>
              </a:rPr>
              <a:t>T.S.Eliot</a:t>
            </a:r>
            <a:r>
              <a:rPr lang="en-GB" sz="2000" dirty="0">
                <a:effectLst/>
              </a:rPr>
              <a:t>. ‘</a:t>
            </a:r>
            <a:r>
              <a:rPr lang="en-GB" sz="2000" i="1" dirty="0">
                <a:effectLst/>
              </a:rPr>
              <a:t>Ulysses</a:t>
            </a:r>
            <a:r>
              <a:rPr lang="en-GB" sz="2000" dirty="0">
                <a:effectLst/>
              </a:rPr>
              <a:t>, Order and Myth.’ in Peter Faulkner. Ed. </a:t>
            </a:r>
            <a:r>
              <a:rPr lang="en-GB" sz="2000" i="1" dirty="0">
                <a:effectLst/>
              </a:rPr>
              <a:t>A Modernist Reader: Modernism in England 1910-1930</a:t>
            </a:r>
            <a:r>
              <a:rPr lang="en-GB" sz="2000" dirty="0">
                <a:effectLst/>
              </a:rPr>
              <a:t>, (London: B.T. </a:t>
            </a:r>
            <a:r>
              <a:rPr lang="en-GB" sz="2000" dirty="0" err="1">
                <a:effectLst/>
              </a:rPr>
              <a:t>Batsford</a:t>
            </a:r>
            <a:r>
              <a:rPr lang="en-GB" sz="2000" dirty="0">
                <a:effectLst/>
              </a:rPr>
              <a:t> Ltd., 1986)</a:t>
            </a:r>
          </a:p>
          <a:p>
            <a:pPr lvl="1" eaLnBrk="1" hangingPunct="1">
              <a:buFont typeface="Wingdings" pitchFamily="2" charset="2"/>
              <a:buNone/>
              <a:defRPr/>
            </a:pPr>
            <a:r>
              <a:rPr lang="en-GB" sz="2400" dirty="0">
                <a:effectLst/>
              </a:rPr>
              <a:t>_________________________________________________</a:t>
            </a:r>
          </a:p>
          <a:p>
            <a:pPr eaLnBrk="1" hangingPunct="1">
              <a:buFont typeface="Wingdings" pitchFamily="2" charset="2"/>
              <a:buNone/>
              <a:defRPr/>
            </a:pPr>
            <a:r>
              <a:rPr lang="en-GB" dirty="0">
                <a:effectLst/>
              </a:rPr>
              <a:t>	</a:t>
            </a:r>
            <a:r>
              <a:rPr lang="en-GB" sz="2400" dirty="0">
                <a:effectLst/>
              </a:rPr>
              <a:t>In </a:t>
            </a:r>
            <a:r>
              <a:rPr lang="en-GB" sz="2400" i="1" dirty="0">
                <a:effectLst/>
              </a:rPr>
              <a:t>The Waste Land</a:t>
            </a:r>
            <a:r>
              <a:rPr lang="en-GB" sz="2400" dirty="0">
                <a:effectLst/>
              </a:rPr>
              <a:t> ‘there is a code that allows for the </a:t>
            </a:r>
            <a:r>
              <a:rPr lang="en-GB" sz="2400" i="1" dirty="0">
                <a:effectLst/>
              </a:rPr>
              <a:t>assimilation</a:t>
            </a:r>
            <a:r>
              <a:rPr lang="en-GB" sz="2400" dirty="0">
                <a:effectLst/>
              </a:rPr>
              <a:t> of elements taken from different codes’ </a:t>
            </a:r>
            <a:endParaRPr lang="en-GB" sz="2800" dirty="0">
              <a:effectLst/>
            </a:endParaRPr>
          </a:p>
          <a:p>
            <a:pPr lvl="1" eaLnBrk="1" hangingPunct="1">
              <a:buFont typeface="Wingdings" pitchFamily="2" charset="2"/>
              <a:buNone/>
              <a:defRPr/>
            </a:pPr>
            <a:r>
              <a:rPr lang="en-GB" sz="2400" dirty="0">
                <a:effectLst/>
              </a:rPr>
              <a:t>			</a:t>
            </a:r>
            <a:r>
              <a:rPr lang="en-GB" sz="2000" dirty="0">
                <a:effectLst/>
              </a:rPr>
              <a:t>Franco </a:t>
            </a:r>
            <a:r>
              <a:rPr lang="en-GB" sz="2000" dirty="0" err="1">
                <a:effectLst/>
              </a:rPr>
              <a:t>Moretti</a:t>
            </a:r>
            <a:r>
              <a:rPr lang="en-GB" sz="2000" dirty="0">
                <a:effectLst/>
              </a:rPr>
              <a:t> </a:t>
            </a:r>
            <a:endParaRPr lang="en-GB" sz="2400" dirty="0">
              <a:effectLs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rgbClr val="00421E"/>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511982"/>
            <a:ext cx="6912768" cy="6192688"/>
          </a:xfrm>
        </p:spPr>
        <p:txBody>
          <a:bodyPr/>
          <a:lstStyle/>
          <a:p>
            <a:pPr marL="0" indent="0">
              <a:buNone/>
            </a:pPr>
            <a:r>
              <a:rPr lang="en-GB" sz="2000" dirty="0">
                <a:effectLst/>
                <a:latin typeface="Palatino Linotype" panose="02040502050505030304" pitchFamily="18" charset="0"/>
              </a:rPr>
              <a:t>Madame </a:t>
            </a:r>
            <a:r>
              <a:rPr lang="en-GB" sz="2000" dirty="0" err="1">
                <a:effectLst/>
                <a:latin typeface="Palatino Linotype" panose="02040502050505030304" pitchFamily="18" charset="0"/>
              </a:rPr>
              <a:t>Sosostris</a:t>
            </a:r>
            <a:r>
              <a:rPr lang="en-GB" sz="2000" dirty="0">
                <a:effectLst/>
                <a:latin typeface="Palatino Linotype" panose="02040502050505030304" pitchFamily="18" charset="0"/>
              </a:rPr>
              <a:t>, famous </a:t>
            </a:r>
            <a:r>
              <a:rPr lang="en-GB" sz="2000" dirty="0" err="1">
                <a:effectLst/>
                <a:latin typeface="Palatino Linotype" panose="02040502050505030304" pitchFamily="18" charset="0"/>
              </a:rPr>
              <a:t>clairvoyante</a:t>
            </a:r>
            <a:r>
              <a:rPr lang="en-GB" sz="2000" dirty="0">
                <a:effectLst/>
                <a:latin typeface="Palatino Linotype" panose="02040502050505030304" pitchFamily="18" charset="0"/>
              </a:rPr>
              <a:t>,	 </a:t>
            </a:r>
          </a:p>
          <a:p>
            <a:pPr marL="0" indent="0">
              <a:buNone/>
            </a:pPr>
            <a:r>
              <a:rPr lang="en-GB" sz="2000" dirty="0">
                <a:effectLst/>
                <a:latin typeface="Palatino Linotype" panose="02040502050505030304" pitchFamily="18" charset="0"/>
              </a:rPr>
              <a:t>Had a bad cold, nevertheless	 </a:t>
            </a:r>
          </a:p>
          <a:p>
            <a:pPr marL="0" indent="0">
              <a:buNone/>
            </a:pPr>
            <a:r>
              <a:rPr lang="en-GB" sz="2000" dirty="0">
                <a:effectLst/>
                <a:latin typeface="Palatino Linotype" panose="02040502050505030304" pitchFamily="18" charset="0"/>
              </a:rPr>
              <a:t>Is known to be the wisest woman in Europe,	  </a:t>
            </a:r>
          </a:p>
          <a:p>
            <a:pPr marL="0" indent="0">
              <a:buNone/>
            </a:pPr>
            <a:r>
              <a:rPr lang="en-GB" sz="2000" dirty="0">
                <a:effectLst/>
                <a:latin typeface="Palatino Linotype" panose="02040502050505030304" pitchFamily="18" charset="0"/>
              </a:rPr>
              <a:t>With a wicked pack of cards. Here, said she,	 </a:t>
            </a:r>
          </a:p>
          <a:p>
            <a:pPr marL="0" indent="0">
              <a:buNone/>
            </a:pPr>
            <a:r>
              <a:rPr lang="en-GB" sz="2000" dirty="0">
                <a:effectLst/>
                <a:latin typeface="Palatino Linotype" panose="02040502050505030304" pitchFamily="18" charset="0"/>
              </a:rPr>
              <a:t>Is your card, the drowned Phoenician Sailor,	 </a:t>
            </a:r>
          </a:p>
          <a:p>
            <a:pPr marL="0" indent="0">
              <a:buNone/>
            </a:pPr>
            <a:r>
              <a:rPr lang="en-GB" sz="2000" dirty="0">
                <a:effectLst/>
                <a:latin typeface="Palatino Linotype" panose="02040502050505030304" pitchFamily="18" charset="0"/>
              </a:rPr>
              <a:t>(Those are pearls that were his eyes. Look!)	 </a:t>
            </a:r>
          </a:p>
          <a:p>
            <a:pPr marL="0" indent="0">
              <a:buNone/>
            </a:pPr>
            <a:r>
              <a:rPr lang="en-GB" sz="2000" dirty="0">
                <a:effectLst/>
                <a:latin typeface="Palatino Linotype" panose="02040502050505030304" pitchFamily="18" charset="0"/>
              </a:rPr>
              <a:t>Here is Belladonna, the Lady of the Rocks,	 </a:t>
            </a:r>
          </a:p>
          <a:p>
            <a:pPr marL="0" indent="0">
              <a:buNone/>
            </a:pPr>
            <a:r>
              <a:rPr lang="en-GB" sz="2000" dirty="0">
                <a:effectLst/>
                <a:latin typeface="Palatino Linotype" panose="02040502050505030304" pitchFamily="18" charset="0"/>
              </a:rPr>
              <a:t>The lady of situations.	  </a:t>
            </a:r>
          </a:p>
          <a:p>
            <a:pPr marL="0" indent="0">
              <a:buNone/>
            </a:pPr>
            <a:r>
              <a:rPr lang="en-GB" sz="2000" dirty="0">
                <a:effectLst/>
                <a:latin typeface="Palatino Linotype" panose="02040502050505030304" pitchFamily="18" charset="0"/>
              </a:rPr>
              <a:t>Here is the man with three staves, and here the Wheel,	 </a:t>
            </a:r>
          </a:p>
          <a:p>
            <a:pPr marL="0" indent="0">
              <a:buNone/>
            </a:pPr>
            <a:r>
              <a:rPr lang="en-GB" sz="2000" dirty="0">
                <a:effectLst/>
                <a:latin typeface="Palatino Linotype" panose="02040502050505030304" pitchFamily="18" charset="0"/>
              </a:rPr>
              <a:t>And here is the one-eyed merchant, and this card,	 </a:t>
            </a:r>
          </a:p>
          <a:p>
            <a:pPr marL="0" indent="0">
              <a:buNone/>
            </a:pPr>
            <a:r>
              <a:rPr lang="en-GB" sz="2000" dirty="0">
                <a:effectLst/>
                <a:latin typeface="Palatino Linotype" panose="02040502050505030304" pitchFamily="18" charset="0"/>
              </a:rPr>
              <a:t>Which is blank, is something he carries on his back,	 </a:t>
            </a:r>
          </a:p>
          <a:p>
            <a:pPr marL="0" indent="0">
              <a:buNone/>
            </a:pPr>
            <a:r>
              <a:rPr lang="en-GB" sz="2000" dirty="0">
                <a:effectLst/>
                <a:latin typeface="Palatino Linotype" panose="02040502050505030304" pitchFamily="18" charset="0"/>
              </a:rPr>
              <a:t>Which I am forbidden to see. I do not find	 </a:t>
            </a:r>
          </a:p>
          <a:p>
            <a:pPr marL="0" indent="0">
              <a:buNone/>
            </a:pPr>
            <a:r>
              <a:rPr lang="en-GB" sz="2000" dirty="0">
                <a:effectLst/>
                <a:latin typeface="Palatino Linotype" panose="02040502050505030304" pitchFamily="18" charset="0"/>
              </a:rPr>
              <a:t>The Hanged Man. Fear death by water.	  </a:t>
            </a:r>
          </a:p>
          <a:p>
            <a:pPr marL="0" indent="0">
              <a:buNone/>
            </a:pPr>
            <a:r>
              <a:rPr lang="en-GB" sz="2000" dirty="0">
                <a:effectLst/>
                <a:latin typeface="Palatino Linotype" panose="02040502050505030304" pitchFamily="18" charset="0"/>
              </a:rPr>
              <a:t>I see crowds of people, walking round in a ring.	 </a:t>
            </a:r>
          </a:p>
          <a:p>
            <a:pPr marL="0" indent="0">
              <a:buNone/>
            </a:pPr>
            <a:r>
              <a:rPr lang="en-GB" sz="2000" dirty="0">
                <a:effectLst/>
                <a:latin typeface="Palatino Linotype" panose="02040502050505030304" pitchFamily="18" charset="0"/>
              </a:rPr>
              <a:t>Thank you. If you see dear Mrs. Equitone,	 </a:t>
            </a:r>
          </a:p>
          <a:p>
            <a:pPr marL="0" indent="0">
              <a:buNone/>
            </a:pPr>
            <a:r>
              <a:rPr lang="en-GB" sz="2000" dirty="0">
                <a:effectLst/>
                <a:latin typeface="Palatino Linotype" panose="02040502050505030304" pitchFamily="18" charset="0"/>
              </a:rPr>
              <a:t>Tell her I bring the horoscope myself:	 </a:t>
            </a:r>
          </a:p>
          <a:p>
            <a:pPr marL="0" indent="0">
              <a:buNone/>
            </a:pPr>
            <a:r>
              <a:rPr lang="en-GB" sz="2000" dirty="0">
                <a:effectLst/>
                <a:latin typeface="Palatino Linotype" panose="02040502050505030304" pitchFamily="18" charset="0"/>
              </a:rPr>
              <a:t>One must be so careful these days.</a:t>
            </a:r>
          </a:p>
        </p:txBody>
      </p:sp>
      <p:sp>
        <p:nvSpPr>
          <p:cNvPr id="2" name="Rectangle 1">
            <a:extLst>
              <a:ext uri="{FF2B5EF4-FFF2-40B4-BE49-F238E27FC236}">
                <a16:creationId xmlns:a16="http://schemas.microsoft.com/office/drawing/2014/main" id="{2A937AA7-0631-462E-8563-7F043B9A2866}"/>
              </a:ext>
            </a:extLst>
          </p:cNvPr>
          <p:cNvSpPr/>
          <p:nvPr/>
        </p:nvSpPr>
        <p:spPr>
          <a:xfrm>
            <a:off x="4932040" y="29815"/>
            <a:ext cx="4317529" cy="461665"/>
          </a:xfrm>
          <a:prstGeom prst="rect">
            <a:avLst/>
          </a:prstGeom>
        </p:spPr>
        <p:txBody>
          <a:bodyPr wrap="none">
            <a:spAutoFit/>
          </a:bodyPr>
          <a:lstStyle/>
          <a:p>
            <a:r>
              <a:rPr lang="en-GB" dirty="0">
                <a:solidFill>
                  <a:srgbClr val="FFFF00"/>
                </a:solidFill>
              </a:rPr>
              <a:t>I. </a:t>
            </a:r>
            <a:r>
              <a:rPr lang="en-GB" sz="2400" dirty="0">
                <a:solidFill>
                  <a:srgbClr val="FFFF00"/>
                </a:solidFill>
              </a:rPr>
              <a:t>THE BURIAL OF THE DEAD</a:t>
            </a:r>
          </a:p>
        </p:txBody>
      </p:sp>
    </p:spTree>
    <p:extLst>
      <p:ext uri="{BB962C8B-B14F-4D97-AF65-F5344CB8AC3E}">
        <p14:creationId xmlns:p14="http://schemas.microsoft.com/office/powerpoint/2010/main" val="13336337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42002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B1F224A-0D87-453D-8613-C39E63727BD7}"/>
              </a:ext>
            </a:extLst>
          </p:cNvPr>
          <p:cNvSpPr>
            <a:spLocks noGrp="1"/>
          </p:cNvSpPr>
          <p:nvPr>
            <p:ph type="title"/>
          </p:nvPr>
        </p:nvSpPr>
        <p:spPr>
          <a:xfrm>
            <a:off x="146264" y="210535"/>
            <a:ext cx="8851471" cy="490066"/>
          </a:xfrm>
        </p:spPr>
        <p:txBody>
          <a:bodyPr/>
          <a:lstStyle/>
          <a:p>
            <a:r>
              <a:rPr lang="en-GB" sz="2800" b="0" kern="1200" dirty="0">
                <a:solidFill>
                  <a:srgbClr val="FFFF00"/>
                </a:solidFill>
                <a:effectLst/>
                <a:latin typeface="Perpetua Titling MT" pitchFamily="18" charset="0"/>
              </a:rPr>
              <a:t>What Pound did to the draft </a:t>
            </a:r>
            <a:r>
              <a:rPr lang="en-GB" sz="2800" b="0" i="1" kern="1200" dirty="0">
                <a:solidFill>
                  <a:srgbClr val="FFFF00"/>
                </a:solidFill>
                <a:effectLst/>
                <a:latin typeface="Perpetua Titling MT" pitchFamily="18" charset="0"/>
              </a:rPr>
              <a:t>waste land</a:t>
            </a:r>
            <a:endParaRPr lang="en-US" sz="2800" b="0" i="1" kern="1200" dirty="0">
              <a:solidFill>
                <a:srgbClr val="FFFF00"/>
              </a:solidFill>
              <a:effectLst/>
              <a:latin typeface="Perpetua Titling MT" pitchFamily="18" charset="0"/>
            </a:endParaRPr>
          </a:p>
        </p:txBody>
      </p:sp>
      <p:pic>
        <p:nvPicPr>
          <p:cNvPr id="9" name="Picture 8" descr="A close up of text on a white background&#10;&#10;Description automatically generated">
            <a:extLst>
              <a:ext uri="{FF2B5EF4-FFF2-40B4-BE49-F238E27FC236}">
                <a16:creationId xmlns:a16="http://schemas.microsoft.com/office/drawing/2014/main" id="{B3D431CF-D21E-4D21-9B2B-443A807561E1}"/>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p:blipFill>
        <p:spPr>
          <a:xfrm>
            <a:off x="4750963" y="980728"/>
            <a:ext cx="4150355" cy="5421704"/>
          </a:xfrm>
          <a:prstGeom prst="rect">
            <a:avLst/>
          </a:prstGeom>
          <a:noFill/>
        </p:spPr>
      </p:pic>
      <p:pic>
        <p:nvPicPr>
          <p:cNvPr id="7" name="Picture 6" descr="A close up of text on a white background&#10;&#10;Description automatically generated">
            <a:extLst>
              <a:ext uri="{FF2B5EF4-FFF2-40B4-BE49-F238E27FC236}">
                <a16:creationId xmlns:a16="http://schemas.microsoft.com/office/drawing/2014/main" id="{094F487E-E83C-4C42-BC01-750B71EA559A}"/>
              </a:ext>
            </a:extLst>
          </p:cNvPr>
          <p:cNvPicPr>
            <a:picLocks noChangeAspect="1"/>
          </p:cNvPicPr>
          <p:nvPr/>
        </p:nvPicPr>
        <p:blipFill rotWithShape="1">
          <a:blip r:embed="rId4" cstate="print">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val="0"/>
              </a:ext>
            </a:extLst>
          </a:blip>
          <a:srcRect/>
          <a:stretch/>
        </p:blipFill>
        <p:spPr>
          <a:xfrm>
            <a:off x="242682" y="977923"/>
            <a:ext cx="4267521" cy="5458619"/>
          </a:xfrm>
          <a:prstGeom prst="rect">
            <a:avLst/>
          </a:prstGeom>
          <a:noFill/>
        </p:spPr>
      </p:pic>
    </p:spTree>
    <p:extLst>
      <p:ext uri="{BB962C8B-B14F-4D97-AF65-F5344CB8AC3E}">
        <p14:creationId xmlns:p14="http://schemas.microsoft.com/office/powerpoint/2010/main" val="2197538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42002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512" y="116632"/>
            <a:ext cx="8784976" cy="792088"/>
          </a:xfrm>
        </p:spPr>
        <p:txBody>
          <a:bodyPr/>
          <a:lstStyle/>
          <a:p>
            <a:pPr>
              <a:defRPr/>
            </a:pPr>
            <a:r>
              <a:rPr lang="en-GB" sz="3200" b="0" kern="1200" dirty="0">
                <a:solidFill>
                  <a:srgbClr val="FFFF00"/>
                </a:solidFill>
                <a:effectLst/>
                <a:latin typeface="Perpetua Titling MT" pitchFamily="18" charset="0"/>
              </a:rPr>
              <a:t>Pound SAW the ‘Notes’ as irrelevant</a:t>
            </a:r>
          </a:p>
        </p:txBody>
      </p:sp>
      <p:sp>
        <p:nvSpPr>
          <p:cNvPr id="3" name="Text Placeholder 2"/>
          <p:cNvSpPr>
            <a:spLocks noGrp="1"/>
          </p:cNvSpPr>
          <p:nvPr>
            <p:ph type="body" sz="half" idx="1"/>
          </p:nvPr>
        </p:nvSpPr>
        <p:spPr>
          <a:xfrm>
            <a:off x="323528" y="1052736"/>
            <a:ext cx="8496944" cy="5544616"/>
          </a:xfrm>
        </p:spPr>
        <p:txBody>
          <a:bodyPr/>
          <a:lstStyle/>
          <a:p>
            <a:pPr marL="0" indent="0">
              <a:spcBef>
                <a:spcPts val="0"/>
              </a:spcBef>
              <a:buFont typeface="Wingdings" pitchFamily="2" charset="2"/>
              <a:buNone/>
              <a:defRPr/>
            </a:pPr>
            <a:r>
              <a:rPr lang="en-GB" sz="2400" dirty="0">
                <a:effectLst/>
              </a:rPr>
              <a:t>   For the rest, I saw the poem in typescript, and I did not see the notes till 6 or 8 months afterward; and they have not increased my enjoyment of the poem one atom. </a:t>
            </a:r>
            <a:r>
              <a:rPr lang="en-GB" sz="2400" dirty="0">
                <a:solidFill>
                  <a:srgbClr val="FFFF00"/>
                </a:solidFill>
                <a:effectLst/>
              </a:rPr>
              <a:t>The poem seems to me an emotional unit </a:t>
            </a:r>
            <a:r>
              <a:rPr lang="en-GB" sz="2400" dirty="0">
                <a:effectLst/>
              </a:rPr>
              <a:t>.... I have not  read Miss Weston's  </a:t>
            </a:r>
            <a:r>
              <a:rPr lang="en-GB" sz="2400" i="1" dirty="0">
                <a:effectLst/>
              </a:rPr>
              <a:t>Ritual  to  Romance</a:t>
            </a:r>
            <a:r>
              <a:rPr lang="en-GB" sz="2400" dirty="0">
                <a:effectLst/>
              </a:rPr>
              <a:t>,  and do not at present intend to.  As to the citations, </a:t>
            </a:r>
            <a:r>
              <a:rPr lang="en-GB" sz="2400" dirty="0">
                <a:solidFill>
                  <a:srgbClr val="FFFF00"/>
                </a:solidFill>
                <a:effectLst/>
              </a:rPr>
              <a:t>I do not think  it  matters a damn  </a:t>
            </a:r>
            <a:r>
              <a:rPr lang="en-GB" sz="2400" dirty="0">
                <a:effectLst/>
              </a:rPr>
              <a:t>which is from Day, which from Milton, Middleton, Webster, or Augustine. I mean </a:t>
            </a:r>
            <a:r>
              <a:rPr lang="en-GB" sz="2400" dirty="0">
                <a:solidFill>
                  <a:srgbClr val="FFFF00"/>
                </a:solidFill>
                <a:effectLst/>
              </a:rPr>
              <a:t>so far as the functioning of  the poem is concerned</a:t>
            </a:r>
            <a:r>
              <a:rPr lang="en-GB" sz="2400" dirty="0">
                <a:effectLst/>
              </a:rPr>
              <a:t>. One's </a:t>
            </a:r>
            <a:r>
              <a:rPr lang="en-GB" sz="2400" dirty="0" err="1">
                <a:effectLst/>
              </a:rPr>
              <a:t>incult</a:t>
            </a:r>
            <a:r>
              <a:rPr lang="en-GB" sz="2400" dirty="0">
                <a:effectLst/>
              </a:rPr>
              <a:t> pleasure in reading </a:t>
            </a:r>
            <a:r>
              <a:rPr lang="en-GB" sz="2400" i="1" dirty="0">
                <a:effectLst/>
              </a:rPr>
              <a:t>The Waste Land</a:t>
            </a:r>
            <a:r>
              <a:rPr lang="en-GB" sz="2400" dirty="0">
                <a:effectLst/>
              </a:rPr>
              <a:t>  would  be the same if  Webster had written "Women Beware Woman"  and  Marvell  “The Metamorphoses."‘</a:t>
            </a:r>
          </a:p>
          <a:p>
            <a:pPr marL="0" indent="0">
              <a:buFont typeface="Wingdings" pitchFamily="2" charset="2"/>
              <a:buNone/>
              <a:defRPr/>
            </a:pPr>
            <a:r>
              <a:rPr lang="en-GB" sz="2000" dirty="0">
                <a:effectLst/>
              </a:rPr>
              <a:t>       quoted in Marshall McLuhan ‘Pound, Eliot, and the Rhetoric of </a:t>
            </a:r>
            <a:r>
              <a:rPr lang="en-GB" sz="2000" i="1" dirty="0">
                <a:effectLst/>
              </a:rPr>
              <a:t>The Waste            </a:t>
            </a:r>
          </a:p>
          <a:p>
            <a:pPr marL="0" indent="0">
              <a:buFont typeface="Wingdings" pitchFamily="2" charset="2"/>
              <a:buNone/>
              <a:defRPr/>
            </a:pPr>
            <a:r>
              <a:rPr lang="en-GB" sz="2000" i="1" dirty="0">
                <a:effectLst/>
              </a:rPr>
              <a:t>       Land’ New Literary History</a:t>
            </a:r>
            <a:r>
              <a:rPr lang="en-GB" sz="2000" dirty="0">
                <a:effectLst/>
              </a:rPr>
              <a:t>, Vol. 10, No. 3: I (Spring, 1979), pp. 557-580  	</a:t>
            </a:r>
            <a:r>
              <a:rPr lang="en-GB" sz="2000" u="sng" dirty="0">
                <a:effectLst/>
                <a:hlinkClick r:id="rId2">
                  <a:extLst>
                    <a:ext uri="{A12FA001-AC4F-418D-AE19-62706E023703}">
                      <ahyp:hlinkClr xmlns:ahyp="http://schemas.microsoft.com/office/drawing/2018/hyperlinkcolor" val="tx"/>
                    </a:ext>
                  </a:extLst>
                </a:hlinkClick>
              </a:rPr>
              <a:t>http://www.jstor.org/stable/468929</a:t>
            </a:r>
            <a:endParaRPr lang="en-GB" sz="2000" dirty="0">
              <a:effectLst/>
            </a:endParaRPr>
          </a:p>
          <a:p>
            <a:pPr>
              <a:defRPr/>
            </a:pPr>
            <a:endParaRPr lang="en-GB" sz="2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420021"/>
        </a:solidFill>
        <a:effectLst/>
      </p:bgPr>
    </p:bg>
    <p:spTree>
      <p:nvGrpSpPr>
        <p:cNvPr id="1" name=""/>
        <p:cNvGrpSpPr/>
        <p:nvPr/>
      </p:nvGrpSpPr>
      <p:grpSpPr>
        <a:xfrm>
          <a:off x="0" y="0"/>
          <a:ext cx="0" cy="0"/>
          <a:chOff x="0" y="0"/>
          <a:chExt cx="0" cy="0"/>
        </a:xfrm>
      </p:grpSpPr>
      <p:sp>
        <p:nvSpPr>
          <p:cNvPr id="11266" name="Rectangle 2"/>
          <p:cNvSpPr>
            <a:spLocks noGrp="1" noRot="1" noChangeArrowheads="1"/>
          </p:cNvSpPr>
          <p:nvPr>
            <p:ph type="title"/>
          </p:nvPr>
        </p:nvSpPr>
        <p:spPr>
          <a:xfrm>
            <a:off x="313823" y="9878"/>
            <a:ext cx="8229600" cy="777875"/>
          </a:xfrm>
        </p:spPr>
        <p:txBody>
          <a:bodyPr/>
          <a:lstStyle/>
          <a:p>
            <a:pPr eaLnBrk="1" hangingPunct="1"/>
            <a:r>
              <a:rPr lang="en-GB" sz="2800" b="0" kern="1200" dirty="0">
                <a:solidFill>
                  <a:srgbClr val="FFFF00"/>
                </a:solidFill>
                <a:effectLst/>
                <a:latin typeface="Perpetua Titling MT" pitchFamily="18" charset="0"/>
              </a:rPr>
              <a:t>masterpiece of psychic fragmentation</a:t>
            </a:r>
          </a:p>
        </p:txBody>
      </p:sp>
      <p:sp>
        <p:nvSpPr>
          <p:cNvPr id="176131" name="Rectangle 3"/>
          <p:cNvSpPr>
            <a:spLocks noGrp="1" noChangeArrowheads="1"/>
          </p:cNvSpPr>
          <p:nvPr>
            <p:ph type="body" idx="1"/>
          </p:nvPr>
        </p:nvSpPr>
        <p:spPr>
          <a:xfrm>
            <a:off x="287462" y="692696"/>
            <a:ext cx="8388993" cy="3139454"/>
          </a:xfrm>
        </p:spPr>
        <p:txBody>
          <a:bodyPr/>
          <a:lstStyle/>
          <a:p>
            <a:pPr eaLnBrk="1" hangingPunct="1">
              <a:buFont typeface="Wingdings" pitchFamily="2" charset="2"/>
              <a:buNone/>
              <a:defRPr/>
            </a:pPr>
            <a:r>
              <a:rPr lang="en-GB" sz="2600" dirty="0"/>
              <a:t>	 </a:t>
            </a:r>
            <a:r>
              <a:rPr lang="en-GB" sz="2200" dirty="0">
                <a:effectLst/>
              </a:rPr>
              <a:t>.... growing professional success masked personal suffering as the </a:t>
            </a:r>
            <a:r>
              <a:rPr lang="en-GB" sz="2200" dirty="0" err="1">
                <a:effectLst/>
              </a:rPr>
              <a:t>Eliots</a:t>
            </a:r>
            <a:r>
              <a:rPr lang="en-GB" sz="2200" dirty="0">
                <a:effectLst/>
              </a:rPr>
              <a:t>' marriage disintegrated, prompting a nervous breakdown in Eliot which resulted in three months' enforced rest. It was during this period that </a:t>
            </a:r>
            <a:r>
              <a:rPr lang="en-GB" sz="2200" i="1" dirty="0">
                <a:effectLst/>
              </a:rPr>
              <a:t>The Waste Land</a:t>
            </a:r>
            <a:r>
              <a:rPr lang="en-GB" sz="2200" dirty="0">
                <a:effectLst/>
              </a:rPr>
              <a:t> was composed, his bleak masterpiece of psychic fragmentation. With </a:t>
            </a:r>
            <a:r>
              <a:rPr lang="en-GB" sz="2200" u="sng" dirty="0">
                <a:effectLst/>
              </a:rPr>
              <a:t>its collage of voices, its violent disjunctions in tone and wealth of cultural allusion</a:t>
            </a:r>
            <a:r>
              <a:rPr lang="en-GB" sz="2200" dirty="0">
                <a:effectLst/>
              </a:rPr>
              <a:t>, </a:t>
            </a:r>
            <a:r>
              <a:rPr lang="en-GB" sz="2200" i="1" dirty="0">
                <a:solidFill>
                  <a:srgbClr val="FFFF00"/>
                </a:solidFill>
                <a:effectLst/>
              </a:rPr>
              <a:t>The Waste Land</a:t>
            </a:r>
            <a:r>
              <a:rPr lang="en-GB" sz="2200" dirty="0">
                <a:solidFill>
                  <a:srgbClr val="FFFF00"/>
                </a:solidFill>
                <a:effectLst/>
              </a:rPr>
              <a:t> also resonated as a depiction of the ruins of post-war European civilisation.</a:t>
            </a:r>
            <a:r>
              <a:rPr lang="en-GB" sz="2800" dirty="0">
                <a:effectLst/>
              </a:rPr>
              <a:t> </a:t>
            </a:r>
          </a:p>
          <a:p>
            <a:pPr algn="ctr" eaLnBrk="1" hangingPunct="1">
              <a:lnSpc>
                <a:spcPct val="90000"/>
              </a:lnSpc>
              <a:buFont typeface="Wingdings" pitchFamily="2" charset="2"/>
              <a:buNone/>
              <a:defRPr/>
            </a:pPr>
            <a:r>
              <a:rPr lang="en-GB" sz="1800" dirty="0">
                <a:effectLst/>
              </a:rPr>
              <a:t>		</a:t>
            </a:r>
            <a:r>
              <a:rPr lang="en-GB" sz="1800" dirty="0">
                <a:effectLst/>
                <a:hlinkClick r:id="rId2">
                  <a:extLst>
                    <a:ext uri="{A12FA001-AC4F-418D-AE19-62706E023703}">
                      <ahyp:hlinkClr xmlns:ahyp="http://schemas.microsoft.com/office/drawing/2018/hyperlinkcolor" val="tx"/>
                    </a:ext>
                  </a:extLst>
                </a:hlinkClick>
              </a:rPr>
              <a:t>http://www.poetryarchive.org/poetryarchive/singlePoet.do?poetId=7069</a:t>
            </a:r>
            <a:r>
              <a:rPr lang="en-GB" sz="1800" dirty="0">
                <a:effectLst/>
              </a:rPr>
              <a:t> </a:t>
            </a:r>
            <a:endParaRPr lang="en-GB" sz="1600" dirty="0">
              <a:effectLst/>
            </a:endParaRPr>
          </a:p>
        </p:txBody>
      </p:sp>
      <p:sp>
        <p:nvSpPr>
          <p:cNvPr id="2" name="Rectangle 1">
            <a:extLst>
              <a:ext uri="{FF2B5EF4-FFF2-40B4-BE49-F238E27FC236}">
                <a16:creationId xmlns:a16="http://schemas.microsoft.com/office/drawing/2014/main" id="{814E2912-C4BF-480B-BF31-D83D853C594B}"/>
              </a:ext>
            </a:extLst>
          </p:cNvPr>
          <p:cNvSpPr/>
          <p:nvPr/>
        </p:nvSpPr>
        <p:spPr>
          <a:xfrm>
            <a:off x="637920" y="4909268"/>
            <a:ext cx="8038535" cy="1384995"/>
          </a:xfrm>
          <a:prstGeom prst="rect">
            <a:avLst/>
          </a:prstGeom>
        </p:spPr>
        <p:txBody>
          <a:bodyPr wrap="square">
            <a:spAutoFit/>
          </a:bodyPr>
          <a:lstStyle/>
          <a:p>
            <a:r>
              <a:rPr lang="en-GB" sz="2200" dirty="0">
                <a:latin typeface="+mn-lt"/>
              </a:rPr>
              <a:t>By 1922, the British Broadcasting Company (BBC) began its daily radio transmissions, and "listening in" to the wireless quickly became a social and cultural phenomenon in the UK</a:t>
            </a:r>
          </a:p>
          <a:p>
            <a:r>
              <a:rPr lang="en-GB" dirty="0"/>
              <a:t>	</a:t>
            </a:r>
            <a:r>
              <a:rPr lang="en-GB" dirty="0">
                <a:hlinkClick r:id="rId3">
                  <a:extLst>
                    <a:ext uri="{A12FA001-AC4F-418D-AE19-62706E023703}">
                      <ahyp:hlinkClr xmlns:ahyp="http://schemas.microsoft.com/office/drawing/2018/hyperlinkcolor" val="tx"/>
                    </a:ext>
                  </a:extLst>
                </a:hlinkClick>
              </a:rPr>
              <a:t>https://youtu.be/3EY2QEs-iYo</a:t>
            </a:r>
            <a:r>
              <a:rPr lang="en-GB" dirty="0"/>
              <a:t>  </a:t>
            </a:r>
          </a:p>
        </p:txBody>
      </p:sp>
      <p:sp>
        <p:nvSpPr>
          <p:cNvPr id="5" name="Rectangle 2">
            <a:extLst>
              <a:ext uri="{FF2B5EF4-FFF2-40B4-BE49-F238E27FC236}">
                <a16:creationId xmlns:a16="http://schemas.microsoft.com/office/drawing/2014/main" id="{3FCFB084-6A50-417E-AF8D-C693CC5B82B4}"/>
              </a:ext>
            </a:extLst>
          </p:cNvPr>
          <p:cNvSpPr txBox="1">
            <a:spLocks noRot="1" noChangeArrowheads="1"/>
          </p:cNvSpPr>
          <p:nvPr/>
        </p:nvSpPr>
        <p:spPr bwMode="auto">
          <a:xfrm>
            <a:off x="300642" y="3981771"/>
            <a:ext cx="8229600" cy="77787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2pPr>
            <a:lvl3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3pPr>
            <a:lvl4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4pPr>
            <a:lvl5pPr algn="ctr" rtl="0" eaLnBrk="0" fontAlgn="base" hangingPunct="0">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5pPr>
            <a:lvl6pPr marL="4572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6pPr>
            <a:lvl7pPr marL="9144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7pPr>
            <a:lvl8pPr marL="13716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8pPr>
            <a:lvl9pPr marL="1828800" algn="ctr" rtl="0" fontAlgn="base">
              <a:spcBef>
                <a:spcPct val="0"/>
              </a:spcBef>
              <a:spcAft>
                <a:spcPct val="0"/>
              </a:spcAft>
              <a:defRPr sz="4400" b="1">
                <a:solidFill>
                  <a:schemeClr val="tx2"/>
                </a:solidFill>
                <a:effectLst>
                  <a:outerShdw blurRad="38100" dist="38100" dir="2700000" algn="tl">
                    <a:srgbClr val="000000"/>
                  </a:outerShdw>
                </a:effectLst>
                <a:latin typeface="Garamond" pitchFamily="18" charset="0"/>
              </a:defRPr>
            </a:lvl9pPr>
          </a:lstStyle>
          <a:p>
            <a:pPr eaLnBrk="1" hangingPunct="1"/>
            <a:r>
              <a:rPr lang="en-GB" sz="2800" b="0" dirty="0">
                <a:solidFill>
                  <a:srgbClr val="FFFF00"/>
                </a:solidFill>
                <a:effectLst/>
                <a:latin typeface="Perpetua Titling MT" pitchFamily="18" charset="0"/>
              </a:rPr>
              <a:t>Radio: multiple disconnected voices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rgbClr val="420021"/>
        </a:solidFill>
        <a:effectLst/>
      </p:bgPr>
    </p:bg>
    <p:spTree>
      <p:nvGrpSpPr>
        <p:cNvPr id="1" name=""/>
        <p:cNvGrpSpPr/>
        <p:nvPr/>
      </p:nvGrpSpPr>
      <p:grpSpPr>
        <a:xfrm>
          <a:off x="0" y="0"/>
          <a:ext cx="0" cy="0"/>
          <a:chOff x="0" y="0"/>
          <a:chExt cx="0" cy="0"/>
        </a:xfrm>
      </p:grpSpPr>
      <p:sp>
        <p:nvSpPr>
          <p:cNvPr id="10242" name="Rectangle 2"/>
          <p:cNvSpPr>
            <a:spLocks noGrp="1" noRot="1" noChangeArrowheads="1"/>
          </p:cNvSpPr>
          <p:nvPr>
            <p:ph type="title"/>
          </p:nvPr>
        </p:nvSpPr>
        <p:spPr>
          <a:xfrm>
            <a:off x="890113" y="260648"/>
            <a:ext cx="7200800" cy="576064"/>
          </a:xfrm>
        </p:spPr>
        <p:txBody>
          <a:bodyPr/>
          <a:lstStyle/>
          <a:p>
            <a:pPr eaLnBrk="1" hangingPunct="1"/>
            <a:r>
              <a:rPr lang="en-US" sz="2800" b="0" kern="1200" dirty="0">
                <a:solidFill>
                  <a:srgbClr val="FFFF00"/>
                </a:solidFill>
                <a:effectLst/>
                <a:latin typeface="Perpetua Titling MT" pitchFamily="18" charset="0"/>
              </a:rPr>
              <a:t>THROWING OFF THE CRITICS</a:t>
            </a:r>
            <a:endParaRPr lang="en-GB" sz="2800" b="0" kern="1200" dirty="0">
              <a:solidFill>
                <a:srgbClr val="FFFF00"/>
              </a:solidFill>
              <a:effectLst/>
              <a:latin typeface="Perpetua Titling MT" pitchFamily="18" charset="0"/>
            </a:endParaRPr>
          </a:p>
        </p:txBody>
      </p:sp>
      <p:sp>
        <p:nvSpPr>
          <p:cNvPr id="169987" name="Rectangle 3"/>
          <p:cNvSpPr>
            <a:spLocks noGrp="1" noChangeArrowheads="1"/>
          </p:cNvSpPr>
          <p:nvPr>
            <p:ph type="body" idx="1"/>
          </p:nvPr>
        </p:nvSpPr>
        <p:spPr>
          <a:xfrm>
            <a:off x="273158" y="1052736"/>
            <a:ext cx="8434710" cy="5112469"/>
          </a:xfrm>
        </p:spPr>
        <p:txBody>
          <a:bodyPr/>
          <a:lstStyle/>
          <a:p>
            <a:pPr eaLnBrk="1" hangingPunct="1">
              <a:buFont typeface="Wingdings" pitchFamily="2" charset="2"/>
              <a:buNone/>
              <a:defRPr/>
            </a:pPr>
            <a:r>
              <a:rPr lang="en-GB" dirty="0"/>
              <a:t>	</a:t>
            </a:r>
            <a:r>
              <a:rPr lang="en-GB" sz="2400" dirty="0">
                <a:effectLst/>
              </a:rPr>
              <a:t>Poetry is not a turning loose of emotion, but an escape from emotion; it is not the expression of personality, but an escape from personality. But, of course, </a:t>
            </a:r>
            <a:r>
              <a:rPr lang="en-GB" sz="2400" dirty="0">
                <a:solidFill>
                  <a:srgbClr val="FFFF00"/>
                </a:solidFill>
                <a:effectLst/>
              </a:rPr>
              <a:t>only those who have personality and emotions know what it means to want to escape from these things</a:t>
            </a:r>
            <a:r>
              <a:rPr lang="en-GB" sz="2400" dirty="0">
                <a:effectLst/>
              </a:rPr>
              <a:t>.		(</a:t>
            </a:r>
            <a:r>
              <a:rPr lang="en-GB" sz="2000" dirty="0">
                <a:effectLst/>
              </a:rPr>
              <a:t>Eliot 1920)</a:t>
            </a:r>
            <a:endParaRPr lang="en-GB" sz="2800" dirty="0">
              <a:effectLst/>
            </a:endParaRPr>
          </a:p>
          <a:p>
            <a:pPr eaLnBrk="1" hangingPunct="1">
              <a:buFont typeface="Wingdings" pitchFamily="2" charset="2"/>
              <a:buNone/>
              <a:defRPr/>
            </a:pPr>
            <a:r>
              <a:rPr lang="en-GB" sz="1800" dirty="0">
                <a:effectLst/>
              </a:rPr>
              <a:t>	</a:t>
            </a:r>
          </a:p>
          <a:p>
            <a:pPr eaLnBrk="1" hangingPunct="1">
              <a:buFont typeface="Wingdings" pitchFamily="2" charset="2"/>
              <a:buNone/>
              <a:defRPr/>
            </a:pPr>
            <a:r>
              <a:rPr lang="en-GB" sz="2000" dirty="0">
                <a:effectLst/>
              </a:rPr>
              <a:t>	</a:t>
            </a:r>
            <a:r>
              <a:rPr lang="en-GB" sz="2400" dirty="0">
                <a:effectLst/>
              </a:rPr>
              <a:t>When I  wrote  a poem called </a:t>
            </a:r>
            <a:r>
              <a:rPr lang="en-GB" sz="2400" i="1" dirty="0">
                <a:effectLst/>
              </a:rPr>
              <a:t>The Waste Land</a:t>
            </a:r>
            <a:r>
              <a:rPr lang="en-GB" sz="2400" dirty="0">
                <a:effectLst/>
              </a:rPr>
              <a:t> some of the more approving critics  said that I had expressed the  'disillusionment of a generation,' which is nonsense.  I may have expressed for them  their own illusion of being disillusioned, but </a:t>
            </a:r>
            <a:r>
              <a:rPr lang="en-GB" sz="2400" dirty="0">
                <a:solidFill>
                  <a:srgbClr val="FFFF00"/>
                </a:solidFill>
                <a:effectLst/>
              </a:rPr>
              <a:t>that did not form part of my intention</a:t>
            </a:r>
            <a:r>
              <a:rPr lang="en-GB" sz="2400" dirty="0">
                <a:effectLst/>
              </a:rPr>
              <a:t>. </a:t>
            </a:r>
            <a:endParaRPr lang="en-GB" sz="2600" dirty="0">
              <a:effectLst/>
            </a:endParaRPr>
          </a:p>
          <a:p>
            <a:pPr eaLnBrk="1" hangingPunct="1">
              <a:buFont typeface="Wingdings" pitchFamily="2" charset="2"/>
              <a:buNone/>
              <a:defRPr/>
            </a:pPr>
            <a:r>
              <a:rPr lang="en-GB" sz="2400" dirty="0">
                <a:effectLst/>
              </a:rPr>
              <a:t>			  </a:t>
            </a:r>
            <a:r>
              <a:rPr lang="en-GB" sz="2000" dirty="0">
                <a:effectLst/>
              </a:rPr>
              <a:t>(Eliot 1931)</a:t>
            </a:r>
            <a:endParaRPr lang="en-GB" sz="2400" dirty="0">
              <a:effectLst/>
            </a:endParaRPr>
          </a:p>
        </p:txBody>
      </p:sp>
    </p:spTree>
  </p:cSld>
  <p:clrMapOvr>
    <a:masterClrMapping/>
  </p:clrMapOvr>
</p:sld>
</file>

<file path=ppt/theme/theme1.xml><?xml version="1.0" encoding="utf-8"?>
<a:theme xmlns:a="http://schemas.openxmlformats.org/drawingml/2006/main" name="Stream">
  <a:themeElements>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fontScheme name="Stream">
      <a:majorFont>
        <a:latin typeface="Garamond"/>
        <a:ea typeface=""/>
        <a:cs typeface=""/>
      </a:majorFont>
      <a:minorFont>
        <a:latin typeface="Garamond"/>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125</TotalTime>
  <Words>2048</Words>
  <Application>Microsoft Office PowerPoint</Application>
  <PresentationFormat>On-screen Show (4:3)</PresentationFormat>
  <Paragraphs>97</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Garamond</vt:lpstr>
      <vt:lpstr>Palatino Linotype</vt:lpstr>
      <vt:lpstr>Perpetua Titling MT</vt:lpstr>
      <vt:lpstr>Wingdings</vt:lpstr>
      <vt:lpstr>Stream</vt:lpstr>
      <vt:lpstr>DEATH IN LIFE &amp; LIFE IN DEATH:  the quest for order  Eliot, The Wasteland, 1922</vt:lpstr>
      <vt:lpstr>THE QUEST FOR INTEGRATION</vt:lpstr>
      <vt:lpstr>PowerPoint Presentation</vt:lpstr>
      <vt:lpstr>PowerPoint Presentation</vt:lpstr>
      <vt:lpstr>CONTEMPORARY INCOMPREHENSION</vt:lpstr>
      <vt:lpstr>PowerPoint Presentation</vt:lpstr>
      <vt:lpstr>New conditions &amp; new forms  </vt:lpstr>
      <vt:lpstr>the ‘mythic method’ (i)</vt:lpstr>
      <vt:lpstr>THE ‘MYTHIC METHOD’ (ii) </vt:lpstr>
      <vt:lpstr>PowerPoint Presentation</vt:lpstr>
      <vt:lpstr>What Pound did to the draft waste land</vt:lpstr>
      <vt:lpstr>Pound SAW the ‘Notes’ as irrelevant</vt:lpstr>
      <vt:lpstr>masterpiece of psychic fragmentation</vt:lpstr>
      <vt:lpstr>THROWING OFF THE CRITICS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DEATH IN LIFE &amp; LIFE IN DEATH:  the quest for order  Eliot, The Wasteland, 1922</dc:title>
  <dc:creator>Jeni Williams</dc:creator>
  <cp:lastModifiedBy>Jeni Williams</cp:lastModifiedBy>
  <cp:revision>14</cp:revision>
  <dcterms:created xsi:type="dcterms:W3CDTF">2020-03-27T00:14:43Z</dcterms:created>
  <dcterms:modified xsi:type="dcterms:W3CDTF">2020-03-27T02:22:19Z</dcterms:modified>
</cp:coreProperties>
</file>