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81" d="100"/>
          <a:sy n="81" d="100"/>
        </p:scale>
        <p:origin x="108" y="-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2C3F2BE-4E70-4294-83A3-2F20A6697CE4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45A64DB-5B24-4579-85C6-30EA4A1A8B2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Healtcare can be very stressful and emotionally demanding.</a:t>
          </a:r>
        </a:p>
      </dgm:t>
    </dgm:pt>
    <dgm:pt modelId="{BC96E5AB-3859-4891-AEF1-C13B2E1A8FFF}" type="parTrans" cxnId="{C4C0EC17-397C-4F44-9CBC-2110EBF17568}">
      <dgm:prSet/>
      <dgm:spPr/>
      <dgm:t>
        <a:bodyPr/>
        <a:lstStyle/>
        <a:p>
          <a:endParaRPr lang="en-US"/>
        </a:p>
      </dgm:t>
    </dgm:pt>
    <dgm:pt modelId="{DB353C59-A582-4280-95A6-5DEAF053E73E}" type="sibTrans" cxnId="{C4C0EC17-397C-4F44-9CBC-2110EBF1756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110A600-6F06-4AC6-8284-89425824CE4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 can minise this threat by developing resilience,</a:t>
          </a:r>
        </a:p>
      </dgm:t>
    </dgm:pt>
    <dgm:pt modelId="{62F999EB-C159-431A-A499-5A64BE30508B}" type="parTrans" cxnId="{72ADAF2F-5CC4-48AD-958D-33A34755E5FA}">
      <dgm:prSet/>
      <dgm:spPr/>
      <dgm:t>
        <a:bodyPr/>
        <a:lstStyle/>
        <a:p>
          <a:endParaRPr lang="en-US"/>
        </a:p>
      </dgm:t>
    </dgm:pt>
    <dgm:pt modelId="{78AE5D84-E760-4889-9773-0189DC9174E0}" type="sibTrans" cxnId="{72ADAF2F-5CC4-48AD-958D-33A34755E5F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A07897F-CDE1-426C-AD71-B6C8ACA93D8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Asking for support when needed and maintaining professional boundaries.</a:t>
          </a:r>
        </a:p>
      </dgm:t>
    </dgm:pt>
    <dgm:pt modelId="{55A31E8C-68F1-4256-B2CF-CCCBB4C1772A}" type="parTrans" cxnId="{A0375705-4029-497A-B565-F47017CC45A6}">
      <dgm:prSet/>
      <dgm:spPr/>
      <dgm:t>
        <a:bodyPr/>
        <a:lstStyle/>
        <a:p>
          <a:endParaRPr lang="en-US"/>
        </a:p>
      </dgm:t>
    </dgm:pt>
    <dgm:pt modelId="{A4B4F680-7D24-4E89-959B-7330181D0524}" type="sibTrans" cxnId="{A0375705-4029-497A-B565-F47017CC45A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D7252F2-49FA-4759-A548-DE0FECB9A37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Another threat is lack of experience. I can reduce this by gaining practical experiences, attending training and learning from experienced healthcare professionals.</a:t>
          </a:r>
        </a:p>
      </dgm:t>
    </dgm:pt>
    <dgm:pt modelId="{C481A0A9-E5DF-4D99-B8EA-68179088C900}" type="parTrans" cxnId="{1251B6A3-10D3-4CCF-9097-268E251E649D}">
      <dgm:prSet/>
      <dgm:spPr/>
      <dgm:t>
        <a:bodyPr/>
        <a:lstStyle/>
        <a:p>
          <a:endParaRPr lang="en-US"/>
        </a:p>
      </dgm:t>
    </dgm:pt>
    <dgm:pt modelId="{C092D475-74E6-45BF-818C-5D5F1257DD2D}" type="sibTrans" cxnId="{1251B6A3-10D3-4CCF-9097-268E251E649D}">
      <dgm:prSet/>
      <dgm:spPr/>
      <dgm:t>
        <a:bodyPr/>
        <a:lstStyle/>
        <a:p>
          <a:endParaRPr lang="en-US"/>
        </a:p>
      </dgm:t>
    </dgm:pt>
    <dgm:pt modelId="{727DEB58-FD64-46AD-B70F-107569758D59}" type="pres">
      <dgm:prSet presAssocID="{B2C3F2BE-4E70-4294-83A3-2F20A6697CE4}" presName="root" presStyleCnt="0">
        <dgm:presLayoutVars>
          <dgm:dir/>
          <dgm:resizeHandles val="exact"/>
        </dgm:presLayoutVars>
      </dgm:prSet>
      <dgm:spPr/>
    </dgm:pt>
    <dgm:pt modelId="{F624B2AF-7AF0-43C6-8F6C-29A860B5DCE4}" type="pres">
      <dgm:prSet presAssocID="{B2C3F2BE-4E70-4294-83A3-2F20A6697CE4}" presName="container" presStyleCnt="0">
        <dgm:presLayoutVars>
          <dgm:dir/>
          <dgm:resizeHandles val="exact"/>
        </dgm:presLayoutVars>
      </dgm:prSet>
      <dgm:spPr/>
    </dgm:pt>
    <dgm:pt modelId="{98BABBDE-81CC-4683-835D-48F9A61B8B94}" type="pres">
      <dgm:prSet presAssocID="{745A64DB-5B24-4579-85C6-30EA4A1A8B22}" presName="compNode" presStyleCnt="0"/>
      <dgm:spPr/>
    </dgm:pt>
    <dgm:pt modelId="{2879827C-3267-4552-A385-18C8400CAFD8}" type="pres">
      <dgm:prSet presAssocID="{745A64DB-5B24-4579-85C6-30EA4A1A8B22}" presName="iconBgRect" presStyleLbl="bgShp" presStyleIdx="0" presStyleCnt="4"/>
      <dgm:spPr/>
    </dgm:pt>
    <dgm:pt modelId="{C8F393EE-7C49-4E14-BFF5-82794E51C911}" type="pres">
      <dgm:prSet presAssocID="{745A64DB-5B24-4579-85C6-30EA4A1A8B22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unny Face Outline"/>
        </a:ext>
      </dgm:extLst>
    </dgm:pt>
    <dgm:pt modelId="{71198507-A7E1-466A-967B-38EE9BB538CB}" type="pres">
      <dgm:prSet presAssocID="{745A64DB-5B24-4579-85C6-30EA4A1A8B22}" presName="spaceRect" presStyleCnt="0"/>
      <dgm:spPr/>
    </dgm:pt>
    <dgm:pt modelId="{2ADFB649-7A08-4F73-9A15-86C71A7B708E}" type="pres">
      <dgm:prSet presAssocID="{745A64DB-5B24-4579-85C6-30EA4A1A8B22}" presName="textRect" presStyleLbl="revTx" presStyleIdx="0" presStyleCnt="4">
        <dgm:presLayoutVars>
          <dgm:chMax val="1"/>
          <dgm:chPref val="1"/>
        </dgm:presLayoutVars>
      </dgm:prSet>
      <dgm:spPr/>
    </dgm:pt>
    <dgm:pt modelId="{9BB7512A-9A95-4860-BCB6-F2A6F23D49F8}" type="pres">
      <dgm:prSet presAssocID="{DB353C59-A582-4280-95A6-5DEAF053E73E}" presName="sibTrans" presStyleLbl="sibTrans2D1" presStyleIdx="0" presStyleCnt="0"/>
      <dgm:spPr/>
    </dgm:pt>
    <dgm:pt modelId="{12A225FF-D855-4276-A3C5-7A52EC9F2F3D}" type="pres">
      <dgm:prSet presAssocID="{4110A600-6F06-4AC6-8284-89425824CE46}" presName="compNode" presStyleCnt="0"/>
      <dgm:spPr/>
    </dgm:pt>
    <dgm:pt modelId="{36973DB6-7355-4ACF-81E8-3392E00071F3}" type="pres">
      <dgm:prSet presAssocID="{4110A600-6F06-4AC6-8284-89425824CE46}" presName="iconBgRect" presStyleLbl="bgShp" presStyleIdx="1" presStyleCnt="4"/>
      <dgm:spPr/>
    </dgm:pt>
    <dgm:pt modelId="{1119840E-FACE-4C9D-B815-8432B5CAA213}" type="pres">
      <dgm:prSet presAssocID="{4110A600-6F06-4AC6-8284-89425824CE46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ning"/>
        </a:ext>
      </dgm:extLst>
    </dgm:pt>
    <dgm:pt modelId="{2E990B56-073C-4C4C-A29B-3F7ADB3E1091}" type="pres">
      <dgm:prSet presAssocID="{4110A600-6F06-4AC6-8284-89425824CE46}" presName="spaceRect" presStyleCnt="0"/>
      <dgm:spPr/>
    </dgm:pt>
    <dgm:pt modelId="{538FD937-DABE-4753-AC06-845D2A5E58E2}" type="pres">
      <dgm:prSet presAssocID="{4110A600-6F06-4AC6-8284-89425824CE46}" presName="textRect" presStyleLbl="revTx" presStyleIdx="1" presStyleCnt="4">
        <dgm:presLayoutVars>
          <dgm:chMax val="1"/>
          <dgm:chPref val="1"/>
        </dgm:presLayoutVars>
      </dgm:prSet>
      <dgm:spPr/>
    </dgm:pt>
    <dgm:pt modelId="{23E34C28-F8A4-4334-9743-31A6B0EFA58B}" type="pres">
      <dgm:prSet presAssocID="{78AE5D84-E760-4889-9773-0189DC9174E0}" presName="sibTrans" presStyleLbl="sibTrans2D1" presStyleIdx="0" presStyleCnt="0"/>
      <dgm:spPr/>
    </dgm:pt>
    <dgm:pt modelId="{8F786AA4-161B-4AA7-BFE5-A29CE513E942}" type="pres">
      <dgm:prSet presAssocID="{2A07897F-CDE1-426C-AD71-B6C8ACA93D8F}" presName="compNode" presStyleCnt="0"/>
      <dgm:spPr/>
    </dgm:pt>
    <dgm:pt modelId="{C25842AB-B8F2-4393-87C2-AEA7FB6DE830}" type="pres">
      <dgm:prSet presAssocID="{2A07897F-CDE1-426C-AD71-B6C8ACA93D8F}" presName="iconBgRect" presStyleLbl="bgShp" presStyleIdx="2" presStyleCnt="4"/>
      <dgm:spPr/>
    </dgm:pt>
    <dgm:pt modelId="{2A06714A-00F0-4380-89BE-C90FBC4EC7FA}" type="pres">
      <dgm:prSet presAssocID="{2A07897F-CDE1-426C-AD71-B6C8ACA93D8F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1B8E726F-3BB3-4477-97A9-E81248B710AB}" type="pres">
      <dgm:prSet presAssocID="{2A07897F-CDE1-426C-AD71-B6C8ACA93D8F}" presName="spaceRect" presStyleCnt="0"/>
      <dgm:spPr/>
    </dgm:pt>
    <dgm:pt modelId="{363A3F97-EFB1-4ACB-B999-6D01B6145541}" type="pres">
      <dgm:prSet presAssocID="{2A07897F-CDE1-426C-AD71-B6C8ACA93D8F}" presName="textRect" presStyleLbl="revTx" presStyleIdx="2" presStyleCnt="4">
        <dgm:presLayoutVars>
          <dgm:chMax val="1"/>
          <dgm:chPref val="1"/>
        </dgm:presLayoutVars>
      </dgm:prSet>
      <dgm:spPr/>
    </dgm:pt>
    <dgm:pt modelId="{5ECE424D-A3EA-426C-9F9D-19589492F25E}" type="pres">
      <dgm:prSet presAssocID="{A4B4F680-7D24-4E89-959B-7330181D0524}" presName="sibTrans" presStyleLbl="sibTrans2D1" presStyleIdx="0" presStyleCnt="0"/>
      <dgm:spPr/>
    </dgm:pt>
    <dgm:pt modelId="{EBA4BF79-ED91-4662-9341-6FD01C29F865}" type="pres">
      <dgm:prSet presAssocID="{9D7252F2-49FA-4759-A548-DE0FECB9A373}" presName="compNode" presStyleCnt="0"/>
      <dgm:spPr/>
    </dgm:pt>
    <dgm:pt modelId="{38164707-4BCC-40EB-AF95-47265C4DF64C}" type="pres">
      <dgm:prSet presAssocID="{9D7252F2-49FA-4759-A548-DE0FECB9A373}" presName="iconBgRect" presStyleLbl="bgShp" presStyleIdx="3" presStyleCnt="4"/>
      <dgm:spPr/>
    </dgm:pt>
    <dgm:pt modelId="{4E2AE32A-D32F-4389-926A-C22CA2523496}" type="pres">
      <dgm:prSet presAssocID="{9D7252F2-49FA-4759-A548-DE0FECB9A373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0EFB66F3-7EC6-4C48-AF1F-FA1231F9B5EB}" type="pres">
      <dgm:prSet presAssocID="{9D7252F2-49FA-4759-A548-DE0FECB9A373}" presName="spaceRect" presStyleCnt="0"/>
      <dgm:spPr/>
    </dgm:pt>
    <dgm:pt modelId="{6AE16A8A-6945-4C47-8058-4DB7C634864A}" type="pres">
      <dgm:prSet presAssocID="{9D7252F2-49FA-4759-A548-DE0FECB9A37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2EBD701-1780-4DFD-AF25-38447B6F3867}" type="presOf" srcId="{DB353C59-A582-4280-95A6-5DEAF053E73E}" destId="{9BB7512A-9A95-4860-BCB6-F2A6F23D49F8}" srcOrd="0" destOrd="0" presId="urn:microsoft.com/office/officeart/2018/2/layout/IconCircleList"/>
    <dgm:cxn modelId="{A0375705-4029-497A-B565-F47017CC45A6}" srcId="{B2C3F2BE-4E70-4294-83A3-2F20A6697CE4}" destId="{2A07897F-CDE1-426C-AD71-B6C8ACA93D8F}" srcOrd="2" destOrd="0" parTransId="{55A31E8C-68F1-4256-B2CF-CCCBB4C1772A}" sibTransId="{A4B4F680-7D24-4E89-959B-7330181D0524}"/>
    <dgm:cxn modelId="{C4C0EC17-397C-4F44-9CBC-2110EBF17568}" srcId="{B2C3F2BE-4E70-4294-83A3-2F20A6697CE4}" destId="{745A64DB-5B24-4579-85C6-30EA4A1A8B22}" srcOrd="0" destOrd="0" parTransId="{BC96E5AB-3859-4891-AEF1-C13B2E1A8FFF}" sibTransId="{DB353C59-A582-4280-95A6-5DEAF053E73E}"/>
    <dgm:cxn modelId="{72ADAF2F-5CC4-48AD-958D-33A34755E5FA}" srcId="{B2C3F2BE-4E70-4294-83A3-2F20A6697CE4}" destId="{4110A600-6F06-4AC6-8284-89425824CE46}" srcOrd="1" destOrd="0" parTransId="{62F999EB-C159-431A-A499-5A64BE30508B}" sibTransId="{78AE5D84-E760-4889-9773-0189DC9174E0}"/>
    <dgm:cxn modelId="{B1D64460-DFDE-46EC-946D-DABA72138003}" type="presOf" srcId="{78AE5D84-E760-4889-9773-0189DC9174E0}" destId="{23E34C28-F8A4-4334-9743-31A6B0EFA58B}" srcOrd="0" destOrd="0" presId="urn:microsoft.com/office/officeart/2018/2/layout/IconCircleList"/>
    <dgm:cxn modelId="{ED988163-B065-47BF-8390-6B020CF7467E}" type="presOf" srcId="{4110A600-6F06-4AC6-8284-89425824CE46}" destId="{538FD937-DABE-4753-AC06-845D2A5E58E2}" srcOrd="0" destOrd="0" presId="urn:microsoft.com/office/officeart/2018/2/layout/IconCircleList"/>
    <dgm:cxn modelId="{6F57B244-E2BC-4851-9488-FFFEBB481396}" type="presOf" srcId="{B2C3F2BE-4E70-4294-83A3-2F20A6697CE4}" destId="{727DEB58-FD64-46AD-B70F-107569758D59}" srcOrd="0" destOrd="0" presId="urn:microsoft.com/office/officeart/2018/2/layout/IconCircleList"/>
    <dgm:cxn modelId="{1F569D90-DEBC-49F2-955C-37E608EF6761}" type="presOf" srcId="{9D7252F2-49FA-4759-A548-DE0FECB9A373}" destId="{6AE16A8A-6945-4C47-8058-4DB7C634864A}" srcOrd="0" destOrd="0" presId="urn:microsoft.com/office/officeart/2018/2/layout/IconCircleList"/>
    <dgm:cxn modelId="{FCDC45A2-BF06-4BC4-BA8E-E7218769413C}" type="presOf" srcId="{2A07897F-CDE1-426C-AD71-B6C8ACA93D8F}" destId="{363A3F97-EFB1-4ACB-B999-6D01B6145541}" srcOrd="0" destOrd="0" presId="urn:microsoft.com/office/officeart/2018/2/layout/IconCircleList"/>
    <dgm:cxn modelId="{1251B6A3-10D3-4CCF-9097-268E251E649D}" srcId="{B2C3F2BE-4E70-4294-83A3-2F20A6697CE4}" destId="{9D7252F2-49FA-4759-A548-DE0FECB9A373}" srcOrd="3" destOrd="0" parTransId="{C481A0A9-E5DF-4D99-B8EA-68179088C900}" sibTransId="{C092D475-74E6-45BF-818C-5D5F1257DD2D}"/>
    <dgm:cxn modelId="{241AA9BE-5589-4471-AC2C-179A64E448E7}" type="presOf" srcId="{745A64DB-5B24-4579-85C6-30EA4A1A8B22}" destId="{2ADFB649-7A08-4F73-9A15-86C71A7B708E}" srcOrd="0" destOrd="0" presId="urn:microsoft.com/office/officeart/2018/2/layout/IconCircleList"/>
    <dgm:cxn modelId="{085968FC-5B7B-40E0-9906-9C69EAC3C000}" type="presOf" srcId="{A4B4F680-7D24-4E89-959B-7330181D0524}" destId="{5ECE424D-A3EA-426C-9F9D-19589492F25E}" srcOrd="0" destOrd="0" presId="urn:microsoft.com/office/officeart/2018/2/layout/IconCircleList"/>
    <dgm:cxn modelId="{95A3B5E3-8F82-4F0A-8D1F-B4E62EC126A8}" type="presParOf" srcId="{727DEB58-FD64-46AD-B70F-107569758D59}" destId="{F624B2AF-7AF0-43C6-8F6C-29A860B5DCE4}" srcOrd="0" destOrd="0" presId="urn:microsoft.com/office/officeart/2018/2/layout/IconCircleList"/>
    <dgm:cxn modelId="{047F67D5-7DAB-4834-9086-BAB09D4D8F8E}" type="presParOf" srcId="{F624B2AF-7AF0-43C6-8F6C-29A860B5DCE4}" destId="{98BABBDE-81CC-4683-835D-48F9A61B8B94}" srcOrd="0" destOrd="0" presId="urn:microsoft.com/office/officeart/2018/2/layout/IconCircleList"/>
    <dgm:cxn modelId="{A5BAD27F-4289-46B9-AC7A-CA6F1DF4DDBC}" type="presParOf" srcId="{98BABBDE-81CC-4683-835D-48F9A61B8B94}" destId="{2879827C-3267-4552-A385-18C8400CAFD8}" srcOrd="0" destOrd="0" presId="urn:microsoft.com/office/officeart/2018/2/layout/IconCircleList"/>
    <dgm:cxn modelId="{3EF2DEC1-E88C-4653-A8D7-FDD44E373656}" type="presParOf" srcId="{98BABBDE-81CC-4683-835D-48F9A61B8B94}" destId="{C8F393EE-7C49-4E14-BFF5-82794E51C911}" srcOrd="1" destOrd="0" presId="urn:microsoft.com/office/officeart/2018/2/layout/IconCircleList"/>
    <dgm:cxn modelId="{FA2A3BA4-70DD-4B5B-B98C-02991089F82F}" type="presParOf" srcId="{98BABBDE-81CC-4683-835D-48F9A61B8B94}" destId="{71198507-A7E1-466A-967B-38EE9BB538CB}" srcOrd="2" destOrd="0" presId="urn:microsoft.com/office/officeart/2018/2/layout/IconCircleList"/>
    <dgm:cxn modelId="{75296C99-4504-4638-88EC-21A992739EE0}" type="presParOf" srcId="{98BABBDE-81CC-4683-835D-48F9A61B8B94}" destId="{2ADFB649-7A08-4F73-9A15-86C71A7B708E}" srcOrd="3" destOrd="0" presId="urn:microsoft.com/office/officeart/2018/2/layout/IconCircleList"/>
    <dgm:cxn modelId="{FCD8E220-F8B0-4D50-B2CA-F93EB3EBF465}" type="presParOf" srcId="{F624B2AF-7AF0-43C6-8F6C-29A860B5DCE4}" destId="{9BB7512A-9A95-4860-BCB6-F2A6F23D49F8}" srcOrd="1" destOrd="0" presId="urn:microsoft.com/office/officeart/2018/2/layout/IconCircleList"/>
    <dgm:cxn modelId="{C18EF498-5581-4A6C-B864-CF2A47D25DBA}" type="presParOf" srcId="{F624B2AF-7AF0-43C6-8F6C-29A860B5DCE4}" destId="{12A225FF-D855-4276-A3C5-7A52EC9F2F3D}" srcOrd="2" destOrd="0" presId="urn:microsoft.com/office/officeart/2018/2/layout/IconCircleList"/>
    <dgm:cxn modelId="{BF16CBC3-4819-42C9-A60C-0CCFCE18F25B}" type="presParOf" srcId="{12A225FF-D855-4276-A3C5-7A52EC9F2F3D}" destId="{36973DB6-7355-4ACF-81E8-3392E00071F3}" srcOrd="0" destOrd="0" presId="urn:microsoft.com/office/officeart/2018/2/layout/IconCircleList"/>
    <dgm:cxn modelId="{514246A2-41AB-48C6-ABE3-BADE6A891CD6}" type="presParOf" srcId="{12A225FF-D855-4276-A3C5-7A52EC9F2F3D}" destId="{1119840E-FACE-4C9D-B815-8432B5CAA213}" srcOrd="1" destOrd="0" presId="urn:microsoft.com/office/officeart/2018/2/layout/IconCircleList"/>
    <dgm:cxn modelId="{19B1A269-0A8F-4E35-A99A-6D5696E1CCA1}" type="presParOf" srcId="{12A225FF-D855-4276-A3C5-7A52EC9F2F3D}" destId="{2E990B56-073C-4C4C-A29B-3F7ADB3E1091}" srcOrd="2" destOrd="0" presId="urn:microsoft.com/office/officeart/2018/2/layout/IconCircleList"/>
    <dgm:cxn modelId="{FCF41C74-3FAC-41D8-80FF-FFCEDC1F570E}" type="presParOf" srcId="{12A225FF-D855-4276-A3C5-7A52EC9F2F3D}" destId="{538FD937-DABE-4753-AC06-845D2A5E58E2}" srcOrd="3" destOrd="0" presId="urn:microsoft.com/office/officeart/2018/2/layout/IconCircleList"/>
    <dgm:cxn modelId="{208B22AA-E88B-4896-ABC4-D7E4B652D2F4}" type="presParOf" srcId="{F624B2AF-7AF0-43C6-8F6C-29A860B5DCE4}" destId="{23E34C28-F8A4-4334-9743-31A6B0EFA58B}" srcOrd="3" destOrd="0" presId="urn:microsoft.com/office/officeart/2018/2/layout/IconCircleList"/>
    <dgm:cxn modelId="{3ACC1081-0CBD-400C-AA93-EF53408D28C6}" type="presParOf" srcId="{F624B2AF-7AF0-43C6-8F6C-29A860B5DCE4}" destId="{8F786AA4-161B-4AA7-BFE5-A29CE513E942}" srcOrd="4" destOrd="0" presId="urn:microsoft.com/office/officeart/2018/2/layout/IconCircleList"/>
    <dgm:cxn modelId="{C08407FB-F0EF-4118-BBF0-E62D117490F1}" type="presParOf" srcId="{8F786AA4-161B-4AA7-BFE5-A29CE513E942}" destId="{C25842AB-B8F2-4393-87C2-AEA7FB6DE830}" srcOrd="0" destOrd="0" presId="urn:microsoft.com/office/officeart/2018/2/layout/IconCircleList"/>
    <dgm:cxn modelId="{555F66A1-B4D1-4242-B9D8-7ADB64CC8B75}" type="presParOf" srcId="{8F786AA4-161B-4AA7-BFE5-A29CE513E942}" destId="{2A06714A-00F0-4380-89BE-C90FBC4EC7FA}" srcOrd="1" destOrd="0" presId="urn:microsoft.com/office/officeart/2018/2/layout/IconCircleList"/>
    <dgm:cxn modelId="{9698AEC9-395C-4FFC-90E5-C99E4FB3182C}" type="presParOf" srcId="{8F786AA4-161B-4AA7-BFE5-A29CE513E942}" destId="{1B8E726F-3BB3-4477-97A9-E81248B710AB}" srcOrd="2" destOrd="0" presId="urn:microsoft.com/office/officeart/2018/2/layout/IconCircleList"/>
    <dgm:cxn modelId="{04A6EEDF-2CD8-46BC-9320-EDFCD70146C1}" type="presParOf" srcId="{8F786AA4-161B-4AA7-BFE5-A29CE513E942}" destId="{363A3F97-EFB1-4ACB-B999-6D01B6145541}" srcOrd="3" destOrd="0" presId="urn:microsoft.com/office/officeart/2018/2/layout/IconCircleList"/>
    <dgm:cxn modelId="{6685F58D-24D5-4C4F-8212-AEE302A76F4D}" type="presParOf" srcId="{F624B2AF-7AF0-43C6-8F6C-29A860B5DCE4}" destId="{5ECE424D-A3EA-426C-9F9D-19589492F25E}" srcOrd="5" destOrd="0" presId="urn:microsoft.com/office/officeart/2018/2/layout/IconCircleList"/>
    <dgm:cxn modelId="{5D793CC6-3001-4523-9F2F-0F000BA58389}" type="presParOf" srcId="{F624B2AF-7AF0-43C6-8F6C-29A860B5DCE4}" destId="{EBA4BF79-ED91-4662-9341-6FD01C29F865}" srcOrd="6" destOrd="0" presId="urn:microsoft.com/office/officeart/2018/2/layout/IconCircleList"/>
    <dgm:cxn modelId="{B149C688-D279-4DD5-99F4-448DA71D7565}" type="presParOf" srcId="{EBA4BF79-ED91-4662-9341-6FD01C29F865}" destId="{38164707-4BCC-40EB-AF95-47265C4DF64C}" srcOrd="0" destOrd="0" presId="urn:microsoft.com/office/officeart/2018/2/layout/IconCircleList"/>
    <dgm:cxn modelId="{7CEB404F-FA69-4583-BA0E-B264F2DD5614}" type="presParOf" srcId="{EBA4BF79-ED91-4662-9341-6FD01C29F865}" destId="{4E2AE32A-D32F-4389-926A-C22CA2523496}" srcOrd="1" destOrd="0" presId="urn:microsoft.com/office/officeart/2018/2/layout/IconCircleList"/>
    <dgm:cxn modelId="{EDA88897-05C0-40AD-99A7-FD8671AF3955}" type="presParOf" srcId="{EBA4BF79-ED91-4662-9341-6FD01C29F865}" destId="{0EFB66F3-7EC6-4C48-AF1F-FA1231F9B5EB}" srcOrd="2" destOrd="0" presId="urn:microsoft.com/office/officeart/2018/2/layout/IconCircleList"/>
    <dgm:cxn modelId="{85E1D226-C697-4BEC-A962-016F48CEEAFF}" type="presParOf" srcId="{EBA4BF79-ED91-4662-9341-6FD01C29F865}" destId="{6AE16A8A-6945-4C47-8058-4DB7C634864A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79827C-3267-4552-A385-18C8400CAFD8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F393EE-7C49-4E14-BFF5-82794E51C911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DFB649-7A08-4F73-9A15-86C71A7B708E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Healtcare can be very stressful and emotionally demanding.</a:t>
          </a:r>
        </a:p>
      </dsp:txBody>
      <dsp:txXfrm>
        <a:off x="1834517" y="469890"/>
        <a:ext cx="3148942" cy="1335915"/>
      </dsp:txXfrm>
    </dsp:sp>
    <dsp:sp modelId="{36973DB6-7355-4ACF-81E8-3392E00071F3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19840E-FACE-4C9D-B815-8432B5CAA213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8FD937-DABE-4753-AC06-845D2A5E58E2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 can minise this threat by developing resilience,</a:t>
          </a:r>
        </a:p>
      </dsp:txBody>
      <dsp:txXfrm>
        <a:off x="7154322" y="469890"/>
        <a:ext cx="3148942" cy="1335915"/>
      </dsp:txXfrm>
    </dsp:sp>
    <dsp:sp modelId="{C25842AB-B8F2-4393-87C2-AEA7FB6DE830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06714A-00F0-4380-89BE-C90FBC4EC7FA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3A3F97-EFB1-4ACB-B999-6D01B6145541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Asking for support when needed and maintaining professional boundaries.</a:t>
          </a:r>
        </a:p>
      </dsp:txBody>
      <dsp:txXfrm>
        <a:off x="1834517" y="2545532"/>
        <a:ext cx="3148942" cy="1335915"/>
      </dsp:txXfrm>
    </dsp:sp>
    <dsp:sp modelId="{38164707-4BCC-40EB-AF95-47265C4DF64C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2AE32A-D32F-4389-926A-C22CA2523496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E16A8A-6945-4C47-8058-4DB7C634864A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Another threat is lack of experience. I can reduce this by gaining practical experiences, attending training and learning from experienced healthcare professionals.</a:t>
          </a:r>
        </a:p>
      </dsp:txBody>
      <dsp:txXfrm>
        <a:off x="7154322" y="2545532"/>
        <a:ext cx="3148942" cy="13359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AD53E4-BB8C-67A8-3C4B-EC3920A114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44C13A-81E8-E252-8483-6D9C3143E8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29B061-0A0C-CB76-9DB1-94DE634B2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6B524-1F2F-45FD-AA85-213341E5D6B3}" type="datetimeFigureOut">
              <a:rPr lang="en-GB" smtClean="0"/>
              <a:t>02/10/2026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E4BDA3-12F0-1DE0-223F-692FA6AA71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3992B7-15B8-27F9-EA8E-FF21868C3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9B1CB-1E5A-40CE-BCCE-020A4BC663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2214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6ABF3-FB29-7DE0-6593-D3E153A8E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10A26B-DADF-0F15-B614-CFA3DED31F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1A58CD-D45C-BADE-7EB1-F097AB681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6B524-1F2F-45FD-AA85-213341E5D6B3}" type="datetimeFigureOut">
              <a:rPr lang="en-GB" smtClean="0"/>
              <a:t>02/10/2026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3D9FF1-465D-E77E-F218-773FCBB851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F3C3A8-96C5-FD8E-A506-8ABE0DDC91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9B1CB-1E5A-40CE-BCCE-020A4BC663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7038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737850-9289-B409-A9FD-BB7AD583D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38667B-8030-D96C-D36F-2029AE4A77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C656-CFB9-FBA3-EBE9-EC32B3190A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6B524-1F2F-45FD-AA85-213341E5D6B3}" type="datetimeFigureOut">
              <a:rPr lang="en-GB" smtClean="0"/>
              <a:t>02/10/2026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81DC28-CCA3-4856-226F-6474BA25C9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EF9EC1-82F5-439E-B2C7-E02A106DDF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9B1CB-1E5A-40CE-BCCE-020A4BC663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9145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05A9C-F5F5-FF4E-1DEF-C192CE3EF0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DC44DA-2FA8-B552-8CA3-8E18C44221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35A579-66AA-0AD1-1E1F-8D29A2F09E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CC36B7-F70D-440C-62AE-3B0750A206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6B524-1F2F-45FD-AA85-213341E5D6B3}" type="datetimeFigureOut">
              <a:rPr lang="en-GB" smtClean="0"/>
              <a:t>02/10/2026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5722E8-2C0A-3275-6D5E-0A5E62C0E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687FAD-787A-43AF-AD21-25254B0ADE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9B1CB-1E5A-40CE-BCCE-020A4BC663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0690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B5675-A219-2E27-6602-457A0B085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DDEBEB-2561-A0A4-2B46-18E0DEEEA2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4276C6-E35A-B911-11F7-FD3FA08D38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895AF51-A59A-8BB8-FA85-B5E511BF2F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3D999F4-8BDE-8431-7C78-B7CA736BA3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089ECE1-3255-2406-242D-C3896FB544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6B524-1F2F-45FD-AA85-213341E5D6B3}" type="datetimeFigureOut">
              <a:rPr lang="en-GB" smtClean="0"/>
              <a:t>02/10/2026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7846D53-5CD3-68CE-33C4-E4F0B09736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62A49E1-FB1C-E4CD-2C43-355166738C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9B1CB-1E5A-40CE-BCCE-020A4BC663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08063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7152CD-8753-8148-BA4B-F220995F0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03B6CB-07C2-8167-8EFF-EF86809949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6B524-1F2F-45FD-AA85-213341E5D6B3}" type="datetimeFigureOut">
              <a:rPr lang="en-GB" smtClean="0"/>
              <a:t>02/10/2026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BA8712-9F29-9BAF-1FF4-B740AED6A7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435EE5-AF07-59D4-001B-333A9F3E7F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9B1CB-1E5A-40CE-BCCE-020A4BC663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85136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C373AF1-A3F8-5A93-564E-67058669D1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6B524-1F2F-45FD-AA85-213341E5D6B3}" type="datetimeFigureOut">
              <a:rPr lang="en-GB" smtClean="0"/>
              <a:t>02/10/2026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AA2238-5962-8850-6FFE-3C59BE2F08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66063E-CFC2-CD5F-93FB-FB62629B5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9B1CB-1E5A-40CE-BCCE-020A4BC663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8995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322284-BBFC-C7EE-DFEA-8F3E19FB5B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4E4416-F69E-3228-3220-A8D265048E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A080B5-B1E5-4A58-C887-8879D9776B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B722DE-BCEE-D0BA-0A6D-7CDA44061C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6B524-1F2F-45FD-AA85-213341E5D6B3}" type="datetimeFigureOut">
              <a:rPr lang="en-GB" smtClean="0"/>
              <a:t>02/10/2026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489004-5736-B5CD-0179-4D2EBAD9A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C13FC6-DCB3-73E3-F8FF-6EDC0C4D0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9B1CB-1E5A-40CE-BCCE-020A4BC663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0849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FF6CF-3B92-F98F-6C06-59E6CB5DB6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89BBF6-BB13-20F4-D72E-DF136864796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CA4DF4-C014-0ED0-C52B-7CBC582E0C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27606B-D07E-1487-D85A-E0A9925883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6B524-1F2F-45FD-AA85-213341E5D6B3}" type="datetimeFigureOut">
              <a:rPr lang="en-GB" smtClean="0"/>
              <a:t>02/10/2026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2C352B-51F3-6552-4A8D-AB2DEE19D6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F03781-D408-713A-7A5F-F7C6146AA7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9B1CB-1E5A-40CE-BCCE-020A4BC663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8670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37187-79E7-E129-C456-138B3EB6A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6B9870-931A-A60C-78E0-82BB7BC68C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9EFA7-78B0-942F-9BA6-0654FAEBE1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6B524-1F2F-45FD-AA85-213341E5D6B3}" type="datetimeFigureOut">
              <a:rPr lang="en-GB" smtClean="0"/>
              <a:t>02/10/2026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E3BABD-8D25-B9D8-D2A2-2AD021EEA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AED9C9-437C-463D-C14B-44ED29588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9B1CB-1E5A-40CE-BCCE-020A4BC663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138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DCB417-4CD4-18A3-698F-D7BDF4805F4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AF1104C-E9C6-75EE-ADB7-4B5A4B2713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CE563D-750E-1F02-E867-E314E873D7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6B524-1F2F-45FD-AA85-213341E5D6B3}" type="datetimeFigureOut">
              <a:rPr lang="en-GB" smtClean="0"/>
              <a:t>02/10/2026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DA7555-A5C2-EDEA-0C4F-51730E6E3B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B858E3-C283-C5BE-DCC5-619B6928C4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B9B1CB-1E5A-40CE-BCCE-020A4BC663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0827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CEF9AB0-A4D3-26A7-1286-9D679A61B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32B645-D29C-3083-CFBA-1F26C79D1B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8F6E20-1245-ACD3-16F6-23559E0D0E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FE6B524-1F2F-45FD-AA85-213341E5D6B3}" type="datetimeFigureOut">
              <a:rPr lang="en-GB" smtClean="0"/>
              <a:t>02/10/2026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247EB-6FFC-6ADB-9D95-29E6E55E193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51A69E-8042-0D73-74C9-581D749D10C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6B9B1CB-1E5A-40CE-BCCE-020A4BC663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4612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jobs.nhs.uk/candidate/jobadvert/B0516-26-0266?searchFormType=main&amp;keyword=healthcare%20assistant&amp;location=Birmingham&amp;language=en&amp;country=GB-ENG&amp;sort=publicationDateDesc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obs.nhs.uk/candidate" TargetMode="External"/><Relationship Id="rId2" Type="http://schemas.openxmlformats.org/officeDocument/2006/relationships/hyperlink" Target="https://www.healthcareers.nhs.uk/explore-roles/healthcare-support-worker/roles-healthcare-support-worker/healthcare-support-worke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BFED07-61CA-370E-08D1-C5DD14EDB7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US" sz="3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Healthcare assistant</a:t>
            </a:r>
            <a:br>
              <a:rPr lang="en-US" sz="3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sophie hall</a:t>
            </a:r>
            <a:br>
              <a:rPr lang="en-US" sz="3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2528575</a:t>
            </a:r>
            <a:br>
              <a:rPr lang="en-US" sz="3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LCHS4009</a:t>
            </a:r>
            <a:br>
              <a:rPr lang="en-US" sz="3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Assignment: Task 1 – Self-Awareness </a:t>
            </a:r>
            <a:r>
              <a:rPr lang="en-US" sz="34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Presenation</a:t>
            </a:r>
            <a:br>
              <a:rPr lang="en-US" sz="3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400" b="1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Olubakola</a:t>
            </a:r>
            <a:r>
              <a:rPr lang="en-GB" sz="3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Adegbite </a:t>
            </a:r>
            <a:br>
              <a:rPr lang="en-GB" sz="3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4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7029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8D8D34-8C93-59BD-B25F-D0FF60F5FA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Healthcare assistant </a:t>
            </a:r>
            <a:endParaRPr lang="en-GB" sz="40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9506B5B-07BF-88F7-66BB-7D460833DB46}"/>
              </a:ext>
            </a:extLst>
          </p:cNvPr>
          <p:cNvSpPr txBox="1"/>
          <p:nvPr/>
        </p:nvSpPr>
        <p:spPr>
          <a:xfrm>
            <a:off x="5926619" y="1594388"/>
            <a:ext cx="606247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My chosen career is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a health care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Assisant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(HCA)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HCA’s support patients with their physical, emotional and personal care needs.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They work alongside nurses and other healthcare professionals.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HCAs can work in hospitals, care homes, community settings and other health care environments.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role can provide opportunities to progress inti other healthcare careers.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12F934D-6CCD-8CE3-E04D-73DF8F157590}"/>
              </a:ext>
            </a:extLst>
          </p:cNvPr>
          <p:cNvSpPr txBox="1"/>
          <p:nvPr/>
        </p:nvSpPr>
        <p:spPr>
          <a:xfrm>
            <a:off x="5935717" y="4619297"/>
            <a:ext cx="60697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Healthcare Assistant (Overnight Service) - Birmingham &amp; Solihull</a:t>
            </a:r>
          </a:p>
          <a:p>
            <a:endParaRPr lang="en-US" dirty="0"/>
          </a:p>
          <a:p>
            <a:r>
              <a:rPr lang="en-GB" dirty="0">
                <a:hlinkClick r:id="rId2"/>
              </a:rPr>
              <a:t>Job Advert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9170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AA64A8-1656-D9A3-F0A7-F60B9FEC8E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I chose this career</a:t>
            </a:r>
            <a:endParaRPr lang="en-GB" sz="40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4061DF-616C-7756-4F61-0D7ECA5D594F}"/>
              </a:ext>
            </a:extLst>
          </p:cNvPr>
          <p:cNvSpPr txBox="1"/>
          <p:nvPr/>
        </p:nvSpPr>
        <p:spPr>
          <a:xfrm>
            <a:off x="1155700" y="2667000"/>
            <a:ext cx="98806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 have a genuine passion for caring for and helping others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 want a career where I can make a real difference to peoples life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 enjoy working as part of a supportive team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 love communicating and building positive support for patients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 have a strong Interest in health and social care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I’m excited to see future career progression opportunities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35710639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923C29-AB2B-3327-A2F7-2BCC6DA908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8740" y="526671"/>
            <a:ext cx="6807313" cy="61188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r"/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</a:t>
            </a:r>
            <a:r>
              <a:rPr lang="en-US" sz="3600" b="1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SWOT analysis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BCB78ACB-8E4D-62D1-CE39-E229AF76814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3502785"/>
              </p:ext>
            </p:extLst>
          </p:nvPr>
        </p:nvGraphicFramePr>
        <p:xfrm>
          <a:off x="2201333" y="1614581"/>
          <a:ext cx="8128000" cy="3596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3395941460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3186170263"/>
                    </a:ext>
                  </a:extLst>
                </a:gridCol>
              </a:tblGrid>
              <a:tr h="1462757">
                <a:tc>
                  <a:txBody>
                    <a:bodyPr/>
                    <a:lstStyle/>
                    <a:p>
                      <a:r>
                        <a:rPr lang="en-US" sz="1600" i="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Strengths</a:t>
                      </a:r>
                      <a:endParaRPr lang="en-US" dirty="0"/>
                    </a:p>
                    <a:p>
                      <a:endParaRPr lang="en-US" dirty="0"/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Caring and compassionate 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Good communication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Good listener 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Patient and understanding 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Able to work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sz="160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Weakness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 sometimes lack confidence 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Needs to develop clinical skills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 become nervous in new situations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Needs practical healthcare experience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Needs to improve confidence when speaking up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917059590"/>
                  </a:ext>
                </a:extLst>
              </a:tr>
              <a:tr h="1426927">
                <a:tc>
                  <a:txBody>
                    <a:bodyPr/>
                    <a:lstStyle/>
                    <a:p>
                      <a:r>
                        <a:rPr lang="en-US" sz="1600" b="1" u="sng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Opportunties</a:t>
                      </a:r>
                      <a:endParaRPr lang="en-US" sz="1600" b="1" u="sng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University studies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Work/placements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Healthcare training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Apprenticeships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Progression within healthcare 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i="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Threats</a:t>
                      </a:r>
                    </a:p>
                    <a:p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Competition for some jobs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Working under pressure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Emotional demands of the role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Shift work and long hours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Having to deal with the difficult situations 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241140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45755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393E1E4F-0075-332F-6A44-5B781F4CA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C51AC3-4428-9518-84AE-59B7587B6FCE}"/>
              </a:ext>
            </a:extLst>
          </p:cNvPr>
          <p:cNvSpPr>
            <a:spLocks noGrp="1"/>
          </p:cNvSpPr>
          <p:nvPr>
            <p:ph idx="1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LargePlainText"/>
                  </p202:designTagLst>
                </p202:designPr>
              </p:ext>
            </p:extLst>
          </p:nvPr>
        </p:nvSpPr>
        <p:spPr>
          <a:xfrm>
            <a:off x="1608667" y="506306"/>
            <a:ext cx="8575693" cy="5225627"/>
          </a:xfrm>
        </p:spPr>
        <p:txBody>
          <a:bodyPr>
            <a:normAutofit fontScale="92500" lnSpcReduction="10000"/>
          </a:bodyPr>
          <a:lstStyle/>
          <a:p>
            <a:pPr indent="0">
              <a:buNone/>
            </a:pPr>
            <a:r>
              <a:rPr lang="en-US" sz="3600" b="1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Using My Strengths to Overcome Weakness </a:t>
            </a:r>
          </a:p>
          <a:p>
            <a:pPr indent="0">
              <a:buNone/>
            </a:pPr>
            <a:endParaRPr lang="en-US" sz="3600" b="1" kern="120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indent="0">
              <a:buNone/>
            </a:pPr>
            <a:r>
              <a:rPr lang="en-US" sz="3600" b="1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My caring nature, communication skills, patience, and ability to work well with others are my greatest tools. I will use these strengths to build my confidence, practice and improve my skills, and grow through every experience-turning every weakness into something I can work through, one step at a time.</a:t>
            </a:r>
            <a:endParaRPr lang="en-US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EF6990-330A-2937-64F3-9D4F29BB4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1019513" cy="914400"/>
          </a:xfrm>
        </p:spPr>
        <p:txBody>
          <a:bodyPr anchor="b">
            <a:norm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7223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B79CA-1CB8-A133-67D7-E2B7AC1F94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378DFE5-D61D-B774-7FD4-A93FED0004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Opportunities and Threats </a:t>
            </a:r>
            <a:endParaRPr lang="en-GB" dirty="0"/>
          </a:p>
        </p:txBody>
      </p:sp>
      <p:graphicFrame>
        <p:nvGraphicFramePr>
          <p:cNvPr id="23" name="Content Placeholder 8">
            <a:extLst>
              <a:ext uri="{FF2B5EF4-FFF2-40B4-BE49-F238E27FC236}">
                <a16:creationId xmlns:a16="http://schemas.microsoft.com/office/drawing/2014/main" id="{19C67654-1236-4EF8-FDF5-1E4BE0D9FD4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781249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EC1CFD-181C-CF6A-6B1E-40A43BD953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tx2"/>
                </a:solidFill>
              </a:rPr>
              <a:t>conclusion</a:t>
            </a:r>
            <a:endParaRPr lang="en-GB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B6FD67-122D-AAD9-BDED-917E94E4A5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US" sz="1800" dirty="0">
                <a:solidFill>
                  <a:schemeClr val="tx2"/>
                </a:solidFill>
              </a:rPr>
              <a:t>Overall, my SWOT analysis has helped me understand how my personal qualities relate to becoming a Healthcare Assistant. My caring nature, communication skills and willingness to learn are strengths that I can use in the role. I also </a:t>
            </a:r>
            <a:r>
              <a:rPr lang="en-US" sz="1800" dirty="0" err="1">
                <a:solidFill>
                  <a:schemeClr val="tx2"/>
                </a:solidFill>
              </a:rPr>
              <a:t>recongise</a:t>
            </a:r>
            <a:r>
              <a:rPr lang="en-US" sz="1800" dirty="0">
                <a:solidFill>
                  <a:schemeClr val="tx2"/>
                </a:solidFill>
              </a:rPr>
              <a:t> that I need to improve my confidence and practical skills. By taking opportunities such as university study, training and work experience, I can develop myself and work towards my career goal.</a:t>
            </a:r>
            <a:endParaRPr lang="en-GB" sz="18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Doctor">
            <a:extLst>
              <a:ext uri="{FF2B5EF4-FFF2-40B4-BE49-F238E27FC236}">
                <a16:creationId xmlns:a16="http://schemas.microsoft.com/office/drawing/2014/main" id="{B988726F-D904-AF46-9B36-A4AD7F85777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03585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1AF635-0F7C-617D-BE11-CCC713E85D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Refrences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588998-FAB7-13E9-037A-C452CF5654FC}"/>
              </a:ext>
            </a:extLst>
          </p:cNvPr>
          <p:cNvSpPr txBox="1"/>
          <p:nvPr/>
        </p:nvSpPr>
        <p:spPr>
          <a:xfrm>
            <a:off x="1285336" y="2993366"/>
            <a:ext cx="943729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NHS Health Careers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(2025)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Healthcare support worker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Available at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Healthcare support worker | Health Careers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(Accessed: 2 October 2026).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NHS Jobs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(2026)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Healthcare Assistant vacancies.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Availble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Apply on NHS Jobs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2 October 2026).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6921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152</TotalTime>
  <Words>496</Words>
  <Application>Microsoft Office PowerPoint</Application>
  <PresentationFormat>Widescreen</PresentationFormat>
  <Paragraphs>65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Neue Haas Grotesk Text Pro</vt:lpstr>
      <vt:lpstr>Office Theme</vt:lpstr>
      <vt:lpstr>Healthcare assistant sophie hall 2528575 Module: LCHS4009 Assignment: Task 1 – Self-Awareness Presenation Olubakola Adegbite  </vt:lpstr>
      <vt:lpstr>Healthcare assistant </vt:lpstr>
      <vt:lpstr>Why I chose this career</vt:lpstr>
      <vt:lpstr>  Personal SWOT analysis</vt:lpstr>
      <vt:lpstr>PowerPoint Presentation</vt:lpstr>
      <vt:lpstr>Opportunities and Threats </vt:lpstr>
      <vt:lpstr>conclusion</vt:lpstr>
      <vt:lpstr>Refrences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sophie hall</dc:creator>
  <cp:lastModifiedBy>sophie hall</cp:lastModifiedBy>
  <cp:revision>1</cp:revision>
  <dcterms:created xsi:type="dcterms:W3CDTF">2026-10-02T07:24:29Z</dcterms:created>
  <dcterms:modified xsi:type="dcterms:W3CDTF">2026-10-02T09:56:57Z</dcterms:modified>
</cp:coreProperties>
</file>