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28"/>
  </p:notesMasterIdLst>
  <p:sldIdLst>
    <p:sldId id="256" r:id="rId8"/>
    <p:sldId id="257" r:id="rId9"/>
    <p:sldId id="276"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798"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48ADD78-E168-4E88-83B1-A54F656438CE}" type="doc">
      <dgm:prSet loTypeId="urn:microsoft.com/office/officeart/2008/layout/LinedList#1" loCatId="list" qsTypeId="urn:microsoft.com/office/officeart/2005/8/quickstyle/simple1#1" qsCatId="simple" csTypeId="urn:microsoft.com/office/officeart/2005/8/colors/accent1_2#1" csCatId="accent1" phldr="1"/>
      <dgm:spPr bwMode="auto"/>
      <dgm:t>
        <a:bodyPr/>
        <a:lstStyle/>
        <a:p>
          <a:pPr>
            <a:defRPr/>
          </a:pPr>
          <a:endParaRPr lang="en-US"/>
        </a:p>
      </dgm:t>
    </dgm:pt>
    <dgm:pt modelId="{B166D8AF-9CD1-4BFA-AF09-79E3492C90AA}">
      <dgm:prSet custT="1"/>
      <dgm:spPr bwMode="auto"/>
      <dgm:t>
        <a:bodyPr/>
        <a:lstStyle/>
        <a:p>
          <a:pPr>
            <a:defRPr/>
          </a:pPr>
          <a:r>
            <a:rPr lang="en-GB" sz="2000"/>
            <a:t>This structure organizes the report based on the four key areas outlined in the task: workforce, service delivery, patient/service user, and community. This allows for a comprehensive evaluation of the digital innovation from multiple perspectives.</a:t>
          </a:r>
          <a:endParaRPr/>
        </a:p>
        <a:p>
          <a:pPr>
            <a:defRPr/>
          </a:pPr>
          <a:endParaRPr lang="en-GB" sz="1400"/>
        </a:p>
        <a:p>
          <a:pPr>
            <a:defRPr/>
          </a:pPr>
          <a:endParaRPr lang="en-US" sz="1400"/>
        </a:p>
      </dgm:t>
    </dgm:pt>
    <dgm:pt modelId="{7FE9642A-B61F-4E83-8835-2E0983F1A98D}" type="parTrans" cxnId="{D4EA86E9-C827-4552-941B-0C007613E5A7}">
      <dgm:prSet/>
      <dgm:spPr bwMode="auto"/>
      <dgm:t>
        <a:bodyPr/>
        <a:lstStyle/>
        <a:p>
          <a:pPr>
            <a:defRPr/>
          </a:pPr>
          <a:endParaRPr lang="en-US"/>
        </a:p>
      </dgm:t>
    </dgm:pt>
    <dgm:pt modelId="{B762015A-0E8B-4045-AEC2-3DC93A1FB75E}" type="sibTrans" cxnId="{D4EA86E9-C827-4552-941B-0C007613E5A7}">
      <dgm:prSet/>
      <dgm:spPr bwMode="auto"/>
      <dgm:t>
        <a:bodyPr/>
        <a:lstStyle/>
        <a:p>
          <a:pPr>
            <a:defRPr/>
          </a:pPr>
          <a:endParaRPr lang="en-US"/>
        </a:p>
      </dgm:t>
    </dgm:pt>
    <dgm:pt modelId="{732F07E1-A818-42EE-9123-2A950C97BA7C}">
      <dgm:prSet/>
      <dgm:spPr bwMode="auto"/>
      <dgm:t>
        <a:bodyPr/>
        <a:lstStyle/>
        <a:p>
          <a:pPr>
            <a:defRPr/>
          </a:pPr>
          <a:r>
            <a:rPr lang="en-GB" b="1"/>
            <a:t>Introduction (250-300 words)</a:t>
          </a:r>
          <a:endParaRPr lang="en-US"/>
        </a:p>
      </dgm:t>
    </dgm:pt>
    <dgm:pt modelId="{228B64E8-FE28-4F5E-8A38-EECC651923BE}" type="parTrans" cxnId="{558F01B4-7CAA-4F3E-A521-1234563BBE05}">
      <dgm:prSet/>
      <dgm:spPr bwMode="auto"/>
      <dgm:t>
        <a:bodyPr/>
        <a:lstStyle/>
        <a:p>
          <a:pPr>
            <a:defRPr/>
          </a:pPr>
          <a:endParaRPr lang="en-US"/>
        </a:p>
      </dgm:t>
    </dgm:pt>
    <dgm:pt modelId="{B6588006-662E-413D-AE45-288B7E0673D4}" type="sibTrans" cxnId="{558F01B4-7CAA-4F3E-A521-1234563BBE05}">
      <dgm:prSet/>
      <dgm:spPr bwMode="auto"/>
      <dgm:t>
        <a:bodyPr/>
        <a:lstStyle/>
        <a:p>
          <a:pPr>
            <a:defRPr/>
          </a:pPr>
          <a:endParaRPr lang="en-US"/>
        </a:p>
      </dgm:t>
    </dgm:pt>
    <dgm:pt modelId="{BF7B408B-0832-49E3-93D3-5E5F8618D134}">
      <dgm:prSet/>
      <dgm:spPr bwMode="auto"/>
      <dgm:t>
        <a:bodyPr/>
        <a:lstStyle/>
        <a:p>
          <a:pPr>
            <a:defRPr/>
          </a:pPr>
          <a:r>
            <a:rPr lang="en-GB" b="1"/>
            <a:t>Overview of the Digital Innovation (300-350 words)</a:t>
          </a:r>
          <a:endParaRPr lang="en-US"/>
        </a:p>
      </dgm:t>
    </dgm:pt>
    <dgm:pt modelId="{0032A615-9BEC-48E3-9247-6A12093CC2FB}" type="parTrans" cxnId="{9C3BDEF8-609B-45FA-87B9-F700F47EFB2A}">
      <dgm:prSet/>
      <dgm:spPr bwMode="auto"/>
      <dgm:t>
        <a:bodyPr/>
        <a:lstStyle/>
        <a:p>
          <a:pPr>
            <a:defRPr/>
          </a:pPr>
          <a:endParaRPr lang="en-US"/>
        </a:p>
      </dgm:t>
    </dgm:pt>
    <dgm:pt modelId="{A9D1667A-C834-499A-A936-99E6B6A98D77}" type="sibTrans" cxnId="{9C3BDEF8-609B-45FA-87B9-F700F47EFB2A}">
      <dgm:prSet/>
      <dgm:spPr bwMode="auto"/>
      <dgm:t>
        <a:bodyPr/>
        <a:lstStyle/>
        <a:p>
          <a:pPr>
            <a:defRPr/>
          </a:pPr>
          <a:endParaRPr lang="en-US"/>
        </a:p>
      </dgm:t>
    </dgm:pt>
    <dgm:pt modelId="{815095EA-6D72-44D2-96BC-DB3F50493246}">
      <dgm:prSet/>
      <dgm:spPr bwMode="auto"/>
      <dgm:t>
        <a:bodyPr/>
        <a:lstStyle/>
        <a:p>
          <a:pPr>
            <a:defRPr/>
          </a:pPr>
          <a:r>
            <a:rPr lang="en-GB" b="1"/>
            <a:t>Impact on the Workforce (350-400 words)</a:t>
          </a:r>
          <a:endParaRPr lang="en-US"/>
        </a:p>
      </dgm:t>
    </dgm:pt>
    <dgm:pt modelId="{020F73C8-2BE9-48FC-A486-8D64BE925B25}" type="parTrans" cxnId="{80D97465-4E1B-48CC-AD12-6A679DF46E1C}">
      <dgm:prSet/>
      <dgm:spPr bwMode="auto"/>
      <dgm:t>
        <a:bodyPr/>
        <a:lstStyle/>
        <a:p>
          <a:pPr>
            <a:defRPr/>
          </a:pPr>
          <a:endParaRPr lang="en-US"/>
        </a:p>
      </dgm:t>
    </dgm:pt>
    <dgm:pt modelId="{DD9DC80F-B4C7-4969-BF69-86846DBDF202}" type="sibTrans" cxnId="{80D97465-4E1B-48CC-AD12-6A679DF46E1C}">
      <dgm:prSet/>
      <dgm:spPr bwMode="auto"/>
      <dgm:t>
        <a:bodyPr/>
        <a:lstStyle/>
        <a:p>
          <a:pPr>
            <a:defRPr/>
          </a:pPr>
          <a:endParaRPr lang="en-US"/>
        </a:p>
      </dgm:t>
    </dgm:pt>
    <dgm:pt modelId="{04D0119E-E790-4E73-9929-7D2C96C5B955}">
      <dgm:prSet/>
      <dgm:spPr bwMode="auto"/>
      <dgm:t>
        <a:bodyPr/>
        <a:lstStyle/>
        <a:p>
          <a:pPr>
            <a:defRPr/>
          </a:pPr>
          <a:r>
            <a:rPr lang="en-GB" b="1"/>
            <a:t>Impact on Service Delivery (350-400 words)</a:t>
          </a:r>
          <a:endParaRPr lang="en-US"/>
        </a:p>
      </dgm:t>
    </dgm:pt>
    <dgm:pt modelId="{47214D99-73A5-44FC-861B-5532AE6AD0EE}" type="parTrans" cxnId="{19D60B12-495F-476B-8D3C-B97C7D592E45}">
      <dgm:prSet/>
      <dgm:spPr bwMode="auto"/>
      <dgm:t>
        <a:bodyPr/>
        <a:lstStyle/>
        <a:p>
          <a:pPr>
            <a:defRPr/>
          </a:pPr>
          <a:endParaRPr lang="en-US"/>
        </a:p>
      </dgm:t>
    </dgm:pt>
    <dgm:pt modelId="{0F9EF0B2-2339-4522-AA0E-2B31E64A5356}" type="sibTrans" cxnId="{19D60B12-495F-476B-8D3C-B97C7D592E45}">
      <dgm:prSet/>
      <dgm:spPr bwMode="auto"/>
      <dgm:t>
        <a:bodyPr/>
        <a:lstStyle/>
        <a:p>
          <a:pPr>
            <a:defRPr/>
          </a:pPr>
          <a:endParaRPr lang="en-US"/>
        </a:p>
      </dgm:t>
    </dgm:pt>
    <dgm:pt modelId="{304CCF0A-B7B9-4F35-9381-117BF29BD53B}">
      <dgm:prSet/>
      <dgm:spPr bwMode="auto"/>
      <dgm:t>
        <a:bodyPr/>
        <a:lstStyle/>
        <a:p>
          <a:pPr>
            <a:defRPr/>
          </a:pPr>
          <a:r>
            <a:rPr lang="en-GB" b="1"/>
            <a:t>Impact on Patients/Service Users (350-400 words)</a:t>
          </a:r>
          <a:endParaRPr lang="en-US"/>
        </a:p>
      </dgm:t>
    </dgm:pt>
    <dgm:pt modelId="{C1523037-08CA-4D0C-935F-D43905E13528}" type="parTrans" cxnId="{CA1B6037-A46E-436A-9D32-F025B2D78353}">
      <dgm:prSet/>
      <dgm:spPr bwMode="auto"/>
      <dgm:t>
        <a:bodyPr/>
        <a:lstStyle/>
        <a:p>
          <a:pPr>
            <a:defRPr/>
          </a:pPr>
          <a:endParaRPr lang="en-US"/>
        </a:p>
      </dgm:t>
    </dgm:pt>
    <dgm:pt modelId="{1845EAD9-3C3A-4353-B02A-358F4FF6EF5C}" type="sibTrans" cxnId="{CA1B6037-A46E-436A-9D32-F025B2D78353}">
      <dgm:prSet/>
      <dgm:spPr bwMode="auto"/>
      <dgm:t>
        <a:bodyPr/>
        <a:lstStyle/>
        <a:p>
          <a:pPr>
            <a:defRPr/>
          </a:pPr>
          <a:endParaRPr lang="en-US"/>
        </a:p>
      </dgm:t>
    </dgm:pt>
    <dgm:pt modelId="{6F7160F8-B998-4406-9934-8355E372BF3F}">
      <dgm:prSet/>
      <dgm:spPr bwMode="auto"/>
      <dgm:t>
        <a:bodyPr/>
        <a:lstStyle/>
        <a:p>
          <a:pPr>
            <a:defRPr/>
          </a:pPr>
          <a:r>
            <a:rPr lang="en-GB" b="1"/>
            <a:t>Impact on the Community (350-400 words)</a:t>
          </a:r>
          <a:endParaRPr lang="en-US"/>
        </a:p>
      </dgm:t>
    </dgm:pt>
    <dgm:pt modelId="{BDF2BC9F-B0D3-4EAF-8801-CF01D0D65969}" type="parTrans" cxnId="{EBD44078-E216-4148-8EC2-A43D68879129}">
      <dgm:prSet/>
      <dgm:spPr bwMode="auto"/>
      <dgm:t>
        <a:bodyPr/>
        <a:lstStyle/>
        <a:p>
          <a:pPr>
            <a:defRPr/>
          </a:pPr>
          <a:endParaRPr lang="en-US"/>
        </a:p>
      </dgm:t>
    </dgm:pt>
    <dgm:pt modelId="{A1733A78-302C-4B5E-A40C-4C0239BD7876}" type="sibTrans" cxnId="{EBD44078-E216-4148-8EC2-A43D68879129}">
      <dgm:prSet/>
      <dgm:spPr bwMode="auto"/>
      <dgm:t>
        <a:bodyPr/>
        <a:lstStyle/>
        <a:p>
          <a:pPr>
            <a:defRPr/>
          </a:pPr>
          <a:endParaRPr lang="en-US"/>
        </a:p>
      </dgm:t>
    </dgm:pt>
    <dgm:pt modelId="{3E66F452-4419-42C5-A13B-E83C2CD69A23}">
      <dgm:prSet/>
      <dgm:spPr bwMode="auto"/>
      <dgm:t>
        <a:bodyPr/>
        <a:lstStyle/>
        <a:p>
          <a:pPr>
            <a:defRPr/>
          </a:pPr>
          <a:r>
            <a:rPr lang="en-GB" b="1"/>
            <a:t>Conclusion (250-300 words)</a:t>
          </a:r>
          <a:endParaRPr lang="en-US"/>
        </a:p>
      </dgm:t>
    </dgm:pt>
    <dgm:pt modelId="{D6A17E84-5BDA-483A-9DEE-5232AB7734AA}" type="parTrans" cxnId="{D60BB2EA-10CB-45CB-8BC5-75FA03056BC7}">
      <dgm:prSet/>
      <dgm:spPr bwMode="auto"/>
      <dgm:t>
        <a:bodyPr/>
        <a:lstStyle/>
        <a:p>
          <a:pPr>
            <a:defRPr/>
          </a:pPr>
          <a:endParaRPr lang="en-US"/>
        </a:p>
      </dgm:t>
    </dgm:pt>
    <dgm:pt modelId="{0D3504CA-F206-4A2C-858E-E85F20A82EDE}" type="sibTrans" cxnId="{D60BB2EA-10CB-45CB-8BC5-75FA03056BC7}">
      <dgm:prSet/>
      <dgm:spPr bwMode="auto"/>
      <dgm:t>
        <a:bodyPr/>
        <a:lstStyle/>
        <a:p>
          <a:pPr>
            <a:defRPr/>
          </a:pPr>
          <a:endParaRPr lang="en-US"/>
        </a:p>
      </dgm:t>
    </dgm:pt>
    <dgm:pt modelId="{90578FAA-6D58-498D-9F45-EEDDCB78342F}">
      <dgm:prSet/>
      <dgm:spPr bwMode="auto"/>
      <dgm:t>
        <a:bodyPr/>
        <a:lstStyle/>
        <a:p>
          <a:pPr>
            <a:defRPr/>
          </a:pPr>
          <a:r>
            <a:rPr lang="en-US" b="1"/>
            <a:t>Reference List</a:t>
          </a:r>
          <a:endParaRPr/>
        </a:p>
      </dgm:t>
    </dgm:pt>
    <dgm:pt modelId="{4CC91E36-269A-406B-8DA2-3C632E5866FD}" type="parTrans" cxnId="{D045DFED-4DDC-4FCE-B8BA-EF92CC7F25D3}">
      <dgm:prSet/>
      <dgm:spPr bwMode="auto"/>
      <dgm:t>
        <a:bodyPr/>
        <a:lstStyle/>
        <a:p>
          <a:pPr>
            <a:defRPr/>
          </a:pPr>
          <a:endParaRPr lang="en-GB"/>
        </a:p>
      </dgm:t>
    </dgm:pt>
    <dgm:pt modelId="{06EFA240-7F8F-483C-AC03-C40A0FE10015}" type="sibTrans" cxnId="{D045DFED-4DDC-4FCE-B8BA-EF92CC7F25D3}">
      <dgm:prSet/>
      <dgm:spPr bwMode="auto"/>
      <dgm:t>
        <a:bodyPr/>
        <a:lstStyle/>
        <a:p>
          <a:pPr>
            <a:defRPr/>
          </a:pPr>
          <a:endParaRPr lang="en-GB"/>
        </a:p>
      </dgm:t>
    </dgm:pt>
    <dgm:pt modelId="{74EDCA8F-4828-4E49-B190-50440FE02967}" type="pres">
      <dgm:prSet presAssocID="{848ADD78-E168-4E88-83B1-A54F656438CE}" presName="vert0" presStyleCnt="0">
        <dgm:presLayoutVars>
          <dgm:dir/>
          <dgm:animOne val="branch"/>
          <dgm:animLvl val="lvl"/>
        </dgm:presLayoutVars>
      </dgm:prSet>
      <dgm:spPr bwMode="auto"/>
    </dgm:pt>
    <dgm:pt modelId="{BA554FB2-0B2D-443E-B54C-AF74F277309E}" type="pres">
      <dgm:prSet presAssocID="{B166D8AF-9CD1-4BFA-AF09-79E3492C90AA}" presName="thickLine" presStyleLbl="alignNode1" presStyleIdx="0" presStyleCnt="9"/>
      <dgm:spPr bwMode="auto"/>
    </dgm:pt>
    <dgm:pt modelId="{60A6C647-1A12-4072-B58D-3B3C05131758}" type="pres">
      <dgm:prSet presAssocID="{B166D8AF-9CD1-4BFA-AF09-79E3492C90AA}" presName="horz1" presStyleCnt="0"/>
      <dgm:spPr bwMode="auto"/>
    </dgm:pt>
    <dgm:pt modelId="{5EABBFCD-1F48-4978-B0F6-5E1D47DC3F56}" type="pres">
      <dgm:prSet presAssocID="{B166D8AF-9CD1-4BFA-AF09-79E3492C90AA}" presName="tx1" presStyleLbl="revTx" presStyleIdx="0" presStyleCnt="9" custScaleY="241040"/>
      <dgm:spPr bwMode="auto"/>
    </dgm:pt>
    <dgm:pt modelId="{8F2FA00A-C0A7-4CED-85DC-E951CC13F68E}" type="pres">
      <dgm:prSet presAssocID="{B166D8AF-9CD1-4BFA-AF09-79E3492C90AA}" presName="vert1" presStyleCnt="0"/>
      <dgm:spPr bwMode="auto"/>
    </dgm:pt>
    <dgm:pt modelId="{2E492530-A8D5-41EF-A627-10846C3D9439}" type="pres">
      <dgm:prSet presAssocID="{732F07E1-A818-42EE-9123-2A950C97BA7C}" presName="thickLine" presStyleLbl="alignNode1" presStyleIdx="1" presStyleCnt="9"/>
      <dgm:spPr bwMode="auto"/>
    </dgm:pt>
    <dgm:pt modelId="{7E063554-11A6-4E03-B998-4C68DD98F545}" type="pres">
      <dgm:prSet presAssocID="{732F07E1-A818-42EE-9123-2A950C97BA7C}" presName="horz1" presStyleCnt="0"/>
      <dgm:spPr bwMode="auto"/>
    </dgm:pt>
    <dgm:pt modelId="{49CA2096-D977-4C36-985E-A9D42D5AB089}" type="pres">
      <dgm:prSet presAssocID="{732F07E1-A818-42EE-9123-2A950C97BA7C}" presName="tx1" presStyleLbl="revTx" presStyleIdx="1" presStyleCnt="9"/>
      <dgm:spPr bwMode="auto"/>
    </dgm:pt>
    <dgm:pt modelId="{311C59DD-BB51-46E3-8D63-CEB122182400}" type="pres">
      <dgm:prSet presAssocID="{732F07E1-A818-42EE-9123-2A950C97BA7C}" presName="vert1" presStyleCnt="0"/>
      <dgm:spPr bwMode="auto"/>
    </dgm:pt>
    <dgm:pt modelId="{FF84AB0F-CCE4-4FAD-991B-9B0D8E4DECBC}" type="pres">
      <dgm:prSet presAssocID="{BF7B408B-0832-49E3-93D3-5E5F8618D134}" presName="thickLine" presStyleLbl="alignNode1" presStyleIdx="2" presStyleCnt="9"/>
      <dgm:spPr bwMode="auto"/>
    </dgm:pt>
    <dgm:pt modelId="{C53E1064-C966-4F2F-844E-928254DB3085}" type="pres">
      <dgm:prSet presAssocID="{BF7B408B-0832-49E3-93D3-5E5F8618D134}" presName="horz1" presStyleCnt="0"/>
      <dgm:spPr bwMode="auto"/>
    </dgm:pt>
    <dgm:pt modelId="{518A3235-4FF1-4A46-950F-A9D11221231A}" type="pres">
      <dgm:prSet presAssocID="{BF7B408B-0832-49E3-93D3-5E5F8618D134}" presName="tx1" presStyleLbl="revTx" presStyleIdx="2" presStyleCnt="9"/>
      <dgm:spPr bwMode="auto"/>
    </dgm:pt>
    <dgm:pt modelId="{559510F4-013B-4251-ADF7-260017CCDF1E}" type="pres">
      <dgm:prSet presAssocID="{BF7B408B-0832-49E3-93D3-5E5F8618D134}" presName="vert1" presStyleCnt="0"/>
      <dgm:spPr bwMode="auto"/>
    </dgm:pt>
    <dgm:pt modelId="{EA5BA1BA-642A-4224-AB9E-0C96EF6E2065}" type="pres">
      <dgm:prSet presAssocID="{815095EA-6D72-44D2-96BC-DB3F50493246}" presName="thickLine" presStyleLbl="alignNode1" presStyleIdx="3" presStyleCnt="9"/>
      <dgm:spPr bwMode="auto"/>
    </dgm:pt>
    <dgm:pt modelId="{59D860B9-2402-4223-9C6D-D106449A86AC}" type="pres">
      <dgm:prSet presAssocID="{815095EA-6D72-44D2-96BC-DB3F50493246}" presName="horz1" presStyleCnt="0"/>
      <dgm:spPr bwMode="auto"/>
    </dgm:pt>
    <dgm:pt modelId="{89EDFC57-E125-4DE4-AE80-187B54528592}" type="pres">
      <dgm:prSet presAssocID="{815095EA-6D72-44D2-96BC-DB3F50493246}" presName="tx1" presStyleLbl="revTx" presStyleIdx="3" presStyleCnt="9"/>
      <dgm:spPr bwMode="auto"/>
    </dgm:pt>
    <dgm:pt modelId="{66A6822D-EE93-42D0-8655-47E6E9BDABBD}" type="pres">
      <dgm:prSet presAssocID="{815095EA-6D72-44D2-96BC-DB3F50493246}" presName="vert1" presStyleCnt="0"/>
      <dgm:spPr bwMode="auto"/>
    </dgm:pt>
    <dgm:pt modelId="{58C71D22-5853-472D-B85C-5E3FAD042432}" type="pres">
      <dgm:prSet presAssocID="{04D0119E-E790-4E73-9929-7D2C96C5B955}" presName="thickLine" presStyleLbl="alignNode1" presStyleIdx="4" presStyleCnt="9"/>
      <dgm:spPr bwMode="auto"/>
    </dgm:pt>
    <dgm:pt modelId="{22B2BA20-E9F4-4AB3-B3AB-CB699B09D40E}" type="pres">
      <dgm:prSet presAssocID="{04D0119E-E790-4E73-9929-7D2C96C5B955}" presName="horz1" presStyleCnt="0"/>
      <dgm:spPr bwMode="auto"/>
    </dgm:pt>
    <dgm:pt modelId="{83F87CCA-448A-4593-A7E6-80EA3D3F06C8}" type="pres">
      <dgm:prSet presAssocID="{04D0119E-E790-4E73-9929-7D2C96C5B955}" presName="tx1" presStyleLbl="revTx" presStyleIdx="4" presStyleCnt="9"/>
      <dgm:spPr bwMode="auto"/>
    </dgm:pt>
    <dgm:pt modelId="{14495F12-26AB-4700-93B3-1F944FB36262}" type="pres">
      <dgm:prSet presAssocID="{04D0119E-E790-4E73-9929-7D2C96C5B955}" presName="vert1" presStyleCnt="0"/>
      <dgm:spPr bwMode="auto"/>
    </dgm:pt>
    <dgm:pt modelId="{58791F6D-E3B2-42E6-B17A-7D8786A0D9C2}" type="pres">
      <dgm:prSet presAssocID="{304CCF0A-B7B9-4F35-9381-117BF29BD53B}" presName="thickLine" presStyleLbl="alignNode1" presStyleIdx="5" presStyleCnt="9"/>
      <dgm:spPr bwMode="auto"/>
    </dgm:pt>
    <dgm:pt modelId="{41703CE9-17CC-4648-86CA-96C9130F340E}" type="pres">
      <dgm:prSet presAssocID="{304CCF0A-B7B9-4F35-9381-117BF29BD53B}" presName="horz1" presStyleCnt="0"/>
      <dgm:spPr bwMode="auto"/>
    </dgm:pt>
    <dgm:pt modelId="{B45C595D-2483-4167-98B9-FF54BE179991}" type="pres">
      <dgm:prSet presAssocID="{304CCF0A-B7B9-4F35-9381-117BF29BD53B}" presName="tx1" presStyleLbl="revTx" presStyleIdx="5" presStyleCnt="9"/>
      <dgm:spPr bwMode="auto"/>
    </dgm:pt>
    <dgm:pt modelId="{9BDD5911-0077-4E59-8B0A-62C558FA9965}" type="pres">
      <dgm:prSet presAssocID="{304CCF0A-B7B9-4F35-9381-117BF29BD53B}" presName="vert1" presStyleCnt="0"/>
      <dgm:spPr bwMode="auto"/>
    </dgm:pt>
    <dgm:pt modelId="{A4B218BD-7000-4A67-AE12-3351F02B3A08}" type="pres">
      <dgm:prSet presAssocID="{6F7160F8-B998-4406-9934-8355E372BF3F}" presName="thickLine" presStyleLbl="alignNode1" presStyleIdx="6" presStyleCnt="9"/>
      <dgm:spPr bwMode="auto"/>
    </dgm:pt>
    <dgm:pt modelId="{92C1E303-1171-4A55-A4D2-E93819F6DB46}" type="pres">
      <dgm:prSet presAssocID="{6F7160F8-B998-4406-9934-8355E372BF3F}" presName="horz1" presStyleCnt="0"/>
      <dgm:spPr bwMode="auto"/>
    </dgm:pt>
    <dgm:pt modelId="{66DE14E8-DDE1-4E3F-A2AD-8E76280234F9}" type="pres">
      <dgm:prSet presAssocID="{6F7160F8-B998-4406-9934-8355E372BF3F}" presName="tx1" presStyleLbl="revTx" presStyleIdx="6" presStyleCnt="9"/>
      <dgm:spPr bwMode="auto"/>
    </dgm:pt>
    <dgm:pt modelId="{99BFDB22-E597-4EA8-94A5-430CAB3DC036}" type="pres">
      <dgm:prSet presAssocID="{6F7160F8-B998-4406-9934-8355E372BF3F}" presName="vert1" presStyleCnt="0"/>
      <dgm:spPr bwMode="auto"/>
    </dgm:pt>
    <dgm:pt modelId="{64AC2212-9D36-4AD6-B9E0-D7409ADA487A}" type="pres">
      <dgm:prSet presAssocID="{3E66F452-4419-42C5-A13B-E83C2CD69A23}" presName="thickLine" presStyleLbl="alignNode1" presStyleIdx="7" presStyleCnt="9"/>
      <dgm:spPr bwMode="auto"/>
    </dgm:pt>
    <dgm:pt modelId="{61578DF2-B708-438A-9C05-DDE28988DFFD}" type="pres">
      <dgm:prSet presAssocID="{3E66F452-4419-42C5-A13B-E83C2CD69A23}" presName="horz1" presStyleCnt="0"/>
      <dgm:spPr bwMode="auto"/>
    </dgm:pt>
    <dgm:pt modelId="{22BD7BA8-A659-488E-BBF9-28F0CA57ACA7}" type="pres">
      <dgm:prSet presAssocID="{3E66F452-4419-42C5-A13B-E83C2CD69A23}" presName="tx1" presStyleLbl="revTx" presStyleIdx="7" presStyleCnt="9"/>
      <dgm:spPr bwMode="auto"/>
    </dgm:pt>
    <dgm:pt modelId="{8C070E3C-9946-4B33-90B0-543378D26EDC}" type="pres">
      <dgm:prSet presAssocID="{3E66F452-4419-42C5-A13B-E83C2CD69A23}" presName="vert1" presStyleCnt="0"/>
      <dgm:spPr bwMode="auto"/>
    </dgm:pt>
    <dgm:pt modelId="{FEA0A498-6BA1-4895-8680-E978050A6A34}" type="pres">
      <dgm:prSet presAssocID="{90578FAA-6D58-498D-9F45-EEDDCB78342F}" presName="thickLine" presStyleLbl="alignNode1" presStyleIdx="8" presStyleCnt="9"/>
      <dgm:spPr bwMode="auto"/>
    </dgm:pt>
    <dgm:pt modelId="{9047D562-2B22-459A-94D7-1403C0FF1C3C}" type="pres">
      <dgm:prSet presAssocID="{90578FAA-6D58-498D-9F45-EEDDCB78342F}" presName="horz1" presStyleCnt="0"/>
      <dgm:spPr bwMode="auto"/>
    </dgm:pt>
    <dgm:pt modelId="{1A731EA8-6822-4387-B046-AFBEA68A2573}" type="pres">
      <dgm:prSet presAssocID="{90578FAA-6D58-498D-9F45-EEDDCB78342F}" presName="tx1" presStyleLbl="revTx" presStyleIdx="8" presStyleCnt="9"/>
      <dgm:spPr bwMode="auto"/>
    </dgm:pt>
    <dgm:pt modelId="{A6C9AF8B-B078-42B2-9D1B-54E6B938E4AA}" type="pres">
      <dgm:prSet presAssocID="{90578FAA-6D58-498D-9F45-EEDDCB78342F}" presName="vert1" presStyleCnt="0"/>
      <dgm:spPr bwMode="auto"/>
    </dgm:pt>
  </dgm:ptLst>
  <dgm:cxnLst>
    <dgm:cxn modelId="{19D60B12-495F-476B-8D3C-B97C7D592E45}" srcId="{848ADD78-E168-4E88-83B1-A54F656438CE}" destId="{04D0119E-E790-4E73-9929-7D2C96C5B955}" srcOrd="4" destOrd="0" parTransId="{47214D99-73A5-44FC-861B-5532AE6AD0EE}" sibTransId="{0F9EF0B2-2339-4522-AA0E-2B31E64A5356}"/>
    <dgm:cxn modelId="{5F00A433-5F18-4F2C-9567-17DA654EF312}" type="presOf" srcId="{3E66F452-4419-42C5-A13B-E83C2CD69A23}" destId="{22BD7BA8-A659-488E-BBF9-28F0CA57ACA7}" srcOrd="0" destOrd="0" presId="urn:microsoft.com/office/officeart/2008/layout/LinedList#1"/>
    <dgm:cxn modelId="{FF506E34-9BD9-42D8-82BD-CA4EDF2C4D0A}" type="presOf" srcId="{04D0119E-E790-4E73-9929-7D2C96C5B955}" destId="{83F87CCA-448A-4593-A7E6-80EA3D3F06C8}" srcOrd="0" destOrd="0" presId="urn:microsoft.com/office/officeart/2008/layout/LinedList#1"/>
    <dgm:cxn modelId="{CA1B6037-A46E-436A-9D32-F025B2D78353}" srcId="{848ADD78-E168-4E88-83B1-A54F656438CE}" destId="{304CCF0A-B7B9-4F35-9381-117BF29BD53B}" srcOrd="5" destOrd="0" parTransId="{C1523037-08CA-4D0C-935F-D43905E13528}" sibTransId="{1845EAD9-3C3A-4353-B02A-358F4FF6EF5C}"/>
    <dgm:cxn modelId="{A51B6540-E3FF-45D4-999B-1916C6792DEC}" type="presOf" srcId="{815095EA-6D72-44D2-96BC-DB3F50493246}" destId="{89EDFC57-E125-4DE4-AE80-187B54528592}" srcOrd="0" destOrd="0" presId="urn:microsoft.com/office/officeart/2008/layout/LinedList#1"/>
    <dgm:cxn modelId="{BD16275B-C885-40B1-B51C-322C02897F18}" type="presOf" srcId="{BF7B408B-0832-49E3-93D3-5E5F8618D134}" destId="{518A3235-4FF1-4A46-950F-A9D11221231A}" srcOrd="0" destOrd="0" presId="urn:microsoft.com/office/officeart/2008/layout/LinedList#1"/>
    <dgm:cxn modelId="{DAA7DD63-B7B5-4FD8-8254-6E34DAEC0F1A}" type="presOf" srcId="{90578FAA-6D58-498D-9F45-EEDDCB78342F}" destId="{1A731EA8-6822-4387-B046-AFBEA68A2573}" srcOrd="0" destOrd="0" presId="urn:microsoft.com/office/officeart/2008/layout/LinedList#1"/>
    <dgm:cxn modelId="{80D97465-4E1B-48CC-AD12-6A679DF46E1C}" srcId="{848ADD78-E168-4E88-83B1-A54F656438CE}" destId="{815095EA-6D72-44D2-96BC-DB3F50493246}" srcOrd="3" destOrd="0" parTransId="{020F73C8-2BE9-48FC-A486-8D64BE925B25}" sibTransId="{DD9DC80F-B4C7-4969-BF69-86846DBDF202}"/>
    <dgm:cxn modelId="{7972006A-BD1C-452B-A55C-16DAE068B648}" type="presOf" srcId="{B166D8AF-9CD1-4BFA-AF09-79E3492C90AA}" destId="{5EABBFCD-1F48-4978-B0F6-5E1D47DC3F56}" srcOrd="0" destOrd="0" presId="urn:microsoft.com/office/officeart/2008/layout/LinedList#1"/>
    <dgm:cxn modelId="{D8098676-DF4A-495D-901D-C5CCC56EFCBF}" type="presOf" srcId="{6F7160F8-B998-4406-9934-8355E372BF3F}" destId="{66DE14E8-DDE1-4E3F-A2AD-8E76280234F9}" srcOrd="0" destOrd="0" presId="urn:microsoft.com/office/officeart/2008/layout/LinedList#1"/>
    <dgm:cxn modelId="{EBD44078-E216-4148-8EC2-A43D68879129}" srcId="{848ADD78-E168-4E88-83B1-A54F656438CE}" destId="{6F7160F8-B998-4406-9934-8355E372BF3F}" srcOrd="6" destOrd="0" parTransId="{BDF2BC9F-B0D3-4EAF-8801-CF01D0D65969}" sibTransId="{A1733A78-302C-4B5E-A40C-4C0239BD7876}"/>
    <dgm:cxn modelId="{C4387BAD-49DA-4012-A8CE-8C6302D89E63}" type="presOf" srcId="{848ADD78-E168-4E88-83B1-A54F656438CE}" destId="{74EDCA8F-4828-4E49-B190-50440FE02967}" srcOrd="0" destOrd="0" presId="urn:microsoft.com/office/officeart/2008/layout/LinedList#1"/>
    <dgm:cxn modelId="{558F01B4-7CAA-4F3E-A521-1234563BBE05}" srcId="{848ADD78-E168-4E88-83B1-A54F656438CE}" destId="{732F07E1-A818-42EE-9123-2A950C97BA7C}" srcOrd="1" destOrd="0" parTransId="{228B64E8-FE28-4F5E-8A38-EECC651923BE}" sibTransId="{B6588006-662E-413D-AE45-288B7E0673D4}"/>
    <dgm:cxn modelId="{B4DAB5C8-B321-407A-BD72-8E6094170084}" type="presOf" srcId="{304CCF0A-B7B9-4F35-9381-117BF29BD53B}" destId="{B45C595D-2483-4167-98B9-FF54BE179991}" srcOrd="0" destOrd="0" presId="urn:microsoft.com/office/officeart/2008/layout/LinedList#1"/>
    <dgm:cxn modelId="{719C1BD3-7C16-4856-AA6B-A534BAF7BCA1}" type="presOf" srcId="{732F07E1-A818-42EE-9123-2A950C97BA7C}" destId="{49CA2096-D977-4C36-985E-A9D42D5AB089}" srcOrd="0" destOrd="0" presId="urn:microsoft.com/office/officeart/2008/layout/LinedList#1"/>
    <dgm:cxn modelId="{D4EA86E9-C827-4552-941B-0C007613E5A7}" srcId="{848ADD78-E168-4E88-83B1-A54F656438CE}" destId="{B166D8AF-9CD1-4BFA-AF09-79E3492C90AA}" srcOrd="0" destOrd="0" parTransId="{7FE9642A-B61F-4E83-8835-2E0983F1A98D}" sibTransId="{B762015A-0E8B-4045-AEC2-3DC93A1FB75E}"/>
    <dgm:cxn modelId="{D60BB2EA-10CB-45CB-8BC5-75FA03056BC7}" srcId="{848ADD78-E168-4E88-83B1-A54F656438CE}" destId="{3E66F452-4419-42C5-A13B-E83C2CD69A23}" srcOrd="7" destOrd="0" parTransId="{D6A17E84-5BDA-483A-9DEE-5232AB7734AA}" sibTransId="{0D3504CA-F206-4A2C-858E-E85F20A82EDE}"/>
    <dgm:cxn modelId="{D045DFED-4DDC-4FCE-B8BA-EF92CC7F25D3}" srcId="{848ADD78-E168-4E88-83B1-A54F656438CE}" destId="{90578FAA-6D58-498D-9F45-EEDDCB78342F}" srcOrd="8" destOrd="0" parTransId="{4CC91E36-269A-406B-8DA2-3C632E5866FD}" sibTransId="{06EFA240-7F8F-483C-AC03-C40A0FE10015}"/>
    <dgm:cxn modelId="{9C3BDEF8-609B-45FA-87B9-F700F47EFB2A}" srcId="{848ADD78-E168-4E88-83B1-A54F656438CE}" destId="{BF7B408B-0832-49E3-93D3-5E5F8618D134}" srcOrd="2" destOrd="0" parTransId="{0032A615-9BEC-48E3-9247-6A12093CC2FB}" sibTransId="{A9D1667A-C834-499A-A936-99E6B6A98D77}"/>
    <dgm:cxn modelId="{7223BB23-99AF-48AA-9802-76C0EC25C377}" type="presParOf" srcId="{74EDCA8F-4828-4E49-B190-50440FE02967}" destId="{BA554FB2-0B2D-443E-B54C-AF74F277309E}" srcOrd="0" destOrd="0" presId="urn:microsoft.com/office/officeart/2008/layout/LinedList#1"/>
    <dgm:cxn modelId="{258FBCD7-2175-4401-B849-49AB7191A9AF}" type="presParOf" srcId="{74EDCA8F-4828-4E49-B190-50440FE02967}" destId="{60A6C647-1A12-4072-B58D-3B3C05131758}" srcOrd="1" destOrd="0" presId="urn:microsoft.com/office/officeart/2008/layout/LinedList#1"/>
    <dgm:cxn modelId="{08CF398F-1775-4144-ABA8-A7D12CDA9FE8}" type="presParOf" srcId="{60A6C647-1A12-4072-B58D-3B3C05131758}" destId="{5EABBFCD-1F48-4978-B0F6-5E1D47DC3F56}" srcOrd="0" destOrd="0" presId="urn:microsoft.com/office/officeart/2008/layout/LinedList#1"/>
    <dgm:cxn modelId="{311C86E9-F05F-4569-AED6-71AC6507B64D}" type="presParOf" srcId="{60A6C647-1A12-4072-B58D-3B3C05131758}" destId="{8F2FA00A-C0A7-4CED-85DC-E951CC13F68E}" srcOrd="1" destOrd="0" presId="urn:microsoft.com/office/officeart/2008/layout/LinedList#1"/>
    <dgm:cxn modelId="{DE0AB0CB-DF16-4002-A293-58CC035F3184}" type="presParOf" srcId="{74EDCA8F-4828-4E49-B190-50440FE02967}" destId="{2E492530-A8D5-41EF-A627-10846C3D9439}" srcOrd="2" destOrd="0" presId="urn:microsoft.com/office/officeart/2008/layout/LinedList#1"/>
    <dgm:cxn modelId="{20FCC5BC-995B-4B0B-B003-30E8F01DE94A}" type="presParOf" srcId="{74EDCA8F-4828-4E49-B190-50440FE02967}" destId="{7E063554-11A6-4E03-B998-4C68DD98F545}" srcOrd="3" destOrd="0" presId="urn:microsoft.com/office/officeart/2008/layout/LinedList#1"/>
    <dgm:cxn modelId="{5C80FC7C-C2A1-40EA-A75E-AB3F44694533}" type="presParOf" srcId="{7E063554-11A6-4E03-B998-4C68DD98F545}" destId="{49CA2096-D977-4C36-985E-A9D42D5AB089}" srcOrd="0" destOrd="0" presId="urn:microsoft.com/office/officeart/2008/layout/LinedList#1"/>
    <dgm:cxn modelId="{E0E41CB4-CEAC-4C92-B5AF-3C46825A3522}" type="presParOf" srcId="{7E063554-11A6-4E03-B998-4C68DD98F545}" destId="{311C59DD-BB51-46E3-8D63-CEB122182400}" srcOrd="1" destOrd="0" presId="urn:microsoft.com/office/officeart/2008/layout/LinedList#1"/>
    <dgm:cxn modelId="{ADC22122-1005-44F7-BD69-CA39D26940A3}" type="presParOf" srcId="{74EDCA8F-4828-4E49-B190-50440FE02967}" destId="{FF84AB0F-CCE4-4FAD-991B-9B0D8E4DECBC}" srcOrd="4" destOrd="0" presId="urn:microsoft.com/office/officeart/2008/layout/LinedList#1"/>
    <dgm:cxn modelId="{F3650313-B147-4A0C-A8AA-5CD8FCF8D2BB}" type="presParOf" srcId="{74EDCA8F-4828-4E49-B190-50440FE02967}" destId="{C53E1064-C966-4F2F-844E-928254DB3085}" srcOrd="5" destOrd="0" presId="urn:microsoft.com/office/officeart/2008/layout/LinedList#1"/>
    <dgm:cxn modelId="{7F887537-2469-4967-9F72-F800F5204332}" type="presParOf" srcId="{C53E1064-C966-4F2F-844E-928254DB3085}" destId="{518A3235-4FF1-4A46-950F-A9D11221231A}" srcOrd="0" destOrd="0" presId="urn:microsoft.com/office/officeart/2008/layout/LinedList#1"/>
    <dgm:cxn modelId="{6F647459-BE64-45CD-9385-AA78EC79EA64}" type="presParOf" srcId="{C53E1064-C966-4F2F-844E-928254DB3085}" destId="{559510F4-013B-4251-ADF7-260017CCDF1E}" srcOrd="1" destOrd="0" presId="urn:microsoft.com/office/officeart/2008/layout/LinedList#1"/>
    <dgm:cxn modelId="{78B57F88-6B9B-4427-AC2B-BED92FF8F254}" type="presParOf" srcId="{74EDCA8F-4828-4E49-B190-50440FE02967}" destId="{EA5BA1BA-642A-4224-AB9E-0C96EF6E2065}" srcOrd="6" destOrd="0" presId="urn:microsoft.com/office/officeart/2008/layout/LinedList#1"/>
    <dgm:cxn modelId="{FA6B160A-4B6B-4CDC-A295-6E92600AAAC5}" type="presParOf" srcId="{74EDCA8F-4828-4E49-B190-50440FE02967}" destId="{59D860B9-2402-4223-9C6D-D106449A86AC}" srcOrd="7" destOrd="0" presId="urn:microsoft.com/office/officeart/2008/layout/LinedList#1"/>
    <dgm:cxn modelId="{789CF809-2EE6-426F-9B05-34067184CAB8}" type="presParOf" srcId="{59D860B9-2402-4223-9C6D-D106449A86AC}" destId="{89EDFC57-E125-4DE4-AE80-187B54528592}" srcOrd="0" destOrd="0" presId="urn:microsoft.com/office/officeart/2008/layout/LinedList#1"/>
    <dgm:cxn modelId="{00454298-FD18-4E10-93AA-CC6F133A222A}" type="presParOf" srcId="{59D860B9-2402-4223-9C6D-D106449A86AC}" destId="{66A6822D-EE93-42D0-8655-47E6E9BDABBD}" srcOrd="1" destOrd="0" presId="urn:microsoft.com/office/officeart/2008/layout/LinedList#1"/>
    <dgm:cxn modelId="{A035BE29-9BE4-4089-9588-6600D4E4787A}" type="presParOf" srcId="{74EDCA8F-4828-4E49-B190-50440FE02967}" destId="{58C71D22-5853-472D-B85C-5E3FAD042432}" srcOrd="8" destOrd="0" presId="urn:microsoft.com/office/officeart/2008/layout/LinedList#1"/>
    <dgm:cxn modelId="{C43E7CEA-1A43-4645-98E6-4EA358ABFD1E}" type="presParOf" srcId="{74EDCA8F-4828-4E49-B190-50440FE02967}" destId="{22B2BA20-E9F4-4AB3-B3AB-CB699B09D40E}" srcOrd="9" destOrd="0" presId="urn:microsoft.com/office/officeart/2008/layout/LinedList#1"/>
    <dgm:cxn modelId="{F6D6E76C-6229-470E-9264-BBDE92261C53}" type="presParOf" srcId="{22B2BA20-E9F4-4AB3-B3AB-CB699B09D40E}" destId="{83F87CCA-448A-4593-A7E6-80EA3D3F06C8}" srcOrd="0" destOrd="0" presId="urn:microsoft.com/office/officeart/2008/layout/LinedList#1"/>
    <dgm:cxn modelId="{393D488B-B1DB-454B-90F6-91CB0512B4C3}" type="presParOf" srcId="{22B2BA20-E9F4-4AB3-B3AB-CB699B09D40E}" destId="{14495F12-26AB-4700-93B3-1F944FB36262}" srcOrd="1" destOrd="0" presId="urn:microsoft.com/office/officeart/2008/layout/LinedList#1"/>
    <dgm:cxn modelId="{9F83C00A-F7D0-4ECC-A631-1FC270522CD3}" type="presParOf" srcId="{74EDCA8F-4828-4E49-B190-50440FE02967}" destId="{58791F6D-E3B2-42E6-B17A-7D8786A0D9C2}" srcOrd="10" destOrd="0" presId="urn:microsoft.com/office/officeart/2008/layout/LinedList#1"/>
    <dgm:cxn modelId="{B127617A-A7C1-439A-A58A-D226BE1EA2C0}" type="presParOf" srcId="{74EDCA8F-4828-4E49-B190-50440FE02967}" destId="{41703CE9-17CC-4648-86CA-96C9130F340E}" srcOrd="11" destOrd="0" presId="urn:microsoft.com/office/officeart/2008/layout/LinedList#1"/>
    <dgm:cxn modelId="{579C2388-8FC5-4C4B-9961-61B0455DF091}" type="presParOf" srcId="{41703CE9-17CC-4648-86CA-96C9130F340E}" destId="{B45C595D-2483-4167-98B9-FF54BE179991}" srcOrd="0" destOrd="0" presId="urn:microsoft.com/office/officeart/2008/layout/LinedList#1"/>
    <dgm:cxn modelId="{4FB5E953-A996-4CA0-BF8D-AAF95D53DFED}" type="presParOf" srcId="{41703CE9-17CC-4648-86CA-96C9130F340E}" destId="{9BDD5911-0077-4E59-8B0A-62C558FA9965}" srcOrd="1" destOrd="0" presId="urn:microsoft.com/office/officeart/2008/layout/LinedList#1"/>
    <dgm:cxn modelId="{D3E084FE-CAEE-4E89-866D-48B10AFB2B12}" type="presParOf" srcId="{74EDCA8F-4828-4E49-B190-50440FE02967}" destId="{A4B218BD-7000-4A67-AE12-3351F02B3A08}" srcOrd="12" destOrd="0" presId="urn:microsoft.com/office/officeart/2008/layout/LinedList#1"/>
    <dgm:cxn modelId="{1406A781-F944-484F-92C4-B5D4FE731FD6}" type="presParOf" srcId="{74EDCA8F-4828-4E49-B190-50440FE02967}" destId="{92C1E303-1171-4A55-A4D2-E93819F6DB46}" srcOrd="13" destOrd="0" presId="urn:microsoft.com/office/officeart/2008/layout/LinedList#1"/>
    <dgm:cxn modelId="{8D60A7AE-AC0D-4CA2-94C1-6FDEA50B1F56}" type="presParOf" srcId="{92C1E303-1171-4A55-A4D2-E93819F6DB46}" destId="{66DE14E8-DDE1-4E3F-A2AD-8E76280234F9}" srcOrd="0" destOrd="0" presId="urn:microsoft.com/office/officeart/2008/layout/LinedList#1"/>
    <dgm:cxn modelId="{7FA53453-F860-4FED-80AB-0BBE8F54ED9A}" type="presParOf" srcId="{92C1E303-1171-4A55-A4D2-E93819F6DB46}" destId="{99BFDB22-E597-4EA8-94A5-430CAB3DC036}" srcOrd="1" destOrd="0" presId="urn:microsoft.com/office/officeart/2008/layout/LinedList#1"/>
    <dgm:cxn modelId="{9A332CE7-6C56-46F8-9BF9-CAE0DA01E06F}" type="presParOf" srcId="{74EDCA8F-4828-4E49-B190-50440FE02967}" destId="{64AC2212-9D36-4AD6-B9E0-D7409ADA487A}" srcOrd="14" destOrd="0" presId="urn:microsoft.com/office/officeart/2008/layout/LinedList#1"/>
    <dgm:cxn modelId="{0C9DE991-7066-419F-8FA6-E16B72732094}" type="presParOf" srcId="{74EDCA8F-4828-4E49-B190-50440FE02967}" destId="{61578DF2-B708-438A-9C05-DDE28988DFFD}" srcOrd="15" destOrd="0" presId="urn:microsoft.com/office/officeart/2008/layout/LinedList#1"/>
    <dgm:cxn modelId="{CA485E99-4E7C-4167-B705-90CC7EFC20B5}" type="presParOf" srcId="{61578DF2-B708-438A-9C05-DDE28988DFFD}" destId="{22BD7BA8-A659-488E-BBF9-28F0CA57ACA7}" srcOrd="0" destOrd="0" presId="urn:microsoft.com/office/officeart/2008/layout/LinedList#1"/>
    <dgm:cxn modelId="{29FE24D5-4AA2-41DB-B5A4-0F1306A2BD7E}" type="presParOf" srcId="{61578DF2-B708-438A-9C05-DDE28988DFFD}" destId="{8C070E3C-9946-4B33-90B0-543378D26EDC}" srcOrd="1" destOrd="0" presId="urn:microsoft.com/office/officeart/2008/layout/LinedList#1"/>
    <dgm:cxn modelId="{63FE4B34-BEDF-4887-B3ED-31893FF14F50}" type="presParOf" srcId="{74EDCA8F-4828-4E49-B190-50440FE02967}" destId="{FEA0A498-6BA1-4895-8680-E978050A6A34}" srcOrd="16" destOrd="0" presId="urn:microsoft.com/office/officeart/2008/layout/LinedList#1"/>
    <dgm:cxn modelId="{3260F62C-1084-429D-8F3F-A0044EB49054}" type="presParOf" srcId="{74EDCA8F-4828-4E49-B190-50440FE02967}" destId="{9047D562-2B22-459A-94D7-1403C0FF1C3C}" srcOrd="17" destOrd="0" presId="urn:microsoft.com/office/officeart/2008/layout/LinedList#1"/>
    <dgm:cxn modelId="{9A869546-2EC7-4853-A151-C234BF062910}" type="presParOf" srcId="{9047D562-2B22-459A-94D7-1403C0FF1C3C}" destId="{1A731EA8-6822-4387-B046-AFBEA68A2573}" srcOrd="0" destOrd="0" presId="urn:microsoft.com/office/officeart/2008/layout/LinedList#1"/>
    <dgm:cxn modelId="{42FD139A-F1BC-4803-ADFD-B1EE3596BE37}" type="presParOf" srcId="{9047D562-2B22-459A-94D7-1403C0FF1C3C}" destId="{A6C9AF8B-B078-42B2-9D1B-54E6B938E4AA}" srcOrd="1"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EDF9D2-8C63-47E5-A223-7BD45B9E3D82}" type="doc">
      <dgm:prSet loTypeId="urn:microsoft.com/office/officeart/2008/layout/LinedList#2" loCatId="list" qsTypeId="urn:microsoft.com/office/officeart/2005/8/quickstyle/simple1#2" qsCatId="simple" csTypeId="urn:microsoft.com/office/officeart/2005/8/colors/accent1_2#2" csCatId="accent1" phldr="1"/>
      <dgm:spPr bwMode="auto"/>
      <dgm:t>
        <a:bodyPr/>
        <a:lstStyle/>
        <a:p>
          <a:pPr>
            <a:defRPr/>
          </a:pPr>
          <a:endParaRPr lang="en-US"/>
        </a:p>
      </dgm:t>
    </dgm:pt>
    <dgm:pt modelId="{0DFC05F0-C140-46EA-81FB-BDB9F339DD7F}">
      <dgm:prSet/>
      <dgm:spPr bwMode="auto"/>
      <dgm:t>
        <a:bodyPr/>
        <a:lstStyle/>
        <a:p>
          <a:pPr>
            <a:defRPr/>
          </a:pPr>
          <a:r>
            <a:rPr lang="en-GB" b="1"/>
            <a:t>Introduction</a:t>
          </a:r>
          <a:r>
            <a:rPr lang="en-GB"/>
            <a:t> (200 words)</a:t>
          </a:r>
          <a:endParaRPr lang="en-US"/>
        </a:p>
      </dgm:t>
    </dgm:pt>
    <dgm:pt modelId="{7F7CD03B-E325-4B51-8AAE-769DC4B126ED}" type="parTrans" cxnId="{02143DD9-077A-4DA7-B36D-5447638016A2}">
      <dgm:prSet/>
      <dgm:spPr bwMode="auto"/>
      <dgm:t>
        <a:bodyPr/>
        <a:lstStyle/>
        <a:p>
          <a:pPr>
            <a:defRPr/>
          </a:pPr>
          <a:endParaRPr lang="en-US"/>
        </a:p>
      </dgm:t>
    </dgm:pt>
    <dgm:pt modelId="{007A99C2-450C-4D8A-BA6B-C78D7187774E}" type="sibTrans" cxnId="{02143DD9-077A-4DA7-B36D-5447638016A2}">
      <dgm:prSet/>
      <dgm:spPr bwMode="auto"/>
      <dgm:t>
        <a:bodyPr/>
        <a:lstStyle/>
        <a:p>
          <a:pPr>
            <a:defRPr/>
          </a:pPr>
          <a:endParaRPr lang="en-US"/>
        </a:p>
      </dgm:t>
    </dgm:pt>
    <dgm:pt modelId="{29649895-2DD2-40ED-A5F8-FDB72598C0D6}">
      <dgm:prSet/>
      <dgm:spPr bwMode="auto"/>
      <dgm:t>
        <a:bodyPr/>
        <a:lstStyle/>
        <a:p>
          <a:pPr>
            <a:defRPr/>
          </a:pPr>
          <a:r>
            <a:rPr lang="en-GB" b="1"/>
            <a:t>Development and Implementation of the Digital Innovation </a:t>
          </a:r>
          <a:r>
            <a:rPr lang="en-GB"/>
            <a:t>(320 words)</a:t>
          </a:r>
          <a:endParaRPr lang="en-US"/>
        </a:p>
      </dgm:t>
    </dgm:pt>
    <dgm:pt modelId="{1FAEFFBE-A991-49F0-8F7F-C713D74815AC}" type="parTrans" cxnId="{431C4A5C-F640-41AC-B122-AB7D6DBC70F6}">
      <dgm:prSet/>
      <dgm:spPr bwMode="auto"/>
      <dgm:t>
        <a:bodyPr/>
        <a:lstStyle/>
        <a:p>
          <a:pPr>
            <a:defRPr/>
          </a:pPr>
          <a:endParaRPr lang="en-US"/>
        </a:p>
      </dgm:t>
    </dgm:pt>
    <dgm:pt modelId="{CA747D23-C853-496D-8B95-96AB9D533E95}" type="sibTrans" cxnId="{431C4A5C-F640-41AC-B122-AB7D6DBC70F6}">
      <dgm:prSet/>
      <dgm:spPr bwMode="auto"/>
      <dgm:t>
        <a:bodyPr/>
        <a:lstStyle/>
        <a:p>
          <a:pPr>
            <a:defRPr/>
          </a:pPr>
          <a:endParaRPr lang="en-US"/>
        </a:p>
      </dgm:t>
    </dgm:pt>
    <dgm:pt modelId="{AB247289-DF89-48FE-9C56-9EF0B14E9F27}">
      <dgm:prSet/>
      <dgm:spPr bwMode="auto"/>
      <dgm:t>
        <a:bodyPr/>
        <a:lstStyle/>
        <a:p>
          <a:pPr>
            <a:defRPr/>
          </a:pPr>
          <a:r>
            <a:rPr lang="en-GB" b="1"/>
            <a:t>Workforce Implications</a:t>
          </a:r>
          <a:r>
            <a:rPr lang="en-GB"/>
            <a:t> (320 words)</a:t>
          </a:r>
          <a:endParaRPr lang="en-US"/>
        </a:p>
      </dgm:t>
    </dgm:pt>
    <dgm:pt modelId="{5756017B-E426-4999-81FA-69BD21E3DEFB}" type="parTrans" cxnId="{635C360C-2B12-4828-BBF8-3164541ED428}">
      <dgm:prSet/>
      <dgm:spPr bwMode="auto"/>
      <dgm:t>
        <a:bodyPr/>
        <a:lstStyle/>
        <a:p>
          <a:pPr>
            <a:defRPr/>
          </a:pPr>
          <a:endParaRPr lang="en-US"/>
        </a:p>
      </dgm:t>
    </dgm:pt>
    <dgm:pt modelId="{55A7BF9F-566E-442F-8C6B-AD281F6EAD55}" type="sibTrans" cxnId="{635C360C-2B12-4828-BBF8-3164541ED428}">
      <dgm:prSet/>
      <dgm:spPr bwMode="auto"/>
      <dgm:t>
        <a:bodyPr/>
        <a:lstStyle/>
        <a:p>
          <a:pPr>
            <a:defRPr/>
          </a:pPr>
          <a:endParaRPr lang="en-US"/>
        </a:p>
      </dgm:t>
    </dgm:pt>
    <dgm:pt modelId="{B8BA3FA1-557E-40BB-A0CC-492CB85C1F30}">
      <dgm:prSet/>
      <dgm:spPr bwMode="auto"/>
      <dgm:t>
        <a:bodyPr/>
        <a:lstStyle/>
        <a:p>
          <a:pPr>
            <a:defRPr/>
          </a:pPr>
          <a:r>
            <a:rPr lang="en-GB" b="1"/>
            <a:t>Changes in Service Delivery</a:t>
          </a:r>
          <a:r>
            <a:rPr lang="en-GB"/>
            <a:t> (320 words)</a:t>
          </a:r>
          <a:endParaRPr lang="en-US"/>
        </a:p>
      </dgm:t>
    </dgm:pt>
    <dgm:pt modelId="{B37E539E-46CF-4004-BC22-BCB515BEA718}" type="parTrans" cxnId="{6091A820-AE21-4A77-87C7-07C6FC0F96A8}">
      <dgm:prSet/>
      <dgm:spPr bwMode="auto"/>
      <dgm:t>
        <a:bodyPr/>
        <a:lstStyle/>
        <a:p>
          <a:pPr>
            <a:defRPr/>
          </a:pPr>
          <a:endParaRPr lang="en-US"/>
        </a:p>
      </dgm:t>
    </dgm:pt>
    <dgm:pt modelId="{BD36B767-B97B-4E1C-8040-239C6C2F6428}" type="sibTrans" cxnId="{6091A820-AE21-4A77-87C7-07C6FC0F96A8}">
      <dgm:prSet/>
      <dgm:spPr bwMode="auto"/>
      <dgm:t>
        <a:bodyPr/>
        <a:lstStyle/>
        <a:p>
          <a:pPr>
            <a:defRPr/>
          </a:pPr>
          <a:endParaRPr lang="en-US"/>
        </a:p>
      </dgm:t>
    </dgm:pt>
    <dgm:pt modelId="{4759EE98-3AE8-4BE5-947F-99997E08A156}">
      <dgm:prSet/>
      <dgm:spPr bwMode="auto"/>
      <dgm:t>
        <a:bodyPr/>
        <a:lstStyle/>
        <a:p>
          <a:pPr>
            <a:defRPr/>
          </a:pPr>
          <a:r>
            <a:rPr lang="en-GB" b="1"/>
            <a:t>Patient and Service User Experiences</a:t>
          </a:r>
          <a:r>
            <a:rPr lang="en-GB"/>
            <a:t> (320words)</a:t>
          </a:r>
          <a:endParaRPr lang="en-US"/>
        </a:p>
      </dgm:t>
    </dgm:pt>
    <dgm:pt modelId="{DF50B8C1-EF88-4970-9D3E-3F5A62A68FC4}" type="parTrans" cxnId="{FDF563CF-14A4-4F7E-9156-809983D0674A}">
      <dgm:prSet/>
      <dgm:spPr bwMode="auto"/>
      <dgm:t>
        <a:bodyPr/>
        <a:lstStyle/>
        <a:p>
          <a:pPr>
            <a:defRPr/>
          </a:pPr>
          <a:endParaRPr lang="en-US"/>
        </a:p>
      </dgm:t>
    </dgm:pt>
    <dgm:pt modelId="{7E40ADBF-05CC-485C-BD98-C3828A6F5156}" type="sibTrans" cxnId="{FDF563CF-14A4-4F7E-9156-809983D0674A}">
      <dgm:prSet/>
      <dgm:spPr bwMode="auto"/>
      <dgm:t>
        <a:bodyPr/>
        <a:lstStyle/>
        <a:p>
          <a:pPr>
            <a:defRPr/>
          </a:pPr>
          <a:endParaRPr lang="en-US"/>
        </a:p>
      </dgm:t>
    </dgm:pt>
    <dgm:pt modelId="{B1A44766-FD32-4636-A040-17EFF09CB5F2}">
      <dgm:prSet/>
      <dgm:spPr bwMode="auto"/>
      <dgm:t>
        <a:bodyPr/>
        <a:lstStyle/>
        <a:p>
          <a:pPr>
            <a:defRPr/>
          </a:pPr>
          <a:r>
            <a:rPr lang="en-GB" b="1"/>
            <a:t>Community Impact</a:t>
          </a:r>
          <a:r>
            <a:rPr lang="en-GB"/>
            <a:t> (320 words)</a:t>
          </a:r>
          <a:endParaRPr lang="en-US"/>
        </a:p>
      </dgm:t>
    </dgm:pt>
    <dgm:pt modelId="{47FC3A40-F0D8-4646-8226-EF2D6D41F3E8}" type="parTrans" cxnId="{1C51CBDA-F334-4DA5-838F-5130F09383B5}">
      <dgm:prSet/>
      <dgm:spPr bwMode="auto"/>
      <dgm:t>
        <a:bodyPr/>
        <a:lstStyle/>
        <a:p>
          <a:pPr>
            <a:defRPr/>
          </a:pPr>
          <a:endParaRPr lang="en-US"/>
        </a:p>
      </dgm:t>
    </dgm:pt>
    <dgm:pt modelId="{0BE8409A-2719-426C-BEE5-8EC7836D7E8E}" type="sibTrans" cxnId="{1C51CBDA-F334-4DA5-838F-5130F09383B5}">
      <dgm:prSet/>
      <dgm:spPr bwMode="auto"/>
      <dgm:t>
        <a:bodyPr/>
        <a:lstStyle/>
        <a:p>
          <a:pPr>
            <a:defRPr/>
          </a:pPr>
          <a:endParaRPr lang="en-US"/>
        </a:p>
      </dgm:t>
    </dgm:pt>
    <dgm:pt modelId="{5B232DB6-FB19-4FE7-AB32-00E975EADAA7}">
      <dgm:prSet/>
      <dgm:spPr bwMode="auto"/>
      <dgm:t>
        <a:bodyPr/>
        <a:lstStyle/>
        <a:p>
          <a:pPr>
            <a:defRPr/>
          </a:pPr>
          <a:r>
            <a:rPr lang="en-GB" b="1"/>
            <a:t>Conclusion</a:t>
          </a:r>
          <a:r>
            <a:rPr lang="en-GB"/>
            <a:t> (200 words)</a:t>
          </a:r>
          <a:endParaRPr lang="en-US"/>
        </a:p>
      </dgm:t>
    </dgm:pt>
    <dgm:pt modelId="{8C00AFA0-C3B0-45C1-9E6F-F1BAF9A612AF}" type="parTrans" cxnId="{4559723D-D715-4012-8913-2360E399FC75}">
      <dgm:prSet/>
      <dgm:spPr bwMode="auto"/>
      <dgm:t>
        <a:bodyPr/>
        <a:lstStyle/>
        <a:p>
          <a:pPr>
            <a:defRPr/>
          </a:pPr>
          <a:endParaRPr lang="en-US"/>
        </a:p>
      </dgm:t>
    </dgm:pt>
    <dgm:pt modelId="{D3E6933C-B485-41B9-8F62-97A0283FAEEB}" type="sibTrans" cxnId="{4559723D-D715-4012-8913-2360E399FC75}">
      <dgm:prSet/>
      <dgm:spPr bwMode="auto"/>
      <dgm:t>
        <a:bodyPr/>
        <a:lstStyle/>
        <a:p>
          <a:pPr>
            <a:defRPr/>
          </a:pPr>
          <a:endParaRPr lang="en-US"/>
        </a:p>
      </dgm:t>
    </dgm:pt>
    <dgm:pt modelId="{F5133CDC-0461-431F-B231-F24D90EB8FF3}">
      <dgm:prSet/>
      <dgm:spPr bwMode="auto"/>
      <dgm:t>
        <a:bodyPr/>
        <a:lstStyle/>
        <a:p>
          <a:pPr>
            <a:defRPr/>
          </a:pPr>
          <a:r>
            <a:rPr lang="en-US" b="1"/>
            <a:t>Reference List</a:t>
          </a:r>
          <a:endParaRPr/>
        </a:p>
      </dgm:t>
    </dgm:pt>
    <dgm:pt modelId="{E56C9189-92F6-4089-B810-1D0C58061603}" type="parTrans" cxnId="{B92A2619-772C-4047-AAAF-24ECB9D54963}">
      <dgm:prSet/>
      <dgm:spPr bwMode="auto"/>
      <dgm:t>
        <a:bodyPr/>
        <a:lstStyle/>
        <a:p>
          <a:pPr>
            <a:defRPr/>
          </a:pPr>
          <a:endParaRPr lang="en-GB"/>
        </a:p>
      </dgm:t>
    </dgm:pt>
    <dgm:pt modelId="{62E5C17A-A924-4428-A4FE-5EDC80E7AC47}" type="sibTrans" cxnId="{B92A2619-772C-4047-AAAF-24ECB9D54963}">
      <dgm:prSet/>
      <dgm:spPr bwMode="auto"/>
      <dgm:t>
        <a:bodyPr/>
        <a:lstStyle/>
        <a:p>
          <a:pPr>
            <a:defRPr/>
          </a:pPr>
          <a:endParaRPr lang="en-GB"/>
        </a:p>
      </dgm:t>
    </dgm:pt>
    <dgm:pt modelId="{C0418CD8-D100-452C-B3F9-CAC4C37892C0}" type="pres">
      <dgm:prSet presAssocID="{F1EDF9D2-8C63-47E5-A223-7BD45B9E3D82}" presName="vert0" presStyleCnt="0">
        <dgm:presLayoutVars>
          <dgm:dir/>
          <dgm:animOne val="branch"/>
          <dgm:animLvl val="lvl"/>
        </dgm:presLayoutVars>
      </dgm:prSet>
      <dgm:spPr bwMode="auto"/>
    </dgm:pt>
    <dgm:pt modelId="{C0476716-4AD8-4D22-8A79-AECE697BFFA0}" type="pres">
      <dgm:prSet presAssocID="{0DFC05F0-C140-46EA-81FB-BDB9F339DD7F}" presName="thickLine" presStyleLbl="alignNode1" presStyleIdx="0" presStyleCnt="8"/>
      <dgm:spPr bwMode="auto"/>
    </dgm:pt>
    <dgm:pt modelId="{F74D9FB5-8E21-435C-A41C-E7542B24C81F}" type="pres">
      <dgm:prSet presAssocID="{0DFC05F0-C140-46EA-81FB-BDB9F339DD7F}" presName="horz1" presStyleCnt="0"/>
      <dgm:spPr bwMode="auto"/>
    </dgm:pt>
    <dgm:pt modelId="{9ACC38F2-FB4B-4D77-A274-77670F9516BD}" type="pres">
      <dgm:prSet presAssocID="{0DFC05F0-C140-46EA-81FB-BDB9F339DD7F}" presName="tx1" presStyleLbl="revTx" presStyleIdx="0" presStyleCnt="8"/>
      <dgm:spPr bwMode="auto"/>
    </dgm:pt>
    <dgm:pt modelId="{A230FC3F-3F68-4D35-97F0-1D467DC4F0C3}" type="pres">
      <dgm:prSet presAssocID="{0DFC05F0-C140-46EA-81FB-BDB9F339DD7F}" presName="vert1" presStyleCnt="0"/>
      <dgm:spPr bwMode="auto"/>
    </dgm:pt>
    <dgm:pt modelId="{60755050-BE32-4A37-BFFD-6A697C220A94}" type="pres">
      <dgm:prSet presAssocID="{29649895-2DD2-40ED-A5F8-FDB72598C0D6}" presName="thickLine" presStyleLbl="alignNode1" presStyleIdx="1" presStyleCnt="8"/>
      <dgm:spPr bwMode="auto"/>
    </dgm:pt>
    <dgm:pt modelId="{C794A395-DA76-47D2-8B49-BE6F177D0999}" type="pres">
      <dgm:prSet presAssocID="{29649895-2DD2-40ED-A5F8-FDB72598C0D6}" presName="horz1" presStyleCnt="0"/>
      <dgm:spPr bwMode="auto"/>
    </dgm:pt>
    <dgm:pt modelId="{E71E9F32-ED07-4F40-BF9A-8132F18CFE9E}" type="pres">
      <dgm:prSet presAssocID="{29649895-2DD2-40ED-A5F8-FDB72598C0D6}" presName="tx1" presStyleLbl="revTx" presStyleIdx="1" presStyleCnt="8"/>
      <dgm:spPr bwMode="auto"/>
    </dgm:pt>
    <dgm:pt modelId="{326656CD-228E-481D-8355-0563B0F6ED7F}" type="pres">
      <dgm:prSet presAssocID="{29649895-2DD2-40ED-A5F8-FDB72598C0D6}" presName="vert1" presStyleCnt="0"/>
      <dgm:spPr bwMode="auto"/>
    </dgm:pt>
    <dgm:pt modelId="{357EE06D-A609-4AED-88FE-05011498EDC7}" type="pres">
      <dgm:prSet presAssocID="{AB247289-DF89-48FE-9C56-9EF0B14E9F27}" presName="thickLine" presStyleLbl="alignNode1" presStyleIdx="2" presStyleCnt="8"/>
      <dgm:spPr bwMode="auto"/>
    </dgm:pt>
    <dgm:pt modelId="{1D024802-BBC0-4A63-B693-E8EA6AB94A65}" type="pres">
      <dgm:prSet presAssocID="{AB247289-DF89-48FE-9C56-9EF0B14E9F27}" presName="horz1" presStyleCnt="0"/>
      <dgm:spPr bwMode="auto"/>
    </dgm:pt>
    <dgm:pt modelId="{0C4FD0EA-1269-45FD-802E-D54E5F751E29}" type="pres">
      <dgm:prSet presAssocID="{AB247289-DF89-48FE-9C56-9EF0B14E9F27}" presName="tx1" presStyleLbl="revTx" presStyleIdx="2" presStyleCnt="8"/>
      <dgm:spPr bwMode="auto"/>
    </dgm:pt>
    <dgm:pt modelId="{5377FE7A-A578-415C-96F7-DD54E2E9F091}" type="pres">
      <dgm:prSet presAssocID="{AB247289-DF89-48FE-9C56-9EF0B14E9F27}" presName="vert1" presStyleCnt="0"/>
      <dgm:spPr bwMode="auto"/>
    </dgm:pt>
    <dgm:pt modelId="{19A19CDB-88C4-4F66-ABBD-D75F46A960C0}" type="pres">
      <dgm:prSet presAssocID="{B8BA3FA1-557E-40BB-A0CC-492CB85C1F30}" presName="thickLine" presStyleLbl="alignNode1" presStyleIdx="3" presStyleCnt="8"/>
      <dgm:spPr bwMode="auto"/>
    </dgm:pt>
    <dgm:pt modelId="{3592A47A-41FE-4955-9D67-93C1771865BE}" type="pres">
      <dgm:prSet presAssocID="{B8BA3FA1-557E-40BB-A0CC-492CB85C1F30}" presName="horz1" presStyleCnt="0"/>
      <dgm:spPr bwMode="auto"/>
    </dgm:pt>
    <dgm:pt modelId="{A4AFF81F-878D-4931-8209-7B4E999C6D4F}" type="pres">
      <dgm:prSet presAssocID="{B8BA3FA1-557E-40BB-A0CC-492CB85C1F30}" presName="tx1" presStyleLbl="revTx" presStyleIdx="3" presStyleCnt="8"/>
      <dgm:spPr bwMode="auto"/>
    </dgm:pt>
    <dgm:pt modelId="{3734130C-40FA-4E95-AC51-21798CA9DB61}" type="pres">
      <dgm:prSet presAssocID="{B8BA3FA1-557E-40BB-A0CC-492CB85C1F30}" presName="vert1" presStyleCnt="0"/>
      <dgm:spPr bwMode="auto"/>
    </dgm:pt>
    <dgm:pt modelId="{BFFC7FBF-2E21-4914-B358-C49AAA16BB5F}" type="pres">
      <dgm:prSet presAssocID="{4759EE98-3AE8-4BE5-947F-99997E08A156}" presName="thickLine" presStyleLbl="alignNode1" presStyleIdx="4" presStyleCnt="8"/>
      <dgm:spPr bwMode="auto"/>
    </dgm:pt>
    <dgm:pt modelId="{7743A021-9852-4107-B06C-07C934F28CB9}" type="pres">
      <dgm:prSet presAssocID="{4759EE98-3AE8-4BE5-947F-99997E08A156}" presName="horz1" presStyleCnt="0"/>
      <dgm:spPr bwMode="auto"/>
    </dgm:pt>
    <dgm:pt modelId="{9F97F5DE-6D68-4B38-BBF6-027C4AB00E53}" type="pres">
      <dgm:prSet presAssocID="{4759EE98-3AE8-4BE5-947F-99997E08A156}" presName="tx1" presStyleLbl="revTx" presStyleIdx="4" presStyleCnt="8"/>
      <dgm:spPr bwMode="auto"/>
    </dgm:pt>
    <dgm:pt modelId="{6193AFA8-CEFF-4C1B-9557-BC12F35891BA}" type="pres">
      <dgm:prSet presAssocID="{4759EE98-3AE8-4BE5-947F-99997E08A156}" presName="vert1" presStyleCnt="0"/>
      <dgm:spPr bwMode="auto"/>
    </dgm:pt>
    <dgm:pt modelId="{17E9C62F-6AEB-4D46-BFA4-3E296EE2CD95}" type="pres">
      <dgm:prSet presAssocID="{B1A44766-FD32-4636-A040-17EFF09CB5F2}" presName="thickLine" presStyleLbl="alignNode1" presStyleIdx="5" presStyleCnt="8"/>
      <dgm:spPr bwMode="auto"/>
    </dgm:pt>
    <dgm:pt modelId="{E56A6B1B-B5B9-47B9-9F81-C5A2D1118FD0}" type="pres">
      <dgm:prSet presAssocID="{B1A44766-FD32-4636-A040-17EFF09CB5F2}" presName="horz1" presStyleCnt="0"/>
      <dgm:spPr bwMode="auto"/>
    </dgm:pt>
    <dgm:pt modelId="{5509A680-F0CE-401A-A6CC-0B8C944327C4}" type="pres">
      <dgm:prSet presAssocID="{B1A44766-FD32-4636-A040-17EFF09CB5F2}" presName="tx1" presStyleLbl="revTx" presStyleIdx="5" presStyleCnt="8"/>
      <dgm:spPr bwMode="auto"/>
    </dgm:pt>
    <dgm:pt modelId="{CF7974DA-159D-4124-B8C2-DA6D90D3B9F6}" type="pres">
      <dgm:prSet presAssocID="{B1A44766-FD32-4636-A040-17EFF09CB5F2}" presName="vert1" presStyleCnt="0"/>
      <dgm:spPr bwMode="auto"/>
    </dgm:pt>
    <dgm:pt modelId="{D132D560-9A02-46F9-9BA0-418F72F8EEEC}" type="pres">
      <dgm:prSet presAssocID="{5B232DB6-FB19-4FE7-AB32-00E975EADAA7}" presName="thickLine" presStyleLbl="alignNode1" presStyleIdx="6" presStyleCnt="8"/>
      <dgm:spPr bwMode="auto"/>
    </dgm:pt>
    <dgm:pt modelId="{A7B1B574-A955-4177-8683-1296D9DEEC8B}" type="pres">
      <dgm:prSet presAssocID="{5B232DB6-FB19-4FE7-AB32-00E975EADAA7}" presName="horz1" presStyleCnt="0"/>
      <dgm:spPr bwMode="auto"/>
    </dgm:pt>
    <dgm:pt modelId="{73AD2CB3-FAAD-4EB7-AE63-0382CB3212BC}" type="pres">
      <dgm:prSet presAssocID="{5B232DB6-FB19-4FE7-AB32-00E975EADAA7}" presName="tx1" presStyleLbl="revTx" presStyleIdx="6" presStyleCnt="8"/>
      <dgm:spPr bwMode="auto"/>
    </dgm:pt>
    <dgm:pt modelId="{88A681D2-A0F2-4E1F-91B2-FD3A347CF8D3}" type="pres">
      <dgm:prSet presAssocID="{5B232DB6-FB19-4FE7-AB32-00E975EADAA7}" presName="vert1" presStyleCnt="0"/>
      <dgm:spPr bwMode="auto"/>
    </dgm:pt>
    <dgm:pt modelId="{3888332C-9620-4A7B-AD35-DCF85ACABEDB}" type="pres">
      <dgm:prSet presAssocID="{F5133CDC-0461-431F-B231-F24D90EB8FF3}" presName="thickLine" presStyleLbl="alignNode1" presStyleIdx="7" presStyleCnt="8"/>
      <dgm:spPr bwMode="auto"/>
    </dgm:pt>
    <dgm:pt modelId="{A3C659F2-3600-4C9A-9F9D-E13C593F71E1}" type="pres">
      <dgm:prSet presAssocID="{F5133CDC-0461-431F-B231-F24D90EB8FF3}" presName="horz1" presStyleCnt="0"/>
      <dgm:spPr bwMode="auto"/>
    </dgm:pt>
    <dgm:pt modelId="{66684D4A-76A2-4518-B0C7-54180FF4EDB5}" type="pres">
      <dgm:prSet presAssocID="{F5133CDC-0461-431F-B231-F24D90EB8FF3}" presName="tx1" presStyleLbl="revTx" presStyleIdx="7" presStyleCnt="8"/>
      <dgm:spPr bwMode="auto"/>
    </dgm:pt>
    <dgm:pt modelId="{DCAFD5CE-6F44-4DA6-AC41-0E2FC975A337}" type="pres">
      <dgm:prSet presAssocID="{F5133CDC-0461-431F-B231-F24D90EB8FF3}" presName="vert1" presStyleCnt="0"/>
      <dgm:spPr bwMode="auto"/>
    </dgm:pt>
  </dgm:ptLst>
  <dgm:cxnLst>
    <dgm:cxn modelId="{D6F02602-CD0C-436B-8CF3-93262095EF89}" type="presOf" srcId="{AB247289-DF89-48FE-9C56-9EF0B14E9F27}" destId="{0C4FD0EA-1269-45FD-802E-D54E5F751E29}" srcOrd="0" destOrd="0" presId="urn:microsoft.com/office/officeart/2008/layout/LinedList#2"/>
    <dgm:cxn modelId="{635C360C-2B12-4828-BBF8-3164541ED428}" srcId="{F1EDF9D2-8C63-47E5-A223-7BD45B9E3D82}" destId="{AB247289-DF89-48FE-9C56-9EF0B14E9F27}" srcOrd="2" destOrd="0" parTransId="{5756017B-E426-4999-81FA-69BD21E3DEFB}" sibTransId="{55A7BF9F-566E-442F-8C6B-AD281F6EAD55}"/>
    <dgm:cxn modelId="{8E8CF90C-9FE9-498A-8ED3-DA2322762CE5}" type="presOf" srcId="{5B232DB6-FB19-4FE7-AB32-00E975EADAA7}" destId="{73AD2CB3-FAAD-4EB7-AE63-0382CB3212BC}" srcOrd="0" destOrd="0" presId="urn:microsoft.com/office/officeart/2008/layout/LinedList#2"/>
    <dgm:cxn modelId="{B9C75015-BE44-41F1-A6FA-58F2776150F6}" type="presOf" srcId="{B1A44766-FD32-4636-A040-17EFF09CB5F2}" destId="{5509A680-F0CE-401A-A6CC-0B8C944327C4}" srcOrd="0" destOrd="0" presId="urn:microsoft.com/office/officeart/2008/layout/LinedList#2"/>
    <dgm:cxn modelId="{B92A2619-772C-4047-AAAF-24ECB9D54963}" srcId="{F1EDF9D2-8C63-47E5-A223-7BD45B9E3D82}" destId="{F5133CDC-0461-431F-B231-F24D90EB8FF3}" srcOrd="7" destOrd="0" parTransId="{E56C9189-92F6-4089-B810-1D0C58061603}" sibTransId="{62E5C17A-A924-4428-A4FE-5EDC80E7AC47}"/>
    <dgm:cxn modelId="{6091A820-AE21-4A77-87C7-07C6FC0F96A8}" srcId="{F1EDF9D2-8C63-47E5-A223-7BD45B9E3D82}" destId="{B8BA3FA1-557E-40BB-A0CC-492CB85C1F30}" srcOrd="3" destOrd="0" parTransId="{B37E539E-46CF-4004-BC22-BCB515BEA718}" sibTransId="{BD36B767-B97B-4E1C-8040-239C6C2F6428}"/>
    <dgm:cxn modelId="{91A97A28-E840-4308-AA87-38B81DC4CA8A}" type="presOf" srcId="{0DFC05F0-C140-46EA-81FB-BDB9F339DD7F}" destId="{9ACC38F2-FB4B-4D77-A274-77670F9516BD}" srcOrd="0" destOrd="0" presId="urn:microsoft.com/office/officeart/2008/layout/LinedList#2"/>
    <dgm:cxn modelId="{4559723D-D715-4012-8913-2360E399FC75}" srcId="{F1EDF9D2-8C63-47E5-A223-7BD45B9E3D82}" destId="{5B232DB6-FB19-4FE7-AB32-00E975EADAA7}" srcOrd="6" destOrd="0" parTransId="{8C00AFA0-C3B0-45C1-9E6F-F1BAF9A612AF}" sibTransId="{D3E6933C-B485-41B9-8F62-97A0283FAEEB}"/>
    <dgm:cxn modelId="{431C4A5C-F640-41AC-B122-AB7D6DBC70F6}" srcId="{F1EDF9D2-8C63-47E5-A223-7BD45B9E3D82}" destId="{29649895-2DD2-40ED-A5F8-FDB72598C0D6}" srcOrd="1" destOrd="0" parTransId="{1FAEFFBE-A991-49F0-8F7F-C713D74815AC}" sibTransId="{CA747D23-C853-496D-8B95-96AB9D533E95}"/>
    <dgm:cxn modelId="{55F62260-A7B2-41E2-89FC-6919039391E7}" type="presOf" srcId="{29649895-2DD2-40ED-A5F8-FDB72598C0D6}" destId="{E71E9F32-ED07-4F40-BF9A-8132F18CFE9E}" srcOrd="0" destOrd="0" presId="urn:microsoft.com/office/officeart/2008/layout/LinedList#2"/>
    <dgm:cxn modelId="{939622A8-3EC8-4722-BF3E-F1D2FCFEABFD}" type="presOf" srcId="{4759EE98-3AE8-4BE5-947F-99997E08A156}" destId="{9F97F5DE-6D68-4B38-BBF6-027C4AB00E53}" srcOrd="0" destOrd="0" presId="urn:microsoft.com/office/officeart/2008/layout/LinedList#2"/>
    <dgm:cxn modelId="{FDF563CF-14A4-4F7E-9156-809983D0674A}" srcId="{F1EDF9D2-8C63-47E5-A223-7BD45B9E3D82}" destId="{4759EE98-3AE8-4BE5-947F-99997E08A156}" srcOrd="4" destOrd="0" parTransId="{DF50B8C1-EF88-4970-9D3E-3F5A62A68FC4}" sibTransId="{7E40ADBF-05CC-485C-BD98-C3828A6F5156}"/>
    <dgm:cxn modelId="{C0CA47D0-BC8A-4C0A-A29C-795E3AB2B5D5}" type="presOf" srcId="{B8BA3FA1-557E-40BB-A0CC-492CB85C1F30}" destId="{A4AFF81F-878D-4931-8209-7B4E999C6D4F}" srcOrd="0" destOrd="0" presId="urn:microsoft.com/office/officeart/2008/layout/LinedList#2"/>
    <dgm:cxn modelId="{8741DAD6-C84A-4D18-8700-03C46AD1F170}" type="presOf" srcId="{F1EDF9D2-8C63-47E5-A223-7BD45B9E3D82}" destId="{C0418CD8-D100-452C-B3F9-CAC4C37892C0}" srcOrd="0" destOrd="0" presId="urn:microsoft.com/office/officeart/2008/layout/LinedList#2"/>
    <dgm:cxn modelId="{02143DD9-077A-4DA7-B36D-5447638016A2}" srcId="{F1EDF9D2-8C63-47E5-A223-7BD45B9E3D82}" destId="{0DFC05F0-C140-46EA-81FB-BDB9F339DD7F}" srcOrd="0" destOrd="0" parTransId="{7F7CD03B-E325-4B51-8AAE-769DC4B126ED}" sibTransId="{007A99C2-450C-4D8A-BA6B-C78D7187774E}"/>
    <dgm:cxn modelId="{1C51CBDA-F334-4DA5-838F-5130F09383B5}" srcId="{F1EDF9D2-8C63-47E5-A223-7BD45B9E3D82}" destId="{B1A44766-FD32-4636-A040-17EFF09CB5F2}" srcOrd="5" destOrd="0" parTransId="{47FC3A40-F0D8-4646-8226-EF2D6D41F3E8}" sibTransId="{0BE8409A-2719-426C-BEE5-8EC7836D7E8E}"/>
    <dgm:cxn modelId="{3BFD39F3-26FD-4B65-A557-5A23DE56D8D6}" type="presOf" srcId="{F5133CDC-0461-431F-B231-F24D90EB8FF3}" destId="{66684D4A-76A2-4518-B0C7-54180FF4EDB5}" srcOrd="0" destOrd="0" presId="urn:microsoft.com/office/officeart/2008/layout/LinedList#2"/>
    <dgm:cxn modelId="{B376B494-1F6E-47FD-863C-859474C5D64A}" type="presParOf" srcId="{C0418CD8-D100-452C-B3F9-CAC4C37892C0}" destId="{C0476716-4AD8-4D22-8A79-AECE697BFFA0}" srcOrd="0" destOrd="0" presId="urn:microsoft.com/office/officeart/2008/layout/LinedList#2"/>
    <dgm:cxn modelId="{67378E04-53C3-49D7-B7DF-360299C03794}" type="presParOf" srcId="{C0418CD8-D100-452C-B3F9-CAC4C37892C0}" destId="{F74D9FB5-8E21-435C-A41C-E7542B24C81F}" srcOrd="1" destOrd="0" presId="urn:microsoft.com/office/officeart/2008/layout/LinedList#2"/>
    <dgm:cxn modelId="{E22A16BF-7A44-473C-A940-E0A09D80AF8C}" type="presParOf" srcId="{F74D9FB5-8E21-435C-A41C-E7542B24C81F}" destId="{9ACC38F2-FB4B-4D77-A274-77670F9516BD}" srcOrd="0" destOrd="0" presId="urn:microsoft.com/office/officeart/2008/layout/LinedList#2"/>
    <dgm:cxn modelId="{324F7759-F2CB-4B1F-B22E-9AC3393EE4F0}" type="presParOf" srcId="{F74D9FB5-8E21-435C-A41C-E7542B24C81F}" destId="{A230FC3F-3F68-4D35-97F0-1D467DC4F0C3}" srcOrd="1" destOrd="0" presId="urn:microsoft.com/office/officeart/2008/layout/LinedList#2"/>
    <dgm:cxn modelId="{3770777B-E314-4C90-A09F-97C0CCD6D0FB}" type="presParOf" srcId="{C0418CD8-D100-452C-B3F9-CAC4C37892C0}" destId="{60755050-BE32-4A37-BFFD-6A697C220A94}" srcOrd="2" destOrd="0" presId="urn:microsoft.com/office/officeart/2008/layout/LinedList#2"/>
    <dgm:cxn modelId="{AFB29D4B-FBEB-4CD2-BA5C-753A70AC1797}" type="presParOf" srcId="{C0418CD8-D100-452C-B3F9-CAC4C37892C0}" destId="{C794A395-DA76-47D2-8B49-BE6F177D0999}" srcOrd="3" destOrd="0" presId="urn:microsoft.com/office/officeart/2008/layout/LinedList#2"/>
    <dgm:cxn modelId="{CE6CB41E-3706-4098-8127-D3680D5EB407}" type="presParOf" srcId="{C794A395-DA76-47D2-8B49-BE6F177D0999}" destId="{E71E9F32-ED07-4F40-BF9A-8132F18CFE9E}" srcOrd="0" destOrd="0" presId="urn:microsoft.com/office/officeart/2008/layout/LinedList#2"/>
    <dgm:cxn modelId="{64E7097E-8937-4D5F-9507-E3DCA33FE277}" type="presParOf" srcId="{C794A395-DA76-47D2-8B49-BE6F177D0999}" destId="{326656CD-228E-481D-8355-0563B0F6ED7F}" srcOrd="1" destOrd="0" presId="urn:microsoft.com/office/officeart/2008/layout/LinedList#2"/>
    <dgm:cxn modelId="{EFB0A483-3926-4F92-89C1-BC4619282D1E}" type="presParOf" srcId="{C0418CD8-D100-452C-B3F9-CAC4C37892C0}" destId="{357EE06D-A609-4AED-88FE-05011498EDC7}" srcOrd="4" destOrd="0" presId="urn:microsoft.com/office/officeart/2008/layout/LinedList#2"/>
    <dgm:cxn modelId="{729B0F63-97C5-4A09-A453-D066AFC39266}" type="presParOf" srcId="{C0418CD8-D100-452C-B3F9-CAC4C37892C0}" destId="{1D024802-BBC0-4A63-B693-E8EA6AB94A65}" srcOrd="5" destOrd="0" presId="urn:microsoft.com/office/officeart/2008/layout/LinedList#2"/>
    <dgm:cxn modelId="{247A9351-245C-4EA0-B424-54CFAC61635D}" type="presParOf" srcId="{1D024802-BBC0-4A63-B693-E8EA6AB94A65}" destId="{0C4FD0EA-1269-45FD-802E-D54E5F751E29}" srcOrd="0" destOrd="0" presId="urn:microsoft.com/office/officeart/2008/layout/LinedList#2"/>
    <dgm:cxn modelId="{ABAAE984-C74B-460C-863E-A4CB66600DF4}" type="presParOf" srcId="{1D024802-BBC0-4A63-B693-E8EA6AB94A65}" destId="{5377FE7A-A578-415C-96F7-DD54E2E9F091}" srcOrd="1" destOrd="0" presId="urn:microsoft.com/office/officeart/2008/layout/LinedList#2"/>
    <dgm:cxn modelId="{F6954696-C511-49D2-9EAC-1AF37FD01FB3}" type="presParOf" srcId="{C0418CD8-D100-452C-B3F9-CAC4C37892C0}" destId="{19A19CDB-88C4-4F66-ABBD-D75F46A960C0}" srcOrd="6" destOrd="0" presId="urn:microsoft.com/office/officeart/2008/layout/LinedList#2"/>
    <dgm:cxn modelId="{C4E3FE6F-C702-4860-98D3-3D1A0011D3D9}" type="presParOf" srcId="{C0418CD8-D100-452C-B3F9-CAC4C37892C0}" destId="{3592A47A-41FE-4955-9D67-93C1771865BE}" srcOrd="7" destOrd="0" presId="urn:microsoft.com/office/officeart/2008/layout/LinedList#2"/>
    <dgm:cxn modelId="{B5ADD427-27F3-4654-A3AC-06CE70920204}" type="presParOf" srcId="{3592A47A-41FE-4955-9D67-93C1771865BE}" destId="{A4AFF81F-878D-4931-8209-7B4E999C6D4F}" srcOrd="0" destOrd="0" presId="urn:microsoft.com/office/officeart/2008/layout/LinedList#2"/>
    <dgm:cxn modelId="{0B6081A6-8028-4255-8761-6CD41B29756D}" type="presParOf" srcId="{3592A47A-41FE-4955-9D67-93C1771865BE}" destId="{3734130C-40FA-4E95-AC51-21798CA9DB61}" srcOrd="1" destOrd="0" presId="urn:microsoft.com/office/officeart/2008/layout/LinedList#2"/>
    <dgm:cxn modelId="{851FFE56-E33E-4718-879E-1DE68875858A}" type="presParOf" srcId="{C0418CD8-D100-452C-B3F9-CAC4C37892C0}" destId="{BFFC7FBF-2E21-4914-B358-C49AAA16BB5F}" srcOrd="8" destOrd="0" presId="urn:microsoft.com/office/officeart/2008/layout/LinedList#2"/>
    <dgm:cxn modelId="{1D27245D-C7B0-45D5-B457-DA0752BEBEDA}" type="presParOf" srcId="{C0418CD8-D100-452C-B3F9-CAC4C37892C0}" destId="{7743A021-9852-4107-B06C-07C934F28CB9}" srcOrd="9" destOrd="0" presId="urn:microsoft.com/office/officeart/2008/layout/LinedList#2"/>
    <dgm:cxn modelId="{092A1916-E000-4101-9CB0-66E129391F42}" type="presParOf" srcId="{7743A021-9852-4107-B06C-07C934F28CB9}" destId="{9F97F5DE-6D68-4B38-BBF6-027C4AB00E53}" srcOrd="0" destOrd="0" presId="urn:microsoft.com/office/officeart/2008/layout/LinedList#2"/>
    <dgm:cxn modelId="{250B0F26-CD9B-4EEE-BF1D-0632AE3F5745}" type="presParOf" srcId="{7743A021-9852-4107-B06C-07C934F28CB9}" destId="{6193AFA8-CEFF-4C1B-9557-BC12F35891BA}" srcOrd="1" destOrd="0" presId="urn:microsoft.com/office/officeart/2008/layout/LinedList#2"/>
    <dgm:cxn modelId="{43ACE4E9-E43B-4A0E-B409-844340E8CF50}" type="presParOf" srcId="{C0418CD8-D100-452C-B3F9-CAC4C37892C0}" destId="{17E9C62F-6AEB-4D46-BFA4-3E296EE2CD95}" srcOrd="10" destOrd="0" presId="urn:microsoft.com/office/officeart/2008/layout/LinedList#2"/>
    <dgm:cxn modelId="{093408E6-3CC8-4382-8600-587FAC85A739}" type="presParOf" srcId="{C0418CD8-D100-452C-B3F9-CAC4C37892C0}" destId="{E56A6B1B-B5B9-47B9-9F81-C5A2D1118FD0}" srcOrd="11" destOrd="0" presId="urn:microsoft.com/office/officeart/2008/layout/LinedList#2"/>
    <dgm:cxn modelId="{D2EEC936-FB4C-4E3B-AF94-F1FBBA4B0C1F}" type="presParOf" srcId="{E56A6B1B-B5B9-47B9-9F81-C5A2D1118FD0}" destId="{5509A680-F0CE-401A-A6CC-0B8C944327C4}" srcOrd="0" destOrd="0" presId="urn:microsoft.com/office/officeart/2008/layout/LinedList#2"/>
    <dgm:cxn modelId="{6847BE87-68CD-46F7-8CFB-9B63FF68F6F8}" type="presParOf" srcId="{E56A6B1B-B5B9-47B9-9F81-C5A2D1118FD0}" destId="{CF7974DA-159D-4124-B8C2-DA6D90D3B9F6}" srcOrd="1" destOrd="0" presId="urn:microsoft.com/office/officeart/2008/layout/LinedList#2"/>
    <dgm:cxn modelId="{31F83CA5-5E8E-47F8-8FAF-1BC4C535F21C}" type="presParOf" srcId="{C0418CD8-D100-452C-B3F9-CAC4C37892C0}" destId="{D132D560-9A02-46F9-9BA0-418F72F8EEEC}" srcOrd="12" destOrd="0" presId="urn:microsoft.com/office/officeart/2008/layout/LinedList#2"/>
    <dgm:cxn modelId="{C678799E-B1F5-46AC-88D6-4043F84E85D8}" type="presParOf" srcId="{C0418CD8-D100-452C-B3F9-CAC4C37892C0}" destId="{A7B1B574-A955-4177-8683-1296D9DEEC8B}" srcOrd="13" destOrd="0" presId="urn:microsoft.com/office/officeart/2008/layout/LinedList#2"/>
    <dgm:cxn modelId="{8AAB64CC-5119-4614-AD0A-E0A3ECE9DDED}" type="presParOf" srcId="{A7B1B574-A955-4177-8683-1296D9DEEC8B}" destId="{73AD2CB3-FAAD-4EB7-AE63-0382CB3212BC}" srcOrd="0" destOrd="0" presId="urn:microsoft.com/office/officeart/2008/layout/LinedList#2"/>
    <dgm:cxn modelId="{26EF6664-C990-4BDD-B7C4-B6BAF6B7CF8D}" type="presParOf" srcId="{A7B1B574-A955-4177-8683-1296D9DEEC8B}" destId="{88A681D2-A0F2-4E1F-91B2-FD3A347CF8D3}" srcOrd="1" destOrd="0" presId="urn:microsoft.com/office/officeart/2008/layout/LinedList#2"/>
    <dgm:cxn modelId="{00541442-EEFD-4F77-B5DE-31F58B30E0A4}" type="presParOf" srcId="{C0418CD8-D100-452C-B3F9-CAC4C37892C0}" destId="{3888332C-9620-4A7B-AD35-DCF85ACABEDB}" srcOrd="14" destOrd="0" presId="urn:microsoft.com/office/officeart/2008/layout/LinedList#2"/>
    <dgm:cxn modelId="{E2584326-42B2-4800-B0F1-55BFBC826EB2}" type="presParOf" srcId="{C0418CD8-D100-452C-B3F9-CAC4C37892C0}" destId="{A3C659F2-3600-4C9A-9F9D-E13C593F71E1}" srcOrd="15" destOrd="0" presId="urn:microsoft.com/office/officeart/2008/layout/LinedList#2"/>
    <dgm:cxn modelId="{39975B4A-3608-4064-8FF7-489BFF655C74}" type="presParOf" srcId="{A3C659F2-3600-4C9A-9F9D-E13C593F71E1}" destId="{66684D4A-76A2-4518-B0C7-54180FF4EDB5}" srcOrd="0" destOrd="0" presId="urn:microsoft.com/office/officeart/2008/layout/LinedList#2"/>
    <dgm:cxn modelId="{9C22337D-B94E-433D-B3C7-1B90D0327882}" type="presParOf" srcId="{A3C659F2-3600-4C9A-9F9D-E13C593F71E1}" destId="{DCAFD5CE-6F44-4DA6-AC41-0E2FC975A337}" srcOrd="1" destOrd="0" presId="urn:microsoft.com/office/officeart/2008/layout/Lined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842B6A-80BC-4210-B205-C50BF2611D66}" type="doc">
      <dgm:prSet loTypeId="urn:microsoft.com/office/officeart/2005/8/layout/vList2#1" loCatId="list" qsTypeId="urn:microsoft.com/office/officeart/2005/8/quickstyle/simple4#1" qsCatId="simple" csTypeId="urn:microsoft.com/office/officeart/2005/8/colors/colorful5#1" csCatId="colorful" phldr="1"/>
      <dgm:spPr bwMode="auto"/>
      <dgm:t>
        <a:bodyPr/>
        <a:lstStyle/>
        <a:p>
          <a:pPr>
            <a:defRPr/>
          </a:pPr>
          <a:endParaRPr lang="en-US"/>
        </a:p>
      </dgm:t>
    </dgm:pt>
    <dgm:pt modelId="{B4EE355A-0069-4CBA-A1DD-672D3A57C017}">
      <dgm:prSet/>
      <dgm:spPr bwMode="auto"/>
      <dgm:t>
        <a:bodyPr/>
        <a:lstStyle/>
        <a:p>
          <a:pPr>
            <a:defRPr/>
          </a:pPr>
          <a:r>
            <a:rPr lang="en-US" b="1" i="0">
              <a:solidFill>
                <a:schemeClr val="tx1"/>
              </a:solidFill>
            </a:rPr>
            <a:t>Introduction</a:t>
          </a:r>
          <a:r>
            <a:rPr lang="en-US" b="0" i="0">
              <a:solidFill>
                <a:schemeClr val="tx1"/>
              </a:solidFill>
            </a:rPr>
            <a:t>: Introduce the digital innovation and its context.</a:t>
          </a:r>
          <a:endParaRPr lang="en-US">
            <a:solidFill>
              <a:schemeClr val="tx1"/>
            </a:solidFill>
          </a:endParaRPr>
        </a:p>
      </dgm:t>
    </dgm:pt>
    <dgm:pt modelId="{E05BD63F-A981-4E09-A6E2-5AD8A4CF30E5}" type="parTrans" cxnId="{54F3251E-54EE-43BA-A5A5-EC8FB1BF45FA}">
      <dgm:prSet/>
      <dgm:spPr bwMode="auto"/>
      <dgm:t>
        <a:bodyPr/>
        <a:lstStyle/>
        <a:p>
          <a:pPr>
            <a:defRPr/>
          </a:pPr>
          <a:endParaRPr lang="en-US"/>
        </a:p>
      </dgm:t>
    </dgm:pt>
    <dgm:pt modelId="{2CE49727-1A3A-41DE-8A35-A22F0C016672}" type="sibTrans" cxnId="{54F3251E-54EE-43BA-A5A5-EC8FB1BF45FA}">
      <dgm:prSet/>
      <dgm:spPr bwMode="auto"/>
      <dgm:t>
        <a:bodyPr/>
        <a:lstStyle/>
        <a:p>
          <a:pPr>
            <a:defRPr/>
          </a:pPr>
          <a:endParaRPr lang="en-US"/>
        </a:p>
      </dgm:t>
    </dgm:pt>
    <dgm:pt modelId="{308E5178-4A36-4CE0-A964-5AC2BAE9D672}">
      <dgm:prSet/>
      <dgm:spPr bwMode="auto"/>
      <dgm:t>
        <a:bodyPr/>
        <a:lstStyle/>
        <a:p>
          <a:pPr>
            <a:defRPr/>
          </a:pPr>
          <a:r>
            <a:rPr lang="en-US" b="1" i="0">
              <a:solidFill>
                <a:schemeClr val="tx1"/>
              </a:solidFill>
            </a:rPr>
            <a:t>Strengths</a:t>
          </a:r>
          <a:r>
            <a:rPr lang="en-US" b="0" i="0">
              <a:solidFill>
                <a:schemeClr val="tx1"/>
              </a:solidFill>
            </a:rPr>
            <a:t>: Evaluate the benefits for workforce, service delivery, patients, and community.</a:t>
          </a:r>
          <a:endParaRPr lang="en-US">
            <a:solidFill>
              <a:schemeClr val="tx1"/>
            </a:solidFill>
          </a:endParaRPr>
        </a:p>
      </dgm:t>
    </dgm:pt>
    <dgm:pt modelId="{74F038DA-10FC-43B4-8196-2151C36DF66E}" type="parTrans" cxnId="{A0DAE923-DFE9-4E51-A4B1-DFF0D00347EC}">
      <dgm:prSet/>
      <dgm:spPr bwMode="auto"/>
      <dgm:t>
        <a:bodyPr/>
        <a:lstStyle/>
        <a:p>
          <a:pPr>
            <a:defRPr/>
          </a:pPr>
          <a:endParaRPr lang="en-US"/>
        </a:p>
      </dgm:t>
    </dgm:pt>
    <dgm:pt modelId="{9B2034D0-8084-4357-8583-105C6C8C49EC}" type="sibTrans" cxnId="{A0DAE923-DFE9-4E51-A4B1-DFF0D00347EC}">
      <dgm:prSet/>
      <dgm:spPr bwMode="auto"/>
      <dgm:t>
        <a:bodyPr/>
        <a:lstStyle/>
        <a:p>
          <a:pPr>
            <a:defRPr/>
          </a:pPr>
          <a:endParaRPr lang="en-US"/>
        </a:p>
      </dgm:t>
    </dgm:pt>
    <dgm:pt modelId="{87DCD988-8F01-44EB-A7F1-6B185403A457}">
      <dgm:prSet/>
      <dgm:spPr bwMode="auto"/>
      <dgm:t>
        <a:bodyPr/>
        <a:lstStyle/>
        <a:p>
          <a:pPr>
            <a:defRPr/>
          </a:pPr>
          <a:r>
            <a:rPr lang="en-US" b="1" i="0">
              <a:solidFill>
                <a:schemeClr val="tx1"/>
              </a:solidFill>
            </a:rPr>
            <a:t>Weaknesses</a:t>
          </a:r>
          <a:r>
            <a:rPr lang="en-US" b="0" i="0">
              <a:solidFill>
                <a:schemeClr val="tx1"/>
              </a:solidFill>
            </a:rPr>
            <a:t>: Analyse the shortcomings and negative impacts on each area.</a:t>
          </a:r>
          <a:endParaRPr lang="en-US">
            <a:solidFill>
              <a:schemeClr val="tx1"/>
            </a:solidFill>
          </a:endParaRPr>
        </a:p>
      </dgm:t>
    </dgm:pt>
    <dgm:pt modelId="{5B9B1345-6300-4B23-8111-00209EE208AF}" type="parTrans" cxnId="{6E1D1B12-A478-462E-A55B-0B5495B0CC7B}">
      <dgm:prSet/>
      <dgm:spPr bwMode="auto"/>
      <dgm:t>
        <a:bodyPr/>
        <a:lstStyle/>
        <a:p>
          <a:pPr>
            <a:defRPr/>
          </a:pPr>
          <a:endParaRPr lang="en-US"/>
        </a:p>
      </dgm:t>
    </dgm:pt>
    <dgm:pt modelId="{C28CBC9C-09CD-40D0-9536-49904D26933A}" type="sibTrans" cxnId="{6E1D1B12-A478-462E-A55B-0B5495B0CC7B}">
      <dgm:prSet/>
      <dgm:spPr bwMode="auto"/>
      <dgm:t>
        <a:bodyPr/>
        <a:lstStyle/>
        <a:p>
          <a:pPr>
            <a:defRPr/>
          </a:pPr>
          <a:endParaRPr lang="en-US"/>
        </a:p>
      </dgm:t>
    </dgm:pt>
    <dgm:pt modelId="{17326B73-69A3-4BE2-9D0E-BAA599A317AA}">
      <dgm:prSet/>
      <dgm:spPr bwMode="auto"/>
      <dgm:t>
        <a:bodyPr/>
        <a:lstStyle/>
        <a:p>
          <a:pPr>
            <a:defRPr/>
          </a:pPr>
          <a:r>
            <a:rPr lang="en-US" b="1" i="0">
              <a:solidFill>
                <a:schemeClr val="tx1"/>
              </a:solidFill>
            </a:rPr>
            <a:t>Opportunities</a:t>
          </a:r>
          <a:r>
            <a:rPr lang="en-US" b="0" i="0">
              <a:solidFill>
                <a:schemeClr val="tx1"/>
              </a:solidFill>
            </a:rPr>
            <a:t>: Explore potential future improvements and scaling opportunities.</a:t>
          </a:r>
          <a:endParaRPr lang="en-US">
            <a:solidFill>
              <a:schemeClr val="tx1"/>
            </a:solidFill>
          </a:endParaRPr>
        </a:p>
      </dgm:t>
    </dgm:pt>
    <dgm:pt modelId="{0136C580-13CF-40EF-A89D-62E63636D8C7}" type="parTrans" cxnId="{C2791080-5744-427B-AEF1-73FFE048492E}">
      <dgm:prSet/>
      <dgm:spPr bwMode="auto"/>
      <dgm:t>
        <a:bodyPr/>
        <a:lstStyle/>
        <a:p>
          <a:pPr>
            <a:defRPr/>
          </a:pPr>
          <a:endParaRPr lang="en-US"/>
        </a:p>
      </dgm:t>
    </dgm:pt>
    <dgm:pt modelId="{166E6006-96D0-414F-9673-57075631648A}" type="sibTrans" cxnId="{C2791080-5744-427B-AEF1-73FFE048492E}">
      <dgm:prSet/>
      <dgm:spPr bwMode="auto"/>
      <dgm:t>
        <a:bodyPr/>
        <a:lstStyle/>
        <a:p>
          <a:pPr>
            <a:defRPr/>
          </a:pPr>
          <a:endParaRPr lang="en-US"/>
        </a:p>
      </dgm:t>
    </dgm:pt>
    <dgm:pt modelId="{35E053C7-36FB-472D-BB57-7E432CBC3670}">
      <dgm:prSet/>
      <dgm:spPr bwMode="auto"/>
      <dgm:t>
        <a:bodyPr/>
        <a:lstStyle/>
        <a:p>
          <a:pPr>
            <a:defRPr/>
          </a:pPr>
          <a:r>
            <a:rPr lang="en-US" b="1" i="0">
              <a:solidFill>
                <a:schemeClr val="tx1"/>
              </a:solidFill>
            </a:rPr>
            <a:t>Threats</a:t>
          </a:r>
          <a:r>
            <a:rPr lang="en-US" b="0" i="0">
              <a:solidFill>
                <a:schemeClr val="tx1"/>
              </a:solidFill>
            </a:rPr>
            <a:t>: Discuss risks, barriers to adoption, and any unintended consequences.</a:t>
          </a:r>
          <a:endParaRPr lang="en-US">
            <a:solidFill>
              <a:schemeClr val="tx1"/>
            </a:solidFill>
          </a:endParaRPr>
        </a:p>
      </dgm:t>
    </dgm:pt>
    <dgm:pt modelId="{34A3A653-976F-4F4F-8415-8EE38A7335BC}" type="parTrans" cxnId="{A353E2E1-30F1-499A-9843-E91470FFB8B5}">
      <dgm:prSet/>
      <dgm:spPr bwMode="auto"/>
      <dgm:t>
        <a:bodyPr/>
        <a:lstStyle/>
        <a:p>
          <a:pPr>
            <a:defRPr/>
          </a:pPr>
          <a:endParaRPr lang="en-US"/>
        </a:p>
      </dgm:t>
    </dgm:pt>
    <dgm:pt modelId="{DE60DE42-9CC3-4784-9913-3EF5D0172D0F}" type="sibTrans" cxnId="{A353E2E1-30F1-499A-9843-E91470FFB8B5}">
      <dgm:prSet/>
      <dgm:spPr bwMode="auto"/>
      <dgm:t>
        <a:bodyPr/>
        <a:lstStyle/>
        <a:p>
          <a:pPr>
            <a:defRPr/>
          </a:pPr>
          <a:endParaRPr lang="en-US"/>
        </a:p>
      </dgm:t>
    </dgm:pt>
    <dgm:pt modelId="{05869007-A904-4B63-B99C-0247228954B3}">
      <dgm:prSet/>
      <dgm:spPr bwMode="auto"/>
      <dgm:t>
        <a:bodyPr/>
        <a:lstStyle/>
        <a:p>
          <a:pPr>
            <a:defRPr/>
          </a:pPr>
          <a:r>
            <a:rPr lang="en-US" b="1" i="0">
              <a:solidFill>
                <a:schemeClr val="tx1"/>
              </a:solidFill>
            </a:rPr>
            <a:t>Conclusion</a:t>
          </a:r>
          <a:r>
            <a:rPr lang="en-US" b="0" i="0">
              <a:solidFill>
                <a:schemeClr val="tx1"/>
              </a:solidFill>
            </a:rPr>
            <a:t>: Summarise the overall impact of the innovation and provide recommendations. </a:t>
          </a:r>
          <a:endParaRPr lang="en-US">
            <a:solidFill>
              <a:schemeClr val="tx1"/>
            </a:solidFill>
          </a:endParaRPr>
        </a:p>
      </dgm:t>
    </dgm:pt>
    <dgm:pt modelId="{3DBA37AC-20A3-4606-90D2-B755D4653BE5}" type="parTrans" cxnId="{D260A83F-C9B5-4042-841D-A34206FD8174}">
      <dgm:prSet/>
      <dgm:spPr bwMode="auto"/>
      <dgm:t>
        <a:bodyPr/>
        <a:lstStyle/>
        <a:p>
          <a:pPr>
            <a:defRPr/>
          </a:pPr>
          <a:endParaRPr lang="en-US"/>
        </a:p>
      </dgm:t>
    </dgm:pt>
    <dgm:pt modelId="{EB8CCE3B-8DC1-40AA-8F10-EF9041F6296E}" type="sibTrans" cxnId="{D260A83F-C9B5-4042-841D-A34206FD8174}">
      <dgm:prSet/>
      <dgm:spPr bwMode="auto"/>
      <dgm:t>
        <a:bodyPr/>
        <a:lstStyle/>
        <a:p>
          <a:pPr>
            <a:defRPr/>
          </a:pPr>
          <a:endParaRPr lang="en-US"/>
        </a:p>
      </dgm:t>
    </dgm:pt>
    <dgm:pt modelId="{81477D0A-CFF6-4B80-9907-87A8A1C62E3E}">
      <dgm:prSet/>
      <dgm:spPr bwMode="auto"/>
      <dgm:t>
        <a:bodyPr/>
        <a:lstStyle/>
        <a:p>
          <a:pPr>
            <a:defRPr/>
          </a:pPr>
          <a:r>
            <a:rPr lang="en-US" b="1">
              <a:solidFill>
                <a:schemeClr val="tx1"/>
              </a:solidFill>
            </a:rPr>
            <a:t>Reference List</a:t>
          </a:r>
          <a:endParaRPr/>
        </a:p>
      </dgm:t>
    </dgm:pt>
    <dgm:pt modelId="{9B43BF1B-B196-4D82-971B-674CBB539D95}" type="parTrans" cxnId="{2BDF7A60-BDC6-4015-97C0-3CB7D042BB62}">
      <dgm:prSet/>
      <dgm:spPr bwMode="auto"/>
      <dgm:t>
        <a:bodyPr/>
        <a:lstStyle/>
        <a:p>
          <a:pPr>
            <a:defRPr/>
          </a:pPr>
          <a:endParaRPr lang="en-GB"/>
        </a:p>
      </dgm:t>
    </dgm:pt>
    <dgm:pt modelId="{85D09FDB-E4C4-4C2E-958B-83EC82CFCF93}" type="sibTrans" cxnId="{2BDF7A60-BDC6-4015-97C0-3CB7D042BB62}">
      <dgm:prSet/>
      <dgm:spPr bwMode="auto"/>
      <dgm:t>
        <a:bodyPr/>
        <a:lstStyle/>
        <a:p>
          <a:pPr>
            <a:defRPr/>
          </a:pPr>
          <a:endParaRPr lang="en-GB"/>
        </a:p>
      </dgm:t>
    </dgm:pt>
    <dgm:pt modelId="{BB1752DD-F58E-4010-B6DF-AC217D16DCC3}" type="pres">
      <dgm:prSet presAssocID="{0A842B6A-80BC-4210-B205-C50BF2611D66}" presName="linear" presStyleCnt="0">
        <dgm:presLayoutVars>
          <dgm:animLvl val="lvl"/>
          <dgm:resizeHandles val="exact"/>
        </dgm:presLayoutVars>
      </dgm:prSet>
      <dgm:spPr bwMode="auto"/>
    </dgm:pt>
    <dgm:pt modelId="{B6330ED3-4FAA-4D69-8102-B4C5EE706FAD}" type="pres">
      <dgm:prSet presAssocID="{B4EE355A-0069-4CBA-A1DD-672D3A57C017}" presName="parentText" presStyleLbl="node1" presStyleIdx="0" presStyleCnt="7">
        <dgm:presLayoutVars>
          <dgm:chMax val="0"/>
          <dgm:bulletEnabled val="1"/>
        </dgm:presLayoutVars>
      </dgm:prSet>
      <dgm:spPr bwMode="auto"/>
    </dgm:pt>
    <dgm:pt modelId="{5EACF963-5163-4F06-85CA-A64A40A80BE2}" type="pres">
      <dgm:prSet presAssocID="{2CE49727-1A3A-41DE-8A35-A22F0C016672}" presName="spacer" presStyleCnt="0"/>
      <dgm:spPr bwMode="auto"/>
    </dgm:pt>
    <dgm:pt modelId="{80C2F476-AF97-418F-A258-F767735CA59F}" type="pres">
      <dgm:prSet presAssocID="{308E5178-4A36-4CE0-A964-5AC2BAE9D672}" presName="parentText" presStyleLbl="node1" presStyleIdx="1" presStyleCnt="7">
        <dgm:presLayoutVars>
          <dgm:chMax val="0"/>
          <dgm:bulletEnabled val="1"/>
        </dgm:presLayoutVars>
      </dgm:prSet>
      <dgm:spPr bwMode="auto"/>
    </dgm:pt>
    <dgm:pt modelId="{4C7BB6F0-26B4-44ED-B341-63B7CE298A15}" type="pres">
      <dgm:prSet presAssocID="{9B2034D0-8084-4357-8583-105C6C8C49EC}" presName="spacer" presStyleCnt="0"/>
      <dgm:spPr bwMode="auto"/>
    </dgm:pt>
    <dgm:pt modelId="{3DB7334C-F245-43E1-89FD-98DDD0A54C25}" type="pres">
      <dgm:prSet presAssocID="{87DCD988-8F01-44EB-A7F1-6B185403A457}" presName="parentText" presStyleLbl="node1" presStyleIdx="2" presStyleCnt="7">
        <dgm:presLayoutVars>
          <dgm:chMax val="0"/>
          <dgm:bulletEnabled val="1"/>
        </dgm:presLayoutVars>
      </dgm:prSet>
      <dgm:spPr bwMode="auto"/>
    </dgm:pt>
    <dgm:pt modelId="{31AC7472-7136-4167-9384-9D5EFAA6C2DF}" type="pres">
      <dgm:prSet presAssocID="{C28CBC9C-09CD-40D0-9536-49904D26933A}" presName="spacer" presStyleCnt="0"/>
      <dgm:spPr bwMode="auto"/>
    </dgm:pt>
    <dgm:pt modelId="{89829565-9720-4376-91F8-019106EAA5F2}" type="pres">
      <dgm:prSet presAssocID="{17326B73-69A3-4BE2-9D0E-BAA599A317AA}" presName="parentText" presStyleLbl="node1" presStyleIdx="3" presStyleCnt="7">
        <dgm:presLayoutVars>
          <dgm:chMax val="0"/>
          <dgm:bulletEnabled val="1"/>
        </dgm:presLayoutVars>
      </dgm:prSet>
      <dgm:spPr bwMode="auto"/>
    </dgm:pt>
    <dgm:pt modelId="{AF86C78C-BECC-41E3-99CD-56EC07D3DBB4}" type="pres">
      <dgm:prSet presAssocID="{166E6006-96D0-414F-9673-57075631648A}" presName="spacer" presStyleCnt="0"/>
      <dgm:spPr bwMode="auto"/>
    </dgm:pt>
    <dgm:pt modelId="{1EBC4AFE-894E-456F-8DD7-8EBCE05F6FB1}" type="pres">
      <dgm:prSet presAssocID="{35E053C7-36FB-472D-BB57-7E432CBC3670}" presName="parentText" presStyleLbl="node1" presStyleIdx="4" presStyleCnt="7">
        <dgm:presLayoutVars>
          <dgm:chMax val="0"/>
          <dgm:bulletEnabled val="1"/>
        </dgm:presLayoutVars>
      </dgm:prSet>
      <dgm:spPr bwMode="auto"/>
    </dgm:pt>
    <dgm:pt modelId="{0DD4CE9F-10B3-43FC-AC79-12183891986B}" type="pres">
      <dgm:prSet presAssocID="{DE60DE42-9CC3-4784-9913-3EF5D0172D0F}" presName="spacer" presStyleCnt="0"/>
      <dgm:spPr bwMode="auto"/>
    </dgm:pt>
    <dgm:pt modelId="{104EC3F2-827B-43DF-8E85-914FE752041E}" type="pres">
      <dgm:prSet presAssocID="{05869007-A904-4B63-B99C-0247228954B3}" presName="parentText" presStyleLbl="node1" presStyleIdx="5" presStyleCnt="7">
        <dgm:presLayoutVars>
          <dgm:chMax val="0"/>
          <dgm:bulletEnabled val="1"/>
        </dgm:presLayoutVars>
      </dgm:prSet>
      <dgm:spPr bwMode="auto"/>
    </dgm:pt>
    <dgm:pt modelId="{95D7044C-DFE6-436A-A9F7-F7C5FB99E52F}" type="pres">
      <dgm:prSet presAssocID="{EB8CCE3B-8DC1-40AA-8F10-EF9041F6296E}" presName="spacer" presStyleCnt="0"/>
      <dgm:spPr bwMode="auto"/>
    </dgm:pt>
    <dgm:pt modelId="{0E0ECB35-AFC0-4637-B7A0-97000831522D}" type="pres">
      <dgm:prSet presAssocID="{81477D0A-CFF6-4B80-9907-87A8A1C62E3E}" presName="parentText" presStyleLbl="node1" presStyleIdx="6" presStyleCnt="7">
        <dgm:presLayoutVars>
          <dgm:chMax val="0"/>
          <dgm:bulletEnabled val="1"/>
        </dgm:presLayoutVars>
      </dgm:prSet>
      <dgm:spPr bwMode="auto"/>
    </dgm:pt>
  </dgm:ptLst>
  <dgm:cxnLst>
    <dgm:cxn modelId="{6E1D1B12-A478-462E-A55B-0B5495B0CC7B}" srcId="{0A842B6A-80BC-4210-B205-C50BF2611D66}" destId="{87DCD988-8F01-44EB-A7F1-6B185403A457}" srcOrd="2" destOrd="0" parTransId="{5B9B1345-6300-4B23-8111-00209EE208AF}" sibTransId="{C28CBC9C-09CD-40D0-9536-49904D26933A}"/>
    <dgm:cxn modelId="{54F3251E-54EE-43BA-A5A5-EC8FB1BF45FA}" srcId="{0A842B6A-80BC-4210-B205-C50BF2611D66}" destId="{B4EE355A-0069-4CBA-A1DD-672D3A57C017}" srcOrd="0" destOrd="0" parTransId="{E05BD63F-A981-4E09-A6E2-5AD8A4CF30E5}" sibTransId="{2CE49727-1A3A-41DE-8A35-A22F0C016672}"/>
    <dgm:cxn modelId="{A0DAE923-DFE9-4E51-A4B1-DFF0D00347EC}" srcId="{0A842B6A-80BC-4210-B205-C50BF2611D66}" destId="{308E5178-4A36-4CE0-A964-5AC2BAE9D672}" srcOrd="1" destOrd="0" parTransId="{74F038DA-10FC-43B4-8196-2151C36DF66E}" sibTransId="{9B2034D0-8084-4357-8583-105C6C8C49EC}"/>
    <dgm:cxn modelId="{A4DB4125-897C-4D88-91C9-6EFC902380D1}" type="presOf" srcId="{308E5178-4A36-4CE0-A964-5AC2BAE9D672}" destId="{80C2F476-AF97-418F-A258-F767735CA59F}" srcOrd="0" destOrd="0" presId="urn:microsoft.com/office/officeart/2005/8/layout/vList2#1"/>
    <dgm:cxn modelId="{D260A83F-C9B5-4042-841D-A34206FD8174}" srcId="{0A842B6A-80BC-4210-B205-C50BF2611D66}" destId="{05869007-A904-4B63-B99C-0247228954B3}" srcOrd="5" destOrd="0" parTransId="{3DBA37AC-20A3-4606-90D2-B755D4653BE5}" sibTransId="{EB8CCE3B-8DC1-40AA-8F10-EF9041F6296E}"/>
    <dgm:cxn modelId="{2BDF7A60-BDC6-4015-97C0-3CB7D042BB62}" srcId="{0A842B6A-80BC-4210-B205-C50BF2611D66}" destId="{81477D0A-CFF6-4B80-9907-87A8A1C62E3E}" srcOrd="6" destOrd="0" parTransId="{9B43BF1B-B196-4D82-971B-674CBB539D95}" sibTransId="{85D09FDB-E4C4-4C2E-958B-83EC82CFCF93}"/>
    <dgm:cxn modelId="{C2791080-5744-427B-AEF1-73FFE048492E}" srcId="{0A842B6A-80BC-4210-B205-C50BF2611D66}" destId="{17326B73-69A3-4BE2-9D0E-BAA599A317AA}" srcOrd="3" destOrd="0" parTransId="{0136C580-13CF-40EF-A89D-62E63636D8C7}" sibTransId="{166E6006-96D0-414F-9673-57075631648A}"/>
    <dgm:cxn modelId="{B5E24E83-5B08-4D06-9E8B-8EA187E4C584}" type="presOf" srcId="{05869007-A904-4B63-B99C-0247228954B3}" destId="{104EC3F2-827B-43DF-8E85-914FE752041E}" srcOrd="0" destOrd="0" presId="urn:microsoft.com/office/officeart/2005/8/layout/vList2#1"/>
    <dgm:cxn modelId="{8C8BD696-DE63-456C-A12A-335D63E50093}" type="presOf" srcId="{17326B73-69A3-4BE2-9D0E-BAA599A317AA}" destId="{89829565-9720-4376-91F8-019106EAA5F2}" srcOrd="0" destOrd="0" presId="urn:microsoft.com/office/officeart/2005/8/layout/vList2#1"/>
    <dgm:cxn modelId="{7BB6E8A8-6019-40B4-902C-EFE3A0B485E7}" type="presOf" srcId="{81477D0A-CFF6-4B80-9907-87A8A1C62E3E}" destId="{0E0ECB35-AFC0-4637-B7A0-97000831522D}" srcOrd="0" destOrd="0" presId="urn:microsoft.com/office/officeart/2005/8/layout/vList2#1"/>
    <dgm:cxn modelId="{F192A6C1-3206-449B-AB74-B33114465EC1}" type="presOf" srcId="{B4EE355A-0069-4CBA-A1DD-672D3A57C017}" destId="{B6330ED3-4FAA-4D69-8102-B4C5EE706FAD}" srcOrd="0" destOrd="0" presId="urn:microsoft.com/office/officeart/2005/8/layout/vList2#1"/>
    <dgm:cxn modelId="{A353E2E1-30F1-499A-9843-E91470FFB8B5}" srcId="{0A842B6A-80BC-4210-B205-C50BF2611D66}" destId="{35E053C7-36FB-472D-BB57-7E432CBC3670}" srcOrd="4" destOrd="0" parTransId="{34A3A653-976F-4F4F-8415-8EE38A7335BC}" sibTransId="{DE60DE42-9CC3-4784-9913-3EF5D0172D0F}"/>
    <dgm:cxn modelId="{BC7EE8F3-3522-4142-AC92-396C88EF8489}" type="presOf" srcId="{0A842B6A-80BC-4210-B205-C50BF2611D66}" destId="{BB1752DD-F58E-4010-B6DF-AC217D16DCC3}" srcOrd="0" destOrd="0" presId="urn:microsoft.com/office/officeart/2005/8/layout/vList2#1"/>
    <dgm:cxn modelId="{0250C3F6-3D91-47CD-AC01-2521A537B4DC}" type="presOf" srcId="{87DCD988-8F01-44EB-A7F1-6B185403A457}" destId="{3DB7334C-F245-43E1-89FD-98DDD0A54C25}" srcOrd="0" destOrd="0" presId="urn:microsoft.com/office/officeart/2005/8/layout/vList2#1"/>
    <dgm:cxn modelId="{282D7CF9-4E9F-4C74-86CD-75B6B9F78A5C}" type="presOf" srcId="{35E053C7-36FB-472D-BB57-7E432CBC3670}" destId="{1EBC4AFE-894E-456F-8DD7-8EBCE05F6FB1}" srcOrd="0" destOrd="0" presId="urn:microsoft.com/office/officeart/2005/8/layout/vList2#1"/>
    <dgm:cxn modelId="{788B7F5F-1F0D-49BC-BCAB-4775C19F44B6}" type="presParOf" srcId="{BB1752DD-F58E-4010-B6DF-AC217D16DCC3}" destId="{B6330ED3-4FAA-4D69-8102-B4C5EE706FAD}" srcOrd="0" destOrd="0" presId="urn:microsoft.com/office/officeart/2005/8/layout/vList2#1"/>
    <dgm:cxn modelId="{747C1FC8-A931-49B9-BFCD-9D80ED99B500}" type="presParOf" srcId="{BB1752DD-F58E-4010-B6DF-AC217D16DCC3}" destId="{5EACF963-5163-4F06-85CA-A64A40A80BE2}" srcOrd="1" destOrd="0" presId="urn:microsoft.com/office/officeart/2005/8/layout/vList2#1"/>
    <dgm:cxn modelId="{68B80712-D505-452B-93D3-D9FDA6E8EA56}" type="presParOf" srcId="{BB1752DD-F58E-4010-B6DF-AC217D16DCC3}" destId="{80C2F476-AF97-418F-A258-F767735CA59F}" srcOrd="2" destOrd="0" presId="urn:microsoft.com/office/officeart/2005/8/layout/vList2#1"/>
    <dgm:cxn modelId="{0FD8BEE7-4174-4800-90C1-CD88FECE94F2}" type="presParOf" srcId="{BB1752DD-F58E-4010-B6DF-AC217D16DCC3}" destId="{4C7BB6F0-26B4-44ED-B341-63B7CE298A15}" srcOrd="3" destOrd="0" presId="urn:microsoft.com/office/officeart/2005/8/layout/vList2#1"/>
    <dgm:cxn modelId="{D8F3E131-46A3-4F44-BFC0-513FEB1AB741}" type="presParOf" srcId="{BB1752DD-F58E-4010-B6DF-AC217D16DCC3}" destId="{3DB7334C-F245-43E1-89FD-98DDD0A54C25}" srcOrd="4" destOrd="0" presId="urn:microsoft.com/office/officeart/2005/8/layout/vList2#1"/>
    <dgm:cxn modelId="{222B6BFC-DA97-47DA-9C32-9C577CE91ED3}" type="presParOf" srcId="{BB1752DD-F58E-4010-B6DF-AC217D16DCC3}" destId="{31AC7472-7136-4167-9384-9D5EFAA6C2DF}" srcOrd="5" destOrd="0" presId="urn:microsoft.com/office/officeart/2005/8/layout/vList2#1"/>
    <dgm:cxn modelId="{8FDAB2DB-1163-4FD0-9A89-885108F7D2F5}" type="presParOf" srcId="{BB1752DD-F58E-4010-B6DF-AC217D16DCC3}" destId="{89829565-9720-4376-91F8-019106EAA5F2}" srcOrd="6" destOrd="0" presId="urn:microsoft.com/office/officeart/2005/8/layout/vList2#1"/>
    <dgm:cxn modelId="{F0D32C4C-3977-4373-A4D1-5BF4D3B6805E}" type="presParOf" srcId="{BB1752DD-F58E-4010-B6DF-AC217D16DCC3}" destId="{AF86C78C-BECC-41E3-99CD-56EC07D3DBB4}" srcOrd="7" destOrd="0" presId="urn:microsoft.com/office/officeart/2005/8/layout/vList2#1"/>
    <dgm:cxn modelId="{8062306B-0E31-4324-9DFF-116893AE12E9}" type="presParOf" srcId="{BB1752DD-F58E-4010-B6DF-AC217D16DCC3}" destId="{1EBC4AFE-894E-456F-8DD7-8EBCE05F6FB1}" srcOrd="8" destOrd="0" presId="urn:microsoft.com/office/officeart/2005/8/layout/vList2#1"/>
    <dgm:cxn modelId="{A51C9633-2C10-41F4-948D-C5AAF277B26F}" type="presParOf" srcId="{BB1752DD-F58E-4010-B6DF-AC217D16DCC3}" destId="{0DD4CE9F-10B3-43FC-AC79-12183891986B}" srcOrd="9" destOrd="0" presId="urn:microsoft.com/office/officeart/2005/8/layout/vList2#1"/>
    <dgm:cxn modelId="{16F07CE4-F8CE-410E-8ED9-A8D08722CC6E}" type="presParOf" srcId="{BB1752DD-F58E-4010-B6DF-AC217D16DCC3}" destId="{104EC3F2-827B-43DF-8E85-914FE752041E}" srcOrd="10" destOrd="0" presId="urn:microsoft.com/office/officeart/2005/8/layout/vList2#1"/>
    <dgm:cxn modelId="{7C6654D6-B4E8-41EE-95C2-AC6FF67E3820}" type="presParOf" srcId="{BB1752DD-F58E-4010-B6DF-AC217D16DCC3}" destId="{95D7044C-DFE6-436A-A9F7-F7C5FB99E52F}" srcOrd="11" destOrd="0" presId="urn:microsoft.com/office/officeart/2005/8/layout/vList2#1"/>
    <dgm:cxn modelId="{4FCD60DC-E2B9-4909-BED7-8F4D30777F12}" type="presParOf" srcId="{BB1752DD-F58E-4010-B6DF-AC217D16DCC3}" destId="{0E0ECB35-AFC0-4637-B7A0-97000831522D}" srcOrd="12"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36D29D-A6D6-445C-A00C-266C93EC852C}" type="doc">
      <dgm:prSet loTypeId="urn:microsoft.com/office/officeart/2008/layout/LinedList#3" loCatId="list" qsTypeId="urn:microsoft.com/office/officeart/2005/8/quickstyle/simple1#3" qsCatId="simple" csTypeId="urn:microsoft.com/office/officeart/2005/8/colors/accent1_2#3" csCatId="accent1" phldr="1"/>
      <dgm:spPr bwMode="auto"/>
      <dgm:t>
        <a:bodyPr/>
        <a:lstStyle/>
        <a:p>
          <a:pPr>
            <a:defRPr/>
          </a:pPr>
          <a:endParaRPr lang="en-US"/>
        </a:p>
      </dgm:t>
    </dgm:pt>
    <dgm:pt modelId="{23F66AE1-25C0-4F56-92F6-DF8A3AB05925}">
      <dgm:prSet/>
      <dgm:spPr bwMode="auto"/>
      <dgm:t>
        <a:bodyPr/>
        <a:lstStyle/>
        <a:p>
          <a:pPr>
            <a:defRPr/>
          </a:pPr>
          <a:r>
            <a:rPr lang="en-GB" b="1"/>
            <a:t>Introduction (200 words)</a:t>
          </a:r>
          <a:endParaRPr/>
        </a:p>
      </dgm:t>
    </dgm:pt>
    <dgm:pt modelId="{2400CC07-6D7C-43A9-97CD-6A82C3975D07}" type="parTrans" cxnId="{87422C35-9197-4755-9E67-C03EB0862B7B}">
      <dgm:prSet/>
      <dgm:spPr bwMode="auto"/>
      <dgm:t>
        <a:bodyPr/>
        <a:lstStyle/>
        <a:p>
          <a:pPr>
            <a:defRPr/>
          </a:pPr>
          <a:endParaRPr lang="en-US"/>
        </a:p>
      </dgm:t>
    </dgm:pt>
    <dgm:pt modelId="{0D8F63F5-A95A-4A45-B2B6-B82043C9BBC6}" type="sibTrans" cxnId="{87422C35-9197-4755-9E67-C03EB0862B7B}">
      <dgm:prSet/>
      <dgm:spPr bwMode="auto"/>
      <dgm:t>
        <a:bodyPr/>
        <a:lstStyle/>
        <a:p>
          <a:pPr>
            <a:defRPr/>
          </a:pPr>
          <a:endParaRPr lang="en-US"/>
        </a:p>
      </dgm:t>
    </dgm:pt>
    <dgm:pt modelId="{22249413-A526-436D-9CE1-6260D76C2A90}">
      <dgm:prSet/>
      <dgm:spPr bwMode="auto"/>
      <dgm:t>
        <a:bodyPr/>
        <a:lstStyle/>
        <a:p>
          <a:pPr>
            <a:defRPr/>
          </a:pPr>
          <a:r>
            <a:rPr lang="en-GB" b="1"/>
            <a:t>Overview of the Digital Innovation (300-350 words)</a:t>
          </a:r>
          <a:endParaRPr lang="en-US"/>
        </a:p>
      </dgm:t>
    </dgm:pt>
    <dgm:pt modelId="{404000AE-F7DB-4F51-A9BB-7BF3C5FBC247}" type="parTrans" cxnId="{EBEDAC81-B3E2-437C-9BA2-46040C81E54C}">
      <dgm:prSet/>
      <dgm:spPr bwMode="auto"/>
      <dgm:t>
        <a:bodyPr/>
        <a:lstStyle/>
        <a:p>
          <a:pPr>
            <a:defRPr/>
          </a:pPr>
          <a:endParaRPr lang="en-US"/>
        </a:p>
      </dgm:t>
    </dgm:pt>
    <dgm:pt modelId="{5AF87B55-DE98-464E-BA3A-8B2E1200611C}" type="sibTrans" cxnId="{EBEDAC81-B3E2-437C-9BA2-46040C81E54C}">
      <dgm:prSet/>
      <dgm:spPr bwMode="auto"/>
      <dgm:t>
        <a:bodyPr/>
        <a:lstStyle/>
        <a:p>
          <a:pPr>
            <a:defRPr/>
          </a:pPr>
          <a:endParaRPr lang="en-US"/>
        </a:p>
      </dgm:t>
    </dgm:pt>
    <dgm:pt modelId="{AA0FB52C-0E9A-47A6-B598-753058692E4E}">
      <dgm:prSet/>
      <dgm:spPr bwMode="auto"/>
      <dgm:t>
        <a:bodyPr/>
        <a:lstStyle/>
        <a:p>
          <a:pPr>
            <a:defRPr/>
          </a:pPr>
          <a:r>
            <a:rPr lang="en-GB" b="1"/>
            <a:t>Workforce Impact: Comparative Evaluation (350-400 words)</a:t>
          </a:r>
          <a:endParaRPr lang="en-US"/>
        </a:p>
      </dgm:t>
    </dgm:pt>
    <dgm:pt modelId="{79C1605B-6C74-469F-88D9-2B98B093E695}" type="parTrans" cxnId="{7AD23C19-8C63-4C4F-971B-6FA536D8FD79}">
      <dgm:prSet/>
      <dgm:spPr bwMode="auto"/>
      <dgm:t>
        <a:bodyPr/>
        <a:lstStyle/>
        <a:p>
          <a:pPr>
            <a:defRPr/>
          </a:pPr>
          <a:endParaRPr lang="en-US"/>
        </a:p>
      </dgm:t>
    </dgm:pt>
    <dgm:pt modelId="{EB24BBF8-B21F-40FA-B5F3-C2FEF66556B8}" type="sibTrans" cxnId="{7AD23C19-8C63-4C4F-971B-6FA536D8FD79}">
      <dgm:prSet/>
      <dgm:spPr bwMode="auto"/>
      <dgm:t>
        <a:bodyPr/>
        <a:lstStyle/>
        <a:p>
          <a:pPr>
            <a:defRPr/>
          </a:pPr>
          <a:endParaRPr lang="en-US"/>
        </a:p>
      </dgm:t>
    </dgm:pt>
    <dgm:pt modelId="{F971F391-660F-4484-B318-67C15DAB1EF6}">
      <dgm:prSet/>
      <dgm:spPr bwMode="auto"/>
      <dgm:t>
        <a:bodyPr/>
        <a:lstStyle/>
        <a:p>
          <a:pPr>
            <a:defRPr/>
          </a:pPr>
          <a:r>
            <a:rPr lang="en-GB" b="1"/>
            <a:t>Service Delivery: Comparative Evaluation (350-400 words)</a:t>
          </a:r>
          <a:endParaRPr lang="en-US"/>
        </a:p>
      </dgm:t>
    </dgm:pt>
    <dgm:pt modelId="{EA226AC4-34B9-4F7B-8A8E-E3923E128683}" type="parTrans" cxnId="{9405A95C-E250-4D2F-91A3-9F1CC4033F7D}">
      <dgm:prSet/>
      <dgm:spPr bwMode="auto"/>
      <dgm:t>
        <a:bodyPr/>
        <a:lstStyle/>
        <a:p>
          <a:pPr>
            <a:defRPr/>
          </a:pPr>
          <a:endParaRPr lang="en-US"/>
        </a:p>
      </dgm:t>
    </dgm:pt>
    <dgm:pt modelId="{69079948-05AB-45E4-A7FA-B2D32E71CA8E}" type="sibTrans" cxnId="{9405A95C-E250-4D2F-91A3-9F1CC4033F7D}">
      <dgm:prSet/>
      <dgm:spPr bwMode="auto"/>
      <dgm:t>
        <a:bodyPr/>
        <a:lstStyle/>
        <a:p>
          <a:pPr>
            <a:defRPr/>
          </a:pPr>
          <a:endParaRPr lang="en-US"/>
        </a:p>
      </dgm:t>
    </dgm:pt>
    <dgm:pt modelId="{BD487B5C-EEBA-4FE5-9D09-C36B8E5E8BB1}">
      <dgm:prSet/>
      <dgm:spPr bwMode="auto"/>
      <dgm:t>
        <a:bodyPr/>
        <a:lstStyle/>
        <a:p>
          <a:pPr>
            <a:defRPr/>
          </a:pPr>
          <a:r>
            <a:rPr lang="en-GB" b="1"/>
            <a:t>Patient/Service User Impact: Comparative Evaluation (350-400 words)</a:t>
          </a:r>
          <a:endParaRPr lang="en-US"/>
        </a:p>
      </dgm:t>
    </dgm:pt>
    <dgm:pt modelId="{9E7D905A-DBBC-4D93-AF87-378B3B015752}" type="parTrans" cxnId="{407B927D-752B-45D7-9786-F1943F3B00AC}">
      <dgm:prSet/>
      <dgm:spPr bwMode="auto"/>
      <dgm:t>
        <a:bodyPr/>
        <a:lstStyle/>
        <a:p>
          <a:pPr>
            <a:defRPr/>
          </a:pPr>
          <a:endParaRPr lang="en-US"/>
        </a:p>
      </dgm:t>
    </dgm:pt>
    <dgm:pt modelId="{1E531898-1CF5-434A-BBB0-C366352E4138}" type="sibTrans" cxnId="{407B927D-752B-45D7-9786-F1943F3B00AC}">
      <dgm:prSet/>
      <dgm:spPr bwMode="auto"/>
      <dgm:t>
        <a:bodyPr/>
        <a:lstStyle/>
        <a:p>
          <a:pPr>
            <a:defRPr/>
          </a:pPr>
          <a:endParaRPr lang="en-US"/>
        </a:p>
      </dgm:t>
    </dgm:pt>
    <dgm:pt modelId="{44B0D7DE-F807-44EC-A984-44CA23222302}">
      <dgm:prSet/>
      <dgm:spPr bwMode="auto"/>
      <dgm:t>
        <a:bodyPr/>
        <a:lstStyle/>
        <a:p>
          <a:pPr>
            <a:defRPr/>
          </a:pPr>
          <a:r>
            <a:rPr lang="en-GB" b="1"/>
            <a:t>Community Impact: Comparative Evaluation (350-400 words)</a:t>
          </a:r>
          <a:endParaRPr lang="en-US"/>
        </a:p>
      </dgm:t>
    </dgm:pt>
    <dgm:pt modelId="{10AB82C6-753E-4965-BF46-3A7D3F18E780}" type="parTrans" cxnId="{1A20F01C-1515-4AD0-AC50-4D7D6C3C7672}">
      <dgm:prSet/>
      <dgm:spPr bwMode="auto"/>
      <dgm:t>
        <a:bodyPr/>
        <a:lstStyle/>
        <a:p>
          <a:pPr>
            <a:defRPr/>
          </a:pPr>
          <a:endParaRPr lang="en-US"/>
        </a:p>
      </dgm:t>
    </dgm:pt>
    <dgm:pt modelId="{BD6C0870-3D26-4ECF-87A0-118AA5ACA132}" type="sibTrans" cxnId="{1A20F01C-1515-4AD0-AC50-4D7D6C3C7672}">
      <dgm:prSet/>
      <dgm:spPr bwMode="auto"/>
      <dgm:t>
        <a:bodyPr/>
        <a:lstStyle/>
        <a:p>
          <a:pPr>
            <a:defRPr/>
          </a:pPr>
          <a:endParaRPr lang="en-US"/>
        </a:p>
      </dgm:t>
    </dgm:pt>
    <dgm:pt modelId="{E71A5D8E-03BC-4C73-ACD7-36D02D4F7D1B}">
      <dgm:prSet/>
      <dgm:spPr bwMode="auto"/>
      <dgm:t>
        <a:bodyPr/>
        <a:lstStyle/>
        <a:p>
          <a:pPr>
            <a:defRPr/>
          </a:pPr>
          <a:r>
            <a:rPr lang="en-GB" b="1"/>
            <a:t>Conclusion (250-300 words)</a:t>
          </a:r>
          <a:endParaRPr lang="en-US"/>
        </a:p>
      </dgm:t>
    </dgm:pt>
    <dgm:pt modelId="{7E2E327B-4327-43F3-A249-D1F2C688F4B3}" type="parTrans" cxnId="{2354B131-7AFC-47CA-9A45-43485974FFB3}">
      <dgm:prSet/>
      <dgm:spPr bwMode="auto"/>
      <dgm:t>
        <a:bodyPr/>
        <a:lstStyle/>
        <a:p>
          <a:pPr>
            <a:defRPr/>
          </a:pPr>
          <a:endParaRPr lang="en-US"/>
        </a:p>
      </dgm:t>
    </dgm:pt>
    <dgm:pt modelId="{84AECA31-8792-4CCD-A475-72C7C10E2330}" type="sibTrans" cxnId="{2354B131-7AFC-47CA-9A45-43485974FFB3}">
      <dgm:prSet/>
      <dgm:spPr bwMode="auto"/>
      <dgm:t>
        <a:bodyPr/>
        <a:lstStyle/>
        <a:p>
          <a:pPr>
            <a:defRPr/>
          </a:pPr>
          <a:endParaRPr lang="en-US"/>
        </a:p>
      </dgm:t>
    </dgm:pt>
    <dgm:pt modelId="{00A8C0B8-CD3C-4824-B530-6E351C0E70BB}">
      <dgm:prSet/>
      <dgm:spPr bwMode="auto"/>
      <dgm:t>
        <a:bodyPr/>
        <a:lstStyle/>
        <a:p>
          <a:pPr>
            <a:defRPr/>
          </a:pPr>
          <a:r>
            <a:rPr lang="en-US" b="1"/>
            <a:t>Reference List </a:t>
          </a:r>
          <a:endParaRPr/>
        </a:p>
      </dgm:t>
    </dgm:pt>
    <dgm:pt modelId="{56C6FF3E-EF2C-4D9B-8C18-590D2335B66C}" type="parTrans" cxnId="{16ED7B1D-0550-441A-9650-E9E88FED464A}">
      <dgm:prSet/>
      <dgm:spPr bwMode="auto"/>
      <dgm:t>
        <a:bodyPr/>
        <a:lstStyle/>
        <a:p>
          <a:pPr>
            <a:defRPr/>
          </a:pPr>
          <a:endParaRPr lang="en-GB"/>
        </a:p>
      </dgm:t>
    </dgm:pt>
    <dgm:pt modelId="{BEE00288-0DC0-4D85-A085-73159C24FB09}" type="sibTrans" cxnId="{16ED7B1D-0550-441A-9650-E9E88FED464A}">
      <dgm:prSet/>
      <dgm:spPr bwMode="auto"/>
      <dgm:t>
        <a:bodyPr/>
        <a:lstStyle/>
        <a:p>
          <a:pPr>
            <a:defRPr/>
          </a:pPr>
          <a:endParaRPr lang="en-GB"/>
        </a:p>
      </dgm:t>
    </dgm:pt>
    <dgm:pt modelId="{91B2C5E3-8804-4A6C-9CE7-4DF9095ED44F}" type="pres">
      <dgm:prSet presAssocID="{2636D29D-A6D6-445C-A00C-266C93EC852C}" presName="vert0" presStyleCnt="0">
        <dgm:presLayoutVars>
          <dgm:dir/>
          <dgm:animOne val="branch"/>
          <dgm:animLvl val="lvl"/>
        </dgm:presLayoutVars>
      </dgm:prSet>
      <dgm:spPr bwMode="auto"/>
    </dgm:pt>
    <dgm:pt modelId="{6EF3416C-6CDB-49CD-BD0F-75EFCA246BFD}" type="pres">
      <dgm:prSet presAssocID="{23F66AE1-25C0-4F56-92F6-DF8A3AB05925}" presName="thickLine" presStyleLbl="alignNode1" presStyleIdx="0" presStyleCnt="8"/>
      <dgm:spPr bwMode="auto"/>
    </dgm:pt>
    <dgm:pt modelId="{089C8AA2-E99E-4496-90B6-4123B3B9354A}" type="pres">
      <dgm:prSet presAssocID="{23F66AE1-25C0-4F56-92F6-DF8A3AB05925}" presName="horz1" presStyleCnt="0"/>
      <dgm:spPr bwMode="auto"/>
    </dgm:pt>
    <dgm:pt modelId="{BE9A9196-877E-4E0C-B4AF-F6ECDD114629}" type="pres">
      <dgm:prSet presAssocID="{23F66AE1-25C0-4F56-92F6-DF8A3AB05925}" presName="tx1" presStyleLbl="revTx" presStyleIdx="0" presStyleCnt="8"/>
      <dgm:spPr bwMode="auto"/>
    </dgm:pt>
    <dgm:pt modelId="{09419583-585D-490F-B304-932BF9AA84CB}" type="pres">
      <dgm:prSet presAssocID="{23F66AE1-25C0-4F56-92F6-DF8A3AB05925}" presName="vert1" presStyleCnt="0"/>
      <dgm:spPr bwMode="auto"/>
    </dgm:pt>
    <dgm:pt modelId="{AA4A49DD-9597-44DB-A7DB-A8641A1A41ED}" type="pres">
      <dgm:prSet presAssocID="{22249413-A526-436D-9CE1-6260D76C2A90}" presName="thickLine" presStyleLbl="alignNode1" presStyleIdx="1" presStyleCnt="8"/>
      <dgm:spPr bwMode="auto"/>
    </dgm:pt>
    <dgm:pt modelId="{AC5A0C6B-E601-4061-8173-49455F3EE8BD}" type="pres">
      <dgm:prSet presAssocID="{22249413-A526-436D-9CE1-6260D76C2A90}" presName="horz1" presStyleCnt="0"/>
      <dgm:spPr bwMode="auto"/>
    </dgm:pt>
    <dgm:pt modelId="{46B9CEF8-285C-446A-819F-DEFE3F613487}" type="pres">
      <dgm:prSet presAssocID="{22249413-A526-436D-9CE1-6260D76C2A90}" presName="tx1" presStyleLbl="revTx" presStyleIdx="1" presStyleCnt="8"/>
      <dgm:spPr bwMode="auto"/>
    </dgm:pt>
    <dgm:pt modelId="{DC19BEBF-4451-4817-A7E2-C8AD5C5C693A}" type="pres">
      <dgm:prSet presAssocID="{22249413-A526-436D-9CE1-6260D76C2A90}" presName="vert1" presStyleCnt="0"/>
      <dgm:spPr bwMode="auto"/>
    </dgm:pt>
    <dgm:pt modelId="{B3D6EAEA-5C10-46FB-A9E4-7F408FA75375}" type="pres">
      <dgm:prSet presAssocID="{AA0FB52C-0E9A-47A6-B598-753058692E4E}" presName="thickLine" presStyleLbl="alignNode1" presStyleIdx="2" presStyleCnt="8"/>
      <dgm:spPr bwMode="auto"/>
    </dgm:pt>
    <dgm:pt modelId="{52F5D8E6-0AFA-4BAF-AE8A-CB8F8B37732D}" type="pres">
      <dgm:prSet presAssocID="{AA0FB52C-0E9A-47A6-B598-753058692E4E}" presName="horz1" presStyleCnt="0"/>
      <dgm:spPr bwMode="auto"/>
    </dgm:pt>
    <dgm:pt modelId="{5917503F-EB00-4453-9775-EED17E1DE2D6}" type="pres">
      <dgm:prSet presAssocID="{AA0FB52C-0E9A-47A6-B598-753058692E4E}" presName="tx1" presStyleLbl="revTx" presStyleIdx="2" presStyleCnt="8"/>
      <dgm:spPr bwMode="auto"/>
    </dgm:pt>
    <dgm:pt modelId="{40295944-E76B-4DA9-B4C2-B5E1701F65B5}" type="pres">
      <dgm:prSet presAssocID="{AA0FB52C-0E9A-47A6-B598-753058692E4E}" presName="vert1" presStyleCnt="0"/>
      <dgm:spPr bwMode="auto"/>
    </dgm:pt>
    <dgm:pt modelId="{B81B2994-6A35-4571-9EB0-4F184C820D2B}" type="pres">
      <dgm:prSet presAssocID="{F971F391-660F-4484-B318-67C15DAB1EF6}" presName="thickLine" presStyleLbl="alignNode1" presStyleIdx="3" presStyleCnt="8"/>
      <dgm:spPr bwMode="auto"/>
    </dgm:pt>
    <dgm:pt modelId="{AE870BF9-14F2-4BDF-BD71-44408A7E60FA}" type="pres">
      <dgm:prSet presAssocID="{F971F391-660F-4484-B318-67C15DAB1EF6}" presName="horz1" presStyleCnt="0"/>
      <dgm:spPr bwMode="auto"/>
    </dgm:pt>
    <dgm:pt modelId="{DFA635C9-2871-4675-843B-360831D61646}" type="pres">
      <dgm:prSet presAssocID="{F971F391-660F-4484-B318-67C15DAB1EF6}" presName="tx1" presStyleLbl="revTx" presStyleIdx="3" presStyleCnt="8"/>
      <dgm:spPr bwMode="auto"/>
    </dgm:pt>
    <dgm:pt modelId="{3E2D4A81-BB38-4D3F-BE92-2FACB2551569}" type="pres">
      <dgm:prSet presAssocID="{F971F391-660F-4484-B318-67C15DAB1EF6}" presName="vert1" presStyleCnt="0"/>
      <dgm:spPr bwMode="auto"/>
    </dgm:pt>
    <dgm:pt modelId="{BA527EC6-CB3D-4633-94A3-E00EB4729B4E}" type="pres">
      <dgm:prSet presAssocID="{BD487B5C-EEBA-4FE5-9D09-C36B8E5E8BB1}" presName="thickLine" presStyleLbl="alignNode1" presStyleIdx="4" presStyleCnt="8"/>
      <dgm:spPr bwMode="auto"/>
    </dgm:pt>
    <dgm:pt modelId="{A0D823BB-9BA3-402C-BF5F-5CD260FE46D1}" type="pres">
      <dgm:prSet presAssocID="{BD487B5C-EEBA-4FE5-9D09-C36B8E5E8BB1}" presName="horz1" presStyleCnt="0"/>
      <dgm:spPr bwMode="auto"/>
    </dgm:pt>
    <dgm:pt modelId="{45190D0E-908F-4701-902B-D424E9EEC362}" type="pres">
      <dgm:prSet presAssocID="{BD487B5C-EEBA-4FE5-9D09-C36B8E5E8BB1}" presName="tx1" presStyleLbl="revTx" presStyleIdx="4" presStyleCnt="8"/>
      <dgm:spPr bwMode="auto"/>
    </dgm:pt>
    <dgm:pt modelId="{4F08CCA2-334C-4639-A431-D44853AEC181}" type="pres">
      <dgm:prSet presAssocID="{BD487B5C-EEBA-4FE5-9D09-C36B8E5E8BB1}" presName="vert1" presStyleCnt="0"/>
      <dgm:spPr bwMode="auto"/>
    </dgm:pt>
    <dgm:pt modelId="{07F2A3AA-9DD0-4D27-A040-2B5EB9B0728D}" type="pres">
      <dgm:prSet presAssocID="{44B0D7DE-F807-44EC-A984-44CA23222302}" presName="thickLine" presStyleLbl="alignNode1" presStyleIdx="5" presStyleCnt="8"/>
      <dgm:spPr bwMode="auto"/>
    </dgm:pt>
    <dgm:pt modelId="{E7A392C3-BBBF-4EA7-A7C3-7C93E1A89426}" type="pres">
      <dgm:prSet presAssocID="{44B0D7DE-F807-44EC-A984-44CA23222302}" presName="horz1" presStyleCnt="0"/>
      <dgm:spPr bwMode="auto"/>
    </dgm:pt>
    <dgm:pt modelId="{41CB45AA-9AE4-4BDC-96F6-0DA3D6B23179}" type="pres">
      <dgm:prSet presAssocID="{44B0D7DE-F807-44EC-A984-44CA23222302}" presName="tx1" presStyleLbl="revTx" presStyleIdx="5" presStyleCnt="8"/>
      <dgm:spPr bwMode="auto"/>
    </dgm:pt>
    <dgm:pt modelId="{CDC2EB06-4979-4E6C-833E-288204940740}" type="pres">
      <dgm:prSet presAssocID="{44B0D7DE-F807-44EC-A984-44CA23222302}" presName="vert1" presStyleCnt="0"/>
      <dgm:spPr bwMode="auto"/>
    </dgm:pt>
    <dgm:pt modelId="{45A98411-51B8-40D6-8B5C-3A8974BBBFC0}" type="pres">
      <dgm:prSet presAssocID="{E71A5D8E-03BC-4C73-ACD7-36D02D4F7D1B}" presName="thickLine" presStyleLbl="alignNode1" presStyleIdx="6" presStyleCnt="8"/>
      <dgm:spPr bwMode="auto"/>
    </dgm:pt>
    <dgm:pt modelId="{1EC192A7-8840-4A77-80DF-2114BD4AA515}" type="pres">
      <dgm:prSet presAssocID="{E71A5D8E-03BC-4C73-ACD7-36D02D4F7D1B}" presName="horz1" presStyleCnt="0"/>
      <dgm:spPr bwMode="auto"/>
    </dgm:pt>
    <dgm:pt modelId="{52A6C95A-3E00-485A-BA90-E5018129FFC5}" type="pres">
      <dgm:prSet presAssocID="{E71A5D8E-03BC-4C73-ACD7-36D02D4F7D1B}" presName="tx1" presStyleLbl="revTx" presStyleIdx="6" presStyleCnt="8"/>
      <dgm:spPr bwMode="auto"/>
    </dgm:pt>
    <dgm:pt modelId="{A0B7B913-EE98-4FFB-9F3B-EE2F699F9038}" type="pres">
      <dgm:prSet presAssocID="{E71A5D8E-03BC-4C73-ACD7-36D02D4F7D1B}" presName="vert1" presStyleCnt="0"/>
      <dgm:spPr bwMode="auto"/>
    </dgm:pt>
    <dgm:pt modelId="{940028E9-F863-4F18-98B3-D152F32A2A81}" type="pres">
      <dgm:prSet presAssocID="{00A8C0B8-CD3C-4824-B530-6E351C0E70BB}" presName="thickLine" presStyleLbl="alignNode1" presStyleIdx="7" presStyleCnt="8"/>
      <dgm:spPr bwMode="auto"/>
    </dgm:pt>
    <dgm:pt modelId="{4273200E-2B1A-4A2D-B05C-D17B318BE20B}" type="pres">
      <dgm:prSet presAssocID="{00A8C0B8-CD3C-4824-B530-6E351C0E70BB}" presName="horz1" presStyleCnt="0"/>
      <dgm:spPr bwMode="auto"/>
    </dgm:pt>
    <dgm:pt modelId="{125FF98D-59C5-465C-BEE1-3CBD6990A3C2}" type="pres">
      <dgm:prSet presAssocID="{00A8C0B8-CD3C-4824-B530-6E351C0E70BB}" presName="tx1" presStyleLbl="revTx" presStyleIdx="7" presStyleCnt="8"/>
      <dgm:spPr bwMode="auto"/>
    </dgm:pt>
    <dgm:pt modelId="{72854349-668E-49D4-A914-D930B810F62E}" type="pres">
      <dgm:prSet presAssocID="{00A8C0B8-CD3C-4824-B530-6E351C0E70BB}" presName="vert1" presStyleCnt="0"/>
      <dgm:spPr bwMode="auto"/>
    </dgm:pt>
  </dgm:ptLst>
  <dgm:cxnLst>
    <dgm:cxn modelId="{4332F106-93A2-4F93-A166-49CCDBD52377}" type="presOf" srcId="{F971F391-660F-4484-B318-67C15DAB1EF6}" destId="{DFA635C9-2871-4675-843B-360831D61646}" srcOrd="0" destOrd="0" presId="urn:microsoft.com/office/officeart/2008/layout/LinedList#3"/>
    <dgm:cxn modelId="{7AD23C19-8C63-4C4F-971B-6FA536D8FD79}" srcId="{2636D29D-A6D6-445C-A00C-266C93EC852C}" destId="{AA0FB52C-0E9A-47A6-B598-753058692E4E}" srcOrd="2" destOrd="0" parTransId="{79C1605B-6C74-469F-88D9-2B98B093E695}" sibTransId="{EB24BBF8-B21F-40FA-B5F3-C2FEF66556B8}"/>
    <dgm:cxn modelId="{1A20F01C-1515-4AD0-AC50-4D7D6C3C7672}" srcId="{2636D29D-A6D6-445C-A00C-266C93EC852C}" destId="{44B0D7DE-F807-44EC-A984-44CA23222302}" srcOrd="5" destOrd="0" parTransId="{10AB82C6-753E-4965-BF46-3A7D3F18E780}" sibTransId="{BD6C0870-3D26-4ECF-87A0-118AA5ACA132}"/>
    <dgm:cxn modelId="{16ED7B1D-0550-441A-9650-E9E88FED464A}" srcId="{2636D29D-A6D6-445C-A00C-266C93EC852C}" destId="{00A8C0B8-CD3C-4824-B530-6E351C0E70BB}" srcOrd="7" destOrd="0" parTransId="{56C6FF3E-EF2C-4D9B-8C18-590D2335B66C}" sibTransId="{BEE00288-0DC0-4D85-A085-73159C24FB09}"/>
    <dgm:cxn modelId="{973BE620-F39B-4BA4-B916-E1CCB7F7A72B}" type="presOf" srcId="{2636D29D-A6D6-445C-A00C-266C93EC852C}" destId="{91B2C5E3-8804-4A6C-9CE7-4DF9095ED44F}" srcOrd="0" destOrd="0" presId="urn:microsoft.com/office/officeart/2008/layout/LinedList#3"/>
    <dgm:cxn modelId="{74B89624-0BE0-443D-940A-68C1F86EE3C7}" type="presOf" srcId="{AA0FB52C-0E9A-47A6-B598-753058692E4E}" destId="{5917503F-EB00-4453-9775-EED17E1DE2D6}" srcOrd="0" destOrd="0" presId="urn:microsoft.com/office/officeart/2008/layout/LinedList#3"/>
    <dgm:cxn modelId="{A1970528-7B41-4A82-A0F0-EB2C44988BB1}" type="presOf" srcId="{23F66AE1-25C0-4F56-92F6-DF8A3AB05925}" destId="{BE9A9196-877E-4E0C-B4AF-F6ECDD114629}" srcOrd="0" destOrd="0" presId="urn:microsoft.com/office/officeart/2008/layout/LinedList#3"/>
    <dgm:cxn modelId="{2354B131-7AFC-47CA-9A45-43485974FFB3}" srcId="{2636D29D-A6D6-445C-A00C-266C93EC852C}" destId="{E71A5D8E-03BC-4C73-ACD7-36D02D4F7D1B}" srcOrd="6" destOrd="0" parTransId="{7E2E327B-4327-43F3-A249-D1F2C688F4B3}" sibTransId="{84AECA31-8792-4CCD-A475-72C7C10E2330}"/>
    <dgm:cxn modelId="{87422C35-9197-4755-9E67-C03EB0862B7B}" srcId="{2636D29D-A6D6-445C-A00C-266C93EC852C}" destId="{23F66AE1-25C0-4F56-92F6-DF8A3AB05925}" srcOrd="0" destOrd="0" parTransId="{2400CC07-6D7C-43A9-97CD-6A82C3975D07}" sibTransId="{0D8F63F5-A95A-4A45-B2B6-B82043C9BBC6}"/>
    <dgm:cxn modelId="{9405A95C-E250-4D2F-91A3-9F1CC4033F7D}" srcId="{2636D29D-A6D6-445C-A00C-266C93EC852C}" destId="{F971F391-660F-4484-B318-67C15DAB1EF6}" srcOrd="3" destOrd="0" parTransId="{EA226AC4-34B9-4F7B-8A8E-E3923E128683}" sibTransId="{69079948-05AB-45E4-A7FA-B2D32E71CA8E}"/>
    <dgm:cxn modelId="{E88F3D5D-172B-4B6F-8E84-02398D7A9D1B}" type="presOf" srcId="{22249413-A526-436D-9CE1-6260D76C2A90}" destId="{46B9CEF8-285C-446A-819F-DEFE3F613487}" srcOrd="0" destOrd="0" presId="urn:microsoft.com/office/officeart/2008/layout/LinedList#3"/>
    <dgm:cxn modelId="{CDFED968-22B1-41BD-8807-7B20F75CA1EF}" type="presOf" srcId="{00A8C0B8-CD3C-4824-B530-6E351C0E70BB}" destId="{125FF98D-59C5-465C-BEE1-3CBD6990A3C2}" srcOrd="0" destOrd="0" presId="urn:microsoft.com/office/officeart/2008/layout/LinedList#3"/>
    <dgm:cxn modelId="{052D7D78-6DAD-4D62-9173-095FE9C89F8B}" type="presOf" srcId="{E71A5D8E-03BC-4C73-ACD7-36D02D4F7D1B}" destId="{52A6C95A-3E00-485A-BA90-E5018129FFC5}" srcOrd="0" destOrd="0" presId="urn:microsoft.com/office/officeart/2008/layout/LinedList#3"/>
    <dgm:cxn modelId="{407B927D-752B-45D7-9786-F1943F3B00AC}" srcId="{2636D29D-A6D6-445C-A00C-266C93EC852C}" destId="{BD487B5C-EEBA-4FE5-9D09-C36B8E5E8BB1}" srcOrd="4" destOrd="0" parTransId="{9E7D905A-DBBC-4D93-AF87-378B3B015752}" sibTransId="{1E531898-1CF5-434A-BBB0-C366352E4138}"/>
    <dgm:cxn modelId="{EBEDAC81-B3E2-437C-9BA2-46040C81E54C}" srcId="{2636D29D-A6D6-445C-A00C-266C93EC852C}" destId="{22249413-A526-436D-9CE1-6260D76C2A90}" srcOrd="1" destOrd="0" parTransId="{404000AE-F7DB-4F51-A9BB-7BF3C5FBC247}" sibTransId="{5AF87B55-DE98-464E-BA3A-8B2E1200611C}"/>
    <dgm:cxn modelId="{9C19EEB2-282B-4EEB-A977-5AF3D4FF09A3}" type="presOf" srcId="{44B0D7DE-F807-44EC-A984-44CA23222302}" destId="{41CB45AA-9AE4-4BDC-96F6-0DA3D6B23179}" srcOrd="0" destOrd="0" presId="urn:microsoft.com/office/officeart/2008/layout/LinedList#3"/>
    <dgm:cxn modelId="{9CCA02CC-6364-4B21-A02D-989CCAE13064}" type="presOf" srcId="{BD487B5C-EEBA-4FE5-9D09-C36B8E5E8BB1}" destId="{45190D0E-908F-4701-902B-D424E9EEC362}" srcOrd="0" destOrd="0" presId="urn:microsoft.com/office/officeart/2008/layout/LinedList#3"/>
    <dgm:cxn modelId="{31B76226-DD82-45E9-A309-9872EB665565}" type="presParOf" srcId="{91B2C5E3-8804-4A6C-9CE7-4DF9095ED44F}" destId="{6EF3416C-6CDB-49CD-BD0F-75EFCA246BFD}" srcOrd="0" destOrd="0" presId="urn:microsoft.com/office/officeart/2008/layout/LinedList#3"/>
    <dgm:cxn modelId="{D7F2651D-611F-4148-933F-F132AD582628}" type="presParOf" srcId="{91B2C5E3-8804-4A6C-9CE7-4DF9095ED44F}" destId="{089C8AA2-E99E-4496-90B6-4123B3B9354A}" srcOrd="1" destOrd="0" presId="urn:microsoft.com/office/officeart/2008/layout/LinedList#3"/>
    <dgm:cxn modelId="{07C9DCB0-82F6-4728-8B3C-0A659EF5DA94}" type="presParOf" srcId="{089C8AA2-E99E-4496-90B6-4123B3B9354A}" destId="{BE9A9196-877E-4E0C-B4AF-F6ECDD114629}" srcOrd="0" destOrd="0" presId="urn:microsoft.com/office/officeart/2008/layout/LinedList#3"/>
    <dgm:cxn modelId="{C73F1786-3564-44D6-BD1A-D5CBC2540016}" type="presParOf" srcId="{089C8AA2-E99E-4496-90B6-4123B3B9354A}" destId="{09419583-585D-490F-B304-932BF9AA84CB}" srcOrd="1" destOrd="0" presId="urn:microsoft.com/office/officeart/2008/layout/LinedList#3"/>
    <dgm:cxn modelId="{1AE932E5-B197-4EC1-9746-3C6E40D25582}" type="presParOf" srcId="{91B2C5E3-8804-4A6C-9CE7-4DF9095ED44F}" destId="{AA4A49DD-9597-44DB-A7DB-A8641A1A41ED}" srcOrd="2" destOrd="0" presId="urn:microsoft.com/office/officeart/2008/layout/LinedList#3"/>
    <dgm:cxn modelId="{8DDDB4B1-8A97-4564-B0C0-8E1FDBA3DF89}" type="presParOf" srcId="{91B2C5E3-8804-4A6C-9CE7-4DF9095ED44F}" destId="{AC5A0C6B-E601-4061-8173-49455F3EE8BD}" srcOrd="3" destOrd="0" presId="urn:microsoft.com/office/officeart/2008/layout/LinedList#3"/>
    <dgm:cxn modelId="{6DE72096-1DB0-4B4C-A76B-FC338E727E87}" type="presParOf" srcId="{AC5A0C6B-E601-4061-8173-49455F3EE8BD}" destId="{46B9CEF8-285C-446A-819F-DEFE3F613487}" srcOrd="0" destOrd="0" presId="urn:microsoft.com/office/officeart/2008/layout/LinedList#3"/>
    <dgm:cxn modelId="{DC94E1BD-6441-4CA1-B17D-1896BE97AFCB}" type="presParOf" srcId="{AC5A0C6B-E601-4061-8173-49455F3EE8BD}" destId="{DC19BEBF-4451-4817-A7E2-C8AD5C5C693A}" srcOrd="1" destOrd="0" presId="urn:microsoft.com/office/officeart/2008/layout/LinedList#3"/>
    <dgm:cxn modelId="{FAC6F00D-228D-41A4-9887-E4BC0A2B3D33}" type="presParOf" srcId="{91B2C5E3-8804-4A6C-9CE7-4DF9095ED44F}" destId="{B3D6EAEA-5C10-46FB-A9E4-7F408FA75375}" srcOrd="4" destOrd="0" presId="urn:microsoft.com/office/officeart/2008/layout/LinedList#3"/>
    <dgm:cxn modelId="{DED723F1-9742-4429-987B-5766053995E7}" type="presParOf" srcId="{91B2C5E3-8804-4A6C-9CE7-4DF9095ED44F}" destId="{52F5D8E6-0AFA-4BAF-AE8A-CB8F8B37732D}" srcOrd="5" destOrd="0" presId="urn:microsoft.com/office/officeart/2008/layout/LinedList#3"/>
    <dgm:cxn modelId="{B35A9FF5-F1EB-4806-B162-6FD497CCFE50}" type="presParOf" srcId="{52F5D8E6-0AFA-4BAF-AE8A-CB8F8B37732D}" destId="{5917503F-EB00-4453-9775-EED17E1DE2D6}" srcOrd="0" destOrd="0" presId="urn:microsoft.com/office/officeart/2008/layout/LinedList#3"/>
    <dgm:cxn modelId="{DAF37A48-34DC-4A96-817C-FFD9CD1415AE}" type="presParOf" srcId="{52F5D8E6-0AFA-4BAF-AE8A-CB8F8B37732D}" destId="{40295944-E76B-4DA9-B4C2-B5E1701F65B5}" srcOrd="1" destOrd="0" presId="urn:microsoft.com/office/officeart/2008/layout/LinedList#3"/>
    <dgm:cxn modelId="{B065C537-D5B8-4152-88CB-609EC07034D0}" type="presParOf" srcId="{91B2C5E3-8804-4A6C-9CE7-4DF9095ED44F}" destId="{B81B2994-6A35-4571-9EB0-4F184C820D2B}" srcOrd="6" destOrd="0" presId="urn:microsoft.com/office/officeart/2008/layout/LinedList#3"/>
    <dgm:cxn modelId="{529238AA-5780-4DA0-B1BB-30754BAD6A90}" type="presParOf" srcId="{91B2C5E3-8804-4A6C-9CE7-4DF9095ED44F}" destId="{AE870BF9-14F2-4BDF-BD71-44408A7E60FA}" srcOrd="7" destOrd="0" presId="urn:microsoft.com/office/officeart/2008/layout/LinedList#3"/>
    <dgm:cxn modelId="{FABC9994-33F4-4560-83A8-DFC372A60B32}" type="presParOf" srcId="{AE870BF9-14F2-4BDF-BD71-44408A7E60FA}" destId="{DFA635C9-2871-4675-843B-360831D61646}" srcOrd="0" destOrd="0" presId="urn:microsoft.com/office/officeart/2008/layout/LinedList#3"/>
    <dgm:cxn modelId="{EC99E77C-DB18-457A-8ED4-5628896AEB51}" type="presParOf" srcId="{AE870BF9-14F2-4BDF-BD71-44408A7E60FA}" destId="{3E2D4A81-BB38-4D3F-BE92-2FACB2551569}" srcOrd="1" destOrd="0" presId="urn:microsoft.com/office/officeart/2008/layout/LinedList#3"/>
    <dgm:cxn modelId="{A13567F9-60CC-4964-B68C-48ED016AD802}" type="presParOf" srcId="{91B2C5E3-8804-4A6C-9CE7-4DF9095ED44F}" destId="{BA527EC6-CB3D-4633-94A3-E00EB4729B4E}" srcOrd="8" destOrd="0" presId="urn:microsoft.com/office/officeart/2008/layout/LinedList#3"/>
    <dgm:cxn modelId="{FB7436A1-8FC0-4141-B3AC-6B02E935C883}" type="presParOf" srcId="{91B2C5E3-8804-4A6C-9CE7-4DF9095ED44F}" destId="{A0D823BB-9BA3-402C-BF5F-5CD260FE46D1}" srcOrd="9" destOrd="0" presId="urn:microsoft.com/office/officeart/2008/layout/LinedList#3"/>
    <dgm:cxn modelId="{5F110FAE-F41F-4817-BF7B-A04BB05E08C4}" type="presParOf" srcId="{A0D823BB-9BA3-402C-BF5F-5CD260FE46D1}" destId="{45190D0E-908F-4701-902B-D424E9EEC362}" srcOrd="0" destOrd="0" presId="urn:microsoft.com/office/officeart/2008/layout/LinedList#3"/>
    <dgm:cxn modelId="{A366B2E2-64CA-4F9E-BA71-2552B5578CE6}" type="presParOf" srcId="{A0D823BB-9BA3-402C-BF5F-5CD260FE46D1}" destId="{4F08CCA2-334C-4639-A431-D44853AEC181}" srcOrd="1" destOrd="0" presId="urn:microsoft.com/office/officeart/2008/layout/LinedList#3"/>
    <dgm:cxn modelId="{86CCBC84-2451-4BF2-BCA2-483C92B32115}" type="presParOf" srcId="{91B2C5E3-8804-4A6C-9CE7-4DF9095ED44F}" destId="{07F2A3AA-9DD0-4D27-A040-2B5EB9B0728D}" srcOrd="10" destOrd="0" presId="urn:microsoft.com/office/officeart/2008/layout/LinedList#3"/>
    <dgm:cxn modelId="{286CB90C-F6B3-4551-BEFC-7D40B82743AB}" type="presParOf" srcId="{91B2C5E3-8804-4A6C-9CE7-4DF9095ED44F}" destId="{E7A392C3-BBBF-4EA7-A7C3-7C93E1A89426}" srcOrd="11" destOrd="0" presId="urn:microsoft.com/office/officeart/2008/layout/LinedList#3"/>
    <dgm:cxn modelId="{030B5CFB-A0D0-4756-A6E5-E4B858155BCA}" type="presParOf" srcId="{E7A392C3-BBBF-4EA7-A7C3-7C93E1A89426}" destId="{41CB45AA-9AE4-4BDC-96F6-0DA3D6B23179}" srcOrd="0" destOrd="0" presId="urn:microsoft.com/office/officeart/2008/layout/LinedList#3"/>
    <dgm:cxn modelId="{53D5D091-684E-4081-B8A4-8440BFBD81EE}" type="presParOf" srcId="{E7A392C3-BBBF-4EA7-A7C3-7C93E1A89426}" destId="{CDC2EB06-4979-4E6C-833E-288204940740}" srcOrd="1" destOrd="0" presId="urn:microsoft.com/office/officeart/2008/layout/LinedList#3"/>
    <dgm:cxn modelId="{A9573D4C-28D5-43D8-AD24-D777E8B2860B}" type="presParOf" srcId="{91B2C5E3-8804-4A6C-9CE7-4DF9095ED44F}" destId="{45A98411-51B8-40D6-8B5C-3A8974BBBFC0}" srcOrd="12" destOrd="0" presId="urn:microsoft.com/office/officeart/2008/layout/LinedList#3"/>
    <dgm:cxn modelId="{523FF001-78B3-4931-9D5C-517E15D6EC1D}" type="presParOf" srcId="{91B2C5E3-8804-4A6C-9CE7-4DF9095ED44F}" destId="{1EC192A7-8840-4A77-80DF-2114BD4AA515}" srcOrd="13" destOrd="0" presId="urn:microsoft.com/office/officeart/2008/layout/LinedList#3"/>
    <dgm:cxn modelId="{3D7DC527-1DAD-4F29-829A-35F515840ADB}" type="presParOf" srcId="{1EC192A7-8840-4A77-80DF-2114BD4AA515}" destId="{52A6C95A-3E00-485A-BA90-E5018129FFC5}" srcOrd="0" destOrd="0" presId="urn:microsoft.com/office/officeart/2008/layout/LinedList#3"/>
    <dgm:cxn modelId="{A63DF2C1-02E5-4EAD-82BD-6C05E5B636BA}" type="presParOf" srcId="{1EC192A7-8840-4A77-80DF-2114BD4AA515}" destId="{A0B7B913-EE98-4FFB-9F3B-EE2F699F9038}" srcOrd="1" destOrd="0" presId="urn:microsoft.com/office/officeart/2008/layout/LinedList#3"/>
    <dgm:cxn modelId="{104149EA-66B8-4FDC-894E-DB5E6284BFC8}" type="presParOf" srcId="{91B2C5E3-8804-4A6C-9CE7-4DF9095ED44F}" destId="{940028E9-F863-4F18-98B3-D152F32A2A81}" srcOrd="14" destOrd="0" presId="urn:microsoft.com/office/officeart/2008/layout/LinedList#3"/>
    <dgm:cxn modelId="{49D577A5-D2D5-43A0-934A-2A194B30B276}" type="presParOf" srcId="{91B2C5E3-8804-4A6C-9CE7-4DF9095ED44F}" destId="{4273200E-2B1A-4A2D-B05C-D17B318BE20B}" srcOrd="15" destOrd="0" presId="urn:microsoft.com/office/officeart/2008/layout/LinedList#3"/>
    <dgm:cxn modelId="{401D0E7F-1FA2-4074-8CCC-8894E3D6356F}" type="presParOf" srcId="{4273200E-2B1A-4A2D-B05C-D17B318BE20B}" destId="{125FF98D-59C5-465C-BEE1-3CBD6990A3C2}" srcOrd="0" destOrd="0" presId="urn:microsoft.com/office/officeart/2008/layout/LinedList#3"/>
    <dgm:cxn modelId="{E5F7E8A1-157B-4658-BB35-571692B9B095}" type="presParOf" srcId="{4273200E-2B1A-4A2D-B05C-D17B318BE20B}" destId="{72854349-668E-49D4-A914-D930B810F62E}" srcOrd="1" destOrd="0" presId="urn:microsoft.com/office/officeart/2008/layout/Lined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54FB2-0B2D-443E-B54C-AF74F277309E}">
      <dsp:nvSpPr>
        <dsp:cNvPr id="0" name=""/>
        <dsp:cNvSpPr/>
      </dsp:nvSpPr>
      <dsp:spPr bwMode="auto">
        <a:xfrm>
          <a:off x="0" y="2919"/>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EABBFCD-1F48-4978-B0F6-5E1D47DC3F56}">
      <dsp:nvSpPr>
        <dsp:cNvPr id="0" name=""/>
        <dsp:cNvSpPr/>
      </dsp:nvSpPr>
      <dsp:spPr bwMode="auto">
        <a:xfrm>
          <a:off x="0" y="2919"/>
          <a:ext cx="7948452" cy="117355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kern="1200"/>
            <a:t>This structure organizes the report based on the four key areas outlined in the task: workforce, service delivery, patient/service user, and community. This allows for a comprehensive evaluation of the digital innovation from multiple perspectives.</a:t>
          </a:r>
          <a:endParaRPr kern="1200"/>
        </a:p>
        <a:p>
          <a:pPr marL="0" lvl="0" indent="0" algn="l" defTabSz="889000">
            <a:lnSpc>
              <a:spcPct val="90000"/>
            </a:lnSpc>
            <a:spcBef>
              <a:spcPct val="0"/>
            </a:spcBef>
            <a:spcAft>
              <a:spcPct val="35000"/>
            </a:spcAft>
            <a:buNone/>
            <a:defRPr/>
          </a:pPr>
          <a:endParaRPr lang="en-GB" sz="1400" kern="1200"/>
        </a:p>
        <a:p>
          <a:pPr marL="0" lvl="0" indent="0" algn="l" defTabSz="889000">
            <a:lnSpc>
              <a:spcPct val="90000"/>
            </a:lnSpc>
            <a:spcBef>
              <a:spcPct val="0"/>
            </a:spcBef>
            <a:spcAft>
              <a:spcPct val="35000"/>
            </a:spcAft>
            <a:buNone/>
            <a:defRPr/>
          </a:pPr>
          <a:endParaRPr lang="en-US" sz="1400" kern="1200"/>
        </a:p>
      </dsp:txBody>
      <dsp:txXfrm>
        <a:off x="0" y="2919"/>
        <a:ext cx="7948452" cy="1173559"/>
      </dsp:txXfrm>
    </dsp:sp>
    <dsp:sp modelId="{2E492530-A8D5-41EF-A627-10846C3D9439}">
      <dsp:nvSpPr>
        <dsp:cNvPr id="0" name=""/>
        <dsp:cNvSpPr/>
      </dsp:nvSpPr>
      <dsp:spPr bwMode="auto">
        <a:xfrm>
          <a:off x="0" y="1176478"/>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9CA2096-D977-4C36-985E-A9D42D5AB089}">
      <dsp:nvSpPr>
        <dsp:cNvPr id="0" name=""/>
        <dsp:cNvSpPr/>
      </dsp:nvSpPr>
      <dsp:spPr bwMode="auto">
        <a:xfrm>
          <a:off x="0" y="1176478"/>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Introduction (250-300 words)</a:t>
          </a:r>
          <a:endParaRPr lang="en-US" sz="2200" kern="1200"/>
        </a:p>
      </dsp:txBody>
      <dsp:txXfrm>
        <a:off x="0" y="1176478"/>
        <a:ext cx="7956222" cy="486873"/>
      </dsp:txXfrm>
    </dsp:sp>
    <dsp:sp modelId="{FF84AB0F-CCE4-4FAD-991B-9B0D8E4DECBC}">
      <dsp:nvSpPr>
        <dsp:cNvPr id="0" name=""/>
        <dsp:cNvSpPr/>
      </dsp:nvSpPr>
      <dsp:spPr bwMode="auto">
        <a:xfrm>
          <a:off x="0" y="166335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18A3235-4FF1-4A46-950F-A9D11221231A}">
      <dsp:nvSpPr>
        <dsp:cNvPr id="0" name=""/>
        <dsp:cNvSpPr/>
      </dsp:nvSpPr>
      <dsp:spPr bwMode="auto">
        <a:xfrm>
          <a:off x="0" y="166335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Overview of the Digital Innovation (300-350 words)</a:t>
          </a:r>
          <a:endParaRPr lang="en-US" sz="2200" kern="1200"/>
        </a:p>
      </dsp:txBody>
      <dsp:txXfrm>
        <a:off x="0" y="1663351"/>
        <a:ext cx="7956222" cy="486873"/>
      </dsp:txXfrm>
    </dsp:sp>
    <dsp:sp modelId="{EA5BA1BA-642A-4224-AB9E-0C96EF6E2065}">
      <dsp:nvSpPr>
        <dsp:cNvPr id="0" name=""/>
        <dsp:cNvSpPr/>
      </dsp:nvSpPr>
      <dsp:spPr bwMode="auto">
        <a:xfrm>
          <a:off x="0" y="215022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9EDFC57-E125-4DE4-AE80-187B54528592}">
      <dsp:nvSpPr>
        <dsp:cNvPr id="0" name=""/>
        <dsp:cNvSpPr/>
      </dsp:nvSpPr>
      <dsp:spPr bwMode="auto">
        <a:xfrm>
          <a:off x="0" y="215022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Workforce (350-400 words)</a:t>
          </a:r>
          <a:endParaRPr lang="en-US" sz="2200" kern="1200"/>
        </a:p>
      </dsp:txBody>
      <dsp:txXfrm>
        <a:off x="0" y="2150224"/>
        <a:ext cx="7956222" cy="486873"/>
      </dsp:txXfrm>
    </dsp:sp>
    <dsp:sp modelId="{58C71D22-5853-472D-B85C-5E3FAD042432}">
      <dsp:nvSpPr>
        <dsp:cNvPr id="0" name=""/>
        <dsp:cNvSpPr/>
      </dsp:nvSpPr>
      <dsp:spPr bwMode="auto">
        <a:xfrm>
          <a:off x="0" y="263709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3F87CCA-448A-4593-A7E6-80EA3D3F06C8}">
      <dsp:nvSpPr>
        <dsp:cNvPr id="0" name=""/>
        <dsp:cNvSpPr/>
      </dsp:nvSpPr>
      <dsp:spPr bwMode="auto">
        <a:xfrm>
          <a:off x="0" y="263709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Service Delivery (350-400 words)</a:t>
          </a:r>
          <a:endParaRPr lang="en-US" sz="2200" kern="1200"/>
        </a:p>
      </dsp:txBody>
      <dsp:txXfrm>
        <a:off x="0" y="2637097"/>
        <a:ext cx="7956222" cy="486873"/>
      </dsp:txXfrm>
    </dsp:sp>
    <dsp:sp modelId="{58791F6D-E3B2-42E6-B17A-7D8786A0D9C2}">
      <dsp:nvSpPr>
        <dsp:cNvPr id="0" name=""/>
        <dsp:cNvSpPr/>
      </dsp:nvSpPr>
      <dsp:spPr bwMode="auto">
        <a:xfrm>
          <a:off x="0" y="3123971"/>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45C595D-2483-4167-98B9-FF54BE179991}">
      <dsp:nvSpPr>
        <dsp:cNvPr id="0" name=""/>
        <dsp:cNvSpPr/>
      </dsp:nvSpPr>
      <dsp:spPr bwMode="auto">
        <a:xfrm>
          <a:off x="0" y="3123971"/>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Patients/Service Users (350-400 words)</a:t>
          </a:r>
          <a:endParaRPr lang="en-US" sz="2200" kern="1200"/>
        </a:p>
      </dsp:txBody>
      <dsp:txXfrm>
        <a:off x="0" y="3123971"/>
        <a:ext cx="7956222" cy="486873"/>
      </dsp:txXfrm>
    </dsp:sp>
    <dsp:sp modelId="{A4B218BD-7000-4A67-AE12-3351F02B3A08}">
      <dsp:nvSpPr>
        <dsp:cNvPr id="0" name=""/>
        <dsp:cNvSpPr/>
      </dsp:nvSpPr>
      <dsp:spPr bwMode="auto">
        <a:xfrm>
          <a:off x="0" y="3610844"/>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DE14E8-DDE1-4E3F-A2AD-8E76280234F9}">
      <dsp:nvSpPr>
        <dsp:cNvPr id="0" name=""/>
        <dsp:cNvSpPr/>
      </dsp:nvSpPr>
      <dsp:spPr bwMode="auto">
        <a:xfrm>
          <a:off x="0" y="3610844"/>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Impact on the Community (350-400 words)</a:t>
          </a:r>
          <a:endParaRPr lang="en-US" sz="2200" kern="1200"/>
        </a:p>
      </dsp:txBody>
      <dsp:txXfrm>
        <a:off x="0" y="3610844"/>
        <a:ext cx="7956222" cy="486873"/>
      </dsp:txXfrm>
    </dsp:sp>
    <dsp:sp modelId="{64AC2212-9D36-4AD6-B9E0-D7409ADA487A}">
      <dsp:nvSpPr>
        <dsp:cNvPr id="0" name=""/>
        <dsp:cNvSpPr/>
      </dsp:nvSpPr>
      <dsp:spPr bwMode="auto">
        <a:xfrm>
          <a:off x="0" y="4097717"/>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22BD7BA8-A659-488E-BBF9-28F0CA57ACA7}">
      <dsp:nvSpPr>
        <dsp:cNvPr id="0" name=""/>
        <dsp:cNvSpPr/>
      </dsp:nvSpPr>
      <dsp:spPr bwMode="auto">
        <a:xfrm>
          <a:off x="0" y="4097717"/>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GB" sz="2200" b="1" kern="1200"/>
            <a:t>Conclusion (250-300 words)</a:t>
          </a:r>
          <a:endParaRPr lang="en-US" sz="2200" kern="1200"/>
        </a:p>
      </dsp:txBody>
      <dsp:txXfrm>
        <a:off x="0" y="4097717"/>
        <a:ext cx="7956222" cy="486873"/>
      </dsp:txXfrm>
    </dsp:sp>
    <dsp:sp modelId="{FEA0A498-6BA1-4895-8680-E978050A6A34}">
      <dsp:nvSpPr>
        <dsp:cNvPr id="0" name=""/>
        <dsp:cNvSpPr/>
      </dsp:nvSpPr>
      <dsp:spPr bwMode="auto">
        <a:xfrm>
          <a:off x="0" y="4584590"/>
          <a:ext cx="79562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A731EA8-6822-4387-B046-AFBEA68A2573}">
      <dsp:nvSpPr>
        <dsp:cNvPr id="0" name=""/>
        <dsp:cNvSpPr/>
      </dsp:nvSpPr>
      <dsp:spPr bwMode="auto">
        <a:xfrm>
          <a:off x="0" y="4584590"/>
          <a:ext cx="7956222" cy="486873"/>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defRPr/>
          </a:pPr>
          <a:r>
            <a:rPr lang="en-US" sz="2200" b="1" kern="1200"/>
            <a:t>Reference List</a:t>
          </a:r>
          <a:endParaRPr sz="2200" kern="1200"/>
        </a:p>
      </dsp:txBody>
      <dsp:txXfrm>
        <a:off x="0" y="4584590"/>
        <a:ext cx="7956222" cy="486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76716-4AD8-4D22-8A79-AECE697BFFA0}">
      <dsp:nvSpPr>
        <dsp:cNvPr id="0" name=""/>
        <dsp:cNvSpPr/>
      </dsp:nvSpPr>
      <dsp:spPr bwMode="auto">
        <a:xfrm>
          <a:off x="0" y="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ACC38F2-FB4B-4D77-A274-77670F9516BD}">
      <dsp:nvSpPr>
        <dsp:cNvPr id="0" name=""/>
        <dsp:cNvSpPr/>
      </dsp:nvSpPr>
      <dsp:spPr bwMode="auto">
        <a:xfrm>
          <a:off x="0" y="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Introduction</a:t>
          </a:r>
          <a:r>
            <a:rPr lang="en-GB" sz="1800" kern="1200"/>
            <a:t> (200 words)</a:t>
          </a:r>
          <a:endParaRPr lang="en-US" sz="1800" kern="1200"/>
        </a:p>
      </dsp:txBody>
      <dsp:txXfrm>
        <a:off x="0" y="0"/>
        <a:ext cx="7592291" cy="406067"/>
      </dsp:txXfrm>
    </dsp:sp>
    <dsp:sp modelId="{60755050-BE32-4A37-BFFD-6A697C220A94}">
      <dsp:nvSpPr>
        <dsp:cNvPr id="0" name=""/>
        <dsp:cNvSpPr/>
      </dsp:nvSpPr>
      <dsp:spPr bwMode="auto">
        <a:xfrm>
          <a:off x="0" y="406067"/>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E71E9F32-ED07-4F40-BF9A-8132F18CFE9E}">
      <dsp:nvSpPr>
        <dsp:cNvPr id="0" name=""/>
        <dsp:cNvSpPr/>
      </dsp:nvSpPr>
      <dsp:spPr bwMode="auto">
        <a:xfrm>
          <a:off x="0" y="406067"/>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Development and Implementation of the Digital Innovation </a:t>
          </a:r>
          <a:r>
            <a:rPr lang="en-GB" sz="1800" kern="1200"/>
            <a:t>(320 words)</a:t>
          </a:r>
          <a:endParaRPr lang="en-US" sz="1800" kern="1200"/>
        </a:p>
      </dsp:txBody>
      <dsp:txXfrm>
        <a:off x="0" y="406067"/>
        <a:ext cx="7592291" cy="406067"/>
      </dsp:txXfrm>
    </dsp:sp>
    <dsp:sp modelId="{357EE06D-A609-4AED-88FE-05011498EDC7}">
      <dsp:nvSpPr>
        <dsp:cNvPr id="0" name=""/>
        <dsp:cNvSpPr/>
      </dsp:nvSpPr>
      <dsp:spPr bwMode="auto">
        <a:xfrm>
          <a:off x="0" y="81213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0C4FD0EA-1269-45FD-802E-D54E5F751E29}">
      <dsp:nvSpPr>
        <dsp:cNvPr id="0" name=""/>
        <dsp:cNvSpPr/>
      </dsp:nvSpPr>
      <dsp:spPr bwMode="auto">
        <a:xfrm>
          <a:off x="0" y="81213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Workforce Implications</a:t>
          </a:r>
          <a:r>
            <a:rPr lang="en-GB" sz="1800" kern="1200"/>
            <a:t> (320 words)</a:t>
          </a:r>
          <a:endParaRPr lang="en-US" sz="1800" kern="1200"/>
        </a:p>
      </dsp:txBody>
      <dsp:txXfrm>
        <a:off x="0" y="812135"/>
        <a:ext cx="7592291" cy="406067"/>
      </dsp:txXfrm>
    </dsp:sp>
    <dsp:sp modelId="{19A19CDB-88C4-4F66-ABBD-D75F46A960C0}">
      <dsp:nvSpPr>
        <dsp:cNvPr id="0" name=""/>
        <dsp:cNvSpPr/>
      </dsp:nvSpPr>
      <dsp:spPr bwMode="auto">
        <a:xfrm>
          <a:off x="0" y="1218202"/>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A4AFF81F-878D-4931-8209-7B4E999C6D4F}">
      <dsp:nvSpPr>
        <dsp:cNvPr id="0" name=""/>
        <dsp:cNvSpPr/>
      </dsp:nvSpPr>
      <dsp:spPr bwMode="auto">
        <a:xfrm>
          <a:off x="0" y="1218202"/>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Changes in Service Delivery</a:t>
          </a:r>
          <a:r>
            <a:rPr lang="en-GB" sz="1800" kern="1200"/>
            <a:t> (320 words)</a:t>
          </a:r>
          <a:endParaRPr lang="en-US" sz="1800" kern="1200"/>
        </a:p>
      </dsp:txBody>
      <dsp:txXfrm>
        <a:off x="0" y="1218202"/>
        <a:ext cx="7592291" cy="406067"/>
      </dsp:txXfrm>
    </dsp:sp>
    <dsp:sp modelId="{BFFC7FBF-2E21-4914-B358-C49AAA16BB5F}">
      <dsp:nvSpPr>
        <dsp:cNvPr id="0" name=""/>
        <dsp:cNvSpPr/>
      </dsp:nvSpPr>
      <dsp:spPr bwMode="auto">
        <a:xfrm>
          <a:off x="0" y="1624270"/>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9F97F5DE-6D68-4B38-BBF6-027C4AB00E53}">
      <dsp:nvSpPr>
        <dsp:cNvPr id="0" name=""/>
        <dsp:cNvSpPr/>
      </dsp:nvSpPr>
      <dsp:spPr bwMode="auto">
        <a:xfrm>
          <a:off x="0" y="1624270"/>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Patient and Service User Experiences</a:t>
          </a:r>
          <a:r>
            <a:rPr lang="en-GB" sz="1800" kern="1200"/>
            <a:t> (320words)</a:t>
          </a:r>
          <a:endParaRPr lang="en-US" sz="1800" kern="1200"/>
        </a:p>
      </dsp:txBody>
      <dsp:txXfrm>
        <a:off x="0" y="1624270"/>
        <a:ext cx="7592291" cy="406067"/>
      </dsp:txXfrm>
    </dsp:sp>
    <dsp:sp modelId="{17E9C62F-6AEB-4D46-BFA4-3E296EE2CD95}">
      <dsp:nvSpPr>
        <dsp:cNvPr id="0" name=""/>
        <dsp:cNvSpPr/>
      </dsp:nvSpPr>
      <dsp:spPr bwMode="auto">
        <a:xfrm>
          <a:off x="0" y="2030338"/>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509A680-F0CE-401A-A6CC-0B8C944327C4}">
      <dsp:nvSpPr>
        <dsp:cNvPr id="0" name=""/>
        <dsp:cNvSpPr/>
      </dsp:nvSpPr>
      <dsp:spPr bwMode="auto">
        <a:xfrm>
          <a:off x="0" y="2030338"/>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Community Impact</a:t>
          </a:r>
          <a:r>
            <a:rPr lang="en-GB" sz="1800" kern="1200"/>
            <a:t> (320 words)</a:t>
          </a:r>
          <a:endParaRPr lang="en-US" sz="1800" kern="1200"/>
        </a:p>
      </dsp:txBody>
      <dsp:txXfrm>
        <a:off x="0" y="2030338"/>
        <a:ext cx="7592291" cy="406067"/>
      </dsp:txXfrm>
    </dsp:sp>
    <dsp:sp modelId="{D132D560-9A02-46F9-9BA0-418F72F8EEEC}">
      <dsp:nvSpPr>
        <dsp:cNvPr id="0" name=""/>
        <dsp:cNvSpPr/>
      </dsp:nvSpPr>
      <dsp:spPr bwMode="auto">
        <a:xfrm>
          <a:off x="0" y="2436405"/>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73AD2CB3-FAAD-4EB7-AE63-0382CB3212BC}">
      <dsp:nvSpPr>
        <dsp:cNvPr id="0" name=""/>
        <dsp:cNvSpPr/>
      </dsp:nvSpPr>
      <dsp:spPr bwMode="auto">
        <a:xfrm>
          <a:off x="0" y="2436405"/>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GB" sz="1800" b="1" kern="1200"/>
            <a:t>Conclusion</a:t>
          </a:r>
          <a:r>
            <a:rPr lang="en-GB" sz="1800" kern="1200"/>
            <a:t> (200 words)</a:t>
          </a:r>
          <a:endParaRPr lang="en-US" sz="1800" kern="1200"/>
        </a:p>
      </dsp:txBody>
      <dsp:txXfrm>
        <a:off x="0" y="2436405"/>
        <a:ext cx="7592291" cy="406067"/>
      </dsp:txXfrm>
    </dsp:sp>
    <dsp:sp modelId="{3888332C-9620-4A7B-AD35-DCF85ACABEDB}">
      <dsp:nvSpPr>
        <dsp:cNvPr id="0" name=""/>
        <dsp:cNvSpPr/>
      </dsp:nvSpPr>
      <dsp:spPr bwMode="auto">
        <a:xfrm>
          <a:off x="0" y="2842473"/>
          <a:ext cx="75922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684D4A-76A2-4518-B0C7-54180FF4EDB5}">
      <dsp:nvSpPr>
        <dsp:cNvPr id="0" name=""/>
        <dsp:cNvSpPr/>
      </dsp:nvSpPr>
      <dsp:spPr bwMode="auto">
        <a:xfrm>
          <a:off x="0" y="2842473"/>
          <a:ext cx="7592291" cy="406067"/>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defRPr/>
          </a:pPr>
          <a:r>
            <a:rPr lang="en-US" sz="1800" b="1" kern="1200"/>
            <a:t>Reference List</a:t>
          </a:r>
          <a:endParaRPr sz="1800" kern="1200"/>
        </a:p>
      </dsp:txBody>
      <dsp:txXfrm>
        <a:off x="0" y="2842473"/>
        <a:ext cx="7592291" cy="4060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30ED3-4FAA-4D69-8102-B4C5EE706FAD}">
      <dsp:nvSpPr>
        <dsp:cNvPr id="0" name=""/>
        <dsp:cNvSpPr/>
      </dsp:nvSpPr>
      <dsp:spPr bwMode="auto">
        <a:xfrm>
          <a:off x="0" y="43111"/>
          <a:ext cx="6666833" cy="79450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Introduction</a:t>
          </a:r>
          <a:r>
            <a:rPr lang="en-US" sz="2000" b="0" i="0" kern="1200">
              <a:solidFill>
                <a:schemeClr val="tx1"/>
              </a:solidFill>
            </a:rPr>
            <a:t>: Introduce the digital innovation and its context.</a:t>
          </a:r>
          <a:endParaRPr lang="en-US" sz="2000" kern="1200">
            <a:solidFill>
              <a:schemeClr val="tx1"/>
            </a:solidFill>
          </a:endParaRPr>
        </a:p>
      </dsp:txBody>
      <dsp:txXfrm>
        <a:off x="38784" y="81895"/>
        <a:ext cx="6589265" cy="716935"/>
      </dsp:txXfrm>
    </dsp:sp>
    <dsp:sp modelId="{80C2F476-AF97-418F-A258-F767735CA59F}">
      <dsp:nvSpPr>
        <dsp:cNvPr id="0" name=""/>
        <dsp:cNvSpPr/>
      </dsp:nvSpPr>
      <dsp:spPr bwMode="auto">
        <a:xfrm>
          <a:off x="0" y="895214"/>
          <a:ext cx="6666833" cy="794503"/>
        </a:xfrm>
        <a:prstGeom prst="round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Strengths</a:t>
          </a:r>
          <a:r>
            <a:rPr lang="en-US" sz="2000" b="0" i="0" kern="1200">
              <a:solidFill>
                <a:schemeClr val="tx1"/>
              </a:solidFill>
            </a:rPr>
            <a:t>: Evaluate the benefits for workforce, service delivery, patients, and community.</a:t>
          </a:r>
          <a:endParaRPr lang="en-US" sz="2000" kern="1200">
            <a:solidFill>
              <a:schemeClr val="tx1"/>
            </a:solidFill>
          </a:endParaRPr>
        </a:p>
      </dsp:txBody>
      <dsp:txXfrm>
        <a:off x="38784" y="933998"/>
        <a:ext cx="6589265" cy="716935"/>
      </dsp:txXfrm>
    </dsp:sp>
    <dsp:sp modelId="{3DB7334C-F245-43E1-89FD-98DDD0A54C25}">
      <dsp:nvSpPr>
        <dsp:cNvPr id="0" name=""/>
        <dsp:cNvSpPr/>
      </dsp:nvSpPr>
      <dsp:spPr bwMode="auto">
        <a:xfrm>
          <a:off x="0" y="1747317"/>
          <a:ext cx="6666833" cy="794503"/>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Weaknesses</a:t>
          </a:r>
          <a:r>
            <a:rPr lang="en-US" sz="2000" b="0" i="0" kern="1200">
              <a:solidFill>
                <a:schemeClr val="tx1"/>
              </a:solidFill>
            </a:rPr>
            <a:t>: Analyse the shortcomings and negative impacts on each area.</a:t>
          </a:r>
          <a:endParaRPr lang="en-US" sz="2000" kern="1200">
            <a:solidFill>
              <a:schemeClr val="tx1"/>
            </a:solidFill>
          </a:endParaRPr>
        </a:p>
      </dsp:txBody>
      <dsp:txXfrm>
        <a:off x="38784" y="1786101"/>
        <a:ext cx="6589265" cy="716935"/>
      </dsp:txXfrm>
    </dsp:sp>
    <dsp:sp modelId="{89829565-9720-4376-91F8-019106EAA5F2}">
      <dsp:nvSpPr>
        <dsp:cNvPr id="0" name=""/>
        <dsp:cNvSpPr/>
      </dsp:nvSpPr>
      <dsp:spPr bwMode="auto">
        <a:xfrm>
          <a:off x="0" y="2599420"/>
          <a:ext cx="6666833" cy="79450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Opportunities</a:t>
          </a:r>
          <a:r>
            <a:rPr lang="en-US" sz="2000" b="0" i="0" kern="1200">
              <a:solidFill>
                <a:schemeClr val="tx1"/>
              </a:solidFill>
            </a:rPr>
            <a:t>: Explore potential future improvements and scaling opportunities.</a:t>
          </a:r>
          <a:endParaRPr lang="en-US" sz="2000" kern="1200">
            <a:solidFill>
              <a:schemeClr val="tx1"/>
            </a:solidFill>
          </a:endParaRPr>
        </a:p>
      </dsp:txBody>
      <dsp:txXfrm>
        <a:off x="38784" y="2638204"/>
        <a:ext cx="6589265" cy="716935"/>
      </dsp:txXfrm>
    </dsp:sp>
    <dsp:sp modelId="{1EBC4AFE-894E-456F-8DD7-8EBCE05F6FB1}">
      <dsp:nvSpPr>
        <dsp:cNvPr id="0" name=""/>
        <dsp:cNvSpPr/>
      </dsp:nvSpPr>
      <dsp:spPr bwMode="auto">
        <a:xfrm>
          <a:off x="0" y="3451524"/>
          <a:ext cx="6666833" cy="794503"/>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Threats</a:t>
          </a:r>
          <a:r>
            <a:rPr lang="en-US" sz="2000" b="0" i="0" kern="1200">
              <a:solidFill>
                <a:schemeClr val="tx1"/>
              </a:solidFill>
            </a:rPr>
            <a:t>: Discuss risks, barriers to adoption, and any unintended consequences.</a:t>
          </a:r>
          <a:endParaRPr lang="en-US" sz="2000" kern="1200">
            <a:solidFill>
              <a:schemeClr val="tx1"/>
            </a:solidFill>
          </a:endParaRPr>
        </a:p>
      </dsp:txBody>
      <dsp:txXfrm>
        <a:off x="38784" y="3490308"/>
        <a:ext cx="6589265" cy="716935"/>
      </dsp:txXfrm>
    </dsp:sp>
    <dsp:sp modelId="{104EC3F2-827B-43DF-8E85-914FE752041E}">
      <dsp:nvSpPr>
        <dsp:cNvPr id="0" name=""/>
        <dsp:cNvSpPr/>
      </dsp:nvSpPr>
      <dsp:spPr bwMode="auto">
        <a:xfrm>
          <a:off x="0" y="4303627"/>
          <a:ext cx="6666833" cy="794503"/>
        </a:xfrm>
        <a:prstGeom prst="round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i="0" kern="1200">
              <a:solidFill>
                <a:schemeClr val="tx1"/>
              </a:solidFill>
            </a:rPr>
            <a:t>Conclusion</a:t>
          </a:r>
          <a:r>
            <a:rPr lang="en-US" sz="2000" b="0" i="0" kern="1200">
              <a:solidFill>
                <a:schemeClr val="tx1"/>
              </a:solidFill>
            </a:rPr>
            <a:t>: Summarise the overall impact of the innovation and provide recommendations. </a:t>
          </a:r>
          <a:endParaRPr lang="en-US" sz="2000" kern="1200">
            <a:solidFill>
              <a:schemeClr val="tx1"/>
            </a:solidFill>
          </a:endParaRPr>
        </a:p>
      </dsp:txBody>
      <dsp:txXfrm>
        <a:off x="38784" y="4342411"/>
        <a:ext cx="6589265" cy="716935"/>
      </dsp:txXfrm>
    </dsp:sp>
    <dsp:sp modelId="{0E0ECB35-AFC0-4637-B7A0-97000831522D}">
      <dsp:nvSpPr>
        <dsp:cNvPr id="0" name=""/>
        <dsp:cNvSpPr/>
      </dsp:nvSpPr>
      <dsp:spPr bwMode="auto">
        <a:xfrm>
          <a:off x="0" y="5155730"/>
          <a:ext cx="6666833" cy="79450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rgbClr val="000000"/>
        </a:lnRef>
        <a:fillRef idx="3">
          <a:srgbClr val="000000"/>
        </a:fillRef>
        <a:effectRef idx="2">
          <a:srgbClr val="00000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defRPr/>
          </a:pPr>
          <a:r>
            <a:rPr lang="en-US" sz="2000" b="1" kern="1200">
              <a:solidFill>
                <a:schemeClr val="tx1"/>
              </a:solidFill>
            </a:rPr>
            <a:t>Reference List</a:t>
          </a:r>
          <a:endParaRPr sz="2000" kern="1200"/>
        </a:p>
      </dsp:txBody>
      <dsp:txXfrm>
        <a:off x="38784" y="5194514"/>
        <a:ext cx="6589265" cy="716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3416C-6CDB-49CD-BD0F-75EFCA246BFD}">
      <dsp:nvSpPr>
        <dsp:cNvPr id="0" name=""/>
        <dsp:cNvSpPr/>
      </dsp:nvSpPr>
      <dsp:spPr bwMode="auto">
        <a:xfrm>
          <a:off x="0" y="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BE9A9196-877E-4E0C-B4AF-F6ECDD114629}">
      <dsp:nvSpPr>
        <dsp:cNvPr id="0" name=""/>
        <dsp:cNvSpPr/>
      </dsp:nvSpPr>
      <dsp:spPr bwMode="auto">
        <a:xfrm>
          <a:off x="0" y="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Introduction (200 words)</a:t>
          </a:r>
          <a:endParaRPr sz="2100" kern="1200"/>
        </a:p>
      </dsp:txBody>
      <dsp:txXfrm>
        <a:off x="0" y="0"/>
        <a:ext cx="10695708" cy="462395"/>
      </dsp:txXfrm>
    </dsp:sp>
    <dsp:sp modelId="{AA4A49DD-9597-44DB-A7DB-A8641A1A41ED}">
      <dsp:nvSpPr>
        <dsp:cNvPr id="0" name=""/>
        <dsp:cNvSpPr/>
      </dsp:nvSpPr>
      <dsp:spPr bwMode="auto">
        <a:xfrm>
          <a:off x="0" y="462395"/>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6B9CEF8-285C-446A-819F-DEFE3F613487}">
      <dsp:nvSpPr>
        <dsp:cNvPr id="0" name=""/>
        <dsp:cNvSpPr/>
      </dsp:nvSpPr>
      <dsp:spPr bwMode="auto">
        <a:xfrm>
          <a:off x="0" y="462395"/>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Overview of the Digital Innovation (300-350 words)</a:t>
          </a:r>
          <a:endParaRPr lang="en-US" sz="2100" kern="1200"/>
        </a:p>
      </dsp:txBody>
      <dsp:txXfrm>
        <a:off x="0" y="462395"/>
        <a:ext cx="10695708" cy="462395"/>
      </dsp:txXfrm>
    </dsp:sp>
    <dsp:sp modelId="{B3D6EAEA-5C10-46FB-A9E4-7F408FA75375}">
      <dsp:nvSpPr>
        <dsp:cNvPr id="0" name=""/>
        <dsp:cNvSpPr/>
      </dsp:nvSpPr>
      <dsp:spPr bwMode="auto">
        <a:xfrm>
          <a:off x="0" y="924790"/>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917503F-EB00-4453-9775-EED17E1DE2D6}">
      <dsp:nvSpPr>
        <dsp:cNvPr id="0" name=""/>
        <dsp:cNvSpPr/>
      </dsp:nvSpPr>
      <dsp:spPr bwMode="auto">
        <a:xfrm>
          <a:off x="0" y="924790"/>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Workforce Impact: Comparative Evaluation (350-400 words)</a:t>
          </a:r>
          <a:endParaRPr lang="en-US" sz="2100" kern="1200"/>
        </a:p>
      </dsp:txBody>
      <dsp:txXfrm>
        <a:off x="0" y="924790"/>
        <a:ext cx="10695708" cy="462395"/>
      </dsp:txXfrm>
    </dsp:sp>
    <dsp:sp modelId="{B81B2994-6A35-4571-9EB0-4F184C820D2B}">
      <dsp:nvSpPr>
        <dsp:cNvPr id="0" name=""/>
        <dsp:cNvSpPr/>
      </dsp:nvSpPr>
      <dsp:spPr bwMode="auto">
        <a:xfrm>
          <a:off x="0" y="138718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DFA635C9-2871-4675-843B-360831D61646}">
      <dsp:nvSpPr>
        <dsp:cNvPr id="0" name=""/>
        <dsp:cNvSpPr/>
      </dsp:nvSpPr>
      <dsp:spPr bwMode="auto">
        <a:xfrm>
          <a:off x="0" y="138718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Service Delivery: Comparative Evaluation (350-400 words)</a:t>
          </a:r>
          <a:endParaRPr lang="en-US" sz="2100" kern="1200"/>
        </a:p>
      </dsp:txBody>
      <dsp:txXfrm>
        <a:off x="0" y="1387186"/>
        <a:ext cx="10695708" cy="462395"/>
      </dsp:txXfrm>
    </dsp:sp>
    <dsp:sp modelId="{BA527EC6-CB3D-4633-94A3-E00EB4729B4E}">
      <dsp:nvSpPr>
        <dsp:cNvPr id="0" name=""/>
        <dsp:cNvSpPr/>
      </dsp:nvSpPr>
      <dsp:spPr bwMode="auto">
        <a:xfrm>
          <a:off x="0" y="1849581"/>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5190D0E-908F-4701-902B-D424E9EEC362}">
      <dsp:nvSpPr>
        <dsp:cNvPr id="0" name=""/>
        <dsp:cNvSpPr/>
      </dsp:nvSpPr>
      <dsp:spPr bwMode="auto">
        <a:xfrm>
          <a:off x="0" y="1849581"/>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Patient/Service User Impact: Comparative Evaluation (350-400 words)</a:t>
          </a:r>
          <a:endParaRPr lang="en-US" sz="2100" kern="1200"/>
        </a:p>
      </dsp:txBody>
      <dsp:txXfrm>
        <a:off x="0" y="1849581"/>
        <a:ext cx="10695708" cy="462395"/>
      </dsp:txXfrm>
    </dsp:sp>
    <dsp:sp modelId="{07F2A3AA-9DD0-4D27-A040-2B5EB9B0728D}">
      <dsp:nvSpPr>
        <dsp:cNvPr id="0" name=""/>
        <dsp:cNvSpPr/>
      </dsp:nvSpPr>
      <dsp:spPr bwMode="auto">
        <a:xfrm>
          <a:off x="0" y="2311976"/>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1CB45AA-9AE4-4BDC-96F6-0DA3D6B23179}">
      <dsp:nvSpPr>
        <dsp:cNvPr id="0" name=""/>
        <dsp:cNvSpPr/>
      </dsp:nvSpPr>
      <dsp:spPr bwMode="auto">
        <a:xfrm>
          <a:off x="0" y="2311976"/>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Community Impact: Comparative Evaluation (350-400 words)</a:t>
          </a:r>
          <a:endParaRPr lang="en-US" sz="2100" kern="1200"/>
        </a:p>
      </dsp:txBody>
      <dsp:txXfrm>
        <a:off x="0" y="2311976"/>
        <a:ext cx="10695708" cy="462395"/>
      </dsp:txXfrm>
    </dsp:sp>
    <dsp:sp modelId="{45A98411-51B8-40D6-8B5C-3A8974BBBFC0}">
      <dsp:nvSpPr>
        <dsp:cNvPr id="0" name=""/>
        <dsp:cNvSpPr/>
      </dsp:nvSpPr>
      <dsp:spPr bwMode="auto">
        <a:xfrm>
          <a:off x="0" y="2774372"/>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52A6C95A-3E00-485A-BA90-E5018129FFC5}">
      <dsp:nvSpPr>
        <dsp:cNvPr id="0" name=""/>
        <dsp:cNvSpPr/>
      </dsp:nvSpPr>
      <dsp:spPr bwMode="auto">
        <a:xfrm>
          <a:off x="0" y="2774372"/>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GB" sz="2100" b="1" kern="1200"/>
            <a:t>Conclusion (250-300 words)</a:t>
          </a:r>
          <a:endParaRPr lang="en-US" sz="2100" kern="1200"/>
        </a:p>
      </dsp:txBody>
      <dsp:txXfrm>
        <a:off x="0" y="2774372"/>
        <a:ext cx="10695708" cy="462395"/>
      </dsp:txXfrm>
    </dsp:sp>
    <dsp:sp modelId="{940028E9-F863-4F18-98B3-D152F32A2A81}">
      <dsp:nvSpPr>
        <dsp:cNvPr id="0" name=""/>
        <dsp:cNvSpPr/>
      </dsp:nvSpPr>
      <dsp:spPr bwMode="auto">
        <a:xfrm>
          <a:off x="0" y="3236767"/>
          <a:ext cx="1069570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25FF98D-59C5-465C-BEE1-3CBD6990A3C2}">
      <dsp:nvSpPr>
        <dsp:cNvPr id="0" name=""/>
        <dsp:cNvSpPr/>
      </dsp:nvSpPr>
      <dsp:spPr bwMode="auto">
        <a:xfrm>
          <a:off x="0" y="3236767"/>
          <a:ext cx="10695708" cy="462395"/>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defRPr/>
          </a:pPr>
          <a:r>
            <a:rPr lang="en-US" sz="2100" b="1" kern="1200"/>
            <a:t>Reference List </a:t>
          </a:r>
          <a:endParaRPr sz="2100" kern="1200"/>
        </a:p>
      </dsp:txBody>
      <dsp:txXfrm>
        <a:off x="0" y="3236767"/>
        <a:ext cx="10695708" cy="4623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2">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varLst>
      <dgm:animLvl val="lvl"/>
      <dgm:resizeHandles val="exact"/>
    </dgm:varLst>
    <dgm:forEach name="Name0" axis="ch" ptType="node">
      <dgm:layoutNode name="parentText" styleLbl="node1">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varLst>
          <dgm:chMax val="0"/>
          <dgm:bulletEnabled val="1"/>
        </dgm:varLst>
      </dgm:layoutNode>
      <dgm:choose name="Name1">
        <dgm:if name="Name2" axis="ch" ptType="node" func="cnt" op="gte" val="1">
          <dgm:layoutNode name="childText" styleLbl="revTx">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varLst>
              <dgm:bulletEnabled val="1"/>
            </dgm:var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3">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alig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asst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asst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1">
        <a:srgbClr val="000000"/>
      </a:effectRef>
      <a:fontRef idx="minor"/>
    </dgm:style>
  </dgm:styleLbl>
  <dgm:styleLbl name="con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Acc0">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fgShp">
    <dgm:scene3d>
      <a:camera prst="orthographicFront"/>
      <a:lightRig rig="threePt" dir="t"/>
    </dgm:scene3d>
    <dgm:sp3d/>
    <dgm:txPr/>
    <dgm:style>
      <a:lnRef idx="0">
        <a:srgbClr val="000000"/>
      </a:lnRef>
      <a:fillRef idx="3">
        <a:srgbClr val="000000"/>
      </a:fillRef>
      <a:effectRef idx="2">
        <a:srgbClr val="000000"/>
      </a:effectRef>
      <a:fontRef idx="minor"/>
    </dgm:style>
  </dgm:styleLbl>
  <dgm:styleLbl name="fg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lnNode1">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node0">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3">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node4">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2">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parChTrans2D3">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parChTrans2D4">
    <dgm:scene3d>
      <a:camera prst="orthographicFront"/>
      <a:lightRig rig="threePt" dir="t"/>
    </dgm:scene3d>
    <dgm:sp3d/>
    <dgm:txPr/>
    <dgm:style>
      <a:lnRef idx="1">
        <a:srgbClr val="000000"/>
      </a:lnRef>
      <a:fillRef idx="3">
        <a:srgbClr val="000000"/>
      </a:fillRef>
      <a:effectRef idx="2">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3">
        <a:srgbClr val="000000"/>
      </a:fillRef>
      <a:effectRef idx="2">
        <a:srgbClr val="000000"/>
      </a:effectRef>
      <a:fontRef idx="minor">
        <a:schemeClr val="lt1"/>
      </a:fontRef>
    </dgm:style>
  </dgm:styleLbl>
  <dgm:styleLbl name="solid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0">
        <a:srgbClr val="000000"/>
      </a:lnRef>
      <a:fillRef idx="3">
        <a:srgbClr val="000000"/>
      </a:fillRef>
      <a:effectRef idx="0">
        <a:srgbClr val="00000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842381826"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511899897"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1/27/2026</a:t>
            </a:fld>
            <a:endParaRPr lang="en-US"/>
          </a:p>
        </p:txBody>
      </p:sp>
      <p:sp>
        <p:nvSpPr>
          <p:cNvPr id="1861433480"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862931449"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380817541"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2059226494"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2528312" name="Slide Image Placeholder 1"/>
          <p:cNvSpPr>
            <a:spLocks noGrp="1" noRot="1" noChangeAspect="1"/>
          </p:cNvSpPr>
          <p:nvPr>
            <p:ph type="sldImg"/>
          </p:nvPr>
        </p:nvSpPr>
        <p:spPr bwMode="auto"/>
      </p:sp>
      <p:sp>
        <p:nvSpPr>
          <p:cNvPr id="483146809" name="Notes Placeholder 2"/>
          <p:cNvSpPr>
            <a:spLocks noGrp="1"/>
          </p:cNvSpPr>
          <p:nvPr>
            <p:ph type="body" idx="1"/>
          </p:nvPr>
        </p:nvSpPr>
        <p:spPr bwMode="auto"/>
        <p:txBody>
          <a:bodyPr/>
          <a:lstStyle/>
          <a:p>
            <a:pPr>
              <a:defRPr/>
            </a:pPr>
            <a:endParaRPr lang="en-GB"/>
          </a:p>
        </p:txBody>
      </p:sp>
      <p:sp>
        <p:nvSpPr>
          <p:cNvPr id="473185102"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57890420" name="Slide Image Placeholder 1"/>
          <p:cNvSpPr>
            <a:spLocks noGrp="1" noRot="1" noChangeAspect="1"/>
          </p:cNvSpPr>
          <p:nvPr>
            <p:ph type="sldImg"/>
          </p:nvPr>
        </p:nvSpPr>
        <p:spPr bwMode="auto"/>
      </p:sp>
      <p:sp>
        <p:nvSpPr>
          <p:cNvPr id="915902122" name="Notes Placeholder 2"/>
          <p:cNvSpPr>
            <a:spLocks noGrp="1"/>
          </p:cNvSpPr>
          <p:nvPr>
            <p:ph type="body" idx="1"/>
          </p:nvPr>
        </p:nvSpPr>
        <p:spPr bwMode="auto"/>
        <p:txBody>
          <a:bodyPr/>
          <a:lstStyle/>
          <a:p>
            <a:pPr>
              <a:defRPr/>
            </a:pPr>
            <a:endParaRPr lang="en-GB"/>
          </a:p>
        </p:txBody>
      </p:sp>
      <p:sp>
        <p:nvSpPr>
          <p:cNvPr id="1586073637"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57859234" name="Slide Image Placeholder 1"/>
          <p:cNvSpPr>
            <a:spLocks noGrp="1" noRot="1" noChangeAspect="1"/>
          </p:cNvSpPr>
          <p:nvPr>
            <p:ph type="sldImg"/>
          </p:nvPr>
        </p:nvSpPr>
        <p:spPr bwMode="auto"/>
      </p:sp>
      <p:sp>
        <p:nvSpPr>
          <p:cNvPr id="2136847528" name="Notes Placeholder 2"/>
          <p:cNvSpPr>
            <a:spLocks noGrp="1"/>
          </p:cNvSpPr>
          <p:nvPr>
            <p:ph type="body" idx="1"/>
          </p:nvPr>
        </p:nvSpPr>
        <p:spPr bwMode="auto"/>
        <p:txBody>
          <a:bodyPr/>
          <a:lstStyle/>
          <a:p>
            <a:pPr>
              <a:defRPr/>
            </a:pPr>
            <a:endParaRPr/>
          </a:p>
        </p:txBody>
      </p:sp>
      <p:sp>
        <p:nvSpPr>
          <p:cNvPr id="132415445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7E0D6A-2254-DE70-4DD8-67B1F4C17041}"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EEA7282-1583-4053-D249-D13BEA7F6B00}"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55861396" name="Slide Image Placeholder 1"/>
          <p:cNvSpPr>
            <a:spLocks noGrp="1" noRot="1" noChangeAspect="1"/>
          </p:cNvSpPr>
          <p:nvPr>
            <p:ph type="sldImg"/>
          </p:nvPr>
        </p:nvSpPr>
        <p:spPr bwMode="auto"/>
      </p:sp>
      <p:sp>
        <p:nvSpPr>
          <p:cNvPr id="590330707" name="Notes Placeholder 2"/>
          <p:cNvSpPr>
            <a:spLocks noGrp="1"/>
          </p:cNvSpPr>
          <p:nvPr>
            <p:ph type="body" idx="1"/>
          </p:nvPr>
        </p:nvSpPr>
        <p:spPr bwMode="auto"/>
        <p:txBody>
          <a:bodyPr/>
          <a:lstStyle/>
          <a:p>
            <a:pPr>
              <a:defRPr/>
            </a:pPr>
            <a:r>
              <a:rPr lang="en-GB" b="1"/>
              <a:t>Why Critical Analysis is an Important Academic Skill</a:t>
            </a:r>
            <a:endParaRPr/>
          </a:p>
          <a:p>
            <a:pPr>
              <a:buFont typeface="+mj-lt"/>
              <a:buAutoNum type="arabicPeriod"/>
              <a:defRPr/>
            </a:pPr>
            <a:r>
              <a:rPr lang="en-GB" b="1"/>
              <a:t>Promotes Deeper Understanding</a:t>
            </a:r>
            <a:endParaRPr lang="en-GB"/>
          </a:p>
          <a:p>
            <a:pPr marL="742950" lvl="1" indent="-285750">
              <a:buFont typeface="+mj-lt"/>
              <a:buAutoNum type="arabicPeriod"/>
              <a:defRPr/>
            </a:pPr>
            <a:r>
              <a:rPr lang="en-GB"/>
              <a:t>Critical analysis encourages students to move beyond surface-level learning. By questioning assumptions, exploring different angles, and understanding underlying principles, students develop a more nuanced and thorough grasp of complex topics. This skill is essential in higher education, where critical thinking and depth of knowledge are prioritized over rote memorization.</a:t>
            </a:r>
            <a:endParaRPr/>
          </a:p>
          <a:p>
            <a:pPr>
              <a:buFont typeface="+mj-lt"/>
              <a:buAutoNum type="arabicPeriod"/>
              <a:defRPr/>
            </a:pPr>
            <a:r>
              <a:rPr lang="en-GB" b="1"/>
              <a:t>Encourages Independent Thinking</a:t>
            </a:r>
            <a:endParaRPr lang="en-GB"/>
          </a:p>
          <a:p>
            <a:pPr marL="742950" lvl="1" indent="-285750">
              <a:buFont typeface="+mj-lt"/>
              <a:buAutoNum type="arabicPeriod"/>
              <a:defRPr/>
            </a:pPr>
            <a:r>
              <a:rPr lang="en-GB"/>
              <a:t>In academic settings, it is crucial to form your own opinions and arguments rather than simply accepting others' ideas at face value. Critical analysis fosters </a:t>
            </a:r>
            <a:r>
              <a:rPr lang="en-GB" b="1"/>
              <a:t>independent thinking</a:t>
            </a:r>
            <a:r>
              <a:rPr lang="en-GB"/>
              <a:t> by requiring students to evaluate the quality of arguments, consider alternative perspectives, and make informed decisions based on evidence. It empowers students to contribute original thoughts to academic discussions.</a:t>
            </a:r>
            <a:endParaRPr/>
          </a:p>
          <a:p>
            <a:pPr>
              <a:buFont typeface="+mj-lt"/>
              <a:buAutoNum type="arabicPeriod"/>
              <a:defRPr/>
            </a:pPr>
            <a:r>
              <a:rPr lang="en-GB" b="1"/>
              <a:t>Strengthens Problem-Solving Skills</a:t>
            </a:r>
            <a:endParaRPr lang="en-GB"/>
          </a:p>
          <a:p>
            <a:pPr marL="742950" lvl="1" indent="-285750">
              <a:buFont typeface="+mj-lt"/>
              <a:buAutoNum type="arabicPeriod"/>
              <a:defRPr/>
            </a:pPr>
            <a:r>
              <a:rPr lang="en-GB"/>
              <a:t>By critically analyzing various sources of information, students learn how to break down complex problems into smaller components, assess the quality of evidence, and synthesize new solutions. These skills are invaluable in academic research, as well as in professional and real-world contexts where problem-solving is essential.</a:t>
            </a:r>
            <a:endParaRPr/>
          </a:p>
          <a:p>
            <a:pPr>
              <a:buFont typeface="+mj-lt"/>
              <a:buAutoNum type="arabicPeriod"/>
              <a:defRPr/>
            </a:pPr>
            <a:r>
              <a:rPr lang="en-GB" b="1"/>
              <a:t>Enhances Argumentation and Communication</a:t>
            </a:r>
            <a:endParaRPr lang="en-GB"/>
          </a:p>
          <a:p>
            <a:pPr marL="742950" lvl="1" indent="-285750">
              <a:buFont typeface="+mj-lt"/>
              <a:buAutoNum type="arabicPeriod"/>
              <a:defRPr/>
            </a:pPr>
            <a:r>
              <a:rPr lang="en-GB"/>
              <a:t>Critical analysis involves constructing well-reasoned arguments supported by evidence. In academic writing and discussions, the ability to present, defend, and critique arguments is a fundamental skill. This helps students </a:t>
            </a:r>
            <a:r>
              <a:rPr lang="en-GB" b="1"/>
              <a:t>communicate their ideas clearly</a:t>
            </a:r>
            <a:r>
              <a:rPr lang="en-GB"/>
              <a:t>, logically, and persuasively, whether in essays, presentations, or debates.</a:t>
            </a:r>
            <a:endParaRPr/>
          </a:p>
          <a:p>
            <a:pPr>
              <a:buFont typeface="+mj-lt"/>
              <a:buAutoNum type="arabicPeriod"/>
              <a:defRPr/>
            </a:pPr>
            <a:r>
              <a:rPr lang="en-GB" b="1"/>
              <a:t>Develops Ethical Awareness and Objectivity</a:t>
            </a:r>
            <a:endParaRPr lang="en-GB"/>
          </a:p>
          <a:p>
            <a:pPr marL="742950" lvl="1" indent="-285750">
              <a:buFont typeface="+mj-lt"/>
              <a:buAutoNum type="arabicPeriod"/>
              <a:defRPr/>
            </a:pPr>
            <a:r>
              <a:rPr lang="en-GB"/>
              <a:t>Academic critical analysis requires students to approach subjects with </a:t>
            </a:r>
            <a:r>
              <a:rPr lang="en-GB" b="1"/>
              <a:t>objectivity</a:t>
            </a:r>
            <a:r>
              <a:rPr lang="en-GB"/>
              <a:t> and </a:t>
            </a:r>
            <a:r>
              <a:rPr lang="en-GB" b="1"/>
              <a:t>open-mindedness</a:t>
            </a:r>
            <a:r>
              <a:rPr lang="en-GB"/>
              <a:t>. By evaluating evidence without bias, recognizing different viewpoints, and understanding the limitations of various arguments, students cultivate ethical awareness and the ability to engage with sensitive or controversial topics in a balanced and respectful manner.</a:t>
            </a:r>
            <a:endParaRPr/>
          </a:p>
          <a:p>
            <a:pPr>
              <a:buFont typeface="+mj-lt"/>
              <a:buAutoNum type="arabicPeriod"/>
              <a:defRPr/>
            </a:pPr>
            <a:r>
              <a:rPr lang="en-GB" b="1"/>
              <a:t>Prepares for Academic and Professional Research</a:t>
            </a:r>
            <a:endParaRPr lang="en-GB"/>
          </a:p>
          <a:p>
            <a:pPr marL="742950" lvl="1" indent="-285750">
              <a:buFont typeface="+mj-lt"/>
              <a:buAutoNum type="arabicPeriod"/>
              <a:defRPr/>
            </a:pPr>
            <a:r>
              <a:rPr lang="en-GB"/>
              <a:t>In academic research, critical analysis is essential for reviewing literature, interpreting data, and drawing conclusions. It allows students to scrutinize the quality of studies, identify gaps in existing research, and propose areas for further investigation. This skill is also valuable in many professional fields, where critical thinking and decision-making are central to success.</a:t>
            </a:r>
            <a:endParaRPr/>
          </a:p>
          <a:p>
            <a:pPr>
              <a:defRPr/>
            </a:pPr>
            <a:r>
              <a:rPr lang="en-GB"/>
              <a:t>In conclusion, critical analysis is a vital academic skill because it fosters deeper understanding, independent thinking, problem-solving abilities, effective communication, and objectivity. These competencies not only support academic success but also prepare students for real-world challenges in their careers and personal lives.</a:t>
            </a:r>
            <a:endParaRPr/>
          </a:p>
          <a:p>
            <a:pPr>
              <a:defRPr/>
            </a:pPr>
            <a:endParaRPr lang="en-GB"/>
          </a:p>
        </p:txBody>
      </p:sp>
      <p:sp>
        <p:nvSpPr>
          <p:cNvPr id="197923563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7337571" name="Slide Image Placeholder 1"/>
          <p:cNvSpPr>
            <a:spLocks noGrp="1" noRot="1" noChangeAspect="1"/>
          </p:cNvSpPr>
          <p:nvPr>
            <p:ph type="sldImg"/>
          </p:nvPr>
        </p:nvSpPr>
        <p:spPr bwMode="auto"/>
      </p:sp>
      <p:sp>
        <p:nvSpPr>
          <p:cNvPr id="1223394172" name="Notes Placeholder 2"/>
          <p:cNvSpPr>
            <a:spLocks noGrp="1"/>
          </p:cNvSpPr>
          <p:nvPr>
            <p:ph type="body" idx="1"/>
          </p:nvPr>
        </p:nvSpPr>
        <p:spPr bwMode="auto"/>
        <p:txBody>
          <a:bodyPr/>
          <a:lstStyle/>
          <a:p>
            <a:pPr>
              <a:defRPr/>
            </a:pPr>
            <a:r>
              <a:rPr lang="en-GB"/>
              <a:t>When critically evaluating the impact of a digital health innovation on </a:t>
            </a:r>
            <a:r>
              <a:rPr lang="en-GB" b="1"/>
              <a:t>service delivery</a:t>
            </a:r>
            <a:r>
              <a:rPr lang="en-GB"/>
              <a:t> and </a:t>
            </a:r>
            <a:r>
              <a:rPr lang="en-GB" b="1"/>
              <a:t>health job roles</a:t>
            </a:r>
            <a:r>
              <a:rPr lang="en-GB"/>
              <a:t> in the UK, the following ten key points can help provide a comprehensive understanding:</a:t>
            </a:r>
            <a:endParaRPr/>
          </a:p>
          <a:p>
            <a:pPr>
              <a:defRPr/>
            </a:pPr>
            <a:r>
              <a:rPr lang="en-GB" b="1"/>
              <a:t>1. Impact on Workflow Efficiency</a:t>
            </a:r>
            <a:endParaRPr/>
          </a:p>
          <a:p>
            <a:pPr>
              <a:buFont typeface="Arial"/>
              <a:buChar char="•"/>
              <a:defRPr/>
            </a:pPr>
            <a:r>
              <a:rPr lang="en-GB" b="1"/>
              <a:t>Does it streamline or complicate clinical workflows?</a:t>
            </a:r>
            <a:r>
              <a:rPr lang="en-GB"/>
              <a:t> Evaluate whether the digital health innovation improves workflow efficiency, such as automating administrative tasks, reducing documentation time, or simplifying patient management. Conversely, assess if it introduces complexities that disrupt existing workflows.</a:t>
            </a:r>
            <a:endParaRPr/>
          </a:p>
          <a:p>
            <a:pPr>
              <a:buFont typeface="Arial"/>
              <a:buChar char="•"/>
              <a:defRPr/>
            </a:pPr>
            <a:r>
              <a:rPr lang="en-GB" b="1"/>
              <a:t>Is it reducing bottlenecks?</a:t>
            </a:r>
            <a:r>
              <a:rPr lang="en-GB"/>
              <a:t> Consider whether the innovation reduces waiting times, speeds up diagnosis, treatment, or referrals, and eliminates inefficiencies in the service delivery process.</a:t>
            </a:r>
            <a:endParaRPr/>
          </a:p>
          <a:p>
            <a:pPr>
              <a:defRPr/>
            </a:pPr>
            <a:r>
              <a:rPr lang="en-GB" b="1"/>
              <a:t>2. Changes in Job Roles and Responsibilities</a:t>
            </a:r>
            <a:endParaRPr/>
          </a:p>
          <a:p>
            <a:pPr>
              <a:buFont typeface="Arial"/>
              <a:buChar char="•"/>
              <a:defRPr/>
            </a:pPr>
            <a:r>
              <a:rPr lang="en-GB" b="1"/>
              <a:t>How does it alter healthcare roles?</a:t>
            </a:r>
            <a:r>
              <a:rPr lang="en-GB"/>
              <a:t> Examine whether the digital health solution changes the scope of practice for healthcare professionals. Does it create new job roles, change decision-making responsibilities, or alter existing hierarchies within clinical teams?</a:t>
            </a:r>
            <a:endParaRPr/>
          </a:p>
          <a:p>
            <a:pPr>
              <a:buFont typeface="Arial"/>
              <a:buChar char="•"/>
              <a:defRPr/>
            </a:pPr>
            <a:r>
              <a:rPr lang="en-GB" b="1"/>
              <a:t>Is there task shifting or delegation?</a:t>
            </a:r>
            <a:r>
              <a:rPr lang="en-GB"/>
              <a:t> Evaluate whether routine tasks can be shifted from highly skilled professionals to lower-tier staff, or whether certain responsibilities (e.g., data entry, monitoring) are delegated to patients themselves.</a:t>
            </a:r>
            <a:endParaRPr/>
          </a:p>
          <a:p>
            <a:pPr>
              <a:defRPr/>
            </a:pPr>
            <a:r>
              <a:rPr lang="en-GB" b="1"/>
              <a:t>3. Training and Upskilling Requirements</a:t>
            </a:r>
            <a:endParaRPr/>
          </a:p>
          <a:p>
            <a:pPr>
              <a:buFont typeface="Arial"/>
              <a:buChar char="•"/>
              <a:defRPr/>
            </a:pPr>
            <a:r>
              <a:rPr lang="en-GB" b="1"/>
              <a:t>What training is needed for healthcare staff?</a:t>
            </a:r>
            <a:r>
              <a:rPr lang="en-GB"/>
              <a:t> Assess the level of training required for healthcare professionals to use the innovation effectively. Are staff prepared to handle the technological aspects of the system, and is the training practical and ongoing?</a:t>
            </a:r>
            <a:endParaRPr/>
          </a:p>
          <a:p>
            <a:pPr>
              <a:buFont typeface="Arial"/>
              <a:buChar char="•"/>
              <a:defRPr/>
            </a:pPr>
            <a:r>
              <a:rPr lang="en-GB" b="1"/>
              <a:t>Is there a need for new competencies?</a:t>
            </a:r>
            <a:r>
              <a:rPr lang="en-GB"/>
              <a:t> Consider whether the innovation demands new digital competencies, data analysis skills, or proficiency in health informatics that may require upskilling or hiring new personnel.</a:t>
            </a:r>
            <a:endParaRPr/>
          </a:p>
          <a:p>
            <a:pPr>
              <a:defRPr/>
            </a:pPr>
            <a:r>
              <a:rPr lang="en-GB" b="1"/>
              <a:t>4. Impact on Patient-Provider Interaction</a:t>
            </a:r>
            <a:endParaRPr/>
          </a:p>
          <a:p>
            <a:pPr>
              <a:buFont typeface="Arial"/>
              <a:buChar char="•"/>
              <a:defRPr/>
            </a:pPr>
            <a:r>
              <a:rPr lang="en-GB" b="1"/>
              <a:t>Does it affect the quality of face-to-face interactions?</a:t>
            </a:r>
            <a:r>
              <a:rPr lang="en-GB"/>
              <a:t> Evaluate whether the digital health tool improves communication between patients and healthcare providers or diminishes personal interaction, potentially making care feel impersonal.</a:t>
            </a:r>
            <a:endParaRPr/>
          </a:p>
          <a:p>
            <a:pPr>
              <a:buFont typeface="Arial"/>
              <a:buChar char="•"/>
              <a:defRPr/>
            </a:pPr>
            <a:r>
              <a:rPr lang="en-GB" b="1"/>
              <a:t>Is there an over-reliance on digital channels?</a:t>
            </a:r>
            <a:r>
              <a:rPr lang="en-GB"/>
              <a:t> Consider if digital tools replace essential human interaction in ways that could lead to less comprehensive care or diminished trust between patients and healthcare providers.</a:t>
            </a:r>
            <a:endParaRPr/>
          </a:p>
          <a:p>
            <a:pPr>
              <a:defRPr/>
            </a:pPr>
            <a:r>
              <a:rPr lang="en-GB" b="1"/>
              <a:t>5. Staff Workload and Burnout</a:t>
            </a:r>
            <a:endParaRPr/>
          </a:p>
          <a:p>
            <a:pPr>
              <a:buFont typeface="Arial"/>
              <a:buChar char="•"/>
              <a:defRPr/>
            </a:pPr>
            <a:r>
              <a:rPr lang="en-GB" b="1"/>
              <a:t>Does it reduce or increase the workload?</a:t>
            </a:r>
            <a:r>
              <a:rPr lang="en-GB"/>
              <a:t> Assess whether the innovation alleviates staff workload by automating tasks and reducing administrative burden, or if it leads to more work (e.g., managing digital systems, responding to telehealth queries).</a:t>
            </a:r>
            <a:endParaRPr/>
          </a:p>
          <a:p>
            <a:pPr>
              <a:buFont typeface="Arial"/>
              <a:buChar char="•"/>
              <a:defRPr/>
            </a:pPr>
            <a:r>
              <a:rPr lang="en-GB" b="1"/>
              <a:t>How does it affect burnout rates?</a:t>
            </a:r>
            <a:r>
              <a:rPr lang="en-GB"/>
              <a:t> Consider the impact on healthcare workers' mental health and job satisfaction, particularly if the innovation demands constant digital interaction, leads to “digital overload,” or increases the pressure on staff.</a:t>
            </a:r>
            <a:endParaRPr/>
          </a:p>
          <a:p>
            <a:pPr>
              <a:defRPr/>
            </a:pPr>
            <a:r>
              <a:rPr lang="en-GB" b="1"/>
              <a:t>6. Service Delivery Quality and Patient Outcomes</a:t>
            </a:r>
            <a:endParaRPr/>
          </a:p>
          <a:p>
            <a:pPr>
              <a:buFont typeface="Arial"/>
              <a:buChar char="•"/>
              <a:defRPr/>
            </a:pPr>
            <a:r>
              <a:rPr lang="en-GB" b="1"/>
              <a:t>Does it enhance the quality of care?</a:t>
            </a:r>
            <a:r>
              <a:rPr lang="en-GB"/>
              <a:t> Evaluate whether the innovation improves clinical outcomes, such as faster diagnosis, more accurate treatments, or better chronic disease management, and whether these benefits align with national health priorities.</a:t>
            </a:r>
            <a:endParaRPr/>
          </a:p>
          <a:p>
            <a:pPr>
              <a:buFont typeface="Arial"/>
              <a:buChar char="•"/>
              <a:defRPr/>
            </a:pPr>
            <a:r>
              <a:rPr lang="en-GB" b="1"/>
              <a:t>Is care more personalized or coordinated?</a:t>
            </a:r>
            <a:r>
              <a:rPr lang="en-GB"/>
              <a:t> Consider whether the innovation enables more personalized care plans, better care coordination across departments or specialties, or improvements in patient safety.</a:t>
            </a:r>
            <a:endParaRPr/>
          </a:p>
          <a:p>
            <a:pPr>
              <a:defRPr/>
            </a:pPr>
            <a:r>
              <a:rPr lang="en-GB" b="1"/>
              <a:t>7. Integration with Existing Systems</a:t>
            </a:r>
            <a:endParaRPr/>
          </a:p>
          <a:p>
            <a:pPr>
              <a:buFont typeface="Arial"/>
              <a:buChar char="•"/>
              <a:defRPr/>
            </a:pPr>
            <a:r>
              <a:rPr lang="en-GB" b="1"/>
              <a:t>How well does it integrate with NHS infrastructure?</a:t>
            </a:r>
            <a:r>
              <a:rPr lang="en-GB"/>
              <a:t> Assess the innovation’s compatibility with existing electronic health records (EHRs), clinical systems, and hospital IT infrastructure. Poor integration could lead to inefficiencies or duplication of work.</a:t>
            </a:r>
            <a:endParaRPr/>
          </a:p>
          <a:p>
            <a:pPr>
              <a:buFont typeface="Arial"/>
              <a:buChar char="•"/>
              <a:defRPr/>
            </a:pPr>
            <a:r>
              <a:rPr lang="en-GB" b="1"/>
              <a:t>Does it support seamless communication?</a:t>
            </a:r>
            <a:r>
              <a:rPr lang="en-GB"/>
              <a:t> Consider whether the innovation improves interprofessional communication, such as through easier data sharing between primary care, secondary care, and specialist services, or if it creates data silos that hinder collaboration.</a:t>
            </a:r>
            <a:endParaRPr/>
          </a:p>
          <a:p>
            <a:pPr>
              <a:defRPr/>
            </a:pPr>
            <a:r>
              <a:rPr lang="en-GB" b="1"/>
              <a:t>8. Regulatory Compliance and Clinical Governance</a:t>
            </a:r>
            <a:endParaRPr/>
          </a:p>
          <a:p>
            <a:pPr>
              <a:buFont typeface="Arial"/>
              <a:buChar char="•"/>
              <a:defRPr/>
            </a:pPr>
            <a:r>
              <a:rPr lang="en-GB" b="1"/>
              <a:t>Is it aligned with healthcare regulations?</a:t>
            </a:r>
            <a:r>
              <a:rPr lang="en-GB"/>
              <a:t> Evaluate whether the innovation meets UK regulatory standards, such as compliance with the </a:t>
            </a:r>
            <a:r>
              <a:rPr lang="en-GB" b="1"/>
              <a:t>Care Quality Commission (CQC)</a:t>
            </a:r>
            <a:r>
              <a:rPr lang="en-GB"/>
              <a:t>, </a:t>
            </a:r>
            <a:r>
              <a:rPr lang="en-GB" b="1"/>
              <a:t>NHS Digital</a:t>
            </a:r>
            <a:r>
              <a:rPr lang="en-GB"/>
              <a:t> guidelines, and </a:t>
            </a:r>
            <a:r>
              <a:rPr lang="en-GB" b="1"/>
              <a:t>MHRA</a:t>
            </a:r>
            <a:r>
              <a:rPr lang="en-GB"/>
              <a:t> regulations. Non-compliance could lead to risks for patient safety and staff legal responsibilities.</a:t>
            </a:r>
            <a:endParaRPr/>
          </a:p>
          <a:p>
            <a:pPr>
              <a:buFont typeface="Arial"/>
              <a:buChar char="•"/>
              <a:defRPr/>
            </a:pPr>
            <a:r>
              <a:rPr lang="en-GB" b="1"/>
              <a:t>How does it affect clinical governance?</a:t>
            </a:r>
            <a:r>
              <a:rPr lang="en-GB"/>
              <a:t> Consider how the innovation fits into clinical governance frameworks, particularly in maintaining accountability, quality standards, and monitoring patient outcomes.</a:t>
            </a:r>
            <a:endParaRPr/>
          </a:p>
          <a:p>
            <a:pPr>
              <a:defRPr/>
            </a:pPr>
            <a:r>
              <a:rPr lang="en-GB" b="1"/>
              <a:t>9. Staff Acceptance and Adaptability</a:t>
            </a:r>
            <a:endParaRPr/>
          </a:p>
          <a:p>
            <a:pPr>
              <a:buFont typeface="Arial"/>
              <a:buChar char="•"/>
              <a:defRPr/>
            </a:pPr>
            <a:r>
              <a:rPr lang="en-GB" b="1"/>
              <a:t>How well is it accepted by healthcare professionals?</a:t>
            </a:r>
            <a:r>
              <a:rPr lang="en-GB"/>
              <a:t> Gauge the level of acceptance among staff, as resistance to change can hinder successful implementation. Factors such as perceived usefulness, ease of use, and the level of staff involvement in the decision-making process will be crucial.</a:t>
            </a:r>
            <a:endParaRPr/>
          </a:p>
          <a:p>
            <a:pPr>
              <a:buFont typeface="Arial"/>
              <a:buChar char="•"/>
              <a:defRPr/>
            </a:pPr>
            <a:r>
              <a:rPr lang="en-GB" b="1"/>
              <a:t>Is the workforce adaptable to change?</a:t>
            </a:r>
            <a:r>
              <a:rPr lang="en-GB"/>
              <a:t> Assess the workforce’s capacity to adapt to new technologies. Resistance or low adaptability can slow down the adoption process and limit the innovation’s impact on service delivery.</a:t>
            </a:r>
            <a:endParaRPr/>
          </a:p>
          <a:p>
            <a:pPr>
              <a:defRPr/>
            </a:pPr>
            <a:r>
              <a:rPr lang="en-GB" b="1"/>
              <a:t>10. Long-term Sustainability and Scalability</a:t>
            </a:r>
            <a:endParaRPr/>
          </a:p>
          <a:p>
            <a:pPr>
              <a:buFont typeface="Arial"/>
              <a:buChar char="•"/>
              <a:defRPr/>
            </a:pPr>
            <a:r>
              <a:rPr lang="en-GB" b="1"/>
              <a:t>Can the innovation be maintained in the long run?</a:t>
            </a:r>
            <a:r>
              <a:rPr lang="en-GB"/>
              <a:t> Evaluate whether the innovation is sustainable from both a technical and human resource perspective. Can it be maintained with current staff levels, or will ongoing support, training, and new hires be necessary?</a:t>
            </a:r>
            <a:endParaRPr/>
          </a:p>
          <a:p>
            <a:pPr>
              <a:buFont typeface="Arial"/>
              <a:buChar char="•"/>
              <a:defRPr/>
            </a:pPr>
            <a:r>
              <a:rPr lang="en-GB" b="1"/>
              <a:t>Is it scalable across the healthcare system?</a:t>
            </a:r>
            <a:r>
              <a:rPr lang="en-GB"/>
              <a:t> Consider whether the digital health tool can be scaled across different healthcare settings (e.g., from primary care to hospitals) and regions within the UK, ensuring it benefits a wide range of services and roles.</a:t>
            </a:r>
            <a:endParaRPr/>
          </a:p>
          <a:p>
            <a:pPr>
              <a:defRPr/>
            </a:pPr>
            <a:r>
              <a:rPr lang="en-GB"/>
              <a:t>These ten points provide a robust framework for critically evaluating the impact of a digital health innovation on service delivery and health job roles. Considering these factors helps ensure that the technology supports the goals of the UK healthcare system, improves service quality, and positively influences the workforce.</a:t>
            </a:r>
            <a:endParaRPr/>
          </a:p>
          <a:p>
            <a:pPr>
              <a:defRPr/>
            </a:pPr>
            <a:endParaRPr lang="en-GB"/>
          </a:p>
        </p:txBody>
      </p:sp>
      <p:sp>
        <p:nvSpPr>
          <p:cNvPr id="928964121"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51272954" name="Slide Image Placeholder 1"/>
          <p:cNvSpPr>
            <a:spLocks noGrp="1" noRot="1" noChangeAspect="1"/>
          </p:cNvSpPr>
          <p:nvPr>
            <p:ph type="sldImg"/>
          </p:nvPr>
        </p:nvSpPr>
        <p:spPr bwMode="auto"/>
      </p:sp>
      <p:sp>
        <p:nvSpPr>
          <p:cNvPr id="186018278" name="Notes Placeholder 2"/>
          <p:cNvSpPr>
            <a:spLocks noGrp="1"/>
          </p:cNvSpPr>
          <p:nvPr>
            <p:ph type="body" idx="1"/>
          </p:nvPr>
        </p:nvSpPr>
        <p:spPr bwMode="auto"/>
        <p:txBody>
          <a:bodyPr/>
          <a:lstStyle/>
          <a:p>
            <a:pPr>
              <a:defRPr/>
            </a:pPr>
            <a:r>
              <a:rPr lang="en-GB"/>
              <a:t>When critically evaluating the impact of a digital health innovation on the community in the UK, it's important to assess various dimensions that can influence both the success of the innovation and its broader implications. Here are ten key points to consider:</a:t>
            </a:r>
            <a:endParaRPr/>
          </a:p>
          <a:p>
            <a:pPr>
              <a:defRPr/>
            </a:pPr>
            <a:r>
              <a:rPr lang="en-GB" b="1"/>
              <a:t>1. Accessibility and Inclusivity</a:t>
            </a:r>
            <a:endParaRPr/>
          </a:p>
          <a:p>
            <a:pPr>
              <a:buFont typeface="Arial"/>
              <a:buChar char="•"/>
              <a:defRPr/>
            </a:pPr>
            <a:r>
              <a:rPr lang="en-GB" b="1"/>
              <a:t>Does the innovation reduce health inequalities?</a:t>
            </a:r>
            <a:r>
              <a:rPr lang="en-GB"/>
              <a:t> Evaluate whether the digital health solution is accessible to all demographics, including marginalized and vulnerable populations, such as the elderly, those with disabilities, or those with limited digital literacy.</a:t>
            </a:r>
            <a:endParaRPr/>
          </a:p>
          <a:p>
            <a:pPr>
              <a:buFont typeface="Arial"/>
              <a:buChar char="•"/>
              <a:defRPr/>
            </a:pPr>
            <a:r>
              <a:rPr lang="en-GB" b="1"/>
              <a:t>Is it available across different geographical areas?</a:t>
            </a:r>
            <a:r>
              <a:rPr lang="en-GB"/>
              <a:t> Consider whether the innovation benefits urban, rural, and remote communities equally, especially given regional variations in healthcare services in the UK.</a:t>
            </a:r>
            <a:endParaRPr/>
          </a:p>
          <a:p>
            <a:pPr>
              <a:defRPr/>
            </a:pPr>
            <a:r>
              <a:rPr lang="en-GB" b="1"/>
              <a:t>2. User Adoption and Engagement</a:t>
            </a:r>
            <a:endParaRPr/>
          </a:p>
          <a:p>
            <a:pPr>
              <a:buFont typeface="Arial"/>
              <a:buChar char="•"/>
              <a:defRPr/>
            </a:pPr>
            <a:r>
              <a:rPr lang="en-GB" b="1"/>
              <a:t>Are people using it as intended?</a:t>
            </a:r>
            <a:r>
              <a:rPr lang="en-GB"/>
              <a:t> Assess the level of user adoption, how intuitive the platform is for diverse populations, and whether there is sustained engagement over time. Look for barriers to adoption, such as user interface complexity or the need for significant behavioral changes.</a:t>
            </a:r>
            <a:endParaRPr/>
          </a:p>
          <a:p>
            <a:pPr>
              <a:buFont typeface="Arial"/>
              <a:buChar char="•"/>
              <a:defRPr/>
            </a:pPr>
            <a:r>
              <a:rPr lang="en-GB" b="1"/>
              <a:t>Are healthcare professionals onboard?</a:t>
            </a:r>
            <a:r>
              <a:rPr lang="en-GB"/>
              <a:t> Consider whether healthcare providers and clinicians are comfortable using the technology, as their endorsement and training will be crucial for the innovation’s success.</a:t>
            </a:r>
            <a:endParaRPr/>
          </a:p>
          <a:p>
            <a:pPr>
              <a:defRPr/>
            </a:pPr>
            <a:r>
              <a:rPr lang="en-GB" b="1"/>
              <a:t>3. Health Outcomes and Effectiveness</a:t>
            </a:r>
            <a:endParaRPr/>
          </a:p>
          <a:p>
            <a:pPr>
              <a:buFont typeface="Arial"/>
              <a:buChar char="•"/>
              <a:defRPr/>
            </a:pPr>
            <a:r>
              <a:rPr lang="en-GB" b="1"/>
              <a:t>What impact does it have on health outcomes?</a:t>
            </a:r>
            <a:r>
              <a:rPr lang="en-GB"/>
              <a:t> Measure whether the innovation is improving patient health and well-being. Does it reduce disease incidence, improve management of chronic conditions, or prevent hospitalizations?</a:t>
            </a:r>
            <a:endParaRPr/>
          </a:p>
          <a:p>
            <a:pPr>
              <a:buFont typeface="Arial"/>
              <a:buChar char="•"/>
              <a:defRPr/>
            </a:pPr>
            <a:r>
              <a:rPr lang="en-GB" b="1"/>
              <a:t>Are there unintended consequences?</a:t>
            </a:r>
            <a:r>
              <a:rPr lang="en-GB"/>
              <a:t> Investigate any potential adverse effects, such as over-reliance on digital tools that could lead to reduced human interaction, clinical errors, or exacerbating existing health inequities.</a:t>
            </a:r>
            <a:endParaRPr/>
          </a:p>
          <a:p>
            <a:pPr>
              <a:defRPr/>
            </a:pPr>
            <a:r>
              <a:rPr lang="en-GB" b="1"/>
              <a:t>4. Data Privacy and Security</a:t>
            </a:r>
            <a:endParaRPr/>
          </a:p>
          <a:p>
            <a:pPr>
              <a:buFont typeface="Arial"/>
              <a:buChar char="•"/>
              <a:defRPr/>
            </a:pPr>
            <a:r>
              <a:rPr lang="en-GB" b="1"/>
              <a:t>Is the innovation compliant with UK regulations?</a:t>
            </a:r>
            <a:r>
              <a:rPr lang="en-GB"/>
              <a:t> Evaluate whether the technology adheres to the </a:t>
            </a:r>
            <a:r>
              <a:rPr lang="en-GB" b="1"/>
              <a:t>General Data Protection Regulation (GDPR)</a:t>
            </a:r>
            <a:r>
              <a:rPr lang="en-GB"/>
              <a:t> and other UK data protection laws. It should have robust mechanisms to safeguard personal health data.</a:t>
            </a:r>
            <a:endParaRPr/>
          </a:p>
          <a:p>
            <a:pPr>
              <a:buFont typeface="Arial"/>
              <a:buChar char="•"/>
              <a:defRPr/>
            </a:pPr>
            <a:r>
              <a:rPr lang="en-GB" b="1"/>
              <a:t>How is data managed and shared?</a:t>
            </a:r>
            <a:r>
              <a:rPr lang="en-GB"/>
              <a:t> Assess the transparency and ethics of how patient data is collected, stored, and shared, particularly regarding third parties and anonymization processes.</a:t>
            </a:r>
            <a:endParaRPr/>
          </a:p>
          <a:p>
            <a:pPr>
              <a:defRPr/>
            </a:pPr>
            <a:r>
              <a:rPr lang="en-GB" b="1"/>
              <a:t>5. Cost-Effectiveness and Sustainability</a:t>
            </a:r>
            <a:endParaRPr/>
          </a:p>
          <a:p>
            <a:pPr>
              <a:buFont typeface="Arial"/>
              <a:buChar char="•"/>
              <a:defRPr/>
            </a:pPr>
            <a:r>
              <a:rPr lang="en-GB" b="1"/>
              <a:t>Does it offer value for money?</a:t>
            </a:r>
            <a:r>
              <a:rPr lang="en-GB"/>
              <a:t> Examine whether the digital health innovation delivers better outcomes relative to its costs. Consider whether the initial investment, maintenance, and long-term operational costs are justified by the benefits to the community.</a:t>
            </a:r>
            <a:endParaRPr/>
          </a:p>
          <a:p>
            <a:pPr>
              <a:buFont typeface="Arial"/>
              <a:buChar char="•"/>
              <a:defRPr/>
            </a:pPr>
            <a:r>
              <a:rPr lang="en-GB" b="1"/>
              <a:t>Can it be scaled and sustained?</a:t>
            </a:r>
            <a:r>
              <a:rPr lang="en-GB"/>
              <a:t> Consider whether the innovation can be scaled beyond initial pilot projects and sustained within the UK healthcare system, particularly within the constraints of NHS budgets.</a:t>
            </a:r>
            <a:endParaRPr/>
          </a:p>
          <a:p>
            <a:pPr>
              <a:defRPr/>
            </a:pPr>
            <a:r>
              <a:rPr lang="en-GB" b="1"/>
              <a:t>6. Integration with Existing Healthcare Systems</a:t>
            </a:r>
            <a:endParaRPr/>
          </a:p>
          <a:p>
            <a:pPr>
              <a:buFont typeface="Arial"/>
              <a:buChar char="•"/>
              <a:defRPr/>
            </a:pPr>
            <a:r>
              <a:rPr lang="en-GB" b="1"/>
              <a:t>How well does it integrate with the NHS?</a:t>
            </a:r>
            <a:r>
              <a:rPr lang="en-GB"/>
              <a:t> Evaluate whether the innovation aligns with the structure and workflows of the </a:t>
            </a:r>
            <a:r>
              <a:rPr lang="en-GB" b="1"/>
              <a:t>NHS</a:t>
            </a:r>
            <a:r>
              <a:rPr lang="en-GB"/>
              <a:t>, including Electronic Health Records (EHR) systems, referral pathways, and clinical workflows.</a:t>
            </a:r>
            <a:endParaRPr/>
          </a:p>
          <a:p>
            <a:pPr>
              <a:buFont typeface="Arial"/>
              <a:buChar char="•"/>
              <a:defRPr/>
            </a:pPr>
            <a:r>
              <a:rPr lang="en-GB" b="1"/>
              <a:t>Does it support interoperability?</a:t>
            </a:r>
            <a:r>
              <a:rPr lang="en-GB"/>
              <a:t> Assess whether the innovation can exchange information with other digital health systems seamlessly and comply with established standards for interoperability.</a:t>
            </a:r>
            <a:endParaRPr/>
          </a:p>
          <a:p>
            <a:pPr>
              <a:defRPr/>
            </a:pPr>
            <a:r>
              <a:rPr lang="en-GB" b="1"/>
              <a:t>7. Regulatory and Ethical Considerations</a:t>
            </a:r>
            <a:endParaRPr/>
          </a:p>
          <a:p>
            <a:pPr>
              <a:buFont typeface="Arial"/>
              <a:buChar char="•"/>
              <a:defRPr/>
            </a:pPr>
            <a:r>
              <a:rPr lang="en-GB" b="1"/>
              <a:t>Is it regulated appropriately?</a:t>
            </a:r>
            <a:r>
              <a:rPr lang="en-GB"/>
              <a:t> Determine if the innovation complies with the </a:t>
            </a:r>
            <a:r>
              <a:rPr lang="en-GB" b="1"/>
              <a:t>Medicines and Healthcare products Regulatory Agency (MHRA)</a:t>
            </a:r>
            <a:r>
              <a:rPr lang="en-GB"/>
              <a:t> and other UK regulatory bodies' requirements for digital health technologies.</a:t>
            </a:r>
            <a:endParaRPr/>
          </a:p>
          <a:p>
            <a:pPr>
              <a:buFont typeface="Arial"/>
              <a:buChar char="•"/>
              <a:defRPr/>
            </a:pPr>
            <a:r>
              <a:rPr lang="en-GB" b="1"/>
              <a:t>Are there ethical concerns?</a:t>
            </a:r>
            <a:r>
              <a:rPr lang="en-GB"/>
              <a:t> Consider ethical questions, such as whether the technology respects patient autonomy, informed consent, and equitable access. Evaluate any potential for bias or discrimination in the algorithms or system design.</a:t>
            </a:r>
            <a:endParaRPr/>
          </a:p>
          <a:p>
            <a:pPr>
              <a:defRPr/>
            </a:pPr>
            <a:r>
              <a:rPr lang="en-GB" b="1"/>
              <a:t>8. Patient Empowerment and Experience</a:t>
            </a:r>
            <a:endParaRPr/>
          </a:p>
          <a:p>
            <a:pPr>
              <a:buFont typeface="Arial"/>
              <a:buChar char="•"/>
              <a:defRPr/>
            </a:pPr>
            <a:r>
              <a:rPr lang="en-GB" b="1"/>
              <a:t>Does it empower patients?</a:t>
            </a:r>
            <a:r>
              <a:rPr lang="en-GB"/>
              <a:t> Assess whether the innovation enhances patient autonomy by providing them with tools to manage their health more effectively, such as access to personalized health data, treatment information, and self-care tools.</a:t>
            </a:r>
            <a:endParaRPr/>
          </a:p>
          <a:p>
            <a:pPr>
              <a:buFont typeface="Arial"/>
              <a:buChar char="•"/>
              <a:defRPr/>
            </a:pPr>
            <a:r>
              <a:rPr lang="en-GB" b="1"/>
              <a:t>How does it affect the patient experience?</a:t>
            </a:r>
            <a:r>
              <a:rPr lang="en-GB"/>
              <a:t> Consider the impact on patient satisfaction and trust in healthcare services, focusing on whether the innovation enhances communication with healthcare providers or adds unnecessary complexity.</a:t>
            </a:r>
            <a:endParaRPr/>
          </a:p>
          <a:p>
            <a:pPr>
              <a:defRPr/>
            </a:pPr>
            <a:r>
              <a:rPr lang="en-GB" b="1"/>
              <a:t>9. Impact on Healthcare Workforce</a:t>
            </a:r>
            <a:endParaRPr/>
          </a:p>
          <a:p>
            <a:pPr>
              <a:buFont typeface="Arial"/>
              <a:buChar char="•"/>
              <a:defRPr/>
            </a:pPr>
            <a:r>
              <a:rPr lang="en-GB" b="1"/>
              <a:t>How does it affect healthcare professionals?</a:t>
            </a:r>
            <a:r>
              <a:rPr lang="en-GB"/>
              <a:t> Assess the implications for healthcare workers, such as changes in workload, professional roles, or required skills. Innovations that reduce administrative burden or improve workflow efficiency may be highly valued.</a:t>
            </a:r>
            <a:endParaRPr/>
          </a:p>
          <a:p>
            <a:pPr>
              <a:buFont typeface="Arial"/>
              <a:buChar char="•"/>
              <a:defRPr/>
            </a:pPr>
            <a:r>
              <a:rPr lang="en-GB" b="1"/>
              <a:t>Is there adequate training and support?</a:t>
            </a:r>
            <a:r>
              <a:rPr lang="en-GB"/>
              <a:t> Evaluate whether healthcare workers are receiving the necessary training to use the innovation effectively and if ongoing support is available.</a:t>
            </a:r>
            <a:endParaRPr/>
          </a:p>
          <a:p>
            <a:pPr>
              <a:defRPr/>
            </a:pPr>
            <a:r>
              <a:rPr lang="en-GB" b="1"/>
              <a:t>10. Public Health Impact and Population-Level Benefits</a:t>
            </a:r>
            <a:endParaRPr/>
          </a:p>
          <a:p>
            <a:pPr>
              <a:buFont typeface="Arial"/>
              <a:buChar char="•"/>
              <a:defRPr/>
            </a:pPr>
            <a:r>
              <a:rPr lang="en-GB" b="1"/>
              <a:t>What is the broader public health impact?</a:t>
            </a:r>
            <a:r>
              <a:rPr lang="en-GB"/>
              <a:t> Examine whether the innovation contributes to public health objectives, such as reducing disease burden at a population level, improving access to preventive care, or supporting mental health.</a:t>
            </a:r>
            <a:endParaRPr/>
          </a:p>
          <a:p>
            <a:pPr>
              <a:buFont typeface="Arial"/>
              <a:buChar char="•"/>
              <a:defRPr/>
            </a:pPr>
            <a:r>
              <a:rPr lang="en-GB" b="1"/>
              <a:t>Can it respond to health crises?</a:t>
            </a:r>
            <a:r>
              <a:rPr lang="en-GB"/>
              <a:t> Consider how adaptable the innovation is to urgent public health needs, such as responding to pandemics (like COVID-19) or addressing chronic healthcare challenges like obesity or mental health crises.</a:t>
            </a:r>
            <a:endParaRPr/>
          </a:p>
          <a:p>
            <a:pPr>
              <a:defRPr/>
            </a:pPr>
            <a:r>
              <a:rPr lang="en-GB"/>
              <a:t>By considering these key points, evaluators can comprehensively assess the impact of digital health innovations on the UK community, ensuring that they are not only effective and efficient but also equitable, ethical, and sustainable.</a:t>
            </a:r>
            <a:endParaRPr/>
          </a:p>
          <a:p>
            <a:pPr>
              <a:defRPr/>
            </a:pPr>
            <a:endParaRPr lang="en-GB"/>
          </a:p>
        </p:txBody>
      </p:sp>
      <p:sp>
        <p:nvSpPr>
          <p:cNvPr id="818756231"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70485995" name="Slide Image Placeholder 1"/>
          <p:cNvSpPr>
            <a:spLocks noGrp="1" noRot="1" noChangeAspect="1"/>
          </p:cNvSpPr>
          <p:nvPr>
            <p:ph type="sldImg"/>
          </p:nvPr>
        </p:nvSpPr>
        <p:spPr bwMode="auto"/>
      </p:sp>
      <p:sp>
        <p:nvSpPr>
          <p:cNvPr id="1647779093" name="Notes Placeholder 2"/>
          <p:cNvSpPr>
            <a:spLocks noGrp="1"/>
          </p:cNvSpPr>
          <p:nvPr>
            <p:ph type="body" idx="1"/>
          </p:nvPr>
        </p:nvSpPr>
        <p:spPr bwMode="auto"/>
        <p:txBody>
          <a:bodyPr/>
          <a:lstStyle/>
          <a:p>
            <a:pPr>
              <a:defRPr/>
            </a:pPr>
            <a:endParaRPr lang="en-GB"/>
          </a:p>
        </p:txBody>
      </p:sp>
      <p:sp>
        <p:nvSpPr>
          <p:cNvPr id="482161840"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67795007" name="Slide Image Placeholder 1"/>
          <p:cNvSpPr>
            <a:spLocks noGrp="1" noRot="1" noChangeAspect="1"/>
          </p:cNvSpPr>
          <p:nvPr>
            <p:ph type="sldImg"/>
          </p:nvPr>
        </p:nvSpPr>
        <p:spPr bwMode="auto"/>
      </p:sp>
      <p:sp>
        <p:nvSpPr>
          <p:cNvPr id="892676056" name="Notes Placeholder 2"/>
          <p:cNvSpPr>
            <a:spLocks noGrp="1"/>
          </p:cNvSpPr>
          <p:nvPr>
            <p:ph type="body" idx="1"/>
          </p:nvPr>
        </p:nvSpPr>
        <p:spPr bwMode="auto"/>
        <p:txBody>
          <a:bodyPr/>
          <a:lstStyle/>
          <a:p>
            <a:pPr>
              <a:defRPr/>
            </a:pPr>
            <a:r>
              <a:rPr lang="en-GB"/>
              <a:t>This structure organizes the report based on the four key areas outlined in the task: workforce, service delivery, patient/service user, and community. This allows for a comprehensive evaluation of the digital innovation from multiple perspectives.</a:t>
            </a:r>
            <a:endParaRPr/>
          </a:p>
          <a:p>
            <a:pPr>
              <a:defRPr/>
            </a:pPr>
            <a:r>
              <a:rPr lang="en-GB" b="1"/>
              <a:t>1. Introduction (250-300 words)</a:t>
            </a:r>
            <a:endParaRPr/>
          </a:p>
          <a:p>
            <a:pPr>
              <a:buFont typeface="Arial"/>
              <a:buChar char="•"/>
              <a:defRPr/>
            </a:pPr>
            <a:r>
              <a:rPr lang="en-GB"/>
              <a:t>Introduce the chosen digital innovation, including a brief description of what it is and how it works.</a:t>
            </a:r>
            <a:endParaRPr/>
          </a:p>
          <a:p>
            <a:pPr>
              <a:buFont typeface="Arial"/>
              <a:buChar char="•"/>
              <a:defRPr/>
            </a:pPr>
            <a:r>
              <a:rPr lang="en-GB"/>
              <a:t>Provide background on its implementation in health or social care within the UK in the last 10 years.</a:t>
            </a:r>
            <a:endParaRPr/>
          </a:p>
          <a:p>
            <a:pPr>
              <a:buFont typeface="Arial"/>
              <a:buChar char="•"/>
              <a:defRPr/>
            </a:pPr>
            <a:r>
              <a:rPr lang="en-GB"/>
              <a:t>Set out the purpose of the report and the specific areas of evaluation (workforce, service delivery, patient/service user, community).</a:t>
            </a:r>
            <a:endParaRPr/>
          </a:p>
          <a:p>
            <a:pPr>
              <a:buFont typeface="Arial"/>
              <a:buChar char="•"/>
              <a:defRPr/>
            </a:pPr>
            <a:r>
              <a:rPr lang="en-GB"/>
              <a:t>Highlight the report’s structure and objectives.</a:t>
            </a:r>
            <a:endParaRPr/>
          </a:p>
          <a:p>
            <a:pPr>
              <a:defRPr/>
            </a:pPr>
            <a:r>
              <a:rPr lang="en-GB" b="1"/>
              <a:t>2. Overview of the Digital Innovation (300-350 words)</a:t>
            </a:r>
            <a:endParaRPr/>
          </a:p>
          <a:p>
            <a:pPr>
              <a:buFont typeface="Arial"/>
              <a:buChar char="•"/>
              <a:defRPr/>
            </a:pPr>
            <a:r>
              <a:rPr lang="en-GB"/>
              <a:t>Discuss the background of the innovation (e.g., its development, the health challenge it addresses, and the context of its adoption).</a:t>
            </a:r>
            <a:endParaRPr/>
          </a:p>
          <a:p>
            <a:pPr>
              <a:buFont typeface="Arial"/>
              <a:buChar char="•"/>
              <a:defRPr/>
            </a:pPr>
            <a:r>
              <a:rPr lang="en-GB"/>
              <a:t>Provide specific examples of where and how it has been implemented in health or social care settings in the UK.</a:t>
            </a:r>
            <a:endParaRPr/>
          </a:p>
          <a:p>
            <a:pPr>
              <a:buFont typeface="Arial"/>
              <a:buChar char="•"/>
              <a:defRPr/>
            </a:pPr>
            <a:r>
              <a:rPr lang="en-GB"/>
              <a:t>Summarize the goals of the innovation in improving healthcare outcomes.</a:t>
            </a:r>
            <a:endParaRPr/>
          </a:p>
          <a:p>
            <a:pPr>
              <a:defRPr/>
            </a:pPr>
            <a:r>
              <a:rPr lang="en-GB" b="1"/>
              <a:t>3. Impact on the Workforce (350-400 words)</a:t>
            </a:r>
            <a:endParaRPr/>
          </a:p>
          <a:p>
            <a:pPr>
              <a:buFont typeface="Arial"/>
              <a:buChar char="•"/>
              <a:defRPr/>
            </a:pPr>
            <a:r>
              <a:rPr lang="en-GB"/>
              <a:t>Evaluate how the innovation has influenced healthcare job roles. Consider changes in staff responsibilities, new roles created, or tasks that have been eliminated or reduced.</a:t>
            </a:r>
            <a:endParaRPr/>
          </a:p>
          <a:p>
            <a:pPr>
              <a:buFont typeface="Arial"/>
              <a:buChar char="•"/>
              <a:defRPr/>
            </a:pPr>
            <a:r>
              <a:rPr lang="en-GB"/>
              <a:t>Discuss role competency, including whether the innovation requires new skills or training, and how staff have adapted.</a:t>
            </a:r>
            <a:endParaRPr/>
          </a:p>
          <a:p>
            <a:pPr>
              <a:buFont typeface="Arial"/>
              <a:buChar char="•"/>
              <a:defRPr/>
            </a:pPr>
            <a:r>
              <a:rPr lang="en-GB"/>
              <a:t>Consider positive impacts (e.g., reduction in administrative tasks, improved clinical decision-making) and negative aspects (e.g., potential job displacement, increased workload in managing the technology).</a:t>
            </a:r>
            <a:endParaRPr/>
          </a:p>
          <a:p>
            <a:pPr>
              <a:defRPr/>
            </a:pPr>
            <a:r>
              <a:rPr lang="en-GB" b="1"/>
              <a:t>4. Impact on Service Delivery (350-400 words)</a:t>
            </a:r>
            <a:endParaRPr/>
          </a:p>
          <a:p>
            <a:pPr>
              <a:buFont typeface="Arial"/>
              <a:buChar char="•"/>
              <a:defRPr/>
            </a:pPr>
            <a:r>
              <a:rPr lang="en-GB"/>
              <a:t>Analyze how the innovation has transformed day-to-day service delivery. Consider efficiency improvements, changes in care pathways, or workflow adjustments.</a:t>
            </a:r>
            <a:endParaRPr/>
          </a:p>
          <a:p>
            <a:pPr>
              <a:buFont typeface="Arial"/>
              <a:buChar char="•"/>
              <a:defRPr/>
            </a:pPr>
            <a:r>
              <a:rPr lang="en-GB"/>
              <a:t>Discuss any improvements or challenges in care coordination, speed of service, or access to care.</a:t>
            </a:r>
            <a:endParaRPr/>
          </a:p>
          <a:p>
            <a:pPr>
              <a:buFont typeface="Arial"/>
              <a:buChar char="•"/>
              <a:defRPr/>
            </a:pPr>
            <a:r>
              <a:rPr lang="en-GB"/>
              <a:t>Weigh both the benefits (e.g., faster diagnosis or treatment) and any unintended consequences (e.g., disruption to existing care practices).</a:t>
            </a:r>
            <a:endParaRPr/>
          </a:p>
          <a:p>
            <a:pPr>
              <a:defRPr/>
            </a:pPr>
            <a:r>
              <a:rPr lang="en-GB" b="1"/>
              <a:t>5. Impact on Patients/Service Users (350-400 words)</a:t>
            </a:r>
            <a:endParaRPr/>
          </a:p>
          <a:p>
            <a:pPr>
              <a:buFont typeface="Arial"/>
              <a:buChar char="•"/>
              <a:defRPr/>
            </a:pPr>
            <a:r>
              <a:rPr lang="en-GB"/>
              <a:t>Critically evaluate how the innovation affects patients’ or service users' perceptions and experiences of care.</a:t>
            </a:r>
            <a:endParaRPr/>
          </a:p>
          <a:p>
            <a:pPr>
              <a:buFont typeface="Arial"/>
              <a:buChar char="•"/>
              <a:defRPr/>
            </a:pPr>
            <a:r>
              <a:rPr lang="en-GB"/>
              <a:t>Discuss whether the innovation empowers patients, improves their outcomes, or affects their engagement with the healthcare system.</a:t>
            </a:r>
            <a:endParaRPr/>
          </a:p>
          <a:p>
            <a:pPr>
              <a:buFont typeface="Arial"/>
              <a:buChar char="•"/>
              <a:defRPr/>
            </a:pPr>
            <a:r>
              <a:rPr lang="en-GB"/>
              <a:t>Address potential negative impacts, such as digital exclusion, changes in patient-provider relationships, or reduced human interaction.</a:t>
            </a:r>
            <a:endParaRPr/>
          </a:p>
          <a:p>
            <a:pPr>
              <a:defRPr/>
            </a:pPr>
            <a:r>
              <a:rPr lang="en-GB" b="1"/>
              <a:t>6. Impact on the Community (350-400 words)</a:t>
            </a:r>
            <a:endParaRPr/>
          </a:p>
          <a:p>
            <a:pPr>
              <a:buFont typeface="Arial"/>
              <a:buChar char="•"/>
              <a:defRPr/>
            </a:pPr>
            <a:r>
              <a:rPr lang="en-GB"/>
              <a:t>Evaluate the broader effects of the innovation on the community, including public health, family involvement, and healthcare access in different locations (urban vs rural).</a:t>
            </a:r>
            <a:endParaRPr/>
          </a:p>
          <a:p>
            <a:pPr>
              <a:buFont typeface="Arial"/>
              <a:buChar char="•"/>
              <a:defRPr/>
            </a:pPr>
            <a:r>
              <a:rPr lang="en-GB"/>
              <a:t>Discuss how the innovation supports co-production (collaboration between patients and healthcare providers).</a:t>
            </a:r>
            <a:endParaRPr/>
          </a:p>
          <a:p>
            <a:pPr>
              <a:buFont typeface="Arial"/>
              <a:buChar char="•"/>
              <a:defRPr/>
            </a:pPr>
            <a:r>
              <a:rPr lang="en-GB"/>
              <a:t>Consider both positive effects (e.g., better access for remote communities) and negative ones (e.g., family burden or challenges in technology adoption).</a:t>
            </a:r>
            <a:endParaRPr/>
          </a:p>
          <a:p>
            <a:pPr>
              <a:defRPr/>
            </a:pPr>
            <a:r>
              <a:rPr lang="en-GB" b="1"/>
              <a:t>7. Conclusion (250-300 words)</a:t>
            </a:r>
            <a:endParaRPr/>
          </a:p>
          <a:p>
            <a:pPr>
              <a:buFont typeface="Arial"/>
              <a:buChar char="•"/>
              <a:defRPr/>
            </a:pPr>
            <a:r>
              <a:rPr lang="en-GB"/>
              <a:t>Summarize the main findings from each section.</a:t>
            </a:r>
            <a:endParaRPr/>
          </a:p>
          <a:p>
            <a:pPr>
              <a:buFont typeface="Arial"/>
              <a:buChar char="•"/>
              <a:defRPr/>
            </a:pPr>
            <a:r>
              <a:rPr lang="en-GB"/>
              <a:t>Highlight the overall impact of the digital innovation on health and social care, considering both positive and negative outcomes.</a:t>
            </a:r>
            <a:endParaRPr/>
          </a:p>
          <a:p>
            <a:pPr>
              <a:buFont typeface="Arial"/>
              <a:buChar char="•"/>
              <a:defRPr/>
            </a:pPr>
            <a:r>
              <a:rPr lang="en-GB"/>
              <a:t>Offer final reflections on the future potential of the innovation, including possible improvements or expansions.</a:t>
            </a:r>
            <a:endParaRPr/>
          </a:p>
          <a:p>
            <a:pPr>
              <a:defRPr/>
            </a:pPr>
            <a:endParaRPr lang="en-GB"/>
          </a:p>
        </p:txBody>
      </p:sp>
      <p:sp>
        <p:nvSpPr>
          <p:cNvPr id="1412024621"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32601350" name="Slide Image Placeholder 1"/>
          <p:cNvSpPr>
            <a:spLocks noGrp="1" noRot="1" noChangeAspect="1"/>
          </p:cNvSpPr>
          <p:nvPr>
            <p:ph type="sldImg"/>
          </p:nvPr>
        </p:nvSpPr>
        <p:spPr bwMode="auto"/>
      </p:sp>
      <p:sp>
        <p:nvSpPr>
          <p:cNvPr id="737476536" name="Notes Placeholder 2"/>
          <p:cNvSpPr>
            <a:spLocks noGrp="1"/>
          </p:cNvSpPr>
          <p:nvPr>
            <p:ph type="body" idx="1"/>
          </p:nvPr>
        </p:nvSpPr>
        <p:spPr bwMode="auto"/>
        <p:txBody>
          <a:bodyPr/>
          <a:lstStyle/>
          <a:p>
            <a:pPr>
              <a:defRPr/>
            </a:pPr>
            <a:r>
              <a:rPr lang="en-GB" b="1"/>
              <a:t>Problem-Solution-Outcome</a:t>
            </a:r>
            <a:endParaRPr/>
          </a:p>
          <a:p>
            <a:pPr>
              <a:buFont typeface="Arial"/>
              <a:buChar char="•"/>
              <a:defRPr/>
            </a:pPr>
            <a:r>
              <a:rPr lang="en-GB" b="1"/>
              <a:t>Introduction</a:t>
            </a:r>
            <a:r>
              <a:rPr lang="en-GB"/>
              <a:t>: Define the healthcare problem, introduce the digital innovation, and outline key areas of evaluation.</a:t>
            </a:r>
            <a:endParaRPr/>
          </a:p>
          <a:p>
            <a:pPr>
              <a:buFont typeface="Arial"/>
              <a:buChar char="•"/>
              <a:defRPr/>
            </a:pPr>
            <a:r>
              <a:rPr lang="en-GB" b="1"/>
              <a:t>Problem</a:t>
            </a:r>
            <a:r>
              <a:rPr lang="en-GB"/>
              <a:t>: Discuss the specific health/social care challenges before the innovation.</a:t>
            </a:r>
            <a:endParaRPr/>
          </a:p>
          <a:p>
            <a:pPr>
              <a:buFont typeface="Arial"/>
              <a:buChar char="•"/>
              <a:defRPr/>
            </a:pPr>
            <a:r>
              <a:rPr lang="en-GB" b="1"/>
              <a:t>Solution</a:t>
            </a:r>
            <a:r>
              <a:rPr lang="en-GB"/>
              <a:t>: Explain how the innovation was intended to address these challenges.</a:t>
            </a:r>
            <a:endParaRPr/>
          </a:p>
          <a:p>
            <a:pPr>
              <a:buFont typeface="Arial"/>
              <a:buChar char="•"/>
              <a:defRPr/>
            </a:pPr>
            <a:r>
              <a:rPr lang="en-GB" b="1"/>
              <a:t>Outcomes</a:t>
            </a:r>
            <a:r>
              <a:rPr lang="en-GB"/>
              <a:t>: Critically evaluate the results in terms of workforce, service delivery, patient experience, and community impact.</a:t>
            </a:r>
            <a:endParaRPr/>
          </a:p>
          <a:p>
            <a:pPr>
              <a:buFont typeface="Arial"/>
              <a:buChar char="•"/>
              <a:defRPr/>
            </a:pPr>
            <a:r>
              <a:rPr lang="en-GB" b="1"/>
              <a:t>Conclusion</a:t>
            </a:r>
            <a:r>
              <a:rPr lang="en-GB"/>
              <a:t>: Summarize the success of the innovation and any future improvements.</a:t>
            </a:r>
            <a:endParaRPr/>
          </a:p>
          <a:p>
            <a:pPr>
              <a:defRPr/>
            </a:pPr>
            <a:endParaRPr lang="en-GB"/>
          </a:p>
        </p:txBody>
      </p:sp>
      <p:sp>
        <p:nvSpPr>
          <p:cNvPr id="595545766"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80411269" name="Slide Image Placeholder 1"/>
          <p:cNvSpPr>
            <a:spLocks noGrp="1" noRot="1" noChangeAspect="1"/>
          </p:cNvSpPr>
          <p:nvPr>
            <p:ph type="sldImg"/>
          </p:nvPr>
        </p:nvSpPr>
        <p:spPr bwMode="auto"/>
      </p:sp>
      <p:sp>
        <p:nvSpPr>
          <p:cNvPr id="2048980702" name="Notes Placeholder 2"/>
          <p:cNvSpPr>
            <a:spLocks noGrp="1"/>
          </p:cNvSpPr>
          <p:nvPr>
            <p:ph type="body" idx="1"/>
          </p:nvPr>
        </p:nvSpPr>
        <p:spPr bwMode="auto"/>
        <p:txBody>
          <a:bodyPr/>
          <a:lstStyle/>
          <a:p>
            <a:pPr>
              <a:defRPr/>
            </a:pPr>
            <a:r>
              <a:rPr lang="en-GB"/>
              <a:t>This structure organizes the report by tracing the journey of the digital innovation’s implementation, from its development and introduction to its broader effects, followed by a critical evaluation of its impact in the four key areas.</a:t>
            </a:r>
            <a:endParaRPr/>
          </a:p>
          <a:p>
            <a:pPr>
              <a:defRPr/>
            </a:pPr>
            <a:r>
              <a:rPr lang="en-GB" b="1"/>
              <a:t>1. Introduction (200 words)</a:t>
            </a:r>
            <a:endParaRPr/>
          </a:p>
          <a:p>
            <a:pPr>
              <a:buFont typeface="Arial"/>
              <a:buChar char="•"/>
              <a:defRPr/>
            </a:pPr>
            <a:r>
              <a:rPr lang="en-GB"/>
              <a:t>Introduce the chosen digital innovation and the context of its implementation in health or social care within the UK.</a:t>
            </a:r>
            <a:endParaRPr/>
          </a:p>
          <a:p>
            <a:pPr>
              <a:buFont typeface="Arial"/>
              <a:buChar char="•"/>
              <a:defRPr/>
            </a:pPr>
            <a:r>
              <a:rPr lang="en-GB"/>
              <a:t>Outline the areas of focus: workforce, service delivery, patient/service user, and community.</a:t>
            </a:r>
            <a:endParaRPr/>
          </a:p>
          <a:p>
            <a:pPr>
              <a:buFont typeface="Arial"/>
              <a:buChar char="•"/>
              <a:defRPr/>
            </a:pPr>
            <a:r>
              <a:rPr lang="en-GB"/>
              <a:t>Provide a roadmap of the report’s structure.</a:t>
            </a:r>
            <a:endParaRPr/>
          </a:p>
          <a:p>
            <a:pPr>
              <a:defRPr/>
            </a:pPr>
            <a:r>
              <a:rPr lang="en-GB" b="1"/>
              <a:t>2. Development and Implementation of the Digital Innovation (300-350 words)</a:t>
            </a:r>
            <a:endParaRPr/>
          </a:p>
          <a:p>
            <a:pPr>
              <a:buFont typeface="Arial"/>
              <a:buChar char="•"/>
              <a:defRPr/>
            </a:pPr>
            <a:r>
              <a:rPr lang="en-GB"/>
              <a:t>Discuss the innovation’s creation and the healthcare challenges it was designed to address.</a:t>
            </a:r>
            <a:endParaRPr/>
          </a:p>
          <a:p>
            <a:pPr>
              <a:buFont typeface="Arial"/>
              <a:buChar char="•"/>
              <a:defRPr/>
            </a:pPr>
            <a:r>
              <a:rPr lang="en-GB"/>
              <a:t>Outline the process of its introduction into healthcare settings, including key milestones, stakeholders involved, and the strategies used for implementation.</a:t>
            </a:r>
            <a:endParaRPr/>
          </a:p>
          <a:p>
            <a:pPr>
              <a:buFont typeface="Arial"/>
              <a:buChar char="•"/>
              <a:defRPr/>
            </a:pPr>
            <a:r>
              <a:rPr lang="en-GB"/>
              <a:t>Explain the adoption timeline and any pilot projects or phased rollouts.</a:t>
            </a:r>
            <a:endParaRPr/>
          </a:p>
          <a:p>
            <a:pPr>
              <a:defRPr/>
            </a:pPr>
            <a:r>
              <a:rPr lang="en-GB" b="1"/>
              <a:t>3. Workforce Implications (320 words)</a:t>
            </a:r>
            <a:endParaRPr/>
          </a:p>
          <a:p>
            <a:pPr>
              <a:buFont typeface="Arial"/>
              <a:buChar char="•"/>
              <a:defRPr/>
            </a:pPr>
            <a:r>
              <a:rPr lang="en-GB"/>
              <a:t>Discuss the immediate and longer-term effects of the innovation on healthcare staff.</a:t>
            </a:r>
            <a:endParaRPr/>
          </a:p>
          <a:p>
            <a:pPr>
              <a:buFont typeface="Arial"/>
              <a:buChar char="•"/>
              <a:defRPr/>
            </a:pPr>
            <a:r>
              <a:rPr lang="en-GB"/>
              <a:t>Explore changes in workforce structure (e.g., new roles or reduced roles), skills required, and professional development.</a:t>
            </a:r>
            <a:endParaRPr/>
          </a:p>
          <a:p>
            <a:pPr>
              <a:buFont typeface="Arial"/>
              <a:buChar char="•"/>
              <a:defRPr/>
            </a:pPr>
            <a:r>
              <a:rPr lang="en-GB"/>
              <a:t>Evaluate staff responses to the innovation, including acceptance, resistance, and overall adaptability.</a:t>
            </a:r>
            <a:endParaRPr/>
          </a:p>
          <a:p>
            <a:pPr>
              <a:buFont typeface="Arial"/>
              <a:buChar char="•"/>
              <a:defRPr/>
            </a:pPr>
            <a:r>
              <a:rPr lang="en-GB"/>
              <a:t>Compare positive and negative outcomes, such as increased efficiency vs. stress or job insecurity.</a:t>
            </a:r>
            <a:endParaRPr/>
          </a:p>
          <a:p>
            <a:pPr>
              <a:defRPr/>
            </a:pPr>
            <a:r>
              <a:rPr lang="en-GB" b="1"/>
              <a:t>4. Changes in Service Delivery (320 words)</a:t>
            </a:r>
            <a:endParaRPr/>
          </a:p>
          <a:p>
            <a:pPr>
              <a:buFont typeface="Arial"/>
              <a:buChar char="•"/>
              <a:defRPr/>
            </a:pPr>
            <a:r>
              <a:rPr lang="en-GB"/>
              <a:t>Analyze how the introduction of the innovation affected the delivery of healthcare services.</a:t>
            </a:r>
            <a:endParaRPr/>
          </a:p>
          <a:p>
            <a:pPr>
              <a:buFont typeface="Arial"/>
              <a:buChar char="•"/>
              <a:defRPr/>
            </a:pPr>
            <a:r>
              <a:rPr lang="en-GB"/>
              <a:t>Consider how patient flow, care pathways, and operational processes were altered.</a:t>
            </a:r>
            <a:endParaRPr/>
          </a:p>
          <a:p>
            <a:pPr>
              <a:buFont typeface="Arial"/>
              <a:buChar char="•"/>
              <a:defRPr/>
            </a:pPr>
            <a:r>
              <a:rPr lang="en-GB"/>
              <a:t>Highlight both improvements (e.g., reduced wait times or improved access to care) and challenges (e.g., disruptions to established care routines or integration difficulties).</a:t>
            </a:r>
            <a:endParaRPr/>
          </a:p>
          <a:p>
            <a:pPr>
              <a:defRPr/>
            </a:pPr>
            <a:r>
              <a:rPr lang="en-GB" b="1"/>
              <a:t>5. Patient and Service User Experiences (320 words)</a:t>
            </a:r>
            <a:endParaRPr/>
          </a:p>
          <a:p>
            <a:pPr>
              <a:buFont typeface="Arial"/>
              <a:buChar char="•"/>
              <a:defRPr/>
            </a:pPr>
            <a:r>
              <a:rPr lang="en-GB"/>
              <a:t>Critically evaluate the impact of the innovation on patients’ or service users’ experiences of care.</a:t>
            </a:r>
            <a:endParaRPr/>
          </a:p>
          <a:p>
            <a:pPr>
              <a:buFont typeface="Arial"/>
              <a:buChar char="•"/>
              <a:defRPr/>
            </a:pPr>
            <a:r>
              <a:rPr lang="en-GB"/>
              <a:t>Assess how it affects patient engagement, empowerment, and satisfaction, as well as any issues related to digital literacy or access.</a:t>
            </a:r>
            <a:endParaRPr/>
          </a:p>
          <a:p>
            <a:pPr>
              <a:buFont typeface="Arial"/>
              <a:buChar char="•"/>
              <a:defRPr/>
            </a:pPr>
            <a:r>
              <a:rPr lang="en-GB"/>
              <a:t>Weigh the benefits (e.g., increased patient autonomy) against potential drawbacks (e.g., reduced human touch in care, digital divide).</a:t>
            </a:r>
            <a:endParaRPr/>
          </a:p>
          <a:p>
            <a:pPr>
              <a:defRPr/>
            </a:pPr>
            <a:r>
              <a:rPr lang="en-GB" b="1"/>
              <a:t>6. Community Impact (320 words)</a:t>
            </a:r>
            <a:endParaRPr/>
          </a:p>
          <a:p>
            <a:pPr>
              <a:buFont typeface="Arial"/>
              <a:buChar char="•"/>
              <a:defRPr/>
            </a:pPr>
            <a:r>
              <a:rPr lang="en-GB"/>
              <a:t>Discuss the broader social implications of the innovation on the community.</a:t>
            </a:r>
            <a:endParaRPr/>
          </a:p>
          <a:p>
            <a:pPr>
              <a:buFont typeface="Arial"/>
              <a:buChar char="•"/>
              <a:defRPr/>
            </a:pPr>
            <a:r>
              <a:rPr lang="en-GB"/>
              <a:t>Explore its impact on public health outcomes, family dynamics, and access to care, especially in remote or underserved areas.</a:t>
            </a:r>
            <a:endParaRPr/>
          </a:p>
          <a:p>
            <a:pPr>
              <a:buFont typeface="Arial"/>
              <a:buChar char="•"/>
              <a:defRPr/>
            </a:pPr>
            <a:r>
              <a:rPr lang="en-GB"/>
              <a:t>Address co-production and the innovation’s role in shaping more collaborative healthcare delivery.</a:t>
            </a:r>
            <a:endParaRPr/>
          </a:p>
          <a:p>
            <a:pPr>
              <a:buFont typeface="Arial"/>
              <a:buChar char="•"/>
              <a:defRPr/>
            </a:pPr>
            <a:r>
              <a:rPr lang="en-GB"/>
              <a:t>Evaluate potential inequalities in access and use, and the effect on specific groups, such as older adults or those with limited technological skills.</a:t>
            </a:r>
            <a:endParaRPr/>
          </a:p>
          <a:p>
            <a:pPr>
              <a:defRPr/>
            </a:pPr>
            <a:r>
              <a:rPr lang="en-GB" b="1"/>
              <a:t>7. Conclusion (200 words)</a:t>
            </a:r>
            <a:endParaRPr/>
          </a:p>
          <a:p>
            <a:pPr>
              <a:buFont typeface="Arial"/>
              <a:buChar char="•"/>
              <a:defRPr/>
            </a:pPr>
            <a:r>
              <a:rPr lang="en-GB"/>
              <a:t>Summarize key findings across the workforce, service delivery, patient/service user, and community dimensions.</a:t>
            </a:r>
            <a:endParaRPr/>
          </a:p>
          <a:p>
            <a:pPr>
              <a:buFont typeface="Arial"/>
              <a:buChar char="•"/>
              <a:defRPr/>
            </a:pPr>
            <a:r>
              <a:rPr lang="en-GB"/>
              <a:t>Reflect on the overall success of the digital innovation, considering both its positive and negative outcomes.</a:t>
            </a:r>
            <a:endParaRPr/>
          </a:p>
          <a:p>
            <a:pPr>
              <a:buFont typeface="Arial"/>
              <a:buChar char="•"/>
              <a:defRPr/>
            </a:pPr>
            <a:r>
              <a:rPr lang="en-GB"/>
              <a:t>Suggest future directions for the innovation, such as scalability, refinement, or adaptation to new healthcare challenges.</a:t>
            </a:r>
            <a:endParaRPr/>
          </a:p>
          <a:p>
            <a:pPr>
              <a:defRPr/>
            </a:pPr>
            <a:endParaRPr lang="en-GB"/>
          </a:p>
        </p:txBody>
      </p:sp>
      <p:sp>
        <p:nvSpPr>
          <p:cNvPr id="1212956823"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99226044" name="Slide Image Placeholder 1"/>
          <p:cNvSpPr>
            <a:spLocks noGrp="1" noRot="1" noChangeAspect="1"/>
          </p:cNvSpPr>
          <p:nvPr>
            <p:ph type="sldImg"/>
          </p:nvPr>
        </p:nvSpPr>
        <p:spPr bwMode="auto"/>
      </p:sp>
      <p:sp>
        <p:nvSpPr>
          <p:cNvPr id="1113840150" name="Notes Placeholder 2"/>
          <p:cNvSpPr>
            <a:spLocks noGrp="1"/>
          </p:cNvSpPr>
          <p:nvPr>
            <p:ph type="body" idx="1"/>
          </p:nvPr>
        </p:nvSpPr>
        <p:spPr bwMode="auto"/>
        <p:txBody>
          <a:bodyPr/>
          <a:lstStyle/>
          <a:p>
            <a:pPr>
              <a:defRPr/>
            </a:pPr>
            <a:r>
              <a:rPr lang="en-GB" b="1"/>
              <a:t>Introduction</a:t>
            </a:r>
            <a:r>
              <a:rPr lang="en-GB"/>
              <a:t>: Introduce the digital innovation and its context.</a:t>
            </a:r>
            <a:endParaRPr/>
          </a:p>
          <a:p>
            <a:pPr>
              <a:defRPr/>
            </a:pPr>
            <a:r>
              <a:rPr lang="en-GB" b="1"/>
              <a:t>Strengths</a:t>
            </a:r>
            <a:r>
              <a:rPr lang="en-GB"/>
              <a:t>: Evaluate the benefits for workforce, service delivery, patients, and community.</a:t>
            </a:r>
            <a:endParaRPr/>
          </a:p>
          <a:p>
            <a:pPr>
              <a:defRPr/>
            </a:pPr>
            <a:r>
              <a:rPr lang="en-GB" b="1"/>
              <a:t>Weaknesses</a:t>
            </a:r>
            <a:r>
              <a:rPr lang="en-GB"/>
              <a:t>: Analyze the shortcomings and negative impacts on each area.</a:t>
            </a:r>
            <a:endParaRPr/>
          </a:p>
          <a:p>
            <a:pPr>
              <a:defRPr/>
            </a:pPr>
            <a:r>
              <a:rPr lang="en-GB" b="1"/>
              <a:t>Opportunities</a:t>
            </a:r>
            <a:r>
              <a:rPr lang="en-GB"/>
              <a:t>: Explore potential future improvements and scaling opportunities.</a:t>
            </a:r>
            <a:endParaRPr/>
          </a:p>
          <a:p>
            <a:pPr>
              <a:defRPr/>
            </a:pPr>
            <a:r>
              <a:rPr lang="en-GB" b="1"/>
              <a:t>Threats</a:t>
            </a:r>
            <a:r>
              <a:rPr lang="en-GB"/>
              <a:t>: Discuss risks, barriers to adoption, and any unintended consequences.</a:t>
            </a:r>
            <a:endParaRPr/>
          </a:p>
          <a:p>
            <a:pPr>
              <a:defRPr/>
            </a:pPr>
            <a:r>
              <a:rPr lang="en-GB" b="1"/>
              <a:t>Conclusion</a:t>
            </a:r>
            <a:r>
              <a:rPr lang="en-GB"/>
              <a:t>: Summarize the overall impact of the innovation and provide recommendations.</a:t>
            </a:r>
            <a:endParaRPr/>
          </a:p>
        </p:txBody>
      </p:sp>
      <p:sp>
        <p:nvSpPr>
          <p:cNvPr id="912197908"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4121794" name="Slide Image Placeholder 1"/>
          <p:cNvSpPr>
            <a:spLocks noGrp="1" noRot="1" noChangeAspect="1"/>
          </p:cNvSpPr>
          <p:nvPr>
            <p:ph type="sldImg"/>
          </p:nvPr>
        </p:nvSpPr>
        <p:spPr bwMode="auto"/>
      </p:sp>
      <p:sp>
        <p:nvSpPr>
          <p:cNvPr id="608231529" name="Notes Placeholder 2"/>
          <p:cNvSpPr>
            <a:spLocks noGrp="1"/>
          </p:cNvSpPr>
          <p:nvPr>
            <p:ph type="body" idx="1"/>
          </p:nvPr>
        </p:nvSpPr>
        <p:spPr bwMode="auto"/>
        <p:txBody>
          <a:bodyPr/>
          <a:lstStyle/>
          <a:p>
            <a:pPr>
              <a:defRPr/>
            </a:pPr>
            <a:r>
              <a:rPr lang="en-GB"/>
              <a:t>This structure frames the report around a specific </a:t>
            </a:r>
            <a:r>
              <a:rPr lang="en-GB" b="1"/>
              <a:t>case study</a:t>
            </a:r>
            <a:r>
              <a:rPr lang="en-GB"/>
              <a:t> of the digital innovation's implementation, providing in-depth, real-world examples of its impact. Each section reflects on the case study to critically analyze the key evaluation points.</a:t>
            </a:r>
            <a:endParaRPr/>
          </a:p>
          <a:p>
            <a:pPr>
              <a:defRPr/>
            </a:pPr>
            <a:r>
              <a:rPr lang="en-GB" b="1"/>
              <a:t>1. Introduction (200 words)</a:t>
            </a:r>
            <a:endParaRPr/>
          </a:p>
          <a:p>
            <a:pPr>
              <a:buFont typeface="Arial"/>
              <a:buChar char="•"/>
              <a:defRPr/>
            </a:pPr>
            <a:r>
              <a:rPr lang="en-GB"/>
              <a:t>Introduce the selected digital innovation and its relevance within UK health or social care.</a:t>
            </a:r>
            <a:endParaRPr/>
          </a:p>
          <a:p>
            <a:pPr>
              <a:buFont typeface="Arial"/>
              <a:buChar char="•"/>
              <a:defRPr/>
            </a:pPr>
            <a:r>
              <a:rPr lang="en-GB"/>
              <a:t>Briefly describe the context and setting of the case study (e.g., the hospital or social care setting where the innovation was implemented).</a:t>
            </a:r>
            <a:endParaRPr/>
          </a:p>
          <a:p>
            <a:pPr>
              <a:buFont typeface="Arial"/>
              <a:buChar char="•"/>
              <a:defRPr/>
            </a:pPr>
            <a:r>
              <a:rPr lang="en-GB"/>
              <a:t>Outline the focus of the report: workforce, service delivery, patient/service user, and community impacts.</a:t>
            </a:r>
            <a:endParaRPr/>
          </a:p>
          <a:p>
            <a:pPr>
              <a:defRPr/>
            </a:pPr>
            <a:r>
              <a:rPr lang="en-GB" b="1"/>
              <a:t>2. Case Study Background (300 words)</a:t>
            </a:r>
            <a:endParaRPr/>
          </a:p>
          <a:p>
            <a:pPr>
              <a:buFont typeface="Arial"/>
              <a:buChar char="•"/>
              <a:defRPr/>
            </a:pPr>
            <a:r>
              <a:rPr lang="en-GB"/>
              <a:t>Provide an in-depth description of the case study site or health system where the innovation was introduced.</a:t>
            </a:r>
            <a:endParaRPr/>
          </a:p>
          <a:p>
            <a:pPr>
              <a:buFont typeface="Arial"/>
              <a:buChar char="•"/>
              <a:defRPr/>
            </a:pPr>
            <a:r>
              <a:rPr lang="en-GB"/>
              <a:t>Discuss the specific health challenges the innovation aimed to address.</a:t>
            </a:r>
            <a:endParaRPr/>
          </a:p>
          <a:p>
            <a:pPr>
              <a:buFont typeface="Arial"/>
              <a:buChar char="•"/>
              <a:defRPr/>
            </a:pPr>
            <a:r>
              <a:rPr lang="en-GB"/>
              <a:t>Outline the timeline of the digital innovation's deployment and the key stakeholders involved (e.g., clinical teams, tech companies, patient advocacy groups).</a:t>
            </a:r>
            <a:endParaRPr/>
          </a:p>
          <a:p>
            <a:pPr>
              <a:defRPr/>
            </a:pPr>
            <a:r>
              <a:rPr lang="en-GB" b="1"/>
              <a:t>3. Evaluation of Workforce Impact (</a:t>
            </a:r>
            <a:r>
              <a:rPr lang="en-GB" sz="1200"/>
              <a:t>325</a:t>
            </a:r>
            <a:r>
              <a:rPr lang="en-GB" b="1"/>
              <a:t> words)</a:t>
            </a:r>
            <a:endParaRPr/>
          </a:p>
          <a:p>
            <a:pPr>
              <a:buFont typeface="Arial"/>
              <a:buChar char="•"/>
              <a:defRPr/>
            </a:pPr>
            <a:r>
              <a:rPr lang="en-GB"/>
              <a:t>Use the case study to critically analyze changes in job roles and role competency.</a:t>
            </a:r>
            <a:endParaRPr/>
          </a:p>
          <a:p>
            <a:pPr>
              <a:buFont typeface="Arial"/>
              <a:buChar char="•"/>
              <a:defRPr/>
            </a:pPr>
            <a:r>
              <a:rPr lang="en-GB"/>
              <a:t>Discuss how the workforce responded to the innovation (e.g., through training, adoption, or resistance) using specific examples from the case study.</a:t>
            </a:r>
            <a:endParaRPr/>
          </a:p>
          <a:p>
            <a:pPr>
              <a:buFont typeface="Arial"/>
              <a:buChar char="•"/>
              <a:defRPr/>
            </a:pPr>
            <a:r>
              <a:rPr lang="en-GB"/>
              <a:t>Highlight both positive and negative outcomes as they unfolded in the real-world setting.</a:t>
            </a:r>
            <a:endParaRPr/>
          </a:p>
          <a:p>
            <a:pPr>
              <a:defRPr/>
            </a:pPr>
            <a:r>
              <a:rPr lang="en-GB" b="1"/>
              <a:t>4. Evaluation of Service Delivery (</a:t>
            </a:r>
            <a:r>
              <a:rPr lang="en-GB" sz="1200"/>
              <a:t>325</a:t>
            </a:r>
            <a:r>
              <a:rPr lang="en-GB" b="1"/>
              <a:t> words)</a:t>
            </a:r>
            <a:endParaRPr/>
          </a:p>
          <a:p>
            <a:pPr>
              <a:buFont typeface="Arial"/>
              <a:buChar char="•"/>
              <a:defRPr/>
            </a:pPr>
            <a:r>
              <a:rPr lang="en-GB"/>
              <a:t>Examine how the innovation affected daily operations and service delivery in the case study.</a:t>
            </a:r>
            <a:endParaRPr/>
          </a:p>
          <a:p>
            <a:pPr>
              <a:buFont typeface="Arial"/>
              <a:buChar char="•"/>
              <a:defRPr/>
            </a:pPr>
            <a:r>
              <a:rPr lang="en-GB"/>
              <a:t>Focus on how workflows, patient management, or care coordination changed.</a:t>
            </a:r>
            <a:endParaRPr/>
          </a:p>
          <a:p>
            <a:pPr>
              <a:buFont typeface="Arial"/>
              <a:buChar char="•"/>
              <a:defRPr/>
            </a:pPr>
            <a:r>
              <a:rPr lang="en-GB"/>
              <a:t>Use data or interviews (if available) from the case study to support critical insights about service quality improvements or challenges.</a:t>
            </a:r>
            <a:endParaRPr/>
          </a:p>
          <a:p>
            <a:pPr>
              <a:defRPr/>
            </a:pPr>
            <a:r>
              <a:rPr lang="en-GB" b="1"/>
              <a:t>5. Evaluation of Patient/Service User Impact (</a:t>
            </a:r>
            <a:r>
              <a:rPr lang="en-GB" sz="1200"/>
              <a:t>325</a:t>
            </a:r>
            <a:r>
              <a:rPr lang="en-GB" b="1"/>
              <a:t> words)</a:t>
            </a:r>
            <a:endParaRPr/>
          </a:p>
          <a:p>
            <a:pPr>
              <a:buFont typeface="Arial"/>
              <a:buChar char="•"/>
              <a:defRPr/>
            </a:pPr>
            <a:r>
              <a:rPr lang="en-GB"/>
              <a:t>Reflect on how patients or service users in the case study experienced the digital innovation.</a:t>
            </a:r>
            <a:endParaRPr/>
          </a:p>
          <a:p>
            <a:pPr>
              <a:buFont typeface="Arial"/>
              <a:buChar char="•"/>
              <a:defRPr/>
            </a:pPr>
            <a:r>
              <a:rPr lang="en-GB"/>
              <a:t>Explore whether it improved patient outcomes, satisfaction, or engagement, using patient feedback (if available).</a:t>
            </a:r>
            <a:endParaRPr/>
          </a:p>
          <a:p>
            <a:pPr>
              <a:buFont typeface="Arial"/>
              <a:buChar char="•"/>
              <a:defRPr/>
            </a:pPr>
            <a:r>
              <a:rPr lang="en-GB"/>
              <a:t>Address any challenges faced by patients (e.g., digital literacy issues or access barriers) and whether these were resolved in the case study.</a:t>
            </a:r>
            <a:endParaRPr/>
          </a:p>
          <a:p>
            <a:pPr>
              <a:defRPr/>
            </a:pPr>
            <a:r>
              <a:rPr lang="en-GB" b="1"/>
              <a:t>6. Evaluation of Community Impact (</a:t>
            </a:r>
            <a:r>
              <a:rPr lang="en-GB" sz="1200"/>
              <a:t>325</a:t>
            </a:r>
            <a:r>
              <a:rPr lang="en-GB" b="1"/>
              <a:t> words)</a:t>
            </a:r>
            <a:endParaRPr/>
          </a:p>
          <a:p>
            <a:pPr>
              <a:buFont typeface="Arial"/>
              <a:buChar char="•"/>
              <a:defRPr/>
            </a:pPr>
            <a:r>
              <a:rPr lang="en-GB"/>
              <a:t>Consider how the digital innovation influenced the broader community in the case study location.</a:t>
            </a:r>
            <a:endParaRPr/>
          </a:p>
          <a:p>
            <a:pPr>
              <a:buFont typeface="Arial"/>
              <a:buChar char="•"/>
              <a:defRPr/>
            </a:pPr>
            <a:r>
              <a:rPr lang="en-GB"/>
              <a:t>Evaluate how the innovation affected access to care (e.g., for rural or disadvantaged populations) or family involvement in care.</a:t>
            </a:r>
            <a:endParaRPr/>
          </a:p>
          <a:p>
            <a:pPr>
              <a:buFont typeface="Arial"/>
              <a:buChar char="•"/>
              <a:defRPr/>
            </a:pPr>
            <a:r>
              <a:rPr lang="en-GB"/>
              <a:t>Highlight both positive (e.g., better access to services) and negative (e.g., increased family burden) impacts on the community.</a:t>
            </a:r>
            <a:endParaRPr/>
          </a:p>
          <a:p>
            <a:pPr>
              <a:defRPr/>
            </a:pPr>
            <a:r>
              <a:rPr lang="en-GB" b="1"/>
              <a:t>7. Conclusion (200 words)</a:t>
            </a:r>
            <a:endParaRPr/>
          </a:p>
          <a:p>
            <a:pPr>
              <a:buFont typeface="Arial"/>
              <a:buChar char="•"/>
              <a:defRPr/>
            </a:pPr>
            <a:r>
              <a:rPr lang="en-GB"/>
              <a:t>Summarize the key outcomes from the case study and how they reflect broader trends in digital health innovations.</a:t>
            </a:r>
            <a:endParaRPr/>
          </a:p>
          <a:p>
            <a:pPr>
              <a:buFont typeface="Arial"/>
              <a:buChar char="•"/>
              <a:defRPr/>
            </a:pPr>
            <a:r>
              <a:rPr lang="en-GB"/>
              <a:t>Provide final reflections on the potential for scaling the innovation beyond the case study setting.</a:t>
            </a:r>
            <a:endParaRPr/>
          </a:p>
          <a:p>
            <a:pPr>
              <a:buFont typeface="Arial"/>
              <a:buChar char="•"/>
              <a:defRPr/>
            </a:pPr>
            <a:r>
              <a:rPr lang="en-GB"/>
              <a:t>Offer recommendations for future implementations based on lessons learned from the case study.</a:t>
            </a:r>
            <a:endParaRPr/>
          </a:p>
          <a:p>
            <a:pPr>
              <a:defRPr/>
            </a:pPr>
            <a:endParaRPr lang="en-GB"/>
          </a:p>
        </p:txBody>
      </p:sp>
      <p:sp>
        <p:nvSpPr>
          <p:cNvPr id="2057326166"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8025872" name="Slide Image Placeholder 1"/>
          <p:cNvSpPr>
            <a:spLocks noGrp="1" noRot="1" noChangeAspect="1"/>
          </p:cNvSpPr>
          <p:nvPr>
            <p:ph type="sldImg"/>
          </p:nvPr>
        </p:nvSpPr>
        <p:spPr bwMode="auto"/>
      </p:sp>
      <p:sp>
        <p:nvSpPr>
          <p:cNvPr id="722976970" name="Notes Placeholder 2"/>
          <p:cNvSpPr>
            <a:spLocks noGrp="1"/>
          </p:cNvSpPr>
          <p:nvPr>
            <p:ph type="body" idx="1"/>
          </p:nvPr>
        </p:nvSpPr>
        <p:spPr bwMode="auto"/>
        <p:txBody>
          <a:bodyPr/>
          <a:lstStyle/>
          <a:p>
            <a:pPr>
              <a:defRPr/>
            </a:pPr>
            <a:r>
              <a:rPr lang="en-GB"/>
              <a:t>This structure compares two or more instances of the same digital innovation being implemented in different health or social care settings in the UK. The comparison provides insights into how context affects outcomes.</a:t>
            </a:r>
            <a:endParaRPr/>
          </a:p>
          <a:p>
            <a:pPr>
              <a:defRPr/>
            </a:pPr>
            <a:r>
              <a:rPr lang="en-GB" b="1"/>
              <a:t>1. Introduction (200 words)</a:t>
            </a:r>
            <a:endParaRPr/>
          </a:p>
          <a:p>
            <a:pPr>
              <a:buFont typeface="Arial"/>
              <a:buChar char="•"/>
              <a:defRPr/>
            </a:pPr>
            <a:r>
              <a:rPr lang="en-GB"/>
              <a:t>Introduce the chosen digital innovation and explain its importance in modern health or social care.</a:t>
            </a:r>
            <a:endParaRPr/>
          </a:p>
          <a:p>
            <a:pPr>
              <a:buFont typeface="Arial"/>
              <a:buChar char="•"/>
              <a:defRPr/>
            </a:pPr>
            <a:r>
              <a:rPr lang="en-GB"/>
              <a:t>State the purpose of the report, which is to compare the innovation’s implementation in two different healthcare settings.</a:t>
            </a:r>
            <a:endParaRPr/>
          </a:p>
          <a:p>
            <a:pPr>
              <a:buFont typeface="Arial"/>
              <a:buChar char="•"/>
              <a:defRPr/>
            </a:pPr>
            <a:r>
              <a:rPr lang="en-GB"/>
              <a:t>Highlight the key evaluation points (workforce, service delivery, patient/service user, and community) that will guide the comparison.</a:t>
            </a:r>
            <a:endParaRPr/>
          </a:p>
          <a:p>
            <a:pPr>
              <a:defRPr/>
            </a:pPr>
            <a:r>
              <a:rPr lang="en-GB" b="1"/>
              <a:t>2. Overview of the Digital Innovation (300words)</a:t>
            </a:r>
            <a:endParaRPr/>
          </a:p>
          <a:p>
            <a:pPr>
              <a:buFont typeface="Arial"/>
              <a:buChar char="•"/>
              <a:defRPr/>
            </a:pPr>
            <a:r>
              <a:rPr lang="en-GB"/>
              <a:t>Provide a brief overview of the innovation, explaining how it works and the problem it aims to solve.</a:t>
            </a:r>
            <a:endParaRPr/>
          </a:p>
          <a:p>
            <a:pPr>
              <a:buFont typeface="Arial"/>
              <a:buChar char="•"/>
              <a:defRPr/>
            </a:pPr>
            <a:r>
              <a:rPr lang="en-GB"/>
              <a:t>Describe the two healthcare settings where the innovation was implemented (e.g., an urban hospital vs. a rural clinic, or a public NHS hospital vs. a private healthcare provider).</a:t>
            </a:r>
            <a:endParaRPr/>
          </a:p>
          <a:p>
            <a:pPr>
              <a:buFont typeface="Arial"/>
              <a:buChar char="•"/>
              <a:defRPr/>
            </a:pPr>
            <a:r>
              <a:rPr lang="en-GB"/>
              <a:t>Discuss the different challenges or contexts each setting presented for implementing the innovation.</a:t>
            </a:r>
            <a:endParaRPr/>
          </a:p>
          <a:p>
            <a:pPr>
              <a:defRPr/>
            </a:pPr>
            <a:r>
              <a:rPr lang="en-GB" b="1"/>
              <a:t>3. Workforce Impact: Comparative Evaluation (</a:t>
            </a:r>
            <a:r>
              <a:rPr lang="en-GB" sz="1200"/>
              <a:t>325</a:t>
            </a:r>
            <a:r>
              <a:rPr lang="en-GB" b="1"/>
              <a:t> words)</a:t>
            </a:r>
            <a:endParaRPr/>
          </a:p>
          <a:p>
            <a:pPr>
              <a:buFont typeface="Arial"/>
              <a:buChar char="•"/>
              <a:defRPr/>
            </a:pPr>
            <a:r>
              <a:rPr lang="en-GB"/>
              <a:t>Compare how the digital innovation affected the workforce in both settings.</a:t>
            </a:r>
            <a:endParaRPr/>
          </a:p>
          <a:p>
            <a:pPr>
              <a:buFont typeface="Arial"/>
              <a:buChar char="•"/>
              <a:defRPr/>
            </a:pPr>
            <a:r>
              <a:rPr lang="en-GB"/>
              <a:t>Discuss variations in job role changes, training requirements, or staff acceptance across the two sites.</a:t>
            </a:r>
            <a:endParaRPr/>
          </a:p>
          <a:p>
            <a:pPr>
              <a:buFont typeface="Arial"/>
              <a:buChar char="•"/>
              <a:defRPr/>
            </a:pPr>
            <a:r>
              <a:rPr lang="en-GB"/>
              <a:t>Evaluate how context (e.g., urban vs. rural, public vs. private) influenced workforce outcomes. Were there differences in how quickly staff adapted to the new technology or the types of roles affected?</a:t>
            </a:r>
            <a:endParaRPr/>
          </a:p>
          <a:p>
            <a:pPr>
              <a:defRPr/>
            </a:pPr>
            <a:r>
              <a:rPr lang="en-GB" b="1"/>
              <a:t>4. Service Delivery: Comparative Evaluation (</a:t>
            </a:r>
            <a:r>
              <a:rPr lang="en-GB" sz="1200"/>
              <a:t>325</a:t>
            </a:r>
            <a:r>
              <a:rPr lang="en-GB" b="1"/>
              <a:t> words)</a:t>
            </a:r>
            <a:endParaRPr/>
          </a:p>
          <a:p>
            <a:pPr>
              <a:buFont typeface="Arial"/>
              <a:buChar char="•"/>
              <a:defRPr/>
            </a:pPr>
            <a:r>
              <a:rPr lang="en-GB"/>
              <a:t>Analyze how the digital innovation influenced day-to-day service delivery in both healthcare settings.</a:t>
            </a:r>
            <a:endParaRPr/>
          </a:p>
          <a:p>
            <a:pPr>
              <a:buFont typeface="Arial"/>
              <a:buChar char="•"/>
              <a:defRPr/>
            </a:pPr>
            <a:r>
              <a:rPr lang="en-GB"/>
              <a:t>Compare outcomes such as workflow efficiency, patient management, or care coordination across the two sites.</a:t>
            </a:r>
            <a:endParaRPr/>
          </a:p>
          <a:p>
            <a:pPr>
              <a:buFont typeface="Arial"/>
              <a:buChar char="•"/>
              <a:defRPr/>
            </a:pPr>
            <a:r>
              <a:rPr lang="en-GB"/>
              <a:t>Discuss how the differing healthcare environments affected the scale or success of the service delivery changes.</a:t>
            </a:r>
            <a:endParaRPr/>
          </a:p>
          <a:p>
            <a:pPr>
              <a:defRPr/>
            </a:pPr>
            <a:r>
              <a:rPr lang="en-GB" b="1"/>
              <a:t>5. Patient/Service User Impact: Comparative Evaluation (</a:t>
            </a:r>
            <a:r>
              <a:rPr lang="en-GB" sz="1200"/>
              <a:t>325</a:t>
            </a:r>
            <a:r>
              <a:rPr lang="en-GB" b="1"/>
              <a:t> words)</a:t>
            </a:r>
            <a:endParaRPr/>
          </a:p>
          <a:p>
            <a:pPr>
              <a:buFont typeface="Arial"/>
              <a:buChar char="•"/>
              <a:defRPr/>
            </a:pPr>
            <a:r>
              <a:rPr lang="en-GB"/>
              <a:t>Reflect on how the innovation influenced patient experiences in each setting.</a:t>
            </a:r>
            <a:endParaRPr/>
          </a:p>
          <a:p>
            <a:pPr>
              <a:buFont typeface="Arial"/>
              <a:buChar char="•"/>
              <a:defRPr/>
            </a:pPr>
            <a:r>
              <a:rPr lang="en-GB"/>
              <a:t>Compare patient satisfaction, engagement, and outcomes across the two healthcare contexts.</a:t>
            </a:r>
            <a:endParaRPr/>
          </a:p>
          <a:p>
            <a:pPr>
              <a:buFont typeface="Arial"/>
              <a:buChar char="•"/>
              <a:defRPr/>
            </a:pPr>
            <a:r>
              <a:rPr lang="en-GB"/>
              <a:t>Consider factors such as patient demographics, digital literacy, and access to technology in each setting, and how these factors shaped patients’ experiences of care.</a:t>
            </a:r>
            <a:endParaRPr/>
          </a:p>
          <a:p>
            <a:pPr>
              <a:defRPr/>
            </a:pPr>
            <a:r>
              <a:rPr lang="en-GB" b="1"/>
              <a:t>6. Community Impact: Comparative Evaluation (</a:t>
            </a:r>
            <a:r>
              <a:rPr lang="en-GB" sz="1200"/>
              <a:t>325</a:t>
            </a:r>
            <a:r>
              <a:rPr lang="en-GB" b="1"/>
              <a:t> words)</a:t>
            </a:r>
            <a:endParaRPr/>
          </a:p>
          <a:p>
            <a:pPr>
              <a:buFont typeface="Arial"/>
              <a:buChar char="•"/>
              <a:defRPr/>
            </a:pPr>
            <a:r>
              <a:rPr lang="en-GB"/>
              <a:t>Compare the broader impact on the community in each healthcare setting.</a:t>
            </a:r>
            <a:endParaRPr/>
          </a:p>
          <a:p>
            <a:pPr>
              <a:buFont typeface="Arial"/>
              <a:buChar char="•"/>
              <a:defRPr/>
            </a:pPr>
            <a:r>
              <a:rPr lang="en-GB"/>
              <a:t>Discuss differences in access to care, family involvement, and public health outcomes across the two locations.</a:t>
            </a:r>
            <a:endParaRPr/>
          </a:p>
          <a:p>
            <a:pPr>
              <a:buFont typeface="Arial"/>
              <a:buChar char="•"/>
              <a:defRPr/>
            </a:pPr>
            <a:r>
              <a:rPr lang="en-GB"/>
              <a:t>Evaluate whether one setting experienced more community benefits or challenges compared to the other and explore the reasons for these differences.</a:t>
            </a:r>
            <a:endParaRPr/>
          </a:p>
          <a:p>
            <a:pPr>
              <a:defRPr/>
            </a:pPr>
            <a:r>
              <a:rPr lang="en-GB" b="1"/>
              <a:t>7. Conclusion (200 words)</a:t>
            </a:r>
            <a:endParaRPr/>
          </a:p>
          <a:p>
            <a:pPr>
              <a:buFont typeface="Arial"/>
              <a:buChar char="•"/>
              <a:defRPr/>
            </a:pPr>
            <a:r>
              <a:rPr lang="en-GB"/>
              <a:t>Summarize the key insights gained from the comparative analysis.</a:t>
            </a:r>
            <a:endParaRPr/>
          </a:p>
          <a:p>
            <a:pPr>
              <a:buFont typeface="Arial"/>
              <a:buChar char="•"/>
              <a:defRPr/>
            </a:pPr>
            <a:r>
              <a:rPr lang="en-GB"/>
              <a:t>Reflect on how the context-specific differences affected the overall success of the digital innovation.</a:t>
            </a:r>
            <a:endParaRPr/>
          </a:p>
          <a:p>
            <a:pPr>
              <a:buFont typeface="Arial"/>
              <a:buChar char="•"/>
              <a:defRPr/>
            </a:pPr>
            <a:r>
              <a:rPr lang="en-GB"/>
              <a:t>Offer recommendations for future implementations, suggesting how the lessons learned from both settings could inform wider adoption in other contexts.</a:t>
            </a:r>
            <a:endParaRPr/>
          </a:p>
          <a:p>
            <a:pPr>
              <a:defRPr/>
            </a:pPr>
            <a:endParaRPr lang="en-GB"/>
          </a:p>
        </p:txBody>
      </p:sp>
      <p:sp>
        <p:nvSpPr>
          <p:cNvPr id="76216505"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040B79D-36BE-BFA9-238A-A952AA118CFD}"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61209373" name="Slide Image Placeholder 1"/>
          <p:cNvSpPr>
            <a:spLocks noGrp="1" noRot="1" noChangeAspect="1"/>
          </p:cNvSpPr>
          <p:nvPr>
            <p:ph type="sldImg"/>
          </p:nvPr>
        </p:nvSpPr>
        <p:spPr bwMode="auto"/>
      </p:sp>
      <p:sp>
        <p:nvSpPr>
          <p:cNvPr id="1194010771" name="Notes Placeholder 2"/>
          <p:cNvSpPr>
            <a:spLocks noGrp="1"/>
          </p:cNvSpPr>
          <p:nvPr>
            <p:ph type="body" idx="1"/>
          </p:nvPr>
        </p:nvSpPr>
        <p:spPr bwMode="auto"/>
        <p:txBody>
          <a:bodyPr/>
          <a:lstStyle/>
          <a:p>
            <a:pPr>
              <a:defRPr/>
            </a:pPr>
            <a:endParaRPr lang="en-GB"/>
          </a:p>
        </p:txBody>
      </p:sp>
      <p:sp>
        <p:nvSpPr>
          <p:cNvPr id="388261767"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7722203" name="Slide Image Placeholder 1"/>
          <p:cNvSpPr>
            <a:spLocks noGrp="1" noRot="1" noChangeAspect="1"/>
          </p:cNvSpPr>
          <p:nvPr>
            <p:ph type="sldImg"/>
          </p:nvPr>
        </p:nvSpPr>
        <p:spPr bwMode="auto"/>
      </p:sp>
      <p:sp>
        <p:nvSpPr>
          <p:cNvPr id="410970919" name="Notes Placeholder 2"/>
          <p:cNvSpPr>
            <a:spLocks noGrp="1"/>
          </p:cNvSpPr>
          <p:nvPr>
            <p:ph type="body" idx="1"/>
          </p:nvPr>
        </p:nvSpPr>
        <p:spPr bwMode="auto"/>
        <p:txBody>
          <a:bodyPr/>
          <a:lstStyle/>
          <a:p>
            <a:pPr>
              <a:defRPr/>
            </a:pPr>
            <a:endParaRPr lang="en-GB"/>
          </a:p>
        </p:txBody>
      </p:sp>
      <p:sp>
        <p:nvSpPr>
          <p:cNvPr id="1925649168"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5019033" name="Slide Image Placeholder 1"/>
          <p:cNvSpPr>
            <a:spLocks noGrp="1" noRot="1" noChangeAspect="1"/>
          </p:cNvSpPr>
          <p:nvPr>
            <p:ph type="sldImg"/>
          </p:nvPr>
        </p:nvSpPr>
        <p:spPr bwMode="auto"/>
      </p:sp>
      <p:sp>
        <p:nvSpPr>
          <p:cNvPr id="1920707411"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endParaRPr/>
          </a:p>
        </p:txBody>
      </p:sp>
      <p:sp>
        <p:nvSpPr>
          <p:cNvPr id="678377820" name="Slide Number Placeholder 3"/>
          <p:cNvSpPr>
            <a:spLocks noGrp="1"/>
          </p:cNvSpPr>
          <p:nvPr>
            <p:ph type="sldNum" sz="quarter" idx="5"/>
          </p:nvPr>
        </p:nvSpPr>
        <p:spPr bwMode="auto"/>
        <p:txBody>
          <a:bodyPr/>
          <a:lstStyle/>
          <a:p>
            <a:pPr>
              <a:defRPr/>
            </a:pPr>
            <a:fld id="{3D4C67B5-F292-4576-8BF8-36D135D4AF60}" type="slidenum">
              <a:rPr lang="en-US"/>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21634951" name="Slide Image Placeholder 1"/>
          <p:cNvSpPr>
            <a:spLocks noGrp="1" noRot="1" noChangeAspect="1"/>
          </p:cNvSpPr>
          <p:nvPr>
            <p:ph type="sldImg"/>
          </p:nvPr>
        </p:nvSpPr>
        <p:spPr bwMode="auto"/>
      </p:sp>
      <p:sp>
        <p:nvSpPr>
          <p:cNvPr id="1131696910" name="Notes Placeholder 2"/>
          <p:cNvSpPr>
            <a:spLocks noGrp="1"/>
          </p:cNvSpPr>
          <p:nvPr>
            <p:ph type="body" idx="1"/>
          </p:nvPr>
        </p:nvSpPr>
        <p:spPr bwMode="auto"/>
        <p:txBody>
          <a:bodyPr/>
          <a:lstStyle/>
          <a:p>
            <a:pPr>
              <a:defRPr/>
            </a:pPr>
            <a:endParaRPr lang="en-GB"/>
          </a:p>
        </p:txBody>
      </p:sp>
      <p:sp>
        <p:nvSpPr>
          <p:cNvPr id="1823871503"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50364909"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302001748"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3054350"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64466120"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350559407"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309669367"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84028214"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761047283"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62220126"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0692685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443557952"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40944418"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89831321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515209163"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8189926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4574611"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8364857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497106634"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3083916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2114767801"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344575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50828571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291129566"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4004941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6457380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3556629"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5160813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640398081"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66105773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10249951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08236682"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8381802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740877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130430898"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62818233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8127856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7968284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354822"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020110284"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464491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7620004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803203640"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0083604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7754343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16241396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2007133"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41098283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265960545"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104246826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81405007"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4833133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5650610"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02029802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79876199"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110020714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47524858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21627407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4952288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78187010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22841892"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18676910"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71895135"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875249970"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1/27/2026</a:t>
            </a:fld>
            <a:endParaRPr lang="en-US"/>
          </a:p>
        </p:txBody>
      </p:sp>
      <p:sp>
        <p:nvSpPr>
          <p:cNvPr id="59329844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403777625"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802433190"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942844434"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306097490"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495021653"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819292567"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673295613"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820295483"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003965919"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4869839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27279629"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83519319"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53154295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00871586"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2.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image" Target="../media/image36.jpg"/><Relationship Id="rId4" Type="http://schemas.openxmlformats.org/officeDocument/2006/relationships/hyperlink" Target="https://moodle.uwtsd.ac.uk/course/view.php?id=11455"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66675883" name="Content Placeholder 1"/>
          <p:cNvSpPr>
            <a:spLocks noGrp="1"/>
          </p:cNvSpPr>
          <p:nvPr>
            <p:ph idx="1"/>
          </p:nvPr>
        </p:nvSpPr>
        <p:spPr bwMode="auto">
          <a:xfrm>
            <a:off x="1976323" y="1470580"/>
            <a:ext cx="8113595" cy="1091208"/>
          </a:xfrm>
        </p:spPr>
        <p:txBody>
          <a:bodyPr/>
          <a:lstStyle/>
          <a:p>
            <a:pPr marL="0" indent="0" algn="ctr">
              <a:buNone/>
              <a:defRPr/>
            </a:pPr>
            <a:r>
              <a:rPr lang="en-GB" sz="3200" b="1">
                <a:solidFill>
                  <a:schemeClr val="bg1"/>
                </a:solidFill>
                <a:ea typeface="Calibri"/>
                <a:cs typeface="Calibri"/>
              </a:rPr>
              <a:t>BMHP6026_BIRM </a:t>
            </a:r>
            <a:endParaRPr lang="en-GB" sz="4800" b="1">
              <a:solidFill>
                <a:schemeClr val="bg1"/>
              </a:solidFill>
              <a:ea typeface="Calibri"/>
              <a:cs typeface="Calibri"/>
            </a:endParaRPr>
          </a:p>
          <a:p>
            <a:pPr marL="0" indent="0" algn="ctr">
              <a:buNone/>
              <a:defRPr/>
            </a:pPr>
            <a:r>
              <a:rPr lang="en-GB" sz="4800" b="1">
                <a:solidFill>
                  <a:schemeClr val="bg1"/>
                </a:solidFill>
                <a:ea typeface="Calibri"/>
                <a:cs typeface="Calibri"/>
              </a:rPr>
              <a:t>Week </a:t>
            </a:r>
            <a:r>
              <a:rPr lang="en" sz="4800" b="1">
                <a:solidFill>
                  <a:schemeClr val="bg1"/>
                </a:solidFill>
                <a:ea typeface="Calibri"/>
                <a:cs typeface="Calibri"/>
              </a:rPr>
              <a:t>6</a:t>
            </a:r>
            <a:endParaRPr/>
          </a:p>
          <a:p>
            <a:pPr marL="0" indent="0" algn="ctr">
              <a:buNone/>
              <a:defRPr/>
            </a:pPr>
            <a:r>
              <a:rPr lang="en-GB" sz="4800" b="1">
                <a:solidFill>
                  <a:schemeClr val="bg1"/>
                </a:solidFill>
                <a:ea typeface="Calibri"/>
                <a:cs typeface="Calibri"/>
              </a:rPr>
              <a:t> Innovations –</a:t>
            </a:r>
            <a:endParaRPr/>
          </a:p>
          <a:p>
            <a:pPr marL="0" indent="0" algn="ctr">
              <a:buNone/>
              <a:defRPr/>
            </a:pPr>
            <a:r>
              <a:rPr lang="en-GB" sz="4800" b="1">
                <a:solidFill>
                  <a:schemeClr val="bg1"/>
                </a:solidFill>
                <a:ea typeface="Calibri"/>
                <a:cs typeface="Calibri"/>
              </a:rPr>
              <a:t> Focused session on </a:t>
            </a:r>
            <a:endParaRPr/>
          </a:p>
          <a:p>
            <a:pPr marL="0" indent="0" algn="ctr">
              <a:buNone/>
              <a:defRPr/>
            </a:pPr>
            <a:r>
              <a:rPr lang="en-GB" sz="4800" b="1">
                <a:solidFill>
                  <a:schemeClr val="bg1"/>
                </a:solidFill>
                <a:ea typeface="Calibri"/>
                <a:cs typeface="Calibri"/>
              </a:rPr>
              <a:t>case studies and critical analysis</a:t>
            </a:r>
            <a:endParaRPr lang="en-GB" sz="3200" b="1">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37516272" name="Title 1"/>
          <p:cNvSpPr>
            <a:spLocks noGrp="1"/>
          </p:cNvSpPr>
          <p:nvPr>
            <p:ph type="title"/>
          </p:nvPr>
        </p:nvSpPr>
        <p:spPr bwMode="auto"/>
        <p:txBody>
          <a:bodyPr/>
          <a:lstStyle/>
          <a:p>
            <a:pPr>
              <a:defRPr/>
            </a:pPr>
            <a:r>
              <a:rPr lang="en-GB" b="1">
                <a:latin typeface="+mn-lt"/>
              </a:rPr>
              <a:t>During this session we will…</a:t>
            </a:r>
            <a:endParaRPr/>
          </a:p>
        </p:txBody>
      </p:sp>
      <p:sp>
        <p:nvSpPr>
          <p:cNvPr id="1639605146"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93267045"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 over the Component 1 Task.</a:t>
            </a:r>
          </a:p>
        </p:txBody>
      </p:sp>
      <p:sp>
        <p:nvSpPr>
          <p:cNvPr id="1757645906"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 points of critical analysis that can be considered.  </a:t>
            </a:r>
            <a:endParaRPr/>
          </a:p>
        </p:txBody>
      </p:sp>
      <p:sp>
        <p:nvSpPr>
          <p:cNvPr id="468392555"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93267045"/>
                                        </p:tgtEl>
                                        <p:attrNameLst>
                                          <p:attrName>style.visibility</p:attrName>
                                        </p:attrNameLst>
                                      </p:cBhvr>
                                      <p:to>
                                        <p:strVal val="visible"/>
                                      </p:to>
                                    </p:set>
                                    <p:animEffect transition="in" filter="fade">
                                      <p:cBhvr>
                                        <p:cTn id="7" dur="500"/>
                                        <p:tgtEl>
                                          <p:spTgt spid="199326704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57645906"/>
                                        </p:tgtEl>
                                        <p:attrNameLst>
                                          <p:attrName>style.visibility</p:attrName>
                                        </p:attrNameLst>
                                      </p:cBhvr>
                                      <p:to>
                                        <p:strVal val="visible"/>
                                      </p:to>
                                    </p:set>
                                    <p:animEffect transition="in" filter="fade">
                                      <p:cBhvr>
                                        <p:cTn id="12" dur="500"/>
                                        <p:tgtEl>
                                          <p:spTgt spid="175764590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8392555"/>
                                        </p:tgtEl>
                                        <p:attrNameLst>
                                          <p:attrName>style.visibility</p:attrName>
                                        </p:attrNameLst>
                                      </p:cBhvr>
                                      <p:to>
                                        <p:strVal val="visible"/>
                                      </p:to>
                                    </p:set>
                                    <p:animEffect transition="in" filter="fade">
                                      <p:cBhvr>
                                        <p:cTn id="17" dur="500"/>
                                        <p:tgtEl>
                                          <p:spTgt spid="468392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3267045" grpId="0" animBg="1"/>
      <p:bldP spid="1757645906" grpId="0" animBg="1"/>
      <p:bldP spid="468392555"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1111497" name="Title 1"/>
          <p:cNvSpPr>
            <a:spLocks noGrp="1"/>
          </p:cNvSpPr>
          <p:nvPr>
            <p:ph type="title"/>
          </p:nvPr>
        </p:nvSpPr>
        <p:spPr bwMode="auto"/>
        <p:txBody>
          <a:bodyPr>
            <a:normAutofit/>
          </a:bodyPr>
          <a:lstStyle/>
          <a:p>
            <a:pPr>
              <a:defRPr/>
            </a:pPr>
            <a:r>
              <a:rPr lang="en-GB" sz="4800" b="1" u="sng">
                <a:latin typeface="+mn-lt"/>
              </a:rPr>
              <a:t>Component 1 </a:t>
            </a:r>
            <a:endParaRPr/>
          </a:p>
        </p:txBody>
      </p:sp>
      <p:pic>
        <p:nvPicPr>
          <p:cNvPr id="5" name="Picture 4">
            <a:extLst>
              <a:ext uri="{FF2B5EF4-FFF2-40B4-BE49-F238E27FC236}">
                <a16:creationId xmlns:a16="http://schemas.microsoft.com/office/drawing/2014/main" id="{D12767B6-AE39-57C3-BF20-0DC9620669C4}"/>
              </a:ext>
            </a:extLst>
          </p:cNvPr>
          <p:cNvPicPr>
            <a:picLocks noChangeAspect="1"/>
          </p:cNvPicPr>
          <p:nvPr/>
        </p:nvPicPr>
        <p:blipFill>
          <a:blip r:embed="rId3"/>
          <a:stretch>
            <a:fillRect/>
          </a:stretch>
        </p:blipFill>
        <p:spPr>
          <a:xfrm>
            <a:off x="4542357" y="261766"/>
            <a:ext cx="7649643" cy="5182323"/>
          </a:xfrm>
          <a:prstGeom prst="rect">
            <a:avLst/>
          </a:prstGeom>
        </p:spPr>
      </p:pic>
      <p:pic>
        <p:nvPicPr>
          <p:cNvPr id="3" name="Picture 2">
            <a:extLst>
              <a:ext uri="{FF2B5EF4-FFF2-40B4-BE49-F238E27FC236}">
                <a16:creationId xmlns:a16="http://schemas.microsoft.com/office/drawing/2014/main" id="{FE9B8B02-E8D4-DF22-6989-2C2A52C15A8B}"/>
              </a:ext>
            </a:extLst>
          </p:cNvPr>
          <p:cNvPicPr>
            <a:picLocks noChangeAspect="1"/>
          </p:cNvPicPr>
          <p:nvPr/>
        </p:nvPicPr>
        <p:blipFill>
          <a:blip r:embed="rId4"/>
          <a:stretch>
            <a:fillRect/>
          </a:stretch>
        </p:blipFill>
        <p:spPr>
          <a:xfrm>
            <a:off x="-1" y="2907792"/>
            <a:ext cx="4661613" cy="87844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342829769" name="Rectangle 9"/>
          <p:cNvSpPr>
            <a:spLocks noGrp="1" noRot="1" noChangeAspect="1" noMove="1" noResize="1" noEditPoints="1" noAdjustHandles="1" noChangeArrowheads="1" noChangeShapeType="1" noTextEdit="1"/>
          </p:cNvSpPr>
          <p:nvPr/>
        </p:nvSpPr>
        <p:spPr bwMode="auto">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78627030" name="Title 1"/>
          <p:cNvSpPr>
            <a:spLocks noGrp="1"/>
          </p:cNvSpPr>
          <p:nvPr>
            <p:ph type="title"/>
          </p:nvPr>
        </p:nvSpPr>
        <p:spPr bwMode="auto">
          <a:xfrm>
            <a:off x="174335" y="2312386"/>
            <a:ext cx="2418390" cy="2608142"/>
          </a:xfrm>
          <a:prstGeom prst="rect">
            <a:avLst/>
          </a:prstGeom>
          <a:ln w="25400">
            <a:solidFill>
              <a:srgbClr val="002060"/>
            </a:solidFill>
          </a:ln>
        </p:spPr>
        <p:txBody>
          <a:bodyPr vert="horz" lIns="91440" tIns="45720" rIns="91440" bIns="45720" rtlCol="0" anchor="t">
            <a:normAutofit fontScale="90000"/>
          </a:bodyPr>
          <a:lstStyle/>
          <a:p>
            <a:pPr algn="ctr">
              <a:defRPr/>
            </a:pPr>
            <a:r>
              <a:rPr lang="en-US" sz="4000" b="1">
                <a:solidFill>
                  <a:schemeClr val="tx1"/>
                </a:solidFill>
                <a:latin typeface="+mn-lt"/>
                <a:ea typeface="+mj-ea"/>
                <a:cs typeface="+mj-cs"/>
              </a:rPr>
              <a:t>What key elements do I need to remember?</a:t>
            </a:r>
            <a:endParaRPr/>
          </a:p>
        </p:txBody>
      </p:sp>
      <p:pic>
        <p:nvPicPr>
          <p:cNvPr id="1525061954" name="Graphic 6" descr="Business Growth"/>
          <p:cNvPicPr>
            <a:picLocks noChangeAspect="1"/>
          </p:cNvPicPr>
          <p:nvPr/>
        </p:nvPicPr>
        <p:blipFill rotWithShape="1">
          <a:blip r:embed="rId3">
            <a:extLst>
              <a:ext uri="{96DAC541-7B7A-43D3-8B79-37D633B846F1}">
                <asvg:svgBlip xmlns:asvg="http://schemas.microsoft.com/office/drawing/2016/SVG/main" r:embed="rId4"/>
              </a:ext>
            </a:extLst>
          </a:blip>
          <a:stretch/>
        </p:blipFill>
        <p:spPr bwMode="auto">
          <a:xfrm>
            <a:off x="643465" y="1023072"/>
            <a:ext cx="914400" cy="914400"/>
          </a:xfrm>
          <a:prstGeom prst="rect">
            <a:avLst/>
          </a:prstGeom>
        </p:spPr>
      </p:pic>
      <p:sp>
        <p:nvSpPr>
          <p:cNvPr id="784447329" name="Content Placeholder 2"/>
          <p:cNvSpPr>
            <a:spLocks noGrp="1"/>
          </p:cNvSpPr>
          <p:nvPr>
            <p:ph idx="1"/>
          </p:nvPr>
        </p:nvSpPr>
        <p:spPr bwMode="auto">
          <a:xfrm>
            <a:off x="2767060" y="397932"/>
            <a:ext cx="9424940" cy="6062133"/>
          </a:xfrm>
        </p:spPr>
        <p:txBody>
          <a:bodyPr vert="horz" lIns="91440" tIns="45720" rIns="91440" bIns="45720" rtlCol="0" anchor="ctr">
            <a:normAutofit lnSpcReduction="10000"/>
          </a:bodyPr>
          <a:lstStyle/>
          <a:p>
            <a:pPr>
              <a:buFont typeface="Wingdings"/>
              <a:buChar char="ü"/>
              <a:defRPr/>
            </a:pPr>
            <a:r>
              <a:rPr lang="en-US" sz="2400" dirty="0"/>
              <a:t>Consistent use of a minimum of 10 references. </a:t>
            </a:r>
            <a:endParaRPr dirty="0"/>
          </a:p>
          <a:p>
            <a:pPr>
              <a:buFont typeface="Wingdings"/>
              <a:buChar char="ü"/>
              <a:defRPr/>
            </a:pPr>
            <a:r>
              <a:rPr lang="en-US" sz="2400" dirty="0"/>
              <a:t>Focus on a digital innovation used in the UK within the last decade. </a:t>
            </a:r>
            <a:endParaRPr dirty="0"/>
          </a:p>
          <a:p>
            <a:pPr>
              <a:buFont typeface="Wingdings"/>
              <a:buChar char="ü"/>
              <a:defRPr/>
            </a:pPr>
            <a:r>
              <a:rPr lang="en-US" sz="2400" dirty="0"/>
              <a:t>Show your understanding of what digital transformation is and why the health and social care sector needs to digitally transform. </a:t>
            </a:r>
            <a:endParaRPr dirty="0"/>
          </a:p>
          <a:p>
            <a:pPr>
              <a:buFont typeface="Wingdings"/>
              <a:buChar char="ü"/>
              <a:defRPr/>
            </a:pPr>
            <a:r>
              <a:rPr lang="en-US" sz="2400" dirty="0"/>
              <a:t>Show that you are aware of the UK government plan of digital transformation. </a:t>
            </a:r>
            <a:endParaRPr dirty="0"/>
          </a:p>
          <a:p>
            <a:pPr>
              <a:buFont typeface="Wingdings"/>
              <a:buChar char="ü"/>
              <a:defRPr/>
            </a:pPr>
            <a:r>
              <a:rPr lang="en-US" sz="2400" dirty="0"/>
              <a:t>Show that you are aware of data governance and ethical use of data (UK)  </a:t>
            </a:r>
            <a:endParaRPr dirty="0"/>
          </a:p>
          <a:p>
            <a:pPr>
              <a:buFont typeface="Wingdings"/>
              <a:buChar char="ü"/>
              <a:defRPr/>
            </a:pPr>
            <a:r>
              <a:rPr lang="en-US" sz="2400" dirty="0"/>
              <a:t>Include all aspects of the task (impact upon the health and social care workforce, service delivery, patient/service user, community/ communities)</a:t>
            </a:r>
            <a:endParaRPr dirty="0"/>
          </a:p>
          <a:p>
            <a:pPr>
              <a:buFont typeface="Wingdings"/>
              <a:buChar char="ü"/>
              <a:defRPr/>
            </a:pPr>
            <a:r>
              <a:rPr lang="en-US" sz="2400" dirty="0"/>
              <a:t>Demonstrate balanced critical evaluation of your chosen digital innovation. </a:t>
            </a:r>
            <a:endParaRPr dirty="0"/>
          </a:p>
          <a:p>
            <a:pPr>
              <a:buFont typeface="Wingdings"/>
              <a:buChar char="ü"/>
              <a:defRPr/>
            </a:pPr>
            <a:r>
              <a:rPr lang="en-US" sz="2400" b="1" dirty="0"/>
              <a:t>Use </a:t>
            </a:r>
            <a:r>
              <a:rPr lang="en-US" sz="2400" b="1" dirty="0" err="1"/>
              <a:t>localised</a:t>
            </a:r>
            <a:r>
              <a:rPr lang="en-US" sz="2400" b="1" dirty="0"/>
              <a:t> data (UK/England</a:t>
            </a:r>
            <a:r>
              <a:rPr lang="en-US" sz="2400" dirty="0"/>
              <a:t>) or International data to support and develop your points. </a:t>
            </a:r>
            <a:endParaRPr dirty="0"/>
          </a:p>
          <a:p>
            <a:pPr>
              <a:buFont typeface="Wingdings"/>
              <a:buChar char="ü"/>
              <a:defRPr/>
            </a:pPr>
            <a:r>
              <a:rPr lang="en-US" sz="2400" dirty="0"/>
              <a:t>Structure your report effectively. </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84447329">
                                            <p:txEl>
                                              <p:pRg st="0" end="0"/>
                                            </p:txEl>
                                          </p:spTgt>
                                        </p:tgtEl>
                                        <p:attrNameLst>
                                          <p:attrName>style.visibility</p:attrName>
                                        </p:attrNameLst>
                                      </p:cBhvr>
                                      <p:to>
                                        <p:strVal val="visible"/>
                                      </p:to>
                                    </p:set>
                                    <p:animEffect transition="in" filter="fade">
                                      <p:cBhvr>
                                        <p:cTn id="7" dur="500"/>
                                        <p:tgtEl>
                                          <p:spTgt spid="78444732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84447329">
                                            <p:txEl>
                                              <p:pRg st="1" end="1"/>
                                            </p:txEl>
                                          </p:spTgt>
                                        </p:tgtEl>
                                        <p:attrNameLst>
                                          <p:attrName>style.visibility</p:attrName>
                                        </p:attrNameLst>
                                      </p:cBhvr>
                                      <p:to>
                                        <p:strVal val="visible"/>
                                      </p:to>
                                    </p:set>
                                    <p:animEffect transition="in" filter="fade">
                                      <p:cBhvr>
                                        <p:cTn id="12" dur="500"/>
                                        <p:tgtEl>
                                          <p:spTgt spid="78444732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84447329">
                                            <p:txEl>
                                              <p:pRg st="2" end="2"/>
                                            </p:txEl>
                                          </p:spTgt>
                                        </p:tgtEl>
                                        <p:attrNameLst>
                                          <p:attrName>style.visibility</p:attrName>
                                        </p:attrNameLst>
                                      </p:cBhvr>
                                      <p:to>
                                        <p:strVal val="visible"/>
                                      </p:to>
                                    </p:set>
                                    <p:animEffect transition="in" filter="fade">
                                      <p:cBhvr>
                                        <p:cTn id="17" dur="500"/>
                                        <p:tgtEl>
                                          <p:spTgt spid="78444732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84447329">
                                            <p:txEl>
                                              <p:pRg st="3" end="3"/>
                                            </p:txEl>
                                          </p:spTgt>
                                        </p:tgtEl>
                                        <p:attrNameLst>
                                          <p:attrName>style.visibility</p:attrName>
                                        </p:attrNameLst>
                                      </p:cBhvr>
                                      <p:to>
                                        <p:strVal val="visible"/>
                                      </p:to>
                                    </p:set>
                                    <p:animEffect transition="in" filter="fade">
                                      <p:cBhvr>
                                        <p:cTn id="22" dur="500"/>
                                        <p:tgtEl>
                                          <p:spTgt spid="78444732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84447329">
                                            <p:txEl>
                                              <p:pRg st="4" end="4"/>
                                            </p:txEl>
                                          </p:spTgt>
                                        </p:tgtEl>
                                        <p:attrNameLst>
                                          <p:attrName>style.visibility</p:attrName>
                                        </p:attrNameLst>
                                      </p:cBhvr>
                                      <p:to>
                                        <p:strVal val="visible"/>
                                      </p:to>
                                    </p:set>
                                    <p:animEffect transition="in" filter="fade">
                                      <p:cBhvr>
                                        <p:cTn id="27" dur="500"/>
                                        <p:tgtEl>
                                          <p:spTgt spid="78444732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84447329">
                                            <p:txEl>
                                              <p:pRg st="5" end="5"/>
                                            </p:txEl>
                                          </p:spTgt>
                                        </p:tgtEl>
                                        <p:attrNameLst>
                                          <p:attrName>style.visibility</p:attrName>
                                        </p:attrNameLst>
                                      </p:cBhvr>
                                      <p:to>
                                        <p:strVal val="visible"/>
                                      </p:to>
                                    </p:set>
                                    <p:animEffect transition="in" filter="fade">
                                      <p:cBhvr>
                                        <p:cTn id="32" dur="500"/>
                                        <p:tgtEl>
                                          <p:spTgt spid="78444732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84447329">
                                            <p:txEl>
                                              <p:pRg st="6" end="6"/>
                                            </p:txEl>
                                          </p:spTgt>
                                        </p:tgtEl>
                                        <p:attrNameLst>
                                          <p:attrName>style.visibility</p:attrName>
                                        </p:attrNameLst>
                                      </p:cBhvr>
                                      <p:to>
                                        <p:strVal val="visible"/>
                                      </p:to>
                                    </p:set>
                                    <p:animEffect transition="in" filter="fade">
                                      <p:cBhvr>
                                        <p:cTn id="37" dur="500"/>
                                        <p:tgtEl>
                                          <p:spTgt spid="78444732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84447329">
                                            <p:txEl>
                                              <p:pRg st="7" end="7"/>
                                            </p:txEl>
                                          </p:spTgt>
                                        </p:tgtEl>
                                        <p:attrNameLst>
                                          <p:attrName>style.visibility</p:attrName>
                                        </p:attrNameLst>
                                      </p:cBhvr>
                                      <p:to>
                                        <p:strVal val="visible"/>
                                      </p:to>
                                    </p:set>
                                    <p:animEffect transition="in" filter="fade">
                                      <p:cBhvr>
                                        <p:cTn id="42" dur="500"/>
                                        <p:tgtEl>
                                          <p:spTgt spid="78444732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84447329">
                                            <p:txEl>
                                              <p:pRg st="8" end="8"/>
                                            </p:txEl>
                                          </p:spTgt>
                                        </p:tgtEl>
                                        <p:attrNameLst>
                                          <p:attrName>style.visibility</p:attrName>
                                        </p:attrNameLst>
                                      </p:cBhvr>
                                      <p:to>
                                        <p:strVal val="visible"/>
                                      </p:to>
                                    </p:set>
                                    <p:animEffect transition="in" filter="fade">
                                      <p:cBhvr>
                                        <p:cTn id="47" dur="500"/>
                                        <p:tgtEl>
                                          <p:spTgt spid="78444732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21968467" name="Title 1"/>
          <p:cNvSpPr>
            <a:spLocks noGrp="1"/>
          </p:cNvSpPr>
          <p:nvPr>
            <p:ph type="title"/>
          </p:nvPr>
        </p:nvSpPr>
        <p:spPr bwMode="auto"/>
        <p:txBody>
          <a:bodyPr>
            <a:normAutofit/>
          </a:bodyPr>
          <a:lstStyle/>
          <a:p>
            <a:pPr>
              <a:defRPr/>
            </a:pPr>
            <a:r>
              <a:rPr lang="en-GB" sz="4800" b="1">
                <a:latin typeface="+mn-lt"/>
              </a:rPr>
              <a:t>Critical Analysis </a:t>
            </a:r>
            <a:endParaRPr/>
          </a:p>
        </p:txBody>
      </p:sp>
      <p:sp>
        <p:nvSpPr>
          <p:cNvPr id="1690299648" name="Free-form: Shape 8"/>
          <p:cNvSpPr/>
          <p:nvPr/>
        </p:nvSpPr>
        <p:spPr bwMode="auto">
          <a:xfrm>
            <a:off x="358219" y="1690688"/>
            <a:ext cx="11638897" cy="1055046"/>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Academic </a:t>
            </a:r>
            <a:r>
              <a:rPr lang="en-GB" sz="2400" b="1">
                <a:solidFill>
                  <a:srgbClr val="FF0000"/>
                </a:solidFill>
              </a:rPr>
              <a:t>critical analysis </a:t>
            </a:r>
            <a:r>
              <a:rPr lang="en-GB" sz="2400" b="1"/>
              <a:t>refers to the process of systematically examining and evaluating information, arguments, or concepts in a rigorous and objective manner. </a:t>
            </a:r>
            <a:endParaRPr/>
          </a:p>
        </p:txBody>
      </p:sp>
      <p:sp>
        <p:nvSpPr>
          <p:cNvPr id="297815544" name="Rectangle 9"/>
          <p:cNvSpPr/>
          <p:nvPr/>
        </p:nvSpPr>
        <p:spPr bwMode="auto">
          <a:xfrm>
            <a:off x="605536" y="3536036"/>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21261949" name="Free-form: Shape 10"/>
          <p:cNvSpPr/>
          <p:nvPr/>
        </p:nvSpPr>
        <p:spPr bwMode="auto">
          <a:xfrm>
            <a:off x="1159561" y="3015368"/>
            <a:ext cx="9922967" cy="1041340"/>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It involves breaking down complex ideas or texts into their component parts, assessing their strengths, weaknesses, assumptions, and implications.</a:t>
            </a:r>
            <a:endParaRPr/>
          </a:p>
        </p:txBody>
      </p:sp>
      <p:sp>
        <p:nvSpPr>
          <p:cNvPr id="943896193" name="Rectangle 11"/>
          <p:cNvSpPr/>
          <p:nvPr/>
        </p:nvSpPr>
        <p:spPr bwMode="auto">
          <a:xfrm>
            <a:off x="605536" y="4707545"/>
            <a:ext cx="11080496" cy="65083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82043666" name="Free-form: Shape 12"/>
          <p:cNvSpPr/>
          <p:nvPr/>
        </p:nvSpPr>
        <p:spPr bwMode="auto">
          <a:xfrm>
            <a:off x="1159561" y="4186876"/>
            <a:ext cx="9922967" cy="1171508"/>
          </a:xfrm>
          <a:custGeom>
            <a:avLst/>
            <a:gdLst>
              <a:gd name="connsiteX0" fmla="*/ 0 w 5689600"/>
              <a:gd name="connsiteY0" fmla="*/ 29521 h 177120"/>
              <a:gd name="connsiteX1" fmla="*/ 29521 w 5689600"/>
              <a:gd name="connsiteY1" fmla="*/ 0 h 177120"/>
              <a:gd name="connsiteX2" fmla="*/ 5660079 w 5689600"/>
              <a:gd name="connsiteY2" fmla="*/ 0 h 177120"/>
              <a:gd name="connsiteX3" fmla="*/ 5689600 w 5689600"/>
              <a:gd name="connsiteY3" fmla="*/ 29521 h 177120"/>
              <a:gd name="connsiteX4" fmla="*/ 5689600 w 5689600"/>
              <a:gd name="connsiteY4" fmla="*/ 147599 h 177120"/>
              <a:gd name="connsiteX5" fmla="*/ 5660079 w 5689600"/>
              <a:gd name="connsiteY5" fmla="*/ 177120 h 177120"/>
              <a:gd name="connsiteX6" fmla="*/ 29521 w 5689600"/>
              <a:gd name="connsiteY6" fmla="*/ 177120 h 177120"/>
              <a:gd name="connsiteX7" fmla="*/ 0 w 5689600"/>
              <a:gd name="connsiteY7" fmla="*/ 147599 h 177120"/>
              <a:gd name="connsiteX8" fmla="*/ 0 w 5689600"/>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77120" extrusionOk="0">
                <a:moveTo>
                  <a:pt x="0" y="29521"/>
                </a:moveTo>
                <a:cubicBezTo>
                  <a:pt x="0" y="13217"/>
                  <a:pt x="13217" y="0"/>
                  <a:pt x="29521" y="0"/>
                </a:cubicBezTo>
                <a:lnTo>
                  <a:pt x="5660079" y="0"/>
                </a:lnTo>
                <a:cubicBezTo>
                  <a:pt x="5676383" y="0"/>
                  <a:pt x="5689600" y="13217"/>
                  <a:pt x="5689600" y="29521"/>
                </a:cubicBezTo>
                <a:lnTo>
                  <a:pt x="5689600" y="147599"/>
                </a:lnTo>
                <a:cubicBezTo>
                  <a:pt x="5689600" y="163903"/>
                  <a:pt x="5676383" y="177120"/>
                  <a:pt x="5660079"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699" tIns="8646" rIns="223699" bIns="8646" numCol="1" spcCol="1270" anchor="ctr" anchorCtr="0">
            <a:noAutofit/>
          </a:bodyPr>
          <a:lstStyle/>
          <a:p>
            <a:pPr marL="0" lvl="0" indent="0" algn="l" defTabSz="266700">
              <a:lnSpc>
                <a:spcPct val="90000"/>
              </a:lnSpc>
              <a:spcBef>
                <a:spcPts val="0"/>
              </a:spcBef>
              <a:spcAft>
                <a:spcPts val="0"/>
              </a:spcAft>
              <a:buNone/>
              <a:defRPr/>
            </a:pPr>
            <a:r>
              <a:rPr lang="en-GB" sz="2400" b="1"/>
              <a:t>The goal is to develop a deeper understanding of the subject matter by questioning the evidence, evaluating different perspectives, and making reasoned judgments.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90299648"/>
                                        </p:tgtEl>
                                        <p:attrNameLst>
                                          <p:attrName>style.visibility</p:attrName>
                                        </p:attrNameLst>
                                      </p:cBhvr>
                                      <p:to>
                                        <p:strVal val="visible"/>
                                      </p:to>
                                    </p:set>
                                    <p:animEffect transition="in" filter="fade">
                                      <p:cBhvr>
                                        <p:cTn id="7" dur="500"/>
                                        <p:tgtEl>
                                          <p:spTgt spid="16902996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7815544"/>
                                        </p:tgtEl>
                                        <p:attrNameLst>
                                          <p:attrName>style.visibility</p:attrName>
                                        </p:attrNameLst>
                                      </p:cBhvr>
                                      <p:to>
                                        <p:strVal val="visible"/>
                                      </p:to>
                                    </p:set>
                                    <p:animEffect transition="in" filter="fade">
                                      <p:cBhvr>
                                        <p:cTn id="12" dur="500"/>
                                        <p:tgtEl>
                                          <p:spTgt spid="29781554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21261949"/>
                                        </p:tgtEl>
                                        <p:attrNameLst>
                                          <p:attrName>style.visibility</p:attrName>
                                        </p:attrNameLst>
                                      </p:cBhvr>
                                      <p:to>
                                        <p:strVal val="visible"/>
                                      </p:to>
                                    </p:set>
                                    <p:animEffect transition="in" filter="fade">
                                      <p:cBhvr>
                                        <p:cTn id="15" dur="500"/>
                                        <p:tgtEl>
                                          <p:spTgt spid="32126194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43896193"/>
                                        </p:tgtEl>
                                        <p:attrNameLst>
                                          <p:attrName>style.visibility</p:attrName>
                                        </p:attrNameLst>
                                      </p:cBhvr>
                                      <p:to>
                                        <p:strVal val="visible"/>
                                      </p:to>
                                    </p:set>
                                    <p:animEffect transition="in" filter="fade">
                                      <p:cBhvr>
                                        <p:cTn id="20" dur="500"/>
                                        <p:tgtEl>
                                          <p:spTgt spid="94389619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882043666"/>
                                        </p:tgtEl>
                                        <p:attrNameLst>
                                          <p:attrName>style.visibility</p:attrName>
                                        </p:attrNameLst>
                                      </p:cBhvr>
                                      <p:to>
                                        <p:strVal val="visible"/>
                                      </p:to>
                                    </p:set>
                                    <p:animEffect transition="in" filter="fade">
                                      <p:cBhvr>
                                        <p:cTn id="23" dur="500"/>
                                        <p:tgtEl>
                                          <p:spTgt spid="1882043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0299648" grpId="0" animBg="1"/>
      <p:bldP spid="297815544" grpId="0" animBg="1"/>
      <p:bldP spid="321261949" grpId="0" animBg="1"/>
      <p:bldP spid="943896193" grpId="0" animBg="1"/>
      <p:bldP spid="1882043666"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4627147" name="Title 1"/>
          <p:cNvSpPr>
            <a:spLocks noGrp="1"/>
          </p:cNvSpPr>
          <p:nvPr>
            <p:ph type="title"/>
          </p:nvPr>
        </p:nvSpPr>
        <p:spPr bwMode="auto"/>
        <p:txBody>
          <a:bodyPr>
            <a:normAutofit/>
          </a:bodyPr>
          <a:lstStyle/>
          <a:p>
            <a:pPr>
              <a:defRPr/>
            </a:pPr>
            <a:r>
              <a:rPr lang="en-GB" sz="4800" b="1">
                <a:latin typeface="+mn-lt"/>
              </a:rPr>
              <a:t>Critical Analysis</a:t>
            </a:r>
            <a:endParaRPr/>
          </a:p>
        </p:txBody>
      </p:sp>
      <p:sp>
        <p:nvSpPr>
          <p:cNvPr id="2061760140" name="Straight Connector 5"/>
          <p:cNvSpPr/>
          <p:nvPr/>
        </p:nvSpPr>
        <p:spPr bwMode="auto">
          <a:xfrm>
            <a:off x="358219" y="148021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00321429" name="Free-form: Shape 6"/>
          <p:cNvSpPr/>
          <p:nvPr/>
        </p:nvSpPr>
        <p:spPr bwMode="auto">
          <a:xfrm>
            <a:off x="358219" y="1480215"/>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Critical analysis goes beyond summarizing or describing a topic. </a:t>
            </a:r>
            <a:endParaRPr lang="en-US" sz="2500"/>
          </a:p>
        </p:txBody>
      </p:sp>
      <p:sp>
        <p:nvSpPr>
          <p:cNvPr id="1966297247" name="Straight Connector 7"/>
          <p:cNvSpPr/>
          <p:nvPr/>
        </p:nvSpPr>
        <p:spPr bwMode="auto">
          <a:xfrm>
            <a:off x="358219" y="203701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09421729" name="Free-form: Shape 8"/>
          <p:cNvSpPr/>
          <p:nvPr/>
        </p:nvSpPr>
        <p:spPr bwMode="auto">
          <a:xfrm>
            <a:off x="358219" y="203701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a:t>It requires students to:</a:t>
            </a:r>
            <a:endParaRPr lang="en-US" sz="2500"/>
          </a:p>
        </p:txBody>
      </p:sp>
      <p:sp>
        <p:nvSpPr>
          <p:cNvPr id="831892856" name="Straight Connector 9"/>
          <p:cNvSpPr/>
          <p:nvPr/>
        </p:nvSpPr>
        <p:spPr bwMode="auto">
          <a:xfrm>
            <a:off x="358219" y="2593806"/>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166477256" name="Free-form: Shape 10"/>
          <p:cNvSpPr/>
          <p:nvPr/>
        </p:nvSpPr>
        <p:spPr bwMode="auto">
          <a:xfrm>
            <a:off x="358219" y="2593806"/>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Identify</a:t>
            </a:r>
            <a:r>
              <a:rPr lang="en-GB" sz="2500"/>
              <a:t> key arguments, evidence, and assumptions.</a:t>
            </a:r>
            <a:endParaRPr lang="en-US" sz="2500"/>
          </a:p>
        </p:txBody>
      </p:sp>
      <p:sp>
        <p:nvSpPr>
          <p:cNvPr id="1761845228" name="Straight Connector 11"/>
          <p:cNvSpPr/>
          <p:nvPr/>
        </p:nvSpPr>
        <p:spPr bwMode="auto">
          <a:xfrm>
            <a:off x="358219" y="315060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31227305" name="Free-form: Shape 12"/>
          <p:cNvSpPr/>
          <p:nvPr/>
        </p:nvSpPr>
        <p:spPr bwMode="auto">
          <a:xfrm>
            <a:off x="358219" y="3150601"/>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Evaluate</a:t>
            </a:r>
            <a:r>
              <a:rPr lang="en-GB" sz="2500"/>
              <a:t> the validity, reliability, and relevance of the information or ideas.</a:t>
            </a:r>
            <a:endParaRPr lang="en-US" sz="2500"/>
          </a:p>
        </p:txBody>
      </p:sp>
      <p:sp>
        <p:nvSpPr>
          <p:cNvPr id="835547588" name="Straight Connector 13"/>
          <p:cNvSpPr/>
          <p:nvPr/>
        </p:nvSpPr>
        <p:spPr bwMode="auto">
          <a:xfrm>
            <a:off x="358219" y="370739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6849590" name="Free-form: Shape 14"/>
          <p:cNvSpPr/>
          <p:nvPr/>
        </p:nvSpPr>
        <p:spPr bwMode="auto">
          <a:xfrm>
            <a:off x="358219" y="370739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Compare and contrast</a:t>
            </a:r>
            <a:r>
              <a:rPr lang="en-GB" sz="2500"/>
              <a:t> different viewpoints or points of data. </a:t>
            </a:r>
            <a:endParaRPr lang="en-US" sz="2500"/>
          </a:p>
        </p:txBody>
      </p:sp>
      <p:sp>
        <p:nvSpPr>
          <p:cNvPr id="720577124" name="Straight Connector 15"/>
          <p:cNvSpPr/>
          <p:nvPr/>
        </p:nvSpPr>
        <p:spPr bwMode="auto">
          <a:xfrm>
            <a:off x="358219" y="4264192"/>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72461403" name="Free-form: Shape 16"/>
          <p:cNvSpPr/>
          <p:nvPr/>
        </p:nvSpPr>
        <p:spPr bwMode="auto">
          <a:xfrm>
            <a:off x="358219" y="4264192"/>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Interpret</a:t>
            </a:r>
            <a:r>
              <a:rPr lang="en-GB" sz="2500"/>
              <a:t> the implications and significance of the findings or arguments.</a:t>
            </a:r>
            <a:endParaRPr lang="en-US" sz="2500"/>
          </a:p>
        </p:txBody>
      </p:sp>
      <p:sp>
        <p:nvSpPr>
          <p:cNvPr id="454426895" name="Straight Connector 17"/>
          <p:cNvSpPr/>
          <p:nvPr/>
        </p:nvSpPr>
        <p:spPr bwMode="auto">
          <a:xfrm>
            <a:off x="358219" y="482098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71927201" name="Free-form: Shape 18"/>
          <p:cNvSpPr/>
          <p:nvPr/>
        </p:nvSpPr>
        <p:spPr bwMode="auto">
          <a:xfrm>
            <a:off x="358219" y="4820987"/>
            <a:ext cx="11481847" cy="556795"/>
          </a:xfrm>
          <a:custGeom>
            <a:avLst/>
            <a:gdLst>
              <a:gd name="connsiteX0" fmla="*/ 0 w 11481847"/>
              <a:gd name="connsiteY0" fmla="*/ 0 h 556795"/>
              <a:gd name="connsiteX1" fmla="*/ 11481847 w 11481847"/>
              <a:gd name="connsiteY1" fmla="*/ 0 h 556795"/>
              <a:gd name="connsiteX2" fmla="*/ 11481847 w 11481847"/>
              <a:gd name="connsiteY2" fmla="*/ 556795 h 556795"/>
              <a:gd name="connsiteX3" fmla="*/ 0 w 11481847"/>
              <a:gd name="connsiteY3" fmla="*/ 556795 h 556795"/>
              <a:gd name="connsiteX4" fmla="*/ 0 w 11481847"/>
              <a:gd name="connsiteY4" fmla="*/ 0 h 556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556795" extrusionOk="0">
                <a:moveTo>
                  <a:pt x="0" y="0"/>
                </a:moveTo>
                <a:lnTo>
                  <a:pt x="11481847" y="0"/>
                </a:lnTo>
                <a:lnTo>
                  <a:pt x="11481847" y="556795"/>
                </a:lnTo>
                <a:lnTo>
                  <a:pt x="0" y="55679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marL="0" lvl="0" indent="0" algn="l" defTabSz="1111250">
              <a:lnSpc>
                <a:spcPct val="90000"/>
              </a:lnSpc>
              <a:spcBef>
                <a:spcPts val="0"/>
              </a:spcBef>
              <a:spcAft>
                <a:spcPts val="0"/>
              </a:spcAft>
              <a:buNone/>
              <a:defRPr/>
            </a:pPr>
            <a:r>
              <a:rPr lang="en-GB" sz="2500" b="1"/>
              <a:t>	Develop informed opinions</a:t>
            </a:r>
            <a:r>
              <a:rPr lang="en-GB" sz="2500"/>
              <a:t> based on evidence and reasoning</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0321429"/>
                                        </p:tgtEl>
                                        <p:attrNameLst>
                                          <p:attrName>style.visibility</p:attrName>
                                        </p:attrNameLst>
                                      </p:cBhvr>
                                      <p:to>
                                        <p:strVal val="visible"/>
                                      </p:to>
                                    </p:set>
                                    <p:animEffect transition="in" filter="fade">
                                      <p:cBhvr>
                                        <p:cTn id="7" dur="500"/>
                                        <p:tgtEl>
                                          <p:spTgt spid="7003214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09421729"/>
                                        </p:tgtEl>
                                        <p:attrNameLst>
                                          <p:attrName>style.visibility</p:attrName>
                                        </p:attrNameLst>
                                      </p:cBhvr>
                                      <p:to>
                                        <p:strVal val="visible"/>
                                      </p:to>
                                    </p:set>
                                    <p:animEffect transition="in" filter="fade">
                                      <p:cBhvr>
                                        <p:cTn id="12" dur="500"/>
                                        <p:tgtEl>
                                          <p:spTgt spid="13094217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66477256"/>
                                        </p:tgtEl>
                                        <p:attrNameLst>
                                          <p:attrName>style.visibility</p:attrName>
                                        </p:attrNameLst>
                                      </p:cBhvr>
                                      <p:to>
                                        <p:strVal val="visible"/>
                                      </p:to>
                                    </p:set>
                                    <p:animEffect transition="in" filter="fade">
                                      <p:cBhvr>
                                        <p:cTn id="17" dur="500"/>
                                        <p:tgtEl>
                                          <p:spTgt spid="11664772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31227305"/>
                                        </p:tgtEl>
                                        <p:attrNameLst>
                                          <p:attrName>style.visibility</p:attrName>
                                        </p:attrNameLst>
                                      </p:cBhvr>
                                      <p:to>
                                        <p:strVal val="visible"/>
                                      </p:to>
                                    </p:set>
                                    <p:animEffect transition="in" filter="fade">
                                      <p:cBhvr>
                                        <p:cTn id="22" dur="500"/>
                                        <p:tgtEl>
                                          <p:spTgt spid="53122730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36849590"/>
                                        </p:tgtEl>
                                        <p:attrNameLst>
                                          <p:attrName>style.visibility</p:attrName>
                                        </p:attrNameLst>
                                      </p:cBhvr>
                                      <p:to>
                                        <p:strVal val="visible"/>
                                      </p:to>
                                    </p:set>
                                    <p:animEffect transition="in" filter="fade">
                                      <p:cBhvr>
                                        <p:cTn id="27" dur="500"/>
                                        <p:tgtEl>
                                          <p:spTgt spid="33684959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2461403"/>
                                        </p:tgtEl>
                                        <p:attrNameLst>
                                          <p:attrName>style.visibility</p:attrName>
                                        </p:attrNameLst>
                                      </p:cBhvr>
                                      <p:to>
                                        <p:strVal val="visible"/>
                                      </p:to>
                                    </p:set>
                                    <p:animEffect transition="in" filter="fade">
                                      <p:cBhvr>
                                        <p:cTn id="32" dur="500"/>
                                        <p:tgtEl>
                                          <p:spTgt spid="37246140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71927201"/>
                                        </p:tgtEl>
                                        <p:attrNameLst>
                                          <p:attrName>style.visibility</p:attrName>
                                        </p:attrNameLst>
                                      </p:cBhvr>
                                      <p:to>
                                        <p:strVal val="visible"/>
                                      </p:to>
                                    </p:set>
                                    <p:animEffect transition="in" filter="fade">
                                      <p:cBhvr>
                                        <p:cTn id="37" dur="500"/>
                                        <p:tgtEl>
                                          <p:spTgt spid="1671927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321429" grpId="0"/>
      <p:bldP spid="1309421729" grpId="0"/>
      <p:bldP spid="1166477256" grpId="0"/>
      <p:bldP spid="531227305" grpId="0"/>
      <p:bldP spid="336849590" grpId="0"/>
      <p:bldP spid="372461403" grpId="0"/>
      <p:bldP spid="167192720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64273648" name="Title 1"/>
          <p:cNvSpPr>
            <a:spLocks noGrp="1"/>
          </p:cNvSpPr>
          <p:nvPr>
            <p:ph type="title"/>
          </p:nvPr>
        </p:nvSpPr>
        <p:spPr bwMode="auto">
          <a:xfrm>
            <a:off x="355076" y="0"/>
            <a:ext cx="11481847" cy="1325563"/>
          </a:xfrm>
        </p:spPr>
        <p:txBody>
          <a:bodyPr>
            <a:normAutofit/>
          </a:bodyPr>
          <a:lstStyle/>
          <a:p>
            <a:pPr>
              <a:defRPr/>
            </a:pPr>
            <a:r>
              <a:rPr lang="en-GB" sz="4800" b="1">
                <a:latin typeface="+mn-lt"/>
              </a:rPr>
              <a:t>Critical Evaluation of Digital Innovation </a:t>
            </a:r>
            <a:endParaRPr/>
          </a:p>
        </p:txBody>
      </p:sp>
      <p:sp>
        <p:nvSpPr>
          <p:cNvPr id="136493794" name="Content Placeholder 2"/>
          <p:cNvSpPr>
            <a:spLocks noGrp="1"/>
          </p:cNvSpPr>
          <p:nvPr>
            <p:ph idx="1"/>
          </p:nvPr>
        </p:nvSpPr>
        <p:spPr bwMode="auto">
          <a:xfrm>
            <a:off x="355075" y="1303727"/>
            <a:ext cx="11644092" cy="1325563"/>
          </a:xfrm>
        </p:spPr>
        <p:txBody>
          <a:bodyPr/>
          <a:lstStyle/>
          <a:p>
            <a:pPr marL="0" indent="0">
              <a:buNone/>
              <a:defRPr/>
            </a:pPr>
            <a:r>
              <a:rPr lang="en-GB" sz="2400"/>
              <a:t>When critically evaluating the impact of a digital health innovation on </a:t>
            </a:r>
            <a:r>
              <a:rPr lang="en-GB" sz="2400" b="1"/>
              <a:t>service delivery</a:t>
            </a:r>
            <a:r>
              <a:rPr lang="en-GB" sz="2400"/>
              <a:t> and </a:t>
            </a:r>
            <a:r>
              <a:rPr lang="en-GB" sz="2400" b="1"/>
              <a:t>health job roles</a:t>
            </a:r>
            <a:r>
              <a:rPr lang="en-GB" sz="2400"/>
              <a:t> in the UK.</a:t>
            </a:r>
            <a:endParaRPr/>
          </a:p>
        </p:txBody>
      </p:sp>
      <p:sp>
        <p:nvSpPr>
          <p:cNvPr id="2053079953" name="TextBox 4"/>
          <p:cNvSpPr txBox="1"/>
          <p:nvPr/>
        </p:nvSpPr>
        <p:spPr bwMode="auto">
          <a:xfrm>
            <a:off x="462476" y="2250980"/>
            <a:ext cx="6092890" cy="461665"/>
          </a:xfrm>
          <a:prstGeom prst="rect">
            <a:avLst/>
          </a:prstGeom>
          <a:solidFill>
            <a:schemeClr val="accent6">
              <a:lumMod val="40000"/>
              <a:lumOff val="60000"/>
            </a:schemeClr>
          </a:solidFill>
        </p:spPr>
        <p:txBody>
          <a:bodyPr wrap="square">
            <a:spAutoFit/>
          </a:bodyPr>
          <a:lstStyle/>
          <a:p>
            <a:pPr marL="0" indent="0">
              <a:buNone/>
              <a:defRPr/>
            </a:pPr>
            <a:r>
              <a:rPr lang="en-GB" sz="2400"/>
              <a:t> Here are </a:t>
            </a:r>
            <a:r>
              <a:rPr lang="en-GB" sz="2400" b="1"/>
              <a:t>ten</a:t>
            </a:r>
            <a:r>
              <a:rPr lang="en-GB" sz="2400"/>
              <a:t> key points to consider:</a:t>
            </a:r>
            <a:endParaRPr/>
          </a:p>
        </p:txBody>
      </p:sp>
      <p:sp>
        <p:nvSpPr>
          <p:cNvPr id="875963817" name="Arrow: Chevron 7"/>
          <p:cNvSpPr/>
          <p:nvPr/>
        </p:nvSpPr>
        <p:spPr bwMode="auto">
          <a:xfrm>
            <a:off x="225939" y="3512904"/>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48548378" name="Free-form: Shape 8"/>
          <p:cNvSpPr/>
          <p:nvPr/>
        </p:nvSpPr>
        <p:spPr bwMode="auto">
          <a:xfrm>
            <a:off x="705118" y="3577976"/>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Workflow Efficiency</a:t>
            </a:r>
            <a:endParaRPr/>
          </a:p>
        </p:txBody>
      </p:sp>
      <p:sp>
        <p:nvSpPr>
          <p:cNvPr id="2103903588" name="Arrow: Chevron 9"/>
          <p:cNvSpPr/>
          <p:nvPr/>
        </p:nvSpPr>
        <p:spPr bwMode="auto">
          <a:xfrm>
            <a:off x="2254682" y="3517568"/>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72085931" name="Free-form: Shape 10"/>
          <p:cNvSpPr/>
          <p:nvPr/>
        </p:nvSpPr>
        <p:spPr bwMode="auto">
          <a:xfrm>
            <a:off x="2729957" y="3577976"/>
            <a:ext cx="18867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Changes in Job Roles and Responsibilities</a:t>
            </a:r>
            <a:endParaRPr/>
          </a:p>
        </p:txBody>
      </p:sp>
      <p:sp>
        <p:nvSpPr>
          <p:cNvPr id="1150926603" name="Arrow: Chevron 11"/>
          <p:cNvSpPr/>
          <p:nvPr/>
        </p:nvSpPr>
        <p:spPr bwMode="auto">
          <a:xfrm>
            <a:off x="4823873" y="3517569"/>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50068239" name="Free-form: Shape 12"/>
          <p:cNvSpPr/>
          <p:nvPr/>
        </p:nvSpPr>
        <p:spPr bwMode="auto">
          <a:xfrm>
            <a:off x="5260105" y="3577976"/>
            <a:ext cx="194849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Training and Upskilling Requirements</a:t>
            </a:r>
            <a:endParaRPr/>
          </a:p>
        </p:txBody>
      </p:sp>
      <p:sp>
        <p:nvSpPr>
          <p:cNvPr id="1829838121" name="Arrow: Chevron 13"/>
          <p:cNvSpPr/>
          <p:nvPr/>
        </p:nvSpPr>
        <p:spPr bwMode="auto">
          <a:xfrm>
            <a:off x="7325899" y="2339169"/>
            <a:ext cx="2307434"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1362169" name="Free-form: Shape 14"/>
          <p:cNvSpPr/>
          <p:nvPr/>
        </p:nvSpPr>
        <p:spPr bwMode="auto">
          <a:xfrm>
            <a:off x="7892994" y="2504400"/>
            <a:ext cx="1948496"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Impact on Patient-Provider Interaction</a:t>
            </a:r>
            <a:endParaRPr/>
          </a:p>
        </p:txBody>
      </p:sp>
      <p:sp>
        <p:nvSpPr>
          <p:cNvPr id="1659712699" name="Arrow: Chevron 15"/>
          <p:cNvSpPr/>
          <p:nvPr/>
        </p:nvSpPr>
        <p:spPr bwMode="auto">
          <a:xfrm>
            <a:off x="9998315" y="2327123"/>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6039380" name="Free-form: Shape 16"/>
          <p:cNvSpPr/>
          <p:nvPr/>
        </p:nvSpPr>
        <p:spPr bwMode="auto">
          <a:xfrm>
            <a:off x="10541715" y="2516320"/>
            <a:ext cx="1381399"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Workload and Burnout</a:t>
            </a:r>
            <a:endParaRPr/>
          </a:p>
        </p:txBody>
      </p:sp>
      <p:sp>
        <p:nvSpPr>
          <p:cNvPr id="699296930" name="Arrow: Chevron 17"/>
          <p:cNvSpPr/>
          <p:nvPr/>
        </p:nvSpPr>
        <p:spPr bwMode="auto">
          <a:xfrm>
            <a:off x="450646" y="4721357"/>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7012520" name="Free-form: Shape 18"/>
          <p:cNvSpPr/>
          <p:nvPr/>
        </p:nvSpPr>
        <p:spPr bwMode="auto">
          <a:xfrm>
            <a:off x="1043874" y="4702006"/>
            <a:ext cx="2136183"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Service Delivery Quality and Patient Outcomes</a:t>
            </a:r>
            <a:endParaRPr/>
          </a:p>
        </p:txBody>
      </p:sp>
      <p:sp>
        <p:nvSpPr>
          <p:cNvPr id="1875968739" name="Arrow: Chevron 19"/>
          <p:cNvSpPr/>
          <p:nvPr/>
        </p:nvSpPr>
        <p:spPr bwMode="auto">
          <a:xfrm>
            <a:off x="3508921"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96445131" name="Free-form: Shape 20"/>
          <p:cNvSpPr/>
          <p:nvPr/>
        </p:nvSpPr>
        <p:spPr bwMode="auto">
          <a:xfrm>
            <a:off x="4085416" y="4729880"/>
            <a:ext cx="1929807"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Integration with Existing Systems</a:t>
            </a:r>
            <a:endParaRPr/>
          </a:p>
        </p:txBody>
      </p:sp>
      <p:sp>
        <p:nvSpPr>
          <p:cNvPr id="1477847158" name="Arrow: Chevron 21"/>
          <p:cNvSpPr/>
          <p:nvPr/>
        </p:nvSpPr>
        <p:spPr bwMode="auto">
          <a:xfrm>
            <a:off x="6215947" y="470200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823804" name="Free-form: Shape 22"/>
          <p:cNvSpPr/>
          <p:nvPr/>
        </p:nvSpPr>
        <p:spPr bwMode="auto">
          <a:xfrm>
            <a:off x="6875404" y="4729880"/>
            <a:ext cx="2307434"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Regulatory Compliance and Clinical Governance</a:t>
            </a:r>
            <a:endParaRPr/>
          </a:p>
        </p:txBody>
      </p:sp>
      <p:sp>
        <p:nvSpPr>
          <p:cNvPr id="944276027" name="Arrow: Chevron 23"/>
          <p:cNvSpPr/>
          <p:nvPr/>
        </p:nvSpPr>
        <p:spPr bwMode="auto">
          <a:xfrm>
            <a:off x="7431826" y="3586500"/>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60097409" name="Arrow: Chevron 25"/>
          <p:cNvSpPr/>
          <p:nvPr/>
        </p:nvSpPr>
        <p:spPr bwMode="auto">
          <a:xfrm>
            <a:off x="9633333" y="4553766"/>
            <a:ext cx="1635870" cy="852267"/>
          </a:xfrm>
          <a:prstGeom prst="chevron">
            <a:avLst>
              <a:gd name="adj" fmla="val 4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22397533" name="Free-form: Shape 26"/>
          <p:cNvSpPr/>
          <p:nvPr/>
        </p:nvSpPr>
        <p:spPr bwMode="auto">
          <a:xfrm>
            <a:off x="10114381" y="4657985"/>
            <a:ext cx="1722542"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Long-term Sustainability and Scalability</a:t>
            </a:r>
            <a:endParaRPr/>
          </a:p>
        </p:txBody>
      </p:sp>
      <p:sp>
        <p:nvSpPr>
          <p:cNvPr id="80359521" name="Free-form: Shape 24"/>
          <p:cNvSpPr/>
          <p:nvPr/>
        </p:nvSpPr>
        <p:spPr bwMode="auto">
          <a:xfrm>
            <a:off x="8060715" y="3604073"/>
            <a:ext cx="1798025" cy="852267"/>
          </a:xfrm>
          <a:custGeom>
            <a:avLst/>
            <a:gdLst>
              <a:gd name="connsiteX0" fmla="*/ 0 w 602495"/>
              <a:gd name="connsiteY0" fmla="*/ 27540 h 275404"/>
              <a:gd name="connsiteX1" fmla="*/ 27540 w 602495"/>
              <a:gd name="connsiteY1" fmla="*/ 0 h 275404"/>
              <a:gd name="connsiteX2" fmla="*/ 574955 w 602495"/>
              <a:gd name="connsiteY2" fmla="*/ 0 h 275404"/>
              <a:gd name="connsiteX3" fmla="*/ 602495 w 602495"/>
              <a:gd name="connsiteY3" fmla="*/ 27540 h 275404"/>
              <a:gd name="connsiteX4" fmla="*/ 602495 w 602495"/>
              <a:gd name="connsiteY4" fmla="*/ 247864 h 275404"/>
              <a:gd name="connsiteX5" fmla="*/ 574955 w 602495"/>
              <a:gd name="connsiteY5" fmla="*/ 275404 h 275404"/>
              <a:gd name="connsiteX6" fmla="*/ 27540 w 602495"/>
              <a:gd name="connsiteY6" fmla="*/ 275404 h 275404"/>
              <a:gd name="connsiteX7" fmla="*/ 0 w 602495"/>
              <a:gd name="connsiteY7" fmla="*/ 247864 h 275404"/>
              <a:gd name="connsiteX8" fmla="*/ 0 w 602495"/>
              <a:gd name="connsiteY8" fmla="*/ 27540 h 27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2495" h="275404" extrusionOk="0">
                <a:moveTo>
                  <a:pt x="0" y="27540"/>
                </a:moveTo>
                <a:cubicBezTo>
                  <a:pt x="0" y="12330"/>
                  <a:pt x="12330" y="0"/>
                  <a:pt x="27540" y="0"/>
                </a:cubicBezTo>
                <a:lnTo>
                  <a:pt x="574955" y="0"/>
                </a:lnTo>
                <a:cubicBezTo>
                  <a:pt x="590165" y="0"/>
                  <a:pt x="602495" y="12330"/>
                  <a:pt x="602495" y="27540"/>
                </a:cubicBezTo>
                <a:lnTo>
                  <a:pt x="602495" y="247864"/>
                </a:lnTo>
                <a:cubicBezTo>
                  <a:pt x="602495" y="263074"/>
                  <a:pt x="590165" y="275404"/>
                  <a:pt x="574955" y="275404"/>
                </a:cubicBezTo>
                <a:lnTo>
                  <a:pt x="27540" y="275404"/>
                </a:lnTo>
                <a:cubicBezTo>
                  <a:pt x="12330" y="275404"/>
                  <a:pt x="0" y="263074"/>
                  <a:pt x="0" y="247864"/>
                </a:cubicBezTo>
                <a:lnTo>
                  <a:pt x="0" y="2754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3626" tIns="43626" rIns="43626" bIns="43626" numCol="1" spcCol="1270" anchor="ctr" anchorCtr="0">
            <a:noAutofit/>
          </a:bodyPr>
          <a:lstStyle/>
          <a:p>
            <a:pPr marL="0" lvl="0" indent="0" algn="ctr" defTabSz="222250">
              <a:lnSpc>
                <a:spcPct val="90000"/>
              </a:lnSpc>
              <a:spcBef>
                <a:spcPts val="0"/>
              </a:spcBef>
              <a:spcAft>
                <a:spcPts val="0"/>
              </a:spcAft>
              <a:buNone/>
              <a:defRPr/>
            </a:pPr>
            <a:r>
              <a:rPr lang="en-GB" sz="2000"/>
              <a:t>Staff Acceptance and Adaptability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6493794">
                                            <p:txEl>
                                              <p:pRg st="0" end="0"/>
                                            </p:txEl>
                                          </p:spTgt>
                                        </p:tgtEl>
                                        <p:attrNameLst>
                                          <p:attrName>style.visibility</p:attrName>
                                        </p:attrNameLst>
                                      </p:cBhvr>
                                      <p:to>
                                        <p:strVal val="visible"/>
                                      </p:to>
                                    </p:set>
                                    <p:animEffect transition="in" filter="fade">
                                      <p:cBhvr>
                                        <p:cTn id="7" dur="500"/>
                                        <p:tgtEl>
                                          <p:spTgt spid="13649379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3079953"/>
                                        </p:tgtEl>
                                        <p:attrNameLst>
                                          <p:attrName>style.visibility</p:attrName>
                                        </p:attrNameLst>
                                      </p:cBhvr>
                                      <p:to>
                                        <p:strVal val="visible"/>
                                      </p:to>
                                    </p:set>
                                    <p:animEffect transition="in" filter="fade">
                                      <p:cBhvr>
                                        <p:cTn id="12" dur="500"/>
                                        <p:tgtEl>
                                          <p:spTgt spid="205307995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29838121"/>
                                        </p:tgtEl>
                                        <p:attrNameLst>
                                          <p:attrName>style.visibility</p:attrName>
                                        </p:attrNameLst>
                                      </p:cBhvr>
                                      <p:to>
                                        <p:strVal val="visible"/>
                                      </p:to>
                                    </p:set>
                                    <p:animEffect transition="in" filter="fade">
                                      <p:cBhvr>
                                        <p:cTn id="17" dur="500"/>
                                        <p:tgtEl>
                                          <p:spTgt spid="1829838121"/>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31362169"/>
                                        </p:tgtEl>
                                        <p:attrNameLst>
                                          <p:attrName>style.visibility</p:attrName>
                                        </p:attrNameLst>
                                      </p:cBhvr>
                                      <p:to>
                                        <p:strVal val="visible"/>
                                      </p:to>
                                    </p:set>
                                    <p:animEffect transition="in" filter="fade">
                                      <p:cBhvr>
                                        <p:cTn id="20" dur="500"/>
                                        <p:tgtEl>
                                          <p:spTgt spid="33136216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659712699"/>
                                        </p:tgtEl>
                                        <p:attrNameLst>
                                          <p:attrName>style.visibility</p:attrName>
                                        </p:attrNameLst>
                                      </p:cBhvr>
                                      <p:to>
                                        <p:strVal val="visible"/>
                                      </p:to>
                                    </p:set>
                                    <p:animEffect transition="in" filter="fade">
                                      <p:cBhvr>
                                        <p:cTn id="25" dur="500"/>
                                        <p:tgtEl>
                                          <p:spTgt spid="165971269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46039380"/>
                                        </p:tgtEl>
                                        <p:attrNameLst>
                                          <p:attrName>style.visibility</p:attrName>
                                        </p:attrNameLst>
                                      </p:cBhvr>
                                      <p:to>
                                        <p:strVal val="visible"/>
                                      </p:to>
                                    </p:set>
                                    <p:animEffect transition="in" filter="fade">
                                      <p:cBhvr>
                                        <p:cTn id="28" dur="500"/>
                                        <p:tgtEl>
                                          <p:spTgt spid="94603938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75963817"/>
                                        </p:tgtEl>
                                        <p:attrNameLst>
                                          <p:attrName>style.visibility</p:attrName>
                                        </p:attrNameLst>
                                      </p:cBhvr>
                                      <p:to>
                                        <p:strVal val="visible"/>
                                      </p:to>
                                    </p:set>
                                    <p:animEffect transition="in" filter="fade">
                                      <p:cBhvr>
                                        <p:cTn id="33" dur="500"/>
                                        <p:tgtEl>
                                          <p:spTgt spid="87596381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48548378"/>
                                        </p:tgtEl>
                                        <p:attrNameLst>
                                          <p:attrName>style.visibility</p:attrName>
                                        </p:attrNameLst>
                                      </p:cBhvr>
                                      <p:to>
                                        <p:strVal val="visible"/>
                                      </p:to>
                                    </p:set>
                                    <p:animEffect transition="in" filter="fade">
                                      <p:cBhvr>
                                        <p:cTn id="36" dur="500"/>
                                        <p:tgtEl>
                                          <p:spTgt spid="44854837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103903588"/>
                                        </p:tgtEl>
                                        <p:attrNameLst>
                                          <p:attrName>style.visibility</p:attrName>
                                        </p:attrNameLst>
                                      </p:cBhvr>
                                      <p:to>
                                        <p:strVal val="visible"/>
                                      </p:to>
                                    </p:set>
                                    <p:animEffect transition="in" filter="fade">
                                      <p:cBhvr>
                                        <p:cTn id="41" dur="500"/>
                                        <p:tgtEl>
                                          <p:spTgt spid="210390358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72085931"/>
                                        </p:tgtEl>
                                        <p:attrNameLst>
                                          <p:attrName>style.visibility</p:attrName>
                                        </p:attrNameLst>
                                      </p:cBhvr>
                                      <p:to>
                                        <p:strVal val="visible"/>
                                      </p:to>
                                    </p:set>
                                    <p:animEffect transition="in" filter="fade">
                                      <p:cBhvr>
                                        <p:cTn id="44" dur="500"/>
                                        <p:tgtEl>
                                          <p:spTgt spid="2072085931"/>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50926603"/>
                                        </p:tgtEl>
                                        <p:attrNameLst>
                                          <p:attrName>style.visibility</p:attrName>
                                        </p:attrNameLst>
                                      </p:cBhvr>
                                      <p:to>
                                        <p:strVal val="visible"/>
                                      </p:to>
                                    </p:set>
                                    <p:animEffect transition="in" filter="fade">
                                      <p:cBhvr>
                                        <p:cTn id="49" dur="500"/>
                                        <p:tgtEl>
                                          <p:spTgt spid="1150926603"/>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650068239"/>
                                        </p:tgtEl>
                                        <p:attrNameLst>
                                          <p:attrName>style.visibility</p:attrName>
                                        </p:attrNameLst>
                                      </p:cBhvr>
                                      <p:to>
                                        <p:strVal val="visible"/>
                                      </p:to>
                                    </p:set>
                                    <p:animEffect transition="in" filter="fade">
                                      <p:cBhvr>
                                        <p:cTn id="52" dur="500"/>
                                        <p:tgtEl>
                                          <p:spTgt spid="165006823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44276027"/>
                                        </p:tgtEl>
                                        <p:attrNameLst>
                                          <p:attrName>style.visibility</p:attrName>
                                        </p:attrNameLst>
                                      </p:cBhvr>
                                      <p:to>
                                        <p:strVal val="visible"/>
                                      </p:to>
                                    </p:set>
                                    <p:animEffect transition="in" filter="fade">
                                      <p:cBhvr>
                                        <p:cTn id="57" dur="500"/>
                                        <p:tgtEl>
                                          <p:spTgt spid="94427602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80359521"/>
                                        </p:tgtEl>
                                        <p:attrNameLst>
                                          <p:attrName>style.visibility</p:attrName>
                                        </p:attrNameLst>
                                      </p:cBhvr>
                                      <p:to>
                                        <p:strVal val="visible"/>
                                      </p:to>
                                    </p:set>
                                    <p:animEffect transition="in" filter="fade">
                                      <p:cBhvr>
                                        <p:cTn id="60" dur="500"/>
                                        <p:tgtEl>
                                          <p:spTgt spid="803595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99296930"/>
                                        </p:tgtEl>
                                        <p:attrNameLst>
                                          <p:attrName>style.visibility</p:attrName>
                                        </p:attrNameLst>
                                      </p:cBhvr>
                                      <p:to>
                                        <p:strVal val="visible"/>
                                      </p:to>
                                    </p:set>
                                    <p:animEffect transition="in" filter="fade">
                                      <p:cBhvr>
                                        <p:cTn id="65" dur="500"/>
                                        <p:tgtEl>
                                          <p:spTgt spid="69929693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097012520"/>
                                        </p:tgtEl>
                                        <p:attrNameLst>
                                          <p:attrName>style.visibility</p:attrName>
                                        </p:attrNameLst>
                                      </p:cBhvr>
                                      <p:to>
                                        <p:strVal val="visible"/>
                                      </p:to>
                                    </p:set>
                                    <p:animEffect transition="in" filter="fade">
                                      <p:cBhvr>
                                        <p:cTn id="68" dur="500"/>
                                        <p:tgtEl>
                                          <p:spTgt spid="2097012520"/>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1875968739"/>
                                        </p:tgtEl>
                                        <p:attrNameLst>
                                          <p:attrName>style.visibility</p:attrName>
                                        </p:attrNameLst>
                                      </p:cBhvr>
                                      <p:to>
                                        <p:strVal val="visible"/>
                                      </p:to>
                                    </p:set>
                                    <p:animEffect transition="in" filter="fade">
                                      <p:cBhvr>
                                        <p:cTn id="73" dur="500"/>
                                        <p:tgtEl>
                                          <p:spTgt spid="1875968739"/>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096445131"/>
                                        </p:tgtEl>
                                        <p:attrNameLst>
                                          <p:attrName>style.visibility</p:attrName>
                                        </p:attrNameLst>
                                      </p:cBhvr>
                                      <p:to>
                                        <p:strVal val="visible"/>
                                      </p:to>
                                    </p:set>
                                    <p:animEffect transition="in" filter="fade">
                                      <p:cBhvr>
                                        <p:cTn id="76" dur="500"/>
                                        <p:tgtEl>
                                          <p:spTgt spid="2096445131"/>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1477847158"/>
                                        </p:tgtEl>
                                        <p:attrNameLst>
                                          <p:attrName>style.visibility</p:attrName>
                                        </p:attrNameLst>
                                      </p:cBhvr>
                                      <p:to>
                                        <p:strVal val="visible"/>
                                      </p:to>
                                    </p:set>
                                    <p:animEffect transition="in" filter="fade">
                                      <p:cBhvr>
                                        <p:cTn id="81" dur="500"/>
                                        <p:tgtEl>
                                          <p:spTgt spid="1477847158"/>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8823804"/>
                                        </p:tgtEl>
                                        <p:attrNameLst>
                                          <p:attrName>style.visibility</p:attrName>
                                        </p:attrNameLst>
                                      </p:cBhvr>
                                      <p:to>
                                        <p:strVal val="visible"/>
                                      </p:to>
                                    </p:set>
                                    <p:animEffect transition="in" filter="fade">
                                      <p:cBhvr>
                                        <p:cTn id="84" dur="500"/>
                                        <p:tgtEl>
                                          <p:spTgt spid="8823804"/>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1960097409"/>
                                        </p:tgtEl>
                                        <p:attrNameLst>
                                          <p:attrName>style.visibility</p:attrName>
                                        </p:attrNameLst>
                                      </p:cBhvr>
                                      <p:to>
                                        <p:strVal val="visible"/>
                                      </p:to>
                                    </p:set>
                                    <p:animEffect transition="in" filter="fade">
                                      <p:cBhvr>
                                        <p:cTn id="89" dur="500"/>
                                        <p:tgtEl>
                                          <p:spTgt spid="1960097409"/>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22397533"/>
                                        </p:tgtEl>
                                        <p:attrNameLst>
                                          <p:attrName>style.visibility</p:attrName>
                                        </p:attrNameLst>
                                      </p:cBhvr>
                                      <p:to>
                                        <p:strVal val="visible"/>
                                      </p:to>
                                    </p:set>
                                    <p:animEffect transition="in" filter="fade">
                                      <p:cBhvr>
                                        <p:cTn id="92" dur="500"/>
                                        <p:tgtEl>
                                          <p:spTgt spid="322397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493794" grpId="0" build="p"/>
      <p:bldP spid="2053079953" grpId="0" animBg="1"/>
      <p:bldP spid="875963817" grpId="0" animBg="1"/>
      <p:bldP spid="448548378" grpId="0" animBg="1"/>
      <p:bldP spid="2103903588" grpId="0" animBg="1"/>
      <p:bldP spid="2072085931" grpId="0" animBg="1"/>
      <p:bldP spid="1150926603" grpId="0" animBg="1"/>
      <p:bldP spid="1650068239" grpId="0" animBg="1"/>
      <p:bldP spid="1829838121" grpId="0" animBg="1"/>
      <p:bldP spid="331362169" grpId="0" animBg="1"/>
      <p:bldP spid="1659712699" grpId="0" animBg="1"/>
      <p:bldP spid="946039380" grpId="0" animBg="1"/>
      <p:bldP spid="699296930" grpId="0" animBg="1"/>
      <p:bldP spid="2097012520" grpId="0" animBg="1"/>
      <p:bldP spid="1875968739" grpId="0" animBg="1"/>
      <p:bldP spid="2096445131" grpId="0" animBg="1"/>
      <p:bldP spid="1477847158" grpId="0" animBg="1"/>
      <p:bldP spid="8823804" grpId="0" animBg="1"/>
      <p:bldP spid="944276027" grpId="0" animBg="1"/>
      <p:bldP spid="1960097409" grpId="0" animBg="1"/>
      <p:bldP spid="322397533" grpId="0" animBg="1"/>
      <p:bldP spid="80359521"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21344596" name="Title 1"/>
          <p:cNvSpPr>
            <a:spLocks noGrp="1"/>
          </p:cNvSpPr>
          <p:nvPr>
            <p:ph type="title"/>
          </p:nvPr>
        </p:nvSpPr>
        <p:spPr bwMode="auto">
          <a:xfrm>
            <a:off x="298515" y="1234313"/>
            <a:ext cx="11594969" cy="986372"/>
          </a:xfrm>
        </p:spPr>
        <p:txBody>
          <a:bodyPr>
            <a:normAutofit/>
          </a:bodyPr>
          <a:lstStyle/>
          <a:p>
            <a:pPr>
              <a:defRPr/>
            </a:pPr>
            <a:r>
              <a:rPr lang="en-GB" sz="4800" b="1">
                <a:latin typeface="+mn-lt"/>
              </a:rPr>
              <a:t>Critical Analysis</a:t>
            </a:r>
            <a:endParaRPr/>
          </a:p>
        </p:txBody>
      </p:sp>
      <p:sp>
        <p:nvSpPr>
          <p:cNvPr id="110792663" name="Content Placeholder 2"/>
          <p:cNvSpPr>
            <a:spLocks noGrp="1"/>
          </p:cNvSpPr>
          <p:nvPr>
            <p:ph idx="1"/>
          </p:nvPr>
        </p:nvSpPr>
        <p:spPr bwMode="auto">
          <a:xfrm>
            <a:off x="301657" y="2220686"/>
            <a:ext cx="11594969" cy="1325563"/>
          </a:xfrm>
          <a:prstGeom prst="roundRect">
            <a:avLst>
              <a:gd name="adj" fmla="val 16667"/>
            </a:avLst>
          </a:prstGeom>
          <a:ln>
            <a:solidFill>
              <a:schemeClr val="accent1"/>
            </a:solidFill>
          </a:ln>
        </p:spPr>
        <p:txBody>
          <a:bodyPr>
            <a:normAutofit/>
          </a:bodyPr>
          <a:lstStyle/>
          <a:p>
            <a:pPr marL="0" indent="0">
              <a:buNone/>
              <a:defRPr/>
            </a:pPr>
            <a:r>
              <a:rPr lang="en-GB" sz="2400"/>
              <a:t>When critically evaluating the impact of a digital health innovation on the </a:t>
            </a:r>
            <a:r>
              <a:rPr lang="en-GB" sz="2400" b="1"/>
              <a:t>community</a:t>
            </a:r>
            <a:r>
              <a:rPr lang="en-GB" sz="2400"/>
              <a:t> in the UK, it's important to assess various dimensions that can influence both the success of the innovation and its broader implications.</a:t>
            </a:r>
            <a:endParaRPr/>
          </a:p>
        </p:txBody>
      </p:sp>
      <p:sp>
        <p:nvSpPr>
          <p:cNvPr id="1265491572" name="TextBox 4"/>
          <p:cNvSpPr txBox="1"/>
          <p:nvPr/>
        </p:nvSpPr>
        <p:spPr bwMode="auto">
          <a:xfrm>
            <a:off x="452535" y="3808836"/>
            <a:ext cx="6092890" cy="461665"/>
          </a:xfrm>
          <a:prstGeom prst="rect">
            <a:avLst/>
          </a:prstGeom>
          <a:solidFill>
            <a:schemeClr val="accent6">
              <a:lumMod val="40000"/>
              <a:lumOff val="60000"/>
            </a:schemeClr>
          </a:solidFill>
          <a:ln>
            <a:solidFill>
              <a:schemeClr val="accent1"/>
            </a:solidFill>
          </a:ln>
        </p:spPr>
        <p:txBody>
          <a:bodyPr wrap="square">
            <a:spAutoFit/>
          </a:bodyPr>
          <a:lstStyle/>
          <a:p>
            <a:pPr>
              <a:defRPr/>
            </a:pPr>
            <a:r>
              <a:rPr lang="en-GB" sz="2400" b="1"/>
              <a:t>Here are ten key points to consider:</a:t>
            </a:r>
            <a:endParaRPr/>
          </a:p>
        </p:txBody>
      </p:sp>
      <p:sp>
        <p:nvSpPr>
          <p:cNvPr id="1106557259" name="Arrow: Right 7"/>
          <p:cNvSpPr/>
          <p:nvPr/>
        </p:nvSpPr>
        <p:spPr bwMode="auto">
          <a:xfrm>
            <a:off x="156117" y="3546249"/>
            <a:ext cx="11886590" cy="3283639"/>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9248788" name="Free-form: Shape 8"/>
          <p:cNvSpPr/>
          <p:nvPr/>
        </p:nvSpPr>
        <p:spPr bwMode="auto">
          <a:xfrm>
            <a:off x="127000" y="5650113"/>
            <a:ext cx="1501101" cy="1137691"/>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Accessibility and Inclusivity</a:t>
            </a:r>
            <a:endParaRPr/>
          </a:p>
        </p:txBody>
      </p:sp>
      <p:sp>
        <p:nvSpPr>
          <p:cNvPr id="1055983779" name="Free-form: Shape 10"/>
          <p:cNvSpPr/>
          <p:nvPr/>
        </p:nvSpPr>
        <p:spPr bwMode="auto">
          <a:xfrm>
            <a:off x="2442731" y="5260338"/>
            <a:ext cx="1524026" cy="1494906"/>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Health Outcomes and Effectiveness</a:t>
            </a:r>
            <a:endParaRPr/>
          </a:p>
        </p:txBody>
      </p:sp>
      <p:sp>
        <p:nvSpPr>
          <p:cNvPr id="603158401" name="Free-form: Shape 11"/>
          <p:cNvSpPr/>
          <p:nvPr/>
        </p:nvSpPr>
        <p:spPr bwMode="auto">
          <a:xfrm>
            <a:off x="3810255" y="4296731"/>
            <a:ext cx="1107801"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Data Privacy and Security</a:t>
            </a:r>
            <a:endParaRPr/>
          </a:p>
        </p:txBody>
      </p:sp>
      <p:sp>
        <p:nvSpPr>
          <p:cNvPr id="1159500606" name="Free-form: Shape 12"/>
          <p:cNvSpPr/>
          <p:nvPr/>
        </p:nvSpPr>
        <p:spPr bwMode="auto">
          <a:xfrm>
            <a:off x="4693613" y="5427292"/>
            <a:ext cx="1734627" cy="134561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Cost-Effectiveness and Sustainability</a:t>
            </a:r>
            <a:endParaRPr/>
          </a:p>
        </p:txBody>
      </p:sp>
      <p:sp>
        <p:nvSpPr>
          <p:cNvPr id="1933519478" name="Free-form: Shape 13"/>
          <p:cNvSpPr/>
          <p:nvPr/>
        </p:nvSpPr>
        <p:spPr bwMode="auto">
          <a:xfrm>
            <a:off x="6101197" y="4167649"/>
            <a:ext cx="1327179" cy="161166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Integration with Existing Healthcare Systems</a:t>
            </a:r>
            <a:endParaRPr/>
          </a:p>
        </p:txBody>
      </p:sp>
      <p:sp>
        <p:nvSpPr>
          <p:cNvPr id="19552876" name="Free-form: Shape 15"/>
          <p:cNvSpPr/>
          <p:nvPr/>
        </p:nvSpPr>
        <p:spPr bwMode="auto">
          <a:xfrm>
            <a:off x="8531154" y="4081982"/>
            <a:ext cx="1685300" cy="1390507"/>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Patient Empowerment and Experience</a:t>
            </a:r>
            <a:endParaRPr/>
          </a:p>
        </p:txBody>
      </p:sp>
      <p:sp>
        <p:nvSpPr>
          <p:cNvPr id="1314878106" name="Free-form: Shape 16"/>
          <p:cNvSpPr/>
          <p:nvPr/>
        </p:nvSpPr>
        <p:spPr bwMode="auto">
          <a:xfrm>
            <a:off x="9406256" y="5412399"/>
            <a:ext cx="1327179" cy="137540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Impact on Healthcare Workforce</a:t>
            </a:r>
            <a:endParaRPr/>
          </a:p>
        </p:txBody>
      </p:sp>
      <p:sp>
        <p:nvSpPr>
          <p:cNvPr id="26087954" name="Free-form: Shape 17"/>
          <p:cNvSpPr/>
          <p:nvPr/>
        </p:nvSpPr>
        <p:spPr bwMode="auto">
          <a:xfrm>
            <a:off x="10733435" y="4284798"/>
            <a:ext cx="1403175" cy="2082735"/>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Public Health Impact and Population-Level Benefits</a:t>
            </a:r>
            <a:endParaRPr/>
          </a:p>
        </p:txBody>
      </p:sp>
      <p:sp>
        <p:nvSpPr>
          <p:cNvPr id="1609507799" name="Free-form: Shape 14"/>
          <p:cNvSpPr/>
          <p:nvPr/>
        </p:nvSpPr>
        <p:spPr bwMode="auto">
          <a:xfrm>
            <a:off x="7245138" y="5356297"/>
            <a:ext cx="1734627" cy="1417489"/>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Regulatory and Ethical Considerations</a:t>
            </a:r>
            <a:endParaRPr/>
          </a:p>
        </p:txBody>
      </p:sp>
      <p:sp>
        <p:nvSpPr>
          <p:cNvPr id="1360292513" name="Free-form: Shape 9"/>
          <p:cNvSpPr/>
          <p:nvPr/>
        </p:nvSpPr>
        <p:spPr bwMode="auto">
          <a:xfrm>
            <a:off x="1210470" y="4324550"/>
            <a:ext cx="1458350" cy="1345618"/>
          </a:xfrm>
          <a:custGeom>
            <a:avLst/>
            <a:gdLst>
              <a:gd name="connsiteX0" fmla="*/ 0 w 1107801"/>
              <a:gd name="connsiteY0" fmla="*/ 184637 h 1313455"/>
              <a:gd name="connsiteX1" fmla="*/ 184637 w 1107801"/>
              <a:gd name="connsiteY1" fmla="*/ 0 h 1313455"/>
              <a:gd name="connsiteX2" fmla="*/ 923164 w 1107801"/>
              <a:gd name="connsiteY2" fmla="*/ 0 h 1313455"/>
              <a:gd name="connsiteX3" fmla="*/ 1107801 w 1107801"/>
              <a:gd name="connsiteY3" fmla="*/ 184637 h 1313455"/>
              <a:gd name="connsiteX4" fmla="*/ 1107801 w 1107801"/>
              <a:gd name="connsiteY4" fmla="*/ 1128818 h 1313455"/>
              <a:gd name="connsiteX5" fmla="*/ 923164 w 1107801"/>
              <a:gd name="connsiteY5" fmla="*/ 1313455 h 1313455"/>
              <a:gd name="connsiteX6" fmla="*/ 184637 w 1107801"/>
              <a:gd name="connsiteY6" fmla="*/ 1313455 h 1313455"/>
              <a:gd name="connsiteX7" fmla="*/ 0 w 1107801"/>
              <a:gd name="connsiteY7" fmla="*/ 1128818 h 1313455"/>
              <a:gd name="connsiteX8" fmla="*/ 0 w 1107801"/>
              <a:gd name="connsiteY8" fmla="*/ 184637 h 131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1" h="1313455" extrusionOk="0">
                <a:moveTo>
                  <a:pt x="0" y="184637"/>
                </a:moveTo>
                <a:cubicBezTo>
                  <a:pt x="0" y="82665"/>
                  <a:pt x="82665" y="0"/>
                  <a:pt x="184637" y="0"/>
                </a:cubicBezTo>
                <a:lnTo>
                  <a:pt x="923164" y="0"/>
                </a:lnTo>
                <a:cubicBezTo>
                  <a:pt x="1025136" y="0"/>
                  <a:pt x="1107801" y="82665"/>
                  <a:pt x="1107801" y="184637"/>
                </a:cubicBezTo>
                <a:lnTo>
                  <a:pt x="1107801" y="1128818"/>
                </a:lnTo>
                <a:cubicBezTo>
                  <a:pt x="1107801" y="1230790"/>
                  <a:pt x="1025136" y="1313455"/>
                  <a:pt x="923164" y="1313455"/>
                </a:cubicBezTo>
                <a:lnTo>
                  <a:pt x="184637" y="1313455"/>
                </a:lnTo>
                <a:cubicBezTo>
                  <a:pt x="82665" y="1313455"/>
                  <a:pt x="0" y="1230790"/>
                  <a:pt x="0" y="1128818"/>
                </a:cubicBezTo>
                <a:lnTo>
                  <a:pt x="0" y="1846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988" tIns="95988" rIns="95988" bIns="95988" numCol="1" spcCol="1270" anchor="ctr" anchorCtr="0">
            <a:noAutofit/>
          </a:bodyPr>
          <a:lstStyle/>
          <a:p>
            <a:pPr marL="0" lvl="0" indent="0" algn="ctr" defTabSz="488950">
              <a:lnSpc>
                <a:spcPct val="90000"/>
              </a:lnSpc>
              <a:spcBef>
                <a:spcPts val="0"/>
              </a:spcBef>
              <a:spcAft>
                <a:spcPts val="0"/>
              </a:spcAft>
              <a:buNone/>
              <a:defRPr/>
            </a:pPr>
            <a:r>
              <a:rPr lang="en-GB" sz="1900"/>
              <a:t>User Adoption and Engagement</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65491572"/>
                                        </p:tgtEl>
                                        <p:attrNameLst>
                                          <p:attrName>style.visibility</p:attrName>
                                        </p:attrNameLst>
                                      </p:cBhvr>
                                      <p:to>
                                        <p:strVal val="visible"/>
                                      </p:to>
                                    </p:set>
                                    <p:animEffect transition="in" filter="fade">
                                      <p:cBhvr>
                                        <p:cTn id="7" dur="500"/>
                                        <p:tgtEl>
                                          <p:spTgt spid="126549157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9248788"/>
                                        </p:tgtEl>
                                        <p:attrNameLst>
                                          <p:attrName>style.visibility</p:attrName>
                                        </p:attrNameLst>
                                      </p:cBhvr>
                                      <p:to>
                                        <p:strVal val="visible"/>
                                      </p:to>
                                    </p:set>
                                    <p:animEffect transition="in" filter="fade">
                                      <p:cBhvr>
                                        <p:cTn id="12" dur="500"/>
                                        <p:tgtEl>
                                          <p:spTgt spid="17924878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0292513"/>
                                        </p:tgtEl>
                                        <p:attrNameLst>
                                          <p:attrName>style.visibility</p:attrName>
                                        </p:attrNameLst>
                                      </p:cBhvr>
                                      <p:to>
                                        <p:strVal val="visible"/>
                                      </p:to>
                                    </p:set>
                                    <p:animEffect transition="in" filter="fade">
                                      <p:cBhvr>
                                        <p:cTn id="17" dur="500"/>
                                        <p:tgtEl>
                                          <p:spTgt spid="13602925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55983779"/>
                                        </p:tgtEl>
                                        <p:attrNameLst>
                                          <p:attrName>style.visibility</p:attrName>
                                        </p:attrNameLst>
                                      </p:cBhvr>
                                      <p:to>
                                        <p:strVal val="visible"/>
                                      </p:to>
                                    </p:set>
                                    <p:animEffect transition="in" filter="fade">
                                      <p:cBhvr>
                                        <p:cTn id="22" dur="500"/>
                                        <p:tgtEl>
                                          <p:spTgt spid="105598377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03158401"/>
                                        </p:tgtEl>
                                        <p:attrNameLst>
                                          <p:attrName>style.visibility</p:attrName>
                                        </p:attrNameLst>
                                      </p:cBhvr>
                                      <p:to>
                                        <p:strVal val="visible"/>
                                      </p:to>
                                    </p:set>
                                    <p:animEffect transition="in" filter="fade">
                                      <p:cBhvr>
                                        <p:cTn id="27" dur="500"/>
                                        <p:tgtEl>
                                          <p:spTgt spid="60315840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59500606"/>
                                        </p:tgtEl>
                                        <p:attrNameLst>
                                          <p:attrName>style.visibility</p:attrName>
                                        </p:attrNameLst>
                                      </p:cBhvr>
                                      <p:to>
                                        <p:strVal val="visible"/>
                                      </p:to>
                                    </p:set>
                                    <p:animEffect transition="in" filter="fade">
                                      <p:cBhvr>
                                        <p:cTn id="32" dur="500"/>
                                        <p:tgtEl>
                                          <p:spTgt spid="115950060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33519478"/>
                                        </p:tgtEl>
                                        <p:attrNameLst>
                                          <p:attrName>style.visibility</p:attrName>
                                        </p:attrNameLst>
                                      </p:cBhvr>
                                      <p:to>
                                        <p:strVal val="visible"/>
                                      </p:to>
                                    </p:set>
                                    <p:animEffect transition="in" filter="fade">
                                      <p:cBhvr>
                                        <p:cTn id="37" dur="500"/>
                                        <p:tgtEl>
                                          <p:spTgt spid="193351947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09507799"/>
                                        </p:tgtEl>
                                        <p:attrNameLst>
                                          <p:attrName>style.visibility</p:attrName>
                                        </p:attrNameLst>
                                      </p:cBhvr>
                                      <p:to>
                                        <p:strVal val="visible"/>
                                      </p:to>
                                    </p:set>
                                    <p:animEffect transition="in" filter="fade">
                                      <p:cBhvr>
                                        <p:cTn id="42" dur="500"/>
                                        <p:tgtEl>
                                          <p:spTgt spid="160950779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552876"/>
                                        </p:tgtEl>
                                        <p:attrNameLst>
                                          <p:attrName>style.visibility</p:attrName>
                                        </p:attrNameLst>
                                      </p:cBhvr>
                                      <p:to>
                                        <p:strVal val="visible"/>
                                      </p:to>
                                    </p:set>
                                    <p:animEffect transition="in" filter="fade">
                                      <p:cBhvr>
                                        <p:cTn id="47" dur="500"/>
                                        <p:tgtEl>
                                          <p:spTgt spid="1955287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14878106"/>
                                        </p:tgtEl>
                                        <p:attrNameLst>
                                          <p:attrName>style.visibility</p:attrName>
                                        </p:attrNameLst>
                                      </p:cBhvr>
                                      <p:to>
                                        <p:strVal val="visible"/>
                                      </p:to>
                                    </p:set>
                                    <p:animEffect transition="in" filter="fade">
                                      <p:cBhvr>
                                        <p:cTn id="52" dur="500"/>
                                        <p:tgtEl>
                                          <p:spTgt spid="131487810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6087954"/>
                                        </p:tgtEl>
                                        <p:attrNameLst>
                                          <p:attrName>style.visibility</p:attrName>
                                        </p:attrNameLst>
                                      </p:cBhvr>
                                      <p:to>
                                        <p:strVal val="visible"/>
                                      </p:to>
                                    </p:set>
                                    <p:animEffect transition="in" filter="fade">
                                      <p:cBhvr>
                                        <p:cTn id="57" dur="500"/>
                                        <p:tgtEl>
                                          <p:spTgt spid="260879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5491572" grpId="0" animBg="1"/>
      <p:bldP spid="179248788" grpId="0" animBg="1"/>
      <p:bldP spid="1055983779" grpId="0" animBg="1"/>
      <p:bldP spid="603158401" grpId="0" animBg="1"/>
      <p:bldP spid="1159500606" grpId="0" animBg="1"/>
      <p:bldP spid="1933519478" grpId="0" animBg="1"/>
      <p:bldP spid="19552876" grpId="0" animBg="1"/>
      <p:bldP spid="1314878106" grpId="0" animBg="1"/>
      <p:bldP spid="26087954" grpId="0" animBg="1"/>
      <p:bldP spid="1609507799" grpId="0" animBg="1"/>
      <p:bldP spid="136029251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416866212" name="Rectangle 15"/>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43302955" name="Rectangle 17"/>
          <p:cNvSpPr>
            <a:spLocks noGrp="1" noRot="1" noChangeAspect="1" noMove="1" noResize="1" noEditPoints="1" noAdjustHandles="1" noChangeArrowheads="1" noChangeShapeType="1" noTextEdit="1"/>
          </p:cNvSpPr>
          <p:nvPr/>
        </p:nvSpPr>
        <p:spPr bwMode="auto">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5497709" name="Title 3"/>
          <p:cNvSpPr>
            <a:spLocks noGrp="1"/>
          </p:cNvSpPr>
          <p:nvPr>
            <p:ph type="title"/>
          </p:nvPr>
        </p:nvSpPr>
        <p:spPr bwMode="auto">
          <a:xfrm>
            <a:off x="3782984" y="354348"/>
            <a:ext cx="4626032" cy="1574210"/>
          </a:xfrm>
        </p:spPr>
        <p:txBody>
          <a:bodyPr vert="horz" lIns="91440" tIns="45720" rIns="91440" bIns="45720" rtlCol="0" anchor="ctr">
            <a:normAutofit/>
          </a:bodyPr>
          <a:lstStyle/>
          <a:p>
            <a:pPr algn="ctr">
              <a:defRPr/>
            </a:pPr>
            <a:r>
              <a:rPr lang="en-US" b="1">
                <a:solidFill>
                  <a:schemeClr val="tx1">
                    <a:lumMod val="85000"/>
                    <a:lumOff val="15000"/>
                  </a:schemeClr>
                </a:solidFill>
                <a:latin typeface="+mn-lt"/>
                <a:ea typeface="+mj-ea"/>
                <a:cs typeface="+mj-cs"/>
              </a:rPr>
              <a:t>How do I structure my report? </a:t>
            </a:r>
            <a:endParaRPr/>
          </a:p>
        </p:txBody>
      </p:sp>
      <p:pic>
        <p:nvPicPr>
          <p:cNvPr id="1960786371" name="Picture 8" descr="Young businessman hand on chin"/>
          <p:cNvPicPr>
            <a:picLocks noChangeAspect="1"/>
          </p:cNvPicPr>
          <p:nvPr/>
        </p:nvPicPr>
        <p:blipFill rotWithShape="1">
          <a:blip r:embed="rId3"/>
          <a:srcRect b="42474"/>
          <a:stretch/>
        </p:blipFill>
        <p:spPr bwMode="auto">
          <a:xfrm>
            <a:off x="3" y="1"/>
            <a:ext cx="3695699" cy="6858001"/>
          </a:xfrm>
          <a:custGeom>
            <a:avLst/>
            <a:gdLst/>
            <a:ahLst/>
            <a:cxnLst/>
            <a:rect l="l" t="t" r="r" b="b"/>
            <a:pathLst>
              <a:path w="3695699" h="6858001" extrusionOk="0">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2096249315" name="Content Placeholder 12"/>
          <p:cNvSpPr>
            <a:spLocks noGrp="1"/>
          </p:cNvSpPr>
          <p:nvPr>
            <p:ph idx="1"/>
          </p:nvPr>
        </p:nvSpPr>
        <p:spPr bwMode="auto">
          <a:xfrm>
            <a:off x="3981452" y="2147357"/>
            <a:ext cx="4313264" cy="1902129"/>
          </a:xfrm>
        </p:spPr>
        <p:txBody>
          <a:bodyPr vert="horz" lIns="91440" tIns="45720" rIns="91440" bIns="45720" rtlCol="0">
            <a:normAutofit/>
          </a:bodyPr>
          <a:lstStyle/>
          <a:p>
            <a:pPr marL="0" indent="0">
              <a:buNone/>
              <a:defRPr/>
            </a:pPr>
            <a:r>
              <a:rPr lang="en-US" sz="2000">
                <a:solidFill>
                  <a:schemeClr val="tx1">
                    <a:lumMod val="85000"/>
                    <a:lumOff val="15000"/>
                  </a:schemeClr>
                </a:solidFill>
              </a:rPr>
              <a:t>There are several ways that you could choose to approach the writing of your report, consider each and choose that one that works best for you or adapt an approach. </a:t>
            </a:r>
            <a:endParaRPr/>
          </a:p>
        </p:txBody>
      </p:sp>
      <p:pic>
        <p:nvPicPr>
          <p:cNvPr id="1715695481" name="Content Placeholder 6" descr="Business woman fingers on chin"/>
          <p:cNvPicPr>
            <a:picLocks noChangeAspect="1"/>
          </p:cNvPicPr>
          <p:nvPr/>
        </p:nvPicPr>
        <p:blipFill rotWithShape="1">
          <a:blip r:embed="rId4"/>
          <a:srcRect t="803" r="-1" b="45552"/>
          <a:stretch/>
        </p:blipFill>
        <p:spPr bwMode="auto">
          <a:xfrm>
            <a:off x="8580467" y="10"/>
            <a:ext cx="3611533" cy="6857990"/>
          </a:xfrm>
          <a:custGeom>
            <a:avLst/>
            <a:gdLst/>
            <a:ahLst/>
            <a:cxnLst/>
            <a:rect l="l" t="t" r="r" b="b"/>
            <a:pathLst>
              <a:path w="3810000" h="6858000" extrusionOk="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1647041157" name="TextBox 9"/>
          <p:cNvSpPr txBox="1"/>
          <p:nvPr/>
        </p:nvSpPr>
        <p:spPr bwMode="auto">
          <a:xfrm>
            <a:off x="3970366" y="4049486"/>
            <a:ext cx="4610101" cy="2554545"/>
          </a:xfrm>
          <a:prstGeom prst="rect">
            <a:avLst/>
          </a:prstGeom>
          <a:noFill/>
        </p:spPr>
        <p:txBody>
          <a:bodyPr wrap="square" rtlCol="0">
            <a:spAutoFit/>
          </a:bodyPr>
          <a:lstStyle/>
          <a:p>
            <a:pPr marL="285750" indent="-285750">
              <a:buFont typeface="Arial"/>
              <a:buChar char="•"/>
              <a:defRPr/>
            </a:pPr>
            <a:r>
              <a:rPr lang="en-GB" sz="2000"/>
              <a:t>Thematic Approach</a:t>
            </a:r>
            <a:endParaRPr/>
          </a:p>
          <a:p>
            <a:pPr marL="285750" indent="-285750">
              <a:buFont typeface="Arial"/>
              <a:buChar char="•"/>
              <a:defRPr/>
            </a:pPr>
            <a:r>
              <a:rPr lang="en-GB" sz="2000"/>
              <a:t>Chronological and Evaluative Approach</a:t>
            </a:r>
            <a:endParaRPr/>
          </a:p>
          <a:p>
            <a:pPr marL="285750" indent="-285750">
              <a:buFont typeface="Arial"/>
              <a:buChar char="•"/>
              <a:defRPr/>
            </a:pPr>
            <a:r>
              <a:rPr lang="en-GB" sz="2000"/>
              <a:t>Case Study Approach</a:t>
            </a:r>
            <a:endParaRPr/>
          </a:p>
          <a:p>
            <a:pPr marL="285750" indent="-285750">
              <a:buFont typeface="Arial"/>
              <a:buChar char="•"/>
              <a:defRPr/>
            </a:pPr>
            <a:r>
              <a:rPr lang="en-GB" sz="2000"/>
              <a:t>Comparative Approach</a:t>
            </a:r>
            <a:endParaRPr/>
          </a:p>
          <a:p>
            <a:pPr marL="285750" indent="-285750">
              <a:buFont typeface="Arial"/>
              <a:buChar char="•"/>
              <a:defRPr/>
            </a:pPr>
            <a:r>
              <a:rPr lang="en-GB" sz="2000"/>
              <a:t>Problem-Solution-Outcome</a:t>
            </a:r>
            <a:endParaRPr/>
          </a:p>
          <a:p>
            <a:pPr marL="285750" indent="-285750">
              <a:buFont typeface="Arial"/>
              <a:buChar char="•"/>
              <a:defRPr/>
            </a:pPr>
            <a:r>
              <a:rPr lang="en-GB" sz="2000"/>
              <a:t>SWOT (Strengths, Weaknesses, Opportunities, Threats) Analysis Approach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96249315">
                                            <p:txEl>
                                              <p:pRg st="0" end="0"/>
                                            </p:txEl>
                                          </p:spTgt>
                                        </p:tgtEl>
                                        <p:attrNameLst>
                                          <p:attrName>style.visibility</p:attrName>
                                        </p:attrNameLst>
                                      </p:cBhvr>
                                      <p:to>
                                        <p:strVal val="visible"/>
                                      </p:to>
                                    </p:set>
                                    <p:animEffect transition="in" filter="fade">
                                      <p:cBhvr>
                                        <p:cTn id="7" dur="500"/>
                                        <p:tgtEl>
                                          <p:spTgt spid="2096249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47041157"/>
                                        </p:tgtEl>
                                        <p:attrNameLst>
                                          <p:attrName>style.visibility</p:attrName>
                                        </p:attrNameLst>
                                      </p:cBhvr>
                                      <p:to>
                                        <p:strVal val="visible"/>
                                      </p:to>
                                    </p:set>
                                    <p:animEffect transition="in" filter="fade">
                                      <p:cBhvr>
                                        <p:cTn id="12" dur="500"/>
                                        <p:tgtEl>
                                          <p:spTgt spid="1647041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6249315" grpId="0" build="p"/>
      <p:bldP spid="164704115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3683631" name="Title 1"/>
          <p:cNvSpPr>
            <a:spLocks noGrp="1"/>
          </p:cNvSpPr>
          <p:nvPr>
            <p:ph type="title"/>
          </p:nvPr>
        </p:nvSpPr>
        <p:spPr bwMode="auto"/>
        <p:txBody>
          <a:bodyPr>
            <a:normAutofit/>
          </a:bodyPr>
          <a:lstStyle/>
          <a:p>
            <a:pPr>
              <a:defRPr/>
            </a:pPr>
            <a:r>
              <a:rPr lang="en-GB" sz="4800" b="1">
                <a:latin typeface="+mn-lt"/>
              </a:rPr>
              <a:t>Thematic Approach</a:t>
            </a:r>
            <a:endParaRPr/>
          </a:p>
        </p:txBody>
      </p:sp>
      <p:graphicFrame>
        <p:nvGraphicFramePr>
          <p:cNvPr id="203867138" name="Content Placeholder 2"/>
          <p:cNvGraphicFramePr>
            <a:graphicFrameLocks noGrp="1"/>
          </p:cNvGraphicFramePr>
          <p:nvPr>
            <p:ph idx="1"/>
          </p:nvPr>
        </p:nvGraphicFramePr>
        <p:xfrm>
          <a:off x="3780148" y="1418492"/>
          <a:ext cx="7956222" cy="5074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0642915" name="Title 1"/>
          <p:cNvSpPr>
            <a:spLocks noGrp="1"/>
          </p:cNvSpPr>
          <p:nvPr>
            <p:ph type="title"/>
          </p:nvPr>
        </p:nvSpPr>
        <p:spPr bwMode="auto"/>
        <p:txBody>
          <a:bodyPr>
            <a:normAutofit/>
          </a:bodyPr>
          <a:lstStyle/>
          <a:p>
            <a:pPr>
              <a:defRPr/>
            </a:pPr>
            <a:r>
              <a:rPr lang="en-GB" sz="4800" b="1">
                <a:latin typeface="+mn-lt"/>
              </a:rPr>
              <a:t>Problem-Solution-Outcome Approach</a:t>
            </a:r>
            <a:endParaRPr/>
          </a:p>
        </p:txBody>
      </p:sp>
      <p:sp>
        <p:nvSpPr>
          <p:cNvPr id="41979251" name="Content Placeholder 2"/>
          <p:cNvSpPr>
            <a:spLocks noGrp="1"/>
          </p:cNvSpPr>
          <p:nvPr>
            <p:ph idx="1"/>
          </p:nvPr>
        </p:nvSpPr>
        <p:spPr bwMode="auto">
          <a:xfrm>
            <a:off x="202676" y="1565564"/>
            <a:ext cx="11481847" cy="3960686"/>
          </a:xfrm>
        </p:spPr>
        <p:txBody>
          <a:bodyPr>
            <a:normAutofit fontScale="92500"/>
          </a:bodyPr>
          <a:lstStyle/>
          <a:p>
            <a:pPr>
              <a:buFont typeface="Arial"/>
              <a:buChar char="•"/>
              <a:defRPr/>
            </a:pPr>
            <a:r>
              <a:rPr lang="en-GB" b="1" dirty="0"/>
              <a:t>Introduction</a:t>
            </a:r>
            <a:r>
              <a:rPr lang="en-GB" dirty="0"/>
              <a:t>: Define the healthcare problem, introduce the digital innovation, and outline key areas of evaluation.</a:t>
            </a:r>
            <a:endParaRPr dirty="0"/>
          </a:p>
          <a:p>
            <a:pPr>
              <a:buFont typeface="Arial"/>
              <a:buChar char="•"/>
              <a:defRPr/>
            </a:pPr>
            <a:r>
              <a:rPr lang="en-GB" b="1" dirty="0"/>
              <a:t>Problem</a:t>
            </a:r>
            <a:r>
              <a:rPr lang="en-GB" dirty="0"/>
              <a:t>: Discuss the specific health/social care challenges before the innovation.</a:t>
            </a:r>
            <a:endParaRPr dirty="0"/>
          </a:p>
          <a:p>
            <a:pPr>
              <a:buFont typeface="Arial"/>
              <a:buChar char="•"/>
              <a:defRPr/>
            </a:pPr>
            <a:r>
              <a:rPr lang="en-GB" b="1" dirty="0"/>
              <a:t>Solution</a:t>
            </a:r>
            <a:r>
              <a:rPr lang="en-GB" dirty="0"/>
              <a:t>: Explain how the innovation was intended to address these challenges.</a:t>
            </a:r>
            <a:endParaRPr dirty="0"/>
          </a:p>
          <a:p>
            <a:pPr>
              <a:buFont typeface="Arial"/>
              <a:buChar char="•"/>
              <a:defRPr/>
            </a:pPr>
            <a:r>
              <a:rPr lang="en-GB" b="1" dirty="0"/>
              <a:t>Outcomes</a:t>
            </a:r>
            <a:r>
              <a:rPr lang="en-GB" dirty="0"/>
              <a:t>: Critically evaluate the results in terms of workforce, service delivery, patient experience, and community impact.</a:t>
            </a:r>
            <a:endParaRPr dirty="0"/>
          </a:p>
          <a:p>
            <a:pPr>
              <a:buFont typeface="Arial"/>
              <a:buChar char="•"/>
              <a:defRPr/>
            </a:pPr>
            <a:r>
              <a:rPr lang="en-GB" b="1" dirty="0"/>
              <a:t>Conclusion</a:t>
            </a:r>
            <a:r>
              <a:rPr lang="en-GB" dirty="0"/>
              <a:t>: Summarise the success of the innovation and any future improvements.</a:t>
            </a:r>
            <a:endParaRPr dirty="0"/>
          </a:p>
          <a:p>
            <a:pPr>
              <a:buFont typeface="Arial"/>
              <a:buChar char="•"/>
              <a:defRPr/>
            </a:pPr>
            <a:r>
              <a:rPr lang="en-GB" b="1" dirty="0"/>
              <a:t>Reference List: </a:t>
            </a:r>
            <a:r>
              <a:rPr lang="en-GB" b="1" dirty="0">
                <a:solidFill>
                  <a:srgbClr val="FF0000"/>
                </a:solidFill>
              </a:rPr>
              <a:t>Minimum</a:t>
            </a:r>
            <a:r>
              <a:rPr lang="en-GB" b="1" dirty="0"/>
              <a:t> </a:t>
            </a:r>
            <a:r>
              <a:rPr lang="en-GB" dirty="0"/>
              <a:t>10 sources- ensure Harvard is followed</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87116561" name="Title 1"/>
          <p:cNvSpPr>
            <a:spLocks noGrp="1"/>
          </p:cNvSpPr>
          <p:nvPr>
            <p:ph type="title"/>
          </p:nvPr>
        </p:nvSpPr>
        <p:spPr bwMode="auto"/>
        <p:txBody>
          <a:bodyPr/>
          <a:lstStyle/>
          <a:p>
            <a:pPr>
              <a:defRPr/>
            </a:pPr>
            <a:r>
              <a:rPr lang="en-GB" b="1">
                <a:latin typeface="+mn-lt"/>
              </a:rPr>
              <a:t>Chronological and Evaluative Approach</a:t>
            </a:r>
            <a:endParaRPr/>
          </a:p>
        </p:txBody>
      </p:sp>
      <p:sp>
        <p:nvSpPr>
          <p:cNvPr id="1716009457" name="Content Placeholder 2"/>
          <p:cNvSpPr>
            <a:spLocks noGrp="1"/>
          </p:cNvSpPr>
          <p:nvPr>
            <p:ph idx="1"/>
          </p:nvPr>
        </p:nvSpPr>
        <p:spPr bwMode="auto">
          <a:xfrm>
            <a:off x="3780148" y="1934307"/>
            <a:ext cx="7956222" cy="4558567"/>
          </a:xfrm>
        </p:spPr>
        <p:txBody>
          <a:bodyPr>
            <a:normAutofit/>
          </a:bodyPr>
          <a:lstStyle/>
          <a:p>
            <a:pPr marL="0" indent="0">
              <a:buNone/>
              <a:defRPr/>
            </a:pPr>
            <a:r>
              <a:rPr lang="en-GB" sz="2000"/>
              <a:t>This structure organizes the report by tracing the journey of the digital innovation’s implementation, from its development and introduction to its broader effects, followed by a critical evaluation of its impact in the four key areas.</a:t>
            </a:r>
            <a:endParaRPr/>
          </a:p>
          <a:p>
            <a:pPr marL="0" indent="0">
              <a:buNone/>
              <a:defRPr/>
            </a:pPr>
            <a:endParaRPr lang="en-GB" sz="2000"/>
          </a:p>
        </p:txBody>
      </p:sp>
      <p:graphicFrame>
        <p:nvGraphicFramePr>
          <p:cNvPr id="1758490229" name="TextBox 4"/>
          <p:cNvGraphicFramePr>
            <a:graphicFrameLocks/>
          </p:cNvGraphicFramePr>
          <p:nvPr/>
        </p:nvGraphicFramePr>
        <p:xfrm>
          <a:off x="3879272" y="3244333"/>
          <a:ext cx="7592291" cy="3248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616727958" name="Rectangle 9"/>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38295416" name="Rectangle 11"/>
          <p:cNvSpPr>
            <a:spLocks noGrp="1" noRot="1" noChangeAspect="1" noMove="1" noResize="1" noEditPoints="1" noAdjustHandles="1" noChangeArrowheads="1" noChangeShapeType="1" noTextEdit="1"/>
          </p:cNvSpPr>
          <p:nvPr/>
        </p:nvSpPr>
        <p:spPr bwMode="auto">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404962380" name="Rectangle 13"/>
          <p:cNvSpPr>
            <a:spLocks noGrp="1" noRot="1" noChangeAspect="1" noMove="1" noResize="1" noEditPoints="1" noAdjustHandles="1" noChangeArrowheads="1" noChangeShapeType="1" noTextEdit="1"/>
          </p:cNvSpPr>
          <p:nvPr/>
        </p:nvSpPr>
        <p:spPr bwMode="auto">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18094224" name="Rectangle 15"/>
          <p:cNvSpPr>
            <a:spLocks noGrp="1" noRot="1" noChangeAspect="1" noMove="1" noResize="1" noEditPoints="1" noAdjustHandles="1" noChangeArrowheads="1" noChangeShapeType="1" noTextEdit="1"/>
          </p:cNvSpPr>
          <p:nvPr/>
        </p:nvSpPr>
        <p:spPr bwMode="auto">
          <a:xfrm rot="5400000" flipH="1">
            <a:off x="767923" y="3588084"/>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75423034" name="Freeform: Shape 17"/>
          <p:cNvSpPr>
            <a:spLocks noGrp="1" noRot="1" noChangeAspect="1" noMove="1" noResize="1" noEditPoints="1" noAdjustHandles="1" noChangeArrowheads="1" noChangeShapeType="1" noTextEdit="1"/>
          </p:cNvSpPr>
          <p:nvPr/>
        </p:nvSpPr>
        <p:spPr bwMode="auto">
          <a:xfrm rot="20635412">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p>
        </p:txBody>
      </p:sp>
      <p:sp>
        <p:nvSpPr>
          <p:cNvPr id="1287073078" name="Rectangle 19"/>
          <p:cNvSpPr>
            <a:spLocks noGrp="1" noRot="1" noChangeAspect="1" noMove="1" noResize="1" noEditPoints="1" noAdjustHandles="1" noChangeArrowheads="1" noChangeShapeType="1" noTextEdit="1"/>
          </p:cNvSpPr>
          <p:nvPr/>
        </p:nvSpPr>
        <p:spPr bwMode="auto">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631159304" name="Title 1"/>
          <p:cNvSpPr>
            <a:spLocks noGrp="1"/>
          </p:cNvSpPr>
          <p:nvPr>
            <p:ph type="title"/>
          </p:nvPr>
        </p:nvSpPr>
        <p:spPr bwMode="auto">
          <a:xfrm>
            <a:off x="586478" y="1683756"/>
            <a:ext cx="3115265" cy="2396359"/>
          </a:xfrm>
        </p:spPr>
        <p:txBody>
          <a:bodyPr vert="horz" lIns="91440" tIns="45720" rIns="91440" bIns="45720" rtlCol="0" anchor="b">
            <a:normAutofit/>
          </a:bodyPr>
          <a:lstStyle/>
          <a:p>
            <a:pPr algn="r">
              <a:defRPr/>
            </a:pPr>
            <a:r>
              <a:rPr lang="en-US" sz="3100" b="1">
                <a:solidFill>
                  <a:srgbClr val="FFFFFF"/>
                </a:solidFill>
                <a:latin typeface="+mn-lt"/>
                <a:ea typeface="+mj-ea"/>
                <a:cs typeface="+mj-cs"/>
              </a:rPr>
              <a:t>SWOT (Strengths, Weaknesses, Opportunities, Threats) Analysis Approach</a:t>
            </a:r>
            <a:endParaRPr/>
          </a:p>
        </p:txBody>
      </p:sp>
      <p:graphicFrame>
        <p:nvGraphicFramePr>
          <p:cNvPr id="853475628" name="Rectangle 1"/>
          <p:cNvGraphicFramePr>
            <a:graphicFrameLocks noGrp="1"/>
          </p:cNvGraphicFramePr>
          <p:nvPr>
            <p:ph idx="1"/>
          </p:nvPr>
        </p:nvGraphicFramePr>
        <p:xfrm>
          <a:off x="4905052" y="211015"/>
          <a:ext cx="6666833" cy="5993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8870214" name="Title 1"/>
          <p:cNvSpPr>
            <a:spLocks noGrp="1"/>
          </p:cNvSpPr>
          <p:nvPr>
            <p:ph type="title"/>
          </p:nvPr>
        </p:nvSpPr>
        <p:spPr bwMode="auto">
          <a:xfrm>
            <a:off x="351933" y="201002"/>
            <a:ext cx="11481847" cy="1325563"/>
          </a:xfrm>
        </p:spPr>
        <p:txBody>
          <a:bodyPr>
            <a:normAutofit/>
          </a:bodyPr>
          <a:lstStyle/>
          <a:p>
            <a:pPr>
              <a:defRPr/>
            </a:pPr>
            <a:r>
              <a:rPr lang="en-GB" sz="4800" b="1">
                <a:latin typeface="+mn-lt"/>
              </a:rPr>
              <a:t>Case Study Approach</a:t>
            </a:r>
            <a:endParaRPr/>
          </a:p>
        </p:txBody>
      </p:sp>
      <p:sp>
        <p:nvSpPr>
          <p:cNvPr id="70697349" name="Content Placeholder 2"/>
          <p:cNvSpPr>
            <a:spLocks noGrp="1"/>
          </p:cNvSpPr>
          <p:nvPr>
            <p:ph idx="1"/>
          </p:nvPr>
        </p:nvSpPr>
        <p:spPr bwMode="auto">
          <a:xfrm>
            <a:off x="351934" y="1395419"/>
            <a:ext cx="11481847" cy="1166957"/>
          </a:xfrm>
        </p:spPr>
        <p:txBody>
          <a:bodyPr>
            <a:normAutofit/>
          </a:bodyPr>
          <a:lstStyle/>
          <a:p>
            <a:pPr marL="0" indent="0">
              <a:buNone/>
              <a:defRPr/>
            </a:pPr>
            <a:r>
              <a:rPr lang="en-GB" sz="2000"/>
              <a:t>This structure frames the report around a specific case study of the digital innovation's implementation, providing in-depth, real-world examples of its impact. Each section reflects on the case study to critically analyse the key evaluation points.</a:t>
            </a:r>
            <a:endParaRPr/>
          </a:p>
        </p:txBody>
      </p:sp>
      <p:sp>
        <p:nvSpPr>
          <p:cNvPr id="36035612" name="TextBox 4"/>
          <p:cNvSpPr txBox="1"/>
          <p:nvPr/>
        </p:nvSpPr>
        <p:spPr bwMode="auto">
          <a:xfrm>
            <a:off x="1565563" y="2396122"/>
            <a:ext cx="7730837" cy="3046988"/>
          </a:xfrm>
          <a:prstGeom prst="rect">
            <a:avLst/>
          </a:prstGeom>
          <a:noFill/>
        </p:spPr>
        <p:txBody>
          <a:bodyPr wrap="square">
            <a:spAutoFit/>
          </a:bodyPr>
          <a:lstStyle/>
          <a:p>
            <a:pPr marL="342900" indent="-342900">
              <a:buFont typeface="Arial"/>
              <a:buChar char="•"/>
              <a:defRPr/>
            </a:pPr>
            <a:r>
              <a:rPr lang="en-GB" sz="2400" b="1"/>
              <a:t>Introduction</a:t>
            </a:r>
            <a:r>
              <a:rPr lang="en-GB" sz="2400"/>
              <a:t> (200 words)</a:t>
            </a:r>
            <a:endParaRPr/>
          </a:p>
          <a:p>
            <a:pPr marL="342900" indent="-342900">
              <a:buFont typeface="Arial"/>
              <a:buChar char="•"/>
              <a:defRPr/>
            </a:pPr>
            <a:r>
              <a:rPr lang="en-GB" sz="2400" b="1"/>
              <a:t>Case Study Background</a:t>
            </a:r>
            <a:r>
              <a:rPr lang="en-GB" sz="2400"/>
              <a:t> (300 words)</a:t>
            </a:r>
            <a:endParaRPr/>
          </a:p>
          <a:p>
            <a:pPr marL="342900" indent="-342900">
              <a:buFont typeface="Arial"/>
              <a:buChar char="•"/>
              <a:defRPr/>
            </a:pPr>
            <a:r>
              <a:rPr lang="en-GB" sz="2400" b="1"/>
              <a:t>Evaluation of Workforce Impact</a:t>
            </a:r>
            <a:r>
              <a:rPr lang="en-GB" sz="2400"/>
              <a:t> (325 words)</a:t>
            </a:r>
            <a:endParaRPr/>
          </a:p>
          <a:p>
            <a:pPr marL="342900" indent="-342900">
              <a:buFont typeface="Arial"/>
              <a:buChar char="•"/>
              <a:defRPr/>
            </a:pPr>
            <a:r>
              <a:rPr lang="en-GB" sz="2400" b="1"/>
              <a:t>Evaluation of Service Delivery</a:t>
            </a:r>
            <a:r>
              <a:rPr lang="en-GB" sz="2400"/>
              <a:t> (325 words)</a:t>
            </a:r>
            <a:endParaRPr/>
          </a:p>
          <a:p>
            <a:pPr marL="342900" indent="-342900">
              <a:buFont typeface="Arial"/>
              <a:buChar char="•"/>
              <a:defRPr/>
            </a:pPr>
            <a:r>
              <a:rPr lang="en-GB" sz="2400" b="1"/>
              <a:t>Evaluation of Patient/Service User Impact</a:t>
            </a:r>
            <a:r>
              <a:rPr lang="en-GB" sz="2400"/>
              <a:t> (325 words)</a:t>
            </a:r>
            <a:endParaRPr/>
          </a:p>
          <a:p>
            <a:pPr marL="342900" indent="-342900">
              <a:buFont typeface="Arial"/>
              <a:buChar char="•"/>
              <a:defRPr/>
            </a:pPr>
            <a:r>
              <a:rPr lang="en-GB" sz="2400" b="1"/>
              <a:t>Evaluation of Community Impact</a:t>
            </a:r>
            <a:r>
              <a:rPr lang="en-GB" sz="2400"/>
              <a:t> (325 words)</a:t>
            </a:r>
            <a:endParaRPr/>
          </a:p>
          <a:p>
            <a:pPr marL="342900" indent="-342900">
              <a:buFont typeface="Arial"/>
              <a:buChar char="•"/>
              <a:defRPr/>
            </a:pPr>
            <a:r>
              <a:rPr lang="en-GB" sz="2400" b="1"/>
              <a:t>Conclusion</a:t>
            </a:r>
            <a:r>
              <a:rPr lang="en-GB" sz="2400"/>
              <a:t> (200 words)</a:t>
            </a:r>
            <a:endParaRPr/>
          </a:p>
          <a:p>
            <a:pPr marL="342900" indent="-342900">
              <a:buFont typeface="Arial"/>
              <a:buChar char="•"/>
              <a:defRPr/>
            </a:pPr>
            <a:r>
              <a:rPr lang="en-GB" sz="2400" b="1"/>
              <a:t>Reference List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18035667" name="Title 5"/>
          <p:cNvSpPr>
            <a:spLocks noGrp="1"/>
          </p:cNvSpPr>
          <p:nvPr>
            <p:ph type="title"/>
          </p:nvPr>
        </p:nvSpPr>
        <p:spPr bwMode="auto"/>
        <p:txBody>
          <a:bodyPr>
            <a:normAutofit/>
          </a:bodyPr>
          <a:lstStyle/>
          <a:p>
            <a:pPr>
              <a:defRPr/>
            </a:pPr>
            <a:r>
              <a:rPr lang="en-GB" sz="4800" b="1">
                <a:latin typeface="+mn-lt"/>
              </a:rPr>
              <a:t>Comparative Approach</a:t>
            </a:r>
            <a:endParaRPr/>
          </a:p>
        </p:txBody>
      </p:sp>
      <p:sp>
        <p:nvSpPr>
          <p:cNvPr id="1002306769" name="Content Placeholder 6"/>
          <p:cNvSpPr>
            <a:spLocks noGrp="1"/>
          </p:cNvSpPr>
          <p:nvPr>
            <p:ph idx="1"/>
          </p:nvPr>
        </p:nvSpPr>
        <p:spPr bwMode="auto">
          <a:xfrm>
            <a:off x="858982" y="1825625"/>
            <a:ext cx="10877388" cy="1194666"/>
          </a:xfrm>
        </p:spPr>
        <p:txBody>
          <a:bodyPr>
            <a:normAutofit/>
          </a:bodyPr>
          <a:lstStyle/>
          <a:p>
            <a:pPr marL="0" indent="0">
              <a:buNone/>
              <a:defRPr/>
            </a:pPr>
            <a:r>
              <a:rPr lang="en-GB" sz="2000"/>
              <a:t>This structure compares two or more instances of the same digital innovation being implemented in different health or social care settings in the UK. The comparison provides insights into how context affects outcomes.</a:t>
            </a:r>
            <a:endParaRPr/>
          </a:p>
        </p:txBody>
      </p:sp>
      <p:graphicFrame>
        <p:nvGraphicFramePr>
          <p:cNvPr id="669775137" name="TextBox 8"/>
          <p:cNvGraphicFramePr>
            <a:graphicFrameLocks/>
          </p:cNvGraphicFramePr>
          <p:nvPr/>
        </p:nvGraphicFramePr>
        <p:xfrm>
          <a:off x="1260763" y="3020291"/>
          <a:ext cx="10695709" cy="3699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74237160" name="Title 1"/>
          <p:cNvSpPr>
            <a:spLocks noGrp="1"/>
          </p:cNvSpPr>
          <p:nvPr>
            <p:ph type="title"/>
          </p:nvPr>
        </p:nvSpPr>
        <p:spPr bwMode="auto"/>
        <p:txBody>
          <a:bodyPr/>
          <a:lstStyle/>
          <a:p>
            <a:pPr>
              <a:defRPr/>
            </a:pPr>
            <a:r>
              <a:rPr lang="en-GB" b="1">
                <a:latin typeface="+mn-lt"/>
              </a:rPr>
              <a:t>For the remainder of the session…</a:t>
            </a:r>
            <a:endParaRPr/>
          </a:p>
        </p:txBody>
      </p:sp>
      <p:sp>
        <p:nvSpPr>
          <p:cNvPr id="1293974026" name="Content Placeholder 2"/>
          <p:cNvSpPr>
            <a:spLocks noGrp="1"/>
          </p:cNvSpPr>
          <p:nvPr>
            <p:ph idx="1"/>
          </p:nvPr>
        </p:nvSpPr>
        <p:spPr bwMode="auto"/>
        <p:txBody>
          <a:bodyPr/>
          <a:lstStyle/>
          <a:p>
            <a:pPr>
              <a:defRPr/>
            </a:pPr>
            <a:r>
              <a:rPr lang="en-GB" dirty="0"/>
              <a:t>Explore the materials in the week 6 independent learning section. </a:t>
            </a:r>
            <a:endParaRPr dirty="0"/>
          </a:p>
          <a:p>
            <a:pPr lvl="1">
              <a:defRPr/>
            </a:pPr>
            <a:r>
              <a:rPr lang="en-GB" dirty="0"/>
              <a:t>Critical analysis support materials. </a:t>
            </a:r>
            <a:endParaRPr dirty="0"/>
          </a:p>
          <a:p>
            <a:pPr lvl="1">
              <a:defRPr/>
            </a:pPr>
            <a:r>
              <a:rPr lang="en-GB" dirty="0"/>
              <a:t>Component 1 – Structuring your work support materials. </a:t>
            </a:r>
            <a:endParaRPr dirty="0"/>
          </a:p>
          <a:p>
            <a:pPr marL="457200" lvl="1" indent="0">
              <a:buNone/>
              <a:defRPr/>
            </a:pPr>
            <a:endParaRPr lang="en-GB" dirty="0"/>
          </a:p>
          <a:p>
            <a:pPr>
              <a:defRPr/>
            </a:pPr>
            <a:r>
              <a:rPr lang="en-GB" dirty="0"/>
              <a:t>Share drafts or notes or plans with your lecturer for guidance and support. </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7782775" name="Title 1"/>
          <p:cNvSpPr>
            <a:spLocks noGrp="1"/>
          </p:cNvSpPr>
          <p:nvPr>
            <p:ph type="title"/>
          </p:nvPr>
        </p:nvSpPr>
        <p:spPr bwMode="auto"/>
        <p:txBody>
          <a:bodyPr/>
          <a:lstStyle/>
          <a:p>
            <a:pPr>
              <a:defRPr/>
            </a:pPr>
            <a:r>
              <a:rPr lang="en-GB" b="1">
                <a:latin typeface="+mn-lt"/>
              </a:rPr>
              <a:t>During this session we have…</a:t>
            </a:r>
            <a:endParaRPr/>
          </a:p>
        </p:txBody>
      </p:sp>
      <p:sp>
        <p:nvSpPr>
          <p:cNvPr id="1445326470"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134946"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Gone over the Component 1 Task.</a:t>
            </a:r>
          </a:p>
        </p:txBody>
      </p:sp>
      <p:sp>
        <p:nvSpPr>
          <p:cNvPr id="2029884751"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Discussed points of critical analysis that can be considered.  </a:t>
            </a:r>
            <a:endParaRPr/>
          </a:p>
        </p:txBody>
      </p:sp>
      <p:sp>
        <p:nvSpPr>
          <p:cNvPr id="761972096"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endParaRPr lang="en-GB" sz="2600"/>
          </a:p>
          <a:p>
            <a:pPr lvl="0" algn="ctr" defTabSz="1155699">
              <a:lnSpc>
                <a:spcPct val="90000"/>
              </a:lnSpc>
              <a:spcBef>
                <a:spcPts val="0"/>
              </a:spcBef>
              <a:spcAft>
                <a:spcPts val="0"/>
              </a:spcAft>
              <a:defRPr/>
            </a:pPr>
            <a:r>
              <a:rPr lang="en-GB" sz="2600" b="1"/>
              <a:t>Explored possible structure styles for component 1 </a:t>
            </a:r>
            <a:endParaRP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134946"/>
                                        </p:tgtEl>
                                        <p:attrNameLst>
                                          <p:attrName>style.visibility</p:attrName>
                                        </p:attrNameLst>
                                      </p:cBhvr>
                                      <p:to>
                                        <p:strVal val="visible"/>
                                      </p:to>
                                    </p:set>
                                    <p:animEffect transition="in" filter="fade">
                                      <p:cBhvr>
                                        <p:cTn id="7" dur="500"/>
                                        <p:tgtEl>
                                          <p:spTgt spid="201349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29884751"/>
                                        </p:tgtEl>
                                        <p:attrNameLst>
                                          <p:attrName>style.visibility</p:attrName>
                                        </p:attrNameLst>
                                      </p:cBhvr>
                                      <p:to>
                                        <p:strVal val="visible"/>
                                      </p:to>
                                    </p:set>
                                    <p:animEffect transition="in" filter="fade">
                                      <p:cBhvr>
                                        <p:cTn id="12" dur="500"/>
                                        <p:tgtEl>
                                          <p:spTgt spid="20298847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61972096"/>
                                        </p:tgtEl>
                                        <p:attrNameLst>
                                          <p:attrName>style.visibility</p:attrName>
                                        </p:attrNameLst>
                                      </p:cBhvr>
                                      <p:to>
                                        <p:strVal val="visible"/>
                                      </p:to>
                                    </p:set>
                                    <p:animEffect transition="in" filter="fade">
                                      <p:cBhvr>
                                        <p:cTn id="17" dur="500"/>
                                        <p:tgtEl>
                                          <p:spTgt spid="7619720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34946" grpId="0" animBg="1"/>
      <p:bldP spid="2029884751" grpId="0" animBg="1"/>
      <p:bldP spid="761972096"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24605656" name="Title 1"/>
          <p:cNvSpPr>
            <a:spLocks noGrp="1"/>
          </p:cNvSpPr>
          <p:nvPr>
            <p:ph type="title"/>
          </p:nvPr>
        </p:nvSpPr>
        <p:spPr bwMode="auto">
          <a:xfrm>
            <a:off x="1718379" y="2227386"/>
            <a:ext cx="8755242" cy="2051966"/>
          </a:xfrm>
        </p:spPr>
        <p:txBody>
          <a:bodyPr>
            <a:normAutofit/>
          </a:bodyPr>
          <a:lstStyle/>
          <a:p>
            <a:pPr>
              <a:defRPr/>
            </a:pPr>
            <a:r>
              <a:rPr lang="en-GB" sz="5400" b="1">
                <a:latin typeface="+mn-lt"/>
              </a:rPr>
              <a:t>Remember UWTSD Resources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0325550" name="Title 1"/>
          <p:cNvSpPr>
            <a:spLocks noGrp="1"/>
          </p:cNvSpPr>
          <p:nvPr>
            <p:ph type="title"/>
          </p:nvPr>
        </p:nvSpPr>
        <p:spPr bwMode="auto"/>
        <p:txBody>
          <a:bodyPr>
            <a:normAutofit/>
          </a:bodyPr>
          <a:lstStyle/>
          <a:p>
            <a:pPr>
              <a:defRPr/>
            </a:pPr>
            <a:r>
              <a:rPr lang="en-US" b="1">
                <a:latin typeface="+mn-lt"/>
              </a:rPr>
              <a:t>UWTSD Library Support </a:t>
            </a:r>
            <a:endParaRPr/>
          </a:p>
        </p:txBody>
      </p:sp>
      <p:sp>
        <p:nvSpPr>
          <p:cNvPr id="2068556546"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60271134"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5254088"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579314" y="1589426"/>
            <a:ext cx="7792528" cy="3112440"/>
          </a:xfrm>
          <a:prstGeom prst="rect">
            <a:avLst/>
          </a:prstGeom>
          <a:ln w="25400">
            <a:solidFill>
              <a:srgbClr val="00206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5826</Words>
  <Application>Microsoft Office PowerPoint</Application>
  <PresentationFormat>Widescreen</PresentationFormat>
  <Paragraphs>366</Paragraphs>
  <Slides>20</Slides>
  <Notes>20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 we will…</vt:lpstr>
      <vt:lpstr>Component 1 </vt:lpstr>
      <vt:lpstr>What key elements do I need to remember?</vt:lpstr>
      <vt:lpstr>Critical Analysis </vt:lpstr>
      <vt:lpstr>Critical Analysis</vt:lpstr>
      <vt:lpstr>Critical Evaluation of Digital Innovation </vt:lpstr>
      <vt:lpstr>Critical Analysis</vt:lpstr>
      <vt:lpstr>How do I structure my report? </vt:lpstr>
      <vt:lpstr>Thematic Approach</vt:lpstr>
      <vt:lpstr>Problem-Solution-Outcome Approach</vt:lpstr>
      <vt:lpstr>Chronological and Evaluative Approach</vt:lpstr>
      <vt:lpstr>SWOT (Strengths, Weaknesses, Opportunities, Threats) Analysis Approach</vt:lpstr>
      <vt:lpstr>Case Study Approach</vt:lpstr>
      <vt:lpstr>Comparative Approach</vt:lpstr>
      <vt:lpstr>For the remainder of the session…</vt:lpstr>
      <vt:lpstr>During this session we have…</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784</cp:revision>
  <dcterms:created xsi:type="dcterms:W3CDTF">2025-10-13T12:52:39Z</dcterms:created>
  <dcterms:modified xsi:type="dcterms:W3CDTF">2026-01-27T10:38:47Z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