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72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2" d="100"/>
          <a:sy n="62" d="100"/>
        </p:scale>
        <p:origin x="3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 Caruntu" userId="2e873e221119cc93" providerId="LiveId" clId="{384FF9A3-A77D-4926-BDCE-9C3C06FADCA8}"/>
    <pc:docChg chg="custSel addSld modSld">
      <pc:chgData name="Raluca Caruntu" userId="2e873e221119cc93" providerId="LiveId" clId="{384FF9A3-A77D-4926-BDCE-9C3C06FADCA8}" dt="2026-02-11T11:13:00.466" v="1432" actId="14100"/>
      <pc:docMkLst>
        <pc:docMk/>
      </pc:docMkLst>
      <pc:sldChg chg="delSp modSp mod">
        <pc:chgData name="Raluca Caruntu" userId="2e873e221119cc93" providerId="LiveId" clId="{384FF9A3-A77D-4926-BDCE-9C3C06FADCA8}" dt="2026-02-11T11:03:34.673" v="1340" actId="20577"/>
        <pc:sldMkLst>
          <pc:docMk/>
          <pc:sldMk cId="0" sldId="256"/>
        </pc:sldMkLst>
        <pc:spChg chg="mod">
          <ac:chgData name="Raluca Caruntu" userId="2e873e221119cc93" providerId="LiveId" clId="{384FF9A3-A77D-4926-BDCE-9C3C06FADCA8}" dt="2026-02-11T11:03:34.673" v="1340" actId="20577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1T10:58:34.895" v="1207" actId="478"/>
          <ac:spMkLst>
            <pc:docMk/>
            <pc:sldMk cId="0" sldId="256"/>
            <ac:spMk id="3" creationId="{00000000-0000-0000-0000-000000000000}"/>
          </ac:spMkLst>
        </pc:spChg>
        <pc:spChg chg="mod">
          <ac:chgData name="Raluca Caruntu" userId="2e873e221119cc93" providerId="LiveId" clId="{384FF9A3-A77D-4926-BDCE-9C3C06FADCA8}" dt="2026-02-11T10:57:42.053" v="1122" actId="14100"/>
          <ac:spMkLst>
            <pc:docMk/>
            <pc:sldMk cId="0" sldId="256"/>
            <ac:spMk id="5" creationId="{00000000-0000-0000-0000-000000000000}"/>
          </ac:spMkLst>
        </pc:spChg>
        <pc:spChg chg="mod">
          <ac:chgData name="Raluca Caruntu" userId="2e873e221119cc93" providerId="LiveId" clId="{384FF9A3-A77D-4926-BDCE-9C3C06FADCA8}" dt="2026-02-11T10:58:20.621" v="1205" actId="20577"/>
          <ac:spMkLst>
            <pc:docMk/>
            <pc:sldMk cId="0" sldId="256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09T10:53:50.861" v="50" actId="20577"/>
          <ac:spMkLst>
            <pc:docMk/>
            <pc:sldMk cId="0" sldId="256"/>
            <ac:spMk id="7" creationId="{00000000-0000-0000-0000-000000000000}"/>
          </ac:spMkLst>
        </pc:spChg>
        <pc:picChg chg="mod">
          <ac:chgData name="Raluca Caruntu" userId="2e873e221119cc93" providerId="LiveId" clId="{384FF9A3-A77D-4926-BDCE-9C3C06FADCA8}" dt="2026-02-11T10:57:28.825" v="1120" actId="14100"/>
          <ac:picMkLst>
            <pc:docMk/>
            <pc:sldMk cId="0" sldId="256"/>
            <ac:picMk id="4" creationId="{00000000-0000-0000-0000-000000000000}"/>
          </ac:picMkLst>
        </pc:picChg>
      </pc:sldChg>
      <pc:sldChg chg="delSp modSp mod">
        <pc:chgData name="Raluca Caruntu" userId="2e873e221119cc93" providerId="LiveId" clId="{384FF9A3-A77D-4926-BDCE-9C3C06FADCA8}" dt="2026-02-11T11:07:19.522" v="1349" actId="14100"/>
        <pc:sldMkLst>
          <pc:docMk/>
          <pc:sldMk cId="0" sldId="257"/>
        </pc:sldMkLst>
        <pc:spChg chg="mod">
          <ac:chgData name="Raluca Caruntu" userId="2e873e221119cc93" providerId="LiveId" clId="{384FF9A3-A77D-4926-BDCE-9C3C06FADCA8}" dt="2026-02-11T11:07:19.522" v="1349" actId="14100"/>
          <ac:spMkLst>
            <pc:docMk/>
            <pc:sldMk cId="0" sldId="257"/>
            <ac:spMk id="2" creationId="{00000000-0000-0000-0000-000000000000}"/>
          </ac:spMkLst>
        </pc:spChg>
        <pc:spChg chg="mod">
          <ac:chgData name="Raluca Caruntu" userId="2e873e221119cc93" providerId="LiveId" clId="{384FF9A3-A77D-4926-BDCE-9C3C06FADCA8}" dt="2026-02-11T10:56:01.833" v="1110" actId="14100"/>
          <ac:spMkLst>
            <pc:docMk/>
            <pc:sldMk cId="0" sldId="257"/>
            <ac:spMk id="3" creationId="{00000000-0000-0000-0000-000000000000}"/>
          </ac:spMkLst>
        </pc:spChg>
        <pc:spChg chg="mod">
          <ac:chgData name="Raluca Caruntu" userId="2e873e221119cc93" providerId="LiveId" clId="{384FF9A3-A77D-4926-BDCE-9C3C06FADCA8}" dt="2026-02-11T10:56:36.361" v="1114" actId="1076"/>
          <ac:spMkLst>
            <pc:docMk/>
            <pc:sldMk cId="0" sldId="257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1T10:48:17.638" v="1058" actId="1076"/>
          <ac:spMkLst>
            <pc:docMk/>
            <pc:sldMk cId="0" sldId="257"/>
            <ac:spMk id="5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1T10:47:56.938" v="1052" actId="478"/>
          <ac:spMkLst>
            <pc:docMk/>
            <pc:sldMk cId="0" sldId="257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1T10:54:30.645" v="1100" actId="14100"/>
          <ac:spMkLst>
            <pc:docMk/>
            <pc:sldMk cId="0" sldId="257"/>
            <ac:spMk id="7" creationId="{00000000-0000-0000-0000-000000000000}"/>
          </ac:spMkLst>
        </pc:spChg>
      </pc:sldChg>
      <pc:sldChg chg="addSp delSp modSp mod">
        <pc:chgData name="Raluca Caruntu" userId="2e873e221119cc93" providerId="LiveId" clId="{384FF9A3-A77D-4926-BDCE-9C3C06FADCA8}" dt="2026-02-11T11:13:00.466" v="1432" actId="14100"/>
        <pc:sldMkLst>
          <pc:docMk/>
          <pc:sldMk cId="0" sldId="258"/>
        </pc:sldMkLst>
        <pc:spChg chg="mod">
          <ac:chgData name="Raluca Caruntu" userId="2e873e221119cc93" providerId="LiveId" clId="{384FF9A3-A77D-4926-BDCE-9C3C06FADCA8}" dt="2026-02-11T11:11:42.444" v="1424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Raluca Caruntu" userId="2e873e221119cc93" providerId="LiveId" clId="{384FF9A3-A77D-4926-BDCE-9C3C06FADCA8}" dt="2026-02-11T11:12:31.842" v="1429" actId="255"/>
          <ac:spMkLst>
            <pc:docMk/>
            <pc:sldMk cId="0" sldId="258"/>
            <ac:spMk id="3" creationId="{00000000-0000-0000-0000-000000000000}"/>
          </ac:spMkLst>
        </pc:spChg>
        <pc:spChg chg="mod">
          <ac:chgData name="Raluca Caruntu" userId="2e873e221119cc93" providerId="LiveId" clId="{384FF9A3-A77D-4926-BDCE-9C3C06FADCA8}" dt="2026-02-11T11:13:00.466" v="1432" actId="14100"/>
          <ac:spMkLst>
            <pc:docMk/>
            <pc:sldMk cId="0" sldId="258"/>
            <ac:spMk id="4" creationId="{00000000-0000-0000-0000-000000000000}"/>
          </ac:spMkLst>
        </pc:spChg>
        <pc:picChg chg="add del mod">
          <ac:chgData name="Raluca Caruntu" userId="2e873e221119cc93" providerId="LiveId" clId="{384FF9A3-A77D-4926-BDCE-9C3C06FADCA8}" dt="2026-02-11T11:10:24.660" v="1415" actId="478"/>
          <ac:picMkLst>
            <pc:docMk/>
            <pc:sldMk cId="0" sldId="258"/>
            <ac:picMk id="29" creationId="{0D6CC544-1CC5-92A9-E3DD-00ED259B84D3}"/>
          </ac:picMkLst>
        </pc:picChg>
      </pc:sldChg>
      <pc:sldChg chg="delSp modSp add mod">
        <pc:chgData name="Raluca Caruntu" userId="2e873e221119cc93" providerId="LiveId" clId="{384FF9A3-A77D-4926-BDCE-9C3C06FADCA8}" dt="2026-02-11T11:07:56.857" v="1387" actId="20577"/>
        <pc:sldMkLst>
          <pc:docMk/>
          <pc:sldMk cId="3078745776" sldId="272"/>
        </pc:sldMkLst>
        <pc:spChg chg="mod">
          <ac:chgData name="Raluca Caruntu" userId="2e873e221119cc93" providerId="LiveId" clId="{384FF9A3-A77D-4926-BDCE-9C3C06FADCA8}" dt="2026-02-11T11:07:56.857" v="1387" actId="20577"/>
          <ac:spMkLst>
            <pc:docMk/>
            <pc:sldMk cId="3078745776" sldId="272"/>
            <ac:spMk id="2" creationId="{C9BCA0BB-B9A5-935D-25EC-10A4D1A03477}"/>
          </ac:spMkLst>
        </pc:spChg>
        <pc:spChg chg="del mod">
          <ac:chgData name="Raluca Caruntu" userId="2e873e221119cc93" providerId="LiveId" clId="{384FF9A3-A77D-4926-BDCE-9C3C06FADCA8}" dt="2026-02-11T11:05:12.892" v="1343" actId="478"/>
          <ac:spMkLst>
            <pc:docMk/>
            <pc:sldMk cId="3078745776" sldId="272"/>
            <ac:spMk id="4" creationId="{39634767-DD05-00AF-211D-307FE3A35609}"/>
          </ac:spMkLst>
        </pc:spChg>
        <pc:spChg chg="mod">
          <ac:chgData name="Raluca Caruntu" userId="2e873e221119cc93" providerId="LiveId" clId="{384FF9A3-A77D-4926-BDCE-9C3C06FADCA8}" dt="2026-02-11T10:51:51.433" v="1086" actId="1076"/>
          <ac:spMkLst>
            <pc:docMk/>
            <pc:sldMk cId="3078745776" sldId="272"/>
            <ac:spMk id="5" creationId="{38A68E8A-7DEA-A5A6-7788-2B81C26EC758}"/>
          </ac:spMkLst>
        </pc:spChg>
        <pc:spChg chg="mod">
          <ac:chgData name="Raluca Caruntu" userId="2e873e221119cc93" providerId="LiveId" clId="{384FF9A3-A77D-4926-BDCE-9C3C06FADCA8}" dt="2026-02-09T11:12:38.286" v="158" actId="20577"/>
          <ac:spMkLst>
            <pc:docMk/>
            <pc:sldMk cId="3078745776" sldId="272"/>
            <ac:spMk id="6" creationId="{5D7341F0-603B-F5BB-158E-5516E222CBC7}"/>
          </ac:spMkLst>
        </pc:spChg>
        <pc:spChg chg="mod">
          <ac:chgData name="Raluca Caruntu" userId="2e873e221119cc93" providerId="LiveId" clId="{384FF9A3-A77D-4926-BDCE-9C3C06FADCA8}" dt="2026-02-11T11:05:01.627" v="1342" actId="14100"/>
          <ac:spMkLst>
            <pc:docMk/>
            <pc:sldMk cId="3078745776" sldId="272"/>
            <ac:spMk id="7" creationId="{8413AF34-53C2-ED87-F77C-12885B10BA3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197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deck explains key business information systems, compares ERP/CRM/BI, and recommends a modernization path for Zoom.
[Sources]
- https://www.zoom.com/en/about/media-kit/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F1653-80B0-F3AE-0008-7893DD704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16901A-2DDF-2795-78C2-8DAB32C56B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D68D0B-0A1A-D91C-545C-221A61E35C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61C297-6C83-FFD7-5320-EE175617057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9619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https://www.techtarget.com/whatis/definition/IS-information-system-or-information-services
- https://www.ibm.com/think/topics/transaction-processing-system
- https://www.ibm.com/think/topics/business-intelligence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https://www.ibm.com/think/topics/transaction-processing-system
- https://www.techtarget.com/searchitoperations/definition/MIS-management-information-systems
- https://www.techtarget.com/searchcio/definition/decision-support-system
- https://www.sap.com/products/erp/what-is-erp.html
- https://www.salesforce.com/crm/what-is-crm/
- https://www.ibm.com/think/topics/business-intelligence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https://www.sap.com/products/erp/what-is-erp.html
- https://www.gartner.com/en/information-technology/topics/enterprise-resource-planning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https://www.salesforce.com/crm/what-is-crm/
- https://www.deloitte.com/mt/en/Industries/technology/perspectives/mt-salesforce-crm-101.html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https://www.ibm.com/think/topics/business-intelligence
- https://www.microsoft.com/en-us/power-platform/products/power-bi/topics/business-intelligence/what-is-business-intelligence
- https://www.techtarget.com/searchcio/definition/decision-support-system
- https://nvlpubs.nist.gov/nistpubs/ai/nist.ai.100-1.pdf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https://eur-lex.europa.eu/eli/reg/2016/679/oj
- https://gdpr-info.eu/
- https://leginfo.legislature.ca.gov/faces/codes_displayText.xhtml?division=3.&amp;lawCode=CIV&amp;part=4.&amp;title=1.81.5
- https://nvlpubs.nist.gov/nistpubs/CSWP/NIST.CSWP.29.pdf
- https://www.iso.org/standard/27001
- https://nvlpubs.nist.gov/nistpubs/ai/nist.ai.100-1.pdf
- https://www.oecd.org/en/topics/sub-issues/ai-principles.html
- https://www.ftc.gov/system/files/documents/reports/aiming-truth-fairness-equity-your-companys-use-ai/aiming_for_truth_fairness_and_equity_in_your_companys_use_of_ai.pdf
- https://www.eurofound.europa.eu/en/publications/all/employee-monitoring-moving-target-regulation
- https://www.eeoc.gov/sites/default/files/2024-04/20240429_What%20is%20the%20EEOCs%20role%20in%20AI.pdf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https://www.zoom.com/en/trust/security/
- https://explore.zoom.us/docs/doc/Zoom-Security-White-Paper.pdf
- https://css.csail.mit.edu/6.858/2023/readings/zoom_e2e_v4.pdf
- https://support.zoom.com/hc/en/article?id=zm_kb&amp;sysparm_article=KB0065408
- https://www.zoom.com/en/products/ai-assistant/resources/privacy-security/
- https://support.zoom.com/hc/en/article?id=zm_kb&amp;sysparm_article=KB0057861
- https://media.zoom.com/download/assets/zoom-global-dpa.pdf/dd327ebea27e11efb613d6ba63ed4cee
- https://www.zoom.com/en/trust/privacy/
- https://www.sec.gov/Archives/edgar/data/1585521/000158552124000030/zm-20240131.htm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https://news.microsoft.com/source/features/digital-transformation/starbucks-turns-to-technology-to-brew-up-a-more-personal-connection-with-its-customers/
- https://www.geekwire.com/2019/microsoft-teams-starbucks-predictive-drive-thru-ordering-bean-cup-blockchain/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https://vods.dm.ux.sap.com/s4hana/pdfs/unilever-improving-information-access-and-streamlining-business-processes-with-the-sap-hana-platform-pdf.pdf
- https://www.microsoft.com/en/customers/story/1636966914474684948-unilever-consumer-goods-sap-on-azure
- https://www.unilever.com/files/unilever-annual-report-and-accounts-2024.pdf
- https://www.unilever.com/news/news-search/2025/how-unilevers-digital-transformation-is-driving-operational-excellence/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https://www.bsr.org/en/case-studies/center-for-technology-and-sustainability-orion-technology-ups
- https://www.supplychaindive.com/news/ups-orion-route-planning-analytics-data-logistics/601673/
- https://www.techtarget.com/searchcio/definition/decision-support-system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https://nvlpubs.nist.gov/nistpubs/CSWP/NIST.CSWP.29.pdf
- https://nvlpubs.nist.gov/nistpubs/ai/nist.ai.100-1.pdf
- https://www.zoom.com/en/trust/security/
- https://www.zoom.com/en/trust/privacy/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Full references list provided on-slide.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22961" y="2478504"/>
            <a:ext cx="9981398" cy="3886201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JUSTIN WELLA -2412967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RALUCA NICOLETA CARUNTU -2410738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MOHAMMAD MIFTHAHUL BARI- 2407686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RICCARDO STERLING-2334990</a:t>
            </a:r>
          </a:p>
        </p:txBody>
      </p:sp>
      <p:pic>
        <p:nvPicPr>
          <p:cNvPr id="4" name="Image 0" descr="/mnt/data/assets/zoom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685799"/>
            <a:ext cx="2377440" cy="10587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501188" y="91440"/>
            <a:ext cx="7913572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Modernizing Business</a:t>
            </a:r>
            <a:endParaRPr lang="en-US" sz="4400" dirty="0"/>
          </a:p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Systems</a:t>
            </a:r>
            <a:endParaRPr lang="en-US" sz="4400" dirty="0"/>
          </a:p>
        </p:txBody>
      </p:sp>
      <p:sp>
        <p:nvSpPr>
          <p:cNvPr id="6" name="Text 3"/>
          <p:cNvSpPr/>
          <p:nvPr/>
        </p:nvSpPr>
        <p:spPr>
          <a:xfrm>
            <a:off x="822960" y="2377440"/>
            <a:ext cx="9875520" cy="40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822960" y="3520440"/>
            <a:ext cx="987552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43000" y="0"/>
            <a:ext cx="10408615" cy="371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Table of content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11441" y="348314"/>
            <a:ext cx="10408615" cy="286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we will cover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40080" y="84582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43000" y="845820"/>
            <a:ext cx="9875520" cy="5166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pPr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Information Systems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Role in business operations, efficiency, decision-making, and competitive advantage.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Analysis and Comparison of Key Systems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Functions, benefits, and limitations of major information systems.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and Security Considerations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privacy, cybersecurity, AI ethics, employee monitoring, and bias mitigation.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Real-World Case Studies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Organisational applications, challenges, solutions, and business impact.</a:t>
            </a:r>
          </a:p>
          <a:p>
            <a:pPr marL="274320" indent="-274320">
              <a:buSzPct val="100000"/>
              <a:buChar char="•"/>
            </a:pP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74D5F6-CA07-07B1-FF75-030908702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C9BCA0BB-B9A5-935D-25EC-10A4D1A03477}"/>
              </a:ext>
            </a:extLst>
          </p:cNvPr>
          <p:cNvSpPr/>
          <p:nvPr/>
        </p:nvSpPr>
        <p:spPr>
          <a:xfrm>
            <a:off x="0" y="0"/>
            <a:ext cx="12191694" cy="82296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        </a:t>
            </a:r>
          </a:p>
          <a:p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1.Introduction to Information Systems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38A68E8A-7DEA-A5A6-7788-2B81C26EC758}"/>
              </a:ext>
            </a:extLst>
          </p:cNvPr>
          <p:cNvSpPr/>
          <p:nvPr/>
        </p:nvSpPr>
        <p:spPr>
          <a:xfrm>
            <a:off x="801303" y="1087173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5D7341F0-603B-F5BB-158E-5516E222CBC7}"/>
              </a:ext>
            </a:extLst>
          </p:cNvPr>
          <p:cNvSpPr/>
          <p:nvPr/>
        </p:nvSpPr>
        <p:spPr>
          <a:xfrm>
            <a:off x="1143000" y="1325880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8413AF34-53C2-ED87-F77C-12885B10BA34}"/>
              </a:ext>
            </a:extLst>
          </p:cNvPr>
          <p:cNvSpPr/>
          <p:nvPr/>
        </p:nvSpPr>
        <p:spPr>
          <a:xfrm>
            <a:off x="1143000" y="1828799"/>
            <a:ext cx="9875520" cy="370332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Information systems help businesses operate efficiently and make better decision.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They combine technology, people and data to support daily operation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Companies use these systems to improve customer experience and gain competitive advantage.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Zoom is a strong example of a company that relies on information systems to serve millions of users worldwide.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explains types of systems , compare them, discusses ethical issues and analyses  Zoom as a real-world case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74320" indent="-274320">
              <a:buSzPct val="10000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6EC5E5A0-3095-3A84-5DBE-D627F6FC948C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6B2D7426-F948-5A66-15B9-AA8A242A5FBA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07874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96012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Text 1"/>
          <p:cNvSpPr/>
          <p:nvPr/>
        </p:nvSpPr>
        <p:spPr>
          <a:xfrm>
            <a:off x="640080" y="182880"/>
            <a:ext cx="10911535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1.Introduction to Information Systems</a:t>
            </a:r>
            <a:endParaRPr lang="en-US" sz="2400" b="1" dirty="0">
              <a:solidFill>
                <a:schemeClr val="bg1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Why Information Systems Matter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824097" y="658368"/>
            <a:ext cx="109115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They turn operations into insight and insight into advantage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429658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082077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1143000" y="1600200"/>
            <a:ext cx="548640" cy="548640"/>
          </a:xfrm>
          <a:prstGeom prst="ellipse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95418" y="1600200"/>
            <a:ext cx="548640" cy="548640"/>
          </a:xfrm>
          <a:prstGeom prst="ellipse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447837" y="1600200"/>
            <a:ext cx="548640" cy="548640"/>
          </a:xfrm>
          <a:prstGeom prst="ellipse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828800" y="1581912"/>
            <a:ext cx="196077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Efficiency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1143000" y="2240280"/>
            <a:ext cx="2600858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 repeatable work, reduce manual re-entry, and standardize processes across teams.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1143000" y="3566160"/>
            <a:ext cx="2600858" cy="1325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463040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Signal to watch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1463040" y="4005072"/>
            <a:ext cx="1960778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Cycle time: quote→cash, ticket resolution, month-end close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5481218" y="1581912"/>
            <a:ext cx="196077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Decision-making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4795418" y="2240280"/>
            <a:ext cx="2600858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Move from “what happened?” to “what will happen?” using dashboards, forecasting, and scenario analysis.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4795418" y="3566160"/>
            <a:ext cx="2600858" cy="1325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115458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Signal to watch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5115458" y="4005072"/>
            <a:ext cx="1960778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Churn, NPS/CSAT, renewal forecast accuracy, support cost per customer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9133637" y="1581912"/>
            <a:ext cx="196077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experience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8447837" y="2240280"/>
            <a:ext cx="2600858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 a “single view of the customer” so marketing, sales, and service act consistently and personally.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8447837" y="3566160"/>
            <a:ext cx="2600858" cy="1325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767877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Signal to watch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8767877" y="4005072"/>
            <a:ext cx="1960778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First-response time, time-to-value, onboarding completion, self-serve adoption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Systems Landscape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Common system types and where they sit in the business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5440680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2588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transactions → insights → strategy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1188720" y="1828800"/>
            <a:ext cx="4663440" cy="749808"/>
          </a:xfrm>
          <a:prstGeom prst="rect">
            <a:avLst/>
          </a:prstGeom>
          <a:solidFill>
            <a:srgbClr val="EAF2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325880" y="1984248"/>
            <a:ext cx="43891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 / Executive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325880" y="2221992"/>
            <a:ext cx="43891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EIS, KPI scorecards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1600200" y="2651760"/>
            <a:ext cx="3840480" cy="749808"/>
          </a:xfrm>
          <a:prstGeom prst="rect">
            <a:avLst/>
          </a:prstGeom>
          <a:solidFill>
            <a:srgbClr val="F1F7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737360" y="2807208"/>
            <a:ext cx="35661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 Support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737360" y="3044952"/>
            <a:ext cx="35661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DSS, analytics, forecasting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2011680" y="3474720"/>
            <a:ext cx="3017520" cy="749808"/>
          </a:xfrm>
          <a:prstGeom prst="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148840" y="3630168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2148840" y="3867912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MIS, reporting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2423160" y="4297680"/>
            <a:ext cx="219456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560320" y="4453128"/>
            <a:ext cx="19202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Operations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2560320" y="4690872"/>
            <a:ext cx="19202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TPS, workflow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492240" y="1097280"/>
            <a:ext cx="4919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858000" y="1325880"/>
            <a:ext cx="4389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platforms (where most modernization happens)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6858000" y="1874520"/>
            <a:ext cx="4389120" cy="15331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13360" indent="-21336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ERP: finance, procurement, HR, billing (single source of truth)</a:t>
            </a:r>
            <a:endParaRPr lang="en-US" sz="1400" dirty="0"/>
          </a:p>
          <a:p>
            <a:pPr marL="213360" indent="-21336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CRM: sales + service interactions (customer lifecycle)</a:t>
            </a:r>
            <a:endParaRPr lang="en-US" sz="1400" dirty="0"/>
          </a:p>
          <a:p>
            <a:pPr marL="213360" indent="-21336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BI/Analytics: dashboards, exploration, predictive models</a:t>
            </a:r>
            <a:endParaRPr lang="en-US" sz="1400" dirty="0"/>
          </a:p>
          <a:p>
            <a:pPr marL="213360" indent="-21336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&amp; collaboration: docs, chat, meetings, intranets</a:t>
            </a:r>
            <a:endParaRPr lang="en-US" sz="1400" dirty="0"/>
          </a:p>
          <a:p>
            <a:pPr marL="213360" indent="-21336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&amp; identity: IAM, audit, DLP, compliance controls</a:t>
            </a:r>
            <a:endParaRPr lang="en-US" sz="1400" dirty="0"/>
          </a:p>
          <a:p>
            <a:pPr marL="213360" indent="-21336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 layer: APIs, iPaaS, event streaming, ETL/ELT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Deep Dive (1/3): ERP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Resource Planning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ERP does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143000" y="1755648"/>
            <a:ext cx="512064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ERP integrates core processes (finance, procurement, HR, operations) so teams work from one shared dataset and standardized workflows.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143000" y="2697480"/>
            <a:ext cx="5120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Typical modules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143000" y="2971800"/>
            <a:ext cx="5120640" cy="12484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 ledger &amp; revenue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Procurement &amp; vendor management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HR/Payroll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Order-to-cash &amp; billing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Asset &amp; subscription management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6583680" y="1417320"/>
            <a:ext cx="4617720" cy="2240280"/>
          </a:xfrm>
          <a:prstGeom prst="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12280" y="155448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812280" y="1874520"/>
            <a:ext cx="420624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data silos and manual reconciliation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compliance and auditability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 closes and better forecasting inputs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583680" y="3794760"/>
            <a:ext cx="4617720" cy="2240280"/>
          </a:xfrm>
          <a:prstGeom prst="rect">
            <a:avLst/>
          </a:prstGeom>
          <a:solidFill>
            <a:srgbClr val="FFF7ED"/>
          </a:solidFill>
          <a:ln w="12700">
            <a:solidFill>
              <a:srgbClr val="FED7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393192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9A34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/ pitfalls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812280" y="4251960"/>
            <a:ext cx="420624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7C2D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be slow/expensive if overly customized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7C2D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Requires disciplined master data governance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7C2D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 management is often the true bottleneck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Deep Dive (2/3): CRM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Relationship Management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CRM does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143000" y="1755648"/>
            <a:ext cx="512064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CRM centralizes customer data and interactions across marketing, sales, and service—supporting the full customer lifecycle.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143000" y="2697480"/>
            <a:ext cx="5120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Typical functions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143000" y="2971800"/>
            <a:ext cx="5120640" cy="12484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 &amp; opportunity management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Account / contact records (Customer 360)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tickets + knowledge base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communications &amp; workflows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operations reporting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6583680" y="1417320"/>
            <a:ext cx="4617720" cy="2240280"/>
          </a:xfrm>
          <a:prstGeom prst="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12280" y="155448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812280" y="1874520"/>
            <a:ext cx="420624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pipeline visibility and forecast discipline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consistent customer experience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Enables segmentation and personalization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583680" y="3794760"/>
            <a:ext cx="4617720" cy="2240280"/>
          </a:xfrm>
          <a:prstGeom prst="rect">
            <a:avLst/>
          </a:prstGeom>
          <a:solidFill>
            <a:srgbClr val="FFF7ED"/>
          </a:solidFill>
          <a:ln w="12700">
            <a:solidFill>
              <a:srgbClr val="FED7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393192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9A34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/ pitfalls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812280" y="4251960"/>
            <a:ext cx="420624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7C2D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quality depends on adoption ("if it isn’t in CRM…")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7C2D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obligations increase with data breadth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7C2D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Integrations to billing/support are essential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Deep Dive (3/3): BI &amp; Analytics (+AI)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descriptive dashboards to predictive decision support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577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BI/Analytics does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143000" y="1755648"/>
            <a:ext cx="55778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 turns operational data into insights via dashboards, reporting, and analysis. Modern stacks add predictive models and AI copilots for faster decisions.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143000" y="2697480"/>
            <a:ext cx="5577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building blocks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143000" y="2971800"/>
            <a:ext cx="5577840" cy="12484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Ingestion (ETL/ELT) from ERP/CRM/product telemetry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Curated warehouse/lakehouse + semantic layer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Self-serve dashboards + governed KPIs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Experimentation &amp; forecasting (DSS-style scenarios)</a:t>
            </a:r>
            <a:endParaRPr lang="en-US" sz="1300" dirty="0"/>
          </a:p>
          <a:p>
            <a:pPr marL="198120" indent="-198120">
              <a:buSzPct val="100000"/>
              <a:buChar char="•"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Responsible AI layer (guardrails, logging, evaluation)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6995160" y="1417320"/>
            <a:ext cx="4160520" cy="2514600"/>
          </a:xfrm>
          <a:prstGeom prst="roundRect">
            <a:avLst/>
          </a:prstGeom>
          <a:solidFill>
            <a:srgbClr val="ECFDF5"/>
          </a:solidFill>
          <a:ln w="12700">
            <a:solidFill>
              <a:srgbClr val="A7F3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223760" y="1572768"/>
            <a:ext cx="3703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AI helps most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7223760" y="1874520"/>
            <a:ext cx="370332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Summaries &amp; Q&amp;A over governed data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Auto-classification and routing (support/sales)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Anomaly detection and churn risk signals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995160" y="4069080"/>
            <a:ext cx="4160520" cy="1965960"/>
          </a:xfrm>
          <a:prstGeom prst="roundRect">
            <a:avLst/>
          </a:prstGeom>
          <a:solidFill>
            <a:srgbClr val="FEF2F2"/>
          </a:solidFill>
          <a:ln w="12700">
            <a:solidFill>
              <a:srgbClr val="FECA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223760" y="4224528"/>
            <a:ext cx="3703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B9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Risks to manage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223760" y="4526280"/>
            <a:ext cx="370332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B9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Hallucinations / incorrect outputs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B9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leakage in prompts &amp; logs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B91C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 and disparate impact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Ethics, Privacy &amp; Security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Risks to address when modernizing systems (especially with AI)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960120" y="1417320"/>
            <a:ext cx="333146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234440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privacy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234440" y="2011680"/>
            <a:ext cx="2782824" cy="9936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 only what you need (minimization)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 transparent: notice + purpose limitation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 consent/rights requests (access, delete)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 cross-border transfers and subprocessors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1234440" y="5029200"/>
            <a:ext cx="2782824" cy="1325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554480" y="5193792"/>
            <a:ext cx="214274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Mitigations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554480" y="5468112"/>
            <a:ext cx="2142744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Privacy-by-design, data classification, retention policies, DPIAs for high-risk uses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611624" y="1417320"/>
            <a:ext cx="333146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85944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4885944" y="2011680"/>
            <a:ext cx="2782824" cy="9936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 trust &amp; strong identity (MFA, least privilege)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 data in transit/at rest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Logging + detection + incident response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Third-party risk management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885944" y="5029200"/>
            <a:ext cx="2782824" cy="1325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205984" y="5193792"/>
            <a:ext cx="214274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Mitigations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205984" y="5468112"/>
            <a:ext cx="2142744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 to NIST CSF 2.0 outcomes; verify suppliers; run tabletop exercises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8263128" y="1417320"/>
            <a:ext cx="333146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537448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+ monitoring ethics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8537448" y="2011680"/>
            <a:ext cx="2782824" cy="9936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 "black box" decisions in high-stakes contexts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for bias/disparate impact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 employee surveillance; keep proportionality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Human-in-the-loop for sensitive actions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8537448" y="5029200"/>
            <a:ext cx="2782824" cy="1325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857488" y="5193792"/>
            <a:ext cx="214274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Mitigations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8857488" y="5468112"/>
            <a:ext cx="2142744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NIST AI RMF + OECD AI Principles; document models; audit and monitor drift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Study: Zoom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Security, privacy, and AI features in a collaboration platform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Collaboration products process sensitive communications and identity data. Adding meeting summaries and agentic workflows increases privacy, security, and governance expectations.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1143000" y="2377440"/>
            <a:ext cx="4572000" cy="3611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463040" y="260604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controls (examples)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1463040" y="2971800"/>
            <a:ext cx="393192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End-to-end encryption option for meetings (trade-offs apply)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Published cryptography design documentation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Center resources for security + compliance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463040" y="4983480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takeaway: document controls, surface admin choices, and communicate limitations clearly.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6172200" y="2377440"/>
            <a:ext cx="4572000" cy="3611880"/>
          </a:xfrm>
          <a:prstGeom prst="roundRect">
            <a:avLst/>
          </a:prstGeom>
          <a:solidFill>
            <a:srgbClr val="ECFDF5"/>
          </a:solidFill>
          <a:ln w="12700">
            <a:solidFill>
              <a:srgbClr val="A7F3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92240" y="260604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Companion: privacy-by-design themes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6492240" y="2971800"/>
            <a:ext cx="393192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controls for enabling features and data sources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documentation on how data is indexed/retained for features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Contractual commitments via DPA and privacy resources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492240" y="4983480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takeaway: treat AI as a *new data processing workflow*—govern it like one.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Study: Starbucks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CRM + analytics to personalize customer experience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a more personal and seamless experience across channels by connecting store operations, loyalty behavior, and data-driven offers.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960120" y="2423160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280160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4611624" y="2423160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31664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8263128" y="2423160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583168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1280160" y="3017520"/>
            <a:ext cx="2691384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cloud + IoT data to understand store operations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analytics/ML to personalize offers and workflows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data across customer touchpoints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931664" y="3017520"/>
            <a:ext cx="2691384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governance across many stores and devices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and privacy for customer data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change management for frontline teams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583168" y="3017520"/>
            <a:ext cx="2691384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“Personalization” requires reliable identity + consent flows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Frontline UX matters as much as model quality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with a few high-value journeys; scale once stable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Study: Unilever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ERP modernization and SAP estate migration to the cloud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 organizations often carry highly complex legacy ERP landscapes, making agility and reporting speed difficult without consolidation and modernization.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960120" y="2423160"/>
            <a:ext cx="489204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172200" y="2423160"/>
            <a:ext cx="489204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280160" y="2651760"/>
            <a:ext cx="4251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they did (examples)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280160" y="3017520"/>
            <a:ext cx="425196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SAP HANA capabilities to speed financial reporting/close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Migrated SAP estate and applications to Azure with partners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Invested in broader digital transformation for operational excellence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492240" y="2651760"/>
            <a:ext cx="4251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&amp; learnings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6492240" y="3017520"/>
            <a:ext cx="425196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 financial close cycles and improved reporting usability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Large-scale migration requires strong governance and vendor coordination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 ERP becomes the foundation for analytics and automation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Study: UPS ORION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 support for route optimization at scale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it is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UPS uses ORION to optimize delivery routes—an example of a Decision Support System (DSS) applying analytics to operational decisions.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960120" y="2423160"/>
            <a:ext cx="356616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892040" y="2423160"/>
            <a:ext cx="356616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823960" y="2423160"/>
            <a:ext cx="356616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23444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234440" y="3017520"/>
            <a:ext cx="301752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Complex routing constraints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 management for drivers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 for measurable safety and sustainability gains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516636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5166360" y="3017520"/>
            <a:ext cx="301752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Algorithmic route planning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improvement (“dynamic ORION”)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 across routes and vehicles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909828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9098280" y="3017520"/>
            <a:ext cx="3017520" cy="813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Miles reduced per route and fuel/emissions reductions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savings at scale</a:t>
            </a:r>
            <a:endParaRPr lang="en-US" sz="1200" dirty="0"/>
          </a:p>
          <a:p>
            <a:pPr marL="182880" indent="-182880"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template for analytics-driven operations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 for Zoom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pragmatic modernization blueprint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303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state (conceptual)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1143000" y="1783080"/>
            <a:ext cx="5394960" cy="36118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1463040" y="2103120"/>
            <a:ext cx="214884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600200" y="2286000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CRM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(Customer 360)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069080" y="2103120"/>
            <a:ext cx="214884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206240" y="2286000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ERP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(Finance/Billing)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1463040" y="3108960"/>
            <a:ext cx="475488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600200" y="3291840"/>
            <a:ext cx="4480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 layer (APIs / iPaaS / events)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1463040" y="4114800"/>
            <a:ext cx="4754880" cy="77724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600200" y="4297680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Warehouse/Lakehouse + governed metrics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1463040" y="5029200"/>
            <a:ext cx="475488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600200" y="5212080"/>
            <a:ext cx="4480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 + AI decision support (guardrailed)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6812280" y="1371600"/>
            <a:ext cx="4389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90–180 day roadmap</a:t>
            </a:r>
            <a:endParaRPr lang="en-US" sz="1800" dirty="0"/>
          </a:p>
        </p:txBody>
      </p:sp>
      <p:sp>
        <p:nvSpPr>
          <p:cNvPr id="19" name="Shape 17"/>
          <p:cNvSpPr/>
          <p:nvPr/>
        </p:nvSpPr>
        <p:spPr>
          <a:xfrm>
            <a:off x="6812280" y="1783080"/>
            <a:ext cx="4526280" cy="4480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086600" y="2011680"/>
            <a:ext cx="3977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D8C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1: Foundation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7086600" y="2240280"/>
            <a:ext cx="3977640" cy="768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inventory + system map</a:t>
            </a:r>
            <a:endParaRPr lang="en-US" sz="1100" dirty="0"/>
          </a:p>
          <a:p>
            <a:pPr marL="167640" indent="-167640">
              <a:buSzPct val="100000"/>
              <a:buChar char="•"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KPI dictionary + owners</a:t>
            </a:r>
            <a:endParaRPr lang="en-US" sz="1100" dirty="0"/>
          </a:p>
          <a:p>
            <a:pPr marL="167640" indent="-167640">
              <a:buSzPct val="100000"/>
              <a:buChar char="•"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Identity/access baseline; logging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7086600" y="3246120"/>
            <a:ext cx="3977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D8C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2: Integrate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7086600" y="3474720"/>
            <a:ext cx="3977640" cy="768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 CRM↔ERP↔Support data flows</a:t>
            </a:r>
            <a:endParaRPr lang="en-US" sz="1100" dirty="0"/>
          </a:p>
          <a:p>
            <a:pPr marL="167640" indent="-167640">
              <a:buSzPct val="100000"/>
              <a:buChar char="•"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master data governance</a:t>
            </a:r>
            <a:endParaRPr lang="en-US" sz="1100" dirty="0"/>
          </a:p>
          <a:p>
            <a:pPr marL="167640" indent="-167640">
              <a:buSzPct val="100000"/>
              <a:buChar char="•"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 2–3 high-friction workflows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7086600" y="4526280"/>
            <a:ext cx="3977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D8C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3: Insight + AI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7086600" y="4754880"/>
            <a:ext cx="3977640" cy="768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exec dashboards + self-serve</a:t>
            </a:r>
            <a:endParaRPr lang="en-US" sz="1100" dirty="0"/>
          </a:p>
          <a:p>
            <a:pPr marL="167640" indent="-167640">
              <a:buSzPct val="100000"/>
              <a:buChar char="•"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AI with guardrails (NIST AI RMF)</a:t>
            </a:r>
            <a:endParaRPr lang="en-US" sz="1100" dirty="0"/>
          </a:p>
          <a:p>
            <a:pPr marL="167640" indent="-167640">
              <a:buSzPct val="100000"/>
              <a:buChar char="•"/>
            </a:pPr>
            <a:r>
              <a:rPr lang="en-US" sz="11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 value; expand iteratively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to remember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417320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Modernization success is mostly about the *operating model*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143000" y="1965960"/>
            <a:ext cx="9875520" cy="13533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buSzPct val="100000"/>
              <a:buChar char="•"/>
            </a:pPr>
            <a:r>
              <a:rPr lang="en-US" sz="18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ERP optimizes “how we run the business”; CRM optimizes “how we serve customers”; BI/Analytics optimizes “how we decide.”</a:t>
            </a:r>
            <a:endParaRPr lang="en-US" sz="1800" dirty="0"/>
          </a:p>
          <a:p>
            <a:pPr marL="274320" indent="-274320">
              <a:buSzPct val="100000"/>
              <a:buChar char="•"/>
            </a:pPr>
            <a:r>
              <a:rPr lang="en-US" sz="18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 + governance is the multiplier (without it, systems become silos).</a:t>
            </a:r>
            <a:endParaRPr lang="en-US" sz="1800" dirty="0"/>
          </a:p>
          <a:p>
            <a:pPr marL="274320" indent="-274320">
              <a:buSzPct val="100000"/>
              <a:buChar char="•"/>
            </a:pPr>
            <a:r>
              <a:rPr lang="en-US" sz="18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Responsible AI requires the same discipline as any other data processing: access control, logging, evaluation, and human oversight.</a:t>
            </a:r>
            <a:endParaRPr lang="en-US" sz="1800" dirty="0"/>
          </a:p>
          <a:p>
            <a:pPr marL="274320" indent="-274320">
              <a:buSzPct val="100000"/>
              <a:buChar char="•"/>
            </a:pPr>
            <a:r>
              <a:rPr lang="en-US" sz="18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studies show the pattern: start with high-value journeys, invest in data foundations, then scale.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1143000" y="5440680"/>
            <a:ext cx="9875520" cy="685800"/>
          </a:xfrm>
          <a:prstGeom prst="round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325880" y="5596128"/>
            <a:ext cx="9509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step: agree on 3–5 KPIs, map systems/data, and choose a first workflow to modernize end-to-end.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 sources used in this presentation (20+)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51560" y="1417320"/>
            <a:ext cx="5303520" cy="4663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Media Kit (logo): https://www.zoom.com/en/about/media-kit/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10‑K (FY2024): https://www.sec.gov/Archives/edgar/data/1585521/000158552124000030/zm-20240131.htm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Trust Center (Security): https://www.zoom.com/en/trust/security/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Trust Center (Privacy): https://www.zoom.com/en/trust/privacy/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Security White Paper (PDF): https://explore.zoom.us/docs/doc/Zoom-Security-White-Paper.pdf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Cryptography Whitepaper (PDF): https://css.csail.mit.edu/6.858/2023/readings/zoom_e2e_v4.pdf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AI Companion privacy &amp; security: https://www.zoom.com/en/products/ai-assistant/resources/privacy-security/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AI Companion data handling (KB): https://support.zoom.com/hc/en/article?id=zm_kb&amp;sysparm_article=KB0057861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Global Data Processing Addendum (PDF): https://media.zoom.com/download/assets/zoom-global-dpa.pdf/dd327ebea27e11efb613d6ba63ed4cee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SAP: What is ERP?: https://www.sap.com/products/erp/what-is-erp.html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Salesforce: What is CRM?: https://www.salesforce.com/crm/what-is-crm/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IBM: What is BI?: https://www.ibm.com/think/topics/business-intelligence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Microsoft: What is BI?: https://www.microsoft.com/en-us/power-platform/products/power-bi/topics/business-intelligence/what-is-business-intelligence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IBM: What is TPS?: https://www.ibm.com/think/topics/transaction-processing-system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TechTarget: MIS definition: https://www.techtarget.com/searchitoperations/definition/MIS-management-information-systems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TechTarget: DSS definition: https://www.techtarget.com/searchcio/definition/decision-support-system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 CSF 2.0 (PDF): https://nvlpubs.nist.gov/nistpubs/CSWP/NIST.CSWP.29.pdf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>
            <a:off x="6537960" y="1417320"/>
            <a:ext cx="4663440" cy="4663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ISO/IEC 27001 overview: https://www.iso.org/standard/27001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 AI RMF 1.0 (PDF): https://nvlpubs.nist.gov/nistpubs/ai/nist.ai.100-1.pdf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OECD AI Principles: https://www.oecd.org/en/topics/sub-issues/ai-principles.html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legal text (EUR‑Lex): https://eur-lex.europa.eu/eli/reg/2016/679/oj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CCPA legal text (CA Legislature): https://leginfo.legislature.ca.gov/faces/codes_displayText.xhtml?division=3.&amp;lawCode=CIV&amp;part=4.&amp;title=1.81.5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FTC (AI fairness): https://www.ftc.gov/system/files/documents/reports/aiming-truth-fairness-equity-your-companys-use-ai/aiming_for_truth_fairness_and_equity_in_your_companys_use_of_ai.pdf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Eurofound (employee monitoring): https://www.eurofound.europa.eu/en/publications/all/employee-monitoring-moving-target-regulation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EEOC: Role in AI (PDF): https://www.eeoc.gov/sites/default/files/2024-04/20240429_What%20is%20the%20EEOCs%20role%20in%20AI.pdf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on Starbucks: https://news.microsoft.com/source/features/digital-transformation/starbucks-turns-to-technology-to-brew-up-a-more-personal-connection-with-its-customers/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GeekWire on Starbucks/Microsoft: https://www.geekwire.com/2019/microsoft-teams-starbucks-predictive-drive-thru-ordering-bean-cup-blockchain/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Unilever Annual Report 2024 (PDF): https://www.unilever.com/files/unilever-annual-report-and-accounts-2024.pdf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Unilever digital transformation article: https://www.unilever.com/news/news-search/2025/how-unilevers-digital-transformation-is-driving-operational-excellence/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customer story (Unilever SAP on Azure): https://www.microsoft.com/en/customers/story/1636966914474684948-unilever-consumer-goods-sap-on-azure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 customer profile (Unilever + SAP HANA, PDF): https://vods.dm.ux.sap.com/s4hana/pdfs/unilever-improving-information-access-and-streamlining-business-processes-with-the-sap-hana-platform-pdf.pdf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BSR case study (UPS ORION): https://www.bsr.org/en/case-studies/center-for-technology-and-sustainability-orion-technology-ups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Supply Chain Dive (dynamic ORION): https://www.supplychaindive.com/news/ups-orion-route-planning-analytics-data-logistics/601673/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3550</Words>
  <Application>Microsoft Office PowerPoint</Application>
  <PresentationFormat>Widescreen</PresentationFormat>
  <Paragraphs>305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Zoom (client)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Business Information Systems for Zoom</dc:title>
  <dc:subject>Information Systems Modernization</dc:subject>
  <dc:creator>Consulting Team</dc:creator>
  <cp:lastModifiedBy>Raluca Caruntu</cp:lastModifiedBy>
  <cp:revision>2</cp:revision>
  <dcterms:created xsi:type="dcterms:W3CDTF">2026-02-06T12:09:38Z</dcterms:created>
  <dcterms:modified xsi:type="dcterms:W3CDTF">2026-02-11T11:13:08Z</dcterms:modified>
</cp:coreProperties>
</file>