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wmf" ContentType="image/x-wmf"/>
  <Default Extension="rels" ContentType="application/vnd.openxmlformats-package.relationships+xml"/>
  <Default Extension="xml" ContentType="application/xml"/>
  <Default Extension="gif" ContentType="image/gif"/>
  <Default Extension="vml" ContentType="application/vnd.openxmlformats-officedocument.vmlDrawin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slides/slide173.xml" ContentType="application/vnd.openxmlformats-officedocument.presentationml.slide+xml"/>
  <Override PartName="/ppt/slides/slide174.xml" ContentType="application/vnd.openxmlformats-officedocument.presentationml.slide+xml"/>
  <Override PartName="/ppt/slides/slide175.xml" ContentType="application/vnd.openxmlformats-officedocument.presentationml.slide+xml"/>
  <Override PartName="/ppt/slides/slide176.xml" ContentType="application/vnd.openxmlformats-officedocument.presentationml.slide+xml"/>
  <Override PartName="/ppt/slides/slide177.xml" ContentType="application/vnd.openxmlformats-officedocument.presentationml.slide+xml"/>
  <Override PartName="/ppt/slides/slide178.xml" ContentType="application/vnd.openxmlformats-officedocument.presentationml.slide+xml"/>
  <Override PartName="/ppt/slides/slide179.xml" ContentType="application/vnd.openxmlformats-officedocument.presentationml.slide+xml"/>
  <Override PartName="/ppt/slides/slide180.xml" ContentType="application/vnd.openxmlformats-officedocument.presentationml.slide+xml"/>
  <Override PartName="/ppt/slides/slide181.xml" ContentType="application/vnd.openxmlformats-officedocument.presentationml.slide+xml"/>
  <Override PartName="/ppt/slides/slide182.xml" ContentType="application/vnd.openxmlformats-officedocument.presentationml.slide+xml"/>
  <Override PartName="/ppt/slides/slide183.xml" ContentType="application/vnd.openxmlformats-officedocument.presentationml.slide+xml"/>
  <Override PartName="/ppt/slides/slide184.xml" ContentType="application/vnd.openxmlformats-officedocument.presentationml.slide+xml"/>
  <Override PartName="/ppt/slides/slide185.xml" ContentType="application/vnd.openxmlformats-officedocument.presentationml.slide+xml"/>
  <Override PartName="/ppt/slides/slide18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notesSlides/notesSlide88.xml" ContentType="application/vnd.openxmlformats-officedocument.presentationml.notesSlide+xml"/>
  <Override PartName="/ppt/notesSlides/notesSlide89.xml" ContentType="application/vnd.openxmlformats-officedocument.presentationml.notesSlide+xml"/>
  <Override PartName="/ppt/notesSlides/notesSlide90.xml" ContentType="application/vnd.openxmlformats-officedocument.presentationml.notesSlide+xml"/>
  <Override PartName="/ppt/notesSlides/notesSlide91.xml" ContentType="application/vnd.openxmlformats-officedocument.presentationml.notesSlide+xml"/>
  <Override PartName="/ppt/notesSlides/notesSlide92.xml" ContentType="application/vnd.openxmlformats-officedocument.presentationml.notesSlide+xml"/>
  <Override PartName="/ppt/notesSlides/notesSlide93.xml" ContentType="application/vnd.openxmlformats-officedocument.presentationml.notesSlide+xml"/>
  <Override PartName="/ppt/notesSlides/notesSlide94.xml" ContentType="application/vnd.openxmlformats-officedocument.presentationml.notesSlide+xml"/>
  <Override PartName="/ppt/notesSlides/notesSlide95.xml" ContentType="application/vnd.openxmlformats-officedocument.presentationml.notesSlide+xml"/>
  <Override PartName="/ppt/notesSlides/notesSlide9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7.xml" ContentType="application/vnd.openxmlformats-officedocument.presentationml.notesSlide+xml"/>
  <Override PartName="/ppt/notesSlides/notesSlide98.xml" ContentType="application/vnd.openxmlformats-officedocument.presentationml.notesSlide+xml"/>
  <Override PartName="/ppt/notesSlides/notesSlide99.xml" ContentType="application/vnd.openxmlformats-officedocument.presentationml.notesSlide+xml"/>
  <Override PartName="/ppt/notesSlides/notesSlide100.xml" ContentType="application/vnd.openxmlformats-officedocument.presentationml.notesSlide+xml"/>
  <Override PartName="/ppt/notesSlides/notesSlide101.xml" ContentType="application/vnd.openxmlformats-officedocument.presentationml.notesSlide+xml"/>
  <Override PartName="/ppt/notesSlides/notesSlide102.xml" ContentType="application/vnd.openxmlformats-officedocument.presentationml.notesSlide+xml"/>
  <Override PartName="/ppt/notesSlides/notesSlide103.xml" ContentType="application/vnd.openxmlformats-officedocument.presentationml.notesSlide+xml"/>
  <Override PartName="/ppt/notesSlides/notesSlide104.xml" ContentType="application/vnd.openxmlformats-officedocument.presentationml.notesSlide+xml"/>
  <Override PartName="/ppt/notesSlides/notesSlide105.xml" ContentType="application/vnd.openxmlformats-officedocument.presentationml.notesSlide+xml"/>
  <Override PartName="/ppt/notesSlides/notesSlide106.xml" ContentType="application/vnd.openxmlformats-officedocument.presentationml.notesSlide+xml"/>
  <Override PartName="/ppt/notesSlides/notesSlide107.xml" ContentType="application/vnd.openxmlformats-officedocument.presentationml.notesSlide+xml"/>
  <Override PartName="/ppt/notesSlides/notesSlide108.xml" ContentType="application/vnd.openxmlformats-officedocument.presentationml.notesSlide+xml"/>
  <Override PartName="/ppt/notesSlides/notesSlide109.xml" ContentType="application/vnd.openxmlformats-officedocument.presentationml.notesSlide+xml"/>
  <Override PartName="/ppt/notesSlides/notesSlide110.xml" ContentType="application/vnd.openxmlformats-officedocument.presentationml.notesSlide+xml"/>
  <Override PartName="/ppt/notesSlides/notesSlide1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1" r:id="rId4"/>
  </p:sldMasterIdLst>
  <p:notesMasterIdLst>
    <p:notesMasterId r:id="rId191"/>
  </p:notesMasterIdLst>
  <p:handoutMasterIdLst>
    <p:handoutMasterId r:id="rId192"/>
  </p:handoutMasterIdLst>
  <p:sldIdLst>
    <p:sldId id="337" r:id="rId5"/>
    <p:sldId id="424" r:id="rId6"/>
    <p:sldId id="425" r:id="rId7"/>
    <p:sldId id="426" r:id="rId8"/>
    <p:sldId id="427" r:id="rId9"/>
    <p:sldId id="435" r:id="rId10"/>
    <p:sldId id="414" r:id="rId11"/>
    <p:sldId id="402" r:id="rId12"/>
    <p:sldId id="405" r:id="rId13"/>
    <p:sldId id="413" r:id="rId14"/>
    <p:sldId id="437" r:id="rId15"/>
    <p:sldId id="438" r:id="rId16"/>
    <p:sldId id="439" r:id="rId17"/>
    <p:sldId id="440" r:id="rId18"/>
    <p:sldId id="441" r:id="rId19"/>
    <p:sldId id="442" r:id="rId20"/>
    <p:sldId id="443" r:id="rId21"/>
    <p:sldId id="436" r:id="rId22"/>
    <p:sldId id="444" r:id="rId23"/>
    <p:sldId id="445" r:id="rId24"/>
    <p:sldId id="406" r:id="rId25"/>
    <p:sldId id="407" r:id="rId26"/>
    <p:sldId id="408" r:id="rId27"/>
    <p:sldId id="446" r:id="rId28"/>
    <p:sldId id="447" r:id="rId29"/>
    <p:sldId id="448" r:id="rId30"/>
    <p:sldId id="449" r:id="rId31"/>
    <p:sldId id="450" r:id="rId32"/>
    <p:sldId id="451" r:id="rId33"/>
    <p:sldId id="452" r:id="rId34"/>
    <p:sldId id="453" r:id="rId35"/>
    <p:sldId id="256" r:id="rId36"/>
    <p:sldId id="257" r:id="rId37"/>
    <p:sldId id="409" r:id="rId38"/>
    <p:sldId id="258" r:id="rId39"/>
    <p:sldId id="459" r:id="rId40"/>
    <p:sldId id="467" r:id="rId41"/>
    <p:sldId id="259" r:id="rId42"/>
    <p:sldId id="261" r:id="rId43"/>
    <p:sldId id="468" r:id="rId44"/>
    <p:sldId id="469" r:id="rId45"/>
    <p:sldId id="471" r:id="rId46"/>
    <p:sldId id="339" r:id="rId47"/>
    <p:sldId id="340" r:id="rId48"/>
    <p:sldId id="472" r:id="rId49"/>
    <p:sldId id="410" r:id="rId50"/>
    <p:sldId id="341" r:id="rId51"/>
    <p:sldId id="486" r:id="rId52"/>
    <p:sldId id="342" r:id="rId53"/>
    <p:sldId id="343" r:id="rId54"/>
    <p:sldId id="344" r:id="rId55"/>
    <p:sldId id="345" r:id="rId56"/>
    <p:sldId id="346" r:id="rId57"/>
    <p:sldId id="347" r:id="rId58"/>
    <p:sldId id="348" r:id="rId59"/>
    <p:sldId id="487" r:id="rId60"/>
    <p:sldId id="262" r:id="rId61"/>
    <p:sldId id="263" r:id="rId62"/>
    <p:sldId id="264" r:id="rId63"/>
    <p:sldId id="265" r:id="rId64"/>
    <p:sldId id="401" r:id="rId65"/>
    <p:sldId id="338" r:id="rId66"/>
    <p:sldId id="460" r:id="rId67"/>
    <p:sldId id="461" r:id="rId68"/>
    <p:sldId id="462" r:id="rId69"/>
    <p:sldId id="463" r:id="rId70"/>
    <p:sldId id="273" r:id="rId71"/>
    <p:sldId id="274" r:id="rId72"/>
    <p:sldId id="485" r:id="rId73"/>
    <p:sldId id="276" r:id="rId74"/>
    <p:sldId id="277" r:id="rId75"/>
    <p:sldId id="278" r:id="rId76"/>
    <p:sldId id="279" r:id="rId77"/>
    <p:sldId id="474" r:id="rId78"/>
    <p:sldId id="473" r:id="rId79"/>
    <p:sldId id="454" r:id="rId80"/>
    <p:sldId id="280" r:id="rId81"/>
    <p:sldId id="281" r:id="rId82"/>
    <p:sldId id="282" r:id="rId83"/>
    <p:sldId id="475" r:id="rId84"/>
    <p:sldId id="476" r:id="rId85"/>
    <p:sldId id="283" r:id="rId86"/>
    <p:sldId id="284" r:id="rId87"/>
    <p:sldId id="477" r:id="rId88"/>
    <p:sldId id="286" r:id="rId89"/>
    <p:sldId id="287" r:id="rId90"/>
    <p:sldId id="480" r:id="rId91"/>
    <p:sldId id="489" r:id="rId92"/>
    <p:sldId id="288" r:id="rId93"/>
    <p:sldId id="289" r:id="rId94"/>
    <p:sldId id="290" r:id="rId95"/>
    <p:sldId id="291" r:id="rId96"/>
    <p:sldId id="292" r:id="rId97"/>
    <p:sldId id="293" r:id="rId98"/>
    <p:sldId id="294" r:id="rId99"/>
    <p:sldId id="484" r:id="rId100"/>
    <p:sldId id="295" r:id="rId101"/>
    <p:sldId id="296" r:id="rId102"/>
    <p:sldId id="297" r:id="rId103"/>
    <p:sldId id="298" r:id="rId104"/>
    <p:sldId id="299" r:id="rId105"/>
    <p:sldId id="300" r:id="rId106"/>
    <p:sldId id="301" r:id="rId107"/>
    <p:sldId id="302" r:id="rId108"/>
    <p:sldId id="305" r:id="rId109"/>
    <p:sldId id="466" r:id="rId110"/>
    <p:sldId id="306" r:id="rId111"/>
    <p:sldId id="307" r:id="rId112"/>
    <p:sldId id="308" r:id="rId113"/>
    <p:sldId id="309" r:id="rId114"/>
    <p:sldId id="310" r:id="rId115"/>
    <p:sldId id="312" r:id="rId116"/>
    <p:sldId id="491" r:id="rId117"/>
    <p:sldId id="313" r:id="rId118"/>
    <p:sldId id="314" r:id="rId119"/>
    <p:sldId id="315" r:id="rId120"/>
    <p:sldId id="316" r:id="rId121"/>
    <p:sldId id="317" r:id="rId122"/>
    <p:sldId id="319" r:id="rId123"/>
    <p:sldId id="320" r:id="rId124"/>
    <p:sldId id="481" r:id="rId125"/>
    <p:sldId id="321" r:id="rId126"/>
    <p:sldId id="492" r:id="rId127"/>
    <p:sldId id="493" r:id="rId128"/>
    <p:sldId id="494" r:id="rId129"/>
    <p:sldId id="352" r:id="rId130"/>
    <p:sldId id="354" r:id="rId131"/>
    <p:sldId id="355" r:id="rId132"/>
    <p:sldId id="356" r:id="rId133"/>
    <p:sldId id="357" r:id="rId134"/>
    <p:sldId id="358" r:id="rId135"/>
    <p:sldId id="369" r:id="rId136"/>
    <p:sldId id="370" r:id="rId137"/>
    <p:sldId id="496" r:id="rId138"/>
    <p:sldId id="497" r:id="rId139"/>
    <p:sldId id="371" r:id="rId140"/>
    <p:sldId id="372" r:id="rId141"/>
    <p:sldId id="373" r:id="rId142"/>
    <p:sldId id="374" r:id="rId143"/>
    <p:sldId id="386" r:id="rId144"/>
    <p:sldId id="387" r:id="rId145"/>
    <p:sldId id="389" r:id="rId146"/>
    <p:sldId id="393" r:id="rId147"/>
    <p:sldId id="394" r:id="rId148"/>
    <p:sldId id="395" r:id="rId149"/>
    <p:sldId id="396" r:id="rId150"/>
    <p:sldId id="397" r:id="rId151"/>
    <p:sldId id="398" r:id="rId152"/>
    <p:sldId id="399" r:id="rId153"/>
    <p:sldId id="400" r:id="rId154"/>
    <p:sldId id="404" r:id="rId155"/>
    <p:sldId id="495" r:id="rId156"/>
    <p:sldId id="417" r:id="rId157"/>
    <p:sldId id="422" r:id="rId158"/>
    <p:sldId id="423" r:id="rId159"/>
    <p:sldId id="457" r:id="rId160"/>
    <p:sldId id="420" r:id="rId161"/>
    <p:sldId id="421" r:id="rId162"/>
    <p:sldId id="455" r:id="rId163"/>
    <p:sldId id="458" r:id="rId164"/>
    <p:sldId id="419" r:id="rId165"/>
    <p:sldId id="456" r:id="rId166"/>
    <p:sldId id="418" r:id="rId167"/>
    <p:sldId id="412" r:id="rId168"/>
    <p:sldId id="498" r:id="rId169"/>
    <p:sldId id="322" r:id="rId170"/>
    <p:sldId id="323" r:id="rId171"/>
    <p:sldId id="324" r:id="rId172"/>
    <p:sldId id="325" r:id="rId173"/>
    <p:sldId id="326" r:id="rId174"/>
    <p:sldId id="327" r:id="rId175"/>
    <p:sldId id="328" r:id="rId176"/>
    <p:sldId id="403" r:id="rId177"/>
    <p:sldId id="490" r:id="rId178"/>
    <p:sldId id="415" r:id="rId179"/>
    <p:sldId id="464" r:id="rId180"/>
    <p:sldId id="416" r:id="rId181"/>
    <p:sldId id="329" r:id="rId182"/>
    <p:sldId id="478" r:id="rId183"/>
    <p:sldId id="465" r:id="rId184"/>
    <p:sldId id="331" r:id="rId185"/>
    <p:sldId id="332" r:id="rId186"/>
    <p:sldId id="333" r:id="rId187"/>
    <p:sldId id="334" r:id="rId188"/>
    <p:sldId id="335" r:id="rId189"/>
    <p:sldId id="336" r:id="rId190"/>
  </p:sldIdLst>
  <p:sldSz cx="9144000" cy="6858000" type="letter"/>
  <p:notesSz cx="7010400" cy="9296400"/>
  <p:defaultTextStyle>
    <a:defPPr>
      <a:defRPr lang="en-GB"/>
    </a:defPPr>
    <a:lvl1pPr algn="l" rtl="0" fontAlgn="base">
      <a:spcBef>
        <a:spcPct val="0"/>
      </a:spcBef>
      <a:spcAft>
        <a:spcPct val="0"/>
      </a:spcAft>
      <a:defRPr sz="2400" kern="1200">
        <a:solidFill>
          <a:schemeClr val="tx1"/>
        </a:solidFill>
        <a:latin typeface="Verdana" pitchFamily="34" charset="0"/>
        <a:ea typeface="+mn-ea"/>
        <a:cs typeface="+mn-cs"/>
      </a:defRPr>
    </a:lvl1pPr>
    <a:lvl2pPr marL="457200" algn="l" rtl="0" fontAlgn="base">
      <a:spcBef>
        <a:spcPct val="0"/>
      </a:spcBef>
      <a:spcAft>
        <a:spcPct val="0"/>
      </a:spcAft>
      <a:defRPr sz="2400" kern="1200">
        <a:solidFill>
          <a:schemeClr val="tx1"/>
        </a:solidFill>
        <a:latin typeface="Verdana" pitchFamily="34" charset="0"/>
        <a:ea typeface="+mn-ea"/>
        <a:cs typeface="+mn-cs"/>
      </a:defRPr>
    </a:lvl2pPr>
    <a:lvl3pPr marL="914400" algn="l" rtl="0" fontAlgn="base">
      <a:spcBef>
        <a:spcPct val="0"/>
      </a:spcBef>
      <a:spcAft>
        <a:spcPct val="0"/>
      </a:spcAft>
      <a:defRPr sz="2400" kern="1200">
        <a:solidFill>
          <a:schemeClr val="tx1"/>
        </a:solidFill>
        <a:latin typeface="Verdana" pitchFamily="34" charset="0"/>
        <a:ea typeface="+mn-ea"/>
        <a:cs typeface="+mn-cs"/>
      </a:defRPr>
    </a:lvl3pPr>
    <a:lvl4pPr marL="1371600" algn="l" rtl="0" fontAlgn="base">
      <a:spcBef>
        <a:spcPct val="0"/>
      </a:spcBef>
      <a:spcAft>
        <a:spcPct val="0"/>
      </a:spcAft>
      <a:defRPr sz="2400" kern="1200">
        <a:solidFill>
          <a:schemeClr val="tx1"/>
        </a:solidFill>
        <a:latin typeface="Verdana" pitchFamily="34" charset="0"/>
        <a:ea typeface="+mn-ea"/>
        <a:cs typeface="+mn-cs"/>
      </a:defRPr>
    </a:lvl4pPr>
    <a:lvl5pPr marL="1828800" algn="l" rtl="0" fontAlgn="base">
      <a:spcBef>
        <a:spcPct val="0"/>
      </a:spcBef>
      <a:spcAft>
        <a:spcPct val="0"/>
      </a:spcAft>
      <a:defRPr sz="2400" kern="1200">
        <a:solidFill>
          <a:schemeClr val="tx1"/>
        </a:solidFill>
        <a:latin typeface="Verdana" pitchFamily="34" charset="0"/>
        <a:ea typeface="+mn-ea"/>
        <a:cs typeface="+mn-cs"/>
      </a:defRPr>
    </a:lvl5pPr>
    <a:lvl6pPr marL="2286000" algn="l" defTabSz="914400" rtl="0" eaLnBrk="1" latinLnBrk="0" hangingPunct="1">
      <a:defRPr sz="2400" kern="1200">
        <a:solidFill>
          <a:schemeClr val="tx1"/>
        </a:solidFill>
        <a:latin typeface="Verdana" pitchFamily="34" charset="0"/>
        <a:ea typeface="+mn-ea"/>
        <a:cs typeface="+mn-cs"/>
      </a:defRPr>
    </a:lvl6pPr>
    <a:lvl7pPr marL="2743200" algn="l" defTabSz="914400" rtl="0" eaLnBrk="1" latinLnBrk="0" hangingPunct="1">
      <a:defRPr sz="2400" kern="1200">
        <a:solidFill>
          <a:schemeClr val="tx1"/>
        </a:solidFill>
        <a:latin typeface="Verdana" pitchFamily="34" charset="0"/>
        <a:ea typeface="+mn-ea"/>
        <a:cs typeface="+mn-cs"/>
      </a:defRPr>
    </a:lvl7pPr>
    <a:lvl8pPr marL="3200400" algn="l" defTabSz="914400" rtl="0" eaLnBrk="1" latinLnBrk="0" hangingPunct="1">
      <a:defRPr sz="2400" kern="1200">
        <a:solidFill>
          <a:schemeClr val="tx1"/>
        </a:solidFill>
        <a:latin typeface="Verdana" pitchFamily="34" charset="0"/>
        <a:ea typeface="+mn-ea"/>
        <a:cs typeface="+mn-cs"/>
      </a:defRPr>
    </a:lvl8pPr>
    <a:lvl9pPr marL="3657600" algn="l" defTabSz="914400" rtl="0" eaLnBrk="1" latinLnBrk="0" hangingPunct="1">
      <a:defRPr sz="2400" kern="1200">
        <a:solidFill>
          <a:schemeClr val="tx1"/>
        </a:solidFill>
        <a:latin typeface="Verdana"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928">
          <p15:clr>
            <a:srgbClr val="A4A3A4"/>
          </p15:clr>
        </p15:guide>
        <p15:guide id="2" pos="2209">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schemeClr val="tx1"/>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00"/>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24" autoAdjust="0"/>
    <p:restoredTop sz="94660"/>
  </p:normalViewPr>
  <p:slideViewPr>
    <p:cSldViewPr snapToGrid="0">
      <p:cViewPr varScale="1">
        <p:scale>
          <a:sx n="91" d="100"/>
          <a:sy n="91" d="100"/>
        </p:scale>
        <p:origin x="450" y="84"/>
      </p:cViewPr>
      <p:guideLst>
        <p:guide orient="horz" pos="2160"/>
        <p:guide pos="2880"/>
      </p:guideLst>
    </p:cSldViewPr>
  </p:slideViewPr>
  <p:notesTextViewPr>
    <p:cViewPr>
      <p:scale>
        <a:sx n="3" d="2"/>
        <a:sy n="3" d="2"/>
      </p:scale>
      <p:origin x="0" y="0"/>
    </p:cViewPr>
  </p:notesTextViewPr>
  <p:sorterViewPr>
    <p:cViewPr>
      <p:scale>
        <a:sx n="100" d="100"/>
        <a:sy n="100" d="100"/>
      </p:scale>
      <p:origin x="0" y="-43578"/>
    </p:cViewPr>
  </p:sorterViewPr>
  <p:notesViewPr>
    <p:cSldViewPr snapToGrid="0">
      <p:cViewPr>
        <p:scale>
          <a:sx n="1" d="2"/>
          <a:sy n="1" d="2"/>
        </p:scale>
        <p:origin x="0" y="0"/>
      </p:cViewPr>
      <p:guideLst>
        <p:guide orient="horz" pos="2928"/>
        <p:guide pos="2209"/>
      </p:guideLst>
    </p:cSldViewPr>
  </p:notesViewPr>
  <p:gridSpacing cx="76200" cy="76200"/>
</p:viewPr>
</file>

<file path=ppt/_rels/presentation.xml.rels><?xml version="1.0" encoding="UTF-8" standalone="yes"?>
<Relationships xmlns="http://schemas.openxmlformats.org/package/2006/relationships"><Relationship Id="rId117" Type="http://schemas.openxmlformats.org/officeDocument/2006/relationships/slide" Target="slides/slide113.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slide" Target="slides/slide85.xml"/><Relationship Id="rId112" Type="http://schemas.openxmlformats.org/officeDocument/2006/relationships/slide" Target="slides/slide108.xml"/><Relationship Id="rId133" Type="http://schemas.openxmlformats.org/officeDocument/2006/relationships/slide" Target="slides/slide129.xml"/><Relationship Id="rId138" Type="http://schemas.openxmlformats.org/officeDocument/2006/relationships/slide" Target="slides/slide134.xml"/><Relationship Id="rId154" Type="http://schemas.openxmlformats.org/officeDocument/2006/relationships/slide" Target="slides/slide150.xml"/><Relationship Id="rId159" Type="http://schemas.openxmlformats.org/officeDocument/2006/relationships/slide" Target="slides/slide155.xml"/><Relationship Id="rId175" Type="http://schemas.openxmlformats.org/officeDocument/2006/relationships/slide" Target="slides/slide171.xml"/><Relationship Id="rId170" Type="http://schemas.openxmlformats.org/officeDocument/2006/relationships/slide" Target="slides/slide166.xml"/><Relationship Id="rId191" Type="http://schemas.openxmlformats.org/officeDocument/2006/relationships/notesMaster" Target="notesMasters/notesMaster1.xml"/><Relationship Id="rId196" Type="http://schemas.openxmlformats.org/officeDocument/2006/relationships/tableStyles" Target="tableStyles.xml"/><Relationship Id="rId16" Type="http://schemas.openxmlformats.org/officeDocument/2006/relationships/slide" Target="slides/slide12.xml"/><Relationship Id="rId107" Type="http://schemas.openxmlformats.org/officeDocument/2006/relationships/slide" Target="slides/slide103.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102" Type="http://schemas.openxmlformats.org/officeDocument/2006/relationships/slide" Target="slides/slide98.xml"/><Relationship Id="rId123" Type="http://schemas.openxmlformats.org/officeDocument/2006/relationships/slide" Target="slides/slide119.xml"/><Relationship Id="rId128" Type="http://schemas.openxmlformats.org/officeDocument/2006/relationships/slide" Target="slides/slide124.xml"/><Relationship Id="rId144" Type="http://schemas.openxmlformats.org/officeDocument/2006/relationships/slide" Target="slides/slide140.xml"/><Relationship Id="rId149" Type="http://schemas.openxmlformats.org/officeDocument/2006/relationships/slide" Target="slides/slide145.xml"/><Relationship Id="rId5" Type="http://schemas.openxmlformats.org/officeDocument/2006/relationships/slide" Target="slides/slide1.xml"/><Relationship Id="rId90" Type="http://schemas.openxmlformats.org/officeDocument/2006/relationships/slide" Target="slides/slide86.xml"/><Relationship Id="rId95" Type="http://schemas.openxmlformats.org/officeDocument/2006/relationships/slide" Target="slides/slide91.xml"/><Relationship Id="rId160" Type="http://schemas.openxmlformats.org/officeDocument/2006/relationships/slide" Target="slides/slide156.xml"/><Relationship Id="rId165" Type="http://schemas.openxmlformats.org/officeDocument/2006/relationships/slide" Target="slides/slide161.xml"/><Relationship Id="rId181" Type="http://schemas.openxmlformats.org/officeDocument/2006/relationships/slide" Target="slides/slide177.xml"/><Relationship Id="rId186" Type="http://schemas.openxmlformats.org/officeDocument/2006/relationships/slide" Target="slides/slide182.xml"/><Relationship Id="rId22" Type="http://schemas.openxmlformats.org/officeDocument/2006/relationships/slide" Target="slides/slide18.xml"/><Relationship Id="rId27" Type="http://schemas.openxmlformats.org/officeDocument/2006/relationships/slide" Target="slides/slide23.xml"/><Relationship Id="rId43" Type="http://schemas.openxmlformats.org/officeDocument/2006/relationships/slide" Target="slides/slide39.xml"/><Relationship Id="rId48" Type="http://schemas.openxmlformats.org/officeDocument/2006/relationships/slide" Target="slides/slide44.xml"/><Relationship Id="rId64" Type="http://schemas.openxmlformats.org/officeDocument/2006/relationships/slide" Target="slides/slide60.xml"/><Relationship Id="rId69" Type="http://schemas.openxmlformats.org/officeDocument/2006/relationships/slide" Target="slides/slide65.xml"/><Relationship Id="rId113" Type="http://schemas.openxmlformats.org/officeDocument/2006/relationships/slide" Target="slides/slide109.xml"/><Relationship Id="rId118" Type="http://schemas.openxmlformats.org/officeDocument/2006/relationships/slide" Target="slides/slide114.xml"/><Relationship Id="rId134" Type="http://schemas.openxmlformats.org/officeDocument/2006/relationships/slide" Target="slides/slide130.xml"/><Relationship Id="rId139" Type="http://schemas.openxmlformats.org/officeDocument/2006/relationships/slide" Target="slides/slide135.xml"/><Relationship Id="rId80" Type="http://schemas.openxmlformats.org/officeDocument/2006/relationships/slide" Target="slides/slide76.xml"/><Relationship Id="rId85" Type="http://schemas.openxmlformats.org/officeDocument/2006/relationships/slide" Target="slides/slide81.xml"/><Relationship Id="rId150" Type="http://schemas.openxmlformats.org/officeDocument/2006/relationships/slide" Target="slides/slide146.xml"/><Relationship Id="rId155" Type="http://schemas.openxmlformats.org/officeDocument/2006/relationships/slide" Target="slides/slide151.xml"/><Relationship Id="rId171" Type="http://schemas.openxmlformats.org/officeDocument/2006/relationships/slide" Target="slides/slide167.xml"/><Relationship Id="rId176" Type="http://schemas.openxmlformats.org/officeDocument/2006/relationships/slide" Target="slides/slide172.xml"/><Relationship Id="rId192" Type="http://schemas.openxmlformats.org/officeDocument/2006/relationships/handoutMaster" Target="handoutMasters/handoutMaster1.xml"/><Relationship Id="rId12" Type="http://schemas.openxmlformats.org/officeDocument/2006/relationships/slide" Target="slides/slide8.xml"/><Relationship Id="rId17" Type="http://schemas.openxmlformats.org/officeDocument/2006/relationships/slide" Target="slides/slide13.xml"/><Relationship Id="rId33" Type="http://schemas.openxmlformats.org/officeDocument/2006/relationships/slide" Target="slides/slide29.xml"/><Relationship Id="rId38" Type="http://schemas.openxmlformats.org/officeDocument/2006/relationships/slide" Target="slides/slide34.xml"/><Relationship Id="rId59" Type="http://schemas.openxmlformats.org/officeDocument/2006/relationships/slide" Target="slides/slide55.xml"/><Relationship Id="rId103" Type="http://schemas.openxmlformats.org/officeDocument/2006/relationships/slide" Target="slides/slide99.xml"/><Relationship Id="rId108" Type="http://schemas.openxmlformats.org/officeDocument/2006/relationships/slide" Target="slides/slide104.xml"/><Relationship Id="rId124" Type="http://schemas.openxmlformats.org/officeDocument/2006/relationships/slide" Target="slides/slide120.xml"/><Relationship Id="rId129" Type="http://schemas.openxmlformats.org/officeDocument/2006/relationships/slide" Target="slides/slide125.xml"/><Relationship Id="rId54" Type="http://schemas.openxmlformats.org/officeDocument/2006/relationships/slide" Target="slides/slide50.xml"/><Relationship Id="rId70" Type="http://schemas.openxmlformats.org/officeDocument/2006/relationships/slide" Target="slides/slide66.xml"/><Relationship Id="rId75" Type="http://schemas.openxmlformats.org/officeDocument/2006/relationships/slide" Target="slides/slide71.xml"/><Relationship Id="rId91" Type="http://schemas.openxmlformats.org/officeDocument/2006/relationships/slide" Target="slides/slide87.xml"/><Relationship Id="rId96" Type="http://schemas.openxmlformats.org/officeDocument/2006/relationships/slide" Target="slides/slide92.xml"/><Relationship Id="rId140" Type="http://schemas.openxmlformats.org/officeDocument/2006/relationships/slide" Target="slides/slide136.xml"/><Relationship Id="rId145" Type="http://schemas.openxmlformats.org/officeDocument/2006/relationships/slide" Target="slides/slide141.xml"/><Relationship Id="rId161" Type="http://schemas.openxmlformats.org/officeDocument/2006/relationships/slide" Target="slides/slide157.xml"/><Relationship Id="rId166" Type="http://schemas.openxmlformats.org/officeDocument/2006/relationships/slide" Target="slides/slide162.xml"/><Relationship Id="rId182" Type="http://schemas.openxmlformats.org/officeDocument/2006/relationships/slide" Target="slides/slide178.xml"/><Relationship Id="rId187" Type="http://schemas.openxmlformats.org/officeDocument/2006/relationships/slide" Target="slides/slide183.xml"/><Relationship Id="rId1" Type="http://schemas.openxmlformats.org/officeDocument/2006/relationships/customXml" Target="../customXml/item1.xml"/><Relationship Id="rId6" Type="http://schemas.openxmlformats.org/officeDocument/2006/relationships/slide" Target="slides/slide2.xml"/><Relationship Id="rId23" Type="http://schemas.openxmlformats.org/officeDocument/2006/relationships/slide" Target="slides/slide19.xml"/><Relationship Id="rId28" Type="http://schemas.openxmlformats.org/officeDocument/2006/relationships/slide" Target="slides/slide24.xml"/><Relationship Id="rId49" Type="http://schemas.openxmlformats.org/officeDocument/2006/relationships/slide" Target="slides/slide45.xml"/><Relationship Id="rId114" Type="http://schemas.openxmlformats.org/officeDocument/2006/relationships/slide" Target="slides/slide110.xml"/><Relationship Id="rId119" Type="http://schemas.openxmlformats.org/officeDocument/2006/relationships/slide" Target="slides/slide115.xml"/><Relationship Id="rId44" Type="http://schemas.openxmlformats.org/officeDocument/2006/relationships/slide" Target="slides/slide40.xml"/><Relationship Id="rId60" Type="http://schemas.openxmlformats.org/officeDocument/2006/relationships/slide" Target="slides/slide56.xml"/><Relationship Id="rId65" Type="http://schemas.openxmlformats.org/officeDocument/2006/relationships/slide" Target="slides/slide61.xml"/><Relationship Id="rId81" Type="http://schemas.openxmlformats.org/officeDocument/2006/relationships/slide" Target="slides/slide77.xml"/><Relationship Id="rId86" Type="http://schemas.openxmlformats.org/officeDocument/2006/relationships/slide" Target="slides/slide82.xml"/><Relationship Id="rId130" Type="http://schemas.openxmlformats.org/officeDocument/2006/relationships/slide" Target="slides/slide126.xml"/><Relationship Id="rId135" Type="http://schemas.openxmlformats.org/officeDocument/2006/relationships/slide" Target="slides/slide131.xml"/><Relationship Id="rId151" Type="http://schemas.openxmlformats.org/officeDocument/2006/relationships/slide" Target="slides/slide147.xml"/><Relationship Id="rId156" Type="http://schemas.openxmlformats.org/officeDocument/2006/relationships/slide" Target="slides/slide152.xml"/><Relationship Id="rId177" Type="http://schemas.openxmlformats.org/officeDocument/2006/relationships/slide" Target="slides/slide173.xml"/><Relationship Id="rId172" Type="http://schemas.openxmlformats.org/officeDocument/2006/relationships/slide" Target="slides/slide168.xml"/><Relationship Id="rId193" Type="http://schemas.openxmlformats.org/officeDocument/2006/relationships/presProps" Target="presProps.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109" Type="http://schemas.openxmlformats.org/officeDocument/2006/relationships/slide" Target="slides/slide10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97" Type="http://schemas.openxmlformats.org/officeDocument/2006/relationships/slide" Target="slides/slide93.xml"/><Relationship Id="rId104" Type="http://schemas.openxmlformats.org/officeDocument/2006/relationships/slide" Target="slides/slide100.xml"/><Relationship Id="rId120" Type="http://schemas.openxmlformats.org/officeDocument/2006/relationships/slide" Target="slides/slide116.xml"/><Relationship Id="rId125" Type="http://schemas.openxmlformats.org/officeDocument/2006/relationships/slide" Target="slides/slide121.xml"/><Relationship Id="rId141" Type="http://schemas.openxmlformats.org/officeDocument/2006/relationships/slide" Target="slides/slide137.xml"/><Relationship Id="rId146" Type="http://schemas.openxmlformats.org/officeDocument/2006/relationships/slide" Target="slides/slide142.xml"/><Relationship Id="rId167" Type="http://schemas.openxmlformats.org/officeDocument/2006/relationships/slide" Target="slides/slide163.xml"/><Relationship Id="rId188" Type="http://schemas.openxmlformats.org/officeDocument/2006/relationships/slide" Target="slides/slide184.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slide" Target="slides/slide88.xml"/><Relationship Id="rId162" Type="http://schemas.openxmlformats.org/officeDocument/2006/relationships/slide" Target="slides/slide158.xml"/><Relationship Id="rId183" Type="http://schemas.openxmlformats.org/officeDocument/2006/relationships/slide" Target="slides/slide179.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110" Type="http://schemas.openxmlformats.org/officeDocument/2006/relationships/slide" Target="slides/slide106.xml"/><Relationship Id="rId115" Type="http://schemas.openxmlformats.org/officeDocument/2006/relationships/slide" Target="slides/slide111.xml"/><Relationship Id="rId131" Type="http://schemas.openxmlformats.org/officeDocument/2006/relationships/slide" Target="slides/slide127.xml"/><Relationship Id="rId136" Type="http://schemas.openxmlformats.org/officeDocument/2006/relationships/slide" Target="slides/slide132.xml"/><Relationship Id="rId157" Type="http://schemas.openxmlformats.org/officeDocument/2006/relationships/slide" Target="slides/slide153.xml"/><Relationship Id="rId178" Type="http://schemas.openxmlformats.org/officeDocument/2006/relationships/slide" Target="slides/slide174.xml"/><Relationship Id="rId61" Type="http://schemas.openxmlformats.org/officeDocument/2006/relationships/slide" Target="slides/slide57.xml"/><Relationship Id="rId82" Type="http://schemas.openxmlformats.org/officeDocument/2006/relationships/slide" Target="slides/slide78.xml"/><Relationship Id="rId152" Type="http://schemas.openxmlformats.org/officeDocument/2006/relationships/slide" Target="slides/slide148.xml"/><Relationship Id="rId173" Type="http://schemas.openxmlformats.org/officeDocument/2006/relationships/slide" Target="slides/slide169.xml"/><Relationship Id="rId194" Type="http://schemas.openxmlformats.org/officeDocument/2006/relationships/viewProps" Target="viewProps.xml"/><Relationship Id="rId19" Type="http://schemas.openxmlformats.org/officeDocument/2006/relationships/slide" Target="slides/slide15.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 Id="rId100" Type="http://schemas.openxmlformats.org/officeDocument/2006/relationships/slide" Target="slides/slide96.xml"/><Relationship Id="rId105" Type="http://schemas.openxmlformats.org/officeDocument/2006/relationships/slide" Target="slides/slide101.xml"/><Relationship Id="rId126" Type="http://schemas.openxmlformats.org/officeDocument/2006/relationships/slide" Target="slides/slide122.xml"/><Relationship Id="rId147" Type="http://schemas.openxmlformats.org/officeDocument/2006/relationships/slide" Target="slides/slide143.xml"/><Relationship Id="rId168" Type="http://schemas.openxmlformats.org/officeDocument/2006/relationships/slide" Target="slides/slide164.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93" Type="http://schemas.openxmlformats.org/officeDocument/2006/relationships/slide" Target="slides/slide89.xml"/><Relationship Id="rId98" Type="http://schemas.openxmlformats.org/officeDocument/2006/relationships/slide" Target="slides/slide94.xml"/><Relationship Id="rId121" Type="http://schemas.openxmlformats.org/officeDocument/2006/relationships/slide" Target="slides/slide117.xml"/><Relationship Id="rId142" Type="http://schemas.openxmlformats.org/officeDocument/2006/relationships/slide" Target="slides/slide138.xml"/><Relationship Id="rId163" Type="http://schemas.openxmlformats.org/officeDocument/2006/relationships/slide" Target="slides/slide159.xml"/><Relationship Id="rId184" Type="http://schemas.openxmlformats.org/officeDocument/2006/relationships/slide" Target="slides/slide180.xml"/><Relationship Id="rId189" Type="http://schemas.openxmlformats.org/officeDocument/2006/relationships/slide" Target="slides/slide185.xml"/><Relationship Id="rId3" Type="http://schemas.openxmlformats.org/officeDocument/2006/relationships/customXml" Target="../customXml/item3.xml"/><Relationship Id="rId25" Type="http://schemas.openxmlformats.org/officeDocument/2006/relationships/slide" Target="slides/slide21.xml"/><Relationship Id="rId46" Type="http://schemas.openxmlformats.org/officeDocument/2006/relationships/slide" Target="slides/slide42.xml"/><Relationship Id="rId67" Type="http://schemas.openxmlformats.org/officeDocument/2006/relationships/slide" Target="slides/slide63.xml"/><Relationship Id="rId116" Type="http://schemas.openxmlformats.org/officeDocument/2006/relationships/slide" Target="slides/slide112.xml"/><Relationship Id="rId137" Type="http://schemas.openxmlformats.org/officeDocument/2006/relationships/slide" Target="slides/slide133.xml"/><Relationship Id="rId158" Type="http://schemas.openxmlformats.org/officeDocument/2006/relationships/slide" Target="slides/slide154.xml"/><Relationship Id="rId20" Type="http://schemas.openxmlformats.org/officeDocument/2006/relationships/slide" Target="slides/slide16.xml"/><Relationship Id="rId41" Type="http://schemas.openxmlformats.org/officeDocument/2006/relationships/slide" Target="slides/slide37.xml"/><Relationship Id="rId62" Type="http://schemas.openxmlformats.org/officeDocument/2006/relationships/slide" Target="slides/slide58.xml"/><Relationship Id="rId83" Type="http://schemas.openxmlformats.org/officeDocument/2006/relationships/slide" Target="slides/slide79.xml"/><Relationship Id="rId88" Type="http://schemas.openxmlformats.org/officeDocument/2006/relationships/slide" Target="slides/slide84.xml"/><Relationship Id="rId111" Type="http://schemas.openxmlformats.org/officeDocument/2006/relationships/slide" Target="slides/slide107.xml"/><Relationship Id="rId132" Type="http://schemas.openxmlformats.org/officeDocument/2006/relationships/slide" Target="slides/slide128.xml"/><Relationship Id="rId153" Type="http://schemas.openxmlformats.org/officeDocument/2006/relationships/slide" Target="slides/slide149.xml"/><Relationship Id="rId174" Type="http://schemas.openxmlformats.org/officeDocument/2006/relationships/slide" Target="slides/slide170.xml"/><Relationship Id="rId179" Type="http://schemas.openxmlformats.org/officeDocument/2006/relationships/slide" Target="slides/slide175.xml"/><Relationship Id="rId195" Type="http://schemas.openxmlformats.org/officeDocument/2006/relationships/theme" Target="theme/theme1.xml"/><Relationship Id="rId190" Type="http://schemas.openxmlformats.org/officeDocument/2006/relationships/slide" Target="slides/slide186.xml"/><Relationship Id="rId15" Type="http://schemas.openxmlformats.org/officeDocument/2006/relationships/slide" Target="slides/slide11.xml"/><Relationship Id="rId36" Type="http://schemas.openxmlformats.org/officeDocument/2006/relationships/slide" Target="slides/slide32.xml"/><Relationship Id="rId57" Type="http://schemas.openxmlformats.org/officeDocument/2006/relationships/slide" Target="slides/slide53.xml"/><Relationship Id="rId106" Type="http://schemas.openxmlformats.org/officeDocument/2006/relationships/slide" Target="slides/slide102.xml"/><Relationship Id="rId127" Type="http://schemas.openxmlformats.org/officeDocument/2006/relationships/slide" Target="slides/slide123.xml"/><Relationship Id="rId10" Type="http://schemas.openxmlformats.org/officeDocument/2006/relationships/slide" Target="slides/slide6.xml"/><Relationship Id="rId31" Type="http://schemas.openxmlformats.org/officeDocument/2006/relationships/slide" Target="slides/slide27.xml"/><Relationship Id="rId52" Type="http://schemas.openxmlformats.org/officeDocument/2006/relationships/slide" Target="slides/slide48.xml"/><Relationship Id="rId73" Type="http://schemas.openxmlformats.org/officeDocument/2006/relationships/slide" Target="slides/slide69.xml"/><Relationship Id="rId78" Type="http://schemas.openxmlformats.org/officeDocument/2006/relationships/slide" Target="slides/slide74.xml"/><Relationship Id="rId94" Type="http://schemas.openxmlformats.org/officeDocument/2006/relationships/slide" Target="slides/slide90.xml"/><Relationship Id="rId99" Type="http://schemas.openxmlformats.org/officeDocument/2006/relationships/slide" Target="slides/slide95.xml"/><Relationship Id="rId101" Type="http://schemas.openxmlformats.org/officeDocument/2006/relationships/slide" Target="slides/slide97.xml"/><Relationship Id="rId122" Type="http://schemas.openxmlformats.org/officeDocument/2006/relationships/slide" Target="slides/slide118.xml"/><Relationship Id="rId143" Type="http://schemas.openxmlformats.org/officeDocument/2006/relationships/slide" Target="slides/slide139.xml"/><Relationship Id="rId148" Type="http://schemas.openxmlformats.org/officeDocument/2006/relationships/slide" Target="slides/slide144.xml"/><Relationship Id="rId164" Type="http://schemas.openxmlformats.org/officeDocument/2006/relationships/slide" Target="slides/slide160.xml"/><Relationship Id="rId169" Type="http://schemas.openxmlformats.org/officeDocument/2006/relationships/slide" Target="slides/slide165.xml"/><Relationship Id="rId185" Type="http://schemas.openxmlformats.org/officeDocument/2006/relationships/slide" Target="slides/slide181.xml"/><Relationship Id="rId4" Type="http://schemas.openxmlformats.org/officeDocument/2006/relationships/slideMaster" Target="slideMasters/slideMaster1.xml"/><Relationship Id="rId9" Type="http://schemas.openxmlformats.org/officeDocument/2006/relationships/slide" Target="slides/slide5.xml"/><Relationship Id="rId180" Type="http://schemas.openxmlformats.org/officeDocument/2006/relationships/slide" Target="slides/slide176.xml"/><Relationship Id="rId26" Type="http://schemas.openxmlformats.org/officeDocument/2006/relationships/slide" Target="slides/slide22.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88C9322-C403-4A03-82D9-0A86AC742CED}"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GB"/>
        </a:p>
      </dgm:t>
    </dgm:pt>
    <dgm:pt modelId="{2EF5D846-726F-414D-936A-946A526CBE2C}">
      <dgm:prSet phldrT="[Text]" custT="1"/>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sz="1800">
              <a:solidFill>
                <a:srgbClr val="FFFF00"/>
              </a:solidFill>
            </a:rPr>
            <a:t>Experiment</a:t>
          </a:r>
        </a:p>
      </dgm:t>
    </dgm:pt>
    <dgm:pt modelId="{85575505-C714-438D-B72E-31984CD18BDF}" type="parTrans" cxnId="{51B71B26-D58F-4A96-91C5-116D722BAA26}">
      <dgm:prSet/>
      <dgm:spPr/>
      <dgm:t>
        <a:bodyPr/>
        <a:lstStyle/>
        <a:p>
          <a:endParaRPr lang="en-GB"/>
        </a:p>
      </dgm:t>
    </dgm:pt>
    <dgm:pt modelId="{135152E0-39CE-46E6-8286-8A82E71CB358}" type="sibTrans" cxnId="{51B71B26-D58F-4A96-91C5-116D722BAA26}">
      <dgm:prSet/>
      <dgm:spPr/>
      <dgm:t>
        <a:bodyPr/>
        <a:lstStyle/>
        <a:p>
          <a:endParaRPr lang="en-GB"/>
        </a:p>
      </dgm:t>
    </dgm:pt>
    <dgm:pt modelId="{8903D407-5B4E-459A-9967-8C6500CF19CE}">
      <dgm:prSet phldrT="[Text]" custT="1"/>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sz="1800">
              <a:solidFill>
                <a:srgbClr val="FFFF00"/>
              </a:solidFill>
            </a:rPr>
            <a:t>Ethnographic</a:t>
          </a:r>
        </a:p>
      </dgm:t>
    </dgm:pt>
    <dgm:pt modelId="{4E31F0F4-7E13-401F-A363-EF71679CE93B}" type="parTrans" cxnId="{4AFD5A0C-6C2F-48B9-BED9-5FFC052630E0}">
      <dgm:prSet/>
      <dgm:spPr/>
      <dgm:t>
        <a:bodyPr/>
        <a:lstStyle/>
        <a:p>
          <a:endParaRPr lang="en-GB"/>
        </a:p>
      </dgm:t>
    </dgm:pt>
    <dgm:pt modelId="{A05C6CDE-0F23-40B7-A9E9-5A3C1E8BD37A}" type="sibTrans" cxnId="{4AFD5A0C-6C2F-48B9-BED9-5FFC052630E0}">
      <dgm:prSet/>
      <dgm:spPr/>
      <dgm:t>
        <a:bodyPr/>
        <a:lstStyle/>
        <a:p>
          <a:endParaRPr lang="en-GB"/>
        </a:p>
      </dgm:t>
    </dgm:pt>
    <dgm:pt modelId="{D63D7603-2536-4D44-B288-9548741BCD35}">
      <dgm:prSet phldrT="[Text]" custT="1"/>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sz="1800">
              <a:solidFill>
                <a:srgbClr val="FFFF00"/>
              </a:solidFill>
            </a:rPr>
            <a:t>Case study</a:t>
          </a:r>
          <a:endParaRPr lang="en-GB"/>
        </a:p>
      </dgm:t>
    </dgm:pt>
    <dgm:pt modelId="{943D5868-4A6C-4223-B94C-FEC205284C2A}" type="parTrans" cxnId="{DB4D180D-3CF6-4314-9412-AC1C6B2C573F}">
      <dgm:prSet/>
      <dgm:spPr/>
      <dgm:t>
        <a:bodyPr/>
        <a:lstStyle/>
        <a:p>
          <a:endParaRPr lang="en-GB"/>
        </a:p>
      </dgm:t>
    </dgm:pt>
    <dgm:pt modelId="{ECD5E6F4-CB43-4EAF-AF81-FC791521DD3F}" type="sibTrans" cxnId="{DB4D180D-3CF6-4314-9412-AC1C6B2C573F}">
      <dgm:prSet/>
      <dgm:spPr/>
      <dgm:t>
        <a:bodyPr/>
        <a:lstStyle/>
        <a:p>
          <a:endParaRPr lang="en-GB"/>
        </a:p>
      </dgm:t>
    </dgm:pt>
    <dgm:pt modelId="{08FDAFA4-1E8D-487A-8FA5-EFE3D3E94937}">
      <dgm:prSet phldrT="[Text]" custT="1"/>
      <dgm:spPr/>
      <dgm:t>
        <a:bodyPr/>
        <a:lstStyle/>
        <a:p>
          <a:pPr marL="0" marR="0" lvl="0" indent="0" defTabSz="1955800" eaLnBrk="1" fontAlgn="auto" latinLnBrk="0" hangingPunct="1">
            <a:lnSpc>
              <a:spcPct val="90000"/>
            </a:lnSpc>
            <a:spcBef>
              <a:spcPct val="0"/>
            </a:spcBef>
            <a:spcAft>
              <a:spcPct val="35000"/>
            </a:spcAft>
            <a:buClrTx/>
            <a:buSzTx/>
            <a:buFontTx/>
            <a:buNone/>
            <a:tabLst/>
            <a:defRPr/>
          </a:pPr>
          <a:r>
            <a:rPr lang="en-GB" sz="1800">
              <a:solidFill>
                <a:srgbClr val="FFFF00"/>
              </a:solidFill>
            </a:rPr>
            <a:t>Grounded theory</a:t>
          </a:r>
          <a:endParaRPr lang="en-GB"/>
        </a:p>
      </dgm:t>
    </dgm:pt>
    <dgm:pt modelId="{9BD5249F-8E24-4A0E-90D4-72A8F001EB50}" type="parTrans" cxnId="{42F94B3B-EDAE-40D4-8997-42F2A49092E0}">
      <dgm:prSet/>
      <dgm:spPr/>
      <dgm:t>
        <a:bodyPr/>
        <a:lstStyle/>
        <a:p>
          <a:endParaRPr lang="en-GB"/>
        </a:p>
      </dgm:t>
    </dgm:pt>
    <dgm:pt modelId="{2910F4BC-48BC-4C91-B361-9002F0DD9779}" type="sibTrans" cxnId="{42F94B3B-EDAE-40D4-8997-42F2A49092E0}">
      <dgm:prSet/>
      <dgm:spPr/>
      <dgm:t>
        <a:bodyPr/>
        <a:lstStyle/>
        <a:p>
          <a:endParaRPr lang="en-GB"/>
        </a:p>
      </dgm:t>
    </dgm:pt>
    <dgm:pt modelId="{DBA3895A-1023-4746-8D8D-615FB7E0349B}">
      <dgm:prSet phldrT="[Text]" custT="1"/>
      <dgm:spPr/>
      <dgm:t>
        <a:bodyPr/>
        <a:lstStyle/>
        <a:p>
          <a:pPr marL="0" marR="0" lvl="0" indent="0" defTabSz="1955800" eaLnBrk="1" fontAlgn="auto" latinLnBrk="0" hangingPunct="1">
            <a:lnSpc>
              <a:spcPct val="90000"/>
            </a:lnSpc>
            <a:spcBef>
              <a:spcPct val="0"/>
            </a:spcBef>
            <a:spcAft>
              <a:spcPct val="35000"/>
            </a:spcAft>
            <a:buClrTx/>
            <a:buSzTx/>
            <a:buFontTx/>
            <a:buNone/>
            <a:tabLst/>
            <a:defRPr/>
          </a:pPr>
          <a:r>
            <a:rPr lang="en-GB" sz="1800">
              <a:solidFill>
                <a:srgbClr val="FFFF00"/>
              </a:solidFill>
            </a:rPr>
            <a:t>Action research</a:t>
          </a:r>
        </a:p>
      </dgm:t>
    </dgm:pt>
    <dgm:pt modelId="{5C51523C-AE10-408C-9D78-D6069B0CA9A0}" type="parTrans" cxnId="{ED877260-1AC7-421D-8D55-FB24D51C9C83}">
      <dgm:prSet/>
      <dgm:spPr/>
      <dgm:t>
        <a:bodyPr/>
        <a:lstStyle/>
        <a:p>
          <a:endParaRPr lang="en-GB"/>
        </a:p>
      </dgm:t>
    </dgm:pt>
    <dgm:pt modelId="{0B2E5F6D-7173-4A52-AE38-A0A15928F916}" type="sibTrans" cxnId="{ED877260-1AC7-421D-8D55-FB24D51C9C83}">
      <dgm:prSet/>
      <dgm:spPr/>
      <dgm:t>
        <a:bodyPr/>
        <a:lstStyle/>
        <a:p>
          <a:endParaRPr lang="en-GB"/>
        </a:p>
      </dgm:t>
    </dgm:pt>
    <dgm:pt modelId="{6C8ACA2C-CDD9-41D2-B605-964E36897F6C}">
      <dgm:prSet phldrT="[Text]" custT="1"/>
      <dgm:spPr/>
      <dgm:t>
        <a:bodyPr/>
        <a:lstStyle/>
        <a:p>
          <a:pPr defTabSz="1955800">
            <a:lnSpc>
              <a:spcPct val="90000"/>
            </a:lnSpc>
            <a:spcBef>
              <a:spcPct val="0"/>
            </a:spcBef>
            <a:spcAft>
              <a:spcPct val="35000"/>
            </a:spcAft>
          </a:pPr>
          <a:r>
            <a:rPr lang="en-GB" sz="1800">
              <a:solidFill>
                <a:srgbClr val="FFFF00"/>
              </a:solidFill>
            </a:rPr>
            <a:t>Survey</a:t>
          </a:r>
        </a:p>
      </dgm:t>
    </dgm:pt>
    <dgm:pt modelId="{2766022D-9B7C-4AC9-A9A4-14FBB8C8F1EF}" type="parTrans" cxnId="{8E9FEA96-F507-4346-A006-02C54F32423E}">
      <dgm:prSet/>
      <dgm:spPr/>
      <dgm:t>
        <a:bodyPr/>
        <a:lstStyle/>
        <a:p>
          <a:endParaRPr lang="en-GB"/>
        </a:p>
      </dgm:t>
    </dgm:pt>
    <dgm:pt modelId="{99CC3EA8-A8E4-4C5A-BF1C-D92E606EADDB}" type="sibTrans" cxnId="{8E9FEA96-F507-4346-A006-02C54F32423E}">
      <dgm:prSet/>
      <dgm:spPr/>
      <dgm:t>
        <a:bodyPr/>
        <a:lstStyle/>
        <a:p>
          <a:endParaRPr lang="en-GB"/>
        </a:p>
      </dgm:t>
    </dgm:pt>
    <dgm:pt modelId="{A5ADB478-56D7-499D-993F-9A85F5CE837D}" type="pres">
      <dgm:prSet presAssocID="{588C9322-C403-4A03-82D9-0A86AC742CED}" presName="Name0" presStyleCnt="0">
        <dgm:presLayoutVars>
          <dgm:chMax val="7"/>
          <dgm:chPref val="7"/>
          <dgm:dir/>
        </dgm:presLayoutVars>
      </dgm:prSet>
      <dgm:spPr/>
      <dgm:t>
        <a:bodyPr/>
        <a:lstStyle/>
        <a:p>
          <a:endParaRPr lang="en-US"/>
        </a:p>
      </dgm:t>
    </dgm:pt>
    <dgm:pt modelId="{72C51471-1094-4983-9C80-FE6A9958FCCE}" type="pres">
      <dgm:prSet presAssocID="{588C9322-C403-4A03-82D9-0A86AC742CED}" presName="Name1" presStyleCnt="0"/>
      <dgm:spPr/>
    </dgm:pt>
    <dgm:pt modelId="{3253DC9B-BF4D-43CD-8202-8F3F7C711915}" type="pres">
      <dgm:prSet presAssocID="{588C9322-C403-4A03-82D9-0A86AC742CED}" presName="cycle" presStyleCnt="0"/>
      <dgm:spPr/>
    </dgm:pt>
    <dgm:pt modelId="{B84FC9E9-1680-4E72-BD1E-69C3B4A06E32}" type="pres">
      <dgm:prSet presAssocID="{588C9322-C403-4A03-82D9-0A86AC742CED}" presName="srcNode" presStyleLbl="node1" presStyleIdx="0" presStyleCnt="6"/>
      <dgm:spPr/>
    </dgm:pt>
    <dgm:pt modelId="{EC5D4449-6F86-4EF2-B047-6D50D9F2680A}" type="pres">
      <dgm:prSet presAssocID="{588C9322-C403-4A03-82D9-0A86AC742CED}" presName="conn" presStyleLbl="parChTrans1D2" presStyleIdx="0" presStyleCnt="1"/>
      <dgm:spPr/>
      <dgm:t>
        <a:bodyPr/>
        <a:lstStyle/>
        <a:p>
          <a:endParaRPr lang="en-US"/>
        </a:p>
      </dgm:t>
    </dgm:pt>
    <dgm:pt modelId="{49F79756-F61D-439E-B294-24852F2B4474}" type="pres">
      <dgm:prSet presAssocID="{588C9322-C403-4A03-82D9-0A86AC742CED}" presName="extraNode" presStyleLbl="node1" presStyleIdx="0" presStyleCnt="6"/>
      <dgm:spPr/>
    </dgm:pt>
    <dgm:pt modelId="{131E8282-E374-48A3-9D6D-A8E7AE6004AE}" type="pres">
      <dgm:prSet presAssocID="{588C9322-C403-4A03-82D9-0A86AC742CED}" presName="dstNode" presStyleLbl="node1" presStyleIdx="0" presStyleCnt="6"/>
      <dgm:spPr/>
    </dgm:pt>
    <dgm:pt modelId="{49B833EF-5B4B-479D-871A-0C7F8D0004E8}" type="pres">
      <dgm:prSet presAssocID="{2EF5D846-726F-414D-936A-946A526CBE2C}" presName="text_1" presStyleLbl="node1" presStyleIdx="0" presStyleCnt="6">
        <dgm:presLayoutVars>
          <dgm:bulletEnabled val="1"/>
        </dgm:presLayoutVars>
      </dgm:prSet>
      <dgm:spPr/>
      <dgm:t>
        <a:bodyPr/>
        <a:lstStyle/>
        <a:p>
          <a:endParaRPr lang="en-US"/>
        </a:p>
      </dgm:t>
    </dgm:pt>
    <dgm:pt modelId="{9A65530C-A5C9-4B82-8D8C-BD01297702E3}" type="pres">
      <dgm:prSet presAssocID="{2EF5D846-726F-414D-936A-946A526CBE2C}" presName="accent_1" presStyleCnt="0"/>
      <dgm:spPr/>
    </dgm:pt>
    <dgm:pt modelId="{B2DA9288-0864-44A2-99DB-AF9B7305D9B4}" type="pres">
      <dgm:prSet presAssocID="{2EF5D846-726F-414D-936A-946A526CBE2C}" presName="accentRepeatNode" presStyleLbl="solidFgAcc1" presStyleIdx="0" presStyleCnt="6"/>
      <dgm:spPr/>
    </dgm:pt>
    <dgm:pt modelId="{1F804078-DFF2-4E26-9E10-22034E1B97F0}" type="pres">
      <dgm:prSet presAssocID="{8903D407-5B4E-459A-9967-8C6500CF19CE}" presName="text_2" presStyleLbl="node1" presStyleIdx="1" presStyleCnt="6">
        <dgm:presLayoutVars>
          <dgm:bulletEnabled val="1"/>
        </dgm:presLayoutVars>
      </dgm:prSet>
      <dgm:spPr/>
      <dgm:t>
        <a:bodyPr/>
        <a:lstStyle/>
        <a:p>
          <a:endParaRPr lang="en-US"/>
        </a:p>
      </dgm:t>
    </dgm:pt>
    <dgm:pt modelId="{4BA98FB6-BDE1-42E8-9031-EE885A65265C}" type="pres">
      <dgm:prSet presAssocID="{8903D407-5B4E-459A-9967-8C6500CF19CE}" presName="accent_2" presStyleCnt="0"/>
      <dgm:spPr/>
    </dgm:pt>
    <dgm:pt modelId="{38C9FA87-1C13-4129-8085-AF751C60A8E4}" type="pres">
      <dgm:prSet presAssocID="{8903D407-5B4E-459A-9967-8C6500CF19CE}" presName="accentRepeatNode" presStyleLbl="solidFgAcc1" presStyleIdx="1" presStyleCnt="6"/>
      <dgm:spPr/>
    </dgm:pt>
    <dgm:pt modelId="{2DEBCD41-B2EB-42AF-9707-A2DEDBBA8FB9}" type="pres">
      <dgm:prSet presAssocID="{D63D7603-2536-4D44-B288-9548741BCD35}" presName="text_3" presStyleLbl="node1" presStyleIdx="2" presStyleCnt="6">
        <dgm:presLayoutVars>
          <dgm:bulletEnabled val="1"/>
        </dgm:presLayoutVars>
      </dgm:prSet>
      <dgm:spPr/>
      <dgm:t>
        <a:bodyPr/>
        <a:lstStyle/>
        <a:p>
          <a:endParaRPr lang="en-US"/>
        </a:p>
      </dgm:t>
    </dgm:pt>
    <dgm:pt modelId="{DC9561ED-2053-44BC-8DBC-80BBE357AE3C}" type="pres">
      <dgm:prSet presAssocID="{D63D7603-2536-4D44-B288-9548741BCD35}" presName="accent_3" presStyleCnt="0"/>
      <dgm:spPr/>
    </dgm:pt>
    <dgm:pt modelId="{DC414D38-CCD9-40DF-9090-B51B63F82C91}" type="pres">
      <dgm:prSet presAssocID="{D63D7603-2536-4D44-B288-9548741BCD35}" presName="accentRepeatNode" presStyleLbl="solidFgAcc1" presStyleIdx="2" presStyleCnt="6"/>
      <dgm:spPr/>
    </dgm:pt>
    <dgm:pt modelId="{0D7EAE10-012A-4E3D-BDC2-4C79EBDC1925}" type="pres">
      <dgm:prSet presAssocID="{08FDAFA4-1E8D-487A-8FA5-EFE3D3E94937}" presName="text_4" presStyleLbl="node1" presStyleIdx="3" presStyleCnt="6">
        <dgm:presLayoutVars>
          <dgm:bulletEnabled val="1"/>
        </dgm:presLayoutVars>
      </dgm:prSet>
      <dgm:spPr/>
      <dgm:t>
        <a:bodyPr/>
        <a:lstStyle/>
        <a:p>
          <a:endParaRPr lang="en-US"/>
        </a:p>
      </dgm:t>
    </dgm:pt>
    <dgm:pt modelId="{3C6E8D31-5506-4B58-BC97-901C9BC02080}" type="pres">
      <dgm:prSet presAssocID="{08FDAFA4-1E8D-487A-8FA5-EFE3D3E94937}" presName="accent_4" presStyleCnt="0"/>
      <dgm:spPr/>
    </dgm:pt>
    <dgm:pt modelId="{FBD0B790-1D42-4FAD-91A6-865287D553DA}" type="pres">
      <dgm:prSet presAssocID="{08FDAFA4-1E8D-487A-8FA5-EFE3D3E94937}" presName="accentRepeatNode" presStyleLbl="solidFgAcc1" presStyleIdx="3" presStyleCnt="6"/>
      <dgm:spPr/>
    </dgm:pt>
    <dgm:pt modelId="{B06E73C5-FA6B-45B8-89B0-55EFD9EAAFC2}" type="pres">
      <dgm:prSet presAssocID="{DBA3895A-1023-4746-8D8D-615FB7E0349B}" presName="text_5" presStyleLbl="node1" presStyleIdx="4" presStyleCnt="6">
        <dgm:presLayoutVars>
          <dgm:bulletEnabled val="1"/>
        </dgm:presLayoutVars>
      </dgm:prSet>
      <dgm:spPr/>
      <dgm:t>
        <a:bodyPr/>
        <a:lstStyle/>
        <a:p>
          <a:endParaRPr lang="en-US"/>
        </a:p>
      </dgm:t>
    </dgm:pt>
    <dgm:pt modelId="{72FD80FB-C455-40C5-888E-835E099C317A}" type="pres">
      <dgm:prSet presAssocID="{DBA3895A-1023-4746-8D8D-615FB7E0349B}" presName="accent_5" presStyleCnt="0"/>
      <dgm:spPr/>
    </dgm:pt>
    <dgm:pt modelId="{A2FC809F-0B4B-4959-AD78-6704DCA73200}" type="pres">
      <dgm:prSet presAssocID="{DBA3895A-1023-4746-8D8D-615FB7E0349B}" presName="accentRepeatNode" presStyleLbl="solidFgAcc1" presStyleIdx="4" presStyleCnt="6"/>
      <dgm:spPr/>
    </dgm:pt>
    <dgm:pt modelId="{CC89A8F0-2385-4E08-A57F-1BAF643AC239}" type="pres">
      <dgm:prSet presAssocID="{6C8ACA2C-CDD9-41D2-B605-964E36897F6C}" presName="text_6" presStyleLbl="node1" presStyleIdx="5" presStyleCnt="6">
        <dgm:presLayoutVars>
          <dgm:bulletEnabled val="1"/>
        </dgm:presLayoutVars>
      </dgm:prSet>
      <dgm:spPr/>
      <dgm:t>
        <a:bodyPr/>
        <a:lstStyle/>
        <a:p>
          <a:endParaRPr lang="en-US"/>
        </a:p>
      </dgm:t>
    </dgm:pt>
    <dgm:pt modelId="{F2F3A833-497F-40AA-B85F-A0F275DE7AE0}" type="pres">
      <dgm:prSet presAssocID="{6C8ACA2C-CDD9-41D2-B605-964E36897F6C}" presName="accent_6" presStyleCnt="0"/>
      <dgm:spPr/>
    </dgm:pt>
    <dgm:pt modelId="{5F18093F-A7EC-4E10-8F8B-B565D0E56C49}" type="pres">
      <dgm:prSet presAssocID="{6C8ACA2C-CDD9-41D2-B605-964E36897F6C}" presName="accentRepeatNode" presStyleLbl="solidFgAcc1" presStyleIdx="5" presStyleCnt="6"/>
      <dgm:spPr/>
    </dgm:pt>
  </dgm:ptLst>
  <dgm:cxnLst>
    <dgm:cxn modelId="{072316F2-B8FD-4238-93F1-4D706B238BAC}" type="presOf" srcId="{08FDAFA4-1E8D-487A-8FA5-EFE3D3E94937}" destId="{0D7EAE10-012A-4E3D-BDC2-4C79EBDC1925}" srcOrd="0" destOrd="0" presId="urn:microsoft.com/office/officeart/2008/layout/VerticalCurvedList"/>
    <dgm:cxn modelId="{08F7AB23-13DA-432A-8C43-284CC0C709C9}" type="presOf" srcId="{6C8ACA2C-CDD9-41D2-B605-964E36897F6C}" destId="{CC89A8F0-2385-4E08-A57F-1BAF643AC239}" srcOrd="0" destOrd="0" presId="urn:microsoft.com/office/officeart/2008/layout/VerticalCurvedList"/>
    <dgm:cxn modelId="{42F94B3B-EDAE-40D4-8997-42F2A49092E0}" srcId="{588C9322-C403-4A03-82D9-0A86AC742CED}" destId="{08FDAFA4-1E8D-487A-8FA5-EFE3D3E94937}" srcOrd="3" destOrd="0" parTransId="{9BD5249F-8E24-4A0E-90D4-72A8F001EB50}" sibTransId="{2910F4BC-48BC-4C91-B361-9002F0DD9779}"/>
    <dgm:cxn modelId="{81AA1E35-DCF6-4CEC-9AC7-A744EF7D858D}" type="presOf" srcId="{8903D407-5B4E-459A-9967-8C6500CF19CE}" destId="{1F804078-DFF2-4E26-9E10-22034E1B97F0}" srcOrd="0" destOrd="0" presId="urn:microsoft.com/office/officeart/2008/layout/VerticalCurvedList"/>
    <dgm:cxn modelId="{2BC23ED2-7254-460B-A0B9-890B569EE7D1}" type="presOf" srcId="{135152E0-39CE-46E6-8286-8A82E71CB358}" destId="{EC5D4449-6F86-4EF2-B047-6D50D9F2680A}" srcOrd="0" destOrd="0" presId="urn:microsoft.com/office/officeart/2008/layout/VerticalCurvedList"/>
    <dgm:cxn modelId="{20CE7BFD-B288-4AF5-8EBD-E0BC7E13865A}" type="presOf" srcId="{2EF5D846-726F-414D-936A-946A526CBE2C}" destId="{49B833EF-5B4B-479D-871A-0C7F8D0004E8}" srcOrd="0" destOrd="0" presId="urn:microsoft.com/office/officeart/2008/layout/VerticalCurvedList"/>
    <dgm:cxn modelId="{DB4D180D-3CF6-4314-9412-AC1C6B2C573F}" srcId="{588C9322-C403-4A03-82D9-0A86AC742CED}" destId="{D63D7603-2536-4D44-B288-9548741BCD35}" srcOrd="2" destOrd="0" parTransId="{943D5868-4A6C-4223-B94C-FEC205284C2A}" sibTransId="{ECD5E6F4-CB43-4EAF-AF81-FC791521DD3F}"/>
    <dgm:cxn modelId="{87F950BD-941A-4F18-B21B-B56868AEE020}" type="presOf" srcId="{588C9322-C403-4A03-82D9-0A86AC742CED}" destId="{A5ADB478-56D7-499D-993F-9A85F5CE837D}" srcOrd="0" destOrd="0" presId="urn:microsoft.com/office/officeart/2008/layout/VerticalCurvedList"/>
    <dgm:cxn modelId="{51B71B26-D58F-4A96-91C5-116D722BAA26}" srcId="{588C9322-C403-4A03-82D9-0A86AC742CED}" destId="{2EF5D846-726F-414D-936A-946A526CBE2C}" srcOrd="0" destOrd="0" parTransId="{85575505-C714-438D-B72E-31984CD18BDF}" sibTransId="{135152E0-39CE-46E6-8286-8A82E71CB358}"/>
    <dgm:cxn modelId="{600ED7E4-B583-4F7D-A461-F885D3F553F3}" type="presOf" srcId="{DBA3895A-1023-4746-8D8D-615FB7E0349B}" destId="{B06E73C5-FA6B-45B8-89B0-55EFD9EAAFC2}" srcOrd="0" destOrd="0" presId="urn:microsoft.com/office/officeart/2008/layout/VerticalCurvedList"/>
    <dgm:cxn modelId="{4AFD5A0C-6C2F-48B9-BED9-5FFC052630E0}" srcId="{588C9322-C403-4A03-82D9-0A86AC742CED}" destId="{8903D407-5B4E-459A-9967-8C6500CF19CE}" srcOrd="1" destOrd="0" parTransId="{4E31F0F4-7E13-401F-A363-EF71679CE93B}" sibTransId="{A05C6CDE-0F23-40B7-A9E9-5A3C1E8BD37A}"/>
    <dgm:cxn modelId="{04E93ABF-8CFF-4D59-936F-21E4EA21519A}" type="presOf" srcId="{D63D7603-2536-4D44-B288-9548741BCD35}" destId="{2DEBCD41-B2EB-42AF-9707-A2DEDBBA8FB9}" srcOrd="0" destOrd="0" presId="urn:microsoft.com/office/officeart/2008/layout/VerticalCurvedList"/>
    <dgm:cxn modelId="{ED877260-1AC7-421D-8D55-FB24D51C9C83}" srcId="{588C9322-C403-4A03-82D9-0A86AC742CED}" destId="{DBA3895A-1023-4746-8D8D-615FB7E0349B}" srcOrd="4" destOrd="0" parTransId="{5C51523C-AE10-408C-9D78-D6069B0CA9A0}" sibTransId="{0B2E5F6D-7173-4A52-AE38-A0A15928F916}"/>
    <dgm:cxn modelId="{8E9FEA96-F507-4346-A006-02C54F32423E}" srcId="{588C9322-C403-4A03-82D9-0A86AC742CED}" destId="{6C8ACA2C-CDD9-41D2-B605-964E36897F6C}" srcOrd="5" destOrd="0" parTransId="{2766022D-9B7C-4AC9-A9A4-14FBB8C8F1EF}" sibTransId="{99CC3EA8-A8E4-4C5A-BF1C-D92E606EADDB}"/>
    <dgm:cxn modelId="{6216B6B6-091B-49A0-B1CC-BA60DAD46E4D}" type="presParOf" srcId="{A5ADB478-56D7-499D-993F-9A85F5CE837D}" destId="{72C51471-1094-4983-9C80-FE6A9958FCCE}" srcOrd="0" destOrd="0" presId="urn:microsoft.com/office/officeart/2008/layout/VerticalCurvedList"/>
    <dgm:cxn modelId="{AAE5126F-C7D0-41BD-8621-725B7AD9A583}" type="presParOf" srcId="{72C51471-1094-4983-9C80-FE6A9958FCCE}" destId="{3253DC9B-BF4D-43CD-8202-8F3F7C711915}" srcOrd="0" destOrd="0" presId="urn:microsoft.com/office/officeart/2008/layout/VerticalCurvedList"/>
    <dgm:cxn modelId="{02A7776F-CAAB-4194-B0BA-47BB2E34144E}" type="presParOf" srcId="{3253DC9B-BF4D-43CD-8202-8F3F7C711915}" destId="{B84FC9E9-1680-4E72-BD1E-69C3B4A06E32}" srcOrd="0" destOrd="0" presId="urn:microsoft.com/office/officeart/2008/layout/VerticalCurvedList"/>
    <dgm:cxn modelId="{9CB22FC3-34BB-4A4A-8932-B4911898BE22}" type="presParOf" srcId="{3253DC9B-BF4D-43CD-8202-8F3F7C711915}" destId="{EC5D4449-6F86-4EF2-B047-6D50D9F2680A}" srcOrd="1" destOrd="0" presId="urn:microsoft.com/office/officeart/2008/layout/VerticalCurvedList"/>
    <dgm:cxn modelId="{142D1791-82AA-4B5F-A9E7-CA34D8629AB6}" type="presParOf" srcId="{3253DC9B-BF4D-43CD-8202-8F3F7C711915}" destId="{49F79756-F61D-439E-B294-24852F2B4474}" srcOrd="2" destOrd="0" presId="urn:microsoft.com/office/officeart/2008/layout/VerticalCurvedList"/>
    <dgm:cxn modelId="{7AFDEBE3-28AB-47D5-AF16-4D3C56B9699A}" type="presParOf" srcId="{3253DC9B-BF4D-43CD-8202-8F3F7C711915}" destId="{131E8282-E374-48A3-9D6D-A8E7AE6004AE}" srcOrd="3" destOrd="0" presId="urn:microsoft.com/office/officeart/2008/layout/VerticalCurvedList"/>
    <dgm:cxn modelId="{1A669D54-0795-4103-8041-B10A467BAC50}" type="presParOf" srcId="{72C51471-1094-4983-9C80-FE6A9958FCCE}" destId="{49B833EF-5B4B-479D-871A-0C7F8D0004E8}" srcOrd="1" destOrd="0" presId="urn:microsoft.com/office/officeart/2008/layout/VerticalCurvedList"/>
    <dgm:cxn modelId="{2C6A740D-31DB-44FB-A308-99BB63F19DE2}" type="presParOf" srcId="{72C51471-1094-4983-9C80-FE6A9958FCCE}" destId="{9A65530C-A5C9-4B82-8D8C-BD01297702E3}" srcOrd="2" destOrd="0" presId="urn:microsoft.com/office/officeart/2008/layout/VerticalCurvedList"/>
    <dgm:cxn modelId="{E5A485D7-81E7-4EB9-A83F-CA23FAD2985B}" type="presParOf" srcId="{9A65530C-A5C9-4B82-8D8C-BD01297702E3}" destId="{B2DA9288-0864-44A2-99DB-AF9B7305D9B4}" srcOrd="0" destOrd="0" presId="urn:microsoft.com/office/officeart/2008/layout/VerticalCurvedList"/>
    <dgm:cxn modelId="{3CA898FA-F588-4503-92EC-E61DDA01540A}" type="presParOf" srcId="{72C51471-1094-4983-9C80-FE6A9958FCCE}" destId="{1F804078-DFF2-4E26-9E10-22034E1B97F0}" srcOrd="3" destOrd="0" presId="urn:microsoft.com/office/officeart/2008/layout/VerticalCurvedList"/>
    <dgm:cxn modelId="{1EA2B2B5-EF49-4C0D-8678-2182D9E575DA}" type="presParOf" srcId="{72C51471-1094-4983-9C80-FE6A9958FCCE}" destId="{4BA98FB6-BDE1-42E8-9031-EE885A65265C}" srcOrd="4" destOrd="0" presId="urn:microsoft.com/office/officeart/2008/layout/VerticalCurvedList"/>
    <dgm:cxn modelId="{C0A2B2E0-D40F-4A9B-B15F-4D23DC802342}" type="presParOf" srcId="{4BA98FB6-BDE1-42E8-9031-EE885A65265C}" destId="{38C9FA87-1C13-4129-8085-AF751C60A8E4}" srcOrd="0" destOrd="0" presId="urn:microsoft.com/office/officeart/2008/layout/VerticalCurvedList"/>
    <dgm:cxn modelId="{9CEA7259-1F8C-4CC5-B752-23079C763235}" type="presParOf" srcId="{72C51471-1094-4983-9C80-FE6A9958FCCE}" destId="{2DEBCD41-B2EB-42AF-9707-A2DEDBBA8FB9}" srcOrd="5" destOrd="0" presId="urn:microsoft.com/office/officeart/2008/layout/VerticalCurvedList"/>
    <dgm:cxn modelId="{5DE133CC-6917-4AD4-B900-BDC8E49BD400}" type="presParOf" srcId="{72C51471-1094-4983-9C80-FE6A9958FCCE}" destId="{DC9561ED-2053-44BC-8DBC-80BBE357AE3C}" srcOrd="6" destOrd="0" presId="urn:microsoft.com/office/officeart/2008/layout/VerticalCurvedList"/>
    <dgm:cxn modelId="{D552251C-2601-4C23-9BD3-B2A79D5231E0}" type="presParOf" srcId="{DC9561ED-2053-44BC-8DBC-80BBE357AE3C}" destId="{DC414D38-CCD9-40DF-9090-B51B63F82C91}" srcOrd="0" destOrd="0" presId="urn:microsoft.com/office/officeart/2008/layout/VerticalCurvedList"/>
    <dgm:cxn modelId="{F2A2CE83-CEFD-457F-8167-D144C8753F7D}" type="presParOf" srcId="{72C51471-1094-4983-9C80-FE6A9958FCCE}" destId="{0D7EAE10-012A-4E3D-BDC2-4C79EBDC1925}" srcOrd="7" destOrd="0" presId="urn:microsoft.com/office/officeart/2008/layout/VerticalCurvedList"/>
    <dgm:cxn modelId="{DB00EC2D-A2A6-4FC1-B6C2-391014EB1036}" type="presParOf" srcId="{72C51471-1094-4983-9C80-FE6A9958FCCE}" destId="{3C6E8D31-5506-4B58-BC97-901C9BC02080}" srcOrd="8" destOrd="0" presId="urn:microsoft.com/office/officeart/2008/layout/VerticalCurvedList"/>
    <dgm:cxn modelId="{9A8D3272-72AD-46E0-8900-4D09B3424F90}" type="presParOf" srcId="{3C6E8D31-5506-4B58-BC97-901C9BC02080}" destId="{FBD0B790-1D42-4FAD-91A6-865287D553DA}" srcOrd="0" destOrd="0" presId="urn:microsoft.com/office/officeart/2008/layout/VerticalCurvedList"/>
    <dgm:cxn modelId="{126D38BB-D248-4FB0-B4CC-1658D27FD319}" type="presParOf" srcId="{72C51471-1094-4983-9C80-FE6A9958FCCE}" destId="{B06E73C5-FA6B-45B8-89B0-55EFD9EAAFC2}" srcOrd="9" destOrd="0" presId="urn:microsoft.com/office/officeart/2008/layout/VerticalCurvedList"/>
    <dgm:cxn modelId="{C7F922C7-CC0B-4257-A939-4EA7F34368E3}" type="presParOf" srcId="{72C51471-1094-4983-9C80-FE6A9958FCCE}" destId="{72FD80FB-C455-40C5-888E-835E099C317A}" srcOrd="10" destOrd="0" presId="urn:microsoft.com/office/officeart/2008/layout/VerticalCurvedList"/>
    <dgm:cxn modelId="{6287ABAC-F63E-4DC7-9A3E-2B4E579E4124}" type="presParOf" srcId="{72FD80FB-C455-40C5-888E-835E099C317A}" destId="{A2FC809F-0B4B-4959-AD78-6704DCA73200}" srcOrd="0" destOrd="0" presId="urn:microsoft.com/office/officeart/2008/layout/VerticalCurvedList"/>
    <dgm:cxn modelId="{91A1567A-976F-45F9-8D36-F14F3587E2B1}" type="presParOf" srcId="{72C51471-1094-4983-9C80-FE6A9958FCCE}" destId="{CC89A8F0-2385-4E08-A57F-1BAF643AC239}" srcOrd="11" destOrd="0" presId="urn:microsoft.com/office/officeart/2008/layout/VerticalCurvedList"/>
    <dgm:cxn modelId="{F8BE3517-67DD-4EC5-9614-3BFF5A6EAD3B}" type="presParOf" srcId="{72C51471-1094-4983-9C80-FE6A9958FCCE}" destId="{F2F3A833-497F-40AA-B85F-A0F275DE7AE0}" srcOrd="12" destOrd="0" presId="urn:microsoft.com/office/officeart/2008/layout/VerticalCurvedList"/>
    <dgm:cxn modelId="{EDC9C1D9-77D8-483E-A49B-8B92957A731C}" type="presParOf" srcId="{F2F3A833-497F-40AA-B85F-A0F275DE7AE0}" destId="{5F18093F-A7EC-4E10-8F8B-B565D0E56C49}"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DA76DDB-4105-4AC1-8D29-825603569386}"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GB"/>
        </a:p>
      </dgm:t>
    </dgm:pt>
    <dgm:pt modelId="{5CF7851F-4978-48E5-9C02-344C8A362C8B}">
      <dgm:prSet phldrT="[Text]"/>
      <dgm:spPr>
        <a:xfrm>
          <a:off x="1994445" y="1249827"/>
          <a:ext cx="829389" cy="526662"/>
        </a:xfrm>
        <a:prstGeom prst="roundRect">
          <a:avLst>
            <a:gd name="adj" fmla="val 10000"/>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ln>
        <a:effectLst/>
      </dgm:spPr>
      <dgm:t>
        <a:bodyPr/>
        <a:lstStyle/>
        <a:p>
          <a:r>
            <a:rPr lang="en-GB">
              <a:solidFill>
                <a:sysClr val="windowText" lastClr="000000">
                  <a:hueOff val="0"/>
                  <a:satOff val="0"/>
                  <a:lumOff val="0"/>
                  <a:alphaOff val="0"/>
                </a:sysClr>
              </a:solidFill>
              <a:latin typeface="Calibri"/>
              <a:ea typeface="+mn-ea"/>
              <a:cs typeface="+mn-cs"/>
            </a:rPr>
            <a:t>Models</a:t>
          </a:r>
        </a:p>
      </dgm:t>
    </dgm:pt>
    <dgm:pt modelId="{EF03A363-72E1-477C-A116-81DBC2703ACA}" type="parTrans" cxnId="{B8A13794-BF83-4E08-A31C-8151E92DAEC8}">
      <dgm:prSet/>
      <dgm:spPr/>
      <dgm:t>
        <a:bodyPr/>
        <a:lstStyle/>
        <a:p>
          <a:endParaRPr lang="en-GB"/>
        </a:p>
      </dgm:t>
    </dgm:pt>
    <dgm:pt modelId="{B0AFE5B1-3701-46FD-B7C4-92D3C529A436}" type="sibTrans" cxnId="{B8A13794-BF83-4E08-A31C-8151E92DAEC8}">
      <dgm:prSet/>
      <dgm:spPr/>
      <dgm:t>
        <a:bodyPr/>
        <a:lstStyle/>
        <a:p>
          <a:endParaRPr lang="en-GB"/>
        </a:p>
      </dgm:t>
    </dgm:pt>
    <dgm:pt modelId="{7CB072F0-6127-43BB-A875-9C706397F065}">
      <dgm:prSet phldrT="[Text]"/>
      <dgm:spPr>
        <a:xfrm>
          <a:off x="600610" y="2017703"/>
          <a:ext cx="829389" cy="526662"/>
        </a:xfrm>
        <a:prstGeom prst="roundRect">
          <a:avLst>
            <a:gd name="adj" fmla="val 10000"/>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ln>
        <a:effectLst/>
      </dgm:spPr>
      <dgm:t>
        <a:bodyPr/>
        <a:lstStyle/>
        <a:p>
          <a:r>
            <a:rPr lang="en-GB">
              <a:solidFill>
                <a:sysClr val="windowText" lastClr="000000">
                  <a:hueOff val="0"/>
                  <a:satOff val="0"/>
                  <a:lumOff val="0"/>
                  <a:alphaOff val="0"/>
                </a:sysClr>
              </a:solidFill>
              <a:latin typeface="Calibri"/>
              <a:ea typeface="+mn-ea"/>
              <a:cs typeface="+mn-cs"/>
            </a:rPr>
            <a:t>conceptual or qualitative</a:t>
          </a:r>
        </a:p>
      </dgm:t>
    </dgm:pt>
    <dgm:pt modelId="{4AB10D96-8A3C-4856-8092-342464048305}" type="parTrans" cxnId="{1F43B35F-E064-4E93-81B5-9B6B66647ECA}">
      <dgm:prSet/>
      <dgm:spPr>
        <a:xfrm>
          <a:off x="923151" y="1688942"/>
          <a:ext cx="1393834" cy="241214"/>
        </a:xfrm>
        <a:custGeom>
          <a:avLst/>
          <a:gdLst/>
          <a:ahLst/>
          <a:cxnLst/>
          <a:rect l="0" t="0" r="0" b="0"/>
          <a:pathLst>
            <a:path>
              <a:moveTo>
                <a:pt x="1393834" y="0"/>
              </a:moveTo>
              <a:lnTo>
                <a:pt x="1393834" y="164380"/>
              </a:lnTo>
              <a:lnTo>
                <a:pt x="0" y="164380"/>
              </a:lnTo>
              <a:lnTo>
                <a:pt x="0" y="241214"/>
              </a:lnTo>
            </a:path>
          </a:pathLst>
        </a:custGeom>
        <a:noFill/>
        <a:ln w="25400" cap="flat" cmpd="sng" algn="ctr">
          <a:solidFill>
            <a:srgbClr val="4F81BD">
              <a:shade val="60000"/>
              <a:hueOff val="0"/>
              <a:satOff val="0"/>
              <a:lumOff val="0"/>
              <a:alphaOff val="0"/>
            </a:srgbClr>
          </a:solidFill>
          <a:prstDash val="solid"/>
        </a:ln>
        <a:effectLst/>
      </dgm:spPr>
      <dgm:t>
        <a:bodyPr/>
        <a:lstStyle/>
        <a:p>
          <a:endParaRPr lang="en-GB"/>
        </a:p>
      </dgm:t>
    </dgm:pt>
    <dgm:pt modelId="{130817EE-BCC9-4DAD-B17C-EE6AEF634639}" type="sibTrans" cxnId="{1F43B35F-E064-4E93-81B5-9B6B66647ECA}">
      <dgm:prSet/>
      <dgm:spPr/>
      <dgm:t>
        <a:bodyPr/>
        <a:lstStyle/>
        <a:p>
          <a:endParaRPr lang="en-GB"/>
        </a:p>
      </dgm:t>
    </dgm:pt>
    <dgm:pt modelId="{BEC3BA20-2F40-4880-8475-B1FBF9EE1A40}">
      <dgm:prSet phldrT="[Text]"/>
      <dgm:spPr>
        <a:xfrm>
          <a:off x="93761" y="2785579"/>
          <a:ext cx="829389" cy="526662"/>
        </a:xfrm>
        <a:prstGeom prst="roundRect">
          <a:avLst>
            <a:gd name="adj" fmla="val 10000"/>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ln>
        <a:effectLst/>
      </dgm:spPr>
      <dgm:t>
        <a:bodyPr/>
        <a:lstStyle/>
        <a:p>
          <a:r>
            <a:rPr lang="en-GB">
              <a:solidFill>
                <a:sysClr val="windowText" lastClr="000000">
                  <a:hueOff val="0"/>
                  <a:satOff val="0"/>
                  <a:lumOff val="0"/>
                  <a:alphaOff val="0"/>
                </a:sysClr>
              </a:solidFill>
              <a:latin typeface="Calibri"/>
              <a:ea typeface="+mn-ea"/>
              <a:cs typeface="+mn-cs"/>
            </a:rPr>
            <a:t>Flow charts</a:t>
          </a:r>
        </a:p>
      </dgm:t>
    </dgm:pt>
    <dgm:pt modelId="{2F641107-B3AE-46FA-AFDD-226BCD65FEA6}" type="parTrans" cxnId="{56EE6725-78D6-409C-B240-4AE1D09C1EE0}">
      <dgm:prSet/>
      <dgm:spPr>
        <a:xfrm>
          <a:off x="416302" y="2456818"/>
          <a:ext cx="506849" cy="241214"/>
        </a:xfrm>
        <a:custGeom>
          <a:avLst/>
          <a:gdLst/>
          <a:ahLst/>
          <a:cxnLst/>
          <a:rect l="0" t="0" r="0" b="0"/>
          <a:pathLst>
            <a:path>
              <a:moveTo>
                <a:pt x="506849" y="0"/>
              </a:moveTo>
              <a:lnTo>
                <a:pt x="506849" y="164380"/>
              </a:lnTo>
              <a:lnTo>
                <a:pt x="0" y="164380"/>
              </a:lnTo>
              <a:lnTo>
                <a:pt x="0" y="241214"/>
              </a:lnTo>
            </a:path>
          </a:pathLst>
        </a:custGeom>
        <a:noFill/>
        <a:ln w="25400" cap="flat" cmpd="sng" algn="ctr">
          <a:solidFill>
            <a:srgbClr val="4F81BD">
              <a:shade val="80000"/>
              <a:hueOff val="0"/>
              <a:satOff val="0"/>
              <a:lumOff val="0"/>
              <a:alphaOff val="0"/>
            </a:srgbClr>
          </a:solidFill>
          <a:prstDash val="solid"/>
        </a:ln>
        <a:effectLst/>
      </dgm:spPr>
      <dgm:t>
        <a:bodyPr/>
        <a:lstStyle/>
        <a:p>
          <a:endParaRPr lang="en-GB"/>
        </a:p>
      </dgm:t>
    </dgm:pt>
    <dgm:pt modelId="{E66831E6-ED42-4277-8073-00A123F5EE00}" type="sibTrans" cxnId="{56EE6725-78D6-409C-B240-4AE1D09C1EE0}">
      <dgm:prSet/>
      <dgm:spPr/>
      <dgm:t>
        <a:bodyPr/>
        <a:lstStyle/>
        <a:p>
          <a:endParaRPr lang="en-GB"/>
        </a:p>
      </dgm:t>
    </dgm:pt>
    <dgm:pt modelId="{7B9ACDD4-3543-49F4-AADF-C5FF64A916DE}">
      <dgm:prSet phldrT="[Text]"/>
      <dgm:spPr>
        <a:xfrm>
          <a:off x="1107459" y="2785579"/>
          <a:ext cx="829389" cy="526662"/>
        </a:xfrm>
        <a:prstGeom prst="roundRect">
          <a:avLst>
            <a:gd name="adj" fmla="val 10000"/>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ln>
        <a:effectLst/>
      </dgm:spPr>
      <dgm:t>
        <a:bodyPr/>
        <a:lstStyle/>
        <a:p>
          <a:r>
            <a:rPr lang="en-GB">
              <a:solidFill>
                <a:sysClr val="windowText" lastClr="000000">
                  <a:hueOff val="0"/>
                  <a:satOff val="0"/>
                  <a:lumOff val="0"/>
                  <a:alphaOff val="0"/>
                </a:sysClr>
              </a:solidFill>
              <a:latin typeface="Calibri"/>
              <a:ea typeface="+mn-ea"/>
              <a:cs typeface="+mn-cs"/>
            </a:rPr>
            <a:t>Cyclical</a:t>
          </a:r>
        </a:p>
      </dgm:t>
    </dgm:pt>
    <dgm:pt modelId="{6D1EDA33-90CD-4B19-BC77-414557CAD665}" type="parTrans" cxnId="{F70D9025-0A82-43AD-A872-07DE51069C90}">
      <dgm:prSet/>
      <dgm:spPr>
        <a:xfrm>
          <a:off x="923151" y="2456818"/>
          <a:ext cx="506849" cy="241214"/>
        </a:xfrm>
        <a:custGeom>
          <a:avLst/>
          <a:gdLst/>
          <a:ahLst/>
          <a:cxnLst/>
          <a:rect l="0" t="0" r="0" b="0"/>
          <a:pathLst>
            <a:path>
              <a:moveTo>
                <a:pt x="0" y="0"/>
              </a:moveTo>
              <a:lnTo>
                <a:pt x="0" y="164380"/>
              </a:lnTo>
              <a:lnTo>
                <a:pt x="506849" y="164380"/>
              </a:lnTo>
              <a:lnTo>
                <a:pt x="506849" y="241214"/>
              </a:lnTo>
            </a:path>
          </a:pathLst>
        </a:custGeom>
        <a:noFill/>
        <a:ln w="25400" cap="flat" cmpd="sng" algn="ctr">
          <a:solidFill>
            <a:srgbClr val="4F81BD">
              <a:shade val="80000"/>
              <a:hueOff val="0"/>
              <a:satOff val="0"/>
              <a:lumOff val="0"/>
              <a:alphaOff val="0"/>
            </a:srgbClr>
          </a:solidFill>
          <a:prstDash val="solid"/>
        </a:ln>
        <a:effectLst/>
      </dgm:spPr>
      <dgm:t>
        <a:bodyPr/>
        <a:lstStyle/>
        <a:p>
          <a:endParaRPr lang="en-GB"/>
        </a:p>
      </dgm:t>
    </dgm:pt>
    <dgm:pt modelId="{FA5B7C0C-F69B-438D-AFF7-65CB38D153F8}" type="sibTrans" cxnId="{F70D9025-0A82-43AD-A872-07DE51069C90}">
      <dgm:prSet/>
      <dgm:spPr/>
      <dgm:t>
        <a:bodyPr/>
        <a:lstStyle/>
        <a:p>
          <a:endParaRPr lang="en-GB"/>
        </a:p>
      </dgm:t>
    </dgm:pt>
    <dgm:pt modelId="{DB6D3254-0803-42E3-A5EA-330DBDFC0F00}">
      <dgm:prSet phldrT="[Text]"/>
      <dgm:spPr>
        <a:xfrm>
          <a:off x="3388280" y="2017703"/>
          <a:ext cx="829389" cy="526662"/>
        </a:xfrm>
        <a:prstGeom prst="roundRect">
          <a:avLst>
            <a:gd name="adj" fmla="val 10000"/>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ln>
        <a:effectLst/>
      </dgm:spPr>
      <dgm:t>
        <a:bodyPr/>
        <a:lstStyle/>
        <a:p>
          <a:r>
            <a:rPr lang="en-GB">
              <a:solidFill>
                <a:sysClr val="windowText" lastClr="000000">
                  <a:hueOff val="0"/>
                  <a:satOff val="0"/>
                  <a:lumOff val="0"/>
                  <a:alphaOff val="0"/>
                </a:sysClr>
              </a:solidFill>
              <a:latin typeface="Calibri"/>
              <a:ea typeface="+mn-ea"/>
              <a:cs typeface="+mn-cs"/>
            </a:rPr>
            <a:t>Mathematical or quantitative</a:t>
          </a:r>
        </a:p>
      </dgm:t>
    </dgm:pt>
    <dgm:pt modelId="{F1DB6D43-9E34-4BB9-8849-B953E81E314E}" type="parTrans" cxnId="{30F780DA-61EF-44E4-9354-5F95F007BED7}">
      <dgm:prSet/>
      <dgm:spPr>
        <a:xfrm>
          <a:off x="2316986" y="1688942"/>
          <a:ext cx="1393834" cy="241214"/>
        </a:xfrm>
        <a:custGeom>
          <a:avLst/>
          <a:gdLst/>
          <a:ahLst/>
          <a:cxnLst/>
          <a:rect l="0" t="0" r="0" b="0"/>
          <a:pathLst>
            <a:path>
              <a:moveTo>
                <a:pt x="0" y="0"/>
              </a:moveTo>
              <a:lnTo>
                <a:pt x="0" y="164380"/>
              </a:lnTo>
              <a:lnTo>
                <a:pt x="1393834" y="164380"/>
              </a:lnTo>
              <a:lnTo>
                <a:pt x="1393834" y="241214"/>
              </a:lnTo>
            </a:path>
          </a:pathLst>
        </a:custGeom>
        <a:noFill/>
        <a:ln w="25400" cap="flat" cmpd="sng" algn="ctr">
          <a:solidFill>
            <a:srgbClr val="4F81BD">
              <a:shade val="60000"/>
              <a:hueOff val="0"/>
              <a:satOff val="0"/>
              <a:lumOff val="0"/>
              <a:alphaOff val="0"/>
            </a:srgbClr>
          </a:solidFill>
          <a:prstDash val="solid"/>
        </a:ln>
        <a:effectLst/>
      </dgm:spPr>
      <dgm:t>
        <a:bodyPr/>
        <a:lstStyle/>
        <a:p>
          <a:endParaRPr lang="en-GB"/>
        </a:p>
      </dgm:t>
    </dgm:pt>
    <dgm:pt modelId="{DB8086A9-B498-42CD-B63E-DE6350B85564}" type="sibTrans" cxnId="{30F780DA-61EF-44E4-9354-5F95F007BED7}">
      <dgm:prSet/>
      <dgm:spPr/>
      <dgm:t>
        <a:bodyPr/>
        <a:lstStyle/>
        <a:p>
          <a:endParaRPr lang="en-GB"/>
        </a:p>
      </dgm:t>
    </dgm:pt>
    <dgm:pt modelId="{EC69D81F-D679-4FDA-8653-4F69015F9FD2}">
      <dgm:prSet phldrT="[Text]"/>
      <dgm:spPr>
        <a:xfrm>
          <a:off x="2121157" y="2785579"/>
          <a:ext cx="829389" cy="526662"/>
        </a:xfrm>
        <a:prstGeom prst="roundRect">
          <a:avLst>
            <a:gd name="adj" fmla="val 10000"/>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ln>
        <a:effectLst/>
      </dgm:spPr>
      <dgm:t>
        <a:bodyPr/>
        <a:lstStyle/>
        <a:p>
          <a:r>
            <a:rPr lang="en-GB">
              <a:solidFill>
                <a:sysClr val="windowText" lastClr="000000">
                  <a:hueOff val="0"/>
                  <a:satOff val="0"/>
                  <a:lumOff val="0"/>
                  <a:alphaOff val="0"/>
                </a:sysClr>
              </a:solidFill>
              <a:latin typeface="Calibri"/>
              <a:ea typeface="+mn-ea"/>
              <a:cs typeface="+mn-cs"/>
            </a:rPr>
            <a:t>Statistical</a:t>
          </a:r>
        </a:p>
      </dgm:t>
    </dgm:pt>
    <dgm:pt modelId="{71B77288-AFF2-4C9F-90D3-B3E1608BD9A3}" type="parTrans" cxnId="{2BA545C8-BC99-4AB1-ABA4-E7DBC4A27A04}">
      <dgm:prSet/>
      <dgm:spPr>
        <a:xfrm>
          <a:off x="2443698" y="2456818"/>
          <a:ext cx="1267122" cy="241214"/>
        </a:xfrm>
        <a:custGeom>
          <a:avLst/>
          <a:gdLst/>
          <a:ahLst/>
          <a:cxnLst/>
          <a:rect l="0" t="0" r="0" b="0"/>
          <a:pathLst>
            <a:path>
              <a:moveTo>
                <a:pt x="1267122" y="0"/>
              </a:moveTo>
              <a:lnTo>
                <a:pt x="1267122" y="164380"/>
              </a:lnTo>
              <a:lnTo>
                <a:pt x="0" y="164380"/>
              </a:lnTo>
              <a:lnTo>
                <a:pt x="0" y="241214"/>
              </a:lnTo>
            </a:path>
          </a:pathLst>
        </a:custGeom>
        <a:noFill/>
        <a:ln w="25400" cap="flat" cmpd="sng" algn="ctr">
          <a:solidFill>
            <a:srgbClr val="4F81BD">
              <a:shade val="80000"/>
              <a:hueOff val="0"/>
              <a:satOff val="0"/>
              <a:lumOff val="0"/>
              <a:alphaOff val="0"/>
            </a:srgbClr>
          </a:solidFill>
          <a:prstDash val="solid"/>
        </a:ln>
        <a:effectLst/>
      </dgm:spPr>
      <dgm:t>
        <a:bodyPr/>
        <a:lstStyle/>
        <a:p>
          <a:endParaRPr lang="en-GB"/>
        </a:p>
      </dgm:t>
    </dgm:pt>
    <dgm:pt modelId="{F35FB2FA-411B-4342-B0BC-D210E8EDA42D}" type="sibTrans" cxnId="{2BA545C8-BC99-4AB1-ABA4-E7DBC4A27A04}">
      <dgm:prSet/>
      <dgm:spPr/>
      <dgm:t>
        <a:bodyPr/>
        <a:lstStyle/>
        <a:p>
          <a:endParaRPr lang="en-GB"/>
        </a:p>
      </dgm:t>
    </dgm:pt>
    <dgm:pt modelId="{5823994A-D926-4E1A-A88D-63812823BA62}">
      <dgm:prSet phldrT="[Text]"/>
      <dgm:spPr>
        <a:xfrm>
          <a:off x="3641705" y="2785579"/>
          <a:ext cx="829389" cy="526662"/>
        </a:xfrm>
        <a:prstGeom prst="roundRect">
          <a:avLst>
            <a:gd name="adj" fmla="val 10000"/>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ln>
        <a:effectLst/>
      </dgm:spPr>
      <dgm:t>
        <a:bodyPr/>
        <a:lstStyle/>
        <a:p>
          <a:r>
            <a:rPr lang="en-GB">
              <a:solidFill>
                <a:sysClr val="windowText" lastClr="000000">
                  <a:hueOff val="0"/>
                  <a:satOff val="0"/>
                  <a:lumOff val="0"/>
                  <a:alphaOff val="0"/>
                </a:sysClr>
              </a:solidFill>
              <a:latin typeface="Calibri"/>
              <a:ea typeface="+mn-ea"/>
              <a:cs typeface="+mn-cs"/>
            </a:rPr>
            <a:t>Mechanistic</a:t>
          </a:r>
        </a:p>
      </dgm:t>
    </dgm:pt>
    <dgm:pt modelId="{9453E029-9DF1-47D1-9EE9-1D3BEDB44FDC}" type="parTrans" cxnId="{886075FB-673D-45D4-8AF5-EFEC1B1F7801}">
      <dgm:prSet/>
      <dgm:spPr>
        <a:xfrm>
          <a:off x="3710820" y="2456818"/>
          <a:ext cx="253424" cy="241214"/>
        </a:xfrm>
        <a:custGeom>
          <a:avLst/>
          <a:gdLst/>
          <a:ahLst/>
          <a:cxnLst/>
          <a:rect l="0" t="0" r="0" b="0"/>
          <a:pathLst>
            <a:path>
              <a:moveTo>
                <a:pt x="0" y="0"/>
              </a:moveTo>
              <a:lnTo>
                <a:pt x="0" y="164380"/>
              </a:lnTo>
              <a:lnTo>
                <a:pt x="253424" y="164380"/>
              </a:lnTo>
              <a:lnTo>
                <a:pt x="253424" y="241214"/>
              </a:lnTo>
            </a:path>
          </a:pathLst>
        </a:custGeom>
        <a:noFill/>
        <a:ln w="25400" cap="flat" cmpd="sng" algn="ctr">
          <a:solidFill>
            <a:srgbClr val="4F81BD">
              <a:shade val="80000"/>
              <a:hueOff val="0"/>
              <a:satOff val="0"/>
              <a:lumOff val="0"/>
              <a:alphaOff val="0"/>
            </a:srgbClr>
          </a:solidFill>
          <a:prstDash val="solid"/>
        </a:ln>
        <a:effectLst/>
      </dgm:spPr>
      <dgm:t>
        <a:bodyPr/>
        <a:lstStyle/>
        <a:p>
          <a:endParaRPr lang="en-GB"/>
        </a:p>
      </dgm:t>
    </dgm:pt>
    <dgm:pt modelId="{082D8263-5C06-48A1-849C-6DD64336A7A2}" type="sibTrans" cxnId="{886075FB-673D-45D4-8AF5-EFEC1B1F7801}">
      <dgm:prSet/>
      <dgm:spPr/>
      <dgm:t>
        <a:bodyPr/>
        <a:lstStyle/>
        <a:p>
          <a:endParaRPr lang="en-GB"/>
        </a:p>
      </dgm:t>
    </dgm:pt>
    <dgm:pt modelId="{10570A0D-91FD-4A73-822A-B7BF81C48442}">
      <dgm:prSet phldrT="[Text]"/>
      <dgm:spPr>
        <a:xfrm>
          <a:off x="3134856" y="3553456"/>
          <a:ext cx="829389" cy="526662"/>
        </a:xfrm>
        <a:prstGeom prst="roundRect">
          <a:avLst>
            <a:gd name="adj" fmla="val 10000"/>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ln>
        <a:effectLst/>
      </dgm:spPr>
      <dgm:t>
        <a:bodyPr/>
        <a:lstStyle/>
        <a:p>
          <a:r>
            <a:rPr lang="en-GB">
              <a:solidFill>
                <a:sysClr val="windowText" lastClr="000000">
                  <a:hueOff val="0"/>
                  <a:satOff val="0"/>
                  <a:lumOff val="0"/>
                  <a:alphaOff val="0"/>
                </a:sysClr>
              </a:solidFill>
              <a:latin typeface="Calibri"/>
              <a:ea typeface="+mn-ea"/>
              <a:cs typeface="+mn-cs"/>
            </a:rPr>
            <a:t>Black box</a:t>
          </a:r>
        </a:p>
      </dgm:t>
    </dgm:pt>
    <dgm:pt modelId="{6312CFD3-9B58-40A6-B12E-96DDCF560166}" type="parTrans" cxnId="{D2A4AF1A-D6C8-4975-87F6-5DC70B322047}">
      <dgm:prSet/>
      <dgm:spPr>
        <a:xfrm>
          <a:off x="3457396" y="3224695"/>
          <a:ext cx="506849" cy="241214"/>
        </a:xfrm>
        <a:custGeom>
          <a:avLst/>
          <a:gdLst/>
          <a:ahLst/>
          <a:cxnLst/>
          <a:rect l="0" t="0" r="0" b="0"/>
          <a:pathLst>
            <a:path>
              <a:moveTo>
                <a:pt x="506849" y="0"/>
              </a:moveTo>
              <a:lnTo>
                <a:pt x="506849" y="164380"/>
              </a:lnTo>
              <a:lnTo>
                <a:pt x="0" y="164380"/>
              </a:lnTo>
              <a:lnTo>
                <a:pt x="0" y="241214"/>
              </a:lnTo>
            </a:path>
          </a:pathLst>
        </a:custGeom>
        <a:noFill/>
        <a:ln w="25400" cap="flat" cmpd="sng" algn="ctr">
          <a:solidFill>
            <a:srgbClr val="4F81BD">
              <a:shade val="80000"/>
              <a:hueOff val="0"/>
              <a:satOff val="0"/>
              <a:lumOff val="0"/>
              <a:alphaOff val="0"/>
            </a:srgbClr>
          </a:solidFill>
          <a:prstDash val="solid"/>
        </a:ln>
        <a:effectLst/>
      </dgm:spPr>
      <dgm:t>
        <a:bodyPr/>
        <a:lstStyle/>
        <a:p>
          <a:endParaRPr lang="en-GB"/>
        </a:p>
      </dgm:t>
    </dgm:pt>
    <dgm:pt modelId="{1ED96B2D-C519-4A57-8A78-77C61EB7AE71}" type="sibTrans" cxnId="{D2A4AF1A-D6C8-4975-87F6-5DC70B322047}">
      <dgm:prSet/>
      <dgm:spPr/>
      <dgm:t>
        <a:bodyPr/>
        <a:lstStyle/>
        <a:p>
          <a:endParaRPr lang="en-GB"/>
        </a:p>
      </dgm:t>
    </dgm:pt>
    <dgm:pt modelId="{6CF6A40D-806F-4361-80AE-CF677CB02A88}">
      <dgm:prSet phldrT="[Text]"/>
      <dgm:spPr>
        <a:xfrm>
          <a:off x="4148554" y="3553456"/>
          <a:ext cx="829389" cy="526662"/>
        </a:xfrm>
        <a:prstGeom prst="roundRect">
          <a:avLst>
            <a:gd name="adj" fmla="val 10000"/>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ln>
        <a:effectLst/>
      </dgm:spPr>
      <dgm:t>
        <a:bodyPr/>
        <a:lstStyle/>
        <a:p>
          <a:r>
            <a:rPr lang="en-GB">
              <a:solidFill>
                <a:sysClr val="windowText" lastClr="000000">
                  <a:hueOff val="0"/>
                  <a:satOff val="0"/>
                  <a:lumOff val="0"/>
                  <a:alphaOff val="0"/>
                </a:sysClr>
              </a:solidFill>
              <a:latin typeface="Calibri"/>
              <a:ea typeface="+mn-ea"/>
              <a:cs typeface="+mn-cs"/>
            </a:rPr>
            <a:t>Clear or class box</a:t>
          </a:r>
        </a:p>
      </dgm:t>
    </dgm:pt>
    <dgm:pt modelId="{AF0ECD36-09CB-4FA9-8EA2-5E6E3F03D88B}" type="parTrans" cxnId="{B0859CCF-AF3C-49FF-8FB2-5505028948D5}">
      <dgm:prSet/>
      <dgm:spPr>
        <a:xfrm>
          <a:off x="3964245" y="3224695"/>
          <a:ext cx="506849" cy="241214"/>
        </a:xfrm>
        <a:custGeom>
          <a:avLst/>
          <a:gdLst/>
          <a:ahLst/>
          <a:cxnLst/>
          <a:rect l="0" t="0" r="0" b="0"/>
          <a:pathLst>
            <a:path>
              <a:moveTo>
                <a:pt x="0" y="0"/>
              </a:moveTo>
              <a:lnTo>
                <a:pt x="0" y="164380"/>
              </a:lnTo>
              <a:lnTo>
                <a:pt x="506849" y="164380"/>
              </a:lnTo>
              <a:lnTo>
                <a:pt x="506849" y="241214"/>
              </a:lnTo>
            </a:path>
          </a:pathLst>
        </a:custGeom>
        <a:noFill/>
        <a:ln w="25400" cap="flat" cmpd="sng" algn="ctr">
          <a:solidFill>
            <a:srgbClr val="4F81BD">
              <a:shade val="80000"/>
              <a:hueOff val="0"/>
              <a:satOff val="0"/>
              <a:lumOff val="0"/>
              <a:alphaOff val="0"/>
            </a:srgbClr>
          </a:solidFill>
          <a:prstDash val="solid"/>
        </a:ln>
        <a:effectLst/>
      </dgm:spPr>
      <dgm:t>
        <a:bodyPr/>
        <a:lstStyle/>
        <a:p>
          <a:endParaRPr lang="en-GB"/>
        </a:p>
      </dgm:t>
    </dgm:pt>
    <dgm:pt modelId="{FE398DE6-5BCF-4C80-993D-C5F66058FAAE}" type="sibTrans" cxnId="{B0859CCF-AF3C-49FF-8FB2-5505028948D5}">
      <dgm:prSet/>
      <dgm:spPr/>
      <dgm:t>
        <a:bodyPr/>
        <a:lstStyle/>
        <a:p>
          <a:endParaRPr lang="en-GB"/>
        </a:p>
      </dgm:t>
    </dgm:pt>
    <dgm:pt modelId="{6B0E7D4A-E6B8-48F2-9B0E-D951D36D4C19}">
      <dgm:prSet/>
      <dgm:spPr>
        <a:xfrm>
          <a:off x="4655403" y="2785579"/>
          <a:ext cx="829389" cy="526662"/>
        </a:xfrm>
        <a:prstGeom prst="roundRect">
          <a:avLst>
            <a:gd name="adj" fmla="val 10000"/>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ln>
        <a:effectLst/>
      </dgm:spPr>
      <dgm:t>
        <a:bodyPr/>
        <a:lstStyle/>
        <a:p>
          <a:r>
            <a:rPr lang="en-GB">
              <a:solidFill>
                <a:sysClr val="windowText" lastClr="000000">
                  <a:hueOff val="0"/>
                  <a:satOff val="0"/>
                  <a:lumOff val="0"/>
                  <a:alphaOff val="0"/>
                </a:sysClr>
              </a:solidFill>
              <a:latin typeface="Calibri"/>
              <a:ea typeface="+mn-ea"/>
              <a:cs typeface="+mn-cs"/>
            </a:rPr>
            <a:t>Computer</a:t>
          </a:r>
        </a:p>
      </dgm:t>
    </dgm:pt>
    <dgm:pt modelId="{07EF7647-2586-4DF5-A26C-3AD4D7F94D63}" type="parTrans" cxnId="{E05906FF-6CCC-4CB5-B27B-F99FCBF16E04}">
      <dgm:prSet/>
      <dgm:spPr>
        <a:xfrm>
          <a:off x="3710820" y="2456818"/>
          <a:ext cx="1267122" cy="241214"/>
        </a:xfrm>
        <a:custGeom>
          <a:avLst/>
          <a:gdLst/>
          <a:ahLst/>
          <a:cxnLst/>
          <a:rect l="0" t="0" r="0" b="0"/>
          <a:pathLst>
            <a:path>
              <a:moveTo>
                <a:pt x="0" y="0"/>
              </a:moveTo>
              <a:lnTo>
                <a:pt x="0" y="164380"/>
              </a:lnTo>
              <a:lnTo>
                <a:pt x="1267122" y="164380"/>
              </a:lnTo>
              <a:lnTo>
                <a:pt x="1267122" y="241214"/>
              </a:lnTo>
            </a:path>
          </a:pathLst>
        </a:custGeom>
        <a:noFill/>
        <a:ln w="25400" cap="flat" cmpd="sng" algn="ctr">
          <a:solidFill>
            <a:srgbClr val="4F81BD">
              <a:shade val="80000"/>
              <a:hueOff val="0"/>
              <a:satOff val="0"/>
              <a:lumOff val="0"/>
              <a:alphaOff val="0"/>
            </a:srgbClr>
          </a:solidFill>
          <a:prstDash val="solid"/>
        </a:ln>
        <a:effectLst/>
      </dgm:spPr>
      <dgm:t>
        <a:bodyPr/>
        <a:lstStyle/>
        <a:p>
          <a:endParaRPr lang="en-GB"/>
        </a:p>
      </dgm:t>
    </dgm:pt>
    <dgm:pt modelId="{A88BE990-C43C-4983-8773-7FAAC374D84E}" type="sibTrans" cxnId="{E05906FF-6CCC-4CB5-B27B-F99FCBF16E04}">
      <dgm:prSet/>
      <dgm:spPr/>
      <dgm:t>
        <a:bodyPr/>
        <a:lstStyle/>
        <a:p>
          <a:endParaRPr lang="en-GB"/>
        </a:p>
      </dgm:t>
    </dgm:pt>
    <dgm:pt modelId="{F4CD95A7-F1CD-4EA9-AF56-BFFED6CED2EE}">
      <dgm:prSet/>
      <dgm:spPr>
        <a:xfrm>
          <a:off x="2121157" y="3553456"/>
          <a:ext cx="829389" cy="526662"/>
        </a:xfrm>
        <a:prstGeom prst="roundRect">
          <a:avLst>
            <a:gd name="adj" fmla="val 10000"/>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ln>
        <a:effectLst/>
      </dgm:spPr>
      <dgm:t>
        <a:bodyPr/>
        <a:lstStyle/>
        <a:p>
          <a:r>
            <a:rPr lang="en-GB">
              <a:solidFill>
                <a:sysClr val="windowText" lastClr="000000">
                  <a:hueOff val="0"/>
                  <a:satOff val="0"/>
                  <a:lumOff val="0"/>
                  <a:alphaOff val="0"/>
                </a:sysClr>
              </a:solidFill>
              <a:latin typeface="Calibri"/>
              <a:ea typeface="+mn-ea"/>
              <a:cs typeface="+mn-cs"/>
            </a:rPr>
            <a:t>Predictive</a:t>
          </a:r>
        </a:p>
      </dgm:t>
    </dgm:pt>
    <dgm:pt modelId="{C9861A9E-F45E-4726-B5C2-EE5C53BACDA2}" type="parTrans" cxnId="{410C1C0E-D79F-4472-8D51-DBFC36CEB913}">
      <dgm:prSet/>
      <dgm:spPr>
        <a:xfrm>
          <a:off x="2397978" y="3224695"/>
          <a:ext cx="91440" cy="241214"/>
        </a:xfrm>
        <a:custGeom>
          <a:avLst/>
          <a:gdLst/>
          <a:ahLst/>
          <a:cxnLst/>
          <a:rect l="0" t="0" r="0" b="0"/>
          <a:pathLst>
            <a:path>
              <a:moveTo>
                <a:pt x="45720" y="0"/>
              </a:moveTo>
              <a:lnTo>
                <a:pt x="45720" y="241214"/>
              </a:lnTo>
            </a:path>
          </a:pathLst>
        </a:custGeom>
        <a:noFill/>
        <a:ln w="25400" cap="flat" cmpd="sng" algn="ctr">
          <a:solidFill>
            <a:srgbClr val="4F81BD">
              <a:shade val="80000"/>
              <a:hueOff val="0"/>
              <a:satOff val="0"/>
              <a:lumOff val="0"/>
              <a:alphaOff val="0"/>
            </a:srgbClr>
          </a:solidFill>
          <a:prstDash val="solid"/>
        </a:ln>
        <a:effectLst/>
      </dgm:spPr>
      <dgm:t>
        <a:bodyPr/>
        <a:lstStyle/>
        <a:p>
          <a:endParaRPr lang="en-GB"/>
        </a:p>
      </dgm:t>
    </dgm:pt>
    <dgm:pt modelId="{0F0DF0C4-3122-4561-A63C-905E3BB63132}" type="sibTrans" cxnId="{410C1C0E-D79F-4472-8D51-DBFC36CEB913}">
      <dgm:prSet/>
      <dgm:spPr/>
      <dgm:t>
        <a:bodyPr/>
        <a:lstStyle/>
        <a:p>
          <a:endParaRPr lang="en-GB"/>
        </a:p>
      </dgm:t>
    </dgm:pt>
    <dgm:pt modelId="{72157B18-1A08-424D-8176-921E653825CD}">
      <dgm:prSet/>
      <dgm:spPr>
        <a:xfrm>
          <a:off x="1614308" y="4321332"/>
          <a:ext cx="829389" cy="526662"/>
        </a:xfrm>
        <a:prstGeom prst="roundRect">
          <a:avLst>
            <a:gd name="adj" fmla="val 10000"/>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ln>
        <a:effectLst/>
      </dgm:spPr>
      <dgm:t>
        <a:bodyPr/>
        <a:lstStyle/>
        <a:p>
          <a:r>
            <a:rPr lang="en-GB">
              <a:solidFill>
                <a:sysClr val="windowText" lastClr="000000">
                  <a:hueOff val="0"/>
                  <a:satOff val="0"/>
                  <a:lumOff val="0"/>
                  <a:alphaOff val="0"/>
                </a:sysClr>
              </a:solidFill>
              <a:latin typeface="Calibri"/>
              <a:ea typeface="+mn-ea"/>
              <a:cs typeface="+mn-cs"/>
            </a:rPr>
            <a:t>Classification </a:t>
          </a:r>
        </a:p>
      </dgm:t>
    </dgm:pt>
    <dgm:pt modelId="{267804A7-5CFC-4E07-B8CC-37C8CD18B537}" type="parTrans" cxnId="{1BD9468A-1E7A-4004-A372-3412272E074B}">
      <dgm:prSet/>
      <dgm:spPr>
        <a:xfrm>
          <a:off x="1936849" y="3992571"/>
          <a:ext cx="506849" cy="241214"/>
        </a:xfrm>
        <a:custGeom>
          <a:avLst/>
          <a:gdLst/>
          <a:ahLst/>
          <a:cxnLst/>
          <a:rect l="0" t="0" r="0" b="0"/>
          <a:pathLst>
            <a:path>
              <a:moveTo>
                <a:pt x="506849" y="0"/>
              </a:moveTo>
              <a:lnTo>
                <a:pt x="506849" y="164380"/>
              </a:lnTo>
              <a:lnTo>
                <a:pt x="0" y="164380"/>
              </a:lnTo>
              <a:lnTo>
                <a:pt x="0" y="241214"/>
              </a:lnTo>
            </a:path>
          </a:pathLst>
        </a:custGeom>
        <a:noFill/>
        <a:ln w="25400" cap="flat" cmpd="sng" algn="ctr">
          <a:solidFill>
            <a:srgbClr val="4F81BD">
              <a:shade val="80000"/>
              <a:hueOff val="0"/>
              <a:satOff val="0"/>
              <a:lumOff val="0"/>
              <a:alphaOff val="0"/>
            </a:srgbClr>
          </a:solidFill>
          <a:prstDash val="solid"/>
        </a:ln>
        <a:effectLst/>
      </dgm:spPr>
      <dgm:t>
        <a:bodyPr/>
        <a:lstStyle/>
        <a:p>
          <a:endParaRPr lang="en-GB"/>
        </a:p>
      </dgm:t>
    </dgm:pt>
    <dgm:pt modelId="{10F3BC46-2CA4-48CB-82A3-294BA5156E80}" type="sibTrans" cxnId="{1BD9468A-1E7A-4004-A372-3412272E074B}">
      <dgm:prSet/>
      <dgm:spPr/>
      <dgm:t>
        <a:bodyPr/>
        <a:lstStyle/>
        <a:p>
          <a:endParaRPr lang="en-GB"/>
        </a:p>
      </dgm:t>
    </dgm:pt>
    <dgm:pt modelId="{466C289F-66F4-40D0-B82F-9093B951B582}">
      <dgm:prSet/>
      <dgm:spPr>
        <a:xfrm>
          <a:off x="2628007" y="4321332"/>
          <a:ext cx="829389" cy="526662"/>
        </a:xfrm>
        <a:prstGeom prst="roundRect">
          <a:avLst>
            <a:gd name="adj" fmla="val 10000"/>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ln>
        <a:effectLst/>
      </dgm:spPr>
      <dgm:t>
        <a:bodyPr/>
        <a:lstStyle/>
        <a:p>
          <a:r>
            <a:rPr lang="en-GB">
              <a:solidFill>
                <a:sysClr val="windowText" lastClr="000000">
                  <a:hueOff val="0"/>
                  <a:satOff val="0"/>
                  <a:lumOff val="0"/>
                  <a:alphaOff val="0"/>
                </a:sysClr>
              </a:solidFill>
              <a:latin typeface="Calibri"/>
              <a:ea typeface="+mn-ea"/>
              <a:cs typeface="+mn-cs"/>
            </a:rPr>
            <a:t>Regression</a:t>
          </a:r>
        </a:p>
      </dgm:t>
    </dgm:pt>
    <dgm:pt modelId="{8D03181E-E0EC-4EE4-99BD-82E9711629DD}" type="parTrans" cxnId="{61CAF29D-8C6F-4453-BB06-52B2BB6DE75C}">
      <dgm:prSet/>
      <dgm:spPr>
        <a:xfrm>
          <a:off x="2443698" y="3992571"/>
          <a:ext cx="506849" cy="241214"/>
        </a:xfrm>
        <a:custGeom>
          <a:avLst/>
          <a:gdLst/>
          <a:ahLst/>
          <a:cxnLst/>
          <a:rect l="0" t="0" r="0" b="0"/>
          <a:pathLst>
            <a:path>
              <a:moveTo>
                <a:pt x="0" y="0"/>
              </a:moveTo>
              <a:lnTo>
                <a:pt x="0" y="164380"/>
              </a:lnTo>
              <a:lnTo>
                <a:pt x="506849" y="164380"/>
              </a:lnTo>
              <a:lnTo>
                <a:pt x="506849" y="241214"/>
              </a:lnTo>
            </a:path>
          </a:pathLst>
        </a:custGeom>
        <a:noFill/>
        <a:ln w="25400" cap="flat" cmpd="sng" algn="ctr">
          <a:solidFill>
            <a:srgbClr val="4F81BD">
              <a:shade val="80000"/>
              <a:hueOff val="0"/>
              <a:satOff val="0"/>
              <a:lumOff val="0"/>
              <a:alphaOff val="0"/>
            </a:srgbClr>
          </a:solidFill>
          <a:prstDash val="solid"/>
        </a:ln>
        <a:effectLst/>
      </dgm:spPr>
      <dgm:t>
        <a:bodyPr/>
        <a:lstStyle/>
        <a:p>
          <a:endParaRPr lang="en-GB"/>
        </a:p>
      </dgm:t>
    </dgm:pt>
    <dgm:pt modelId="{301671E8-6B27-4DB4-BB03-3B1EA48C6578}" type="sibTrans" cxnId="{61CAF29D-8C6F-4453-BB06-52B2BB6DE75C}">
      <dgm:prSet/>
      <dgm:spPr/>
      <dgm:t>
        <a:bodyPr/>
        <a:lstStyle/>
        <a:p>
          <a:endParaRPr lang="en-GB"/>
        </a:p>
      </dgm:t>
    </dgm:pt>
    <dgm:pt modelId="{E32D904D-3280-4A0D-90FC-54F5A99D105A}" type="pres">
      <dgm:prSet presAssocID="{EDA76DDB-4105-4AC1-8D29-825603569386}" presName="hierChild1" presStyleCnt="0">
        <dgm:presLayoutVars>
          <dgm:chPref val="1"/>
          <dgm:dir/>
          <dgm:animOne val="branch"/>
          <dgm:animLvl val="lvl"/>
          <dgm:resizeHandles/>
        </dgm:presLayoutVars>
      </dgm:prSet>
      <dgm:spPr/>
      <dgm:t>
        <a:bodyPr/>
        <a:lstStyle/>
        <a:p>
          <a:endParaRPr lang="en-US"/>
        </a:p>
      </dgm:t>
    </dgm:pt>
    <dgm:pt modelId="{F365B997-DAED-4325-B477-4FB04D40BCE0}" type="pres">
      <dgm:prSet presAssocID="{5CF7851F-4978-48E5-9C02-344C8A362C8B}" presName="hierRoot1" presStyleCnt="0"/>
      <dgm:spPr/>
    </dgm:pt>
    <dgm:pt modelId="{C618751F-B21A-4F02-B4A2-18E6BC747396}" type="pres">
      <dgm:prSet presAssocID="{5CF7851F-4978-48E5-9C02-344C8A362C8B}" presName="composite" presStyleCnt="0"/>
      <dgm:spPr/>
    </dgm:pt>
    <dgm:pt modelId="{F7759B38-FDEE-4234-AD14-3B5C01BA31C5}" type="pres">
      <dgm:prSet presAssocID="{5CF7851F-4978-48E5-9C02-344C8A362C8B}" presName="background" presStyleLbl="node0" presStyleIdx="0" presStyleCnt="1"/>
      <dgm:spPr>
        <a:xfrm>
          <a:off x="1902291" y="1162280"/>
          <a:ext cx="829389" cy="526662"/>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pt>
    <dgm:pt modelId="{F4FE3430-2931-4A90-8261-622E8E83B44E}" type="pres">
      <dgm:prSet presAssocID="{5CF7851F-4978-48E5-9C02-344C8A362C8B}" presName="text" presStyleLbl="fgAcc0" presStyleIdx="0" presStyleCnt="1">
        <dgm:presLayoutVars>
          <dgm:chPref val="3"/>
        </dgm:presLayoutVars>
      </dgm:prSet>
      <dgm:spPr/>
      <dgm:t>
        <a:bodyPr/>
        <a:lstStyle/>
        <a:p>
          <a:endParaRPr lang="en-US"/>
        </a:p>
      </dgm:t>
    </dgm:pt>
    <dgm:pt modelId="{5C5F1FE8-0A5E-4ECF-B1D8-4AE24AAAF733}" type="pres">
      <dgm:prSet presAssocID="{5CF7851F-4978-48E5-9C02-344C8A362C8B}" presName="hierChild2" presStyleCnt="0"/>
      <dgm:spPr/>
    </dgm:pt>
    <dgm:pt modelId="{A23416E9-3DED-4886-8398-A01A7327631A}" type="pres">
      <dgm:prSet presAssocID="{4AB10D96-8A3C-4856-8092-342464048305}" presName="Name10" presStyleLbl="parChTrans1D2" presStyleIdx="0" presStyleCnt="2"/>
      <dgm:spPr/>
      <dgm:t>
        <a:bodyPr/>
        <a:lstStyle/>
        <a:p>
          <a:endParaRPr lang="en-US"/>
        </a:p>
      </dgm:t>
    </dgm:pt>
    <dgm:pt modelId="{FB8DA969-AF58-4CB2-A6C7-8B5CA5F63A7D}" type="pres">
      <dgm:prSet presAssocID="{7CB072F0-6127-43BB-A875-9C706397F065}" presName="hierRoot2" presStyleCnt="0"/>
      <dgm:spPr/>
    </dgm:pt>
    <dgm:pt modelId="{80DAF897-54C3-4D10-8A18-29383A2A7A83}" type="pres">
      <dgm:prSet presAssocID="{7CB072F0-6127-43BB-A875-9C706397F065}" presName="composite2" presStyleCnt="0"/>
      <dgm:spPr/>
    </dgm:pt>
    <dgm:pt modelId="{62392FAF-C2B9-499F-A513-2CD010BC0307}" type="pres">
      <dgm:prSet presAssocID="{7CB072F0-6127-43BB-A875-9C706397F065}" presName="background2" presStyleLbl="node2" presStyleIdx="0" presStyleCnt="2"/>
      <dgm:spPr>
        <a:xfrm>
          <a:off x="508456" y="1930156"/>
          <a:ext cx="829389" cy="526662"/>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pt>
    <dgm:pt modelId="{1DE440F2-5841-47DD-9D7D-CBDCBB804FD4}" type="pres">
      <dgm:prSet presAssocID="{7CB072F0-6127-43BB-A875-9C706397F065}" presName="text2" presStyleLbl="fgAcc2" presStyleIdx="0" presStyleCnt="2">
        <dgm:presLayoutVars>
          <dgm:chPref val="3"/>
        </dgm:presLayoutVars>
      </dgm:prSet>
      <dgm:spPr/>
      <dgm:t>
        <a:bodyPr/>
        <a:lstStyle/>
        <a:p>
          <a:endParaRPr lang="en-US"/>
        </a:p>
      </dgm:t>
    </dgm:pt>
    <dgm:pt modelId="{4AC7D562-B279-4B35-9A4F-94DCB99670A9}" type="pres">
      <dgm:prSet presAssocID="{7CB072F0-6127-43BB-A875-9C706397F065}" presName="hierChild3" presStyleCnt="0"/>
      <dgm:spPr/>
    </dgm:pt>
    <dgm:pt modelId="{5BC79D32-79EF-4BF5-B83A-4E6A086D8F4C}" type="pres">
      <dgm:prSet presAssocID="{2F641107-B3AE-46FA-AFDD-226BCD65FEA6}" presName="Name17" presStyleLbl="parChTrans1D3" presStyleIdx="0" presStyleCnt="5"/>
      <dgm:spPr/>
      <dgm:t>
        <a:bodyPr/>
        <a:lstStyle/>
        <a:p>
          <a:endParaRPr lang="en-US"/>
        </a:p>
      </dgm:t>
    </dgm:pt>
    <dgm:pt modelId="{B5F10198-0108-4AB1-B418-64B6263808EB}" type="pres">
      <dgm:prSet presAssocID="{BEC3BA20-2F40-4880-8475-B1FBF9EE1A40}" presName="hierRoot3" presStyleCnt="0"/>
      <dgm:spPr/>
    </dgm:pt>
    <dgm:pt modelId="{EBD82DB2-67DC-430D-8D55-279D6303191C}" type="pres">
      <dgm:prSet presAssocID="{BEC3BA20-2F40-4880-8475-B1FBF9EE1A40}" presName="composite3" presStyleCnt="0"/>
      <dgm:spPr/>
    </dgm:pt>
    <dgm:pt modelId="{894420D4-B814-462B-9982-A15E6FC0A77B}" type="pres">
      <dgm:prSet presAssocID="{BEC3BA20-2F40-4880-8475-B1FBF9EE1A40}" presName="background3" presStyleLbl="node3" presStyleIdx="0" presStyleCnt="5"/>
      <dgm:spPr>
        <a:xfrm>
          <a:off x="1607" y="2698033"/>
          <a:ext cx="829389" cy="526662"/>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pt>
    <dgm:pt modelId="{44E8545B-9D8D-4BB2-841F-25AF2D3E5BE1}" type="pres">
      <dgm:prSet presAssocID="{BEC3BA20-2F40-4880-8475-B1FBF9EE1A40}" presName="text3" presStyleLbl="fgAcc3" presStyleIdx="0" presStyleCnt="5">
        <dgm:presLayoutVars>
          <dgm:chPref val="3"/>
        </dgm:presLayoutVars>
      </dgm:prSet>
      <dgm:spPr/>
      <dgm:t>
        <a:bodyPr/>
        <a:lstStyle/>
        <a:p>
          <a:endParaRPr lang="en-US"/>
        </a:p>
      </dgm:t>
    </dgm:pt>
    <dgm:pt modelId="{D4C4779A-D70B-4199-84E1-AAE96CBE7994}" type="pres">
      <dgm:prSet presAssocID="{BEC3BA20-2F40-4880-8475-B1FBF9EE1A40}" presName="hierChild4" presStyleCnt="0"/>
      <dgm:spPr/>
    </dgm:pt>
    <dgm:pt modelId="{4CD4B330-7E4A-46FA-B2BF-F850A0239E5C}" type="pres">
      <dgm:prSet presAssocID="{6D1EDA33-90CD-4B19-BC77-414557CAD665}" presName="Name17" presStyleLbl="parChTrans1D3" presStyleIdx="1" presStyleCnt="5"/>
      <dgm:spPr/>
      <dgm:t>
        <a:bodyPr/>
        <a:lstStyle/>
        <a:p>
          <a:endParaRPr lang="en-US"/>
        </a:p>
      </dgm:t>
    </dgm:pt>
    <dgm:pt modelId="{3C25BF64-C1C0-4710-BCFC-8B97D82A1489}" type="pres">
      <dgm:prSet presAssocID="{7B9ACDD4-3543-49F4-AADF-C5FF64A916DE}" presName="hierRoot3" presStyleCnt="0"/>
      <dgm:spPr/>
    </dgm:pt>
    <dgm:pt modelId="{F296C441-255B-4E65-AE32-E87425C54099}" type="pres">
      <dgm:prSet presAssocID="{7B9ACDD4-3543-49F4-AADF-C5FF64A916DE}" presName="composite3" presStyleCnt="0"/>
      <dgm:spPr/>
    </dgm:pt>
    <dgm:pt modelId="{4AE41B19-1F05-466F-BB4F-FF542AA91A8F}" type="pres">
      <dgm:prSet presAssocID="{7B9ACDD4-3543-49F4-AADF-C5FF64A916DE}" presName="background3" presStyleLbl="node3" presStyleIdx="1" presStyleCnt="5"/>
      <dgm:spPr>
        <a:xfrm>
          <a:off x="1015305" y="2698033"/>
          <a:ext cx="829389" cy="526662"/>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pt>
    <dgm:pt modelId="{BB21CD09-4AA2-46D0-875D-A697813F069D}" type="pres">
      <dgm:prSet presAssocID="{7B9ACDD4-3543-49F4-AADF-C5FF64A916DE}" presName="text3" presStyleLbl="fgAcc3" presStyleIdx="1" presStyleCnt="5">
        <dgm:presLayoutVars>
          <dgm:chPref val="3"/>
        </dgm:presLayoutVars>
      </dgm:prSet>
      <dgm:spPr/>
      <dgm:t>
        <a:bodyPr/>
        <a:lstStyle/>
        <a:p>
          <a:endParaRPr lang="en-US"/>
        </a:p>
      </dgm:t>
    </dgm:pt>
    <dgm:pt modelId="{E4442D7D-77CF-40FE-8F06-83E849EA91B3}" type="pres">
      <dgm:prSet presAssocID="{7B9ACDD4-3543-49F4-AADF-C5FF64A916DE}" presName="hierChild4" presStyleCnt="0"/>
      <dgm:spPr/>
    </dgm:pt>
    <dgm:pt modelId="{CF857882-D832-4166-9AB2-B3C1C411B9A6}" type="pres">
      <dgm:prSet presAssocID="{F1DB6D43-9E34-4BB9-8849-B953E81E314E}" presName="Name10" presStyleLbl="parChTrans1D2" presStyleIdx="1" presStyleCnt="2"/>
      <dgm:spPr/>
      <dgm:t>
        <a:bodyPr/>
        <a:lstStyle/>
        <a:p>
          <a:endParaRPr lang="en-US"/>
        </a:p>
      </dgm:t>
    </dgm:pt>
    <dgm:pt modelId="{874D7E36-2EEA-4829-8918-EC4E7EC65F79}" type="pres">
      <dgm:prSet presAssocID="{DB6D3254-0803-42E3-A5EA-330DBDFC0F00}" presName="hierRoot2" presStyleCnt="0"/>
      <dgm:spPr/>
    </dgm:pt>
    <dgm:pt modelId="{681C59E6-6B88-42B1-8C86-5DCB6F6CD069}" type="pres">
      <dgm:prSet presAssocID="{DB6D3254-0803-42E3-A5EA-330DBDFC0F00}" presName="composite2" presStyleCnt="0"/>
      <dgm:spPr/>
    </dgm:pt>
    <dgm:pt modelId="{C7D15962-8471-4D0F-AA80-491C7C38EA4E}" type="pres">
      <dgm:prSet presAssocID="{DB6D3254-0803-42E3-A5EA-330DBDFC0F00}" presName="background2" presStyleLbl="node2" presStyleIdx="1" presStyleCnt="2"/>
      <dgm:spPr>
        <a:xfrm>
          <a:off x="3296126" y="1930156"/>
          <a:ext cx="829389" cy="526662"/>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pt>
    <dgm:pt modelId="{B475087E-8397-4367-885F-9C560F7B06FE}" type="pres">
      <dgm:prSet presAssocID="{DB6D3254-0803-42E3-A5EA-330DBDFC0F00}" presName="text2" presStyleLbl="fgAcc2" presStyleIdx="1" presStyleCnt="2">
        <dgm:presLayoutVars>
          <dgm:chPref val="3"/>
        </dgm:presLayoutVars>
      </dgm:prSet>
      <dgm:spPr/>
      <dgm:t>
        <a:bodyPr/>
        <a:lstStyle/>
        <a:p>
          <a:endParaRPr lang="en-US"/>
        </a:p>
      </dgm:t>
    </dgm:pt>
    <dgm:pt modelId="{D53C729B-6ED9-41E1-B56A-FDCB1F6D0C28}" type="pres">
      <dgm:prSet presAssocID="{DB6D3254-0803-42E3-A5EA-330DBDFC0F00}" presName="hierChild3" presStyleCnt="0"/>
      <dgm:spPr/>
    </dgm:pt>
    <dgm:pt modelId="{703255BC-DBC2-444D-A423-1B974CC5F6AC}" type="pres">
      <dgm:prSet presAssocID="{71B77288-AFF2-4C9F-90D3-B3E1608BD9A3}" presName="Name17" presStyleLbl="parChTrans1D3" presStyleIdx="2" presStyleCnt="5"/>
      <dgm:spPr/>
      <dgm:t>
        <a:bodyPr/>
        <a:lstStyle/>
        <a:p>
          <a:endParaRPr lang="en-US"/>
        </a:p>
      </dgm:t>
    </dgm:pt>
    <dgm:pt modelId="{C6C20C78-9297-467B-8355-68C8D9F12C4B}" type="pres">
      <dgm:prSet presAssocID="{EC69D81F-D679-4FDA-8653-4F69015F9FD2}" presName="hierRoot3" presStyleCnt="0"/>
      <dgm:spPr/>
    </dgm:pt>
    <dgm:pt modelId="{4BA5670A-7203-4E2B-BC5A-564717BD5D14}" type="pres">
      <dgm:prSet presAssocID="{EC69D81F-D679-4FDA-8653-4F69015F9FD2}" presName="composite3" presStyleCnt="0"/>
      <dgm:spPr/>
    </dgm:pt>
    <dgm:pt modelId="{5425FB91-8FEC-46BB-B032-9B3AFC7654E7}" type="pres">
      <dgm:prSet presAssocID="{EC69D81F-D679-4FDA-8653-4F69015F9FD2}" presName="background3" presStyleLbl="node3" presStyleIdx="2" presStyleCnt="5"/>
      <dgm:spPr>
        <a:xfrm>
          <a:off x="2029003" y="2698033"/>
          <a:ext cx="829389" cy="526662"/>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pt>
    <dgm:pt modelId="{F7A48956-DE3D-410F-87D2-B99493274D85}" type="pres">
      <dgm:prSet presAssocID="{EC69D81F-D679-4FDA-8653-4F69015F9FD2}" presName="text3" presStyleLbl="fgAcc3" presStyleIdx="2" presStyleCnt="5">
        <dgm:presLayoutVars>
          <dgm:chPref val="3"/>
        </dgm:presLayoutVars>
      </dgm:prSet>
      <dgm:spPr/>
      <dgm:t>
        <a:bodyPr/>
        <a:lstStyle/>
        <a:p>
          <a:endParaRPr lang="en-US"/>
        </a:p>
      </dgm:t>
    </dgm:pt>
    <dgm:pt modelId="{9DC7F66A-2EFB-4D85-9DDA-56D46312536C}" type="pres">
      <dgm:prSet presAssocID="{EC69D81F-D679-4FDA-8653-4F69015F9FD2}" presName="hierChild4" presStyleCnt="0"/>
      <dgm:spPr/>
    </dgm:pt>
    <dgm:pt modelId="{7AD44482-BF05-45CC-9B68-966193273F20}" type="pres">
      <dgm:prSet presAssocID="{C9861A9E-F45E-4726-B5C2-EE5C53BACDA2}" presName="Name23" presStyleLbl="parChTrans1D4" presStyleIdx="0" presStyleCnt="5"/>
      <dgm:spPr/>
      <dgm:t>
        <a:bodyPr/>
        <a:lstStyle/>
        <a:p>
          <a:endParaRPr lang="en-US"/>
        </a:p>
      </dgm:t>
    </dgm:pt>
    <dgm:pt modelId="{978C0354-EB49-4148-8167-0C07DDA5DA76}" type="pres">
      <dgm:prSet presAssocID="{F4CD95A7-F1CD-4EA9-AF56-BFFED6CED2EE}" presName="hierRoot4" presStyleCnt="0"/>
      <dgm:spPr/>
    </dgm:pt>
    <dgm:pt modelId="{0E13CAB6-EF95-4B7E-BF9D-A6D77EA6AF9E}" type="pres">
      <dgm:prSet presAssocID="{F4CD95A7-F1CD-4EA9-AF56-BFFED6CED2EE}" presName="composite4" presStyleCnt="0"/>
      <dgm:spPr/>
    </dgm:pt>
    <dgm:pt modelId="{B44AE831-0B75-4512-B961-186A1D8B690F}" type="pres">
      <dgm:prSet presAssocID="{F4CD95A7-F1CD-4EA9-AF56-BFFED6CED2EE}" presName="background4" presStyleLbl="node4" presStyleIdx="0" presStyleCnt="5"/>
      <dgm:spPr>
        <a:xfrm>
          <a:off x="2029003" y="3465909"/>
          <a:ext cx="829389" cy="526662"/>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pt>
    <dgm:pt modelId="{02319E13-E9D3-4B62-A74E-A1299D5EF4C0}" type="pres">
      <dgm:prSet presAssocID="{F4CD95A7-F1CD-4EA9-AF56-BFFED6CED2EE}" presName="text4" presStyleLbl="fgAcc4" presStyleIdx="0" presStyleCnt="5">
        <dgm:presLayoutVars>
          <dgm:chPref val="3"/>
        </dgm:presLayoutVars>
      </dgm:prSet>
      <dgm:spPr/>
      <dgm:t>
        <a:bodyPr/>
        <a:lstStyle/>
        <a:p>
          <a:endParaRPr lang="en-US"/>
        </a:p>
      </dgm:t>
    </dgm:pt>
    <dgm:pt modelId="{EA466DA1-7977-4D4F-B0E5-6194D2C3C58B}" type="pres">
      <dgm:prSet presAssocID="{F4CD95A7-F1CD-4EA9-AF56-BFFED6CED2EE}" presName="hierChild5" presStyleCnt="0"/>
      <dgm:spPr/>
    </dgm:pt>
    <dgm:pt modelId="{DE2EA862-09BA-46C7-95FD-0D29996AF81C}" type="pres">
      <dgm:prSet presAssocID="{267804A7-5CFC-4E07-B8CC-37C8CD18B537}" presName="Name23" presStyleLbl="parChTrans1D4" presStyleIdx="1" presStyleCnt="5"/>
      <dgm:spPr/>
      <dgm:t>
        <a:bodyPr/>
        <a:lstStyle/>
        <a:p>
          <a:endParaRPr lang="en-US"/>
        </a:p>
      </dgm:t>
    </dgm:pt>
    <dgm:pt modelId="{7733C753-BD00-47DB-8472-DA974C16F389}" type="pres">
      <dgm:prSet presAssocID="{72157B18-1A08-424D-8176-921E653825CD}" presName="hierRoot4" presStyleCnt="0"/>
      <dgm:spPr/>
    </dgm:pt>
    <dgm:pt modelId="{44A8B4F3-4941-4CCB-AF00-E79E7D862EC0}" type="pres">
      <dgm:prSet presAssocID="{72157B18-1A08-424D-8176-921E653825CD}" presName="composite4" presStyleCnt="0"/>
      <dgm:spPr/>
    </dgm:pt>
    <dgm:pt modelId="{6F347DC2-6374-4F41-B22A-FB2A9B1C2AC0}" type="pres">
      <dgm:prSet presAssocID="{72157B18-1A08-424D-8176-921E653825CD}" presName="background4" presStyleLbl="node4" presStyleIdx="1" presStyleCnt="5"/>
      <dgm:spPr>
        <a:xfrm>
          <a:off x="1522154" y="4233785"/>
          <a:ext cx="829389" cy="526662"/>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pt>
    <dgm:pt modelId="{A6E9BFC9-FA92-4908-AEB3-C2D7828D6D31}" type="pres">
      <dgm:prSet presAssocID="{72157B18-1A08-424D-8176-921E653825CD}" presName="text4" presStyleLbl="fgAcc4" presStyleIdx="1" presStyleCnt="5">
        <dgm:presLayoutVars>
          <dgm:chPref val="3"/>
        </dgm:presLayoutVars>
      </dgm:prSet>
      <dgm:spPr/>
      <dgm:t>
        <a:bodyPr/>
        <a:lstStyle/>
        <a:p>
          <a:endParaRPr lang="en-US"/>
        </a:p>
      </dgm:t>
    </dgm:pt>
    <dgm:pt modelId="{916CEA32-A8D2-4C11-96E1-72BEE0BEB035}" type="pres">
      <dgm:prSet presAssocID="{72157B18-1A08-424D-8176-921E653825CD}" presName="hierChild5" presStyleCnt="0"/>
      <dgm:spPr/>
    </dgm:pt>
    <dgm:pt modelId="{AC788063-6E28-4CAB-B068-CBD6430CC395}" type="pres">
      <dgm:prSet presAssocID="{8D03181E-E0EC-4EE4-99BD-82E9711629DD}" presName="Name23" presStyleLbl="parChTrans1D4" presStyleIdx="2" presStyleCnt="5"/>
      <dgm:spPr/>
      <dgm:t>
        <a:bodyPr/>
        <a:lstStyle/>
        <a:p>
          <a:endParaRPr lang="en-US"/>
        </a:p>
      </dgm:t>
    </dgm:pt>
    <dgm:pt modelId="{1EE53E04-88F1-48C3-837A-C7D283B4082A}" type="pres">
      <dgm:prSet presAssocID="{466C289F-66F4-40D0-B82F-9093B951B582}" presName="hierRoot4" presStyleCnt="0"/>
      <dgm:spPr/>
    </dgm:pt>
    <dgm:pt modelId="{3EB027B2-4FCE-4701-8376-0CBD79C33BF8}" type="pres">
      <dgm:prSet presAssocID="{466C289F-66F4-40D0-B82F-9093B951B582}" presName="composite4" presStyleCnt="0"/>
      <dgm:spPr/>
    </dgm:pt>
    <dgm:pt modelId="{4CEF8247-8640-4082-95DB-33978243D39A}" type="pres">
      <dgm:prSet presAssocID="{466C289F-66F4-40D0-B82F-9093B951B582}" presName="background4" presStyleLbl="node4" presStyleIdx="2" presStyleCnt="5"/>
      <dgm:spPr>
        <a:xfrm>
          <a:off x="2535852" y="4233785"/>
          <a:ext cx="829389" cy="526662"/>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pt>
    <dgm:pt modelId="{8F2CC2A3-2312-4CA4-A013-CE4792095A69}" type="pres">
      <dgm:prSet presAssocID="{466C289F-66F4-40D0-B82F-9093B951B582}" presName="text4" presStyleLbl="fgAcc4" presStyleIdx="2" presStyleCnt="5">
        <dgm:presLayoutVars>
          <dgm:chPref val="3"/>
        </dgm:presLayoutVars>
      </dgm:prSet>
      <dgm:spPr/>
      <dgm:t>
        <a:bodyPr/>
        <a:lstStyle/>
        <a:p>
          <a:endParaRPr lang="en-US"/>
        </a:p>
      </dgm:t>
    </dgm:pt>
    <dgm:pt modelId="{C0B5FC45-365D-4BEF-9934-F5DDD05BFC1B}" type="pres">
      <dgm:prSet presAssocID="{466C289F-66F4-40D0-B82F-9093B951B582}" presName="hierChild5" presStyleCnt="0"/>
      <dgm:spPr/>
    </dgm:pt>
    <dgm:pt modelId="{4365174E-ADDA-4444-8379-B8695C99CD2A}" type="pres">
      <dgm:prSet presAssocID="{9453E029-9DF1-47D1-9EE9-1D3BEDB44FDC}" presName="Name17" presStyleLbl="parChTrans1D3" presStyleIdx="3" presStyleCnt="5"/>
      <dgm:spPr/>
      <dgm:t>
        <a:bodyPr/>
        <a:lstStyle/>
        <a:p>
          <a:endParaRPr lang="en-US"/>
        </a:p>
      </dgm:t>
    </dgm:pt>
    <dgm:pt modelId="{7AB09B78-4824-4F16-A122-384FE1FCB849}" type="pres">
      <dgm:prSet presAssocID="{5823994A-D926-4E1A-A88D-63812823BA62}" presName="hierRoot3" presStyleCnt="0"/>
      <dgm:spPr/>
    </dgm:pt>
    <dgm:pt modelId="{C2840716-63B4-4FC1-A9CE-45CA2A17C22F}" type="pres">
      <dgm:prSet presAssocID="{5823994A-D926-4E1A-A88D-63812823BA62}" presName="composite3" presStyleCnt="0"/>
      <dgm:spPr/>
    </dgm:pt>
    <dgm:pt modelId="{0FAC5CB7-20B9-4B05-B8A6-D3A84DB8A408}" type="pres">
      <dgm:prSet presAssocID="{5823994A-D926-4E1A-A88D-63812823BA62}" presName="background3" presStyleLbl="node3" presStyleIdx="3" presStyleCnt="5"/>
      <dgm:spPr>
        <a:xfrm>
          <a:off x="3549550" y="2698033"/>
          <a:ext cx="829389" cy="526662"/>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pt>
    <dgm:pt modelId="{D03D7443-4D8F-424C-81B5-927B62A65186}" type="pres">
      <dgm:prSet presAssocID="{5823994A-D926-4E1A-A88D-63812823BA62}" presName="text3" presStyleLbl="fgAcc3" presStyleIdx="3" presStyleCnt="5">
        <dgm:presLayoutVars>
          <dgm:chPref val="3"/>
        </dgm:presLayoutVars>
      </dgm:prSet>
      <dgm:spPr/>
      <dgm:t>
        <a:bodyPr/>
        <a:lstStyle/>
        <a:p>
          <a:endParaRPr lang="en-US"/>
        </a:p>
      </dgm:t>
    </dgm:pt>
    <dgm:pt modelId="{9849572A-D3E6-4D37-BA03-BF3113E06375}" type="pres">
      <dgm:prSet presAssocID="{5823994A-D926-4E1A-A88D-63812823BA62}" presName="hierChild4" presStyleCnt="0"/>
      <dgm:spPr/>
    </dgm:pt>
    <dgm:pt modelId="{31E64258-6DD7-45EF-B2F6-9BC83C0A3473}" type="pres">
      <dgm:prSet presAssocID="{6312CFD3-9B58-40A6-B12E-96DDCF560166}" presName="Name23" presStyleLbl="parChTrans1D4" presStyleIdx="3" presStyleCnt="5"/>
      <dgm:spPr/>
      <dgm:t>
        <a:bodyPr/>
        <a:lstStyle/>
        <a:p>
          <a:endParaRPr lang="en-US"/>
        </a:p>
      </dgm:t>
    </dgm:pt>
    <dgm:pt modelId="{73967014-A433-40A7-8607-A1DB4366DF2C}" type="pres">
      <dgm:prSet presAssocID="{10570A0D-91FD-4A73-822A-B7BF81C48442}" presName="hierRoot4" presStyleCnt="0"/>
      <dgm:spPr/>
    </dgm:pt>
    <dgm:pt modelId="{47C13371-A7FA-4F58-8650-E0B72DB06E8F}" type="pres">
      <dgm:prSet presAssocID="{10570A0D-91FD-4A73-822A-B7BF81C48442}" presName="composite4" presStyleCnt="0"/>
      <dgm:spPr/>
    </dgm:pt>
    <dgm:pt modelId="{1F858673-A9F0-4AD6-84A7-BB19A861BBF2}" type="pres">
      <dgm:prSet presAssocID="{10570A0D-91FD-4A73-822A-B7BF81C48442}" presName="background4" presStyleLbl="node4" presStyleIdx="3" presStyleCnt="5"/>
      <dgm:spPr>
        <a:xfrm>
          <a:off x="3042701" y="3465909"/>
          <a:ext cx="829389" cy="526662"/>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pt>
    <dgm:pt modelId="{A0BE34EA-B717-4A1B-BE9E-4DEEDF1D0EF4}" type="pres">
      <dgm:prSet presAssocID="{10570A0D-91FD-4A73-822A-B7BF81C48442}" presName="text4" presStyleLbl="fgAcc4" presStyleIdx="3" presStyleCnt="5">
        <dgm:presLayoutVars>
          <dgm:chPref val="3"/>
        </dgm:presLayoutVars>
      </dgm:prSet>
      <dgm:spPr/>
      <dgm:t>
        <a:bodyPr/>
        <a:lstStyle/>
        <a:p>
          <a:endParaRPr lang="en-US"/>
        </a:p>
      </dgm:t>
    </dgm:pt>
    <dgm:pt modelId="{430C2063-B357-40AE-8022-F8B1EC7147BF}" type="pres">
      <dgm:prSet presAssocID="{10570A0D-91FD-4A73-822A-B7BF81C48442}" presName="hierChild5" presStyleCnt="0"/>
      <dgm:spPr/>
    </dgm:pt>
    <dgm:pt modelId="{1AF2F471-0553-4B4F-944B-1B227C8EEA7C}" type="pres">
      <dgm:prSet presAssocID="{AF0ECD36-09CB-4FA9-8EA2-5E6E3F03D88B}" presName="Name23" presStyleLbl="parChTrans1D4" presStyleIdx="4" presStyleCnt="5"/>
      <dgm:spPr/>
      <dgm:t>
        <a:bodyPr/>
        <a:lstStyle/>
        <a:p>
          <a:endParaRPr lang="en-US"/>
        </a:p>
      </dgm:t>
    </dgm:pt>
    <dgm:pt modelId="{E24609D7-5DC5-4852-9043-66D89D864320}" type="pres">
      <dgm:prSet presAssocID="{6CF6A40D-806F-4361-80AE-CF677CB02A88}" presName="hierRoot4" presStyleCnt="0"/>
      <dgm:spPr/>
    </dgm:pt>
    <dgm:pt modelId="{437B1C31-D0BD-438E-A7A2-CA3E5D3FB2C7}" type="pres">
      <dgm:prSet presAssocID="{6CF6A40D-806F-4361-80AE-CF677CB02A88}" presName="composite4" presStyleCnt="0"/>
      <dgm:spPr/>
    </dgm:pt>
    <dgm:pt modelId="{43CDF376-32AD-420E-B89F-9BF3C50A8E07}" type="pres">
      <dgm:prSet presAssocID="{6CF6A40D-806F-4361-80AE-CF677CB02A88}" presName="background4" presStyleLbl="node4" presStyleIdx="4" presStyleCnt="5"/>
      <dgm:spPr>
        <a:xfrm>
          <a:off x="4056399" y="3465909"/>
          <a:ext cx="829389" cy="526662"/>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pt>
    <dgm:pt modelId="{5101DA6F-F461-4A55-946E-12F6F8844098}" type="pres">
      <dgm:prSet presAssocID="{6CF6A40D-806F-4361-80AE-CF677CB02A88}" presName="text4" presStyleLbl="fgAcc4" presStyleIdx="4" presStyleCnt="5">
        <dgm:presLayoutVars>
          <dgm:chPref val="3"/>
        </dgm:presLayoutVars>
      </dgm:prSet>
      <dgm:spPr/>
      <dgm:t>
        <a:bodyPr/>
        <a:lstStyle/>
        <a:p>
          <a:endParaRPr lang="en-US"/>
        </a:p>
      </dgm:t>
    </dgm:pt>
    <dgm:pt modelId="{0573FCBD-D495-43A7-9DBA-488B60308C0E}" type="pres">
      <dgm:prSet presAssocID="{6CF6A40D-806F-4361-80AE-CF677CB02A88}" presName="hierChild5" presStyleCnt="0"/>
      <dgm:spPr/>
    </dgm:pt>
    <dgm:pt modelId="{A544037F-C917-4B12-9FC9-EEB038D6FF84}" type="pres">
      <dgm:prSet presAssocID="{07EF7647-2586-4DF5-A26C-3AD4D7F94D63}" presName="Name17" presStyleLbl="parChTrans1D3" presStyleIdx="4" presStyleCnt="5"/>
      <dgm:spPr/>
      <dgm:t>
        <a:bodyPr/>
        <a:lstStyle/>
        <a:p>
          <a:endParaRPr lang="en-US"/>
        </a:p>
      </dgm:t>
    </dgm:pt>
    <dgm:pt modelId="{AFB02687-DCDD-4105-81C3-D5FEA5A622A7}" type="pres">
      <dgm:prSet presAssocID="{6B0E7D4A-E6B8-48F2-9B0E-D951D36D4C19}" presName="hierRoot3" presStyleCnt="0"/>
      <dgm:spPr/>
    </dgm:pt>
    <dgm:pt modelId="{10FB20E8-0979-4B1E-9DF1-B8CB20B86B33}" type="pres">
      <dgm:prSet presAssocID="{6B0E7D4A-E6B8-48F2-9B0E-D951D36D4C19}" presName="composite3" presStyleCnt="0"/>
      <dgm:spPr/>
    </dgm:pt>
    <dgm:pt modelId="{F725EF34-D103-4593-B379-FC6E62C31540}" type="pres">
      <dgm:prSet presAssocID="{6B0E7D4A-E6B8-48F2-9B0E-D951D36D4C19}" presName="background3" presStyleLbl="node3" presStyleIdx="4" presStyleCnt="5"/>
      <dgm:spPr>
        <a:xfrm>
          <a:off x="4563248" y="2698033"/>
          <a:ext cx="829389" cy="526662"/>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pt>
    <dgm:pt modelId="{67105396-45D7-4D31-8C15-D45B9357CBFE}" type="pres">
      <dgm:prSet presAssocID="{6B0E7D4A-E6B8-48F2-9B0E-D951D36D4C19}" presName="text3" presStyleLbl="fgAcc3" presStyleIdx="4" presStyleCnt="5">
        <dgm:presLayoutVars>
          <dgm:chPref val="3"/>
        </dgm:presLayoutVars>
      </dgm:prSet>
      <dgm:spPr/>
      <dgm:t>
        <a:bodyPr/>
        <a:lstStyle/>
        <a:p>
          <a:endParaRPr lang="en-US"/>
        </a:p>
      </dgm:t>
    </dgm:pt>
    <dgm:pt modelId="{FD0318B9-286E-49A6-8741-047F70FE6B6E}" type="pres">
      <dgm:prSet presAssocID="{6B0E7D4A-E6B8-48F2-9B0E-D951D36D4C19}" presName="hierChild4" presStyleCnt="0"/>
      <dgm:spPr/>
    </dgm:pt>
  </dgm:ptLst>
  <dgm:cxnLst>
    <dgm:cxn modelId="{9B9FCCDF-A454-4625-B594-4F4CFB8B4B28}" type="presOf" srcId="{8D03181E-E0EC-4EE4-99BD-82E9711629DD}" destId="{AC788063-6E28-4CAB-B068-CBD6430CC395}" srcOrd="0" destOrd="0" presId="urn:microsoft.com/office/officeart/2005/8/layout/hierarchy1"/>
    <dgm:cxn modelId="{1BD9468A-1E7A-4004-A372-3412272E074B}" srcId="{F4CD95A7-F1CD-4EA9-AF56-BFFED6CED2EE}" destId="{72157B18-1A08-424D-8176-921E653825CD}" srcOrd="0" destOrd="0" parTransId="{267804A7-5CFC-4E07-B8CC-37C8CD18B537}" sibTransId="{10F3BC46-2CA4-48CB-82A3-294BA5156E80}"/>
    <dgm:cxn modelId="{2C764B16-5634-49A6-93E5-6F80FB031A29}" type="presOf" srcId="{EDA76DDB-4105-4AC1-8D29-825603569386}" destId="{E32D904D-3280-4A0D-90FC-54F5A99D105A}" srcOrd="0" destOrd="0" presId="urn:microsoft.com/office/officeart/2005/8/layout/hierarchy1"/>
    <dgm:cxn modelId="{F70D9025-0A82-43AD-A872-07DE51069C90}" srcId="{7CB072F0-6127-43BB-A875-9C706397F065}" destId="{7B9ACDD4-3543-49F4-AADF-C5FF64A916DE}" srcOrd="1" destOrd="0" parTransId="{6D1EDA33-90CD-4B19-BC77-414557CAD665}" sibTransId="{FA5B7C0C-F69B-438D-AFF7-65CB38D153F8}"/>
    <dgm:cxn modelId="{ECF70DEA-4676-4A6F-8BD8-A97762D4AD37}" type="presOf" srcId="{BEC3BA20-2F40-4880-8475-B1FBF9EE1A40}" destId="{44E8545B-9D8D-4BB2-841F-25AF2D3E5BE1}" srcOrd="0" destOrd="0" presId="urn:microsoft.com/office/officeart/2005/8/layout/hierarchy1"/>
    <dgm:cxn modelId="{D2A4AF1A-D6C8-4975-87F6-5DC70B322047}" srcId="{5823994A-D926-4E1A-A88D-63812823BA62}" destId="{10570A0D-91FD-4A73-822A-B7BF81C48442}" srcOrd="0" destOrd="0" parTransId="{6312CFD3-9B58-40A6-B12E-96DDCF560166}" sibTransId="{1ED96B2D-C519-4A57-8A78-77C61EB7AE71}"/>
    <dgm:cxn modelId="{1F43B35F-E064-4E93-81B5-9B6B66647ECA}" srcId="{5CF7851F-4978-48E5-9C02-344C8A362C8B}" destId="{7CB072F0-6127-43BB-A875-9C706397F065}" srcOrd="0" destOrd="0" parTransId="{4AB10D96-8A3C-4856-8092-342464048305}" sibTransId="{130817EE-BCC9-4DAD-B17C-EE6AEF634639}"/>
    <dgm:cxn modelId="{AA2E15DD-8201-4640-94D1-69B64CCC4E62}" type="presOf" srcId="{7B9ACDD4-3543-49F4-AADF-C5FF64A916DE}" destId="{BB21CD09-4AA2-46D0-875D-A697813F069D}" srcOrd="0" destOrd="0" presId="urn:microsoft.com/office/officeart/2005/8/layout/hierarchy1"/>
    <dgm:cxn modelId="{410C1C0E-D79F-4472-8D51-DBFC36CEB913}" srcId="{EC69D81F-D679-4FDA-8653-4F69015F9FD2}" destId="{F4CD95A7-F1CD-4EA9-AF56-BFFED6CED2EE}" srcOrd="0" destOrd="0" parTransId="{C9861A9E-F45E-4726-B5C2-EE5C53BACDA2}" sibTransId="{0F0DF0C4-3122-4561-A63C-905E3BB63132}"/>
    <dgm:cxn modelId="{285CDD5F-CDB2-40E8-AFA6-8B05264A0A25}" type="presOf" srcId="{6CF6A40D-806F-4361-80AE-CF677CB02A88}" destId="{5101DA6F-F461-4A55-946E-12F6F8844098}" srcOrd="0" destOrd="0" presId="urn:microsoft.com/office/officeart/2005/8/layout/hierarchy1"/>
    <dgm:cxn modelId="{20D1C2A2-7DD0-41ED-82E5-C5CBD3D78C8E}" type="presOf" srcId="{DB6D3254-0803-42E3-A5EA-330DBDFC0F00}" destId="{B475087E-8397-4367-885F-9C560F7B06FE}" srcOrd="0" destOrd="0" presId="urn:microsoft.com/office/officeart/2005/8/layout/hierarchy1"/>
    <dgm:cxn modelId="{B8A13794-BF83-4E08-A31C-8151E92DAEC8}" srcId="{EDA76DDB-4105-4AC1-8D29-825603569386}" destId="{5CF7851F-4978-48E5-9C02-344C8A362C8B}" srcOrd="0" destOrd="0" parTransId="{EF03A363-72E1-477C-A116-81DBC2703ACA}" sibTransId="{B0AFE5B1-3701-46FD-B7C4-92D3C529A436}"/>
    <dgm:cxn modelId="{2BA545C8-BC99-4AB1-ABA4-E7DBC4A27A04}" srcId="{DB6D3254-0803-42E3-A5EA-330DBDFC0F00}" destId="{EC69D81F-D679-4FDA-8653-4F69015F9FD2}" srcOrd="0" destOrd="0" parTransId="{71B77288-AFF2-4C9F-90D3-B3E1608BD9A3}" sibTransId="{F35FB2FA-411B-4342-B0BC-D210E8EDA42D}"/>
    <dgm:cxn modelId="{BCF999AF-4C8F-480B-BB61-4121EFE67E4F}" type="presOf" srcId="{07EF7647-2586-4DF5-A26C-3AD4D7F94D63}" destId="{A544037F-C917-4B12-9FC9-EEB038D6FF84}" srcOrd="0" destOrd="0" presId="urn:microsoft.com/office/officeart/2005/8/layout/hierarchy1"/>
    <dgm:cxn modelId="{3A62BBC8-526B-4D20-8798-5B728347F2C4}" type="presOf" srcId="{71B77288-AFF2-4C9F-90D3-B3E1608BD9A3}" destId="{703255BC-DBC2-444D-A423-1B974CC5F6AC}" srcOrd="0" destOrd="0" presId="urn:microsoft.com/office/officeart/2005/8/layout/hierarchy1"/>
    <dgm:cxn modelId="{B0859CCF-AF3C-49FF-8FB2-5505028948D5}" srcId="{5823994A-D926-4E1A-A88D-63812823BA62}" destId="{6CF6A40D-806F-4361-80AE-CF677CB02A88}" srcOrd="1" destOrd="0" parTransId="{AF0ECD36-09CB-4FA9-8EA2-5E6E3F03D88B}" sibTransId="{FE398DE6-5BCF-4C80-993D-C5F66058FAAE}"/>
    <dgm:cxn modelId="{CF7F77A7-6837-4534-A826-EDB0AC41F5BA}" type="presOf" srcId="{EC69D81F-D679-4FDA-8653-4F69015F9FD2}" destId="{F7A48956-DE3D-410F-87D2-B99493274D85}" srcOrd="0" destOrd="0" presId="urn:microsoft.com/office/officeart/2005/8/layout/hierarchy1"/>
    <dgm:cxn modelId="{5F3C2F7C-962A-4F80-A07B-1047A5822C4C}" type="presOf" srcId="{267804A7-5CFC-4E07-B8CC-37C8CD18B537}" destId="{DE2EA862-09BA-46C7-95FD-0D29996AF81C}" srcOrd="0" destOrd="0" presId="urn:microsoft.com/office/officeart/2005/8/layout/hierarchy1"/>
    <dgm:cxn modelId="{141C311A-4865-4F5F-B1B6-917372B20731}" type="presOf" srcId="{C9861A9E-F45E-4726-B5C2-EE5C53BACDA2}" destId="{7AD44482-BF05-45CC-9B68-966193273F20}" srcOrd="0" destOrd="0" presId="urn:microsoft.com/office/officeart/2005/8/layout/hierarchy1"/>
    <dgm:cxn modelId="{886075FB-673D-45D4-8AF5-EFEC1B1F7801}" srcId="{DB6D3254-0803-42E3-A5EA-330DBDFC0F00}" destId="{5823994A-D926-4E1A-A88D-63812823BA62}" srcOrd="1" destOrd="0" parTransId="{9453E029-9DF1-47D1-9EE9-1D3BEDB44FDC}" sibTransId="{082D8263-5C06-48A1-849C-6DD64336A7A2}"/>
    <dgm:cxn modelId="{79A00559-89A9-4D62-A1A5-48B979E9B029}" type="presOf" srcId="{466C289F-66F4-40D0-B82F-9093B951B582}" destId="{8F2CC2A3-2312-4CA4-A013-CE4792095A69}" srcOrd="0" destOrd="0" presId="urn:microsoft.com/office/officeart/2005/8/layout/hierarchy1"/>
    <dgm:cxn modelId="{30F780DA-61EF-44E4-9354-5F95F007BED7}" srcId="{5CF7851F-4978-48E5-9C02-344C8A362C8B}" destId="{DB6D3254-0803-42E3-A5EA-330DBDFC0F00}" srcOrd="1" destOrd="0" parTransId="{F1DB6D43-9E34-4BB9-8849-B953E81E314E}" sibTransId="{DB8086A9-B498-42CD-B63E-DE6350B85564}"/>
    <dgm:cxn modelId="{52B2C3E0-2BF6-46BE-BF64-8E9ED56CF4DB}" type="presOf" srcId="{9453E029-9DF1-47D1-9EE9-1D3BEDB44FDC}" destId="{4365174E-ADDA-4444-8379-B8695C99CD2A}" srcOrd="0" destOrd="0" presId="urn:microsoft.com/office/officeart/2005/8/layout/hierarchy1"/>
    <dgm:cxn modelId="{26C20140-9695-4978-815C-8FF4E59C4676}" type="presOf" srcId="{10570A0D-91FD-4A73-822A-B7BF81C48442}" destId="{A0BE34EA-B717-4A1B-BE9E-4DEEDF1D0EF4}" srcOrd="0" destOrd="0" presId="urn:microsoft.com/office/officeart/2005/8/layout/hierarchy1"/>
    <dgm:cxn modelId="{E05906FF-6CCC-4CB5-B27B-F99FCBF16E04}" srcId="{DB6D3254-0803-42E3-A5EA-330DBDFC0F00}" destId="{6B0E7D4A-E6B8-48F2-9B0E-D951D36D4C19}" srcOrd="2" destOrd="0" parTransId="{07EF7647-2586-4DF5-A26C-3AD4D7F94D63}" sibTransId="{A88BE990-C43C-4983-8773-7FAAC374D84E}"/>
    <dgm:cxn modelId="{07C6CA76-3EE9-4E12-BC41-8BE89F9F8F88}" type="presOf" srcId="{6D1EDA33-90CD-4B19-BC77-414557CAD665}" destId="{4CD4B330-7E4A-46FA-B2BF-F850A0239E5C}" srcOrd="0" destOrd="0" presId="urn:microsoft.com/office/officeart/2005/8/layout/hierarchy1"/>
    <dgm:cxn modelId="{3297FA24-B10B-4405-9475-379FA5C93078}" type="presOf" srcId="{4AB10D96-8A3C-4856-8092-342464048305}" destId="{A23416E9-3DED-4886-8398-A01A7327631A}" srcOrd="0" destOrd="0" presId="urn:microsoft.com/office/officeart/2005/8/layout/hierarchy1"/>
    <dgm:cxn modelId="{3E1BA1A4-DEE8-4FDB-91C2-BE53AA0100C9}" type="presOf" srcId="{F4CD95A7-F1CD-4EA9-AF56-BFFED6CED2EE}" destId="{02319E13-E9D3-4B62-A74E-A1299D5EF4C0}" srcOrd="0" destOrd="0" presId="urn:microsoft.com/office/officeart/2005/8/layout/hierarchy1"/>
    <dgm:cxn modelId="{56EE6725-78D6-409C-B240-4AE1D09C1EE0}" srcId="{7CB072F0-6127-43BB-A875-9C706397F065}" destId="{BEC3BA20-2F40-4880-8475-B1FBF9EE1A40}" srcOrd="0" destOrd="0" parTransId="{2F641107-B3AE-46FA-AFDD-226BCD65FEA6}" sibTransId="{E66831E6-ED42-4277-8073-00A123F5EE00}"/>
    <dgm:cxn modelId="{50F542BE-9873-40FD-A73B-1868F415AA81}" type="presOf" srcId="{6B0E7D4A-E6B8-48F2-9B0E-D951D36D4C19}" destId="{67105396-45D7-4D31-8C15-D45B9357CBFE}" srcOrd="0" destOrd="0" presId="urn:microsoft.com/office/officeart/2005/8/layout/hierarchy1"/>
    <dgm:cxn modelId="{D1D39F6B-E13B-4486-946C-4351D9E8F08C}" type="presOf" srcId="{AF0ECD36-09CB-4FA9-8EA2-5E6E3F03D88B}" destId="{1AF2F471-0553-4B4F-944B-1B227C8EEA7C}" srcOrd="0" destOrd="0" presId="urn:microsoft.com/office/officeart/2005/8/layout/hierarchy1"/>
    <dgm:cxn modelId="{F0183904-9AC3-4E3F-B211-F67B649856D1}" type="presOf" srcId="{72157B18-1A08-424D-8176-921E653825CD}" destId="{A6E9BFC9-FA92-4908-AEB3-C2D7828D6D31}" srcOrd="0" destOrd="0" presId="urn:microsoft.com/office/officeart/2005/8/layout/hierarchy1"/>
    <dgm:cxn modelId="{042783FF-7608-4B0A-A017-83DE9E5A9D6E}" type="presOf" srcId="{5CF7851F-4978-48E5-9C02-344C8A362C8B}" destId="{F4FE3430-2931-4A90-8261-622E8E83B44E}" srcOrd="0" destOrd="0" presId="urn:microsoft.com/office/officeart/2005/8/layout/hierarchy1"/>
    <dgm:cxn modelId="{EB94A40B-DE5B-4F3B-BD4D-FE3675775A8E}" type="presOf" srcId="{6312CFD3-9B58-40A6-B12E-96DDCF560166}" destId="{31E64258-6DD7-45EF-B2F6-9BC83C0A3473}" srcOrd="0" destOrd="0" presId="urn:microsoft.com/office/officeart/2005/8/layout/hierarchy1"/>
    <dgm:cxn modelId="{61CAF29D-8C6F-4453-BB06-52B2BB6DE75C}" srcId="{F4CD95A7-F1CD-4EA9-AF56-BFFED6CED2EE}" destId="{466C289F-66F4-40D0-B82F-9093B951B582}" srcOrd="1" destOrd="0" parTransId="{8D03181E-E0EC-4EE4-99BD-82E9711629DD}" sibTransId="{301671E8-6B27-4DB4-BB03-3B1EA48C6578}"/>
    <dgm:cxn modelId="{31AFBBD9-0954-48B3-A43D-99191930F487}" type="presOf" srcId="{7CB072F0-6127-43BB-A875-9C706397F065}" destId="{1DE440F2-5841-47DD-9D7D-CBDCBB804FD4}" srcOrd="0" destOrd="0" presId="urn:microsoft.com/office/officeart/2005/8/layout/hierarchy1"/>
    <dgm:cxn modelId="{FB8E46CC-CDDA-4AA6-B6BA-A53C3867D69B}" type="presOf" srcId="{5823994A-D926-4E1A-A88D-63812823BA62}" destId="{D03D7443-4D8F-424C-81B5-927B62A65186}" srcOrd="0" destOrd="0" presId="urn:microsoft.com/office/officeart/2005/8/layout/hierarchy1"/>
    <dgm:cxn modelId="{C8C94D60-BEAB-4F08-A708-68093EDF89BF}" type="presOf" srcId="{2F641107-B3AE-46FA-AFDD-226BCD65FEA6}" destId="{5BC79D32-79EF-4BF5-B83A-4E6A086D8F4C}" srcOrd="0" destOrd="0" presId="urn:microsoft.com/office/officeart/2005/8/layout/hierarchy1"/>
    <dgm:cxn modelId="{0302ECFF-7AB1-4251-A861-DACC5B411FB2}" type="presOf" srcId="{F1DB6D43-9E34-4BB9-8849-B953E81E314E}" destId="{CF857882-D832-4166-9AB2-B3C1C411B9A6}" srcOrd="0" destOrd="0" presId="urn:microsoft.com/office/officeart/2005/8/layout/hierarchy1"/>
    <dgm:cxn modelId="{EE2C915D-D5C6-4A6F-A473-45DB7871DBD5}" type="presParOf" srcId="{E32D904D-3280-4A0D-90FC-54F5A99D105A}" destId="{F365B997-DAED-4325-B477-4FB04D40BCE0}" srcOrd="0" destOrd="0" presId="urn:microsoft.com/office/officeart/2005/8/layout/hierarchy1"/>
    <dgm:cxn modelId="{A300F6D0-2964-4F42-9777-92F8912BAEC6}" type="presParOf" srcId="{F365B997-DAED-4325-B477-4FB04D40BCE0}" destId="{C618751F-B21A-4F02-B4A2-18E6BC747396}" srcOrd="0" destOrd="0" presId="urn:microsoft.com/office/officeart/2005/8/layout/hierarchy1"/>
    <dgm:cxn modelId="{EC3D4AA4-5D66-46A4-993E-78CFAEFAB6D3}" type="presParOf" srcId="{C618751F-B21A-4F02-B4A2-18E6BC747396}" destId="{F7759B38-FDEE-4234-AD14-3B5C01BA31C5}" srcOrd="0" destOrd="0" presId="urn:microsoft.com/office/officeart/2005/8/layout/hierarchy1"/>
    <dgm:cxn modelId="{5AC81B40-A247-4CF0-A1CC-FC2A67A65B97}" type="presParOf" srcId="{C618751F-B21A-4F02-B4A2-18E6BC747396}" destId="{F4FE3430-2931-4A90-8261-622E8E83B44E}" srcOrd="1" destOrd="0" presId="urn:microsoft.com/office/officeart/2005/8/layout/hierarchy1"/>
    <dgm:cxn modelId="{6225C4B8-C158-47DC-9790-745BC2C92733}" type="presParOf" srcId="{F365B997-DAED-4325-B477-4FB04D40BCE0}" destId="{5C5F1FE8-0A5E-4ECF-B1D8-4AE24AAAF733}" srcOrd="1" destOrd="0" presId="urn:microsoft.com/office/officeart/2005/8/layout/hierarchy1"/>
    <dgm:cxn modelId="{4C7D4E9D-37AC-483D-AE6E-C9FABB9E9EEF}" type="presParOf" srcId="{5C5F1FE8-0A5E-4ECF-B1D8-4AE24AAAF733}" destId="{A23416E9-3DED-4886-8398-A01A7327631A}" srcOrd="0" destOrd="0" presId="urn:microsoft.com/office/officeart/2005/8/layout/hierarchy1"/>
    <dgm:cxn modelId="{03A58092-0E16-4AEE-A8D0-5495B53F5940}" type="presParOf" srcId="{5C5F1FE8-0A5E-4ECF-B1D8-4AE24AAAF733}" destId="{FB8DA969-AF58-4CB2-A6C7-8B5CA5F63A7D}" srcOrd="1" destOrd="0" presId="urn:microsoft.com/office/officeart/2005/8/layout/hierarchy1"/>
    <dgm:cxn modelId="{63A3A528-5666-4015-BC73-9378E83B9D4A}" type="presParOf" srcId="{FB8DA969-AF58-4CB2-A6C7-8B5CA5F63A7D}" destId="{80DAF897-54C3-4D10-8A18-29383A2A7A83}" srcOrd="0" destOrd="0" presId="urn:microsoft.com/office/officeart/2005/8/layout/hierarchy1"/>
    <dgm:cxn modelId="{70FD2864-D4D2-4D66-B980-42C0A94C44BE}" type="presParOf" srcId="{80DAF897-54C3-4D10-8A18-29383A2A7A83}" destId="{62392FAF-C2B9-499F-A513-2CD010BC0307}" srcOrd="0" destOrd="0" presId="urn:microsoft.com/office/officeart/2005/8/layout/hierarchy1"/>
    <dgm:cxn modelId="{5A68B42B-89D5-41BF-A53B-7C4FC41C99F9}" type="presParOf" srcId="{80DAF897-54C3-4D10-8A18-29383A2A7A83}" destId="{1DE440F2-5841-47DD-9D7D-CBDCBB804FD4}" srcOrd="1" destOrd="0" presId="urn:microsoft.com/office/officeart/2005/8/layout/hierarchy1"/>
    <dgm:cxn modelId="{BDCE457E-0010-4F7F-A2B4-FACDABA2D7B5}" type="presParOf" srcId="{FB8DA969-AF58-4CB2-A6C7-8B5CA5F63A7D}" destId="{4AC7D562-B279-4B35-9A4F-94DCB99670A9}" srcOrd="1" destOrd="0" presId="urn:microsoft.com/office/officeart/2005/8/layout/hierarchy1"/>
    <dgm:cxn modelId="{3EE9E6CC-8CDB-4B49-A865-5A55BC878194}" type="presParOf" srcId="{4AC7D562-B279-4B35-9A4F-94DCB99670A9}" destId="{5BC79D32-79EF-4BF5-B83A-4E6A086D8F4C}" srcOrd="0" destOrd="0" presId="urn:microsoft.com/office/officeart/2005/8/layout/hierarchy1"/>
    <dgm:cxn modelId="{666ECEE1-5749-4A6A-8764-586CDD9CE4C4}" type="presParOf" srcId="{4AC7D562-B279-4B35-9A4F-94DCB99670A9}" destId="{B5F10198-0108-4AB1-B418-64B6263808EB}" srcOrd="1" destOrd="0" presId="urn:microsoft.com/office/officeart/2005/8/layout/hierarchy1"/>
    <dgm:cxn modelId="{A0E03E21-B087-4E2F-AA17-41F78C9B631E}" type="presParOf" srcId="{B5F10198-0108-4AB1-B418-64B6263808EB}" destId="{EBD82DB2-67DC-430D-8D55-279D6303191C}" srcOrd="0" destOrd="0" presId="urn:microsoft.com/office/officeart/2005/8/layout/hierarchy1"/>
    <dgm:cxn modelId="{5E3695E2-57FC-4B32-B444-6DF952BBAB63}" type="presParOf" srcId="{EBD82DB2-67DC-430D-8D55-279D6303191C}" destId="{894420D4-B814-462B-9982-A15E6FC0A77B}" srcOrd="0" destOrd="0" presId="urn:microsoft.com/office/officeart/2005/8/layout/hierarchy1"/>
    <dgm:cxn modelId="{467B9F5A-0259-4E94-935E-90D1350282A0}" type="presParOf" srcId="{EBD82DB2-67DC-430D-8D55-279D6303191C}" destId="{44E8545B-9D8D-4BB2-841F-25AF2D3E5BE1}" srcOrd="1" destOrd="0" presId="urn:microsoft.com/office/officeart/2005/8/layout/hierarchy1"/>
    <dgm:cxn modelId="{A3035EB4-57E4-485F-A03C-52E8713B9A7D}" type="presParOf" srcId="{B5F10198-0108-4AB1-B418-64B6263808EB}" destId="{D4C4779A-D70B-4199-84E1-AAE96CBE7994}" srcOrd="1" destOrd="0" presId="urn:microsoft.com/office/officeart/2005/8/layout/hierarchy1"/>
    <dgm:cxn modelId="{36A3DB68-0D20-4CEE-AC4F-7604A090D3B4}" type="presParOf" srcId="{4AC7D562-B279-4B35-9A4F-94DCB99670A9}" destId="{4CD4B330-7E4A-46FA-B2BF-F850A0239E5C}" srcOrd="2" destOrd="0" presId="urn:microsoft.com/office/officeart/2005/8/layout/hierarchy1"/>
    <dgm:cxn modelId="{864409D9-A98F-4E02-A19E-A5E3B9D53226}" type="presParOf" srcId="{4AC7D562-B279-4B35-9A4F-94DCB99670A9}" destId="{3C25BF64-C1C0-4710-BCFC-8B97D82A1489}" srcOrd="3" destOrd="0" presId="urn:microsoft.com/office/officeart/2005/8/layout/hierarchy1"/>
    <dgm:cxn modelId="{A4ED21FF-BEDF-44BA-8E8F-C87023B485FC}" type="presParOf" srcId="{3C25BF64-C1C0-4710-BCFC-8B97D82A1489}" destId="{F296C441-255B-4E65-AE32-E87425C54099}" srcOrd="0" destOrd="0" presId="urn:microsoft.com/office/officeart/2005/8/layout/hierarchy1"/>
    <dgm:cxn modelId="{0951FDE3-1434-4C31-9C33-9B03BE85F3BE}" type="presParOf" srcId="{F296C441-255B-4E65-AE32-E87425C54099}" destId="{4AE41B19-1F05-466F-BB4F-FF542AA91A8F}" srcOrd="0" destOrd="0" presId="urn:microsoft.com/office/officeart/2005/8/layout/hierarchy1"/>
    <dgm:cxn modelId="{AE5366E9-B78A-4093-9BDF-DFB1E616E833}" type="presParOf" srcId="{F296C441-255B-4E65-AE32-E87425C54099}" destId="{BB21CD09-4AA2-46D0-875D-A697813F069D}" srcOrd="1" destOrd="0" presId="urn:microsoft.com/office/officeart/2005/8/layout/hierarchy1"/>
    <dgm:cxn modelId="{E23EB504-B3C5-4C39-A4C2-68E6C09277AD}" type="presParOf" srcId="{3C25BF64-C1C0-4710-BCFC-8B97D82A1489}" destId="{E4442D7D-77CF-40FE-8F06-83E849EA91B3}" srcOrd="1" destOrd="0" presId="urn:microsoft.com/office/officeart/2005/8/layout/hierarchy1"/>
    <dgm:cxn modelId="{F31C000A-84B5-45B1-9E3A-E512B7EF2B66}" type="presParOf" srcId="{5C5F1FE8-0A5E-4ECF-B1D8-4AE24AAAF733}" destId="{CF857882-D832-4166-9AB2-B3C1C411B9A6}" srcOrd="2" destOrd="0" presId="urn:microsoft.com/office/officeart/2005/8/layout/hierarchy1"/>
    <dgm:cxn modelId="{F6CA79E7-1CDB-4B7F-B149-6BBCA5E7AA34}" type="presParOf" srcId="{5C5F1FE8-0A5E-4ECF-B1D8-4AE24AAAF733}" destId="{874D7E36-2EEA-4829-8918-EC4E7EC65F79}" srcOrd="3" destOrd="0" presId="urn:microsoft.com/office/officeart/2005/8/layout/hierarchy1"/>
    <dgm:cxn modelId="{82DE151E-B8DD-4207-B5F5-B649458F6C43}" type="presParOf" srcId="{874D7E36-2EEA-4829-8918-EC4E7EC65F79}" destId="{681C59E6-6B88-42B1-8C86-5DCB6F6CD069}" srcOrd="0" destOrd="0" presId="urn:microsoft.com/office/officeart/2005/8/layout/hierarchy1"/>
    <dgm:cxn modelId="{07139798-86F7-473E-848E-E883431C60C8}" type="presParOf" srcId="{681C59E6-6B88-42B1-8C86-5DCB6F6CD069}" destId="{C7D15962-8471-4D0F-AA80-491C7C38EA4E}" srcOrd="0" destOrd="0" presId="urn:microsoft.com/office/officeart/2005/8/layout/hierarchy1"/>
    <dgm:cxn modelId="{77A0B2AF-5555-495B-AED0-6C9917E8EE7E}" type="presParOf" srcId="{681C59E6-6B88-42B1-8C86-5DCB6F6CD069}" destId="{B475087E-8397-4367-885F-9C560F7B06FE}" srcOrd="1" destOrd="0" presId="urn:microsoft.com/office/officeart/2005/8/layout/hierarchy1"/>
    <dgm:cxn modelId="{ECA3C8CE-6081-40E8-A80E-86AFF89019ED}" type="presParOf" srcId="{874D7E36-2EEA-4829-8918-EC4E7EC65F79}" destId="{D53C729B-6ED9-41E1-B56A-FDCB1F6D0C28}" srcOrd="1" destOrd="0" presId="urn:microsoft.com/office/officeart/2005/8/layout/hierarchy1"/>
    <dgm:cxn modelId="{C0E33B16-5D86-4848-A6C2-F422ECB9A18C}" type="presParOf" srcId="{D53C729B-6ED9-41E1-B56A-FDCB1F6D0C28}" destId="{703255BC-DBC2-444D-A423-1B974CC5F6AC}" srcOrd="0" destOrd="0" presId="urn:microsoft.com/office/officeart/2005/8/layout/hierarchy1"/>
    <dgm:cxn modelId="{A950E20E-C5C5-40CE-A919-9D55E13E4F58}" type="presParOf" srcId="{D53C729B-6ED9-41E1-B56A-FDCB1F6D0C28}" destId="{C6C20C78-9297-467B-8355-68C8D9F12C4B}" srcOrd="1" destOrd="0" presId="urn:microsoft.com/office/officeart/2005/8/layout/hierarchy1"/>
    <dgm:cxn modelId="{EF116165-A93F-47A7-95D4-08E8ED0B301F}" type="presParOf" srcId="{C6C20C78-9297-467B-8355-68C8D9F12C4B}" destId="{4BA5670A-7203-4E2B-BC5A-564717BD5D14}" srcOrd="0" destOrd="0" presId="urn:microsoft.com/office/officeart/2005/8/layout/hierarchy1"/>
    <dgm:cxn modelId="{DD7251BA-32CA-47CA-B57D-297258CA72D7}" type="presParOf" srcId="{4BA5670A-7203-4E2B-BC5A-564717BD5D14}" destId="{5425FB91-8FEC-46BB-B032-9B3AFC7654E7}" srcOrd="0" destOrd="0" presId="urn:microsoft.com/office/officeart/2005/8/layout/hierarchy1"/>
    <dgm:cxn modelId="{B52F59BC-A767-464F-B2EF-15551693AF1C}" type="presParOf" srcId="{4BA5670A-7203-4E2B-BC5A-564717BD5D14}" destId="{F7A48956-DE3D-410F-87D2-B99493274D85}" srcOrd="1" destOrd="0" presId="urn:microsoft.com/office/officeart/2005/8/layout/hierarchy1"/>
    <dgm:cxn modelId="{E50C6918-0789-4240-B7EF-5C05FE8C6934}" type="presParOf" srcId="{C6C20C78-9297-467B-8355-68C8D9F12C4B}" destId="{9DC7F66A-2EFB-4D85-9DDA-56D46312536C}" srcOrd="1" destOrd="0" presId="urn:microsoft.com/office/officeart/2005/8/layout/hierarchy1"/>
    <dgm:cxn modelId="{016F9D9D-B5B4-4CD1-9C4C-2C83DF56BEBB}" type="presParOf" srcId="{9DC7F66A-2EFB-4D85-9DDA-56D46312536C}" destId="{7AD44482-BF05-45CC-9B68-966193273F20}" srcOrd="0" destOrd="0" presId="urn:microsoft.com/office/officeart/2005/8/layout/hierarchy1"/>
    <dgm:cxn modelId="{1FAA5C82-BEB3-47D8-A7F6-DE2F6909FA6A}" type="presParOf" srcId="{9DC7F66A-2EFB-4D85-9DDA-56D46312536C}" destId="{978C0354-EB49-4148-8167-0C07DDA5DA76}" srcOrd="1" destOrd="0" presId="urn:microsoft.com/office/officeart/2005/8/layout/hierarchy1"/>
    <dgm:cxn modelId="{E77C498D-0549-4A57-8A38-53264D7E6318}" type="presParOf" srcId="{978C0354-EB49-4148-8167-0C07DDA5DA76}" destId="{0E13CAB6-EF95-4B7E-BF9D-A6D77EA6AF9E}" srcOrd="0" destOrd="0" presId="urn:microsoft.com/office/officeart/2005/8/layout/hierarchy1"/>
    <dgm:cxn modelId="{73455812-2325-49BF-933D-3CA1DBF339BE}" type="presParOf" srcId="{0E13CAB6-EF95-4B7E-BF9D-A6D77EA6AF9E}" destId="{B44AE831-0B75-4512-B961-186A1D8B690F}" srcOrd="0" destOrd="0" presId="urn:microsoft.com/office/officeart/2005/8/layout/hierarchy1"/>
    <dgm:cxn modelId="{D950DB69-6CDE-448D-BA56-58315CA62275}" type="presParOf" srcId="{0E13CAB6-EF95-4B7E-BF9D-A6D77EA6AF9E}" destId="{02319E13-E9D3-4B62-A74E-A1299D5EF4C0}" srcOrd="1" destOrd="0" presId="urn:microsoft.com/office/officeart/2005/8/layout/hierarchy1"/>
    <dgm:cxn modelId="{1B61EF90-1F1A-444B-BB70-2DD54DE6482B}" type="presParOf" srcId="{978C0354-EB49-4148-8167-0C07DDA5DA76}" destId="{EA466DA1-7977-4D4F-B0E5-6194D2C3C58B}" srcOrd="1" destOrd="0" presId="urn:microsoft.com/office/officeart/2005/8/layout/hierarchy1"/>
    <dgm:cxn modelId="{F7261032-9979-46EC-A034-F3B72C7A6F0D}" type="presParOf" srcId="{EA466DA1-7977-4D4F-B0E5-6194D2C3C58B}" destId="{DE2EA862-09BA-46C7-95FD-0D29996AF81C}" srcOrd="0" destOrd="0" presId="urn:microsoft.com/office/officeart/2005/8/layout/hierarchy1"/>
    <dgm:cxn modelId="{B4EBFF49-ACAB-43F6-A4A1-F3D0F5E84D79}" type="presParOf" srcId="{EA466DA1-7977-4D4F-B0E5-6194D2C3C58B}" destId="{7733C753-BD00-47DB-8472-DA974C16F389}" srcOrd="1" destOrd="0" presId="urn:microsoft.com/office/officeart/2005/8/layout/hierarchy1"/>
    <dgm:cxn modelId="{6FE527F0-FC4C-4BCA-9B27-A0028492DA15}" type="presParOf" srcId="{7733C753-BD00-47DB-8472-DA974C16F389}" destId="{44A8B4F3-4941-4CCB-AF00-E79E7D862EC0}" srcOrd="0" destOrd="0" presId="urn:microsoft.com/office/officeart/2005/8/layout/hierarchy1"/>
    <dgm:cxn modelId="{9D6F646A-052A-4DB3-AE39-3224E52415AC}" type="presParOf" srcId="{44A8B4F3-4941-4CCB-AF00-E79E7D862EC0}" destId="{6F347DC2-6374-4F41-B22A-FB2A9B1C2AC0}" srcOrd="0" destOrd="0" presId="urn:microsoft.com/office/officeart/2005/8/layout/hierarchy1"/>
    <dgm:cxn modelId="{EB8774A7-4E48-46B6-A4CB-AD5368FE7782}" type="presParOf" srcId="{44A8B4F3-4941-4CCB-AF00-E79E7D862EC0}" destId="{A6E9BFC9-FA92-4908-AEB3-C2D7828D6D31}" srcOrd="1" destOrd="0" presId="urn:microsoft.com/office/officeart/2005/8/layout/hierarchy1"/>
    <dgm:cxn modelId="{C8792C16-285C-44EC-B358-1FA45BCF4ED8}" type="presParOf" srcId="{7733C753-BD00-47DB-8472-DA974C16F389}" destId="{916CEA32-A8D2-4C11-96E1-72BEE0BEB035}" srcOrd="1" destOrd="0" presId="urn:microsoft.com/office/officeart/2005/8/layout/hierarchy1"/>
    <dgm:cxn modelId="{B9BCFF5B-218F-47FD-9A79-B752412AF189}" type="presParOf" srcId="{EA466DA1-7977-4D4F-B0E5-6194D2C3C58B}" destId="{AC788063-6E28-4CAB-B068-CBD6430CC395}" srcOrd="2" destOrd="0" presId="urn:microsoft.com/office/officeart/2005/8/layout/hierarchy1"/>
    <dgm:cxn modelId="{317D0506-21B7-4BCA-BC42-DE05D4EA078B}" type="presParOf" srcId="{EA466DA1-7977-4D4F-B0E5-6194D2C3C58B}" destId="{1EE53E04-88F1-48C3-837A-C7D283B4082A}" srcOrd="3" destOrd="0" presId="urn:microsoft.com/office/officeart/2005/8/layout/hierarchy1"/>
    <dgm:cxn modelId="{C0DD7A1E-9F36-4E7F-8070-A03D0DB54B4F}" type="presParOf" srcId="{1EE53E04-88F1-48C3-837A-C7D283B4082A}" destId="{3EB027B2-4FCE-4701-8376-0CBD79C33BF8}" srcOrd="0" destOrd="0" presId="urn:microsoft.com/office/officeart/2005/8/layout/hierarchy1"/>
    <dgm:cxn modelId="{55109780-67B5-445A-869A-EC7924F72A0A}" type="presParOf" srcId="{3EB027B2-4FCE-4701-8376-0CBD79C33BF8}" destId="{4CEF8247-8640-4082-95DB-33978243D39A}" srcOrd="0" destOrd="0" presId="urn:microsoft.com/office/officeart/2005/8/layout/hierarchy1"/>
    <dgm:cxn modelId="{FE3FAE88-4C2A-4349-A10F-5C11BEBCF56C}" type="presParOf" srcId="{3EB027B2-4FCE-4701-8376-0CBD79C33BF8}" destId="{8F2CC2A3-2312-4CA4-A013-CE4792095A69}" srcOrd="1" destOrd="0" presId="urn:microsoft.com/office/officeart/2005/8/layout/hierarchy1"/>
    <dgm:cxn modelId="{08FDD3E8-EA04-4707-B6A9-7226202E2A38}" type="presParOf" srcId="{1EE53E04-88F1-48C3-837A-C7D283B4082A}" destId="{C0B5FC45-365D-4BEF-9934-F5DDD05BFC1B}" srcOrd="1" destOrd="0" presId="urn:microsoft.com/office/officeart/2005/8/layout/hierarchy1"/>
    <dgm:cxn modelId="{7C2BCF27-5942-49C4-BD4F-2A0DCAFE0CC8}" type="presParOf" srcId="{D53C729B-6ED9-41E1-B56A-FDCB1F6D0C28}" destId="{4365174E-ADDA-4444-8379-B8695C99CD2A}" srcOrd="2" destOrd="0" presId="urn:microsoft.com/office/officeart/2005/8/layout/hierarchy1"/>
    <dgm:cxn modelId="{F42A4EC3-E90D-425B-BE43-BC9940A070D6}" type="presParOf" srcId="{D53C729B-6ED9-41E1-B56A-FDCB1F6D0C28}" destId="{7AB09B78-4824-4F16-A122-384FE1FCB849}" srcOrd="3" destOrd="0" presId="urn:microsoft.com/office/officeart/2005/8/layout/hierarchy1"/>
    <dgm:cxn modelId="{7FBFABC6-2882-4AF5-9A88-277721A234E8}" type="presParOf" srcId="{7AB09B78-4824-4F16-A122-384FE1FCB849}" destId="{C2840716-63B4-4FC1-A9CE-45CA2A17C22F}" srcOrd="0" destOrd="0" presId="urn:microsoft.com/office/officeart/2005/8/layout/hierarchy1"/>
    <dgm:cxn modelId="{54F3F809-E256-47BE-834A-4DF250DBD55C}" type="presParOf" srcId="{C2840716-63B4-4FC1-A9CE-45CA2A17C22F}" destId="{0FAC5CB7-20B9-4B05-B8A6-D3A84DB8A408}" srcOrd="0" destOrd="0" presId="urn:microsoft.com/office/officeart/2005/8/layout/hierarchy1"/>
    <dgm:cxn modelId="{D4FE846B-5EC6-40CF-8FB6-D584A35239B0}" type="presParOf" srcId="{C2840716-63B4-4FC1-A9CE-45CA2A17C22F}" destId="{D03D7443-4D8F-424C-81B5-927B62A65186}" srcOrd="1" destOrd="0" presId="urn:microsoft.com/office/officeart/2005/8/layout/hierarchy1"/>
    <dgm:cxn modelId="{F6C4A3C7-1D19-4A11-8B63-4401364A1515}" type="presParOf" srcId="{7AB09B78-4824-4F16-A122-384FE1FCB849}" destId="{9849572A-D3E6-4D37-BA03-BF3113E06375}" srcOrd="1" destOrd="0" presId="urn:microsoft.com/office/officeart/2005/8/layout/hierarchy1"/>
    <dgm:cxn modelId="{156DFBBD-54CF-4900-AC03-96B7F1880126}" type="presParOf" srcId="{9849572A-D3E6-4D37-BA03-BF3113E06375}" destId="{31E64258-6DD7-45EF-B2F6-9BC83C0A3473}" srcOrd="0" destOrd="0" presId="urn:microsoft.com/office/officeart/2005/8/layout/hierarchy1"/>
    <dgm:cxn modelId="{A3216E05-3FA4-48B7-AC92-E753FAD1C626}" type="presParOf" srcId="{9849572A-D3E6-4D37-BA03-BF3113E06375}" destId="{73967014-A433-40A7-8607-A1DB4366DF2C}" srcOrd="1" destOrd="0" presId="urn:microsoft.com/office/officeart/2005/8/layout/hierarchy1"/>
    <dgm:cxn modelId="{2F2AAF3F-EDA9-44BF-882A-D08037E24774}" type="presParOf" srcId="{73967014-A433-40A7-8607-A1DB4366DF2C}" destId="{47C13371-A7FA-4F58-8650-E0B72DB06E8F}" srcOrd="0" destOrd="0" presId="urn:microsoft.com/office/officeart/2005/8/layout/hierarchy1"/>
    <dgm:cxn modelId="{E1C550CD-56E9-4AC3-AA87-5F15FB7E6A58}" type="presParOf" srcId="{47C13371-A7FA-4F58-8650-E0B72DB06E8F}" destId="{1F858673-A9F0-4AD6-84A7-BB19A861BBF2}" srcOrd="0" destOrd="0" presId="urn:microsoft.com/office/officeart/2005/8/layout/hierarchy1"/>
    <dgm:cxn modelId="{248646A0-3A59-4D9E-BC74-FD063B9FD634}" type="presParOf" srcId="{47C13371-A7FA-4F58-8650-E0B72DB06E8F}" destId="{A0BE34EA-B717-4A1B-BE9E-4DEEDF1D0EF4}" srcOrd="1" destOrd="0" presId="urn:microsoft.com/office/officeart/2005/8/layout/hierarchy1"/>
    <dgm:cxn modelId="{7418FEBC-EDBE-40F9-A6E9-3C7DC3F4655D}" type="presParOf" srcId="{73967014-A433-40A7-8607-A1DB4366DF2C}" destId="{430C2063-B357-40AE-8022-F8B1EC7147BF}" srcOrd="1" destOrd="0" presId="urn:microsoft.com/office/officeart/2005/8/layout/hierarchy1"/>
    <dgm:cxn modelId="{73773200-2672-4914-ADE5-8EF7F029BB29}" type="presParOf" srcId="{9849572A-D3E6-4D37-BA03-BF3113E06375}" destId="{1AF2F471-0553-4B4F-944B-1B227C8EEA7C}" srcOrd="2" destOrd="0" presId="urn:microsoft.com/office/officeart/2005/8/layout/hierarchy1"/>
    <dgm:cxn modelId="{1D492A40-1614-484C-9760-70CAFC411628}" type="presParOf" srcId="{9849572A-D3E6-4D37-BA03-BF3113E06375}" destId="{E24609D7-5DC5-4852-9043-66D89D864320}" srcOrd="3" destOrd="0" presId="urn:microsoft.com/office/officeart/2005/8/layout/hierarchy1"/>
    <dgm:cxn modelId="{1E95C1FB-4FFB-4D7E-8967-0A2EBB8B8435}" type="presParOf" srcId="{E24609D7-5DC5-4852-9043-66D89D864320}" destId="{437B1C31-D0BD-438E-A7A2-CA3E5D3FB2C7}" srcOrd="0" destOrd="0" presId="urn:microsoft.com/office/officeart/2005/8/layout/hierarchy1"/>
    <dgm:cxn modelId="{F1FEBF40-A4D6-43B5-A5AA-22370A47BE51}" type="presParOf" srcId="{437B1C31-D0BD-438E-A7A2-CA3E5D3FB2C7}" destId="{43CDF376-32AD-420E-B89F-9BF3C50A8E07}" srcOrd="0" destOrd="0" presId="urn:microsoft.com/office/officeart/2005/8/layout/hierarchy1"/>
    <dgm:cxn modelId="{4BEA8F3A-1D1B-47A9-97B8-91F1FCFA4691}" type="presParOf" srcId="{437B1C31-D0BD-438E-A7A2-CA3E5D3FB2C7}" destId="{5101DA6F-F461-4A55-946E-12F6F8844098}" srcOrd="1" destOrd="0" presId="urn:microsoft.com/office/officeart/2005/8/layout/hierarchy1"/>
    <dgm:cxn modelId="{B1B825FA-C89A-472E-A13B-CFE19D0C872A}" type="presParOf" srcId="{E24609D7-5DC5-4852-9043-66D89D864320}" destId="{0573FCBD-D495-43A7-9DBA-488B60308C0E}" srcOrd="1" destOrd="0" presId="urn:microsoft.com/office/officeart/2005/8/layout/hierarchy1"/>
    <dgm:cxn modelId="{9CB36AD2-DCDE-4E41-BD53-0B04A994F32B}" type="presParOf" srcId="{D53C729B-6ED9-41E1-B56A-FDCB1F6D0C28}" destId="{A544037F-C917-4B12-9FC9-EEB038D6FF84}" srcOrd="4" destOrd="0" presId="urn:microsoft.com/office/officeart/2005/8/layout/hierarchy1"/>
    <dgm:cxn modelId="{FD824C43-B6C4-4EFD-BA83-784BEE3D046A}" type="presParOf" srcId="{D53C729B-6ED9-41E1-B56A-FDCB1F6D0C28}" destId="{AFB02687-DCDD-4105-81C3-D5FEA5A622A7}" srcOrd="5" destOrd="0" presId="urn:microsoft.com/office/officeart/2005/8/layout/hierarchy1"/>
    <dgm:cxn modelId="{1A8C31C6-DD0F-4610-9601-3740E304F1F9}" type="presParOf" srcId="{AFB02687-DCDD-4105-81C3-D5FEA5A622A7}" destId="{10FB20E8-0979-4B1E-9DF1-B8CB20B86B33}" srcOrd="0" destOrd="0" presId="urn:microsoft.com/office/officeart/2005/8/layout/hierarchy1"/>
    <dgm:cxn modelId="{AE817FEC-06CC-4E9D-85F5-80EDF24180D9}" type="presParOf" srcId="{10FB20E8-0979-4B1E-9DF1-B8CB20B86B33}" destId="{F725EF34-D103-4593-B379-FC6E62C31540}" srcOrd="0" destOrd="0" presId="urn:microsoft.com/office/officeart/2005/8/layout/hierarchy1"/>
    <dgm:cxn modelId="{8F6790C6-097D-46C9-A553-F5F8EE10933D}" type="presParOf" srcId="{10FB20E8-0979-4B1E-9DF1-B8CB20B86B33}" destId="{67105396-45D7-4D31-8C15-D45B9357CBFE}" srcOrd="1" destOrd="0" presId="urn:microsoft.com/office/officeart/2005/8/layout/hierarchy1"/>
    <dgm:cxn modelId="{BAB5E3D8-BC29-4703-8EC6-3EB7D77D85AC}" type="presParOf" srcId="{AFB02687-DCDD-4105-81C3-D5FEA5A622A7}" destId="{FD0318B9-286E-49A6-8741-047F70FE6B6E}"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5D4449-6F86-4EF2-B047-6D50D9F2680A}">
      <dsp:nvSpPr>
        <dsp:cNvPr id="0" name=""/>
        <dsp:cNvSpPr/>
      </dsp:nvSpPr>
      <dsp:spPr>
        <a:xfrm>
          <a:off x="-4594335" y="-704407"/>
          <a:ext cx="5472816" cy="5472816"/>
        </a:xfrm>
        <a:prstGeom prst="blockArc">
          <a:avLst>
            <a:gd name="adj1" fmla="val 18900000"/>
            <a:gd name="adj2" fmla="val 2700000"/>
            <a:gd name="adj3" fmla="val 395"/>
          </a:avLst>
        </a:prstGeom>
        <a:noFill/>
        <a:ln w="1905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9B833EF-5B4B-479D-871A-0C7F8D0004E8}">
      <dsp:nvSpPr>
        <dsp:cNvPr id="0" name=""/>
        <dsp:cNvSpPr/>
      </dsp:nvSpPr>
      <dsp:spPr>
        <a:xfrm>
          <a:off x="328048" y="214010"/>
          <a:ext cx="5712764" cy="42785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39612" tIns="45720" rIns="45720" bIns="45720" numCol="1" spcCol="1270" anchor="ctr" anchorCtr="0">
          <a:noAutofit/>
        </a:bodyPr>
        <a:lstStyle/>
        <a:p>
          <a:pPr marL="0" marR="0" lvl="0" indent="0" algn="l" defTabSz="914400" eaLnBrk="1" fontAlgn="auto" latinLnBrk="0" hangingPunct="1">
            <a:lnSpc>
              <a:spcPct val="100000"/>
            </a:lnSpc>
            <a:spcBef>
              <a:spcPct val="0"/>
            </a:spcBef>
            <a:spcAft>
              <a:spcPts val="0"/>
            </a:spcAft>
            <a:buClrTx/>
            <a:buSzTx/>
            <a:buFontTx/>
            <a:buNone/>
            <a:tabLst/>
            <a:defRPr/>
          </a:pPr>
          <a:r>
            <a:rPr lang="en-GB" sz="1800" kern="1200">
              <a:solidFill>
                <a:srgbClr val="FFFF00"/>
              </a:solidFill>
            </a:rPr>
            <a:t>Experiment</a:t>
          </a:r>
        </a:p>
      </dsp:txBody>
      <dsp:txXfrm>
        <a:off x="328048" y="214010"/>
        <a:ext cx="5712764" cy="427857"/>
      </dsp:txXfrm>
    </dsp:sp>
    <dsp:sp modelId="{B2DA9288-0864-44A2-99DB-AF9B7305D9B4}">
      <dsp:nvSpPr>
        <dsp:cNvPr id="0" name=""/>
        <dsp:cNvSpPr/>
      </dsp:nvSpPr>
      <dsp:spPr>
        <a:xfrm>
          <a:off x="60637" y="160528"/>
          <a:ext cx="534822" cy="534822"/>
        </a:xfrm>
        <a:prstGeom prst="ellipse">
          <a:avLst/>
        </a:prstGeom>
        <a:solidFill>
          <a:schemeClr val="l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F804078-DFF2-4E26-9E10-22034E1B97F0}">
      <dsp:nvSpPr>
        <dsp:cNvPr id="0" name=""/>
        <dsp:cNvSpPr/>
      </dsp:nvSpPr>
      <dsp:spPr>
        <a:xfrm>
          <a:off x="679991" y="855715"/>
          <a:ext cx="5360822" cy="42785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39612" tIns="45720" rIns="45720" bIns="45720" numCol="1" spcCol="1270" anchor="ctr" anchorCtr="0">
          <a:noAutofit/>
        </a:bodyPr>
        <a:lstStyle/>
        <a:p>
          <a:pPr marL="0" marR="0" lvl="0" indent="0" algn="l" defTabSz="914400" eaLnBrk="1" fontAlgn="auto" latinLnBrk="0" hangingPunct="1">
            <a:lnSpc>
              <a:spcPct val="100000"/>
            </a:lnSpc>
            <a:spcBef>
              <a:spcPct val="0"/>
            </a:spcBef>
            <a:spcAft>
              <a:spcPts val="0"/>
            </a:spcAft>
            <a:buClrTx/>
            <a:buSzTx/>
            <a:buFontTx/>
            <a:buNone/>
            <a:tabLst/>
            <a:defRPr/>
          </a:pPr>
          <a:r>
            <a:rPr lang="en-GB" sz="1800" kern="1200">
              <a:solidFill>
                <a:srgbClr val="FFFF00"/>
              </a:solidFill>
            </a:rPr>
            <a:t>Ethnographic</a:t>
          </a:r>
        </a:p>
      </dsp:txBody>
      <dsp:txXfrm>
        <a:off x="679991" y="855715"/>
        <a:ext cx="5360822" cy="427857"/>
      </dsp:txXfrm>
    </dsp:sp>
    <dsp:sp modelId="{38C9FA87-1C13-4129-8085-AF751C60A8E4}">
      <dsp:nvSpPr>
        <dsp:cNvPr id="0" name=""/>
        <dsp:cNvSpPr/>
      </dsp:nvSpPr>
      <dsp:spPr>
        <a:xfrm>
          <a:off x="412579" y="802233"/>
          <a:ext cx="534822" cy="534822"/>
        </a:xfrm>
        <a:prstGeom prst="ellipse">
          <a:avLst/>
        </a:prstGeom>
        <a:solidFill>
          <a:schemeClr val="l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DEBCD41-B2EB-42AF-9707-A2DEDBBA8FB9}">
      <dsp:nvSpPr>
        <dsp:cNvPr id="0" name=""/>
        <dsp:cNvSpPr/>
      </dsp:nvSpPr>
      <dsp:spPr>
        <a:xfrm>
          <a:off x="840925" y="1497421"/>
          <a:ext cx="5199888" cy="42785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39612" tIns="45720" rIns="45720" bIns="45720" numCol="1" spcCol="1270" anchor="ctr" anchorCtr="0">
          <a:noAutofit/>
        </a:bodyPr>
        <a:lstStyle/>
        <a:p>
          <a:pPr marL="0" marR="0" lvl="0" indent="0" algn="l" defTabSz="914400" eaLnBrk="1" fontAlgn="auto" latinLnBrk="0" hangingPunct="1">
            <a:lnSpc>
              <a:spcPct val="100000"/>
            </a:lnSpc>
            <a:spcBef>
              <a:spcPct val="0"/>
            </a:spcBef>
            <a:spcAft>
              <a:spcPts val="0"/>
            </a:spcAft>
            <a:buClrTx/>
            <a:buSzTx/>
            <a:buFontTx/>
            <a:buNone/>
            <a:tabLst/>
            <a:defRPr/>
          </a:pPr>
          <a:r>
            <a:rPr lang="en-GB" sz="1800" kern="1200">
              <a:solidFill>
                <a:srgbClr val="FFFF00"/>
              </a:solidFill>
            </a:rPr>
            <a:t>Case study</a:t>
          </a:r>
          <a:endParaRPr lang="en-GB" kern="1200"/>
        </a:p>
      </dsp:txBody>
      <dsp:txXfrm>
        <a:off x="840925" y="1497421"/>
        <a:ext cx="5199888" cy="427857"/>
      </dsp:txXfrm>
    </dsp:sp>
    <dsp:sp modelId="{DC414D38-CCD9-40DF-9090-B51B63F82C91}">
      <dsp:nvSpPr>
        <dsp:cNvPr id="0" name=""/>
        <dsp:cNvSpPr/>
      </dsp:nvSpPr>
      <dsp:spPr>
        <a:xfrm>
          <a:off x="573514" y="1443939"/>
          <a:ext cx="534822" cy="534822"/>
        </a:xfrm>
        <a:prstGeom prst="ellipse">
          <a:avLst/>
        </a:prstGeom>
        <a:solidFill>
          <a:schemeClr val="l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D7EAE10-012A-4E3D-BDC2-4C79EBDC1925}">
      <dsp:nvSpPr>
        <dsp:cNvPr id="0" name=""/>
        <dsp:cNvSpPr/>
      </dsp:nvSpPr>
      <dsp:spPr>
        <a:xfrm>
          <a:off x="840925" y="2138720"/>
          <a:ext cx="5199888" cy="42785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39612" tIns="45720" rIns="45720" bIns="45720" numCol="1" spcCol="1270" anchor="ctr" anchorCtr="0">
          <a:noAutofit/>
        </a:bodyPr>
        <a:lstStyle/>
        <a:p>
          <a:pPr marL="0" marR="0" lvl="0" indent="0" algn="l" defTabSz="1955800" eaLnBrk="1" fontAlgn="auto" latinLnBrk="0" hangingPunct="1">
            <a:lnSpc>
              <a:spcPct val="90000"/>
            </a:lnSpc>
            <a:spcBef>
              <a:spcPct val="0"/>
            </a:spcBef>
            <a:spcAft>
              <a:spcPct val="35000"/>
            </a:spcAft>
            <a:buClrTx/>
            <a:buSzTx/>
            <a:buFontTx/>
            <a:buNone/>
            <a:tabLst/>
            <a:defRPr/>
          </a:pPr>
          <a:r>
            <a:rPr lang="en-GB" sz="1800" kern="1200">
              <a:solidFill>
                <a:srgbClr val="FFFF00"/>
              </a:solidFill>
            </a:rPr>
            <a:t>Grounded theory</a:t>
          </a:r>
          <a:endParaRPr lang="en-GB" kern="1200"/>
        </a:p>
      </dsp:txBody>
      <dsp:txXfrm>
        <a:off x="840925" y="2138720"/>
        <a:ext cx="5199888" cy="427857"/>
      </dsp:txXfrm>
    </dsp:sp>
    <dsp:sp modelId="{FBD0B790-1D42-4FAD-91A6-865287D553DA}">
      <dsp:nvSpPr>
        <dsp:cNvPr id="0" name=""/>
        <dsp:cNvSpPr/>
      </dsp:nvSpPr>
      <dsp:spPr>
        <a:xfrm>
          <a:off x="573514" y="2085238"/>
          <a:ext cx="534822" cy="534822"/>
        </a:xfrm>
        <a:prstGeom prst="ellipse">
          <a:avLst/>
        </a:prstGeom>
        <a:solidFill>
          <a:schemeClr val="l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06E73C5-FA6B-45B8-89B0-55EFD9EAAFC2}">
      <dsp:nvSpPr>
        <dsp:cNvPr id="0" name=""/>
        <dsp:cNvSpPr/>
      </dsp:nvSpPr>
      <dsp:spPr>
        <a:xfrm>
          <a:off x="679991" y="2780426"/>
          <a:ext cx="5360822" cy="42785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39612" tIns="45720" rIns="45720" bIns="45720" numCol="1" spcCol="1270" anchor="ctr" anchorCtr="0">
          <a:noAutofit/>
        </a:bodyPr>
        <a:lstStyle/>
        <a:p>
          <a:pPr marL="0" marR="0" lvl="0" indent="0" algn="l" defTabSz="1955800" eaLnBrk="1" fontAlgn="auto" latinLnBrk="0" hangingPunct="1">
            <a:lnSpc>
              <a:spcPct val="90000"/>
            </a:lnSpc>
            <a:spcBef>
              <a:spcPct val="0"/>
            </a:spcBef>
            <a:spcAft>
              <a:spcPct val="35000"/>
            </a:spcAft>
            <a:buClrTx/>
            <a:buSzTx/>
            <a:buFontTx/>
            <a:buNone/>
            <a:tabLst/>
            <a:defRPr/>
          </a:pPr>
          <a:r>
            <a:rPr lang="en-GB" sz="1800" kern="1200">
              <a:solidFill>
                <a:srgbClr val="FFFF00"/>
              </a:solidFill>
            </a:rPr>
            <a:t>Action research</a:t>
          </a:r>
        </a:p>
      </dsp:txBody>
      <dsp:txXfrm>
        <a:off x="679991" y="2780426"/>
        <a:ext cx="5360822" cy="427857"/>
      </dsp:txXfrm>
    </dsp:sp>
    <dsp:sp modelId="{A2FC809F-0B4B-4959-AD78-6704DCA73200}">
      <dsp:nvSpPr>
        <dsp:cNvPr id="0" name=""/>
        <dsp:cNvSpPr/>
      </dsp:nvSpPr>
      <dsp:spPr>
        <a:xfrm>
          <a:off x="412579" y="2726944"/>
          <a:ext cx="534822" cy="534822"/>
        </a:xfrm>
        <a:prstGeom prst="ellipse">
          <a:avLst/>
        </a:prstGeom>
        <a:solidFill>
          <a:schemeClr val="l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C89A8F0-2385-4E08-A57F-1BAF643AC239}">
      <dsp:nvSpPr>
        <dsp:cNvPr id="0" name=""/>
        <dsp:cNvSpPr/>
      </dsp:nvSpPr>
      <dsp:spPr>
        <a:xfrm>
          <a:off x="328048" y="3422131"/>
          <a:ext cx="5712764" cy="42785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39612" tIns="45720" rIns="45720" bIns="45720" numCol="1" spcCol="1270" anchor="ctr" anchorCtr="0">
          <a:noAutofit/>
        </a:bodyPr>
        <a:lstStyle/>
        <a:p>
          <a:pPr lvl="0" algn="l" defTabSz="1955800">
            <a:lnSpc>
              <a:spcPct val="90000"/>
            </a:lnSpc>
            <a:spcBef>
              <a:spcPct val="0"/>
            </a:spcBef>
            <a:spcAft>
              <a:spcPct val="35000"/>
            </a:spcAft>
          </a:pPr>
          <a:r>
            <a:rPr lang="en-GB" sz="1800" kern="1200">
              <a:solidFill>
                <a:srgbClr val="FFFF00"/>
              </a:solidFill>
            </a:rPr>
            <a:t>Survey</a:t>
          </a:r>
        </a:p>
      </dsp:txBody>
      <dsp:txXfrm>
        <a:off x="328048" y="3422131"/>
        <a:ext cx="5712764" cy="427857"/>
      </dsp:txXfrm>
    </dsp:sp>
    <dsp:sp modelId="{5F18093F-A7EC-4E10-8F8B-B565D0E56C49}">
      <dsp:nvSpPr>
        <dsp:cNvPr id="0" name=""/>
        <dsp:cNvSpPr/>
      </dsp:nvSpPr>
      <dsp:spPr>
        <a:xfrm>
          <a:off x="60637" y="3368649"/>
          <a:ext cx="534822" cy="534822"/>
        </a:xfrm>
        <a:prstGeom prst="ellipse">
          <a:avLst/>
        </a:prstGeom>
        <a:solidFill>
          <a:schemeClr val="l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44037F-C917-4B12-9FC9-EEB038D6FF84}">
      <dsp:nvSpPr>
        <dsp:cNvPr id="0" name=""/>
        <dsp:cNvSpPr/>
      </dsp:nvSpPr>
      <dsp:spPr>
        <a:xfrm>
          <a:off x="4628019" y="1612281"/>
          <a:ext cx="1576916" cy="300187"/>
        </a:xfrm>
        <a:custGeom>
          <a:avLst/>
          <a:gdLst/>
          <a:ahLst/>
          <a:cxnLst/>
          <a:rect l="0" t="0" r="0" b="0"/>
          <a:pathLst>
            <a:path>
              <a:moveTo>
                <a:pt x="0" y="0"/>
              </a:moveTo>
              <a:lnTo>
                <a:pt x="0" y="164380"/>
              </a:lnTo>
              <a:lnTo>
                <a:pt x="1267122" y="164380"/>
              </a:lnTo>
              <a:lnTo>
                <a:pt x="1267122" y="241214"/>
              </a:lnTo>
            </a:path>
          </a:pathLst>
        </a:custGeom>
        <a:noFill/>
        <a:ln w="25400" cap="flat" cmpd="sng" algn="ctr">
          <a:solidFill>
            <a:srgbClr val="4F81BD">
              <a:shade val="80000"/>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1AF2F471-0553-4B4F-944B-1B227C8EEA7C}">
      <dsp:nvSpPr>
        <dsp:cNvPr id="0" name=""/>
        <dsp:cNvSpPr/>
      </dsp:nvSpPr>
      <dsp:spPr>
        <a:xfrm>
          <a:off x="4943402" y="2567893"/>
          <a:ext cx="630766" cy="300187"/>
        </a:xfrm>
        <a:custGeom>
          <a:avLst/>
          <a:gdLst/>
          <a:ahLst/>
          <a:cxnLst/>
          <a:rect l="0" t="0" r="0" b="0"/>
          <a:pathLst>
            <a:path>
              <a:moveTo>
                <a:pt x="0" y="0"/>
              </a:moveTo>
              <a:lnTo>
                <a:pt x="0" y="164380"/>
              </a:lnTo>
              <a:lnTo>
                <a:pt x="506849" y="164380"/>
              </a:lnTo>
              <a:lnTo>
                <a:pt x="506849" y="241214"/>
              </a:lnTo>
            </a:path>
          </a:pathLst>
        </a:custGeom>
        <a:noFill/>
        <a:ln w="25400" cap="flat" cmpd="sng" algn="ctr">
          <a:solidFill>
            <a:srgbClr val="4F81BD">
              <a:shade val="80000"/>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31E64258-6DD7-45EF-B2F6-9BC83C0A3473}">
      <dsp:nvSpPr>
        <dsp:cNvPr id="0" name=""/>
        <dsp:cNvSpPr/>
      </dsp:nvSpPr>
      <dsp:spPr>
        <a:xfrm>
          <a:off x="4312635" y="2567893"/>
          <a:ext cx="630766" cy="300187"/>
        </a:xfrm>
        <a:custGeom>
          <a:avLst/>
          <a:gdLst/>
          <a:ahLst/>
          <a:cxnLst/>
          <a:rect l="0" t="0" r="0" b="0"/>
          <a:pathLst>
            <a:path>
              <a:moveTo>
                <a:pt x="506849" y="0"/>
              </a:moveTo>
              <a:lnTo>
                <a:pt x="506849" y="164380"/>
              </a:lnTo>
              <a:lnTo>
                <a:pt x="0" y="164380"/>
              </a:lnTo>
              <a:lnTo>
                <a:pt x="0" y="241214"/>
              </a:lnTo>
            </a:path>
          </a:pathLst>
        </a:custGeom>
        <a:noFill/>
        <a:ln w="25400" cap="flat" cmpd="sng" algn="ctr">
          <a:solidFill>
            <a:srgbClr val="4F81BD">
              <a:shade val="80000"/>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4365174E-ADDA-4444-8379-B8695C99CD2A}">
      <dsp:nvSpPr>
        <dsp:cNvPr id="0" name=""/>
        <dsp:cNvSpPr/>
      </dsp:nvSpPr>
      <dsp:spPr>
        <a:xfrm>
          <a:off x="4628019" y="1612281"/>
          <a:ext cx="315383" cy="300187"/>
        </a:xfrm>
        <a:custGeom>
          <a:avLst/>
          <a:gdLst/>
          <a:ahLst/>
          <a:cxnLst/>
          <a:rect l="0" t="0" r="0" b="0"/>
          <a:pathLst>
            <a:path>
              <a:moveTo>
                <a:pt x="0" y="0"/>
              </a:moveTo>
              <a:lnTo>
                <a:pt x="0" y="164380"/>
              </a:lnTo>
              <a:lnTo>
                <a:pt x="253424" y="164380"/>
              </a:lnTo>
              <a:lnTo>
                <a:pt x="253424" y="241214"/>
              </a:lnTo>
            </a:path>
          </a:pathLst>
        </a:custGeom>
        <a:noFill/>
        <a:ln w="25400" cap="flat" cmpd="sng" algn="ctr">
          <a:solidFill>
            <a:srgbClr val="4F81BD">
              <a:shade val="80000"/>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AC788063-6E28-4CAB-B068-CBD6430CC395}">
      <dsp:nvSpPr>
        <dsp:cNvPr id="0" name=""/>
        <dsp:cNvSpPr/>
      </dsp:nvSpPr>
      <dsp:spPr>
        <a:xfrm>
          <a:off x="3051102" y="3523504"/>
          <a:ext cx="630766" cy="300187"/>
        </a:xfrm>
        <a:custGeom>
          <a:avLst/>
          <a:gdLst/>
          <a:ahLst/>
          <a:cxnLst/>
          <a:rect l="0" t="0" r="0" b="0"/>
          <a:pathLst>
            <a:path>
              <a:moveTo>
                <a:pt x="0" y="0"/>
              </a:moveTo>
              <a:lnTo>
                <a:pt x="0" y="164380"/>
              </a:lnTo>
              <a:lnTo>
                <a:pt x="506849" y="164380"/>
              </a:lnTo>
              <a:lnTo>
                <a:pt x="506849" y="241214"/>
              </a:lnTo>
            </a:path>
          </a:pathLst>
        </a:custGeom>
        <a:noFill/>
        <a:ln w="25400" cap="flat" cmpd="sng" algn="ctr">
          <a:solidFill>
            <a:srgbClr val="4F81BD">
              <a:shade val="80000"/>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DE2EA862-09BA-46C7-95FD-0D29996AF81C}">
      <dsp:nvSpPr>
        <dsp:cNvPr id="0" name=""/>
        <dsp:cNvSpPr/>
      </dsp:nvSpPr>
      <dsp:spPr>
        <a:xfrm>
          <a:off x="2420335" y="3523504"/>
          <a:ext cx="630766" cy="300187"/>
        </a:xfrm>
        <a:custGeom>
          <a:avLst/>
          <a:gdLst/>
          <a:ahLst/>
          <a:cxnLst/>
          <a:rect l="0" t="0" r="0" b="0"/>
          <a:pathLst>
            <a:path>
              <a:moveTo>
                <a:pt x="506849" y="0"/>
              </a:moveTo>
              <a:lnTo>
                <a:pt x="506849" y="164380"/>
              </a:lnTo>
              <a:lnTo>
                <a:pt x="0" y="164380"/>
              </a:lnTo>
              <a:lnTo>
                <a:pt x="0" y="241214"/>
              </a:lnTo>
            </a:path>
          </a:pathLst>
        </a:custGeom>
        <a:noFill/>
        <a:ln w="25400" cap="flat" cmpd="sng" algn="ctr">
          <a:solidFill>
            <a:srgbClr val="4F81BD">
              <a:shade val="80000"/>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7AD44482-BF05-45CC-9B68-966193273F20}">
      <dsp:nvSpPr>
        <dsp:cNvPr id="0" name=""/>
        <dsp:cNvSpPr/>
      </dsp:nvSpPr>
      <dsp:spPr>
        <a:xfrm>
          <a:off x="3005382" y="2567893"/>
          <a:ext cx="91440" cy="300187"/>
        </a:xfrm>
        <a:custGeom>
          <a:avLst/>
          <a:gdLst/>
          <a:ahLst/>
          <a:cxnLst/>
          <a:rect l="0" t="0" r="0" b="0"/>
          <a:pathLst>
            <a:path>
              <a:moveTo>
                <a:pt x="45720" y="0"/>
              </a:moveTo>
              <a:lnTo>
                <a:pt x="45720" y="241214"/>
              </a:lnTo>
            </a:path>
          </a:pathLst>
        </a:custGeom>
        <a:noFill/>
        <a:ln w="25400" cap="flat" cmpd="sng" algn="ctr">
          <a:solidFill>
            <a:srgbClr val="4F81BD">
              <a:shade val="80000"/>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703255BC-DBC2-444D-A423-1B974CC5F6AC}">
      <dsp:nvSpPr>
        <dsp:cNvPr id="0" name=""/>
        <dsp:cNvSpPr/>
      </dsp:nvSpPr>
      <dsp:spPr>
        <a:xfrm>
          <a:off x="3051102" y="1612281"/>
          <a:ext cx="1576916" cy="300187"/>
        </a:xfrm>
        <a:custGeom>
          <a:avLst/>
          <a:gdLst/>
          <a:ahLst/>
          <a:cxnLst/>
          <a:rect l="0" t="0" r="0" b="0"/>
          <a:pathLst>
            <a:path>
              <a:moveTo>
                <a:pt x="1267122" y="0"/>
              </a:moveTo>
              <a:lnTo>
                <a:pt x="1267122" y="164380"/>
              </a:lnTo>
              <a:lnTo>
                <a:pt x="0" y="164380"/>
              </a:lnTo>
              <a:lnTo>
                <a:pt x="0" y="241214"/>
              </a:lnTo>
            </a:path>
          </a:pathLst>
        </a:custGeom>
        <a:noFill/>
        <a:ln w="25400" cap="flat" cmpd="sng" algn="ctr">
          <a:solidFill>
            <a:srgbClr val="4F81BD">
              <a:shade val="80000"/>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CF857882-D832-4166-9AB2-B3C1C411B9A6}">
      <dsp:nvSpPr>
        <dsp:cNvPr id="0" name=""/>
        <dsp:cNvSpPr/>
      </dsp:nvSpPr>
      <dsp:spPr>
        <a:xfrm>
          <a:off x="2893410" y="656669"/>
          <a:ext cx="1734608" cy="300187"/>
        </a:xfrm>
        <a:custGeom>
          <a:avLst/>
          <a:gdLst/>
          <a:ahLst/>
          <a:cxnLst/>
          <a:rect l="0" t="0" r="0" b="0"/>
          <a:pathLst>
            <a:path>
              <a:moveTo>
                <a:pt x="0" y="0"/>
              </a:moveTo>
              <a:lnTo>
                <a:pt x="0" y="164380"/>
              </a:lnTo>
              <a:lnTo>
                <a:pt x="1393834" y="164380"/>
              </a:lnTo>
              <a:lnTo>
                <a:pt x="1393834" y="241214"/>
              </a:lnTo>
            </a:path>
          </a:pathLst>
        </a:custGeom>
        <a:noFill/>
        <a:ln w="25400" cap="flat" cmpd="sng" algn="ctr">
          <a:solidFill>
            <a:srgbClr val="4F81BD">
              <a:shade val="60000"/>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4CD4B330-7E4A-46FA-B2BF-F850A0239E5C}">
      <dsp:nvSpPr>
        <dsp:cNvPr id="0" name=""/>
        <dsp:cNvSpPr/>
      </dsp:nvSpPr>
      <dsp:spPr>
        <a:xfrm>
          <a:off x="1158801" y="1612281"/>
          <a:ext cx="630766" cy="300187"/>
        </a:xfrm>
        <a:custGeom>
          <a:avLst/>
          <a:gdLst/>
          <a:ahLst/>
          <a:cxnLst/>
          <a:rect l="0" t="0" r="0" b="0"/>
          <a:pathLst>
            <a:path>
              <a:moveTo>
                <a:pt x="0" y="0"/>
              </a:moveTo>
              <a:lnTo>
                <a:pt x="0" y="164380"/>
              </a:lnTo>
              <a:lnTo>
                <a:pt x="506849" y="164380"/>
              </a:lnTo>
              <a:lnTo>
                <a:pt x="506849" y="241214"/>
              </a:lnTo>
            </a:path>
          </a:pathLst>
        </a:custGeom>
        <a:noFill/>
        <a:ln w="25400" cap="flat" cmpd="sng" algn="ctr">
          <a:solidFill>
            <a:srgbClr val="4F81BD">
              <a:shade val="80000"/>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5BC79D32-79EF-4BF5-B83A-4E6A086D8F4C}">
      <dsp:nvSpPr>
        <dsp:cNvPr id="0" name=""/>
        <dsp:cNvSpPr/>
      </dsp:nvSpPr>
      <dsp:spPr>
        <a:xfrm>
          <a:off x="528035" y="1612281"/>
          <a:ext cx="630766" cy="300187"/>
        </a:xfrm>
        <a:custGeom>
          <a:avLst/>
          <a:gdLst/>
          <a:ahLst/>
          <a:cxnLst/>
          <a:rect l="0" t="0" r="0" b="0"/>
          <a:pathLst>
            <a:path>
              <a:moveTo>
                <a:pt x="506849" y="0"/>
              </a:moveTo>
              <a:lnTo>
                <a:pt x="506849" y="164380"/>
              </a:lnTo>
              <a:lnTo>
                <a:pt x="0" y="164380"/>
              </a:lnTo>
              <a:lnTo>
                <a:pt x="0" y="241214"/>
              </a:lnTo>
            </a:path>
          </a:pathLst>
        </a:custGeom>
        <a:noFill/>
        <a:ln w="25400" cap="flat" cmpd="sng" algn="ctr">
          <a:solidFill>
            <a:srgbClr val="4F81BD">
              <a:shade val="80000"/>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A23416E9-3DED-4886-8398-A01A7327631A}">
      <dsp:nvSpPr>
        <dsp:cNvPr id="0" name=""/>
        <dsp:cNvSpPr/>
      </dsp:nvSpPr>
      <dsp:spPr>
        <a:xfrm>
          <a:off x="1158801" y="656669"/>
          <a:ext cx="1734608" cy="300187"/>
        </a:xfrm>
        <a:custGeom>
          <a:avLst/>
          <a:gdLst/>
          <a:ahLst/>
          <a:cxnLst/>
          <a:rect l="0" t="0" r="0" b="0"/>
          <a:pathLst>
            <a:path>
              <a:moveTo>
                <a:pt x="1393834" y="0"/>
              </a:moveTo>
              <a:lnTo>
                <a:pt x="1393834" y="164380"/>
              </a:lnTo>
              <a:lnTo>
                <a:pt x="0" y="164380"/>
              </a:lnTo>
              <a:lnTo>
                <a:pt x="0" y="241214"/>
              </a:lnTo>
            </a:path>
          </a:pathLst>
        </a:custGeom>
        <a:noFill/>
        <a:ln w="25400" cap="flat" cmpd="sng" algn="ctr">
          <a:solidFill>
            <a:srgbClr val="4F81BD">
              <a:shade val="60000"/>
              <a:hueOff val="0"/>
              <a:satOff val="0"/>
              <a:lumOff val="0"/>
              <a:alphaOff val="0"/>
            </a:srgbClr>
          </a:solidFill>
          <a:prstDash val="solid"/>
        </a:ln>
        <a:effectLst/>
      </dsp:spPr>
      <dsp:style>
        <a:lnRef idx="2">
          <a:scrgbClr r="0" g="0" b="0"/>
        </a:lnRef>
        <a:fillRef idx="0">
          <a:scrgbClr r="0" g="0" b="0"/>
        </a:fillRef>
        <a:effectRef idx="0">
          <a:scrgbClr r="0" g="0" b="0"/>
        </a:effectRef>
        <a:fontRef idx="minor"/>
      </dsp:style>
    </dsp:sp>
    <dsp:sp modelId="{F7759B38-FDEE-4234-AD14-3B5C01BA31C5}">
      <dsp:nvSpPr>
        <dsp:cNvPr id="0" name=""/>
        <dsp:cNvSpPr/>
      </dsp:nvSpPr>
      <dsp:spPr>
        <a:xfrm>
          <a:off x="2377328" y="1245"/>
          <a:ext cx="1032163" cy="655423"/>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sp>
    <dsp:sp modelId="{F4FE3430-2931-4A90-8261-622E8E83B44E}">
      <dsp:nvSpPr>
        <dsp:cNvPr id="0" name=""/>
        <dsp:cNvSpPr/>
      </dsp:nvSpPr>
      <dsp:spPr>
        <a:xfrm>
          <a:off x="2492013" y="110196"/>
          <a:ext cx="1032163" cy="655423"/>
        </a:xfrm>
        <a:prstGeom prst="roundRect">
          <a:avLst>
            <a:gd name="adj" fmla="val 10000"/>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a:solidFill>
                <a:sysClr val="windowText" lastClr="000000">
                  <a:hueOff val="0"/>
                  <a:satOff val="0"/>
                  <a:lumOff val="0"/>
                  <a:alphaOff val="0"/>
                </a:sysClr>
              </a:solidFill>
              <a:latin typeface="Calibri"/>
              <a:ea typeface="+mn-ea"/>
              <a:cs typeface="+mn-cs"/>
            </a:rPr>
            <a:t>Models</a:t>
          </a:r>
        </a:p>
      </dsp:txBody>
      <dsp:txXfrm>
        <a:off x="2511210" y="129393"/>
        <a:ext cx="993769" cy="617029"/>
      </dsp:txXfrm>
    </dsp:sp>
    <dsp:sp modelId="{62392FAF-C2B9-499F-A513-2CD010BC0307}">
      <dsp:nvSpPr>
        <dsp:cNvPr id="0" name=""/>
        <dsp:cNvSpPr/>
      </dsp:nvSpPr>
      <dsp:spPr>
        <a:xfrm>
          <a:off x="642720" y="956857"/>
          <a:ext cx="1032163" cy="655423"/>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sp>
    <dsp:sp modelId="{1DE440F2-5841-47DD-9D7D-CBDCBB804FD4}">
      <dsp:nvSpPr>
        <dsp:cNvPr id="0" name=""/>
        <dsp:cNvSpPr/>
      </dsp:nvSpPr>
      <dsp:spPr>
        <a:xfrm>
          <a:off x="757404" y="1065808"/>
          <a:ext cx="1032163" cy="655423"/>
        </a:xfrm>
        <a:prstGeom prst="roundRect">
          <a:avLst>
            <a:gd name="adj" fmla="val 10000"/>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a:solidFill>
                <a:sysClr val="windowText" lastClr="000000">
                  <a:hueOff val="0"/>
                  <a:satOff val="0"/>
                  <a:lumOff val="0"/>
                  <a:alphaOff val="0"/>
                </a:sysClr>
              </a:solidFill>
              <a:latin typeface="Calibri"/>
              <a:ea typeface="+mn-ea"/>
              <a:cs typeface="+mn-cs"/>
            </a:rPr>
            <a:t>conceptual or qualitative</a:t>
          </a:r>
        </a:p>
      </dsp:txBody>
      <dsp:txXfrm>
        <a:off x="776601" y="1085005"/>
        <a:ext cx="993769" cy="617029"/>
      </dsp:txXfrm>
    </dsp:sp>
    <dsp:sp modelId="{894420D4-B814-462B-9982-A15E6FC0A77B}">
      <dsp:nvSpPr>
        <dsp:cNvPr id="0" name=""/>
        <dsp:cNvSpPr/>
      </dsp:nvSpPr>
      <dsp:spPr>
        <a:xfrm>
          <a:off x="11953" y="1912469"/>
          <a:ext cx="1032163" cy="655423"/>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sp>
    <dsp:sp modelId="{44E8545B-9D8D-4BB2-841F-25AF2D3E5BE1}">
      <dsp:nvSpPr>
        <dsp:cNvPr id="0" name=""/>
        <dsp:cNvSpPr/>
      </dsp:nvSpPr>
      <dsp:spPr>
        <a:xfrm>
          <a:off x="126638" y="2021419"/>
          <a:ext cx="1032163" cy="655423"/>
        </a:xfrm>
        <a:prstGeom prst="roundRect">
          <a:avLst>
            <a:gd name="adj" fmla="val 10000"/>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a:solidFill>
                <a:sysClr val="windowText" lastClr="000000">
                  <a:hueOff val="0"/>
                  <a:satOff val="0"/>
                  <a:lumOff val="0"/>
                  <a:alphaOff val="0"/>
                </a:sysClr>
              </a:solidFill>
              <a:latin typeface="Calibri"/>
              <a:ea typeface="+mn-ea"/>
              <a:cs typeface="+mn-cs"/>
            </a:rPr>
            <a:t>Flow charts</a:t>
          </a:r>
        </a:p>
      </dsp:txBody>
      <dsp:txXfrm>
        <a:off x="145835" y="2040616"/>
        <a:ext cx="993769" cy="617029"/>
      </dsp:txXfrm>
    </dsp:sp>
    <dsp:sp modelId="{4AE41B19-1F05-466F-BB4F-FF542AA91A8F}">
      <dsp:nvSpPr>
        <dsp:cNvPr id="0" name=""/>
        <dsp:cNvSpPr/>
      </dsp:nvSpPr>
      <dsp:spPr>
        <a:xfrm>
          <a:off x="1273486" y="1912469"/>
          <a:ext cx="1032163" cy="655423"/>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sp>
    <dsp:sp modelId="{BB21CD09-4AA2-46D0-875D-A697813F069D}">
      <dsp:nvSpPr>
        <dsp:cNvPr id="0" name=""/>
        <dsp:cNvSpPr/>
      </dsp:nvSpPr>
      <dsp:spPr>
        <a:xfrm>
          <a:off x="1388171" y="2021419"/>
          <a:ext cx="1032163" cy="655423"/>
        </a:xfrm>
        <a:prstGeom prst="roundRect">
          <a:avLst>
            <a:gd name="adj" fmla="val 10000"/>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a:solidFill>
                <a:sysClr val="windowText" lastClr="000000">
                  <a:hueOff val="0"/>
                  <a:satOff val="0"/>
                  <a:lumOff val="0"/>
                  <a:alphaOff val="0"/>
                </a:sysClr>
              </a:solidFill>
              <a:latin typeface="Calibri"/>
              <a:ea typeface="+mn-ea"/>
              <a:cs typeface="+mn-cs"/>
            </a:rPr>
            <a:t>Cyclical</a:t>
          </a:r>
        </a:p>
      </dsp:txBody>
      <dsp:txXfrm>
        <a:off x="1407368" y="2040616"/>
        <a:ext cx="993769" cy="617029"/>
      </dsp:txXfrm>
    </dsp:sp>
    <dsp:sp modelId="{C7D15962-8471-4D0F-AA80-491C7C38EA4E}">
      <dsp:nvSpPr>
        <dsp:cNvPr id="0" name=""/>
        <dsp:cNvSpPr/>
      </dsp:nvSpPr>
      <dsp:spPr>
        <a:xfrm>
          <a:off x="4111937" y="956857"/>
          <a:ext cx="1032163" cy="655423"/>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sp>
    <dsp:sp modelId="{B475087E-8397-4367-885F-9C560F7B06FE}">
      <dsp:nvSpPr>
        <dsp:cNvPr id="0" name=""/>
        <dsp:cNvSpPr/>
      </dsp:nvSpPr>
      <dsp:spPr>
        <a:xfrm>
          <a:off x="4226622" y="1065808"/>
          <a:ext cx="1032163" cy="655423"/>
        </a:xfrm>
        <a:prstGeom prst="roundRect">
          <a:avLst>
            <a:gd name="adj" fmla="val 10000"/>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a:solidFill>
                <a:sysClr val="windowText" lastClr="000000">
                  <a:hueOff val="0"/>
                  <a:satOff val="0"/>
                  <a:lumOff val="0"/>
                  <a:alphaOff val="0"/>
                </a:sysClr>
              </a:solidFill>
              <a:latin typeface="Calibri"/>
              <a:ea typeface="+mn-ea"/>
              <a:cs typeface="+mn-cs"/>
            </a:rPr>
            <a:t>Mathematical or quantitative</a:t>
          </a:r>
        </a:p>
      </dsp:txBody>
      <dsp:txXfrm>
        <a:off x="4245819" y="1085005"/>
        <a:ext cx="993769" cy="617029"/>
      </dsp:txXfrm>
    </dsp:sp>
    <dsp:sp modelId="{5425FB91-8FEC-46BB-B032-9B3AFC7654E7}">
      <dsp:nvSpPr>
        <dsp:cNvPr id="0" name=""/>
        <dsp:cNvSpPr/>
      </dsp:nvSpPr>
      <dsp:spPr>
        <a:xfrm>
          <a:off x="2535020" y="1912469"/>
          <a:ext cx="1032163" cy="655423"/>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sp>
    <dsp:sp modelId="{F7A48956-DE3D-410F-87D2-B99493274D85}">
      <dsp:nvSpPr>
        <dsp:cNvPr id="0" name=""/>
        <dsp:cNvSpPr/>
      </dsp:nvSpPr>
      <dsp:spPr>
        <a:xfrm>
          <a:off x="2649705" y="2021419"/>
          <a:ext cx="1032163" cy="655423"/>
        </a:xfrm>
        <a:prstGeom prst="roundRect">
          <a:avLst>
            <a:gd name="adj" fmla="val 10000"/>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a:solidFill>
                <a:sysClr val="windowText" lastClr="000000">
                  <a:hueOff val="0"/>
                  <a:satOff val="0"/>
                  <a:lumOff val="0"/>
                  <a:alphaOff val="0"/>
                </a:sysClr>
              </a:solidFill>
              <a:latin typeface="Calibri"/>
              <a:ea typeface="+mn-ea"/>
              <a:cs typeface="+mn-cs"/>
            </a:rPr>
            <a:t>Statistical</a:t>
          </a:r>
        </a:p>
      </dsp:txBody>
      <dsp:txXfrm>
        <a:off x="2668902" y="2040616"/>
        <a:ext cx="993769" cy="617029"/>
      </dsp:txXfrm>
    </dsp:sp>
    <dsp:sp modelId="{B44AE831-0B75-4512-B961-186A1D8B690F}">
      <dsp:nvSpPr>
        <dsp:cNvPr id="0" name=""/>
        <dsp:cNvSpPr/>
      </dsp:nvSpPr>
      <dsp:spPr>
        <a:xfrm>
          <a:off x="2535020" y="2868080"/>
          <a:ext cx="1032163" cy="655423"/>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sp>
    <dsp:sp modelId="{02319E13-E9D3-4B62-A74E-A1299D5EF4C0}">
      <dsp:nvSpPr>
        <dsp:cNvPr id="0" name=""/>
        <dsp:cNvSpPr/>
      </dsp:nvSpPr>
      <dsp:spPr>
        <a:xfrm>
          <a:off x="2649705" y="2977031"/>
          <a:ext cx="1032163" cy="655423"/>
        </a:xfrm>
        <a:prstGeom prst="roundRect">
          <a:avLst>
            <a:gd name="adj" fmla="val 10000"/>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a:solidFill>
                <a:sysClr val="windowText" lastClr="000000">
                  <a:hueOff val="0"/>
                  <a:satOff val="0"/>
                  <a:lumOff val="0"/>
                  <a:alphaOff val="0"/>
                </a:sysClr>
              </a:solidFill>
              <a:latin typeface="Calibri"/>
              <a:ea typeface="+mn-ea"/>
              <a:cs typeface="+mn-cs"/>
            </a:rPr>
            <a:t>Predictive</a:t>
          </a:r>
        </a:p>
      </dsp:txBody>
      <dsp:txXfrm>
        <a:off x="2668902" y="2996228"/>
        <a:ext cx="993769" cy="617029"/>
      </dsp:txXfrm>
    </dsp:sp>
    <dsp:sp modelId="{6F347DC2-6374-4F41-B22A-FB2A9B1C2AC0}">
      <dsp:nvSpPr>
        <dsp:cNvPr id="0" name=""/>
        <dsp:cNvSpPr/>
      </dsp:nvSpPr>
      <dsp:spPr>
        <a:xfrm>
          <a:off x="1904253" y="3823692"/>
          <a:ext cx="1032163" cy="655423"/>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sp>
    <dsp:sp modelId="{A6E9BFC9-FA92-4908-AEB3-C2D7828D6D31}">
      <dsp:nvSpPr>
        <dsp:cNvPr id="0" name=""/>
        <dsp:cNvSpPr/>
      </dsp:nvSpPr>
      <dsp:spPr>
        <a:xfrm>
          <a:off x="2018938" y="3932643"/>
          <a:ext cx="1032163" cy="655423"/>
        </a:xfrm>
        <a:prstGeom prst="roundRect">
          <a:avLst>
            <a:gd name="adj" fmla="val 10000"/>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a:solidFill>
                <a:sysClr val="windowText" lastClr="000000">
                  <a:hueOff val="0"/>
                  <a:satOff val="0"/>
                  <a:lumOff val="0"/>
                  <a:alphaOff val="0"/>
                </a:sysClr>
              </a:solidFill>
              <a:latin typeface="Calibri"/>
              <a:ea typeface="+mn-ea"/>
              <a:cs typeface="+mn-cs"/>
            </a:rPr>
            <a:t>Classification </a:t>
          </a:r>
        </a:p>
      </dsp:txBody>
      <dsp:txXfrm>
        <a:off x="2038135" y="3951840"/>
        <a:ext cx="993769" cy="617029"/>
      </dsp:txXfrm>
    </dsp:sp>
    <dsp:sp modelId="{4CEF8247-8640-4082-95DB-33978243D39A}">
      <dsp:nvSpPr>
        <dsp:cNvPr id="0" name=""/>
        <dsp:cNvSpPr/>
      </dsp:nvSpPr>
      <dsp:spPr>
        <a:xfrm>
          <a:off x="3165787" y="3823692"/>
          <a:ext cx="1032163" cy="655423"/>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sp>
    <dsp:sp modelId="{8F2CC2A3-2312-4CA4-A013-CE4792095A69}">
      <dsp:nvSpPr>
        <dsp:cNvPr id="0" name=""/>
        <dsp:cNvSpPr/>
      </dsp:nvSpPr>
      <dsp:spPr>
        <a:xfrm>
          <a:off x="3280471" y="3932643"/>
          <a:ext cx="1032163" cy="655423"/>
        </a:xfrm>
        <a:prstGeom prst="roundRect">
          <a:avLst>
            <a:gd name="adj" fmla="val 10000"/>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a:solidFill>
                <a:sysClr val="windowText" lastClr="000000">
                  <a:hueOff val="0"/>
                  <a:satOff val="0"/>
                  <a:lumOff val="0"/>
                  <a:alphaOff val="0"/>
                </a:sysClr>
              </a:solidFill>
              <a:latin typeface="Calibri"/>
              <a:ea typeface="+mn-ea"/>
              <a:cs typeface="+mn-cs"/>
            </a:rPr>
            <a:t>Regression</a:t>
          </a:r>
        </a:p>
      </dsp:txBody>
      <dsp:txXfrm>
        <a:off x="3299668" y="3951840"/>
        <a:ext cx="993769" cy="617029"/>
      </dsp:txXfrm>
    </dsp:sp>
    <dsp:sp modelId="{0FAC5CB7-20B9-4B05-B8A6-D3A84DB8A408}">
      <dsp:nvSpPr>
        <dsp:cNvPr id="0" name=""/>
        <dsp:cNvSpPr/>
      </dsp:nvSpPr>
      <dsp:spPr>
        <a:xfrm>
          <a:off x="4427320" y="1912469"/>
          <a:ext cx="1032163" cy="655423"/>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sp>
    <dsp:sp modelId="{D03D7443-4D8F-424C-81B5-927B62A65186}">
      <dsp:nvSpPr>
        <dsp:cNvPr id="0" name=""/>
        <dsp:cNvSpPr/>
      </dsp:nvSpPr>
      <dsp:spPr>
        <a:xfrm>
          <a:off x="4542005" y="2021419"/>
          <a:ext cx="1032163" cy="655423"/>
        </a:xfrm>
        <a:prstGeom prst="roundRect">
          <a:avLst>
            <a:gd name="adj" fmla="val 10000"/>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a:solidFill>
                <a:sysClr val="windowText" lastClr="000000">
                  <a:hueOff val="0"/>
                  <a:satOff val="0"/>
                  <a:lumOff val="0"/>
                  <a:alphaOff val="0"/>
                </a:sysClr>
              </a:solidFill>
              <a:latin typeface="Calibri"/>
              <a:ea typeface="+mn-ea"/>
              <a:cs typeface="+mn-cs"/>
            </a:rPr>
            <a:t>Mechanistic</a:t>
          </a:r>
        </a:p>
      </dsp:txBody>
      <dsp:txXfrm>
        <a:off x="4561202" y="2040616"/>
        <a:ext cx="993769" cy="617029"/>
      </dsp:txXfrm>
    </dsp:sp>
    <dsp:sp modelId="{1F858673-A9F0-4AD6-84A7-BB19A861BBF2}">
      <dsp:nvSpPr>
        <dsp:cNvPr id="0" name=""/>
        <dsp:cNvSpPr/>
      </dsp:nvSpPr>
      <dsp:spPr>
        <a:xfrm>
          <a:off x="3796553" y="2868080"/>
          <a:ext cx="1032163" cy="655423"/>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sp>
    <dsp:sp modelId="{A0BE34EA-B717-4A1B-BE9E-4DEEDF1D0EF4}">
      <dsp:nvSpPr>
        <dsp:cNvPr id="0" name=""/>
        <dsp:cNvSpPr/>
      </dsp:nvSpPr>
      <dsp:spPr>
        <a:xfrm>
          <a:off x="3911238" y="2977031"/>
          <a:ext cx="1032163" cy="655423"/>
        </a:xfrm>
        <a:prstGeom prst="roundRect">
          <a:avLst>
            <a:gd name="adj" fmla="val 10000"/>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a:solidFill>
                <a:sysClr val="windowText" lastClr="000000">
                  <a:hueOff val="0"/>
                  <a:satOff val="0"/>
                  <a:lumOff val="0"/>
                  <a:alphaOff val="0"/>
                </a:sysClr>
              </a:solidFill>
              <a:latin typeface="Calibri"/>
              <a:ea typeface="+mn-ea"/>
              <a:cs typeface="+mn-cs"/>
            </a:rPr>
            <a:t>Black box</a:t>
          </a:r>
        </a:p>
      </dsp:txBody>
      <dsp:txXfrm>
        <a:off x="3930435" y="2996228"/>
        <a:ext cx="993769" cy="617029"/>
      </dsp:txXfrm>
    </dsp:sp>
    <dsp:sp modelId="{43CDF376-32AD-420E-B89F-9BF3C50A8E07}">
      <dsp:nvSpPr>
        <dsp:cNvPr id="0" name=""/>
        <dsp:cNvSpPr/>
      </dsp:nvSpPr>
      <dsp:spPr>
        <a:xfrm>
          <a:off x="5058087" y="2868080"/>
          <a:ext cx="1032163" cy="655423"/>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sp>
    <dsp:sp modelId="{5101DA6F-F461-4A55-946E-12F6F8844098}">
      <dsp:nvSpPr>
        <dsp:cNvPr id="0" name=""/>
        <dsp:cNvSpPr/>
      </dsp:nvSpPr>
      <dsp:spPr>
        <a:xfrm>
          <a:off x="5172772" y="2977031"/>
          <a:ext cx="1032163" cy="655423"/>
        </a:xfrm>
        <a:prstGeom prst="roundRect">
          <a:avLst>
            <a:gd name="adj" fmla="val 10000"/>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a:solidFill>
                <a:sysClr val="windowText" lastClr="000000">
                  <a:hueOff val="0"/>
                  <a:satOff val="0"/>
                  <a:lumOff val="0"/>
                  <a:alphaOff val="0"/>
                </a:sysClr>
              </a:solidFill>
              <a:latin typeface="Calibri"/>
              <a:ea typeface="+mn-ea"/>
              <a:cs typeface="+mn-cs"/>
            </a:rPr>
            <a:t>Clear or class box</a:t>
          </a:r>
        </a:p>
      </dsp:txBody>
      <dsp:txXfrm>
        <a:off x="5191969" y="2996228"/>
        <a:ext cx="993769" cy="617029"/>
      </dsp:txXfrm>
    </dsp:sp>
    <dsp:sp modelId="{F725EF34-D103-4593-B379-FC6E62C31540}">
      <dsp:nvSpPr>
        <dsp:cNvPr id="0" name=""/>
        <dsp:cNvSpPr/>
      </dsp:nvSpPr>
      <dsp:spPr>
        <a:xfrm>
          <a:off x="5688854" y="1912469"/>
          <a:ext cx="1032163" cy="655423"/>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sp>
    <dsp:sp modelId="{67105396-45D7-4D31-8C15-D45B9357CBFE}">
      <dsp:nvSpPr>
        <dsp:cNvPr id="0" name=""/>
        <dsp:cNvSpPr/>
      </dsp:nvSpPr>
      <dsp:spPr>
        <a:xfrm>
          <a:off x="5803538" y="2021419"/>
          <a:ext cx="1032163" cy="655423"/>
        </a:xfrm>
        <a:prstGeom prst="roundRect">
          <a:avLst>
            <a:gd name="adj" fmla="val 10000"/>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a:solidFill>
                <a:sysClr val="windowText" lastClr="000000">
                  <a:hueOff val="0"/>
                  <a:satOff val="0"/>
                  <a:lumOff val="0"/>
                  <a:alphaOff val="0"/>
                </a:sysClr>
              </a:solidFill>
              <a:latin typeface="Calibri"/>
              <a:ea typeface="+mn-ea"/>
              <a:cs typeface="+mn-cs"/>
            </a:rPr>
            <a:t>Computer</a:t>
          </a:r>
        </a:p>
      </dsp:txBody>
      <dsp:txXfrm>
        <a:off x="5822735" y="2040616"/>
        <a:ext cx="993769" cy="617029"/>
      </dsp:txXfrm>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120.w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127.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92" name="Line 20"/>
          <p:cNvSpPr>
            <a:spLocks noChangeShapeType="1"/>
          </p:cNvSpPr>
          <p:nvPr/>
        </p:nvSpPr>
        <p:spPr bwMode="auto">
          <a:xfrm>
            <a:off x="545380" y="4073377"/>
            <a:ext cx="6075464" cy="0"/>
          </a:xfrm>
          <a:prstGeom prst="line">
            <a:avLst/>
          </a:prstGeom>
          <a:noFill/>
          <a:ln w="12700">
            <a:solidFill>
              <a:schemeClr val="tx1"/>
            </a:solidFill>
            <a:round/>
            <a:headEnd/>
            <a:tailEnd/>
          </a:ln>
          <a:effectLst/>
        </p:spPr>
        <p:txBody>
          <a:bodyPr/>
          <a:lstStyle/>
          <a:p>
            <a:pPr>
              <a:defRPr/>
            </a:pPr>
            <a:endParaRPr lang="en-GB" sz="1800"/>
          </a:p>
        </p:txBody>
      </p:sp>
      <p:sp>
        <p:nvSpPr>
          <p:cNvPr id="3093" name="Line 21"/>
          <p:cNvSpPr>
            <a:spLocks noChangeShapeType="1"/>
          </p:cNvSpPr>
          <p:nvPr/>
        </p:nvSpPr>
        <p:spPr bwMode="auto">
          <a:xfrm>
            <a:off x="545380" y="4510029"/>
            <a:ext cx="6075464" cy="0"/>
          </a:xfrm>
          <a:prstGeom prst="line">
            <a:avLst/>
          </a:prstGeom>
          <a:noFill/>
          <a:ln w="12700">
            <a:solidFill>
              <a:schemeClr val="tx1"/>
            </a:solidFill>
            <a:round/>
            <a:headEnd/>
            <a:tailEnd/>
          </a:ln>
          <a:effectLst/>
        </p:spPr>
        <p:txBody>
          <a:bodyPr/>
          <a:lstStyle/>
          <a:p>
            <a:pPr>
              <a:defRPr/>
            </a:pPr>
            <a:endParaRPr lang="en-GB" sz="1800"/>
          </a:p>
        </p:txBody>
      </p:sp>
      <p:sp>
        <p:nvSpPr>
          <p:cNvPr id="3094" name="Line 22"/>
          <p:cNvSpPr>
            <a:spLocks noChangeShapeType="1"/>
          </p:cNvSpPr>
          <p:nvPr/>
        </p:nvSpPr>
        <p:spPr bwMode="auto">
          <a:xfrm>
            <a:off x="545380" y="4946680"/>
            <a:ext cx="6075464" cy="0"/>
          </a:xfrm>
          <a:prstGeom prst="line">
            <a:avLst/>
          </a:prstGeom>
          <a:noFill/>
          <a:ln w="12700">
            <a:solidFill>
              <a:schemeClr val="tx1"/>
            </a:solidFill>
            <a:round/>
            <a:headEnd/>
            <a:tailEnd/>
          </a:ln>
          <a:effectLst/>
        </p:spPr>
        <p:txBody>
          <a:bodyPr/>
          <a:lstStyle/>
          <a:p>
            <a:pPr>
              <a:defRPr/>
            </a:pPr>
            <a:endParaRPr lang="en-GB" sz="1800"/>
          </a:p>
        </p:txBody>
      </p:sp>
      <p:sp>
        <p:nvSpPr>
          <p:cNvPr id="3095" name="Line 23"/>
          <p:cNvSpPr>
            <a:spLocks noChangeShapeType="1"/>
          </p:cNvSpPr>
          <p:nvPr/>
        </p:nvSpPr>
        <p:spPr bwMode="auto">
          <a:xfrm>
            <a:off x="545380" y="5383331"/>
            <a:ext cx="6075464" cy="0"/>
          </a:xfrm>
          <a:prstGeom prst="line">
            <a:avLst/>
          </a:prstGeom>
          <a:noFill/>
          <a:ln w="12700">
            <a:solidFill>
              <a:schemeClr val="tx1"/>
            </a:solidFill>
            <a:round/>
            <a:headEnd/>
            <a:tailEnd/>
          </a:ln>
          <a:effectLst/>
        </p:spPr>
        <p:txBody>
          <a:bodyPr/>
          <a:lstStyle/>
          <a:p>
            <a:pPr>
              <a:defRPr/>
            </a:pPr>
            <a:endParaRPr lang="en-GB" sz="1800"/>
          </a:p>
        </p:txBody>
      </p:sp>
      <p:sp>
        <p:nvSpPr>
          <p:cNvPr id="3100" name="Line 28"/>
          <p:cNvSpPr>
            <a:spLocks noChangeShapeType="1"/>
          </p:cNvSpPr>
          <p:nvPr/>
        </p:nvSpPr>
        <p:spPr bwMode="auto">
          <a:xfrm>
            <a:off x="545380" y="509936"/>
            <a:ext cx="6075464" cy="0"/>
          </a:xfrm>
          <a:prstGeom prst="line">
            <a:avLst/>
          </a:prstGeom>
          <a:noFill/>
          <a:ln w="12700">
            <a:solidFill>
              <a:schemeClr val="tx1"/>
            </a:solidFill>
            <a:round/>
            <a:headEnd/>
            <a:tailEnd/>
          </a:ln>
          <a:effectLst/>
        </p:spPr>
        <p:txBody>
          <a:bodyPr/>
          <a:lstStyle/>
          <a:p>
            <a:pPr>
              <a:defRPr/>
            </a:pPr>
            <a:endParaRPr lang="en-GB" sz="1800"/>
          </a:p>
        </p:txBody>
      </p:sp>
      <p:sp>
        <p:nvSpPr>
          <p:cNvPr id="3101" name="Line 29"/>
          <p:cNvSpPr>
            <a:spLocks noChangeShapeType="1"/>
          </p:cNvSpPr>
          <p:nvPr/>
        </p:nvSpPr>
        <p:spPr bwMode="auto">
          <a:xfrm>
            <a:off x="545380" y="945061"/>
            <a:ext cx="6075464" cy="0"/>
          </a:xfrm>
          <a:prstGeom prst="line">
            <a:avLst/>
          </a:prstGeom>
          <a:noFill/>
          <a:ln w="12700">
            <a:solidFill>
              <a:schemeClr val="tx1"/>
            </a:solidFill>
            <a:round/>
            <a:headEnd/>
            <a:tailEnd/>
          </a:ln>
          <a:effectLst/>
        </p:spPr>
        <p:txBody>
          <a:bodyPr/>
          <a:lstStyle/>
          <a:p>
            <a:pPr>
              <a:defRPr/>
            </a:pPr>
            <a:endParaRPr lang="en-GB" sz="1800"/>
          </a:p>
        </p:txBody>
      </p:sp>
      <p:sp>
        <p:nvSpPr>
          <p:cNvPr id="3102" name="Line 30"/>
          <p:cNvSpPr>
            <a:spLocks noChangeShapeType="1"/>
          </p:cNvSpPr>
          <p:nvPr/>
        </p:nvSpPr>
        <p:spPr bwMode="auto">
          <a:xfrm>
            <a:off x="545380" y="1381712"/>
            <a:ext cx="6075464" cy="0"/>
          </a:xfrm>
          <a:prstGeom prst="line">
            <a:avLst/>
          </a:prstGeom>
          <a:noFill/>
          <a:ln w="12700">
            <a:solidFill>
              <a:schemeClr val="tx1"/>
            </a:solidFill>
            <a:round/>
            <a:headEnd/>
            <a:tailEnd/>
          </a:ln>
          <a:effectLst/>
        </p:spPr>
        <p:txBody>
          <a:bodyPr/>
          <a:lstStyle/>
          <a:p>
            <a:pPr>
              <a:defRPr/>
            </a:pPr>
            <a:endParaRPr lang="en-GB" sz="1800"/>
          </a:p>
        </p:txBody>
      </p:sp>
      <p:sp>
        <p:nvSpPr>
          <p:cNvPr id="3103" name="Line 31"/>
          <p:cNvSpPr>
            <a:spLocks noChangeShapeType="1"/>
          </p:cNvSpPr>
          <p:nvPr/>
        </p:nvSpPr>
        <p:spPr bwMode="auto">
          <a:xfrm>
            <a:off x="467469" y="8148282"/>
            <a:ext cx="6075464" cy="0"/>
          </a:xfrm>
          <a:prstGeom prst="line">
            <a:avLst/>
          </a:prstGeom>
          <a:noFill/>
          <a:ln w="12700">
            <a:solidFill>
              <a:schemeClr val="tx1"/>
            </a:solidFill>
            <a:round/>
            <a:headEnd/>
            <a:tailEnd/>
          </a:ln>
          <a:effectLst/>
        </p:spPr>
        <p:txBody>
          <a:bodyPr/>
          <a:lstStyle/>
          <a:p>
            <a:pPr>
              <a:defRPr/>
            </a:pPr>
            <a:endParaRPr lang="en-GB" sz="1800"/>
          </a:p>
        </p:txBody>
      </p:sp>
      <p:sp>
        <p:nvSpPr>
          <p:cNvPr id="3104" name="Line 32"/>
          <p:cNvSpPr>
            <a:spLocks noChangeShapeType="1"/>
          </p:cNvSpPr>
          <p:nvPr/>
        </p:nvSpPr>
        <p:spPr bwMode="auto">
          <a:xfrm>
            <a:off x="467469" y="8583406"/>
            <a:ext cx="6075464" cy="0"/>
          </a:xfrm>
          <a:prstGeom prst="line">
            <a:avLst/>
          </a:prstGeom>
          <a:noFill/>
          <a:ln w="12700">
            <a:solidFill>
              <a:schemeClr val="tx1"/>
            </a:solidFill>
            <a:round/>
            <a:headEnd/>
            <a:tailEnd/>
          </a:ln>
          <a:effectLst/>
        </p:spPr>
        <p:txBody>
          <a:bodyPr/>
          <a:lstStyle/>
          <a:p>
            <a:pPr>
              <a:defRPr/>
            </a:pPr>
            <a:endParaRPr lang="en-GB" sz="1800"/>
          </a:p>
        </p:txBody>
      </p:sp>
      <p:sp>
        <p:nvSpPr>
          <p:cNvPr id="3105" name="Line 33"/>
          <p:cNvSpPr>
            <a:spLocks noChangeShapeType="1"/>
          </p:cNvSpPr>
          <p:nvPr/>
        </p:nvSpPr>
        <p:spPr bwMode="auto">
          <a:xfrm>
            <a:off x="467469" y="9020057"/>
            <a:ext cx="6075464" cy="0"/>
          </a:xfrm>
          <a:prstGeom prst="line">
            <a:avLst/>
          </a:prstGeom>
          <a:noFill/>
          <a:ln w="12700">
            <a:solidFill>
              <a:schemeClr val="tx1"/>
            </a:solidFill>
            <a:round/>
            <a:headEnd/>
            <a:tailEnd/>
          </a:ln>
          <a:effectLst/>
        </p:spPr>
        <p:txBody>
          <a:bodyPr/>
          <a:lstStyle/>
          <a:p>
            <a:pPr>
              <a:defRPr/>
            </a:pPr>
            <a:endParaRPr lang="en-GB" sz="1800"/>
          </a:p>
        </p:txBody>
      </p:sp>
    </p:spTree>
    <p:extLst>
      <p:ext uri="{BB962C8B-B14F-4D97-AF65-F5344CB8AC3E}">
        <p14:creationId xmlns:p14="http://schemas.microsoft.com/office/powerpoint/2010/main" val="360823684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6434" name="Rectangle 2"/>
          <p:cNvSpPr>
            <a:spLocks noGrp="1" noRot="1" noChangeAspect="1" noChangeArrowheads="1" noTextEdit="1"/>
          </p:cNvSpPr>
          <p:nvPr>
            <p:ph type="sldImg" idx="2"/>
          </p:nvPr>
        </p:nvSpPr>
        <p:spPr bwMode="auto">
          <a:xfrm>
            <a:off x="1333500" y="811213"/>
            <a:ext cx="4343400" cy="3257550"/>
          </a:xfrm>
          <a:prstGeom prst="rect">
            <a:avLst/>
          </a:prstGeom>
          <a:noFill/>
          <a:ln w="12700">
            <a:solidFill>
              <a:schemeClr val="tx1"/>
            </a:solidFill>
            <a:miter lim="800000"/>
            <a:headEnd/>
            <a:tailEnd/>
          </a:ln>
        </p:spPr>
      </p:sp>
      <p:sp>
        <p:nvSpPr>
          <p:cNvPr id="2051" name="Rectangle 3"/>
          <p:cNvSpPr>
            <a:spLocks noGrp="1" noChangeArrowheads="1"/>
          </p:cNvSpPr>
          <p:nvPr>
            <p:ph type="body" sz="quarter" idx="3"/>
          </p:nvPr>
        </p:nvSpPr>
        <p:spPr bwMode="auto">
          <a:xfrm>
            <a:off x="934937" y="4418424"/>
            <a:ext cx="5140527" cy="3913069"/>
          </a:xfrm>
          <a:prstGeom prst="rect">
            <a:avLst/>
          </a:prstGeom>
          <a:noFill/>
          <a:ln w="12700">
            <a:noFill/>
            <a:miter lim="800000"/>
            <a:headEnd/>
            <a:tailEnd/>
          </a:ln>
          <a:effectLst/>
        </p:spPr>
        <p:txBody>
          <a:bodyPr vert="horz" wrap="square" lIns="90081" tIns="44250" rIns="90081" bIns="44250" numCol="1" anchor="t" anchorCtr="0" compatLnSpc="1">
            <a:prstTxWarp prst="textNoShape">
              <a:avLst/>
            </a:prstTxWarp>
          </a:bodyPr>
          <a:lstStyle/>
          <a:p>
            <a:pPr lvl="0"/>
            <a:r>
              <a:rPr lang="en-GB" noProof="0"/>
              <a:t>Click to edit Master notes styles</a:t>
            </a:r>
          </a:p>
          <a:p>
            <a:pPr lvl="1"/>
            <a:r>
              <a:rPr lang="en-GB" noProof="0"/>
              <a:t>Second Level</a:t>
            </a:r>
          </a:p>
          <a:p>
            <a:pPr lvl="2"/>
            <a:r>
              <a:rPr lang="en-GB" noProof="0"/>
              <a:t>Third Level</a:t>
            </a:r>
          </a:p>
          <a:p>
            <a:pPr lvl="3"/>
            <a:r>
              <a:rPr lang="en-GB" noProof="0"/>
              <a:t>Fourth Level</a:t>
            </a:r>
          </a:p>
          <a:p>
            <a:pPr lvl="4"/>
            <a:r>
              <a:rPr lang="en-GB" noProof="0"/>
              <a:t>Fifth Level</a:t>
            </a:r>
          </a:p>
        </p:txBody>
      </p:sp>
    </p:spTree>
    <p:extLst>
      <p:ext uri="{BB962C8B-B14F-4D97-AF65-F5344CB8AC3E}">
        <p14:creationId xmlns:p14="http://schemas.microsoft.com/office/powerpoint/2010/main" val="410483693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114.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115.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116.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117.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118.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119.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120.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122.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126.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127.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128.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129.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130.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131.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132.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133.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134.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136.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137.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138.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139.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140.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141.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142.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143.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2" Type="http://schemas.openxmlformats.org/officeDocument/2006/relationships/slide" Target="../slides/slide144.xml"/><Relationship Id="rId1" Type="http://schemas.openxmlformats.org/officeDocument/2006/relationships/notesMaster" Target="../notesMasters/notesMaster1.xml"/></Relationships>
</file>

<file path=ppt/notesSlides/_rels/notesSlide91.xml.rels><?xml version="1.0" encoding="UTF-8" standalone="yes"?>
<Relationships xmlns="http://schemas.openxmlformats.org/package/2006/relationships"><Relationship Id="rId2" Type="http://schemas.openxmlformats.org/officeDocument/2006/relationships/slide" Target="../slides/slide145.xml"/><Relationship Id="rId1" Type="http://schemas.openxmlformats.org/officeDocument/2006/relationships/notesMaster" Target="../notesMasters/notesMaster1.xml"/></Relationships>
</file>

<file path=ppt/notesSlides/_rels/notesSlide92.xml.rels><?xml version="1.0" encoding="UTF-8" standalone="yes"?>
<Relationships xmlns="http://schemas.openxmlformats.org/package/2006/relationships"><Relationship Id="rId2" Type="http://schemas.openxmlformats.org/officeDocument/2006/relationships/slide" Target="../slides/slide146.xml"/><Relationship Id="rId1" Type="http://schemas.openxmlformats.org/officeDocument/2006/relationships/notesMaster" Target="../notesMasters/notesMaster1.xml"/></Relationships>
</file>

<file path=ppt/notesSlides/_rels/notesSlide93.xml.rels><?xml version="1.0" encoding="UTF-8" standalone="yes"?>
<Relationships xmlns="http://schemas.openxmlformats.org/package/2006/relationships"><Relationship Id="rId2" Type="http://schemas.openxmlformats.org/officeDocument/2006/relationships/slide" Target="../slides/slide147.xml"/><Relationship Id="rId1" Type="http://schemas.openxmlformats.org/officeDocument/2006/relationships/notesMaster" Target="../notesMasters/notesMaster1.xml"/></Relationships>
</file>

<file path=ppt/notesSlides/_rels/notesSlide94.xml.rels><?xml version="1.0" encoding="UTF-8" standalone="yes"?>
<Relationships xmlns="http://schemas.openxmlformats.org/package/2006/relationships"><Relationship Id="rId2" Type="http://schemas.openxmlformats.org/officeDocument/2006/relationships/slide" Target="../slides/slide148.xml"/><Relationship Id="rId1" Type="http://schemas.openxmlformats.org/officeDocument/2006/relationships/notesMaster" Target="../notesMasters/notesMaster1.xml"/></Relationships>
</file>

<file path=ppt/notesSlides/_rels/notesSlide95.xml.rels><?xml version="1.0" encoding="UTF-8" standalone="yes"?>
<Relationships xmlns="http://schemas.openxmlformats.org/package/2006/relationships"><Relationship Id="rId2" Type="http://schemas.openxmlformats.org/officeDocument/2006/relationships/slide" Target="../slides/slide149.xml"/><Relationship Id="rId1" Type="http://schemas.openxmlformats.org/officeDocument/2006/relationships/notesMaster" Target="../notesMasters/notesMaster1.xml"/></Relationships>
</file>

<file path=ppt/notesSlides/_rels/notesSlide96.xml.rels><?xml version="1.0" encoding="UTF-8" standalone="yes"?>
<Relationships xmlns="http://schemas.openxmlformats.org/package/2006/relationships"><Relationship Id="rId2" Type="http://schemas.openxmlformats.org/officeDocument/2006/relationships/slide" Target="../slides/slide150.xml"/><Relationship Id="rId1" Type="http://schemas.openxmlformats.org/officeDocument/2006/relationships/notesMaster" Target="../notesMasters/notesMaster1.xml"/></Relationships>
</file>

<file path=ppt/notesSlides/_rels/notesSlide97.xml.rels><?xml version="1.0" encoding="UTF-8" standalone="yes"?>
<Relationships xmlns="http://schemas.openxmlformats.org/package/2006/relationships"><Relationship Id="rId2" Type="http://schemas.openxmlformats.org/officeDocument/2006/relationships/slide" Target="../slides/slide166.xml"/><Relationship Id="rId1" Type="http://schemas.openxmlformats.org/officeDocument/2006/relationships/notesMaster" Target="../notesMasters/notesMaster1.xml"/></Relationships>
</file>

<file path=ppt/notesSlides/_rels/notesSlide98.xml.rels><?xml version="1.0" encoding="UTF-8" standalone="yes"?>
<Relationships xmlns="http://schemas.openxmlformats.org/package/2006/relationships"><Relationship Id="rId2" Type="http://schemas.openxmlformats.org/officeDocument/2006/relationships/slide" Target="../slides/slide167.xml"/><Relationship Id="rId1" Type="http://schemas.openxmlformats.org/officeDocument/2006/relationships/notesMaster" Target="../notesMasters/notesMaster1.xml"/></Relationships>
</file>

<file path=ppt/notesSlides/_rels/notesSlide99.xml.rels><?xml version="1.0" encoding="UTF-8" standalone="yes"?>
<Relationships xmlns="http://schemas.openxmlformats.org/package/2006/relationships"><Relationship Id="rId2" Type="http://schemas.openxmlformats.org/officeDocument/2006/relationships/slide" Target="../slides/slide168.xml"/><Relationship Id="rId1" Type="http://schemas.openxmlformats.org/officeDocument/2006/relationships/notesMaster" Target="../notesMasters/notesMaster1.xml"/></Relationships>
</file>

<file path=ppt/notesSlides/_rels/notesSlide100.xml.rels><?xml version="1.0" encoding="UTF-8" standalone="yes"?>
<Relationships xmlns="http://schemas.openxmlformats.org/package/2006/relationships"><Relationship Id="rId2" Type="http://schemas.openxmlformats.org/officeDocument/2006/relationships/slide" Target="../slides/slide169.xml"/><Relationship Id="rId1" Type="http://schemas.openxmlformats.org/officeDocument/2006/relationships/notesMaster" Target="../notesMasters/notesMaster1.xml"/></Relationships>
</file>

<file path=ppt/notesSlides/_rels/notesSlide101.xml.rels><?xml version="1.0" encoding="UTF-8" standalone="yes"?>
<Relationships xmlns="http://schemas.openxmlformats.org/package/2006/relationships"><Relationship Id="rId2" Type="http://schemas.openxmlformats.org/officeDocument/2006/relationships/slide" Target="../slides/slide170.xml"/><Relationship Id="rId1" Type="http://schemas.openxmlformats.org/officeDocument/2006/relationships/notesMaster" Target="../notesMasters/notesMaster1.xml"/></Relationships>
</file>

<file path=ppt/notesSlides/_rels/notesSlide102.xml.rels><?xml version="1.0" encoding="UTF-8" standalone="yes"?>
<Relationships xmlns="http://schemas.openxmlformats.org/package/2006/relationships"><Relationship Id="rId2" Type="http://schemas.openxmlformats.org/officeDocument/2006/relationships/slide" Target="../slides/slide171.xml"/><Relationship Id="rId1" Type="http://schemas.openxmlformats.org/officeDocument/2006/relationships/notesMaster" Target="../notesMasters/notesMaster1.xml"/></Relationships>
</file>

<file path=ppt/notesSlides/_rels/notesSlide103.xml.rels><?xml version="1.0" encoding="UTF-8" standalone="yes"?>
<Relationships xmlns="http://schemas.openxmlformats.org/package/2006/relationships"><Relationship Id="rId2" Type="http://schemas.openxmlformats.org/officeDocument/2006/relationships/slide" Target="../slides/slide172.xml"/><Relationship Id="rId1" Type="http://schemas.openxmlformats.org/officeDocument/2006/relationships/notesMaster" Target="../notesMasters/notesMaster1.xml"/></Relationships>
</file>

<file path=ppt/notesSlides/_rels/notesSlide104.xml.rels><?xml version="1.0" encoding="UTF-8" standalone="yes"?>
<Relationships xmlns="http://schemas.openxmlformats.org/package/2006/relationships"><Relationship Id="rId2" Type="http://schemas.openxmlformats.org/officeDocument/2006/relationships/slide" Target="../slides/slide178.xml"/><Relationship Id="rId1" Type="http://schemas.openxmlformats.org/officeDocument/2006/relationships/notesMaster" Target="../notesMasters/notesMaster1.xml"/></Relationships>
</file>

<file path=ppt/notesSlides/_rels/notesSlide105.xml.rels><?xml version="1.0" encoding="UTF-8" standalone="yes"?>
<Relationships xmlns="http://schemas.openxmlformats.org/package/2006/relationships"><Relationship Id="rId2" Type="http://schemas.openxmlformats.org/officeDocument/2006/relationships/slide" Target="../slides/slide179.xml"/><Relationship Id="rId1" Type="http://schemas.openxmlformats.org/officeDocument/2006/relationships/notesMaster" Target="../notesMasters/notesMaster1.xml"/></Relationships>
</file>

<file path=ppt/notesSlides/_rels/notesSlide106.xml.rels><?xml version="1.0" encoding="UTF-8" standalone="yes"?>
<Relationships xmlns="http://schemas.openxmlformats.org/package/2006/relationships"><Relationship Id="rId2" Type="http://schemas.openxmlformats.org/officeDocument/2006/relationships/slide" Target="../slides/slide181.xml"/><Relationship Id="rId1" Type="http://schemas.openxmlformats.org/officeDocument/2006/relationships/notesMaster" Target="../notesMasters/notesMaster1.xml"/></Relationships>
</file>

<file path=ppt/notesSlides/_rels/notesSlide107.xml.rels><?xml version="1.0" encoding="UTF-8" standalone="yes"?>
<Relationships xmlns="http://schemas.openxmlformats.org/package/2006/relationships"><Relationship Id="rId2" Type="http://schemas.openxmlformats.org/officeDocument/2006/relationships/slide" Target="../slides/slide182.xml"/><Relationship Id="rId1" Type="http://schemas.openxmlformats.org/officeDocument/2006/relationships/notesMaster" Target="../notesMasters/notesMaster1.xml"/></Relationships>
</file>

<file path=ppt/notesSlides/_rels/notesSlide108.xml.rels><?xml version="1.0" encoding="UTF-8" standalone="yes"?>
<Relationships xmlns="http://schemas.openxmlformats.org/package/2006/relationships"><Relationship Id="rId2" Type="http://schemas.openxmlformats.org/officeDocument/2006/relationships/slide" Target="../slides/slide183.xml"/><Relationship Id="rId1" Type="http://schemas.openxmlformats.org/officeDocument/2006/relationships/notesMaster" Target="../notesMasters/notesMaster1.xml"/></Relationships>
</file>

<file path=ppt/notesSlides/_rels/notesSlide109.xml.rels><?xml version="1.0" encoding="UTF-8" standalone="yes"?>
<Relationships xmlns="http://schemas.openxmlformats.org/package/2006/relationships"><Relationship Id="rId2" Type="http://schemas.openxmlformats.org/officeDocument/2006/relationships/slide" Target="../slides/slide184.xml"/><Relationship Id="rId1" Type="http://schemas.openxmlformats.org/officeDocument/2006/relationships/notesMaster" Target="../notesMasters/notesMaster1.xml"/></Relationships>
</file>

<file path=ppt/notesSlides/_rels/notesSlide110.xml.rels><?xml version="1.0" encoding="UTF-8" standalone="yes"?>
<Relationships xmlns="http://schemas.openxmlformats.org/package/2006/relationships"><Relationship Id="rId2" Type="http://schemas.openxmlformats.org/officeDocument/2006/relationships/slide" Target="../slides/slide185.xml"/><Relationship Id="rId1" Type="http://schemas.openxmlformats.org/officeDocument/2006/relationships/notesMaster" Target="../notesMasters/notesMaster1.xml"/></Relationships>
</file>

<file path=ppt/notesSlides/_rels/notesSlide111.xml.rels><?xml version="1.0" encoding="UTF-8" standalone="yes"?>
<Relationships xmlns="http://schemas.openxmlformats.org/package/2006/relationships"><Relationship Id="rId2" Type="http://schemas.openxmlformats.org/officeDocument/2006/relationships/slide" Target="../slides/slide18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458" name="Rectangle 2"/>
          <p:cNvSpPr>
            <a:spLocks noGrp="1" noRot="1" noChangeAspect="1" noChangeArrowheads="1" noTextEdit="1"/>
          </p:cNvSpPr>
          <p:nvPr>
            <p:ph type="sldImg"/>
          </p:nvPr>
        </p:nvSpPr>
        <p:spPr>
          <a:ln/>
        </p:spPr>
      </p:sp>
      <p:sp>
        <p:nvSpPr>
          <p:cNvPr id="147459"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35751989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38066976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Multi- 2 or more methods from the same paradigm e.g. quantitative</a:t>
            </a:r>
          </a:p>
          <a:p>
            <a:r>
              <a:rPr lang="en-GB" dirty="0" smtClean="0"/>
              <a:t>Mixed can use more than one paradigm e.g. quantitative and qualitative</a:t>
            </a:r>
            <a:endParaRPr lang="en-GB" dirty="0"/>
          </a:p>
        </p:txBody>
      </p:sp>
    </p:spTree>
    <p:extLst>
      <p:ext uri="{BB962C8B-B14F-4D97-AF65-F5344CB8AC3E}">
        <p14:creationId xmlns:p14="http://schemas.microsoft.com/office/powerpoint/2010/main" val="21358701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39163889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482" name="Rectangle 2"/>
          <p:cNvSpPr>
            <a:spLocks noGrp="1" noRot="1" noChangeAspect="1" noChangeArrowheads="1" noTextEdit="1"/>
          </p:cNvSpPr>
          <p:nvPr>
            <p:ph type="sldImg"/>
          </p:nvPr>
        </p:nvSpPr>
        <p:spPr>
          <a:ln/>
        </p:spPr>
      </p:sp>
      <p:sp>
        <p:nvSpPr>
          <p:cNvPr id="148483"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20990325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506" name="Rectangle 2"/>
          <p:cNvSpPr>
            <a:spLocks noGrp="1" noRot="1" noChangeAspect="1" noChangeArrowheads="1" noTextEdit="1"/>
          </p:cNvSpPr>
          <p:nvPr>
            <p:ph type="sldImg"/>
          </p:nvPr>
        </p:nvSpPr>
        <p:spPr>
          <a:ln/>
        </p:spPr>
      </p:sp>
      <p:sp>
        <p:nvSpPr>
          <p:cNvPr id="149507"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26130238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530" name="Rectangle 2"/>
          <p:cNvSpPr>
            <a:spLocks noGrp="1" noRot="1" noChangeAspect="1" noChangeArrowheads="1" noTextEdit="1"/>
          </p:cNvSpPr>
          <p:nvPr>
            <p:ph type="sldImg"/>
          </p:nvPr>
        </p:nvSpPr>
        <p:spPr>
          <a:ln/>
        </p:spPr>
      </p:sp>
      <p:sp>
        <p:nvSpPr>
          <p:cNvPr id="150531"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19593324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1554" name="Rectangle 2"/>
          <p:cNvSpPr>
            <a:spLocks noGrp="1" noRot="1" noChangeAspect="1" noChangeArrowheads="1" noTextEdit="1"/>
          </p:cNvSpPr>
          <p:nvPr>
            <p:ph type="sldImg"/>
          </p:nvPr>
        </p:nvSpPr>
        <p:spPr>
          <a:ln/>
        </p:spPr>
      </p:sp>
      <p:sp>
        <p:nvSpPr>
          <p:cNvPr id="151555"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27342964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02" name="Rectangle 2"/>
          <p:cNvSpPr>
            <a:spLocks noGrp="1" noRot="1" noChangeAspect="1" noChangeArrowheads="1" noTextEdit="1"/>
          </p:cNvSpPr>
          <p:nvPr>
            <p:ph type="sldImg"/>
          </p:nvPr>
        </p:nvSpPr>
        <p:spPr>
          <a:ln/>
        </p:spPr>
      </p:sp>
      <p:sp>
        <p:nvSpPr>
          <p:cNvPr id="153603"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41477901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02" name="Rectangle 2"/>
          <p:cNvSpPr>
            <a:spLocks noGrp="1" noRot="1" noChangeAspect="1" noChangeArrowheads="1" noTextEdit="1"/>
          </p:cNvSpPr>
          <p:nvPr>
            <p:ph type="sldImg"/>
          </p:nvPr>
        </p:nvSpPr>
        <p:spPr>
          <a:ln/>
        </p:spPr>
      </p:sp>
      <p:sp>
        <p:nvSpPr>
          <p:cNvPr id="153603"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9968122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6" name="Rectangle 2"/>
          <p:cNvSpPr>
            <a:spLocks noGrp="1" noRot="1" noChangeAspect="1" noChangeArrowheads="1" noTextEdit="1"/>
          </p:cNvSpPr>
          <p:nvPr>
            <p:ph type="sldImg"/>
          </p:nvPr>
        </p:nvSpPr>
        <p:spPr>
          <a:ln/>
        </p:spPr>
      </p:sp>
      <p:sp>
        <p:nvSpPr>
          <p:cNvPr id="154627"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14964353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50" name="Rectangle 2"/>
          <p:cNvSpPr>
            <a:spLocks noGrp="1" noRot="1" noChangeAspect="1" noChangeArrowheads="1" noTextEdit="1"/>
          </p:cNvSpPr>
          <p:nvPr>
            <p:ph type="sldImg"/>
          </p:nvPr>
        </p:nvSpPr>
        <p:spPr>
          <a:ln/>
        </p:spPr>
      </p:sp>
      <p:sp>
        <p:nvSpPr>
          <p:cNvPr id="155651"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34332139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674" name="Rectangle 2"/>
          <p:cNvSpPr>
            <a:spLocks noGrp="1" noRot="1" noChangeAspect="1" noChangeArrowheads="1" noTextEdit="1"/>
          </p:cNvSpPr>
          <p:nvPr>
            <p:ph type="sldImg"/>
          </p:nvPr>
        </p:nvSpPr>
        <p:spPr>
          <a:ln/>
        </p:spPr>
      </p:sp>
      <p:sp>
        <p:nvSpPr>
          <p:cNvPr id="156675"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342422386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7698" name="Rectangle 2"/>
          <p:cNvSpPr>
            <a:spLocks noGrp="1" noRot="1" noChangeAspect="1" noChangeArrowheads="1" noTextEdit="1"/>
          </p:cNvSpPr>
          <p:nvPr>
            <p:ph type="sldImg"/>
          </p:nvPr>
        </p:nvSpPr>
        <p:spPr>
          <a:ln/>
        </p:spPr>
      </p:sp>
      <p:sp>
        <p:nvSpPr>
          <p:cNvPr id="157699"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234424943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722" name="Rectangle 2"/>
          <p:cNvSpPr>
            <a:spLocks noGrp="1" noRot="1" noChangeAspect="1" noChangeArrowheads="1" noTextEdit="1"/>
          </p:cNvSpPr>
          <p:nvPr>
            <p:ph type="sldImg"/>
          </p:nvPr>
        </p:nvSpPr>
        <p:spPr>
          <a:ln/>
        </p:spPr>
      </p:sp>
      <p:sp>
        <p:nvSpPr>
          <p:cNvPr id="158723"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271394305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746" name="Rectangle 2"/>
          <p:cNvSpPr>
            <a:spLocks noGrp="1" noRot="1" noChangeAspect="1" noChangeArrowheads="1" noTextEdit="1"/>
          </p:cNvSpPr>
          <p:nvPr>
            <p:ph type="sldImg"/>
          </p:nvPr>
        </p:nvSpPr>
        <p:spPr>
          <a:xfrm>
            <a:off x="1182688" y="698500"/>
            <a:ext cx="4649787" cy="3486150"/>
          </a:xfrm>
          <a:ln/>
        </p:spPr>
      </p:sp>
      <p:sp>
        <p:nvSpPr>
          <p:cNvPr id="159747" name="Rectangle 3"/>
          <p:cNvSpPr>
            <a:spLocks noGrp="1" noChangeArrowheads="1"/>
          </p:cNvSpPr>
          <p:nvPr>
            <p:ph type="body" idx="1"/>
          </p:nvPr>
        </p:nvSpPr>
        <p:spPr>
          <a:xfrm>
            <a:off x="936561" y="4416898"/>
            <a:ext cx="5137280" cy="4180250"/>
          </a:xfrm>
          <a:noFill/>
          <a:ln w="9525"/>
        </p:spPr>
        <p:txBody>
          <a:bodyPr/>
          <a:lstStyle/>
          <a:p>
            <a:pPr eaLnBrk="1" hangingPunct="1"/>
            <a:endParaRPr lang="en-US"/>
          </a:p>
        </p:txBody>
      </p:sp>
    </p:spTree>
    <p:extLst>
      <p:ext uri="{BB962C8B-B14F-4D97-AF65-F5344CB8AC3E}">
        <p14:creationId xmlns:p14="http://schemas.microsoft.com/office/powerpoint/2010/main" val="97092336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0770" name="Rectangle 2"/>
          <p:cNvSpPr>
            <a:spLocks noGrp="1" noRot="1" noChangeAspect="1" noChangeArrowheads="1" noTextEdit="1"/>
          </p:cNvSpPr>
          <p:nvPr>
            <p:ph type="sldImg"/>
          </p:nvPr>
        </p:nvSpPr>
        <p:spPr>
          <a:ln/>
        </p:spPr>
      </p:sp>
      <p:sp>
        <p:nvSpPr>
          <p:cNvPr id="160771"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163877844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1794" name="Rectangle 2"/>
          <p:cNvSpPr>
            <a:spLocks noGrp="1" noRot="1" noChangeAspect="1" noChangeArrowheads="1" noTextEdit="1"/>
          </p:cNvSpPr>
          <p:nvPr>
            <p:ph type="sldImg"/>
          </p:nvPr>
        </p:nvSpPr>
        <p:spPr>
          <a:xfrm>
            <a:off x="1182688" y="698500"/>
            <a:ext cx="4649787" cy="3486150"/>
          </a:xfrm>
          <a:ln/>
        </p:spPr>
      </p:sp>
      <p:sp>
        <p:nvSpPr>
          <p:cNvPr id="161795" name="Rectangle 3"/>
          <p:cNvSpPr>
            <a:spLocks noGrp="1" noChangeArrowheads="1"/>
          </p:cNvSpPr>
          <p:nvPr>
            <p:ph type="body" idx="1"/>
          </p:nvPr>
        </p:nvSpPr>
        <p:spPr>
          <a:xfrm>
            <a:off x="936561" y="4416898"/>
            <a:ext cx="5137280" cy="4180250"/>
          </a:xfrm>
          <a:noFill/>
          <a:ln w="9525"/>
        </p:spPr>
        <p:txBody>
          <a:bodyPr/>
          <a:lstStyle/>
          <a:p>
            <a:pPr eaLnBrk="1" hangingPunct="1"/>
            <a:endParaRPr lang="en-US"/>
          </a:p>
        </p:txBody>
      </p:sp>
    </p:spTree>
    <p:extLst>
      <p:ext uri="{BB962C8B-B14F-4D97-AF65-F5344CB8AC3E}">
        <p14:creationId xmlns:p14="http://schemas.microsoft.com/office/powerpoint/2010/main" val="307026506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2818" name="Rectangle 2"/>
          <p:cNvSpPr>
            <a:spLocks noGrp="1" noRot="1" noChangeAspect="1" noChangeArrowheads="1" noTextEdit="1"/>
          </p:cNvSpPr>
          <p:nvPr>
            <p:ph type="sldImg"/>
          </p:nvPr>
        </p:nvSpPr>
        <p:spPr>
          <a:xfrm>
            <a:off x="1182688" y="698500"/>
            <a:ext cx="4649787" cy="3486150"/>
          </a:xfrm>
          <a:ln/>
        </p:spPr>
      </p:sp>
      <p:sp>
        <p:nvSpPr>
          <p:cNvPr id="162819" name="Rectangle 3"/>
          <p:cNvSpPr>
            <a:spLocks noGrp="1" noChangeArrowheads="1"/>
          </p:cNvSpPr>
          <p:nvPr>
            <p:ph type="body" idx="1"/>
          </p:nvPr>
        </p:nvSpPr>
        <p:spPr>
          <a:xfrm>
            <a:off x="936561" y="4416898"/>
            <a:ext cx="5137280" cy="4180250"/>
          </a:xfrm>
          <a:noFill/>
          <a:ln w="9525"/>
        </p:spPr>
        <p:txBody>
          <a:bodyPr/>
          <a:lstStyle/>
          <a:p>
            <a:pPr eaLnBrk="1" hangingPunct="1"/>
            <a:endParaRPr lang="en-US"/>
          </a:p>
        </p:txBody>
      </p:sp>
    </p:spTree>
    <p:extLst>
      <p:ext uri="{BB962C8B-B14F-4D97-AF65-F5344CB8AC3E}">
        <p14:creationId xmlns:p14="http://schemas.microsoft.com/office/powerpoint/2010/main" val="388237174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42" name="Rectangle 2"/>
          <p:cNvSpPr>
            <a:spLocks noGrp="1" noRot="1" noChangeAspect="1" noChangeArrowheads="1" noTextEdit="1"/>
          </p:cNvSpPr>
          <p:nvPr>
            <p:ph type="sldImg"/>
          </p:nvPr>
        </p:nvSpPr>
        <p:spPr>
          <a:xfrm>
            <a:off x="1182688" y="698500"/>
            <a:ext cx="4649787" cy="3486150"/>
          </a:xfrm>
          <a:ln/>
        </p:spPr>
      </p:sp>
      <p:sp>
        <p:nvSpPr>
          <p:cNvPr id="163843" name="Rectangle 3"/>
          <p:cNvSpPr>
            <a:spLocks noGrp="1" noChangeArrowheads="1"/>
          </p:cNvSpPr>
          <p:nvPr>
            <p:ph type="body" idx="1"/>
          </p:nvPr>
        </p:nvSpPr>
        <p:spPr>
          <a:xfrm>
            <a:off x="936561" y="4416898"/>
            <a:ext cx="5137280" cy="4180250"/>
          </a:xfrm>
          <a:noFill/>
          <a:ln w="9525"/>
        </p:spPr>
        <p:txBody>
          <a:bodyPr/>
          <a:lstStyle/>
          <a:p>
            <a:pPr eaLnBrk="1" hangingPunct="1"/>
            <a:endParaRPr lang="en-US"/>
          </a:p>
        </p:txBody>
      </p:sp>
    </p:spTree>
    <p:extLst>
      <p:ext uri="{BB962C8B-B14F-4D97-AF65-F5344CB8AC3E}">
        <p14:creationId xmlns:p14="http://schemas.microsoft.com/office/powerpoint/2010/main" val="94225229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4" name="Rectangle 2"/>
          <p:cNvSpPr>
            <a:spLocks noGrp="1" noRot="1" noChangeAspect="1" noChangeArrowheads="1" noTextEdit="1"/>
          </p:cNvSpPr>
          <p:nvPr>
            <p:ph type="sldImg"/>
          </p:nvPr>
        </p:nvSpPr>
        <p:spPr>
          <a:ln/>
        </p:spPr>
      </p:sp>
      <p:sp>
        <p:nvSpPr>
          <p:cNvPr id="166915"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144435202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938" name="Rectangle 2"/>
          <p:cNvSpPr>
            <a:spLocks noGrp="1" noRot="1" noChangeAspect="1" noChangeArrowheads="1" noTextEdit="1"/>
          </p:cNvSpPr>
          <p:nvPr>
            <p:ph type="sldImg"/>
          </p:nvPr>
        </p:nvSpPr>
        <p:spPr>
          <a:ln/>
        </p:spPr>
      </p:sp>
      <p:sp>
        <p:nvSpPr>
          <p:cNvPr id="167939"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370226029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962" name="Rectangle 2"/>
          <p:cNvSpPr>
            <a:spLocks noGrp="1" noRot="1" noChangeAspect="1" noChangeArrowheads="1" noTextEdit="1"/>
          </p:cNvSpPr>
          <p:nvPr>
            <p:ph type="sldImg"/>
          </p:nvPr>
        </p:nvSpPr>
        <p:spPr>
          <a:ln/>
        </p:spPr>
      </p:sp>
      <p:sp>
        <p:nvSpPr>
          <p:cNvPr id="168963"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419703627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986" name="Rectangle 2"/>
          <p:cNvSpPr>
            <a:spLocks noGrp="1" noRot="1" noChangeAspect="1" noChangeArrowheads="1" noTextEdit="1"/>
          </p:cNvSpPr>
          <p:nvPr>
            <p:ph type="sldImg"/>
          </p:nvPr>
        </p:nvSpPr>
        <p:spPr>
          <a:ln/>
        </p:spPr>
      </p:sp>
      <p:sp>
        <p:nvSpPr>
          <p:cNvPr id="169987"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162283670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106" name="Rectangle 2"/>
          <p:cNvSpPr>
            <a:spLocks noGrp="1" noRot="1" noChangeAspect="1" noChangeArrowheads="1" noTextEdit="1"/>
          </p:cNvSpPr>
          <p:nvPr>
            <p:ph type="sldImg"/>
          </p:nvPr>
        </p:nvSpPr>
        <p:spPr>
          <a:ln/>
        </p:spPr>
      </p:sp>
      <p:sp>
        <p:nvSpPr>
          <p:cNvPr id="175107"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36462482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106" name="Rectangle 2"/>
          <p:cNvSpPr>
            <a:spLocks noGrp="1" noRot="1" noChangeAspect="1" noChangeArrowheads="1" noTextEdit="1"/>
          </p:cNvSpPr>
          <p:nvPr>
            <p:ph type="sldImg"/>
          </p:nvPr>
        </p:nvSpPr>
        <p:spPr>
          <a:ln/>
        </p:spPr>
      </p:sp>
      <p:sp>
        <p:nvSpPr>
          <p:cNvPr id="175107"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423155621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130" name="Rectangle 2"/>
          <p:cNvSpPr>
            <a:spLocks noGrp="1" noRot="1" noChangeAspect="1" noChangeArrowheads="1" noTextEdit="1"/>
          </p:cNvSpPr>
          <p:nvPr>
            <p:ph type="sldImg"/>
          </p:nvPr>
        </p:nvSpPr>
        <p:spPr>
          <a:ln/>
        </p:spPr>
      </p:sp>
      <p:sp>
        <p:nvSpPr>
          <p:cNvPr id="176131"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316291071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178" name="Rectangle 2"/>
          <p:cNvSpPr>
            <a:spLocks noGrp="1" noRot="1" noChangeAspect="1" noChangeArrowheads="1" noTextEdit="1"/>
          </p:cNvSpPr>
          <p:nvPr>
            <p:ph type="sldImg"/>
          </p:nvPr>
        </p:nvSpPr>
        <p:spPr>
          <a:ln/>
        </p:spPr>
      </p:sp>
      <p:sp>
        <p:nvSpPr>
          <p:cNvPr id="178179"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175603122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9202" name="Rectangle 2"/>
          <p:cNvSpPr>
            <a:spLocks noGrp="1" noRot="1" noChangeAspect="1" noChangeArrowheads="1" noTextEdit="1"/>
          </p:cNvSpPr>
          <p:nvPr>
            <p:ph type="sldImg"/>
          </p:nvPr>
        </p:nvSpPr>
        <p:spPr>
          <a:ln/>
        </p:spPr>
      </p:sp>
      <p:sp>
        <p:nvSpPr>
          <p:cNvPr id="179203"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355729658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1250" name="Rectangle 2"/>
          <p:cNvSpPr>
            <a:spLocks noGrp="1" noRot="1" noChangeAspect="1" noChangeArrowheads="1" noTextEdit="1"/>
          </p:cNvSpPr>
          <p:nvPr>
            <p:ph type="sldImg"/>
          </p:nvPr>
        </p:nvSpPr>
        <p:spPr>
          <a:ln/>
        </p:spPr>
      </p:sp>
      <p:sp>
        <p:nvSpPr>
          <p:cNvPr id="181251"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318891694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2274" name="Rectangle 2"/>
          <p:cNvSpPr>
            <a:spLocks noGrp="1" noRot="1" noChangeAspect="1" noChangeArrowheads="1" noTextEdit="1"/>
          </p:cNvSpPr>
          <p:nvPr>
            <p:ph type="sldImg"/>
          </p:nvPr>
        </p:nvSpPr>
        <p:spPr>
          <a:ln/>
        </p:spPr>
      </p:sp>
      <p:sp>
        <p:nvSpPr>
          <p:cNvPr id="182275"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392377280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3298" name="Rectangle 2"/>
          <p:cNvSpPr>
            <a:spLocks noGrp="1" noRot="1" noChangeAspect="1" noChangeArrowheads="1" noTextEdit="1"/>
          </p:cNvSpPr>
          <p:nvPr>
            <p:ph type="sldImg"/>
          </p:nvPr>
        </p:nvSpPr>
        <p:spPr>
          <a:ln/>
        </p:spPr>
      </p:sp>
      <p:sp>
        <p:nvSpPr>
          <p:cNvPr id="183299"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119853678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22" name="Rectangle 2"/>
          <p:cNvSpPr>
            <a:spLocks noGrp="1" noRot="1" noChangeAspect="1" noChangeArrowheads="1" noTextEdit="1"/>
          </p:cNvSpPr>
          <p:nvPr>
            <p:ph type="sldImg"/>
          </p:nvPr>
        </p:nvSpPr>
        <p:spPr>
          <a:ln/>
        </p:spPr>
      </p:sp>
      <p:sp>
        <p:nvSpPr>
          <p:cNvPr id="184323"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154825102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346" name="Rectangle 2"/>
          <p:cNvSpPr>
            <a:spLocks noGrp="1" noRot="1" noChangeAspect="1" noChangeArrowheads="1" noTextEdit="1"/>
          </p:cNvSpPr>
          <p:nvPr>
            <p:ph type="sldImg"/>
          </p:nvPr>
        </p:nvSpPr>
        <p:spPr>
          <a:ln/>
        </p:spPr>
      </p:sp>
      <p:sp>
        <p:nvSpPr>
          <p:cNvPr id="185347"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57571859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6370" name="Rectangle 2"/>
          <p:cNvSpPr>
            <a:spLocks noGrp="1" noRot="1" noChangeAspect="1" noChangeArrowheads="1" noTextEdit="1"/>
          </p:cNvSpPr>
          <p:nvPr>
            <p:ph type="sldImg"/>
          </p:nvPr>
        </p:nvSpPr>
        <p:spPr>
          <a:ln/>
        </p:spPr>
      </p:sp>
      <p:sp>
        <p:nvSpPr>
          <p:cNvPr id="186371"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338470055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7394" name="Rectangle 2"/>
          <p:cNvSpPr>
            <a:spLocks noGrp="1" noRot="1" noChangeAspect="1" noChangeArrowheads="1" noTextEdit="1"/>
          </p:cNvSpPr>
          <p:nvPr>
            <p:ph type="sldImg"/>
          </p:nvPr>
        </p:nvSpPr>
        <p:spPr>
          <a:ln/>
        </p:spPr>
      </p:sp>
      <p:sp>
        <p:nvSpPr>
          <p:cNvPr id="187395"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96527353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7394" name="Rectangle 2"/>
          <p:cNvSpPr>
            <a:spLocks noGrp="1" noRot="1" noChangeAspect="1" noChangeArrowheads="1" noTextEdit="1"/>
          </p:cNvSpPr>
          <p:nvPr>
            <p:ph type="sldImg"/>
          </p:nvPr>
        </p:nvSpPr>
        <p:spPr>
          <a:ln/>
        </p:spPr>
      </p:sp>
      <p:sp>
        <p:nvSpPr>
          <p:cNvPr id="187395"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116953693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8418" name="Rectangle 2"/>
          <p:cNvSpPr>
            <a:spLocks noGrp="1" noRot="1" noChangeAspect="1" noChangeArrowheads="1" noTextEdit="1"/>
          </p:cNvSpPr>
          <p:nvPr>
            <p:ph type="sldImg"/>
          </p:nvPr>
        </p:nvSpPr>
        <p:spPr>
          <a:ln/>
        </p:spPr>
      </p:sp>
      <p:sp>
        <p:nvSpPr>
          <p:cNvPr id="188419"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84195797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9442" name="Rectangle 2"/>
          <p:cNvSpPr>
            <a:spLocks noGrp="1" noRot="1" noChangeAspect="1" noChangeArrowheads="1" noTextEdit="1"/>
          </p:cNvSpPr>
          <p:nvPr>
            <p:ph type="sldImg"/>
          </p:nvPr>
        </p:nvSpPr>
        <p:spPr>
          <a:ln/>
        </p:spPr>
      </p:sp>
      <p:sp>
        <p:nvSpPr>
          <p:cNvPr id="189443"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382817798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1490" name="Rectangle 2"/>
          <p:cNvSpPr>
            <a:spLocks noGrp="1" noRot="1" noChangeAspect="1" noChangeArrowheads="1" noTextEdit="1"/>
          </p:cNvSpPr>
          <p:nvPr>
            <p:ph type="sldImg"/>
          </p:nvPr>
        </p:nvSpPr>
        <p:spPr>
          <a:ln/>
        </p:spPr>
      </p:sp>
      <p:sp>
        <p:nvSpPr>
          <p:cNvPr id="191491"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310730603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2514" name="Rectangle 2"/>
          <p:cNvSpPr>
            <a:spLocks noGrp="1" noRot="1" noChangeAspect="1" noChangeArrowheads="1" noTextEdit="1"/>
          </p:cNvSpPr>
          <p:nvPr>
            <p:ph type="sldImg"/>
          </p:nvPr>
        </p:nvSpPr>
        <p:spPr>
          <a:ln/>
        </p:spPr>
      </p:sp>
      <p:sp>
        <p:nvSpPr>
          <p:cNvPr id="192515"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17695317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2514" name="Rectangle 2"/>
          <p:cNvSpPr>
            <a:spLocks noGrp="1" noRot="1" noChangeAspect="1" noChangeArrowheads="1" noTextEdit="1"/>
          </p:cNvSpPr>
          <p:nvPr>
            <p:ph type="sldImg"/>
          </p:nvPr>
        </p:nvSpPr>
        <p:spPr>
          <a:ln/>
        </p:spPr>
      </p:sp>
      <p:sp>
        <p:nvSpPr>
          <p:cNvPr id="192515"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2414008387"/>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3538" name="Rectangle 2"/>
          <p:cNvSpPr>
            <a:spLocks noGrp="1" noRot="1" noChangeAspect="1" noChangeArrowheads="1" noTextEdit="1"/>
          </p:cNvSpPr>
          <p:nvPr>
            <p:ph type="sldImg"/>
          </p:nvPr>
        </p:nvSpPr>
        <p:spPr>
          <a:ln/>
        </p:spPr>
      </p:sp>
      <p:sp>
        <p:nvSpPr>
          <p:cNvPr id="193539"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667477718"/>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62" name="Rectangle 2"/>
          <p:cNvSpPr>
            <a:spLocks noGrp="1" noRot="1" noChangeAspect="1" noChangeArrowheads="1" noTextEdit="1"/>
          </p:cNvSpPr>
          <p:nvPr>
            <p:ph type="sldImg"/>
          </p:nvPr>
        </p:nvSpPr>
        <p:spPr>
          <a:ln/>
        </p:spPr>
      </p:sp>
      <p:sp>
        <p:nvSpPr>
          <p:cNvPr id="194563"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1102811483"/>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586" name="Rectangle 2"/>
          <p:cNvSpPr>
            <a:spLocks noGrp="1" noRot="1" noChangeAspect="1" noChangeArrowheads="1" noTextEdit="1"/>
          </p:cNvSpPr>
          <p:nvPr>
            <p:ph type="sldImg"/>
          </p:nvPr>
        </p:nvSpPr>
        <p:spPr>
          <a:ln/>
        </p:spPr>
      </p:sp>
      <p:sp>
        <p:nvSpPr>
          <p:cNvPr id="195587"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56048868"/>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610" name="Rectangle 2"/>
          <p:cNvSpPr>
            <a:spLocks noGrp="1" noRot="1" noChangeAspect="1" noChangeArrowheads="1" noTextEdit="1"/>
          </p:cNvSpPr>
          <p:nvPr>
            <p:ph type="sldImg"/>
          </p:nvPr>
        </p:nvSpPr>
        <p:spPr>
          <a:ln/>
        </p:spPr>
      </p:sp>
      <p:sp>
        <p:nvSpPr>
          <p:cNvPr id="196611"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1456222016"/>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7634" name="Rectangle 2"/>
          <p:cNvSpPr>
            <a:spLocks noGrp="1" noRot="1" noChangeAspect="1" noChangeArrowheads="1" noTextEdit="1"/>
          </p:cNvSpPr>
          <p:nvPr>
            <p:ph type="sldImg"/>
          </p:nvPr>
        </p:nvSpPr>
        <p:spPr>
          <a:ln/>
        </p:spPr>
      </p:sp>
      <p:sp>
        <p:nvSpPr>
          <p:cNvPr id="197635"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1564373738"/>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8658" name="Rectangle 2"/>
          <p:cNvSpPr>
            <a:spLocks noGrp="1" noRot="1" noChangeAspect="1" noChangeArrowheads="1" noTextEdit="1"/>
          </p:cNvSpPr>
          <p:nvPr>
            <p:ph type="sldImg"/>
          </p:nvPr>
        </p:nvSpPr>
        <p:spPr>
          <a:ln/>
        </p:spPr>
      </p:sp>
      <p:sp>
        <p:nvSpPr>
          <p:cNvPr id="198659"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3513674368"/>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682" name="Rectangle 2"/>
          <p:cNvSpPr>
            <a:spLocks noGrp="1" noRot="1" noChangeAspect="1" noChangeArrowheads="1" noTextEdit="1"/>
          </p:cNvSpPr>
          <p:nvPr>
            <p:ph type="sldImg"/>
          </p:nvPr>
        </p:nvSpPr>
        <p:spPr>
          <a:ln/>
        </p:spPr>
      </p:sp>
      <p:sp>
        <p:nvSpPr>
          <p:cNvPr id="199683"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2741756832"/>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0706" name="Rectangle 2"/>
          <p:cNvSpPr>
            <a:spLocks noGrp="1" noRot="1" noChangeAspect="1" noChangeArrowheads="1" noTextEdit="1"/>
          </p:cNvSpPr>
          <p:nvPr>
            <p:ph type="sldImg"/>
          </p:nvPr>
        </p:nvSpPr>
        <p:spPr>
          <a:ln/>
        </p:spPr>
      </p:sp>
      <p:sp>
        <p:nvSpPr>
          <p:cNvPr id="200707"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1071198887"/>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1730" name="Rectangle 2"/>
          <p:cNvSpPr>
            <a:spLocks noGrp="1" noRot="1" noChangeAspect="1" noChangeArrowheads="1" noTextEdit="1"/>
          </p:cNvSpPr>
          <p:nvPr>
            <p:ph type="sldImg"/>
          </p:nvPr>
        </p:nvSpPr>
        <p:spPr>
          <a:ln/>
        </p:spPr>
      </p:sp>
      <p:sp>
        <p:nvSpPr>
          <p:cNvPr id="201731"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2400202317"/>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754" name="Rectangle 2"/>
          <p:cNvSpPr>
            <a:spLocks noGrp="1" noRot="1" noChangeAspect="1" noChangeArrowheads="1" noTextEdit="1"/>
          </p:cNvSpPr>
          <p:nvPr>
            <p:ph type="sldImg"/>
          </p:nvPr>
        </p:nvSpPr>
        <p:spPr>
          <a:ln/>
        </p:spPr>
      </p:sp>
      <p:sp>
        <p:nvSpPr>
          <p:cNvPr id="202755"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2818378992"/>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3778" name="Rectangle 2"/>
          <p:cNvSpPr>
            <a:spLocks noGrp="1" noRot="1" noChangeAspect="1" noChangeArrowheads="1" noTextEdit="1"/>
          </p:cNvSpPr>
          <p:nvPr>
            <p:ph type="sldImg"/>
          </p:nvPr>
        </p:nvSpPr>
        <p:spPr>
          <a:ln/>
        </p:spPr>
      </p:sp>
      <p:sp>
        <p:nvSpPr>
          <p:cNvPr id="203779"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2113746272"/>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02" name="Rectangle 2"/>
          <p:cNvSpPr>
            <a:spLocks noGrp="1" noRot="1" noChangeAspect="1" noChangeArrowheads="1" noTextEdit="1"/>
          </p:cNvSpPr>
          <p:nvPr>
            <p:ph type="sldImg"/>
          </p:nvPr>
        </p:nvSpPr>
        <p:spPr>
          <a:ln/>
        </p:spPr>
      </p:sp>
      <p:sp>
        <p:nvSpPr>
          <p:cNvPr id="204803"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1568888550"/>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826" name="Rectangle 2"/>
          <p:cNvSpPr>
            <a:spLocks noGrp="1" noRot="1" noChangeAspect="1" noChangeArrowheads="1" noTextEdit="1"/>
          </p:cNvSpPr>
          <p:nvPr>
            <p:ph type="sldImg"/>
          </p:nvPr>
        </p:nvSpPr>
        <p:spPr>
          <a:ln/>
        </p:spPr>
      </p:sp>
      <p:sp>
        <p:nvSpPr>
          <p:cNvPr id="205827"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1292966899"/>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6850" name="Rectangle 2"/>
          <p:cNvSpPr>
            <a:spLocks noGrp="1" noRot="1" noChangeAspect="1" noChangeArrowheads="1" noTextEdit="1"/>
          </p:cNvSpPr>
          <p:nvPr>
            <p:ph type="sldImg"/>
          </p:nvPr>
        </p:nvSpPr>
        <p:spPr>
          <a:ln/>
        </p:spPr>
      </p:sp>
      <p:sp>
        <p:nvSpPr>
          <p:cNvPr id="206851"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3816759484"/>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7874" name="Rectangle 2"/>
          <p:cNvSpPr>
            <a:spLocks noGrp="1" noRot="1" noChangeAspect="1" noChangeArrowheads="1" noTextEdit="1"/>
          </p:cNvSpPr>
          <p:nvPr>
            <p:ph type="sldImg"/>
          </p:nvPr>
        </p:nvSpPr>
        <p:spPr>
          <a:ln/>
        </p:spPr>
      </p:sp>
      <p:sp>
        <p:nvSpPr>
          <p:cNvPr id="207875"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2605073830"/>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8898" name="Rectangle 2"/>
          <p:cNvSpPr>
            <a:spLocks noGrp="1" noRot="1" noChangeAspect="1" noChangeArrowheads="1" noTextEdit="1"/>
          </p:cNvSpPr>
          <p:nvPr>
            <p:ph type="sldImg"/>
          </p:nvPr>
        </p:nvSpPr>
        <p:spPr>
          <a:ln/>
        </p:spPr>
      </p:sp>
      <p:sp>
        <p:nvSpPr>
          <p:cNvPr id="208899"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2311514970"/>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9922" name="Rectangle 2"/>
          <p:cNvSpPr>
            <a:spLocks noGrp="1" noRot="1" noChangeAspect="1" noChangeArrowheads="1" noTextEdit="1"/>
          </p:cNvSpPr>
          <p:nvPr>
            <p:ph type="sldImg"/>
          </p:nvPr>
        </p:nvSpPr>
        <p:spPr>
          <a:ln/>
        </p:spPr>
      </p:sp>
      <p:sp>
        <p:nvSpPr>
          <p:cNvPr id="209923"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3780884546"/>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0946" name="Rectangle 2"/>
          <p:cNvSpPr>
            <a:spLocks noGrp="1" noRot="1" noChangeAspect="1" noChangeArrowheads="1" noTextEdit="1"/>
          </p:cNvSpPr>
          <p:nvPr>
            <p:ph type="sldImg"/>
          </p:nvPr>
        </p:nvSpPr>
        <p:spPr>
          <a:ln/>
        </p:spPr>
      </p:sp>
      <p:sp>
        <p:nvSpPr>
          <p:cNvPr id="210947"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1734091157"/>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1970" name="Rectangle 2"/>
          <p:cNvSpPr>
            <a:spLocks noGrp="1" noRot="1" noChangeAspect="1" noChangeArrowheads="1" noTextEdit="1"/>
          </p:cNvSpPr>
          <p:nvPr>
            <p:ph type="sldImg"/>
          </p:nvPr>
        </p:nvSpPr>
        <p:spPr>
          <a:ln/>
        </p:spPr>
      </p:sp>
      <p:sp>
        <p:nvSpPr>
          <p:cNvPr id="211971"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2013668790"/>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2994" name="Rectangle 2"/>
          <p:cNvSpPr>
            <a:spLocks noGrp="1" noRot="1" noChangeAspect="1" noChangeArrowheads="1" noTextEdit="1"/>
          </p:cNvSpPr>
          <p:nvPr>
            <p:ph type="sldImg"/>
          </p:nvPr>
        </p:nvSpPr>
        <p:spPr>
          <a:ln/>
        </p:spPr>
      </p:sp>
      <p:sp>
        <p:nvSpPr>
          <p:cNvPr id="212995"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2671695593"/>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4018" name="Rectangle 2"/>
          <p:cNvSpPr>
            <a:spLocks noGrp="1" noRot="1" noChangeAspect="1" noChangeArrowheads="1" noTextEdit="1"/>
          </p:cNvSpPr>
          <p:nvPr>
            <p:ph type="sldImg"/>
          </p:nvPr>
        </p:nvSpPr>
        <p:spPr>
          <a:ln/>
        </p:spPr>
      </p:sp>
      <p:sp>
        <p:nvSpPr>
          <p:cNvPr id="214019"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3166937481"/>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066" name="Rectangle 2"/>
          <p:cNvSpPr>
            <a:spLocks noGrp="1" noRot="1" noChangeAspect="1" noChangeArrowheads="1" noTextEdit="1"/>
          </p:cNvSpPr>
          <p:nvPr>
            <p:ph type="sldImg"/>
          </p:nvPr>
        </p:nvSpPr>
        <p:spPr>
          <a:ln/>
        </p:spPr>
      </p:sp>
      <p:sp>
        <p:nvSpPr>
          <p:cNvPr id="216067"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1316295924"/>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7090" name="Rectangle 2"/>
          <p:cNvSpPr>
            <a:spLocks noGrp="1" noRot="1" noChangeAspect="1" noChangeArrowheads="1" noTextEdit="1"/>
          </p:cNvSpPr>
          <p:nvPr>
            <p:ph type="sldImg"/>
          </p:nvPr>
        </p:nvSpPr>
        <p:spPr>
          <a:ln/>
        </p:spPr>
      </p:sp>
      <p:sp>
        <p:nvSpPr>
          <p:cNvPr id="217091"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2429275979"/>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8114" name="Rectangle 2"/>
          <p:cNvSpPr>
            <a:spLocks noGrp="1" noRot="1" noChangeAspect="1" noChangeArrowheads="1" noTextEdit="1"/>
          </p:cNvSpPr>
          <p:nvPr>
            <p:ph type="sldImg"/>
          </p:nvPr>
        </p:nvSpPr>
        <p:spPr>
          <a:ln/>
        </p:spPr>
      </p:sp>
      <p:sp>
        <p:nvSpPr>
          <p:cNvPr id="218115"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1115735865"/>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9138" name="Rectangle 2"/>
          <p:cNvSpPr>
            <a:spLocks noGrp="1" noRot="1" noChangeAspect="1" noChangeArrowheads="1" noTextEdit="1"/>
          </p:cNvSpPr>
          <p:nvPr>
            <p:ph type="sldImg"/>
          </p:nvPr>
        </p:nvSpPr>
        <p:spPr>
          <a:ln/>
        </p:spPr>
      </p:sp>
      <p:sp>
        <p:nvSpPr>
          <p:cNvPr id="219139"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1170176631"/>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0162" name="Rectangle 2"/>
          <p:cNvSpPr>
            <a:spLocks noGrp="1" noRot="1" noChangeAspect="1" noChangeArrowheads="1" noTextEdit="1"/>
          </p:cNvSpPr>
          <p:nvPr>
            <p:ph type="sldImg"/>
          </p:nvPr>
        </p:nvSpPr>
        <p:spPr>
          <a:ln/>
        </p:spPr>
      </p:sp>
      <p:sp>
        <p:nvSpPr>
          <p:cNvPr id="220163"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596059877"/>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1186" name="Rectangle 2"/>
          <p:cNvSpPr>
            <a:spLocks noGrp="1" noRot="1" noChangeAspect="1" noChangeArrowheads="1" noTextEdit="1"/>
          </p:cNvSpPr>
          <p:nvPr>
            <p:ph type="sldImg"/>
          </p:nvPr>
        </p:nvSpPr>
        <p:spPr>
          <a:ln/>
        </p:spPr>
      </p:sp>
      <p:sp>
        <p:nvSpPr>
          <p:cNvPr id="221187"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1355484257"/>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3234" name="Rectangle 2"/>
          <p:cNvSpPr>
            <a:spLocks noGrp="1" noRot="1" noChangeAspect="1" noChangeArrowheads="1" noTextEdit="1"/>
          </p:cNvSpPr>
          <p:nvPr>
            <p:ph type="sldImg"/>
          </p:nvPr>
        </p:nvSpPr>
        <p:spPr>
          <a:ln/>
        </p:spPr>
      </p:sp>
      <p:sp>
        <p:nvSpPr>
          <p:cNvPr id="223235"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670644379"/>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4258" name="Rectangle 2"/>
          <p:cNvSpPr>
            <a:spLocks noGrp="1" noRot="1" noChangeAspect="1" noChangeArrowheads="1" noTextEdit="1"/>
          </p:cNvSpPr>
          <p:nvPr>
            <p:ph type="sldImg"/>
          </p:nvPr>
        </p:nvSpPr>
        <p:spPr>
          <a:ln/>
        </p:spPr>
      </p:sp>
      <p:sp>
        <p:nvSpPr>
          <p:cNvPr id="224259" name="Rectangle 3"/>
          <p:cNvSpPr>
            <a:spLocks noGrp="1" noChangeArrowheads="1"/>
          </p:cNvSpPr>
          <p:nvPr>
            <p:ph type="body" idx="1"/>
          </p:nvPr>
        </p:nvSpPr>
        <p:spPr>
          <a:noFill/>
          <a:ln w="9525"/>
        </p:spPr>
        <p:txBody>
          <a:bodyPr/>
          <a:lstStyle/>
          <a:p>
            <a:pPr eaLnBrk="1" hangingPunct="1"/>
            <a:r>
              <a:rPr lang="en-GB"/>
              <a:t>Heritage interpretation is a vital part of how people experience the places they visit, whether they be towns or countryside, historic sites, monuments or museums. Good heritage interpretation will leave visitors feeling connected, inspired and alive with curiosity and enable better understanding of a site or collection.</a:t>
            </a:r>
            <a:endParaRPr lang="en-US"/>
          </a:p>
        </p:txBody>
      </p:sp>
    </p:spTree>
    <p:extLst>
      <p:ext uri="{BB962C8B-B14F-4D97-AF65-F5344CB8AC3E}">
        <p14:creationId xmlns:p14="http://schemas.microsoft.com/office/powerpoint/2010/main" val="3345231839"/>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82" name="Rectangle 2"/>
          <p:cNvSpPr>
            <a:spLocks noGrp="1" noRot="1" noChangeAspect="1" noChangeArrowheads="1" noTextEdit="1"/>
          </p:cNvSpPr>
          <p:nvPr>
            <p:ph type="sldImg"/>
          </p:nvPr>
        </p:nvSpPr>
        <p:spPr>
          <a:ln/>
        </p:spPr>
      </p:sp>
      <p:sp>
        <p:nvSpPr>
          <p:cNvPr id="225283"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2410825555"/>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6306" name="Rectangle 2"/>
          <p:cNvSpPr>
            <a:spLocks noGrp="1" noRot="1" noChangeAspect="1" noChangeArrowheads="1" noTextEdit="1"/>
          </p:cNvSpPr>
          <p:nvPr>
            <p:ph type="sldImg"/>
          </p:nvPr>
        </p:nvSpPr>
        <p:spPr>
          <a:ln/>
        </p:spPr>
      </p:sp>
      <p:sp>
        <p:nvSpPr>
          <p:cNvPr id="226307"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1423325808"/>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7330" name="Rectangle 2"/>
          <p:cNvSpPr>
            <a:spLocks noGrp="1" noRot="1" noChangeAspect="1" noChangeArrowheads="1" noTextEdit="1"/>
          </p:cNvSpPr>
          <p:nvPr>
            <p:ph type="sldImg"/>
          </p:nvPr>
        </p:nvSpPr>
        <p:spPr>
          <a:ln/>
        </p:spPr>
      </p:sp>
      <p:sp>
        <p:nvSpPr>
          <p:cNvPr id="227331"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3193989967"/>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8354" name="Rectangle 1026"/>
          <p:cNvSpPr>
            <a:spLocks noGrp="1" noRot="1" noChangeAspect="1" noChangeArrowheads="1" noTextEdit="1"/>
          </p:cNvSpPr>
          <p:nvPr>
            <p:ph type="sldImg"/>
          </p:nvPr>
        </p:nvSpPr>
        <p:spPr>
          <a:ln/>
        </p:spPr>
      </p:sp>
      <p:sp>
        <p:nvSpPr>
          <p:cNvPr id="228355" name="Rectangle 1027"/>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2493862903"/>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9378" name="Rectangle 2"/>
          <p:cNvSpPr>
            <a:spLocks noGrp="1" noRot="1" noChangeAspect="1" noChangeArrowheads="1" noTextEdit="1"/>
          </p:cNvSpPr>
          <p:nvPr>
            <p:ph type="sldImg"/>
          </p:nvPr>
        </p:nvSpPr>
        <p:spPr>
          <a:ln/>
        </p:spPr>
      </p:sp>
      <p:sp>
        <p:nvSpPr>
          <p:cNvPr id="229379"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522507947"/>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0402" name="Rectangle 2"/>
          <p:cNvSpPr>
            <a:spLocks noGrp="1" noRot="1" noChangeAspect="1" noChangeArrowheads="1" noTextEdit="1"/>
          </p:cNvSpPr>
          <p:nvPr>
            <p:ph type="sldImg"/>
          </p:nvPr>
        </p:nvSpPr>
        <p:spPr>
          <a:ln/>
        </p:spPr>
      </p:sp>
      <p:sp>
        <p:nvSpPr>
          <p:cNvPr id="230403"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3549787188"/>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1426" name="Rectangle 2"/>
          <p:cNvSpPr>
            <a:spLocks noGrp="1" noRot="1" noChangeAspect="1" noChangeArrowheads="1" noTextEdit="1"/>
          </p:cNvSpPr>
          <p:nvPr>
            <p:ph type="sldImg"/>
          </p:nvPr>
        </p:nvSpPr>
        <p:spPr>
          <a:ln/>
        </p:spPr>
      </p:sp>
      <p:sp>
        <p:nvSpPr>
          <p:cNvPr id="231427"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1351232304"/>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2690" name="Rectangle 2"/>
          <p:cNvSpPr>
            <a:spLocks noGrp="1" noRot="1" noChangeAspect="1" noChangeArrowheads="1" noTextEdit="1"/>
          </p:cNvSpPr>
          <p:nvPr>
            <p:ph type="sldImg"/>
          </p:nvPr>
        </p:nvSpPr>
        <p:spPr>
          <a:ln/>
        </p:spPr>
      </p:sp>
      <p:sp>
        <p:nvSpPr>
          <p:cNvPr id="242691"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2301975157"/>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714" name="Rectangle 2"/>
          <p:cNvSpPr>
            <a:spLocks noGrp="1" noRot="1" noChangeAspect="1" noChangeArrowheads="1" noTextEdit="1"/>
          </p:cNvSpPr>
          <p:nvPr>
            <p:ph type="sldImg"/>
          </p:nvPr>
        </p:nvSpPr>
        <p:spPr>
          <a:ln/>
        </p:spPr>
      </p:sp>
      <p:sp>
        <p:nvSpPr>
          <p:cNvPr id="243715"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1681609448"/>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2866" name="Rectangle 2"/>
          <p:cNvSpPr>
            <a:spLocks noGrp="1" noRot="1" noChangeAspect="1" noChangeArrowheads="1" noTextEdit="1"/>
          </p:cNvSpPr>
          <p:nvPr>
            <p:ph type="sldImg"/>
          </p:nvPr>
        </p:nvSpPr>
        <p:spPr>
          <a:ln/>
        </p:spPr>
      </p:sp>
      <p:sp>
        <p:nvSpPr>
          <p:cNvPr id="29286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787160852"/>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4738" name="Rectangle 2"/>
          <p:cNvSpPr>
            <a:spLocks noGrp="1" noRot="1" noChangeAspect="1" noChangeArrowheads="1" noTextEdit="1"/>
          </p:cNvSpPr>
          <p:nvPr>
            <p:ph type="sldImg"/>
          </p:nvPr>
        </p:nvSpPr>
        <p:spPr>
          <a:xfrm>
            <a:off x="1182688" y="698500"/>
            <a:ext cx="4646612" cy="3484563"/>
          </a:xfrm>
          <a:ln/>
        </p:spPr>
      </p:sp>
      <p:sp>
        <p:nvSpPr>
          <p:cNvPr id="244739" name="Rectangle 3"/>
          <p:cNvSpPr>
            <a:spLocks noGrp="1" noChangeArrowheads="1"/>
          </p:cNvSpPr>
          <p:nvPr>
            <p:ph type="body" idx="1"/>
          </p:nvPr>
        </p:nvSpPr>
        <p:spPr>
          <a:xfrm>
            <a:off x="934937" y="4416897"/>
            <a:ext cx="5140527" cy="4181776"/>
          </a:xfrm>
          <a:noFill/>
          <a:ln w="9525"/>
        </p:spPr>
        <p:txBody>
          <a:bodyPr/>
          <a:lstStyle/>
          <a:p>
            <a:pPr eaLnBrk="1" hangingPunct="1"/>
            <a:endParaRPr lang="en-US"/>
          </a:p>
        </p:txBody>
      </p:sp>
    </p:spTree>
    <p:extLst>
      <p:ext uri="{BB962C8B-B14F-4D97-AF65-F5344CB8AC3E}">
        <p14:creationId xmlns:p14="http://schemas.microsoft.com/office/powerpoint/2010/main" val="869507304"/>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62" name="Rectangle 2"/>
          <p:cNvSpPr>
            <a:spLocks noGrp="1" noRot="1" noChangeAspect="1" noChangeArrowheads="1" noTextEdit="1"/>
          </p:cNvSpPr>
          <p:nvPr>
            <p:ph type="sldImg"/>
          </p:nvPr>
        </p:nvSpPr>
        <p:spPr>
          <a:xfrm>
            <a:off x="1182688" y="698500"/>
            <a:ext cx="4646612" cy="3484563"/>
          </a:xfrm>
          <a:ln/>
        </p:spPr>
      </p:sp>
      <p:sp>
        <p:nvSpPr>
          <p:cNvPr id="245763" name="Rectangle 3"/>
          <p:cNvSpPr>
            <a:spLocks noGrp="1" noChangeArrowheads="1"/>
          </p:cNvSpPr>
          <p:nvPr>
            <p:ph type="body" idx="1"/>
          </p:nvPr>
        </p:nvSpPr>
        <p:spPr>
          <a:xfrm>
            <a:off x="934937" y="4416897"/>
            <a:ext cx="5140527" cy="4181776"/>
          </a:xfrm>
          <a:noFill/>
          <a:ln w="9525"/>
        </p:spPr>
        <p:txBody>
          <a:bodyPr/>
          <a:lstStyle/>
          <a:p>
            <a:pPr eaLnBrk="1" hangingPunct="1"/>
            <a:endParaRPr lang="en-US"/>
          </a:p>
        </p:txBody>
      </p:sp>
    </p:spTree>
    <p:extLst>
      <p:ext uri="{BB962C8B-B14F-4D97-AF65-F5344CB8AC3E}">
        <p14:creationId xmlns:p14="http://schemas.microsoft.com/office/powerpoint/2010/main" val="2155042623"/>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6786" name="Rectangle 2"/>
          <p:cNvSpPr>
            <a:spLocks noGrp="1" noRot="1" noChangeAspect="1" noChangeArrowheads="1" noTextEdit="1"/>
          </p:cNvSpPr>
          <p:nvPr>
            <p:ph type="sldImg"/>
          </p:nvPr>
        </p:nvSpPr>
        <p:spPr>
          <a:xfrm>
            <a:off x="1182688" y="698500"/>
            <a:ext cx="4646612" cy="3484563"/>
          </a:xfrm>
          <a:ln/>
        </p:spPr>
      </p:sp>
      <p:sp>
        <p:nvSpPr>
          <p:cNvPr id="246787" name="Rectangle 3"/>
          <p:cNvSpPr>
            <a:spLocks noGrp="1" noChangeArrowheads="1"/>
          </p:cNvSpPr>
          <p:nvPr>
            <p:ph type="body" idx="1"/>
          </p:nvPr>
        </p:nvSpPr>
        <p:spPr>
          <a:xfrm>
            <a:off x="934937" y="4416897"/>
            <a:ext cx="5140527" cy="4181776"/>
          </a:xfrm>
          <a:noFill/>
          <a:ln w="9525"/>
        </p:spPr>
        <p:txBody>
          <a:bodyPr/>
          <a:lstStyle/>
          <a:p>
            <a:pPr eaLnBrk="1" hangingPunct="1"/>
            <a:endParaRPr lang="en-US"/>
          </a:p>
        </p:txBody>
      </p:sp>
    </p:spTree>
    <p:extLst>
      <p:ext uri="{BB962C8B-B14F-4D97-AF65-F5344CB8AC3E}">
        <p14:creationId xmlns:p14="http://schemas.microsoft.com/office/powerpoint/2010/main" val="2628391501"/>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7810" name="Rectangle 2"/>
          <p:cNvSpPr>
            <a:spLocks noGrp="1" noRot="1" noChangeAspect="1" noChangeArrowheads="1" noTextEdit="1"/>
          </p:cNvSpPr>
          <p:nvPr>
            <p:ph type="sldImg"/>
          </p:nvPr>
        </p:nvSpPr>
        <p:spPr>
          <a:xfrm>
            <a:off x="1182688" y="698500"/>
            <a:ext cx="4646612" cy="3484563"/>
          </a:xfrm>
          <a:ln/>
        </p:spPr>
      </p:sp>
      <p:sp>
        <p:nvSpPr>
          <p:cNvPr id="247811" name="Rectangle 3"/>
          <p:cNvSpPr>
            <a:spLocks noGrp="1" noChangeArrowheads="1"/>
          </p:cNvSpPr>
          <p:nvPr>
            <p:ph type="body" idx="1"/>
          </p:nvPr>
        </p:nvSpPr>
        <p:spPr>
          <a:xfrm>
            <a:off x="934937" y="4416897"/>
            <a:ext cx="5140527" cy="4181776"/>
          </a:xfrm>
          <a:noFill/>
          <a:ln w="9525"/>
        </p:spPr>
        <p:txBody>
          <a:bodyPr/>
          <a:lstStyle/>
          <a:p>
            <a:pPr eaLnBrk="1" hangingPunct="1"/>
            <a:endParaRPr lang="en-US"/>
          </a:p>
        </p:txBody>
      </p:sp>
    </p:spTree>
    <p:extLst>
      <p:ext uri="{BB962C8B-B14F-4D97-AF65-F5344CB8AC3E}">
        <p14:creationId xmlns:p14="http://schemas.microsoft.com/office/powerpoint/2010/main" val="1095683240"/>
      </p:ext>
    </p:extLst>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0098" name="Rectangle 2"/>
          <p:cNvSpPr>
            <a:spLocks noGrp="1" noRot="1" noChangeAspect="1" noChangeArrowheads="1" noTextEdit="1"/>
          </p:cNvSpPr>
          <p:nvPr>
            <p:ph type="sldImg"/>
          </p:nvPr>
        </p:nvSpPr>
        <p:spPr>
          <a:xfrm>
            <a:off x="1182688" y="698500"/>
            <a:ext cx="4646612" cy="3484563"/>
          </a:xfrm>
          <a:ln/>
        </p:spPr>
      </p:sp>
      <p:sp>
        <p:nvSpPr>
          <p:cNvPr id="260099" name="Rectangle 3"/>
          <p:cNvSpPr>
            <a:spLocks noGrp="1" noChangeArrowheads="1"/>
          </p:cNvSpPr>
          <p:nvPr>
            <p:ph type="body" idx="1"/>
          </p:nvPr>
        </p:nvSpPr>
        <p:spPr>
          <a:xfrm>
            <a:off x="934937" y="4416897"/>
            <a:ext cx="5140527" cy="4181776"/>
          </a:xfrm>
          <a:noFill/>
          <a:ln w="9525"/>
        </p:spPr>
        <p:txBody>
          <a:bodyPr/>
          <a:lstStyle/>
          <a:p>
            <a:pPr eaLnBrk="1" hangingPunct="1"/>
            <a:endParaRPr lang="en-US" sz="1400"/>
          </a:p>
        </p:txBody>
      </p:sp>
    </p:spTree>
    <p:extLst>
      <p:ext uri="{BB962C8B-B14F-4D97-AF65-F5344CB8AC3E}">
        <p14:creationId xmlns:p14="http://schemas.microsoft.com/office/powerpoint/2010/main" val="3014025558"/>
      </p:ext>
    </p:extLst>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1122" name="Rectangle 2"/>
          <p:cNvSpPr>
            <a:spLocks noGrp="1" noRot="1" noChangeAspect="1" noChangeArrowheads="1" noTextEdit="1"/>
          </p:cNvSpPr>
          <p:nvPr>
            <p:ph type="sldImg"/>
          </p:nvPr>
        </p:nvSpPr>
        <p:spPr>
          <a:ln/>
        </p:spPr>
      </p:sp>
      <p:sp>
        <p:nvSpPr>
          <p:cNvPr id="261123"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1884539072"/>
      </p:ext>
    </p:extLst>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3170" name="Rectangle 2"/>
          <p:cNvSpPr>
            <a:spLocks noGrp="1" noRot="1" noChangeAspect="1" noChangeArrowheads="1" noTextEdit="1"/>
          </p:cNvSpPr>
          <p:nvPr>
            <p:ph type="sldImg"/>
          </p:nvPr>
        </p:nvSpPr>
        <p:spPr>
          <a:ln/>
        </p:spPr>
      </p:sp>
      <p:sp>
        <p:nvSpPr>
          <p:cNvPr id="263171"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2056219056"/>
      </p:ext>
    </p:extLst>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7266" name="Rectangle 2"/>
          <p:cNvSpPr>
            <a:spLocks noGrp="1" noRot="1" noChangeAspect="1" noChangeArrowheads="1" noTextEdit="1"/>
          </p:cNvSpPr>
          <p:nvPr>
            <p:ph type="sldImg"/>
          </p:nvPr>
        </p:nvSpPr>
        <p:spPr>
          <a:xfrm>
            <a:off x="1182688" y="698500"/>
            <a:ext cx="4646612" cy="3484563"/>
          </a:xfrm>
          <a:ln/>
        </p:spPr>
      </p:sp>
      <p:sp>
        <p:nvSpPr>
          <p:cNvPr id="267267" name="Rectangle 3"/>
          <p:cNvSpPr>
            <a:spLocks noGrp="1" noChangeArrowheads="1"/>
          </p:cNvSpPr>
          <p:nvPr>
            <p:ph type="body" idx="1"/>
          </p:nvPr>
        </p:nvSpPr>
        <p:spPr>
          <a:xfrm>
            <a:off x="934937" y="4416897"/>
            <a:ext cx="5140527" cy="4181776"/>
          </a:xfrm>
          <a:noFill/>
          <a:ln w="9525"/>
        </p:spPr>
        <p:txBody>
          <a:bodyPr/>
          <a:lstStyle/>
          <a:p>
            <a:pPr eaLnBrk="1" hangingPunct="1"/>
            <a:endParaRPr lang="en-US"/>
          </a:p>
        </p:txBody>
      </p:sp>
    </p:spTree>
    <p:extLst>
      <p:ext uri="{BB962C8B-B14F-4D97-AF65-F5344CB8AC3E}">
        <p14:creationId xmlns:p14="http://schemas.microsoft.com/office/powerpoint/2010/main" val="1242715296"/>
      </p:ext>
    </p:extLst>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8290" name="Rectangle 2"/>
          <p:cNvSpPr>
            <a:spLocks noGrp="1" noRot="1" noChangeAspect="1" noChangeArrowheads="1" noTextEdit="1"/>
          </p:cNvSpPr>
          <p:nvPr>
            <p:ph type="sldImg"/>
          </p:nvPr>
        </p:nvSpPr>
        <p:spPr>
          <a:xfrm>
            <a:off x="1182688" y="698500"/>
            <a:ext cx="4646612" cy="3484563"/>
          </a:xfrm>
          <a:ln/>
        </p:spPr>
      </p:sp>
      <p:sp>
        <p:nvSpPr>
          <p:cNvPr id="268291" name="Rectangle 3"/>
          <p:cNvSpPr>
            <a:spLocks noGrp="1" noChangeArrowheads="1"/>
          </p:cNvSpPr>
          <p:nvPr>
            <p:ph type="body" idx="1"/>
          </p:nvPr>
        </p:nvSpPr>
        <p:spPr>
          <a:xfrm>
            <a:off x="934937" y="4416897"/>
            <a:ext cx="5140527" cy="4181776"/>
          </a:xfrm>
          <a:noFill/>
          <a:ln w="9525"/>
        </p:spPr>
        <p:txBody>
          <a:bodyPr/>
          <a:lstStyle/>
          <a:p>
            <a:pPr eaLnBrk="1" hangingPunct="1"/>
            <a:r>
              <a:rPr lang="en-US"/>
              <a:t>In theory it is such, but people still use parametric anyway.</a:t>
            </a:r>
          </a:p>
          <a:p>
            <a:pPr eaLnBrk="1" hangingPunct="1"/>
            <a:r>
              <a:rPr lang="en-US"/>
              <a:t> How many assumptions can you violate?</a:t>
            </a:r>
          </a:p>
          <a:p>
            <a:pPr eaLnBrk="1" hangingPunct="1"/>
            <a:r>
              <a:rPr lang="en-US"/>
              <a:t>--Not an exact number, but if you violate the important ones.</a:t>
            </a:r>
          </a:p>
          <a:p>
            <a:pPr eaLnBrk="1" hangingPunct="1"/>
            <a:endParaRPr lang="en-US"/>
          </a:p>
          <a:p>
            <a:pPr eaLnBrk="1" hangingPunct="1"/>
            <a:r>
              <a:rPr lang="en-US"/>
              <a:t>If your sample size is very small, you can still run t test but choose a more stringent a level.</a:t>
            </a:r>
          </a:p>
          <a:p>
            <a:pPr eaLnBrk="1" hangingPunct="1"/>
            <a:endParaRPr lang="en-US"/>
          </a:p>
          <a:p>
            <a:pPr eaLnBrk="1" hangingPunct="1"/>
            <a:r>
              <a:rPr lang="en-US"/>
              <a:t>Theoretically, Ordinal data: like survey data from a </a:t>
            </a:r>
            <a:r>
              <a:rPr lang="en-US" err="1"/>
              <a:t>Likert</a:t>
            </a:r>
            <a:r>
              <a:rPr lang="en-US"/>
              <a:t> Scale needs to analyzed in using nonparametric tests.</a:t>
            </a:r>
          </a:p>
          <a:p>
            <a:pPr eaLnBrk="1" hangingPunct="1"/>
            <a:endParaRPr lang="en-US"/>
          </a:p>
          <a:p>
            <a:pPr eaLnBrk="1" hangingPunct="1"/>
            <a:r>
              <a:rPr lang="en-US"/>
              <a:t>Parametric is more for real scores, like a test score.</a:t>
            </a:r>
          </a:p>
          <a:p>
            <a:pPr eaLnBrk="1" hangingPunct="1"/>
            <a:r>
              <a:rPr lang="en-US"/>
              <a:t>In essence, Non-parametric tests compare the means of the rank.  </a:t>
            </a:r>
          </a:p>
          <a:p>
            <a:pPr eaLnBrk="1" hangingPunct="1"/>
            <a:endParaRPr lang="en-US"/>
          </a:p>
          <a:p>
            <a:pPr eaLnBrk="1" hangingPunct="1"/>
            <a:endParaRPr lang="en-US"/>
          </a:p>
        </p:txBody>
      </p:sp>
    </p:spTree>
    <p:extLst>
      <p:ext uri="{BB962C8B-B14F-4D97-AF65-F5344CB8AC3E}">
        <p14:creationId xmlns:p14="http://schemas.microsoft.com/office/powerpoint/2010/main" val="1626878336"/>
      </p:ext>
    </p:extLst>
  </p:cSld>
  <p:clrMapOvr>
    <a:masterClrMapping/>
  </p:clrMapOvr>
</p:notes>
</file>

<file path=ppt/notesSlides/notesSlide9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9314" name="Rectangle 2"/>
          <p:cNvSpPr>
            <a:spLocks noGrp="1" noRot="1" noChangeAspect="1" noChangeArrowheads="1" noTextEdit="1"/>
          </p:cNvSpPr>
          <p:nvPr>
            <p:ph type="sldImg"/>
          </p:nvPr>
        </p:nvSpPr>
        <p:spPr>
          <a:xfrm>
            <a:off x="1182688" y="698500"/>
            <a:ext cx="4646612" cy="3484563"/>
          </a:xfrm>
          <a:ln/>
        </p:spPr>
      </p:sp>
      <p:sp>
        <p:nvSpPr>
          <p:cNvPr id="269315" name="Rectangle 3"/>
          <p:cNvSpPr>
            <a:spLocks noGrp="1" noChangeArrowheads="1"/>
          </p:cNvSpPr>
          <p:nvPr>
            <p:ph type="body" idx="1"/>
          </p:nvPr>
        </p:nvSpPr>
        <p:spPr>
          <a:xfrm>
            <a:off x="934937" y="4416897"/>
            <a:ext cx="5140527" cy="4181776"/>
          </a:xfrm>
          <a:noFill/>
          <a:ln w="9525"/>
        </p:spPr>
        <p:txBody>
          <a:bodyPr/>
          <a:lstStyle/>
          <a:p>
            <a:pPr eaLnBrk="1" hangingPunct="1"/>
            <a:r>
              <a:rPr lang="en-US"/>
              <a:t>1. When there is no </a:t>
            </a:r>
          </a:p>
          <a:p>
            <a:pPr eaLnBrk="1" hangingPunct="1"/>
            <a:endParaRPr lang="en-US"/>
          </a:p>
          <a:p>
            <a:pPr eaLnBrk="1" hangingPunct="1"/>
            <a:endParaRPr lang="en-US"/>
          </a:p>
          <a:p>
            <a:pPr eaLnBrk="1" hangingPunct="1"/>
            <a:r>
              <a:rPr lang="en-US"/>
              <a:t>IV and DV are both nominal. Chi Squares determines the association between IV and DV by counting the frequencies of distribution. </a:t>
            </a:r>
          </a:p>
          <a:p>
            <a:pPr lvl="1" eaLnBrk="1" hangingPunct="1"/>
            <a:endParaRPr lang="en-US" i="1"/>
          </a:p>
          <a:p>
            <a:pPr eaLnBrk="1" hangingPunct="1"/>
            <a:endParaRPr lang="en-US"/>
          </a:p>
        </p:txBody>
      </p:sp>
    </p:spTree>
    <p:extLst>
      <p:ext uri="{BB962C8B-B14F-4D97-AF65-F5344CB8AC3E}">
        <p14:creationId xmlns:p14="http://schemas.microsoft.com/office/powerpoint/2010/main" val="3741521763"/>
      </p:ext>
    </p:extLst>
  </p:cSld>
  <p:clrMapOvr>
    <a:masterClrMapping/>
  </p:clrMapOvr>
</p:notes>
</file>

<file path=ppt/notesSlides/notesSlide9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0338" name="Rectangle 2"/>
          <p:cNvSpPr>
            <a:spLocks noGrp="1" noRot="1" noChangeAspect="1" noChangeArrowheads="1" noTextEdit="1"/>
          </p:cNvSpPr>
          <p:nvPr>
            <p:ph type="sldImg"/>
          </p:nvPr>
        </p:nvSpPr>
        <p:spPr>
          <a:xfrm>
            <a:off x="1182688" y="698500"/>
            <a:ext cx="4646612" cy="3484563"/>
          </a:xfrm>
          <a:ln/>
        </p:spPr>
      </p:sp>
      <p:sp>
        <p:nvSpPr>
          <p:cNvPr id="270339" name="Rectangle 3"/>
          <p:cNvSpPr>
            <a:spLocks noGrp="1" noChangeArrowheads="1"/>
          </p:cNvSpPr>
          <p:nvPr>
            <p:ph type="body" idx="1"/>
          </p:nvPr>
        </p:nvSpPr>
        <p:spPr>
          <a:xfrm>
            <a:off x="934937" y="4416897"/>
            <a:ext cx="5140527" cy="4181776"/>
          </a:xfrm>
          <a:noFill/>
          <a:ln w="9525"/>
        </p:spPr>
        <p:txBody>
          <a:bodyPr/>
          <a:lstStyle/>
          <a:p>
            <a:pPr lvl="1" eaLnBrk="1" hangingPunct="1"/>
            <a:r>
              <a:rPr lang="en-US" i="1"/>
              <a:t>Does people with brown eyes are more likely to have brown hair than any other hair color?</a:t>
            </a:r>
          </a:p>
          <a:p>
            <a:pPr lvl="1" eaLnBrk="1" hangingPunct="1"/>
            <a:endParaRPr lang="en-US" i="1"/>
          </a:p>
          <a:p>
            <a:pPr eaLnBrk="1" hangingPunct="1"/>
            <a:r>
              <a:rPr lang="en-US"/>
              <a:t>Allows you to determine if what you observe in a distribution of frequencies would be what you would expect to occur by chance.</a:t>
            </a:r>
          </a:p>
          <a:p>
            <a:pPr eaLnBrk="1" hangingPunct="1"/>
            <a:endParaRPr lang="en-US"/>
          </a:p>
          <a:p>
            <a:pPr eaLnBrk="1" hangingPunct="1"/>
            <a:r>
              <a:rPr lang="en-US"/>
              <a:t>The chance distribution is: the total number of occurrences/the no. of classes or categories</a:t>
            </a:r>
          </a:p>
          <a:p>
            <a:pPr lvl="1" eaLnBrk="1" hangingPunct="1"/>
            <a:endParaRPr lang="en-US"/>
          </a:p>
          <a:p>
            <a:pPr eaLnBrk="1" hangingPunct="1"/>
            <a:endParaRPr lang="en-US"/>
          </a:p>
        </p:txBody>
      </p:sp>
    </p:spTree>
    <p:extLst>
      <p:ext uri="{BB962C8B-B14F-4D97-AF65-F5344CB8AC3E}">
        <p14:creationId xmlns:p14="http://schemas.microsoft.com/office/powerpoint/2010/main" val="1896569216"/>
      </p:ext>
    </p:extLst>
  </p:cSld>
  <p:clrMapOvr>
    <a:masterClrMapping/>
  </p:clrMapOvr>
</p:notes>
</file>

<file path=ppt/notesSlides/notesSlide9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1362" name="Rectangle 2"/>
          <p:cNvSpPr>
            <a:spLocks noGrp="1" noRot="1" noChangeAspect="1" noChangeArrowheads="1" noTextEdit="1"/>
          </p:cNvSpPr>
          <p:nvPr>
            <p:ph type="sldImg"/>
          </p:nvPr>
        </p:nvSpPr>
        <p:spPr>
          <a:xfrm>
            <a:off x="1182688" y="698500"/>
            <a:ext cx="4646612" cy="3484563"/>
          </a:xfrm>
          <a:ln/>
        </p:spPr>
      </p:sp>
      <p:sp>
        <p:nvSpPr>
          <p:cNvPr id="271363" name="Rectangle 3"/>
          <p:cNvSpPr>
            <a:spLocks noGrp="1" noChangeArrowheads="1"/>
          </p:cNvSpPr>
          <p:nvPr>
            <p:ph type="body" idx="1"/>
          </p:nvPr>
        </p:nvSpPr>
        <p:spPr>
          <a:xfrm>
            <a:off x="934937" y="4416897"/>
            <a:ext cx="5140527" cy="4181776"/>
          </a:xfrm>
          <a:noFill/>
          <a:ln w="9525"/>
        </p:spPr>
        <p:txBody>
          <a:bodyPr/>
          <a:lstStyle/>
          <a:p>
            <a:pPr eaLnBrk="1" hangingPunct="1"/>
            <a:endParaRPr lang="en-US" sz="1400"/>
          </a:p>
        </p:txBody>
      </p:sp>
    </p:spTree>
    <p:extLst>
      <p:ext uri="{BB962C8B-B14F-4D97-AF65-F5344CB8AC3E}">
        <p14:creationId xmlns:p14="http://schemas.microsoft.com/office/powerpoint/2010/main" val="3517505084"/>
      </p:ext>
    </p:extLst>
  </p:cSld>
  <p:clrMapOvr>
    <a:masterClrMapping/>
  </p:clrMapOvr>
</p:notes>
</file>

<file path=ppt/notesSlides/notesSlide9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2386" name="Rectangle 2"/>
          <p:cNvSpPr>
            <a:spLocks noGrp="1" noRot="1" noChangeAspect="1" noChangeArrowheads="1" noTextEdit="1"/>
          </p:cNvSpPr>
          <p:nvPr>
            <p:ph type="sldImg"/>
          </p:nvPr>
        </p:nvSpPr>
        <p:spPr>
          <a:ln/>
        </p:spPr>
      </p:sp>
      <p:sp>
        <p:nvSpPr>
          <p:cNvPr id="272387"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2571460708"/>
      </p:ext>
    </p:extLst>
  </p:cSld>
  <p:clrMapOvr>
    <a:masterClrMapping/>
  </p:clrMapOvr>
</p:notes>
</file>

<file path=ppt/notesSlides/notesSlide9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3410" name="Rectangle 2"/>
          <p:cNvSpPr>
            <a:spLocks noGrp="1" noRot="1" noChangeAspect="1" noChangeArrowheads="1" noTextEdit="1"/>
          </p:cNvSpPr>
          <p:nvPr>
            <p:ph type="sldImg"/>
          </p:nvPr>
        </p:nvSpPr>
        <p:spPr>
          <a:xfrm>
            <a:off x="1182688" y="698500"/>
            <a:ext cx="4646612" cy="3484563"/>
          </a:xfrm>
          <a:ln/>
        </p:spPr>
      </p:sp>
      <p:sp>
        <p:nvSpPr>
          <p:cNvPr id="273411" name="Rectangle 3"/>
          <p:cNvSpPr>
            <a:spLocks noGrp="1" noChangeArrowheads="1"/>
          </p:cNvSpPr>
          <p:nvPr>
            <p:ph type="body" idx="1"/>
          </p:nvPr>
        </p:nvSpPr>
        <p:spPr>
          <a:xfrm>
            <a:off x="934937" y="4416897"/>
            <a:ext cx="5140527" cy="4181776"/>
          </a:xfrm>
          <a:noFill/>
          <a:ln w="9525"/>
        </p:spPr>
        <p:txBody>
          <a:bodyPr/>
          <a:lstStyle/>
          <a:p>
            <a:pPr eaLnBrk="1" hangingPunct="1"/>
            <a:endParaRPr lang="en-US"/>
          </a:p>
        </p:txBody>
      </p:sp>
    </p:spTree>
    <p:extLst>
      <p:ext uri="{BB962C8B-B14F-4D97-AF65-F5344CB8AC3E}">
        <p14:creationId xmlns:p14="http://schemas.microsoft.com/office/powerpoint/2010/main" val="3801295266"/>
      </p:ext>
    </p:extLst>
  </p:cSld>
  <p:clrMapOvr>
    <a:masterClrMapping/>
  </p:clrMapOvr>
</p:notes>
</file>

<file path=ppt/notesSlides/notesSlide9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4434" name="Rectangle 2"/>
          <p:cNvSpPr>
            <a:spLocks noGrp="1" noRot="1" noChangeAspect="1" noChangeArrowheads="1" noTextEdit="1"/>
          </p:cNvSpPr>
          <p:nvPr>
            <p:ph type="sldImg"/>
          </p:nvPr>
        </p:nvSpPr>
        <p:spPr>
          <a:ln/>
        </p:spPr>
      </p:sp>
      <p:sp>
        <p:nvSpPr>
          <p:cNvPr id="274435"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3071359161"/>
      </p:ext>
    </p:extLst>
  </p:cSld>
  <p:clrMapOvr>
    <a:masterClrMapping/>
  </p:clrMapOvr>
</p:notes>
</file>

<file path=ppt/notesSlides/notesSlide9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5458" name="Rectangle 2"/>
          <p:cNvSpPr>
            <a:spLocks noGrp="1" noRot="1" noChangeAspect="1" noChangeArrowheads="1" noTextEdit="1"/>
          </p:cNvSpPr>
          <p:nvPr>
            <p:ph type="sldImg"/>
          </p:nvPr>
        </p:nvSpPr>
        <p:spPr>
          <a:ln/>
        </p:spPr>
      </p:sp>
      <p:sp>
        <p:nvSpPr>
          <p:cNvPr id="275459"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4144277026"/>
      </p:ext>
    </p:extLst>
  </p:cSld>
  <p:clrMapOvr>
    <a:masterClrMapping/>
  </p:clrMapOvr>
</p:notes>
</file>

<file path=ppt/notesSlides/notesSlide9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82" name="Rectangle 2"/>
          <p:cNvSpPr>
            <a:spLocks noGrp="1" noRot="1" noChangeAspect="1" noChangeArrowheads="1" noTextEdit="1"/>
          </p:cNvSpPr>
          <p:nvPr>
            <p:ph type="sldImg"/>
          </p:nvPr>
        </p:nvSpPr>
        <p:spPr>
          <a:ln/>
        </p:spPr>
      </p:sp>
      <p:sp>
        <p:nvSpPr>
          <p:cNvPr id="276483"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3127210766"/>
      </p:ext>
    </p:extLst>
  </p:cSld>
  <p:clrMapOvr>
    <a:masterClrMapping/>
  </p:clrMapOvr>
</p:notes>
</file>

<file path=ppt/notesSlides/notesSlide9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7506" name="Rectangle 2"/>
          <p:cNvSpPr>
            <a:spLocks noGrp="1" noRot="1" noChangeAspect="1" noChangeArrowheads="1" noTextEdit="1"/>
          </p:cNvSpPr>
          <p:nvPr>
            <p:ph type="sldImg"/>
          </p:nvPr>
        </p:nvSpPr>
        <p:spPr>
          <a:ln/>
        </p:spPr>
      </p:sp>
      <p:sp>
        <p:nvSpPr>
          <p:cNvPr id="277507"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3373630849"/>
      </p:ext>
    </p:extLst>
  </p:cSld>
  <p:clrMapOvr>
    <a:masterClrMapping/>
  </p:clrMapOvr>
</p:notes>
</file>

<file path=ppt/notesSlides/notesSlide10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8530" name="Rectangle 2"/>
          <p:cNvSpPr>
            <a:spLocks noGrp="1" noRot="1" noChangeAspect="1" noChangeArrowheads="1" noTextEdit="1"/>
          </p:cNvSpPr>
          <p:nvPr>
            <p:ph type="sldImg"/>
          </p:nvPr>
        </p:nvSpPr>
        <p:spPr>
          <a:ln/>
        </p:spPr>
      </p:sp>
      <p:sp>
        <p:nvSpPr>
          <p:cNvPr id="278531"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1133486873"/>
      </p:ext>
    </p:extLst>
  </p:cSld>
  <p:clrMapOvr>
    <a:masterClrMapping/>
  </p:clrMapOvr>
</p:notes>
</file>

<file path=ppt/notesSlides/notesSlide10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9554" name="Rectangle 2"/>
          <p:cNvSpPr>
            <a:spLocks noGrp="1" noRot="1" noChangeAspect="1" noChangeArrowheads="1" noTextEdit="1"/>
          </p:cNvSpPr>
          <p:nvPr>
            <p:ph type="sldImg"/>
          </p:nvPr>
        </p:nvSpPr>
        <p:spPr>
          <a:ln/>
        </p:spPr>
      </p:sp>
      <p:sp>
        <p:nvSpPr>
          <p:cNvPr id="279555"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610953824"/>
      </p:ext>
    </p:extLst>
  </p:cSld>
  <p:clrMapOvr>
    <a:masterClrMapping/>
  </p:clrMapOvr>
</p:notes>
</file>

<file path=ppt/notesSlides/notesSlide10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0578" name="Rectangle 2"/>
          <p:cNvSpPr>
            <a:spLocks noGrp="1" noRot="1" noChangeAspect="1" noChangeArrowheads="1" noTextEdit="1"/>
          </p:cNvSpPr>
          <p:nvPr>
            <p:ph type="sldImg"/>
          </p:nvPr>
        </p:nvSpPr>
        <p:spPr>
          <a:ln/>
        </p:spPr>
      </p:sp>
      <p:sp>
        <p:nvSpPr>
          <p:cNvPr id="280579"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1613373764"/>
      </p:ext>
    </p:extLst>
  </p:cSld>
  <p:clrMapOvr>
    <a:masterClrMapping/>
  </p:clrMapOvr>
</p:notes>
</file>

<file path=ppt/notesSlides/notesSlide10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1602" name="Rectangle 2"/>
          <p:cNvSpPr>
            <a:spLocks noGrp="1" noRot="1" noChangeAspect="1" noChangeArrowheads="1" noTextEdit="1"/>
          </p:cNvSpPr>
          <p:nvPr>
            <p:ph type="sldImg"/>
          </p:nvPr>
        </p:nvSpPr>
        <p:spPr>
          <a:ln/>
        </p:spPr>
      </p:sp>
      <p:sp>
        <p:nvSpPr>
          <p:cNvPr id="281603"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1863959651"/>
      </p:ext>
    </p:extLst>
  </p:cSld>
  <p:clrMapOvr>
    <a:masterClrMapping/>
  </p:clrMapOvr>
</p:notes>
</file>

<file path=ppt/notesSlides/notesSlide10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2626" name="Rectangle 2"/>
          <p:cNvSpPr>
            <a:spLocks noGrp="1" noRot="1" noChangeAspect="1" noChangeArrowheads="1" noTextEdit="1"/>
          </p:cNvSpPr>
          <p:nvPr>
            <p:ph type="sldImg"/>
          </p:nvPr>
        </p:nvSpPr>
        <p:spPr>
          <a:ln/>
        </p:spPr>
      </p:sp>
      <p:sp>
        <p:nvSpPr>
          <p:cNvPr id="282627"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324851135"/>
      </p:ext>
    </p:extLst>
  </p:cSld>
  <p:clrMapOvr>
    <a:masterClrMapping/>
  </p:clrMapOvr>
</p:notes>
</file>

<file path=ppt/notesSlides/notesSlide10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2626" name="Rectangle 2"/>
          <p:cNvSpPr>
            <a:spLocks noGrp="1" noRot="1" noChangeAspect="1" noChangeArrowheads="1" noTextEdit="1"/>
          </p:cNvSpPr>
          <p:nvPr>
            <p:ph type="sldImg"/>
          </p:nvPr>
        </p:nvSpPr>
        <p:spPr>
          <a:ln/>
        </p:spPr>
      </p:sp>
      <p:sp>
        <p:nvSpPr>
          <p:cNvPr id="282627"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1670637257"/>
      </p:ext>
    </p:extLst>
  </p:cSld>
  <p:clrMapOvr>
    <a:masterClrMapping/>
  </p:clrMapOvr>
</p:notes>
</file>

<file path=ppt/notesSlides/notesSlide10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3650" name="Rectangle 2"/>
          <p:cNvSpPr>
            <a:spLocks noGrp="1" noRot="1" noChangeAspect="1" noChangeArrowheads="1" noTextEdit="1"/>
          </p:cNvSpPr>
          <p:nvPr>
            <p:ph type="sldImg"/>
          </p:nvPr>
        </p:nvSpPr>
        <p:spPr>
          <a:ln/>
        </p:spPr>
      </p:sp>
      <p:sp>
        <p:nvSpPr>
          <p:cNvPr id="283651"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1336036882"/>
      </p:ext>
    </p:extLst>
  </p:cSld>
  <p:clrMapOvr>
    <a:masterClrMapping/>
  </p:clrMapOvr>
</p:notes>
</file>

<file path=ppt/notesSlides/notesSlide10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4674" name="Rectangle 2"/>
          <p:cNvSpPr>
            <a:spLocks noGrp="1" noRot="1" noChangeAspect="1" noChangeArrowheads="1" noTextEdit="1"/>
          </p:cNvSpPr>
          <p:nvPr>
            <p:ph type="sldImg"/>
          </p:nvPr>
        </p:nvSpPr>
        <p:spPr>
          <a:ln/>
        </p:spPr>
      </p:sp>
      <p:sp>
        <p:nvSpPr>
          <p:cNvPr id="284675"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938411910"/>
      </p:ext>
    </p:extLst>
  </p:cSld>
  <p:clrMapOvr>
    <a:masterClrMapping/>
  </p:clrMapOvr>
</p:notes>
</file>

<file path=ppt/notesSlides/notesSlide10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5698" name="Rectangle 2"/>
          <p:cNvSpPr>
            <a:spLocks noGrp="1" noRot="1" noChangeAspect="1" noChangeArrowheads="1" noTextEdit="1"/>
          </p:cNvSpPr>
          <p:nvPr>
            <p:ph type="sldImg"/>
          </p:nvPr>
        </p:nvSpPr>
        <p:spPr>
          <a:ln/>
        </p:spPr>
      </p:sp>
      <p:sp>
        <p:nvSpPr>
          <p:cNvPr id="285699"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124657720"/>
      </p:ext>
    </p:extLst>
  </p:cSld>
  <p:clrMapOvr>
    <a:masterClrMapping/>
  </p:clrMapOvr>
</p:notes>
</file>

<file path=ppt/notesSlides/notesSlide10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22" name="Rectangle 2"/>
          <p:cNvSpPr>
            <a:spLocks noGrp="1" noRot="1" noChangeAspect="1" noChangeArrowheads="1" noTextEdit="1"/>
          </p:cNvSpPr>
          <p:nvPr>
            <p:ph type="sldImg"/>
          </p:nvPr>
        </p:nvSpPr>
        <p:spPr>
          <a:ln/>
        </p:spPr>
      </p:sp>
      <p:sp>
        <p:nvSpPr>
          <p:cNvPr id="286723"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1335647856"/>
      </p:ext>
    </p:extLst>
  </p:cSld>
  <p:clrMapOvr>
    <a:masterClrMapping/>
  </p:clrMapOvr>
</p:notes>
</file>

<file path=ppt/notesSlides/notesSlide1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7746" name="Rectangle 2"/>
          <p:cNvSpPr>
            <a:spLocks noGrp="1" noRot="1" noChangeAspect="1" noChangeArrowheads="1" noTextEdit="1"/>
          </p:cNvSpPr>
          <p:nvPr>
            <p:ph type="sldImg"/>
          </p:nvPr>
        </p:nvSpPr>
        <p:spPr>
          <a:ln/>
        </p:spPr>
      </p:sp>
      <p:sp>
        <p:nvSpPr>
          <p:cNvPr id="287747"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3457062812"/>
      </p:ext>
    </p:extLst>
  </p:cSld>
  <p:clrMapOvr>
    <a:masterClrMapping/>
  </p:clrMapOvr>
</p:notes>
</file>

<file path=ppt/notesSlides/notesSlide1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8770" name="Rectangle 2"/>
          <p:cNvSpPr>
            <a:spLocks noGrp="1" noRot="1" noChangeAspect="1" noChangeArrowheads="1" noTextEdit="1"/>
          </p:cNvSpPr>
          <p:nvPr>
            <p:ph type="sldImg"/>
          </p:nvPr>
        </p:nvSpPr>
        <p:spPr>
          <a:ln/>
        </p:spPr>
      </p:sp>
      <p:sp>
        <p:nvSpPr>
          <p:cNvPr id="288771" name="Rectangle 3"/>
          <p:cNvSpPr>
            <a:spLocks noGrp="1" noChangeArrowheads="1"/>
          </p:cNvSpPr>
          <p:nvPr>
            <p:ph type="body" idx="1"/>
          </p:nvPr>
        </p:nvSpPr>
        <p:spPr>
          <a:noFill/>
          <a:ln w="9525"/>
        </p:spPr>
        <p:txBody>
          <a:bodyPr/>
          <a:lstStyle/>
          <a:p>
            <a:pPr eaLnBrk="1" hangingPunct="1"/>
            <a:endParaRPr lang="en-US"/>
          </a:p>
        </p:txBody>
      </p:sp>
    </p:spTree>
    <p:extLst>
      <p:ext uri="{BB962C8B-B14F-4D97-AF65-F5344CB8AC3E}">
        <p14:creationId xmlns:p14="http://schemas.microsoft.com/office/powerpoint/2010/main" val="9800273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7" name="Freeform 6"/>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6105525" y="0"/>
            <a:ext cx="3038475"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1608" y="1590"/>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9" name="Title 8"/>
          <p:cNvSpPr>
            <a:spLocks noGrp="1"/>
          </p:cNvSpPr>
          <p:nvPr>
            <p:ph type="ctrTitle"/>
          </p:nvPr>
        </p:nvSpPr>
        <p:spPr>
          <a:xfrm>
            <a:off x="429064" y="3337560"/>
            <a:ext cx="6480048" cy="2301240"/>
          </a:xfrm>
        </p:spPr>
        <p:txBody>
          <a:bodyPr rIns="45720" anchor="t"/>
          <a:lstStyle>
            <a:lvl1pPr algn="r">
              <a:defRPr lang="en-US" b="1" cap="all" baseline="0" dirty="0">
                <a:ln w="5000" cmpd="sng">
                  <a:solidFill>
                    <a:schemeClr val="accent1">
                      <a:tint val="80000"/>
                      <a:shade val="99000"/>
                      <a:satMod val="500000"/>
                    </a:schemeClr>
                  </a:solidFill>
                  <a:prstDash val="solid"/>
                </a:ln>
                <a:gradFill>
                  <a:gsLst>
                    <a:gs pos="0">
                      <a:schemeClr val="accent1">
                        <a:tint val="63000"/>
                        <a:satMod val="255000"/>
                      </a:schemeClr>
                    </a:gs>
                    <a:gs pos="9000">
                      <a:schemeClr val="accent1">
                        <a:tint val="63000"/>
                        <a:satMod val="255000"/>
                      </a:schemeClr>
                    </a:gs>
                    <a:gs pos="53000">
                      <a:schemeClr val="accent1">
                        <a:shade val="60000"/>
                        <a:satMod val="100000"/>
                      </a:schemeClr>
                    </a:gs>
                    <a:gs pos="90000">
                      <a:schemeClr val="accent1">
                        <a:tint val="63000"/>
                        <a:satMod val="255000"/>
                      </a:schemeClr>
                    </a:gs>
                    <a:gs pos="100000">
                      <a:schemeClr val="accent1">
                        <a:tint val="63000"/>
                        <a:satMod val="255000"/>
                      </a:schemeClr>
                    </a:gs>
                  </a:gsLst>
                  <a:lin ang="5400000"/>
                </a:gradFill>
                <a:effectLst>
                  <a:outerShdw blurRad="50800" dist="38100" dir="5400000" algn="t" rotWithShape="0">
                    <a:prstClr val="black">
                      <a:alpha val="50000"/>
                    </a:prstClr>
                  </a:outerShdw>
                </a:effectLst>
              </a:defRPr>
            </a:lvl1pPr>
          </a:lstStyle>
          <a:p>
            <a:r>
              <a:rPr kumimoji="0" lang="en-US"/>
              <a:t>Click to edit Master title style</a:t>
            </a:r>
          </a:p>
        </p:txBody>
      </p:sp>
      <p:sp>
        <p:nvSpPr>
          <p:cNvPr id="17" name="Subtitle 16"/>
          <p:cNvSpPr>
            <a:spLocks noGrp="1"/>
          </p:cNvSpPr>
          <p:nvPr>
            <p:ph type="subTitle" idx="1"/>
          </p:nvPr>
        </p:nvSpPr>
        <p:spPr>
          <a:xfrm>
            <a:off x="433050" y="1544812"/>
            <a:ext cx="6480048" cy="1752600"/>
          </a:xfrm>
        </p:spPr>
        <p:txBody>
          <a:bodyPr tIns="0" rIns="45720" bIns="0" anchor="b">
            <a:normAutofit/>
          </a:bodyPr>
          <a:lstStyle>
            <a:lvl1pPr marL="0" indent="0" algn="r">
              <a:buNone/>
              <a:defRPr sz="2000">
                <a:solidFill>
                  <a:schemeClr val="tx1"/>
                </a:solidFill>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pPr>
              <a:defRPr/>
            </a:pPr>
            <a:endParaRPr lang="en-GB"/>
          </a:p>
        </p:txBody>
      </p:sp>
      <p:sp>
        <p:nvSpPr>
          <p:cNvPr id="19" name="Footer Placeholder 18"/>
          <p:cNvSpPr>
            <a:spLocks noGrp="1"/>
          </p:cNvSpPr>
          <p:nvPr>
            <p:ph type="ftr" sz="quarter" idx="11"/>
          </p:nvPr>
        </p:nvSpPr>
        <p:spPr/>
        <p:txBody>
          <a:bodyPr/>
          <a:lstStyle/>
          <a:p>
            <a:pPr>
              <a:defRPr/>
            </a:pPr>
            <a:r>
              <a:rPr lang="en-GB" smtClean="0"/>
              <a:t>CH2021 postgraduate</a:t>
            </a:r>
            <a:endParaRPr lang="en-GB"/>
          </a:p>
        </p:txBody>
      </p:sp>
      <p:sp>
        <p:nvSpPr>
          <p:cNvPr id="27" name="Slide Number Placeholder 26"/>
          <p:cNvSpPr>
            <a:spLocks noGrp="1"/>
          </p:cNvSpPr>
          <p:nvPr>
            <p:ph type="sldNum" sz="quarter" idx="12"/>
          </p:nvPr>
        </p:nvSpPr>
        <p:spPr/>
        <p:txBody>
          <a:bodyPr/>
          <a:lstStyle/>
          <a:p>
            <a:pPr>
              <a:defRPr/>
            </a:pPr>
            <a:fld id="{F61C1482-8BD1-48FB-B9B3-CB1F7D41ACC0}" type="slidenum">
              <a:rPr lang="en-GB" smtClean="0"/>
              <a:pPr>
                <a:defRPr/>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r>
              <a:rPr lang="en-GB" smtClean="0"/>
              <a:t>CH2021 postgraduate</a:t>
            </a:r>
            <a:endParaRPr lang="en-GB"/>
          </a:p>
        </p:txBody>
      </p:sp>
      <p:sp>
        <p:nvSpPr>
          <p:cNvPr id="6" name="Slide Number Placeholder 5"/>
          <p:cNvSpPr>
            <a:spLocks noGrp="1"/>
          </p:cNvSpPr>
          <p:nvPr>
            <p:ph type="sldNum" sz="quarter" idx="12"/>
          </p:nvPr>
        </p:nvSpPr>
        <p:spPr/>
        <p:txBody>
          <a:bodyPr/>
          <a:lstStyle/>
          <a:p>
            <a:pPr>
              <a:defRPr/>
            </a:pPr>
            <a:fld id="{7E4E7646-6A11-4947-8CAD-4A876CDDF21E}" type="slidenum">
              <a:rPr lang="en-GB" smtClean="0"/>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7" name="Freeform 6"/>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6105525" y="0"/>
            <a:ext cx="3038475"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1608" y="1590"/>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2" name="Title 1"/>
          <p:cNvSpPr>
            <a:spLocks noGrp="1"/>
          </p:cNvSpPr>
          <p:nvPr>
            <p:ph type="title"/>
          </p:nvPr>
        </p:nvSpPr>
        <p:spPr>
          <a:xfrm>
            <a:off x="685800" y="3583837"/>
            <a:ext cx="6629400" cy="1826363"/>
          </a:xfrm>
        </p:spPr>
        <p:txBody>
          <a:bodyPr tIns="0" bIns="0" anchor="t"/>
          <a:lstStyle>
            <a:lvl1pPr algn="l">
              <a:buNone/>
              <a:defRPr sz="4200" b="1" cap="none" baseline="0">
                <a:ln w="5000" cmpd="sng">
                  <a:solidFill>
                    <a:schemeClr val="accent1">
                      <a:tint val="80000"/>
                      <a:shade val="99000"/>
                      <a:satMod val="500000"/>
                    </a:schemeClr>
                  </a:solidFill>
                  <a:prstDash val="solid"/>
                </a:ln>
                <a:gradFill>
                  <a:gsLst>
                    <a:gs pos="0">
                      <a:schemeClr val="accent1">
                        <a:tint val="63000"/>
                        <a:satMod val="255000"/>
                      </a:schemeClr>
                    </a:gs>
                    <a:gs pos="9000">
                      <a:schemeClr val="accent1">
                        <a:tint val="63000"/>
                        <a:satMod val="255000"/>
                      </a:schemeClr>
                    </a:gs>
                    <a:gs pos="53000">
                      <a:schemeClr val="accent1">
                        <a:shade val="60000"/>
                        <a:satMod val="100000"/>
                      </a:schemeClr>
                    </a:gs>
                    <a:gs pos="90000">
                      <a:schemeClr val="accent1">
                        <a:tint val="63000"/>
                        <a:satMod val="255000"/>
                      </a:schemeClr>
                    </a:gs>
                    <a:gs pos="100000">
                      <a:schemeClr val="accent1">
                        <a:tint val="63000"/>
                        <a:satMod val="255000"/>
                      </a:schemeClr>
                    </a:gs>
                  </a:gsLst>
                  <a:lin ang="5400000"/>
                </a:gradFill>
                <a:effectLst>
                  <a:outerShdw blurRad="50800" dist="38100" dir="5400000" algn="t" rotWithShape="0">
                    <a:prstClr val="black">
                      <a:alpha val="50000"/>
                    </a:prstClr>
                  </a:outerShdw>
                </a:effectLst>
              </a:defRPr>
            </a:lvl1pPr>
          </a:lstStyle>
          <a:p>
            <a:r>
              <a:rPr kumimoji="0" lang="en-US"/>
              <a:t>Click to edit Master title style</a:t>
            </a:r>
          </a:p>
        </p:txBody>
      </p:sp>
      <p:sp>
        <p:nvSpPr>
          <p:cNvPr id="3" name="Text Placeholder 2"/>
          <p:cNvSpPr>
            <a:spLocks noGrp="1"/>
          </p:cNvSpPr>
          <p:nvPr>
            <p:ph type="body" idx="1"/>
          </p:nvPr>
        </p:nvSpPr>
        <p:spPr>
          <a:xfrm>
            <a:off x="685800" y="2485800"/>
            <a:ext cx="6629400" cy="1066688"/>
          </a:xfrm>
        </p:spPr>
        <p:txBody>
          <a:bodyPr lIns="45720" tIns="0" rIns="45720" bIns="0" anchor="b"/>
          <a:lstStyle>
            <a:lvl1pPr marL="0" indent="0" algn="l">
              <a:buNone/>
              <a:defRPr sz="2000">
                <a:solidFill>
                  <a:schemeClr val="tx1"/>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r>
              <a:rPr lang="en-GB" smtClean="0"/>
              <a:t>CH2021 postgraduate</a:t>
            </a:r>
            <a:endParaRPr lang="en-GB"/>
          </a:p>
        </p:txBody>
      </p:sp>
      <p:sp>
        <p:nvSpPr>
          <p:cNvPr id="6" name="Slide Number Placeholder 5"/>
          <p:cNvSpPr>
            <a:spLocks noGrp="1"/>
          </p:cNvSpPr>
          <p:nvPr>
            <p:ph type="sldNum" sz="quarter" idx="12"/>
          </p:nvPr>
        </p:nvSpPr>
        <p:spPr/>
        <p:txBody>
          <a:bodyPr/>
          <a:lstStyle/>
          <a:p>
            <a:pPr>
              <a:defRPr/>
            </a:pPr>
            <a:fld id="{A267B8A4-0731-46F7-8055-7B3AC62898BB}" type="slidenum">
              <a:rPr lang="en-GB" smtClean="0"/>
              <a:pPr>
                <a:defRPr/>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600200"/>
            <a:ext cx="3657600" cy="4525963"/>
          </a:xfrm>
        </p:spPr>
        <p:txBody>
          <a:bodyPr/>
          <a:lstStyle>
            <a:lvl1pPr>
              <a:defRPr sz="2600"/>
            </a:lvl1pPr>
            <a:lvl2pPr>
              <a:defRPr sz="22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267200" y="1600200"/>
            <a:ext cx="3657600" cy="4525963"/>
          </a:xfrm>
        </p:spPr>
        <p:txBody>
          <a:bodyPr/>
          <a:lstStyle>
            <a:lvl1pPr>
              <a:defRPr sz="2600"/>
            </a:lvl1pPr>
            <a:lvl2pPr>
              <a:defRPr sz="22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r>
              <a:rPr lang="en-GB" smtClean="0"/>
              <a:t>CH2021 postgraduate</a:t>
            </a:r>
            <a:endParaRPr lang="en-GB"/>
          </a:p>
        </p:txBody>
      </p:sp>
      <p:sp>
        <p:nvSpPr>
          <p:cNvPr id="7" name="Slide Number Placeholder 6"/>
          <p:cNvSpPr>
            <a:spLocks noGrp="1"/>
          </p:cNvSpPr>
          <p:nvPr>
            <p:ph type="sldNum" sz="quarter" idx="12"/>
          </p:nvPr>
        </p:nvSpPr>
        <p:spPr/>
        <p:txBody>
          <a:bodyPr/>
          <a:lstStyle/>
          <a:p>
            <a:pPr>
              <a:defRPr/>
            </a:pPr>
            <a:fld id="{04B74D4B-D1F5-4F6C-A1CA-A5ABD25CB219}" type="slidenum">
              <a:rPr lang="en-GB" smtClean="0"/>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a:t>Click to edit Master title style</a:t>
            </a:r>
          </a:p>
        </p:txBody>
      </p:sp>
      <p:sp>
        <p:nvSpPr>
          <p:cNvPr id="3" name="Text Placeholder 2"/>
          <p:cNvSpPr>
            <a:spLocks noGrp="1"/>
          </p:cNvSpPr>
          <p:nvPr>
            <p:ph type="body" idx="1"/>
          </p:nvPr>
        </p:nvSpPr>
        <p:spPr>
          <a:xfrm>
            <a:off x="457200" y="5486400"/>
            <a:ext cx="4040188" cy="838200"/>
          </a:xfrm>
        </p:spPr>
        <p:txBody>
          <a:bodyPr anchor="t"/>
          <a:lstStyle>
            <a:lvl1pPr marL="0" indent="0">
              <a:buNone/>
              <a:defRPr sz="2400" b="1">
                <a:solidFill>
                  <a:schemeClr val="accent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5486400"/>
            <a:ext cx="4041775" cy="838200"/>
          </a:xfrm>
        </p:spPr>
        <p:txBody>
          <a:bodyPr anchor="t"/>
          <a:lstStyle>
            <a:lvl1pPr marL="0" indent="0">
              <a:buNone/>
              <a:defRPr sz="2400" b="1">
                <a:solidFill>
                  <a:schemeClr val="accent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516912"/>
            <a:ext cx="4040188"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1516912"/>
            <a:ext cx="4041775"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pPr>
              <a:defRPr/>
            </a:pPr>
            <a:endParaRPr lang="en-GB"/>
          </a:p>
        </p:txBody>
      </p:sp>
      <p:sp>
        <p:nvSpPr>
          <p:cNvPr id="8" name="Footer Placeholder 7"/>
          <p:cNvSpPr>
            <a:spLocks noGrp="1"/>
          </p:cNvSpPr>
          <p:nvPr>
            <p:ph type="ftr" sz="quarter" idx="11"/>
          </p:nvPr>
        </p:nvSpPr>
        <p:spPr/>
        <p:txBody>
          <a:bodyPr/>
          <a:lstStyle/>
          <a:p>
            <a:pPr>
              <a:defRPr/>
            </a:pPr>
            <a:r>
              <a:rPr lang="en-GB" smtClean="0"/>
              <a:t>CH2021 postgraduate</a:t>
            </a:r>
            <a:endParaRPr lang="en-GB"/>
          </a:p>
        </p:txBody>
      </p:sp>
      <p:sp>
        <p:nvSpPr>
          <p:cNvPr id="9" name="Slide Number Placeholder 8"/>
          <p:cNvSpPr>
            <a:spLocks noGrp="1"/>
          </p:cNvSpPr>
          <p:nvPr>
            <p:ph type="sldNum" sz="quarter" idx="12"/>
          </p:nvPr>
        </p:nvSpPr>
        <p:spPr/>
        <p:txBody>
          <a:bodyPr/>
          <a:lstStyle/>
          <a:p>
            <a:pPr>
              <a:defRPr/>
            </a:pPr>
            <a:fld id="{51211B16-5AF4-4AE3-A4B5-B49230959504}" type="slidenum">
              <a:rPr lang="en-GB" smtClean="0"/>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320"/>
            <a:ext cx="7470648" cy="1143000"/>
          </a:xfrm>
        </p:spPr>
        <p:txBody>
          <a:bodyPr anchor="ctr"/>
          <a:lstStyle>
            <a:lvl1pPr algn="l">
              <a:defRPr sz="4600"/>
            </a:lvl1pPr>
          </a:lstStyle>
          <a:p>
            <a:r>
              <a:rPr kumimoji="0" lang="en-US"/>
              <a:t>Click to edit Master title style</a:t>
            </a:r>
          </a:p>
        </p:txBody>
      </p:sp>
      <p:sp>
        <p:nvSpPr>
          <p:cNvPr id="7" name="Date Placeholder 6"/>
          <p:cNvSpPr>
            <a:spLocks noGrp="1"/>
          </p:cNvSpPr>
          <p:nvPr>
            <p:ph type="dt" sz="half" idx="10"/>
          </p:nvPr>
        </p:nvSpPr>
        <p:spPr/>
        <p:txBody>
          <a:bodyPr/>
          <a:lstStyle/>
          <a:p>
            <a:pPr>
              <a:defRPr/>
            </a:pPr>
            <a:endParaRPr lang="en-GB"/>
          </a:p>
        </p:txBody>
      </p:sp>
      <p:sp>
        <p:nvSpPr>
          <p:cNvPr id="8" name="Slide Number Placeholder 7"/>
          <p:cNvSpPr>
            <a:spLocks noGrp="1"/>
          </p:cNvSpPr>
          <p:nvPr>
            <p:ph type="sldNum" sz="quarter" idx="11"/>
          </p:nvPr>
        </p:nvSpPr>
        <p:spPr/>
        <p:txBody>
          <a:bodyPr/>
          <a:lstStyle/>
          <a:p>
            <a:pPr>
              <a:defRPr/>
            </a:pPr>
            <a:fld id="{31477FB8-1EE2-4CBD-B6CC-361C48763236}" type="slidenum">
              <a:rPr lang="en-GB" smtClean="0"/>
              <a:pPr>
                <a:defRPr/>
              </a:pPr>
              <a:t>‹#›</a:t>
            </a:fld>
            <a:endParaRPr lang="en-GB"/>
          </a:p>
        </p:txBody>
      </p:sp>
      <p:sp>
        <p:nvSpPr>
          <p:cNvPr id="9" name="Footer Placeholder 8"/>
          <p:cNvSpPr>
            <a:spLocks noGrp="1"/>
          </p:cNvSpPr>
          <p:nvPr>
            <p:ph type="ftr" sz="quarter" idx="12"/>
          </p:nvPr>
        </p:nvSpPr>
        <p:spPr/>
        <p:txBody>
          <a:bodyPr/>
          <a:lstStyle/>
          <a:p>
            <a:pPr>
              <a:defRPr/>
            </a:pPr>
            <a:r>
              <a:rPr lang="en-GB" smtClean="0"/>
              <a:t>CH2021 postgraduate</a:t>
            </a:r>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GB"/>
          </a:p>
        </p:txBody>
      </p:sp>
      <p:sp>
        <p:nvSpPr>
          <p:cNvPr id="3" name="Footer Placeholder 2"/>
          <p:cNvSpPr>
            <a:spLocks noGrp="1"/>
          </p:cNvSpPr>
          <p:nvPr>
            <p:ph type="ftr" sz="quarter" idx="11"/>
          </p:nvPr>
        </p:nvSpPr>
        <p:spPr/>
        <p:txBody>
          <a:bodyPr/>
          <a:lstStyle/>
          <a:p>
            <a:pPr>
              <a:defRPr/>
            </a:pPr>
            <a:r>
              <a:rPr lang="en-GB" smtClean="0"/>
              <a:t>CH2021 postgraduate</a:t>
            </a:r>
            <a:endParaRPr lang="en-GB"/>
          </a:p>
        </p:txBody>
      </p:sp>
      <p:sp>
        <p:nvSpPr>
          <p:cNvPr id="4" name="Slide Number Placeholder 3"/>
          <p:cNvSpPr>
            <a:spLocks noGrp="1"/>
          </p:cNvSpPr>
          <p:nvPr>
            <p:ph type="sldNum" sz="quarter" idx="12"/>
          </p:nvPr>
        </p:nvSpPr>
        <p:spPr/>
        <p:txBody>
          <a:bodyPr/>
          <a:lstStyle/>
          <a:p>
            <a:pPr>
              <a:defRPr/>
            </a:pPr>
            <a:fld id="{591BDF92-9956-4B95-A664-915A97DDFCCA}" type="slidenum">
              <a:rPr lang="en-GB" smtClean="0"/>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1185528"/>
            <a:ext cx="3200400" cy="730250"/>
          </a:xfrm>
        </p:spPr>
        <p:txBody>
          <a:bodyPr tIns="0" bIns="0" anchor="t"/>
          <a:lstStyle>
            <a:lvl1pPr algn="l">
              <a:buNone/>
              <a:defRPr sz="1800" b="1">
                <a:solidFill>
                  <a:schemeClr val="accent1"/>
                </a:solidFill>
              </a:defRPr>
            </a:lvl1pPr>
          </a:lstStyle>
          <a:p>
            <a:r>
              <a:rPr kumimoji="0" lang="en-US"/>
              <a:t>Click to edit Master title style</a:t>
            </a:r>
          </a:p>
        </p:txBody>
      </p:sp>
      <p:sp>
        <p:nvSpPr>
          <p:cNvPr id="3" name="Text Placeholder 2"/>
          <p:cNvSpPr>
            <a:spLocks noGrp="1"/>
          </p:cNvSpPr>
          <p:nvPr>
            <p:ph type="body" idx="2"/>
          </p:nvPr>
        </p:nvSpPr>
        <p:spPr>
          <a:xfrm>
            <a:off x="457200" y="214424"/>
            <a:ext cx="2743200" cy="914400"/>
          </a:xfrm>
        </p:spPr>
        <p:txBody>
          <a:bodyPr lIns="45720" tIns="0" rIns="45720" bIns="0" anchor="b"/>
          <a:lstStyle>
            <a:lvl1pPr marL="0" indent="0" algn="l">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457200" y="1981200"/>
            <a:ext cx="7086600" cy="3810000"/>
          </a:xfrm>
        </p:spPr>
        <p:txBody>
          <a:bodyPr/>
          <a:lstStyle>
            <a:lvl1pPr>
              <a:defRPr sz="2800"/>
            </a:lvl1pPr>
            <a:lvl2pPr>
              <a:defRPr sz="2400"/>
            </a:lvl2pPr>
            <a:lvl3pPr>
              <a:defRPr sz="2200"/>
            </a:lvl3pPr>
            <a:lvl4pPr>
              <a:defRPr sz="2000"/>
            </a:lvl4pPr>
            <a:lvl5pPr>
              <a:defRPr sz="20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r>
              <a:rPr lang="en-GB" smtClean="0"/>
              <a:t>CH2021 postgraduate</a:t>
            </a:r>
            <a:endParaRPr lang="en-GB"/>
          </a:p>
        </p:txBody>
      </p:sp>
      <p:sp>
        <p:nvSpPr>
          <p:cNvPr id="7" name="Slide Number Placeholder 6"/>
          <p:cNvSpPr>
            <a:spLocks noGrp="1"/>
          </p:cNvSpPr>
          <p:nvPr>
            <p:ph type="sldNum" sz="quarter" idx="12"/>
          </p:nvPr>
        </p:nvSpPr>
        <p:spPr>
          <a:xfrm>
            <a:off x="8156448" y="6422064"/>
            <a:ext cx="762000" cy="365125"/>
          </a:xfrm>
        </p:spPr>
        <p:txBody>
          <a:bodyPr/>
          <a:lstStyle/>
          <a:p>
            <a:pPr>
              <a:defRPr/>
            </a:pPr>
            <a:fld id="{D9C2CD00-2B85-42B0-9B11-8BB98D1CA574}" type="slidenum">
              <a:rPr lang="en-GB" smtClean="0"/>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556732" y="1705709"/>
            <a:ext cx="3053868" cy="1253808"/>
          </a:xfrm>
        </p:spPr>
        <p:txBody>
          <a:bodyPr anchor="b"/>
          <a:lstStyle>
            <a:lvl1pPr algn="l">
              <a:buNone/>
              <a:defRPr sz="2200" b="1">
                <a:solidFill>
                  <a:schemeClr val="accent1"/>
                </a:solidFill>
              </a:defRPr>
            </a:lvl1pPr>
          </a:lstStyle>
          <a:p>
            <a:r>
              <a:rPr kumimoji="0" lang="en-US"/>
              <a:t>Click to edit Master title style</a:t>
            </a:r>
          </a:p>
        </p:txBody>
      </p:sp>
      <p:sp>
        <p:nvSpPr>
          <p:cNvPr id="3" name="Picture Placeholder 2"/>
          <p:cNvSpPr>
            <a:spLocks noGrp="1"/>
          </p:cNvSpPr>
          <p:nvPr>
            <p:ph type="pic" idx="1"/>
          </p:nvPr>
        </p:nvSpPr>
        <p:spPr>
          <a:xfrm>
            <a:off x="1065628" y="1019907"/>
            <a:ext cx="4114800" cy="4114800"/>
          </a:xfrm>
          <a:prstGeom prst="ellipse">
            <a:avLst/>
          </a:prstGeom>
          <a:solidFill>
            <a:schemeClr val="bg2">
              <a:shade val="50000"/>
            </a:schemeClr>
          </a:solidFill>
          <a:ln w="50800" cap="flat">
            <a:solidFill>
              <a:schemeClr val="bg2"/>
            </a:solidFill>
            <a:miter lim="800000"/>
          </a:ln>
          <a:effectLst>
            <a:outerShdw blurRad="152000" dist="345000" dir="5400000" sx="-80000" sy="-18000" rotWithShape="0">
              <a:srgbClr val="000000">
                <a:alpha val="25000"/>
              </a:srgbClr>
            </a:outerShdw>
          </a:effectLst>
          <a:scene3d>
            <a:camera prst="orthographicFront"/>
            <a:lightRig rig="contrasting" dir="t">
              <a:rot lat="0" lon="0" rev="2400000"/>
            </a:lightRig>
          </a:scene3d>
          <a:sp3d contourW="7620">
            <a:bevelT w="63500" h="63500"/>
            <a:contourClr>
              <a:schemeClr val="bg2">
                <a:shade val="50000"/>
              </a:schemeClr>
            </a:contourClr>
          </a:sp3d>
        </p:spPr>
        <p:txBody>
          <a:bodyPr/>
          <a:lstStyle>
            <a:lvl1pPr marL="0" indent="0">
              <a:buNone/>
              <a:defRPr sz="3200"/>
            </a:lvl1pPr>
          </a:lstStyle>
          <a:p>
            <a:r>
              <a:rPr kumimoji="0" lang="en-US"/>
              <a:t>Click icon to add picture</a:t>
            </a:r>
          </a:p>
        </p:txBody>
      </p:sp>
      <p:sp>
        <p:nvSpPr>
          <p:cNvPr id="4" name="Text Placeholder 3"/>
          <p:cNvSpPr>
            <a:spLocks noGrp="1"/>
          </p:cNvSpPr>
          <p:nvPr>
            <p:ph type="body" sz="half" idx="2"/>
          </p:nvPr>
        </p:nvSpPr>
        <p:spPr>
          <a:xfrm>
            <a:off x="5556734" y="2998765"/>
            <a:ext cx="3053866" cy="2663482"/>
          </a:xfrm>
        </p:spPr>
        <p:txBody>
          <a:bodyPr lIns="45720" rIns="45720"/>
          <a:lstStyle>
            <a:lvl1pPr marL="0" indent="0">
              <a:buFontTx/>
              <a:buNone/>
              <a:defRPr sz="12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a:xfrm>
            <a:off x="457200" y="6422064"/>
            <a:ext cx="2133600" cy="365125"/>
          </a:xfrm>
        </p:spPr>
        <p:txBody>
          <a:bodyPr/>
          <a:lstStyle/>
          <a:p>
            <a:pPr>
              <a:defRPr/>
            </a:pPr>
            <a:endParaRPr lang="en-GB"/>
          </a:p>
        </p:txBody>
      </p:sp>
      <p:sp>
        <p:nvSpPr>
          <p:cNvPr id="6" name="Footer Placeholder 5"/>
          <p:cNvSpPr>
            <a:spLocks noGrp="1"/>
          </p:cNvSpPr>
          <p:nvPr>
            <p:ph type="ftr" sz="quarter" idx="11"/>
          </p:nvPr>
        </p:nvSpPr>
        <p:spPr/>
        <p:txBody>
          <a:bodyPr/>
          <a:lstStyle/>
          <a:p>
            <a:pPr>
              <a:defRPr/>
            </a:pPr>
            <a:r>
              <a:rPr lang="en-GB" smtClean="0"/>
              <a:t>CH2021 postgraduate</a:t>
            </a:r>
            <a:endParaRPr lang="en-GB"/>
          </a:p>
        </p:txBody>
      </p:sp>
      <p:sp>
        <p:nvSpPr>
          <p:cNvPr id="7" name="Slide Number Placeholder 6"/>
          <p:cNvSpPr>
            <a:spLocks noGrp="1"/>
          </p:cNvSpPr>
          <p:nvPr>
            <p:ph type="sldNum" sz="quarter" idx="12"/>
          </p:nvPr>
        </p:nvSpPr>
        <p:spPr/>
        <p:txBody>
          <a:bodyPr/>
          <a:lstStyle/>
          <a:p>
            <a:pPr>
              <a:defRPr/>
            </a:pPr>
            <a:fld id="{733EB26C-04BB-4FD7-A226-003090F3DF20}" type="slidenum">
              <a:rPr lang="en-GB" smtClean="0"/>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r>
              <a:rPr lang="en-GB" smtClean="0"/>
              <a:t>CH2021 postgraduate</a:t>
            </a:r>
            <a:endParaRPr lang="en-GB"/>
          </a:p>
        </p:txBody>
      </p:sp>
      <p:sp>
        <p:nvSpPr>
          <p:cNvPr id="6" name="Slide Number Placeholder 5"/>
          <p:cNvSpPr>
            <a:spLocks noGrp="1"/>
          </p:cNvSpPr>
          <p:nvPr>
            <p:ph type="sldNum" sz="quarter" idx="12"/>
          </p:nvPr>
        </p:nvSpPr>
        <p:spPr/>
        <p:txBody>
          <a:bodyPr/>
          <a:lstStyle/>
          <a:p>
            <a:pPr>
              <a:defRPr/>
            </a:pPr>
            <a:fld id="{6CC0CDFE-60D4-4AD0-947D-CBFF1384BB3D}" type="slidenum">
              <a:rPr lang="en-GB" smtClean="0"/>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r>
              <a:rPr lang="en-GB" smtClean="0"/>
              <a:t>CH2021 postgraduate</a:t>
            </a:r>
            <a:endParaRPr lang="en-GB"/>
          </a:p>
        </p:txBody>
      </p:sp>
      <p:sp>
        <p:nvSpPr>
          <p:cNvPr id="6" name="Slide Number Placeholder 5"/>
          <p:cNvSpPr>
            <a:spLocks noGrp="1"/>
          </p:cNvSpPr>
          <p:nvPr>
            <p:ph type="sldNum" sz="quarter" idx="12"/>
          </p:nvPr>
        </p:nvSpPr>
        <p:spPr/>
        <p:txBody>
          <a:bodyPr/>
          <a:lstStyle/>
          <a:p>
            <a:pPr>
              <a:defRPr/>
            </a:pPr>
            <a:fld id="{97785D35-650D-417B-A786-A6B0B9069E13}" type="slidenum">
              <a:rPr lang="en-GB" smtClean="0"/>
              <a:pPr>
                <a:defRPr/>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1370013" y="301625"/>
            <a:ext cx="7313612" cy="1143000"/>
          </a:xfrm>
        </p:spPr>
        <p:txBody>
          <a:bodyPr/>
          <a:lstStyle/>
          <a:p>
            <a:r>
              <a:rPr lang="en-US"/>
              <a:t>Click to edit Master title style</a:t>
            </a:r>
            <a:endParaRPr lang="en-GB"/>
          </a:p>
        </p:txBody>
      </p:sp>
      <p:sp>
        <p:nvSpPr>
          <p:cNvPr id="3" name="Content Placeholder 2"/>
          <p:cNvSpPr>
            <a:spLocks noGrp="1"/>
          </p:cNvSpPr>
          <p:nvPr>
            <p:ph sz="half" idx="1"/>
          </p:nvPr>
        </p:nvSpPr>
        <p:spPr>
          <a:xfrm>
            <a:off x="1370013" y="1827213"/>
            <a:ext cx="3579812"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5102225" y="1827213"/>
            <a:ext cx="35814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8"/>
          <p:cNvSpPr>
            <a:spLocks noGrp="1" noChangeArrowheads="1"/>
          </p:cNvSpPr>
          <p:nvPr>
            <p:ph type="dt" sz="half" idx="10"/>
          </p:nvPr>
        </p:nvSpPr>
        <p:spPr>
          <a:ln/>
        </p:spPr>
        <p:txBody>
          <a:bodyPr/>
          <a:lstStyle>
            <a:lvl1pPr>
              <a:defRPr/>
            </a:lvl1pPr>
          </a:lstStyle>
          <a:p>
            <a:pPr>
              <a:defRPr/>
            </a:pPr>
            <a:endParaRPr lang="en-GB"/>
          </a:p>
        </p:txBody>
      </p:sp>
      <p:sp>
        <p:nvSpPr>
          <p:cNvPr id="6" name="Rectangle 9"/>
          <p:cNvSpPr>
            <a:spLocks noGrp="1" noChangeArrowheads="1"/>
          </p:cNvSpPr>
          <p:nvPr>
            <p:ph type="ftr" sz="quarter" idx="11"/>
          </p:nvPr>
        </p:nvSpPr>
        <p:spPr>
          <a:ln/>
        </p:spPr>
        <p:txBody>
          <a:bodyPr/>
          <a:lstStyle>
            <a:lvl1pPr>
              <a:defRPr/>
            </a:lvl1pPr>
          </a:lstStyle>
          <a:p>
            <a:pPr>
              <a:defRPr/>
            </a:pPr>
            <a:r>
              <a:rPr lang="en-GB" smtClean="0"/>
              <a:t>CH2021 postgraduate</a:t>
            </a:r>
            <a:endParaRPr lang="en-GB"/>
          </a:p>
        </p:txBody>
      </p:sp>
      <p:sp>
        <p:nvSpPr>
          <p:cNvPr id="7" name="Rectangle 10"/>
          <p:cNvSpPr>
            <a:spLocks noGrp="1" noChangeArrowheads="1"/>
          </p:cNvSpPr>
          <p:nvPr>
            <p:ph type="sldNum" sz="quarter" idx="12"/>
          </p:nvPr>
        </p:nvSpPr>
        <p:spPr>
          <a:ln/>
        </p:spPr>
        <p:txBody>
          <a:bodyPr/>
          <a:lstStyle>
            <a:lvl1pPr>
              <a:defRPr/>
            </a:lvl1pPr>
          </a:lstStyle>
          <a:p>
            <a:pPr>
              <a:defRPr/>
            </a:pPr>
            <a:fld id="{F1375D56-C15F-4073-A857-E54780AA51C9}" type="slidenum">
              <a:rPr lang="en-GB"/>
              <a:pPr>
                <a:defRPr/>
              </a:pPr>
              <a:t>‹#›</a:t>
            </a:fld>
            <a:endParaRPr lang="en-GB"/>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dgm">
  <p:cSld name="Title and Diagram or Organization Chart">
    <p:spTree>
      <p:nvGrpSpPr>
        <p:cNvPr id="1" name=""/>
        <p:cNvGrpSpPr/>
        <p:nvPr/>
      </p:nvGrpSpPr>
      <p:grpSpPr>
        <a:xfrm>
          <a:off x="0" y="0"/>
          <a:ext cx="0" cy="0"/>
          <a:chOff x="0" y="0"/>
          <a:chExt cx="0" cy="0"/>
        </a:xfrm>
      </p:grpSpPr>
      <p:sp>
        <p:nvSpPr>
          <p:cNvPr id="2" name="Title 1"/>
          <p:cNvSpPr>
            <a:spLocks noGrp="1"/>
          </p:cNvSpPr>
          <p:nvPr>
            <p:ph type="title"/>
          </p:nvPr>
        </p:nvSpPr>
        <p:spPr>
          <a:xfrm>
            <a:off x="1370013" y="301625"/>
            <a:ext cx="7313612" cy="1143000"/>
          </a:xfrm>
        </p:spPr>
        <p:txBody>
          <a:bodyPr/>
          <a:lstStyle/>
          <a:p>
            <a:r>
              <a:rPr lang="en-US"/>
              <a:t>Click to edit Master title style</a:t>
            </a:r>
            <a:endParaRPr lang="en-GB"/>
          </a:p>
        </p:txBody>
      </p:sp>
      <p:sp>
        <p:nvSpPr>
          <p:cNvPr id="3" name="SmartArt Placeholder 2"/>
          <p:cNvSpPr>
            <a:spLocks noGrp="1"/>
          </p:cNvSpPr>
          <p:nvPr>
            <p:ph type="dgm" idx="1"/>
          </p:nvPr>
        </p:nvSpPr>
        <p:spPr>
          <a:xfrm>
            <a:off x="1370013" y="1827213"/>
            <a:ext cx="7313612" cy="4114800"/>
          </a:xfrm>
        </p:spPr>
        <p:txBody>
          <a:bodyPr/>
          <a:lstStyle/>
          <a:p>
            <a:pPr lvl="0"/>
            <a:endParaRPr lang="en-GB" noProof="0"/>
          </a:p>
        </p:txBody>
      </p:sp>
      <p:sp>
        <p:nvSpPr>
          <p:cNvPr id="4" name="Rectangle 8"/>
          <p:cNvSpPr>
            <a:spLocks noGrp="1" noChangeArrowheads="1"/>
          </p:cNvSpPr>
          <p:nvPr>
            <p:ph type="dt" sz="half" idx="10"/>
          </p:nvPr>
        </p:nvSpPr>
        <p:spPr>
          <a:ln/>
        </p:spPr>
        <p:txBody>
          <a:bodyPr/>
          <a:lstStyle>
            <a:lvl1pPr>
              <a:defRPr/>
            </a:lvl1pPr>
          </a:lstStyle>
          <a:p>
            <a:pPr>
              <a:defRPr/>
            </a:pPr>
            <a:endParaRPr lang="en-GB"/>
          </a:p>
        </p:txBody>
      </p:sp>
      <p:sp>
        <p:nvSpPr>
          <p:cNvPr id="5" name="Rectangle 9"/>
          <p:cNvSpPr>
            <a:spLocks noGrp="1" noChangeArrowheads="1"/>
          </p:cNvSpPr>
          <p:nvPr>
            <p:ph type="ftr" sz="quarter" idx="11"/>
          </p:nvPr>
        </p:nvSpPr>
        <p:spPr>
          <a:ln/>
        </p:spPr>
        <p:txBody>
          <a:bodyPr/>
          <a:lstStyle>
            <a:lvl1pPr>
              <a:defRPr/>
            </a:lvl1pPr>
          </a:lstStyle>
          <a:p>
            <a:pPr>
              <a:defRPr/>
            </a:pPr>
            <a:r>
              <a:rPr lang="en-GB" smtClean="0"/>
              <a:t>CH2021 postgraduate</a:t>
            </a:r>
            <a:endParaRPr lang="en-GB"/>
          </a:p>
        </p:txBody>
      </p:sp>
      <p:sp>
        <p:nvSpPr>
          <p:cNvPr id="6" name="Rectangle 10"/>
          <p:cNvSpPr>
            <a:spLocks noGrp="1" noChangeArrowheads="1"/>
          </p:cNvSpPr>
          <p:nvPr>
            <p:ph type="sldNum" sz="quarter" idx="12"/>
          </p:nvPr>
        </p:nvSpPr>
        <p:spPr>
          <a:ln/>
        </p:spPr>
        <p:txBody>
          <a:bodyPr/>
          <a:lstStyle>
            <a:lvl1pPr>
              <a:defRPr/>
            </a:lvl1pPr>
          </a:lstStyle>
          <a:p>
            <a:pPr>
              <a:defRPr/>
            </a:pPr>
            <a:fld id="{62F18F9E-4FDB-474E-9614-50F673E65EF0}" type="slidenum">
              <a:rPr lang="en-GB"/>
              <a:pPr>
                <a:defRPr/>
              </a:pPr>
              <a:t>‹#›</a:t>
            </a:fld>
            <a:endParaRPr lang="en-GB"/>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1370013" y="301625"/>
            <a:ext cx="7313612"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1370013" y="1827213"/>
            <a:ext cx="3579812"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lipArt Placeholder 3"/>
          <p:cNvSpPr>
            <a:spLocks noGrp="1"/>
          </p:cNvSpPr>
          <p:nvPr>
            <p:ph type="clipArt" sz="half" idx="2"/>
          </p:nvPr>
        </p:nvSpPr>
        <p:spPr>
          <a:xfrm>
            <a:off x="5102225" y="1827213"/>
            <a:ext cx="3581400" cy="4114800"/>
          </a:xfrm>
        </p:spPr>
        <p:txBody>
          <a:bodyPr/>
          <a:lstStyle/>
          <a:p>
            <a:pPr lvl="0"/>
            <a:endParaRPr lang="en-GB" noProof="0"/>
          </a:p>
        </p:txBody>
      </p:sp>
      <p:sp>
        <p:nvSpPr>
          <p:cNvPr id="5" name="Rectangle 8"/>
          <p:cNvSpPr>
            <a:spLocks noGrp="1" noChangeArrowheads="1"/>
          </p:cNvSpPr>
          <p:nvPr>
            <p:ph type="dt" sz="half" idx="10"/>
          </p:nvPr>
        </p:nvSpPr>
        <p:spPr>
          <a:ln/>
        </p:spPr>
        <p:txBody>
          <a:bodyPr/>
          <a:lstStyle>
            <a:lvl1pPr>
              <a:defRPr/>
            </a:lvl1pPr>
          </a:lstStyle>
          <a:p>
            <a:pPr>
              <a:defRPr/>
            </a:pPr>
            <a:endParaRPr lang="en-GB"/>
          </a:p>
        </p:txBody>
      </p:sp>
      <p:sp>
        <p:nvSpPr>
          <p:cNvPr id="6" name="Rectangle 9"/>
          <p:cNvSpPr>
            <a:spLocks noGrp="1" noChangeArrowheads="1"/>
          </p:cNvSpPr>
          <p:nvPr>
            <p:ph type="ftr" sz="quarter" idx="11"/>
          </p:nvPr>
        </p:nvSpPr>
        <p:spPr>
          <a:ln/>
        </p:spPr>
        <p:txBody>
          <a:bodyPr/>
          <a:lstStyle>
            <a:lvl1pPr>
              <a:defRPr/>
            </a:lvl1pPr>
          </a:lstStyle>
          <a:p>
            <a:pPr>
              <a:defRPr/>
            </a:pPr>
            <a:r>
              <a:rPr lang="en-GB" smtClean="0"/>
              <a:t>CH2021 postgraduate</a:t>
            </a:r>
            <a:endParaRPr lang="en-GB"/>
          </a:p>
        </p:txBody>
      </p:sp>
      <p:sp>
        <p:nvSpPr>
          <p:cNvPr id="7" name="Rectangle 10"/>
          <p:cNvSpPr>
            <a:spLocks noGrp="1" noChangeArrowheads="1"/>
          </p:cNvSpPr>
          <p:nvPr>
            <p:ph type="sldNum" sz="quarter" idx="12"/>
          </p:nvPr>
        </p:nvSpPr>
        <p:spPr>
          <a:ln/>
        </p:spPr>
        <p:txBody>
          <a:bodyPr/>
          <a:lstStyle>
            <a:lvl1pPr>
              <a:defRPr/>
            </a:lvl1pPr>
          </a:lstStyle>
          <a:p>
            <a:pPr>
              <a:defRPr/>
            </a:pPr>
            <a:fld id="{10E96862-69D3-4D16-BFBB-52D8AA3FF0EA}" type="slidenum">
              <a:rPr lang="en-GB"/>
              <a:pPr>
                <a:defRPr/>
              </a:pPr>
              <a:t>‹#›</a:t>
            </a:fld>
            <a:endParaRPr lang="en-GB"/>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fourObj">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1370013" y="301625"/>
            <a:ext cx="7313612" cy="1143000"/>
          </a:xfrm>
        </p:spPr>
        <p:txBody>
          <a:bodyPr/>
          <a:lstStyle/>
          <a:p>
            <a:r>
              <a:rPr lang="en-US"/>
              <a:t>Click to edit Master title style</a:t>
            </a:r>
            <a:endParaRPr lang="en-GB"/>
          </a:p>
        </p:txBody>
      </p:sp>
      <p:sp>
        <p:nvSpPr>
          <p:cNvPr id="3" name="Content Placeholder 2"/>
          <p:cNvSpPr>
            <a:spLocks noGrp="1"/>
          </p:cNvSpPr>
          <p:nvPr>
            <p:ph sz="quarter" idx="1"/>
          </p:nvPr>
        </p:nvSpPr>
        <p:spPr>
          <a:xfrm>
            <a:off x="1370013" y="1827213"/>
            <a:ext cx="3579812"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5102225" y="1827213"/>
            <a:ext cx="35814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1370013" y="3960813"/>
            <a:ext cx="3579812"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Content Placeholder 5"/>
          <p:cNvSpPr>
            <a:spLocks noGrp="1"/>
          </p:cNvSpPr>
          <p:nvPr>
            <p:ph sz="quarter" idx="4"/>
          </p:nvPr>
        </p:nvSpPr>
        <p:spPr>
          <a:xfrm>
            <a:off x="5102225" y="3960813"/>
            <a:ext cx="35814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8"/>
          <p:cNvSpPr>
            <a:spLocks noGrp="1" noChangeArrowheads="1"/>
          </p:cNvSpPr>
          <p:nvPr>
            <p:ph type="dt" sz="half" idx="10"/>
          </p:nvPr>
        </p:nvSpPr>
        <p:spPr>
          <a:ln/>
        </p:spPr>
        <p:txBody>
          <a:bodyPr/>
          <a:lstStyle>
            <a:lvl1pPr>
              <a:defRPr/>
            </a:lvl1pPr>
          </a:lstStyle>
          <a:p>
            <a:pPr>
              <a:defRPr/>
            </a:pPr>
            <a:endParaRPr lang="en-GB"/>
          </a:p>
        </p:txBody>
      </p:sp>
      <p:sp>
        <p:nvSpPr>
          <p:cNvPr id="8" name="Rectangle 9"/>
          <p:cNvSpPr>
            <a:spLocks noGrp="1" noChangeArrowheads="1"/>
          </p:cNvSpPr>
          <p:nvPr>
            <p:ph type="ftr" sz="quarter" idx="11"/>
          </p:nvPr>
        </p:nvSpPr>
        <p:spPr>
          <a:ln/>
        </p:spPr>
        <p:txBody>
          <a:bodyPr/>
          <a:lstStyle>
            <a:lvl1pPr>
              <a:defRPr/>
            </a:lvl1pPr>
          </a:lstStyle>
          <a:p>
            <a:pPr>
              <a:defRPr/>
            </a:pPr>
            <a:r>
              <a:rPr lang="en-GB" smtClean="0"/>
              <a:t>CH2021 postgraduate</a:t>
            </a:r>
            <a:endParaRPr lang="en-GB"/>
          </a:p>
        </p:txBody>
      </p:sp>
      <p:sp>
        <p:nvSpPr>
          <p:cNvPr id="9" name="Rectangle 10"/>
          <p:cNvSpPr>
            <a:spLocks noGrp="1" noChangeArrowheads="1"/>
          </p:cNvSpPr>
          <p:nvPr>
            <p:ph type="sldNum" sz="quarter" idx="12"/>
          </p:nvPr>
        </p:nvSpPr>
        <p:spPr>
          <a:ln/>
        </p:spPr>
        <p:txBody>
          <a:bodyPr/>
          <a:lstStyle>
            <a:lvl1pPr>
              <a:defRPr/>
            </a:lvl1pPr>
          </a:lstStyle>
          <a:p>
            <a:pPr>
              <a:defRPr/>
            </a:pPr>
            <a:fld id="{46A60E31-6F27-491A-B8D2-C6EDFBCF670A}" type="slidenum">
              <a:rPr lang="en-GB"/>
              <a:pPr>
                <a:defRPr/>
              </a:pPr>
              <a:t>‹#›</a:t>
            </a:fld>
            <a:endParaRPr lang="en-GB"/>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1370013" y="301625"/>
            <a:ext cx="7313612"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1370013" y="1827213"/>
            <a:ext cx="3579812"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5102225" y="1827213"/>
            <a:ext cx="35814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5102225" y="3960813"/>
            <a:ext cx="35814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Rectangle 8"/>
          <p:cNvSpPr>
            <a:spLocks noGrp="1" noChangeArrowheads="1"/>
          </p:cNvSpPr>
          <p:nvPr>
            <p:ph type="dt" sz="half" idx="10"/>
          </p:nvPr>
        </p:nvSpPr>
        <p:spPr>
          <a:ln/>
        </p:spPr>
        <p:txBody>
          <a:bodyPr/>
          <a:lstStyle>
            <a:lvl1pPr>
              <a:defRPr/>
            </a:lvl1pPr>
          </a:lstStyle>
          <a:p>
            <a:pPr>
              <a:defRPr/>
            </a:pPr>
            <a:endParaRPr lang="en-GB"/>
          </a:p>
        </p:txBody>
      </p:sp>
      <p:sp>
        <p:nvSpPr>
          <p:cNvPr id="7" name="Rectangle 9"/>
          <p:cNvSpPr>
            <a:spLocks noGrp="1" noChangeArrowheads="1"/>
          </p:cNvSpPr>
          <p:nvPr>
            <p:ph type="ftr" sz="quarter" idx="11"/>
          </p:nvPr>
        </p:nvSpPr>
        <p:spPr>
          <a:ln/>
        </p:spPr>
        <p:txBody>
          <a:bodyPr/>
          <a:lstStyle>
            <a:lvl1pPr>
              <a:defRPr/>
            </a:lvl1pPr>
          </a:lstStyle>
          <a:p>
            <a:pPr>
              <a:defRPr/>
            </a:pPr>
            <a:r>
              <a:rPr lang="en-GB" smtClean="0"/>
              <a:t>CH2021 postgraduate</a:t>
            </a:r>
            <a:endParaRPr lang="en-GB"/>
          </a:p>
        </p:txBody>
      </p:sp>
      <p:sp>
        <p:nvSpPr>
          <p:cNvPr id="8" name="Rectangle 10"/>
          <p:cNvSpPr>
            <a:spLocks noGrp="1" noChangeArrowheads="1"/>
          </p:cNvSpPr>
          <p:nvPr>
            <p:ph type="sldNum" sz="quarter" idx="12"/>
          </p:nvPr>
        </p:nvSpPr>
        <p:spPr>
          <a:ln/>
        </p:spPr>
        <p:txBody>
          <a:bodyPr/>
          <a:lstStyle>
            <a:lvl1pPr>
              <a:defRPr/>
            </a:lvl1pPr>
          </a:lstStyle>
          <a:p>
            <a:pPr>
              <a:defRPr/>
            </a:pPr>
            <a:fld id="{89BB3464-9362-4196-AE04-2797282C6591}" type="slidenum">
              <a:rPr lang="en-GB"/>
              <a:pPr>
                <a:defRPr/>
              </a:pPr>
              <a:t>‹#›</a:t>
            </a:fld>
            <a:endParaRPr lang="en-GB"/>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1370013" y="301625"/>
            <a:ext cx="7313612" cy="1143000"/>
          </a:xfrm>
        </p:spPr>
        <p:txBody>
          <a:bodyPr/>
          <a:lstStyle/>
          <a:p>
            <a:r>
              <a:rPr lang="en-US"/>
              <a:t>Click to edit Master title style</a:t>
            </a:r>
            <a:endParaRPr lang="en-GB"/>
          </a:p>
        </p:txBody>
      </p:sp>
      <p:sp>
        <p:nvSpPr>
          <p:cNvPr id="3" name="ClipArt Placeholder 2"/>
          <p:cNvSpPr>
            <a:spLocks noGrp="1"/>
          </p:cNvSpPr>
          <p:nvPr>
            <p:ph type="clipArt" sz="half" idx="1"/>
          </p:nvPr>
        </p:nvSpPr>
        <p:spPr>
          <a:xfrm>
            <a:off x="1370013" y="1827213"/>
            <a:ext cx="3579812" cy="4114800"/>
          </a:xfrm>
        </p:spPr>
        <p:txBody>
          <a:bodyPr/>
          <a:lstStyle/>
          <a:p>
            <a:pPr lvl="0"/>
            <a:endParaRPr lang="en-GB" noProof="0"/>
          </a:p>
        </p:txBody>
      </p:sp>
      <p:sp>
        <p:nvSpPr>
          <p:cNvPr id="4" name="Text Placeholder 3"/>
          <p:cNvSpPr>
            <a:spLocks noGrp="1"/>
          </p:cNvSpPr>
          <p:nvPr>
            <p:ph type="body" sz="half" idx="2"/>
          </p:nvPr>
        </p:nvSpPr>
        <p:spPr>
          <a:xfrm>
            <a:off x="5102225" y="1827213"/>
            <a:ext cx="35814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8"/>
          <p:cNvSpPr>
            <a:spLocks noGrp="1" noChangeArrowheads="1"/>
          </p:cNvSpPr>
          <p:nvPr>
            <p:ph type="dt" sz="half" idx="10"/>
          </p:nvPr>
        </p:nvSpPr>
        <p:spPr>
          <a:ln/>
        </p:spPr>
        <p:txBody>
          <a:bodyPr/>
          <a:lstStyle>
            <a:lvl1pPr>
              <a:defRPr/>
            </a:lvl1pPr>
          </a:lstStyle>
          <a:p>
            <a:pPr>
              <a:defRPr/>
            </a:pPr>
            <a:endParaRPr lang="en-GB"/>
          </a:p>
        </p:txBody>
      </p:sp>
      <p:sp>
        <p:nvSpPr>
          <p:cNvPr id="6" name="Rectangle 9"/>
          <p:cNvSpPr>
            <a:spLocks noGrp="1" noChangeArrowheads="1"/>
          </p:cNvSpPr>
          <p:nvPr>
            <p:ph type="ftr" sz="quarter" idx="11"/>
          </p:nvPr>
        </p:nvSpPr>
        <p:spPr>
          <a:ln/>
        </p:spPr>
        <p:txBody>
          <a:bodyPr/>
          <a:lstStyle>
            <a:lvl1pPr>
              <a:defRPr/>
            </a:lvl1pPr>
          </a:lstStyle>
          <a:p>
            <a:pPr>
              <a:defRPr/>
            </a:pPr>
            <a:r>
              <a:rPr lang="en-GB" smtClean="0"/>
              <a:t>CH2021 postgraduate</a:t>
            </a:r>
            <a:endParaRPr lang="en-GB"/>
          </a:p>
        </p:txBody>
      </p:sp>
      <p:sp>
        <p:nvSpPr>
          <p:cNvPr id="7" name="Rectangle 10"/>
          <p:cNvSpPr>
            <a:spLocks noGrp="1" noChangeArrowheads="1"/>
          </p:cNvSpPr>
          <p:nvPr>
            <p:ph type="sldNum" sz="quarter" idx="12"/>
          </p:nvPr>
        </p:nvSpPr>
        <p:spPr>
          <a:ln/>
        </p:spPr>
        <p:txBody>
          <a:bodyPr/>
          <a:lstStyle>
            <a:lvl1pPr>
              <a:defRPr/>
            </a:lvl1pPr>
          </a:lstStyle>
          <a:p>
            <a:pPr>
              <a:defRPr/>
            </a:pPr>
            <a:fld id="{1B9F177F-8E4D-47D1-851E-EFBC3A0C4B44}" type="slidenum">
              <a:rPr lang="en-GB"/>
              <a:pPr>
                <a:defRPr/>
              </a:pPr>
              <a:t>‹#›</a:t>
            </a:fld>
            <a:endParaRPr lang="en-GB"/>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1370013" y="301625"/>
            <a:ext cx="7313612" cy="1143000"/>
          </a:xfrm>
        </p:spPr>
        <p:txBody>
          <a:bodyPr/>
          <a:lstStyle/>
          <a:p>
            <a:r>
              <a:rPr lang="en-US"/>
              <a:t>Click to edit Master title style</a:t>
            </a:r>
            <a:endParaRPr lang="en-GB"/>
          </a:p>
        </p:txBody>
      </p:sp>
      <p:sp>
        <p:nvSpPr>
          <p:cNvPr id="3" name="Table Placeholder 2"/>
          <p:cNvSpPr>
            <a:spLocks noGrp="1"/>
          </p:cNvSpPr>
          <p:nvPr>
            <p:ph type="tbl" idx="1"/>
          </p:nvPr>
        </p:nvSpPr>
        <p:spPr>
          <a:xfrm>
            <a:off x="1370013" y="1827213"/>
            <a:ext cx="7313612" cy="4114800"/>
          </a:xfrm>
        </p:spPr>
        <p:txBody>
          <a:bodyPr/>
          <a:lstStyle/>
          <a:p>
            <a:endParaRPr lang="en-GB"/>
          </a:p>
        </p:txBody>
      </p:sp>
      <p:sp>
        <p:nvSpPr>
          <p:cNvPr id="4" name="Date Placeholder 3"/>
          <p:cNvSpPr>
            <a:spLocks noGrp="1"/>
          </p:cNvSpPr>
          <p:nvPr>
            <p:ph type="dt" sz="half" idx="10"/>
          </p:nvPr>
        </p:nvSpPr>
        <p:spPr>
          <a:xfrm>
            <a:off x="457200" y="6248400"/>
            <a:ext cx="2133600" cy="457200"/>
          </a:xfrm>
        </p:spPr>
        <p:txBody>
          <a:bodyPr/>
          <a:lstStyle>
            <a:lvl1pPr>
              <a:defRPr/>
            </a:lvl1pPr>
          </a:lstStyle>
          <a:p>
            <a:endParaRPr lang="en-GB"/>
          </a:p>
        </p:txBody>
      </p:sp>
      <p:sp>
        <p:nvSpPr>
          <p:cNvPr id="5" name="Footer Placeholder 4"/>
          <p:cNvSpPr>
            <a:spLocks noGrp="1"/>
          </p:cNvSpPr>
          <p:nvPr>
            <p:ph type="ftr" sz="quarter" idx="11"/>
          </p:nvPr>
        </p:nvSpPr>
        <p:spPr>
          <a:xfrm>
            <a:off x="3124200" y="6248400"/>
            <a:ext cx="2895600" cy="457200"/>
          </a:xfrm>
        </p:spPr>
        <p:txBody>
          <a:bodyPr/>
          <a:lstStyle>
            <a:lvl1pPr>
              <a:defRPr/>
            </a:lvl1pPr>
          </a:lstStyle>
          <a:p>
            <a:r>
              <a:rPr lang="en-GB"/>
              <a:t>CH2020</a:t>
            </a:r>
          </a:p>
        </p:txBody>
      </p:sp>
      <p:sp>
        <p:nvSpPr>
          <p:cNvPr id="6" name="Slide Number Placeholder 5"/>
          <p:cNvSpPr>
            <a:spLocks noGrp="1"/>
          </p:cNvSpPr>
          <p:nvPr>
            <p:ph type="sldNum" sz="quarter" idx="12"/>
          </p:nvPr>
        </p:nvSpPr>
        <p:spPr>
          <a:xfrm>
            <a:off x="6553200" y="6248400"/>
            <a:ext cx="2133600" cy="457200"/>
          </a:xfrm>
        </p:spPr>
        <p:txBody>
          <a:bodyPr/>
          <a:lstStyle>
            <a:lvl1pPr>
              <a:defRPr/>
            </a:lvl1pPr>
          </a:lstStyle>
          <a:p>
            <a:fld id="{9F26ECE6-121B-4544-A002-1797BE1A289B}" type="slidenum">
              <a:rPr lang="en-GB"/>
              <a:pPr/>
              <a:t>‹#›</a:t>
            </a:fld>
            <a:endParaRPr lang="en-GB"/>
          </a:p>
        </p:txBody>
      </p:sp>
    </p:spTree>
    <p:extLst>
      <p:ext uri="{BB962C8B-B14F-4D97-AF65-F5344CB8AC3E}">
        <p14:creationId xmlns:p14="http://schemas.microsoft.com/office/powerpoint/2010/main" val="14502118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2" name="Freeform 11"/>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16" name="Freeform 15"/>
          <p:cNvSpPr>
            <a:spLocks/>
          </p:cNvSpPr>
          <p:nvPr/>
        </p:nvSpPr>
        <p:spPr bwMode="auto">
          <a:xfrm>
            <a:off x="7315200" y="0"/>
            <a:ext cx="1828800"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2082" y="1734"/>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9" name="Title Placeholder 8"/>
          <p:cNvSpPr>
            <a:spLocks noGrp="1"/>
          </p:cNvSpPr>
          <p:nvPr>
            <p:ph type="title"/>
          </p:nvPr>
        </p:nvSpPr>
        <p:spPr>
          <a:xfrm>
            <a:off x="457200" y="274638"/>
            <a:ext cx="7467600" cy="1143000"/>
          </a:xfrm>
          <a:prstGeom prst="rect">
            <a:avLst/>
          </a:prstGeom>
        </p:spPr>
        <p:txBody>
          <a:bodyPr vert="horz" lIns="45720" rIns="45720" anchor="ctr">
            <a:normAutofit/>
          </a:bodyPr>
          <a:lstStyle/>
          <a:p>
            <a:r>
              <a:rPr kumimoji="0" lang="en-US"/>
              <a:t>Click to edit Master title style</a:t>
            </a:r>
          </a:p>
        </p:txBody>
      </p:sp>
      <p:sp>
        <p:nvSpPr>
          <p:cNvPr id="30" name="Text Placeholder 29"/>
          <p:cNvSpPr>
            <a:spLocks noGrp="1"/>
          </p:cNvSpPr>
          <p:nvPr>
            <p:ph type="body" idx="1"/>
          </p:nvPr>
        </p:nvSpPr>
        <p:spPr>
          <a:xfrm>
            <a:off x="457200" y="1600200"/>
            <a:ext cx="74676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457200" y="6422064"/>
            <a:ext cx="2133600" cy="365125"/>
          </a:xfrm>
          <a:prstGeom prst="rect">
            <a:avLst/>
          </a:prstGeom>
        </p:spPr>
        <p:txBody>
          <a:bodyPr vert="horz" bIns="0" anchor="b"/>
          <a:lstStyle>
            <a:lvl1pPr algn="l" eaLnBrk="1" latinLnBrk="0" hangingPunct="1">
              <a:defRPr kumimoji="0" sz="1000">
                <a:solidFill>
                  <a:schemeClr val="tx2">
                    <a:shade val="50000"/>
                  </a:schemeClr>
                </a:solidFill>
              </a:defRPr>
            </a:lvl1pPr>
          </a:lstStyle>
          <a:p>
            <a:pPr>
              <a:defRPr/>
            </a:pPr>
            <a:endParaRPr lang="en-GB"/>
          </a:p>
        </p:txBody>
      </p:sp>
      <p:sp>
        <p:nvSpPr>
          <p:cNvPr id="22" name="Footer Placeholder 21"/>
          <p:cNvSpPr>
            <a:spLocks noGrp="1"/>
          </p:cNvSpPr>
          <p:nvPr>
            <p:ph type="ftr" sz="quarter" idx="3"/>
          </p:nvPr>
        </p:nvSpPr>
        <p:spPr>
          <a:xfrm>
            <a:off x="3124200" y="6422064"/>
            <a:ext cx="2895600" cy="365125"/>
          </a:xfrm>
          <a:prstGeom prst="rect">
            <a:avLst/>
          </a:prstGeom>
        </p:spPr>
        <p:txBody>
          <a:bodyPr vert="horz" lIns="0" rIns="0" bIns="0" anchor="b"/>
          <a:lstStyle>
            <a:lvl1pPr algn="ctr" eaLnBrk="1" latinLnBrk="0" hangingPunct="1">
              <a:defRPr kumimoji="0" sz="1000">
                <a:solidFill>
                  <a:schemeClr val="tx2">
                    <a:shade val="50000"/>
                  </a:schemeClr>
                </a:solidFill>
              </a:defRPr>
            </a:lvl1pPr>
          </a:lstStyle>
          <a:p>
            <a:pPr>
              <a:defRPr/>
            </a:pPr>
            <a:r>
              <a:rPr lang="en-GB" smtClean="0"/>
              <a:t>CH2021 postgraduate</a:t>
            </a:r>
            <a:endParaRPr lang="en-GB"/>
          </a:p>
        </p:txBody>
      </p:sp>
      <p:sp>
        <p:nvSpPr>
          <p:cNvPr id="18" name="Slide Number Placeholder 17"/>
          <p:cNvSpPr>
            <a:spLocks noGrp="1"/>
          </p:cNvSpPr>
          <p:nvPr>
            <p:ph type="sldNum" sz="quarter" idx="4"/>
          </p:nvPr>
        </p:nvSpPr>
        <p:spPr>
          <a:xfrm>
            <a:off x="8153400" y="6422064"/>
            <a:ext cx="762000" cy="365125"/>
          </a:xfrm>
          <a:prstGeom prst="rect">
            <a:avLst/>
          </a:prstGeom>
        </p:spPr>
        <p:txBody>
          <a:bodyPr vert="horz" lIns="0" tIns="0" rIns="0" bIns="0" anchor="b"/>
          <a:lstStyle>
            <a:lvl1pPr algn="r" eaLnBrk="1" latinLnBrk="0" hangingPunct="1">
              <a:defRPr kumimoji="0" sz="1000">
                <a:solidFill>
                  <a:schemeClr val="tx2">
                    <a:shade val="50000"/>
                  </a:schemeClr>
                </a:solidFill>
              </a:defRPr>
            </a:lvl1pPr>
          </a:lstStyle>
          <a:p>
            <a:pPr>
              <a:defRPr/>
            </a:pPr>
            <a:fld id="{8FCF8BF6-AFDF-455E-A083-4A42E1A46B9A}" type="slidenum">
              <a:rPr lang="en-GB" smtClean="0"/>
              <a:pPr>
                <a:defRPr/>
              </a:pPr>
              <a:t>‹#›</a:t>
            </a:fld>
            <a:endParaRPr lang="en-GB"/>
          </a:p>
        </p:txBody>
      </p:sp>
    </p:spTree>
  </p:cSld>
  <p:clrMap bg1="dk1" tx1="lt1" bg2="dk2" tx2="lt2" accent1="accent1" accent2="accent2" accent3="accent3" accent4="accent4" accent5="accent5" accent6="accent6" hlink="hlink" folHlink="folHlink"/>
  <p:sldLayoutIdLst>
    <p:sldLayoutId id="2147483772" r:id="rId1"/>
    <p:sldLayoutId id="2147483773" r:id="rId2"/>
    <p:sldLayoutId id="2147483774" r:id="rId3"/>
    <p:sldLayoutId id="2147483775" r:id="rId4"/>
    <p:sldLayoutId id="2147483776" r:id="rId5"/>
    <p:sldLayoutId id="2147483777" r:id="rId6"/>
    <p:sldLayoutId id="2147483778" r:id="rId7"/>
    <p:sldLayoutId id="2147483779" r:id="rId8"/>
    <p:sldLayoutId id="2147483780" r:id="rId9"/>
    <p:sldLayoutId id="2147483781" r:id="rId10"/>
    <p:sldLayoutId id="2147483782" r:id="rId11"/>
    <p:sldLayoutId id="2147483783" r:id="rId12"/>
    <p:sldLayoutId id="2147483784" r:id="rId13"/>
    <p:sldLayoutId id="2147483785" r:id="rId14"/>
    <p:sldLayoutId id="2147483786" r:id="rId15"/>
    <p:sldLayoutId id="2147483787" r:id="rId16"/>
    <p:sldLayoutId id="2147483788" r:id="rId17"/>
    <p:sldLayoutId id="2147483789" r:id="rId18"/>
  </p:sldLayoutIdLst>
  <p:hf hdr="0" dt="0"/>
  <p:txStyles>
    <p:titleStyle>
      <a:lvl1pPr algn="l" rtl="0" eaLnBrk="1" latinLnBrk="0" hangingPunct="1">
        <a:spcBef>
          <a:spcPct val="0"/>
        </a:spcBef>
        <a:buNone/>
        <a:defRPr kumimoji="0" sz="4600" kern="1200">
          <a:solidFill>
            <a:schemeClr val="tx1"/>
          </a:solidFill>
          <a:latin typeface="+mj-lt"/>
          <a:ea typeface="+mj-ea"/>
          <a:cs typeface="+mj-cs"/>
        </a:defRPr>
      </a:lvl1pPr>
    </p:titleStyle>
    <p:bodyStyle>
      <a:lvl1pPr marL="420624" indent="-384048" algn="l" rtl="0" eaLnBrk="1" latinLnBrk="0" hangingPunct="1">
        <a:spcBef>
          <a:spcPct val="20000"/>
        </a:spcBef>
        <a:buClr>
          <a:schemeClr val="accent1"/>
        </a:buClr>
        <a:buSzPct val="80000"/>
        <a:buFont typeface="Wingdings 2"/>
        <a:buChar char=""/>
        <a:defRPr kumimoji="0" sz="3000" kern="1200">
          <a:solidFill>
            <a:schemeClr val="tx1"/>
          </a:solidFill>
          <a:latin typeface="+mn-lt"/>
          <a:ea typeface="+mn-ea"/>
          <a:cs typeface="+mn-cs"/>
        </a:defRPr>
      </a:lvl1pPr>
      <a:lvl2pPr marL="722376" indent="-274320" algn="l" rtl="0" eaLnBrk="1" latinLnBrk="0" hangingPunct="1">
        <a:spcBef>
          <a:spcPct val="20000"/>
        </a:spcBef>
        <a:buClr>
          <a:schemeClr val="accent1"/>
        </a:buClr>
        <a:buSzPct val="90000"/>
        <a:buFont typeface="Wingdings 2"/>
        <a:buChar char=""/>
        <a:defRPr kumimoji="0" sz="2600" kern="1200">
          <a:solidFill>
            <a:schemeClr val="tx1"/>
          </a:solidFill>
          <a:latin typeface="+mn-lt"/>
          <a:ea typeface="+mn-ea"/>
          <a:cs typeface="+mn-cs"/>
        </a:defRPr>
      </a:lvl2pPr>
      <a:lvl3pPr marL="1005840" indent="-256032" algn="l" rtl="0" eaLnBrk="1" latinLnBrk="0" hangingPunct="1">
        <a:spcBef>
          <a:spcPct val="20000"/>
        </a:spcBef>
        <a:buClr>
          <a:schemeClr val="accent2"/>
        </a:buClr>
        <a:buSzPct val="85000"/>
        <a:buFont typeface="Arial"/>
        <a:buChar char="○"/>
        <a:defRPr kumimoji="0" sz="2400" kern="1200">
          <a:solidFill>
            <a:schemeClr val="tx1"/>
          </a:solidFill>
          <a:latin typeface="+mn-lt"/>
          <a:ea typeface="+mn-ea"/>
          <a:cs typeface="+mn-cs"/>
        </a:defRPr>
      </a:lvl3pPr>
      <a:lvl4pPr marL="1280160" indent="-237744" algn="l" rtl="0" eaLnBrk="1" latinLnBrk="0" hangingPunct="1">
        <a:spcBef>
          <a:spcPct val="20000"/>
        </a:spcBef>
        <a:buClr>
          <a:schemeClr val="accent3"/>
        </a:buClr>
        <a:buSzPct val="90000"/>
        <a:buFont typeface="Wingdings 2"/>
        <a:buChar char=""/>
        <a:defRPr kumimoji="0" sz="2000" kern="1200">
          <a:solidFill>
            <a:schemeClr val="tx1"/>
          </a:solidFill>
          <a:latin typeface="+mn-lt"/>
          <a:ea typeface="+mn-ea"/>
          <a:cs typeface="+mn-cs"/>
        </a:defRPr>
      </a:lvl4pPr>
      <a:lvl5pPr marL="1490472" indent="-182880" algn="l" rtl="0" eaLnBrk="1" latinLnBrk="0" hangingPunct="1">
        <a:spcBef>
          <a:spcPct val="20000"/>
        </a:spcBef>
        <a:buClr>
          <a:schemeClr val="accent4"/>
        </a:buClr>
        <a:buSzPct val="100000"/>
        <a:buFont typeface="Arial"/>
        <a:buChar char="-"/>
        <a:defRPr kumimoji="0" sz="2000" kern="1200">
          <a:solidFill>
            <a:schemeClr val="tx1"/>
          </a:solidFill>
          <a:latin typeface="+mn-lt"/>
          <a:ea typeface="+mn-ea"/>
          <a:cs typeface="+mn-cs"/>
        </a:defRPr>
      </a:lvl5pPr>
      <a:lvl6pPr marL="1700784" indent="-182880" algn="l" rtl="0" eaLnBrk="1" latinLnBrk="0" hangingPunct="1">
        <a:spcBef>
          <a:spcPct val="20000"/>
        </a:spcBef>
        <a:buClr>
          <a:schemeClr val="accent5"/>
        </a:buClr>
        <a:buFont typeface="Arial"/>
        <a:buChar char="-"/>
        <a:defRPr kumimoji="0" sz="2000" kern="1200" baseline="0">
          <a:solidFill>
            <a:schemeClr val="tx1"/>
          </a:solidFill>
          <a:latin typeface="+mn-lt"/>
          <a:ea typeface="+mn-ea"/>
          <a:cs typeface="+mn-cs"/>
        </a:defRPr>
      </a:lvl6pPr>
      <a:lvl7pPr marL="1920240" indent="-182880" algn="l" rtl="0" eaLnBrk="1" latinLnBrk="0" hangingPunct="1">
        <a:spcBef>
          <a:spcPct val="20000"/>
        </a:spcBef>
        <a:buClr>
          <a:schemeClr val="accent6"/>
        </a:buClr>
        <a:buSzPct val="100000"/>
        <a:buFont typeface="Arial"/>
        <a:buChar char="•"/>
        <a:defRPr kumimoji="0" sz="1800" kern="1200" baseline="0">
          <a:solidFill>
            <a:schemeClr val="tx1"/>
          </a:solidFill>
          <a:latin typeface="+mn-lt"/>
          <a:ea typeface="+mn-ea"/>
          <a:cs typeface="+mn-cs"/>
        </a:defRPr>
      </a:lvl7pPr>
      <a:lvl8pPr marL="2139696"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8pPr>
      <a:lvl9pPr marL="2331720"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uowtsd-my.sharepoint.com/personal/chris_house_uwtsd_ac_uk/Documents/MSc/Research%20methods/MSc%20module%20descriptor%202019.docx"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ww.youtube.com/watch?v=F8UFGu2M2gM"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www.erm.ecs.soton.ac.uk/theme2/what_is_your_paradigm.html"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hyperlink" Target="http://www.google.co.uk/url?sa=i&amp;rct=j&amp;q=einstein&amp;source=images&amp;cd=&amp;docid=HIItjfmSTD6FoM&amp;tbnid=WZRmOvlEFoLRaM:&amp;ved=0CAUQjRw&amp;url=http://siliconangle.com/blog/2013/05/22/sap-thinks-outside-the-box-launches-drive-to-recruit-autistic-workers/93434191-einstein-tongue_custom-36fb0ce35776dc2d92eda90880022bf48a67e192-s6-c10/&amp;ei=4sWtUdSZCOaQ0QXx3oCADg&amp;bvm=bv.47244034,d.d2k&amp;psig=AFQjCNGytkc53-o3BBB9Rv97OJO-Cym1lg&amp;ust=1370429275053089"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0.gi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hyperlink" Target="http://www.youtube.com/watch?v=GUQUqV0_PTc" TargetMode="Externa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www.aqr.org.uk/glossary/?term=ethnography" TargetMode="Externa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www.groundedtheoryonline.com/what-is-grounded-theory"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www.infed.org/research/b-actres.htm%202013" TargetMode="External"/><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www.thereadingrhizome.com/?p=133" TargetMode="External"/><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hyperlink" Target="http://www.infed.org/research/b-actres.htm"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hyperlink" Target="http://www.google.co.uk/url?sa=i&amp;rct=j&amp;q=Survey&amp;source=images&amp;cd=&amp;cad=rja&amp;docid=f3xWeNb3ageU9M&amp;tbnid=azGi9VJrhXEf3M:&amp;ved=0CAUQjRw&amp;url=http://webfronter.com/greenwich/DeLucy/menu3/Surveys/Survey.html&amp;ei=28atUf7tHuSt0QXNxoCQDg&amp;bvm=bv.47244034,d.d2k&amp;psig=AFQjCNExAKdjpYdj5Y-Ha8cslOS9T91rVw&amp;ust=1370429524920093"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hyperlink" Target="https://www.tylervigen.com/spurious-correlations" TargetMode="Externa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image" Target="../media/image28.png"/></Relationships>
</file>

<file path=ppt/slides/_rels/slide44.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2.xml"/><Relationship Id="rId1" Type="http://schemas.openxmlformats.org/officeDocument/2006/relationships/slideLayout" Target="../slideLayouts/slideLayout13.xml"/><Relationship Id="rId4" Type="http://schemas.openxmlformats.org/officeDocument/2006/relationships/image" Target="../media/image30.jpeg"/></Relationships>
</file>

<file path=ppt/slides/_rels/slide45.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2" Type="http://schemas.openxmlformats.org/officeDocument/2006/relationships/image" Target="../media/image32.gif"/><Relationship Id="rId1" Type="http://schemas.openxmlformats.org/officeDocument/2006/relationships/slideLayout" Target="../slideLayouts/slideLayout5.xml"/></Relationships>
</file>

<file path=ppt/slides/_rels/slide4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4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6.xml"/><Relationship Id="rId5" Type="http://schemas.openxmlformats.org/officeDocument/2006/relationships/image" Target="../media/image37.png"/><Relationship Id="rId4" Type="http://schemas.openxmlformats.org/officeDocument/2006/relationships/image" Target="../media/image36.png"/></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52.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53.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5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55.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56.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6.xml"/></Relationships>
</file>

<file path=ppt/slides/_rels/slide57.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60.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hyperlink" Target="http://www.dailypost.co.uk/authors/hywel-trewyn/" TargetMode="Externa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26.xml"/><Relationship Id="rId1" Type="http://schemas.openxmlformats.org/officeDocument/2006/relationships/slideLayout" Target="../slideLayouts/slideLayout1.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hyperlink" Target="https://www.google.co.uk/url?sa=i&amp;rct=j&amp;q=&amp;esrc=s&amp;frm=1&amp;source=images&amp;cd=&amp;cad=rja&amp;docid=fV_jys2SHbVPsM&amp;tbnid=jafA-dSpimASlM:&amp;ved=0CAUQjRw&amp;url=https://wiki.ucl.ac.uk/display/ELearningStudentSupport/Turnitin&amp;ei=S2g4UZKdOYnP0QW-wICgCA&amp;bvm=bv.43287494,d.ZWU&amp;psig=AFQjCNG5V6HLrYMxS9KKbUlBBdULZsMNkA&amp;ust=1362737608701385" TargetMode="Externa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27.xml"/><Relationship Id="rId1" Type="http://schemas.openxmlformats.org/officeDocument/2006/relationships/slideLayout" Target="../slideLayouts/slideLayout4.xml"/><Relationship Id="rId4" Type="http://schemas.openxmlformats.org/officeDocument/2006/relationships/image" Target="../media/image50.png"/></Relationships>
</file>

<file path=ppt/slides/_rels/slide67.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image" Target="../media/image52.png"/></Relationships>
</file>

<file path=ppt/slides/_rels/slide68.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69.xml.rels><?xml version="1.0" encoding="UTF-8" standalone="yes"?>
<Relationships xmlns="http://schemas.openxmlformats.org/package/2006/relationships"><Relationship Id="rId2" Type="http://schemas.openxmlformats.org/officeDocument/2006/relationships/hyperlink" Target="https://researchguides.ben.edu/source-evaluation" TargetMode="External"/><Relationship Id="rId1" Type="http://schemas.openxmlformats.org/officeDocument/2006/relationships/slideLayout" Target="../slideLayouts/slideLayout4.xml"/></Relationships>
</file>

<file path=ppt/slides/_rels/slide70.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33.xml"/><Relationship Id="rId1" Type="http://schemas.openxmlformats.org/officeDocument/2006/relationships/slideLayout" Target="../slideLayouts/slideLayout1.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2" Type="http://schemas.openxmlformats.org/officeDocument/2006/relationships/image" Target="../media/image57.emf"/><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34.xml"/><Relationship Id="rId1" Type="http://schemas.openxmlformats.org/officeDocument/2006/relationships/slideLayout" Target="../slideLayouts/slideLayout4.xml"/><Relationship Id="rId5" Type="http://schemas.openxmlformats.org/officeDocument/2006/relationships/image" Target="../media/image60.png"/><Relationship Id="rId4" Type="http://schemas.openxmlformats.org/officeDocument/2006/relationships/image" Target="../media/image59.png"/></Relationships>
</file>

<file path=ppt/slides/_rels/slide78.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4.xml"/></Relationships>
</file>

<file path=ppt/slides/_rels/slide80.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4.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38.xml"/><Relationship Id="rId1" Type="http://schemas.openxmlformats.org/officeDocument/2006/relationships/slideLayout" Target="../slideLayouts/slideLayout2.xml"/><Relationship Id="rId4" Type="http://schemas.openxmlformats.org/officeDocument/2006/relationships/image" Target="../media/image63.png"/></Relationships>
</file>

<file path=ppt/slides/_rels/slide83.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40.xml"/><Relationship Id="rId1" Type="http://schemas.openxmlformats.org/officeDocument/2006/relationships/slideLayout" Target="../slideLayouts/slideLayout2.xml"/><Relationship Id="rId4" Type="http://schemas.openxmlformats.org/officeDocument/2006/relationships/image" Target="../media/image65.png"/></Relationships>
</file>

<file path=ppt/slides/_rels/slide86.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41.xml"/><Relationship Id="rId1" Type="http://schemas.openxmlformats.org/officeDocument/2006/relationships/slideLayout" Target="../slideLayouts/slideLayout1.xml"/></Relationships>
</file>

<file path=ppt/slides/_rels/slide87.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notesSlide" Target="../notesSlides/notesSlide42.xml"/><Relationship Id="rId1" Type="http://schemas.openxmlformats.org/officeDocument/2006/relationships/slideLayout" Target="../slideLayouts/slideLayout1.xml"/><Relationship Id="rId4" Type="http://schemas.openxmlformats.org/officeDocument/2006/relationships/image" Target="../media/image68.png"/></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89.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43.xml"/><Relationship Id="rId1" Type="http://schemas.openxmlformats.org/officeDocument/2006/relationships/slideLayout" Target="../slideLayouts/slideLayout4.xml"/><Relationship Id="rId5" Type="http://schemas.openxmlformats.org/officeDocument/2006/relationships/image" Target="../media/image71.png"/><Relationship Id="rId4" Type="http://schemas.openxmlformats.org/officeDocument/2006/relationships/image" Target="../media/image70.png"/></Relationships>
</file>

<file path=ppt/slides/_rels/slide90.xml.rels><?xml version="1.0" encoding="UTF-8" standalone="yes"?>
<Relationships xmlns="http://schemas.openxmlformats.org/package/2006/relationships"><Relationship Id="rId3" Type="http://schemas.openxmlformats.org/officeDocument/2006/relationships/image" Target="../media/image72.gif"/><Relationship Id="rId2" Type="http://schemas.openxmlformats.org/officeDocument/2006/relationships/notesSlide" Target="../notesSlides/notesSlide44.xml"/><Relationship Id="rId1" Type="http://schemas.openxmlformats.org/officeDocument/2006/relationships/slideLayout" Target="../slideLayouts/slideLayout14.xml"/><Relationship Id="rId4" Type="http://schemas.openxmlformats.org/officeDocument/2006/relationships/image" Target="../media/image73.png"/></Relationships>
</file>

<file path=ppt/slides/_rels/slide91.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notesSlide" Target="../notesSlides/notesSlide45.xml"/><Relationship Id="rId1" Type="http://schemas.openxmlformats.org/officeDocument/2006/relationships/slideLayout" Target="../slideLayouts/slideLayout4.xml"/></Relationships>
</file>

<file path=ppt/slides/_rels/slide92.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15.xml"/></Relationships>
</file>

<file path=ppt/slides/_rels/slide96.xml.rels><?xml version="1.0" encoding="UTF-8" standalone="yes"?>
<Relationships xmlns="http://schemas.openxmlformats.org/package/2006/relationships"><Relationship Id="rId3" Type="http://schemas.openxmlformats.org/officeDocument/2006/relationships/image" Target="../media/image78.jpeg"/><Relationship Id="rId2" Type="http://schemas.openxmlformats.org/officeDocument/2006/relationships/image" Target="../media/image77.jpeg"/><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notesSlide" Target="../notesSlides/notesSlide50.xml"/><Relationship Id="rId1" Type="http://schemas.openxmlformats.org/officeDocument/2006/relationships/slideLayout" Target="../slideLayouts/slideLayout14.xml"/><Relationship Id="rId4" Type="http://schemas.openxmlformats.org/officeDocument/2006/relationships/image" Target="../media/image80.png"/></Relationships>
</file>

<file path=ppt/slides/_rels/slide98.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notesSlide" Target="../notesSlides/notesSlide51.xml"/><Relationship Id="rId1" Type="http://schemas.openxmlformats.org/officeDocument/2006/relationships/slideLayout" Target="../slideLayouts/slideLayout1.xml"/></Relationships>
</file>

<file path=ppt/slides/_rels/slide99.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52.xml"/><Relationship Id="rId1" Type="http://schemas.openxmlformats.org/officeDocument/2006/relationships/slideLayout" Target="../slideLayouts/slideLayout4.xml"/></Relationships>
</file>

<file path=ppt/slides/_rels/slide100.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notesSlide" Target="../notesSlides/notesSlide53.xml"/><Relationship Id="rId1" Type="http://schemas.openxmlformats.org/officeDocument/2006/relationships/slideLayout" Target="../slideLayouts/slideLayout14.xml"/></Relationships>
</file>

<file path=ppt/slides/_rels/slide101.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notesSlide" Target="../notesSlides/notesSlide54.xml"/><Relationship Id="rId1" Type="http://schemas.openxmlformats.org/officeDocument/2006/relationships/slideLayout" Target="../slideLayouts/slideLayout14.xml"/></Relationships>
</file>

<file path=ppt/slides/_rels/slide102.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notesSlide" Target="../notesSlides/notesSlide55.xml"/><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notesSlide" Target="../notesSlides/notesSlide58.xml"/><Relationship Id="rId1" Type="http://schemas.openxmlformats.org/officeDocument/2006/relationships/slideLayout" Target="../slideLayouts/slideLayout1.xml"/></Relationships>
</file>

<file path=ppt/slides/_rels/slide106.xml.rels><?xml version="1.0" encoding="UTF-8" standalone="yes"?>
<Relationships xmlns="http://schemas.openxmlformats.org/package/2006/relationships"><Relationship Id="rId2" Type="http://schemas.openxmlformats.org/officeDocument/2006/relationships/image" Target="../media/image87.png"/><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3" Type="http://schemas.openxmlformats.org/officeDocument/2006/relationships/image" Target="../media/image88.jpeg"/><Relationship Id="rId2" Type="http://schemas.openxmlformats.org/officeDocument/2006/relationships/notesSlide" Target="../notesSlides/notesSlide59.xml"/><Relationship Id="rId1" Type="http://schemas.openxmlformats.org/officeDocument/2006/relationships/slideLayout" Target="../slideLayouts/slideLayout4.xml"/></Relationships>
</file>

<file path=ppt/slides/_rels/slide108.xml.rels><?xml version="1.0" encoding="UTF-8" standalone="yes"?>
<Relationships xmlns="http://schemas.openxmlformats.org/package/2006/relationships"><Relationship Id="rId3" Type="http://schemas.openxmlformats.org/officeDocument/2006/relationships/image" Target="../media/image89.gif"/><Relationship Id="rId2" Type="http://schemas.openxmlformats.org/officeDocument/2006/relationships/notesSlide" Target="../notesSlides/notesSlide60.xml"/><Relationship Id="rId1" Type="http://schemas.openxmlformats.org/officeDocument/2006/relationships/slideLayout" Target="../slideLayouts/slideLayout14.xml"/></Relationships>
</file>

<file path=ppt/slides/_rels/slide109.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notesSlide" Target="../notesSlides/notesSlide61.xml"/><Relationship Id="rId1" Type="http://schemas.openxmlformats.org/officeDocument/2006/relationships/slideLayout" Target="../slideLayouts/slideLayout4.xml"/></Relationships>
</file>

<file path=ppt/slides/_rels/slide110.xml.rels><?xml version="1.0" encoding="UTF-8" standalone="yes"?>
<Relationships xmlns="http://schemas.openxmlformats.org/package/2006/relationships"><Relationship Id="rId3" Type="http://schemas.openxmlformats.org/officeDocument/2006/relationships/image" Target="../media/image91.jpeg"/><Relationship Id="rId2" Type="http://schemas.openxmlformats.org/officeDocument/2006/relationships/notesSlide" Target="../notesSlides/notesSlide62.xml"/><Relationship Id="rId1" Type="http://schemas.openxmlformats.org/officeDocument/2006/relationships/slideLayout" Target="../slideLayouts/slideLayout2.xml"/><Relationship Id="rId4" Type="http://schemas.openxmlformats.org/officeDocument/2006/relationships/image" Target="../media/image92.png"/></Relationships>
</file>

<file path=ppt/slides/_rels/slide111.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notesSlide" Target="../notesSlides/notesSlide63.xml"/><Relationship Id="rId1" Type="http://schemas.openxmlformats.org/officeDocument/2006/relationships/slideLayout" Target="../slideLayouts/slideLayout2.xml"/><Relationship Id="rId6" Type="http://schemas.openxmlformats.org/officeDocument/2006/relationships/image" Target="../media/image96.png"/><Relationship Id="rId5" Type="http://schemas.openxmlformats.org/officeDocument/2006/relationships/image" Target="../media/image95.png"/><Relationship Id="rId4" Type="http://schemas.openxmlformats.org/officeDocument/2006/relationships/image" Target="../media/image94.png"/></Relationships>
</file>

<file path=ppt/slides/_rels/slide112.xml.rels><?xml version="1.0" encoding="UTF-8" standalone="yes"?>
<Relationships xmlns="http://schemas.openxmlformats.org/package/2006/relationships"><Relationship Id="rId3" Type="http://schemas.openxmlformats.org/officeDocument/2006/relationships/image" Target="../media/image97.jpeg"/><Relationship Id="rId2" Type="http://schemas.openxmlformats.org/officeDocument/2006/relationships/notesSlide" Target="../notesSlides/notesSlide64.xml"/><Relationship Id="rId1" Type="http://schemas.openxmlformats.org/officeDocument/2006/relationships/slideLayout" Target="../slideLayouts/slideLayout12.xml"/></Relationships>
</file>

<file path=ppt/slides/_rels/slide113.xml.rels><?xml version="1.0" encoding="UTF-8" standalone="yes"?>
<Relationships xmlns="http://schemas.openxmlformats.org/package/2006/relationships"><Relationship Id="rId2" Type="http://schemas.openxmlformats.org/officeDocument/2006/relationships/image" Target="../media/image98.png"/><Relationship Id="rId1" Type="http://schemas.openxmlformats.org/officeDocument/2006/relationships/slideLayout" Target="../slideLayouts/slideLayout12.xml"/></Relationships>
</file>

<file path=ppt/slides/_rels/slide114.xml.rels><?xml version="1.0" encoding="UTF-8" standalone="yes"?>
<Relationships xmlns="http://schemas.openxmlformats.org/package/2006/relationships"><Relationship Id="rId3" Type="http://schemas.openxmlformats.org/officeDocument/2006/relationships/image" Target="../media/image99.png"/><Relationship Id="rId2" Type="http://schemas.openxmlformats.org/officeDocument/2006/relationships/notesSlide" Target="../notesSlides/notesSlide65.xml"/><Relationship Id="rId1" Type="http://schemas.openxmlformats.org/officeDocument/2006/relationships/slideLayout" Target="../slideLayouts/slideLayout1.xml"/></Relationships>
</file>

<file path=ppt/slides/_rels/slide115.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notesSlide" Target="../notesSlides/notesSlide66.xml"/><Relationship Id="rId1" Type="http://schemas.openxmlformats.org/officeDocument/2006/relationships/slideLayout" Target="../slideLayouts/slideLayout4.xml"/><Relationship Id="rId4" Type="http://schemas.openxmlformats.org/officeDocument/2006/relationships/image" Target="../media/image101.png"/></Relationships>
</file>

<file path=ppt/slides/_rels/slide116.xml.rels><?xml version="1.0" encoding="UTF-8" standalone="yes"?>
<Relationships xmlns="http://schemas.openxmlformats.org/package/2006/relationships"><Relationship Id="rId3" Type="http://schemas.openxmlformats.org/officeDocument/2006/relationships/image" Target="../media/image102.png"/><Relationship Id="rId2" Type="http://schemas.openxmlformats.org/officeDocument/2006/relationships/notesSlide" Target="../notesSlides/notesSlide67.xml"/><Relationship Id="rId1" Type="http://schemas.openxmlformats.org/officeDocument/2006/relationships/slideLayout" Target="../slideLayouts/slideLayout2.xml"/></Relationships>
</file>

<file path=ppt/slides/_rels/slide117.xml.rels><?xml version="1.0" encoding="UTF-8" standalone="yes"?>
<Relationships xmlns="http://schemas.openxmlformats.org/package/2006/relationships"><Relationship Id="rId3" Type="http://schemas.openxmlformats.org/officeDocument/2006/relationships/image" Target="../media/image103.png"/><Relationship Id="rId2" Type="http://schemas.openxmlformats.org/officeDocument/2006/relationships/notesSlide" Target="../notesSlides/notesSlide68.xml"/><Relationship Id="rId1" Type="http://schemas.openxmlformats.org/officeDocument/2006/relationships/slideLayout" Target="../slideLayouts/slideLayout4.xml"/><Relationship Id="rId4" Type="http://schemas.openxmlformats.org/officeDocument/2006/relationships/image" Target="../media/image104.png"/></Relationships>
</file>

<file path=ppt/slides/_rels/slide118.xml.rels><?xml version="1.0" encoding="UTF-8" standalone="yes"?>
<Relationships xmlns="http://schemas.openxmlformats.org/package/2006/relationships"><Relationship Id="rId3" Type="http://schemas.openxmlformats.org/officeDocument/2006/relationships/image" Target="../media/image105.png"/><Relationship Id="rId2" Type="http://schemas.openxmlformats.org/officeDocument/2006/relationships/notesSlide" Target="../notesSlides/notesSlide69.xml"/><Relationship Id="rId1" Type="http://schemas.openxmlformats.org/officeDocument/2006/relationships/slideLayout" Target="../slideLayouts/slideLayout2.xml"/><Relationship Id="rId5" Type="http://schemas.openxmlformats.org/officeDocument/2006/relationships/image" Target="../media/image107.png"/><Relationship Id="rId4" Type="http://schemas.openxmlformats.org/officeDocument/2006/relationships/image" Target="../media/image106.png"/></Relationships>
</file>

<file path=ppt/slides/_rels/slide119.xml.rels><?xml version="1.0" encoding="UTF-8" standalone="yes"?>
<Relationships xmlns="http://schemas.openxmlformats.org/package/2006/relationships"><Relationship Id="rId3" Type="http://schemas.openxmlformats.org/officeDocument/2006/relationships/image" Target="../media/image108.png"/><Relationship Id="rId2" Type="http://schemas.openxmlformats.org/officeDocument/2006/relationships/notesSlide" Target="../notesSlides/notesSlide70.xml"/><Relationship Id="rId1" Type="http://schemas.openxmlformats.org/officeDocument/2006/relationships/slideLayout" Target="../slideLayouts/slideLayout2.xml"/><Relationship Id="rId4" Type="http://schemas.openxmlformats.org/officeDocument/2006/relationships/image" Target="../media/image109.png"/></Relationships>
</file>

<file path=ppt/slides/_rels/slide120.xml.rels><?xml version="1.0" encoding="UTF-8" standalone="yes"?>
<Relationships xmlns="http://schemas.openxmlformats.org/package/2006/relationships"><Relationship Id="rId3" Type="http://schemas.openxmlformats.org/officeDocument/2006/relationships/image" Target="../media/image110.png"/><Relationship Id="rId2" Type="http://schemas.openxmlformats.org/officeDocument/2006/relationships/notesSlide" Target="../notesSlides/notesSlide71.xml"/><Relationship Id="rId1" Type="http://schemas.openxmlformats.org/officeDocument/2006/relationships/slideLayout" Target="../slideLayouts/slideLayout16.xml"/></Relationships>
</file>

<file path=ppt/slides/_rels/slide121.xml.rels><?xml version="1.0" encoding="UTF-8" standalone="yes"?>
<Relationships xmlns="http://schemas.openxmlformats.org/package/2006/relationships"><Relationship Id="rId2" Type="http://schemas.openxmlformats.org/officeDocument/2006/relationships/image" Target="../media/image111.png"/><Relationship Id="rId1" Type="http://schemas.openxmlformats.org/officeDocument/2006/relationships/slideLayout" Target="../slideLayouts/slideLayout4.xml"/></Relationships>
</file>

<file path=ppt/slides/_rels/slide122.xml.rels><?xml version="1.0" encoding="UTF-8" standalone="yes"?>
<Relationships xmlns="http://schemas.openxmlformats.org/package/2006/relationships"><Relationship Id="rId3" Type="http://schemas.openxmlformats.org/officeDocument/2006/relationships/image" Target="../media/image112.png"/><Relationship Id="rId2" Type="http://schemas.openxmlformats.org/officeDocument/2006/relationships/notesSlide" Target="../notesSlides/notesSlide72.xml"/><Relationship Id="rId1" Type="http://schemas.openxmlformats.org/officeDocument/2006/relationships/slideLayout" Target="../slideLayouts/slideLayout14.xml"/></Relationships>
</file>

<file path=ppt/slides/_rels/slide123.xml.rels><?xml version="1.0" encoding="UTF-8" standalone="yes"?>
<Relationships xmlns="http://schemas.openxmlformats.org/package/2006/relationships"><Relationship Id="rId2" Type="http://schemas.openxmlformats.org/officeDocument/2006/relationships/image" Target="../media/image113.png"/><Relationship Id="rId1" Type="http://schemas.openxmlformats.org/officeDocument/2006/relationships/slideLayout" Target="../slideLayouts/slideLayout2.xml"/></Relationships>
</file>

<file path=ppt/slides/_rels/slide124.xml.rels><?xml version="1.0" encoding="UTF-8" standalone="yes"?>
<Relationships xmlns="http://schemas.openxmlformats.org/package/2006/relationships"><Relationship Id="rId2" Type="http://schemas.openxmlformats.org/officeDocument/2006/relationships/image" Target="../media/image114.png"/><Relationship Id="rId1" Type="http://schemas.openxmlformats.org/officeDocument/2006/relationships/slideLayout" Target="../slideLayouts/slideLayout1.xml"/></Relationships>
</file>

<file path=ppt/slides/_rels/slide125.xml.rels><?xml version="1.0" encoding="UTF-8" standalone="yes"?>
<Relationships xmlns="http://schemas.openxmlformats.org/package/2006/relationships"><Relationship Id="rId3" Type="http://schemas.openxmlformats.org/officeDocument/2006/relationships/hyperlink" Target="https://www.youtube.com/watch?v=OomSth3zGBs" TargetMode="External"/><Relationship Id="rId2" Type="http://schemas.openxmlformats.org/officeDocument/2006/relationships/hyperlink" Target="https://www.youtube.com/watch?v=DT7Yx5kxYco" TargetMode="External"/><Relationship Id="rId1" Type="http://schemas.openxmlformats.org/officeDocument/2006/relationships/slideLayout" Target="../slideLayouts/slideLayout5.xml"/><Relationship Id="rId6" Type="http://schemas.openxmlformats.org/officeDocument/2006/relationships/image" Target="../media/image116.png"/><Relationship Id="rId5" Type="http://schemas.openxmlformats.org/officeDocument/2006/relationships/image" Target="../media/image115.png"/><Relationship Id="rId4" Type="http://schemas.openxmlformats.org/officeDocument/2006/relationships/hyperlink" Target="http://www.feynman.com/science/the-challenger-disaster/#targetText=Feynman%20was%20always%20the%20inquisitive,had%20to%20have%20the%20facts.&amp;targetText=NASA%20officials%20said%20that%20the,closer%20to%201%20in%20100." TargetMode="External"/></Relationships>
</file>

<file path=ppt/slides/_rels/slide126.xml.rels><?xml version="1.0" encoding="UTF-8" standalone="yes"?>
<Relationships xmlns="http://schemas.openxmlformats.org/package/2006/relationships"><Relationship Id="rId3" Type="http://schemas.openxmlformats.org/officeDocument/2006/relationships/image" Target="../media/image117.jpeg"/><Relationship Id="rId2" Type="http://schemas.openxmlformats.org/officeDocument/2006/relationships/notesSlide" Target="../notesSlides/notesSlide73.xml"/><Relationship Id="rId1" Type="http://schemas.openxmlformats.org/officeDocument/2006/relationships/slideLayout" Target="../slideLayouts/slideLayout1.xml"/><Relationship Id="rId4" Type="http://schemas.openxmlformats.org/officeDocument/2006/relationships/image" Target="../media/image118.png"/></Relationships>
</file>

<file path=ppt/slides/_rels/slide127.xml.rels><?xml version="1.0" encoding="UTF-8" standalone="yes"?>
<Relationships xmlns="http://schemas.openxmlformats.org/package/2006/relationships"><Relationship Id="rId2" Type="http://schemas.openxmlformats.org/officeDocument/2006/relationships/notesSlide" Target="../notesSlides/notesSlide74.xml"/><Relationship Id="rId1" Type="http://schemas.openxmlformats.org/officeDocument/2006/relationships/slideLayout" Target="../slideLayouts/slideLayout2.xml"/></Relationships>
</file>

<file path=ppt/slides/_rels/slide128.xml.rels><?xml version="1.0" encoding="UTF-8" standalone="yes"?>
<Relationships xmlns="http://schemas.openxmlformats.org/package/2006/relationships"><Relationship Id="rId2" Type="http://schemas.openxmlformats.org/officeDocument/2006/relationships/notesSlide" Target="../notesSlides/notesSlide75.xml"/><Relationship Id="rId1" Type="http://schemas.openxmlformats.org/officeDocument/2006/relationships/slideLayout" Target="../slideLayouts/slideLayout2.xml"/></Relationships>
</file>

<file path=ppt/slides/_rels/slide129.xml.rels><?xml version="1.0" encoding="UTF-8" standalone="yes"?>
<Relationships xmlns="http://schemas.openxmlformats.org/package/2006/relationships"><Relationship Id="rId3" Type="http://schemas.openxmlformats.org/officeDocument/2006/relationships/image" Target="../media/image119.png"/><Relationship Id="rId2" Type="http://schemas.openxmlformats.org/officeDocument/2006/relationships/notesSlide" Target="../notesSlides/notesSlide76.xml"/><Relationship Id="rId1" Type="http://schemas.openxmlformats.org/officeDocument/2006/relationships/slideLayout" Target="../slideLayouts/slideLayout2.xml"/></Relationships>
</file>

<file path=ppt/slides/_rels/slide130.xml.rels><?xml version="1.0" encoding="UTF-8" standalone="yes"?>
<Relationships xmlns="http://schemas.openxmlformats.org/package/2006/relationships"><Relationship Id="rId2" Type="http://schemas.openxmlformats.org/officeDocument/2006/relationships/notesSlide" Target="../notesSlides/notesSlide77.xml"/><Relationship Id="rId1" Type="http://schemas.openxmlformats.org/officeDocument/2006/relationships/slideLayout" Target="../slideLayouts/slideLayout2.xml"/></Relationships>
</file>

<file path=ppt/slides/_rels/slide131.xml.rels><?xml version="1.0" encoding="UTF-8" standalone="yes"?>
<Relationships xmlns="http://schemas.openxmlformats.org/package/2006/relationships"><Relationship Id="rId2" Type="http://schemas.openxmlformats.org/officeDocument/2006/relationships/notesSlide" Target="../notesSlides/notesSlide78.xml"/><Relationship Id="rId1" Type="http://schemas.openxmlformats.org/officeDocument/2006/relationships/slideLayout" Target="../slideLayouts/slideLayout2.xml"/></Relationships>
</file>

<file path=ppt/slides/_rels/slide132.xml.rels><?xml version="1.0" encoding="UTF-8" standalone="yes"?>
<Relationships xmlns="http://schemas.openxmlformats.org/package/2006/relationships"><Relationship Id="rId2" Type="http://schemas.openxmlformats.org/officeDocument/2006/relationships/notesSlide" Target="../notesSlides/notesSlide79.xml"/><Relationship Id="rId1" Type="http://schemas.openxmlformats.org/officeDocument/2006/relationships/slideLayout" Target="../slideLayouts/slideLayout2.xml"/></Relationships>
</file>

<file path=ppt/slides/_rels/slide133.xml.rels><?xml version="1.0" encoding="UTF-8" standalone="yes"?>
<Relationships xmlns="http://schemas.openxmlformats.org/package/2006/relationships"><Relationship Id="rId2" Type="http://schemas.openxmlformats.org/officeDocument/2006/relationships/notesSlide" Target="../notesSlides/notesSlide80.xml"/><Relationship Id="rId1" Type="http://schemas.openxmlformats.org/officeDocument/2006/relationships/slideLayout" Target="../slideLayouts/slideLayout2.xml"/></Relationships>
</file>

<file path=ppt/slides/_rels/slide134.xml.rels><?xml version="1.0" encoding="UTF-8" standalone="yes"?>
<Relationships xmlns="http://schemas.openxmlformats.org/package/2006/relationships"><Relationship Id="rId3" Type="http://schemas.openxmlformats.org/officeDocument/2006/relationships/notesSlide" Target="../notesSlides/notesSlide81.xml"/><Relationship Id="rId2" Type="http://schemas.openxmlformats.org/officeDocument/2006/relationships/slideLayout" Target="../slideLayouts/slideLayout18.xml"/><Relationship Id="rId1" Type="http://schemas.openxmlformats.org/officeDocument/2006/relationships/vmlDrawing" Target="../drawings/vmlDrawing1.vml"/><Relationship Id="rId5" Type="http://schemas.openxmlformats.org/officeDocument/2006/relationships/image" Target="../media/image120.wmf"/><Relationship Id="rId4" Type="http://schemas.openxmlformats.org/officeDocument/2006/relationships/oleObject" Target="../embeddings/oleObject1.bin"/></Relationships>
</file>

<file path=ppt/slides/_rels/slide1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6.xml.rels><?xml version="1.0" encoding="UTF-8" standalone="yes"?>
<Relationships xmlns="http://schemas.openxmlformats.org/package/2006/relationships"><Relationship Id="rId3" Type="http://schemas.openxmlformats.org/officeDocument/2006/relationships/image" Target="../media/image121.jpeg"/><Relationship Id="rId2" Type="http://schemas.openxmlformats.org/officeDocument/2006/relationships/notesSlide" Target="../notesSlides/notesSlide82.xml"/><Relationship Id="rId1" Type="http://schemas.openxmlformats.org/officeDocument/2006/relationships/slideLayout" Target="../slideLayouts/slideLayout1.xml"/></Relationships>
</file>

<file path=ppt/slides/_rels/slide137.xml.rels><?xml version="1.0" encoding="UTF-8" standalone="yes"?>
<Relationships xmlns="http://schemas.openxmlformats.org/package/2006/relationships"><Relationship Id="rId2" Type="http://schemas.openxmlformats.org/officeDocument/2006/relationships/notesSlide" Target="../notesSlides/notesSlide83.xml"/><Relationship Id="rId1" Type="http://schemas.openxmlformats.org/officeDocument/2006/relationships/slideLayout" Target="../slideLayouts/slideLayout2.xml"/></Relationships>
</file>

<file path=ppt/slides/_rels/slide138.xml.rels><?xml version="1.0" encoding="UTF-8" standalone="yes"?>
<Relationships xmlns="http://schemas.openxmlformats.org/package/2006/relationships"><Relationship Id="rId2" Type="http://schemas.openxmlformats.org/officeDocument/2006/relationships/notesSlide" Target="../notesSlides/notesSlide84.xml"/><Relationship Id="rId1" Type="http://schemas.openxmlformats.org/officeDocument/2006/relationships/slideLayout" Target="../slideLayouts/slideLayout2.xml"/></Relationships>
</file>

<file path=ppt/slides/_rels/slide139.xml.rels><?xml version="1.0" encoding="UTF-8" standalone="yes"?>
<Relationships xmlns="http://schemas.openxmlformats.org/package/2006/relationships"><Relationship Id="rId3" Type="http://schemas.openxmlformats.org/officeDocument/2006/relationships/image" Target="../media/image122.png"/><Relationship Id="rId2" Type="http://schemas.openxmlformats.org/officeDocument/2006/relationships/notesSlide" Target="../notesSlides/notesSlide85.xml"/><Relationship Id="rId1" Type="http://schemas.openxmlformats.org/officeDocument/2006/relationships/slideLayout" Target="../slideLayouts/slideLayout2.xml"/><Relationship Id="rId5" Type="http://schemas.openxmlformats.org/officeDocument/2006/relationships/image" Target="../media/image124.png"/><Relationship Id="rId4" Type="http://schemas.openxmlformats.org/officeDocument/2006/relationships/image" Target="../media/image123.png"/></Relationships>
</file>

<file path=ppt/slides/_rels/slide140.xml.rels><?xml version="1.0" encoding="UTF-8" standalone="yes"?>
<Relationships xmlns="http://schemas.openxmlformats.org/package/2006/relationships"><Relationship Id="rId3" Type="http://schemas.openxmlformats.org/officeDocument/2006/relationships/image" Target="../media/image125.png"/><Relationship Id="rId2" Type="http://schemas.openxmlformats.org/officeDocument/2006/relationships/notesSlide" Target="../notesSlides/notesSlide86.xml"/><Relationship Id="rId1" Type="http://schemas.openxmlformats.org/officeDocument/2006/relationships/slideLayout" Target="../slideLayouts/slideLayout7.xml"/></Relationships>
</file>

<file path=ppt/slides/_rels/slide141.xml.rels><?xml version="1.0" encoding="UTF-8" standalone="yes"?>
<Relationships xmlns="http://schemas.openxmlformats.org/package/2006/relationships"><Relationship Id="rId3" Type="http://schemas.openxmlformats.org/officeDocument/2006/relationships/image" Target="../media/image126.png"/><Relationship Id="rId2" Type="http://schemas.openxmlformats.org/officeDocument/2006/relationships/notesSlide" Target="../notesSlides/notesSlide87.xml"/><Relationship Id="rId1" Type="http://schemas.openxmlformats.org/officeDocument/2006/relationships/slideLayout" Target="../slideLayouts/slideLayout2.xml"/></Relationships>
</file>

<file path=ppt/slides/_rels/slide142.xml.rels><?xml version="1.0" encoding="UTF-8" standalone="yes"?>
<Relationships xmlns="http://schemas.openxmlformats.org/package/2006/relationships"><Relationship Id="rId3" Type="http://schemas.openxmlformats.org/officeDocument/2006/relationships/notesSlide" Target="../notesSlides/notesSlide88.xml"/><Relationship Id="rId2" Type="http://schemas.openxmlformats.org/officeDocument/2006/relationships/slideLayout" Target="../slideLayouts/slideLayout7.xml"/><Relationship Id="rId1" Type="http://schemas.openxmlformats.org/officeDocument/2006/relationships/vmlDrawing" Target="../drawings/vmlDrawing2.vml"/><Relationship Id="rId5" Type="http://schemas.openxmlformats.org/officeDocument/2006/relationships/image" Target="../media/image127.wmf"/><Relationship Id="rId4" Type="http://schemas.openxmlformats.org/officeDocument/2006/relationships/oleObject" Target="../embeddings/oleObject2.bin"/></Relationships>
</file>

<file path=ppt/slides/_rels/slide143.xml.rels><?xml version="1.0" encoding="UTF-8" standalone="yes"?>
<Relationships xmlns="http://schemas.openxmlformats.org/package/2006/relationships"><Relationship Id="rId3" Type="http://schemas.openxmlformats.org/officeDocument/2006/relationships/image" Target="../media/image128.png"/><Relationship Id="rId2" Type="http://schemas.openxmlformats.org/officeDocument/2006/relationships/notesSlide" Target="../notesSlides/notesSlide89.xml"/><Relationship Id="rId1" Type="http://schemas.openxmlformats.org/officeDocument/2006/relationships/slideLayout" Target="../slideLayouts/slideLayout2.xml"/></Relationships>
</file>

<file path=ppt/slides/_rels/slide144.xml.rels><?xml version="1.0" encoding="UTF-8" standalone="yes"?>
<Relationships xmlns="http://schemas.openxmlformats.org/package/2006/relationships"><Relationship Id="rId3" Type="http://schemas.openxmlformats.org/officeDocument/2006/relationships/hyperlink" Target="http://edweb.sdsu.edu/courses/ED690MJ/Class11/NumberScales.html" TargetMode="External"/><Relationship Id="rId2" Type="http://schemas.openxmlformats.org/officeDocument/2006/relationships/notesSlide" Target="../notesSlides/notesSlide90.xml"/><Relationship Id="rId1" Type="http://schemas.openxmlformats.org/officeDocument/2006/relationships/slideLayout" Target="../slideLayouts/slideLayout2.xml"/><Relationship Id="rId5" Type="http://schemas.openxmlformats.org/officeDocument/2006/relationships/image" Target="../media/image130.png"/><Relationship Id="rId4" Type="http://schemas.openxmlformats.org/officeDocument/2006/relationships/image" Target="../media/image129.png"/></Relationships>
</file>

<file path=ppt/slides/_rels/slide145.xml.rels><?xml version="1.0" encoding="UTF-8" standalone="yes"?>
<Relationships xmlns="http://schemas.openxmlformats.org/package/2006/relationships"><Relationship Id="rId2" Type="http://schemas.openxmlformats.org/officeDocument/2006/relationships/notesSlide" Target="../notesSlides/notesSlide91.xml"/><Relationship Id="rId1" Type="http://schemas.openxmlformats.org/officeDocument/2006/relationships/slideLayout" Target="../slideLayouts/slideLayout2.xml"/></Relationships>
</file>

<file path=ppt/slides/_rels/slide146.xml.rels><?xml version="1.0" encoding="UTF-8" standalone="yes"?>
<Relationships xmlns="http://schemas.openxmlformats.org/package/2006/relationships"><Relationship Id="rId2" Type="http://schemas.openxmlformats.org/officeDocument/2006/relationships/notesSlide" Target="../notesSlides/notesSlide92.xml"/><Relationship Id="rId1" Type="http://schemas.openxmlformats.org/officeDocument/2006/relationships/slideLayout" Target="../slideLayouts/slideLayout2.xml"/></Relationships>
</file>

<file path=ppt/slides/_rels/slide147.xml.rels><?xml version="1.0" encoding="UTF-8" standalone="yes"?>
<Relationships xmlns="http://schemas.openxmlformats.org/package/2006/relationships"><Relationship Id="rId3" Type="http://schemas.openxmlformats.org/officeDocument/2006/relationships/image" Target="../media/image131.png"/><Relationship Id="rId2" Type="http://schemas.openxmlformats.org/officeDocument/2006/relationships/notesSlide" Target="../notesSlides/notesSlide93.xml"/><Relationship Id="rId1" Type="http://schemas.openxmlformats.org/officeDocument/2006/relationships/slideLayout" Target="../slideLayouts/slideLayout7.xml"/></Relationships>
</file>

<file path=ppt/slides/_rels/slide148.xml.rels><?xml version="1.0" encoding="UTF-8" standalone="yes"?>
<Relationships xmlns="http://schemas.openxmlformats.org/package/2006/relationships"><Relationship Id="rId3" Type="http://schemas.openxmlformats.org/officeDocument/2006/relationships/image" Target="../media/image132.png"/><Relationship Id="rId2" Type="http://schemas.openxmlformats.org/officeDocument/2006/relationships/notesSlide" Target="../notesSlides/notesSlide94.xml"/><Relationship Id="rId1" Type="http://schemas.openxmlformats.org/officeDocument/2006/relationships/slideLayout" Target="../slideLayouts/slideLayout2.xml"/></Relationships>
</file>

<file path=ppt/slides/_rels/slide149.xml.rels><?xml version="1.0" encoding="UTF-8" standalone="yes"?>
<Relationships xmlns="http://schemas.openxmlformats.org/package/2006/relationships"><Relationship Id="rId3" Type="http://schemas.openxmlformats.org/officeDocument/2006/relationships/image" Target="../media/image133.png"/><Relationship Id="rId2" Type="http://schemas.openxmlformats.org/officeDocument/2006/relationships/notesSlide" Target="../notesSlides/notesSlide95.xml"/><Relationship Id="rId1" Type="http://schemas.openxmlformats.org/officeDocument/2006/relationships/slideLayout" Target="../slideLayouts/slideLayout2.xml"/></Relationships>
</file>

<file path=ppt/slides/_rels/slide150.xml.rels><?xml version="1.0" encoding="UTF-8" standalone="yes"?>
<Relationships xmlns="http://schemas.openxmlformats.org/package/2006/relationships"><Relationship Id="rId3" Type="http://schemas.openxmlformats.org/officeDocument/2006/relationships/image" Target="../media/image134.png"/><Relationship Id="rId2" Type="http://schemas.openxmlformats.org/officeDocument/2006/relationships/notesSlide" Target="../notesSlides/notesSlide96.xml"/><Relationship Id="rId1" Type="http://schemas.openxmlformats.org/officeDocument/2006/relationships/slideLayout" Target="../slideLayouts/slideLayout2.xml"/><Relationship Id="rId4" Type="http://schemas.openxmlformats.org/officeDocument/2006/relationships/image" Target="../media/image135.png"/></Relationships>
</file>

<file path=ppt/slides/_rels/slide151.xml.rels><?xml version="1.0" encoding="UTF-8" standalone="yes"?>
<Relationships xmlns="http://schemas.openxmlformats.org/package/2006/relationships"><Relationship Id="rId2" Type="http://schemas.openxmlformats.org/officeDocument/2006/relationships/image" Target="../media/image136.png"/><Relationship Id="rId1" Type="http://schemas.openxmlformats.org/officeDocument/2006/relationships/slideLayout" Target="../slideLayouts/slideLayout2.xml"/></Relationships>
</file>

<file path=ppt/slides/_rels/slide152.xml.rels><?xml version="1.0" encoding="UTF-8" standalone="yes"?>
<Relationships xmlns="http://schemas.openxmlformats.org/package/2006/relationships"><Relationship Id="rId3" Type="http://schemas.openxmlformats.org/officeDocument/2006/relationships/image" Target="../media/image136.png"/><Relationship Id="rId2" Type="http://schemas.openxmlformats.org/officeDocument/2006/relationships/hyperlink" Target="Taxonomy%20of%20models.docx" TargetMode="External"/><Relationship Id="rId1" Type="http://schemas.openxmlformats.org/officeDocument/2006/relationships/slideLayout" Target="../slideLayouts/slideLayout2.xml"/></Relationships>
</file>

<file path=ppt/slides/_rels/slide15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54.xml.rels><?xml version="1.0" encoding="UTF-8" standalone="yes"?>
<Relationships xmlns="http://schemas.openxmlformats.org/package/2006/relationships"><Relationship Id="rId2" Type="http://schemas.openxmlformats.org/officeDocument/2006/relationships/image" Target="../media/image137.png"/><Relationship Id="rId1" Type="http://schemas.openxmlformats.org/officeDocument/2006/relationships/slideLayout" Target="../slideLayouts/slideLayout2.xml"/></Relationships>
</file>

<file path=ppt/slides/_rels/slide155.xml.rels><?xml version="1.0" encoding="UTF-8" standalone="yes"?>
<Relationships xmlns="http://schemas.openxmlformats.org/package/2006/relationships"><Relationship Id="rId2" Type="http://schemas.openxmlformats.org/officeDocument/2006/relationships/image" Target="../media/image138.png"/><Relationship Id="rId1" Type="http://schemas.openxmlformats.org/officeDocument/2006/relationships/slideLayout" Target="../slideLayouts/slideLayout2.xml"/></Relationships>
</file>

<file path=ppt/slides/_rels/slide156.xml.rels><?xml version="1.0" encoding="UTF-8" standalone="yes"?>
<Relationships xmlns="http://schemas.openxmlformats.org/package/2006/relationships"><Relationship Id="rId2" Type="http://schemas.openxmlformats.org/officeDocument/2006/relationships/image" Target="../media/image139.png"/><Relationship Id="rId1" Type="http://schemas.openxmlformats.org/officeDocument/2006/relationships/slideLayout" Target="../slideLayouts/slideLayout2.xml"/></Relationships>
</file>

<file path=ppt/slides/_rels/slide157.xml.rels><?xml version="1.0" encoding="UTF-8" standalone="yes"?>
<Relationships xmlns="http://schemas.openxmlformats.org/package/2006/relationships"><Relationship Id="rId2" Type="http://schemas.openxmlformats.org/officeDocument/2006/relationships/image" Target="../media/image140.png"/><Relationship Id="rId1" Type="http://schemas.openxmlformats.org/officeDocument/2006/relationships/slideLayout" Target="../slideLayouts/slideLayout2.xml"/></Relationships>
</file>

<file path=ppt/slides/_rels/slide158.xml.rels><?xml version="1.0" encoding="UTF-8" standalone="yes"?>
<Relationships xmlns="http://schemas.openxmlformats.org/package/2006/relationships"><Relationship Id="rId2" Type="http://schemas.openxmlformats.org/officeDocument/2006/relationships/image" Target="../media/image141.png"/><Relationship Id="rId1" Type="http://schemas.openxmlformats.org/officeDocument/2006/relationships/slideLayout" Target="../slideLayouts/slideLayout2.xml"/></Relationships>
</file>

<file path=ppt/slides/_rels/slide159.xml.rels><?xml version="1.0" encoding="UTF-8" standalone="yes"?>
<Relationships xmlns="http://schemas.openxmlformats.org/package/2006/relationships"><Relationship Id="rId2" Type="http://schemas.openxmlformats.org/officeDocument/2006/relationships/image" Target="../media/image142.png"/><Relationship Id="rId1" Type="http://schemas.openxmlformats.org/officeDocument/2006/relationships/slideLayout" Target="../slideLayouts/slideLayout2.xml"/></Relationships>
</file>

<file path=ppt/slides/_rels/slide160.xml.rels><?xml version="1.0" encoding="UTF-8" standalone="yes"?>
<Relationships xmlns="http://schemas.openxmlformats.org/package/2006/relationships"><Relationship Id="rId3" Type="http://schemas.openxmlformats.org/officeDocument/2006/relationships/image" Target="../media/image144.png"/><Relationship Id="rId2" Type="http://schemas.openxmlformats.org/officeDocument/2006/relationships/image" Target="../media/image143.png"/><Relationship Id="rId1" Type="http://schemas.openxmlformats.org/officeDocument/2006/relationships/slideLayout" Target="../slideLayouts/slideLayout2.xml"/><Relationship Id="rId4" Type="http://schemas.openxmlformats.org/officeDocument/2006/relationships/image" Target="../media/image145.png"/></Relationships>
</file>

<file path=ppt/slides/_rels/slide161.xml.rels><?xml version="1.0" encoding="UTF-8" standalone="yes"?>
<Relationships xmlns="http://schemas.openxmlformats.org/package/2006/relationships"><Relationship Id="rId2" Type="http://schemas.openxmlformats.org/officeDocument/2006/relationships/image" Target="../media/image146.png"/><Relationship Id="rId1" Type="http://schemas.openxmlformats.org/officeDocument/2006/relationships/slideLayout" Target="../slideLayouts/slideLayout2.xml"/></Relationships>
</file>

<file path=ppt/slides/_rels/slide162.xml.rels><?xml version="1.0" encoding="UTF-8" standalone="yes"?>
<Relationships xmlns="http://schemas.openxmlformats.org/package/2006/relationships"><Relationship Id="rId2" Type="http://schemas.openxmlformats.org/officeDocument/2006/relationships/image" Target="../media/image147.png"/><Relationship Id="rId1" Type="http://schemas.openxmlformats.org/officeDocument/2006/relationships/slideLayout" Target="../slideLayouts/slideLayout2.xml"/></Relationships>
</file>

<file path=ppt/slides/_rels/slide163.xml.rels><?xml version="1.0" encoding="UTF-8" standalone="yes"?>
<Relationships xmlns="http://schemas.openxmlformats.org/package/2006/relationships"><Relationship Id="rId2" Type="http://schemas.openxmlformats.org/officeDocument/2006/relationships/image" Target="../media/image148.png"/><Relationship Id="rId1" Type="http://schemas.openxmlformats.org/officeDocument/2006/relationships/slideLayout" Target="../slideLayouts/slideLayout2.xml"/></Relationships>
</file>

<file path=ppt/slides/_rels/slide164.xml.rels><?xml version="1.0" encoding="UTF-8" standalone="yes"?>
<Relationships xmlns="http://schemas.openxmlformats.org/package/2006/relationships"><Relationship Id="rId2" Type="http://schemas.openxmlformats.org/officeDocument/2006/relationships/image" Target="../media/image149.jpeg"/><Relationship Id="rId1" Type="http://schemas.openxmlformats.org/officeDocument/2006/relationships/slideLayout" Target="../slideLayouts/slideLayout2.xml"/></Relationships>
</file>

<file path=ppt/slides/_rels/slide165.xml.rels><?xml version="1.0" encoding="UTF-8" standalone="yes"?>
<Relationships xmlns="http://schemas.openxmlformats.org/package/2006/relationships"><Relationship Id="rId2" Type="http://schemas.openxmlformats.org/officeDocument/2006/relationships/image" Target="../media/image150.png"/><Relationship Id="rId1" Type="http://schemas.openxmlformats.org/officeDocument/2006/relationships/slideLayout" Target="../slideLayouts/slideLayout2.xml"/></Relationships>
</file>

<file path=ppt/slides/_rels/slide166.xml.rels><?xml version="1.0" encoding="UTF-8" standalone="yes"?>
<Relationships xmlns="http://schemas.openxmlformats.org/package/2006/relationships"><Relationship Id="rId3" Type="http://schemas.openxmlformats.org/officeDocument/2006/relationships/image" Target="../media/image151.jpeg"/><Relationship Id="rId2" Type="http://schemas.openxmlformats.org/officeDocument/2006/relationships/notesSlide" Target="../notesSlides/notesSlide97.xml"/><Relationship Id="rId1" Type="http://schemas.openxmlformats.org/officeDocument/2006/relationships/slideLayout" Target="../slideLayouts/slideLayout1.xml"/></Relationships>
</file>

<file path=ppt/slides/_rels/slide167.xml.rels><?xml version="1.0" encoding="UTF-8" standalone="yes"?>
<Relationships xmlns="http://schemas.openxmlformats.org/package/2006/relationships"><Relationship Id="rId3" Type="http://schemas.openxmlformats.org/officeDocument/2006/relationships/image" Target="../media/image152.png"/><Relationship Id="rId2" Type="http://schemas.openxmlformats.org/officeDocument/2006/relationships/notesSlide" Target="../notesSlides/notesSlide98.xml"/><Relationship Id="rId1" Type="http://schemas.openxmlformats.org/officeDocument/2006/relationships/slideLayout" Target="../slideLayouts/slideLayout4.xml"/><Relationship Id="rId4" Type="http://schemas.openxmlformats.org/officeDocument/2006/relationships/image" Target="../media/image153.png"/></Relationships>
</file>

<file path=ppt/slides/_rels/slide168.xml.rels><?xml version="1.0" encoding="UTF-8" standalone="yes"?>
<Relationships xmlns="http://schemas.openxmlformats.org/package/2006/relationships"><Relationship Id="rId3" Type="http://schemas.openxmlformats.org/officeDocument/2006/relationships/image" Target="../media/image154.jpeg"/><Relationship Id="rId2" Type="http://schemas.openxmlformats.org/officeDocument/2006/relationships/notesSlide" Target="../notesSlides/notesSlide99.xml"/><Relationship Id="rId1" Type="http://schemas.openxmlformats.org/officeDocument/2006/relationships/slideLayout" Target="../slideLayouts/slideLayout14.xml"/></Relationships>
</file>

<file path=ppt/slides/_rels/slide169.xml.rels><?xml version="1.0" encoding="UTF-8" standalone="yes"?>
<Relationships xmlns="http://schemas.openxmlformats.org/package/2006/relationships"><Relationship Id="rId3" Type="http://schemas.openxmlformats.org/officeDocument/2006/relationships/image" Target="../media/image155.png"/><Relationship Id="rId2" Type="http://schemas.openxmlformats.org/officeDocument/2006/relationships/notesSlide" Target="../notesSlides/notesSlide100.xml"/><Relationship Id="rId1" Type="http://schemas.openxmlformats.org/officeDocument/2006/relationships/slideLayout" Target="../slideLayouts/slideLayout4.xml"/></Relationships>
</file>

<file path=ppt/slides/_rels/slide170.xml.rels><?xml version="1.0" encoding="UTF-8" standalone="yes"?>
<Relationships xmlns="http://schemas.openxmlformats.org/package/2006/relationships"><Relationship Id="rId3" Type="http://schemas.openxmlformats.org/officeDocument/2006/relationships/image" Target="../media/image156.png"/><Relationship Id="rId2" Type="http://schemas.openxmlformats.org/officeDocument/2006/relationships/notesSlide" Target="../notesSlides/notesSlide101.xml"/><Relationship Id="rId1" Type="http://schemas.openxmlformats.org/officeDocument/2006/relationships/slideLayout" Target="../slideLayouts/slideLayout2.xml"/></Relationships>
</file>

<file path=ppt/slides/_rels/slide171.xml.rels><?xml version="1.0" encoding="UTF-8" standalone="yes"?>
<Relationships xmlns="http://schemas.openxmlformats.org/package/2006/relationships"><Relationship Id="rId3" Type="http://schemas.openxmlformats.org/officeDocument/2006/relationships/image" Target="../media/image157.png"/><Relationship Id="rId2" Type="http://schemas.openxmlformats.org/officeDocument/2006/relationships/notesSlide" Target="../notesSlides/notesSlide102.xml"/><Relationship Id="rId1" Type="http://schemas.openxmlformats.org/officeDocument/2006/relationships/slideLayout" Target="../slideLayouts/slideLayout2.xml"/></Relationships>
</file>

<file path=ppt/slides/_rels/slide172.xml.rels><?xml version="1.0" encoding="UTF-8" standalone="yes"?>
<Relationships xmlns="http://schemas.openxmlformats.org/package/2006/relationships"><Relationship Id="rId3" Type="http://schemas.openxmlformats.org/officeDocument/2006/relationships/image" Target="../media/image158.png"/><Relationship Id="rId2" Type="http://schemas.openxmlformats.org/officeDocument/2006/relationships/notesSlide" Target="../notesSlides/notesSlide103.xml"/><Relationship Id="rId1" Type="http://schemas.openxmlformats.org/officeDocument/2006/relationships/slideLayout" Target="../slideLayouts/slideLayout2.xml"/></Relationships>
</file>

<file path=ppt/slides/_rels/slide1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4.xml.rels><?xml version="1.0" encoding="UTF-8" standalone="yes"?>
<Relationships xmlns="http://schemas.openxmlformats.org/package/2006/relationships"><Relationship Id="rId2" Type="http://schemas.openxmlformats.org/officeDocument/2006/relationships/hyperlink" Target="https://uowtsd-my.sharepoint.com/personal/chris_house_uwtsd_ac_uk/Documents/MSc/Research%20methods/Dissertation%20layout%20MSc.docx" TargetMode="External"/><Relationship Id="rId1" Type="http://schemas.openxmlformats.org/officeDocument/2006/relationships/slideLayout" Target="../slideLayouts/slideLayout2.xml"/></Relationships>
</file>

<file path=ppt/slides/_rels/slide175.xml.rels><?xml version="1.0" encoding="UTF-8" standalone="yes"?>
<Relationships xmlns="http://schemas.openxmlformats.org/package/2006/relationships"><Relationship Id="rId2" Type="http://schemas.openxmlformats.org/officeDocument/2006/relationships/image" Target="../media/image159.gif"/><Relationship Id="rId1" Type="http://schemas.openxmlformats.org/officeDocument/2006/relationships/slideLayout" Target="../slideLayouts/slideLayout2.xml"/></Relationships>
</file>

<file path=ppt/slides/_rels/slide176.xml.rels><?xml version="1.0" encoding="UTF-8" standalone="yes"?>
<Relationships xmlns="http://schemas.openxmlformats.org/package/2006/relationships"><Relationship Id="rId3" Type="http://schemas.openxmlformats.org/officeDocument/2006/relationships/image" Target="../media/image161.png"/><Relationship Id="rId2" Type="http://schemas.openxmlformats.org/officeDocument/2006/relationships/image" Target="../media/image160.png"/><Relationship Id="rId1" Type="http://schemas.openxmlformats.org/officeDocument/2006/relationships/slideLayout" Target="../slideLayouts/slideLayout2.xml"/></Relationships>
</file>

<file path=ppt/slides/_rels/slide177.xml.rels><?xml version="1.0" encoding="UTF-8" standalone="yes"?>
<Relationships xmlns="http://schemas.openxmlformats.org/package/2006/relationships"><Relationship Id="rId3" Type="http://schemas.openxmlformats.org/officeDocument/2006/relationships/image" Target="../media/image163.png"/><Relationship Id="rId2" Type="http://schemas.openxmlformats.org/officeDocument/2006/relationships/image" Target="../media/image162.jpeg"/><Relationship Id="rId1" Type="http://schemas.openxmlformats.org/officeDocument/2006/relationships/slideLayout" Target="../slideLayouts/slideLayout2.xml"/></Relationships>
</file>

<file path=ppt/slides/_rels/slide178.xml.rels><?xml version="1.0" encoding="UTF-8" standalone="yes"?>
<Relationships xmlns="http://schemas.openxmlformats.org/package/2006/relationships"><Relationship Id="rId3" Type="http://schemas.openxmlformats.org/officeDocument/2006/relationships/image" Target="../media/image164.png"/><Relationship Id="rId2" Type="http://schemas.openxmlformats.org/officeDocument/2006/relationships/notesSlide" Target="../notesSlides/notesSlide104.xml"/><Relationship Id="rId1" Type="http://schemas.openxmlformats.org/officeDocument/2006/relationships/slideLayout" Target="../slideLayouts/slideLayout1.xml"/></Relationships>
</file>

<file path=ppt/slides/_rels/slide179.xml.rels><?xml version="1.0" encoding="UTF-8" standalone="yes"?>
<Relationships xmlns="http://schemas.openxmlformats.org/package/2006/relationships"><Relationship Id="rId3" Type="http://schemas.openxmlformats.org/officeDocument/2006/relationships/hyperlink" Target="https://www.youtube.com/watch?v=9zzTy_0euvc" TargetMode="External"/><Relationship Id="rId2" Type="http://schemas.openxmlformats.org/officeDocument/2006/relationships/notesSlide" Target="../notesSlides/notesSlide105.xml"/><Relationship Id="rId1" Type="http://schemas.openxmlformats.org/officeDocument/2006/relationships/slideLayout" Target="../slideLayouts/slideLayout1.xml"/><Relationship Id="rId4" Type="http://schemas.openxmlformats.org/officeDocument/2006/relationships/image" Target="../media/image165.png"/></Relationships>
</file>

<file path=ppt/slides/_rels/slide180.xml.rels><?xml version="1.0" encoding="UTF-8" standalone="yes"?>
<Relationships xmlns="http://schemas.openxmlformats.org/package/2006/relationships"><Relationship Id="rId2" Type="http://schemas.openxmlformats.org/officeDocument/2006/relationships/image" Target="../media/image166.png"/><Relationship Id="rId1" Type="http://schemas.openxmlformats.org/officeDocument/2006/relationships/slideLayout" Target="../slideLayouts/slideLayout2.xml"/></Relationships>
</file>

<file path=ppt/slides/_rels/slide181.xml.rels><?xml version="1.0" encoding="UTF-8" standalone="yes"?>
<Relationships xmlns="http://schemas.openxmlformats.org/package/2006/relationships"><Relationship Id="rId3" Type="http://schemas.openxmlformats.org/officeDocument/2006/relationships/image" Target="../media/image167.jpeg"/><Relationship Id="rId2" Type="http://schemas.openxmlformats.org/officeDocument/2006/relationships/notesSlide" Target="../notesSlides/notesSlide106.xml"/><Relationship Id="rId1" Type="http://schemas.openxmlformats.org/officeDocument/2006/relationships/slideLayout" Target="../slideLayouts/slideLayout1.xml"/></Relationships>
</file>

<file path=ppt/slides/_rels/slide182.xml.rels><?xml version="1.0" encoding="UTF-8" standalone="yes"?>
<Relationships xmlns="http://schemas.openxmlformats.org/package/2006/relationships"><Relationship Id="rId3" Type="http://schemas.openxmlformats.org/officeDocument/2006/relationships/image" Target="../media/image168.jpeg"/><Relationship Id="rId2" Type="http://schemas.openxmlformats.org/officeDocument/2006/relationships/notesSlide" Target="../notesSlides/notesSlide107.xml"/><Relationship Id="rId1" Type="http://schemas.openxmlformats.org/officeDocument/2006/relationships/slideLayout" Target="../slideLayouts/slideLayout17.xml"/></Relationships>
</file>

<file path=ppt/slides/_rels/slide183.xml.rels><?xml version="1.0" encoding="UTF-8" standalone="yes"?>
<Relationships xmlns="http://schemas.openxmlformats.org/package/2006/relationships"><Relationship Id="rId3" Type="http://schemas.openxmlformats.org/officeDocument/2006/relationships/image" Target="../media/image169.jpeg"/><Relationship Id="rId2" Type="http://schemas.openxmlformats.org/officeDocument/2006/relationships/notesSlide" Target="../notesSlides/notesSlide108.xml"/><Relationship Id="rId1" Type="http://schemas.openxmlformats.org/officeDocument/2006/relationships/slideLayout" Target="../slideLayouts/slideLayout14.xml"/><Relationship Id="rId4" Type="http://schemas.openxmlformats.org/officeDocument/2006/relationships/image" Target="../media/image136.png"/></Relationships>
</file>

<file path=ppt/slides/_rels/slide184.xml.rels><?xml version="1.0" encoding="UTF-8" standalone="yes"?>
<Relationships xmlns="http://schemas.openxmlformats.org/package/2006/relationships"><Relationship Id="rId3" Type="http://schemas.openxmlformats.org/officeDocument/2006/relationships/image" Target="../media/image170.png"/><Relationship Id="rId2" Type="http://schemas.openxmlformats.org/officeDocument/2006/relationships/notesSlide" Target="../notesSlides/notesSlide109.xml"/><Relationship Id="rId1" Type="http://schemas.openxmlformats.org/officeDocument/2006/relationships/slideLayout" Target="../slideLayouts/slideLayout4.xml"/></Relationships>
</file>

<file path=ppt/slides/_rels/slide185.xml.rels><?xml version="1.0" encoding="UTF-8" standalone="yes"?>
<Relationships xmlns="http://schemas.openxmlformats.org/package/2006/relationships"><Relationship Id="rId3" Type="http://schemas.openxmlformats.org/officeDocument/2006/relationships/image" Target="../media/image171.jpeg"/><Relationship Id="rId2" Type="http://schemas.openxmlformats.org/officeDocument/2006/relationships/notesSlide" Target="../notesSlides/notesSlide110.xml"/><Relationship Id="rId1" Type="http://schemas.openxmlformats.org/officeDocument/2006/relationships/slideLayout" Target="../slideLayouts/slideLayout14.xml"/></Relationships>
</file>

<file path=ppt/slides/_rels/slide186.xml.rels><?xml version="1.0" encoding="UTF-8" standalone="yes"?>
<Relationships xmlns="http://schemas.openxmlformats.org/package/2006/relationships"><Relationship Id="rId3" Type="http://schemas.openxmlformats.org/officeDocument/2006/relationships/image" Target="../media/image172.png"/><Relationship Id="rId2" Type="http://schemas.openxmlformats.org/officeDocument/2006/relationships/notesSlide" Target="../notesSlides/notesSlide111.xml"/><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2034" name="Rectangle 2"/>
          <p:cNvSpPr>
            <a:spLocks noGrp="1" noChangeArrowheads="1"/>
          </p:cNvSpPr>
          <p:nvPr>
            <p:ph type="title"/>
          </p:nvPr>
        </p:nvSpPr>
        <p:spPr/>
        <p:txBody>
          <a:bodyPr>
            <a:normAutofit fontScale="90000"/>
          </a:bodyPr>
          <a:lstStyle/>
          <a:p>
            <a:pPr eaLnBrk="1" hangingPunct="1"/>
            <a:r>
              <a:rPr lang="en-US" b="1"/>
              <a:t>Postgraduate Research Methods Module</a:t>
            </a:r>
          </a:p>
        </p:txBody>
      </p:sp>
      <p:sp>
        <p:nvSpPr>
          <p:cNvPr id="172035" name="Rectangle 3"/>
          <p:cNvSpPr>
            <a:spLocks noGrp="1" noChangeArrowheads="1"/>
          </p:cNvSpPr>
          <p:nvPr>
            <p:ph idx="1"/>
          </p:nvPr>
        </p:nvSpPr>
        <p:spPr>
          <a:xfrm>
            <a:off x="5476" y="2852936"/>
            <a:ext cx="3276600" cy="4114800"/>
          </a:xfrm>
        </p:spPr>
        <p:txBody>
          <a:bodyPr>
            <a:normAutofit/>
          </a:bodyPr>
          <a:lstStyle/>
          <a:p>
            <a:pPr eaLnBrk="1" hangingPunct="1"/>
            <a:r>
              <a:rPr lang="en-GB" dirty="0"/>
              <a:t>Introduction</a:t>
            </a:r>
          </a:p>
          <a:p>
            <a:pPr eaLnBrk="1" hangingPunct="1"/>
            <a:r>
              <a:rPr lang="en-GB" dirty="0"/>
              <a:t>Assessment and module format</a:t>
            </a:r>
          </a:p>
          <a:p>
            <a:pPr eaLnBrk="1" hangingPunct="1"/>
            <a:r>
              <a:rPr lang="en-GB" dirty="0" smtClean="0">
                <a:hlinkClick r:id="rId3"/>
              </a:rPr>
              <a:t>module descriptor 2021</a:t>
            </a:r>
            <a:endParaRPr lang="en-GB" dirty="0"/>
          </a:p>
          <a:p>
            <a:pPr eaLnBrk="1" hangingPunct="1"/>
            <a:r>
              <a:rPr lang="en-GB" dirty="0"/>
              <a:t>Timetable</a:t>
            </a:r>
          </a:p>
          <a:p>
            <a:pPr eaLnBrk="1" hangingPunct="1">
              <a:buFont typeface="Wingdings" pitchFamily="2" charset="2"/>
              <a:buNone/>
            </a:pPr>
            <a:endParaRPr lang="en-GB" dirty="0"/>
          </a:p>
        </p:txBody>
      </p:sp>
      <p:sp>
        <p:nvSpPr>
          <p:cNvPr id="32770" name="Footer Placeholder 4"/>
          <p:cNvSpPr>
            <a:spLocks noGrp="1"/>
          </p:cNvSpPr>
          <p:nvPr>
            <p:ph type="ftr" sz="quarter" idx="11"/>
          </p:nvPr>
        </p:nvSpPr>
        <p:spPr>
          <a:noFill/>
        </p:spPr>
        <p:txBody>
          <a:bodyPr/>
          <a:lstStyle/>
          <a:p>
            <a:r>
              <a:rPr lang="en-GB" smtClean="0"/>
              <a:t>CH2021 postgraduate</a:t>
            </a:r>
            <a:endParaRPr lang="en-GB" dirty="0"/>
          </a:p>
        </p:txBody>
      </p:sp>
      <p:sp>
        <p:nvSpPr>
          <p:cNvPr id="32771" name="Slide Number Placeholder 5"/>
          <p:cNvSpPr>
            <a:spLocks noGrp="1"/>
          </p:cNvSpPr>
          <p:nvPr>
            <p:ph type="sldNum" sz="quarter" idx="12"/>
          </p:nvPr>
        </p:nvSpPr>
        <p:spPr>
          <a:noFill/>
        </p:spPr>
        <p:txBody>
          <a:bodyPr/>
          <a:lstStyle/>
          <a:p>
            <a:fld id="{A41EAED9-C9EC-4F23-B1E7-7D2EA273198B}" type="slidenum">
              <a:rPr lang="en-GB" smtClean="0"/>
              <a:pPr/>
              <a:t>1</a:t>
            </a:fld>
            <a:endParaRPr lang="en-GB"/>
          </a:p>
        </p:txBody>
      </p:sp>
      <p:pic>
        <p:nvPicPr>
          <p:cNvPr id="71682" name="Picture 2" descr="http://www.bradwayresearch.com/wp-content/uploads/wppa/1.jpg"/>
          <p:cNvPicPr>
            <a:picLocks noChangeAspect="1" noChangeArrowheads="1"/>
          </p:cNvPicPr>
          <p:nvPr/>
        </p:nvPicPr>
        <p:blipFill>
          <a:blip r:embed="rId4" cstate="print"/>
          <a:srcRect/>
          <a:stretch>
            <a:fillRect/>
          </a:stretch>
        </p:blipFill>
        <p:spPr bwMode="auto">
          <a:xfrm>
            <a:off x="3419872" y="2996952"/>
            <a:ext cx="4770990" cy="3168352"/>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72034"/>
                                        </p:tgtEl>
                                        <p:attrNameLst>
                                          <p:attrName>style.visibility</p:attrName>
                                        </p:attrNameLst>
                                      </p:cBhvr>
                                      <p:to>
                                        <p:strVal val="visible"/>
                                      </p:to>
                                    </p:set>
                                    <p:animEffect transition="in" filter="fade">
                                      <p:cBhvr>
                                        <p:cTn id="7" dur="2000"/>
                                        <p:tgtEl>
                                          <p:spTgt spid="17203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72035"/>
                                        </p:tgtEl>
                                        <p:attrNameLst>
                                          <p:attrName>style.visibility</p:attrName>
                                        </p:attrNameLst>
                                      </p:cBhvr>
                                      <p:to>
                                        <p:strVal val="visible"/>
                                      </p:to>
                                    </p:set>
                                    <p:animEffect transition="in" filter="fade">
                                      <p:cBhvr>
                                        <p:cTn id="10" dur="2000"/>
                                        <p:tgtEl>
                                          <p:spTgt spid="1720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2034" grpId="0"/>
      <p:bldP spid="172035"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What is research?</a:t>
            </a:r>
          </a:p>
        </p:txBody>
      </p:sp>
      <p:sp>
        <p:nvSpPr>
          <p:cNvPr id="3" name="Content Placeholder 2"/>
          <p:cNvSpPr>
            <a:spLocks noGrp="1"/>
          </p:cNvSpPr>
          <p:nvPr>
            <p:ph idx="1"/>
          </p:nvPr>
        </p:nvSpPr>
        <p:spPr>
          <a:xfrm>
            <a:off x="5437238" y="1844824"/>
            <a:ext cx="3600399" cy="4114800"/>
          </a:xfrm>
        </p:spPr>
        <p:txBody>
          <a:bodyPr>
            <a:normAutofit lnSpcReduction="10000"/>
          </a:bodyPr>
          <a:lstStyle/>
          <a:p>
            <a:r>
              <a:rPr lang="en-GB"/>
              <a:t>On the flipcharts answer the following:</a:t>
            </a:r>
          </a:p>
          <a:p>
            <a:pPr lvl="1"/>
            <a:r>
              <a:rPr lang="en-GB">
                <a:solidFill>
                  <a:schemeClr val="accent2">
                    <a:lumMod val="40000"/>
                    <a:lumOff val="60000"/>
                  </a:schemeClr>
                </a:solidFill>
              </a:rPr>
              <a:t>What do think is required in good research?</a:t>
            </a:r>
          </a:p>
          <a:p>
            <a:pPr lvl="1"/>
            <a:r>
              <a:rPr lang="en-GB">
                <a:solidFill>
                  <a:schemeClr val="accent2">
                    <a:lumMod val="40000"/>
                    <a:lumOff val="60000"/>
                  </a:schemeClr>
                </a:solidFill>
              </a:rPr>
              <a:t>What do you think is required in a good dissertation?</a:t>
            </a:r>
          </a:p>
          <a:p>
            <a:endParaRPr lang="en-GB"/>
          </a:p>
        </p:txBody>
      </p:sp>
      <p:sp>
        <p:nvSpPr>
          <p:cNvPr id="4" name="Footer Placeholder 3"/>
          <p:cNvSpPr>
            <a:spLocks noGrp="1"/>
          </p:cNvSpPr>
          <p:nvPr>
            <p:ph type="ftr" sz="quarter" idx="11"/>
          </p:nvPr>
        </p:nvSpPr>
        <p:spPr/>
        <p:txBody>
          <a:bodyPr/>
          <a:lstStyle/>
          <a:p>
            <a:r>
              <a:rPr lang="en-GB" smtClean="0"/>
              <a:t>CH2021 postgraduate</a:t>
            </a:r>
            <a:endParaRPr lang="en-GB"/>
          </a:p>
        </p:txBody>
      </p:sp>
      <p:sp>
        <p:nvSpPr>
          <p:cNvPr id="5" name="Slide Number Placeholder 4"/>
          <p:cNvSpPr>
            <a:spLocks noGrp="1"/>
          </p:cNvSpPr>
          <p:nvPr>
            <p:ph type="sldNum" sz="quarter" idx="12"/>
          </p:nvPr>
        </p:nvSpPr>
        <p:spPr/>
        <p:txBody>
          <a:bodyPr/>
          <a:lstStyle/>
          <a:p>
            <a:fld id="{AD6BC9C1-2377-42E2-A634-3B5944933DEB}" type="slidenum">
              <a:rPr lang="en-GB" smtClean="0"/>
              <a:pPr/>
              <a:t>2</a:t>
            </a:fld>
            <a:endParaRPr lang="en-GB"/>
          </a:p>
        </p:txBody>
      </p:sp>
      <p:pic>
        <p:nvPicPr>
          <p:cNvPr id="349186" name="Picture 2" descr="http://studyingeconomics.ac.uk/uploads/images/Dissertation2.jpg"/>
          <p:cNvPicPr>
            <a:picLocks noChangeAspect="1" noChangeArrowheads="1"/>
          </p:cNvPicPr>
          <p:nvPr/>
        </p:nvPicPr>
        <p:blipFill>
          <a:blip r:embed="rId2"/>
          <a:srcRect/>
          <a:stretch>
            <a:fillRect/>
          </a:stretch>
        </p:blipFill>
        <p:spPr bwMode="auto">
          <a:xfrm>
            <a:off x="251520" y="2348880"/>
            <a:ext cx="5257726" cy="3312368"/>
          </a:xfrm>
          <a:prstGeom prst="rect">
            <a:avLst/>
          </a:prstGeom>
          <a:noFill/>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Good Research</a:t>
            </a:r>
          </a:p>
        </p:txBody>
      </p:sp>
      <p:sp>
        <p:nvSpPr>
          <p:cNvPr id="3" name="Content Placeholder 2"/>
          <p:cNvSpPr>
            <a:spLocks noGrp="1"/>
          </p:cNvSpPr>
          <p:nvPr>
            <p:ph idx="1"/>
          </p:nvPr>
        </p:nvSpPr>
        <p:spPr>
          <a:xfrm>
            <a:off x="1187624" y="5805264"/>
            <a:ext cx="7313612" cy="496789"/>
          </a:xfrm>
        </p:spPr>
        <p:txBody>
          <a:bodyPr>
            <a:normAutofit fontScale="85000" lnSpcReduction="20000"/>
          </a:bodyPr>
          <a:lstStyle/>
          <a:p>
            <a:r>
              <a:rPr lang="en-GB" sz="1800">
                <a:latin typeface="Calibri" pitchFamily="34" charset="0"/>
                <a:cs typeface="Calibri" pitchFamily="34" charset="0"/>
              </a:rPr>
              <a:t>Adapted from Doran (1981), Meyer (2003) Applied to performance indicators in management but also relevant to good research.</a:t>
            </a:r>
          </a:p>
          <a:p>
            <a:endParaRPr lang="en-GB"/>
          </a:p>
        </p:txBody>
      </p:sp>
      <p:sp>
        <p:nvSpPr>
          <p:cNvPr id="4" name="Footer Placeholder 3"/>
          <p:cNvSpPr>
            <a:spLocks noGrp="1"/>
          </p:cNvSpPr>
          <p:nvPr>
            <p:ph type="ftr" sz="quarter" idx="11"/>
          </p:nvPr>
        </p:nvSpPr>
        <p:spPr/>
        <p:txBody>
          <a:bodyPr/>
          <a:lstStyle/>
          <a:p>
            <a:r>
              <a:rPr lang="en-GB" smtClean="0"/>
              <a:t>CH2021 postgraduate</a:t>
            </a:r>
            <a:endParaRPr lang="en-GB"/>
          </a:p>
        </p:txBody>
      </p:sp>
      <p:sp>
        <p:nvSpPr>
          <p:cNvPr id="5" name="Slide Number Placeholder 4"/>
          <p:cNvSpPr>
            <a:spLocks noGrp="1"/>
          </p:cNvSpPr>
          <p:nvPr>
            <p:ph type="sldNum" sz="quarter" idx="12"/>
          </p:nvPr>
        </p:nvSpPr>
        <p:spPr/>
        <p:txBody>
          <a:bodyPr/>
          <a:lstStyle/>
          <a:p>
            <a:fld id="{AD6BC9C1-2377-42E2-A634-3B5944933DEB}" type="slidenum">
              <a:rPr lang="en-GB" smtClean="0"/>
              <a:pPr/>
              <a:t>3</a:t>
            </a:fld>
            <a:endParaRPr lang="en-GB"/>
          </a:p>
        </p:txBody>
      </p:sp>
      <p:graphicFrame>
        <p:nvGraphicFramePr>
          <p:cNvPr id="6" name="Table 5"/>
          <p:cNvGraphicFramePr>
            <a:graphicFrameLocks noGrp="1"/>
          </p:cNvGraphicFramePr>
          <p:nvPr/>
        </p:nvGraphicFramePr>
        <p:xfrm>
          <a:off x="1115616" y="1700810"/>
          <a:ext cx="7416824" cy="3888432"/>
        </p:xfrm>
        <a:graphic>
          <a:graphicData uri="http://schemas.openxmlformats.org/drawingml/2006/table">
            <a:tbl>
              <a:tblPr/>
              <a:tblGrid>
                <a:gridCol w="655440">
                  <a:extLst>
                    <a:ext uri="{9D8B030D-6E8A-4147-A177-3AD203B41FA5}">
                      <a16:colId xmlns:a16="http://schemas.microsoft.com/office/drawing/2014/main" val="20000"/>
                    </a:ext>
                  </a:extLst>
                </a:gridCol>
                <a:gridCol w="2731669">
                  <a:extLst>
                    <a:ext uri="{9D8B030D-6E8A-4147-A177-3AD203B41FA5}">
                      <a16:colId xmlns:a16="http://schemas.microsoft.com/office/drawing/2014/main" val="20001"/>
                    </a:ext>
                  </a:extLst>
                </a:gridCol>
                <a:gridCol w="4029715">
                  <a:extLst>
                    <a:ext uri="{9D8B030D-6E8A-4147-A177-3AD203B41FA5}">
                      <a16:colId xmlns:a16="http://schemas.microsoft.com/office/drawing/2014/main" val="20002"/>
                    </a:ext>
                  </a:extLst>
                </a:gridCol>
              </a:tblGrid>
              <a:tr h="388843">
                <a:tc>
                  <a:txBody>
                    <a:bodyPr/>
                    <a:lstStyle/>
                    <a:p>
                      <a:pPr algn="ctr">
                        <a:lnSpc>
                          <a:spcPct val="115000"/>
                        </a:lnSpc>
                        <a:spcAft>
                          <a:spcPts val="0"/>
                        </a:spcAft>
                      </a:pPr>
                      <a:r>
                        <a:rPr lang="en-GB" sz="2000" b="1">
                          <a:solidFill>
                            <a:schemeClr val="tx1"/>
                          </a:solidFill>
                          <a:latin typeface="Calibri"/>
                          <a:ea typeface="Calibri"/>
                          <a:cs typeface="Times New Roman"/>
                        </a:rPr>
                        <a:t>S</a:t>
                      </a:r>
                      <a:endParaRPr lang="en-GB" sz="1100" b="1">
                        <a:solidFill>
                          <a:schemeClr val="tx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2000">
                          <a:solidFill>
                            <a:schemeClr val="accent2">
                              <a:lumMod val="40000"/>
                              <a:lumOff val="60000"/>
                            </a:schemeClr>
                          </a:solidFill>
                          <a:latin typeface="Calibri"/>
                          <a:ea typeface="Calibri"/>
                          <a:cs typeface="Times New Roman"/>
                        </a:rPr>
                        <a:t>SPECIFIC</a:t>
                      </a:r>
                      <a:endParaRPr lang="en-GB" sz="1100">
                        <a:solidFill>
                          <a:schemeClr val="accent2">
                            <a:lumMod val="40000"/>
                            <a:lumOff val="6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2000">
                          <a:latin typeface="Calibri"/>
                          <a:ea typeface="Calibri"/>
                          <a:cs typeface="Times New Roman"/>
                        </a:rPr>
                        <a:t>Significant</a:t>
                      </a: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388843">
                <a:tc>
                  <a:txBody>
                    <a:bodyPr/>
                    <a:lstStyle/>
                    <a:p>
                      <a:pPr algn="ctr">
                        <a:lnSpc>
                          <a:spcPct val="115000"/>
                        </a:lnSpc>
                        <a:spcAft>
                          <a:spcPts val="0"/>
                        </a:spcAft>
                      </a:pPr>
                      <a:r>
                        <a:rPr lang="en-GB" sz="2000" b="1">
                          <a:solidFill>
                            <a:schemeClr val="tx1"/>
                          </a:solidFill>
                          <a:latin typeface="Calibri"/>
                          <a:ea typeface="Calibri"/>
                          <a:cs typeface="Times New Roman"/>
                        </a:rPr>
                        <a:t>M</a:t>
                      </a:r>
                      <a:endParaRPr lang="en-GB" sz="1100" b="1">
                        <a:solidFill>
                          <a:schemeClr val="tx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60000"/>
                        <a:lumOff val="40000"/>
                      </a:schemeClr>
                    </a:solidFill>
                  </a:tcPr>
                </a:tc>
                <a:tc>
                  <a:txBody>
                    <a:bodyPr/>
                    <a:lstStyle/>
                    <a:p>
                      <a:pPr>
                        <a:lnSpc>
                          <a:spcPct val="115000"/>
                        </a:lnSpc>
                        <a:spcAft>
                          <a:spcPts val="0"/>
                        </a:spcAft>
                      </a:pPr>
                      <a:r>
                        <a:rPr lang="en-GB" sz="2000">
                          <a:solidFill>
                            <a:schemeClr val="accent2">
                              <a:lumMod val="40000"/>
                              <a:lumOff val="60000"/>
                            </a:schemeClr>
                          </a:solidFill>
                          <a:latin typeface="Calibri"/>
                          <a:ea typeface="Calibri"/>
                          <a:cs typeface="Times New Roman"/>
                        </a:rPr>
                        <a:t>MEASURABLE</a:t>
                      </a:r>
                      <a:endParaRPr lang="en-GB" sz="1100">
                        <a:solidFill>
                          <a:schemeClr val="accent2">
                            <a:lumMod val="40000"/>
                            <a:lumOff val="6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60000"/>
                        <a:lumOff val="40000"/>
                      </a:schemeClr>
                    </a:solidFill>
                  </a:tcPr>
                </a:tc>
                <a:tc>
                  <a:txBody>
                    <a:bodyPr/>
                    <a:lstStyle/>
                    <a:p>
                      <a:pPr>
                        <a:lnSpc>
                          <a:spcPct val="115000"/>
                        </a:lnSpc>
                        <a:spcAft>
                          <a:spcPts val="0"/>
                        </a:spcAft>
                      </a:pPr>
                      <a:r>
                        <a:rPr lang="en-GB" sz="2000">
                          <a:latin typeface="Calibri"/>
                          <a:ea typeface="Calibri"/>
                          <a:cs typeface="Times New Roman"/>
                        </a:rPr>
                        <a:t>Manageable, Meaningful</a:t>
                      </a: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60000"/>
                        <a:lumOff val="40000"/>
                      </a:schemeClr>
                    </a:solidFill>
                  </a:tcPr>
                </a:tc>
                <a:extLst>
                  <a:ext uri="{0D108BD9-81ED-4DB2-BD59-A6C34878D82A}">
                    <a16:rowId xmlns:a16="http://schemas.microsoft.com/office/drawing/2014/main" val="10001"/>
                  </a:ext>
                </a:extLst>
              </a:tr>
              <a:tr h="777687">
                <a:tc>
                  <a:txBody>
                    <a:bodyPr/>
                    <a:lstStyle/>
                    <a:p>
                      <a:pPr algn="ctr">
                        <a:lnSpc>
                          <a:spcPct val="115000"/>
                        </a:lnSpc>
                        <a:spcAft>
                          <a:spcPts val="0"/>
                        </a:spcAft>
                      </a:pPr>
                      <a:r>
                        <a:rPr lang="en-GB" sz="2000" b="1">
                          <a:solidFill>
                            <a:schemeClr val="tx1"/>
                          </a:solidFill>
                          <a:latin typeface="Calibri"/>
                          <a:ea typeface="Calibri"/>
                          <a:cs typeface="Times New Roman"/>
                        </a:rPr>
                        <a:t>A</a:t>
                      </a:r>
                      <a:endParaRPr lang="en-GB" sz="1100" b="1">
                        <a:solidFill>
                          <a:schemeClr val="tx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2000">
                          <a:solidFill>
                            <a:schemeClr val="accent2">
                              <a:lumMod val="40000"/>
                              <a:lumOff val="60000"/>
                            </a:schemeClr>
                          </a:solidFill>
                          <a:latin typeface="Calibri"/>
                          <a:ea typeface="Calibri"/>
                          <a:cs typeface="Times New Roman"/>
                        </a:rPr>
                        <a:t>ACHIEVABLE</a:t>
                      </a:r>
                      <a:endParaRPr lang="en-GB" sz="1100">
                        <a:solidFill>
                          <a:schemeClr val="accent2">
                            <a:lumMod val="40000"/>
                            <a:lumOff val="6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2000">
                          <a:latin typeface="Calibri"/>
                          <a:ea typeface="Calibri"/>
                          <a:cs typeface="Times New Roman"/>
                        </a:rPr>
                        <a:t>Attainable, ambitious, appropriate</a:t>
                      </a: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777687">
                <a:tc>
                  <a:txBody>
                    <a:bodyPr/>
                    <a:lstStyle/>
                    <a:p>
                      <a:pPr algn="ctr">
                        <a:lnSpc>
                          <a:spcPct val="115000"/>
                        </a:lnSpc>
                        <a:spcAft>
                          <a:spcPts val="0"/>
                        </a:spcAft>
                      </a:pPr>
                      <a:r>
                        <a:rPr lang="en-GB" sz="2000" b="1">
                          <a:solidFill>
                            <a:schemeClr val="tx1"/>
                          </a:solidFill>
                          <a:latin typeface="Calibri"/>
                          <a:ea typeface="Calibri"/>
                          <a:cs typeface="Times New Roman"/>
                        </a:rPr>
                        <a:t>R</a:t>
                      </a:r>
                      <a:endParaRPr lang="en-GB" sz="1100" b="1">
                        <a:solidFill>
                          <a:schemeClr val="tx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60000"/>
                        <a:lumOff val="40000"/>
                      </a:schemeClr>
                    </a:solidFill>
                  </a:tcPr>
                </a:tc>
                <a:tc>
                  <a:txBody>
                    <a:bodyPr/>
                    <a:lstStyle/>
                    <a:p>
                      <a:pPr>
                        <a:lnSpc>
                          <a:spcPct val="115000"/>
                        </a:lnSpc>
                        <a:spcAft>
                          <a:spcPts val="0"/>
                        </a:spcAft>
                      </a:pPr>
                      <a:r>
                        <a:rPr lang="en-GB" sz="2000">
                          <a:solidFill>
                            <a:schemeClr val="accent2">
                              <a:lumMod val="40000"/>
                              <a:lumOff val="60000"/>
                            </a:schemeClr>
                          </a:solidFill>
                          <a:latin typeface="Calibri"/>
                          <a:ea typeface="Calibri"/>
                          <a:cs typeface="Times New Roman"/>
                        </a:rPr>
                        <a:t>RELIABLE</a:t>
                      </a:r>
                      <a:endParaRPr lang="en-GB" sz="1100">
                        <a:solidFill>
                          <a:schemeClr val="accent2">
                            <a:lumMod val="40000"/>
                            <a:lumOff val="6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60000"/>
                        <a:lumOff val="40000"/>
                      </a:schemeClr>
                    </a:solidFill>
                  </a:tcPr>
                </a:tc>
                <a:tc>
                  <a:txBody>
                    <a:bodyPr/>
                    <a:lstStyle/>
                    <a:p>
                      <a:pPr>
                        <a:lnSpc>
                          <a:spcPct val="115000"/>
                        </a:lnSpc>
                        <a:spcAft>
                          <a:spcPts val="0"/>
                        </a:spcAft>
                      </a:pPr>
                      <a:r>
                        <a:rPr lang="en-GB" sz="2000">
                          <a:latin typeface="Calibri"/>
                          <a:ea typeface="Calibri"/>
                          <a:cs typeface="Times New Roman"/>
                        </a:rPr>
                        <a:t>Relevant, Result based, realistic</a:t>
                      </a: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60000"/>
                        <a:lumOff val="40000"/>
                      </a:schemeClr>
                    </a:solidFill>
                  </a:tcPr>
                </a:tc>
                <a:extLst>
                  <a:ext uri="{0D108BD9-81ED-4DB2-BD59-A6C34878D82A}">
                    <a16:rowId xmlns:a16="http://schemas.microsoft.com/office/drawing/2014/main" val="10003"/>
                  </a:ext>
                </a:extLst>
              </a:tr>
              <a:tr h="388843">
                <a:tc>
                  <a:txBody>
                    <a:bodyPr/>
                    <a:lstStyle/>
                    <a:p>
                      <a:pPr algn="ctr">
                        <a:lnSpc>
                          <a:spcPct val="115000"/>
                        </a:lnSpc>
                        <a:spcAft>
                          <a:spcPts val="0"/>
                        </a:spcAft>
                      </a:pPr>
                      <a:r>
                        <a:rPr lang="en-GB" sz="2000" b="1">
                          <a:solidFill>
                            <a:schemeClr val="tx1"/>
                          </a:solidFill>
                          <a:latin typeface="Calibri"/>
                          <a:ea typeface="Calibri"/>
                          <a:cs typeface="Times New Roman"/>
                        </a:rPr>
                        <a:t>T</a:t>
                      </a:r>
                      <a:endParaRPr lang="en-GB" sz="1100" b="1">
                        <a:solidFill>
                          <a:schemeClr val="tx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2000">
                          <a:solidFill>
                            <a:schemeClr val="accent2">
                              <a:lumMod val="40000"/>
                              <a:lumOff val="60000"/>
                            </a:schemeClr>
                          </a:solidFill>
                          <a:latin typeface="Calibri"/>
                          <a:ea typeface="Calibri"/>
                          <a:cs typeface="Times New Roman"/>
                        </a:rPr>
                        <a:t>TIMELY</a:t>
                      </a:r>
                      <a:endParaRPr lang="en-GB" sz="1100">
                        <a:solidFill>
                          <a:schemeClr val="accent2">
                            <a:lumMod val="40000"/>
                            <a:lumOff val="6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2000">
                          <a:latin typeface="Calibri"/>
                          <a:ea typeface="Calibri"/>
                          <a:cs typeface="Times New Roman"/>
                        </a:rPr>
                        <a:t>Time management</a:t>
                      </a: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388843">
                <a:tc>
                  <a:txBody>
                    <a:bodyPr/>
                    <a:lstStyle/>
                    <a:p>
                      <a:pPr algn="ctr">
                        <a:lnSpc>
                          <a:spcPct val="115000"/>
                        </a:lnSpc>
                        <a:spcAft>
                          <a:spcPts val="0"/>
                        </a:spcAft>
                      </a:pPr>
                      <a:r>
                        <a:rPr lang="en-GB" sz="2000" b="1">
                          <a:solidFill>
                            <a:schemeClr val="tx1"/>
                          </a:solidFill>
                          <a:latin typeface="Calibri"/>
                          <a:ea typeface="Calibri"/>
                          <a:cs typeface="Times New Roman"/>
                        </a:rPr>
                        <a:t>E</a:t>
                      </a:r>
                      <a:endParaRPr lang="en-GB" sz="1100" b="1">
                        <a:solidFill>
                          <a:schemeClr val="tx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60000"/>
                        <a:lumOff val="40000"/>
                      </a:schemeClr>
                    </a:solidFill>
                  </a:tcPr>
                </a:tc>
                <a:tc>
                  <a:txBody>
                    <a:bodyPr/>
                    <a:lstStyle/>
                    <a:p>
                      <a:pPr>
                        <a:lnSpc>
                          <a:spcPct val="115000"/>
                        </a:lnSpc>
                        <a:spcAft>
                          <a:spcPts val="0"/>
                        </a:spcAft>
                      </a:pPr>
                      <a:r>
                        <a:rPr lang="en-GB" sz="2000">
                          <a:solidFill>
                            <a:schemeClr val="accent2">
                              <a:lumMod val="40000"/>
                              <a:lumOff val="60000"/>
                            </a:schemeClr>
                          </a:solidFill>
                          <a:latin typeface="Calibri"/>
                          <a:ea typeface="Calibri"/>
                          <a:cs typeface="Times New Roman"/>
                        </a:rPr>
                        <a:t>EVALUATIVE</a:t>
                      </a:r>
                      <a:endParaRPr lang="en-GB" sz="1100">
                        <a:solidFill>
                          <a:schemeClr val="accent2">
                            <a:lumMod val="40000"/>
                            <a:lumOff val="6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60000"/>
                        <a:lumOff val="40000"/>
                      </a:schemeClr>
                    </a:solidFill>
                  </a:tcPr>
                </a:tc>
                <a:tc>
                  <a:txBody>
                    <a:bodyPr/>
                    <a:lstStyle/>
                    <a:p>
                      <a:pPr>
                        <a:lnSpc>
                          <a:spcPct val="115000"/>
                        </a:lnSpc>
                        <a:spcAft>
                          <a:spcPts val="0"/>
                        </a:spcAft>
                      </a:pPr>
                      <a:r>
                        <a:rPr lang="en-GB" sz="2000">
                          <a:latin typeface="Calibri"/>
                          <a:ea typeface="Calibri"/>
                          <a:cs typeface="Times New Roman"/>
                        </a:rPr>
                        <a:t>Enjoyable, engaging, ethical</a:t>
                      </a: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60000"/>
                        <a:lumOff val="40000"/>
                      </a:schemeClr>
                    </a:solidFill>
                  </a:tcPr>
                </a:tc>
                <a:extLst>
                  <a:ext uri="{0D108BD9-81ED-4DB2-BD59-A6C34878D82A}">
                    <a16:rowId xmlns:a16="http://schemas.microsoft.com/office/drawing/2014/main" val="10005"/>
                  </a:ext>
                </a:extLst>
              </a:tr>
              <a:tr h="388843">
                <a:tc>
                  <a:txBody>
                    <a:bodyPr/>
                    <a:lstStyle/>
                    <a:p>
                      <a:pPr algn="ctr">
                        <a:lnSpc>
                          <a:spcPct val="115000"/>
                        </a:lnSpc>
                        <a:spcAft>
                          <a:spcPts val="0"/>
                        </a:spcAft>
                      </a:pPr>
                      <a:r>
                        <a:rPr lang="en-GB" sz="2000" b="1">
                          <a:solidFill>
                            <a:schemeClr val="tx1"/>
                          </a:solidFill>
                          <a:latin typeface="Calibri"/>
                          <a:ea typeface="Calibri"/>
                          <a:cs typeface="Times New Roman"/>
                        </a:rPr>
                        <a:t>R</a:t>
                      </a:r>
                      <a:endParaRPr lang="en-GB" sz="1100" b="1">
                        <a:solidFill>
                          <a:schemeClr val="tx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2000">
                          <a:solidFill>
                            <a:schemeClr val="accent2">
                              <a:lumMod val="40000"/>
                              <a:lumOff val="60000"/>
                            </a:schemeClr>
                          </a:solidFill>
                          <a:latin typeface="Calibri"/>
                          <a:ea typeface="Calibri"/>
                          <a:cs typeface="Times New Roman"/>
                        </a:rPr>
                        <a:t>REALISTIC</a:t>
                      </a:r>
                      <a:endParaRPr lang="en-GB" sz="1100">
                        <a:solidFill>
                          <a:schemeClr val="accent2">
                            <a:lumMod val="40000"/>
                            <a:lumOff val="6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2000">
                          <a:latin typeface="Calibri"/>
                          <a:ea typeface="Calibri"/>
                          <a:cs typeface="Times New Roman"/>
                        </a:rPr>
                        <a:t>Rewarding. replicable</a:t>
                      </a: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6"/>
                  </a:ext>
                </a:extLst>
              </a:tr>
              <a:tr h="388843">
                <a:tc>
                  <a:txBody>
                    <a:bodyPr/>
                    <a:lstStyle/>
                    <a:p>
                      <a:pPr algn="ctr">
                        <a:lnSpc>
                          <a:spcPct val="115000"/>
                        </a:lnSpc>
                        <a:spcAft>
                          <a:spcPts val="0"/>
                        </a:spcAft>
                      </a:pPr>
                      <a:r>
                        <a:rPr lang="en-GB" sz="2000" b="1">
                          <a:solidFill>
                            <a:schemeClr val="tx1"/>
                          </a:solidFill>
                          <a:latin typeface="Calibri"/>
                          <a:ea typeface="Calibri"/>
                          <a:cs typeface="Times New Roman"/>
                        </a:rPr>
                        <a:t>S</a:t>
                      </a:r>
                      <a:endParaRPr lang="en-GB" sz="1100" b="1">
                        <a:solidFill>
                          <a:schemeClr val="tx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60000"/>
                        <a:lumOff val="40000"/>
                      </a:schemeClr>
                    </a:solidFill>
                  </a:tcPr>
                </a:tc>
                <a:tc>
                  <a:txBody>
                    <a:bodyPr/>
                    <a:lstStyle/>
                    <a:p>
                      <a:pPr>
                        <a:lnSpc>
                          <a:spcPct val="115000"/>
                        </a:lnSpc>
                        <a:spcAft>
                          <a:spcPts val="0"/>
                        </a:spcAft>
                      </a:pPr>
                      <a:r>
                        <a:rPr lang="en-GB" sz="2000">
                          <a:solidFill>
                            <a:schemeClr val="accent2">
                              <a:lumMod val="40000"/>
                              <a:lumOff val="60000"/>
                            </a:schemeClr>
                          </a:solidFill>
                          <a:latin typeface="Calibri"/>
                          <a:ea typeface="Calibri"/>
                          <a:cs typeface="Times New Roman"/>
                        </a:rPr>
                        <a:t>SATISFACTORY</a:t>
                      </a:r>
                      <a:endParaRPr lang="en-GB" sz="1100">
                        <a:solidFill>
                          <a:schemeClr val="accent2">
                            <a:lumMod val="40000"/>
                            <a:lumOff val="6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60000"/>
                        <a:lumOff val="40000"/>
                      </a:schemeClr>
                    </a:solidFill>
                  </a:tcPr>
                </a:tc>
                <a:tc>
                  <a:txBody>
                    <a:bodyPr/>
                    <a:lstStyle/>
                    <a:p>
                      <a:pPr>
                        <a:lnSpc>
                          <a:spcPct val="115000"/>
                        </a:lnSpc>
                        <a:spcAft>
                          <a:spcPts val="0"/>
                        </a:spcAft>
                      </a:pPr>
                      <a:r>
                        <a:rPr lang="en-GB" sz="2000">
                          <a:latin typeface="Calibri"/>
                          <a:ea typeface="Calibri"/>
                          <a:cs typeface="Times New Roman"/>
                        </a:rPr>
                        <a:t>Strategic</a:t>
                      </a:r>
                      <a:endParaRPr lang="en-GB" sz="11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60000"/>
                        <a:lumOff val="40000"/>
                      </a:schemeClr>
                    </a:solidFill>
                  </a:tcPr>
                </a:tc>
                <a:extLst>
                  <a:ext uri="{0D108BD9-81ED-4DB2-BD59-A6C34878D82A}">
                    <a16:rowId xmlns:a16="http://schemas.microsoft.com/office/drawing/2014/main" val="10007"/>
                  </a:ext>
                </a:extLst>
              </a:tr>
            </a:tbl>
          </a:graphicData>
        </a:graphic>
      </p:graphicFrame>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266357214"/>
              </p:ext>
            </p:extLst>
          </p:nvPr>
        </p:nvGraphicFramePr>
        <p:xfrm>
          <a:off x="539552" y="24824"/>
          <a:ext cx="8604447" cy="6694134"/>
        </p:xfrm>
        <a:graphic>
          <a:graphicData uri="http://schemas.openxmlformats.org/drawingml/2006/table">
            <a:tbl>
              <a:tblPr/>
              <a:tblGrid>
                <a:gridCol w="5864382">
                  <a:extLst>
                    <a:ext uri="{9D8B030D-6E8A-4147-A177-3AD203B41FA5}">
                      <a16:colId xmlns:a16="http://schemas.microsoft.com/office/drawing/2014/main" val="20000"/>
                    </a:ext>
                  </a:extLst>
                </a:gridCol>
                <a:gridCol w="1353119">
                  <a:extLst>
                    <a:ext uri="{9D8B030D-6E8A-4147-A177-3AD203B41FA5}">
                      <a16:colId xmlns:a16="http://schemas.microsoft.com/office/drawing/2014/main" val="20001"/>
                    </a:ext>
                  </a:extLst>
                </a:gridCol>
                <a:gridCol w="1386946">
                  <a:extLst>
                    <a:ext uri="{9D8B030D-6E8A-4147-A177-3AD203B41FA5}">
                      <a16:colId xmlns:a16="http://schemas.microsoft.com/office/drawing/2014/main" val="20002"/>
                    </a:ext>
                  </a:extLst>
                </a:gridCol>
              </a:tblGrid>
              <a:tr h="0">
                <a:tc>
                  <a:txBody>
                    <a:bodyPr/>
                    <a:lstStyle/>
                    <a:p>
                      <a:pPr algn="ctr">
                        <a:spcAft>
                          <a:spcPts val="600"/>
                        </a:spcAft>
                      </a:pPr>
                      <a:r>
                        <a:rPr lang="en-GB" sz="1400" b="1">
                          <a:latin typeface="Calibri"/>
                          <a:ea typeface="Times New Roman"/>
                          <a:cs typeface="Times New Roman"/>
                        </a:rPr>
                        <a:t>Indicative Assessment Criteria</a:t>
                      </a:r>
                      <a:endParaRPr lang="en-GB" sz="1400">
                        <a:latin typeface="Times New Roman"/>
                        <a:ea typeface="Times New Roman"/>
                        <a:cs typeface="Times New Roman"/>
                      </a:endParaRPr>
                    </a:p>
                  </a:txBody>
                  <a:tcPr marL="51956" marR="519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600"/>
                        </a:spcAft>
                      </a:pPr>
                      <a:r>
                        <a:rPr lang="en-GB" sz="1400" b="1">
                          <a:latin typeface="Calibri"/>
                          <a:ea typeface="Times New Roman"/>
                          <a:cs typeface="Times New Roman"/>
                        </a:rPr>
                        <a:t>Possible</a:t>
                      </a:r>
                      <a:endParaRPr lang="en-GB" sz="1400">
                        <a:latin typeface="Times New Roman"/>
                        <a:ea typeface="Times New Roman"/>
                        <a:cs typeface="Times New Roman"/>
                      </a:endParaRPr>
                    </a:p>
                    <a:p>
                      <a:pPr algn="ctr">
                        <a:spcAft>
                          <a:spcPts val="600"/>
                        </a:spcAft>
                      </a:pPr>
                      <a:r>
                        <a:rPr lang="en-GB" sz="1400" b="1">
                          <a:latin typeface="Calibri"/>
                          <a:ea typeface="Times New Roman"/>
                          <a:cs typeface="Times New Roman"/>
                        </a:rPr>
                        <a:t>%</a:t>
                      </a:r>
                      <a:endParaRPr lang="en-GB" sz="1400">
                        <a:latin typeface="Times New Roman"/>
                        <a:ea typeface="Times New Roman"/>
                        <a:cs typeface="Times New Roman"/>
                      </a:endParaRPr>
                    </a:p>
                  </a:txBody>
                  <a:tcPr marL="51956" marR="519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600"/>
                        </a:spcAft>
                      </a:pPr>
                      <a:r>
                        <a:rPr lang="en-GB" sz="1400" b="1">
                          <a:latin typeface="Calibri"/>
                          <a:ea typeface="Times New Roman"/>
                          <a:cs typeface="Times New Roman"/>
                        </a:rPr>
                        <a:t>Total</a:t>
                      </a:r>
                      <a:endParaRPr lang="en-GB" sz="1400">
                        <a:latin typeface="Times New Roman"/>
                        <a:ea typeface="Times New Roman"/>
                        <a:cs typeface="Times New Roman"/>
                      </a:endParaRPr>
                    </a:p>
                    <a:p>
                      <a:pPr algn="ctr">
                        <a:spcAft>
                          <a:spcPts val="600"/>
                        </a:spcAft>
                      </a:pPr>
                      <a:r>
                        <a:rPr lang="en-GB" sz="1400" b="1">
                          <a:latin typeface="Calibri"/>
                          <a:ea typeface="Times New Roman"/>
                          <a:cs typeface="Times New Roman"/>
                        </a:rPr>
                        <a:t> %</a:t>
                      </a:r>
                      <a:endParaRPr lang="en-GB" sz="1400">
                        <a:latin typeface="Times New Roman"/>
                        <a:ea typeface="Times New Roman"/>
                        <a:cs typeface="Times New Roman"/>
                      </a:endParaRPr>
                    </a:p>
                  </a:txBody>
                  <a:tcPr marL="51956" marR="519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430997">
                <a:tc>
                  <a:txBody>
                    <a:bodyPr/>
                    <a:lstStyle/>
                    <a:p>
                      <a:pPr>
                        <a:spcAft>
                          <a:spcPts val="600"/>
                        </a:spcAft>
                      </a:pPr>
                      <a:endParaRPr lang="en-GB" sz="1400">
                        <a:latin typeface="Calibri"/>
                        <a:ea typeface="Times New Roman"/>
                        <a:cs typeface="Times New Roman"/>
                      </a:endParaRPr>
                    </a:p>
                    <a:p>
                      <a:pPr>
                        <a:spcAft>
                          <a:spcPts val="600"/>
                        </a:spcAft>
                      </a:pPr>
                      <a:r>
                        <a:rPr lang="en-GB" sz="1400" b="1">
                          <a:latin typeface="Calibri"/>
                          <a:ea typeface="Times New Roman"/>
                          <a:cs typeface="Times New Roman"/>
                        </a:rPr>
                        <a:t>Research Proposal</a:t>
                      </a:r>
                      <a:endParaRPr lang="en-GB" sz="1400">
                        <a:latin typeface="Times New Roman"/>
                        <a:ea typeface="Times New Roman"/>
                        <a:cs typeface="Times New Roman"/>
                      </a:endParaRPr>
                    </a:p>
                  </a:txBody>
                  <a:tcPr marL="51956" marR="519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600"/>
                        </a:spcAft>
                      </a:pPr>
                      <a:endParaRPr lang="en-GB" sz="1400">
                        <a:latin typeface="Calibri"/>
                        <a:ea typeface="Times New Roman"/>
                        <a:cs typeface="Times New Roman"/>
                      </a:endParaRPr>
                    </a:p>
                  </a:txBody>
                  <a:tcPr marL="51956" marR="519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600"/>
                        </a:spcAft>
                      </a:pPr>
                      <a:endParaRPr lang="en-GB" sz="1400">
                        <a:latin typeface="Calibri"/>
                        <a:ea typeface="Times New Roman"/>
                        <a:cs typeface="Times New Roman"/>
                      </a:endParaRPr>
                    </a:p>
                    <a:p>
                      <a:pPr>
                        <a:spcAft>
                          <a:spcPts val="600"/>
                        </a:spcAft>
                      </a:pPr>
                      <a:r>
                        <a:rPr lang="en-GB" sz="1400" b="1">
                          <a:latin typeface="Calibri"/>
                          <a:ea typeface="Times New Roman"/>
                          <a:cs typeface="Times New Roman"/>
                        </a:rPr>
                        <a:t>Formative</a:t>
                      </a:r>
                      <a:endParaRPr lang="en-GB" sz="1400">
                        <a:latin typeface="Times New Roman"/>
                        <a:ea typeface="Times New Roman"/>
                        <a:cs typeface="Times New Roman"/>
                      </a:endParaRPr>
                    </a:p>
                  </a:txBody>
                  <a:tcPr marL="51956" marR="519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567654">
                <a:tc>
                  <a:txBody>
                    <a:bodyPr/>
                    <a:lstStyle/>
                    <a:p>
                      <a:pPr>
                        <a:spcAft>
                          <a:spcPts val="600"/>
                        </a:spcAft>
                      </a:pPr>
                      <a:r>
                        <a:rPr lang="en-GB" sz="1400" b="1">
                          <a:latin typeface="Calibri"/>
                          <a:ea typeface="Times New Roman"/>
                          <a:cs typeface="Times New Roman"/>
                        </a:rPr>
                        <a:t>Interim Progress Report (Date negotiated with supervisor normally after initial, literature review and data collection.)</a:t>
                      </a:r>
                      <a:endParaRPr lang="en-GB" sz="1400">
                        <a:latin typeface="Times New Roman"/>
                        <a:ea typeface="Times New Roman"/>
                        <a:cs typeface="Times New Roman"/>
                      </a:endParaRPr>
                    </a:p>
                  </a:txBody>
                  <a:tcPr marL="51956" marR="519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600"/>
                        </a:spcAft>
                      </a:pPr>
                      <a:endParaRPr lang="en-GB" sz="1400">
                        <a:latin typeface="Times New Roman"/>
                        <a:ea typeface="Times New Roman"/>
                        <a:cs typeface="Times New Roman"/>
                      </a:endParaRPr>
                    </a:p>
                  </a:txBody>
                  <a:tcPr marL="51956" marR="519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600"/>
                        </a:spcAft>
                      </a:pPr>
                      <a:r>
                        <a:rPr lang="en-GB" sz="1400" b="1">
                          <a:latin typeface="Calibri"/>
                          <a:ea typeface="Times New Roman"/>
                          <a:cs typeface="Times New Roman"/>
                        </a:rPr>
                        <a:t>Formative</a:t>
                      </a:r>
                      <a:endParaRPr lang="en-GB" sz="1400">
                        <a:latin typeface="Times New Roman"/>
                        <a:ea typeface="Times New Roman"/>
                        <a:cs typeface="Times New Roman"/>
                      </a:endParaRPr>
                    </a:p>
                  </a:txBody>
                  <a:tcPr marL="51956" marR="519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430997">
                <a:tc>
                  <a:txBody>
                    <a:bodyPr/>
                    <a:lstStyle/>
                    <a:p>
                      <a:pPr>
                        <a:spcAft>
                          <a:spcPts val="600"/>
                        </a:spcAft>
                      </a:pPr>
                      <a:endParaRPr lang="en-GB" sz="1400">
                        <a:latin typeface="Calibri"/>
                        <a:ea typeface="Times New Roman"/>
                        <a:cs typeface="Times New Roman"/>
                      </a:endParaRPr>
                    </a:p>
                    <a:p>
                      <a:pPr>
                        <a:spcAft>
                          <a:spcPts val="600"/>
                        </a:spcAft>
                      </a:pPr>
                      <a:r>
                        <a:rPr lang="en-GB" sz="1400" b="1">
                          <a:latin typeface="Calibri"/>
                          <a:ea typeface="Times New Roman"/>
                          <a:cs typeface="Times New Roman"/>
                        </a:rPr>
                        <a:t>Final Viva</a:t>
                      </a:r>
                      <a:endParaRPr lang="en-GB" sz="1400">
                        <a:latin typeface="Times New Roman"/>
                        <a:ea typeface="Times New Roman"/>
                        <a:cs typeface="Times New Roman"/>
                      </a:endParaRPr>
                    </a:p>
                  </a:txBody>
                  <a:tcPr marL="51956" marR="519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600"/>
                        </a:spcAft>
                      </a:pPr>
                      <a:endParaRPr lang="en-GB" sz="1400">
                        <a:latin typeface="Calibri"/>
                        <a:ea typeface="Times New Roman"/>
                        <a:cs typeface="Times New Roman"/>
                      </a:endParaRPr>
                    </a:p>
                  </a:txBody>
                  <a:tcPr marL="51956" marR="519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600"/>
                        </a:spcAft>
                      </a:pPr>
                      <a:r>
                        <a:rPr lang="en-GB" sz="1400" b="1">
                          <a:latin typeface="Calibri"/>
                          <a:ea typeface="Times New Roman"/>
                          <a:cs typeface="Times New Roman"/>
                        </a:rPr>
                        <a:t>Summative</a:t>
                      </a:r>
                      <a:endParaRPr lang="en-GB" sz="1400">
                        <a:latin typeface="Times New Roman"/>
                        <a:ea typeface="Times New Roman"/>
                        <a:cs typeface="Times New Roman"/>
                      </a:endParaRPr>
                    </a:p>
                  </a:txBody>
                  <a:tcPr marL="51956" marR="519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1398112">
                <a:tc>
                  <a:txBody>
                    <a:bodyPr/>
                    <a:lstStyle/>
                    <a:p>
                      <a:pPr>
                        <a:spcAft>
                          <a:spcPts val="600"/>
                        </a:spcAft>
                      </a:pPr>
                      <a:endParaRPr lang="en-GB" sz="1400">
                        <a:latin typeface="Calibri"/>
                        <a:ea typeface="Times New Roman"/>
                        <a:cs typeface="Times New Roman"/>
                      </a:endParaRPr>
                    </a:p>
                    <a:p>
                      <a:pPr>
                        <a:spcAft>
                          <a:spcPts val="600"/>
                        </a:spcAft>
                      </a:pPr>
                      <a:r>
                        <a:rPr lang="en-GB" sz="1400">
                          <a:latin typeface="Calibri"/>
                          <a:ea typeface="Times New Roman"/>
                          <a:cs typeface="Times New Roman"/>
                        </a:rPr>
                        <a:t>(</a:t>
                      </a:r>
                      <a:r>
                        <a:rPr lang="en-GB" sz="1400" err="1">
                          <a:latin typeface="Calibri"/>
                          <a:ea typeface="Times New Roman"/>
                          <a:cs typeface="Times New Roman"/>
                        </a:rPr>
                        <a:t>i</a:t>
                      </a:r>
                      <a:r>
                        <a:rPr lang="en-GB" sz="1400">
                          <a:latin typeface="Calibri"/>
                          <a:ea typeface="Times New Roman"/>
                          <a:cs typeface="Times New Roman"/>
                        </a:rPr>
                        <a:t>)     Structure</a:t>
                      </a:r>
                      <a:endParaRPr lang="en-GB" sz="1400">
                        <a:latin typeface="Times New Roman"/>
                        <a:ea typeface="Times New Roman"/>
                        <a:cs typeface="Times New Roman"/>
                      </a:endParaRPr>
                    </a:p>
                    <a:p>
                      <a:pPr>
                        <a:spcAft>
                          <a:spcPts val="600"/>
                        </a:spcAft>
                      </a:pPr>
                      <a:r>
                        <a:rPr lang="en-GB" sz="1400">
                          <a:latin typeface="Calibri"/>
                          <a:ea typeface="Times New Roman"/>
                          <a:cs typeface="Times New Roman"/>
                        </a:rPr>
                        <a:t>(ii)    Clarity of presentation</a:t>
                      </a:r>
                      <a:endParaRPr lang="en-GB" sz="1400">
                        <a:latin typeface="Times New Roman"/>
                        <a:ea typeface="Times New Roman"/>
                        <a:cs typeface="Times New Roman"/>
                      </a:endParaRPr>
                    </a:p>
                    <a:p>
                      <a:pPr>
                        <a:spcAft>
                          <a:spcPts val="600"/>
                        </a:spcAft>
                      </a:pPr>
                      <a:r>
                        <a:rPr lang="en-GB" sz="1400">
                          <a:latin typeface="Calibri"/>
                          <a:ea typeface="Times New Roman"/>
                          <a:cs typeface="Times New Roman"/>
                        </a:rPr>
                        <a:t>(ii)    Use of visual aids</a:t>
                      </a:r>
                      <a:endParaRPr lang="en-GB" sz="1400">
                        <a:latin typeface="Times New Roman"/>
                        <a:ea typeface="Times New Roman"/>
                        <a:cs typeface="Times New Roman"/>
                      </a:endParaRPr>
                    </a:p>
                    <a:p>
                      <a:pPr>
                        <a:spcAft>
                          <a:spcPts val="600"/>
                        </a:spcAft>
                      </a:pPr>
                      <a:r>
                        <a:rPr lang="en-GB" sz="1400">
                          <a:latin typeface="Calibri"/>
                          <a:ea typeface="Times New Roman"/>
                          <a:cs typeface="Times New Roman"/>
                        </a:rPr>
                        <a:t>(iv)   Coherence of the critique / defence</a:t>
                      </a:r>
                      <a:endParaRPr lang="en-GB" sz="1400">
                        <a:latin typeface="Times New Roman"/>
                        <a:ea typeface="Times New Roman"/>
                        <a:cs typeface="Times New Roman"/>
                      </a:endParaRPr>
                    </a:p>
                    <a:p>
                      <a:pPr>
                        <a:spcAft>
                          <a:spcPts val="600"/>
                        </a:spcAft>
                      </a:pPr>
                      <a:r>
                        <a:rPr lang="en-GB" sz="1400">
                          <a:latin typeface="Calibri"/>
                          <a:ea typeface="Times New Roman"/>
                          <a:cs typeface="Times New Roman"/>
                        </a:rPr>
                        <a:t>(v)    Response to questioning</a:t>
                      </a:r>
                      <a:endParaRPr lang="en-GB" sz="1400">
                        <a:latin typeface="Times New Roman"/>
                        <a:ea typeface="Times New Roman"/>
                        <a:cs typeface="Times New Roman"/>
                      </a:endParaRPr>
                    </a:p>
                  </a:txBody>
                  <a:tcPr marL="51956" marR="519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600"/>
                        </a:spcAft>
                      </a:pPr>
                      <a:endParaRPr lang="en-GB" sz="1400">
                        <a:latin typeface="Calibri"/>
                        <a:ea typeface="Times New Roman"/>
                        <a:cs typeface="Times New Roman"/>
                      </a:endParaRPr>
                    </a:p>
                    <a:p>
                      <a:pPr algn="ctr">
                        <a:spcAft>
                          <a:spcPts val="600"/>
                        </a:spcAft>
                      </a:pPr>
                      <a:r>
                        <a:rPr lang="en-GB" sz="1400">
                          <a:latin typeface="Calibri"/>
                          <a:ea typeface="Times New Roman"/>
                          <a:cs typeface="Times New Roman"/>
                        </a:rPr>
                        <a:t>2</a:t>
                      </a:r>
                      <a:endParaRPr lang="en-GB" sz="1400">
                        <a:latin typeface="Times New Roman"/>
                        <a:ea typeface="Times New Roman"/>
                        <a:cs typeface="Times New Roman"/>
                      </a:endParaRPr>
                    </a:p>
                    <a:p>
                      <a:pPr algn="ctr">
                        <a:spcAft>
                          <a:spcPts val="600"/>
                        </a:spcAft>
                      </a:pPr>
                      <a:r>
                        <a:rPr lang="en-GB" sz="1400">
                          <a:latin typeface="Calibri"/>
                          <a:ea typeface="Times New Roman"/>
                          <a:cs typeface="Times New Roman"/>
                        </a:rPr>
                        <a:t>2</a:t>
                      </a:r>
                      <a:endParaRPr lang="en-GB" sz="1400">
                        <a:latin typeface="Times New Roman"/>
                        <a:ea typeface="Times New Roman"/>
                        <a:cs typeface="Times New Roman"/>
                      </a:endParaRPr>
                    </a:p>
                    <a:p>
                      <a:pPr algn="ctr">
                        <a:spcAft>
                          <a:spcPts val="600"/>
                        </a:spcAft>
                      </a:pPr>
                      <a:r>
                        <a:rPr lang="en-GB" sz="1400">
                          <a:latin typeface="Calibri"/>
                          <a:ea typeface="Times New Roman"/>
                          <a:cs typeface="Times New Roman"/>
                        </a:rPr>
                        <a:t>2</a:t>
                      </a:r>
                      <a:endParaRPr lang="en-GB" sz="1400">
                        <a:latin typeface="Times New Roman"/>
                        <a:ea typeface="Times New Roman"/>
                        <a:cs typeface="Times New Roman"/>
                      </a:endParaRPr>
                    </a:p>
                    <a:p>
                      <a:pPr algn="ctr">
                        <a:spcAft>
                          <a:spcPts val="600"/>
                        </a:spcAft>
                      </a:pPr>
                      <a:r>
                        <a:rPr lang="en-GB" sz="1400">
                          <a:latin typeface="Calibri"/>
                          <a:ea typeface="Times New Roman"/>
                          <a:cs typeface="Times New Roman"/>
                        </a:rPr>
                        <a:t>8</a:t>
                      </a:r>
                      <a:endParaRPr lang="en-GB" sz="1400">
                        <a:latin typeface="Times New Roman"/>
                        <a:ea typeface="Times New Roman"/>
                        <a:cs typeface="Times New Roman"/>
                      </a:endParaRPr>
                    </a:p>
                    <a:p>
                      <a:pPr algn="ctr">
                        <a:spcAft>
                          <a:spcPts val="600"/>
                        </a:spcAft>
                      </a:pPr>
                      <a:r>
                        <a:rPr lang="en-GB" sz="1400">
                          <a:latin typeface="Calibri"/>
                          <a:ea typeface="Times New Roman"/>
                          <a:cs typeface="Times New Roman"/>
                        </a:rPr>
                        <a:t>6</a:t>
                      </a:r>
                      <a:endParaRPr lang="en-GB" sz="1400">
                        <a:latin typeface="Times New Roman"/>
                        <a:ea typeface="Times New Roman"/>
                        <a:cs typeface="Times New Roman"/>
                      </a:endParaRPr>
                    </a:p>
                  </a:txBody>
                  <a:tcPr marL="51956" marR="519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600"/>
                        </a:spcAft>
                      </a:pPr>
                      <a:endParaRPr lang="en-GB" sz="1400">
                        <a:latin typeface="Calibri"/>
                        <a:ea typeface="Times New Roman"/>
                        <a:cs typeface="Times New Roman"/>
                      </a:endParaRPr>
                    </a:p>
                    <a:p>
                      <a:pPr algn="ctr">
                        <a:spcAft>
                          <a:spcPts val="600"/>
                        </a:spcAft>
                      </a:pPr>
                      <a:r>
                        <a:rPr lang="en-GB" sz="1400">
                          <a:latin typeface="Calibri"/>
                          <a:ea typeface="Times New Roman"/>
                          <a:cs typeface="Times New Roman"/>
                        </a:rPr>
                        <a:t>20</a:t>
                      </a:r>
                      <a:endParaRPr lang="en-GB" sz="1400">
                        <a:latin typeface="Times New Roman"/>
                        <a:ea typeface="Times New Roman"/>
                        <a:cs typeface="Times New Roman"/>
                      </a:endParaRPr>
                    </a:p>
                  </a:txBody>
                  <a:tcPr marL="51956" marR="519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430997">
                <a:tc>
                  <a:txBody>
                    <a:bodyPr/>
                    <a:lstStyle/>
                    <a:p>
                      <a:pPr>
                        <a:spcAft>
                          <a:spcPts val="600"/>
                        </a:spcAft>
                      </a:pPr>
                      <a:endParaRPr lang="en-GB" sz="1400">
                        <a:latin typeface="Calibri"/>
                        <a:ea typeface="Times New Roman"/>
                        <a:cs typeface="Times New Roman"/>
                      </a:endParaRPr>
                    </a:p>
                    <a:p>
                      <a:pPr>
                        <a:spcAft>
                          <a:spcPts val="600"/>
                        </a:spcAft>
                      </a:pPr>
                      <a:r>
                        <a:rPr lang="en-GB" sz="1400" b="1">
                          <a:latin typeface="Calibri"/>
                          <a:ea typeface="Times New Roman"/>
                          <a:cs typeface="Times New Roman"/>
                        </a:rPr>
                        <a:t>Dissertation</a:t>
                      </a:r>
                      <a:endParaRPr lang="en-GB" sz="1400">
                        <a:latin typeface="Times New Roman"/>
                        <a:ea typeface="Times New Roman"/>
                        <a:cs typeface="Times New Roman"/>
                      </a:endParaRPr>
                    </a:p>
                  </a:txBody>
                  <a:tcPr marL="51956" marR="519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600"/>
                        </a:spcAft>
                      </a:pPr>
                      <a:endParaRPr lang="en-GB" sz="1400">
                        <a:latin typeface="Calibri"/>
                        <a:ea typeface="Times New Roman"/>
                        <a:cs typeface="Times New Roman"/>
                      </a:endParaRPr>
                    </a:p>
                  </a:txBody>
                  <a:tcPr marL="51956" marR="519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600"/>
                        </a:spcAft>
                      </a:pPr>
                      <a:r>
                        <a:rPr lang="en-GB" sz="1400" b="1">
                          <a:latin typeface="Calibri"/>
                          <a:ea typeface="Times New Roman"/>
                          <a:cs typeface="Times New Roman"/>
                        </a:rPr>
                        <a:t>Summative</a:t>
                      </a:r>
                      <a:endParaRPr lang="en-GB" sz="1400">
                        <a:latin typeface="Times New Roman"/>
                        <a:ea typeface="Times New Roman"/>
                        <a:cs typeface="Times New Roman"/>
                      </a:endParaRPr>
                    </a:p>
                  </a:txBody>
                  <a:tcPr marL="51956" marR="519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5"/>
                  </a:ext>
                </a:extLst>
              </a:tr>
              <a:tr h="1881669">
                <a:tc>
                  <a:txBody>
                    <a:bodyPr/>
                    <a:lstStyle/>
                    <a:p>
                      <a:pPr>
                        <a:spcAft>
                          <a:spcPts val="600"/>
                        </a:spcAft>
                      </a:pPr>
                      <a:endParaRPr lang="en-GB" sz="1400">
                        <a:latin typeface="Calibri"/>
                        <a:ea typeface="Times New Roman"/>
                        <a:cs typeface="Times New Roman"/>
                      </a:endParaRPr>
                    </a:p>
                    <a:p>
                      <a:pPr>
                        <a:spcAft>
                          <a:spcPts val="600"/>
                        </a:spcAft>
                      </a:pPr>
                      <a:r>
                        <a:rPr lang="en-GB" sz="1400">
                          <a:latin typeface="Calibri"/>
                          <a:ea typeface="Times New Roman"/>
                          <a:cs typeface="Times New Roman"/>
                        </a:rPr>
                        <a:t>(i)     Structure</a:t>
                      </a:r>
                      <a:endParaRPr lang="en-GB" sz="1400">
                        <a:latin typeface="Times New Roman"/>
                        <a:ea typeface="Times New Roman"/>
                        <a:cs typeface="Times New Roman"/>
                      </a:endParaRPr>
                    </a:p>
                    <a:p>
                      <a:pPr>
                        <a:spcAft>
                          <a:spcPts val="600"/>
                        </a:spcAft>
                      </a:pPr>
                      <a:r>
                        <a:rPr lang="en-GB" sz="1400">
                          <a:latin typeface="Calibri"/>
                          <a:ea typeface="Times New Roman"/>
                          <a:cs typeface="Times New Roman"/>
                        </a:rPr>
                        <a:t>(ii)   Clarity of presentation</a:t>
                      </a:r>
                      <a:endParaRPr lang="en-GB" sz="1400">
                        <a:latin typeface="Times New Roman"/>
                        <a:ea typeface="Times New Roman"/>
                        <a:cs typeface="Times New Roman"/>
                      </a:endParaRPr>
                    </a:p>
                    <a:p>
                      <a:pPr>
                        <a:spcAft>
                          <a:spcPts val="600"/>
                        </a:spcAft>
                      </a:pPr>
                      <a:r>
                        <a:rPr lang="en-GB" sz="1400">
                          <a:latin typeface="Calibri"/>
                          <a:ea typeface="Times New Roman"/>
                          <a:cs typeface="Times New Roman"/>
                        </a:rPr>
                        <a:t>(iii)  Justification</a:t>
                      </a:r>
                      <a:endParaRPr lang="en-GB" sz="1400">
                        <a:latin typeface="Times New Roman"/>
                        <a:ea typeface="Times New Roman"/>
                        <a:cs typeface="Times New Roman"/>
                      </a:endParaRPr>
                    </a:p>
                    <a:p>
                      <a:pPr>
                        <a:spcAft>
                          <a:spcPts val="600"/>
                        </a:spcAft>
                      </a:pPr>
                      <a:r>
                        <a:rPr lang="en-GB" sz="1400">
                          <a:latin typeface="Calibri"/>
                          <a:ea typeface="Times New Roman"/>
                          <a:cs typeface="Times New Roman"/>
                        </a:rPr>
                        <a:t>(iv)  Quality of results/solutions</a:t>
                      </a:r>
                      <a:endParaRPr lang="en-GB" sz="1400">
                        <a:latin typeface="Times New Roman"/>
                        <a:ea typeface="Times New Roman"/>
                        <a:cs typeface="Times New Roman"/>
                      </a:endParaRPr>
                    </a:p>
                    <a:p>
                      <a:pPr>
                        <a:spcAft>
                          <a:spcPts val="600"/>
                        </a:spcAft>
                      </a:pPr>
                      <a:r>
                        <a:rPr lang="en-GB" sz="1400">
                          <a:latin typeface="Calibri"/>
                          <a:ea typeface="Times New Roman"/>
                          <a:cs typeface="Times New Roman"/>
                        </a:rPr>
                        <a:t>(v)   Analysis and Evaluation of the results/solutions</a:t>
                      </a:r>
                      <a:endParaRPr lang="en-GB" sz="1400">
                        <a:latin typeface="Times New Roman"/>
                        <a:ea typeface="Times New Roman"/>
                        <a:cs typeface="Times New Roman"/>
                      </a:endParaRPr>
                    </a:p>
                    <a:p>
                      <a:pPr>
                        <a:spcAft>
                          <a:spcPts val="600"/>
                        </a:spcAft>
                      </a:pPr>
                      <a:r>
                        <a:rPr lang="en-GB" sz="1400">
                          <a:latin typeface="Calibri"/>
                          <a:ea typeface="Times New Roman"/>
                          <a:cs typeface="Times New Roman"/>
                        </a:rPr>
                        <a:t>(vi)  Accuracy of the abstract and conclusions</a:t>
                      </a:r>
                      <a:endParaRPr lang="en-GB" sz="1400">
                        <a:latin typeface="Times New Roman"/>
                        <a:ea typeface="Times New Roman"/>
                        <a:cs typeface="Times New Roman"/>
                      </a:endParaRPr>
                    </a:p>
                    <a:p>
                      <a:pPr>
                        <a:spcAft>
                          <a:spcPts val="600"/>
                        </a:spcAft>
                      </a:pPr>
                      <a:r>
                        <a:rPr lang="en-GB" sz="1400">
                          <a:latin typeface="Calibri"/>
                          <a:ea typeface="Times New Roman"/>
                          <a:cs typeface="Times New Roman"/>
                        </a:rPr>
                        <a:t>(vii) Referencing</a:t>
                      </a:r>
                      <a:endParaRPr lang="en-GB" sz="1400">
                        <a:latin typeface="Times New Roman"/>
                        <a:ea typeface="Times New Roman"/>
                        <a:cs typeface="Times New Roman"/>
                      </a:endParaRPr>
                    </a:p>
                  </a:txBody>
                  <a:tcPr marL="51956" marR="519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600"/>
                        </a:spcAft>
                      </a:pPr>
                      <a:endParaRPr lang="en-GB" sz="1400">
                        <a:latin typeface="Calibri"/>
                        <a:ea typeface="Times New Roman"/>
                        <a:cs typeface="Times New Roman"/>
                      </a:endParaRPr>
                    </a:p>
                    <a:p>
                      <a:pPr algn="ctr">
                        <a:spcAft>
                          <a:spcPts val="600"/>
                        </a:spcAft>
                      </a:pPr>
                      <a:r>
                        <a:rPr lang="en-GB" sz="1400">
                          <a:latin typeface="Calibri"/>
                          <a:ea typeface="Times New Roman"/>
                          <a:cs typeface="Times New Roman"/>
                        </a:rPr>
                        <a:t>5</a:t>
                      </a:r>
                      <a:endParaRPr lang="en-GB" sz="1400">
                        <a:latin typeface="Times New Roman"/>
                        <a:ea typeface="Times New Roman"/>
                        <a:cs typeface="Times New Roman"/>
                      </a:endParaRPr>
                    </a:p>
                    <a:p>
                      <a:pPr algn="ctr">
                        <a:spcAft>
                          <a:spcPts val="600"/>
                        </a:spcAft>
                      </a:pPr>
                      <a:r>
                        <a:rPr lang="en-GB" sz="1400">
                          <a:latin typeface="Calibri"/>
                          <a:ea typeface="Times New Roman"/>
                          <a:cs typeface="Times New Roman"/>
                        </a:rPr>
                        <a:t>5</a:t>
                      </a:r>
                      <a:endParaRPr lang="en-GB" sz="1400">
                        <a:latin typeface="Times New Roman"/>
                        <a:ea typeface="Times New Roman"/>
                        <a:cs typeface="Times New Roman"/>
                      </a:endParaRPr>
                    </a:p>
                    <a:p>
                      <a:pPr algn="ctr">
                        <a:spcAft>
                          <a:spcPts val="600"/>
                        </a:spcAft>
                      </a:pPr>
                      <a:r>
                        <a:rPr lang="en-GB" sz="1400">
                          <a:latin typeface="Calibri"/>
                          <a:ea typeface="Times New Roman"/>
                          <a:cs typeface="Times New Roman"/>
                        </a:rPr>
                        <a:t>10</a:t>
                      </a:r>
                      <a:endParaRPr lang="en-GB" sz="1400">
                        <a:latin typeface="Times New Roman"/>
                        <a:ea typeface="Times New Roman"/>
                        <a:cs typeface="Times New Roman"/>
                      </a:endParaRPr>
                    </a:p>
                    <a:p>
                      <a:pPr algn="ctr">
                        <a:spcAft>
                          <a:spcPts val="600"/>
                        </a:spcAft>
                      </a:pPr>
                      <a:r>
                        <a:rPr lang="en-GB" sz="1400">
                          <a:latin typeface="Calibri"/>
                          <a:ea typeface="Times New Roman"/>
                          <a:cs typeface="Times New Roman"/>
                        </a:rPr>
                        <a:t>15</a:t>
                      </a:r>
                      <a:endParaRPr lang="en-GB" sz="1400">
                        <a:latin typeface="Times New Roman"/>
                        <a:ea typeface="Times New Roman"/>
                        <a:cs typeface="Times New Roman"/>
                      </a:endParaRPr>
                    </a:p>
                    <a:p>
                      <a:pPr algn="ctr">
                        <a:spcAft>
                          <a:spcPts val="600"/>
                        </a:spcAft>
                      </a:pPr>
                      <a:r>
                        <a:rPr lang="en-GB" sz="1400">
                          <a:latin typeface="Calibri"/>
                          <a:ea typeface="Times New Roman"/>
                          <a:cs typeface="Times New Roman"/>
                        </a:rPr>
                        <a:t>30</a:t>
                      </a:r>
                      <a:endParaRPr lang="en-GB" sz="1400">
                        <a:latin typeface="Times New Roman"/>
                        <a:ea typeface="Times New Roman"/>
                        <a:cs typeface="Times New Roman"/>
                      </a:endParaRPr>
                    </a:p>
                    <a:p>
                      <a:pPr algn="ctr">
                        <a:spcAft>
                          <a:spcPts val="600"/>
                        </a:spcAft>
                      </a:pPr>
                      <a:r>
                        <a:rPr lang="en-GB" sz="1400">
                          <a:latin typeface="Calibri"/>
                          <a:ea typeface="Times New Roman"/>
                          <a:cs typeface="Times New Roman"/>
                        </a:rPr>
                        <a:t>10</a:t>
                      </a:r>
                      <a:endParaRPr lang="en-GB" sz="1400">
                        <a:latin typeface="Times New Roman"/>
                        <a:ea typeface="Times New Roman"/>
                        <a:cs typeface="Times New Roman"/>
                      </a:endParaRPr>
                    </a:p>
                    <a:p>
                      <a:pPr algn="ctr">
                        <a:spcAft>
                          <a:spcPts val="600"/>
                        </a:spcAft>
                      </a:pPr>
                      <a:r>
                        <a:rPr lang="en-GB" sz="1400">
                          <a:latin typeface="Calibri"/>
                          <a:ea typeface="Times New Roman"/>
                          <a:cs typeface="Times New Roman"/>
                        </a:rPr>
                        <a:t>5</a:t>
                      </a:r>
                      <a:endParaRPr lang="en-GB" sz="1400">
                        <a:latin typeface="Times New Roman"/>
                        <a:ea typeface="Times New Roman"/>
                        <a:cs typeface="Times New Roman"/>
                      </a:endParaRPr>
                    </a:p>
                  </a:txBody>
                  <a:tcPr marL="51956" marR="519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600"/>
                        </a:spcAft>
                      </a:pPr>
                      <a:endParaRPr lang="en-GB" sz="1400">
                        <a:latin typeface="Calibri"/>
                        <a:ea typeface="Times New Roman"/>
                        <a:cs typeface="Times New Roman"/>
                      </a:endParaRPr>
                    </a:p>
                    <a:p>
                      <a:pPr algn="ctr">
                        <a:spcAft>
                          <a:spcPts val="600"/>
                        </a:spcAft>
                      </a:pPr>
                      <a:r>
                        <a:rPr lang="en-GB" sz="1400">
                          <a:latin typeface="Calibri"/>
                          <a:ea typeface="Times New Roman"/>
                          <a:cs typeface="Times New Roman"/>
                        </a:rPr>
                        <a:t>80</a:t>
                      </a:r>
                      <a:endParaRPr lang="en-GB" sz="1400">
                        <a:latin typeface="Times New Roman"/>
                        <a:ea typeface="Times New Roman"/>
                        <a:cs typeface="Times New Roman"/>
                      </a:endParaRPr>
                    </a:p>
                  </a:txBody>
                  <a:tcPr marL="51956" marR="519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6"/>
                  </a:ext>
                </a:extLst>
              </a:tr>
              <a:tr h="189218">
                <a:tc>
                  <a:txBody>
                    <a:bodyPr/>
                    <a:lstStyle/>
                    <a:p>
                      <a:pPr>
                        <a:spcAft>
                          <a:spcPts val="600"/>
                        </a:spcAft>
                      </a:pPr>
                      <a:endParaRPr lang="en-GB" sz="1400">
                        <a:latin typeface="Calibri"/>
                        <a:ea typeface="Times New Roman"/>
                        <a:cs typeface="Times New Roman"/>
                      </a:endParaRPr>
                    </a:p>
                  </a:txBody>
                  <a:tcPr marL="51956" marR="519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600"/>
                        </a:spcAft>
                      </a:pPr>
                      <a:r>
                        <a:rPr lang="en-GB" sz="1400" b="1">
                          <a:latin typeface="Calibri"/>
                          <a:ea typeface="Times New Roman"/>
                          <a:cs typeface="Times New Roman"/>
                        </a:rPr>
                        <a:t>Total</a:t>
                      </a:r>
                      <a:endParaRPr lang="en-GB" sz="1400">
                        <a:latin typeface="Times New Roman"/>
                        <a:ea typeface="Times New Roman"/>
                        <a:cs typeface="Times New Roman"/>
                      </a:endParaRPr>
                    </a:p>
                  </a:txBody>
                  <a:tcPr marL="51956" marR="519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600"/>
                        </a:spcAft>
                      </a:pPr>
                      <a:r>
                        <a:rPr lang="en-GB" sz="1400" b="1">
                          <a:latin typeface="Calibri"/>
                          <a:ea typeface="Times New Roman"/>
                          <a:cs typeface="Times New Roman"/>
                        </a:rPr>
                        <a:t>100</a:t>
                      </a:r>
                      <a:endParaRPr lang="en-GB" sz="1400">
                        <a:latin typeface="Times New Roman"/>
                        <a:ea typeface="Times New Roman"/>
                        <a:cs typeface="Times New Roman"/>
                      </a:endParaRPr>
                    </a:p>
                  </a:txBody>
                  <a:tcPr marL="51956" marR="519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7"/>
                  </a:ext>
                </a:extLst>
              </a:tr>
            </a:tbl>
          </a:graphicData>
        </a:graphic>
      </p:graphicFrame>
      <p:sp>
        <p:nvSpPr>
          <p:cNvPr id="4" name="Footer Placeholder 3"/>
          <p:cNvSpPr>
            <a:spLocks noGrp="1"/>
          </p:cNvSpPr>
          <p:nvPr>
            <p:ph type="ftr" sz="quarter" idx="11"/>
          </p:nvPr>
        </p:nvSpPr>
        <p:spPr/>
        <p:txBody>
          <a:bodyPr/>
          <a:lstStyle/>
          <a:p>
            <a:pPr>
              <a:defRPr/>
            </a:pPr>
            <a:r>
              <a:rPr lang="en-GB" smtClean="0"/>
              <a:t>CH2021 postgraduate</a:t>
            </a:r>
            <a:endParaRPr lang="en-GB"/>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pPr>
                <a:defRPr/>
              </a:pPr>
              <a:t>4</a:t>
            </a:fld>
            <a:endParaRPr lang="en-GB"/>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2311813421"/>
              </p:ext>
            </p:extLst>
          </p:nvPr>
        </p:nvGraphicFramePr>
        <p:xfrm>
          <a:off x="395536" y="116632"/>
          <a:ext cx="8496944" cy="6759519"/>
        </p:xfrm>
        <a:graphic>
          <a:graphicData uri="http://schemas.openxmlformats.org/drawingml/2006/table">
            <a:tbl>
              <a:tblPr/>
              <a:tblGrid>
                <a:gridCol w="2163883">
                  <a:extLst>
                    <a:ext uri="{9D8B030D-6E8A-4147-A177-3AD203B41FA5}">
                      <a16:colId xmlns:a16="http://schemas.microsoft.com/office/drawing/2014/main" val="20000"/>
                    </a:ext>
                  </a:extLst>
                </a:gridCol>
                <a:gridCol w="2751428">
                  <a:extLst>
                    <a:ext uri="{9D8B030D-6E8A-4147-A177-3AD203B41FA5}">
                      <a16:colId xmlns:a16="http://schemas.microsoft.com/office/drawing/2014/main" val="20001"/>
                    </a:ext>
                  </a:extLst>
                </a:gridCol>
                <a:gridCol w="3581633">
                  <a:extLst>
                    <a:ext uri="{9D8B030D-6E8A-4147-A177-3AD203B41FA5}">
                      <a16:colId xmlns:a16="http://schemas.microsoft.com/office/drawing/2014/main" val="20002"/>
                    </a:ext>
                  </a:extLst>
                </a:gridCol>
              </a:tblGrid>
              <a:tr h="408568">
                <a:tc>
                  <a:txBody>
                    <a:bodyPr/>
                    <a:lstStyle/>
                    <a:p>
                      <a:pPr marL="457200" indent="-457200" algn="just">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400" b="1">
                          <a:solidFill>
                            <a:srgbClr val="FFFF00"/>
                          </a:solidFill>
                          <a:latin typeface="Calibri"/>
                          <a:ea typeface="Times New Roman"/>
                          <a:cs typeface="Times New Roman"/>
                        </a:rPr>
                        <a:t>GRADING:</a:t>
                      </a:r>
                      <a:endParaRPr lang="en-GB" sz="1100">
                        <a:solidFill>
                          <a:srgbClr val="FFFF00"/>
                        </a:solidFill>
                        <a:latin typeface="Times New Roman"/>
                        <a:ea typeface="Times New Roman"/>
                        <a:cs typeface="Times New Roman"/>
                      </a:endParaRPr>
                    </a:p>
                    <a:p>
                      <a:pPr marL="457200" indent="-457200" algn="just">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400" b="1">
                          <a:solidFill>
                            <a:srgbClr val="FFFF00"/>
                          </a:solidFill>
                          <a:latin typeface="Calibri"/>
                          <a:ea typeface="Times New Roman"/>
                          <a:cs typeface="Times New Roman"/>
                        </a:rPr>
                        <a:t>CRITERIA</a:t>
                      </a:r>
                      <a:endParaRPr lang="en-GB" sz="1100">
                        <a:solidFill>
                          <a:srgbClr val="FFFF00"/>
                        </a:solidFill>
                        <a:latin typeface="Times New Roman"/>
                        <a:ea typeface="Times New Roman"/>
                        <a:cs typeface="Times New Roman"/>
                      </a:endParaRPr>
                    </a:p>
                  </a:txBody>
                  <a:tcPr marL="54750" marR="54750" marT="0" marB="0">
                    <a:lnL w="190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457200" indent="-457200" algn="ctr">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400" b="1">
                          <a:solidFill>
                            <a:srgbClr val="FFFF00"/>
                          </a:solidFill>
                          <a:latin typeface="Calibri"/>
                          <a:ea typeface="Times New Roman"/>
                          <a:cs typeface="Times New Roman"/>
                        </a:rPr>
                        <a:t>M Pass</a:t>
                      </a:r>
                      <a:endParaRPr lang="en-GB" sz="1100">
                        <a:solidFill>
                          <a:srgbClr val="FFFF00"/>
                        </a:solidFill>
                        <a:latin typeface="Times New Roman"/>
                        <a:ea typeface="Times New Roman"/>
                        <a:cs typeface="Times New Roman"/>
                      </a:endParaRPr>
                    </a:p>
                    <a:p>
                      <a:pPr marL="457200" indent="-457200" algn="ctr">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400" b="1">
                          <a:solidFill>
                            <a:srgbClr val="FFFF00"/>
                          </a:solidFill>
                          <a:latin typeface="Calibri"/>
                          <a:ea typeface="Times New Roman"/>
                          <a:cs typeface="Times New Roman"/>
                        </a:rPr>
                        <a:t>50%</a:t>
                      </a:r>
                      <a:endParaRPr lang="en-GB" sz="1100">
                        <a:solidFill>
                          <a:srgbClr val="FFFF00"/>
                        </a:solidFill>
                        <a:latin typeface="Times New Roman"/>
                        <a:ea typeface="Times New Roman"/>
                        <a:cs typeface="Times New Roman"/>
                      </a:endParaRPr>
                    </a:p>
                  </a:txBody>
                  <a:tcPr marL="54750" marR="547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457200" indent="-457200" algn="ctr">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400" b="1">
                          <a:solidFill>
                            <a:srgbClr val="FFFF00"/>
                          </a:solidFill>
                          <a:latin typeface="Calibri"/>
                          <a:ea typeface="Times New Roman"/>
                          <a:cs typeface="Times New Roman"/>
                        </a:rPr>
                        <a:t>M Merit/Distinction</a:t>
                      </a:r>
                      <a:endParaRPr lang="en-GB" sz="1100">
                        <a:solidFill>
                          <a:srgbClr val="FFFF00"/>
                        </a:solidFill>
                        <a:latin typeface="Times New Roman"/>
                        <a:ea typeface="Times New Roman"/>
                        <a:cs typeface="Times New Roman"/>
                      </a:endParaRPr>
                    </a:p>
                    <a:p>
                      <a:pPr marL="457200" indent="-457200" algn="ctr">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400" b="1">
                          <a:solidFill>
                            <a:srgbClr val="FFFF00"/>
                          </a:solidFill>
                          <a:latin typeface="Calibri"/>
                          <a:ea typeface="Times New Roman"/>
                          <a:cs typeface="Times New Roman"/>
                        </a:rPr>
                        <a:t>(Merit 60% plus /Distinction 70% plus)</a:t>
                      </a:r>
                      <a:endParaRPr lang="en-GB" sz="1100">
                        <a:solidFill>
                          <a:srgbClr val="FFFF00"/>
                        </a:solidFill>
                        <a:latin typeface="Times New Roman"/>
                        <a:ea typeface="Times New Roman"/>
                        <a:cs typeface="Times New Roman"/>
                      </a:endParaRPr>
                    </a:p>
                  </a:txBody>
                  <a:tcPr marL="54750" marR="54750" marT="0" marB="0">
                    <a:lnL w="1270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1021419">
                <a:tc>
                  <a:txBody>
                    <a:bodyPr/>
                    <a:lstStyle/>
                    <a:p>
                      <a:pPr>
                        <a:spcAft>
                          <a:spcPts val="0"/>
                        </a:spcAft>
                        <a:tabLst>
                          <a:tab pos="914400" algn="l"/>
                          <a:tab pos="1371600" algn="l"/>
                          <a:tab pos="1828800" algn="l"/>
                          <a:tab pos="2286000" algn="l"/>
                          <a:tab pos="2743200" algn="l"/>
                          <a:tab pos="3200400" algn="l"/>
                          <a:tab pos="3657600" algn="l"/>
                          <a:tab pos="4114800" algn="l"/>
                          <a:tab pos="4572000" algn="l"/>
                          <a:tab pos="5029200" algn="l"/>
                          <a:tab pos="5486400" algn="l"/>
                        </a:tabLst>
                      </a:pPr>
                      <a:r>
                        <a:rPr lang="en-GB" sz="1400" b="1">
                          <a:latin typeface="Calibri"/>
                          <a:ea typeface="Times New Roman"/>
                          <a:cs typeface="Times New Roman"/>
                        </a:rPr>
                        <a:t>INTRODUCTORY MATERIAL</a:t>
                      </a:r>
                      <a:endParaRPr lang="en-GB" sz="1100">
                        <a:latin typeface="Times New Roman"/>
                        <a:ea typeface="Times New Roman"/>
                        <a:cs typeface="Times New Roman"/>
                      </a:endParaRPr>
                    </a:p>
                  </a:txBody>
                  <a:tcPr marL="54750" marR="54750" marT="0" marB="0">
                    <a:lnL w="190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400">
                          <a:latin typeface="Calibri"/>
                          <a:ea typeface="Times New Roman"/>
                          <a:cs typeface="Times New Roman"/>
                        </a:rPr>
                        <a:t>Consistent and logical introduction of the research and the significance of the hypotheses </a:t>
                      </a:r>
                      <a:endParaRPr lang="en-GB" sz="1100">
                        <a:latin typeface="Times New Roman"/>
                        <a:ea typeface="Times New Roman"/>
                        <a:cs typeface="Times New Roman"/>
                      </a:endParaRPr>
                    </a:p>
                  </a:txBody>
                  <a:tcPr marL="54750" marR="547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400">
                          <a:latin typeface="Calibri"/>
                          <a:ea typeface="Times New Roman"/>
                          <a:cs typeface="Times New Roman"/>
                        </a:rPr>
                        <a:t>Set the research in a very coherent form and effectively show the significance of the hypotheses for the academic community</a:t>
                      </a:r>
                      <a:endParaRPr lang="en-GB" sz="1100">
                        <a:latin typeface="Times New Roman"/>
                        <a:ea typeface="Times New Roman"/>
                        <a:cs typeface="Times New Roman"/>
                      </a:endParaRPr>
                    </a:p>
                  </a:txBody>
                  <a:tcPr marL="54750" marR="54750" marT="0" marB="0">
                    <a:lnL w="1270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612851">
                <a:tc>
                  <a:txBody>
                    <a:bodyPr/>
                    <a:lstStyle/>
                    <a:p>
                      <a:pPr marL="457200" indent="-457200" algn="just">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400" b="1">
                          <a:solidFill>
                            <a:schemeClr val="accent2">
                              <a:lumMod val="60000"/>
                              <a:lumOff val="40000"/>
                            </a:schemeClr>
                          </a:solidFill>
                          <a:latin typeface="Calibri"/>
                          <a:ea typeface="Times New Roman"/>
                          <a:cs typeface="Times New Roman"/>
                        </a:rPr>
                        <a:t>RESEARCH</a:t>
                      </a:r>
                      <a:endParaRPr lang="en-GB" sz="1100">
                        <a:solidFill>
                          <a:schemeClr val="accent2">
                            <a:lumMod val="60000"/>
                            <a:lumOff val="40000"/>
                          </a:schemeClr>
                        </a:solidFill>
                        <a:latin typeface="Times New Roman"/>
                        <a:ea typeface="Times New Roman"/>
                        <a:cs typeface="Times New Roman"/>
                      </a:endParaRPr>
                    </a:p>
                    <a:p>
                      <a:pPr marL="457200" indent="-457200" algn="just">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400" b="1">
                          <a:solidFill>
                            <a:schemeClr val="accent2">
                              <a:lumMod val="60000"/>
                              <a:lumOff val="40000"/>
                            </a:schemeClr>
                          </a:solidFill>
                          <a:latin typeface="Calibri"/>
                          <a:ea typeface="Times New Roman"/>
                          <a:cs typeface="Times New Roman"/>
                        </a:rPr>
                        <a:t>(methodology)</a:t>
                      </a:r>
                      <a:endParaRPr lang="en-GB" sz="1100">
                        <a:solidFill>
                          <a:schemeClr val="accent2">
                            <a:lumMod val="60000"/>
                            <a:lumOff val="40000"/>
                          </a:schemeClr>
                        </a:solidFill>
                        <a:latin typeface="Times New Roman"/>
                        <a:ea typeface="Times New Roman"/>
                        <a:cs typeface="Times New Roman"/>
                      </a:endParaRPr>
                    </a:p>
                  </a:txBody>
                  <a:tcPr marL="54750" marR="54750" marT="0" marB="0">
                    <a:lnL w="190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400">
                          <a:solidFill>
                            <a:schemeClr val="accent2">
                              <a:lumMod val="60000"/>
                              <a:lumOff val="40000"/>
                            </a:schemeClr>
                          </a:solidFill>
                          <a:latin typeface="Calibri"/>
                          <a:ea typeface="Times New Roman"/>
                          <a:cs typeface="Times New Roman"/>
                        </a:rPr>
                        <a:t>Identification and application of current research into topic</a:t>
                      </a:r>
                      <a:endParaRPr lang="en-GB" sz="1100">
                        <a:solidFill>
                          <a:schemeClr val="accent2">
                            <a:lumMod val="60000"/>
                            <a:lumOff val="40000"/>
                          </a:schemeClr>
                        </a:solidFill>
                        <a:latin typeface="Times New Roman"/>
                        <a:ea typeface="Times New Roman"/>
                        <a:cs typeface="Times New Roman"/>
                      </a:endParaRPr>
                    </a:p>
                  </a:txBody>
                  <a:tcPr marL="54750" marR="547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400">
                          <a:solidFill>
                            <a:schemeClr val="accent2">
                              <a:lumMod val="60000"/>
                              <a:lumOff val="40000"/>
                            </a:schemeClr>
                          </a:solidFill>
                          <a:latin typeface="Calibri"/>
                          <a:ea typeface="Times New Roman"/>
                          <a:cs typeface="Times New Roman"/>
                        </a:rPr>
                        <a:t>Wide-ranging use of appropriate and imaginative research methodology</a:t>
                      </a:r>
                      <a:endParaRPr lang="en-GB" sz="1100">
                        <a:solidFill>
                          <a:schemeClr val="accent2">
                            <a:lumMod val="60000"/>
                            <a:lumOff val="40000"/>
                          </a:schemeClr>
                        </a:solidFill>
                        <a:latin typeface="Times New Roman"/>
                        <a:ea typeface="Times New Roman"/>
                        <a:cs typeface="Times New Roman"/>
                      </a:endParaRPr>
                    </a:p>
                  </a:txBody>
                  <a:tcPr marL="54750" marR="54750" marT="0" marB="0">
                    <a:lnL w="1270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1225703">
                <a:tc>
                  <a:txBody>
                    <a:bodyPr/>
                    <a:lstStyle/>
                    <a:p>
                      <a:pPr>
                        <a:spcAft>
                          <a:spcPts val="0"/>
                        </a:spcAft>
                      </a:pPr>
                      <a:r>
                        <a:rPr lang="en-GB" sz="1400" b="1">
                          <a:latin typeface="Calibri"/>
                          <a:ea typeface="Times New Roman"/>
                          <a:cs typeface="Times New Roman"/>
                        </a:rPr>
                        <a:t>CONCEPT DEVELOPMENT AND PLANNING</a:t>
                      </a:r>
                      <a:endParaRPr lang="en-GB" sz="1100">
                        <a:latin typeface="Times New Roman"/>
                        <a:ea typeface="Times New Roman"/>
                        <a:cs typeface="Times New Roman"/>
                      </a:endParaRPr>
                    </a:p>
                  </a:txBody>
                  <a:tcPr marL="54750" marR="54750" marT="0" marB="0">
                    <a:lnL w="190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400">
                          <a:latin typeface="Calibri"/>
                          <a:ea typeface="Times New Roman"/>
                          <a:cs typeface="Times New Roman"/>
                        </a:rPr>
                        <a:t>Rational and logical understanding of issues and corresponding presentation.  Set clearly within a wider academic context.</a:t>
                      </a:r>
                      <a:endParaRPr lang="en-GB" sz="1100">
                        <a:latin typeface="Times New Roman"/>
                        <a:ea typeface="Times New Roman"/>
                        <a:cs typeface="Times New Roman"/>
                      </a:endParaRPr>
                    </a:p>
                  </a:txBody>
                  <a:tcPr marL="54750" marR="547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400">
                          <a:latin typeface="Calibri"/>
                          <a:ea typeface="Times New Roman"/>
                          <a:cs typeface="Times New Roman"/>
                        </a:rPr>
                        <a:t>Comprehensive, logical, contemporary understanding leading to  insights and clear critical thinking of the literature in the context of the research</a:t>
                      </a:r>
                      <a:endParaRPr lang="en-GB" sz="1100">
                        <a:latin typeface="Times New Roman"/>
                        <a:ea typeface="Times New Roman"/>
                        <a:cs typeface="Times New Roman"/>
                      </a:endParaRPr>
                    </a:p>
                  </a:txBody>
                  <a:tcPr marL="54750" marR="54750" marT="0" marB="0">
                    <a:lnL w="1270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1021419">
                <a:tc>
                  <a:txBody>
                    <a:bodyPr/>
                    <a:lstStyle/>
                    <a:p>
                      <a:pPr>
                        <a:spcAft>
                          <a:spcPts val="0"/>
                        </a:spcAft>
                      </a:pPr>
                      <a:r>
                        <a:rPr lang="en-GB" sz="1400" b="1">
                          <a:solidFill>
                            <a:schemeClr val="accent2">
                              <a:lumMod val="60000"/>
                              <a:lumOff val="40000"/>
                            </a:schemeClr>
                          </a:solidFill>
                          <a:latin typeface="Calibri"/>
                          <a:ea typeface="Times New Roman"/>
                          <a:cs typeface="Times New Roman"/>
                        </a:rPr>
                        <a:t>ANALYSIS AND SYNTHESIS OF RESEARCH</a:t>
                      </a:r>
                      <a:endParaRPr lang="en-GB" sz="1100">
                        <a:solidFill>
                          <a:schemeClr val="accent2">
                            <a:lumMod val="60000"/>
                            <a:lumOff val="40000"/>
                          </a:schemeClr>
                        </a:solidFill>
                        <a:latin typeface="Times New Roman"/>
                        <a:ea typeface="Times New Roman"/>
                        <a:cs typeface="Times New Roman"/>
                      </a:endParaRPr>
                    </a:p>
                  </a:txBody>
                  <a:tcPr marL="54750" marR="54750" marT="0" marB="0">
                    <a:lnL w="190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400">
                          <a:solidFill>
                            <a:schemeClr val="accent2">
                              <a:lumMod val="60000"/>
                              <a:lumOff val="40000"/>
                            </a:schemeClr>
                          </a:solidFill>
                          <a:latin typeface="Calibri"/>
                          <a:ea typeface="Times New Roman"/>
                          <a:cs typeface="Times New Roman"/>
                        </a:rPr>
                        <a:t>Application, analysis and evaluation of appropriate primary research to an appropriate standard</a:t>
                      </a:r>
                      <a:endParaRPr lang="en-GB" sz="1100">
                        <a:solidFill>
                          <a:schemeClr val="accent2">
                            <a:lumMod val="60000"/>
                            <a:lumOff val="40000"/>
                          </a:schemeClr>
                        </a:solidFill>
                        <a:latin typeface="Times New Roman"/>
                        <a:ea typeface="Times New Roman"/>
                        <a:cs typeface="Times New Roman"/>
                      </a:endParaRPr>
                    </a:p>
                  </a:txBody>
                  <a:tcPr marL="54750" marR="547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400">
                          <a:solidFill>
                            <a:schemeClr val="accent2">
                              <a:lumMod val="60000"/>
                              <a:lumOff val="40000"/>
                            </a:schemeClr>
                          </a:solidFill>
                          <a:latin typeface="Calibri"/>
                          <a:ea typeface="Times New Roman"/>
                          <a:cs typeface="Times New Roman"/>
                        </a:rPr>
                        <a:t>Evaluation of research used to develop new concepts and contribute to the academic debate.  Should be of publishable quality.</a:t>
                      </a:r>
                      <a:endParaRPr lang="en-GB" sz="1100">
                        <a:solidFill>
                          <a:schemeClr val="accent2">
                            <a:lumMod val="60000"/>
                            <a:lumOff val="40000"/>
                          </a:schemeClr>
                        </a:solidFill>
                        <a:latin typeface="Times New Roman"/>
                        <a:ea typeface="Times New Roman"/>
                        <a:cs typeface="Times New Roman"/>
                      </a:endParaRPr>
                    </a:p>
                  </a:txBody>
                  <a:tcPr marL="54750" marR="54750" marT="0" marB="0">
                    <a:lnL w="1270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817135">
                <a:tc>
                  <a:txBody>
                    <a:bodyPr/>
                    <a:lstStyle/>
                    <a:p>
                      <a:pPr>
                        <a:spcAft>
                          <a:spcPts val="0"/>
                        </a:spcAft>
                      </a:pPr>
                      <a:r>
                        <a:rPr lang="en-GB" sz="1400" b="1">
                          <a:latin typeface="Calibri"/>
                          <a:ea typeface="Times New Roman"/>
                          <a:cs typeface="Times New Roman"/>
                        </a:rPr>
                        <a:t>REFERENCING</a:t>
                      </a:r>
                      <a:endParaRPr lang="en-GB" sz="1100">
                        <a:latin typeface="Times New Roman"/>
                        <a:ea typeface="Times New Roman"/>
                        <a:cs typeface="Times New Roman"/>
                      </a:endParaRPr>
                    </a:p>
                  </a:txBody>
                  <a:tcPr marL="54750" marR="54750" marT="0" marB="0">
                    <a:lnL w="190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400">
                          <a:latin typeface="Calibri"/>
                          <a:ea typeface="Times New Roman"/>
                          <a:cs typeface="Times New Roman"/>
                        </a:rPr>
                        <a:t>Consistent use of referencing system.  Extensive use of Journal articles</a:t>
                      </a:r>
                      <a:endParaRPr lang="en-GB" sz="1100">
                        <a:latin typeface="Times New Roman"/>
                        <a:ea typeface="Times New Roman"/>
                        <a:cs typeface="Times New Roman"/>
                      </a:endParaRPr>
                    </a:p>
                  </a:txBody>
                  <a:tcPr marL="54750" marR="547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400">
                          <a:latin typeface="Calibri"/>
                          <a:ea typeface="Times New Roman"/>
                          <a:cs typeface="Times New Roman"/>
                        </a:rPr>
                        <a:t>Consistent and accurate use of an appropriate referencing system and quality research literature</a:t>
                      </a:r>
                      <a:endParaRPr lang="en-GB" sz="1100">
                        <a:latin typeface="Times New Roman"/>
                        <a:ea typeface="Times New Roman"/>
                        <a:cs typeface="Times New Roman"/>
                      </a:endParaRPr>
                    </a:p>
                  </a:txBody>
                  <a:tcPr marL="54750" marR="54750" marT="0" marB="0">
                    <a:lnL w="1270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5"/>
                  </a:ext>
                </a:extLst>
              </a:tr>
              <a:tr h="1634272">
                <a:tc>
                  <a:txBody>
                    <a:bodyPr/>
                    <a:lstStyle/>
                    <a:p>
                      <a:pPr>
                        <a:spcAft>
                          <a:spcPts val="0"/>
                        </a:spcAft>
                      </a:pPr>
                      <a:r>
                        <a:rPr lang="en-GB" sz="1400" b="1">
                          <a:solidFill>
                            <a:schemeClr val="accent2">
                              <a:lumMod val="60000"/>
                              <a:lumOff val="40000"/>
                            </a:schemeClr>
                          </a:solidFill>
                          <a:latin typeface="Calibri"/>
                          <a:ea typeface="Times New Roman"/>
                          <a:cs typeface="Times New Roman"/>
                        </a:rPr>
                        <a:t>VIVA VOCE</a:t>
                      </a:r>
                      <a:endParaRPr lang="en-GB" sz="1100">
                        <a:solidFill>
                          <a:schemeClr val="accent2">
                            <a:lumMod val="60000"/>
                            <a:lumOff val="40000"/>
                          </a:schemeClr>
                        </a:solidFill>
                        <a:latin typeface="Times New Roman"/>
                        <a:ea typeface="Times New Roman"/>
                        <a:cs typeface="Times New Roman"/>
                      </a:endParaRPr>
                    </a:p>
                  </a:txBody>
                  <a:tcPr marL="54750" marR="54750" marT="0" marB="0">
                    <a:lnL w="190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400">
                          <a:solidFill>
                            <a:schemeClr val="accent2">
                              <a:lumMod val="60000"/>
                              <a:lumOff val="40000"/>
                            </a:schemeClr>
                          </a:solidFill>
                          <a:latin typeface="Calibri"/>
                          <a:ea typeface="Times New Roman"/>
                          <a:cs typeface="Times New Roman"/>
                        </a:rPr>
                        <a:t>Clearly structured and use visual aids appropriately.  Defend the research to a high academic standard and answer the questions with academic maturity</a:t>
                      </a:r>
                      <a:endParaRPr lang="en-GB" sz="1100">
                        <a:solidFill>
                          <a:schemeClr val="accent2">
                            <a:lumMod val="60000"/>
                            <a:lumOff val="40000"/>
                          </a:schemeClr>
                        </a:solidFill>
                        <a:latin typeface="Times New Roman"/>
                        <a:ea typeface="Times New Roman"/>
                        <a:cs typeface="Times New Roman"/>
                      </a:endParaRPr>
                    </a:p>
                  </a:txBody>
                  <a:tcPr marL="54750" marR="547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400">
                          <a:solidFill>
                            <a:schemeClr val="accent2">
                              <a:lumMod val="60000"/>
                              <a:lumOff val="40000"/>
                            </a:schemeClr>
                          </a:solidFill>
                          <a:latin typeface="Calibri"/>
                          <a:ea typeface="Times New Roman"/>
                          <a:cs typeface="Times New Roman"/>
                        </a:rPr>
                        <a:t>Very coherently structured and effectively presented.  The defence should be a very high academic standard and the answering should demonstrate a clear awareness of the works contribution to the academic debate.</a:t>
                      </a:r>
                      <a:endParaRPr lang="en-GB" sz="1100">
                        <a:solidFill>
                          <a:schemeClr val="accent2">
                            <a:lumMod val="60000"/>
                            <a:lumOff val="40000"/>
                          </a:schemeClr>
                        </a:solidFill>
                        <a:latin typeface="Times New Roman"/>
                        <a:ea typeface="Times New Roman"/>
                        <a:cs typeface="Times New Roman"/>
                      </a:endParaRPr>
                    </a:p>
                  </a:txBody>
                  <a:tcPr marL="54750" marR="54750" marT="0" marB="0">
                    <a:lnL w="1270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6"/>
                  </a:ext>
                </a:extLst>
              </a:tr>
            </a:tbl>
          </a:graphicData>
        </a:graphic>
      </p:graphicFrame>
      <p:sp>
        <p:nvSpPr>
          <p:cNvPr id="4" name="Footer Placeholder 3"/>
          <p:cNvSpPr>
            <a:spLocks noGrp="1"/>
          </p:cNvSpPr>
          <p:nvPr>
            <p:ph type="ftr" sz="quarter" idx="11"/>
          </p:nvPr>
        </p:nvSpPr>
        <p:spPr/>
        <p:txBody>
          <a:bodyPr/>
          <a:lstStyle/>
          <a:p>
            <a:pPr>
              <a:defRPr/>
            </a:pPr>
            <a:r>
              <a:rPr lang="en-GB" smtClean="0"/>
              <a:t>CH2021 postgraduate</a:t>
            </a:r>
            <a:endParaRPr lang="en-GB"/>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pPr>
                <a:defRPr/>
              </a:pPr>
              <a:t>5</a:t>
            </a:fld>
            <a:endParaRPr lang="en-GB"/>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388"/>
            <a:ext cx="7467600" cy="1143000"/>
          </a:xfrm>
        </p:spPr>
        <p:txBody>
          <a:bodyPr/>
          <a:lstStyle/>
          <a:p>
            <a:r>
              <a:rPr lang="en-GB"/>
              <a:t>Skills and Aptitude</a:t>
            </a:r>
          </a:p>
        </p:txBody>
      </p:sp>
      <p:sp>
        <p:nvSpPr>
          <p:cNvPr id="6" name="Content Placeholder 5"/>
          <p:cNvSpPr>
            <a:spLocks noGrp="1"/>
          </p:cNvSpPr>
          <p:nvPr>
            <p:ph sz="half" idx="1"/>
          </p:nvPr>
        </p:nvSpPr>
        <p:spPr>
          <a:xfrm rot="20832113">
            <a:off x="453110" y="3825432"/>
            <a:ext cx="3878487" cy="4525963"/>
          </a:xfrm>
        </p:spPr>
        <p:txBody>
          <a:bodyPr/>
          <a:lstStyle/>
          <a:p>
            <a:r>
              <a:rPr lang="en-GB"/>
              <a:t>Skills</a:t>
            </a:r>
          </a:p>
          <a:p>
            <a:r>
              <a:rPr lang="en-GB">
                <a:solidFill>
                  <a:srgbClr val="FFFF00"/>
                </a:solidFill>
              </a:rPr>
              <a:t>Communication</a:t>
            </a:r>
          </a:p>
          <a:p>
            <a:r>
              <a:rPr lang="en-GB">
                <a:solidFill>
                  <a:srgbClr val="FFFF00"/>
                </a:solidFill>
              </a:rPr>
              <a:t>Evaluation &amp; analysis</a:t>
            </a:r>
          </a:p>
          <a:p>
            <a:r>
              <a:rPr lang="en-GB">
                <a:solidFill>
                  <a:srgbClr val="FFFF00"/>
                </a:solidFill>
              </a:rPr>
              <a:t>IT</a:t>
            </a:r>
          </a:p>
          <a:p>
            <a:r>
              <a:rPr lang="en-GB">
                <a:solidFill>
                  <a:srgbClr val="FFFF00"/>
                </a:solidFill>
              </a:rPr>
              <a:t>Project management</a:t>
            </a:r>
          </a:p>
        </p:txBody>
      </p:sp>
      <p:sp>
        <p:nvSpPr>
          <p:cNvPr id="7" name="Content Placeholder 6"/>
          <p:cNvSpPr>
            <a:spLocks noGrp="1"/>
          </p:cNvSpPr>
          <p:nvPr>
            <p:ph sz="half" idx="2"/>
          </p:nvPr>
        </p:nvSpPr>
        <p:spPr>
          <a:xfrm rot="1352375">
            <a:off x="4860032" y="1556792"/>
            <a:ext cx="3657600" cy="4525963"/>
          </a:xfrm>
        </p:spPr>
        <p:txBody>
          <a:bodyPr/>
          <a:lstStyle/>
          <a:p>
            <a:r>
              <a:rPr lang="en-GB"/>
              <a:t>Aptitude</a:t>
            </a:r>
          </a:p>
          <a:p>
            <a:r>
              <a:rPr lang="en-GB">
                <a:solidFill>
                  <a:srgbClr val="FFFF00"/>
                </a:solidFill>
              </a:rPr>
              <a:t>Knowledge </a:t>
            </a:r>
          </a:p>
          <a:p>
            <a:r>
              <a:rPr lang="en-GB">
                <a:solidFill>
                  <a:srgbClr val="FFFF00"/>
                </a:solidFill>
              </a:rPr>
              <a:t>Comprehension</a:t>
            </a:r>
          </a:p>
          <a:p>
            <a:r>
              <a:rPr lang="en-GB">
                <a:solidFill>
                  <a:srgbClr val="FFFF00"/>
                </a:solidFill>
              </a:rPr>
              <a:t>Critical thinking</a:t>
            </a:r>
          </a:p>
          <a:p>
            <a:r>
              <a:rPr lang="en-GB">
                <a:solidFill>
                  <a:srgbClr val="FFFF00"/>
                </a:solidFill>
              </a:rPr>
              <a:t>Independent thinking</a:t>
            </a:r>
          </a:p>
          <a:p>
            <a:r>
              <a:rPr lang="en-GB">
                <a:solidFill>
                  <a:srgbClr val="FFFF00"/>
                </a:solidFill>
              </a:rPr>
              <a:t>Reflective</a:t>
            </a:r>
          </a:p>
          <a:p>
            <a:r>
              <a:rPr lang="en-GB">
                <a:solidFill>
                  <a:srgbClr val="FFFF00"/>
                </a:solidFill>
              </a:rPr>
              <a:t>New ideas</a:t>
            </a:r>
          </a:p>
        </p:txBody>
      </p:sp>
      <p:sp>
        <p:nvSpPr>
          <p:cNvPr id="4" name="Footer Placeholder 3"/>
          <p:cNvSpPr>
            <a:spLocks noGrp="1"/>
          </p:cNvSpPr>
          <p:nvPr>
            <p:ph type="ftr" sz="quarter" idx="11"/>
          </p:nvPr>
        </p:nvSpPr>
        <p:spPr/>
        <p:txBody>
          <a:bodyPr/>
          <a:lstStyle/>
          <a:p>
            <a:pPr>
              <a:defRPr/>
            </a:pPr>
            <a:r>
              <a:rPr lang="en-GB" smtClean="0"/>
              <a:t>CH2021 postgraduate</a:t>
            </a:r>
            <a:endParaRPr lang="en-GB"/>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pPr>
                <a:defRPr/>
              </a:pPr>
              <a:t>6</a:t>
            </a:fld>
            <a:endParaRPr lang="en-GB"/>
          </a:p>
        </p:txBody>
      </p:sp>
      <p:pic>
        <p:nvPicPr>
          <p:cNvPr id="2253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9773750">
            <a:off x="1088898" y="1816633"/>
            <a:ext cx="3783390" cy="177661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7787190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0"/>
            <a:ext cx="7467600" cy="1143000"/>
          </a:xfrm>
        </p:spPr>
        <p:txBody>
          <a:bodyPr/>
          <a:lstStyle/>
          <a:p>
            <a:r>
              <a:rPr lang="en-GB"/>
              <a:t>Skills</a:t>
            </a:r>
          </a:p>
        </p:txBody>
      </p:sp>
      <p:sp>
        <p:nvSpPr>
          <p:cNvPr id="3" name="Content Placeholder 2"/>
          <p:cNvSpPr>
            <a:spLocks noGrp="1"/>
          </p:cNvSpPr>
          <p:nvPr>
            <p:ph idx="1"/>
          </p:nvPr>
        </p:nvSpPr>
        <p:spPr>
          <a:xfrm>
            <a:off x="50540" y="908720"/>
            <a:ext cx="4665476" cy="5688631"/>
          </a:xfrm>
        </p:spPr>
        <p:txBody>
          <a:bodyPr>
            <a:normAutofit/>
          </a:bodyPr>
          <a:lstStyle/>
          <a:p>
            <a:r>
              <a:rPr lang="en-GB"/>
              <a:t>‘Roberts agenda’ 2001 need to address postgraduate ‘skills gap’</a:t>
            </a:r>
          </a:p>
          <a:p>
            <a:r>
              <a:rPr lang="en-GB"/>
              <a:t>Research Council 2014:</a:t>
            </a:r>
          </a:p>
          <a:p>
            <a:pPr lvl="1"/>
            <a:r>
              <a:rPr lang="en-GB" sz="2000">
                <a:solidFill>
                  <a:srgbClr val="FFFF00"/>
                </a:solidFill>
              </a:rPr>
              <a:t>Research skills/techniques</a:t>
            </a:r>
          </a:p>
          <a:p>
            <a:pPr lvl="1"/>
            <a:r>
              <a:rPr lang="en-GB" sz="2000">
                <a:solidFill>
                  <a:srgbClr val="FFFF00"/>
                </a:solidFill>
              </a:rPr>
              <a:t>Research environment</a:t>
            </a:r>
          </a:p>
          <a:p>
            <a:pPr lvl="1"/>
            <a:r>
              <a:rPr lang="en-GB" sz="2000">
                <a:solidFill>
                  <a:srgbClr val="FFFF00"/>
                </a:solidFill>
              </a:rPr>
              <a:t>Research management</a:t>
            </a:r>
          </a:p>
          <a:p>
            <a:pPr lvl="1"/>
            <a:r>
              <a:rPr lang="en-GB" sz="2000">
                <a:solidFill>
                  <a:srgbClr val="FFFF00"/>
                </a:solidFill>
              </a:rPr>
              <a:t>Personal effectiveness</a:t>
            </a:r>
          </a:p>
          <a:p>
            <a:pPr lvl="1"/>
            <a:r>
              <a:rPr lang="en-GB" sz="2000">
                <a:solidFill>
                  <a:srgbClr val="FFFF00"/>
                </a:solidFill>
              </a:rPr>
              <a:t>Communication skills</a:t>
            </a:r>
          </a:p>
          <a:p>
            <a:pPr lvl="1"/>
            <a:r>
              <a:rPr lang="en-GB" sz="2000">
                <a:solidFill>
                  <a:srgbClr val="FFFF00"/>
                </a:solidFill>
              </a:rPr>
              <a:t>Networking/team working</a:t>
            </a:r>
          </a:p>
          <a:p>
            <a:pPr lvl="1"/>
            <a:r>
              <a:rPr lang="en-GB" sz="2000">
                <a:solidFill>
                  <a:srgbClr val="FFFF00"/>
                </a:solidFill>
              </a:rPr>
              <a:t>Career management </a:t>
            </a:r>
          </a:p>
          <a:p>
            <a:r>
              <a:rPr lang="en-GB" sz="2400"/>
              <a:t>Research skills self assessment handout</a:t>
            </a:r>
            <a:endParaRPr lang="en-GB"/>
          </a:p>
          <a:p>
            <a:endParaRPr lang="en-GB"/>
          </a:p>
        </p:txBody>
      </p:sp>
      <p:sp>
        <p:nvSpPr>
          <p:cNvPr id="4" name="Footer Placeholder 3"/>
          <p:cNvSpPr>
            <a:spLocks noGrp="1"/>
          </p:cNvSpPr>
          <p:nvPr>
            <p:ph type="ftr" sz="quarter" idx="11"/>
          </p:nvPr>
        </p:nvSpPr>
        <p:spPr>
          <a:xfrm>
            <a:off x="3275856" y="6237312"/>
            <a:ext cx="2895600" cy="457200"/>
          </a:xfrm>
        </p:spPr>
        <p:txBody>
          <a:bodyPr/>
          <a:lstStyle/>
          <a:p>
            <a:pPr>
              <a:defRPr/>
            </a:pPr>
            <a:r>
              <a:rPr lang="en-GB" smtClean="0"/>
              <a:t>CH2021 postgraduate</a:t>
            </a:r>
            <a:endParaRPr lang="en-GB"/>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pPr>
                <a:defRPr/>
              </a:pPr>
              <a:t>7</a:t>
            </a:fld>
            <a:endParaRPr lang="en-GB"/>
          </a:p>
        </p:txBody>
      </p:sp>
      <p:pic>
        <p:nvPicPr>
          <p:cNvPr id="6" name="Picture 5"/>
          <p:cNvPicPr>
            <a:picLocks noChangeAspect="1"/>
          </p:cNvPicPr>
          <p:nvPr/>
        </p:nvPicPr>
        <p:blipFill>
          <a:blip r:embed="rId2"/>
          <a:stretch>
            <a:fillRect/>
          </a:stretch>
        </p:blipFill>
        <p:spPr>
          <a:xfrm>
            <a:off x="4933952" y="1911043"/>
            <a:ext cx="3981448" cy="334441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additive="base">
                                        <p:cTn id="2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5" end="5"/>
                                            </p:txEl>
                                          </p:spTgt>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 calcmode="lin" valueType="num">
                                      <p:cBhvr additive="base">
                                        <p:cTn id="3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6" end="6"/>
                                            </p:txEl>
                                          </p:spTgt>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 calcmode="lin" valueType="num">
                                      <p:cBhvr additive="base">
                                        <p:cTn id="3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7" end="7"/>
                                            </p:txEl>
                                          </p:spTgt>
                                        </p:tgtEl>
                                        <p:attrNameLst>
                                          <p:attrName>ppt_y</p:attrName>
                                        </p:attrNameLst>
                                      </p:cBhvr>
                                      <p:tavLst>
                                        <p:tav tm="0">
                                          <p:val>
                                            <p:strVal val="1+#ppt_h/2"/>
                                          </p:val>
                                        </p:tav>
                                        <p:tav tm="100000">
                                          <p:val>
                                            <p:strVal val="#ppt_y"/>
                                          </p:val>
                                        </p:tav>
                                      </p:tavLst>
                                    </p:anim>
                                  </p:childTnLst>
                                </p:cTn>
                              </p:par>
                              <p:par>
                                <p:cTn id="39" presetID="2" presetClass="entr" presetSubtype="4" fill="hold" grpId="0" nodeType="withEffect">
                                  <p:stCondLst>
                                    <p:cond delay="0"/>
                                  </p:stCondLst>
                                  <p:childTnLst>
                                    <p:set>
                                      <p:cBhvr>
                                        <p:cTn id="40" dur="1" fill="hold">
                                          <p:stCondLst>
                                            <p:cond delay="0"/>
                                          </p:stCondLst>
                                        </p:cTn>
                                        <p:tgtEl>
                                          <p:spTgt spid="3">
                                            <p:txEl>
                                              <p:pRg st="8" end="8"/>
                                            </p:txEl>
                                          </p:spTgt>
                                        </p:tgtEl>
                                        <p:attrNameLst>
                                          <p:attrName>style.visibility</p:attrName>
                                        </p:attrNameLst>
                                      </p:cBhvr>
                                      <p:to>
                                        <p:strVal val="visible"/>
                                      </p:to>
                                    </p:set>
                                    <p:anim calcmode="lin" valueType="num">
                                      <p:cBhvr additive="base">
                                        <p:cTn id="4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anim calcmode="lin" valueType="num">
                                      <p:cBhvr additive="base">
                                        <p:cTn id="47"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Some fundamentals</a:t>
            </a:r>
          </a:p>
        </p:txBody>
      </p:sp>
      <p:pic>
        <p:nvPicPr>
          <p:cNvPr id="6" name="Content Placeholder 5" descr="http://www.communitiesscotland.gov.uk/stellent/groups/public/documents/webgraphics/rics_011928-1.gif"/>
          <p:cNvPicPr>
            <a:picLocks noGrp="1"/>
          </p:cNvPicPr>
          <p:nvPr>
            <p:ph sz="half" idx="1"/>
          </p:nvPr>
        </p:nvPicPr>
        <p:blipFill>
          <a:blip r:embed="rId2" cstate="print"/>
          <a:stretch>
            <a:fillRect/>
          </a:stretch>
        </p:blipFill>
        <p:spPr bwMode="auto">
          <a:xfrm>
            <a:off x="457200" y="1907633"/>
            <a:ext cx="3657600" cy="3911097"/>
          </a:xfrm>
          <a:prstGeom prst="rect">
            <a:avLst/>
          </a:prstGeom>
          <a:noFill/>
          <a:ln w="9525">
            <a:noFill/>
            <a:miter lim="800000"/>
            <a:headEnd/>
            <a:tailEnd/>
          </a:ln>
        </p:spPr>
      </p:pic>
      <p:sp>
        <p:nvSpPr>
          <p:cNvPr id="7" name="Content Placeholder 6"/>
          <p:cNvSpPr>
            <a:spLocks noGrp="1"/>
          </p:cNvSpPr>
          <p:nvPr>
            <p:ph sz="half" idx="2"/>
          </p:nvPr>
        </p:nvSpPr>
        <p:spPr/>
        <p:txBody>
          <a:bodyPr/>
          <a:lstStyle/>
          <a:p>
            <a:pPr marL="550926" indent="-514350">
              <a:buFont typeface="+mj-lt"/>
              <a:buAutoNum type="arabicPeriod"/>
            </a:pPr>
            <a:r>
              <a:rPr lang="en-GB"/>
              <a:t>Time management</a:t>
            </a:r>
          </a:p>
          <a:p>
            <a:pPr marL="550926" indent="-514350">
              <a:buFont typeface="+mj-lt"/>
              <a:buAutoNum type="arabicPeriod"/>
            </a:pPr>
            <a:r>
              <a:rPr lang="en-GB">
                <a:solidFill>
                  <a:srgbClr val="FFFF00"/>
                </a:solidFill>
              </a:rPr>
              <a:t>Structure</a:t>
            </a:r>
          </a:p>
          <a:p>
            <a:pPr marL="550926" indent="-514350">
              <a:buFont typeface="+mj-lt"/>
              <a:buAutoNum type="arabicPeriod"/>
            </a:pPr>
            <a:r>
              <a:rPr lang="en-GB"/>
              <a:t>The idea</a:t>
            </a:r>
          </a:p>
          <a:p>
            <a:pPr marL="550926" indent="-514350">
              <a:buFont typeface="+mj-lt"/>
              <a:buAutoNum type="arabicPeriod"/>
            </a:pPr>
            <a:r>
              <a:rPr lang="en-GB">
                <a:solidFill>
                  <a:srgbClr val="FFFF00"/>
                </a:solidFill>
              </a:rPr>
              <a:t>Practicalities</a:t>
            </a:r>
          </a:p>
          <a:p>
            <a:pPr marL="550926" indent="-514350">
              <a:buFont typeface="+mj-lt"/>
              <a:buAutoNum type="arabicPeriod"/>
            </a:pPr>
            <a:r>
              <a:rPr lang="en-GB"/>
              <a:t>Supervisor</a:t>
            </a:r>
          </a:p>
          <a:p>
            <a:pPr marL="550926" indent="-514350">
              <a:buFont typeface="+mj-lt"/>
              <a:buAutoNum type="arabicPeriod"/>
            </a:pPr>
            <a:r>
              <a:rPr lang="en-GB">
                <a:solidFill>
                  <a:srgbClr val="FFFF00"/>
                </a:solidFill>
              </a:rPr>
              <a:t>Context</a:t>
            </a:r>
          </a:p>
          <a:p>
            <a:pPr marL="550926" indent="-514350">
              <a:buFont typeface="+mj-lt"/>
              <a:buAutoNum type="arabicPeriod"/>
            </a:pPr>
            <a:r>
              <a:rPr lang="en-GB"/>
              <a:t>Validity /reliability</a:t>
            </a:r>
          </a:p>
        </p:txBody>
      </p:sp>
      <p:sp>
        <p:nvSpPr>
          <p:cNvPr id="4" name="Footer Placeholder 3"/>
          <p:cNvSpPr>
            <a:spLocks noGrp="1"/>
          </p:cNvSpPr>
          <p:nvPr>
            <p:ph type="ftr" sz="quarter" idx="11"/>
          </p:nvPr>
        </p:nvSpPr>
        <p:spPr/>
        <p:txBody>
          <a:bodyPr/>
          <a:lstStyle/>
          <a:p>
            <a:pPr>
              <a:defRPr/>
            </a:pPr>
            <a:r>
              <a:rPr lang="en-GB" smtClean="0"/>
              <a:t>CH2021 postgraduate</a:t>
            </a:r>
            <a:endParaRPr lang="en-GB"/>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pPr>
                <a:defRPr/>
              </a:pPr>
              <a:t>8</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wipe(down)">
                                      <p:cBhvr>
                                        <p:cTn id="7" dur="5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7">
                                            <p:txEl>
                                              <p:pRg st="1" end="1"/>
                                            </p:txEl>
                                          </p:spTgt>
                                        </p:tgtEl>
                                        <p:attrNameLst>
                                          <p:attrName>style.visibility</p:attrName>
                                        </p:attrNameLst>
                                      </p:cBhvr>
                                      <p:to>
                                        <p:strVal val="visible"/>
                                      </p:to>
                                    </p:set>
                                    <p:animEffect transition="in" filter="wipe(down)">
                                      <p:cBhvr>
                                        <p:cTn id="12" dur="500"/>
                                        <p:tgtEl>
                                          <p:spTgt spid="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7">
                                            <p:txEl>
                                              <p:pRg st="2" end="2"/>
                                            </p:txEl>
                                          </p:spTgt>
                                        </p:tgtEl>
                                        <p:attrNameLst>
                                          <p:attrName>style.visibility</p:attrName>
                                        </p:attrNameLst>
                                      </p:cBhvr>
                                      <p:to>
                                        <p:strVal val="visible"/>
                                      </p:to>
                                    </p:set>
                                    <p:animEffect transition="in" filter="wipe(down)">
                                      <p:cBhvr>
                                        <p:cTn id="17" dur="500"/>
                                        <p:tgtEl>
                                          <p:spTgt spid="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7">
                                            <p:txEl>
                                              <p:pRg st="3" end="3"/>
                                            </p:txEl>
                                          </p:spTgt>
                                        </p:tgtEl>
                                        <p:attrNameLst>
                                          <p:attrName>style.visibility</p:attrName>
                                        </p:attrNameLst>
                                      </p:cBhvr>
                                      <p:to>
                                        <p:strVal val="visible"/>
                                      </p:to>
                                    </p:set>
                                    <p:animEffect transition="in" filter="wipe(down)">
                                      <p:cBhvr>
                                        <p:cTn id="22" dur="500"/>
                                        <p:tgtEl>
                                          <p:spTgt spid="7">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7">
                                            <p:txEl>
                                              <p:pRg st="4" end="4"/>
                                            </p:txEl>
                                          </p:spTgt>
                                        </p:tgtEl>
                                        <p:attrNameLst>
                                          <p:attrName>style.visibility</p:attrName>
                                        </p:attrNameLst>
                                      </p:cBhvr>
                                      <p:to>
                                        <p:strVal val="visible"/>
                                      </p:to>
                                    </p:set>
                                    <p:animEffect transition="in" filter="wipe(down)">
                                      <p:cBhvr>
                                        <p:cTn id="27" dur="500"/>
                                        <p:tgtEl>
                                          <p:spTgt spid="7">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7">
                                            <p:txEl>
                                              <p:pRg st="5" end="5"/>
                                            </p:txEl>
                                          </p:spTgt>
                                        </p:tgtEl>
                                        <p:attrNameLst>
                                          <p:attrName>style.visibility</p:attrName>
                                        </p:attrNameLst>
                                      </p:cBhvr>
                                      <p:to>
                                        <p:strVal val="visible"/>
                                      </p:to>
                                    </p:set>
                                    <p:animEffect transition="in" filter="wipe(down)">
                                      <p:cBhvr>
                                        <p:cTn id="32" dur="500"/>
                                        <p:tgtEl>
                                          <p:spTgt spid="7">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7">
                                            <p:txEl>
                                              <p:pRg st="6" end="6"/>
                                            </p:txEl>
                                          </p:spTgt>
                                        </p:tgtEl>
                                        <p:attrNameLst>
                                          <p:attrName>style.visibility</p:attrName>
                                        </p:attrNameLst>
                                      </p:cBhvr>
                                      <p:to>
                                        <p:strVal val="visible"/>
                                      </p:to>
                                    </p:set>
                                    <p:animEffect transition="in" filter="wipe(down)">
                                      <p:cBhvr>
                                        <p:cTn id="37" dur="500"/>
                                        <p:tgtEl>
                                          <p:spTgt spid="7">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Some explanations</a:t>
            </a:r>
          </a:p>
        </p:txBody>
      </p:sp>
      <p:sp>
        <p:nvSpPr>
          <p:cNvPr id="7" name="Content Placeholder 6"/>
          <p:cNvSpPr>
            <a:spLocks noGrp="1"/>
          </p:cNvSpPr>
          <p:nvPr>
            <p:ph idx="1"/>
          </p:nvPr>
        </p:nvSpPr>
        <p:spPr>
          <a:xfrm rot="21154035">
            <a:off x="857224" y="1827213"/>
            <a:ext cx="7826401" cy="4114800"/>
          </a:xfrm>
        </p:spPr>
        <p:txBody>
          <a:bodyPr>
            <a:normAutofit lnSpcReduction="10000"/>
          </a:bodyPr>
          <a:lstStyle/>
          <a:p>
            <a:r>
              <a:rPr lang="en-GB" sz="2400" dirty="0">
                <a:solidFill>
                  <a:schemeClr val="bg2">
                    <a:lumMod val="50000"/>
                    <a:lumOff val="50000"/>
                  </a:schemeClr>
                </a:solidFill>
              </a:rPr>
              <a:t>Written Report: </a:t>
            </a:r>
            <a:r>
              <a:rPr lang="en-GB" sz="2400" dirty="0">
                <a:solidFill>
                  <a:srgbClr val="FFFF00"/>
                </a:solidFill>
              </a:rPr>
              <a:t>a document describing the findings of some individual or group, communicated in the written form.</a:t>
            </a:r>
          </a:p>
          <a:p>
            <a:r>
              <a:rPr lang="en-GB" sz="2400" dirty="0">
                <a:solidFill>
                  <a:schemeClr val="bg2">
                    <a:lumMod val="50000"/>
                    <a:lumOff val="50000"/>
                  </a:schemeClr>
                </a:solidFill>
              </a:rPr>
              <a:t>Dissertation: </a:t>
            </a:r>
            <a:r>
              <a:rPr lang="en-GB" sz="2400" dirty="0"/>
              <a:t>a treatise advancing a new point of view resulting from research; a requirement of most advanced degrees</a:t>
            </a:r>
          </a:p>
          <a:p>
            <a:r>
              <a:rPr lang="en-GB" sz="2400" dirty="0">
                <a:solidFill>
                  <a:schemeClr val="bg2">
                    <a:lumMod val="50000"/>
                    <a:lumOff val="50000"/>
                  </a:schemeClr>
                </a:solidFill>
              </a:rPr>
              <a:t>Treatise: </a:t>
            </a:r>
            <a:r>
              <a:rPr lang="en-GB" sz="2400" dirty="0">
                <a:solidFill>
                  <a:srgbClr val="FFFF00"/>
                </a:solidFill>
              </a:rPr>
              <a:t>A formal exposition.</a:t>
            </a:r>
          </a:p>
          <a:p>
            <a:r>
              <a:rPr lang="en-GB" sz="2400" dirty="0">
                <a:solidFill>
                  <a:schemeClr val="bg2">
                    <a:lumMod val="50000"/>
                    <a:lumOff val="50000"/>
                  </a:schemeClr>
                </a:solidFill>
              </a:rPr>
              <a:t>Thesis: </a:t>
            </a:r>
            <a:r>
              <a:rPr lang="en-GB" sz="2400" dirty="0"/>
              <a:t>An unproved statement put forward as a premise in an argument.  It is the requirement of an advanced degree when presented as a treatise.</a:t>
            </a:r>
          </a:p>
          <a:p>
            <a:pPr algn="r">
              <a:buNone/>
            </a:pPr>
            <a:r>
              <a:rPr lang="en-GB" sz="1400" dirty="0"/>
              <a:t>(Brown, </a:t>
            </a:r>
            <a:r>
              <a:rPr lang="en-GB" sz="1400" dirty="0" err="1"/>
              <a:t>pers</a:t>
            </a:r>
            <a:r>
              <a:rPr lang="en-GB" sz="1400" dirty="0"/>
              <a:t> comm. </a:t>
            </a:r>
            <a:r>
              <a:rPr lang="en-GB" sz="1400" dirty="0" smtClean="0"/>
              <a:t>2019</a:t>
            </a:r>
            <a:r>
              <a:rPr lang="en-GB" sz="1400" dirty="0"/>
              <a:t>)</a:t>
            </a:r>
          </a:p>
        </p:txBody>
      </p:sp>
      <p:sp>
        <p:nvSpPr>
          <p:cNvPr id="5" name="Footer Placeholder 4"/>
          <p:cNvSpPr>
            <a:spLocks noGrp="1"/>
          </p:cNvSpPr>
          <p:nvPr>
            <p:ph type="ftr" sz="quarter" idx="11"/>
          </p:nvPr>
        </p:nvSpPr>
        <p:spPr/>
        <p:txBody>
          <a:bodyPr/>
          <a:lstStyle/>
          <a:p>
            <a:pPr>
              <a:defRPr/>
            </a:pPr>
            <a:r>
              <a:rPr lang="en-GB" smtClean="0"/>
              <a:t>CH2021 postgraduate</a:t>
            </a:r>
            <a:endParaRPr lang="en-GB"/>
          </a:p>
        </p:txBody>
      </p:sp>
      <p:sp>
        <p:nvSpPr>
          <p:cNvPr id="6" name="Slide Number Placeholder 5"/>
          <p:cNvSpPr>
            <a:spLocks noGrp="1"/>
          </p:cNvSpPr>
          <p:nvPr>
            <p:ph type="sldNum" sz="quarter" idx="12"/>
          </p:nvPr>
        </p:nvSpPr>
        <p:spPr>
          <a:xfrm>
            <a:off x="6553200" y="6572272"/>
            <a:ext cx="2133600" cy="133328"/>
          </a:xfrm>
        </p:spPr>
        <p:txBody>
          <a:bodyPr/>
          <a:lstStyle/>
          <a:p>
            <a:pPr>
              <a:defRPr/>
            </a:pPr>
            <a:fld id="{04B74D4B-D1F5-4F6C-A1CA-A5ABD25CB219}" type="slidenum">
              <a:rPr lang="en-GB" smtClean="0"/>
              <a:pPr>
                <a:defRPr/>
              </a:pPr>
              <a:t>9</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wipe(down)">
                                      <p:cBhvr>
                                        <p:cTn id="7" dur="5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7">
                                            <p:txEl>
                                              <p:pRg st="1" end="1"/>
                                            </p:txEl>
                                          </p:spTgt>
                                        </p:tgtEl>
                                        <p:attrNameLst>
                                          <p:attrName>style.visibility</p:attrName>
                                        </p:attrNameLst>
                                      </p:cBhvr>
                                      <p:to>
                                        <p:strVal val="visible"/>
                                      </p:to>
                                    </p:set>
                                    <p:animEffect transition="in" filter="wipe(down)">
                                      <p:cBhvr>
                                        <p:cTn id="12" dur="500"/>
                                        <p:tgtEl>
                                          <p:spTgt spid="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7">
                                            <p:txEl>
                                              <p:pRg st="2" end="2"/>
                                            </p:txEl>
                                          </p:spTgt>
                                        </p:tgtEl>
                                        <p:attrNameLst>
                                          <p:attrName>style.visibility</p:attrName>
                                        </p:attrNameLst>
                                      </p:cBhvr>
                                      <p:to>
                                        <p:strVal val="visible"/>
                                      </p:to>
                                    </p:set>
                                    <p:animEffect transition="in" filter="wipe(down)">
                                      <p:cBhvr>
                                        <p:cTn id="17" dur="500"/>
                                        <p:tgtEl>
                                          <p:spTgt spid="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7">
                                            <p:txEl>
                                              <p:pRg st="3" end="3"/>
                                            </p:txEl>
                                          </p:spTgt>
                                        </p:tgtEl>
                                        <p:attrNameLst>
                                          <p:attrName>style.visibility</p:attrName>
                                        </p:attrNameLst>
                                      </p:cBhvr>
                                      <p:to>
                                        <p:strVal val="visible"/>
                                      </p:to>
                                    </p:set>
                                    <p:animEffect transition="in" filter="wipe(down)">
                                      <p:cBhvr>
                                        <p:cTn id="22" dur="500"/>
                                        <p:tgtEl>
                                          <p:spTgt spid="7">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7">
                                            <p:txEl>
                                              <p:pRg st="4" end="4"/>
                                            </p:txEl>
                                          </p:spTgt>
                                        </p:tgtEl>
                                        <p:attrNameLst>
                                          <p:attrName>style.visibility</p:attrName>
                                        </p:attrNameLst>
                                      </p:cBhvr>
                                      <p:to>
                                        <p:strVal val="visible"/>
                                      </p:to>
                                    </p:set>
                                    <p:animEffect transition="in" filter="wipe(down)">
                                      <p:cBhvr>
                                        <p:cTn id="27" dur="500"/>
                                        <p:tgtEl>
                                          <p:spTgt spid="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Questions</a:t>
            </a:r>
          </a:p>
        </p:txBody>
      </p:sp>
      <p:sp>
        <p:nvSpPr>
          <p:cNvPr id="3" name="Content Placeholder 2"/>
          <p:cNvSpPr>
            <a:spLocks noGrp="1"/>
          </p:cNvSpPr>
          <p:nvPr>
            <p:ph idx="1"/>
          </p:nvPr>
        </p:nvSpPr>
        <p:spPr>
          <a:xfrm>
            <a:off x="323528" y="1700808"/>
            <a:ext cx="8568952" cy="4114800"/>
          </a:xfrm>
        </p:spPr>
        <p:txBody>
          <a:bodyPr>
            <a:normAutofit fontScale="77500" lnSpcReduction="20000"/>
          </a:bodyPr>
          <a:lstStyle/>
          <a:p>
            <a:r>
              <a:rPr lang="en-GB" err="1">
                <a:hlinkClick r:id="rId2"/>
              </a:rPr>
              <a:t>Curiousity</a:t>
            </a:r>
            <a:endParaRPr lang="en-GB">
              <a:hlinkClick r:id="rId2"/>
            </a:endParaRPr>
          </a:p>
          <a:p>
            <a:pPr lvl="1"/>
            <a:r>
              <a:rPr lang="en-GB">
                <a:hlinkClick r:id="rId2"/>
              </a:rPr>
              <a:t>8 min TED</a:t>
            </a:r>
            <a:endParaRPr lang="en-GB"/>
          </a:p>
          <a:p>
            <a:pPr lvl="1"/>
            <a:r>
              <a:rPr lang="en-GB"/>
              <a:t>Discuss</a:t>
            </a:r>
          </a:p>
          <a:p>
            <a:r>
              <a:rPr lang="en-GB"/>
              <a:t>Write down 3 questions you would like to ask successful researchers.</a:t>
            </a:r>
          </a:p>
          <a:p>
            <a:r>
              <a:rPr lang="en-GB"/>
              <a:t>Have you researched role models?</a:t>
            </a:r>
          </a:p>
          <a:p>
            <a:r>
              <a:rPr lang="en-GB"/>
              <a:t>Personal perspectives </a:t>
            </a:r>
          </a:p>
          <a:p>
            <a:pPr lvl="1"/>
            <a:r>
              <a:rPr lang="en-GB"/>
              <a:t>What are your:</a:t>
            </a:r>
          </a:p>
          <a:p>
            <a:pPr lvl="1"/>
            <a:r>
              <a:rPr lang="en-GB">
                <a:solidFill>
                  <a:srgbClr val="FFFF00"/>
                </a:solidFill>
              </a:rPr>
              <a:t>Goals</a:t>
            </a:r>
          </a:p>
          <a:p>
            <a:pPr lvl="1"/>
            <a:r>
              <a:rPr lang="en-GB">
                <a:solidFill>
                  <a:srgbClr val="FFFF00"/>
                </a:solidFill>
              </a:rPr>
              <a:t>Progress</a:t>
            </a:r>
          </a:p>
          <a:p>
            <a:pPr lvl="1"/>
            <a:r>
              <a:rPr lang="en-GB">
                <a:solidFill>
                  <a:srgbClr val="FFFF00"/>
                </a:solidFill>
              </a:rPr>
              <a:t>Options</a:t>
            </a:r>
          </a:p>
          <a:p>
            <a:pPr lvl="1"/>
            <a:r>
              <a:rPr lang="en-GB">
                <a:solidFill>
                  <a:srgbClr val="FFFF00"/>
                </a:solidFill>
              </a:rPr>
              <a:t>Next stage</a:t>
            </a:r>
          </a:p>
        </p:txBody>
      </p:sp>
      <p:sp>
        <p:nvSpPr>
          <p:cNvPr id="4" name="Footer Placeholder 3"/>
          <p:cNvSpPr>
            <a:spLocks noGrp="1"/>
          </p:cNvSpPr>
          <p:nvPr>
            <p:ph type="ftr" sz="quarter" idx="11"/>
          </p:nvPr>
        </p:nvSpPr>
        <p:spPr/>
        <p:txBody>
          <a:bodyPr/>
          <a:lstStyle/>
          <a:p>
            <a:pPr>
              <a:defRPr/>
            </a:pPr>
            <a:r>
              <a:rPr lang="en-GB" smtClean="0"/>
              <a:t>CH2021 postgraduate</a:t>
            </a:r>
            <a:endParaRPr lang="en-GB"/>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pPr>
                <a:defRPr/>
              </a:pPr>
              <a:t>10</a:t>
            </a:fld>
            <a:endParaRPr lang="en-GB"/>
          </a:p>
        </p:txBody>
      </p:sp>
      <p:pic>
        <p:nvPicPr>
          <p:cNvPr id="6" name="Picture 5"/>
          <p:cNvPicPr>
            <a:picLocks noChangeAspect="1"/>
          </p:cNvPicPr>
          <p:nvPr/>
        </p:nvPicPr>
        <p:blipFill>
          <a:blip r:embed="rId3"/>
          <a:stretch>
            <a:fillRect/>
          </a:stretch>
        </p:blipFill>
        <p:spPr>
          <a:xfrm>
            <a:off x="5364088" y="3284984"/>
            <a:ext cx="3316796" cy="2928217"/>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anim calcmode="lin" valueType="num">
                                      <p:cBhvr additive="base">
                                        <p:cTn id="3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5" end="5"/>
                                            </p:txEl>
                                          </p:spTgt>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par>
                                <p:cTn id="39" presetID="2" presetClass="entr" presetSubtype="4" fill="hold" grpId="0" nodeType="withEffect">
                                  <p:stCondLst>
                                    <p:cond delay="0"/>
                                  </p:stCondLst>
                                  <p:childTnLst>
                                    <p:set>
                                      <p:cBhvr>
                                        <p:cTn id="40" dur="1" fill="hold">
                                          <p:stCondLst>
                                            <p:cond delay="0"/>
                                          </p:stCondLst>
                                        </p:cTn>
                                        <p:tgtEl>
                                          <p:spTgt spid="3">
                                            <p:txEl>
                                              <p:pRg st="7" end="7"/>
                                            </p:txEl>
                                          </p:spTgt>
                                        </p:tgtEl>
                                        <p:attrNameLst>
                                          <p:attrName>style.visibility</p:attrName>
                                        </p:attrNameLst>
                                      </p:cBhvr>
                                      <p:to>
                                        <p:strVal val="visible"/>
                                      </p:to>
                                    </p:set>
                                    <p:anim calcmode="lin" valueType="num">
                                      <p:cBhvr additive="base">
                                        <p:cTn id="4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7" end="7"/>
                                            </p:txEl>
                                          </p:spTgt>
                                        </p:tgtEl>
                                        <p:attrNameLst>
                                          <p:attrName>ppt_y</p:attrName>
                                        </p:attrNameLst>
                                      </p:cBhvr>
                                      <p:tavLst>
                                        <p:tav tm="0">
                                          <p:val>
                                            <p:strVal val="1+#ppt_h/2"/>
                                          </p:val>
                                        </p:tav>
                                        <p:tav tm="100000">
                                          <p:val>
                                            <p:strVal val="#ppt_y"/>
                                          </p:val>
                                        </p:tav>
                                      </p:tavLst>
                                    </p:anim>
                                  </p:childTnLst>
                                </p:cTn>
                              </p:par>
                              <p:par>
                                <p:cTn id="43" presetID="2" presetClass="entr" presetSubtype="4" fill="hold" grpId="0" nodeType="withEffect">
                                  <p:stCondLst>
                                    <p:cond delay="0"/>
                                  </p:stCondLst>
                                  <p:childTnLst>
                                    <p:set>
                                      <p:cBhvr>
                                        <p:cTn id="44" dur="1" fill="hold">
                                          <p:stCondLst>
                                            <p:cond delay="0"/>
                                          </p:stCondLst>
                                        </p:cTn>
                                        <p:tgtEl>
                                          <p:spTgt spid="3">
                                            <p:txEl>
                                              <p:pRg st="8" end="8"/>
                                            </p:txEl>
                                          </p:spTgt>
                                        </p:tgtEl>
                                        <p:attrNameLst>
                                          <p:attrName>style.visibility</p:attrName>
                                        </p:attrNameLst>
                                      </p:cBhvr>
                                      <p:to>
                                        <p:strVal val="visible"/>
                                      </p:to>
                                    </p:set>
                                    <p:anim calcmode="lin" valueType="num">
                                      <p:cBhvr additive="base">
                                        <p:cTn id="4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3">
                                            <p:txEl>
                                              <p:pRg st="8" end="8"/>
                                            </p:txEl>
                                          </p:spTgt>
                                        </p:tgtEl>
                                        <p:attrNameLst>
                                          <p:attrName>ppt_y</p:attrName>
                                        </p:attrNameLst>
                                      </p:cBhvr>
                                      <p:tavLst>
                                        <p:tav tm="0">
                                          <p:val>
                                            <p:strVal val="1+#ppt_h/2"/>
                                          </p:val>
                                        </p:tav>
                                        <p:tav tm="100000">
                                          <p:val>
                                            <p:strVal val="#ppt_y"/>
                                          </p:val>
                                        </p:tav>
                                      </p:tavLst>
                                    </p:anim>
                                  </p:childTnLst>
                                </p:cTn>
                              </p:par>
                              <p:par>
                                <p:cTn id="47" presetID="2" presetClass="entr" presetSubtype="4" fill="hold" grpId="0" nodeType="withEffect">
                                  <p:stCondLst>
                                    <p:cond delay="0"/>
                                  </p:stCondLst>
                                  <p:childTnLst>
                                    <p:set>
                                      <p:cBhvr>
                                        <p:cTn id="48" dur="1" fill="hold">
                                          <p:stCondLst>
                                            <p:cond delay="0"/>
                                          </p:stCondLst>
                                        </p:cTn>
                                        <p:tgtEl>
                                          <p:spTgt spid="3">
                                            <p:txEl>
                                              <p:pRg st="9" end="9"/>
                                            </p:txEl>
                                          </p:spTgt>
                                        </p:tgtEl>
                                        <p:attrNameLst>
                                          <p:attrName>style.visibility</p:attrName>
                                        </p:attrNameLst>
                                      </p:cBhvr>
                                      <p:to>
                                        <p:strVal val="visible"/>
                                      </p:to>
                                    </p:set>
                                    <p:anim calcmode="lin" valueType="num">
                                      <p:cBhvr additive="base">
                                        <p:cTn id="49"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9" end="9"/>
                                            </p:txEl>
                                          </p:spTgt>
                                        </p:tgtEl>
                                        <p:attrNameLst>
                                          <p:attrName>ppt_y</p:attrName>
                                        </p:attrNameLst>
                                      </p:cBhvr>
                                      <p:tavLst>
                                        <p:tav tm="0">
                                          <p:val>
                                            <p:strVal val="1+#ppt_h/2"/>
                                          </p:val>
                                        </p:tav>
                                        <p:tav tm="100000">
                                          <p:val>
                                            <p:strVal val="#ppt_y"/>
                                          </p:val>
                                        </p:tav>
                                      </p:tavLst>
                                    </p:anim>
                                  </p:childTnLst>
                                </p:cTn>
                              </p:par>
                              <p:par>
                                <p:cTn id="51" presetID="2" presetClass="entr" presetSubtype="4" fill="hold" grpId="0" nodeType="withEffect">
                                  <p:stCondLst>
                                    <p:cond delay="0"/>
                                  </p:stCondLst>
                                  <p:childTnLst>
                                    <p:set>
                                      <p:cBhvr>
                                        <p:cTn id="52" dur="1" fill="hold">
                                          <p:stCondLst>
                                            <p:cond delay="0"/>
                                          </p:stCondLst>
                                        </p:cTn>
                                        <p:tgtEl>
                                          <p:spTgt spid="3">
                                            <p:txEl>
                                              <p:pRg st="10" end="10"/>
                                            </p:txEl>
                                          </p:spTgt>
                                        </p:tgtEl>
                                        <p:attrNameLst>
                                          <p:attrName>style.visibility</p:attrName>
                                        </p:attrNameLst>
                                      </p:cBhvr>
                                      <p:to>
                                        <p:strVal val="visible"/>
                                      </p:to>
                                    </p:set>
                                    <p:anim calcmode="lin" valueType="num">
                                      <p:cBhvr additive="base">
                                        <p:cTn id="53"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1540" y="18978"/>
            <a:ext cx="7920880" cy="1143000"/>
          </a:xfrm>
        </p:spPr>
        <p:txBody>
          <a:bodyPr>
            <a:normAutofit fontScale="90000"/>
          </a:bodyPr>
          <a:lstStyle/>
          <a:p>
            <a:r>
              <a:rPr lang="en-GB"/>
              <a:t>Considerations in research design</a:t>
            </a:r>
          </a:p>
        </p:txBody>
      </p:sp>
      <p:sp>
        <p:nvSpPr>
          <p:cNvPr id="3" name="Content Placeholder 2"/>
          <p:cNvSpPr>
            <a:spLocks noGrp="1"/>
          </p:cNvSpPr>
          <p:nvPr>
            <p:ph idx="1"/>
          </p:nvPr>
        </p:nvSpPr>
        <p:spPr>
          <a:xfrm>
            <a:off x="107504" y="1124744"/>
            <a:ext cx="5194920" cy="4525963"/>
          </a:xfrm>
        </p:spPr>
        <p:txBody>
          <a:bodyPr>
            <a:normAutofit fontScale="77500" lnSpcReduction="20000"/>
          </a:bodyPr>
          <a:lstStyle/>
          <a:p>
            <a:r>
              <a:rPr lang="en-GB"/>
              <a:t>The following are explained on the following slides (there are other design approaches you could use):</a:t>
            </a:r>
          </a:p>
          <a:p>
            <a:pPr marL="514350" indent="-514350">
              <a:buFont typeface="+mj-lt"/>
              <a:buAutoNum type="arabicPeriod"/>
            </a:pPr>
            <a:r>
              <a:rPr lang="en-GB">
                <a:solidFill>
                  <a:srgbClr val="FFFF00"/>
                </a:solidFill>
              </a:rPr>
              <a:t>Experiment</a:t>
            </a:r>
          </a:p>
          <a:p>
            <a:pPr marL="514350" indent="-514350">
              <a:buFont typeface="+mj-lt"/>
              <a:buAutoNum type="arabicPeriod"/>
            </a:pPr>
            <a:r>
              <a:rPr lang="en-GB">
                <a:solidFill>
                  <a:srgbClr val="FFFF00"/>
                </a:solidFill>
              </a:rPr>
              <a:t>Ethnographic</a:t>
            </a:r>
          </a:p>
          <a:p>
            <a:pPr marL="514350" indent="-514350">
              <a:buFont typeface="+mj-lt"/>
              <a:buAutoNum type="arabicPeriod"/>
            </a:pPr>
            <a:r>
              <a:rPr lang="en-GB">
                <a:solidFill>
                  <a:srgbClr val="FFFF00"/>
                </a:solidFill>
              </a:rPr>
              <a:t>Case study</a:t>
            </a:r>
          </a:p>
          <a:p>
            <a:pPr marL="514350" indent="-514350">
              <a:buFont typeface="+mj-lt"/>
              <a:buAutoNum type="arabicPeriod"/>
            </a:pPr>
            <a:r>
              <a:rPr lang="en-GB">
                <a:solidFill>
                  <a:srgbClr val="FFFF00"/>
                </a:solidFill>
              </a:rPr>
              <a:t>Grounded theory</a:t>
            </a:r>
          </a:p>
          <a:p>
            <a:pPr marL="514350" indent="-514350">
              <a:buFont typeface="+mj-lt"/>
              <a:buAutoNum type="arabicPeriod"/>
            </a:pPr>
            <a:r>
              <a:rPr lang="en-GB">
                <a:solidFill>
                  <a:srgbClr val="FFFF00"/>
                </a:solidFill>
              </a:rPr>
              <a:t>Action research</a:t>
            </a:r>
          </a:p>
          <a:p>
            <a:pPr marL="514350" indent="-514350">
              <a:buFont typeface="+mj-lt"/>
              <a:buAutoNum type="arabicPeriod"/>
            </a:pPr>
            <a:r>
              <a:rPr lang="en-GB">
                <a:solidFill>
                  <a:srgbClr val="FFFF00"/>
                </a:solidFill>
              </a:rPr>
              <a:t>Surveys</a:t>
            </a:r>
          </a:p>
          <a:p>
            <a:pPr marL="0" indent="0">
              <a:buNone/>
            </a:pPr>
            <a:endParaRPr lang="en-GB">
              <a:solidFill>
                <a:srgbClr val="FFFF00"/>
              </a:solidFill>
            </a:endParaRPr>
          </a:p>
          <a:p>
            <a:pPr marL="0" indent="0">
              <a:buNone/>
            </a:pPr>
            <a:r>
              <a:rPr lang="en-GB">
                <a:solidFill>
                  <a:srgbClr val="FFFF00"/>
                </a:solidFill>
              </a:rPr>
              <a:t>RESEARCH ONION</a:t>
            </a:r>
          </a:p>
        </p:txBody>
      </p:sp>
      <p:sp>
        <p:nvSpPr>
          <p:cNvPr id="4" name="Footer Placeholder 3"/>
          <p:cNvSpPr>
            <a:spLocks noGrp="1"/>
          </p:cNvSpPr>
          <p:nvPr>
            <p:ph type="ftr" sz="quarter" idx="11"/>
          </p:nvPr>
        </p:nvSpPr>
        <p:spPr/>
        <p:txBody>
          <a:bodyPr/>
          <a:lstStyle/>
          <a:p>
            <a:pPr>
              <a:defRPr/>
            </a:pPr>
            <a:r>
              <a:rPr lang="en-GB" smtClean="0">
                <a:solidFill>
                  <a:srgbClr val="D4D2D0">
                    <a:shade val="50000"/>
                  </a:srgbClr>
                </a:solidFill>
              </a:rPr>
              <a:t>CH2021 postgraduate</a:t>
            </a:r>
            <a:endParaRPr lang="en-GB">
              <a:solidFill>
                <a:srgbClr val="D4D2D0">
                  <a:shade val="50000"/>
                </a:srgbClr>
              </a:solidFill>
            </a:endParaRPr>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solidFill>
                  <a:srgbClr val="D4D2D0">
                    <a:shade val="50000"/>
                  </a:srgbClr>
                </a:solidFill>
              </a:rPr>
              <a:pPr>
                <a:defRPr/>
              </a:pPr>
              <a:t>11</a:t>
            </a:fld>
            <a:endParaRPr lang="en-GB">
              <a:solidFill>
                <a:srgbClr val="D4D2D0">
                  <a:shade val="50000"/>
                </a:srgbClr>
              </a:solidFill>
            </a:endParaRPr>
          </a:p>
        </p:txBody>
      </p:sp>
      <p:pic>
        <p:nvPicPr>
          <p:cNvPr id="3686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512" y="1052736"/>
            <a:ext cx="8424936" cy="56314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036957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6866"/>
                                        </p:tgtEl>
                                        <p:attrNameLst>
                                          <p:attrName>style.visibility</p:attrName>
                                        </p:attrNameLst>
                                      </p:cBhvr>
                                      <p:to>
                                        <p:strVal val="visible"/>
                                      </p:to>
                                    </p:set>
                                    <p:animEffect transition="in" filter="fade">
                                      <p:cBhvr>
                                        <p:cTn id="7" dur="1000"/>
                                        <p:tgtEl>
                                          <p:spTgt spid="36866"/>
                                        </p:tgtEl>
                                      </p:cBhvr>
                                    </p:animEffect>
                                    <p:anim calcmode="lin" valueType="num">
                                      <p:cBhvr>
                                        <p:cTn id="8" dur="1000" fill="hold"/>
                                        <p:tgtEl>
                                          <p:spTgt spid="36866"/>
                                        </p:tgtEl>
                                        <p:attrNameLst>
                                          <p:attrName>ppt_x</p:attrName>
                                        </p:attrNameLst>
                                      </p:cBhvr>
                                      <p:tavLst>
                                        <p:tav tm="0">
                                          <p:val>
                                            <p:strVal val="#ppt_x"/>
                                          </p:val>
                                        </p:tav>
                                        <p:tav tm="100000">
                                          <p:val>
                                            <p:strVal val="#ppt_x"/>
                                          </p:val>
                                        </p:tav>
                                      </p:tavLst>
                                    </p:anim>
                                    <p:anim calcmode="lin" valueType="num">
                                      <p:cBhvr>
                                        <p:cTn id="9" dur="1000" fill="hold"/>
                                        <p:tgtEl>
                                          <p:spTgt spid="3686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Paradigms</a:t>
            </a:r>
          </a:p>
        </p:txBody>
      </p:sp>
      <p:sp>
        <p:nvSpPr>
          <p:cNvPr id="3" name="Content Placeholder 2"/>
          <p:cNvSpPr>
            <a:spLocks noGrp="1"/>
          </p:cNvSpPr>
          <p:nvPr>
            <p:ph idx="1"/>
          </p:nvPr>
        </p:nvSpPr>
        <p:spPr/>
        <p:txBody>
          <a:bodyPr>
            <a:normAutofit fontScale="70000" lnSpcReduction="20000"/>
          </a:bodyPr>
          <a:lstStyle/>
          <a:p>
            <a:r>
              <a:rPr lang="en-GB"/>
              <a:t>A paradigm is simply a </a:t>
            </a:r>
            <a:r>
              <a:rPr lang="en-GB">
                <a:solidFill>
                  <a:srgbClr val="FFFF00"/>
                </a:solidFill>
              </a:rPr>
              <a:t>belief system </a:t>
            </a:r>
            <a:r>
              <a:rPr lang="en-GB"/>
              <a:t>(or theory) that guides the way we do things, or more formally establishes a set of practices. This can range from thought patterns to action.</a:t>
            </a:r>
          </a:p>
          <a:p>
            <a:r>
              <a:rPr lang="en-GB"/>
              <a:t>Disciplines tend to be governed by particular paradigms, such as: </a:t>
            </a:r>
          </a:p>
          <a:p>
            <a:pPr lvl="1"/>
            <a:r>
              <a:rPr lang="en-GB">
                <a:solidFill>
                  <a:srgbClr val="FFFF00"/>
                </a:solidFill>
              </a:rPr>
              <a:t>positivism </a:t>
            </a:r>
            <a:r>
              <a:rPr lang="en-GB"/>
              <a:t>(e.g. experimental testing), </a:t>
            </a:r>
          </a:p>
          <a:p>
            <a:pPr lvl="1"/>
            <a:r>
              <a:rPr lang="en-GB">
                <a:solidFill>
                  <a:srgbClr val="FFFF00"/>
                </a:solidFill>
              </a:rPr>
              <a:t>post positivism </a:t>
            </a:r>
            <a:r>
              <a:rPr lang="en-GB"/>
              <a:t>(i.e. a view that we need context and that context free experimental design is insufficient) </a:t>
            </a:r>
          </a:p>
          <a:p>
            <a:pPr lvl="1"/>
            <a:r>
              <a:rPr lang="en-GB">
                <a:solidFill>
                  <a:srgbClr val="FFFF00"/>
                </a:solidFill>
              </a:rPr>
              <a:t>constructivism</a:t>
            </a:r>
            <a:r>
              <a:rPr lang="en-GB"/>
              <a:t> (i.e. each individual constructs his/her own reality so there are multiple interpretations. This is sometimes referred to as </a:t>
            </a:r>
            <a:r>
              <a:rPr lang="en-GB" err="1"/>
              <a:t>interpretivism</a:t>
            </a:r>
            <a:r>
              <a:rPr lang="en-GB"/>
              <a:t>). Needs substantial consensus.</a:t>
            </a:r>
            <a:r>
              <a:rPr lang="en-GB">
                <a:solidFill>
                  <a:srgbClr val="FFFF00"/>
                </a:solidFill>
              </a:rPr>
              <a:t> </a:t>
            </a:r>
            <a:r>
              <a:rPr lang="en-GB"/>
              <a:t>(1960s)</a:t>
            </a:r>
          </a:p>
          <a:p>
            <a:pPr lvl="1"/>
            <a:r>
              <a:rPr lang="en-GB">
                <a:solidFill>
                  <a:srgbClr val="FFFF00"/>
                </a:solidFill>
              </a:rPr>
              <a:t>critical theory </a:t>
            </a:r>
            <a:r>
              <a:rPr lang="en-GB"/>
              <a:t>(e.g. ideas in relation to an ideology - knowledge is not value free and bias should be articulated) (1980s, postmodernity)</a:t>
            </a:r>
          </a:p>
          <a:p>
            <a:pPr lvl="1"/>
            <a:endParaRPr lang="en-GB"/>
          </a:p>
          <a:p>
            <a:endParaRPr lang="en-GB"/>
          </a:p>
        </p:txBody>
      </p:sp>
      <p:sp>
        <p:nvSpPr>
          <p:cNvPr id="4" name="Footer Placeholder 3"/>
          <p:cNvSpPr>
            <a:spLocks noGrp="1"/>
          </p:cNvSpPr>
          <p:nvPr>
            <p:ph type="ftr" sz="quarter" idx="11"/>
          </p:nvPr>
        </p:nvSpPr>
        <p:spPr/>
        <p:txBody>
          <a:bodyPr/>
          <a:lstStyle/>
          <a:p>
            <a:pPr>
              <a:defRPr/>
            </a:pPr>
            <a:r>
              <a:rPr lang="en-GB" smtClean="0">
                <a:solidFill>
                  <a:srgbClr val="D4D2D0">
                    <a:shade val="50000"/>
                  </a:srgbClr>
                </a:solidFill>
              </a:rPr>
              <a:t>CH2021 postgraduate</a:t>
            </a:r>
            <a:endParaRPr lang="en-GB">
              <a:solidFill>
                <a:srgbClr val="D4D2D0">
                  <a:shade val="50000"/>
                </a:srgbClr>
              </a:solidFill>
            </a:endParaRPr>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solidFill>
                  <a:srgbClr val="D4D2D0">
                    <a:shade val="50000"/>
                  </a:srgbClr>
                </a:solidFill>
              </a:rPr>
              <a:pPr>
                <a:defRPr/>
              </a:pPr>
              <a:t>12</a:t>
            </a:fld>
            <a:endParaRPr lang="en-GB">
              <a:solidFill>
                <a:srgbClr val="D4D2D0">
                  <a:shade val="50000"/>
                </a:srgbClr>
              </a:solidFill>
            </a:endParaRPr>
          </a:p>
        </p:txBody>
      </p:sp>
      <p:sp>
        <p:nvSpPr>
          <p:cNvPr id="6" name="TextBox 5"/>
          <p:cNvSpPr txBox="1"/>
          <p:nvPr/>
        </p:nvSpPr>
        <p:spPr>
          <a:xfrm>
            <a:off x="3275856" y="6214478"/>
            <a:ext cx="6217087" cy="276999"/>
          </a:xfrm>
          <a:prstGeom prst="rect">
            <a:avLst/>
          </a:prstGeom>
          <a:noFill/>
        </p:spPr>
        <p:txBody>
          <a:bodyPr wrap="none" rtlCol="0">
            <a:spAutoFit/>
          </a:bodyPr>
          <a:lstStyle/>
          <a:p>
            <a:r>
              <a:rPr lang="en-GB" sz="1200">
                <a:solidFill>
                  <a:prstClr val="white"/>
                </a:solidFill>
                <a:hlinkClick r:id="rId2"/>
              </a:rPr>
              <a:t>http://www.erm.ecs.soton.ac.uk/theme2/what_is_your_paradigm.html</a:t>
            </a:r>
            <a:r>
              <a:rPr lang="en-GB" sz="1200">
                <a:solidFill>
                  <a:prstClr val="white"/>
                </a:solidFill>
              </a:rPr>
              <a:t>, 2014</a:t>
            </a:r>
          </a:p>
        </p:txBody>
      </p:sp>
    </p:spTree>
    <p:extLst>
      <p:ext uri="{BB962C8B-B14F-4D97-AF65-F5344CB8AC3E}">
        <p14:creationId xmlns:p14="http://schemas.microsoft.com/office/powerpoint/2010/main" val="2000438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Paradigms</a:t>
            </a:r>
          </a:p>
        </p:txBody>
      </p:sp>
      <p:sp>
        <p:nvSpPr>
          <p:cNvPr id="3" name="Content Placeholder 2"/>
          <p:cNvSpPr>
            <a:spLocks noGrp="1"/>
          </p:cNvSpPr>
          <p:nvPr>
            <p:ph idx="1"/>
          </p:nvPr>
        </p:nvSpPr>
        <p:spPr/>
        <p:txBody>
          <a:bodyPr>
            <a:normAutofit fontScale="85000" lnSpcReduction="10000"/>
          </a:bodyPr>
          <a:lstStyle/>
          <a:p>
            <a:r>
              <a:rPr lang="en-GB" err="1"/>
              <a:t>Guba</a:t>
            </a:r>
            <a:r>
              <a:rPr lang="en-GB"/>
              <a:t> (1990) &amp; </a:t>
            </a:r>
            <a:r>
              <a:rPr lang="en-GB" err="1"/>
              <a:t>Cresswell</a:t>
            </a:r>
            <a:r>
              <a:rPr lang="en-GB"/>
              <a:t> (2003), suggests paradigms can be characterised through their:</a:t>
            </a:r>
          </a:p>
          <a:p>
            <a:r>
              <a:rPr lang="en-GB">
                <a:solidFill>
                  <a:srgbClr val="FFFF00"/>
                </a:solidFill>
              </a:rPr>
              <a:t>ontology</a:t>
            </a:r>
            <a:r>
              <a:rPr lang="en-GB"/>
              <a:t> (What is reality?) (These are explained on following slides)</a:t>
            </a:r>
          </a:p>
          <a:p>
            <a:r>
              <a:rPr lang="en-GB">
                <a:solidFill>
                  <a:srgbClr val="FFFF00"/>
                </a:solidFill>
              </a:rPr>
              <a:t>epistemology</a:t>
            </a:r>
            <a:r>
              <a:rPr lang="en-GB"/>
              <a:t> (How do you know something?)</a:t>
            </a:r>
          </a:p>
          <a:p>
            <a:r>
              <a:rPr lang="en-GB">
                <a:solidFill>
                  <a:srgbClr val="FFFF00"/>
                </a:solidFill>
              </a:rPr>
              <a:t>methodology</a:t>
            </a:r>
            <a:r>
              <a:rPr lang="en-GB"/>
              <a:t> (How to go about finding out?). </a:t>
            </a:r>
          </a:p>
          <a:p>
            <a:r>
              <a:rPr lang="en-GB"/>
              <a:t>These characteristics create a holistic view of how we view </a:t>
            </a:r>
            <a:r>
              <a:rPr lang="en-GB">
                <a:solidFill>
                  <a:srgbClr val="FFFF00"/>
                </a:solidFill>
              </a:rPr>
              <a:t>knowledge</a:t>
            </a:r>
            <a:r>
              <a:rPr lang="en-GB"/>
              <a:t>: how we see ourselves in relation to this knowledge and the methodological strategies we use to un/discover it.</a:t>
            </a:r>
          </a:p>
        </p:txBody>
      </p:sp>
      <p:sp>
        <p:nvSpPr>
          <p:cNvPr id="4" name="Footer Placeholder 3"/>
          <p:cNvSpPr>
            <a:spLocks noGrp="1"/>
          </p:cNvSpPr>
          <p:nvPr>
            <p:ph type="ftr" sz="quarter" idx="11"/>
          </p:nvPr>
        </p:nvSpPr>
        <p:spPr/>
        <p:txBody>
          <a:bodyPr/>
          <a:lstStyle/>
          <a:p>
            <a:pPr>
              <a:defRPr/>
            </a:pPr>
            <a:r>
              <a:rPr lang="en-GB" smtClean="0">
                <a:solidFill>
                  <a:srgbClr val="D4D2D0">
                    <a:shade val="50000"/>
                  </a:srgbClr>
                </a:solidFill>
              </a:rPr>
              <a:t>CH2021 postgraduate</a:t>
            </a:r>
            <a:endParaRPr lang="en-GB">
              <a:solidFill>
                <a:srgbClr val="D4D2D0">
                  <a:shade val="50000"/>
                </a:srgbClr>
              </a:solidFill>
            </a:endParaRPr>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solidFill>
                  <a:srgbClr val="D4D2D0">
                    <a:shade val="50000"/>
                  </a:srgbClr>
                </a:solidFill>
              </a:rPr>
              <a:pPr>
                <a:defRPr/>
              </a:pPr>
              <a:t>13</a:t>
            </a:fld>
            <a:endParaRPr lang="en-GB">
              <a:solidFill>
                <a:srgbClr val="D4D2D0">
                  <a:shade val="50000"/>
                </a:srgbClr>
              </a:solidFill>
            </a:endParaRPr>
          </a:p>
        </p:txBody>
      </p:sp>
      <p:sp>
        <p:nvSpPr>
          <p:cNvPr id="6" name="TextBox 5"/>
          <p:cNvSpPr txBox="1"/>
          <p:nvPr/>
        </p:nvSpPr>
        <p:spPr>
          <a:xfrm>
            <a:off x="337320" y="6083898"/>
            <a:ext cx="8784976" cy="400110"/>
          </a:xfrm>
          <a:prstGeom prst="rect">
            <a:avLst/>
          </a:prstGeom>
          <a:noFill/>
        </p:spPr>
        <p:txBody>
          <a:bodyPr wrap="square" rtlCol="0">
            <a:spAutoFit/>
          </a:bodyPr>
          <a:lstStyle/>
          <a:p>
            <a:r>
              <a:rPr lang="en-GB" sz="1000">
                <a:solidFill>
                  <a:prstClr val="white"/>
                </a:solidFill>
              </a:rPr>
              <a:t>Young, S. "Paradigm Accommodation in Water Pollution Assessment." </a:t>
            </a:r>
            <a:r>
              <a:rPr lang="en-GB" sz="1000" i="1">
                <a:solidFill>
                  <a:prstClr val="white"/>
                </a:solidFill>
              </a:rPr>
              <a:t>Shawnyoung.com</a:t>
            </a:r>
            <a:r>
              <a:rPr lang="en-GB" sz="1000">
                <a:solidFill>
                  <a:prstClr val="white"/>
                </a:solidFill>
              </a:rPr>
              <a:t>. 06 January 203. Web. 6 May 2014. </a:t>
            </a:r>
          </a:p>
          <a:p>
            <a:r>
              <a:rPr lang="en-GB" sz="1000">
                <a:solidFill>
                  <a:prstClr val="white"/>
                </a:solidFill>
              </a:rPr>
              <a:t>&lt;http://www.shawnyoung.com/writing/paradigm-accommodation-in-water-pollution-assessment.php&gt;.</a:t>
            </a:r>
          </a:p>
        </p:txBody>
      </p:sp>
    </p:spTree>
    <p:extLst>
      <p:ext uri="{BB962C8B-B14F-4D97-AF65-F5344CB8AC3E}">
        <p14:creationId xmlns:p14="http://schemas.microsoft.com/office/powerpoint/2010/main" val="12140353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Ontology</a:t>
            </a:r>
          </a:p>
        </p:txBody>
      </p:sp>
      <p:sp>
        <p:nvSpPr>
          <p:cNvPr id="3" name="Content Placeholder 2"/>
          <p:cNvSpPr>
            <a:spLocks noGrp="1"/>
          </p:cNvSpPr>
          <p:nvPr>
            <p:ph idx="1"/>
          </p:nvPr>
        </p:nvSpPr>
        <p:spPr/>
        <p:txBody>
          <a:bodyPr>
            <a:normAutofit fontScale="85000" lnSpcReduction="20000"/>
          </a:bodyPr>
          <a:lstStyle/>
          <a:p>
            <a:r>
              <a:rPr lang="en-GB" dirty="0"/>
              <a:t>Ontology is what </a:t>
            </a:r>
            <a:r>
              <a:rPr lang="en-GB" dirty="0">
                <a:solidFill>
                  <a:srgbClr val="FFFF00"/>
                </a:solidFill>
              </a:rPr>
              <a:t>exists</a:t>
            </a:r>
            <a:r>
              <a:rPr lang="en-GB" dirty="0"/>
              <a:t> and is a view on the nature of reality. </a:t>
            </a:r>
          </a:p>
          <a:p>
            <a:endParaRPr lang="en-GB" dirty="0"/>
          </a:p>
          <a:p>
            <a:pPr lvl="1"/>
            <a:r>
              <a:rPr lang="en-GB" dirty="0"/>
              <a:t>Are you a </a:t>
            </a:r>
            <a:r>
              <a:rPr lang="en-GB" dirty="0">
                <a:solidFill>
                  <a:srgbClr val="FFFF00"/>
                </a:solidFill>
              </a:rPr>
              <a:t>realist</a:t>
            </a:r>
            <a:r>
              <a:rPr lang="en-GB" dirty="0"/>
              <a:t>? You see reality as something 'out there', as a law of nature just waiting to be found ? </a:t>
            </a:r>
          </a:p>
          <a:p>
            <a:pPr lvl="1"/>
            <a:endParaRPr lang="en-GB" dirty="0"/>
          </a:p>
          <a:p>
            <a:pPr lvl="1"/>
            <a:r>
              <a:rPr lang="en-GB" dirty="0"/>
              <a:t>Are you a </a:t>
            </a:r>
            <a:r>
              <a:rPr lang="en-GB" dirty="0">
                <a:solidFill>
                  <a:srgbClr val="FFFF00"/>
                </a:solidFill>
              </a:rPr>
              <a:t>critical realist</a:t>
            </a:r>
            <a:r>
              <a:rPr lang="en-GB" dirty="0"/>
              <a:t>? You know things exist 'out there' but as human beings our own presence as researchers influences what we are trying to measure. </a:t>
            </a:r>
          </a:p>
          <a:p>
            <a:pPr lvl="1"/>
            <a:endParaRPr lang="en-GB" dirty="0"/>
          </a:p>
          <a:p>
            <a:pPr lvl="1"/>
            <a:r>
              <a:rPr lang="en-GB" dirty="0"/>
              <a:t>Or, are you a </a:t>
            </a:r>
            <a:r>
              <a:rPr lang="en-GB" dirty="0">
                <a:solidFill>
                  <a:srgbClr val="FFFF00"/>
                </a:solidFill>
              </a:rPr>
              <a:t>relativist </a:t>
            </a:r>
            <a:r>
              <a:rPr lang="en-GB" dirty="0"/>
              <a:t>? You believe that knowledge is a social reality, value-laden and it only comes to light through individual interpretation</a:t>
            </a:r>
          </a:p>
          <a:p>
            <a:endParaRPr lang="en-GB" dirty="0"/>
          </a:p>
        </p:txBody>
      </p:sp>
      <p:sp>
        <p:nvSpPr>
          <p:cNvPr id="4" name="Footer Placeholder 3"/>
          <p:cNvSpPr>
            <a:spLocks noGrp="1"/>
          </p:cNvSpPr>
          <p:nvPr>
            <p:ph type="ftr" sz="quarter" idx="11"/>
          </p:nvPr>
        </p:nvSpPr>
        <p:spPr/>
        <p:txBody>
          <a:bodyPr/>
          <a:lstStyle/>
          <a:p>
            <a:pPr>
              <a:defRPr/>
            </a:pPr>
            <a:r>
              <a:rPr lang="en-GB" smtClean="0">
                <a:solidFill>
                  <a:srgbClr val="D4D2D0">
                    <a:shade val="50000"/>
                  </a:srgbClr>
                </a:solidFill>
              </a:rPr>
              <a:t>CH2021 postgraduate</a:t>
            </a:r>
            <a:endParaRPr lang="en-GB">
              <a:solidFill>
                <a:srgbClr val="D4D2D0">
                  <a:shade val="50000"/>
                </a:srgbClr>
              </a:solidFill>
            </a:endParaRPr>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solidFill>
                  <a:srgbClr val="D4D2D0">
                    <a:shade val="50000"/>
                  </a:srgbClr>
                </a:solidFill>
              </a:rPr>
              <a:pPr>
                <a:defRPr/>
              </a:pPr>
              <a:t>14</a:t>
            </a:fld>
            <a:endParaRPr lang="en-GB">
              <a:solidFill>
                <a:srgbClr val="D4D2D0">
                  <a:shade val="50000"/>
                </a:srgbClr>
              </a:solidFill>
            </a:endParaRPr>
          </a:p>
        </p:txBody>
      </p:sp>
    </p:spTree>
    <p:extLst>
      <p:ext uri="{BB962C8B-B14F-4D97-AF65-F5344CB8AC3E}">
        <p14:creationId xmlns:p14="http://schemas.microsoft.com/office/powerpoint/2010/main" val="40471635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 calcmode="lin" valueType="num">
                                      <p:cBhvr additive="base">
                                        <p:cTn id="1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4" end="4"/>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 calcmode="lin" valueType="num">
                                      <p:cBhvr additive="base">
                                        <p:cTn id="1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Epistemology</a:t>
            </a:r>
          </a:p>
        </p:txBody>
      </p:sp>
      <p:sp>
        <p:nvSpPr>
          <p:cNvPr id="3" name="Content Placeholder 2"/>
          <p:cNvSpPr>
            <a:spLocks noGrp="1"/>
          </p:cNvSpPr>
          <p:nvPr>
            <p:ph idx="1"/>
          </p:nvPr>
        </p:nvSpPr>
        <p:spPr>
          <a:xfrm>
            <a:off x="68484" y="1194578"/>
            <a:ext cx="4402832" cy="4821864"/>
          </a:xfrm>
        </p:spPr>
        <p:txBody>
          <a:bodyPr>
            <a:normAutofit fontScale="62500" lnSpcReduction="20000"/>
          </a:bodyPr>
          <a:lstStyle/>
          <a:p>
            <a:r>
              <a:rPr lang="en-GB" dirty="0"/>
              <a:t>Epistemology is our </a:t>
            </a:r>
            <a:r>
              <a:rPr lang="en-GB" dirty="0">
                <a:solidFill>
                  <a:srgbClr val="FFFF00"/>
                </a:solidFill>
              </a:rPr>
              <a:t>perceived relationship </a:t>
            </a:r>
            <a:r>
              <a:rPr lang="en-GB" dirty="0"/>
              <a:t>with the knowledge we are un/dis/covering. Are we part of that knowledge or are we external to it? </a:t>
            </a:r>
          </a:p>
          <a:p>
            <a:endParaRPr lang="en-GB" dirty="0"/>
          </a:p>
          <a:p>
            <a:r>
              <a:rPr lang="en-GB" dirty="0"/>
              <a:t>Your view will frame your interaction with what you are researching and will depend on your ontological view. Your approach, for example, will be objective if you see knowledge governed by the laws of nature or subjective if you see knowledge as something interpreted by individuals. </a:t>
            </a:r>
          </a:p>
          <a:p>
            <a:pPr marL="36576" indent="0">
              <a:buNone/>
            </a:pPr>
            <a:endParaRPr lang="en-GB" dirty="0"/>
          </a:p>
          <a:p>
            <a:r>
              <a:rPr lang="en-GB" dirty="0"/>
              <a:t>In turn influences your methodology.</a:t>
            </a:r>
          </a:p>
          <a:p>
            <a:endParaRPr lang="en-GB" dirty="0"/>
          </a:p>
        </p:txBody>
      </p:sp>
      <p:sp>
        <p:nvSpPr>
          <p:cNvPr id="4" name="Footer Placeholder 3"/>
          <p:cNvSpPr>
            <a:spLocks noGrp="1"/>
          </p:cNvSpPr>
          <p:nvPr>
            <p:ph type="ftr" sz="quarter" idx="11"/>
          </p:nvPr>
        </p:nvSpPr>
        <p:spPr/>
        <p:txBody>
          <a:bodyPr/>
          <a:lstStyle/>
          <a:p>
            <a:pPr>
              <a:defRPr/>
            </a:pPr>
            <a:r>
              <a:rPr lang="en-GB" smtClean="0">
                <a:solidFill>
                  <a:srgbClr val="D4D2D0">
                    <a:shade val="50000"/>
                  </a:srgbClr>
                </a:solidFill>
              </a:rPr>
              <a:t>CH2021 postgraduate</a:t>
            </a:r>
            <a:endParaRPr lang="en-GB">
              <a:solidFill>
                <a:srgbClr val="D4D2D0">
                  <a:shade val="50000"/>
                </a:srgbClr>
              </a:solidFill>
            </a:endParaRPr>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solidFill>
                  <a:srgbClr val="D4D2D0">
                    <a:shade val="50000"/>
                  </a:srgbClr>
                </a:solidFill>
              </a:rPr>
              <a:pPr>
                <a:defRPr/>
              </a:pPr>
              <a:t>15</a:t>
            </a:fld>
            <a:endParaRPr lang="en-GB">
              <a:solidFill>
                <a:srgbClr val="D4D2D0">
                  <a:shade val="50000"/>
                </a:srgbClr>
              </a:solidFill>
            </a:endParaRPr>
          </a:p>
        </p:txBody>
      </p:sp>
      <p:pic>
        <p:nvPicPr>
          <p:cNvPr id="6" name="Picture 5"/>
          <p:cNvPicPr>
            <a:picLocks noChangeAspect="1"/>
          </p:cNvPicPr>
          <p:nvPr/>
        </p:nvPicPr>
        <p:blipFill>
          <a:blip r:embed="rId2"/>
          <a:stretch>
            <a:fillRect/>
          </a:stretch>
        </p:blipFill>
        <p:spPr>
          <a:xfrm>
            <a:off x="4390341" y="2060848"/>
            <a:ext cx="4525059" cy="3089766"/>
          </a:xfrm>
          <a:prstGeom prst="rect">
            <a:avLst/>
          </a:prstGeom>
        </p:spPr>
      </p:pic>
    </p:spTree>
    <p:extLst>
      <p:ext uri="{BB962C8B-B14F-4D97-AF65-F5344CB8AC3E}">
        <p14:creationId xmlns:p14="http://schemas.microsoft.com/office/powerpoint/2010/main" val="13789043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2" presetClass="emph" presetSubtype="0" fill="hold" grpId="0" nodeType="clickEffect">
                                  <p:stCondLst>
                                    <p:cond delay="0"/>
                                  </p:stCondLst>
                                  <p:childTnLst>
                                    <p:animRot by="120000">
                                      <p:cBhvr>
                                        <p:cTn id="6" dur="100" fill="hold">
                                          <p:stCondLst>
                                            <p:cond delay="0"/>
                                          </p:stCondLst>
                                        </p:cTn>
                                        <p:tgtEl>
                                          <p:spTgt spid="3">
                                            <p:txEl>
                                              <p:pRg st="0" end="0"/>
                                            </p:txEl>
                                          </p:spTgt>
                                        </p:tgtEl>
                                        <p:attrNameLst>
                                          <p:attrName>r</p:attrName>
                                        </p:attrNameLst>
                                      </p:cBhvr>
                                    </p:animRot>
                                    <p:animRot by="-240000">
                                      <p:cBhvr>
                                        <p:cTn id="7" dur="200" fill="hold">
                                          <p:stCondLst>
                                            <p:cond delay="200"/>
                                          </p:stCondLst>
                                        </p:cTn>
                                        <p:tgtEl>
                                          <p:spTgt spid="3">
                                            <p:txEl>
                                              <p:pRg st="0" end="0"/>
                                            </p:txEl>
                                          </p:spTgt>
                                        </p:tgtEl>
                                        <p:attrNameLst>
                                          <p:attrName>r</p:attrName>
                                        </p:attrNameLst>
                                      </p:cBhvr>
                                    </p:animRot>
                                    <p:animRot by="240000">
                                      <p:cBhvr>
                                        <p:cTn id="8" dur="200" fill="hold">
                                          <p:stCondLst>
                                            <p:cond delay="400"/>
                                          </p:stCondLst>
                                        </p:cTn>
                                        <p:tgtEl>
                                          <p:spTgt spid="3">
                                            <p:txEl>
                                              <p:pRg st="0" end="0"/>
                                            </p:txEl>
                                          </p:spTgt>
                                        </p:tgtEl>
                                        <p:attrNameLst>
                                          <p:attrName>r</p:attrName>
                                        </p:attrNameLst>
                                      </p:cBhvr>
                                    </p:animRot>
                                    <p:animRot by="-240000">
                                      <p:cBhvr>
                                        <p:cTn id="9" dur="200" fill="hold">
                                          <p:stCondLst>
                                            <p:cond delay="600"/>
                                          </p:stCondLst>
                                        </p:cTn>
                                        <p:tgtEl>
                                          <p:spTgt spid="3">
                                            <p:txEl>
                                              <p:pRg st="0" end="0"/>
                                            </p:txEl>
                                          </p:spTgt>
                                        </p:tgtEl>
                                        <p:attrNameLst>
                                          <p:attrName>r</p:attrName>
                                        </p:attrNameLst>
                                      </p:cBhvr>
                                    </p:animRot>
                                    <p:animRot by="120000">
                                      <p:cBhvr>
                                        <p:cTn id="10" dur="200" fill="hold">
                                          <p:stCondLst>
                                            <p:cond delay="800"/>
                                          </p:stCondLst>
                                        </p:cTn>
                                        <p:tgtEl>
                                          <p:spTgt spid="3">
                                            <p:txEl>
                                              <p:pRg st="0" end="0"/>
                                            </p:txEl>
                                          </p:spTgt>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32" presetClass="emph" presetSubtype="0" fill="hold" grpId="0" nodeType="clickEffect">
                                  <p:stCondLst>
                                    <p:cond delay="0"/>
                                  </p:stCondLst>
                                  <p:childTnLst>
                                    <p:animRot by="120000">
                                      <p:cBhvr>
                                        <p:cTn id="14" dur="100" fill="hold">
                                          <p:stCondLst>
                                            <p:cond delay="0"/>
                                          </p:stCondLst>
                                        </p:cTn>
                                        <p:tgtEl>
                                          <p:spTgt spid="3">
                                            <p:txEl>
                                              <p:pRg st="2" end="2"/>
                                            </p:txEl>
                                          </p:spTgt>
                                        </p:tgtEl>
                                        <p:attrNameLst>
                                          <p:attrName>r</p:attrName>
                                        </p:attrNameLst>
                                      </p:cBhvr>
                                    </p:animRot>
                                    <p:animRot by="-240000">
                                      <p:cBhvr>
                                        <p:cTn id="15" dur="200" fill="hold">
                                          <p:stCondLst>
                                            <p:cond delay="200"/>
                                          </p:stCondLst>
                                        </p:cTn>
                                        <p:tgtEl>
                                          <p:spTgt spid="3">
                                            <p:txEl>
                                              <p:pRg st="2" end="2"/>
                                            </p:txEl>
                                          </p:spTgt>
                                        </p:tgtEl>
                                        <p:attrNameLst>
                                          <p:attrName>r</p:attrName>
                                        </p:attrNameLst>
                                      </p:cBhvr>
                                    </p:animRot>
                                    <p:animRot by="240000">
                                      <p:cBhvr>
                                        <p:cTn id="16" dur="200" fill="hold">
                                          <p:stCondLst>
                                            <p:cond delay="400"/>
                                          </p:stCondLst>
                                        </p:cTn>
                                        <p:tgtEl>
                                          <p:spTgt spid="3">
                                            <p:txEl>
                                              <p:pRg st="2" end="2"/>
                                            </p:txEl>
                                          </p:spTgt>
                                        </p:tgtEl>
                                        <p:attrNameLst>
                                          <p:attrName>r</p:attrName>
                                        </p:attrNameLst>
                                      </p:cBhvr>
                                    </p:animRot>
                                    <p:animRot by="-240000">
                                      <p:cBhvr>
                                        <p:cTn id="17" dur="200" fill="hold">
                                          <p:stCondLst>
                                            <p:cond delay="600"/>
                                          </p:stCondLst>
                                        </p:cTn>
                                        <p:tgtEl>
                                          <p:spTgt spid="3">
                                            <p:txEl>
                                              <p:pRg st="2" end="2"/>
                                            </p:txEl>
                                          </p:spTgt>
                                        </p:tgtEl>
                                        <p:attrNameLst>
                                          <p:attrName>r</p:attrName>
                                        </p:attrNameLst>
                                      </p:cBhvr>
                                    </p:animRot>
                                    <p:animRot by="120000">
                                      <p:cBhvr>
                                        <p:cTn id="18" dur="200" fill="hold">
                                          <p:stCondLst>
                                            <p:cond delay="800"/>
                                          </p:stCondLst>
                                        </p:cTn>
                                        <p:tgtEl>
                                          <p:spTgt spid="3">
                                            <p:txEl>
                                              <p:pRg st="2" end="2"/>
                                            </p:txEl>
                                          </p:spTgt>
                                        </p:tgtEl>
                                        <p:attrNameLst>
                                          <p:attrName>r</p:attrName>
                                        </p:attrNameLst>
                                      </p:cBhvr>
                                    </p:animRot>
                                  </p:childTnLst>
                                </p:cTn>
                              </p:par>
                            </p:childTnLst>
                          </p:cTn>
                        </p:par>
                      </p:childTnLst>
                    </p:cTn>
                  </p:par>
                  <p:par>
                    <p:cTn id="19" fill="hold">
                      <p:stCondLst>
                        <p:cond delay="indefinite"/>
                      </p:stCondLst>
                      <p:childTnLst>
                        <p:par>
                          <p:cTn id="20" fill="hold">
                            <p:stCondLst>
                              <p:cond delay="0"/>
                            </p:stCondLst>
                            <p:childTnLst>
                              <p:par>
                                <p:cTn id="21" presetID="32" presetClass="emph" presetSubtype="0" fill="hold" grpId="0" nodeType="clickEffect">
                                  <p:stCondLst>
                                    <p:cond delay="0"/>
                                  </p:stCondLst>
                                  <p:childTnLst>
                                    <p:animRot by="120000">
                                      <p:cBhvr>
                                        <p:cTn id="22" dur="100" fill="hold">
                                          <p:stCondLst>
                                            <p:cond delay="0"/>
                                          </p:stCondLst>
                                        </p:cTn>
                                        <p:tgtEl>
                                          <p:spTgt spid="3">
                                            <p:txEl>
                                              <p:pRg st="4" end="4"/>
                                            </p:txEl>
                                          </p:spTgt>
                                        </p:tgtEl>
                                        <p:attrNameLst>
                                          <p:attrName>r</p:attrName>
                                        </p:attrNameLst>
                                      </p:cBhvr>
                                    </p:animRot>
                                    <p:animRot by="-240000">
                                      <p:cBhvr>
                                        <p:cTn id="23" dur="200" fill="hold">
                                          <p:stCondLst>
                                            <p:cond delay="200"/>
                                          </p:stCondLst>
                                        </p:cTn>
                                        <p:tgtEl>
                                          <p:spTgt spid="3">
                                            <p:txEl>
                                              <p:pRg st="4" end="4"/>
                                            </p:txEl>
                                          </p:spTgt>
                                        </p:tgtEl>
                                        <p:attrNameLst>
                                          <p:attrName>r</p:attrName>
                                        </p:attrNameLst>
                                      </p:cBhvr>
                                    </p:animRot>
                                    <p:animRot by="240000">
                                      <p:cBhvr>
                                        <p:cTn id="24" dur="200" fill="hold">
                                          <p:stCondLst>
                                            <p:cond delay="400"/>
                                          </p:stCondLst>
                                        </p:cTn>
                                        <p:tgtEl>
                                          <p:spTgt spid="3">
                                            <p:txEl>
                                              <p:pRg st="4" end="4"/>
                                            </p:txEl>
                                          </p:spTgt>
                                        </p:tgtEl>
                                        <p:attrNameLst>
                                          <p:attrName>r</p:attrName>
                                        </p:attrNameLst>
                                      </p:cBhvr>
                                    </p:animRot>
                                    <p:animRot by="-240000">
                                      <p:cBhvr>
                                        <p:cTn id="25" dur="200" fill="hold">
                                          <p:stCondLst>
                                            <p:cond delay="600"/>
                                          </p:stCondLst>
                                        </p:cTn>
                                        <p:tgtEl>
                                          <p:spTgt spid="3">
                                            <p:txEl>
                                              <p:pRg st="4" end="4"/>
                                            </p:txEl>
                                          </p:spTgt>
                                        </p:tgtEl>
                                        <p:attrNameLst>
                                          <p:attrName>r</p:attrName>
                                        </p:attrNameLst>
                                      </p:cBhvr>
                                    </p:animRot>
                                    <p:animRot by="120000">
                                      <p:cBhvr>
                                        <p:cTn id="26" dur="200" fill="hold">
                                          <p:stCondLst>
                                            <p:cond delay="800"/>
                                          </p:stCondLst>
                                        </p:cTn>
                                        <p:tgtEl>
                                          <p:spTgt spid="3">
                                            <p:txEl>
                                              <p:pRg st="4" end="4"/>
                                            </p:txEl>
                                          </p:spTgt>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Methodology</a:t>
            </a:r>
          </a:p>
        </p:txBody>
      </p:sp>
      <p:sp>
        <p:nvSpPr>
          <p:cNvPr id="3" name="Content Placeholder 2"/>
          <p:cNvSpPr>
            <a:spLocks noGrp="1"/>
          </p:cNvSpPr>
          <p:nvPr>
            <p:ph idx="1"/>
          </p:nvPr>
        </p:nvSpPr>
        <p:spPr/>
        <p:txBody>
          <a:bodyPr>
            <a:normAutofit fontScale="70000" lnSpcReduction="20000"/>
          </a:bodyPr>
          <a:lstStyle/>
          <a:p>
            <a:r>
              <a:rPr lang="en-GB" dirty="0"/>
              <a:t>Methodology refers to how you go about finding out knowledge and doing your research. It is your </a:t>
            </a:r>
            <a:r>
              <a:rPr lang="en-GB" dirty="0">
                <a:solidFill>
                  <a:srgbClr val="FFFF00"/>
                </a:solidFill>
              </a:rPr>
              <a:t>strategic</a:t>
            </a:r>
            <a:r>
              <a:rPr lang="en-GB" dirty="0"/>
              <a:t> approach, rather than your techniques and data analysis (</a:t>
            </a:r>
            <a:r>
              <a:rPr lang="en-GB" dirty="0" err="1"/>
              <a:t>Wainright</a:t>
            </a:r>
            <a:r>
              <a:rPr lang="en-GB" dirty="0"/>
              <a:t>, 1997). </a:t>
            </a:r>
          </a:p>
          <a:p>
            <a:r>
              <a:rPr lang="en-GB" dirty="0"/>
              <a:t>E.g.</a:t>
            </a:r>
          </a:p>
          <a:p>
            <a:pPr lvl="1"/>
            <a:r>
              <a:rPr lang="en-GB" dirty="0"/>
              <a:t>scientific method (quantitative method), </a:t>
            </a:r>
          </a:p>
          <a:p>
            <a:pPr lvl="1"/>
            <a:r>
              <a:rPr lang="en-GB" dirty="0"/>
              <a:t>ethnographic approach</a:t>
            </a:r>
          </a:p>
          <a:p>
            <a:pPr lvl="1"/>
            <a:r>
              <a:rPr lang="en-GB" dirty="0"/>
              <a:t>case study approach</a:t>
            </a:r>
          </a:p>
          <a:p>
            <a:pPr lvl="1"/>
            <a:r>
              <a:rPr lang="en-GB" dirty="0"/>
              <a:t>ideological framework (e.g. an interpretation from Marxist, Feminist viewpoint)</a:t>
            </a:r>
          </a:p>
          <a:p>
            <a:pPr lvl="1"/>
            <a:r>
              <a:rPr lang="en-GB" dirty="0"/>
              <a:t>dialectic approach (e.g. compare and contrast different points of view or constructs, including your own).</a:t>
            </a:r>
          </a:p>
          <a:p>
            <a:endParaRPr lang="en-GB" dirty="0"/>
          </a:p>
          <a:p>
            <a:r>
              <a:rPr lang="en-GB" dirty="0">
                <a:solidFill>
                  <a:srgbClr val="FFFF00"/>
                </a:solidFill>
              </a:rPr>
              <a:t>HENCE OUR VIEW OF KNOWLEDGE INFLUENCES OUR RESEARCH.  IT VARIES BETWEEN AND WITHIN DISCIPLINES </a:t>
            </a:r>
          </a:p>
        </p:txBody>
      </p:sp>
      <p:sp>
        <p:nvSpPr>
          <p:cNvPr id="4" name="Footer Placeholder 3"/>
          <p:cNvSpPr>
            <a:spLocks noGrp="1"/>
          </p:cNvSpPr>
          <p:nvPr>
            <p:ph type="ftr" sz="quarter" idx="11"/>
          </p:nvPr>
        </p:nvSpPr>
        <p:spPr/>
        <p:txBody>
          <a:bodyPr/>
          <a:lstStyle/>
          <a:p>
            <a:pPr>
              <a:defRPr/>
            </a:pPr>
            <a:r>
              <a:rPr lang="en-GB" smtClean="0">
                <a:solidFill>
                  <a:srgbClr val="D4D2D0">
                    <a:shade val="50000"/>
                  </a:srgbClr>
                </a:solidFill>
              </a:rPr>
              <a:t>CH2021 postgraduate</a:t>
            </a:r>
            <a:endParaRPr lang="en-GB">
              <a:solidFill>
                <a:srgbClr val="D4D2D0">
                  <a:shade val="50000"/>
                </a:srgbClr>
              </a:solidFill>
            </a:endParaRPr>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solidFill>
                  <a:srgbClr val="D4D2D0">
                    <a:shade val="50000"/>
                  </a:srgbClr>
                </a:solidFill>
              </a:rPr>
              <a:pPr>
                <a:defRPr/>
              </a:pPr>
              <a:t>16</a:t>
            </a:fld>
            <a:endParaRPr lang="en-GB">
              <a:solidFill>
                <a:srgbClr val="D4D2D0">
                  <a:shade val="50000"/>
                </a:srgbClr>
              </a:solidFill>
            </a:endParaRPr>
          </a:p>
        </p:txBody>
      </p:sp>
    </p:spTree>
    <p:extLst>
      <p:ext uri="{BB962C8B-B14F-4D97-AF65-F5344CB8AC3E}">
        <p14:creationId xmlns:p14="http://schemas.microsoft.com/office/powerpoint/2010/main" val="40712107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par>
                                <p:cTn id="13" presetID="22" presetClass="entr" presetSubtype="4"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wipe(down)">
                                      <p:cBhvr>
                                        <p:cTn id="15" dur="500"/>
                                        <p:tgtEl>
                                          <p:spTgt spid="3">
                                            <p:txEl>
                                              <p:pRg st="2" end="2"/>
                                            </p:txEl>
                                          </p:spTgt>
                                        </p:tgtEl>
                                      </p:cBhvr>
                                    </p:animEffect>
                                  </p:childTnLst>
                                </p:cTn>
                              </p:par>
                              <p:par>
                                <p:cTn id="16" presetID="22" presetClass="entr" presetSubtype="4" fill="hold" grpId="0"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wipe(down)">
                                      <p:cBhvr>
                                        <p:cTn id="18" dur="500"/>
                                        <p:tgtEl>
                                          <p:spTgt spid="3">
                                            <p:txEl>
                                              <p:pRg st="3" end="3"/>
                                            </p:txEl>
                                          </p:spTgt>
                                        </p:tgtEl>
                                      </p:cBhvr>
                                    </p:animEffect>
                                  </p:childTnLst>
                                </p:cTn>
                              </p:par>
                              <p:par>
                                <p:cTn id="19" presetID="22" presetClass="entr" presetSubtype="4"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wipe(down)">
                                      <p:cBhvr>
                                        <p:cTn id="21" dur="500"/>
                                        <p:tgtEl>
                                          <p:spTgt spid="3">
                                            <p:txEl>
                                              <p:pRg st="4" end="4"/>
                                            </p:txEl>
                                          </p:spTgt>
                                        </p:tgtEl>
                                      </p:cBhvr>
                                    </p:animEffect>
                                  </p:childTnLst>
                                </p:cTn>
                              </p:par>
                              <p:par>
                                <p:cTn id="22" presetID="22" presetClass="entr" presetSubtype="4" fill="hold" grpId="0" nodeType="with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wipe(down)">
                                      <p:cBhvr>
                                        <p:cTn id="24" dur="500"/>
                                        <p:tgtEl>
                                          <p:spTgt spid="3">
                                            <p:txEl>
                                              <p:pRg st="5" end="5"/>
                                            </p:txEl>
                                          </p:spTgt>
                                        </p:tgtEl>
                                      </p:cBhvr>
                                    </p:animEffect>
                                  </p:childTnLst>
                                </p:cTn>
                              </p:par>
                              <p:par>
                                <p:cTn id="25" presetID="22" presetClass="entr" presetSubtype="4" fill="hold" grpId="0"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wipe(down)">
                                      <p:cBhvr>
                                        <p:cTn id="27" dur="500"/>
                                        <p:tgtEl>
                                          <p:spTgt spid="3">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animEffect transition="in" filter="wipe(down)">
                                      <p:cBhvr>
                                        <p:cTn id="32"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226"/>
            <a:ext cx="7470648" cy="1143000"/>
          </a:xfrm>
        </p:spPr>
        <p:txBody>
          <a:bodyPr/>
          <a:lstStyle/>
          <a:p>
            <a:r>
              <a:rPr lang="en-GB"/>
              <a:t>Summary of some examples</a:t>
            </a:r>
          </a:p>
        </p:txBody>
      </p:sp>
      <p:sp>
        <p:nvSpPr>
          <p:cNvPr id="3" name="Slide Number Placeholder 2"/>
          <p:cNvSpPr>
            <a:spLocks noGrp="1"/>
          </p:cNvSpPr>
          <p:nvPr>
            <p:ph type="sldNum" sz="quarter" idx="11"/>
          </p:nvPr>
        </p:nvSpPr>
        <p:spPr/>
        <p:txBody>
          <a:bodyPr/>
          <a:lstStyle/>
          <a:p>
            <a:pPr>
              <a:defRPr/>
            </a:pPr>
            <a:fld id="{31477FB8-1EE2-4CBD-B6CC-361C48763236}" type="slidenum">
              <a:rPr lang="en-GB" smtClean="0">
                <a:solidFill>
                  <a:srgbClr val="D4D2D0">
                    <a:shade val="50000"/>
                  </a:srgbClr>
                </a:solidFill>
              </a:rPr>
              <a:pPr>
                <a:defRPr/>
              </a:pPr>
              <a:t>17</a:t>
            </a:fld>
            <a:endParaRPr lang="en-GB">
              <a:solidFill>
                <a:srgbClr val="D4D2D0">
                  <a:shade val="50000"/>
                </a:srgbClr>
              </a:solidFill>
            </a:endParaRPr>
          </a:p>
        </p:txBody>
      </p:sp>
      <p:sp>
        <p:nvSpPr>
          <p:cNvPr id="4" name="Footer Placeholder 3"/>
          <p:cNvSpPr>
            <a:spLocks noGrp="1"/>
          </p:cNvSpPr>
          <p:nvPr>
            <p:ph type="ftr" sz="quarter" idx="12"/>
          </p:nvPr>
        </p:nvSpPr>
        <p:spPr/>
        <p:txBody>
          <a:bodyPr/>
          <a:lstStyle/>
          <a:p>
            <a:pPr>
              <a:defRPr/>
            </a:pPr>
            <a:r>
              <a:rPr lang="en-GB" smtClean="0">
                <a:solidFill>
                  <a:srgbClr val="D4D2D0">
                    <a:shade val="50000"/>
                  </a:srgbClr>
                </a:solidFill>
              </a:rPr>
              <a:t>CH2021 postgraduate</a:t>
            </a:r>
            <a:endParaRPr lang="en-GB">
              <a:solidFill>
                <a:srgbClr val="D4D2D0">
                  <a:shade val="50000"/>
                </a:srgbClr>
              </a:solidFill>
            </a:endParaRPr>
          </a:p>
        </p:txBody>
      </p:sp>
      <p:graphicFrame>
        <p:nvGraphicFramePr>
          <p:cNvPr id="5" name="Table 4"/>
          <p:cNvGraphicFramePr>
            <a:graphicFrameLocks noGrp="1"/>
          </p:cNvGraphicFramePr>
          <p:nvPr>
            <p:extLst>
              <p:ext uri="{D42A27DB-BD31-4B8C-83A1-F6EECF244321}">
                <p14:modId xmlns:p14="http://schemas.microsoft.com/office/powerpoint/2010/main" val="1953278596"/>
              </p:ext>
            </p:extLst>
          </p:nvPr>
        </p:nvGraphicFramePr>
        <p:xfrm>
          <a:off x="179512" y="980728"/>
          <a:ext cx="8784975" cy="5662254"/>
        </p:xfrm>
        <a:graphic>
          <a:graphicData uri="http://schemas.openxmlformats.org/drawingml/2006/table">
            <a:tbl>
              <a:tblPr firstRow="1" bandRow="1">
                <a:tableStyleId>{5C22544A-7EE6-4342-B048-85BDC9FD1C3A}</a:tableStyleId>
              </a:tblPr>
              <a:tblGrid>
                <a:gridCol w="1756995">
                  <a:extLst>
                    <a:ext uri="{9D8B030D-6E8A-4147-A177-3AD203B41FA5}">
                      <a16:colId xmlns:a16="http://schemas.microsoft.com/office/drawing/2014/main" val="20000"/>
                    </a:ext>
                  </a:extLst>
                </a:gridCol>
                <a:gridCol w="1756995">
                  <a:extLst>
                    <a:ext uri="{9D8B030D-6E8A-4147-A177-3AD203B41FA5}">
                      <a16:colId xmlns:a16="http://schemas.microsoft.com/office/drawing/2014/main" val="20001"/>
                    </a:ext>
                  </a:extLst>
                </a:gridCol>
                <a:gridCol w="1756995">
                  <a:extLst>
                    <a:ext uri="{9D8B030D-6E8A-4147-A177-3AD203B41FA5}">
                      <a16:colId xmlns:a16="http://schemas.microsoft.com/office/drawing/2014/main" val="20002"/>
                    </a:ext>
                  </a:extLst>
                </a:gridCol>
                <a:gridCol w="1756995">
                  <a:extLst>
                    <a:ext uri="{9D8B030D-6E8A-4147-A177-3AD203B41FA5}">
                      <a16:colId xmlns:a16="http://schemas.microsoft.com/office/drawing/2014/main" val="20003"/>
                    </a:ext>
                  </a:extLst>
                </a:gridCol>
                <a:gridCol w="1756995">
                  <a:extLst>
                    <a:ext uri="{9D8B030D-6E8A-4147-A177-3AD203B41FA5}">
                      <a16:colId xmlns:a16="http://schemas.microsoft.com/office/drawing/2014/main" val="20004"/>
                    </a:ext>
                  </a:extLst>
                </a:gridCol>
              </a:tblGrid>
              <a:tr h="881888">
                <a:tc>
                  <a:txBody>
                    <a:bodyPr/>
                    <a:lstStyle/>
                    <a:p>
                      <a:r>
                        <a:rPr lang="en-GB" sz="1600"/>
                        <a:t>Examples of paradigms</a:t>
                      </a:r>
                    </a:p>
                    <a:p>
                      <a:endParaRPr lang="en-GB" sz="1600"/>
                    </a:p>
                  </a:txBody>
                  <a:tcPr/>
                </a:tc>
                <a:tc>
                  <a:txBody>
                    <a:bodyPr/>
                    <a:lstStyle/>
                    <a:p>
                      <a:r>
                        <a:rPr lang="en-GB" sz="1600">
                          <a:solidFill>
                            <a:schemeClr val="tx1"/>
                          </a:solidFill>
                        </a:rPr>
                        <a:t>Positivism</a:t>
                      </a:r>
                    </a:p>
                  </a:txBody>
                  <a:tcPr/>
                </a:tc>
                <a:tc>
                  <a:txBody>
                    <a:bodyPr/>
                    <a:lstStyle/>
                    <a:p>
                      <a:r>
                        <a:rPr lang="en-GB" sz="1600"/>
                        <a:t>Post positivism</a:t>
                      </a:r>
                    </a:p>
                  </a:txBody>
                  <a:tcPr/>
                </a:tc>
                <a:tc>
                  <a:txBody>
                    <a:bodyPr/>
                    <a:lstStyle/>
                    <a:p>
                      <a:r>
                        <a:rPr lang="en-GB" sz="1600" err="1"/>
                        <a:t>Interpretivism</a:t>
                      </a:r>
                      <a:r>
                        <a:rPr lang="en-GB" sz="1600"/>
                        <a:t> /</a:t>
                      </a:r>
                      <a:r>
                        <a:rPr lang="en-GB" sz="1600" baseline="0"/>
                        <a:t> </a:t>
                      </a:r>
                      <a:r>
                        <a:rPr lang="en-GB" sz="1600"/>
                        <a:t>constructivism</a:t>
                      </a:r>
                    </a:p>
                  </a:txBody>
                  <a:tcPr/>
                </a:tc>
                <a:tc>
                  <a:txBody>
                    <a:bodyPr/>
                    <a:lstStyle/>
                    <a:p>
                      <a:r>
                        <a:rPr lang="en-GB" sz="1600"/>
                        <a:t>Critical theory</a:t>
                      </a:r>
                    </a:p>
                  </a:txBody>
                  <a:tcPr/>
                </a:tc>
                <a:extLst>
                  <a:ext uri="{0D108BD9-81ED-4DB2-BD59-A6C34878D82A}">
                    <a16:rowId xmlns:a16="http://schemas.microsoft.com/office/drawing/2014/main" val="10000"/>
                  </a:ext>
                </a:extLst>
              </a:tr>
              <a:tr h="474863">
                <a:tc>
                  <a:txBody>
                    <a:bodyPr/>
                    <a:lstStyle/>
                    <a:p>
                      <a:r>
                        <a:rPr lang="en-GB" sz="1600"/>
                        <a:t>Ontology</a:t>
                      </a:r>
                    </a:p>
                  </a:txBody>
                  <a:tcPr/>
                </a:tc>
                <a:tc>
                  <a:txBody>
                    <a:bodyPr/>
                    <a:lstStyle/>
                    <a:p>
                      <a:r>
                        <a:rPr lang="en-GB" sz="1600"/>
                        <a:t>Realism</a:t>
                      </a:r>
                    </a:p>
                  </a:txBody>
                  <a:tcPr/>
                </a:tc>
                <a:tc>
                  <a:txBody>
                    <a:bodyPr/>
                    <a:lstStyle/>
                    <a:p>
                      <a:r>
                        <a:rPr lang="en-GB" sz="1600"/>
                        <a:t>Critical realism</a:t>
                      </a:r>
                    </a:p>
                  </a:txBody>
                  <a:tcPr/>
                </a:tc>
                <a:tc>
                  <a:txBody>
                    <a:bodyPr/>
                    <a:lstStyle/>
                    <a:p>
                      <a:r>
                        <a:rPr lang="en-GB" sz="1600"/>
                        <a:t>Relativism</a:t>
                      </a:r>
                    </a:p>
                  </a:txBody>
                  <a:tcPr/>
                </a:tc>
                <a:tc>
                  <a:txBody>
                    <a:bodyPr/>
                    <a:lstStyle/>
                    <a:p>
                      <a:r>
                        <a:rPr lang="en-GB" sz="1600"/>
                        <a:t>Critical realism</a:t>
                      </a:r>
                    </a:p>
                  </a:txBody>
                  <a:tcPr/>
                </a:tc>
                <a:extLst>
                  <a:ext uri="{0D108BD9-81ED-4DB2-BD59-A6C34878D82A}">
                    <a16:rowId xmlns:a16="http://schemas.microsoft.com/office/drawing/2014/main" val="10001"/>
                  </a:ext>
                </a:extLst>
              </a:tr>
              <a:tr h="474863">
                <a:tc>
                  <a:txBody>
                    <a:bodyPr/>
                    <a:lstStyle/>
                    <a:p>
                      <a:r>
                        <a:rPr lang="en-GB" sz="1600"/>
                        <a:t>Epistemology</a:t>
                      </a:r>
                    </a:p>
                  </a:txBody>
                  <a:tcPr/>
                </a:tc>
                <a:tc>
                  <a:txBody>
                    <a:bodyPr/>
                    <a:lstStyle/>
                    <a:p>
                      <a:r>
                        <a:rPr lang="en-GB" sz="1600"/>
                        <a:t>Objective</a:t>
                      </a:r>
                    </a:p>
                  </a:txBody>
                  <a:tcPr/>
                </a:tc>
                <a:tc>
                  <a:txBody>
                    <a:bodyPr/>
                    <a:lstStyle/>
                    <a:p>
                      <a:r>
                        <a:rPr lang="en-GB" sz="1600"/>
                        <a:t>Objective</a:t>
                      </a:r>
                    </a:p>
                  </a:txBody>
                  <a:tcPr/>
                </a:tc>
                <a:tc>
                  <a:txBody>
                    <a:bodyPr/>
                    <a:lstStyle/>
                    <a:p>
                      <a:r>
                        <a:rPr lang="en-GB" sz="1600"/>
                        <a:t>Subjective</a:t>
                      </a:r>
                    </a:p>
                  </a:txBody>
                  <a:tcPr/>
                </a:tc>
                <a:tc>
                  <a:txBody>
                    <a:bodyPr/>
                    <a:lstStyle/>
                    <a:p>
                      <a:r>
                        <a:rPr lang="en-GB" sz="1600"/>
                        <a:t>Subjective</a:t>
                      </a:r>
                    </a:p>
                  </a:txBody>
                  <a:tcPr/>
                </a:tc>
                <a:extLst>
                  <a:ext uri="{0D108BD9-81ED-4DB2-BD59-A6C34878D82A}">
                    <a16:rowId xmlns:a16="http://schemas.microsoft.com/office/drawing/2014/main" val="10002"/>
                  </a:ext>
                </a:extLst>
              </a:tr>
              <a:tr h="1296000">
                <a:tc>
                  <a:txBody>
                    <a:bodyPr/>
                    <a:lstStyle/>
                    <a:p>
                      <a:r>
                        <a:rPr lang="en-GB" sz="1600"/>
                        <a:t>Methodology</a:t>
                      </a:r>
                    </a:p>
                  </a:txBody>
                  <a:tcPr/>
                </a:tc>
                <a:tc>
                  <a:txBody>
                    <a:bodyPr/>
                    <a:lstStyle/>
                    <a:p>
                      <a:r>
                        <a:rPr lang="en-GB" sz="1600"/>
                        <a:t>Experimental/</a:t>
                      </a:r>
                    </a:p>
                    <a:p>
                      <a:r>
                        <a:rPr lang="en-GB" sz="1600"/>
                        <a:t>structured measurement</a:t>
                      </a:r>
                    </a:p>
                  </a:txBody>
                  <a:tcPr/>
                </a:tc>
                <a:tc>
                  <a:txBody>
                    <a:bodyPr/>
                    <a:lstStyle/>
                    <a:p>
                      <a:r>
                        <a:rPr lang="en-GB" sz="1600"/>
                        <a:t>Modified experimental/</a:t>
                      </a:r>
                    </a:p>
                    <a:p>
                      <a:r>
                        <a:rPr lang="en-GB" sz="1600"/>
                        <a:t>structured measurement</a:t>
                      </a:r>
                    </a:p>
                    <a:p>
                      <a:endParaRPr lang="en-GB" sz="1600"/>
                    </a:p>
                  </a:txBody>
                  <a:tcPr/>
                </a:tc>
                <a:tc>
                  <a:txBody>
                    <a:bodyPr/>
                    <a:lstStyle/>
                    <a:p>
                      <a:r>
                        <a:rPr lang="en-GB" sz="1600"/>
                        <a:t>Case study, Ethnography, grounded theory</a:t>
                      </a:r>
                    </a:p>
                  </a:txBody>
                  <a:tcPr/>
                </a:tc>
                <a:tc>
                  <a:txBody>
                    <a:bodyPr/>
                    <a:lstStyle/>
                    <a:p>
                      <a:r>
                        <a:rPr lang="en-GB" sz="1600"/>
                        <a:t>Action research </a:t>
                      </a:r>
                      <a:r>
                        <a:rPr lang="en-GB" sz="1600" err="1"/>
                        <a:t>Diologic</a:t>
                      </a:r>
                      <a:endParaRPr lang="en-GB" sz="1600"/>
                    </a:p>
                  </a:txBody>
                  <a:tcPr/>
                </a:tc>
                <a:extLst>
                  <a:ext uri="{0D108BD9-81ED-4DB2-BD59-A6C34878D82A}">
                    <a16:rowId xmlns:a16="http://schemas.microsoft.com/office/drawing/2014/main" val="10003"/>
                  </a:ext>
                </a:extLst>
              </a:tr>
              <a:tr h="1188000">
                <a:tc>
                  <a:txBody>
                    <a:bodyPr/>
                    <a:lstStyle/>
                    <a:p>
                      <a:r>
                        <a:rPr lang="en-GB" sz="1600"/>
                        <a:t>Method</a:t>
                      </a:r>
                    </a:p>
                  </a:txBody>
                  <a:tcPr/>
                </a:tc>
                <a:tc>
                  <a:txBody>
                    <a:bodyPr/>
                    <a:lstStyle/>
                    <a:p>
                      <a:r>
                        <a:rPr lang="en-GB" sz="1600"/>
                        <a:t>Questionnaires, Experiment</a:t>
                      </a:r>
                    </a:p>
                  </a:txBody>
                  <a:tcPr/>
                </a:tc>
                <a:tc>
                  <a:txBody>
                    <a:bodyPr/>
                    <a:lstStyle/>
                    <a:p>
                      <a:r>
                        <a:rPr lang="en-GB" sz="1600"/>
                        <a:t>Questionnaires, Experiment</a:t>
                      </a:r>
                    </a:p>
                  </a:txBody>
                  <a:tcPr/>
                </a:tc>
                <a:tc>
                  <a:txBody>
                    <a:bodyPr/>
                    <a:lstStyle/>
                    <a:p>
                      <a:r>
                        <a:rPr lang="en-GB" sz="1600"/>
                        <a:t>Open ended questionnaires,  Qualitative data.</a:t>
                      </a:r>
                      <a:r>
                        <a:rPr lang="en-GB" sz="1600" baseline="0"/>
                        <a:t> </a:t>
                      </a:r>
                      <a:endParaRPr lang="en-GB" sz="1600"/>
                    </a:p>
                  </a:txBody>
                  <a:tcPr/>
                </a:tc>
                <a:tc>
                  <a:txBody>
                    <a:bodyPr/>
                    <a:lstStyle/>
                    <a:p>
                      <a:r>
                        <a:rPr lang="en-GB" sz="1600"/>
                        <a:t>Interviews, focus groups, communities, organisations</a:t>
                      </a:r>
                    </a:p>
                  </a:txBody>
                  <a:tcPr/>
                </a:tc>
                <a:extLst>
                  <a:ext uri="{0D108BD9-81ED-4DB2-BD59-A6C34878D82A}">
                    <a16:rowId xmlns:a16="http://schemas.microsoft.com/office/drawing/2014/main" val="10004"/>
                  </a:ext>
                </a:extLst>
              </a:tr>
              <a:tr h="1332000">
                <a:tc>
                  <a:txBody>
                    <a:bodyPr/>
                    <a:lstStyle/>
                    <a:p>
                      <a:r>
                        <a:rPr lang="en-GB" sz="1600" b="1">
                          <a:solidFill>
                            <a:srgbClr val="0070C0"/>
                          </a:solidFill>
                        </a:rPr>
                        <a:t>EXAMPLE</a:t>
                      </a:r>
                    </a:p>
                    <a:p>
                      <a:r>
                        <a:rPr lang="en-GB" sz="1600">
                          <a:solidFill>
                            <a:srgbClr val="0070C0"/>
                          </a:solidFill>
                        </a:rPr>
                        <a:t>Water company research pollution</a:t>
                      </a:r>
                    </a:p>
                  </a:txBody>
                  <a:tcPr/>
                </a:tc>
                <a:tc>
                  <a:txBody>
                    <a:bodyPr/>
                    <a:lstStyle/>
                    <a:p>
                      <a:r>
                        <a:rPr lang="en-GB" sz="1600">
                          <a:solidFill>
                            <a:srgbClr val="0070C0"/>
                          </a:solidFill>
                        </a:rPr>
                        <a:t>Laboratory Chemical</a:t>
                      </a:r>
                      <a:r>
                        <a:rPr lang="en-GB" sz="1600" baseline="0">
                          <a:solidFill>
                            <a:srgbClr val="0070C0"/>
                          </a:solidFill>
                        </a:rPr>
                        <a:t> experiment dissolved solids</a:t>
                      </a:r>
                      <a:endParaRPr lang="en-GB" sz="1600">
                        <a:solidFill>
                          <a:srgbClr val="0070C0"/>
                        </a:solidFill>
                      </a:endParaRPr>
                    </a:p>
                  </a:txBody>
                  <a:tcPr/>
                </a:tc>
                <a:tc>
                  <a:txBody>
                    <a:bodyPr/>
                    <a:lstStyle/>
                    <a:p>
                      <a:r>
                        <a:rPr lang="en-GB" sz="1600" err="1">
                          <a:solidFill>
                            <a:srgbClr val="0070C0"/>
                          </a:solidFill>
                        </a:rPr>
                        <a:t>Locationally</a:t>
                      </a:r>
                      <a:r>
                        <a:rPr lang="en-GB" sz="1600">
                          <a:solidFill>
                            <a:srgbClr val="0070C0"/>
                          </a:solidFill>
                        </a:rPr>
                        <a:t> considered chemical experiments</a:t>
                      </a:r>
                    </a:p>
                  </a:txBody>
                  <a:tcPr/>
                </a:tc>
                <a:tc>
                  <a:txBody>
                    <a:bodyPr/>
                    <a:lstStyle/>
                    <a:p>
                      <a:r>
                        <a:rPr lang="en-GB" sz="1600">
                          <a:solidFill>
                            <a:srgbClr val="0070C0"/>
                          </a:solidFill>
                        </a:rPr>
                        <a:t>Case study of the company</a:t>
                      </a:r>
                      <a:r>
                        <a:rPr lang="en-GB" sz="1600" baseline="0">
                          <a:solidFill>
                            <a:srgbClr val="0070C0"/>
                          </a:solidFill>
                        </a:rPr>
                        <a:t> and attitudes to pollution/profit</a:t>
                      </a:r>
                      <a:endParaRPr lang="en-GB" sz="1600">
                        <a:solidFill>
                          <a:srgbClr val="0070C0"/>
                        </a:solidFill>
                      </a:endParaRPr>
                    </a:p>
                  </a:txBody>
                  <a:tcPr/>
                </a:tc>
                <a:tc>
                  <a:txBody>
                    <a:bodyPr/>
                    <a:lstStyle/>
                    <a:p>
                      <a:r>
                        <a:rPr lang="en-GB" sz="1600">
                          <a:solidFill>
                            <a:srgbClr val="0070C0"/>
                          </a:solidFill>
                        </a:rPr>
                        <a:t>Action research</a:t>
                      </a:r>
                      <a:r>
                        <a:rPr lang="en-GB" sz="1600" baseline="0">
                          <a:solidFill>
                            <a:srgbClr val="0070C0"/>
                          </a:solidFill>
                        </a:rPr>
                        <a:t> in communities to include stakeholders / workshops</a:t>
                      </a:r>
                      <a:endParaRPr lang="en-GB" sz="1600">
                        <a:solidFill>
                          <a:srgbClr val="0070C0"/>
                        </a:solidFill>
                      </a:endParaRPr>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143534277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The investigative process</a:t>
            </a:r>
          </a:p>
        </p:txBody>
      </p:sp>
      <p:sp>
        <p:nvSpPr>
          <p:cNvPr id="3" name="Content Placeholder 2"/>
          <p:cNvSpPr>
            <a:spLocks noGrp="1"/>
          </p:cNvSpPr>
          <p:nvPr>
            <p:ph idx="1"/>
          </p:nvPr>
        </p:nvSpPr>
        <p:spPr/>
        <p:txBody>
          <a:bodyPr>
            <a:normAutofit fontScale="92500" lnSpcReduction="20000"/>
          </a:bodyPr>
          <a:lstStyle/>
          <a:p>
            <a:r>
              <a:rPr lang="en-GB" dirty="0">
                <a:solidFill>
                  <a:srgbClr val="FFFF00"/>
                </a:solidFill>
              </a:rPr>
              <a:t>Practical</a:t>
            </a:r>
          </a:p>
          <a:p>
            <a:pPr marL="962406" lvl="1" indent="-514350">
              <a:buFont typeface="+mj-lt"/>
              <a:buAutoNum type="arabicPeriod"/>
            </a:pPr>
            <a:r>
              <a:rPr lang="en-GB" dirty="0"/>
              <a:t>Individually complete the stipulations in activity 2a (10 </a:t>
            </a:r>
            <a:r>
              <a:rPr lang="en-GB" dirty="0" smtClean="0"/>
              <a:t>minutes</a:t>
            </a:r>
            <a:r>
              <a:rPr lang="en-GB" dirty="0"/>
              <a:t>)</a:t>
            </a:r>
          </a:p>
          <a:p>
            <a:pPr marL="1245870" lvl="2" indent="-514350">
              <a:buFont typeface="+mj-lt"/>
              <a:buAutoNum type="arabicPeriod"/>
            </a:pPr>
            <a:r>
              <a:rPr lang="en-GB" dirty="0"/>
              <a:t>Replace management with </a:t>
            </a:r>
            <a:r>
              <a:rPr lang="en-GB" dirty="0" smtClean="0"/>
              <a:t>facilities management, computing</a:t>
            </a:r>
            <a:r>
              <a:rPr lang="en-GB" dirty="0"/>
              <a:t>, </a:t>
            </a:r>
            <a:r>
              <a:rPr lang="en-GB" dirty="0" smtClean="0"/>
              <a:t>engineering, auto, sustainability etc. </a:t>
            </a:r>
            <a:endParaRPr lang="en-GB" dirty="0"/>
          </a:p>
          <a:p>
            <a:pPr marL="1207008" lvl="2" indent="-457200">
              <a:buFont typeface="+mj-lt"/>
              <a:buAutoNum type="arabicPeriod"/>
            </a:pPr>
            <a:r>
              <a:rPr lang="en-GB" dirty="0" smtClean="0">
                <a:solidFill>
                  <a:srgbClr val="FFFF00"/>
                </a:solidFill>
              </a:rPr>
              <a:t>Why are your answers important to your research?</a:t>
            </a:r>
            <a:endParaRPr lang="en-GB" dirty="0">
              <a:solidFill>
                <a:srgbClr val="FFFF00"/>
              </a:solidFill>
            </a:endParaRPr>
          </a:p>
          <a:p>
            <a:pPr marL="1207008" lvl="2" indent="-457200">
              <a:buFont typeface="+mj-lt"/>
              <a:buAutoNum type="arabicPeriod"/>
            </a:pPr>
            <a:r>
              <a:rPr lang="en-GB" dirty="0">
                <a:solidFill>
                  <a:srgbClr val="FFFF00"/>
                </a:solidFill>
              </a:rPr>
              <a:t>What are the </a:t>
            </a:r>
            <a:r>
              <a:rPr lang="en-GB" dirty="0" smtClean="0">
                <a:solidFill>
                  <a:srgbClr val="FFFF00"/>
                </a:solidFill>
              </a:rPr>
              <a:t>implications of your answers </a:t>
            </a:r>
            <a:r>
              <a:rPr lang="en-GB" dirty="0">
                <a:solidFill>
                  <a:srgbClr val="FFFF00"/>
                </a:solidFill>
              </a:rPr>
              <a:t>for your investigation?</a:t>
            </a:r>
          </a:p>
          <a:p>
            <a:pPr marL="962406" lvl="1" indent="-514350">
              <a:buFont typeface="+mj-lt"/>
              <a:buAutoNum type="arabicPeriod"/>
            </a:pPr>
            <a:r>
              <a:rPr lang="en-GB" dirty="0"/>
              <a:t>Individually share </a:t>
            </a:r>
            <a:r>
              <a:rPr lang="en-GB" dirty="0" smtClean="0"/>
              <a:t>(via meeting chat) the </a:t>
            </a:r>
            <a:r>
              <a:rPr lang="en-GB" dirty="0"/>
              <a:t>one point you think is </a:t>
            </a:r>
            <a:r>
              <a:rPr lang="en-GB" dirty="0" smtClean="0"/>
              <a:t>most important </a:t>
            </a:r>
            <a:r>
              <a:rPr lang="en-GB" dirty="0"/>
              <a:t>from this activity.</a:t>
            </a:r>
          </a:p>
          <a:p>
            <a:pPr lvl="1"/>
            <a:endParaRPr lang="en-GB" dirty="0"/>
          </a:p>
        </p:txBody>
      </p:sp>
      <p:sp>
        <p:nvSpPr>
          <p:cNvPr id="4" name="Footer Placeholder 3"/>
          <p:cNvSpPr>
            <a:spLocks noGrp="1"/>
          </p:cNvSpPr>
          <p:nvPr>
            <p:ph type="ftr" sz="quarter" idx="11"/>
          </p:nvPr>
        </p:nvSpPr>
        <p:spPr/>
        <p:txBody>
          <a:bodyPr/>
          <a:lstStyle/>
          <a:p>
            <a:pPr>
              <a:defRPr/>
            </a:pPr>
            <a:r>
              <a:rPr lang="en-GB" smtClean="0"/>
              <a:t>CH2021 postgraduate</a:t>
            </a:r>
            <a:endParaRPr lang="en-GB"/>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pPr>
                <a:defRPr/>
              </a:pPr>
              <a:t>18</a:t>
            </a:fld>
            <a:endParaRPr lang="en-GB"/>
          </a:p>
        </p:txBody>
      </p:sp>
    </p:spTree>
    <p:extLst>
      <p:ext uri="{BB962C8B-B14F-4D97-AF65-F5344CB8AC3E}">
        <p14:creationId xmlns:p14="http://schemas.microsoft.com/office/powerpoint/2010/main" val="24874958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par>
                                <p:cTn id="10" presetID="53" presetClass="entr" presetSubtype="16"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p:cTn id="12"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3"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14" dur="500"/>
                                        <p:tgtEl>
                                          <p:spTgt spid="3">
                                            <p:txEl>
                                              <p:pRg st="1" end="1"/>
                                            </p:txEl>
                                          </p:spTgt>
                                        </p:tgtEl>
                                      </p:cBhvr>
                                    </p:animEffect>
                                  </p:childTnLst>
                                </p:cTn>
                              </p:par>
                              <p:par>
                                <p:cTn id="15" presetID="53" presetClass="entr" presetSubtype="16"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p:cTn id="17"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18"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19" dur="500"/>
                                        <p:tgtEl>
                                          <p:spTgt spid="3">
                                            <p:txEl>
                                              <p:pRg st="2" end="2"/>
                                            </p:txEl>
                                          </p:spTgt>
                                        </p:tgtEl>
                                      </p:cBhvr>
                                    </p:animEffect>
                                  </p:childTnLst>
                                </p:cTn>
                              </p:par>
                              <p:par>
                                <p:cTn id="20" presetID="53" presetClass="entr" presetSubtype="16" fill="hold"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 calcmode="lin" valueType="num">
                                      <p:cBhvr>
                                        <p:cTn id="22"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3"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24" dur="500"/>
                                        <p:tgtEl>
                                          <p:spTgt spid="3">
                                            <p:txEl>
                                              <p:pRg st="3" end="3"/>
                                            </p:txEl>
                                          </p:spTgt>
                                        </p:tgtEl>
                                      </p:cBhvr>
                                    </p:animEffect>
                                  </p:childTnLst>
                                </p:cTn>
                              </p:par>
                              <p:par>
                                <p:cTn id="25" presetID="53" presetClass="entr" presetSubtype="16" fill="hold"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p:cTn id="27"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28"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29" dur="500"/>
                                        <p:tgtEl>
                                          <p:spTgt spid="3">
                                            <p:txEl>
                                              <p:pRg st="4" end="4"/>
                                            </p:txEl>
                                          </p:spTgt>
                                        </p:tgtEl>
                                      </p:cBhvr>
                                    </p:animEffect>
                                  </p:childTnLst>
                                </p:cTn>
                              </p:par>
                              <p:par>
                                <p:cTn id="30" presetID="53" presetClass="entr" presetSubtype="16" fill="hold" nodeType="with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 calcmode="lin" valueType="num">
                                      <p:cBhvr>
                                        <p:cTn id="32"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33" dur="5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34"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Strategies and methodology</a:t>
            </a:r>
          </a:p>
        </p:txBody>
      </p:sp>
      <p:sp>
        <p:nvSpPr>
          <p:cNvPr id="3" name="Content Placeholder 2"/>
          <p:cNvSpPr>
            <a:spLocks noGrp="1"/>
          </p:cNvSpPr>
          <p:nvPr>
            <p:ph idx="1"/>
          </p:nvPr>
        </p:nvSpPr>
        <p:spPr/>
        <p:txBody>
          <a:bodyPr/>
          <a:lstStyle/>
          <a:p>
            <a:r>
              <a:rPr lang="en-GB">
                <a:solidFill>
                  <a:srgbClr val="FFFF00"/>
                </a:solidFill>
              </a:rPr>
              <a:t>Experimentation</a:t>
            </a:r>
          </a:p>
          <a:p>
            <a:r>
              <a:rPr lang="en-GB">
                <a:solidFill>
                  <a:srgbClr val="FFFF00"/>
                </a:solidFill>
              </a:rPr>
              <a:t>Ethnographic</a:t>
            </a:r>
          </a:p>
          <a:p>
            <a:r>
              <a:rPr lang="en-GB">
                <a:solidFill>
                  <a:srgbClr val="FFFF00"/>
                </a:solidFill>
              </a:rPr>
              <a:t>Case study</a:t>
            </a:r>
          </a:p>
          <a:p>
            <a:r>
              <a:rPr lang="en-GB">
                <a:solidFill>
                  <a:srgbClr val="FFFF00"/>
                </a:solidFill>
              </a:rPr>
              <a:t>Grounded theory</a:t>
            </a:r>
          </a:p>
          <a:p>
            <a:r>
              <a:rPr lang="en-GB">
                <a:solidFill>
                  <a:srgbClr val="FFFF00"/>
                </a:solidFill>
              </a:rPr>
              <a:t>Action</a:t>
            </a:r>
          </a:p>
          <a:p>
            <a:r>
              <a:rPr lang="en-GB">
                <a:solidFill>
                  <a:srgbClr val="FFFF00"/>
                </a:solidFill>
              </a:rPr>
              <a:t>Surveys</a:t>
            </a:r>
          </a:p>
        </p:txBody>
      </p:sp>
      <p:sp>
        <p:nvSpPr>
          <p:cNvPr id="4" name="Footer Placeholder 3"/>
          <p:cNvSpPr>
            <a:spLocks noGrp="1"/>
          </p:cNvSpPr>
          <p:nvPr>
            <p:ph type="ftr" sz="quarter" idx="11"/>
          </p:nvPr>
        </p:nvSpPr>
        <p:spPr/>
        <p:txBody>
          <a:bodyPr/>
          <a:lstStyle/>
          <a:p>
            <a:pPr>
              <a:defRPr/>
            </a:pPr>
            <a:r>
              <a:rPr lang="en-GB" smtClean="0">
                <a:solidFill>
                  <a:srgbClr val="D4D2D0">
                    <a:shade val="50000"/>
                  </a:srgbClr>
                </a:solidFill>
              </a:rPr>
              <a:t>CH2021 postgraduate</a:t>
            </a:r>
            <a:endParaRPr lang="en-GB">
              <a:solidFill>
                <a:srgbClr val="D4D2D0">
                  <a:shade val="50000"/>
                </a:srgbClr>
              </a:solidFill>
            </a:endParaRPr>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solidFill>
                  <a:srgbClr val="D4D2D0">
                    <a:shade val="50000"/>
                  </a:srgbClr>
                </a:solidFill>
              </a:rPr>
              <a:pPr>
                <a:defRPr/>
              </a:pPr>
              <a:t>19</a:t>
            </a:fld>
            <a:endParaRPr lang="en-GB">
              <a:solidFill>
                <a:srgbClr val="D4D2D0">
                  <a:shade val="50000"/>
                </a:srgbClr>
              </a:solidFill>
            </a:endParaRPr>
          </a:p>
        </p:txBody>
      </p:sp>
      <p:sp>
        <p:nvSpPr>
          <p:cNvPr id="6" name="Rectangle 5"/>
          <p:cNvSpPr/>
          <p:nvPr/>
        </p:nvSpPr>
        <p:spPr>
          <a:xfrm rot="19262087">
            <a:off x="2076330" y="2833260"/>
            <a:ext cx="7723589" cy="646331"/>
          </a:xfrm>
          <a:prstGeom prst="rect">
            <a:avLst/>
          </a:prstGeom>
          <a:noFill/>
        </p:spPr>
        <p:txBody>
          <a:bodyPr wrap="non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en-US" sz="3600" b="1">
                <a:ln w="11430"/>
                <a:gradFill>
                  <a:gsLst>
                    <a:gs pos="0">
                      <a:srgbClr val="CCAF0A">
                        <a:tint val="70000"/>
                        <a:satMod val="245000"/>
                      </a:srgbClr>
                    </a:gs>
                    <a:gs pos="75000">
                      <a:srgbClr val="CCAF0A">
                        <a:tint val="90000"/>
                        <a:shade val="60000"/>
                        <a:satMod val="240000"/>
                      </a:srgbClr>
                    </a:gs>
                    <a:gs pos="100000">
                      <a:srgbClr val="CCAF0A">
                        <a:tint val="100000"/>
                        <a:shade val="50000"/>
                        <a:satMod val="240000"/>
                      </a:srgbClr>
                    </a:gs>
                  </a:gsLst>
                  <a:lin ang="5400000"/>
                </a:gradFill>
                <a:effectLst>
                  <a:outerShdw blurRad="50800" dist="39000" dir="5460000" algn="tl">
                    <a:srgbClr val="000000">
                      <a:alpha val="38000"/>
                    </a:srgbClr>
                  </a:outerShdw>
                </a:effectLst>
              </a:rPr>
              <a:t>Explained on following slides</a:t>
            </a:r>
          </a:p>
        </p:txBody>
      </p:sp>
    </p:spTree>
    <p:extLst>
      <p:ext uri="{BB962C8B-B14F-4D97-AF65-F5344CB8AC3E}">
        <p14:creationId xmlns:p14="http://schemas.microsoft.com/office/powerpoint/2010/main" val="363524065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Experimentation</a:t>
            </a:r>
          </a:p>
        </p:txBody>
      </p:sp>
      <p:sp>
        <p:nvSpPr>
          <p:cNvPr id="3" name="Content Placeholder 2"/>
          <p:cNvSpPr>
            <a:spLocks noGrp="1"/>
          </p:cNvSpPr>
          <p:nvPr>
            <p:ph idx="1"/>
          </p:nvPr>
        </p:nvSpPr>
        <p:spPr>
          <a:xfrm>
            <a:off x="539552" y="1628800"/>
            <a:ext cx="6120680" cy="4608512"/>
          </a:xfrm>
        </p:spPr>
        <p:txBody>
          <a:bodyPr vert="horz" anchor="t">
            <a:normAutofit/>
          </a:bodyPr>
          <a:lstStyle/>
          <a:p>
            <a:pPr marL="420370" indent="-383540"/>
            <a:r>
              <a:rPr lang="en-GB" sz="2000" dirty="0">
                <a:latin typeface="+mj-lt"/>
              </a:rPr>
              <a:t>Scientific method (Bacon, 1620) But initiated in the Middle East</a:t>
            </a:r>
            <a:endParaRPr lang="en-US" dirty="0"/>
          </a:p>
          <a:p>
            <a:pPr marL="420370" indent="-383540"/>
            <a:r>
              <a:rPr lang="en-GB" sz="2000" dirty="0">
                <a:latin typeface="+mj-lt"/>
              </a:rPr>
              <a:t>An </a:t>
            </a:r>
            <a:r>
              <a:rPr lang="en-GB" sz="2000" b="1" dirty="0">
                <a:latin typeface="+mj-lt"/>
              </a:rPr>
              <a:t>experiment</a:t>
            </a:r>
            <a:r>
              <a:rPr lang="en-GB" sz="2000" dirty="0">
                <a:latin typeface="+mj-lt"/>
              </a:rPr>
              <a:t> is an orderly procedure carried out with the goal of verifying, falsifying, or establishing the validity of a hypothesis. Experiments provide insight into causal links/effects by demonstrating what outcome occurs when a particular factor is manipulated</a:t>
            </a:r>
          </a:p>
          <a:p>
            <a:pPr marL="721995" lvl="1"/>
            <a:r>
              <a:rPr lang="en-GB" sz="1600" dirty="0">
                <a:solidFill>
                  <a:srgbClr val="FF9900"/>
                </a:solidFill>
                <a:latin typeface="+mj-lt"/>
              </a:rPr>
              <a:t>Tests existing theories</a:t>
            </a:r>
          </a:p>
          <a:p>
            <a:pPr marL="721995" lvl="1"/>
            <a:r>
              <a:rPr lang="en-GB" sz="1600" dirty="0">
                <a:solidFill>
                  <a:srgbClr val="FF9900"/>
                </a:solidFill>
                <a:latin typeface="+mj-lt"/>
              </a:rPr>
              <a:t>Usually applies an empirical methodology</a:t>
            </a:r>
          </a:p>
          <a:p>
            <a:pPr marL="721995" lvl="1"/>
            <a:r>
              <a:rPr lang="en-GB" sz="1600" dirty="0">
                <a:solidFill>
                  <a:srgbClr val="FF9900"/>
                </a:solidFill>
                <a:latin typeface="+mj-lt"/>
              </a:rPr>
              <a:t>Tests a hypothesis</a:t>
            </a:r>
          </a:p>
          <a:p>
            <a:pPr marL="721995" lvl="1"/>
            <a:r>
              <a:rPr lang="en-GB" sz="1600" dirty="0">
                <a:solidFill>
                  <a:srgbClr val="FF9900"/>
                </a:solidFill>
                <a:latin typeface="+mj-lt"/>
              </a:rPr>
              <a:t>Replication, e.g. Clinical trails</a:t>
            </a:r>
          </a:p>
        </p:txBody>
      </p:sp>
      <p:sp>
        <p:nvSpPr>
          <p:cNvPr id="4" name="Footer Placeholder 3"/>
          <p:cNvSpPr>
            <a:spLocks noGrp="1"/>
          </p:cNvSpPr>
          <p:nvPr>
            <p:ph type="ftr" sz="quarter" idx="11"/>
          </p:nvPr>
        </p:nvSpPr>
        <p:spPr/>
        <p:txBody>
          <a:bodyPr/>
          <a:lstStyle/>
          <a:p>
            <a:pPr>
              <a:defRPr/>
            </a:pPr>
            <a:r>
              <a:rPr lang="en-GB" smtClean="0">
                <a:solidFill>
                  <a:srgbClr val="D4D2D0">
                    <a:shade val="50000"/>
                  </a:srgbClr>
                </a:solidFill>
              </a:rPr>
              <a:t>CH2021 postgraduate</a:t>
            </a:r>
            <a:endParaRPr lang="en-GB">
              <a:solidFill>
                <a:srgbClr val="D4D2D0">
                  <a:shade val="50000"/>
                </a:srgbClr>
              </a:solidFill>
            </a:endParaRPr>
          </a:p>
        </p:txBody>
      </p:sp>
      <p:sp>
        <p:nvSpPr>
          <p:cNvPr id="5" name="Slide Number Placeholder 4"/>
          <p:cNvSpPr>
            <a:spLocks noGrp="1"/>
          </p:cNvSpPr>
          <p:nvPr>
            <p:ph type="sldNum" sz="quarter" idx="12"/>
          </p:nvPr>
        </p:nvSpPr>
        <p:spPr/>
        <p:txBody>
          <a:bodyPr/>
          <a:lstStyle/>
          <a:p>
            <a:pPr>
              <a:defRPr/>
            </a:pPr>
            <a:fld id="{B795872E-0595-4948-BD7D-4EDB7E647BC4}" type="slidenum">
              <a:rPr lang="en-GB" smtClean="0">
                <a:solidFill>
                  <a:srgbClr val="D4D2D0">
                    <a:shade val="50000"/>
                  </a:srgbClr>
                </a:solidFill>
              </a:rPr>
              <a:pPr>
                <a:defRPr/>
              </a:pPr>
              <a:t>20</a:t>
            </a:fld>
            <a:endParaRPr lang="en-GB">
              <a:solidFill>
                <a:srgbClr val="D4D2D0">
                  <a:shade val="50000"/>
                </a:srgbClr>
              </a:solidFill>
            </a:endParaRPr>
          </a:p>
        </p:txBody>
      </p:sp>
      <p:sp>
        <p:nvSpPr>
          <p:cNvPr id="333826" name="AutoShape 2" descr="data:image/jpeg;base64,/9j/4AAQSkZJRgABAQAAAQABAAD/2wCEAAkGBxQTEhQUExQWFhUXFxgaGBgYGBcXGBoaGhgYHBcYGhwYHCggHRolHBgcITEiJSksLi4uFx8zODMsNygtLisBCgoKBQUFDgUFDisZExkrKysrKysrKysrKysrKysrKysrKysrKysrKysrKysrKysrKysrKysrKysrKysrKysrK//AABEIAO4A1AMBIgACEQEDEQH/xAAcAAABBQEBAQAAAAAAAAAAAAAFAQIDBAYABwj/xAA/EAABAwIEAwUHAwMDAgcBAAABAAIRAyEEEjFBBVFhBiJxgZETMqGxwdHwQuHxFCNSB2JygqIkM0ODkrLSFf/EABQBAQAAAAAAAAAAAAAAAAAAAAD/xAAUEQEAAAAAAAAAAAAAAAAAAAAA/9oADAMBAAIRAxEAPwDzsCdk7KpBHmmwg6UxzjunE8kgnxQNbZKErgkIQI5trqGozfTorQUNQXQV1GXXRDD8OdUGYuZTpgwXvJDZ5CBLndAoK9CkNHPf1hrfhJQU3HqlzJzqTdvXMPskFIc/kY+KCWmZ+6mJAi5KYyiSA1oLpvp6T6Ivg+z1ar7rJIO5AAnm42QDg/quzXWkb2Fr5Zc6mP8AqJ+QhDsX2cxFO72EjmzvR5C8IB19k9q6rhi0XDvQj5hRZ4QTtqR4c0r32+SrOqynMpl3TqdEEoK5gLrQfIKSnRaNTPS4H3VptcQADHQD6IGMwJ1c4DoLn9lPla0d1onmblROdv6woKleEElbEdVSq1DzUdeqqhqIOfUkrlCXwuQGS2dE3NBU7qcfsmimDM6oGZJTWuTzTunBm10DPZhO9laZH1TvZg7p7aIGt+miCF9MhLSoZiBMCO8eQvPyVw05a0iNIvzB3+4XYKnlcTGx8EFbGVe+A1oLGd1rTdo5wDYuJ1JUGIxVR0C4GwgZfQWCJYnCEGLXuHa6yduh+Cqt4ac12mDvNvVAJfmMzB5qfhdEPdlyADcm9t91cq8MjQEnnfz0ui2H4ZLWDQm88wDaT1J/7UBjs7wymT3WDI0XcRcwTf7T9EziWNqOcWscWUxZrW2m0nMRq48hYTzReg3LRbS0z2kbSZn83UOC4S2l33mcs5fzUbSgE0OGV6gz1Hwy8Ny5nW5GbnzjwVqhhnDRj3AT+vvejI+fNEMWx7wMsA23tG4A22+KYOGV3DIwOI3fOUfESfl46oIX4N8FwpOYSNA8fGTCFkU7CvRAadHsyh087WetC7sq4M71UtdMyCJ89Pkq9XhFdsnOKjf1NaR3uo2DuqDMY/goaM9IsfTjUmCPEHQ+XmhNUidZ8dEYxFN1KqWF75FwXWJB3h1iDIkeKqYug1zRUaALw5nI7Fs/pMW9EFCZuD4hcxxOyiY6DGxtdNfVhBNUrZfJU62J5JtWrKqVXIFdUTc6hJXBA4lKmwuQapzeqZB9PJTVmAWv18VFl5IIni6fTJtyXWGqlaRroEDA2D4fRWKIzefgq5ubfPryV2lSM6S3STZvldA2iNRMCdunJWHMv138NvD+FZAaRaGm95mfC5Tch1u7SL3Hh/GyCJ9JxAANtp18JVzD8PqQC0j1MRuIJMaLsPh5PdMjWDZwWk4bSbHPbT8PxQBHcLflktANvd3uNuavYXBm95EECdjNmlFa1xb1TKWHI318uSBlQjK22wiPA/JV67y45dGho8zIRD2euvh15hIKMeXNBHhS1regMA81KMYScs5Rs0QTHMwlfRBhU3YXL7s+HNBefgmRJAJvsJnxQ2tRp8suugDvMEKVlUjY/H57q0zFM0DoPiD80Ax7QWZXsFVo6zY7jdpHQrP47g4aDUY4upkAPaT3mgnW2wN59YWyrUGm4MHn/BQ1+HMy03GuS9t5aYJ9J8UHn/E8OcxcdZ2gg6AOkc9fNBqlQyZW84zwhzR7VgD2mdDbq3mN9ecWWJ4xla4FuhA5+hGxQUX1FC5654v4piBwUqjanoHhInALkGxxDTJVFpE6IpXCpN1uEDKgmJSQR1+QVh+nhqoHVY2nnKBoq5CNzM9PNT0amYnXe2gA5JlV4gOLTew8onbeVPw/hzqjgbhsabcjbYILGBY53ugGf1QNRy9URxDXMhpEuImOV9baDoizQzCUsxOZ1g1ugzbCB+WKThnDySala73GSJAjkHHbo0XQV8DgSTJmeQCN0aRbqAFew+HHWOTRlHqblWW0OTB5kn6IBzGbp9MCd9OiIv8A+DfX9lwpD/Aep+yCsxo5FPyW0I+KsMZ/tb8VKGD/ABHqUFD2d9j8D6KvUpA6WRV9JsXaR1HeH3UHswdHB3Q6/dAIfT6DyuqVXDTqPA/QozUpjT3TtOngVTqNubX3HPwQUaDADrB5SQN9pVnEYEPAg5XjRwtfr+eqSoy3TbmFLTcgF08U/OaVUtbUNgdG1BsHRbNycF592pw5p1S2f7b9AR7pOsE6d74yvUeK4RtVsO1GhH5dZHtTwz2mHbUHfLSGlwjvAauPWYnqCg85eduSaQn1veMzM76pkoOYpWpjDdSAIHykXNXIN64bbIbUHeKJVdSheIrQTzQNqvgQOuvQfyocM5z3BsQXaaRPidFJ7WTle1ruZJIIHUjVaXAcOp0WB9ZsZ/8Ay6bYzHkeg/3FAOwuBqExJIEW1nxN/wA3RjDPLBNuXLxDefioBxOpm7jWAbNLQbbnNe232UIqGo6S24DieUDlyQW2F1XETY5JbTG02zPPQaeIWl4Wwbd//cdOpA38Vm+zbQ5on3T70akDRg6TJPiVs8O+ACSym3aYPxQEKLTz/PJSnonMIH6gZ8I+CmqabIKgG8pXAxqfQLn6qSbIEo03fgCseydz+SgYRe2nMpQQf8fzwQMr5xqAR4QfgqFYNOstI0nT1GiI+yPUeB+hVWs6bOiBuBBHiOSCliHnR9+u/wC4UT22g+R5fsVM9haY2nx8x0TMoNjofgfsgovGvPcdeaiZabT0+3VXHMtJ10P3UDWSfzzQWGMkfIoHxHDFjn5QMtQOzM2zhpOnWPitE5gABnumx3jkUO4mZBIGaNRMTY5T05IPKuK4anXBqMORw1advHmBOo03G6ztamWmDr6jxEbLRdqcMabyW+44lwMRfcEbPG/jyuh9Norsgke0aLH/AC17pPP86oBbNVYKraG+2qsF4QSMXKMlcg3ZdHmUPxhuZRB1gOSgewGSUHcFoCpUDnNOVt3EaENAm3P6p7Mf7aq8mS6CGgbSQ1rB0AK7DYoML2gxLmi4kRB5eHxVjs7D3ZpG1pcbl83k2sPkgvVMMxlGWme8Q2NJFj5AiAevin8Lw8YerqXFh67b/nNdxd7crWg2B2IiB+8nzRLDkf0piPdMn7n81QA+EYlwwznNFwMjdRcy57j8AoOHcExTyH1HOczcPlwjpOgR/sRhM1BtrFznep167ei11UNbrYwZQC+HcOyZTTkdNj5c1oQ3zQ9tYRLSIVvCYkEC6BzwZhLUkNVlrE+pAEIA2I4fUe2BO28WkIDxLgtRnuPqF0Hd1yTbQjbrstf/AFHJNp4ln6iPsgzFKljXBuZ+SLWv4ZpEeiLcPp1oIqua4j3XRGYbtO38on7ZjrZgfNNqNI08fugo1IFvCPA2jyVcAyQPXwT8Y+HDqT+eo+JTqZNrc/JBXxEymYQXVqpTk33ULKWV1kEtWnlBG3JB8S8AncQQQdwdQjmMa4tGu38ILi8K/UQeU6TylBjuNUmBxDxmpuAF7kROW/MDfWx6hZHFYZrKsNdyIOk8i1ei4qkKgLXNggyA6dZ0tfUbeKyXFuFHLlymD7gt3THepE6QYBB5kbFBnuJ4f9YM7O+h+Y8lUanse6mS0yNiDb4JHjfZAqVND1yDZYirr4qCpW7pC7GvuqxdZBXq4m5F7iCR5R8loeytQRUiQQJ3uQJHTZZB8yVq+z1AspYgkFp9lIB1EkCY15wOh5oLD64IE952Y9b+f5ZEOK1SzBug3gfGShTSA2ZuDEDrBRrtIQaNNjf1MJ66AD5wgP8AZYinh2HQBnxmFAeIurVMlKm6pE5i0SZ8XQAFLhaE0S2coDSCdIgR9V2BrZMNVpUHQXM7j7AkkQZPPr1QJTq5XQWljv8AE5efNpI8tVJxCplpitTNrSOSyPZbgmI9qDUpENa4l9Ql8va6BkykwQIJ0nvemk4u8ClVIaWteYpiZzXET1kEzyQavhOPFSm1/MAp9arc6W3Qngk06LWcgFNiH90jYoOONF428kCxfEGGpla2o47w17vQMknxNkS4jh2N0kjpED7qjx/EFuCqMwxLX9AQ5w8hqgjo+yI/t1A19yB3mPtqcrwCROtijfCce8gsft7p5815f2awtSpiG+1ZVFMMGYvOZwOWS5joGWXXEaTqVv8AhlNzQJ7xBMHfXccyEFziRm48fOVPh32SOEtM35QmUW2M6oJn1AMvVK2fzkqjzBvpsFbpvsPP02QWmVIBtbcKlWe18gkfmxH1T34kN1i6oV3hxvpNjuPz6IBvEsMA7v8AdIsHbOGgk7beqq4gd0h7M4AgkGHjkQR5IhWfPddBB0uR+0KvXPsxAbAbF75hbrqPgUHnnaXgjoNWk5tWnEmABUp85bqW+EgX0WZYSFvePUyyatL3ZzHL+k7vZGx3HqsljWNe32rIB0eBYSTZw5A8tJQUxlPMLlwCRAax9bvFR0XzPgq2KrXsloVPe6tKC1hqjWkmxIvJGlref1hHeCOPsaznSXVZA5kMa479fks/gqZLhEAk6nQDc+Qv5Ij/AFgL25bU6YcB5iCT1Op6lAzCYnuFomfnGn1RtmJ9o+k0EH+20eeb7ALMYem7vvEgNa53o5oN/AyiPZJ//iW9QY8dkHoMOLxTcTlJLjyMAWPQSpW8JGaWnLfY5R+6KUOHghp2Auec625Eq77K3utHkEAplJotmc7nrCznGMW+riadInuscCG8tz5rYuY2lmquj7kAlZXgWCL31MQf1Els8iZQaVndYJiengkBkXBMplYWvZR4apJjkglr4UuAvpuqj8E1xhxLDr09Udwz4sVNUw4J5jkQgz1TAn9TpGw0Hj1XNpBsNDiSdL/lkcqYQDQR4GFXqYCTJ8juOhQV8JmAIOuq6YPh+aqZ+FLT+8fsqNSA4mTB/PJA6s/fdTMrgAeXrf7qlUix8yoRiWmBuSgnq1M8Rb81uqb8cxrg19gbAmfzzT6bc1TKwgluon81+im4rQaXUxUbMO5TsZmOiBrw0jaDsYjyOhVMU3A5DcXyE3t/iTy8UPwjn06hY3M5j8xY10C8z7MHYxBE6z0R2izOwOGnUQRGoPIhBkq1Mse+nIyOOZk2h24+Oiw2IpClVI0puLmkcuY8rOHkvWuNcPDhp3veaeThp5H6hYbtfwse0lv/AKgmOTwCQfPvN9UGTdTLSQRcWSKV7pg8wPhb6LkEdY3VjCAktA3sqryrWDj8+SC+2pkYYIufe3IBuI/xm/WOiqmpLbG3Lc8vuo23MuP5sE0WQX8FWdGUiGZareU+0bEeoCudjnf+Lok7uj1CFsLnZQ2S4uED4wB4oj2faf6mkOT5KD3ig0Bvl+egVZ2pI0MfDRRjE2j8tYfL4KzQoWBKAB2rcfZMBMGpUaxo5AmXH0B9UW4dggAANI8lju2mNcaxDgcrWtdTI0lpJdf/ACsLawj3Zvj4qUwZ0EGOiA3XwgjRAK1MteSOXyRbFcWGXUQqFHFtzS5lWNCfZvy+sfFAT4ViA9uV+o9fFX/ZwgFNw9sMmhEn90aoYmDkdy7p59PFBPm5pQNVxMqJ5iyCLENEFAcQ7vCdDr1/LI3VqCwJibDrvb4oFxHbxQQ1H2uh/DqZNRzulv2V6ubcpUOEY7PDBeNPzwQH+H4IMFNwF8oE7nqeein4hRGYayWnTm6BPpKlp1C0gOAADLeUTqqtXEOLvbNu1pgtGpbHvR0mfNAFr8Fc3CvF3vo95pNi4sOZp82mPJFODOFdpe24eAfOIJ8xB80YxFdsBzYh1j6GPn8VS7J4TJSq2gZjA/6W6eseSAfxfD5Q2+kny/j5oB2zwQNBlVurTPo4x8/itT2jdFPMCBldH/1Pyn1QHitdtTCkRb2xZH/uNv6XQeZ0sIM1Vv8AhUe0eAP7pUSw+Fa99dzW2NZ5F45LkGMqFSUnWUbwuCCalVLTI+Nx5hEMPXoGM/tKZ3yhtRh8iQW/FDUiDRDidBocKVPYguLQ2bazJcdNLC+ij7JmcTS6u+iE0agDbgETP7Kx2exeXFUnHQO/jRB7W1/90NM6SPNFsRiQG2Oo8kGrnvtcOQ36Sko4gGejjlkjba/MR6IJf6b2gIIBmTB9NjACG4TsrSY8uY51Mm7g0908+6QQNdkcoHvEg89IkwB9R8SuoySTo22uu86dQgpDDta6GNzOFw5142MbSrtRzvGTpOnL86qQETsT0OkQmvrZo0mSecAa+CBtIBgJykcz911SsC0QROojn0XHET3QYIIMfwm4loAkaiYj4/nyQW8HjC5t7EWP58fNJVdcaqtTeQQYvMHw2U77+BQOAkeF0F4tcjTb5ozNvJZ7H1ZeOhQOqD8/Py6scDtVe6LAATyJ/hQGzesKz2b4hSmpRLh7Vw9oG/7btB+CAhxnFNaWk3gac9I+KpYHiWWLguccx1gTMCfD4IT2m7R0KJDXmXCbCCeQ30P0Qng3aVtWoWVatP2ZFh3qcHYZue2p8oQbrEVGGckgObBG2t45fY9ER4d/boBv6jmJ8SZ9QICz1FzG7TEEGZ2sQdPNDcN2qnFlggtbLekned7oCXauv/bqMHed7RojeSzb4LPdocd/T4dojNUMuAH+ZsCPCfgqnaTtl7Ij2VNmZ+ZziTmJ/S0idJA2GiwmN4vWrOLqjzJ66Dl4IJcXjSwhtN1gLxoXaujpJjySIauQMxDUwpar7lISgcxNfZOakeEEYeYXUKmVwI2IPoo0oQe5YPEA06TnbkA+BED5KTjOAe2alPQgyZ6d3znfqgP+nmLGIwpoE95nd6xqw/TyW64ZWz0ocO8Ja4dQYPrr5oMAztI6iDmF2gQQ0mS0XkbHS33V6nxio4iGvaHEE7wTf7+il7UYFjKlERBrPaDp+mXH1gAol/SgEHr+fJAJHGantG52RfQk6bn3flOys0uIPfJu0DlJk767ifgrj6bc3/HNcm50uE+m0TltoSY5+XkgoHiRa8CXBsWsOZ1ETM6K1huMtccoIGwkgdC6DHP8hC+0LxlLGWc4x1E6mef3Xdl+zvswDq82JMmBJOu+pKDVMqgtBkHlaxvA1U79PFUn0nNc2nNgRpa3L6K3Wd3gAgRxsgeKpTUawdZnp/K0hbZCsHQmq+odGjKPHV30CCvxIQI6QvLe1fEGmuHMLhUZIDmuLSBsLevmtJ2/7S5CaVFwNQiHEXyD/wDUei82J8yglqPLjLiSeZMlIHEXSNCcUFv/APr1sob7R0ARAMfLXzTcFi3U3BzTcGVUCc5BNVrF7i5xkpsJoT6bCTA1QPA8Ei0GC4NLRIJP/Elcgy9Vl0gYirOGOOtvmnjAxsgEwuU9dkKGEEL2qMhWXBMLUBTspxs4Wu2p+nR46Tr5L3Ph9UCq1zSCyuyR/wA2gX82n/sXziSvVP8AT/jhqYQ0yf7mFIqM5mm33gOuUub6IDf+pLjT/pKsA5K7QT4hHqrBDcreW+qCf6otz4B7mn3XMeD4HX4ozwXFNq0Kb2nVoMza43QU6pgkCTA3OoO3oEvDzBqPMWE3t1UeImHmdD8v4+KhrVA2g7UOcbfLzCClRqFz6jy0S5xAGpG587habhVLKATqdEO4Xw7KQXbaDW+58yjlHDyQTt8EEdaiczSkptmqRyA+KIezVXCM99/+TreAsPl8UDMdVyNMXOgHMmwCwvbftUMNS/paDg6sf/McLhk3I/538lV7d9ti2oaWHPebIdUH6XGfd/3DnsvNieckkySTJvqUDSZubk6ncykhPaFxCBWhJknRStZyXRGiCIiLJVIWWSNbPigZkMwBMrS8G4cWnSTEk2Njprby3gpeC8MDcr3Azz2H4FocGAD3SWk8gTa8AgzIjnF3IH0mAABokDw3vF/Fcm4h2Uw4XgXAmetguQC8k7WUNalZWHNH7rjqgzeOpRshk3Wlx2Hudv3Wer04KCMlIVwXIIXsRDs9xR2Grsqt2s4c2n3h6KoVHUEIPZ+z+Np4rDPwzjIDSydSaZH9t198seYPJCf9PsYaFStgqvvUnHLP6mnl8/Nee8F4w/D1GvaTaxE2LZnL8ZXoPGcMcX7HG4Ij27RcTGcRBaeokjzQa59HMTa2b5WVfB4Y1qsmzGcuewCHcHfja8MfhnUZ1e9zS0dQJk+C2uEwjaTQ0bb7k7k9UDaVENiFcpsUfslHxLiFLD0zUqvDGjc/IDc9EDsabZQYJtPLmV5v257dtAOGwjptlfVGg/2s+rvTms/217c1MUSylNOjpH6nj/dGg6eqx0mUHVCuCa4FSMCBwXNZKVjZU9LkEDci5ykJ8J63UFQoJDHj9Ef4DwRxh7rTMDpzMi3JU+B8MzuD3Du7CYPyWvwzA2wcYjQG87COSCQYVjARJvG8Hm6fHTzSFpaS427ok66+O6bS75c6DFmtIkgwDM9ZHwVfGP7p5n3tr3EXiDaZQREz+vLFoLZPiuWfxfEHB1nQFyA08fPpomUzF59VHia7WNLnabc/ALO4/iTqltG7AfVBd4jxcXDBJm52/dA31CTJXFNKBC1NITk1AoaldomuKdRYXOgIIHNhHuy3aJ2EdeTTd7zeR2I6pz+GZqUNb3yQGjeScoHqV6FxT/TvAMwzBVq+wqNaJqTJcQL9w+9fkgI8I7X0HtEVBI1BI301RWrxhuocIXkOA4HUp4l1Onh246mBmkDLLBEuGaC1wmI+an41x7DZA3C4YseR3i5ziG8w1uaCepsg9A4128o4Zloq1SLNBsOWY7D4ryzjfHa2KeX1nE8m/pb0aEJXSgV5TAnEpEHEJ9ME2/PNcFJTEIHsGykaErT+fwuLoCBtR0aFWuE8ONVwmzZ3tNxYHzScOwXtXxcNGp+i2mHwbWNiMo0brcz9Sfmg7hmDy2iAecyQ02081crPygQAZJM2BDthY6bnwXZgJE6NjNJm+nUgzHmqtbEaj/G8skGY36AeXe6IJHtyg5SCLCJ5AzJHXdZ3iWNJOUE21IPLn+boxxCtbNm7haTEXmQIkCeXlKy2NeScoFzc+Wn50QUxTJvMfniuRmlhCRIBjZIgCYzFOqGT5DkFWypMyllBHCjIUspjigYUkJ0JHII3FGODcPcTmOggdbnkq/CsIHOBN+n54LTMytZYf5fDogt8IxDaPtcSWhzqMMoM1DsQ9pM9QxneP/IKnVe85n4h5e913OcZv05eAsqPDMWTTNR/u03PcANS55EuO05Wtb4NQjiHEHVXSbDYcvuUFzF8eqQ5lJxYxwyugwXNmYJ5W06IMSlJTW6oJCmp6RAyU4NlNlPYEEgEW1UzWqFohSg6fgQPA/jmlw1EvMAeJ5fmyYynJgan7wtVw7hgpljLEyCTeZ2GuiC5wbhjAwAgzHI3J2kalX6gHcbmLvAQZHwj5qdoPdkmXRABsJsDPNQMr2L490lv/wAZA+RQOqVZOoIaJ0k93u6Rpqqpw5FnT3iXWMyIMtMbACNtE6o8uc1gce/qYvEkkAzuU3FvLZHOYN7RHw6IA+JrGCIjUnTpCE4QFzi7mYCtcS90ne88pjUeqm4bTFNpqG+Rs21m31QG8PTytAtouWLxnEH1HZnHyFgByXIP/9k="/>
          <p:cNvSpPr>
            <a:spLocks noChangeAspect="1" noChangeArrowheads="1"/>
          </p:cNvSpPr>
          <p:nvPr/>
        </p:nvSpPr>
        <p:spPr bwMode="auto">
          <a:xfrm>
            <a:off x="63500" y="-155575"/>
            <a:ext cx="304800" cy="304800"/>
          </a:xfrm>
          <a:prstGeom prst="rect">
            <a:avLst/>
          </a:prstGeom>
          <a:noFill/>
        </p:spPr>
        <p:txBody>
          <a:bodyPr vert="horz" wrap="square" lIns="91440" tIns="45720" rIns="91440" bIns="45720" numCol="1" anchor="t" anchorCtr="0" compatLnSpc="1">
            <a:prstTxWarp prst="textNoShape">
              <a:avLst/>
            </a:prstTxWarp>
          </a:bodyPr>
          <a:lstStyle/>
          <a:p>
            <a:endParaRPr lang="en-GB">
              <a:solidFill>
                <a:prstClr val="white"/>
              </a:solidFill>
            </a:endParaRPr>
          </a:p>
        </p:txBody>
      </p:sp>
      <p:pic>
        <p:nvPicPr>
          <p:cNvPr id="333828" name="Picture 4" descr="http://siliconangle.com/files/2013/05/93434191-einstein-tongue_custom-36fb0ce35776dc2d92eda90880022bf48a67e192-s6-c10.jpg">
            <a:hlinkClick r:id="rId2"/>
          </p:cNvPr>
          <p:cNvPicPr>
            <a:picLocks noChangeAspect="1" noChangeArrowheads="1"/>
          </p:cNvPicPr>
          <p:nvPr/>
        </p:nvPicPr>
        <p:blipFill>
          <a:blip r:embed="rId3" cstate="print"/>
          <a:srcRect/>
          <a:stretch>
            <a:fillRect/>
          </a:stretch>
        </p:blipFill>
        <p:spPr bwMode="auto">
          <a:xfrm>
            <a:off x="6873991" y="177793"/>
            <a:ext cx="2253630" cy="2530505"/>
          </a:xfrm>
          <a:prstGeom prst="rect">
            <a:avLst/>
          </a:prstGeom>
          <a:noFill/>
        </p:spPr>
      </p:pic>
      <p:sp>
        <p:nvSpPr>
          <p:cNvPr id="6" name="Rectangle 5"/>
          <p:cNvSpPr/>
          <p:nvPr/>
        </p:nvSpPr>
        <p:spPr>
          <a:xfrm rot="20947990">
            <a:off x="2225180" y="5165376"/>
            <a:ext cx="7128792" cy="1754326"/>
          </a:xfrm>
          <a:prstGeom prst="rect">
            <a:avLst/>
          </a:prstGeom>
          <a:noFill/>
        </p:spPr>
        <p:txBody>
          <a:bodyPr wrap="square" lIns="91440" tIns="45720" rIns="91440" bIns="45720">
            <a:spAutoFit/>
            <a:scene3d>
              <a:camera prst="orthographicFront"/>
              <a:lightRig rig="flat" dir="tl"/>
            </a:scene3d>
            <a:sp3d contourW="19050" prstMaterial="clear">
              <a:bevelT w="50800" h="50800"/>
              <a:contourClr>
                <a:schemeClr val="accent5">
                  <a:tint val="70000"/>
                  <a:satMod val="180000"/>
                  <a:alpha val="70000"/>
                </a:schemeClr>
              </a:contourClr>
            </a:sp3d>
          </a:bodyPr>
          <a:lstStyle/>
          <a:p>
            <a:pPr algn="ctr"/>
            <a:r>
              <a:rPr lang="en-GB" sz="1800" b="1">
                <a:ln/>
                <a:solidFill>
                  <a:srgbClr val="FFFF00"/>
                </a:solidFill>
              </a:rPr>
              <a:t>No amount of experimentation can ever prove me right; but a single experiment can prove me wrong (Einstein)</a:t>
            </a:r>
          </a:p>
          <a:p>
            <a:pPr algn="ctr"/>
            <a:endParaRPr lang="en-US" sz="5400" b="1" cap="none" spc="0">
              <a:ln/>
              <a:solidFill>
                <a:schemeClr val="accent5">
                  <a:tint val="50000"/>
                  <a:satMod val="180000"/>
                </a:schemeClr>
              </a:solidFill>
              <a:effectLst/>
            </a:endParaRPr>
          </a:p>
        </p:txBody>
      </p:sp>
    </p:spTree>
    <p:extLst>
      <p:ext uri="{BB962C8B-B14F-4D97-AF65-F5344CB8AC3E}">
        <p14:creationId xmlns:p14="http://schemas.microsoft.com/office/powerpoint/2010/main" val="100354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additive="base">
                                        <p:cTn id="2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The Scientific method</a:t>
            </a:r>
          </a:p>
        </p:txBody>
      </p:sp>
      <p:sp>
        <p:nvSpPr>
          <p:cNvPr id="3" name="Content Placeholder 2"/>
          <p:cNvSpPr>
            <a:spLocks noGrp="1"/>
          </p:cNvSpPr>
          <p:nvPr>
            <p:ph idx="1"/>
          </p:nvPr>
        </p:nvSpPr>
        <p:spPr>
          <a:xfrm>
            <a:off x="3714744" y="1643050"/>
            <a:ext cx="4968881" cy="4114800"/>
          </a:xfrm>
        </p:spPr>
        <p:txBody>
          <a:bodyPr>
            <a:normAutofit lnSpcReduction="10000"/>
          </a:bodyPr>
          <a:lstStyle/>
          <a:p>
            <a:r>
              <a:rPr lang="en-GB" sz="2400" dirty="0">
                <a:solidFill>
                  <a:schemeClr val="bg2">
                    <a:lumMod val="50000"/>
                    <a:lumOff val="50000"/>
                  </a:schemeClr>
                </a:solidFill>
              </a:rPr>
              <a:t>Empirical</a:t>
            </a:r>
            <a:r>
              <a:rPr lang="en-GB" sz="2400" dirty="0"/>
              <a:t>: derived from experiment and observation is more appropriate than human induced theory.</a:t>
            </a:r>
          </a:p>
          <a:p>
            <a:r>
              <a:rPr lang="en-GB" sz="2400" dirty="0"/>
              <a:t>Formulate hypotheses: test</a:t>
            </a:r>
          </a:p>
          <a:p>
            <a:r>
              <a:rPr lang="en-GB" sz="2400" dirty="0"/>
              <a:t>Hence link theory to measured observation (positivism, Comte 1820s)</a:t>
            </a:r>
          </a:p>
          <a:p>
            <a:pPr marL="914400" lvl="1" indent="-457200">
              <a:buFont typeface="+mj-lt"/>
              <a:buAutoNum type="arabicPeriod"/>
            </a:pPr>
            <a:r>
              <a:rPr lang="en-GB" sz="2000" dirty="0"/>
              <a:t>Logical positivism (Inductive reasoning) creates a Law</a:t>
            </a:r>
          </a:p>
          <a:p>
            <a:pPr marL="914400" lvl="1" indent="-457200">
              <a:buFont typeface="+mj-lt"/>
              <a:buAutoNum type="arabicPeriod"/>
            </a:pPr>
            <a:r>
              <a:rPr lang="en-GB" sz="2000" dirty="0"/>
              <a:t>Critical rationalism (Deductive, Popper) Falsify the hypothesis</a:t>
            </a:r>
          </a:p>
        </p:txBody>
      </p:sp>
      <p:sp>
        <p:nvSpPr>
          <p:cNvPr id="4" name="Footer Placeholder 3"/>
          <p:cNvSpPr>
            <a:spLocks noGrp="1"/>
          </p:cNvSpPr>
          <p:nvPr>
            <p:ph type="ftr" sz="quarter" idx="11"/>
          </p:nvPr>
        </p:nvSpPr>
        <p:spPr/>
        <p:txBody>
          <a:bodyPr/>
          <a:lstStyle/>
          <a:p>
            <a:pPr>
              <a:defRPr/>
            </a:pPr>
            <a:r>
              <a:rPr lang="en-GB" smtClean="0"/>
              <a:t>CH2021 postgraduate</a:t>
            </a:r>
            <a:endParaRPr lang="en-GB"/>
          </a:p>
        </p:txBody>
      </p:sp>
      <p:sp>
        <p:nvSpPr>
          <p:cNvPr id="5" name="Slide Number Placeholder 4"/>
          <p:cNvSpPr>
            <a:spLocks noGrp="1"/>
          </p:cNvSpPr>
          <p:nvPr>
            <p:ph type="sldNum" sz="quarter" idx="12"/>
          </p:nvPr>
        </p:nvSpPr>
        <p:spPr>
          <a:xfrm>
            <a:off x="7858148" y="6248400"/>
            <a:ext cx="828652" cy="457200"/>
          </a:xfrm>
        </p:spPr>
        <p:txBody>
          <a:bodyPr/>
          <a:lstStyle/>
          <a:p>
            <a:pPr>
              <a:defRPr/>
            </a:pPr>
            <a:fld id="{7E4E7646-6A11-4947-8CAD-4A876CDDF21E}" type="slidenum">
              <a:rPr lang="en-GB" smtClean="0"/>
              <a:pPr>
                <a:defRPr/>
              </a:pPr>
              <a:t>21</a:t>
            </a:fld>
            <a:endParaRPr lang="en-GB"/>
          </a:p>
        </p:txBody>
      </p:sp>
      <p:pic>
        <p:nvPicPr>
          <p:cNvPr id="310274" name="Picture 2" descr="http://www.sciencebuddies.org/mentoring/overview_scientific_method2.gif"/>
          <p:cNvPicPr>
            <a:picLocks noChangeAspect="1" noChangeArrowheads="1"/>
          </p:cNvPicPr>
          <p:nvPr/>
        </p:nvPicPr>
        <p:blipFill>
          <a:blip r:embed="rId2" cstate="print"/>
          <a:srcRect/>
          <a:stretch>
            <a:fillRect/>
          </a:stretch>
        </p:blipFill>
        <p:spPr bwMode="auto">
          <a:xfrm>
            <a:off x="251520" y="1916832"/>
            <a:ext cx="3448050" cy="331470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par>
                                <p:cTn id="18" presetID="22" presetClass="entr" presetSubtype="4" fill="hold" grpId="0"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wipe(down)">
                                      <p:cBhvr>
                                        <p:cTn id="20" dur="500"/>
                                        <p:tgtEl>
                                          <p:spTgt spid="3">
                                            <p:txEl>
                                              <p:pRg st="3" end="3"/>
                                            </p:txEl>
                                          </p:spTgt>
                                        </p:tgtEl>
                                      </p:cBhvr>
                                    </p:animEffect>
                                  </p:childTnLst>
                                </p:cTn>
                              </p:par>
                              <p:par>
                                <p:cTn id="21" presetID="22" presetClass="entr" presetSubtype="4" fill="hold" grpId="0"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wipe(down)">
                                      <p:cBhvr>
                                        <p:cTn id="23"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Hypothetical </a:t>
            </a:r>
            <a:r>
              <a:rPr lang="en-GB" err="1"/>
              <a:t>Deductivism</a:t>
            </a:r>
            <a:r>
              <a:rPr lang="en-GB"/>
              <a:t> </a:t>
            </a:r>
          </a:p>
        </p:txBody>
      </p:sp>
      <p:sp>
        <p:nvSpPr>
          <p:cNvPr id="3" name="Content Placeholder 2"/>
          <p:cNvSpPr>
            <a:spLocks noGrp="1"/>
          </p:cNvSpPr>
          <p:nvPr>
            <p:ph idx="1"/>
          </p:nvPr>
        </p:nvSpPr>
        <p:spPr>
          <a:xfrm>
            <a:off x="857224" y="1643050"/>
            <a:ext cx="7826401" cy="4114800"/>
          </a:xfrm>
        </p:spPr>
        <p:txBody>
          <a:bodyPr/>
          <a:lstStyle/>
          <a:p>
            <a:r>
              <a:rPr lang="en-GB" sz="2800" dirty="0">
                <a:solidFill>
                  <a:srgbClr val="FFFF00"/>
                </a:solidFill>
              </a:rPr>
              <a:t>HD dominates but is criticised:</a:t>
            </a:r>
          </a:p>
          <a:p>
            <a:pPr marL="914400" lvl="1" indent="-457200">
              <a:buFont typeface="+mj-lt"/>
              <a:buAutoNum type="arabicPeriod"/>
            </a:pPr>
            <a:r>
              <a:rPr lang="en-GB" sz="2400" dirty="0"/>
              <a:t>Human involvement means objectivity is questionable</a:t>
            </a:r>
          </a:p>
          <a:p>
            <a:pPr marL="914400" lvl="1" indent="-457200">
              <a:buFont typeface="+mj-lt"/>
              <a:buAutoNum type="arabicPeriod"/>
            </a:pPr>
            <a:r>
              <a:rPr lang="en-GB" sz="2400" dirty="0"/>
              <a:t>Context stripping- simplification leads to reductionism e.g. </a:t>
            </a:r>
            <a:r>
              <a:rPr lang="en-GB" sz="2400" dirty="0" err="1"/>
              <a:t>bivariant</a:t>
            </a:r>
            <a:endParaRPr lang="en-GB" sz="2400" dirty="0"/>
          </a:p>
          <a:p>
            <a:pPr marL="914400" lvl="1" indent="-457200">
              <a:buFont typeface="+mj-lt"/>
              <a:buAutoNum type="arabicPeriod"/>
            </a:pPr>
            <a:r>
              <a:rPr lang="en-GB" sz="2400" dirty="0"/>
              <a:t>Statistical generalisations create grand theories that are often difficult locally </a:t>
            </a:r>
            <a:r>
              <a:rPr lang="en-GB" sz="2400" dirty="0" smtClean="0"/>
              <a:t>to contextualise</a:t>
            </a:r>
            <a:r>
              <a:rPr lang="en-GB" sz="2400" dirty="0"/>
              <a:t>.</a:t>
            </a:r>
          </a:p>
          <a:p>
            <a:pPr marL="914400" lvl="1" indent="-457200">
              <a:buFont typeface="+mj-lt"/>
              <a:buAutoNum type="arabicPeriod"/>
            </a:pPr>
            <a:r>
              <a:rPr lang="en-GB" sz="2400" dirty="0"/>
              <a:t>The act of measurement can change the result</a:t>
            </a:r>
          </a:p>
          <a:p>
            <a:pPr marL="914400" lvl="1" indent="-457200">
              <a:buFont typeface="+mj-lt"/>
              <a:buAutoNum type="arabicPeriod"/>
            </a:pPr>
            <a:r>
              <a:rPr lang="en-GB" sz="2400" dirty="0"/>
              <a:t>Some important issues are not measureable</a:t>
            </a:r>
          </a:p>
          <a:p>
            <a:pPr lvl="1"/>
            <a:endParaRPr lang="en-GB" sz="2800" dirty="0"/>
          </a:p>
          <a:p>
            <a:endParaRPr lang="en-GB" dirty="0"/>
          </a:p>
        </p:txBody>
      </p:sp>
      <p:sp>
        <p:nvSpPr>
          <p:cNvPr id="4" name="Footer Placeholder 3"/>
          <p:cNvSpPr>
            <a:spLocks noGrp="1"/>
          </p:cNvSpPr>
          <p:nvPr>
            <p:ph type="ftr" sz="quarter" idx="11"/>
          </p:nvPr>
        </p:nvSpPr>
        <p:spPr>
          <a:xfrm>
            <a:off x="4143372" y="6248400"/>
            <a:ext cx="1876428" cy="457200"/>
          </a:xfrm>
        </p:spPr>
        <p:txBody>
          <a:bodyPr/>
          <a:lstStyle/>
          <a:p>
            <a:pPr>
              <a:defRPr/>
            </a:pPr>
            <a:r>
              <a:rPr lang="en-GB" smtClean="0"/>
              <a:t>CH2021 postgraduate</a:t>
            </a:r>
            <a:endParaRPr lang="en-GB"/>
          </a:p>
        </p:txBody>
      </p:sp>
      <p:sp>
        <p:nvSpPr>
          <p:cNvPr id="5" name="Slide Number Placeholder 4"/>
          <p:cNvSpPr>
            <a:spLocks noGrp="1"/>
          </p:cNvSpPr>
          <p:nvPr>
            <p:ph type="sldNum" sz="quarter" idx="12"/>
          </p:nvPr>
        </p:nvSpPr>
        <p:spPr>
          <a:xfrm>
            <a:off x="6553200" y="6429396"/>
            <a:ext cx="2133600" cy="276204"/>
          </a:xfrm>
        </p:spPr>
        <p:txBody>
          <a:bodyPr/>
          <a:lstStyle/>
          <a:p>
            <a:pPr marL="0" lvl="1" algn="r">
              <a:defRPr/>
            </a:pPr>
            <a:r>
              <a:rPr lang="en-GB" sz="1800"/>
              <a:t>(Holden, 2015)</a:t>
            </a:r>
          </a:p>
          <a:p>
            <a:pPr>
              <a:defRPr/>
            </a:pPr>
            <a:fld id="{7E4E7646-6A11-4947-8CAD-4A876CDDF21E}" type="slidenum">
              <a:rPr lang="en-GB" smtClean="0"/>
              <a:pPr>
                <a:defRPr/>
              </a:pPr>
              <a:t>22</a:t>
            </a:fld>
            <a:endParaRPr lang="en-GB"/>
          </a:p>
        </p:txBody>
      </p:sp>
      <p:pic>
        <p:nvPicPr>
          <p:cNvPr id="6" name="Picture 5"/>
          <p:cNvPicPr>
            <a:picLocks noChangeAspect="1"/>
          </p:cNvPicPr>
          <p:nvPr/>
        </p:nvPicPr>
        <p:blipFill>
          <a:blip r:embed="rId2"/>
          <a:stretch>
            <a:fillRect/>
          </a:stretch>
        </p:blipFill>
        <p:spPr>
          <a:xfrm>
            <a:off x="7747496" y="10573"/>
            <a:ext cx="1384929" cy="1632477"/>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par>
                                <p:cTn id="8" presetID="22" presetClass="entr" presetSubtype="4"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wipe(down)">
                                      <p:cBhvr>
                                        <p:cTn id="10" dur="500"/>
                                        <p:tgtEl>
                                          <p:spTgt spid="3">
                                            <p:txEl>
                                              <p:pRg st="1" end="1"/>
                                            </p:txEl>
                                          </p:spTgt>
                                        </p:tgtEl>
                                      </p:cBhvr>
                                    </p:animEffect>
                                  </p:childTnLst>
                                </p:cTn>
                              </p:par>
                              <p:par>
                                <p:cTn id="11" presetID="22" presetClass="entr" presetSubtype="4"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wipe(down)">
                                      <p:cBhvr>
                                        <p:cTn id="13" dur="500"/>
                                        <p:tgtEl>
                                          <p:spTgt spid="3">
                                            <p:txEl>
                                              <p:pRg st="2" end="2"/>
                                            </p:txEl>
                                          </p:spTgt>
                                        </p:tgtEl>
                                      </p:cBhvr>
                                    </p:animEffect>
                                  </p:childTnLst>
                                </p:cTn>
                              </p:par>
                              <p:par>
                                <p:cTn id="14" presetID="22" presetClass="entr" presetSubtype="4"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wipe(down)">
                                      <p:cBhvr>
                                        <p:cTn id="16" dur="500"/>
                                        <p:tgtEl>
                                          <p:spTgt spid="3">
                                            <p:txEl>
                                              <p:pRg st="3" end="3"/>
                                            </p:txEl>
                                          </p:spTgt>
                                        </p:tgtEl>
                                      </p:cBhvr>
                                    </p:animEffect>
                                  </p:childTnLst>
                                </p:cTn>
                              </p:par>
                              <p:par>
                                <p:cTn id="17" presetID="22" presetClass="entr" presetSubtype="4"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wipe(down)">
                                      <p:cBhvr>
                                        <p:cTn id="19" dur="500"/>
                                        <p:tgtEl>
                                          <p:spTgt spid="3">
                                            <p:txEl>
                                              <p:pRg st="4" end="4"/>
                                            </p:txEl>
                                          </p:spTgt>
                                        </p:tgtEl>
                                      </p:cBhvr>
                                    </p:animEffect>
                                  </p:childTnLst>
                                </p:cTn>
                              </p:par>
                              <p:par>
                                <p:cTn id="20" presetID="22" presetClass="entr" presetSubtype="4" fill="hold" grpId="0" nodeType="with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wipe(down)">
                                      <p:cBhvr>
                                        <p:cTn id="2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No single Scientific Method</a:t>
            </a:r>
          </a:p>
        </p:txBody>
      </p:sp>
      <p:sp>
        <p:nvSpPr>
          <p:cNvPr id="3" name="Content Placeholder 2"/>
          <p:cNvSpPr>
            <a:spLocks noGrp="1"/>
          </p:cNvSpPr>
          <p:nvPr>
            <p:ph sz="half" idx="1"/>
          </p:nvPr>
        </p:nvSpPr>
        <p:spPr>
          <a:xfrm>
            <a:off x="785786" y="1785926"/>
            <a:ext cx="3579812" cy="4114800"/>
          </a:xfrm>
        </p:spPr>
        <p:txBody>
          <a:bodyPr/>
          <a:lstStyle/>
          <a:p>
            <a:r>
              <a:rPr lang="en-GB" sz="2000"/>
              <a:t>Science moves forward by trying to solve differences between findings discovered by different methodologies (Law, 2001)</a:t>
            </a:r>
          </a:p>
          <a:p>
            <a:r>
              <a:rPr lang="en-GB" sz="2000"/>
              <a:t>Creates a rich and diverse subject</a:t>
            </a:r>
          </a:p>
          <a:p>
            <a:r>
              <a:rPr lang="en-GB" sz="1800"/>
              <a:t>Field, Laboratory and models </a:t>
            </a:r>
          </a:p>
          <a:p>
            <a:r>
              <a:rPr lang="en-GB" sz="1800" err="1">
                <a:hlinkClick r:id="rId2"/>
              </a:rPr>
              <a:t>monty</a:t>
            </a:r>
            <a:r>
              <a:rPr lang="en-GB" sz="1800">
                <a:hlinkClick r:id="rId2"/>
              </a:rPr>
              <a:t> scientific method</a:t>
            </a:r>
            <a:endParaRPr lang="en-GB" sz="1800"/>
          </a:p>
        </p:txBody>
      </p:sp>
      <p:sp>
        <p:nvSpPr>
          <p:cNvPr id="10" name="Text Placeholder 9"/>
          <p:cNvSpPr>
            <a:spLocks noGrp="1"/>
          </p:cNvSpPr>
          <p:nvPr>
            <p:ph type="body" sz="half" idx="2"/>
          </p:nvPr>
        </p:nvSpPr>
        <p:spPr/>
        <p:txBody>
          <a:bodyPr/>
          <a:lstStyle/>
          <a:p>
            <a:endParaRPr lang="en-GB"/>
          </a:p>
        </p:txBody>
      </p:sp>
      <p:sp>
        <p:nvSpPr>
          <p:cNvPr id="4" name="Footer Placeholder 3"/>
          <p:cNvSpPr>
            <a:spLocks noGrp="1"/>
          </p:cNvSpPr>
          <p:nvPr>
            <p:ph type="ftr" sz="quarter" idx="11"/>
          </p:nvPr>
        </p:nvSpPr>
        <p:spPr/>
        <p:txBody>
          <a:bodyPr/>
          <a:lstStyle/>
          <a:p>
            <a:pPr>
              <a:defRPr/>
            </a:pPr>
            <a:r>
              <a:rPr lang="en-GB" smtClean="0"/>
              <a:t>CH2021 postgraduate</a:t>
            </a:r>
            <a:endParaRPr lang="en-GB"/>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pPr>
                <a:defRPr/>
              </a:pPr>
              <a:t>23</a:t>
            </a:fld>
            <a:endParaRPr lang="en-GB"/>
          </a:p>
        </p:txBody>
      </p:sp>
      <p:pic>
        <p:nvPicPr>
          <p:cNvPr id="308226" name="Picture 2" descr="http://stepsandleaps.files.wordpress.com/2009/08/the-scientific-method.jpg"/>
          <p:cNvPicPr>
            <a:picLocks noChangeAspect="1" noChangeArrowheads="1"/>
          </p:cNvPicPr>
          <p:nvPr/>
        </p:nvPicPr>
        <p:blipFill>
          <a:blip r:embed="rId3" cstate="print"/>
          <a:srcRect/>
          <a:stretch>
            <a:fillRect/>
          </a:stretch>
        </p:blipFill>
        <p:spPr bwMode="auto">
          <a:xfrm>
            <a:off x="4500562" y="1785926"/>
            <a:ext cx="4495800" cy="3190875"/>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down)">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Ethnographic research</a:t>
            </a:r>
          </a:p>
        </p:txBody>
      </p:sp>
      <p:sp>
        <p:nvSpPr>
          <p:cNvPr id="3" name="Content Placeholder 2"/>
          <p:cNvSpPr>
            <a:spLocks noGrp="1"/>
          </p:cNvSpPr>
          <p:nvPr>
            <p:ph idx="1"/>
          </p:nvPr>
        </p:nvSpPr>
        <p:spPr>
          <a:xfrm>
            <a:off x="68796" y="1556792"/>
            <a:ext cx="8244408" cy="4114800"/>
          </a:xfrm>
        </p:spPr>
        <p:txBody>
          <a:bodyPr>
            <a:normAutofit fontScale="92500" lnSpcReduction="10000"/>
          </a:bodyPr>
          <a:lstStyle/>
          <a:p>
            <a:r>
              <a:rPr lang="en-GB">
                <a:solidFill>
                  <a:srgbClr val="FFFF00"/>
                </a:solidFill>
              </a:rPr>
              <a:t>Originating in anthropology, this term traditionally refers to a practice in which researchers spend long periods living within a culture in order to study it. </a:t>
            </a:r>
          </a:p>
          <a:p>
            <a:pPr lvl="1" algn="r"/>
            <a:r>
              <a:rPr lang="en-GB" sz="1600"/>
              <a:t>(</a:t>
            </a:r>
            <a:r>
              <a:rPr lang="en-GB" sz="1600">
                <a:hlinkClick r:id="rId2"/>
              </a:rPr>
              <a:t>http://www.aqr.org.uk/glossary/?term=ethnography</a:t>
            </a:r>
            <a:r>
              <a:rPr lang="en-GB" sz="1600"/>
              <a:t> 2013)</a:t>
            </a:r>
            <a:endParaRPr lang="en-GB"/>
          </a:p>
          <a:p>
            <a:r>
              <a:rPr lang="en-GB"/>
              <a:t>Therefore research is in a groups ‘own environment’</a:t>
            </a:r>
          </a:p>
          <a:p>
            <a:r>
              <a:rPr lang="en-GB">
                <a:solidFill>
                  <a:srgbClr val="FFFF00"/>
                </a:solidFill>
              </a:rPr>
              <a:t>Time consuming but produces great detail</a:t>
            </a:r>
          </a:p>
          <a:p>
            <a:r>
              <a:rPr lang="en-GB"/>
              <a:t>Normally researching socially produced ‘answers’</a:t>
            </a:r>
          </a:p>
          <a:p>
            <a:endParaRPr lang="en-GB"/>
          </a:p>
        </p:txBody>
      </p:sp>
      <p:sp>
        <p:nvSpPr>
          <p:cNvPr id="4" name="Footer Placeholder 3"/>
          <p:cNvSpPr>
            <a:spLocks noGrp="1"/>
          </p:cNvSpPr>
          <p:nvPr>
            <p:ph type="ftr" sz="quarter" idx="11"/>
          </p:nvPr>
        </p:nvSpPr>
        <p:spPr/>
        <p:txBody>
          <a:bodyPr/>
          <a:lstStyle/>
          <a:p>
            <a:pPr>
              <a:defRPr/>
            </a:pPr>
            <a:r>
              <a:rPr lang="en-GB" smtClean="0">
                <a:solidFill>
                  <a:srgbClr val="D4D2D0">
                    <a:shade val="50000"/>
                  </a:srgbClr>
                </a:solidFill>
              </a:rPr>
              <a:t>CH2021 postgraduate</a:t>
            </a:r>
            <a:endParaRPr lang="en-GB">
              <a:solidFill>
                <a:srgbClr val="D4D2D0">
                  <a:shade val="50000"/>
                </a:srgbClr>
              </a:solidFill>
            </a:endParaRPr>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solidFill>
                  <a:srgbClr val="D4D2D0">
                    <a:shade val="50000"/>
                  </a:srgbClr>
                </a:solidFill>
              </a:rPr>
              <a:pPr>
                <a:defRPr/>
              </a:pPr>
              <a:t>24</a:t>
            </a:fld>
            <a:endParaRPr lang="en-GB">
              <a:solidFill>
                <a:srgbClr val="D4D2D0">
                  <a:shade val="50000"/>
                </a:srgbClr>
              </a:solidFill>
            </a:endParaRPr>
          </a:p>
        </p:txBody>
      </p:sp>
      <p:pic>
        <p:nvPicPr>
          <p:cNvPr id="7" name="Picture 6"/>
          <p:cNvPicPr>
            <a:picLocks noChangeAspect="1"/>
          </p:cNvPicPr>
          <p:nvPr/>
        </p:nvPicPr>
        <p:blipFill>
          <a:blip r:embed="rId3">
            <a:duotone>
              <a:schemeClr val="accent2">
                <a:shade val="45000"/>
                <a:satMod val="135000"/>
              </a:schemeClr>
              <a:prstClr val="white"/>
            </a:duotone>
            <a:extLst>
              <a:ext uri="{28A0092B-C50C-407E-A947-70E740481C1C}">
                <a14:useLocalDpi xmlns:a14="http://schemas.microsoft.com/office/drawing/2010/main" val="0"/>
              </a:ext>
            </a:extLst>
          </a:blip>
          <a:stretch>
            <a:fillRect/>
          </a:stretch>
        </p:blipFill>
        <p:spPr>
          <a:xfrm rot="1670859">
            <a:off x="6525684" y="465154"/>
            <a:ext cx="2606869" cy="1303434"/>
          </a:xfrm>
          <a:prstGeom prst="rect">
            <a:avLst/>
          </a:prstGeom>
        </p:spPr>
      </p:pic>
      <p:pic>
        <p:nvPicPr>
          <p:cNvPr id="8" name="Picture 7"/>
          <p:cNvPicPr>
            <a:picLocks noChangeAspect="1"/>
          </p:cNvPicPr>
          <p:nvPr/>
        </p:nvPicPr>
        <p:blipFill>
          <a:blip r:embed="rId4"/>
          <a:stretch>
            <a:fillRect/>
          </a:stretch>
        </p:blipFill>
        <p:spPr>
          <a:xfrm>
            <a:off x="2793081" y="5391621"/>
            <a:ext cx="3579118" cy="1441344"/>
          </a:xfrm>
          <a:prstGeom prst="rect">
            <a:avLst/>
          </a:prstGeom>
        </p:spPr>
      </p:pic>
    </p:spTree>
    <p:extLst>
      <p:ext uri="{BB962C8B-B14F-4D97-AF65-F5344CB8AC3E}">
        <p14:creationId xmlns:p14="http://schemas.microsoft.com/office/powerpoint/2010/main" val="3312360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20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2000"/>
                                        <p:tgtEl>
                                          <p:spTgt spid="3">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Case study</a:t>
            </a:r>
          </a:p>
        </p:txBody>
      </p:sp>
      <p:sp>
        <p:nvSpPr>
          <p:cNvPr id="3" name="Content Placeholder 2"/>
          <p:cNvSpPr>
            <a:spLocks noGrp="1"/>
          </p:cNvSpPr>
          <p:nvPr>
            <p:ph idx="1"/>
          </p:nvPr>
        </p:nvSpPr>
        <p:spPr>
          <a:xfrm>
            <a:off x="827584" y="1412776"/>
            <a:ext cx="7958138" cy="5040560"/>
          </a:xfrm>
        </p:spPr>
        <p:txBody>
          <a:bodyPr>
            <a:normAutofit/>
          </a:bodyPr>
          <a:lstStyle/>
          <a:p>
            <a:r>
              <a:rPr lang="en-GB" sz="2000" dirty="0"/>
              <a:t>A case study is an in-depth study of a particular subject or aspect of that subject (Gillham 2000)</a:t>
            </a:r>
          </a:p>
          <a:p>
            <a:r>
              <a:rPr lang="en-GB" sz="2000" dirty="0">
                <a:solidFill>
                  <a:srgbClr val="FFFF00"/>
                </a:solidFill>
              </a:rPr>
              <a:t>Woodside (2010) and Yin (2016) point out that a case study enables a researcher to focus on the minute detail of the subject</a:t>
            </a:r>
          </a:p>
          <a:p>
            <a:r>
              <a:rPr lang="en-GB" sz="2000" dirty="0"/>
              <a:t>Gillham (2017:7) states that, a case study can be conducted by a single researcher</a:t>
            </a:r>
          </a:p>
          <a:p>
            <a:r>
              <a:rPr lang="en-GB" sz="2000" dirty="0">
                <a:solidFill>
                  <a:srgbClr val="FFFF00"/>
                </a:solidFill>
              </a:rPr>
              <a:t>Woodside (2010) adds that the researcher is not reliant on a third party, whereas in a survey the survey is dependent on getting a sufficient number of people to take part in the survey.  Therefore the researcher has a measure of control over the collection of data</a:t>
            </a:r>
          </a:p>
          <a:p>
            <a:r>
              <a:rPr lang="en-GB" sz="2000" dirty="0"/>
              <a:t>However, White (2017) warns that for the case study to be relevant to the research question, the researcher must choose a case that is typical</a:t>
            </a:r>
          </a:p>
          <a:p>
            <a:endParaRPr lang="en-GB" dirty="0"/>
          </a:p>
        </p:txBody>
      </p:sp>
      <p:sp>
        <p:nvSpPr>
          <p:cNvPr id="4" name="Footer Placeholder 3"/>
          <p:cNvSpPr>
            <a:spLocks noGrp="1"/>
          </p:cNvSpPr>
          <p:nvPr>
            <p:ph type="ftr" sz="quarter" idx="11"/>
          </p:nvPr>
        </p:nvSpPr>
        <p:spPr/>
        <p:txBody>
          <a:bodyPr/>
          <a:lstStyle/>
          <a:p>
            <a:pPr>
              <a:defRPr/>
            </a:pPr>
            <a:r>
              <a:rPr lang="en-GB" smtClean="0">
                <a:solidFill>
                  <a:srgbClr val="D4D2D0">
                    <a:shade val="50000"/>
                  </a:srgbClr>
                </a:solidFill>
              </a:rPr>
              <a:t>CH2021 postgraduate</a:t>
            </a:r>
            <a:endParaRPr lang="en-GB">
              <a:solidFill>
                <a:srgbClr val="D4D2D0">
                  <a:shade val="50000"/>
                </a:srgbClr>
              </a:solidFill>
            </a:endParaRPr>
          </a:p>
        </p:txBody>
      </p:sp>
      <p:sp>
        <p:nvSpPr>
          <p:cNvPr id="5" name="Slide Number Placeholder 4"/>
          <p:cNvSpPr>
            <a:spLocks noGrp="1"/>
          </p:cNvSpPr>
          <p:nvPr>
            <p:ph type="sldNum" sz="quarter" idx="12"/>
          </p:nvPr>
        </p:nvSpPr>
        <p:spPr/>
        <p:txBody>
          <a:bodyPr/>
          <a:lstStyle/>
          <a:p>
            <a:pPr>
              <a:defRPr/>
            </a:pPr>
            <a:fld id="{B795872E-0595-4948-BD7D-4EDB7E647BC4}" type="slidenum">
              <a:rPr lang="en-GB" smtClean="0">
                <a:solidFill>
                  <a:srgbClr val="D4D2D0">
                    <a:shade val="50000"/>
                  </a:srgbClr>
                </a:solidFill>
              </a:rPr>
              <a:pPr>
                <a:defRPr/>
              </a:pPr>
              <a:t>25</a:t>
            </a:fld>
            <a:endParaRPr lang="en-GB">
              <a:solidFill>
                <a:srgbClr val="D4D2D0">
                  <a:shade val="50000"/>
                </a:srgbClr>
              </a:solidFill>
            </a:endParaRPr>
          </a:p>
        </p:txBody>
      </p:sp>
    </p:spTree>
    <p:extLst>
      <p:ext uri="{BB962C8B-B14F-4D97-AF65-F5344CB8AC3E}">
        <p14:creationId xmlns:p14="http://schemas.microsoft.com/office/powerpoint/2010/main" val="3579958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down)">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wipe(down)">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Grounded theory</a:t>
            </a:r>
          </a:p>
        </p:txBody>
      </p:sp>
      <p:sp>
        <p:nvSpPr>
          <p:cNvPr id="3" name="Content Placeholder 2"/>
          <p:cNvSpPr>
            <a:spLocks noGrp="1"/>
          </p:cNvSpPr>
          <p:nvPr>
            <p:ph idx="1"/>
          </p:nvPr>
        </p:nvSpPr>
        <p:spPr>
          <a:xfrm>
            <a:off x="457200" y="1337163"/>
            <a:ext cx="3888432" cy="4824536"/>
          </a:xfrm>
        </p:spPr>
        <p:txBody>
          <a:bodyPr>
            <a:normAutofit fontScale="92500" lnSpcReduction="10000"/>
          </a:bodyPr>
          <a:lstStyle/>
          <a:p>
            <a:endParaRPr lang="en-GB" sz="2000" dirty="0">
              <a:solidFill>
                <a:srgbClr val="FFFF00"/>
              </a:solidFill>
            </a:endParaRPr>
          </a:p>
          <a:p>
            <a:pPr marL="36576" indent="0">
              <a:buNone/>
            </a:pPr>
            <a:endParaRPr lang="en-GB" sz="2000" dirty="0">
              <a:solidFill>
                <a:srgbClr val="FFFF00"/>
              </a:solidFill>
            </a:endParaRPr>
          </a:p>
          <a:p>
            <a:r>
              <a:rPr lang="en-GB" sz="2000" dirty="0"/>
              <a:t>a </a:t>
            </a:r>
            <a:r>
              <a:rPr lang="en-GB" sz="2000" i="1" dirty="0"/>
              <a:t>research </a:t>
            </a:r>
            <a:r>
              <a:rPr lang="en-GB" sz="2000" dirty="0"/>
              <a:t> that will enable you to develop a </a:t>
            </a:r>
            <a:r>
              <a:rPr lang="en-GB" sz="2000" i="1" dirty="0"/>
              <a:t>theory</a:t>
            </a:r>
            <a:r>
              <a:rPr lang="en-GB" sz="2000" dirty="0"/>
              <a:t> which offers an explanation about the main concern of the population of your substantive area and how that concern is resolved or processed</a:t>
            </a:r>
            <a:r>
              <a:rPr lang="en-GB" sz="2000" dirty="0" smtClean="0"/>
              <a:t>.</a:t>
            </a:r>
          </a:p>
          <a:p>
            <a:pPr marL="36576" indent="0">
              <a:buNone/>
            </a:pPr>
            <a:endParaRPr lang="en-GB" sz="2000" dirty="0">
              <a:solidFill>
                <a:srgbClr val="FFFF00"/>
              </a:solidFill>
            </a:endParaRPr>
          </a:p>
          <a:p>
            <a:r>
              <a:rPr lang="en-GB" sz="2000" dirty="0">
                <a:solidFill>
                  <a:srgbClr val="FFFF00"/>
                </a:solidFill>
              </a:rPr>
              <a:t>Holton, J.A. &amp; Glaser, B.G., Eds. (2012). </a:t>
            </a:r>
            <a:r>
              <a:rPr lang="en-GB" sz="2000" i="1" dirty="0"/>
              <a:t>The Grounded Theory Review Methodology Reader:  Selected Papers 2004-2011.</a:t>
            </a:r>
            <a:r>
              <a:rPr lang="en-GB" sz="2000" dirty="0"/>
              <a:t> Mill Valley, CA: Sociology Press.</a:t>
            </a:r>
          </a:p>
          <a:p>
            <a:r>
              <a:rPr lang="en-GB" sz="2000" dirty="0"/>
              <a:t> </a:t>
            </a:r>
            <a:r>
              <a:rPr lang="en-GB" sz="2000" b="1" i="1" dirty="0">
                <a:hlinkClick r:id="rId2"/>
              </a:rPr>
              <a:t>grounded theory website</a:t>
            </a:r>
            <a:endParaRPr lang="en-GB" sz="2000" i="1" dirty="0">
              <a:latin typeface="+mj-lt"/>
            </a:endParaRPr>
          </a:p>
        </p:txBody>
      </p:sp>
      <p:sp>
        <p:nvSpPr>
          <p:cNvPr id="4" name="Footer Placeholder 3"/>
          <p:cNvSpPr>
            <a:spLocks noGrp="1"/>
          </p:cNvSpPr>
          <p:nvPr>
            <p:ph type="ftr" sz="quarter" idx="11"/>
          </p:nvPr>
        </p:nvSpPr>
        <p:spPr/>
        <p:txBody>
          <a:bodyPr/>
          <a:lstStyle/>
          <a:p>
            <a:pPr>
              <a:defRPr/>
            </a:pPr>
            <a:r>
              <a:rPr lang="en-GB" smtClean="0">
                <a:solidFill>
                  <a:srgbClr val="D4D2D0">
                    <a:shade val="50000"/>
                  </a:srgbClr>
                </a:solidFill>
              </a:rPr>
              <a:t>CH2021 postgraduate</a:t>
            </a:r>
            <a:endParaRPr lang="en-GB">
              <a:solidFill>
                <a:srgbClr val="D4D2D0">
                  <a:shade val="50000"/>
                </a:srgbClr>
              </a:solidFill>
            </a:endParaRPr>
          </a:p>
        </p:txBody>
      </p:sp>
      <p:sp>
        <p:nvSpPr>
          <p:cNvPr id="5" name="Slide Number Placeholder 4"/>
          <p:cNvSpPr>
            <a:spLocks noGrp="1"/>
          </p:cNvSpPr>
          <p:nvPr>
            <p:ph type="sldNum" sz="quarter" idx="12"/>
          </p:nvPr>
        </p:nvSpPr>
        <p:spPr/>
        <p:txBody>
          <a:bodyPr/>
          <a:lstStyle/>
          <a:p>
            <a:pPr>
              <a:defRPr/>
            </a:pPr>
            <a:fld id="{B795872E-0595-4948-BD7D-4EDB7E647BC4}" type="slidenum">
              <a:rPr lang="en-GB" smtClean="0">
                <a:solidFill>
                  <a:srgbClr val="D4D2D0">
                    <a:shade val="50000"/>
                  </a:srgbClr>
                </a:solidFill>
              </a:rPr>
              <a:pPr>
                <a:defRPr/>
              </a:pPr>
              <a:t>26</a:t>
            </a:fld>
            <a:endParaRPr lang="en-GB">
              <a:solidFill>
                <a:srgbClr val="D4D2D0">
                  <a:shade val="50000"/>
                </a:srgbClr>
              </a:solidFill>
            </a:endParaRPr>
          </a:p>
        </p:txBody>
      </p:sp>
      <p:sp>
        <p:nvSpPr>
          <p:cNvPr id="333826" name="AutoShape 2" descr="data:image/jpeg;base64,/9j/4AAQSkZJRgABAQAAAQABAAD/2wCEAAkGBxQTEhQUExQWFhUXFxgaGBgYGBcXGBoaGhgYHBcYGhwYHCggHRolHBgcITEiJSksLi4uFx8zODMsNygtLisBCgoKBQUFDgUFDisZExkrKysrKysrKysrKysrKysrKysrKysrKysrKysrKysrKysrKysrKysrKysrKysrKysrK//AABEIAO4A1AMBIgACEQEDEQH/xAAcAAABBQEBAQAAAAAAAAAAAAAFAQIDBAYABwj/xAA/EAABAwIEAwUHAwMDAgcBAAABAAIRAyEEEjFBBVFhBiJxgZETMqGxwdHwQuHxFCNSB2JygqIkM0ODkrLSFf/EABQBAQAAAAAAAAAAAAAAAAAAAAD/xAAUEQEAAAAAAAAAAAAAAAAAAAAA/9oADAMBAAIRAxEAPwDzsCdk7KpBHmmwg6UxzjunE8kgnxQNbZKErgkIQI5trqGozfTorQUNQXQV1GXXRDD8OdUGYuZTpgwXvJDZ5CBLndAoK9CkNHPf1hrfhJQU3HqlzJzqTdvXMPskFIc/kY+KCWmZ+6mJAi5KYyiSA1oLpvp6T6Ivg+z1ar7rJIO5AAnm42QDg/quzXWkb2Fr5Zc6mP8AqJ+QhDsX2cxFO72EjmzvR5C8IB19k9q6rhi0XDvQj5hRZ4QTtqR4c0r32+SrOqynMpl3TqdEEoK5gLrQfIKSnRaNTPS4H3VptcQADHQD6IGMwJ1c4DoLn9lPla0d1onmblROdv6woKleEElbEdVSq1DzUdeqqhqIOfUkrlCXwuQGS2dE3NBU7qcfsmimDM6oGZJTWuTzTunBm10DPZhO9laZH1TvZg7p7aIGt+miCF9MhLSoZiBMCO8eQvPyVw05a0iNIvzB3+4XYKnlcTGx8EFbGVe+A1oLGd1rTdo5wDYuJ1JUGIxVR0C4GwgZfQWCJYnCEGLXuHa6yduh+Cqt4ac12mDvNvVAJfmMzB5qfhdEPdlyADcm9t91cq8MjQEnnfz0ui2H4ZLWDQm88wDaT1J/7UBjs7wymT3WDI0XcRcwTf7T9EziWNqOcWscWUxZrW2m0nMRq48hYTzReg3LRbS0z2kbSZn83UOC4S2l33mcs5fzUbSgE0OGV6gz1Hwy8Ny5nW5GbnzjwVqhhnDRj3AT+vvejI+fNEMWx7wMsA23tG4A22+KYOGV3DIwOI3fOUfESfl46oIX4N8FwpOYSNA8fGTCFkU7CvRAadHsyh087WetC7sq4M71UtdMyCJ89Pkq9XhFdsnOKjf1NaR3uo2DuqDMY/goaM9IsfTjUmCPEHQ+XmhNUidZ8dEYxFN1KqWF75FwXWJB3h1iDIkeKqYug1zRUaALw5nI7Fs/pMW9EFCZuD4hcxxOyiY6DGxtdNfVhBNUrZfJU62J5JtWrKqVXIFdUTc6hJXBA4lKmwuQapzeqZB9PJTVmAWv18VFl5IIni6fTJtyXWGqlaRroEDA2D4fRWKIzefgq5ubfPryV2lSM6S3STZvldA2iNRMCdunJWHMv138NvD+FZAaRaGm95mfC5Tch1u7SL3Hh/GyCJ9JxAANtp18JVzD8PqQC0j1MRuIJMaLsPh5PdMjWDZwWk4bSbHPbT8PxQBHcLflktANvd3uNuavYXBm95EECdjNmlFa1xb1TKWHI318uSBlQjK22wiPA/JV67y45dGho8zIRD2euvh15hIKMeXNBHhS1regMA81KMYScs5Rs0QTHMwlfRBhU3YXL7s+HNBefgmRJAJvsJnxQ2tRp8suugDvMEKVlUjY/H57q0zFM0DoPiD80Ax7QWZXsFVo6zY7jdpHQrP47g4aDUY4upkAPaT3mgnW2wN59YWyrUGm4MHn/BQ1+HMy03GuS9t5aYJ9J8UHn/E8OcxcdZ2gg6AOkc9fNBqlQyZW84zwhzR7VgD2mdDbq3mN9ecWWJ4xla4FuhA5+hGxQUX1FC5654v4piBwUqjanoHhInALkGxxDTJVFpE6IpXCpN1uEDKgmJSQR1+QVh+nhqoHVY2nnKBoq5CNzM9PNT0amYnXe2gA5JlV4gOLTew8onbeVPw/hzqjgbhsabcjbYILGBY53ugGf1QNRy9URxDXMhpEuImOV9baDoizQzCUsxOZ1g1ugzbCB+WKThnDySala73GSJAjkHHbo0XQV8DgSTJmeQCN0aRbqAFew+HHWOTRlHqblWW0OTB5kn6IBzGbp9MCd9OiIv8A+DfX9lwpD/Aep+yCsxo5FPyW0I+KsMZ/tb8VKGD/ABHqUFD2d9j8D6KvUpA6WRV9JsXaR1HeH3UHswdHB3Q6/dAIfT6DyuqVXDTqPA/QozUpjT3TtOngVTqNubX3HPwQUaDADrB5SQN9pVnEYEPAg5XjRwtfr+eqSoy3TbmFLTcgF08U/OaVUtbUNgdG1BsHRbNycF592pw5p1S2f7b9AR7pOsE6d74yvUeK4RtVsO1GhH5dZHtTwz2mHbUHfLSGlwjvAauPWYnqCg85eduSaQn1veMzM76pkoOYpWpjDdSAIHykXNXIN64bbIbUHeKJVdSheIrQTzQNqvgQOuvQfyocM5z3BsQXaaRPidFJ7WTle1ruZJIIHUjVaXAcOp0WB9ZsZ/8Ay6bYzHkeg/3FAOwuBqExJIEW1nxN/wA3RjDPLBNuXLxDefioBxOpm7jWAbNLQbbnNe232UIqGo6S24DieUDlyQW2F1XETY5JbTG02zPPQaeIWl4Wwbd//cdOpA38Vm+zbQ5on3T70akDRg6TJPiVs8O+ACSym3aYPxQEKLTz/PJSnonMIH6gZ8I+CmqabIKgG8pXAxqfQLn6qSbIEo03fgCseydz+SgYRe2nMpQQf8fzwQMr5xqAR4QfgqFYNOstI0nT1GiI+yPUeB+hVWs6bOiBuBBHiOSCliHnR9+u/wC4UT22g+R5fsVM9haY2nx8x0TMoNjofgfsgovGvPcdeaiZabT0+3VXHMtJ10P3UDWSfzzQWGMkfIoHxHDFjn5QMtQOzM2zhpOnWPitE5gABnumx3jkUO4mZBIGaNRMTY5T05IPKuK4anXBqMORw1advHmBOo03G6ztamWmDr6jxEbLRdqcMabyW+44lwMRfcEbPG/jyuh9Norsgke0aLH/AC17pPP86oBbNVYKraG+2qsF4QSMXKMlcg3ZdHmUPxhuZRB1gOSgewGSUHcFoCpUDnNOVt3EaENAm3P6p7Mf7aq8mS6CGgbSQ1rB0AK7DYoML2gxLmi4kRB5eHxVjs7D3ZpG1pcbl83k2sPkgvVMMxlGWme8Q2NJFj5AiAevin8Lw8YerqXFh67b/nNdxd7crWg2B2IiB+8nzRLDkf0piPdMn7n81QA+EYlwwznNFwMjdRcy57j8AoOHcExTyH1HOczcPlwjpOgR/sRhM1BtrFznep167ei11UNbrYwZQC+HcOyZTTkdNj5c1oQ3zQ9tYRLSIVvCYkEC6BzwZhLUkNVlrE+pAEIA2I4fUe2BO28WkIDxLgtRnuPqF0Hd1yTbQjbrstf/AFHJNp4ln6iPsgzFKljXBuZ+SLWv4ZpEeiLcPp1oIqua4j3XRGYbtO38on7ZjrZgfNNqNI08fugo1IFvCPA2jyVcAyQPXwT8Y+HDqT+eo+JTqZNrc/JBXxEymYQXVqpTk33ULKWV1kEtWnlBG3JB8S8AncQQQdwdQjmMa4tGu38ILi8K/UQeU6TylBjuNUmBxDxmpuAF7kROW/MDfWx6hZHFYZrKsNdyIOk8i1ei4qkKgLXNggyA6dZ0tfUbeKyXFuFHLlymD7gt3THepE6QYBB5kbFBnuJ4f9YM7O+h+Y8lUanse6mS0yNiDb4JHjfZAqVND1yDZYirr4qCpW7pC7GvuqxdZBXq4m5F7iCR5R8loeytQRUiQQJ3uQJHTZZB8yVq+z1AspYgkFp9lIB1EkCY15wOh5oLD64IE952Y9b+f5ZEOK1SzBug3gfGShTSA2ZuDEDrBRrtIQaNNjf1MJ66AD5wgP8AZYinh2HQBnxmFAeIurVMlKm6pE5i0SZ8XQAFLhaE0S2coDSCdIgR9V2BrZMNVpUHQXM7j7AkkQZPPr1QJTq5XQWljv8AE5efNpI8tVJxCplpitTNrSOSyPZbgmI9qDUpENa4l9Ql8va6BkykwQIJ0nvemk4u8ClVIaWteYpiZzXET1kEzyQavhOPFSm1/MAp9arc6W3Qngk06LWcgFNiH90jYoOONF428kCxfEGGpla2o47w17vQMknxNkS4jh2N0kjpED7qjx/EFuCqMwxLX9AQ5w8hqgjo+yI/t1A19yB3mPtqcrwCROtijfCce8gsft7p5815f2awtSpiG+1ZVFMMGYvOZwOWS5joGWXXEaTqVv8AhlNzQJ7xBMHfXccyEFziRm48fOVPh32SOEtM35QmUW2M6oJn1AMvVK2fzkqjzBvpsFbpvsPP02QWmVIBtbcKlWe18gkfmxH1T34kN1i6oV3hxvpNjuPz6IBvEsMA7v8AdIsHbOGgk7beqq4gd0h7M4AgkGHjkQR5IhWfPddBB0uR+0KvXPsxAbAbF75hbrqPgUHnnaXgjoNWk5tWnEmABUp85bqW+EgX0WZYSFvePUyyatL3ZzHL+k7vZGx3HqsljWNe32rIB0eBYSTZw5A8tJQUxlPMLlwCRAax9bvFR0XzPgq2KrXsloVPe6tKC1hqjWkmxIvJGlref1hHeCOPsaznSXVZA5kMa479fks/gqZLhEAk6nQDc+Qv5Ij/AFgL25bU6YcB5iCT1Op6lAzCYnuFomfnGn1RtmJ9o+k0EH+20eeb7ALMYem7vvEgNa53o5oN/AyiPZJ//iW9QY8dkHoMOLxTcTlJLjyMAWPQSpW8JGaWnLfY5R+6KUOHghp2Auec625Eq77K3utHkEAplJotmc7nrCznGMW+riadInuscCG8tz5rYuY2lmquj7kAlZXgWCL31MQf1Els8iZQaVndYJiengkBkXBMplYWvZR4apJjkglr4UuAvpuqj8E1xhxLDr09Udwz4sVNUw4J5jkQgz1TAn9TpGw0Hj1XNpBsNDiSdL/lkcqYQDQR4GFXqYCTJ8juOhQV8JmAIOuq6YPh+aqZ+FLT+8fsqNSA4mTB/PJA6s/fdTMrgAeXrf7qlUix8yoRiWmBuSgnq1M8Rb81uqb8cxrg19gbAmfzzT6bc1TKwgluon81+im4rQaXUxUbMO5TsZmOiBrw0jaDsYjyOhVMU3A5DcXyE3t/iTy8UPwjn06hY3M5j8xY10C8z7MHYxBE6z0R2izOwOGnUQRGoPIhBkq1Mse+nIyOOZk2h24+Oiw2IpClVI0puLmkcuY8rOHkvWuNcPDhp3veaeThp5H6hYbtfwse0lv/AKgmOTwCQfPvN9UGTdTLSQRcWSKV7pg8wPhb6LkEdY3VjCAktA3sqryrWDj8+SC+2pkYYIufe3IBuI/xm/WOiqmpLbG3Lc8vuo23MuP5sE0WQX8FWdGUiGZareU+0bEeoCudjnf+Lok7uj1CFsLnZQ2S4uED4wB4oj2faf6mkOT5KD3ig0Bvl+egVZ2pI0MfDRRjE2j8tYfL4KzQoWBKAB2rcfZMBMGpUaxo5AmXH0B9UW4dggAANI8lju2mNcaxDgcrWtdTI0lpJdf/ACsLawj3Zvj4qUwZ0EGOiA3XwgjRAK1MteSOXyRbFcWGXUQqFHFtzS5lWNCfZvy+sfFAT4ViA9uV+o9fFX/ZwgFNw9sMmhEn90aoYmDkdy7p59PFBPm5pQNVxMqJ5iyCLENEFAcQ7vCdDr1/LI3VqCwJibDrvb4oFxHbxQQ1H2uh/DqZNRzulv2V6ubcpUOEY7PDBeNPzwQH+H4IMFNwF8oE7nqeein4hRGYayWnTm6BPpKlp1C0gOAADLeUTqqtXEOLvbNu1pgtGpbHvR0mfNAFr8Fc3CvF3vo95pNi4sOZp82mPJFODOFdpe24eAfOIJ8xB80YxFdsBzYh1j6GPn8VS7J4TJSq2gZjA/6W6eseSAfxfD5Q2+kny/j5oB2zwQNBlVurTPo4x8/itT2jdFPMCBldH/1Pyn1QHitdtTCkRb2xZH/uNv6XQeZ0sIM1Vv8AhUe0eAP7pUSw+Fa99dzW2NZ5F45LkGMqFSUnWUbwuCCalVLTI+Nx5hEMPXoGM/tKZ3yhtRh8iQW/FDUiDRDidBocKVPYguLQ2bazJcdNLC+ij7JmcTS6u+iE0agDbgETP7Kx2exeXFUnHQO/jRB7W1/90NM6SPNFsRiQG2Oo8kGrnvtcOQ36Sko4gGejjlkjba/MR6IJf6b2gIIBmTB9NjACG4TsrSY8uY51Mm7g0908+6QQNdkcoHvEg89IkwB9R8SuoySTo22uu86dQgpDDta6GNzOFw5142MbSrtRzvGTpOnL86qQETsT0OkQmvrZo0mSecAa+CBtIBgJykcz911SsC0QROojn0XHET3QYIIMfwm4loAkaiYj4/nyQW8HjC5t7EWP58fNJVdcaqtTeQQYvMHw2U77+BQOAkeF0F4tcjTb5ozNvJZ7H1ZeOhQOqD8/Py6scDtVe6LAATyJ/hQGzesKz2b4hSmpRLh7Vw9oG/7btB+CAhxnFNaWk3gac9I+KpYHiWWLguccx1gTMCfD4IT2m7R0KJDXmXCbCCeQ30P0Qng3aVtWoWVatP2ZFh3qcHYZue2p8oQbrEVGGckgObBG2t45fY9ER4d/boBv6jmJ8SZ9QICz1FzG7TEEGZ2sQdPNDcN2qnFlggtbLekned7oCXauv/bqMHed7RojeSzb4LPdocd/T4dojNUMuAH+ZsCPCfgqnaTtl7Ij2VNmZ+ZziTmJ/S0idJA2GiwmN4vWrOLqjzJ66Dl4IJcXjSwhtN1gLxoXaujpJjySIauQMxDUwpar7lISgcxNfZOakeEEYeYXUKmVwI2IPoo0oQe5YPEA06TnbkA+BED5KTjOAe2alPQgyZ6d3znfqgP+nmLGIwpoE95nd6xqw/TyW64ZWz0ocO8Ja4dQYPrr5oMAztI6iDmF2gQQ0mS0XkbHS33V6nxio4iGvaHEE7wTf7+il7UYFjKlERBrPaDp+mXH1gAol/SgEHr+fJAJHGantG52RfQk6bn3flOys0uIPfJu0DlJk767ifgrj6bc3/HNcm50uE+m0TltoSY5+XkgoHiRa8CXBsWsOZ1ETM6K1huMtccoIGwkgdC6DHP8hC+0LxlLGWc4x1E6mef3Xdl+zvswDq82JMmBJOu+pKDVMqgtBkHlaxvA1U79PFUn0nNc2nNgRpa3L6K3Wd3gAgRxsgeKpTUawdZnp/K0hbZCsHQmq+odGjKPHV30CCvxIQI6QvLe1fEGmuHMLhUZIDmuLSBsLevmtJ2/7S5CaVFwNQiHEXyD/wDUei82J8yglqPLjLiSeZMlIHEXSNCcUFv/APr1sob7R0ARAMfLXzTcFi3U3BzTcGVUCc5BNVrF7i5xkpsJoT6bCTA1QPA8Ei0GC4NLRIJP/Elcgy9Vl0gYirOGOOtvmnjAxsgEwuU9dkKGEEL2qMhWXBMLUBTspxs4Wu2p+nR46Tr5L3Ph9UCq1zSCyuyR/wA2gX82n/sXziSvVP8AT/jhqYQ0yf7mFIqM5mm33gOuUub6IDf+pLjT/pKsA5K7QT4hHqrBDcreW+qCf6otz4B7mn3XMeD4HX4ozwXFNq0Kb2nVoMza43QU6pgkCTA3OoO3oEvDzBqPMWE3t1UeImHmdD8v4+KhrVA2g7UOcbfLzCClRqFz6jy0S5xAGpG587habhVLKATqdEO4Xw7KQXbaDW+58yjlHDyQTt8EEdaiczSkptmqRyA+KIezVXCM99/+TreAsPl8UDMdVyNMXOgHMmwCwvbftUMNS/paDg6sf/McLhk3I/538lV7d9ti2oaWHPebIdUH6XGfd/3DnsvNieckkySTJvqUDSZubk6ncykhPaFxCBWhJknRStZyXRGiCIiLJVIWWSNbPigZkMwBMrS8G4cWnSTEk2Njprby3gpeC8MDcr3Azz2H4FocGAD3SWk8gTa8AgzIjnF3IH0mAABokDw3vF/Fcm4h2Uw4XgXAmetguQC8k7WUNalZWHNH7rjqgzeOpRshk3Wlx2Hudv3Wer04KCMlIVwXIIXsRDs9xR2Grsqt2s4c2n3h6KoVHUEIPZ+z+Np4rDPwzjIDSydSaZH9t198seYPJCf9PsYaFStgqvvUnHLP6mnl8/Nee8F4w/D1GvaTaxE2LZnL8ZXoPGcMcX7HG4Ij27RcTGcRBaeokjzQa59HMTa2b5WVfB4Y1qsmzGcuewCHcHfja8MfhnUZ1e9zS0dQJk+C2uEwjaTQ0bb7k7k9UDaVENiFcpsUfslHxLiFLD0zUqvDGjc/IDc9EDsabZQYJtPLmV5v257dtAOGwjptlfVGg/2s+rvTms/217c1MUSylNOjpH6nj/dGg6eqx0mUHVCuCa4FSMCBwXNZKVjZU9LkEDci5ykJ8J63UFQoJDHj9Ef4DwRxh7rTMDpzMi3JU+B8MzuD3Du7CYPyWvwzA2wcYjQG87COSCQYVjARJvG8Hm6fHTzSFpaS427ok66+O6bS75c6DFmtIkgwDM9ZHwVfGP7p5n3tr3EXiDaZQREz+vLFoLZPiuWfxfEHB1nQFyA08fPpomUzF59VHia7WNLnabc/ALO4/iTqltG7AfVBd4jxcXDBJm52/dA31CTJXFNKBC1NITk1AoaldomuKdRYXOgIIHNhHuy3aJ2EdeTTd7zeR2I6pz+GZqUNb3yQGjeScoHqV6FxT/TvAMwzBVq+wqNaJqTJcQL9w+9fkgI8I7X0HtEVBI1BI301RWrxhuocIXkOA4HUp4l1Onh246mBmkDLLBEuGaC1wmI+an41x7DZA3C4YseR3i5ziG8w1uaCepsg9A4128o4Zloq1SLNBsOWY7D4ryzjfHa2KeX1nE8m/pb0aEJXSgV5TAnEpEHEJ9ME2/PNcFJTEIHsGykaErT+fwuLoCBtR0aFWuE8ONVwmzZ3tNxYHzScOwXtXxcNGp+i2mHwbWNiMo0brcz9Sfmg7hmDy2iAecyQ02081crPygQAZJM2BDthY6bnwXZgJE6NjNJm+nUgzHmqtbEaj/G8skGY36AeXe6IJHtyg5SCLCJ5AzJHXdZ3iWNJOUE21IPLn+boxxCtbNm7haTEXmQIkCeXlKy2NeScoFzc+Wn50QUxTJvMfniuRmlhCRIBjZIgCYzFOqGT5DkFWypMyllBHCjIUspjigYUkJ0JHII3FGODcPcTmOggdbnkq/CsIHOBN+n54LTMytZYf5fDogt8IxDaPtcSWhzqMMoM1DsQ9pM9QxneP/IKnVe85n4h5e913OcZv05eAsqPDMWTTNR/u03PcANS55EuO05Wtb4NQjiHEHVXSbDYcvuUFzF8eqQ5lJxYxwyugwXNmYJ5W06IMSlJTW6oJCmp6RAyU4NlNlPYEEgEW1UzWqFohSg6fgQPA/jmlw1EvMAeJ5fmyYynJgan7wtVw7hgpljLEyCTeZ2GuiC5wbhjAwAgzHI3J2kalX6gHcbmLvAQZHwj5qdoPdkmXRABsJsDPNQMr2L490lv/wAZA+RQOqVZOoIaJ0k93u6Rpqqpw5FnT3iXWMyIMtMbACNtE6o8uc1gce/qYvEkkAzuU3FvLZHOYN7RHw6IA+JrGCIjUnTpCE4QFzi7mYCtcS90ne88pjUeqm4bTFNpqG+Rs21m31QG8PTytAtouWLxnEH1HZnHyFgByXIP/9k="/>
          <p:cNvSpPr>
            <a:spLocks noChangeAspect="1" noChangeArrowheads="1"/>
          </p:cNvSpPr>
          <p:nvPr/>
        </p:nvSpPr>
        <p:spPr bwMode="auto">
          <a:xfrm>
            <a:off x="63500" y="-155575"/>
            <a:ext cx="304800" cy="304800"/>
          </a:xfrm>
          <a:prstGeom prst="rect">
            <a:avLst/>
          </a:prstGeom>
          <a:noFill/>
        </p:spPr>
        <p:txBody>
          <a:bodyPr vert="horz" wrap="square" lIns="91440" tIns="45720" rIns="91440" bIns="45720" numCol="1" anchor="t" anchorCtr="0" compatLnSpc="1">
            <a:prstTxWarp prst="textNoShape">
              <a:avLst/>
            </a:prstTxWarp>
          </a:bodyPr>
          <a:lstStyle/>
          <a:p>
            <a:endParaRPr lang="en-GB">
              <a:solidFill>
                <a:prstClr val="white"/>
              </a:solidFill>
            </a:endParaRPr>
          </a:p>
        </p:txBody>
      </p:sp>
      <p:pic>
        <p:nvPicPr>
          <p:cNvPr id="3584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60032" y="2228966"/>
            <a:ext cx="4005461" cy="367236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672767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 calcmode="lin" valueType="num">
                                      <p:cBhvr additive="base">
                                        <p:cTn id="1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Action research</a:t>
            </a:r>
          </a:p>
        </p:txBody>
      </p:sp>
      <p:sp>
        <p:nvSpPr>
          <p:cNvPr id="3" name="Text Placeholder 2"/>
          <p:cNvSpPr>
            <a:spLocks noGrp="1"/>
          </p:cNvSpPr>
          <p:nvPr>
            <p:ph type="body" sz="half" idx="1"/>
          </p:nvPr>
        </p:nvSpPr>
        <p:spPr>
          <a:xfrm>
            <a:off x="539552" y="1340768"/>
            <a:ext cx="7866831" cy="5112568"/>
          </a:xfrm>
        </p:spPr>
        <p:txBody>
          <a:bodyPr>
            <a:normAutofit/>
          </a:bodyPr>
          <a:lstStyle/>
          <a:p>
            <a:r>
              <a:rPr lang="en-GB" sz="2000" dirty="0"/>
              <a:t>Initiated by Kurt Lewin (1946) MIT</a:t>
            </a:r>
          </a:p>
          <a:p>
            <a:r>
              <a:rPr lang="en-GB" sz="2000" dirty="0"/>
              <a:t>Action research involves the process of actively participating in an organization change situation whilst conducting research (Cameron &amp; Price, 2012). </a:t>
            </a:r>
          </a:p>
          <a:p>
            <a:r>
              <a:rPr lang="en-GB" sz="2000" dirty="0">
                <a:solidFill>
                  <a:srgbClr val="FF9900"/>
                </a:solidFill>
              </a:rPr>
              <a:t>“Action research is simply a form of self-reflective enquiry undertaken by participants in social situations in order to improve the rationality and justice of their own practices, their understanding of these practices, and the situations in which the practices are carried out” </a:t>
            </a:r>
          </a:p>
          <a:p>
            <a:pPr lvl="1" algn="r"/>
            <a:r>
              <a:rPr lang="en-GB" sz="1600" dirty="0"/>
              <a:t>(</a:t>
            </a:r>
            <a:r>
              <a:rPr lang="en-GB" sz="1600" dirty="0" err="1"/>
              <a:t>Carr</a:t>
            </a:r>
            <a:r>
              <a:rPr lang="en-GB" sz="1600" dirty="0"/>
              <a:t> and </a:t>
            </a:r>
            <a:r>
              <a:rPr lang="en-GB" sz="1600" dirty="0" err="1"/>
              <a:t>Kemmis</a:t>
            </a:r>
            <a:r>
              <a:rPr lang="en-GB" sz="1600" dirty="0"/>
              <a:t> 1986: 162 cited in </a:t>
            </a:r>
            <a:r>
              <a:rPr lang="en-GB" sz="1600" dirty="0">
                <a:hlinkClick r:id="rId2"/>
              </a:rPr>
              <a:t>http://www.infed.org/research/b-actres.htm 2013</a:t>
            </a:r>
            <a:r>
              <a:rPr lang="en-GB" sz="1600" dirty="0"/>
              <a:t>).</a:t>
            </a:r>
          </a:p>
          <a:p>
            <a:r>
              <a:rPr lang="en-GB" sz="2000" dirty="0"/>
              <a:t>Declined in importance in the 60s but becoming increasingly important  (Stringer, 2015)</a:t>
            </a:r>
          </a:p>
          <a:p>
            <a:pPr>
              <a:buNone/>
            </a:pPr>
            <a:endParaRPr lang="en-GB" sz="2000" dirty="0"/>
          </a:p>
        </p:txBody>
      </p:sp>
      <p:sp>
        <p:nvSpPr>
          <p:cNvPr id="5" name="Footer Placeholder 4"/>
          <p:cNvSpPr>
            <a:spLocks noGrp="1"/>
          </p:cNvSpPr>
          <p:nvPr>
            <p:ph type="ftr" sz="quarter" idx="11"/>
          </p:nvPr>
        </p:nvSpPr>
        <p:spPr/>
        <p:txBody>
          <a:bodyPr/>
          <a:lstStyle/>
          <a:p>
            <a:pPr>
              <a:defRPr/>
            </a:pPr>
            <a:r>
              <a:rPr lang="en-GB" smtClean="0">
                <a:solidFill>
                  <a:srgbClr val="D4D2D0">
                    <a:shade val="50000"/>
                  </a:srgbClr>
                </a:solidFill>
              </a:rPr>
              <a:t>CH2021 postgraduate</a:t>
            </a:r>
            <a:endParaRPr lang="en-GB">
              <a:solidFill>
                <a:srgbClr val="D4D2D0">
                  <a:shade val="50000"/>
                </a:srgbClr>
              </a:solidFill>
            </a:endParaRPr>
          </a:p>
        </p:txBody>
      </p:sp>
      <p:sp>
        <p:nvSpPr>
          <p:cNvPr id="6" name="Slide Number Placeholder 5"/>
          <p:cNvSpPr>
            <a:spLocks noGrp="1"/>
          </p:cNvSpPr>
          <p:nvPr>
            <p:ph type="sldNum" sz="quarter" idx="12"/>
          </p:nvPr>
        </p:nvSpPr>
        <p:spPr/>
        <p:txBody>
          <a:bodyPr/>
          <a:lstStyle/>
          <a:p>
            <a:pPr>
              <a:defRPr/>
            </a:pPr>
            <a:fld id="{3F80C4C8-1660-40E6-8E03-CA2B923C8B38}" type="slidenum">
              <a:rPr lang="en-GB" smtClean="0">
                <a:solidFill>
                  <a:srgbClr val="D4D2D0">
                    <a:shade val="50000"/>
                  </a:srgbClr>
                </a:solidFill>
              </a:rPr>
              <a:pPr>
                <a:defRPr/>
              </a:pPr>
              <a:t>27</a:t>
            </a:fld>
            <a:endParaRPr lang="en-GB">
              <a:solidFill>
                <a:srgbClr val="D4D2D0">
                  <a:shade val="50000"/>
                </a:srgbClr>
              </a:solidFill>
            </a:endParaRPr>
          </a:p>
        </p:txBody>
      </p:sp>
    </p:spTree>
    <p:extLst>
      <p:ext uri="{BB962C8B-B14F-4D97-AF65-F5344CB8AC3E}">
        <p14:creationId xmlns:p14="http://schemas.microsoft.com/office/powerpoint/2010/main" val="2947926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2000"/>
                                        <p:tgtEl>
                                          <p:spTgt spid="3">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Action Research cont’d</a:t>
            </a:r>
          </a:p>
        </p:txBody>
      </p:sp>
      <p:sp>
        <p:nvSpPr>
          <p:cNvPr id="3" name="Text Placeholder 2"/>
          <p:cNvSpPr>
            <a:spLocks noGrp="1"/>
          </p:cNvSpPr>
          <p:nvPr>
            <p:ph type="body" sz="half" idx="1"/>
          </p:nvPr>
        </p:nvSpPr>
        <p:spPr>
          <a:xfrm>
            <a:off x="755576" y="1628800"/>
            <a:ext cx="7920880" cy="3881437"/>
          </a:xfrm>
        </p:spPr>
        <p:txBody>
          <a:bodyPr/>
          <a:lstStyle/>
          <a:p>
            <a:r>
              <a:rPr lang="en-GB" sz="2000" dirty="0"/>
              <a:t>Action research starts with an idea to solve or improve something. This idea is from a real life situation and will have real life benefits and applications.</a:t>
            </a:r>
          </a:p>
          <a:p>
            <a:r>
              <a:rPr lang="en-GB" sz="2000" dirty="0"/>
              <a:t>The people who have formed the idea are then also the people to test it and participate in the research.</a:t>
            </a:r>
          </a:p>
          <a:p>
            <a:r>
              <a:rPr lang="en-GB" sz="2000" dirty="0"/>
              <a:t>The research then follows a cycle, in which the idea is planned, put into action, monitored, analysed, and evaluated.</a:t>
            </a:r>
          </a:p>
          <a:p>
            <a:pPr algn="r">
              <a:buNone/>
            </a:pPr>
            <a:r>
              <a:rPr lang="en-GB" sz="2000" dirty="0">
                <a:hlinkClick r:id="rId2"/>
              </a:rPr>
              <a:t>http://www.thereadingrhizome.com/?p=133</a:t>
            </a:r>
            <a:r>
              <a:rPr lang="en-GB" sz="2000" dirty="0"/>
              <a:t> (</a:t>
            </a:r>
            <a:r>
              <a:rPr lang="en-GB" sz="2000" dirty="0" smtClean="0"/>
              <a:t>2019)</a:t>
            </a:r>
            <a:endParaRPr lang="en-GB" sz="2000" dirty="0"/>
          </a:p>
          <a:p>
            <a:endParaRPr lang="en-GB" dirty="0"/>
          </a:p>
        </p:txBody>
      </p:sp>
      <p:sp>
        <p:nvSpPr>
          <p:cNvPr id="5" name="Footer Placeholder 4"/>
          <p:cNvSpPr>
            <a:spLocks noGrp="1"/>
          </p:cNvSpPr>
          <p:nvPr>
            <p:ph type="ftr" sz="quarter" idx="11"/>
          </p:nvPr>
        </p:nvSpPr>
        <p:spPr/>
        <p:txBody>
          <a:bodyPr/>
          <a:lstStyle/>
          <a:p>
            <a:pPr>
              <a:defRPr/>
            </a:pPr>
            <a:r>
              <a:rPr lang="en-GB" smtClean="0">
                <a:solidFill>
                  <a:srgbClr val="D4D2D0">
                    <a:shade val="50000"/>
                  </a:srgbClr>
                </a:solidFill>
              </a:rPr>
              <a:t>CH2021 postgraduate</a:t>
            </a:r>
            <a:endParaRPr lang="en-GB">
              <a:solidFill>
                <a:srgbClr val="D4D2D0">
                  <a:shade val="50000"/>
                </a:srgbClr>
              </a:solidFill>
            </a:endParaRPr>
          </a:p>
        </p:txBody>
      </p:sp>
      <p:sp>
        <p:nvSpPr>
          <p:cNvPr id="6" name="Slide Number Placeholder 5"/>
          <p:cNvSpPr>
            <a:spLocks noGrp="1"/>
          </p:cNvSpPr>
          <p:nvPr>
            <p:ph type="sldNum" sz="quarter" idx="12"/>
          </p:nvPr>
        </p:nvSpPr>
        <p:spPr/>
        <p:txBody>
          <a:bodyPr/>
          <a:lstStyle/>
          <a:p>
            <a:pPr>
              <a:defRPr/>
            </a:pPr>
            <a:fld id="{3F80C4C8-1660-40E6-8E03-CA2B923C8B38}" type="slidenum">
              <a:rPr lang="en-GB" smtClean="0">
                <a:solidFill>
                  <a:srgbClr val="D4D2D0">
                    <a:shade val="50000"/>
                  </a:srgbClr>
                </a:solidFill>
              </a:rPr>
              <a:pPr>
                <a:defRPr/>
              </a:pPr>
              <a:t>28</a:t>
            </a:fld>
            <a:endParaRPr lang="en-GB">
              <a:solidFill>
                <a:srgbClr val="D4D2D0">
                  <a:shade val="50000"/>
                </a:srgbClr>
              </a:solidFill>
            </a:endParaRPr>
          </a:p>
        </p:txBody>
      </p:sp>
      <p:pic>
        <p:nvPicPr>
          <p:cNvPr id="320516" name="Picture 4" descr="2008-11-15_0705.png"/>
          <p:cNvPicPr>
            <a:picLocks noChangeAspect="1" noChangeArrowheads="1"/>
          </p:cNvPicPr>
          <p:nvPr/>
        </p:nvPicPr>
        <p:blipFill>
          <a:blip r:embed="rId3" cstate="print"/>
          <a:srcRect/>
          <a:stretch>
            <a:fillRect/>
          </a:stretch>
        </p:blipFill>
        <p:spPr bwMode="auto">
          <a:xfrm>
            <a:off x="971600" y="4796880"/>
            <a:ext cx="7344816" cy="2061120"/>
          </a:xfrm>
          <a:prstGeom prst="rect">
            <a:avLst/>
          </a:prstGeom>
          <a:noFill/>
        </p:spPr>
      </p:pic>
    </p:spTree>
    <p:extLst>
      <p:ext uri="{BB962C8B-B14F-4D97-AF65-F5344CB8AC3E}">
        <p14:creationId xmlns:p14="http://schemas.microsoft.com/office/powerpoint/2010/main" val="21226836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Action Research Spiral</a:t>
            </a:r>
          </a:p>
        </p:txBody>
      </p:sp>
      <p:sp>
        <p:nvSpPr>
          <p:cNvPr id="7" name="Content Placeholder 6"/>
          <p:cNvSpPr>
            <a:spLocks noGrp="1"/>
          </p:cNvSpPr>
          <p:nvPr>
            <p:ph idx="1"/>
          </p:nvPr>
        </p:nvSpPr>
        <p:spPr>
          <a:xfrm>
            <a:off x="179512" y="5805264"/>
            <a:ext cx="8784976" cy="1052736"/>
          </a:xfrm>
        </p:spPr>
        <p:txBody>
          <a:bodyPr/>
          <a:lstStyle/>
          <a:p>
            <a:pPr lvl="1">
              <a:buFont typeface="+mj-lt"/>
              <a:buAutoNum type="arabicPeriod"/>
            </a:pPr>
            <a:r>
              <a:rPr lang="en-GB" sz="1200" dirty="0"/>
              <a:t>Johnson, A. P. (2007) </a:t>
            </a:r>
            <a:r>
              <a:rPr lang="en-GB" sz="1200" i="1" dirty="0"/>
              <a:t>A short guide to action research</a:t>
            </a:r>
            <a:r>
              <a:rPr lang="en-GB" sz="1200" dirty="0"/>
              <a:t>.  </a:t>
            </a:r>
            <a:endParaRPr lang="en-GB" sz="1200" i="1" dirty="0"/>
          </a:p>
          <a:p>
            <a:pPr lvl="1">
              <a:buFont typeface="+mj-lt"/>
              <a:buAutoNum type="arabicPeriod"/>
            </a:pPr>
            <a:r>
              <a:rPr lang="en-GB" sz="1200" dirty="0"/>
              <a:t>Smith, M. K. (2013) 'Action research', </a:t>
            </a:r>
            <a:r>
              <a:rPr lang="en-GB" sz="1200" i="1" dirty="0"/>
              <a:t>the </a:t>
            </a:r>
            <a:r>
              <a:rPr lang="en-GB" sz="1200" i="1" dirty="0" err="1"/>
              <a:t>encyclopedia</a:t>
            </a:r>
            <a:r>
              <a:rPr lang="en-GB" sz="1200" i="1" dirty="0"/>
              <a:t> of informal education</a:t>
            </a:r>
            <a:r>
              <a:rPr lang="en-GB" sz="1200" dirty="0"/>
              <a:t>, </a:t>
            </a:r>
            <a:r>
              <a:rPr lang="en-GB" sz="1200" dirty="0">
                <a:hlinkClick r:id="rId2"/>
              </a:rPr>
              <a:t>www.infed.org/research/b-actres.htm</a:t>
            </a:r>
            <a:r>
              <a:rPr lang="en-GB" sz="1200" dirty="0"/>
              <a:t>. </a:t>
            </a:r>
          </a:p>
          <a:p>
            <a:pPr lvl="1">
              <a:buFont typeface="+mj-lt"/>
              <a:buAutoNum type="arabicPeriod"/>
            </a:pPr>
            <a:r>
              <a:rPr lang="en-GB" sz="1200" dirty="0"/>
              <a:t>Stringer, E. T. (</a:t>
            </a:r>
            <a:r>
              <a:rPr lang="en-GB" sz="1200" dirty="0" smtClean="0"/>
              <a:t>2017</a:t>
            </a:r>
            <a:r>
              <a:rPr lang="en-GB" sz="1200" dirty="0"/>
              <a:t>) </a:t>
            </a:r>
            <a:r>
              <a:rPr lang="en-GB" sz="1200" i="1" dirty="0"/>
              <a:t>Action Research: A handbook for practitioners </a:t>
            </a:r>
            <a:endParaRPr lang="en-GB" sz="1200" dirty="0"/>
          </a:p>
        </p:txBody>
      </p:sp>
      <p:sp>
        <p:nvSpPr>
          <p:cNvPr id="5" name="Footer Placeholder 4"/>
          <p:cNvSpPr>
            <a:spLocks noGrp="1"/>
          </p:cNvSpPr>
          <p:nvPr>
            <p:ph type="ftr" sz="quarter" idx="11"/>
          </p:nvPr>
        </p:nvSpPr>
        <p:spPr/>
        <p:txBody>
          <a:bodyPr/>
          <a:lstStyle/>
          <a:p>
            <a:pPr>
              <a:defRPr/>
            </a:pPr>
            <a:r>
              <a:rPr lang="en-GB" smtClean="0">
                <a:solidFill>
                  <a:srgbClr val="D4D2D0">
                    <a:shade val="50000"/>
                  </a:srgbClr>
                </a:solidFill>
              </a:rPr>
              <a:t>CH2021 postgraduate</a:t>
            </a:r>
            <a:endParaRPr lang="en-GB">
              <a:solidFill>
                <a:srgbClr val="D4D2D0">
                  <a:shade val="50000"/>
                </a:srgbClr>
              </a:solidFill>
            </a:endParaRPr>
          </a:p>
        </p:txBody>
      </p:sp>
      <p:sp>
        <p:nvSpPr>
          <p:cNvPr id="6" name="Slide Number Placeholder 5"/>
          <p:cNvSpPr>
            <a:spLocks noGrp="1"/>
          </p:cNvSpPr>
          <p:nvPr>
            <p:ph type="sldNum" sz="quarter" idx="12"/>
          </p:nvPr>
        </p:nvSpPr>
        <p:spPr/>
        <p:txBody>
          <a:bodyPr/>
          <a:lstStyle/>
          <a:p>
            <a:pPr>
              <a:defRPr/>
            </a:pPr>
            <a:fld id="{3F80C4C8-1660-40E6-8E03-CA2B923C8B38}" type="slidenum">
              <a:rPr lang="en-GB" smtClean="0">
                <a:solidFill>
                  <a:srgbClr val="D4D2D0">
                    <a:shade val="50000"/>
                  </a:srgbClr>
                </a:solidFill>
              </a:rPr>
              <a:pPr>
                <a:defRPr/>
              </a:pPr>
              <a:t>29</a:t>
            </a:fld>
            <a:endParaRPr lang="en-GB">
              <a:solidFill>
                <a:srgbClr val="D4D2D0">
                  <a:shade val="50000"/>
                </a:srgbClr>
              </a:solidFill>
            </a:endParaRPr>
          </a:p>
        </p:txBody>
      </p:sp>
      <p:pic>
        <p:nvPicPr>
          <p:cNvPr id="8" name="Picture 2" descr="http://www.thereadingrhizome.com/wp-content/uploads/2011/01/action.jpeg"/>
          <p:cNvPicPr>
            <a:picLocks noChangeAspect="1" noChangeArrowheads="1"/>
          </p:cNvPicPr>
          <p:nvPr/>
        </p:nvPicPr>
        <p:blipFill>
          <a:blip r:embed="rId3" cstate="print"/>
          <a:srcRect/>
          <a:stretch>
            <a:fillRect/>
          </a:stretch>
        </p:blipFill>
        <p:spPr bwMode="auto">
          <a:xfrm>
            <a:off x="179512" y="1412775"/>
            <a:ext cx="8784976" cy="4381065"/>
          </a:xfrm>
          <a:prstGeom prst="rect">
            <a:avLst/>
          </a:prstGeom>
          <a:noFill/>
        </p:spPr>
      </p:pic>
    </p:spTree>
    <p:extLst>
      <p:ext uri="{BB962C8B-B14F-4D97-AF65-F5344CB8AC3E}">
        <p14:creationId xmlns:p14="http://schemas.microsoft.com/office/powerpoint/2010/main" val="4209457088"/>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Survey</a:t>
            </a:r>
          </a:p>
        </p:txBody>
      </p:sp>
      <p:sp>
        <p:nvSpPr>
          <p:cNvPr id="3" name="Content Placeholder 2"/>
          <p:cNvSpPr>
            <a:spLocks noGrp="1"/>
          </p:cNvSpPr>
          <p:nvPr>
            <p:ph idx="1"/>
          </p:nvPr>
        </p:nvSpPr>
        <p:spPr>
          <a:xfrm>
            <a:off x="528058" y="1916832"/>
            <a:ext cx="8316416" cy="4618856"/>
          </a:xfrm>
        </p:spPr>
        <p:txBody>
          <a:bodyPr>
            <a:normAutofit/>
          </a:bodyPr>
          <a:lstStyle/>
          <a:p>
            <a:r>
              <a:rPr lang="en-GB" sz="2000"/>
              <a:t>Collects data about a population generally through sampling</a:t>
            </a:r>
          </a:p>
          <a:p>
            <a:r>
              <a:rPr lang="en-GB" sz="2000"/>
              <a:t>Fink (2003) points out that a survey enables a researcher to pose questions that are specific to the dissertation question. </a:t>
            </a:r>
          </a:p>
          <a:p>
            <a:r>
              <a:rPr lang="en-GB" sz="2000">
                <a:solidFill>
                  <a:srgbClr val="FF9900"/>
                </a:solidFill>
              </a:rPr>
              <a:t>White (2012) adds that a survey can be used to deliver a large volume of data for analysis  but is dependent on the sample size, individual knowledge and sample representation of the research population.</a:t>
            </a:r>
          </a:p>
          <a:p>
            <a:r>
              <a:rPr lang="en-GB" sz="2000" err="1"/>
              <a:t>Biggam</a:t>
            </a:r>
            <a:r>
              <a:rPr lang="en-GB" sz="2000"/>
              <a:t> (2011) states that it is a feasible method of researching a dissertation topic. </a:t>
            </a:r>
          </a:p>
          <a:p>
            <a:r>
              <a:rPr lang="en-GB" sz="2000">
                <a:solidFill>
                  <a:srgbClr val="FF9900"/>
                </a:solidFill>
              </a:rPr>
              <a:t>Fowler (1995) warns that the value of a survey is linked to the type of questions asked and the format of those questions and suggests that this method requires clarity of the survey objectives and suggests that an inexperienced researcher could add bias to the data collected.</a:t>
            </a:r>
          </a:p>
          <a:p>
            <a:endParaRPr lang="en-GB" sz="2000"/>
          </a:p>
          <a:p>
            <a:endParaRPr lang="en-GB"/>
          </a:p>
        </p:txBody>
      </p:sp>
      <p:sp>
        <p:nvSpPr>
          <p:cNvPr id="4" name="Footer Placeholder 3"/>
          <p:cNvSpPr>
            <a:spLocks noGrp="1"/>
          </p:cNvSpPr>
          <p:nvPr>
            <p:ph type="ftr" sz="quarter" idx="11"/>
          </p:nvPr>
        </p:nvSpPr>
        <p:spPr/>
        <p:txBody>
          <a:bodyPr/>
          <a:lstStyle/>
          <a:p>
            <a:pPr>
              <a:defRPr/>
            </a:pPr>
            <a:r>
              <a:rPr lang="en-GB" smtClean="0">
                <a:solidFill>
                  <a:srgbClr val="D4D2D0">
                    <a:shade val="50000"/>
                  </a:srgbClr>
                </a:solidFill>
              </a:rPr>
              <a:t>CH2021 postgraduate</a:t>
            </a:r>
            <a:endParaRPr lang="en-GB">
              <a:solidFill>
                <a:srgbClr val="D4D2D0">
                  <a:shade val="50000"/>
                </a:srgbClr>
              </a:solidFill>
            </a:endParaRPr>
          </a:p>
        </p:txBody>
      </p:sp>
      <p:sp>
        <p:nvSpPr>
          <p:cNvPr id="5" name="Slide Number Placeholder 4"/>
          <p:cNvSpPr>
            <a:spLocks noGrp="1"/>
          </p:cNvSpPr>
          <p:nvPr>
            <p:ph type="sldNum" sz="quarter" idx="12"/>
          </p:nvPr>
        </p:nvSpPr>
        <p:spPr/>
        <p:txBody>
          <a:bodyPr/>
          <a:lstStyle/>
          <a:p>
            <a:pPr>
              <a:defRPr/>
            </a:pPr>
            <a:fld id="{B795872E-0595-4948-BD7D-4EDB7E647BC4}" type="slidenum">
              <a:rPr lang="en-GB" smtClean="0">
                <a:solidFill>
                  <a:srgbClr val="D4D2D0">
                    <a:shade val="50000"/>
                  </a:srgbClr>
                </a:solidFill>
              </a:rPr>
              <a:pPr>
                <a:defRPr/>
              </a:pPr>
              <a:t>30</a:t>
            </a:fld>
            <a:endParaRPr lang="en-GB">
              <a:solidFill>
                <a:srgbClr val="D4D2D0">
                  <a:shade val="50000"/>
                </a:srgbClr>
              </a:solidFill>
            </a:endParaRPr>
          </a:p>
        </p:txBody>
      </p:sp>
      <p:pic>
        <p:nvPicPr>
          <p:cNvPr id="322564" name="Picture 4" descr="http://webfronter.com/greenwich/DeLucy/menu3/Surveys/Survey_files/images/survey.jpg">
            <a:hlinkClick r:id="rId2"/>
          </p:cNvPr>
          <p:cNvPicPr>
            <a:picLocks noChangeAspect="1" noChangeArrowheads="1"/>
          </p:cNvPicPr>
          <p:nvPr/>
        </p:nvPicPr>
        <p:blipFill>
          <a:blip r:embed="rId3" cstate="print"/>
          <a:srcRect/>
          <a:stretch>
            <a:fillRect/>
          </a:stretch>
        </p:blipFill>
        <p:spPr bwMode="auto">
          <a:xfrm>
            <a:off x="6732240" y="188640"/>
            <a:ext cx="2112234" cy="1584176"/>
          </a:xfrm>
          <a:prstGeom prst="rect">
            <a:avLst/>
          </a:prstGeom>
          <a:noFill/>
        </p:spPr>
      </p:pic>
    </p:spTree>
    <p:extLst>
      <p:ext uri="{BB962C8B-B14F-4D97-AF65-F5344CB8AC3E}">
        <p14:creationId xmlns:p14="http://schemas.microsoft.com/office/powerpoint/2010/main" val="13285834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260648"/>
            <a:ext cx="7467600" cy="1143000"/>
          </a:xfrm>
        </p:spPr>
        <p:txBody>
          <a:bodyPr/>
          <a:lstStyle/>
          <a:p>
            <a:r>
              <a:rPr lang="en-GB"/>
              <a:t>Research strategies</a:t>
            </a:r>
          </a:p>
        </p:txBody>
      </p:sp>
      <p:sp>
        <p:nvSpPr>
          <p:cNvPr id="3" name="Content Placeholder 2"/>
          <p:cNvSpPr>
            <a:spLocks noGrp="1"/>
          </p:cNvSpPr>
          <p:nvPr>
            <p:ph idx="1"/>
          </p:nvPr>
        </p:nvSpPr>
        <p:spPr>
          <a:xfrm>
            <a:off x="457200" y="1600200"/>
            <a:ext cx="3250704" cy="4525963"/>
          </a:xfrm>
        </p:spPr>
        <p:txBody>
          <a:bodyPr>
            <a:normAutofit/>
          </a:bodyPr>
          <a:lstStyle/>
          <a:p>
            <a:endParaRPr lang="en-GB"/>
          </a:p>
        </p:txBody>
      </p:sp>
      <p:sp>
        <p:nvSpPr>
          <p:cNvPr id="4" name="Footer Placeholder 3"/>
          <p:cNvSpPr>
            <a:spLocks noGrp="1"/>
          </p:cNvSpPr>
          <p:nvPr>
            <p:ph type="ftr" sz="quarter" idx="11"/>
          </p:nvPr>
        </p:nvSpPr>
        <p:spPr/>
        <p:txBody>
          <a:bodyPr/>
          <a:lstStyle/>
          <a:p>
            <a:pPr>
              <a:defRPr/>
            </a:pPr>
            <a:r>
              <a:rPr lang="en-GB" smtClean="0">
                <a:solidFill>
                  <a:srgbClr val="D4D2D0">
                    <a:shade val="50000"/>
                  </a:srgbClr>
                </a:solidFill>
              </a:rPr>
              <a:t>CH2021 postgraduate</a:t>
            </a:r>
            <a:endParaRPr lang="en-GB">
              <a:solidFill>
                <a:srgbClr val="D4D2D0">
                  <a:shade val="50000"/>
                </a:srgbClr>
              </a:solidFill>
            </a:endParaRPr>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solidFill>
                  <a:srgbClr val="D4D2D0">
                    <a:shade val="50000"/>
                  </a:srgbClr>
                </a:solidFill>
              </a:rPr>
              <a:pPr>
                <a:defRPr/>
              </a:pPr>
              <a:t>31</a:t>
            </a:fld>
            <a:endParaRPr lang="en-GB">
              <a:solidFill>
                <a:srgbClr val="D4D2D0">
                  <a:shade val="50000"/>
                </a:srgbClr>
              </a:solidFill>
            </a:endParaRPr>
          </a:p>
        </p:txBody>
      </p:sp>
      <p:graphicFrame>
        <p:nvGraphicFramePr>
          <p:cNvPr id="7" name="Diagram 6"/>
          <p:cNvGraphicFramePr/>
          <p:nvPr>
            <p:extLst>
              <p:ext uri="{D42A27DB-BD31-4B8C-83A1-F6EECF244321}">
                <p14:modId xmlns:p14="http://schemas.microsoft.com/office/powerpoint/2010/main" val="3202773317"/>
              </p:ext>
            </p:extLst>
          </p:nvPr>
        </p:nvGraphicFramePr>
        <p:xfrm>
          <a:off x="251520" y="1772816"/>
          <a:ext cx="6096000"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Box 7"/>
          <p:cNvSpPr txBox="1"/>
          <p:nvPr/>
        </p:nvSpPr>
        <p:spPr>
          <a:xfrm>
            <a:off x="6467127" y="1542658"/>
            <a:ext cx="2448273" cy="4524315"/>
          </a:xfrm>
          <a:prstGeom prst="rect">
            <a:avLst/>
          </a:prstGeom>
          <a:noFill/>
        </p:spPr>
        <p:txBody>
          <a:bodyPr wrap="square" rtlCol="0">
            <a:spAutoFit/>
          </a:bodyPr>
          <a:lstStyle/>
          <a:p>
            <a:r>
              <a:rPr lang="en-GB" dirty="0" smtClean="0">
                <a:solidFill>
                  <a:srgbClr val="FFFF00"/>
                </a:solidFill>
              </a:rPr>
              <a:t>Consider the </a:t>
            </a:r>
            <a:r>
              <a:rPr lang="en-GB" dirty="0">
                <a:solidFill>
                  <a:srgbClr val="FFFF00"/>
                </a:solidFill>
              </a:rPr>
              <a:t>strengths and weaknesses of each strategy for your </a:t>
            </a:r>
            <a:r>
              <a:rPr lang="en-GB" dirty="0" smtClean="0">
                <a:solidFill>
                  <a:srgbClr val="FFFF00"/>
                </a:solidFill>
              </a:rPr>
              <a:t>research.</a:t>
            </a:r>
          </a:p>
          <a:p>
            <a:endParaRPr lang="en-GB" dirty="0" smtClean="0">
              <a:solidFill>
                <a:srgbClr val="FFFF00"/>
              </a:solidFill>
            </a:endParaRPr>
          </a:p>
          <a:p>
            <a:r>
              <a:rPr lang="en-GB" dirty="0" smtClean="0">
                <a:solidFill>
                  <a:srgbClr val="FFFF00"/>
                </a:solidFill>
              </a:rPr>
              <a:t>Which did you use in your undergraduate research and why?</a:t>
            </a:r>
            <a:endParaRPr lang="en-GB" dirty="0">
              <a:solidFill>
                <a:srgbClr val="FFFF00"/>
              </a:solidFill>
            </a:endParaRPr>
          </a:p>
        </p:txBody>
      </p:sp>
    </p:spTree>
    <p:extLst>
      <p:ext uri="{BB962C8B-B14F-4D97-AF65-F5344CB8AC3E}">
        <p14:creationId xmlns:p14="http://schemas.microsoft.com/office/powerpoint/2010/main" val="901346017"/>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8" name="Rectangle 2"/>
          <p:cNvSpPr>
            <a:spLocks noGrp="1" noChangeArrowheads="1"/>
          </p:cNvSpPr>
          <p:nvPr>
            <p:ph type="ctrTitle"/>
          </p:nvPr>
        </p:nvSpPr>
        <p:spPr>
          <a:xfrm>
            <a:off x="1331913" y="692150"/>
            <a:ext cx="8001000" cy="1143000"/>
          </a:xfrm>
        </p:spPr>
        <p:txBody>
          <a:bodyPr lIns="90488" tIns="44450" rIns="90488" bIns="44450" anchor="ctr">
            <a:normAutofit fontScale="90000"/>
          </a:bodyPr>
          <a:lstStyle/>
          <a:p>
            <a:pPr algn="l" eaLnBrk="1" hangingPunct="1"/>
            <a:r>
              <a:rPr lang="en-GB" sz="3200" b="1"/>
              <a:t>Is there a Dichotomy between Qualitative and Quantitative Research Techniques?</a:t>
            </a:r>
          </a:p>
        </p:txBody>
      </p:sp>
      <p:sp>
        <p:nvSpPr>
          <p:cNvPr id="4099" name="Rectangle 3"/>
          <p:cNvSpPr>
            <a:spLocks noGrp="1" noChangeArrowheads="1"/>
          </p:cNvSpPr>
          <p:nvPr>
            <p:ph type="subTitle" idx="1"/>
          </p:nvPr>
        </p:nvSpPr>
        <p:spPr>
          <a:xfrm>
            <a:off x="1304869" y="1826579"/>
            <a:ext cx="7010400" cy="1752600"/>
          </a:xfrm>
        </p:spPr>
        <p:txBody>
          <a:bodyPr lIns="90488" tIns="44450" rIns="90488" bIns="44450">
            <a:normAutofit fontScale="92500" lnSpcReduction="10000"/>
          </a:bodyPr>
          <a:lstStyle/>
          <a:p>
            <a:pPr marL="342900" indent="-342900" algn="l" eaLnBrk="1" hangingPunct="1">
              <a:buFont typeface="Wingdings" pitchFamily="2" charset="2"/>
              <a:buChar char="¡"/>
            </a:pPr>
            <a:r>
              <a:rPr lang="en-GB" sz="2100" b="1" dirty="0">
                <a:solidFill>
                  <a:srgbClr val="FFFF00"/>
                </a:solidFill>
              </a:rPr>
              <a:t>Introduction</a:t>
            </a:r>
          </a:p>
          <a:p>
            <a:pPr marL="342900" indent="-342900" algn="l" eaLnBrk="1" hangingPunct="1"/>
            <a:r>
              <a:rPr lang="en-GB" sz="2100" b="1" i="1" dirty="0"/>
              <a:t>   </a:t>
            </a:r>
            <a:r>
              <a:rPr lang="en-GB" sz="2100" i="1" dirty="0"/>
              <a:t>“The purists assert that qualitative and quantitative methods are based in paradigms that make different assumptions about the social world, about how science should be conducted, and what constitutes legitimate problems, solutions and criteria of ‘proof’ </a:t>
            </a:r>
            <a:r>
              <a:rPr lang="en-GB" sz="2100" dirty="0"/>
              <a:t>(Burns, </a:t>
            </a:r>
            <a:r>
              <a:rPr lang="en-GB" sz="2100" dirty="0" smtClean="0"/>
              <a:t>2000: 388</a:t>
            </a:r>
            <a:r>
              <a:rPr lang="en-GB" sz="2100" dirty="0"/>
              <a:t>)</a:t>
            </a:r>
          </a:p>
        </p:txBody>
      </p:sp>
      <p:sp>
        <p:nvSpPr>
          <p:cNvPr id="33794" name="Rectangle 9"/>
          <p:cNvSpPr>
            <a:spLocks noGrp="1" noChangeArrowheads="1"/>
          </p:cNvSpPr>
          <p:nvPr>
            <p:ph type="ftr" sz="quarter" idx="11"/>
          </p:nvPr>
        </p:nvSpPr>
        <p:spPr>
          <a:noFill/>
        </p:spPr>
        <p:txBody>
          <a:bodyPr/>
          <a:lstStyle/>
          <a:p>
            <a:r>
              <a:rPr lang="en-GB" smtClean="0"/>
              <a:t>CH2021 postgraduate</a:t>
            </a:r>
            <a:endParaRPr lang="en-GB"/>
          </a:p>
        </p:txBody>
      </p:sp>
      <p:sp>
        <p:nvSpPr>
          <p:cNvPr id="33795" name="Rectangle 10"/>
          <p:cNvSpPr>
            <a:spLocks noGrp="1" noChangeArrowheads="1"/>
          </p:cNvSpPr>
          <p:nvPr>
            <p:ph type="sldNum" sz="quarter" idx="12"/>
          </p:nvPr>
        </p:nvSpPr>
        <p:spPr>
          <a:noFill/>
        </p:spPr>
        <p:txBody>
          <a:bodyPr/>
          <a:lstStyle/>
          <a:p>
            <a:fld id="{93E16E77-35E8-4A17-A0CF-5EB5F4772005}" type="slidenum">
              <a:rPr lang="en-GB" smtClean="0"/>
              <a:pPr/>
              <a:t>32</a:t>
            </a:fld>
            <a:endParaRPr lang="en-GB"/>
          </a:p>
        </p:txBody>
      </p:sp>
      <p:pic>
        <p:nvPicPr>
          <p:cNvPr id="3" name="Picture 2"/>
          <p:cNvPicPr>
            <a:picLocks noChangeAspect="1"/>
          </p:cNvPicPr>
          <p:nvPr/>
        </p:nvPicPr>
        <p:blipFill>
          <a:blip r:embed="rId3"/>
          <a:stretch>
            <a:fillRect/>
          </a:stretch>
        </p:blipFill>
        <p:spPr>
          <a:xfrm>
            <a:off x="2131641" y="3683753"/>
            <a:ext cx="4880717" cy="3138301"/>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098"/>
                                        </p:tgtEl>
                                        <p:attrNameLst>
                                          <p:attrName>style.visibility</p:attrName>
                                        </p:attrNameLst>
                                      </p:cBhvr>
                                      <p:to>
                                        <p:strVal val="visible"/>
                                      </p:to>
                                    </p:set>
                                    <p:animEffect transition="in" filter="fade">
                                      <p:cBhvr>
                                        <p:cTn id="7" dur="2000"/>
                                        <p:tgtEl>
                                          <p:spTgt spid="409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099"/>
                                        </p:tgtEl>
                                        <p:attrNameLst>
                                          <p:attrName>style.visibility</p:attrName>
                                        </p:attrNameLst>
                                      </p:cBhvr>
                                      <p:to>
                                        <p:strVal val="visible"/>
                                      </p:to>
                                    </p:set>
                                    <p:animEffect transition="in" filter="fade">
                                      <p:cBhvr>
                                        <p:cTn id="10" dur="2000"/>
                                        <p:tgtEl>
                                          <p:spTgt spid="409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8" grpId="0"/>
      <p:bldP spid="4099" grpId="0"/>
    </p:bldLst>
  </p:timing>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3" name="Rectangle 3"/>
          <p:cNvSpPr>
            <a:spLocks noGrp="1" noChangeArrowheads="1"/>
          </p:cNvSpPr>
          <p:nvPr>
            <p:ph type="title"/>
          </p:nvPr>
        </p:nvSpPr>
        <p:spPr/>
        <p:txBody>
          <a:bodyPr lIns="90488" tIns="44450" rIns="90488" bIns="44450" anchor="ctr"/>
          <a:lstStyle/>
          <a:p>
            <a:pPr eaLnBrk="1" hangingPunct="1"/>
            <a:r>
              <a:rPr lang="en-GB" sz="2800" b="1"/>
              <a:t>What is Qualitative Research?</a:t>
            </a:r>
          </a:p>
        </p:txBody>
      </p:sp>
      <p:sp>
        <p:nvSpPr>
          <p:cNvPr id="5122" name="Rectangle 2"/>
          <p:cNvSpPr>
            <a:spLocks noGrp="1" noChangeArrowheads="1"/>
          </p:cNvSpPr>
          <p:nvPr>
            <p:ph idx="1"/>
          </p:nvPr>
        </p:nvSpPr>
        <p:spPr>
          <a:xfrm>
            <a:off x="499281" y="1213680"/>
            <a:ext cx="8375650" cy="4114800"/>
          </a:xfrm>
        </p:spPr>
        <p:txBody>
          <a:bodyPr lIns="90488" tIns="44450" rIns="90488" bIns="44450"/>
          <a:lstStyle/>
          <a:p>
            <a:pPr eaLnBrk="1" hangingPunct="1">
              <a:lnSpc>
                <a:spcPct val="90000"/>
              </a:lnSpc>
            </a:pPr>
            <a:r>
              <a:rPr lang="en-GB" sz="2400" dirty="0"/>
              <a:t>‘truth’ and ‘knowledge’</a:t>
            </a:r>
          </a:p>
          <a:p>
            <a:pPr eaLnBrk="1" hangingPunct="1">
              <a:lnSpc>
                <a:spcPct val="90000"/>
              </a:lnSpc>
            </a:pPr>
            <a:r>
              <a:rPr lang="en-GB" sz="2400" dirty="0"/>
              <a:t>1960s and 70s (humanistic)</a:t>
            </a:r>
          </a:p>
          <a:p>
            <a:pPr eaLnBrk="1" hangingPunct="1">
              <a:lnSpc>
                <a:spcPct val="90000"/>
              </a:lnSpc>
            </a:pPr>
            <a:r>
              <a:rPr lang="en-GB" sz="2400" dirty="0"/>
              <a:t>reflect the multiple realities of society</a:t>
            </a:r>
          </a:p>
          <a:p>
            <a:pPr eaLnBrk="1" hangingPunct="1">
              <a:lnSpc>
                <a:spcPct val="90000"/>
              </a:lnSpc>
            </a:pPr>
            <a:r>
              <a:rPr lang="en-GB" sz="2400" i="1" dirty="0">
                <a:solidFill>
                  <a:srgbClr val="FFFF00"/>
                </a:solidFill>
              </a:rPr>
              <a:t>“since humans are conscious of their own behaviour, the thoughts, feelings and perceptions of their informants are vital” </a:t>
            </a:r>
            <a:r>
              <a:rPr lang="en-GB" sz="2400" dirty="0"/>
              <a:t>(</a:t>
            </a:r>
            <a:r>
              <a:rPr lang="en-GB" sz="2400" i="1" dirty="0"/>
              <a:t>ibid.)</a:t>
            </a:r>
            <a:endParaRPr lang="en-GB" sz="2400" dirty="0"/>
          </a:p>
          <a:p>
            <a:pPr eaLnBrk="1" hangingPunct="1">
              <a:lnSpc>
                <a:spcPct val="90000"/>
              </a:lnSpc>
            </a:pPr>
            <a:r>
              <a:rPr lang="en-GB" sz="2400" dirty="0"/>
              <a:t>behaviour and meaning</a:t>
            </a:r>
          </a:p>
        </p:txBody>
      </p:sp>
      <p:sp>
        <p:nvSpPr>
          <p:cNvPr id="34818" name="Footer Placeholder 4"/>
          <p:cNvSpPr>
            <a:spLocks noGrp="1"/>
          </p:cNvSpPr>
          <p:nvPr>
            <p:ph type="ftr" sz="quarter" idx="11"/>
          </p:nvPr>
        </p:nvSpPr>
        <p:spPr>
          <a:noFill/>
        </p:spPr>
        <p:txBody>
          <a:bodyPr/>
          <a:lstStyle/>
          <a:p>
            <a:r>
              <a:rPr lang="en-GB" smtClean="0"/>
              <a:t>CH2021 postgraduate</a:t>
            </a:r>
            <a:endParaRPr lang="en-GB"/>
          </a:p>
        </p:txBody>
      </p:sp>
      <p:sp>
        <p:nvSpPr>
          <p:cNvPr id="34819" name="Slide Number Placeholder 5"/>
          <p:cNvSpPr>
            <a:spLocks noGrp="1"/>
          </p:cNvSpPr>
          <p:nvPr>
            <p:ph type="sldNum" sz="quarter" idx="12"/>
          </p:nvPr>
        </p:nvSpPr>
        <p:spPr>
          <a:noFill/>
        </p:spPr>
        <p:txBody>
          <a:bodyPr/>
          <a:lstStyle/>
          <a:p>
            <a:fld id="{22904511-6EF9-4701-8CEE-8EBBAF1A0C8A}" type="slidenum">
              <a:rPr lang="en-GB" smtClean="0"/>
              <a:pPr/>
              <a:t>33</a:t>
            </a:fld>
            <a:endParaRPr lang="en-GB"/>
          </a:p>
        </p:txBody>
      </p:sp>
      <p:pic>
        <p:nvPicPr>
          <p:cNvPr id="2" name="Picture 1"/>
          <p:cNvPicPr>
            <a:picLocks noChangeAspect="1"/>
          </p:cNvPicPr>
          <p:nvPr/>
        </p:nvPicPr>
        <p:blipFill>
          <a:blip r:embed="rId3"/>
          <a:stretch>
            <a:fillRect/>
          </a:stretch>
        </p:blipFill>
        <p:spPr>
          <a:xfrm>
            <a:off x="2373473" y="4013269"/>
            <a:ext cx="4627265" cy="2773920"/>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123"/>
                                        </p:tgtEl>
                                        <p:attrNameLst>
                                          <p:attrName>style.visibility</p:attrName>
                                        </p:attrNameLst>
                                      </p:cBhvr>
                                      <p:to>
                                        <p:strVal val="visible"/>
                                      </p:to>
                                    </p:set>
                                    <p:animEffect transition="in" filter="fade">
                                      <p:cBhvr>
                                        <p:cTn id="7" dur="2000"/>
                                        <p:tgtEl>
                                          <p:spTgt spid="5123"/>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5122">
                                            <p:txEl>
                                              <p:pRg st="0" end="0"/>
                                            </p:txEl>
                                          </p:spTgt>
                                        </p:tgtEl>
                                        <p:attrNameLst>
                                          <p:attrName>style.visibility</p:attrName>
                                        </p:attrNameLst>
                                      </p:cBhvr>
                                      <p:to>
                                        <p:strVal val="visible"/>
                                      </p:to>
                                    </p:set>
                                    <p:animEffect transition="in" filter="wipe(down)">
                                      <p:cBhvr>
                                        <p:cTn id="12" dur="500"/>
                                        <p:tgtEl>
                                          <p:spTgt spid="512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5122">
                                            <p:txEl>
                                              <p:pRg st="1" end="1"/>
                                            </p:txEl>
                                          </p:spTgt>
                                        </p:tgtEl>
                                        <p:attrNameLst>
                                          <p:attrName>style.visibility</p:attrName>
                                        </p:attrNameLst>
                                      </p:cBhvr>
                                      <p:to>
                                        <p:strVal val="visible"/>
                                      </p:to>
                                    </p:set>
                                    <p:animEffect transition="in" filter="wipe(down)">
                                      <p:cBhvr>
                                        <p:cTn id="17" dur="500"/>
                                        <p:tgtEl>
                                          <p:spTgt spid="5122">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5122">
                                            <p:txEl>
                                              <p:pRg st="2" end="2"/>
                                            </p:txEl>
                                          </p:spTgt>
                                        </p:tgtEl>
                                        <p:attrNameLst>
                                          <p:attrName>style.visibility</p:attrName>
                                        </p:attrNameLst>
                                      </p:cBhvr>
                                      <p:to>
                                        <p:strVal val="visible"/>
                                      </p:to>
                                    </p:set>
                                    <p:animEffect transition="in" filter="wipe(down)">
                                      <p:cBhvr>
                                        <p:cTn id="22" dur="500"/>
                                        <p:tgtEl>
                                          <p:spTgt spid="5122">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5122">
                                            <p:txEl>
                                              <p:pRg st="3" end="3"/>
                                            </p:txEl>
                                          </p:spTgt>
                                        </p:tgtEl>
                                        <p:attrNameLst>
                                          <p:attrName>style.visibility</p:attrName>
                                        </p:attrNameLst>
                                      </p:cBhvr>
                                      <p:to>
                                        <p:strVal val="visible"/>
                                      </p:to>
                                    </p:set>
                                    <p:animEffect transition="in" filter="wipe(down)">
                                      <p:cBhvr>
                                        <p:cTn id="27" dur="500"/>
                                        <p:tgtEl>
                                          <p:spTgt spid="5122">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5122">
                                            <p:txEl>
                                              <p:pRg st="4" end="4"/>
                                            </p:txEl>
                                          </p:spTgt>
                                        </p:tgtEl>
                                        <p:attrNameLst>
                                          <p:attrName>style.visibility</p:attrName>
                                        </p:attrNameLst>
                                      </p:cBhvr>
                                      <p:to>
                                        <p:strVal val="visible"/>
                                      </p:to>
                                    </p:set>
                                    <p:animEffect transition="in" filter="wipe(down)">
                                      <p:cBhvr>
                                        <p:cTn id="32" dur="500"/>
                                        <p:tgtEl>
                                          <p:spTgt spid="512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p:bldP spid="5122"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t>What is quantitative research?</a:t>
            </a:r>
          </a:p>
        </p:txBody>
      </p:sp>
      <p:sp>
        <p:nvSpPr>
          <p:cNvPr id="3" name="Content Placeholder 2"/>
          <p:cNvSpPr>
            <a:spLocks noGrp="1"/>
          </p:cNvSpPr>
          <p:nvPr>
            <p:ph idx="1"/>
          </p:nvPr>
        </p:nvSpPr>
        <p:spPr>
          <a:xfrm>
            <a:off x="928663" y="1827213"/>
            <a:ext cx="5357850" cy="4114800"/>
          </a:xfrm>
        </p:spPr>
        <p:txBody>
          <a:bodyPr>
            <a:normAutofit lnSpcReduction="10000"/>
          </a:bodyPr>
          <a:lstStyle/>
          <a:p>
            <a:r>
              <a:rPr lang="en-GB" sz="2000" dirty="0" smtClean="0"/>
              <a:t>Quantitative </a:t>
            </a:r>
            <a:r>
              <a:rPr lang="en-GB" sz="2000" dirty="0"/>
              <a:t>research refers to the systematic empirical investigation of quantitative properties and phenomena and their relationships. </a:t>
            </a:r>
            <a:endParaRPr lang="en-GB" sz="2000" dirty="0" smtClean="0"/>
          </a:p>
          <a:p>
            <a:r>
              <a:rPr lang="en-GB" sz="2000" dirty="0" smtClean="0">
                <a:solidFill>
                  <a:srgbClr val="FFFF00"/>
                </a:solidFill>
              </a:rPr>
              <a:t>The </a:t>
            </a:r>
            <a:r>
              <a:rPr lang="en-GB" sz="2000" dirty="0">
                <a:solidFill>
                  <a:srgbClr val="FFFF00"/>
                </a:solidFill>
              </a:rPr>
              <a:t>objective of quantitative research is to develop and employ mathematical models, theories and/or hypotheses pertaining to phenomena. </a:t>
            </a:r>
            <a:endParaRPr lang="en-GB" sz="2000" dirty="0" smtClean="0">
              <a:solidFill>
                <a:srgbClr val="FFFF00"/>
              </a:solidFill>
            </a:endParaRPr>
          </a:p>
          <a:p>
            <a:r>
              <a:rPr lang="en-GB" sz="2000" dirty="0" smtClean="0"/>
              <a:t>The </a:t>
            </a:r>
            <a:r>
              <a:rPr lang="en-GB" sz="2000" dirty="0"/>
              <a:t>process of measurement is central to quantitative research because it provides the fundamental connection between empirical observation and mathematical expression</a:t>
            </a:r>
          </a:p>
          <a:p>
            <a:endParaRPr lang="en-GB" sz="2000" dirty="0"/>
          </a:p>
        </p:txBody>
      </p:sp>
      <p:sp>
        <p:nvSpPr>
          <p:cNvPr id="4" name="Footer Placeholder 3"/>
          <p:cNvSpPr>
            <a:spLocks noGrp="1"/>
          </p:cNvSpPr>
          <p:nvPr>
            <p:ph type="ftr" sz="quarter" idx="11"/>
          </p:nvPr>
        </p:nvSpPr>
        <p:spPr/>
        <p:txBody>
          <a:bodyPr/>
          <a:lstStyle/>
          <a:p>
            <a:pPr>
              <a:defRPr/>
            </a:pPr>
            <a:r>
              <a:rPr lang="en-GB" smtClean="0"/>
              <a:t>CH2021 postgraduate</a:t>
            </a:r>
            <a:endParaRPr lang="en-GB"/>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pPr>
                <a:defRPr/>
              </a:pPr>
              <a:t>34</a:t>
            </a:fld>
            <a:endParaRPr lang="en-GB"/>
          </a:p>
        </p:txBody>
      </p:sp>
      <p:pic>
        <p:nvPicPr>
          <p:cNvPr id="315394" name="Picture 2" descr="http://www.b2binternational.com/b2b-blog/images/abacus.jpg"/>
          <p:cNvPicPr>
            <a:picLocks noChangeAspect="1" noChangeArrowheads="1"/>
          </p:cNvPicPr>
          <p:nvPr/>
        </p:nvPicPr>
        <p:blipFill>
          <a:blip r:embed="rId2" cstate="print"/>
          <a:srcRect/>
          <a:stretch>
            <a:fillRect/>
          </a:stretch>
        </p:blipFill>
        <p:spPr bwMode="auto">
          <a:xfrm>
            <a:off x="6357950" y="2000240"/>
            <a:ext cx="2457450" cy="2857500"/>
          </a:xfrm>
          <a:prstGeom prst="rect">
            <a:avLst/>
          </a:prstGeom>
          <a:noFill/>
        </p:spPr>
      </p:pic>
      <p:sp>
        <p:nvSpPr>
          <p:cNvPr id="7" name="TextBox 6"/>
          <p:cNvSpPr txBox="1"/>
          <p:nvPr/>
        </p:nvSpPr>
        <p:spPr>
          <a:xfrm>
            <a:off x="6643702" y="5286388"/>
            <a:ext cx="2214578" cy="1138773"/>
          </a:xfrm>
          <a:prstGeom prst="rect">
            <a:avLst/>
          </a:prstGeom>
          <a:noFill/>
        </p:spPr>
        <p:txBody>
          <a:bodyPr wrap="square" rtlCol="0">
            <a:spAutoFit/>
          </a:bodyPr>
          <a:lstStyle/>
          <a:p>
            <a:r>
              <a:rPr lang="en-GB" sz="1100" dirty="0"/>
              <a:t>http://en.wikipedia.org/wiki/Quantitative_methods of quantitative relationships. Accessed </a:t>
            </a:r>
            <a:r>
              <a:rPr lang="en-GB" sz="1100" dirty="0" smtClean="0"/>
              <a:t>10/2018</a:t>
            </a:r>
            <a:endParaRPr lang="en-GB" sz="1100" dirty="0"/>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ircle(in)">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circle(in)">
                                      <p:cBhvr>
                                        <p:cTn id="17"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1143000" y="333375"/>
            <a:ext cx="8001000" cy="1143000"/>
          </a:xfrm>
        </p:spPr>
        <p:txBody>
          <a:bodyPr lIns="90488" tIns="44450" rIns="90488" bIns="44450" anchor="ctr"/>
          <a:lstStyle/>
          <a:p>
            <a:pPr eaLnBrk="1" hangingPunct="1"/>
            <a:r>
              <a:rPr lang="en-GB" sz="2800" b="1"/>
              <a:t>A Comparison of Qualitative and Quantitative Research (Silverman, 2009: 2)</a:t>
            </a:r>
          </a:p>
        </p:txBody>
      </p:sp>
      <p:sp>
        <p:nvSpPr>
          <p:cNvPr id="6147" name="Rectangle 3"/>
          <p:cNvSpPr>
            <a:spLocks noGrp="1" noChangeArrowheads="1"/>
          </p:cNvSpPr>
          <p:nvPr>
            <p:ph sz="half" idx="1"/>
          </p:nvPr>
        </p:nvSpPr>
        <p:spPr>
          <a:xfrm>
            <a:off x="1370013" y="1827213"/>
            <a:ext cx="3586162" cy="4114800"/>
          </a:xfrm>
        </p:spPr>
        <p:txBody>
          <a:bodyPr lIns="90488" tIns="44450" rIns="90488" bIns="44450"/>
          <a:lstStyle/>
          <a:p>
            <a:pPr eaLnBrk="1" hangingPunct="1"/>
            <a:r>
              <a:rPr lang="en-GB" sz="2500" b="1" dirty="0">
                <a:solidFill>
                  <a:srgbClr val="FFFF00"/>
                </a:solidFill>
              </a:rPr>
              <a:t>Qualitative</a:t>
            </a:r>
          </a:p>
          <a:p>
            <a:pPr eaLnBrk="1" hangingPunct="1"/>
            <a:r>
              <a:rPr lang="en-GB" sz="2500" dirty="0"/>
              <a:t>Soft</a:t>
            </a:r>
          </a:p>
          <a:p>
            <a:pPr eaLnBrk="1" hangingPunct="1"/>
            <a:r>
              <a:rPr lang="en-GB" sz="2500" dirty="0"/>
              <a:t>Flexible</a:t>
            </a:r>
          </a:p>
          <a:p>
            <a:pPr eaLnBrk="1" hangingPunct="1"/>
            <a:r>
              <a:rPr lang="en-GB" sz="2500" dirty="0"/>
              <a:t>Subjective</a:t>
            </a:r>
          </a:p>
          <a:p>
            <a:pPr eaLnBrk="1" hangingPunct="1"/>
            <a:r>
              <a:rPr lang="en-GB" sz="2500" dirty="0"/>
              <a:t>Political</a:t>
            </a:r>
          </a:p>
          <a:p>
            <a:pPr eaLnBrk="1" hangingPunct="1"/>
            <a:r>
              <a:rPr lang="en-GB" sz="2500" dirty="0"/>
              <a:t>Case study</a:t>
            </a:r>
          </a:p>
          <a:p>
            <a:pPr eaLnBrk="1" hangingPunct="1"/>
            <a:r>
              <a:rPr lang="en-GB" sz="2500" dirty="0"/>
              <a:t>Speculative</a:t>
            </a:r>
          </a:p>
          <a:p>
            <a:pPr eaLnBrk="1" hangingPunct="1"/>
            <a:r>
              <a:rPr lang="en-GB" sz="2500" dirty="0"/>
              <a:t>Grounded</a:t>
            </a:r>
          </a:p>
        </p:txBody>
      </p:sp>
      <p:sp>
        <p:nvSpPr>
          <p:cNvPr id="6148" name="Rectangle 4"/>
          <p:cNvSpPr>
            <a:spLocks noGrp="1" noChangeArrowheads="1"/>
          </p:cNvSpPr>
          <p:nvPr>
            <p:ph sz="half" idx="2"/>
          </p:nvPr>
        </p:nvSpPr>
        <p:spPr>
          <a:xfrm>
            <a:off x="5097463" y="1827213"/>
            <a:ext cx="3586162" cy="4114800"/>
          </a:xfrm>
        </p:spPr>
        <p:txBody>
          <a:bodyPr lIns="90488" tIns="44450" rIns="90488" bIns="44450"/>
          <a:lstStyle/>
          <a:p>
            <a:pPr eaLnBrk="1" hangingPunct="1"/>
            <a:r>
              <a:rPr lang="en-GB" sz="2500" b="1" dirty="0">
                <a:solidFill>
                  <a:srgbClr val="FFFF00"/>
                </a:solidFill>
              </a:rPr>
              <a:t>Quantitative</a:t>
            </a:r>
          </a:p>
          <a:p>
            <a:pPr eaLnBrk="1" hangingPunct="1"/>
            <a:r>
              <a:rPr lang="en-GB" sz="2500" dirty="0"/>
              <a:t>Hard</a:t>
            </a:r>
          </a:p>
          <a:p>
            <a:pPr eaLnBrk="1" hangingPunct="1"/>
            <a:r>
              <a:rPr lang="en-GB" sz="2500" dirty="0"/>
              <a:t>Fixed</a:t>
            </a:r>
          </a:p>
          <a:p>
            <a:pPr eaLnBrk="1" hangingPunct="1"/>
            <a:r>
              <a:rPr lang="en-GB" sz="2500" dirty="0"/>
              <a:t>Objective</a:t>
            </a:r>
          </a:p>
          <a:p>
            <a:pPr eaLnBrk="1" hangingPunct="1"/>
            <a:r>
              <a:rPr lang="en-GB" sz="2500" dirty="0"/>
              <a:t>Value-free</a:t>
            </a:r>
          </a:p>
          <a:p>
            <a:pPr eaLnBrk="1" hangingPunct="1"/>
            <a:r>
              <a:rPr lang="en-GB" sz="2500" dirty="0"/>
              <a:t>Survey</a:t>
            </a:r>
          </a:p>
          <a:p>
            <a:pPr eaLnBrk="1" hangingPunct="1"/>
            <a:r>
              <a:rPr lang="en-GB" sz="2500" dirty="0"/>
              <a:t>Hypothesis testing</a:t>
            </a:r>
          </a:p>
          <a:p>
            <a:pPr eaLnBrk="1" hangingPunct="1"/>
            <a:r>
              <a:rPr lang="en-GB" sz="2500" dirty="0"/>
              <a:t>Abstract</a:t>
            </a:r>
          </a:p>
        </p:txBody>
      </p:sp>
      <p:sp>
        <p:nvSpPr>
          <p:cNvPr id="35842" name="Footer Placeholder 5"/>
          <p:cNvSpPr>
            <a:spLocks noGrp="1"/>
          </p:cNvSpPr>
          <p:nvPr>
            <p:ph type="ftr" sz="quarter" idx="11"/>
          </p:nvPr>
        </p:nvSpPr>
        <p:spPr>
          <a:noFill/>
        </p:spPr>
        <p:txBody>
          <a:bodyPr/>
          <a:lstStyle/>
          <a:p>
            <a:r>
              <a:rPr lang="en-GB" smtClean="0"/>
              <a:t>CH2021 postgraduate</a:t>
            </a:r>
            <a:endParaRPr lang="en-GB"/>
          </a:p>
        </p:txBody>
      </p:sp>
      <p:sp>
        <p:nvSpPr>
          <p:cNvPr id="35843" name="Slide Number Placeholder 6"/>
          <p:cNvSpPr>
            <a:spLocks noGrp="1"/>
          </p:cNvSpPr>
          <p:nvPr>
            <p:ph type="sldNum" sz="quarter" idx="12"/>
          </p:nvPr>
        </p:nvSpPr>
        <p:spPr>
          <a:noFill/>
        </p:spPr>
        <p:txBody>
          <a:bodyPr/>
          <a:lstStyle/>
          <a:p>
            <a:fld id="{9C21B625-FBAD-4F6B-97A9-B07D53B2C889}" type="slidenum">
              <a:rPr lang="en-GB" smtClean="0"/>
              <a:pPr/>
              <a:t>35</a:t>
            </a:fld>
            <a:endParaRPr lang="en-GB"/>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146"/>
                                        </p:tgtEl>
                                        <p:attrNameLst>
                                          <p:attrName>style.visibility</p:attrName>
                                        </p:attrNameLst>
                                      </p:cBhvr>
                                      <p:to>
                                        <p:strVal val="visible"/>
                                      </p:to>
                                    </p:set>
                                    <p:animEffect transition="in" filter="fade">
                                      <p:cBhvr>
                                        <p:cTn id="7" dur="2000"/>
                                        <p:tgtEl>
                                          <p:spTgt spid="614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147"/>
                                        </p:tgtEl>
                                        <p:attrNameLst>
                                          <p:attrName>style.visibility</p:attrName>
                                        </p:attrNameLst>
                                      </p:cBhvr>
                                      <p:to>
                                        <p:strVal val="visible"/>
                                      </p:to>
                                    </p:set>
                                    <p:animEffect transition="in" filter="fade">
                                      <p:cBhvr>
                                        <p:cTn id="10" dur="2000"/>
                                        <p:tgtEl>
                                          <p:spTgt spid="6147"/>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6148"/>
                                        </p:tgtEl>
                                        <p:attrNameLst>
                                          <p:attrName>style.visibility</p:attrName>
                                        </p:attrNameLst>
                                      </p:cBhvr>
                                      <p:to>
                                        <p:strVal val="visible"/>
                                      </p:to>
                                    </p:set>
                                    <p:animEffect transition="in" filter="fade">
                                      <p:cBhvr>
                                        <p:cTn id="13" dur="2000"/>
                                        <p:tgtEl>
                                          <p:spTgt spid="6148"/>
                                        </p:tgtEl>
                                      </p:cBhvr>
                                    </p:animEffect>
                                  </p:childTnLst>
                                </p:cTn>
                              </p:par>
                            </p:childTnLst>
                          </p:cTn>
                        </p:par>
                      </p:childTnLst>
                    </p:cTn>
                  </p:par>
                  <p:par>
                    <p:cTn id="14" fill="hold">
                      <p:stCondLst>
                        <p:cond delay="indefinite"/>
                      </p:stCondLst>
                      <p:childTnLst>
                        <p:par>
                          <p:cTn id="15" fill="hold">
                            <p:stCondLst>
                              <p:cond delay="0"/>
                            </p:stCondLst>
                            <p:childTnLst>
                              <p:par>
                                <p:cTn id="16" presetID="45" presetClass="entr" presetSubtype="0" fill="hold" grpId="1" nodeType="clickEffect">
                                  <p:stCondLst>
                                    <p:cond delay="0"/>
                                  </p:stCondLst>
                                  <p:childTnLst>
                                    <p:set>
                                      <p:cBhvr>
                                        <p:cTn id="17" dur="1" fill="hold">
                                          <p:stCondLst>
                                            <p:cond delay="0"/>
                                          </p:stCondLst>
                                        </p:cTn>
                                        <p:tgtEl>
                                          <p:spTgt spid="6147"/>
                                        </p:tgtEl>
                                        <p:attrNameLst>
                                          <p:attrName>style.visibility</p:attrName>
                                        </p:attrNameLst>
                                      </p:cBhvr>
                                      <p:to>
                                        <p:strVal val="visible"/>
                                      </p:to>
                                    </p:set>
                                    <p:animEffect transition="in" filter="fade">
                                      <p:cBhvr>
                                        <p:cTn id="18" dur="2000"/>
                                        <p:tgtEl>
                                          <p:spTgt spid="6147"/>
                                        </p:tgtEl>
                                      </p:cBhvr>
                                    </p:animEffect>
                                    <p:anim calcmode="lin" valueType="num">
                                      <p:cBhvr>
                                        <p:cTn id="19" dur="2000" fill="hold"/>
                                        <p:tgtEl>
                                          <p:spTgt spid="6147"/>
                                        </p:tgtEl>
                                        <p:attrNameLst>
                                          <p:attrName>ppt_w</p:attrName>
                                        </p:attrNameLst>
                                      </p:cBhvr>
                                      <p:tavLst>
                                        <p:tav tm="0" fmla="#ppt_w*sin(2.5*pi*$)">
                                          <p:val>
                                            <p:fltVal val="0"/>
                                          </p:val>
                                        </p:tav>
                                        <p:tav tm="100000">
                                          <p:val>
                                            <p:fltVal val="1"/>
                                          </p:val>
                                        </p:tav>
                                      </p:tavLst>
                                    </p:anim>
                                    <p:anim calcmode="lin" valueType="num">
                                      <p:cBhvr>
                                        <p:cTn id="20" dur="2000" fill="hold"/>
                                        <p:tgtEl>
                                          <p:spTgt spid="6147"/>
                                        </p:tgtEl>
                                        <p:attrNameLst>
                                          <p:attrName>ppt_h</p:attrName>
                                        </p:attrNameLst>
                                      </p:cBhvr>
                                      <p:tavLst>
                                        <p:tav tm="0">
                                          <p:val>
                                            <p:strVal val="#ppt_h"/>
                                          </p:val>
                                        </p:tav>
                                        <p:tav tm="100000">
                                          <p:val>
                                            <p:strVal val="#ppt_h"/>
                                          </p:val>
                                        </p:tav>
                                      </p:tavLst>
                                    </p:anim>
                                  </p:childTnLst>
                                </p:cTn>
                              </p:par>
                            </p:childTnLst>
                          </p:cTn>
                        </p:par>
                      </p:childTnLst>
                    </p:cTn>
                  </p:par>
                  <p:par>
                    <p:cTn id="21" fill="hold">
                      <p:stCondLst>
                        <p:cond delay="indefinite"/>
                      </p:stCondLst>
                      <p:childTnLst>
                        <p:par>
                          <p:cTn id="22" fill="hold">
                            <p:stCondLst>
                              <p:cond delay="0"/>
                            </p:stCondLst>
                            <p:childTnLst>
                              <p:par>
                                <p:cTn id="23" presetID="45" presetClass="entr" presetSubtype="0" fill="hold" grpId="1" nodeType="clickEffect">
                                  <p:stCondLst>
                                    <p:cond delay="0"/>
                                  </p:stCondLst>
                                  <p:childTnLst>
                                    <p:set>
                                      <p:cBhvr>
                                        <p:cTn id="24" dur="1" fill="hold">
                                          <p:stCondLst>
                                            <p:cond delay="0"/>
                                          </p:stCondLst>
                                        </p:cTn>
                                        <p:tgtEl>
                                          <p:spTgt spid="6148"/>
                                        </p:tgtEl>
                                        <p:attrNameLst>
                                          <p:attrName>style.visibility</p:attrName>
                                        </p:attrNameLst>
                                      </p:cBhvr>
                                      <p:to>
                                        <p:strVal val="visible"/>
                                      </p:to>
                                    </p:set>
                                    <p:animEffect transition="in" filter="fade">
                                      <p:cBhvr>
                                        <p:cTn id="25" dur="2000"/>
                                        <p:tgtEl>
                                          <p:spTgt spid="6148"/>
                                        </p:tgtEl>
                                      </p:cBhvr>
                                    </p:animEffect>
                                    <p:anim calcmode="lin" valueType="num">
                                      <p:cBhvr>
                                        <p:cTn id="26" dur="2000" fill="hold"/>
                                        <p:tgtEl>
                                          <p:spTgt spid="6148"/>
                                        </p:tgtEl>
                                        <p:attrNameLst>
                                          <p:attrName>ppt_w</p:attrName>
                                        </p:attrNameLst>
                                      </p:cBhvr>
                                      <p:tavLst>
                                        <p:tav tm="0" fmla="#ppt_w*sin(2.5*pi*$)">
                                          <p:val>
                                            <p:fltVal val="0"/>
                                          </p:val>
                                        </p:tav>
                                        <p:tav tm="100000">
                                          <p:val>
                                            <p:fltVal val="1"/>
                                          </p:val>
                                        </p:tav>
                                      </p:tavLst>
                                    </p:anim>
                                    <p:anim calcmode="lin" valueType="num">
                                      <p:cBhvr>
                                        <p:cTn id="27" dur="2000" fill="hold"/>
                                        <p:tgtEl>
                                          <p:spTgt spid="6148"/>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6" grpId="0"/>
      <p:bldP spid="6147" grpId="0"/>
      <p:bldP spid="6147" grpId="1"/>
      <p:bldP spid="6148" grpId="0"/>
      <p:bldP spid="6148" grpId="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 collection</a:t>
            </a:r>
            <a:endParaRPr lang="en-GB" dirty="0"/>
          </a:p>
        </p:txBody>
      </p:sp>
      <p:sp>
        <p:nvSpPr>
          <p:cNvPr id="5" name="Footer Placeholder 4"/>
          <p:cNvSpPr>
            <a:spLocks noGrp="1"/>
          </p:cNvSpPr>
          <p:nvPr>
            <p:ph type="ftr" sz="quarter" idx="11"/>
          </p:nvPr>
        </p:nvSpPr>
        <p:spPr/>
        <p:txBody>
          <a:bodyPr/>
          <a:lstStyle/>
          <a:p>
            <a:pPr>
              <a:defRPr/>
            </a:pPr>
            <a:r>
              <a:rPr lang="en-GB" smtClean="0"/>
              <a:t>CH2021 postgraduate</a:t>
            </a:r>
            <a:endParaRPr lang="en-GB"/>
          </a:p>
        </p:txBody>
      </p:sp>
      <p:sp>
        <p:nvSpPr>
          <p:cNvPr id="6" name="Slide Number Placeholder 5"/>
          <p:cNvSpPr>
            <a:spLocks noGrp="1"/>
          </p:cNvSpPr>
          <p:nvPr>
            <p:ph type="sldNum" sz="quarter" idx="12"/>
          </p:nvPr>
        </p:nvSpPr>
        <p:spPr/>
        <p:txBody>
          <a:bodyPr/>
          <a:lstStyle/>
          <a:p>
            <a:pPr>
              <a:defRPr/>
            </a:pPr>
            <a:fld id="{04B74D4B-D1F5-4F6C-A1CA-A5ABD25CB219}" type="slidenum">
              <a:rPr lang="en-GB" smtClean="0"/>
              <a:pPr>
                <a:defRPr/>
              </a:pPr>
              <a:t>36</a:t>
            </a:fld>
            <a:endParaRPr lang="en-GB"/>
          </a:p>
        </p:txBody>
      </p:sp>
      <p:pic>
        <p:nvPicPr>
          <p:cNvPr id="10" name="Picture 9"/>
          <p:cNvPicPr>
            <a:picLocks noChangeAspect="1"/>
          </p:cNvPicPr>
          <p:nvPr/>
        </p:nvPicPr>
        <p:blipFill>
          <a:blip r:embed="rId2"/>
          <a:stretch>
            <a:fillRect/>
          </a:stretch>
        </p:blipFill>
        <p:spPr>
          <a:xfrm>
            <a:off x="5732585" y="0"/>
            <a:ext cx="3324440" cy="1886111"/>
          </a:xfrm>
          <a:prstGeom prst="rect">
            <a:avLst/>
          </a:prstGeom>
        </p:spPr>
      </p:pic>
      <p:graphicFrame>
        <p:nvGraphicFramePr>
          <p:cNvPr id="4" name="Content Placeholder 3"/>
          <p:cNvGraphicFramePr>
            <a:graphicFrameLocks noGrp="1"/>
          </p:cNvGraphicFramePr>
          <p:nvPr>
            <p:ph sz="half" idx="2"/>
            <p:extLst>
              <p:ext uri="{D42A27DB-BD31-4B8C-83A1-F6EECF244321}">
                <p14:modId xmlns:p14="http://schemas.microsoft.com/office/powerpoint/2010/main" val="2357311458"/>
              </p:ext>
            </p:extLst>
          </p:nvPr>
        </p:nvGraphicFramePr>
        <p:xfrm>
          <a:off x="269632" y="2160748"/>
          <a:ext cx="8056683" cy="4460829"/>
        </p:xfrm>
        <a:graphic>
          <a:graphicData uri="http://schemas.openxmlformats.org/drawingml/2006/table">
            <a:tbl>
              <a:tblPr firstRow="1" bandRow="1">
                <a:tableStyleId>{5C22544A-7EE6-4342-B048-85BDC9FD1C3A}</a:tableStyleId>
              </a:tblPr>
              <a:tblGrid>
                <a:gridCol w="2685561">
                  <a:extLst>
                    <a:ext uri="{9D8B030D-6E8A-4147-A177-3AD203B41FA5}">
                      <a16:colId xmlns:a16="http://schemas.microsoft.com/office/drawing/2014/main" val="3153082493"/>
                    </a:ext>
                  </a:extLst>
                </a:gridCol>
                <a:gridCol w="2685561">
                  <a:extLst>
                    <a:ext uri="{9D8B030D-6E8A-4147-A177-3AD203B41FA5}">
                      <a16:colId xmlns:a16="http://schemas.microsoft.com/office/drawing/2014/main" val="3413496107"/>
                    </a:ext>
                  </a:extLst>
                </a:gridCol>
                <a:gridCol w="2685561">
                  <a:extLst>
                    <a:ext uri="{9D8B030D-6E8A-4147-A177-3AD203B41FA5}">
                      <a16:colId xmlns:a16="http://schemas.microsoft.com/office/drawing/2014/main" val="1152166059"/>
                    </a:ext>
                  </a:extLst>
                </a:gridCol>
              </a:tblGrid>
              <a:tr h="767931">
                <a:tc>
                  <a:txBody>
                    <a:bodyPr/>
                    <a:lstStyle/>
                    <a:p>
                      <a:r>
                        <a:rPr lang="en-GB" dirty="0" smtClean="0"/>
                        <a:t>Data collection methods</a:t>
                      </a:r>
                      <a:endParaRPr lang="en-GB" dirty="0"/>
                    </a:p>
                  </a:txBody>
                  <a:tcPr/>
                </a:tc>
                <a:tc>
                  <a:txBody>
                    <a:bodyPr/>
                    <a:lstStyle/>
                    <a:p>
                      <a:r>
                        <a:rPr lang="en-GB" dirty="0" smtClean="0"/>
                        <a:t>Quantitative</a:t>
                      </a:r>
                      <a:endParaRPr lang="en-GB" dirty="0"/>
                    </a:p>
                  </a:txBody>
                  <a:tcPr/>
                </a:tc>
                <a:tc>
                  <a:txBody>
                    <a:bodyPr/>
                    <a:lstStyle/>
                    <a:p>
                      <a:r>
                        <a:rPr lang="en-GB" dirty="0" smtClean="0"/>
                        <a:t>Qualitative</a:t>
                      </a:r>
                      <a:endParaRPr lang="en-GB" dirty="0"/>
                    </a:p>
                  </a:txBody>
                  <a:tcPr/>
                </a:tc>
                <a:extLst>
                  <a:ext uri="{0D108BD9-81ED-4DB2-BD59-A6C34878D82A}">
                    <a16:rowId xmlns:a16="http://schemas.microsoft.com/office/drawing/2014/main" val="1506243933"/>
                  </a:ext>
                </a:extLst>
              </a:tr>
              <a:tr h="1158556">
                <a:tc>
                  <a:txBody>
                    <a:bodyPr/>
                    <a:lstStyle/>
                    <a:p>
                      <a:r>
                        <a:rPr lang="en-GB" dirty="0" smtClean="0"/>
                        <a:t>Sampling</a:t>
                      </a:r>
                      <a:endParaRPr lang="en-GB" dirty="0"/>
                    </a:p>
                  </a:txBody>
                  <a:tcPr/>
                </a:tc>
                <a:tc>
                  <a:txBody>
                    <a:bodyPr/>
                    <a:lstStyle/>
                    <a:p>
                      <a:r>
                        <a:rPr lang="en-GB" dirty="0" smtClean="0"/>
                        <a:t>Random sampling</a:t>
                      </a:r>
                      <a:endParaRPr lang="en-GB" dirty="0"/>
                    </a:p>
                  </a:txBody>
                  <a:tcPr/>
                </a:tc>
                <a:tc>
                  <a:txBody>
                    <a:bodyPr/>
                    <a:lstStyle/>
                    <a:p>
                      <a:r>
                        <a:rPr lang="en-GB" dirty="0" smtClean="0"/>
                        <a:t>Flexible.  Open ended/less structured protocols</a:t>
                      </a:r>
                      <a:endParaRPr lang="en-GB" dirty="0"/>
                    </a:p>
                  </a:txBody>
                  <a:tcPr/>
                </a:tc>
                <a:extLst>
                  <a:ext uri="{0D108BD9-81ED-4DB2-BD59-A6C34878D82A}">
                    <a16:rowId xmlns:a16="http://schemas.microsoft.com/office/drawing/2014/main" val="3977080076"/>
                  </a:ext>
                </a:extLst>
              </a:tr>
              <a:tr h="941327">
                <a:tc>
                  <a:txBody>
                    <a:bodyPr/>
                    <a:lstStyle/>
                    <a:p>
                      <a:r>
                        <a:rPr lang="en-GB" dirty="0" smtClean="0"/>
                        <a:t>Tools</a:t>
                      </a:r>
                      <a:endParaRPr lang="en-GB" dirty="0"/>
                    </a:p>
                  </a:txBody>
                  <a:tcPr/>
                </a:tc>
                <a:tc>
                  <a:txBody>
                    <a:bodyPr/>
                    <a:lstStyle/>
                    <a:p>
                      <a:r>
                        <a:rPr lang="en-GB" dirty="0" smtClean="0"/>
                        <a:t>Structured data collection instruments</a:t>
                      </a:r>
                      <a:endParaRPr lang="en-GB" dirty="0"/>
                    </a:p>
                  </a:txBody>
                  <a:tcPr/>
                </a:tc>
                <a:tc>
                  <a:txBody>
                    <a:bodyPr/>
                    <a:lstStyle/>
                    <a:p>
                      <a:r>
                        <a:rPr lang="en-GB" dirty="0" smtClean="0"/>
                        <a:t>Depend on interactive</a:t>
                      </a:r>
                      <a:r>
                        <a:rPr lang="en-GB" baseline="0" dirty="0" smtClean="0"/>
                        <a:t> tools</a:t>
                      </a:r>
                      <a:endParaRPr lang="en-GB" dirty="0"/>
                    </a:p>
                  </a:txBody>
                  <a:tcPr/>
                </a:tc>
                <a:extLst>
                  <a:ext uri="{0D108BD9-81ED-4DB2-BD59-A6C34878D82A}">
                    <a16:rowId xmlns:a16="http://schemas.microsoft.com/office/drawing/2014/main" val="258136986"/>
                  </a:ext>
                </a:extLst>
              </a:tr>
              <a:tr h="1593015">
                <a:tc>
                  <a:txBody>
                    <a:bodyPr/>
                    <a:lstStyle/>
                    <a:p>
                      <a:r>
                        <a:rPr lang="en-GB" dirty="0" smtClean="0"/>
                        <a:t>Results</a:t>
                      </a:r>
                      <a:endParaRPr lang="en-GB" dirty="0"/>
                    </a:p>
                  </a:txBody>
                  <a:tcPr/>
                </a:tc>
                <a:tc>
                  <a:txBody>
                    <a:bodyPr/>
                    <a:lstStyle/>
                    <a:p>
                      <a:r>
                        <a:rPr lang="en-GB" dirty="0" smtClean="0"/>
                        <a:t>Produce results that can be generalised,</a:t>
                      </a:r>
                      <a:r>
                        <a:rPr lang="en-GB" baseline="0" dirty="0" smtClean="0"/>
                        <a:t> compared and summarised</a:t>
                      </a:r>
                      <a:endParaRPr lang="en-GB" dirty="0"/>
                    </a:p>
                  </a:txBody>
                  <a:tcPr/>
                </a:tc>
                <a:tc>
                  <a:txBody>
                    <a:bodyPr/>
                    <a:lstStyle/>
                    <a:p>
                      <a:r>
                        <a:rPr lang="en-GB" dirty="0" smtClean="0"/>
                        <a:t>Produce results that provide meaning,</a:t>
                      </a:r>
                      <a:r>
                        <a:rPr lang="en-GB" baseline="0" dirty="0" smtClean="0"/>
                        <a:t> experience and views</a:t>
                      </a:r>
                      <a:endParaRPr lang="en-GB" dirty="0"/>
                    </a:p>
                  </a:txBody>
                  <a:tcPr/>
                </a:tc>
                <a:extLst>
                  <a:ext uri="{0D108BD9-81ED-4DB2-BD59-A6C34878D82A}">
                    <a16:rowId xmlns:a16="http://schemas.microsoft.com/office/drawing/2014/main" val="3473355575"/>
                  </a:ext>
                </a:extLst>
              </a:tr>
            </a:tbl>
          </a:graphicData>
        </a:graphic>
      </p:graphicFrame>
    </p:spTree>
    <p:extLst>
      <p:ext uri="{BB962C8B-B14F-4D97-AF65-F5344CB8AC3E}">
        <p14:creationId xmlns:p14="http://schemas.microsoft.com/office/powerpoint/2010/main" val="29047754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 collection and analysis</a:t>
            </a:r>
            <a:endParaRPr lang="en-GB" dirty="0"/>
          </a:p>
        </p:txBody>
      </p:sp>
      <p:sp>
        <p:nvSpPr>
          <p:cNvPr id="5" name="Footer Placeholder 4"/>
          <p:cNvSpPr>
            <a:spLocks noGrp="1"/>
          </p:cNvSpPr>
          <p:nvPr>
            <p:ph type="ftr" sz="quarter" idx="11"/>
          </p:nvPr>
        </p:nvSpPr>
        <p:spPr/>
        <p:txBody>
          <a:bodyPr/>
          <a:lstStyle/>
          <a:p>
            <a:pPr>
              <a:defRPr/>
            </a:pPr>
            <a:r>
              <a:rPr lang="en-GB" smtClean="0"/>
              <a:t>CH2021 postgraduate</a:t>
            </a:r>
            <a:endParaRPr lang="en-GB"/>
          </a:p>
        </p:txBody>
      </p:sp>
      <p:sp>
        <p:nvSpPr>
          <p:cNvPr id="6" name="Slide Number Placeholder 5"/>
          <p:cNvSpPr>
            <a:spLocks noGrp="1"/>
          </p:cNvSpPr>
          <p:nvPr>
            <p:ph type="sldNum" sz="quarter" idx="12"/>
          </p:nvPr>
        </p:nvSpPr>
        <p:spPr/>
        <p:txBody>
          <a:bodyPr/>
          <a:lstStyle/>
          <a:p>
            <a:pPr>
              <a:defRPr/>
            </a:pPr>
            <a:fld id="{04B74D4B-D1F5-4F6C-A1CA-A5ABD25CB219}" type="slidenum">
              <a:rPr lang="en-GB" smtClean="0"/>
              <a:pPr>
                <a:defRPr/>
              </a:pPr>
              <a:t>37</a:t>
            </a:fld>
            <a:endParaRPr lang="en-GB"/>
          </a:p>
        </p:txBody>
      </p:sp>
      <p:graphicFrame>
        <p:nvGraphicFramePr>
          <p:cNvPr id="12" name="Content Placeholder 3"/>
          <p:cNvGraphicFramePr>
            <a:graphicFrameLocks/>
          </p:cNvGraphicFramePr>
          <p:nvPr>
            <p:extLst>
              <p:ext uri="{D42A27DB-BD31-4B8C-83A1-F6EECF244321}">
                <p14:modId xmlns:p14="http://schemas.microsoft.com/office/powerpoint/2010/main" val="1938242228"/>
              </p:ext>
            </p:extLst>
          </p:nvPr>
        </p:nvGraphicFramePr>
        <p:xfrm>
          <a:off x="342901" y="1417638"/>
          <a:ext cx="8458198" cy="4933951"/>
        </p:xfrm>
        <a:graphic>
          <a:graphicData uri="http://schemas.openxmlformats.org/drawingml/2006/table">
            <a:tbl>
              <a:tblPr firstRow="1" bandRow="1">
                <a:tableStyleId>{5C22544A-7EE6-4342-B048-85BDC9FD1C3A}</a:tableStyleId>
              </a:tblPr>
              <a:tblGrid>
                <a:gridCol w="869285">
                  <a:extLst>
                    <a:ext uri="{9D8B030D-6E8A-4147-A177-3AD203B41FA5}">
                      <a16:colId xmlns:a16="http://schemas.microsoft.com/office/drawing/2014/main" val="799785536"/>
                    </a:ext>
                  </a:extLst>
                </a:gridCol>
                <a:gridCol w="2207878">
                  <a:extLst>
                    <a:ext uri="{9D8B030D-6E8A-4147-A177-3AD203B41FA5}">
                      <a16:colId xmlns:a16="http://schemas.microsoft.com/office/drawing/2014/main" val="3153082493"/>
                    </a:ext>
                  </a:extLst>
                </a:gridCol>
                <a:gridCol w="3266484">
                  <a:extLst>
                    <a:ext uri="{9D8B030D-6E8A-4147-A177-3AD203B41FA5}">
                      <a16:colId xmlns:a16="http://schemas.microsoft.com/office/drawing/2014/main" val="3413496107"/>
                    </a:ext>
                  </a:extLst>
                </a:gridCol>
                <a:gridCol w="2114551">
                  <a:extLst>
                    <a:ext uri="{9D8B030D-6E8A-4147-A177-3AD203B41FA5}">
                      <a16:colId xmlns:a16="http://schemas.microsoft.com/office/drawing/2014/main" val="1152166059"/>
                    </a:ext>
                  </a:extLst>
                </a:gridCol>
              </a:tblGrid>
              <a:tr h="711555">
                <a:tc gridSpan="4">
                  <a:txBody>
                    <a:bodyPr/>
                    <a:lstStyle/>
                    <a:p>
                      <a:pPr algn="ctr"/>
                      <a:endParaRPr lang="en-GB" dirty="0" smtClean="0"/>
                    </a:p>
                    <a:p>
                      <a:pPr algn="ctr"/>
                      <a:r>
                        <a:rPr lang="en-GB" dirty="0" smtClean="0"/>
                        <a:t>DATA</a:t>
                      </a:r>
                      <a:endParaRPr lang="en-GB" dirty="0"/>
                    </a:p>
                  </a:txBody>
                  <a:tcPr>
                    <a:solidFill>
                      <a:schemeClr val="accent1">
                        <a:lumMod val="75000"/>
                      </a:schemeClr>
                    </a:solidFill>
                  </a:tcPr>
                </a:tc>
                <a:tc hMerge="1">
                  <a:txBody>
                    <a:bodyPr/>
                    <a:lstStyle/>
                    <a:p>
                      <a:endParaRPr lang="en-GB" dirty="0"/>
                    </a:p>
                  </a:txBody>
                  <a:tcPr>
                    <a:solidFill>
                      <a:schemeClr val="accent1">
                        <a:lumMod val="75000"/>
                      </a:schemeClr>
                    </a:solidFill>
                  </a:tcPr>
                </a:tc>
                <a:tc hMerge="1">
                  <a:txBody>
                    <a:bodyPr/>
                    <a:lstStyle/>
                    <a:p>
                      <a:endParaRPr lang="en-GB" dirty="0"/>
                    </a:p>
                  </a:txBody>
                  <a:tcPr>
                    <a:solidFill>
                      <a:schemeClr val="accent1">
                        <a:lumMod val="75000"/>
                      </a:schemeClr>
                    </a:solidFill>
                  </a:tcPr>
                </a:tc>
                <a:tc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smtClean="0"/>
                    </a:p>
                  </a:txBody>
                  <a:tcPr/>
                </a:tc>
                <a:extLst>
                  <a:ext uri="{0D108BD9-81ED-4DB2-BD59-A6C34878D82A}">
                    <a16:rowId xmlns:a16="http://schemas.microsoft.com/office/drawing/2014/main" val="1656306012"/>
                  </a:ext>
                </a:extLst>
              </a:tr>
              <a:tr h="1130655">
                <a:tc rowSpan="3">
                  <a:txBody>
                    <a:bodyPr/>
                    <a:lstStyle/>
                    <a:p>
                      <a:pPr algn="ctr"/>
                      <a:r>
                        <a:rPr lang="en-GB" b="1" dirty="0" smtClean="0">
                          <a:solidFill>
                            <a:schemeClr val="tx1"/>
                          </a:solidFill>
                        </a:rPr>
                        <a:t>ANALYSIS</a:t>
                      </a:r>
                      <a:endParaRPr lang="en-GB" b="1" dirty="0">
                        <a:solidFill>
                          <a:schemeClr val="tx1"/>
                        </a:solidFill>
                      </a:endParaRPr>
                    </a:p>
                  </a:txBody>
                  <a:tcPr vert="vert270">
                    <a:solidFill>
                      <a:schemeClr val="accent1">
                        <a:lumMod val="75000"/>
                      </a:schemeClr>
                    </a:solidFill>
                  </a:tcPr>
                </a:tc>
                <a:tc>
                  <a:txBody>
                    <a:bodyPr/>
                    <a:lstStyle/>
                    <a:p>
                      <a:r>
                        <a:rPr lang="en-GB" b="1" dirty="0" smtClean="0">
                          <a:solidFill>
                            <a:schemeClr val="tx1"/>
                          </a:solidFill>
                        </a:rPr>
                        <a:t>Data and</a:t>
                      </a:r>
                    </a:p>
                    <a:p>
                      <a:r>
                        <a:rPr lang="en-GB" b="1" dirty="0" smtClean="0">
                          <a:solidFill>
                            <a:schemeClr val="tx1"/>
                          </a:solidFill>
                        </a:rPr>
                        <a:t>Analysis</a:t>
                      </a:r>
                      <a:r>
                        <a:rPr lang="en-GB" b="1" baseline="0" dirty="0" smtClean="0">
                          <a:solidFill>
                            <a:schemeClr val="tx1"/>
                          </a:solidFill>
                        </a:rPr>
                        <a:t> </a:t>
                      </a:r>
                      <a:endParaRPr lang="en-GB" b="1" dirty="0">
                        <a:solidFill>
                          <a:schemeClr val="tx1"/>
                        </a:solidFill>
                      </a:endParaRPr>
                    </a:p>
                  </a:txBody>
                  <a:tcPr>
                    <a:solidFill>
                      <a:schemeClr val="accent1">
                        <a:lumMod val="75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Qualitative</a:t>
                      </a:r>
                    </a:p>
                  </a:txBody>
                  <a:tcPr>
                    <a:solidFill>
                      <a:schemeClr val="accent1">
                        <a:lumMod val="75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Quantitative</a:t>
                      </a:r>
                    </a:p>
                  </a:txBody>
                  <a:tcPr>
                    <a:solidFill>
                      <a:schemeClr val="accent1">
                        <a:lumMod val="75000"/>
                      </a:schemeClr>
                    </a:solidFill>
                  </a:tcPr>
                </a:tc>
                <a:extLst>
                  <a:ext uri="{0D108BD9-81ED-4DB2-BD59-A6C34878D82A}">
                    <a16:rowId xmlns:a16="http://schemas.microsoft.com/office/drawing/2014/main" val="1506243933"/>
                  </a:ext>
                </a:extLst>
              </a:tr>
              <a:tr h="1705788">
                <a:tc vMerge="1">
                  <a:txBody>
                    <a:bodyPr/>
                    <a:lstStyle/>
                    <a:p>
                      <a:pPr algn="ctr"/>
                      <a:endParaRPr lang="en-GB" b="1" dirty="0">
                        <a:solidFill>
                          <a:schemeClr val="tx1"/>
                        </a:solidFill>
                      </a:endParaRPr>
                    </a:p>
                  </a:txBody>
                  <a:tcPr vert="vert270">
                    <a:solidFill>
                      <a:schemeClr val="accent1">
                        <a:lumMod val="75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Qualitative</a:t>
                      </a:r>
                    </a:p>
                    <a:p>
                      <a:endParaRPr lang="en-GB" dirty="0"/>
                    </a:p>
                  </a:txBody>
                  <a:tcPr>
                    <a:solidFill>
                      <a:schemeClr val="accent1">
                        <a:lumMod val="75000"/>
                      </a:schemeClr>
                    </a:solidFill>
                  </a:tcPr>
                </a:tc>
                <a:tc>
                  <a:txBody>
                    <a:bodyPr/>
                    <a:lstStyle/>
                    <a:p>
                      <a:r>
                        <a:rPr lang="en-GB" sz="1600" dirty="0" smtClean="0"/>
                        <a:t>Finding meaning in society e.g. Interpretive</a:t>
                      </a:r>
                      <a:r>
                        <a:rPr lang="en-GB" sz="1600" baseline="0" dirty="0" smtClean="0"/>
                        <a:t> studies of texts</a:t>
                      </a:r>
                      <a:endParaRPr lang="en-GB" sz="1600" dirty="0"/>
                    </a:p>
                  </a:txBody>
                  <a:tcPr/>
                </a:tc>
                <a:tc>
                  <a:txBody>
                    <a:bodyPr/>
                    <a:lstStyle/>
                    <a:p>
                      <a:r>
                        <a:rPr lang="en-GB" sz="1600" dirty="0" smtClean="0"/>
                        <a:t>Finding meaning in the results of quantitative analysis e.g.</a:t>
                      </a:r>
                      <a:r>
                        <a:rPr lang="en-GB" sz="1600" baseline="0" dirty="0" smtClean="0"/>
                        <a:t> Racing car safety protocol research</a:t>
                      </a:r>
                      <a:endParaRPr lang="en-GB" sz="1600" dirty="0"/>
                    </a:p>
                  </a:txBody>
                  <a:tcPr/>
                </a:tc>
                <a:extLst>
                  <a:ext uri="{0D108BD9-81ED-4DB2-BD59-A6C34878D82A}">
                    <a16:rowId xmlns:a16="http://schemas.microsoft.com/office/drawing/2014/main" val="3977080076"/>
                  </a:ext>
                </a:extLst>
              </a:tr>
              <a:tr h="1385953">
                <a:tc vMerge="1">
                  <a:txBody>
                    <a:bodyPr/>
                    <a:lstStyle/>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Quantitative</a:t>
                      </a:r>
                    </a:p>
                    <a:p>
                      <a:endParaRPr lang="en-GB" dirty="0"/>
                    </a:p>
                  </a:txBody>
                  <a:tcPr>
                    <a:solidFill>
                      <a:schemeClr val="accent1">
                        <a:lumMod val="75000"/>
                      </a:schemeClr>
                    </a:solidFill>
                  </a:tcPr>
                </a:tc>
                <a:tc>
                  <a:txBody>
                    <a:bodyPr/>
                    <a:lstStyle/>
                    <a:p>
                      <a:r>
                        <a:rPr lang="en-GB" sz="1600" dirty="0" smtClean="0"/>
                        <a:t>Quantitative</a:t>
                      </a:r>
                      <a:r>
                        <a:rPr lang="en-GB" sz="1600" baseline="0" dirty="0" smtClean="0"/>
                        <a:t> meaning from qualitative data </a:t>
                      </a:r>
                      <a:r>
                        <a:rPr lang="en-GB" sz="1600" dirty="0" smtClean="0"/>
                        <a:t>e.g. Digitising sounds/images</a:t>
                      </a:r>
                      <a:endParaRPr lang="en-GB" sz="1600" dirty="0"/>
                    </a:p>
                  </a:txBody>
                  <a:tcPr/>
                </a:tc>
                <a:tc>
                  <a:txBody>
                    <a:bodyPr/>
                    <a:lstStyle/>
                    <a:p>
                      <a:r>
                        <a:rPr lang="en-GB" sz="1600" dirty="0" smtClean="0"/>
                        <a:t>Statistical analysis of questionnaires/experiments  e.g. Aerodynamic models</a:t>
                      </a:r>
                      <a:endParaRPr lang="en-GB" sz="1600" dirty="0"/>
                    </a:p>
                  </a:txBody>
                  <a:tcPr/>
                </a:tc>
                <a:extLst>
                  <a:ext uri="{0D108BD9-81ED-4DB2-BD59-A6C34878D82A}">
                    <a16:rowId xmlns:a16="http://schemas.microsoft.com/office/drawing/2014/main" val="258136986"/>
                  </a:ext>
                </a:extLst>
              </a:tr>
            </a:tbl>
          </a:graphicData>
        </a:graphic>
      </p:graphicFrame>
    </p:spTree>
    <p:extLst>
      <p:ext uri="{BB962C8B-B14F-4D97-AF65-F5344CB8AC3E}">
        <p14:creationId xmlns:p14="http://schemas.microsoft.com/office/powerpoint/2010/main" val="2257410217"/>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lIns="90488" tIns="44450" rIns="90488" bIns="44450" anchor="ctr">
            <a:normAutofit/>
          </a:bodyPr>
          <a:lstStyle/>
          <a:p>
            <a:pPr eaLnBrk="1" hangingPunct="1"/>
            <a:r>
              <a:rPr lang="en-GB" sz="2800" b="1"/>
              <a:t>What type of research method should we be using?</a:t>
            </a:r>
          </a:p>
        </p:txBody>
      </p:sp>
      <p:sp>
        <p:nvSpPr>
          <p:cNvPr id="7171" name="Rectangle 3"/>
          <p:cNvSpPr>
            <a:spLocks noGrp="1" noChangeArrowheads="1"/>
          </p:cNvSpPr>
          <p:nvPr>
            <p:ph idx="1"/>
          </p:nvPr>
        </p:nvSpPr>
        <p:spPr>
          <a:xfrm>
            <a:off x="971550" y="1844675"/>
            <a:ext cx="7313613" cy="4114800"/>
          </a:xfrm>
        </p:spPr>
        <p:txBody>
          <a:bodyPr lIns="90488" tIns="44450" rIns="90488" bIns="44450"/>
          <a:lstStyle/>
          <a:p>
            <a:pPr eaLnBrk="1" hangingPunct="1">
              <a:lnSpc>
                <a:spcPct val="90000"/>
              </a:lnSpc>
            </a:pPr>
            <a:r>
              <a:rPr lang="en-GB" dirty="0">
                <a:solidFill>
                  <a:srgbClr val="FFFF00"/>
                </a:solidFill>
              </a:rPr>
              <a:t>Beyond the social sciences </a:t>
            </a:r>
            <a:r>
              <a:rPr lang="en-GB" dirty="0"/>
              <a:t>Quantitative dominates. </a:t>
            </a:r>
          </a:p>
          <a:p>
            <a:pPr lvl="1" eaLnBrk="1" hangingPunct="1">
              <a:lnSpc>
                <a:spcPct val="90000"/>
              </a:lnSpc>
            </a:pPr>
            <a:r>
              <a:rPr lang="en-GB" dirty="0"/>
              <a:t>Journalists bias (</a:t>
            </a:r>
            <a:r>
              <a:rPr lang="en-GB" dirty="0" err="1"/>
              <a:t>Denzin</a:t>
            </a:r>
            <a:r>
              <a:rPr lang="en-GB" dirty="0"/>
              <a:t> &amp; Lincoln, 2014)</a:t>
            </a:r>
          </a:p>
          <a:p>
            <a:pPr lvl="1" eaLnBrk="1" hangingPunct="1">
              <a:lnSpc>
                <a:spcPct val="90000"/>
              </a:lnSpc>
            </a:pPr>
            <a:r>
              <a:rPr lang="en-GB" dirty="0"/>
              <a:t>Public &amp; Media</a:t>
            </a:r>
          </a:p>
          <a:p>
            <a:pPr lvl="1" eaLnBrk="1" hangingPunct="1">
              <a:lnSpc>
                <a:spcPct val="90000"/>
              </a:lnSpc>
            </a:pPr>
            <a:r>
              <a:rPr lang="en-GB" dirty="0"/>
              <a:t>Government &amp; Business</a:t>
            </a:r>
          </a:p>
          <a:p>
            <a:pPr lvl="1" eaLnBrk="1" hangingPunct="1">
              <a:lnSpc>
                <a:spcPct val="90000"/>
              </a:lnSpc>
            </a:pPr>
            <a:r>
              <a:rPr lang="en-GB" dirty="0"/>
              <a:t>1990s reliability</a:t>
            </a:r>
          </a:p>
          <a:p>
            <a:pPr eaLnBrk="1" hangingPunct="1">
              <a:lnSpc>
                <a:spcPct val="90000"/>
              </a:lnSpc>
            </a:pPr>
            <a:r>
              <a:rPr lang="en-GB" dirty="0"/>
              <a:t>Should be based on what you are trying to achieve / understand</a:t>
            </a:r>
          </a:p>
          <a:p>
            <a:pPr marL="448056" lvl="1" indent="0" eaLnBrk="1" hangingPunct="1">
              <a:lnSpc>
                <a:spcPct val="90000"/>
              </a:lnSpc>
              <a:buNone/>
            </a:pPr>
            <a:endParaRPr lang="en-GB" sz="2900" dirty="0"/>
          </a:p>
        </p:txBody>
      </p:sp>
      <p:sp>
        <p:nvSpPr>
          <p:cNvPr id="36866" name="Footer Placeholder 4"/>
          <p:cNvSpPr>
            <a:spLocks noGrp="1"/>
          </p:cNvSpPr>
          <p:nvPr>
            <p:ph type="ftr" sz="quarter" idx="11"/>
          </p:nvPr>
        </p:nvSpPr>
        <p:spPr>
          <a:noFill/>
        </p:spPr>
        <p:txBody>
          <a:bodyPr/>
          <a:lstStyle/>
          <a:p>
            <a:r>
              <a:rPr lang="en-GB" smtClean="0"/>
              <a:t>CH2021 postgraduate</a:t>
            </a:r>
            <a:endParaRPr lang="en-GB"/>
          </a:p>
        </p:txBody>
      </p:sp>
      <p:sp>
        <p:nvSpPr>
          <p:cNvPr id="36867" name="Slide Number Placeholder 5"/>
          <p:cNvSpPr>
            <a:spLocks noGrp="1"/>
          </p:cNvSpPr>
          <p:nvPr>
            <p:ph type="sldNum" sz="quarter" idx="12"/>
          </p:nvPr>
        </p:nvSpPr>
        <p:spPr>
          <a:noFill/>
        </p:spPr>
        <p:txBody>
          <a:bodyPr/>
          <a:lstStyle/>
          <a:p>
            <a:fld id="{740A4CFE-117D-4FE0-8081-C4C63A14074A}" type="slidenum">
              <a:rPr lang="en-GB" smtClean="0"/>
              <a:pPr/>
              <a:t>38</a:t>
            </a:fld>
            <a:endParaRPr lang="en-GB"/>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1"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animEffect transition="in" filter="circle(in)">
                                      <p:cBhvr>
                                        <p:cTn id="7" dur="2000"/>
                                        <p:tgtEl>
                                          <p:spTgt spid="7171">
                                            <p:txEl>
                                              <p:pRg st="0" end="0"/>
                                            </p:txEl>
                                          </p:spTgt>
                                        </p:tgtEl>
                                      </p:cBhvr>
                                    </p:animEffect>
                                  </p:childTnLst>
                                </p:cTn>
                              </p:par>
                              <p:par>
                                <p:cTn id="8" presetID="6" presetClass="entr" presetSubtype="16" fill="hold" grpId="1" nodeType="withEffect">
                                  <p:stCondLst>
                                    <p:cond delay="0"/>
                                  </p:stCondLst>
                                  <p:childTnLst>
                                    <p:set>
                                      <p:cBhvr>
                                        <p:cTn id="9" dur="1" fill="hold">
                                          <p:stCondLst>
                                            <p:cond delay="0"/>
                                          </p:stCondLst>
                                        </p:cTn>
                                        <p:tgtEl>
                                          <p:spTgt spid="7171">
                                            <p:txEl>
                                              <p:pRg st="1" end="1"/>
                                            </p:txEl>
                                          </p:spTgt>
                                        </p:tgtEl>
                                        <p:attrNameLst>
                                          <p:attrName>style.visibility</p:attrName>
                                        </p:attrNameLst>
                                      </p:cBhvr>
                                      <p:to>
                                        <p:strVal val="visible"/>
                                      </p:to>
                                    </p:set>
                                    <p:animEffect transition="in" filter="circle(in)">
                                      <p:cBhvr>
                                        <p:cTn id="10" dur="2000"/>
                                        <p:tgtEl>
                                          <p:spTgt spid="7171">
                                            <p:txEl>
                                              <p:pRg st="1" end="1"/>
                                            </p:txEl>
                                          </p:spTgt>
                                        </p:tgtEl>
                                      </p:cBhvr>
                                    </p:animEffect>
                                  </p:childTnLst>
                                </p:cTn>
                              </p:par>
                              <p:par>
                                <p:cTn id="11" presetID="6" presetClass="entr" presetSubtype="16" fill="hold" grpId="1" nodeType="withEffect">
                                  <p:stCondLst>
                                    <p:cond delay="0"/>
                                  </p:stCondLst>
                                  <p:childTnLst>
                                    <p:set>
                                      <p:cBhvr>
                                        <p:cTn id="12" dur="1" fill="hold">
                                          <p:stCondLst>
                                            <p:cond delay="0"/>
                                          </p:stCondLst>
                                        </p:cTn>
                                        <p:tgtEl>
                                          <p:spTgt spid="7171">
                                            <p:txEl>
                                              <p:pRg st="2" end="2"/>
                                            </p:txEl>
                                          </p:spTgt>
                                        </p:tgtEl>
                                        <p:attrNameLst>
                                          <p:attrName>style.visibility</p:attrName>
                                        </p:attrNameLst>
                                      </p:cBhvr>
                                      <p:to>
                                        <p:strVal val="visible"/>
                                      </p:to>
                                    </p:set>
                                    <p:animEffect transition="in" filter="circle(in)">
                                      <p:cBhvr>
                                        <p:cTn id="13" dur="2000"/>
                                        <p:tgtEl>
                                          <p:spTgt spid="7171">
                                            <p:txEl>
                                              <p:pRg st="2" end="2"/>
                                            </p:txEl>
                                          </p:spTgt>
                                        </p:tgtEl>
                                      </p:cBhvr>
                                    </p:animEffect>
                                  </p:childTnLst>
                                </p:cTn>
                              </p:par>
                              <p:par>
                                <p:cTn id="14" presetID="6" presetClass="entr" presetSubtype="16" fill="hold" grpId="1" nodeType="withEffect">
                                  <p:stCondLst>
                                    <p:cond delay="0"/>
                                  </p:stCondLst>
                                  <p:childTnLst>
                                    <p:set>
                                      <p:cBhvr>
                                        <p:cTn id="15" dur="1" fill="hold">
                                          <p:stCondLst>
                                            <p:cond delay="0"/>
                                          </p:stCondLst>
                                        </p:cTn>
                                        <p:tgtEl>
                                          <p:spTgt spid="7171">
                                            <p:txEl>
                                              <p:pRg st="3" end="3"/>
                                            </p:txEl>
                                          </p:spTgt>
                                        </p:tgtEl>
                                        <p:attrNameLst>
                                          <p:attrName>style.visibility</p:attrName>
                                        </p:attrNameLst>
                                      </p:cBhvr>
                                      <p:to>
                                        <p:strVal val="visible"/>
                                      </p:to>
                                    </p:set>
                                    <p:animEffect transition="in" filter="circle(in)">
                                      <p:cBhvr>
                                        <p:cTn id="16" dur="2000"/>
                                        <p:tgtEl>
                                          <p:spTgt spid="7171">
                                            <p:txEl>
                                              <p:pRg st="3" end="3"/>
                                            </p:txEl>
                                          </p:spTgt>
                                        </p:tgtEl>
                                      </p:cBhvr>
                                    </p:animEffect>
                                  </p:childTnLst>
                                </p:cTn>
                              </p:par>
                              <p:par>
                                <p:cTn id="17" presetID="6" presetClass="entr" presetSubtype="16" fill="hold" grpId="1" nodeType="withEffect">
                                  <p:stCondLst>
                                    <p:cond delay="0"/>
                                  </p:stCondLst>
                                  <p:childTnLst>
                                    <p:set>
                                      <p:cBhvr>
                                        <p:cTn id="18" dur="1" fill="hold">
                                          <p:stCondLst>
                                            <p:cond delay="0"/>
                                          </p:stCondLst>
                                        </p:cTn>
                                        <p:tgtEl>
                                          <p:spTgt spid="7171">
                                            <p:txEl>
                                              <p:pRg st="4" end="4"/>
                                            </p:txEl>
                                          </p:spTgt>
                                        </p:tgtEl>
                                        <p:attrNameLst>
                                          <p:attrName>style.visibility</p:attrName>
                                        </p:attrNameLst>
                                      </p:cBhvr>
                                      <p:to>
                                        <p:strVal val="visible"/>
                                      </p:to>
                                    </p:set>
                                    <p:animEffect transition="in" filter="circle(in)">
                                      <p:cBhvr>
                                        <p:cTn id="19" dur="2000"/>
                                        <p:tgtEl>
                                          <p:spTgt spid="7171">
                                            <p:txEl>
                                              <p:pRg st="4" end="4"/>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6" presetClass="entr" presetSubtype="16" fill="hold" grpId="1" nodeType="clickEffect">
                                  <p:stCondLst>
                                    <p:cond delay="0"/>
                                  </p:stCondLst>
                                  <p:childTnLst>
                                    <p:set>
                                      <p:cBhvr>
                                        <p:cTn id="23" dur="1" fill="hold">
                                          <p:stCondLst>
                                            <p:cond delay="0"/>
                                          </p:stCondLst>
                                        </p:cTn>
                                        <p:tgtEl>
                                          <p:spTgt spid="7171">
                                            <p:txEl>
                                              <p:pRg st="5" end="5"/>
                                            </p:txEl>
                                          </p:spTgt>
                                        </p:tgtEl>
                                        <p:attrNameLst>
                                          <p:attrName>style.visibility</p:attrName>
                                        </p:attrNameLst>
                                      </p:cBhvr>
                                      <p:to>
                                        <p:strVal val="visible"/>
                                      </p:to>
                                    </p:set>
                                    <p:animEffect transition="in" filter="circle(in)">
                                      <p:cBhvr>
                                        <p:cTn id="24" dur="2000"/>
                                        <p:tgtEl>
                                          <p:spTgt spid="7171">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1" build="p"/>
    </p:bldLst>
  </p:timing>
</p:sld>
</file>

<file path=ppt/slides/slide3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lIns="90488" tIns="44450" rIns="90488" bIns="44450" anchor="ctr"/>
          <a:lstStyle/>
          <a:p>
            <a:pPr eaLnBrk="1" hangingPunct="1"/>
            <a:r>
              <a:rPr lang="en-GB" sz="2800" b="1" dirty="0" smtClean="0"/>
              <a:t>Causal relationships</a:t>
            </a:r>
            <a:endParaRPr lang="en-GB" sz="2800" b="1" dirty="0"/>
          </a:p>
        </p:txBody>
      </p:sp>
      <p:sp>
        <p:nvSpPr>
          <p:cNvPr id="9219" name="Rectangle 3"/>
          <p:cNvSpPr>
            <a:spLocks noGrp="1" noChangeArrowheads="1"/>
          </p:cNvSpPr>
          <p:nvPr>
            <p:ph idx="1"/>
          </p:nvPr>
        </p:nvSpPr>
        <p:spPr/>
        <p:txBody>
          <a:bodyPr lIns="90488" tIns="44450" rIns="90488" bIns="44450"/>
          <a:lstStyle/>
          <a:p>
            <a:pPr eaLnBrk="1" hangingPunct="1"/>
            <a:r>
              <a:rPr lang="en-GB" sz="2500" dirty="0" smtClean="0"/>
              <a:t>Quant</a:t>
            </a:r>
            <a:r>
              <a:rPr lang="en-GB" sz="2500" dirty="0"/>
              <a:t>. are reluctant to move from correlation to causal </a:t>
            </a:r>
            <a:r>
              <a:rPr lang="en-GB" sz="2500" dirty="0" smtClean="0"/>
              <a:t>relationships</a:t>
            </a:r>
          </a:p>
          <a:p>
            <a:r>
              <a:rPr lang="en-GB" sz="2500" dirty="0">
                <a:solidFill>
                  <a:srgbClr val="FFFF00"/>
                </a:solidFill>
              </a:rPr>
              <a:t>A correlation is a measure or degree of relationship between two variables. A set of data can be positively correlated, negatively correlated or not correlated at all. </a:t>
            </a:r>
            <a:endParaRPr lang="en-GB" sz="2500" dirty="0" smtClean="0">
              <a:solidFill>
                <a:srgbClr val="FFFF00"/>
              </a:solidFill>
            </a:endParaRPr>
          </a:p>
          <a:p>
            <a:r>
              <a:rPr lang="en-GB" sz="2500" dirty="0" smtClean="0">
                <a:solidFill>
                  <a:srgbClr val="FFFF00"/>
                </a:solidFill>
              </a:rPr>
              <a:t>As </a:t>
            </a:r>
            <a:r>
              <a:rPr lang="en-GB" sz="2500" dirty="0">
                <a:solidFill>
                  <a:srgbClr val="FFFF00"/>
                </a:solidFill>
              </a:rPr>
              <a:t>one set of values increases the other set tends to increase then it is called a positive correlation</a:t>
            </a:r>
            <a:r>
              <a:rPr lang="en-GB" sz="2500" dirty="0" smtClean="0">
                <a:solidFill>
                  <a:srgbClr val="FFFF00"/>
                </a:solidFill>
              </a:rPr>
              <a:t>. (Varsity, 2019:2)</a:t>
            </a:r>
            <a:endParaRPr lang="en-GB" sz="2500" dirty="0">
              <a:solidFill>
                <a:srgbClr val="FFFF00"/>
              </a:solidFill>
            </a:endParaRPr>
          </a:p>
          <a:p>
            <a:pPr eaLnBrk="1" hangingPunct="1"/>
            <a:r>
              <a:rPr lang="en-GB" sz="2500" dirty="0"/>
              <a:t>e.g.. Rum Vs Methodist </a:t>
            </a:r>
          </a:p>
        </p:txBody>
      </p:sp>
      <p:sp>
        <p:nvSpPr>
          <p:cNvPr id="38914" name="Footer Placeholder 4"/>
          <p:cNvSpPr>
            <a:spLocks noGrp="1"/>
          </p:cNvSpPr>
          <p:nvPr>
            <p:ph type="ftr" sz="quarter" idx="11"/>
          </p:nvPr>
        </p:nvSpPr>
        <p:spPr>
          <a:noFill/>
        </p:spPr>
        <p:txBody>
          <a:bodyPr/>
          <a:lstStyle/>
          <a:p>
            <a:r>
              <a:rPr lang="en-GB" smtClean="0"/>
              <a:t>CH2021 postgraduate</a:t>
            </a:r>
            <a:endParaRPr lang="en-GB"/>
          </a:p>
        </p:txBody>
      </p:sp>
      <p:sp>
        <p:nvSpPr>
          <p:cNvPr id="38915" name="Slide Number Placeholder 5"/>
          <p:cNvSpPr>
            <a:spLocks noGrp="1"/>
          </p:cNvSpPr>
          <p:nvPr>
            <p:ph type="sldNum" sz="quarter" idx="12"/>
          </p:nvPr>
        </p:nvSpPr>
        <p:spPr>
          <a:noFill/>
        </p:spPr>
        <p:txBody>
          <a:bodyPr/>
          <a:lstStyle/>
          <a:p>
            <a:fld id="{FCB6FDA1-5DF4-445F-AE05-0B5A0F3959B7}" type="slidenum">
              <a:rPr lang="en-GB" smtClean="0"/>
              <a:pPr/>
              <a:t>39</a:t>
            </a:fld>
            <a:endParaRPr lang="en-GB"/>
          </a:p>
        </p:txBody>
      </p:sp>
      <p:pic>
        <p:nvPicPr>
          <p:cNvPr id="2" name="Picture 1"/>
          <p:cNvPicPr>
            <a:picLocks noChangeAspect="1"/>
          </p:cNvPicPr>
          <p:nvPr/>
        </p:nvPicPr>
        <p:blipFill>
          <a:blip r:embed="rId3"/>
          <a:stretch>
            <a:fillRect/>
          </a:stretch>
        </p:blipFill>
        <p:spPr>
          <a:xfrm>
            <a:off x="6542323" y="5158854"/>
            <a:ext cx="2601677" cy="1628335"/>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9218"/>
                                        </p:tgtEl>
                                        <p:attrNameLst>
                                          <p:attrName>style.visibility</p:attrName>
                                        </p:attrNameLst>
                                      </p:cBhvr>
                                      <p:to>
                                        <p:strVal val="visible"/>
                                      </p:to>
                                    </p:set>
                                    <p:animEffect transition="in" filter="fade">
                                      <p:cBhvr>
                                        <p:cTn id="7" dur="2000"/>
                                        <p:tgtEl>
                                          <p:spTgt spid="9218"/>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9219">
                                            <p:txEl>
                                              <p:pRg st="0" end="0"/>
                                            </p:txEl>
                                          </p:spTgt>
                                        </p:tgtEl>
                                        <p:attrNameLst>
                                          <p:attrName>style.visibility</p:attrName>
                                        </p:attrNameLst>
                                      </p:cBhvr>
                                      <p:to>
                                        <p:strVal val="visible"/>
                                      </p:to>
                                    </p:set>
                                    <p:animEffect transition="in" filter="wipe(down)">
                                      <p:cBhvr>
                                        <p:cTn id="12" dur="500"/>
                                        <p:tgtEl>
                                          <p:spTgt spid="921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9219">
                                            <p:txEl>
                                              <p:pRg st="1" end="1"/>
                                            </p:txEl>
                                          </p:spTgt>
                                        </p:tgtEl>
                                        <p:attrNameLst>
                                          <p:attrName>style.visibility</p:attrName>
                                        </p:attrNameLst>
                                      </p:cBhvr>
                                      <p:to>
                                        <p:strVal val="visible"/>
                                      </p:to>
                                    </p:set>
                                    <p:animEffect transition="in" filter="wipe(down)">
                                      <p:cBhvr>
                                        <p:cTn id="17" dur="500"/>
                                        <p:tgtEl>
                                          <p:spTgt spid="9219">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9219">
                                            <p:txEl>
                                              <p:pRg st="2" end="2"/>
                                            </p:txEl>
                                          </p:spTgt>
                                        </p:tgtEl>
                                        <p:attrNameLst>
                                          <p:attrName>style.visibility</p:attrName>
                                        </p:attrNameLst>
                                      </p:cBhvr>
                                      <p:to>
                                        <p:strVal val="visible"/>
                                      </p:to>
                                    </p:set>
                                    <p:animEffect transition="in" filter="wipe(down)">
                                      <p:cBhvr>
                                        <p:cTn id="22" dur="500"/>
                                        <p:tgtEl>
                                          <p:spTgt spid="9219">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9219">
                                            <p:txEl>
                                              <p:pRg st="3" end="3"/>
                                            </p:txEl>
                                          </p:spTgt>
                                        </p:tgtEl>
                                        <p:attrNameLst>
                                          <p:attrName>style.visibility</p:attrName>
                                        </p:attrNameLst>
                                      </p:cBhvr>
                                      <p:to>
                                        <p:strVal val="visible"/>
                                      </p:to>
                                    </p:set>
                                    <p:animEffect transition="in" filter="wipe(down)">
                                      <p:cBhvr>
                                        <p:cTn id="27" dur="500"/>
                                        <p:tgtEl>
                                          <p:spTgt spid="921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8" grpId="0"/>
      <p:bldP spid="9219"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hlinkClick r:id="rId2"/>
              </a:rPr>
              <a:t>Examples of correlations that are not causal relationships </a:t>
            </a:r>
            <a:endParaRPr lang="en-GB" dirty="0"/>
          </a:p>
        </p:txBody>
      </p:sp>
      <p:pic>
        <p:nvPicPr>
          <p:cNvPr id="6" name="Content Placeholder 5"/>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125368" y="1628800"/>
            <a:ext cx="8767414" cy="3456384"/>
          </a:xfrm>
        </p:spPr>
      </p:pic>
      <p:sp>
        <p:nvSpPr>
          <p:cNvPr id="4" name="Footer Placeholder 3"/>
          <p:cNvSpPr>
            <a:spLocks noGrp="1"/>
          </p:cNvSpPr>
          <p:nvPr>
            <p:ph type="ftr" sz="quarter" idx="11"/>
          </p:nvPr>
        </p:nvSpPr>
        <p:spPr/>
        <p:txBody>
          <a:bodyPr/>
          <a:lstStyle/>
          <a:p>
            <a:r>
              <a:rPr lang="en-GB" smtClean="0"/>
              <a:t>CH2021 postgraduate</a:t>
            </a:r>
            <a:endParaRPr lang="en-GB"/>
          </a:p>
        </p:txBody>
      </p:sp>
      <p:sp>
        <p:nvSpPr>
          <p:cNvPr id="5" name="Slide Number Placeholder 4"/>
          <p:cNvSpPr>
            <a:spLocks noGrp="1"/>
          </p:cNvSpPr>
          <p:nvPr>
            <p:ph type="sldNum" sz="quarter" idx="12"/>
          </p:nvPr>
        </p:nvSpPr>
        <p:spPr/>
        <p:txBody>
          <a:bodyPr/>
          <a:lstStyle/>
          <a:p>
            <a:fld id="{AD6BC9C1-2377-42E2-A634-3B5944933DEB}" type="slidenum">
              <a:rPr lang="en-GB" smtClean="0"/>
              <a:pPr/>
              <a:t>40</a:t>
            </a:fld>
            <a:endParaRPr lang="en-GB"/>
          </a:p>
        </p:txBody>
      </p:sp>
    </p:spTree>
    <p:extLst>
      <p:ext uri="{BB962C8B-B14F-4D97-AF65-F5344CB8AC3E}">
        <p14:creationId xmlns:p14="http://schemas.microsoft.com/office/powerpoint/2010/main" val="3036081370"/>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4" name="Footer Placeholder 3"/>
          <p:cNvSpPr>
            <a:spLocks noGrp="1"/>
          </p:cNvSpPr>
          <p:nvPr>
            <p:ph type="ftr" sz="quarter" idx="11"/>
          </p:nvPr>
        </p:nvSpPr>
        <p:spPr/>
        <p:txBody>
          <a:bodyPr/>
          <a:lstStyle/>
          <a:p>
            <a:r>
              <a:rPr lang="en-GB" smtClean="0"/>
              <a:t>CH2021 postgraduate</a:t>
            </a:r>
            <a:endParaRPr lang="en-GB" dirty="0"/>
          </a:p>
        </p:txBody>
      </p:sp>
      <p:sp>
        <p:nvSpPr>
          <p:cNvPr id="5" name="Slide Number Placeholder 4"/>
          <p:cNvSpPr>
            <a:spLocks noGrp="1"/>
          </p:cNvSpPr>
          <p:nvPr>
            <p:ph type="sldNum" sz="quarter" idx="12"/>
          </p:nvPr>
        </p:nvSpPr>
        <p:spPr/>
        <p:txBody>
          <a:bodyPr/>
          <a:lstStyle/>
          <a:p>
            <a:fld id="{AD6BC9C1-2377-42E2-A634-3B5944933DEB}" type="slidenum">
              <a:rPr lang="en-GB" smtClean="0"/>
              <a:pPr/>
              <a:t>41</a:t>
            </a:fld>
            <a:endParaRPr lang="en-GB" dirty="0"/>
          </a:p>
        </p:txBody>
      </p:sp>
      <p:sp>
        <p:nvSpPr>
          <p:cNvPr id="8" name="Content Placeholder 7"/>
          <p:cNvSpPr>
            <a:spLocks noGrp="1"/>
          </p:cNvSpPr>
          <p:nvPr>
            <p:ph idx="1"/>
          </p:nvPr>
        </p:nvSpPr>
        <p:spPr/>
        <p:txBody>
          <a:bodyPr/>
          <a:lstStyle/>
          <a:p>
            <a:endParaRPr lang="en-GB"/>
          </a:p>
        </p:txBody>
      </p:sp>
      <p:pic>
        <p:nvPicPr>
          <p:cNvPr id="9" name="Picture 8"/>
          <p:cNvPicPr>
            <a:picLocks noChangeAspect="1"/>
          </p:cNvPicPr>
          <p:nvPr/>
        </p:nvPicPr>
        <p:blipFill>
          <a:blip r:embed="rId2"/>
          <a:stretch>
            <a:fillRect/>
          </a:stretch>
        </p:blipFill>
        <p:spPr>
          <a:xfrm>
            <a:off x="13044" y="873125"/>
            <a:ext cx="9109656" cy="5300410"/>
          </a:xfrm>
          <a:prstGeom prst="rect">
            <a:avLst/>
          </a:prstGeom>
        </p:spPr>
      </p:pic>
    </p:spTree>
    <p:extLst>
      <p:ext uri="{BB962C8B-B14F-4D97-AF65-F5344CB8AC3E}">
        <p14:creationId xmlns:p14="http://schemas.microsoft.com/office/powerpoint/2010/main" val="846060481"/>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lIns="90488" tIns="44450" rIns="90488" bIns="44450" anchor="ctr"/>
          <a:lstStyle/>
          <a:p>
            <a:pPr eaLnBrk="1" hangingPunct="1"/>
            <a:r>
              <a:rPr lang="en-GB" sz="2800" b="1" dirty="0" smtClean="0"/>
              <a:t>Some Other Points</a:t>
            </a:r>
            <a:endParaRPr lang="en-GB" sz="2800" b="1" dirty="0"/>
          </a:p>
        </p:txBody>
      </p:sp>
      <p:sp>
        <p:nvSpPr>
          <p:cNvPr id="9219" name="Rectangle 3"/>
          <p:cNvSpPr>
            <a:spLocks noGrp="1" noChangeArrowheads="1"/>
          </p:cNvSpPr>
          <p:nvPr>
            <p:ph idx="1"/>
          </p:nvPr>
        </p:nvSpPr>
        <p:spPr/>
        <p:txBody>
          <a:bodyPr lIns="90488" tIns="44450" rIns="90488" bIns="44450"/>
          <a:lstStyle/>
          <a:p>
            <a:r>
              <a:rPr lang="en-GB" sz="2500" dirty="0"/>
              <a:t>Independent Vs dependent </a:t>
            </a:r>
            <a:r>
              <a:rPr lang="en-GB" sz="2500" dirty="0" smtClean="0"/>
              <a:t>variables</a:t>
            </a:r>
          </a:p>
          <a:p>
            <a:pPr eaLnBrk="1" hangingPunct="1"/>
            <a:r>
              <a:rPr lang="en-GB" sz="2500" dirty="0" smtClean="0"/>
              <a:t>Uses a special language and conceptual lenses</a:t>
            </a:r>
          </a:p>
          <a:p>
            <a:pPr eaLnBrk="1" hangingPunct="1"/>
            <a:r>
              <a:rPr lang="en-GB" sz="2500" dirty="0" smtClean="0"/>
              <a:t>Not for LAWS but for cumulative generalisations</a:t>
            </a:r>
          </a:p>
          <a:p>
            <a:pPr eaLnBrk="1" hangingPunct="1"/>
            <a:r>
              <a:rPr lang="en-GB" sz="2500" dirty="0" smtClean="0"/>
              <a:t>‘the cart leading the horse’ </a:t>
            </a:r>
          </a:p>
          <a:p>
            <a:pPr eaLnBrk="1" hangingPunct="1"/>
            <a:r>
              <a:rPr lang="en-GB" sz="2500" dirty="0" smtClean="0">
                <a:solidFill>
                  <a:srgbClr val="FFFF00"/>
                </a:solidFill>
              </a:rPr>
              <a:t>Conclusion</a:t>
            </a:r>
            <a:endParaRPr lang="en-GB" sz="2500" dirty="0">
              <a:solidFill>
                <a:srgbClr val="FFFF00"/>
              </a:solidFill>
            </a:endParaRPr>
          </a:p>
        </p:txBody>
      </p:sp>
      <p:sp>
        <p:nvSpPr>
          <p:cNvPr id="38914" name="Footer Placeholder 4"/>
          <p:cNvSpPr>
            <a:spLocks noGrp="1"/>
          </p:cNvSpPr>
          <p:nvPr>
            <p:ph type="ftr" sz="quarter" idx="11"/>
          </p:nvPr>
        </p:nvSpPr>
        <p:spPr>
          <a:noFill/>
        </p:spPr>
        <p:txBody>
          <a:bodyPr/>
          <a:lstStyle/>
          <a:p>
            <a:r>
              <a:rPr lang="en-GB" smtClean="0"/>
              <a:t>CH2021 postgraduate</a:t>
            </a:r>
            <a:endParaRPr lang="en-GB"/>
          </a:p>
        </p:txBody>
      </p:sp>
      <p:sp>
        <p:nvSpPr>
          <p:cNvPr id="38915" name="Slide Number Placeholder 5"/>
          <p:cNvSpPr>
            <a:spLocks noGrp="1"/>
          </p:cNvSpPr>
          <p:nvPr>
            <p:ph type="sldNum" sz="quarter" idx="12"/>
          </p:nvPr>
        </p:nvSpPr>
        <p:spPr>
          <a:noFill/>
        </p:spPr>
        <p:txBody>
          <a:bodyPr/>
          <a:lstStyle/>
          <a:p>
            <a:fld id="{FCB6FDA1-5DF4-445F-AE05-0B5A0F3959B7}" type="slidenum">
              <a:rPr lang="en-GB" smtClean="0"/>
              <a:pPr/>
              <a:t>42</a:t>
            </a:fld>
            <a:endParaRPr lang="en-GB"/>
          </a:p>
        </p:txBody>
      </p:sp>
      <p:pic>
        <p:nvPicPr>
          <p:cNvPr id="2" name="Picture 1"/>
          <p:cNvPicPr>
            <a:picLocks noChangeAspect="1"/>
          </p:cNvPicPr>
          <p:nvPr/>
        </p:nvPicPr>
        <p:blipFill>
          <a:blip r:embed="rId3"/>
          <a:stretch>
            <a:fillRect/>
          </a:stretch>
        </p:blipFill>
        <p:spPr>
          <a:xfrm>
            <a:off x="2216632" y="4234618"/>
            <a:ext cx="4572000" cy="2286000"/>
          </a:xfrm>
          <a:prstGeom prst="rect">
            <a:avLst/>
          </a:prstGeom>
        </p:spPr>
      </p:pic>
    </p:spTree>
    <p:extLst>
      <p:ext uri="{BB962C8B-B14F-4D97-AF65-F5344CB8AC3E}">
        <p14:creationId xmlns:p14="http://schemas.microsoft.com/office/powerpoint/2010/main" val="4140629073"/>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9218"/>
                                        </p:tgtEl>
                                        <p:attrNameLst>
                                          <p:attrName>style.visibility</p:attrName>
                                        </p:attrNameLst>
                                      </p:cBhvr>
                                      <p:to>
                                        <p:strVal val="visible"/>
                                      </p:to>
                                    </p:set>
                                    <p:animEffect transition="in" filter="fade">
                                      <p:cBhvr>
                                        <p:cTn id="7" dur="2000"/>
                                        <p:tgtEl>
                                          <p:spTgt spid="9218"/>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9219">
                                            <p:txEl>
                                              <p:pRg st="0" end="0"/>
                                            </p:txEl>
                                          </p:spTgt>
                                        </p:tgtEl>
                                        <p:attrNameLst>
                                          <p:attrName>style.visibility</p:attrName>
                                        </p:attrNameLst>
                                      </p:cBhvr>
                                      <p:to>
                                        <p:strVal val="visible"/>
                                      </p:to>
                                    </p:set>
                                    <p:animEffect transition="in" filter="wipe(down)">
                                      <p:cBhvr>
                                        <p:cTn id="12" dur="500"/>
                                        <p:tgtEl>
                                          <p:spTgt spid="921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9219">
                                            <p:txEl>
                                              <p:pRg st="1" end="1"/>
                                            </p:txEl>
                                          </p:spTgt>
                                        </p:tgtEl>
                                        <p:attrNameLst>
                                          <p:attrName>style.visibility</p:attrName>
                                        </p:attrNameLst>
                                      </p:cBhvr>
                                      <p:to>
                                        <p:strVal val="visible"/>
                                      </p:to>
                                    </p:set>
                                    <p:animEffect transition="in" filter="wipe(down)">
                                      <p:cBhvr>
                                        <p:cTn id="17" dur="500"/>
                                        <p:tgtEl>
                                          <p:spTgt spid="9219">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9219">
                                            <p:txEl>
                                              <p:pRg st="2" end="2"/>
                                            </p:txEl>
                                          </p:spTgt>
                                        </p:tgtEl>
                                        <p:attrNameLst>
                                          <p:attrName>style.visibility</p:attrName>
                                        </p:attrNameLst>
                                      </p:cBhvr>
                                      <p:to>
                                        <p:strVal val="visible"/>
                                      </p:to>
                                    </p:set>
                                    <p:animEffect transition="in" filter="wipe(down)">
                                      <p:cBhvr>
                                        <p:cTn id="22" dur="500"/>
                                        <p:tgtEl>
                                          <p:spTgt spid="9219">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9219">
                                            <p:txEl>
                                              <p:pRg st="3" end="3"/>
                                            </p:txEl>
                                          </p:spTgt>
                                        </p:tgtEl>
                                        <p:attrNameLst>
                                          <p:attrName>style.visibility</p:attrName>
                                        </p:attrNameLst>
                                      </p:cBhvr>
                                      <p:to>
                                        <p:strVal val="visible"/>
                                      </p:to>
                                    </p:set>
                                    <p:animEffect transition="in" filter="wipe(down)">
                                      <p:cBhvr>
                                        <p:cTn id="27" dur="500"/>
                                        <p:tgtEl>
                                          <p:spTgt spid="9219">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9219">
                                            <p:txEl>
                                              <p:pRg st="4" end="4"/>
                                            </p:txEl>
                                          </p:spTgt>
                                        </p:tgtEl>
                                        <p:attrNameLst>
                                          <p:attrName>style.visibility</p:attrName>
                                        </p:attrNameLst>
                                      </p:cBhvr>
                                      <p:to>
                                        <p:strVal val="visible"/>
                                      </p:to>
                                    </p:set>
                                    <p:animEffect transition="in" filter="wipe(down)">
                                      <p:cBhvr>
                                        <p:cTn id="32" dur="500"/>
                                        <p:tgtEl>
                                          <p:spTgt spid="921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8" grpId="0"/>
      <p:bldP spid="9219" grpId="0" build="p"/>
    </p:bldLst>
  </p:timing>
</p:sld>
</file>

<file path=ppt/slides/slide4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1250" name="Rectangle 2"/>
          <p:cNvSpPr>
            <a:spLocks noGrp="1" noChangeArrowheads="1"/>
          </p:cNvSpPr>
          <p:nvPr>
            <p:ph type="ctrTitle"/>
          </p:nvPr>
        </p:nvSpPr>
        <p:spPr>
          <a:xfrm>
            <a:off x="827584" y="188640"/>
            <a:ext cx="6480048" cy="2301240"/>
          </a:xfrm>
        </p:spPr>
        <p:txBody>
          <a:bodyPr/>
          <a:lstStyle/>
          <a:p>
            <a:pPr eaLnBrk="1" hangingPunct="1"/>
            <a:r>
              <a:rPr lang="en-GB" sz="3600" dirty="0"/>
              <a:t>Some </a:t>
            </a:r>
            <a:r>
              <a:rPr lang="en-GB" sz="3600" dirty="0" smtClean="0"/>
              <a:t>Fundamental </a:t>
            </a:r>
            <a:r>
              <a:rPr lang="en-GB" sz="3600" dirty="0"/>
              <a:t>Research Concepts</a:t>
            </a:r>
          </a:p>
        </p:txBody>
      </p:sp>
      <p:sp>
        <p:nvSpPr>
          <p:cNvPr id="39938" name="Rectangle 9"/>
          <p:cNvSpPr>
            <a:spLocks noGrp="1" noChangeArrowheads="1"/>
          </p:cNvSpPr>
          <p:nvPr>
            <p:ph type="ftr" sz="quarter" idx="11"/>
          </p:nvPr>
        </p:nvSpPr>
        <p:spPr>
          <a:noFill/>
        </p:spPr>
        <p:txBody>
          <a:bodyPr/>
          <a:lstStyle/>
          <a:p>
            <a:r>
              <a:rPr lang="en-GB" smtClean="0"/>
              <a:t>CH2021 postgraduate</a:t>
            </a:r>
            <a:endParaRPr lang="en-GB"/>
          </a:p>
        </p:txBody>
      </p:sp>
      <p:sp>
        <p:nvSpPr>
          <p:cNvPr id="39939" name="Rectangle 10"/>
          <p:cNvSpPr>
            <a:spLocks noGrp="1" noChangeArrowheads="1"/>
          </p:cNvSpPr>
          <p:nvPr>
            <p:ph type="sldNum" sz="quarter" idx="12"/>
          </p:nvPr>
        </p:nvSpPr>
        <p:spPr>
          <a:noFill/>
        </p:spPr>
        <p:txBody>
          <a:bodyPr/>
          <a:lstStyle/>
          <a:p>
            <a:fld id="{DF88DA11-4F60-466D-B07A-70EFEEF95957}" type="slidenum">
              <a:rPr lang="en-GB" smtClean="0"/>
              <a:pPr/>
              <a:t>43</a:t>
            </a:fld>
            <a:endParaRPr lang="en-GB"/>
          </a:p>
        </p:txBody>
      </p:sp>
      <p:sp>
        <p:nvSpPr>
          <p:cNvPr id="39943" name="WordArt 6"/>
          <p:cNvSpPr>
            <a:spLocks noChangeArrowheads="1" noChangeShapeType="1" noTextEdit="1"/>
          </p:cNvSpPr>
          <p:nvPr/>
        </p:nvSpPr>
        <p:spPr bwMode="auto">
          <a:xfrm>
            <a:off x="3861456" y="4800378"/>
            <a:ext cx="2352675" cy="1295400"/>
          </a:xfrm>
          <a:prstGeom prst="rect">
            <a:avLst/>
          </a:prstGeom>
        </p:spPr>
        <p:txBody>
          <a:bodyPr wrap="none" fromWordArt="1">
            <a:prstTxWarp prst="textPlain">
              <a:avLst>
                <a:gd name="adj" fmla="val 50000"/>
              </a:avLst>
            </a:prstTxWarp>
          </a:bodyPr>
          <a:lstStyle/>
          <a:p>
            <a:pPr algn="ctr"/>
            <a:r>
              <a:rPr lang="en-GB" sz="3600" kern="10" dirty="0">
                <a:ln w="12700">
                  <a:solidFill>
                    <a:srgbClr val="EAEAEA"/>
                  </a:solidFill>
                  <a:round/>
                  <a:headEnd/>
                  <a:tailEnd/>
                </a:ln>
                <a:gradFill rotWithShape="1">
                  <a:gsLst>
                    <a:gs pos="0">
                      <a:srgbClr val="A603AB"/>
                    </a:gs>
                    <a:gs pos="12000">
                      <a:srgbClr val="E81766"/>
                    </a:gs>
                    <a:gs pos="27000">
                      <a:srgbClr val="EE3F17"/>
                    </a:gs>
                    <a:gs pos="48000">
                      <a:srgbClr val="FFFF00"/>
                    </a:gs>
                    <a:gs pos="64999">
                      <a:srgbClr val="1A8D48"/>
                    </a:gs>
                    <a:gs pos="78999">
                      <a:srgbClr val="0819FB"/>
                    </a:gs>
                    <a:gs pos="100000">
                      <a:srgbClr val="A603AB"/>
                    </a:gs>
                  </a:gsLst>
                  <a:lin ang="0" scaled="1"/>
                </a:gradFill>
                <a:effectLst>
                  <a:outerShdw dist="35921" dir="2700000" sy="50000" kx="2115830" algn="bl" rotWithShape="0">
                    <a:srgbClr val="C0C0C0">
                      <a:alpha val="79999"/>
                    </a:srgbClr>
                  </a:outerShdw>
                </a:effectLst>
                <a:latin typeface="Arial Black"/>
              </a:rPr>
              <a:t>Variables</a:t>
            </a:r>
          </a:p>
        </p:txBody>
      </p:sp>
      <p:sp>
        <p:nvSpPr>
          <p:cNvPr id="39944" name="WordArt 7"/>
          <p:cNvSpPr>
            <a:spLocks noChangeArrowheads="1" noChangeShapeType="1" noTextEdit="1"/>
          </p:cNvSpPr>
          <p:nvPr/>
        </p:nvSpPr>
        <p:spPr bwMode="auto">
          <a:xfrm rot="2284799">
            <a:off x="848336" y="2353184"/>
            <a:ext cx="3421093" cy="1506543"/>
          </a:xfrm>
          <a:prstGeom prst="rect">
            <a:avLst/>
          </a:prstGeom>
        </p:spPr>
        <p:txBody>
          <a:bodyPr wrap="none" fromWordArt="1">
            <a:prstTxWarp prst="textPlain">
              <a:avLst>
                <a:gd name="adj" fmla="val 49629"/>
              </a:avLst>
            </a:prstTxWarp>
          </a:bodyPr>
          <a:lstStyle/>
          <a:p>
            <a:pPr algn="ctr"/>
            <a:r>
              <a:rPr lang="en-GB" sz="3600" kern="10" dirty="0">
                <a:ln w="12700">
                  <a:solidFill>
                    <a:srgbClr val="EAEAEA"/>
                  </a:solidFill>
                  <a:round/>
                  <a:headEnd/>
                  <a:tailEnd/>
                </a:ln>
                <a:gradFill rotWithShape="1">
                  <a:gsLst>
                    <a:gs pos="0">
                      <a:srgbClr val="A603AB"/>
                    </a:gs>
                    <a:gs pos="12000">
                      <a:srgbClr val="E81766"/>
                    </a:gs>
                    <a:gs pos="27000">
                      <a:srgbClr val="EE3F17"/>
                    </a:gs>
                    <a:gs pos="48000">
                      <a:srgbClr val="FFFF00"/>
                    </a:gs>
                    <a:gs pos="64999">
                      <a:srgbClr val="1A8D48"/>
                    </a:gs>
                    <a:gs pos="78999">
                      <a:srgbClr val="0819FB"/>
                    </a:gs>
                    <a:gs pos="100000">
                      <a:srgbClr val="A603AB"/>
                    </a:gs>
                  </a:gsLst>
                  <a:lin ang="0" scaled="1"/>
                </a:gradFill>
                <a:effectLst>
                  <a:outerShdw dist="35921" dir="2700000" sy="50000" kx="2115830" algn="bl" rotWithShape="0">
                    <a:srgbClr val="C0C0C0">
                      <a:alpha val="79999"/>
                    </a:srgbClr>
                  </a:outerShdw>
                </a:effectLst>
                <a:latin typeface="Arial Black"/>
              </a:rPr>
              <a:t>Hypotheses</a:t>
            </a:r>
          </a:p>
          <a:p>
            <a:pPr algn="ctr"/>
            <a:r>
              <a:rPr lang="en-GB" sz="3600" kern="10" dirty="0">
                <a:ln w="12700">
                  <a:solidFill>
                    <a:srgbClr val="EAEAEA"/>
                  </a:solidFill>
                  <a:round/>
                  <a:headEnd/>
                  <a:tailEnd/>
                </a:ln>
                <a:gradFill rotWithShape="1">
                  <a:gsLst>
                    <a:gs pos="0">
                      <a:srgbClr val="A603AB"/>
                    </a:gs>
                    <a:gs pos="12000">
                      <a:srgbClr val="E81766"/>
                    </a:gs>
                    <a:gs pos="27000">
                      <a:srgbClr val="EE3F17"/>
                    </a:gs>
                    <a:gs pos="48000">
                      <a:srgbClr val="FFFF00"/>
                    </a:gs>
                    <a:gs pos="64999">
                      <a:srgbClr val="1A8D48"/>
                    </a:gs>
                    <a:gs pos="78999">
                      <a:srgbClr val="0819FB"/>
                    </a:gs>
                    <a:gs pos="100000">
                      <a:srgbClr val="A603AB"/>
                    </a:gs>
                  </a:gsLst>
                  <a:lin ang="0" scaled="1"/>
                </a:gradFill>
                <a:effectLst>
                  <a:outerShdw dist="35921" dir="2700000" sy="50000" kx="2115830" algn="bl" rotWithShape="0">
                    <a:srgbClr val="C0C0C0">
                      <a:alpha val="79999"/>
                    </a:srgbClr>
                  </a:outerShdw>
                </a:effectLst>
                <a:latin typeface="Arial Black"/>
              </a:rPr>
              <a:t>Or</a:t>
            </a:r>
          </a:p>
          <a:p>
            <a:pPr algn="ctr"/>
            <a:r>
              <a:rPr lang="en-GB" sz="3600" kern="10" dirty="0">
                <a:ln w="12700">
                  <a:solidFill>
                    <a:srgbClr val="EAEAEA"/>
                  </a:solidFill>
                  <a:round/>
                  <a:headEnd/>
                  <a:tailEnd/>
                </a:ln>
                <a:gradFill rotWithShape="1">
                  <a:gsLst>
                    <a:gs pos="0">
                      <a:srgbClr val="A603AB"/>
                    </a:gs>
                    <a:gs pos="12000">
                      <a:srgbClr val="E81766"/>
                    </a:gs>
                    <a:gs pos="27000">
                      <a:srgbClr val="EE3F17"/>
                    </a:gs>
                    <a:gs pos="48000">
                      <a:srgbClr val="FFFF00"/>
                    </a:gs>
                    <a:gs pos="64999">
                      <a:srgbClr val="1A8D48"/>
                    </a:gs>
                    <a:gs pos="78999">
                      <a:srgbClr val="0819FB"/>
                    </a:gs>
                    <a:gs pos="100000">
                      <a:srgbClr val="A603AB"/>
                    </a:gs>
                  </a:gsLst>
                  <a:lin ang="0" scaled="1"/>
                </a:gradFill>
                <a:effectLst>
                  <a:outerShdw dist="35921" dir="2700000" sy="50000" kx="2115830" algn="bl" rotWithShape="0">
                    <a:srgbClr val="C0C0C0">
                      <a:alpha val="79999"/>
                    </a:srgbClr>
                  </a:outerShdw>
                </a:effectLst>
                <a:latin typeface="Arial Black"/>
              </a:rPr>
              <a:t>Objectives</a:t>
            </a:r>
          </a:p>
        </p:txBody>
      </p:sp>
      <p:sp>
        <p:nvSpPr>
          <p:cNvPr id="39945" name="WordArt 8"/>
          <p:cNvSpPr>
            <a:spLocks noChangeArrowheads="1" noChangeShapeType="1" noTextEdit="1"/>
          </p:cNvSpPr>
          <p:nvPr/>
        </p:nvSpPr>
        <p:spPr bwMode="auto">
          <a:xfrm rot="20261122">
            <a:off x="5223939" y="2670231"/>
            <a:ext cx="3817937" cy="792163"/>
          </a:xfrm>
          <a:prstGeom prst="rect">
            <a:avLst/>
          </a:prstGeom>
        </p:spPr>
        <p:txBody>
          <a:bodyPr wrap="none" fromWordArt="1">
            <a:prstTxWarp prst="textPlain">
              <a:avLst>
                <a:gd name="adj" fmla="val 50000"/>
              </a:avLst>
            </a:prstTxWarp>
          </a:bodyPr>
          <a:lstStyle/>
          <a:p>
            <a:pPr algn="ctr"/>
            <a:r>
              <a:rPr lang="en-GB" sz="3600" kern="10" dirty="0">
                <a:ln w="12700">
                  <a:solidFill>
                    <a:srgbClr val="EAEAEA"/>
                  </a:solidFill>
                  <a:round/>
                  <a:headEnd/>
                  <a:tailEnd/>
                </a:ln>
                <a:gradFill rotWithShape="1">
                  <a:gsLst>
                    <a:gs pos="0">
                      <a:srgbClr val="A603AB"/>
                    </a:gs>
                    <a:gs pos="12000">
                      <a:srgbClr val="E81766"/>
                    </a:gs>
                    <a:gs pos="27000">
                      <a:srgbClr val="EE3F17"/>
                    </a:gs>
                    <a:gs pos="48000">
                      <a:srgbClr val="FFFF00"/>
                    </a:gs>
                    <a:gs pos="64999">
                      <a:srgbClr val="1A8D48"/>
                    </a:gs>
                    <a:gs pos="78999">
                      <a:srgbClr val="0819FB"/>
                    </a:gs>
                    <a:gs pos="100000">
                      <a:srgbClr val="A603AB"/>
                    </a:gs>
                  </a:gsLst>
                  <a:lin ang="0" scaled="1"/>
                </a:gradFill>
                <a:effectLst>
                  <a:outerShdw dist="35921" dir="2700000" sy="50000" kx="2115830" algn="bl" rotWithShape="0">
                    <a:srgbClr val="C0C0C0">
                      <a:alpha val="79999"/>
                    </a:srgbClr>
                  </a:outerShdw>
                </a:effectLst>
                <a:latin typeface="Arial Black"/>
              </a:rPr>
              <a:t>Reliability &amp; </a:t>
            </a:r>
          </a:p>
          <a:p>
            <a:pPr algn="ctr"/>
            <a:r>
              <a:rPr lang="en-GB" sz="3600" kern="10" dirty="0">
                <a:ln w="12700">
                  <a:solidFill>
                    <a:srgbClr val="EAEAEA"/>
                  </a:solidFill>
                  <a:round/>
                  <a:headEnd/>
                  <a:tailEnd/>
                </a:ln>
                <a:gradFill rotWithShape="1">
                  <a:gsLst>
                    <a:gs pos="0">
                      <a:srgbClr val="A603AB"/>
                    </a:gs>
                    <a:gs pos="12000">
                      <a:srgbClr val="E81766"/>
                    </a:gs>
                    <a:gs pos="27000">
                      <a:srgbClr val="EE3F17"/>
                    </a:gs>
                    <a:gs pos="48000">
                      <a:srgbClr val="FFFF00"/>
                    </a:gs>
                    <a:gs pos="64999">
                      <a:srgbClr val="1A8D48"/>
                    </a:gs>
                    <a:gs pos="78999">
                      <a:srgbClr val="0819FB"/>
                    </a:gs>
                    <a:gs pos="100000">
                      <a:srgbClr val="A603AB"/>
                    </a:gs>
                  </a:gsLst>
                  <a:lin ang="0" scaled="1"/>
                </a:gradFill>
                <a:effectLst>
                  <a:outerShdw dist="35921" dir="2700000" sy="50000" kx="2115830" algn="bl" rotWithShape="0">
                    <a:srgbClr val="C0C0C0">
                      <a:alpha val="79999"/>
                    </a:srgbClr>
                  </a:outerShdw>
                </a:effectLst>
                <a:latin typeface="Arial Black"/>
              </a:rPr>
              <a:t>Validity</a:t>
            </a:r>
          </a:p>
        </p:txBody>
      </p:sp>
      <p:pic>
        <p:nvPicPr>
          <p:cNvPr id="2" name="Picture 1"/>
          <p:cNvPicPr>
            <a:picLocks noChangeAspect="1"/>
          </p:cNvPicPr>
          <p:nvPr/>
        </p:nvPicPr>
        <p:blipFill>
          <a:blip r:embed="rId3"/>
          <a:stretch>
            <a:fillRect/>
          </a:stretch>
        </p:blipFill>
        <p:spPr>
          <a:xfrm>
            <a:off x="2931" y="5102286"/>
            <a:ext cx="3121269" cy="1755714"/>
          </a:xfrm>
          <a:prstGeom prst="rect">
            <a:avLst/>
          </a:prstGeom>
        </p:spPr>
      </p:pic>
      <p:pic>
        <p:nvPicPr>
          <p:cNvPr id="3" name="Picture 2"/>
          <p:cNvPicPr>
            <a:picLocks noChangeAspect="1"/>
          </p:cNvPicPr>
          <p:nvPr/>
        </p:nvPicPr>
        <p:blipFill>
          <a:blip r:embed="rId4"/>
          <a:stretch>
            <a:fillRect/>
          </a:stretch>
        </p:blipFill>
        <p:spPr>
          <a:xfrm>
            <a:off x="7053820" y="5424449"/>
            <a:ext cx="2087249" cy="1391499"/>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81250"/>
                                        </p:tgtEl>
                                        <p:attrNameLst>
                                          <p:attrName>style.visibility</p:attrName>
                                        </p:attrNameLst>
                                      </p:cBhvr>
                                      <p:to>
                                        <p:strVal val="visible"/>
                                      </p:to>
                                    </p:set>
                                    <p:animEffect transition="in" filter="fade">
                                      <p:cBhvr>
                                        <p:cTn id="7" dur="2000"/>
                                        <p:tgtEl>
                                          <p:spTgt spid="1812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1250" grpId="0"/>
    </p:bldLst>
  </p:timing>
</p:sld>
</file>

<file path=ppt/slides/slide4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2274" name="Rectangle 2"/>
          <p:cNvSpPr>
            <a:spLocks noGrp="1" noChangeArrowheads="1"/>
          </p:cNvSpPr>
          <p:nvPr>
            <p:ph type="title"/>
          </p:nvPr>
        </p:nvSpPr>
        <p:spPr/>
        <p:txBody>
          <a:bodyPr/>
          <a:lstStyle/>
          <a:p>
            <a:pPr eaLnBrk="1" hangingPunct="1"/>
            <a:r>
              <a:rPr lang="en-GB" sz="2800" b="1"/>
              <a:t>Independent and dependent variables</a:t>
            </a:r>
          </a:p>
        </p:txBody>
      </p:sp>
      <p:sp>
        <p:nvSpPr>
          <p:cNvPr id="40962" name="Footer Placeholder 4"/>
          <p:cNvSpPr>
            <a:spLocks noGrp="1"/>
          </p:cNvSpPr>
          <p:nvPr>
            <p:ph type="ftr" sz="quarter" idx="11"/>
          </p:nvPr>
        </p:nvSpPr>
        <p:spPr>
          <a:noFill/>
        </p:spPr>
        <p:txBody>
          <a:bodyPr/>
          <a:lstStyle/>
          <a:p>
            <a:r>
              <a:rPr lang="en-GB" smtClean="0"/>
              <a:t>CH2021 postgraduate</a:t>
            </a:r>
            <a:endParaRPr lang="en-GB"/>
          </a:p>
        </p:txBody>
      </p:sp>
      <p:sp>
        <p:nvSpPr>
          <p:cNvPr id="40963" name="Slide Number Placeholder 5"/>
          <p:cNvSpPr>
            <a:spLocks noGrp="1"/>
          </p:cNvSpPr>
          <p:nvPr>
            <p:ph type="sldNum" sz="quarter" idx="12"/>
          </p:nvPr>
        </p:nvSpPr>
        <p:spPr>
          <a:noFill/>
        </p:spPr>
        <p:txBody>
          <a:bodyPr/>
          <a:lstStyle/>
          <a:p>
            <a:fld id="{145A33B3-2D20-448A-AE4B-F308B24CE615}" type="slidenum">
              <a:rPr lang="en-GB" smtClean="0"/>
              <a:pPr/>
              <a:t>44</a:t>
            </a:fld>
            <a:endParaRPr lang="en-GB"/>
          </a:p>
        </p:txBody>
      </p:sp>
      <p:sp>
        <p:nvSpPr>
          <p:cNvPr id="40965" name="Rectangle 3"/>
          <p:cNvSpPr>
            <a:spLocks noChangeArrowheads="1"/>
          </p:cNvSpPr>
          <p:nvPr/>
        </p:nvSpPr>
        <p:spPr bwMode="auto">
          <a:xfrm>
            <a:off x="1042988" y="1557338"/>
            <a:ext cx="7921625" cy="1463675"/>
          </a:xfrm>
          <a:prstGeom prst="rect">
            <a:avLst/>
          </a:prstGeom>
          <a:noFill/>
          <a:ln w="9525">
            <a:noFill/>
            <a:miter lim="800000"/>
            <a:headEnd/>
            <a:tailEnd/>
          </a:ln>
        </p:spPr>
        <p:txBody>
          <a:bodyPr>
            <a:spAutoFit/>
          </a:bodyPr>
          <a:lstStyle/>
          <a:p>
            <a:pPr>
              <a:spcBef>
                <a:spcPct val="50000"/>
              </a:spcBef>
            </a:pPr>
            <a:r>
              <a:rPr lang="en-GB" sz="2000" b="1">
                <a:latin typeface="Arial" charset="0"/>
              </a:rPr>
              <a:t>Independent variable:</a:t>
            </a:r>
            <a:r>
              <a:rPr lang="en-GB" sz="2000">
                <a:latin typeface="Arial" charset="0"/>
              </a:rPr>
              <a:t> the variable that the experimenter manipulates to see whether it has an effect on the other variable.</a:t>
            </a:r>
          </a:p>
          <a:p>
            <a:pPr>
              <a:spcBef>
                <a:spcPct val="50000"/>
              </a:spcBef>
            </a:pPr>
            <a:r>
              <a:rPr lang="en-GB" sz="2000" b="1">
                <a:latin typeface="Arial" charset="0"/>
              </a:rPr>
              <a:t>Dependent variable:</a:t>
            </a:r>
            <a:r>
              <a:rPr lang="en-GB" sz="2000">
                <a:latin typeface="Arial" charset="0"/>
              </a:rPr>
              <a:t> the variable which is dependent on the way in which the experimenter manipulates the independent variable.</a:t>
            </a:r>
          </a:p>
        </p:txBody>
      </p:sp>
      <p:sp>
        <p:nvSpPr>
          <p:cNvPr id="40966" name="AutoShape 56"/>
          <p:cNvSpPr>
            <a:spLocks noChangeArrowheads="1"/>
          </p:cNvSpPr>
          <p:nvPr/>
        </p:nvSpPr>
        <p:spPr bwMode="auto">
          <a:xfrm>
            <a:off x="0" y="3500438"/>
            <a:ext cx="1296988" cy="1439862"/>
          </a:xfrm>
          <a:prstGeom prst="rightArrowCallout">
            <a:avLst>
              <a:gd name="adj1" fmla="val 27754"/>
              <a:gd name="adj2" fmla="val 27754"/>
              <a:gd name="adj3" fmla="val 16667"/>
              <a:gd name="adj4" fmla="val 66667"/>
            </a:avLst>
          </a:prstGeom>
          <a:solidFill>
            <a:schemeClr val="accent1"/>
          </a:solidFill>
          <a:ln w="12700">
            <a:solidFill>
              <a:schemeClr val="tx1"/>
            </a:solidFill>
            <a:miter lim="800000"/>
            <a:headEnd/>
            <a:tailEnd/>
          </a:ln>
        </p:spPr>
        <p:txBody>
          <a:bodyPr wrap="none" anchor="ctr"/>
          <a:lstStyle/>
          <a:p>
            <a:endParaRPr lang="en-US" sz="1800"/>
          </a:p>
        </p:txBody>
      </p:sp>
      <p:sp>
        <p:nvSpPr>
          <p:cNvPr id="40967" name="Text Box 57"/>
          <p:cNvSpPr txBox="1">
            <a:spLocks noChangeArrowheads="1"/>
          </p:cNvSpPr>
          <p:nvPr/>
        </p:nvSpPr>
        <p:spPr bwMode="auto">
          <a:xfrm>
            <a:off x="0" y="3860800"/>
            <a:ext cx="1441450" cy="779463"/>
          </a:xfrm>
          <a:prstGeom prst="rect">
            <a:avLst/>
          </a:prstGeom>
          <a:noFill/>
          <a:ln w="12700">
            <a:noFill/>
            <a:miter lim="800000"/>
            <a:headEnd/>
            <a:tailEnd/>
          </a:ln>
        </p:spPr>
        <p:txBody>
          <a:bodyPr>
            <a:spAutoFit/>
          </a:bodyPr>
          <a:lstStyle/>
          <a:p>
            <a:pPr>
              <a:spcBef>
                <a:spcPct val="50000"/>
              </a:spcBef>
            </a:pPr>
            <a:r>
              <a:rPr lang="en-GB" sz="1800"/>
              <a:t>Cause</a:t>
            </a:r>
          </a:p>
          <a:p>
            <a:pPr>
              <a:spcBef>
                <a:spcPct val="50000"/>
              </a:spcBef>
            </a:pPr>
            <a:r>
              <a:rPr lang="en-GB" sz="1800"/>
              <a:t>IV</a:t>
            </a:r>
          </a:p>
        </p:txBody>
      </p:sp>
      <p:sp>
        <p:nvSpPr>
          <p:cNvPr id="40968" name="AutoShape 58"/>
          <p:cNvSpPr>
            <a:spLocks noChangeArrowheads="1"/>
          </p:cNvSpPr>
          <p:nvPr/>
        </p:nvSpPr>
        <p:spPr bwMode="auto">
          <a:xfrm>
            <a:off x="2916238" y="5229225"/>
            <a:ext cx="1296987" cy="1081088"/>
          </a:xfrm>
          <a:prstGeom prst="rightArrowCallout">
            <a:avLst>
              <a:gd name="adj1" fmla="val 25000"/>
              <a:gd name="adj2" fmla="val 25000"/>
              <a:gd name="adj3" fmla="val 19995"/>
              <a:gd name="adj4" fmla="val 66667"/>
            </a:avLst>
          </a:prstGeom>
          <a:solidFill>
            <a:schemeClr val="accent1"/>
          </a:solidFill>
          <a:ln w="12700">
            <a:solidFill>
              <a:schemeClr val="tx1"/>
            </a:solidFill>
            <a:miter lim="800000"/>
            <a:headEnd/>
            <a:tailEnd/>
          </a:ln>
        </p:spPr>
        <p:txBody>
          <a:bodyPr wrap="none" anchor="ctr"/>
          <a:lstStyle/>
          <a:p>
            <a:endParaRPr lang="en-US" sz="1800"/>
          </a:p>
        </p:txBody>
      </p:sp>
      <p:sp>
        <p:nvSpPr>
          <p:cNvPr id="40969" name="Text Box 60"/>
          <p:cNvSpPr txBox="1">
            <a:spLocks noChangeArrowheads="1"/>
          </p:cNvSpPr>
          <p:nvPr/>
        </p:nvSpPr>
        <p:spPr bwMode="auto">
          <a:xfrm>
            <a:off x="2916238" y="5373688"/>
            <a:ext cx="1296987" cy="779462"/>
          </a:xfrm>
          <a:prstGeom prst="rect">
            <a:avLst/>
          </a:prstGeom>
          <a:noFill/>
          <a:ln w="12700">
            <a:noFill/>
            <a:miter lim="800000"/>
            <a:headEnd/>
            <a:tailEnd/>
          </a:ln>
        </p:spPr>
        <p:txBody>
          <a:bodyPr>
            <a:spAutoFit/>
          </a:bodyPr>
          <a:lstStyle/>
          <a:p>
            <a:pPr>
              <a:spcBef>
                <a:spcPct val="50000"/>
              </a:spcBef>
            </a:pPr>
            <a:r>
              <a:rPr lang="en-GB" sz="1800"/>
              <a:t>Effect</a:t>
            </a:r>
          </a:p>
          <a:p>
            <a:pPr>
              <a:spcBef>
                <a:spcPct val="50000"/>
              </a:spcBef>
            </a:pPr>
            <a:r>
              <a:rPr lang="en-GB" sz="1800"/>
              <a:t>DV</a:t>
            </a:r>
          </a:p>
        </p:txBody>
      </p:sp>
      <p:pic>
        <p:nvPicPr>
          <p:cNvPr id="40970" name="Picture 62" descr="MapleTrees"/>
          <p:cNvPicPr>
            <a:picLocks noChangeAspect="1" noChangeArrowheads="1"/>
          </p:cNvPicPr>
          <p:nvPr/>
        </p:nvPicPr>
        <p:blipFill>
          <a:blip r:embed="rId3" cstate="print"/>
          <a:srcRect/>
          <a:stretch>
            <a:fillRect/>
          </a:stretch>
        </p:blipFill>
        <p:spPr bwMode="auto">
          <a:xfrm>
            <a:off x="4284663" y="3357563"/>
            <a:ext cx="3990975" cy="2994025"/>
          </a:xfrm>
          <a:prstGeom prst="rect">
            <a:avLst/>
          </a:prstGeom>
          <a:noFill/>
          <a:ln w="9525">
            <a:noFill/>
            <a:miter lim="800000"/>
            <a:headEnd/>
            <a:tailEnd/>
          </a:ln>
        </p:spPr>
      </p:pic>
      <p:pic>
        <p:nvPicPr>
          <p:cNvPr id="40971" name="Picture 64" descr="10randp"/>
          <p:cNvPicPr>
            <a:picLocks noChangeAspect="1" noChangeArrowheads="1"/>
          </p:cNvPicPr>
          <p:nvPr/>
        </p:nvPicPr>
        <p:blipFill>
          <a:blip r:embed="rId4" cstate="print"/>
          <a:srcRect/>
          <a:stretch>
            <a:fillRect/>
          </a:stretch>
        </p:blipFill>
        <p:spPr bwMode="auto">
          <a:xfrm>
            <a:off x="1258888" y="3357563"/>
            <a:ext cx="2819400" cy="1809750"/>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82274"/>
                                        </p:tgtEl>
                                        <p:attrNameLst>
                                          <p:attrName>style.visibility</p:attrName>
                                        </p:attrNameLst>
                                      </p:cBhvr>
                                      <p:to>
                                        <p:strVal val="visible"/>
                                      </p:to>
                                    </p:set>
                                    <p:animEffect transition="in" filter="fade">
                                      <p:cBhvr>
                                        <p:cTn id="7" dur="2000"/>
                                        <p:tgtEl>
                                          <p:spTgt spid="18227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2274" grpId="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6609" y="-60848"/>
            <a:ext cx="7313612" cy="1143000"/>
          </a:xfrm>
        </p:spPr>
        <p:txBody>
          <a:bodyPr/>
          <a:lstStyle/>
          <a:p>
            <a:r>
              <a:rPr lang="en-GB" dirty="0" smtClean="0"/>
              <a:t>Examples</a:t>
            </a:r>
            <a:endParaRPr lang="en-GB" dirty="0"/>
          </a:p>
        </p:txBody>
      </p:sp>
      <p:sp>
        <p:nvSpPr>
          <p:cNvPr id="4" name="Footer Placeholder 3"/>
          <p:cNvSpPr>
            <a:spLocks noGrp="1"/>
          </p:cNvSpPr>
          <p:nvPr>
            <p:ph type="ftr" sz="quarter" idx="11"/>
          </p:nvPr>
        </p:nvSpPr>
        <p:spPr/>
        <p:txBody>
          <a:bodyPr/>
          <a:lstStyle/>
          <a:p>
            <a:pPr>
              <a:defRPr/>
            </a:pPr>
            <a:r>
              <a:rPr lang="en-GB" smtClean="0"/>
              <a:t>CH2021 postgraduate</a:t>
            </a:r>
            <a:endParaRPr lang="en-GB"/>
          </a:p>
        </p:txBody>
      </p:sp>
      <p:sp>
        <p:nvSpPr>
          <p:cNvPr id="5" name="Slide Number Placeholder 4"/>
          <p:cNvSpPr>
            <a:spLocks noGrp="1"/>
          </p:cNvSpPr>
          <p:nvPr>
            <p:ph type="sldNum" sz="quarter" idx="12"/>
          </p:nvPr>
        </p:nvSpPr>
        <p:spPr/>
        <p:txBody>
          <a:bodyPr/>
          <a:lstStyle/>
          <a:p>
            <a:pPr>
              <a:defRPr/>
            </a:pPr>
            <a:fld id="{62F18F9E-4FDB-474E-9614-50F673E65EF0}" type="slidenum">
              <a:rPr lang="en-GB" smtClean="0"/>
              <a:pPr>
                <a:defRPr/>
              </a:pPr>
              <a:t>45</a:t>
            </a:fld>
            <a:endParaRPr lang="en-GB"/>
          </a:p>
        </p:txBody>
      </p:sp>
      <p:sp>
        <p:nvSpPr>
          <p:cNvPr id="7" name="Rectangle 6"/>
          <p:cNvSpPr/>
          <p:nvPr/>
        </p:nvSpPr>
        <p:spPr>
          <a:xfrm rot="20446293">
            <a:off x="246162" y="927181"/>
            <a:ext cx="4572000" cy="1569660"/>
          </a:xfrm>
          <a:prstGeom prst="rect">
            <a:avLst/>
          </a:prstGeom>
        </p:spPr>
        <p:txBody>
          <a:bodyPr>
            <a:spAutoFit/>
          </a:bodyPr>
          <a:lstStyle/>
          <a:p>
            <a:r>
              <a:rPr lang="en-GB" dirty="0">
                <a:solidFill>
                  <a:srgbClr val="FFFF00"/>
                </a:solidFill>
              </a:rPr>
              <a:t>How long you sleep (independent variable) affects your test score (dependent variable)</a:t>
            </a:r>
          </a:p>
        </p:txBody>
      </p:sp>
      <p:sp>
        <p:nvSpPr>
          <p:cNvPr id="8" name="Rectangle 7"/>
          <p:cNvSpPr/>
          <p:nvPr/>
        </p:nvSpPr>
        <p:spPr>
          <a:xfrm rot="2043012">
            <a:off x="4638215" y="926259"/>
            <a:ext cx="4572000" cy="3416320"/>
          </a:xfrm>
          <a:prstGeom prst="rect">
            <a:avLst/>
          </a:prstGeom>
        </p:spPr>
        <p:txBody>
          <a:bodyPr>
            <a:spAutoFit/>
          </a:bodyPr>
          <a:lstStyle/>
          <a:p>
            <a:r>
              <a:rPr lang="en-GB" dirty="0"/>
              <a:t>In an experiment to determine how far people can see into the infrared part of the spectrum, the wavelength of light is the independent variable and whether the light is observed (the response) is the dependent variable</a:t>
            </a:r>
          </a:p>
        </p:txBody>
      </p:sp>
      <p:pic>
        <p:nvPicPr>
          <p:cNvPr id="9" name="Picture 8"/>
          <p:cNvPicPr>
            <a:picLocks noChangeAspect="1"/>
          </p:cNvPicPr>
          <p:nvPr/>
        </p:nvPicPr>
        <p:blipFill>
          <a:blip r:embed="rId2"/>
          <a:stretch>
            <a:fillRect/>
          </a:stretch>
        </p:blipFill>
        <p:spPr>
          <a:xfrm>
            <a:off x="57282" y="3291558"/>
            <a:ext cx="4552555" cy="3566442"/>
          </a:xfrm>
          <a:prstGeom prst="rect">
            <a:avLst/>
          </a:prstGeom>
        </p:spPr>
      </p:pic>
    </p:spTree>
    <p:extLst>
      <p:ext uri="{BB962C8B-B14F-4D97-AF65-F5344CB8AC3E}">
        <p14:creationId xmlns:p14="http://schemas.microsoft.com/office/powerpoint/2010/main" val="2635225559"/>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1538" y="274638"/>
            <a:ext cx="7615262" cy="1143000"/>
          </a:xfrm>
        </p:spPr>
        <p:txBody>
          <a:bodyPr/>
          <a:lstStyle/>
          <a:p>
            <a:r>
              <a:rPr lang="en-GB"/>
              <a:t>Research Objectives</a:t>
            </a:r>
          </a:p>
        </p:txBody>
      </p:sp>
      <p:sp>
        <p:nvSpPr>
          <p:cNvPr id="6" name="Text Placeholder 5"/>
          <p:cNvSpPr>
            <a:spLocks noGrp="1"/>
          </p:cNvSpPr>
          <p:nvPr>
            <p:ph type="body" idx="1"/>
          </p:nvPr>
        </p:nvSpPr>
        <p:spPr>
          <a:xfrm rot="20535985">
            <a:off x="1250778" y="1577576"/>
            <a:ext cx="2248238" cy="639762"/>
          </a:xfrm>
        </p:spPr>
        <p:txBody>
          <a:bodyPr>
            <a:normAutofit fontScale="92500" lnSpcReduction="20000"/>
          </a:bodyPr>
          <a:lstStyle/>
          <a:p>
            <a:r>
              <a:rPr lang="en-GB" dirty="0" smtClean="0">
                <a:solidFill>
                  <a:srgbClr val="FFFF00"/>
                </a:solidFill>
              </a:rPr>
              <a:t>Very Important </a:t>
            </a:r>
            <a:r>
              <a:rPr lang="en-GB" dirty="0">
                <a:solidFill>
                  <a:srgbClr val="FFFF00"/>
                </a:solidFill>
              </a:rPr>
              <a:t>Consideration</a:t>
            </a:r>
          </a:p>
        </p:txBody>
      </p:sp>
      <p:sp>
        <p:nvSpPr>
          <p:cNvPr id="9" name="Content Placeholder 8"/>
          <p:cNvSpPr>
            <a:spLocks noGrp="1"/>
          </p:cNvSpPr>
          <p:nvPr>
            <p:ph sz="quarter" idx="4"/>
          </p:nvPr>
        </p:nvSpPr>
        <p:spPr>
          <a:xfrm>
            <a:off x="4929190" y="1714488"/>
            <a:ext cx="3757610" cy="4411675"/>
          </a:xfrm>
        </p:spPr>
        <p:txBody>
          <a:bodyPr/>
          <a:lstStyle/>
          <a:p>
            <a:r>
              <a:rPr lang="en-GB" dirty="0">
                <a:solidFill>
                  <a:srgbClr val="FFFF00"/>
                </a:solidFill>
              </a:rPr>
              <a:t>Aim. </a:t>
            </a:r>
            <a:r>
              <a:rPr lang="en-GB" dirty="0"/>
              <a:t>General statement </a:t>
            </a:r>
          </a:p>
          <a:p>
            <a:r>
              <a:rPr lang="en-GB" dirty="0">
                <a:solidFill>
                  <a:srgbClr val="FFFF00"/>
                </a:solidFill>
              </a:rPr>
              <a:t>Objectives. </a:t>
            </a:r>
            <a:r>
              <a:rPr lang="en-GB" dirty="0"/>
              <a:t>Specific statements that are evaluated.</a:t>
            </a:r>
          </a:p>
          <a:p>
            <a:r>
              <a:rPr lang="en-GB" dirty="0"/>
              <a:t>Generally, non-scientific method research</a:t>
            </a:r>
          </a:p>
          <a:p>
            <a:r>
              <a:rPr lang="en-GB" dirty="0"/>
              <a:t>Generally have objectives </a:t>
            </a:r>
            <a:r>
              <a:rPr lang="en-GB" dirty="0">
                <a:solidFill>
                  <a:srgbClr val="FFFF00"/>
                </a:solidFill>
              </a:rPr>
              <a:t>OR</a:t>
            </a:r>
            <a:r>
              <a:rPr lang="en-GB" dirty="0"/>
              <a:t> hypotheses.</a:t>
            </a:r>
          </a:p>
        </p:txBody>
      </p:sp>
      <p:sp>
        <p:nvSpPr>
          <p:cNvPr id="4" name="Footer Placeholder 3"/>
          <p:cNvSpPr>
            <a:spLocks noGrp="1"/>
          </p:cNvSpPr>
          <p:nvPr>
            <p:ph type="ftr" sz="quarter" idx="11"/>
          </p:nvPr>
        </p:nvSpPr>
        <p:spPr/>
        <p:txBody>
          <a:bodyPr/>
          <a:lstStyle/>
          <a:p>
            <a:pPr>
              <a:defRPr/>
            </a:pPr>
            <a:r>
              <a:rPr lang="en-GB" smtClean="0"/>
              <a:t>CH2021 postgraduate</a:t>
            </a:r>
            <a:endParaRPr lang="en-GB"/>
          </a:p>
        </p:txBody>
      </p:sp>
      <p:sp>
        <p:nvSpPr>
          <p:cNvPr id="5" name="Slide Number Placeholder 4"/>
          <p:cNvSpPr>
            <a:spLocks noGrp="1"/>
          </p:cNvSpPr>
          <p:nvPr>
            <p:ph type="sldNum" sz="quarter" idx="12"/>
          </p:nvPr>
        </p:nvSpPr>
        <p:spPr/>
        <p:txBody>
          <a:bodyPr/>
          <a:lstStyle/>
          <a:p>
            <a:pPr>
              <a:defRPr/>
            </a:pPr>
            <a:fld id="{62F18F9E-4FDB-474E-9614-50F673E65EF0}" type="slidenum">
              <a:rPr lang="en-GB" smtClean="0"/>
              <a:pPr>
                <a:defRPr/>
              </a:pPr>
              <a:t>46</a:t>
            </a:fld>
            <a:endParaRPr lang="en-GB"/>
          </a:p>
        </p:txBody>
      </p:sp>
      <p:pic>
        <p:nvPicPr>
          <p:cNvPr id="316418" name="Picture 2" descr="http://www.idrc.ca/openebooks/181-7/f0206-01.gif"/>
          <p:cNvPicPr>
            <a:picLocks noChangeAspect="1" noChangeArrowheads="1"/>
          </p:cNvPicPr>
          <p:nvPr/>
        </p:nvPicPr>
        <p:blipFill>
          <a:blip r:embed="rId2" cstate="print"/>
          <a:srcRect/>
          <a:stretch>
            <a:fillRect/>
          </a:stretch>
        </p:blipFill>
        <p:spPr bwMode="auto">
          <a:xfrm>
            <a:off x="251520" y="2708920"/>
            <a:ext cx="4535660" cy="3384376"/>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 calcmode="lin" valueType="num">
                                      <p:cBhvr additive="base">
                                        <p:cTn id="7"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9">
                                            <p:txEl>
                                              <p:pRg st="1" end="1"/>
                                            </p:txEl>
                                          </p:spTgt>
                                        </p:tgtEl>
                                        <p:attrNameLst>
                                          <p:attrName>style.visibility</p:attrName>
                                        </p:attrNameLst>
                                      </p:cBhvr>
                                      <p:to>
                                        <p:strVal val="visible"/>
                                      </p:to>
                                    </p:set>
                                    <p:anim calcmode="lin" valueType="num">
                                      <p:cBhvr additive="base">
                                        <p:cTn id="13" dur="500" fill="hold"/>
                                        <p:tgtEl>
                                          <p:spTgt spid="9">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9">
                                            <p:txEl>
                                              <p:pRg st="2" end="2"/>
                                            </p:txEl>
                                          </p:spTgt>
                                        </p:tgtEl>
                                        <p:attrNameLst>
                                          <p:attrName>style.visibility</p:attrName>
                                        </p:attrNameLst>
                                      </p:cBhvr>
                                      <p:to>
                                        <p:strVal val="visible"/>
                                      </p:to>
                                    </p:set>
                                    <p:anim calcmode="lin" valueType="num">
                                      <p:cBhvr additive="base">
                                        <p:cTn id="19" dur="500" fill="hold"/>
                                        <p:tgtEl>
                                          <p:spTgt spid="9">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9">
                                            <p:txEl>
                                              <p:pRg st="3" end="3"/>
                                            </p:txEl>
                                          </p:spTgt>
                                        </p:tgtEl>
                                        <p:attrNameLst>
                                          <p:attrName>style.visibility</p:attrName>
                                        </p:attrNameLst>
                                      </p:cBhvr>
                                      <p:to>
                                        <p:strVal val="visible"/>
                                      </p:to>
                                    </p:set>
                                    <p:anim calcmode="lin" valueType="num">
                                      <p:cBhvr additive="base">
                                        <p:cTn id="25" dur="500" fill="hold"/>
                                        <p:tgtEl>
                                          <p:spTgt spid="9">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9">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4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3298" name="Rectangle 2"/>
          <p:cNvSpPr>
            <a:spLocks noGrp="1" noChangeArrowheads="1"/>
          </p:cNvSpPr>
          <p:nvPr>
            <p:ph type="title"/>
          </p:nvPr>
        </p:nvSpPr>
        <p:spPr>
          <a:xfrm>
            <a:off x="465992" y="-49929"/>
            <a:ext cx="7470648" cy="1143000"/>
          </a:xfrm>
        </p:spPr>
        <p:txBody>
          <a:bodyPr/>
          <a:lstStyle/>
          <a:p>
            <a:pPr eaLnBrk="1" hangingPunct="1"/>
            <a:r>
              <a:rPr lang="en-GB" sz="2400" b="1" dirty="0"/>
              <a:t>Null hypothesis</a:t>
            </a:r>
          </a:p>
        </p:txBody>
      </p:sp>
      <p:sp>
        <p:nvSpPr>
          <p:cNvPr id="41987" name="Slide Number Placeholder 4"/>
          <p:cNvSpPr>
            <a:spLocks noGrp="1"/>
          </p:cNvSpPr>
          <p:nvPr>
            <p:ph type="sldNum" sz="quarter" idx="11"/>
          </p:nvPr>
        </p:nvSpPr>
        <p:spPr>
          <a:noFill/>
        </p:spPr>
        <p:txBody>
          <a:bodyPr/>
          <a:lstStyle/>
          <a:p>
            <a:fld id="{9C7A7693-2DCD-4777-93AE-EB98694BC15D}" type="slidenum">
              <a:rPr lang="en-GB" smtClean="0"/>
              <a:pPr/>
              <a:t>47</a:t>
            </a:fld>
            <a:endParaRPr lang="en-GB"/>
          </a:p>
        </p:txBody>
      </p:sp>
      <p:sp>
        <p:nvSpPr>
          <p:cNvPr id="41986" name="Footer Placeholder 3"/>
          <p:cNvSpPr>
            <a:spLocks noGrp="1"/>
          </p:cNvSpPr>
          <p:nvPr>
            <p:ph type="ftr" sz="quarter" idx="12"/>
          </p:nvPr>
        </p:nvSpPr>
        <p:spPr>
          <a:noFill/>
        </p:spPr>
        <p:txBody>
          <a:bodyPr/>
          <a:lstStyle/>
          <a:p>
            <a:r>
              <a:rPr lang="en-GB" smtClean="0"/>
              <a:t>CH2021 postgraduate</a:t>
            </a:r>
            <a:endParaRPr lang="en-GB"/>
          </a:p>
        </p:txBody>
      </p:sp>
      <p:sp>
        <p:nvSpPr>
          <p:cNvPr id="41989" name="Rectangle 3"/>
          <p:cNvSpPr>
            <a:spLocks noChangeArrowheads="1"/>
          </p:cNvSpPr>
          <p:nvPr/>
        </p:nvSpPr>
        <p:spPr bwMode="auto">
          <a:xfrm>
            <a:off x="759436" y="829775"/>
            <a:ext cx="8534400" cy="3597275"/>
          </a:xfrm>
          <a:prstGeom prst="rect">
            <a:avLst/>
          </a:prstGeom>
          <a:noFill/>
          <a:ln w="9525">
            <a:noFill/>
            <a:miter lim="800000"/>
            <a:headEnd/>
            <a:tailEnd/>
          </a:ln>
        </p:spPr>
        <p:txBody>
          <a:bodyPr>
            <a:spAutoFit/>
          </a:bodyPr>
          <a:lstStyle/>
          <a:p>
            <a:pPr>
              <a:spcBef>
                <a:spcPct val="50000"/>
              </a:spcBef>
              <a:buFontTx/>
              <a:buChar char="•"/>
            </a:pPr>
            <a:r>
              <a:rPr lang="en-GB" sz="2000" dirty="0">
                <a:latin typeface="Arial" charset="0"/>
              </a:rPr>
              <a:t>It must be possible for the predicted effects to occur or not to occur</a:t>
            </a:r>
          </a:p>
          <a:p>
            <a:pPr>
              <a:spcBef>
                <a:spcPct val="50000"/>
              </a:spcBef>
              <a:buFontTx/>
              <a:buChar char="•"/>
            </a:pPr>
            <a:r>
              <a:rPr lang="en-GB" sz="2000" dirty="0">
                <a:latin typeface="Arial" charset="0"/>
              </a:rPr>
              <a:t>Null hypothesis: predicts that there is </a:t>
            </a:r>
            <a:r>
              <a:rPr lang="en-GB" sz="2000" dirty="0">
                <a:solidFill>
                  <a:srgbClr val="FFFF00"/>
                </a:solidFill>
                <a:latin typeface="Arial" charset="0"/>
              </a:rPr>
              <a:t>no relationship </a:t>
            </a:r>
            <a:r>
              <a:rPr lang="en-GB" sz="2000" dirty="0">
                <a:latin typeface="Arial" charset="0"/>
              </a:rPr>
              <a:t>between the two variables</a:t>
            </a:r>
          </a:p>
          <a:p>
            <a:pPr>
              <a:spcBef>
                <a:spcPct val="50000"/>
              </a:spcBef>
              <a:buFontTx/>
              <a:buChar char="•"/>
            </a:pPr>
            <a:r>
              <a:rPr lang="en-GB" sz="2000" dirty="0">
                <a:latin typeface="Arial" charset="0"/>
              </a:rPr>
              <a:t>It is only after a </a:t>
            </a:r>
            <a:r>
              <a:rPr lang="en-GB" sz="2000" dirty="0">
                <a:solidFill>
                  <a:srgbClr val="FFFF00"/>
                </a:solidFill>
                <a:latin typeface="Arial" charset="0"/>
              </a:rPr>
              <a:t>statistical test </a:t>
            </a:r>
            <a:r>
              <a:rPr lang="en-GB" sz="2000" dirty="0">
                <a:latin typeface="Arial" charset="0"/>
              </a:rPr>
              <a:t>has been performed, and if the difference between the scores is big enough, can we reject the null hypothesis and accept the alternative (experimental) hypothesis.</a:t>
            </a:r>
          </a:p>
          <a:p>
            <a:pPr>
              <a:spcBef>
                <a:spcPct val="50000"/>
              </a:spcBef>
            </a:pPr>
            <a:endParaRPr lang="en-GB" sz="2000" dirty="0">
              <a:latin typeface="Arial" charset="0"/>
            </a:endParaRPr>
          </a:p>
          <a:p>
            <a:pPr>
              <a:spcBef>
                <a:spcPct val="50000"/>
              </a:spcBef>
            </a:pPr>
            <a:endParaRPr lang="en-GB" sz="2000" dirty="0">
              <a:latin typeface="Arial" charset="0"/>
            </a:endParaRPr>
          </a:p>
          <a:p>
            <a:pPr>
              <a:spcBef>
                <a:spcPct val="50000"/>
              </a:spcBef>
            </a:pPr>
            <a:endParaRPr lang="en-GB" sz="2000" dirty="0">
              <a:latin typeface="Arial" charset="0"/>
            </a:endParaRPr>
          </a:p>
        </p:txBody>
      </p:sp>
      <p:pic>
        <p:nvPicPr>
          <p:cNvPr id="2" name="Picture 1"/>
          <p:cNvPicPr>
            <a:picLocks noChangeAspect="1"/>
          </p:cNvPicPr>
          <p:nvPr/>
        </p:nvPicPr>
        <p:blipFill>
          <a:blip r:embed="rId3"/>
          <a:stretch>
            <a:fillRect/>
          </a:stretch>
        </p:blipFill>
        <p:spPr>
          <a:xfrm>
            <a:off x="1657473" y="3270266"/>
            <a:ext cx="6017846" cy="3516923"/>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83298"/>
                                        </p:tgtEl>
                                        <p:attrNameLst>
                                          <p:attrName>style.visibility</p:attrName>
                                        </p:attrNameLst>
                                      </p:cBhvr>
                                      <p:to>
                                        <p:strVal val="visible"/>
                                      </p:to>
                                    </p:set>
                                    <p:animEffect transition="in" filter="fade">
                                      <p:cBhvr>
                                        <p:cTn id="7" dur="2000"/>
                                        <p:tgtEl>
                                          <p:spTgt spid="18329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3298" grpId="0"/>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1"/>
          </p:nvPr>
        </p:nvSpPr>
        <p:spPr/>
        <p:txBody>
          <a:bodyPr/>
          <a:lstStyle/>
          <a:p>
            <a:pPr>
              <a:defRPr/>
            </a:pPr>
            <a:fld id="{31477FB8-1EE2-4CBD-B6CC-361C48763236}" type="slidenum">
              <a:rPr lang="en-GB" smtClean="0"/>
              <a:pPr>
                <a:defRPr/>
              </a:pPr>
              <a:t>48</a:t>
            </a:fld>
            <a:endParaRPr lang="en-GB"/>
          </a:p>
        </p:txBody>
      </p:sp>
      <p:sp>
        <p:nvSpPr>
          <p:cNvPr id="4" name="Footer Placeholder 3"/>
          <p:cNvSpPr>
            <a:spLocks noGrp="1"/>
          </p:cNvSpPr>
          <p:nvPr>
            <p:ph type="ftr" sz="quarter" idx="12"/>
          </p:nvPr>
        </p:nvSpPr>
        <p:spPr/>
        <p:txBody>
          <a:bodyPr/>
          <a:lstStyle/>
          <a:p>
            <a:pPr>
              <a:defRPr/>
            </a:pPr>
            <a:r>
              <a:rPr lang="en-GB" smtClean="0"/>
              <a:t>CH2021 postgraduate</a:t>
            </a:r>
            <a:endParaRPr lang="en-GB"/>
          </a:p>
        </p:txBody>
      </p:sp>
      <p:pic>
        <p:nvPicPr>
          <p:cNvPr id="5" name="Picture 4"/>
          <p:cNvPicPr>
            <a:picLocks noChangeAspect="1"/>
          </p:cNvPicPr>
          <p:nvPr/>
        </p:nvPicPr>
        <p:blipFill>
          <a:blip r:embed="rId2"/>
          <a:stretch>
            <a:fillRect/>
          </a:stretch>
        </p:blipFill>
        <p:spPr>
          <a:xfrm>
            <a:off x="0" y="-7539"/>
            <a:ext cx="4018085" cy="3633615"/>
          </a:xfrm>
          <a:prstGeom prst="rect">
            <a:avLst/>
          </a:prstGeom>
        </p:spPr>
      </p:pic>
      <p:pic>
        <p:nvPicPr>
          <p:cNvPr id="6" name="Picture 5"/>
          <p:cNvPicPr>
            <a:picLocks noChangeAspect="1"/>
          </p:cNvPicPr>
          <p:nvPr/>
        </p:nvPicPr>
        <p:blipFill>
          <a:blip r:embed="rId3"/>
          <a:stretch>
            <a:fillRect/>
          </a:stretch>
        </p:blipFill>
        <p:spPr>
          <a:xfrm>
            <a:off x="4343399" y="0"/>
            <a:ext cx="4800601" cy="3626075"/>
          </a:xfrm>
          <a:prstGeom prst="rect">
            <a:avLst/>
          </a:prstGeom>
        </p:spPr>
      </p:pic>
      <p:pic>
        <p:nvPicPr>
          <p:cNvPr id="7" name="Picture 6"/>
          <p:cNvPicPr>
            <a:picLocks noChangeAspect="1"/>
          </p:cNvPicPr>
          <p:nvPr/>
        </p:nvPicPr>
        <p:blipFill>
          <a:blip r:embed="rId4"/>
          <a:stretch>
            <a:fillRect/>
          </a:stretch>
        </p:blipFill>
        <p:spPr>
          <a:xfrm>
            <a:off x="22124" y="3861028"/>
            <a:ext cx="3995962" cy="2996972"/>
          </a:xfrm>
          <a:prstGeom prst="rect">
            <a:avLst/>
          </a:prstGeom>
        </p:spPr>
      </p:pic>
      <p:pic>
        <p:nvPicPr>
          <p:cNvPr id="8" name="Picture 7"/>
          <p:cNvPicPr>
            <a:picLocks noChangeAspect="1"/>
          </p:cNvPicPr>
          <p:nvPr/>
        </p:nvPicPr>
        <p:blipFill>
          <a:blip r:embed="rId5"/>
          <a:stretch>
            <a:fillRect/>
          </a:stretch>
        </p:blipFill>
        <p:spPr>
          <a:xfrm>
            <a:off x="4343399" y="3861027"/>
            <a:ext cx="4800601" cy="2996971"/>
          </a:xfrm>
          <a:prstGeom prst="rect">
            <a:avLst/>
          </a:prstGeom>
        </p:spPr>
      </p:pic>
    </p:spTree>
    <p:extLst>
      <p:ext uri="{BB962C8B-B14F-4D97-AF65-F5344CB8AC3E}">
        <p14:creationId xmlns:p14="http://schemas.microsoft.com/office/powerpoint/2010/main" val="406780757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4322" name="Rectangle 2"/>
          <p:cNvSpPr>
            <a:spLocks noGrp="1" noChangeArrowheads="1"/>
          </p:cNvSpPr>
          <p:nvPr>
            <p:ph type="title"/>
          </p:nvPr>
        </p:nvSpPr>
        <p:spPr/>
        <p:txBody>
          <a:bodyPr/>
          <a:lstStyle/>
          <a:p>
            <a:pPr eaLnBrk="1" hangingPunct="1"/>
            <a:r>
              <a:rPr lang="en-GB"/>
              <a:t>Nature of the Hypothesis</a:t>
            </a:r>
          </a:p>
        </p:txBody>
      </p:sp>
      <p:sp>
        <p:nvSpPr>
          <p:cNvPr id="184323" name="Rectangle 3"/>
          <p:cNvSpPr>
            <a:spLocks noGrp="1" noChangeArrowheads="1"/>
          </p:cNvSpPr>
          <p:nvPr>
            <p:ph idx="1"/>
          </p:nvPr>
        </p:nvSpPr>
        <p:spPr/>
        <p:txBody>
          <a:bodyPr/>
          <a:lstStyle/>
          <a:p>
            <a:pPr eaLnBrk="1" hangingPunct="1">
              <a:lnSpc>
                <a:spcPct val="90000"/>
              </a:lnSpc>
            </a:pPr>
            <a:r>
              <a:rPr lang="en-GB" dirty="0">
                <a:cs typeface="Times New Roman" pitchFamily="18" charset="0"/>
              </a:rPr>
              <a:t>An hypothesis is a </a:t>
            </a:r>
            <a:r>
              <a:rPr lang="en-GB" dirty="0">
                <a:solidFill>
                  <a:srgbClr val="FFFF00"/>
                </a:solidFill>
                <a:cs typeface="Times New Roman" pitchFamily="18" charset="0"/>
              </a:rPr>
              <a:t>specific</a:t>
            </a:r>
            <a:r>
              <a:rPr lang="en-GB" dirty="0">
                <a:cs typeface="Times New Roman" pitchFamily="18" charset="0"/>
              </a:rPr>
              <a:t> statement of prediction. It describes in concrete (rather than theoretical) terms what you expect will happen in your study. </a:t>
            </a:r>
          </a:p>
          <a:p>
            <a:pPr eaLnBrk="1" hangingPunct="1">
              <a:lnSpc>
                <a:spcPct val="90000"/>
              </a:lnSpc>
            </a:pPr>
            <a:r>
              <a:rPr lang="en-GB" dirty="0">
                <a:cs typeface="Times New Roman" pitchFamily="18" charset="0"/>
              </a:rPr>
              <a:t>There is a null hypothesis ( </a:t>
            </a:r>
            <a:r>
              <a:rPr lang="en-GB" dirty="0">
                <a:solidFill>
                  <a:srgbClr val="FFFF00"/>
                </a:solidFill>
                <a:cs typeface="Times New Roman" pitchFamily="18" charset="0"/>
              </a:rPr>
              <a:t>H</a:t>
            </a:r>
            <a:r>
              <a:rPr lang="en-GB" baseline="-25000" dirty="0">
                <a:solidFill>
                  <a:srgbClr val="FFFF00"/>
                </a:solidFill>
                <a:cs typeface="Times New Roman" pitchFamily="18" charset="0"/>
              </a:rPr>
              <a:t>0</a:t>
            </a:r>
            <a:r>
              <a:rPr lang="en-GB" dirty="0">
                <a:cs typeface="Times New Roman" pitchFamily="18" charset="0"/>
              </a:rPr>
              <a:t>)</a:t>
            </a:r>
            <a:r>
              <a:rPr lang="en-GB" baseline="-25000" dirty="0">
                <a:cs typeface="Times New Roman" pitchFamily="18" charset="0"/>
              </a:rPr>
              <a:t> </a:t>
            </a:r>
            <a:r>
              <a:rPr lang="en-GB" dirty="0">
                <a:cs typeface="Times New Roman" pitchFamily="18" charset="0"/>
              </a:rPr>
              <a:t>and </a:t>
            </a:r>
            <a:r>
              <a:rPr lang="en-GB" dirty="0" err="1">
                <a:cs typeface="Times New Roman" pitchFamily="18" charset="0"/>
              </a:rPr>
              <a:t>and</a:t>
            </a:r>
            <a:r>
              <a:rPr lang="en-GB" dirty="0">
                <a:cs typeface="Times New Roman" pitchFamily="18" charset="0"/>
              </a:rPr>
              <a:t> experimental or alternative(</a:t>
            </a:r>
            <a:r>
              <a:rPr lang="en-GB" dirty="0">
                <a:solidFill>
                  <a:srgbClr val="FFFF00"/>
                </a:solidFill>
                <a:cs typeface="Times New Roman" pitchFamily="18" charset="0"/>
              </a:rPr>
              <a:t>H</a:t>
            </a:r>
            <a:r>
              <a:rPr lang="en-GB" baseline="-25000" dirty="0">
                <a:solidFill>
                  <a:srgbClr val="FFFF00"/>
                </a:solidFill>
                <a:cs typeface="Times New Roman" pitchFamily="18" charset="0"/>
              </a:rPr>
              <a:t>1</a:t>
            </a:r>
            <a:r>
              <a:rPr lang="en-GB" dirty="0">
                <a:cs typeface="Times New Roman" pitchFamily="18" charset="0"/>
              </a:rPr>
              <a:t>)</a:t>
            </a:r>
          </a:p>
          <a:p>
            <a:pPr eaLnBrk="1" hangingPunct="1">
              <a:lnSpc>
                <a:spcPct val="90000"/>
              </a:lnSpc>
            </a:pPr>
            <a:r>
              <a:rPr lang="en-GB" dirty="0">
                <a:cs typeface="Times New Roman" pitchFamily="18" charset="0"/>
              </a:rPr>
              <a:t>Hypotheses can be </a:t>
            </a:r>
            <a:r>
              <a:rPr lang="en-GB" dirty="0">
                <a:solidFill>
                  <a:srgbClr val="FFFF00"/>
                </a:solidFill>
                <a:cs typeface="Times New Roman" pitchFamily="18" charset="0"/>
              </a:rPr>
              <a:t>one-tailed</a:t>
            </a:r>
            <a:r>
              <a:rPr lang="en-GB" dirty="0">
                <a:cs typeface="Times New Roman" pitchFamily="18" charset="0"/>
              </a:rPr>
              <a:t> or </a:t>
            </a:r>
            <a:r>
              <a:rPr lang="en-GB" dirty="0">
                <a:solidFill>
                  <a:srgbClr val="FFFF00"/>
                </a:solidFill>
                <a:cs typeface="Times New Roman" pitchFamily="18" charset="0"/>
              </a:rPr>
              <a:t>two </a:t>
            </a:r>
            <a:r>
              <a:rPr lang="en-GB" dirty="0">
                <a:cs typeface="Times New Roman" pitchFamily="18" charset="0"/>
              </a:rPr>
              <a:t>tailed – difference or direction </a:t>
            </a:r>
          </a:p>
        </p:txBody>
      </p:sp>
      <p:sp>
        <p:nvSpPr>
          <p:cNvPr id="43010" name="Footer Placeholder 4"/>
          <p:cNvSpPr>
            <a:spLocks noGrp="1"/>
          </p:cNvSpPr>
          <p:nvPr>
            <p:ph type="ftr" sz="quarter" idx="11"/>
          </p:nvPr>
        </p:nvSpPr>
        <p:spPr>
          <a:noFill/>
        </p:spPr>
        <p:txBody>
          <a:bodyPr/>
          <a:lstStyle/>
          <a:p>
            <a:r>
              <a:rPr lang="en-GB" smtClean="0"/>
              <a:t>CH2021 postgraduate</a:t>
            </a:r>
            <a:endParaRPr lang="en-GB"/>
          </a:p>
        </p:txBody>
      </p:sp>
      <p:sp>
        <p:nvSpPr>
          <p:cNvPr id="43011" name="Slide Number Placeholder 5"/>
          <p:cNvSpPr>
            <a:spLocks noGrp="1"/>
          </p:cNvSpPr>
          <p:nvPr>
            <p:ph type="sldNum" sz="quarter" idx="12"/>
          </p:nvPr>
        </p:nvSpPr>
        <p:spPr>
          <a:noFill/>
        </p:spPr>
        <p:txBody>
          <a:bodyPr/>
          <a:lstStyle/>
          <a:p>
            <a:fld id="{EA37F377-7483-46B5-BB69-A4570D636208}" type="slidenum">
              <a:rPr lang="en-GB" smtClean="0"/>
              <a:pPr/>
              <a:t>49</a:t>
            </a:fld>
            <a:endParaRPr lang="en-GB"/>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84322"/>
                                        </p:tgtEl>
                                        <p:attrNameLst>
                                          <p:attrName>style.visibility</p:attrName>
                                        </p:attrNameLst>
                                      </p:cBhvr>
                                      <p:to>
                                        <p:strVal val="visible"/>
                                      </p:to>
                                    </p:set>
                                    <p:animEffect transition="in" filter="fade">
                                      <p:cBhvr>
                                        <p:cTn id="7" dur="2000"/>
                                        <p:tgtEl>
                                          <p:spTgt spid="18432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84323"/>
                                        </p:tgtEl>
                                        <p:attrNameLst>
                                          <p:attrName>style.visibility</p:attrName>
                                        </p:attrNameLst>
                                      </p:cBhvr>
                                      <p:to>
                                        <p:strVal val="visible"/>
                                      </p:to>
                                    </p:set>
                                    <p:animEffect transition="in" filter="fade">
                                      <p:cBhvr>
                                        <p:cTn id="10" dur="2000"/>
                                        <p:tgtEl>
                                          <p:spTgt spid="1843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22" grpId="0"/>
      <p:bldP spid="184323" grpId="0"/>
    </p:bldLst>
  </p:timing>
</p:sld>
</file>

<file path=ppt/slides/slide5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5346" name="Rectangle 2"/>
          <p:cNvSpPr>
            <a:spLocks noGrp="1" noChangeArrowheads="1"/>
          </p:cNvSpPr>
          <p:nvPr>
            <p:ph type="title"/>
          </p:nvPr>
        </p:nvSpPr>
        <p:spPr/>
        <p:txBody>
          <a:bodyPr/>
          <a:lstStyle/>
          <a:p>
            <a:pPr eaLnBrk="1" hangingPunct="1"/>
            <a:r>
              <a:rPr lang="en-GB" sz="2800" b="1"/>
              <a:t>One tailed/ two tailed hypotheses</a:t>
            </a:r>
          </a:p>
        </p:txBody>
      </p:sp>
      <p:sp>
        <p:nvSpPr>
          <p:cNvPr id="44035" name="Slide Number Placeholder 4"/>
          <p:cNvSpPr>
            <a:spLocks noGrp="1"/>
          </p:cNvSpPr>
          <p:nvPr>
            <p:ph type="sldNum" sz="quarter" idx="11"/>
          </p:nvPr>
        </p:nvSpPr>
        <p:spPr>
          <a:noFill/>
        </p:spPr>
        <p:txBody>
          <a:bodyPr/>
          <a:lstStyle/>
          <a:p>
            <a:fld id="{AB8ED6A7-ECB3-4633-8B80-692B0DF3FC1D}" type="slidenum">
              <a:rPr lang="en-GB" smtClean="0"/>
              <a:pPr/>
              <a:t>50</a:t>
            </a:fld>
            <a:endParaRPr lang="en-GB"/>
          </a:p>
        </p:txBody>
      </p:sp>
      <p:sp>
        <p:nvSpPr>
          <p:cNvPr id="44034" name="Footer Placeholder 3"/>
          <p:cNvSpPr>
            <a:spLocks noGrp="1"/>
          </p:cNvSpPr>
          <p:nvPr>
            <p:ph type="ftr" sz="quarter" idx="12"/>
          </p:nvPr>
        </p:nvSpPr>
        <p:spPr>
          <a:noFill/>
        </p:spPr>
        <p:txBody>
          <a:bodyPr/>
          <a:lstStyle/>
          <a:p>
            <a:r>
              <a:rPr lang="en-GB" smtClean="0"/>
              <a:t>CH2021 postgraduate</a:t>
            </a:r>
            <a:endParaRPr lang="en-GB"/>
          </a:p>
        </p:txBody>
      </p:sp>
      <p:sp>
        <p:nvSpPr>
          <p:cNvPr id="44037" name="Rectangle 3"/>
          <p:cNvSpPr>
            <a:spLocks noChangeArrowheads="1"/>
          </p:cNvSpPr>
          <p:nvPr/>
        </p:nvSpPr>
        <p:spPr bwMode="auto">
          <a:xfrm>
            <a:off x="1116013" y="1771650"/>
            <a:ext cx="7848600" cy="5324535"/>
          </a:xfrm>
          <a:prstGeom prst="rect">
            <a:avLst/>
          </a:prstGeom>
          <a:noFill/>
          <a:ln w="9525">
            <a:noFill/>
            <a:miter lim="800000"/>
            <a:headEnd/>
            <a:tailEnd/>
          </a:ln>
        </p:spPr>
        <p:txBody>
          <a:bodyPr>
            <a:spAutoFit/>
          </a:bodyPr>
          <a:lstStyle/>
          <a:p>
            <a:pPr>
              <a:spcBef>
                <a:spcPct val="50000"/>
              </a:spcBef>
            </a:pPr>
            <a:r>
              <a:rPr lang="en-GB" sz="2000" b="1" dirty="0">
                <a:solidFill>
                  <a:srgbClr val="FFFF00"/>
                </a:solidFill>
                <a:latin typeface="Arial" charset="0"/>
              </a:rPr>
              <a:t>One tailed hypothesis</a:t>
            </a:r>
            <a:r>
              <a:rPr lang="en-GB" sz="2000" b="1" dirty="0">
                <a:latin typeface="Arial" charset="0"/>
              </a:rPr>
              <a:t>:</a:t>
            </a:r>
            <a:r>
              <a:rPr lang="en-GB" sz="2000" dirty="0">
                <a:latin typeface="Arial" charset="0"/>
              </a:rPr>
              <a:t> states the direction of the difference </a:t>
            </a:r>
          </a:p>
          <a:p>
            <a:pPr>
              <a:spcBef>
                <a:spcPct val="50000"/>
              </a:spcBef>
            </a:pPr>
            <a:r>
              <a:rPr lang="en-GB" sz="2000" dirty="0">
                <a:latin typeface="Arial" charset="0"/>
              </a:rPr>
              <a:t>One tailed tend to use words like </a:t>
            </a:r>
            <a:r>
              <a:rPr lang="en-GB" sz="2000" i="1" dirty="0">
                <a:latin typeface="Arial" charset="0"/>
              </a:rPr>
              <a:t>‘reduce’, ‘increase’, ‘lower’, ‘raise’.</a:t>
            </a:r>
          </a:p>
          <a:p>
            <a:pPr>
              <a:spcBef>
                <a:spcPct val="50000"/>
              </a:spcBef>
            </a:pPr>
            <a:r>
              <a:rPr lang="en-GB" sz="2000" i="1" dirty="0">
                <a:latin typeface="Arial" charset="0"/>
              </a:rPr>
              <a:t>e.g.  increasing the number of hours studying will improve exam results </a:t>
            </a:r>
          </a:p>
          <a:p>
            <a:pPr>
              <a:spcBef>
                <a:spcPct val="50000"/>
              </a:spcBef>
            </a:pPr>
            <a:endParaRPr lang="en-GB" sz="2000" i="1" dirty="0">
              <a:latin typeface="Arial" charset="0"/>
            </a:endParaRPr>
          </a:p>
          <a:p>
            <a:pPr>
              <a:spcBef>
                <a:spcPct val="50000"/>
              </a:spcBef>
            </a:pPr>
            <a:r>
              <a:rPr lang="en-GB" sz="2000" b="1" dirty="0">
                <a:solidFill>
                  <a:srgbClr val="FFFF00"/>
                </a:solidFill>
                <a:latin typeface="Arial" charset="0"/>
              </a:rPr>
              <a:t>Two tailed hypothesis</a:t>
            </a:r>
            <a:r>
              <a:rPr lang="en-GB" sz="2000" b="1" dirty="0">
                <a:latin typeface="Arial" charset="0"/>
              </a:rPr>
              <a:t>:</a:t>
            </a:r>
            <a:r>
              <a:rPr lang="en-GB" sz="2000" dirty="0">
                <a:latin typeface="Arial" charset="0"/>
              </a:rPr>
              <a:t> states there will be a difference, but does not state the direction</a:t>
            </a:r>
          </a:p>
          <a:p>
            <a:pPr>
              <a:spcBef>
                <a:spcPct val="50000"/>
              </a:spcBef>
            </a:pPr>
            <a:r>
              <a:rPr lang="en-GB" sz="2000" dirty="0">
                <a:latin typeface="Arial" charset="0"/>
              </a:rPr>
              <a:t>Two tailed tend to be vaguer and involve words like </a:t>
            </a:r>
            <a:r>
              <a:rPr lang="en-GB" sz="2000" i="1" dirty="0">
                <a:latin typeface="Arial" charset="0"/>
              </a:rPr>
              <a:t>‘influence’, ‘affect’, ‘change’</a:t>
            </a:r>
          </a:p>
          <a:p>
            <a:pPr>
              <a:spcBef>
                <a:spcPct val="50000"/>
              </a:spcBef>
            </a:pPr>
            <a:r>
              <a:rPr lang="en-GB" sz="2000" i="1" dirty="0">
                <a:latin typeface="Arial" charset="0"/>
              </a:rPr>
              <a:t>e.g.   there are gender differences in terms of perceptions of </a:t>
            </a:r>
            <a:r>
              <a:rPr lang="en-GB" sz="2000" i="1" dirty="0" smtClean="0">
                <a:latin typeface="Arial" charset="0"/>
              </a:rPr>
              <a:t>computer gaming</a:t>
            </a:r>
            <a:endParaRPr lang="en-GB" sz="2000" i="1" dirty="0">
              <a:latin typeface="Arial" charset="0"/>
            </a:endParaRPr>
          </a:p>
          <a:p>
            <a:pPr>
              <a:spcBef>
                <a:spcPct val="50000"/>
              </a:spcBef>
            </a:pPr>
            <a:endParaRPr lang="en-GB" sz="2000" dirty="0">
              <a:latin typeface="Arial" charset="0"/>
            </a:endParaRPr>
          </a:p>
          <a:p>
            <a:pPr>
              <a:spcBef>
                <a:spcPct val="50000"/>
              </a:spcBef>
            </a:pPr>
            <a:r>
              <a:rPr lang="en-GB" sz="2000" dirty="0">
                <a:latin typeface="Arial" charset="0"/>
              </a:rPr>
              <a:t>.</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85346"/>
                                        </p:tgtEl>
                                        <p:attrNameLst>
                                          <p:attrName>style.visibility</p:attrName>
                                        </p:attrNameLst>
                                      </p:cBhvr>
                                      <p:to>
                                        <p:strVal val="visible"/>
                                      </p:to>
                                    </p:set>
                                    <p:animEffect transition="in" filter="fade">
                                      <p:cBhvr>
                                        <p:cTn id="7" dur="2000"/>
                                        <p:tgtEl>
                                          <p:spTgt spid="185346"/>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44037">
                                            <p:txEl>
                                              <p:pRg st="0" end="0"/>
                                            </p:txEl>
                                          </p:spTgt>
                                        </p:tgtEl>
                                        <p:attrNameLst>
                                          <p:attrName>style.visibility</p:attrName>
                                        </p:attrNameLst>
                                      </p:cBhvr>
                                      <p:to>
                                        <p:strVal val="visible"/>
                                      </p:to>
                                    </p:set>
                                    <p:animEffect transition="in" filter="circle(in)">
                                      <p:cBhvr>
                                        <p:cTn id="12" dur="2000"/>
                                        <p:tgtEl>
                                          <p:spTgt spid="44037">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44037">
                                            <p:txEl>
                                              <p:pRg st="1" end="1"/>
                                            </p:txEl>
                                          </p:spTgt>
                                        </p:tgtEl>
                                        <p:attrNameLst>
                                          <p:attrName>style.visibility</p:attrName>
                                        </p:attrNameLst>
                                      </p:cBhvr>
                                      <p:to>
                                        <p:strVal val="visible"/>
                                      </p:to>
                                    </p:set>
                                    <p:animEffect transition="in" filter="circle(in)">
                                      <p:cBhvr>
                                        <p:cTn id="17" dur="2000"/>
                                        <p:tgtEl>
                                          <p:spTgt spid="44037">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44037">
                                            <p:txEl>
                                              <p:pRg st="2" end="2"/>
                                            </p:txEl>
                                          </p:spTgt>
                                        </p:tgtEl>
                                        <p:attrNameLst>
                                          <p:attrName>style.visibility</p:attrName>
                                        </p:attrNameLst>
                                      </p:cBhvr>
                                      <p:to>
                                        <p:strVal val="visible"/>
                                      </p:to>
                                    </p:set>
                                    <p:animEffect transition="in" filter="circle(in)">
                                      <p:cBhvr>
                                        <p:cTn id="22" dur="2000"/>
                                        <p:tgtEl>
                                          <p:spTgt spid="44037">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44037">
                                            <p:txEl>
                                              <p:pRg st="4" end="4"/>
                                            </p:txEl>
                                          </p:spTgt>
                                        </p:tgtEl>
                                        <p:attrNameLst>
                                          <p:attrName>style.visibility</p:attrName>
                                        </p:attrNameLst>
                                      </p:cBhvr>
                                      <p:to>
                                        <p:strVal val="visible"/>
                                      </p:to>
                                    </p:set>
                                    <p:animEffect transition="in" filter="circle(in)">
                                      <p:cBhvr>
                                        <p:cTn id="27" dur="2000"/>
                                        <p:tgtEl>
                                          <p:spTgt spid="44037">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44037">
                                            <p:txEl>
                                              <p:pRg st="5" end="5"/>
                                            </p:txEl>
                                          </p:spTgt>
                                        </p:tgtEl>
                                        <p:attrNameLst>
                                          <p:attrName>style.visibility</p:attrName>
                                        </p:attrNameLst>
                                      </p:cBhvr>
                                      <p:to>
                                        <p:strVal val="visible"/>
                                      </p:to>
                                    </p:set>
                                    <p:animEffect transition="in" filter="circle(in)">
                                      <p:cBhvr>
                                        <p:cTn id="32" dur="2000"/>
                                        <p:tgtEl>
                                          <p:spTgt spid="44037">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grpId="0" nodeType="clickEffect">
                                  <p:stCondLst>
                                    <p:cond delay="0"/>
                                  </p:stCondLst>
                                  <p:childTnLst>
                                    <p:set>
                                      <p:cBhvr>
                                        <p:cTn id="36" dur="1" fill="hold">
                                          <p:stCondLst>
                                            <p:cond delay="0"/>
                                          </p:stCondLst>
                                        </p:cTn>
                                        <p:tgtEl>
                                          <p:spTgt spid="44037">
                                            <p:txEl>
                                              <p:pRg st="6" end="6"/>
                                            </p:txEl>
                                          </p:spTgt>
                                        </p:tgtEl>
                                        <p:attrNameLst>
                                          <p:attrName>style.visibility</p:attrName>
                                        </p:attrNameLst>
                                      </p:cBhvr>
                                      <p:to>
                                        <p:strVal val="visible"/>
                                      </p:to>
                                    </p:set>
                                    <p:animEffect transition="in" filter="circle(in)">
                                      <p:cBhvr>
                                        <p:cTn id="37" dur="2000"/>
                                        <p:tgtEl>
                                          <p:spTgt spid="44037">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6" presetClass="entr" presetSubtype="16" fill="hold" grpId="0" nodeType="clickEffect">
                                  <p:stCondLst>
                                    <p:cond delay="0"/>
                                  </p:stCondLst>
                                  <p:childTnLst>
                                    <p:set>
                                      <p:cBhvr>
                                        <p:cTn id="41" dur="1" fill="hold">
                                          <p:stCondLst>
                                            <p:cond delay="0"/>
                                          </p:stCondLst>
                                        </p:cTn>
                                        <p:tgtEl>
                                          <p:spTgt spid="44037">
                                            <p:txEl>
                                              <p:pRg st="8" end="8"/>
                                            </p:txEl>
                                          </p:spTgt>
                                        </p:tgtEl>
                                        <p:attrNameLst>
                                          <p:attrName>style.visibility</p:attrName>
                                        </p:attrNameLst>
                                      </p:cBhvr>
                                      <p:to>
                                        <p:strVal val="visible"/>
                                      </p:to>
                                    </p:set>
                                    <p:animEffect transition="in" filter="circle(in)">
                                      <p:cBhvr>
                                        <p:cTn id="42" dur="2000"/>
                                        <p:tgtEl>
                                          <p:spTgt spid="44037">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5346" grpId="0"/>
      <p:bldP spid="44037" grpId="0" build="p"/>
    </p:bldLst>
  </p:timing>
</p:sld>
</file>

<file path=ppt/slides/slide5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6370" name="Rectangle 2"/>
          <p:cNvSpPr>
            <a:spLocks noGrp="1" noChangeArrowheads="1"/>
          </p:cNvSpPr>
          <p:nvPr>
            <p:ph type="title"/>
          </p:nvPr>
        </p:nvSpPr>
        <p:spPr>
          <a:xfrm>
            <a:off x="1370013" y="301625"/>
            <a:ext cx="7313612" cy="603250"/>
          </a:xfrm>
        </p:spPr>
        <p:txBody>
          <a:bodyPr/>
          <a:lstStyle/>
          <a:p>
            <a:pPr eaLnBrk="1" hangingPunct="1"/>
            <a:r>
              <a:rPr lang="en-GB" sz="2800" b="1"/>
              <a:t>Simple Example</a:t>
            </a:r>
          </a:p>
        </p:txBody>
      </p:sp>
      <p:sp>
        <p:nvSpPr>
          <p:cNvPr id="45059" name="Slide Number Placeholder 4"/>
          <p:cNvSpPr>
            <a:spLocks noGrp="1"/>
          </p:cNvSpPr>
          <p:nvPr>
            <p:ph type="sldNum" sz="quarter" idx="11"/>
          </p:nvPr>
        </p:nvSpPr>
        <p:spPr>
          <a:noFill/>
        </p:spPr>
        <p:txBody>
          <a:bodyPr/>
          <a:lstStyle/>
          <a:p>
            <a:fld id="{32659741-DF67-4EF3-8D47-C10256F6039D}" type="slidenum">
              <a:rPr lang="en-GB" smtClean="0"/>
              <a:pPr/>
              <a:t>51</a:t>
            </a:fld>
            <a:endParaRPr lang="en-GB"/>
          </a:p>
        </p:txBody>
      </p:sp>
      <p:sp>
        <p:nvSpPr>
          <p:cNvPr id="45058" name="Footer Placeholder 3"/>
          <p:cNvSpPr>
            <a:spLocks noGrp="1"/>
          </p:cNvSpPr>
          <p:nvPr>
            <p:ph type="ftr" sz="quarter" idx="12"/>
          </p:nvPr>
        </p:nvSpPr>
        <p:spPr>
          <a:noFill/>
        </p:spPr>
        <p:txBody>
          <a:bodyPr/>
          <a:lstStyle/>
          <a:p>
            <a:r>
              <a:rPr lang="en-GB" smtClean="0"/>
              <a:t>CH2021 postgraduate</a:t>
            </a:r>
            <a:endParaRPr lang="en-GB"/>
          </a:p>
        </p:txBody>
      </p:sp>
      <p:sp>
        <p:nvSpPr>
          <p:cNvPr id="45061" name="Text Box 3"/>
          <p:cNvSpPr txBox="1">
            <a:spLocks noChangeArrowheads="1"/>
          </p:cNvSpPr>
          <p:nvPr/>
        </p:nvSpPr>
        <p:spPr bwMode="auto">
          <a:xfrm>
            <a:off x="827088" y="1524000"/>
            <a:ext cx="8316912" cy="4370427"/>
          </a:xfrm>
          <a:prstGeom prst="rect">
            <a:avLst/>
          </a:prstGeom>
          <a:noFill/>
          <a:ln w="9525">
            <a:noFill/>
            <a:miter lim="800000"/>
            <a:headEnd/>
            <a:tailEnd/>
          </a:ln>
        </p:spPr>
        <p:txBody>
          <a:bodyPr>
            <a:spAutoFit/>
          </a:bodyPr>
          <a:lstStyle/>
          <a:p>
            <a:pPr>
              <a:spcBef>
                <a:spcPct val="50000"/>
              </a:spcBef>
            </a:pPr>
            <a:r>
              <a:rPr lang="en-GB" dirty="0">
                <a:solidFill>
                  <a:schemeClr val="accent2"/>
                </a:solidFill>
                <a:latin typeface="Arial" charset="0"/>
              </a:rPr>
              <a:t>The effect of taking tranquillisers on the exam performance of </a:t>
            </a:r>
            <a:r>
              <a:rPr lang="en-GB" dirty="0" smtClean="0">
                <a:solidFill>
                  <a:schemeClr val="accent2"/>
                </a:solidFill>
                <a:latin typeface="Arial" charset="0"/>
              </a:rPr>
              <a:t>students in computer networks and security</a:t>
            </a:r>
            <a:r>
              <a:rPr lang="en-GB" sz="2000" dirty="0" smtClean="0">
                <a:latin typeface="Arial" charset="0"/>
              </a:rPr>
              <a:t>.</a:t>
            </a:r>
            <a:endParaRPr lang="en-GB" sz="2000" dirty="0">
              <a:latin typeface="Arial" charset="0"/>
            </a:endParaRPr>
          </a:p>
          <a:p>
            <a:pPr>
              <a:spcBef>
                <a:spcPct val="50000"/>
              </a:spcBef>
            </a:pPr>
            <a:endParaRPr lang="en-GB" sz="2000" dirty="0">
              <a:latin typeface="Arial" charset="0"/>
            </a:endParaRPr>
          </a:p>
          <a:p>
            <a:pPr>
              <a:spcBef>
                <a:spcPct val="50000"/>
              </a:spcBef>
              <a:buFontTx/>
              <a:buChar char="•"/>
            </a:pPr>
            <a:r>
              <a:rPr lang="en-GB" sz="2000" dirty="0">
                <a:latin typeface="Arial" charset="0"/>
              </a:rPr>
              <a:t>Hypothesis: </a:t>
            </a:r>
            <a:r>
              <a:rPr lang="en-GB" sz="2000" dirty="0" smtClean="0">
                <a:latin typeface="Arial" charset="0"/>
              </a:rPr>
              <a:t>Students </a:t>
            </a:r>
            <a:r>
              <a:rPr lang="en-GB" sz="2000" dirty="0">
                <a:latin typeface="Arial" charset="0"/>
              </a:rPr>
              <a:t>will benefit from them</a:t>
            </a:r>
          </a:p>
          <a:p>
            <a:pPr>
              <a:spcBef>
                <a:spcPct val="50000"/>
              </a:spcBef>
              <a:buFontTx/>
              <a:buChar char="•"/>
            </a:pPr>
            <a:r>
              <a:rPr lang="en-GB" sz="2000" u="sng" dirty="0">
                <a:latin typeface="Arial" charset="0"/>
              </a:rPr>
              <a:t>Methods</a:t>
            </a:r>
          </a:p>
          <a:p>
            <a:pPr marL="342900" indent="-342900">
              <a:spcBef>
                <a:spcPct val="50000"/>
              </a:spcBef>
              <a:buFont typeface="Arial" panose="020B0604020202020204" pitchFamily="34" charset="0"/>
              <a:buChar char="•"/>
            </a:pPr>
            <a:r>
              <a:rPr lang="en-GB" sz="2000" dirty="0">
                <a:solidFill>
                  <a:srgbClr val="FFFF00"/>
                </a:solidFill>
                <a:latin typeface="Arial" charset="0"/>
              </a:rPr>
              <a:t>Before the exam, students who had requested tranquillisers were identified and formed the experimental group.</a:t>
            </a:r>
          </a:p>
          <a:p>
            <a:pPr marL="342900" indent="-342900">
              <a:spcBef>
                <a:spcPct val="50000"/>
              </a:spcBef>
              <a:buFont typeface="Arial" panose="020B0604020202020204" pitchFamily="34" charset="0"/>
              <a:buChar char="•"/>
            </a:pPr>
            <a:r>
              <a:rPr lang="en-GB" sz="2000" dirty="0">
                <a:solidFill>
                  <a:srgbClr val="FFFF00"/>
                </a:solidFill>
                <a:latin typeface="Arial" charset="0"/>
              </a:rPr>
              <a:t>Students from the same class were also selected and matched with students in the experimental group on such variables as previous exam results, IQ, gender and medical records. These formed the control group.</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86370"/>
                                        </p:tgtEl>
                                        <p:attrNameLst>
                                          <p:attrName>style.visibility</p:attrName>
                                        </p:attrNameLst>
                                      </p:cBhvr>
                                      <p:to>
                                        <p:strVal val="visible"/>
                                      </p:to>
                                    </p:set>
                                    <p:animEffect transition="in" filter="fade">
                                      <p:cBhvr>
                                        <p:cTn id="7" dur="2000"/>
                                        <p:tgtEl>
                                          <p:spTgt spid="186370"/>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45061">
                                            <p:txEl>
                                              <p:pRg st="4" end="4"/>
                                            </p:txEl>
                                          </p:spTgt>
                                        </p:tgtEl>
                                        <p:attrNameLst>
                                          <p:attrName>style.visibility</p:attrName>
                                        </p:attrNameLst>
                                      </p:cBhvr>
                                      <p:to>
                                        <p:strVal val="visible"/>
                                      </p:to>
                                    </p:set>
                                    <p:animEffect transition="in" filter="circle(in)">
                                      <p:cBhvr>
                                        <p:cTn id="12" dur="2000"/>
                                        <p:tgtEl>
                                          <p:spTgt spid="45061">
                                            <p:txEl>
                                              <p:pRg st="4" end="4"/>
                                            </p:txEl>
                                          </p:spTgt>
                                        </p:tgtEl>
                                      </p:cBhvr>
                                    </p:animEffect>
                                  </p:childTnLst>
                                </p:cTn>
                              </p:par>
                              <p:par>
                                <p:cTn id="13" presetID="6" presetClass="entr" presetSubtype="16" fill="hold" nodeType="withEffect">
                                  <p:stCondLst>
                                    <p:cond delay="0"/>
                                  </p:stCondLst>
                                  <p:childTnLst>
                                    <p:set>
                                      <p:cBhvr>
                                        <p:cTn id="14" dur="1" fill="hold">
                                          <p:stCondLst>
                                            <p:cond delay="0"/>
                                          </p:stCondLst>
                                        </p:cTn>
                                        <p:tgtEl>
                                          <p:spTgt spid="45061">
                                            <p:txEl>
                                              <p:pRg st="5" end="5"/>
                                            </p:txEl>
                                          </p:spTgt>
                                        </p:tgtEl>
                                        <p:attrNameLst>
                                          <p:attrName>style.visibility</p:attrName>
                                        </p:attrNameLst>
                                      </p:cBhvr>
                                      <p:to>
                                        <p:strVal val="visible"/>
                                      </p:to>
                                    </p:set>
                                    <p:animEffect transition="in" filter="circle(in)">
                                      <p:cBhvr>
                                        <p:cTn id="15" dur="2000"/>
                                        <p:tgtEl>
                                          <p:spTgt spid="45061">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6370" grpId="0"/>
    </p:bldLst>
  </p:timing>
</p:sld>
</file>

<file path=ppt/slides/slide5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8418" name="Rectangle 2"/>
          <p:cNvSpPr>
            <a:spLocks noGrp="1" noChangeArrowheads="1"/>
          </p:cNvSpPr>
          <p:nvPr>
            <p:ph type="title"/>
          </p:nvPr>
        </p:nvSpPr>
        <p:spPr/>
        <p:txBody>
          <a:bodyPr/>
          <a:lstStyle/>
          <a:p>
            <a:pPr eaLnBrk="1" hangingPunct="1"/>
            <a:r>
              <a:rPr lang="en-GB" sz="2800" b="1"/>
              <a:t>Think about it…</a:t>
            </a:r>
          </a:p>
        </p:txBody>
      </p:sp>
      <p:sp>
        <p:nvSpPr>
          <p:cNvPr id="46083" name="Slide Number Placeholder 4"/>
          <p:cNvSpPr>
            <a:spLocks noGrp="1"/>
          </p:cNvSpPr>
          <p:nvPr>
            <p:ph type="sldNum" sz="quarter" idx="11"/>
          </p:nvPr>
        </p:nvSpPr>
        <p:spPr>
          <a:noFill/>
        </p:spPr>
        <p:txBody>
          <a:bodyPr/>
          <a:lstStyle/>
          <a:p>
            <a:fld id="{E528C42C-60E5-475C-91B0-3DF729662359}" type="slidenum">
              <a:rPr lang="en-GB" smtClean="0"/>
              <a:pPr/>
              <a:t>52</a:t>
            </a:fld>
            <a:endParaRPr lang="en-GB"/>
          </a:p>
        </p:txBody>
      </p:sp>
      <p:sp>
        <p:nvSpPr>
          <p:cNvPr id="46082" name="Footer Placeholder 3"/>
          <p:cNvSpPr>
            <a:spLocks noGrp="1"/>
          </p:cNvSpPr>
          <p:nvPr>
            <p:ph type="ftr" sz="quarter" idx="12"/>
          </p:nvPr>
        </p:nvSpPr>
        <p:spPr>
          <a:noFill/>
        </p:spPr>
        <p:txBody>
          <a:bodyPr/>
          <a:lstStyle/>
          <a:p>
            <a:r>
              <a:rPr lang="en-GB" smtClean="0"/>
              <a:t>CH2021 postgraduate</a:t>
            </a:r>
            <a:endParaRPr lang="en-GB"/>
          </a:p>
        </p:txBody>
      </p:sp>
      <p:sp>
        <p:nvSpPr>
          <p:cNvPr id="46085" name="Text Box 3"/>
          <p:cNvSpPr txBox="1">
            <a:spLocks noChangeArrowheads="1"/>
          </p:cNvSpPr>
          <p:nvPr/>
        </p:nvSpPr>
        <p:spPr bwMode="auto">
          <a:xfrm>
            <a:off x="971550" y="1412875"/>
            <a:ext cx="8839200" cy="3597275"/>
          </a:xfrm>
          <a:prstGeom prst="rect">
            <a:avLst/>
          </a:prstGeom>
          <a:noFill/>
          <a:ln w="9525">
            <a:noFill/>
            <a:miter lim="800000"/>
            <a:headEnd/>
            <a:tailEnd/>
          </a:ln>
        </p:spPr>
        <p:txBody>
          <a:bodyPr>
            <a:spAutoFit/>
          </a:bodyPr>
          <a:lstStyle/>
          <a:p>
            <a:pPr marL="457200" indent="-457200">
              <a:spcBef>
                <a:spcPct val="50000"/>
              </a:spcBef>
            </a:pPr>
            <a:endParaRPr lang="en-GB" sz="2000" dirty="0">
              <a:latin typeface="Arial" charset="0"/>
            </a:endParaRPr>
          </a:p>
          <a:p>
            <a:pPr marL="457200" indent="-457200">
              <a:spcBef>
                <a:spcPct val="50000"/>
              </a:spcBef>
            </a:pPr>
            <a:endParaRPr lang="en-GB" sz="2000" dirty="0">
              <a:latin typeface="Arial" charset="0"/>
            </a:endParaRPr>
          </a:p>
          <a:p>
            <a:pPr marL="457200" indent="-457200">
              <a:spcBef>
                <a:spcPct val="50000"/>
              </a:spcBef>
              <a:buFontTx/>
              <a:buAutoNum type="arabicPeriod"/>
            </a:pPr>
            <a:r>
              <a:rPr lang="en-GB" sz="2000" dirty="0">
                <a:latin typeface="Arial" charset="0"/>
              </a:rPr>
              <a:t>What are the IV and DV?</a:t>
            </a:r>
          </a:p>
          <a:p>
            <a:pPr marL="457200" indent="-457200">
              <a:spcBef>
                <a:spcPct val="50000"/>
              </a:spcBef>
              <a:buFontTx/>
              <a:buAutoNum type="arabicPeriod"/>
            </a:pPr>
            <a:r>
              <a:rPr lang="en-GB" sz="2000" dirty="0">
                <a:solidFill>
                  <a:srgbClr val="FFFF00"/>
                </a:solidFill>
                <a:latin typeface="Arial" charset="0"/>
              </a:rPr>
              <a:t>What is the null hypothesis?</a:t>
            </a:r>
          </a:p>
          <a:p>
            <a:pPr marL="457200" indent="-457200">
              <a:spcBef>
                <a:spcPct val="50000"/>
              </a:spcBef>
              <a:buFontTx/>
              <a:buAutoNum type="arabicPeriod"/>
            </a:pPr>
            <a:r>
              <a:rPr lang="en-GB" sz="2000" dirty="0">
                <a:latin typeface="Arial" charset="0"/>
              </a:rPr>
              <a:t>Is the experimental hypothesis one-tailed or two-tailed?</a:t>
            </a:r>
          </a:p>
          <a:p>
            <a:pPr marL="457200" indent="-457200">
              <a:spcBef>
                <a:spcPct val="50000"/>
              </a:spcBef>
              <a:buFontTx/>
              <a:buAutoNum type="arabicPeriod"/>
            </a:pPr>
            <a:r>
              <a:rPr lang="en-GB" sz="2000" dirty="0">
                <a:solidFill>
                  <a:srgbClr val="FFFF00"/>
                </a:solidFill>
                <a:latin typeface="Arial" charset="0"/>
              </a:rPr>
              <a:t>Which variables have been controlled?</a:t>
            </a:r>
          </a:p>
          <a:p>
            <a:pPr marL="457200" indent="-457200">
              <a:spcBef>
                <a:spcPct val="50000"/>
              </a:spcBef>
              <a:buFontTx/>
              <a:buAutoNum type="arabicPeriod"/>
            </a:pPr>
            <a:r>
              <a:rPr lang="en-GB" sz="2000" dirty="0">
                <a:latin typeface="Arial" charset="0"/>
              </a:rPr>
              <a:t>Which relevant variables have not been controlled?</a:t>
            </a:r>
          </a:p>
          <a:p>
            <a:pPr marL="457200" indent="-457200">
              <a:spcBef>
                <a:spcPct val="50000"/>
              </a:spcBef>
              <a:buFontTx/>
              <a:buAutoNum type="arabicPeriod"/>
            </a:pPr>
            <a:r>
              <a:rPr lang="en-GB" sz="2000" dirty="0">
                <a:solidFill>
                  <a:srgbClr val="FFFF00"/>
                </a:solidFill>
                <a:latin typeface="Arial" charset="0"/>
              </a:rPr>
              <a:t>What criticisms of the experiment could you make?</a:t>
            </a:r>
          </a:p>
        </p:txBody>
      </p:sp>
      <p:pic>
        <p:nvPicPr>
          <p:cNvPr id="2" name="Picture 1"/>
          <p:cNvPicPr>
            <a:picLocks noChangeAspect="1"/>
          </p:cNvPicPr>
          <p:nvPr/>
        </p:nvPicPr>
        <p:blipFill>
          <a:blip r:embed="rId3"/>
          <a:stretch>
            <a:fillRect/>
          </a:stretch>
        </p:blipFill>
        <p:spPr>
          <a:xfrm>
            <a:off x="4267200" y="961"/>
            <a:ext cx="4876800" cy="2133600"/>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88418"/>
                                        </p:tgtEl>
                                        <p:attrNameLst>
                                          <p:attrName>style.visibility</p:attrName>
                                        </p:attrNameLst>
                                      </p:cBhvr>
                                      <p:to>
                                        <p:strVal val="visible"/>
                                      </p:to>
                                    </p:set>
                                    <p:animEffect transition="in" filter="fade">
                                      <p:cBhvr>
                                        <p:cTn id="7" dur="2000"/>
                                        <p:tgtEl>
                                          <p:spTgt spid="188418"/>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46085"/>
                                        </p:tgtEl>
                                        <p:attrNameLst>
                                          <p:attrName>style.visibility</p:attrName>
                                        </p:attrNameLst>
                                      </p:cBhvr>
                                      <p:to>
                                        <p:strVal val="visible"/>
                                      </p:to>
                                    </p:set>
                                    <p:animEffect transition="in" filter="randombar(horizontal)">
                                      <p:cBhvr>
                                        <p:cTn id="12" dur="500"/>
                                        <p:tgtEl>
                                          <p:spTgt spid="4608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8418" grpId="0"/>
      <p:bldP spid="46085" grpId="0"/>
    </p:bldLst>
  </p:timing>
</p:sld>
</file>

<file path=ppt/slides/slide5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9442" name="Rectangle 2"/>
          <p:cNvSpPr>
            <a:spLocks noGrp="1" noChangeArrowheads="1"/>
          </p:cNvSpPr>
          <p:nvPr>
            <p:ph type="title"/>
          </p:nvPr>
        </p:nvSpPr>
        <p:spPr>
          <a:xfrm>
            <a:off x="971550" y="404813"/>
            <a:ext cx="7772400" cy="762000"/>
          </a:xfrm>
        </p:spPr>
        <p:txBody>
          <a:bodyPr/>
          <a:lstStyle/>
          <a:p>
            <a:pPr eaLnBrk="1" hangingPunct="1"/>
            <a:r>
              <a:rPr lang="en-GB" sz="2800" b="1"/>
              <a:t>Answers</a:t>
            </a:r>
          </a:p>
        </p:txBody>
      </p:sp>
      <p:sp>
        <p:nvSpPr>
          <p:cNvPr id="47107" name="Slide Number Placeholder 4"/>
          <p:cNvSpPr>
            <a:spLocks noGrp="1"/>
          </p:cNvSpPr>
          <p:nvPr>
            <p:ph type="sldNum" sz="quarter" idx="11"/>
          </p:nvPr>
        </p:nvSpPr>
        <p:spPr>
          <a:noFill/>
        </p:spPr>
        <p:txBody>
          <a:bodyPr/>
          <a:lstStyle/>
          <a:p>
            <a:fld id="{B8C4FE74-385D-4B93-AE90-B004A0134D57}" type="slidenum">
              <a:rPr lang="en-GB" smtClean="0"/>
              <a:pPr/>
              <a:t>53</a:t>
            </a:fld>
            <a:endParaRPr lang="en-GB"/>
          </a:p>
        </p:txBody>
      </p:sp>
      <p:sp>
        <p:nvSpPr>
          <p:cNvPr id="47106" name="Footer Placeholder 3"/>
          <p:cNvSpPr>
            <a:spLocks noGrp="1"/>
          </p:cNvSpPr>
          <p:nvPr>
            <p:ph type="ftr" sz="quarter" idx="12"/>
          </p:nvPr>
        </p:nvSpPr>
        <p:spPr>
          <a:noFill/>
        </p:spPr>
        <p:txBody>
          <a:bodyPr/>
          <a:lstStyle/>
          <a:p>
            <a:r>
              <a:rPr lang="en-GB" smtClean="0"/>
              <a:t>CH2021 postgraduate</a:t>
            </a:r>
            <a:endParaRPr lang="en-GB"/>
          </a:p>
        </p:txBody>
      </p:sp>
      <p:sp>
        <p:nvSpPr>
          <p:cNvPr id="47109" name="Text Box 3"/>
          <p:cNvSpPr txBox="1">
            <a:spLocks noChangeArrowheads="1"/>
          </p:cNvSpPr>
          <p:nvPr/>
        </p:nvSpPr>
        <p:spPr bwMode="auto">
          <a:xfrm>
            <a:off x="900113" y="1484313"/>
            <a:ext cx="8064500" cy="5594350"/>
          </a:xfrm>
          <a:prstGeom prst="rect">
            <a:avLst/>
          </a:prstGeom>
          <a:noFill/>
          <a:ln w="9525">
            <a:noFill/>
            <a:miter lim="800000"/>
            <a:headEnd/>
            <a:tailEnd/>
          </a:ln>
        </p:spPr>
        <p:txBody>
          <a:bodyPr>
            <a:spAutoFit/>
          </a:bodyPr>
          <a:lstStyle/>
          <a:p>
            <a:pPr>
              <a:spcBef>
                <a:spcPct val="50000"/>
              </a:spcBef>
            </a:pPr>
            <a:r>
              <a:rPr lang="en-GB" sz="1800" b="1">
                <a:latin typeface="Arial" charset="0"/>
              </a:rPr>
              <a:t>What are the IV and DV?</a:t>
            </a:r>
          </a:p>
          <a:p>
            <a:pPr>
              <a:spcBef>
                <a:spcPct val="50000"/>
              </a:spcBef>
            </a:pPr>
            <a:r>
              <a:rPr lang="en-GB" sz="1800">
                <a:solidFill>
                  <a:srgbClr val="FFFF00"/>
                </a:solidFill>
                <a:latin typeface="Arial" charset="0"/>
              </a:rPr>
              <a:t>IV: use of tranquillisers	DV: exam marks</a:t>
            </a:r>
          </a:p>
          <a:p>
            <a:pPr>
              <a:spcBef>
                <a:spcPct val="50000"/>
              </a:spcBef>
            </a:pPr>
            <a:r>
              <a:rPr lang="en-GB" sz="1800" b="1">
                <a:latin typeface="Arial" charset="0"/>
              </a:rPr>
              <a:t>What is the null hypothesis?</a:t>
            </a:r>
          </a:p>
          <a:p>
            <a:pPr>
              <a:spcBef>
                <a:spcPct val="50000"/>
              </a:spcBef>
            </a:pPr>
            <a:r>
              <a:rPr lang="en-GB" sz="1800">
                <a:solidFill>
                  <a:srgbClr val="FFFF00"/>
                </a:solidFill>
                <a:latin typeface="Arial" charset="0"/>
              </a:rPr>
              <a:t>There will be no effect of tranquillisers on exam mark</a:t>
            </a:r>
            <a:r>
              <a:rPr lang="en-GB" sz="1800">
                <a:latin typeface="Arial" charset="0"/>
              </a:rPr>
              <a:t>s</a:t>
            </a:r>
          </a:p>
          <a:p>
            <a:pPr>
              <a:spcBef>
                <a:spcPct val="50000"/>
              </a:spcBef>
            </a:pPr>
            <a:r>
              <a:rPr lang="en-GB" sz="1800" b="1">
                <a:latin typeface="Arial" charset="0"/>
              </a:rPr>
              <a:t> Is the experimental hypothesis one-tailed or two-tailed?</a:t>
            </a:r>
          </a:p>
          <a:p>
            <a:pPr>
              <a:spcBef>
                <a:spcPct val="50000"/>
              </a:spcBef>
            </a:pPr>
            <a:r>
              <a:rPr lang="en-GB" sz="1800">
                <a:solidFill>
                  <a:srgbClr val="FFFF00"/>
                </a:solidFill>
                <a:latin typeface="Arial" charset="0"/>
              </a:rPr>
              <a:t>One tailed</a:t>
            </a:r>
            <a:endParaRPr lang="en-GB" sz="1800" b="1">
              <a:solidFill>
                <a:srgbClr val="FFFF00"/>
              </a:solidFill>
              <a:latin typeface="Arial" charset="0"/>
            </a:endParaRPr>
          </a:p>
          <a:p>
            <a:pPr>
              <a:spcBef>
                <a:spcPct val="50000"/>
              </a:spcBef>
            </a:pPr>
            <a:r>
              <a:rPr lang="en-GB" sz="1800" b="1">
                <a:latin typeface="Arial" charset="0"/>
              </a:rPr>
              <a:t>Which variables have been controlled?</a:t>
            </a:r>
          </a:p>
          <a:p>
            <a:pPr>
              <a:spcBef>
                <a:spcPct val="50000"/>
              </a:spcBef>
            </a:pPr>
            <a:r>
              <a:rPr lang="en-GB" sz="1800">
                <a:solidFill>
                  <a:srgbClr val="FFFF00"/>
                </a:solidFill>
                <a:latin typeface="Arial" charset="0"/>
              </a:rPr>
              <a:t>All variables that have been matched </a:t>
            </a:r>
            <a:r>
              <a:rPr lang="en-GB" sz="1800" err="1">
                <a:solidFill>
                  <a:srgbClr val="FFFF00"/>
                </a:solidFill>
                <a:latin typeface="Arial" charset="0"/>
              </a:rPr>
              <a:t>eg</a:t>
            </a:r>
            <a:r>
              <a:rPr lang="en-GB" sz="1800">
                <a:solidFill>
                  <a:srgbClr val="FFFF00"/>
                </a:solidFill>
                <a:latin typeface="Arial" charset="0"/>
              </a:rPr>
              <a:t> previous exam results, IQ, gender and medical records</a:t>
            </a:r>
          </a:p>
          <a:p>
            <a:pPr>
              <a:spcBef>
                <a:spcPct val="50000"/>
              </a:spcBef>
            </a:pPr>
            <a:r>
              <a:rPr lang="en-GB" sz="1800" b="1">
                <a:latin typeface="Arial" charset="0"/>
              </a:rPr>
              <a:t>Which relevant variables have not been controlled?</a:t>
            </a:r>
          </a:p>
          <a:p>
            <a:pPr>
              <a:spcBef>
                <a:spcPct val="50000"/>
              </a:spcBef>
            </a:pPr>
            <a:r>
              <a:rPr lang="en-GB" sz="1800">
                <a:solidFill>
                  <a:srgbClr val="FFFF00"/>
                </a:solidFill>
                <a:latin typeface="Arial" charset="0"/>
              </a:rPr>
              <a:t>Anxiety, fatigue, meals eaten before exam</a:t>
            </a:r>
          </a:p>
          <a:p>
            <a:pPr>
              <a:spcBef>
                <a:spcPct val="50000"/>
              </a:spcBef>
            </a:pPr>
            <a:r>
              <a:rPr lang="en-GB" sz="1800" b="1">
                <a:latin typeface="Arial" charset="0"/>
              </a:rPr>
              <a:t>What criticisms of the experiment could you make?</a:t>
            </a:r>
          </a:p>
          <a:p>
            <a:pPr>
              <a:spcBef>
                <a:spcPct val="50000"/>
              </a:spcBef>
            </a:pPr>
            <a:r>
              <a:rPr lang="en-GB" sz="1800">
                <a:solidFill>
                  <a:srgbClr val="FFFF00"/>
                </a:solidFill>
                <a:latin typeface="Arial" charset="0"/>
              </a:rPr>
              <a:t>Experimental group came forward – bias group</a:t>
            </a:r>
          </a:p>
          <a:p>
            <a:pPr>
              <a:spcBef>
                <a:spcPct val="50000"/>
              </a:spcBef>
            </a:pPr>
            <a:endParaRPr lang="en-GB" sz="1800">
              <a:latin typeface="Arial" charset="0"/>
            </a:endParaRPr>
          </a:p>
        </p:txBody>
      </p:sp>
      <p:pic>
        <p:nvPicPr>
          <p:cNvPr id="47110" name="Picture 5" descr="cart111"/>
          <p:cNvPicPr>
            <a:picLocks noChangeAspect="1" noChangeArrowheads="1"/>
          </p:cNvPicPr>
          <p:nvPr/>
        </p:nvPicPr>
        <p:blipFill>
          <a:blip r:embed="rId3" cstate="print"/>
          <a:srcRect/>
          <a:stretch>
            <a:fillRect/>
          </a:stretch>
        </p:blipFill>
        <p:spPr bwMode="auto">
          <a:xfrm>
            <a:off x="6370638" y="0"/>
            <a:ext cx="2773362" cy="2781300"/>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89442"/>
                                        </p:tgtEl>
                                        <p:attrNameLst>
                                          <p:attrName>style.visibility</p:attrName>
                                        </p:attrNameLst>
                                      </p:cBhvr>
                                      <p:to>
                                        <p:strVal val="visible"/>
                                      </p:to>
                                    </p:set>
                                    <p:animEffect transition="in" filter="fade">
                                      <p:cBhvr>
                                        <p:cTn id="7" dur="2000"/>
                                        <p:tgtEl>
                                          <p:spTgt spid="18944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47109">
                                            <p:txEl>
                                              <p:pRg st="0" end="0"/>
                                            </p:txEl>
                                          </p:spTgt>
                                        </p:tgtEl>
                                        <p:attrNameLst>
                                          <p:attrName>style.visibility</p:attrName>
                                        </p:attrNameLst>
                                      </p:cBhvr>
                                      <p:to>
                                        <p:strVal val="visible"/>
                                      </p:to>
                                    </p:set>
                                    <p:animEffect transition="in" filter="wipe(down)">
                                      <p:cBhvr>
                                        <p:cTn id="12" dur="500"/>
                                        <p:tgtEl>
                                          <p:spTgt spid="4710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47109">
                                            <p:txEl>
                                              <p:pRg st="1" end="1"/>
                                            </p:txEl>
                                          </p:spTgt>
                                        </p:tgtEl>
                                        <p:attrNameLst>
                                          <p:attrName>style.visibility</p:attrName>
                                        </p:attrNameLst>
                                      </p:cBhvr>
                                      <p:to>
                                        <p:strVal val="visible"/>
                                      </p:to>
                                    </p:set>
                                    <p:animEffect transition="in" filter="wipe(down)">
                                      <p:cBhvr>
                                        <p:cTn id="17" dur="500"/>
                                        <p:tgtEl>
                                          <p:spTgt spid="47109">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47109">
                                            <p:txEl>
                                              <p:pRg st="2" end="2"/>
                                            </p:txEl>
                                          </p:spTgt>
                                        </p:tgtEl>
                                        <p:attrNameLst>
                                          <p:attrName>style.visibility</p:attrName>
                                        </p:attrNameLst>
                                      </p:cBhvr>
                                      <p:to>
                                        <p:strVal val="visible"/>
                                      </p:to>
                                    </p:set>
                                    <p:animEffect transition="in" filter="wipe(down)">
                                      <p:cBhvr>
                                        <p:cTn id="22" dur="500"/>
                                        <p:tgtEl>
                                          <p:spTgt spid="47109">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47109">
                                            <p:txEl>
                                              <p:pRg st="3" end="3"/>
                                            </p:txEl>
                                          </p:spTgt>
                                        </p:tgtEl>
                                        <p:attrNameLst>
                                          <p:attrName>style.visibility</p:attrName>
                                        </p:attrNameLst>
                                      </p:cBhvr>
                                      <p:to>
                                        <p:strVal val="visible"/>
                                      </p:to>
                                    </p:set>
                                    <p:animEffect transition="in" filter="wipe(down)">
                                      <p:cBhvr>
                                        <p:cTn id="27" dur="500"/>
                                        <p:tgtEl>
                                          <p:spTgt spid="47109">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47109">
                                            <p:txEl>
                                              <p:pRg st="4" end="4"/>
                                            </p:txEl>
                                          </p:spTgt>
                                        </p:tgtEl>
                                        <p:attrNameLst>
                                          <p:attrName>style.visibility</p:attrName>
                                        </p:attrNameLst>
                                      </p:cBhvr>
                                      <p:to>
                                        <p:strVal val="visible"/>
                                      </p:to>
                                    </p:set>
                                    <p:animEffect transition="in" filter="wipe(down)">
                                      <p:cBhvr>
                                        <p:cTn id="32" dur="500"/>
                                        <p:tgtEl>
                                          <p:spTgt spid="47109">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47109">
                                            <p:txEl>
                                              <p:pRg st="5" end="5"/>
                                            </p:txEl>
                                          </p:spTgt>
                                        </p:tgtEl>
                                        <p:attrNameLst>
                                          <p:attrName>style.visibility</p:attrName>
                                        </p:attrNameLst>
                                      </p:cBhvr>
                                      <p:to>
                                        <p:strVal val="visible"/>
                                      </p:to>
                                    </p:set>
                                    <p:animEffect transition="in" filter="wipe(down)">
                                      <p:cBhvr>
                                        <p:cTn id="37" dur="500"/>
                                        <p:tgtEl>
                                          <p:spTgt spid="47109">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grpId="0" nodeType="clickEffect">
                                  <p:stCondLst>
                                    <p:cond delay="0"/>
                                  </p:stCondLst>
                                  <p:childTnLst>
                                    <p:set>
                                      <p:cBhvr>
                                        <p:cTn id="41" dur="1" fill="hold">
                                          <p:stCondLst>
                                            <p:cond delay="0"/>
                                          </p:stCondLst>
                                        </p:cTn>
                                        <p:tgtEl>
                                          <p:spTgt spid="47109">
                                            <p:txEl>
                                              <p:pRg st="6" end="6"/>
                                            </p:txEl>
                                          </p:spTgt>
                                        </p:tgtEl>
                                        <p:attrNameLst>
                                          <p:attrName>style.visibility</p:attrName>
                                        </p:attrNameLst>
                                      </p:cBhvr>
                                      <p:to>
                                        <p:strVal val="visible"/>
                                      </p:to>
                                    </p:set>
                                    <p:animEffect transition="in" filter="wipe(down)">
                                      <p:cBhvr>
                                        <p:cTn id="42" dur="500"/>
                                        <p:tgtEl>
                                          <p:spTgt spid="47109">
                                            <p:txEl>
                                              <p:pRg st="6" end="6"/>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4" fill="hold" grpId="0" nodeType="clickEffect">
                                  <p:stCondLst>
                                    <p:cond delay="0"/>
                                  </p:stCondLst>
                                  <p:childTnLst>
                                    <p:set>
                                      <p:cBhvr>
                                        <p:cTn id="46" dur="1" fill="hold">
                                          <p:stCondLst>
                                            <p:cond delay="0"/>
                                          </p:stCondLst>
                                        </p:cTn>
                                        <p:tgtEl>
                                          <p:spTgt spid="47109">
                                            <p:txEl>
                                              <p:pRg st="7" end="7"/>
                                            </p:txEl>
                                          </p:spTgt>
                                        </p:tgtEl>
                                        <p:attrNameLst>
                                          <p:attrName>style.visibility</p:attrName>
                                        </p:attrNameLst>
                                      </p:cBhvr>
                                      <p:to>
                                        <p:strVal val="visible"/>
                                      </p:to>
                                    </p:set>
                                    <p:animEffect transition="in" filter="wipe(down)">
                                      <p:cBhvr>
                                        <p:cTn id="47" dur="500"/>
                                        <p:tgtEl>
                                          <p:spTgt spid="47109">
                                            <p:txEl>
                                              <p:pRg st="7" end="7"/>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22" presetClass="entr" presetSubtype="4" fill="hold" grpId="0" nodeType="clickEffect">
                                  <p:stCondLst>
                                    <p:cond delay="0"/>
                                  </p:stCondLst>
                                  <p:childTnLst>
                                    <p:set>
                                      <p:cBhvr>
                                        <p:cTn id="51" dur="1" fill="hold">
                                          <p:stCondLst>
                                            <p:cond delay="0"/>
                                          </p:stCondLst>
                                        </p:cTn>
                                        <p:tgtEl>
                                          <p:spTgt spid="47109">
                                            <p:txEl>
                                              <p:pRg st="8" end="8"/>
                                            </p:txEl>
                                          </p:spTgt>
                                        </p:tgtEl>
                                        <p:attrNameLst>
                                          <p:attrName>style.visibility</p:attrName>
                                        </p:attrNameLst>
                                      </p:cBhvr>
                                      <p:to>
                                        <p:strVal val="visible"/>
                                      </p:to>
                                    </p:set>
                                    <p:animEffect transition="in" filter="wipe(down)">
                                      <p:cBhvr>
                                        <p:cTn id="52" dur="500"/>
                                        <p:tgtEl>
                                          <p:spTgt spid="47109">
                                            <p:txEl>
                                              <p:pRg st="8" end="8"/>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22" presetClass="entr" presetSubtype="4" fill="hold" grpId="0" nodeType="clickEffect">
                                  <p:stCondLst>
                                    <p:cond delay="0"/>
                                  </p:stCondLst>
                                  <p:childTnLst>
                                    <p:set>
                                      <p:cBhvr>
                                        <p:cTn id="56" dur="1" fill="hold">
                                          <p:stCondLst>
                                            <p:cond delay="0"/>
                                          </p:stCondLst>
                                        </p:cTn>
                                        <p:tgtEl>
                                          <p:spTgt spid="47109">
                                            <p:txEl>
                                              <p:pRg st="9" end="9"/>
                                            </p:txEl>
                                          </p:spTgt>
                                        </p:tgtEl>
                                        <p:attrNameLst>
                                          <p:attrName>style.visibility</p:attrName>
                                        </p:attrNameLst>
                                      </p:cBhvr>
                                      <p:to>
                                        <p:strVal val="visible"/>
                                      </p:to>
                                    </p:set>
                                    <p:animEffect transition="in" filter="wipe(down)">
                                      <p:cBhvr>
                                        <p:cTn id="57" dur="500"/>
                                        <p:tgtEl>
                                          <p:spTgt spid="47109">
                                            <p:txEl>
                                              <p:pRg st="9" end="9"/>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22" presetClass="entr" presetSubtype="4" fill="hold" grpId="0" nodeType="clickEffect">
                                  <p:stCondLst>
                                    <p:cond delay="0"/>
                                  </p:stCondLst>
                                  <p:childTnLst>
                                    <p:set>
                                      <p:cBhvr>
                                        <p:cTn id="61" dur="1" fill="hold">
                                          <p:stCondLst>
                                            <p:cond delay="0"/>
                                          </p:stCondLst>
                                        </p:cTn>
                                        <p:tgtEl>
                                          <p:spTgt spid="47109">
                                            <p:txEl>
                                              <p:pRg st="10" end="10"/>
                                            </p:txEl>
                                          </p:spTgt>
                                        </p:tgtEl>
                                        <p:attrNameLst>
                                          <p:attrName>style.visibility</p:attrName>
                                        </p:attrNameLst>
                                      </p:cBhvr>
                                      <p:to>
                                        <p:strVal val="visible"/>
                                      </p:to>
                                    </p:set>
                                    <p:animEffect transition="in" filter="wipe(down)">
                                      <p:cBhvr>
                                        <p:cTn id="62" dur="500"/>
                                        <p:tgtEl>
                                          <p:spTgt spid="47109">
                                            <p:txEl>
                                              <p:pRg st="10" end="10"/>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22" presetClass="entr" presetSubtype="4" fill="hold" grpId="0" nodeType="clickEffect">
                                  <p:stCondLst>
                                    <p:cond delay="0"/>
                                  </p:stCondLst>
                                  <p:childTnLst>
                                    <p:set>
                                      <p:cBhvr>
                                        <p:cTn id="66" dur="1" fill="hold">
                                          <p:stCondLst>
                                            <p:cond delay="0"/>
                                          </p:stCondLst>
                                        </p:cTn>
                                        <p:tgtEl>
                                          <p:spTgt spid="47109">
                                            <p:txEl>
                                              <p:pRg st="11" end="11"/>
                                            </p:txEl>
                                          </p:spTgt>
                                        </p:tgtEl>
                                        <p:attrNameLst>
                                          <p:attrName>style.visibility</p:attrName>
                                        </p:attrNameLst>
                                      </p:cBhvr>
                                      <p:to>
                                        <p:strVal val="visible"/>
                                      </p:to>
                                    </p:set>
                                    <p:animEffect transition="in" filter="wipe(down)">
                                      <p:cBhvr>
                                        <p:cTn id="67" dur="500"/>
                                        <p:tgtEl>
                                          <p:spTgt spid="47109">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9442" grpId="0"/>
      <p:bldP spid="47109" grpId="0" build="p"/>
    </p:bldLst>
  </p:timing>
</p:sld>
</file>

<file path=ppt/slides/slide5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1490" name="Rectangle 2"/>
          <p:cNvSpPr>
            <a:spLocks noGrp="1" noChangeArrowheads="1"/>
          </p:cNvSpPr>
          <p:nvPr>
            <p:ph type="title"/>
          </p:nvPr>
        </p:nvSpPr>
        <p:spPr>
          <a:xfrm>
            <a:off x="332520" y="165947"/>
            <a:ext cx="7313612" cy="762000"/>
          </a:xfrm>
        </p:spPr>
        <p:txBody>
          <a:bodyPr/>
          <a:lstStyle/>
          <a:p>
            <a:pPr eaLnBrk="1" hangingPunct="1"/>
            <a:r>
              <a:rPr lang="en-GB" sz="2800" b="1" dirty="0"/>
              <a:t>Reliability</a:t>
            </a:r>
          </a:p>
        </p:txBody>
      </p:sp>
      <p:sp>
        <p:nvSpPr>
          <p:cNvPr id="48131" name="Slide Number Placeholder 4"/>
          <p:cNvSpPr>
            <a:spLocks noGrp="1"/>
          </p:cNvSpPr>
          <p:nvPr>
            <p:ph type="sldNum" sz="quarter" idx="11"/>
          </p:nvPr>
        </p:nvSpPr>
        <p:spPr>
          <a:noFill/>
        </p:spPr>
        <p:txBody>
          <a:bodyPr/>
          <a:lstStyle/>
          <a:p>
            <a:fld id="{D363D737-9721-480C-A1D5-672B2F64B145}" type="slidenum">
              <a:rPr lang="en-GB" smtClean="0"/>
              <a:pPr/>
              <a:t>54</a:t>
            </a:fld>
            <a:endParaRPr lang="en-GB"/>
          </a:p>
        </p:txBody>
      </p:sp>
      <p:sp>
        <p:nvSpPr>
          <p:cNvPr id="48130" name="Footer Placeholder 3"/>
          <p:cNvSpPr>
            <a:spLocks noGrp="1"/>
          </p:cNvSpPr>
          <p:nvPr>
            <p:ph type="ftr" sz="quarter" idx="12"/>
          </p:nvPr>
        </p:nvSpPr>
        <p:spPr>
          <a:noFill/>
        </p:spPr>
        <p:txBody>
          <a:bodyPr/>
          <a:lstStyle/>
          <a:p>
            <a:r>
              <a:rPr lang="en-GB" smtClean="0"/>
              <a:t>CH2021 postgraduate</a:t>
            </a:r>
            <a:endParaRPr lang="en-GB"/>
          </a:p>
        </p:txBody>
      </p:sp>
      <p:sp>
        <p:nvSpPr>
          <p:cNvPr id="48133" name="Text Box 3"/>
          <p:cNvSpPr txBox="1">
            <a:spLocks noChangeArrowheads="1"/>
          </p:cNvSpPr>
          <p:nvPr/>
        </p:nvSpPr>
        <p:spPr bwMode="auto">
          <a:xfrm>
            <a:off x="778118" y="1093788"/>
            <a:ext cx="8031773" cy="3016210"/>
          </a:xfrm>
          <a:prstGeom prst="rect">
            <a:avLst/>
          </a:prstGeom>
          <a:noFill/>
          <a:ln w="9525">
            <a:noFill/>
            <a:miter lim="800000"/>
            <a:headEnd/>
            <a:tailEnd/>
          </a:ln>
        </p:spPr>
        <p:txBody>
          <a:bodyPr wrap="square">
            <a:spAutoFit/>
          </a:bodyPr>
          <a:lstStyle/>
          <a:p>
            <a:pPr>
              <a:spcBef>
                <a:spcPct val="50000"/>
              </a:spcBef>
              <a:buFontTx/>
              <a:buChar char="•"/>
            </a:pPr>
            <a:r>
              <a:rPr lang="en-GB" sz="2000" dirty="0">
                <a:latin typeface="Arial" charset="0"/>
              </a:rPr>
              <a:t>Results should be consistent</a:t>
            </a:r>
          </a:p>
          <a:p>
            <a:pPr>
              <a:spcBef>
                <a:spcPct val="50000"/>
              </a:spcBef>
              <a:buFontTx/>
              <a:buChar char="•"/>
            </a:pPr>
            <a:r>
              <a:rPr lang="en-GB" sz="2000" dirty="0">
                <a:solidFill>
                  <a:srgbClr val="FFFF00"/>
                </a:solidFill>
                <a:latin typeface="Arial" charset="0"/>
              </a:rPr>
              <a:t>The results of an experiment should be the same when re-tested on the  same people at different times.</a:t>
            </a:r>
          </a:p>
          <a:p>
            <a:pPr>
              <a:spcBef>
                <a:spcPct val="50000"/>
              </a:spcBef>
              <a:buFontTx/>
              <a:buChar char="•"/>
            </a:pPr>
            <a:r>
              <a:rPr lang="en-GB" sz="2000" dirty="0">
                <a:latin typeface="Arial" charset="0"/>
              </a:rPr>
              <a:t>If they are not consistent it indicates random error</a:t>
            </a:r>
          </a:p>
          <a:p>
            <a:pPr>
              <a:spcBef>
                <a:spcPct val="50000"/>
              </a:spcBef>
            </a:pPr>
            <a:endParaRPr lang="en-GB" sz="2000" dirty="0">
              <a:latin typeface="Arial" charset="0"/>
            </a:endParaRPr>
          </a:p>
          <a:p>
            <a:pPr>
              <a:spcBef>
                <a:spcPct val="50000"/>
              </a:spcBef>
            </a:pPr>
            <a:endParaRPr lang="en-GB" sz="2000" dirty="0">
              <a:latin typeface="Arial" charset="0"/>
            </a:endParaRPr>
          </a:p>
          <a:p>
            <a:pPr>
              <a:spcBef>
                <a:spcPct val="50000"/>
              </a:spcBef>
            </a:pPr>
            <a:endParaRPr lang="en-GB" sz="2000" dirty="0">
              <a:latin typeface="Arial" charset="0"/>
            </a:endParaRPr>
          </a:p>
        </p:txBody>
      </p:sp>
      <p:pic>
        <p:nvPicPr>
          <p:cNvPr id="2" name="Picture 1"/>
          <p:cNvPicPr>
            <a:picLocks noChangeAspect="1"/>
          </p:cNvPicPr>
          <p:nvPr/>
        </p:nvPicPr>
        <p:blipFill>
          <a:blip r:embed="rId3"/>
          <a:stretch>
            <a:fillRect/>
          </a:stretch>
        </p:blipFill>
        <p:spPr>
          <a:xfrm>
            <a:off x="971550" y="2873147"/>
            <a:ext cx="7479061" cy="3914042"/>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91490"/>
                                        </p:tgtEl>
                                        <p:attrNameLst>
                                          <p:attrName>style.visibility</p:attrName>
                                        </p:attrNameLst>
                                      </p:cBhvr>
                                      <p:to>
                                        <p:strVal val="visible"/>
                                      </p:to>
                                    </p:set>
                                    <p:animEffect transition="in" filter="fade">
                                      <p:cBhvr>
                                        <p:cTn id="7" dur="2000"/>
                                        <p:tgtEl>
                                          <p:spTgt spid="19149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1490" grpId="0"/>
    </p:bldLst>
  </p:timing>
</p:sld>
</file>

<file path=ppt/slides/slide5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3538" name="Rectangle 2"/>
          <p:cNvSpPr>
            <a:spLocks noGrp="1" noChangeArrowheads="1"/>
          </p:cNvSpPr>
          <p:nvPr>
            <p:ph type="title"/>
          </p:nvPr>
        </p:nvSpPr>
        <p:spPr>
          <a:xfrm>
            <a:off x="1403350" y="620713"/>
            <a:ext cx="7313613" cy="527050"/>
          </a:xfrm>
        </p:spPr>
        <p:txBody>
          <a:bodyPr/>
          <a:lstStyle/>
          <a:p>
            <a:pPr eaLnBrk="1" hangingPunct="1"/>
            <a:r>
              <a:rPr lang="en-GB" sz="2800" b="1"/>
              <a:t>Validity</a:t>
            </a:r>
          </a:p>
        </p:txBody>
      </p:sp>
      <p:sp>
        <p:nvSpPr>
          <p:cNvPr id="49155" name="Slide Number Placeholder 4"/>
          <p:cNvSpPr>
            <a:spLocks noGrp="1"/>
          </p:cNvSpPr>
          <p:nvPr>
            <p:ph type="sldNum" sz="quarter" idx="11"/>
          </p:nvPr>
        </p:nvSpPr>
        <p:spPr>
          <a:noFill/>
        </p:spPr>
        <p:txBody>
          <a:bodyPr/>
          <a:lstStyle/>
          <a:p>
            <a:fld id="{9F9D6D21-C4F0-4EAF-87EF-6BC41FE738DF}" type="slidenum">
              <a:rPr lang="en-GB" smtClean="0"/>
              <a:pPr/>
              <a:t>55</a:t>
            </a:fld>
            <a:endParaRPr lang="en-GB"/>
          </a:p>
        </p:txBody>
      </p:sp>
      <p:sp>
        <p:nvSpPr>
          <p:cNvPr id="49154" name="Footer Placeholder 3"/>
          <p:cNvSpPr>
            <a:spLocks noGrp="1"/>
          </p:cNvSpPr>
          <p:nvPr>
            <p:ph type="ftr" sz="quarter" idx="12"/>
          </p:nvPr>
        </p:nvSpPr>
        <p:spPr>
          <a:noFill/>
        </p:spPr>
        <p:txBody>
          <a:bodyPr/>
          <a:lstStyle/>
          <a:p>
            <a:r>
              <a:rPr lang="en-GB" smtClean="0"/>
              <a:t>CH2021 postgraduate</a:t>
            </a:r>
            <a:endParaRPr lang="en-GB"/>
          </a:p>
        </p:txBody>
      </p:sp>
      <p:sp>
        <p:nvSpPr>
          <p:cNvPr id="49157" name="Text Box 3"/>
          <p:cNvSpPr txBox="1">
            <a:spLocks noChangeArrowheads="1"/>
          </p:cNvSpPr>
          <p:nvPr/>
        </p:nvSpPr>
        <p:spPr bwMode="auto">
          <a:xfrm>
            <a:off x="5076825" y="1557338"/>
            <a:ext cx="3606800" cy="4359275"/>
          </a:xfrm>
          <a:prstGeom prst="rect">
            <a:avLst/>
          </a:prstGeom>
          <a:noFill/>
          <a:ln w="9525">
            <a:noFill/>
            <a:miter lim="800000"/>
            <a:headEnd/>
            <a:tailEnd/>
          </a:ln>
        </p:spPr>
        <p:txBody>
          <a:bodyPr>
            <a:spAutoFit/>
          </a:bodyPr>
          <a:lstStyle/>
          <a:p>
            <a:pPr>
              <a:spcBef>
                <a:spcPct val="50000"/>
              </a:spcBef>
            </a:pPr>
            <a:r>
              <a:rPr lang="en-GB" sz="2000" b="1">
                <a:latin typeface="Arial" charset="0"/>
              </a:rPr>
              <a:t>Internal validity</a:t>
            </a:r>
          </a:p>
          <a:p>
            <a:pPr>
              <a:spcBef>
                <a:spcPct val="50000"/>
              </a:spcBef>
            </a:pPr>
            <a:r>
              <a:rPr lang="en-GB" sz="2000">
                <a:solidFill>
                  <a:srgbClr val="FFFF00"/>
                </a:solidFill>
                <a:latin typeface="Arial" charset="0"/>
              </a:rPr>
              <a:t>The extent to which the observed relationship reflects the actual relationship between the variables in a study.</a:t>
            </a:r>
          </a:p>
          <a:p>
            <a:pPr>
              <a:spcBef>
                <a:spcPct val="50000"/>
              </a:spcBef>
            </a:pPr>
            <a:endParaRPr lang="en-GB" sz="2000" b="1">
              <a:latin typeface="Arial" charset="0"/>
            </a:endParaRPr>
          </a:p>
          <a:p>
            <a:pPr>
              <a:spcBef>
                <a:spcPct val="50000"/>
              </a:spcBef>
            </a:pPr>
            <a:r>
              <a:rPr lang="en-GB" sz="2000" b="1">
                <a:latin typeface="Arial" charset="0"/>
              </a:rPr>
              <a:t>External validity</a:t>
            </a:r>
          </a:p>
          <a:p>
            <a:pPr>
              <a:spcBef>
                <a:spcPct val="50000"/>
              </a:spcBef>
            </a:pPr>
            <a:r>
              <a:rPr lang="en-GB" sz="2000">
                <a:solidFill>
                  <a:srgbClr val="FFFF00"/>
                </a:solidFill>
                <a:latin typeface="Arial" charset="0"/>
              </a:rPr>
              <a:t>The extent to which the results generalise to other participants and other situations</a:t>
            </a:r>
          </a:p>
        </p:txBody>
      </p:sp>
      <p:pic>
        <p:nvPicPr>
          <p:cNvPr id="49158" name="Picture 5" descr="wwe0125l"/>
          <p:cNvPicPr>
            <a:picLocks noChangeAspect="1" noChangeArrowheads="1"/>
          </p:cNvPicPr>
          <p:nvPr/>
        </p:nvPicPr>
        <p:blipFill>
          <a:blip r:embed="rId3" cstate="print"/>
          <a:srcRect/>
          <a:stretch>
            <a:fillRect/>
          </a:stretch>
        </p:blipFill>
        <p:spPr bwMode="auto">
          <a:xfrm>
            <a:off x="395536" y="2573933"/>
            <a:ext cx="4313459" cy="3342680"/>
          </a:xfrm>
          <a:prstGeom prst="rect">
            <a:avLst/>
          </a:prstGeom>
          <a:noFill/>
          <a:ln w="9525">
            <a:noFill/>
            <a:miter lim="800000"/>
            <a:headEnd/>
            <a:tailEnd/>
          </a:ln>
        </p:spPr>
      </p:pic>
      <p:sp>
        <p:nvSpPr>
          <p:cNvPr id="49159" name="Text Box 6"/>
          <p:cNvSpPr txBox="1">
            <a:spLocks noChangeArrowheads="1"/>
          </p:cNvSpPr>
          <p:nvPr/>
        </p:nvSpPr>
        <p:spPr bwMode="auto">
          <a:xfrm>
            <a:off x="395536" y="1268100"/>
            <a:ext cx="3457575" cy="1328737"/>
          </a:xfrm>
          <a:prstGeom prst="rect">
            <a:avLst/>
          </a:prstGeom>
          <a:noFill/>
          <a:ln w="12700">
            <a:noFill/>
            <a:miter lim="800000"/>
            <a:headEnd/>
            <a:tailEnd/>
          </a:ln>
        </p:spPr>
        <p:txBody>
          <a:bodyPr>
            <a:spAutoFit/>
          </a:bodyPr>
          <a:lstStyle/>
          <a:p>
            <a:pPr>
              <a:spcBef>
                <a:spcPct val="50000"/>
              </a:spcBef>
            </a:pPr>
            <a:r>
              <a:rPr lang="en-GB" sz="1800">
                <a:solidFill>
                  <a:srgbClr val="FFFF00"/>
                </a:solidFill>
              </a:rPr>
              <a:t>The measuring device must measure what it’s supposed to measure.</a:t>
            </a:r>
          </a:p>
          <a:p>
            <a:pPr>
              <a:spcBef>
                <a:spcPct val="50000"/>
              </a:spcBef>
            </a:pPr>
            <a:endParaRPr lang="en-GB" sz="180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93538"/>
                                        </p:tgtEl>
                                        <p:attrNameLst>
                                          <p:attrName>style.visibility</p:attrName>
                                        </p:attrNameLst>
                                      </p:cBhvr>
                                      <p:to>
                                        <p:strVal val="visible"/>
                                      </p:to>
                                    </p:set>
                                    <p:animEffect transition="in" filter="fade">
                                      <p:cBhvr>
                                        <p:cTn id="7" dur="2000"/>
                                        <p:tgtEl>
                                          <p:spTgt spid="1935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3538" grpId="0"/>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Comparison</a:t>
            </a:r>
            <a:endParaRPr lang="en-GB" dirty="0"/>
          </a:p>
        </p:txBody>
      </p:sp>
      <p:sp>
        <p:nvSpPr>
          <p:cNvPr id="3" name="Slide Number Placeholder 2"/>
          <p:cNvSpPr>
            <a:spLocks noGrp="1"/>
          </p:cNvSpPr>
          <p:nvPr>
            <p:ph type="sldNum" sz="quarter" idx="11"/>
          </p:nvPr>
        </p:nvSpPr>
        <p:spPr/>
        <p:txBody>
          <a:bodyPr/>
          <a:lstStyle/>
          <a:p>
            <a:pPr>
              <a:defRPr/>
            </a:pPr>
            <a:fld id="{31477FB8-1EE2-4CBD-B6CC-361C48763236}" type="slidenum">
              <a:rPr lang="en-GB" smtClean="0"/>
              <a:pPr>
                <a:defRPr/>
              </a:pPr>
              <a:t>56</a:t>
            </a:fld>
            <a:endParaRPr lang="en-GB"/>
          </a:p>
        </p:txBody>
      </p:sp>
      <p:sp>
        <p:nvSpPr>
          <p:cNvPr id="4" name="Footer Placeholder 3"/>
          <p:cNvSpPr>
            <a:spLocks noGrp="1"/>
          </p:cNvSpPr>
          <p:nvPr>
            <p:ph type="ftr" sz="quarter" idx="12"/>
          </p:nvPr>
        </p:nvSpPr>
        <p:spPr/>
        <p:txBody>
          <a:bodyPr/>
          <a:lstStyle/>
          <a:p>
            <a:pPr>
              <a:defRPr/>
            </a:pPr>
            <a:r>
              <a:rPr lang="en-GB" smtClean="0"/>
              <a:t>CH2021 postgraduate</a:t>
            </a:r>
            <a:endParaRPr lang="en-GB"/>
          </a:p>
        </p:txBody>
      </p:sp>
      <p:pic>
        <p:nvPicPr>
          <p:cNvPr id="5" name="Picture 4"/>
          <p:cNvPicPr>
            <a:picLocks noChangeAspect="1"/>
          </p:cNvPicPr>
          <p:nvPr/>
        </p:nvPicPr>
        <p:blipFill>
          <a:blip r:embed="rId2"/>
          <a:stretch>
            <a:fillRect/>
          </a:stretch>
        </p:blipFill>
        <p:spPr>
          <a:xfrm>
            <a:off x="150333" y="3110254"/>
            <a:ext cx="8843334" cy="3297115"/>
          </a:xfrm>
          <a:prstGeom prst="rect">
            <a:avLst/>
          </a:prstGeom>
        </p:spPr>
      </p:pic>
      <p:pic>
        <p:nvPicPr>
          <p:cNvPr id="6" name="Picture 5"/>
          <p:cNvPicPr>
            <a:picLocks noChangeAspect="1"/>
          </p:cNvPicPr>
          <p:nvPr/>
        </p:nvPicPr>
        <p:blipFill>
          <a:blip r:embed="rId3"/>
          <a:stretch>
            <a:fillRect/>
          </a:stretch>
        </p:blipFill>
        <p:spPr>
          <a:xfrm>
            <a:off x="5756031" y="0"/>
            <a:ext cx="3387969" cy="2256440"/>
          </a:xfrm>
          <a:prstGeom prst="rect">
            <a:avLst/>
          </a:prstGeom>
        </p:spPr>
      </p:pic>
    </p:spTree>
    <p:extLst>
      <p:ext uri="{BB962C8B-B14F-4D97-AF65-F5344CB8AC3E}">
        <p14:creationId xmlns:p14="http://schemas.microsoft.com/office/powerpoint/2010/main" val="2276347415"/>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266" name="Rectangle 2"/>
          <p:cNvSpPr>
            <a:spLocks noGrp="1" noChangeArrowheads="1"/>
          </p:cNvSpPr>
          <p:nvPr>
            <p:ph type="ctrTitle"/>
          </p:nvPr>
        </p:nvSpPr>
        <p:spPr>
          <a:xfrm>
            <a:off x="1371600" y="476250"/>
            <a:ext cx="7772400" cy="1371600"/>
          </a:xfrm>
        </p:spPr>
        <p:txBody>
          <a:bodyPr lIns="90488" tIns="44450" rIns="90488" bIns="44450" anchor="ctr">
            <a:normAutofit fontScale="90000"/>
          </a:bodyPr>
          <a:lstStyle/>
          <a:p>
            <a:pPr eaLnBrk="1" hangingPunct="1"/>
            <a:r>
              <a:rPr lang="en-GB" sz="3200" b="1"/>
              <a:t>Don’t Reinvent the Wheel</a:t>
            </a:r>
            <a:br>
              <a:rPr lang="en-GB" sz="3200" b="1"/>
            </a:br>
            <a:r>
              <a:rPr lang="en-GB" sz="3200" b="1"/>
              <a:t/>
            </a:r>
            <a:br>
              <a:rPr lang="en-GB" sz="3200" b="1"/>
            </a:br>
            <a:r>
              <a:rPr lang="en-GB" sz="3200" b="1"/>
              <a:t>The importance of topic choice in Postgraduate research projects</a:t>
            </a:r>
          </a:p>
        </p:txBody>
      </p:sp>
      <p:sp>
        <p:nvSpPr>
          <p:cNvPr id="11267" name="Rectangle 3"/>
          <p:cNvSpPr>
            <a:spLocks noGrp="1" noChangeArrowheads="1"/>
          </p:cNvSpPr>
          <p:nvPr>
            <p:ph type="subTitle" idx="1"/>
          </p:nvPr>
        </p:nvSpPr>
        <p:spPr>
          <a:xfrm>
            <a:off x="4283968" y="2565400"/>
            <a:ext cx="4752082" cy="2560515"/>
          </a:xfrm>
        </p:spPr>
        <p:txBody>
          <a:bodyPr lIns="90488" tIns="44450" rIns="90488" bIns="44450">
            <a:normAutofit fontScale="92500" lnSpcReduction="20000"/>
          </a:bodyPr>
          <a:lstStyle/>
          <a:p>
            <a:pPr marL="342900" indent="-342900" algn="l" eaLnBrk="1" hangingPunct="1">
              <a:buFont typeface="Wingdings" pitchFamily="2" charset="2"/>
              <a:buChar char="¡"/>
            </a:pPr>
            <a:r>
              <a:rPr lang="en-GB" sz="2100" b="1" dirty="0"/>
              <a:t>Introduction</a:t>
            </a:r>
          </a:p>
          <a:p>
            <a:pPr marL="342900" indent="-342900" algn="l" eaLnBrk="1" hangingPunct="1">
              <a:buFont typeface="Wingdings" pitchFamily="2" charset="2"/>
              <a:buChar char="¡"/>
            </a:pPr>
            <a:r>
              <a:rPr lang="en-GB" sz="2100" b="1" dirty="0"/>
              <a:t>Originality - ‘Crave to be original</a:t>
            </a:r>
          </a:p>
          <a:p>
            <a:pPr marL="342900" indent="-342900" algn="l" eaLnBrk="1" hangingPunct="1">
              <a:buFont typeface="Wingdings" pitchFamily="2" charset="2"/>
              <a:buChar char="¡"/>
            </a:pPr>
            <a:r>
              <a:rPr lang="en-GB" sz="2100" b="1" dirty="0"/>
              <a:t>Definition:</a:t>
            </a:r>
          </a:p>
          <a:p>
            <a:pPr marL="342900" indent="-342900" algn="l" eaLnBrk="1" hangingPunct="1"/>
            <a:r>
              <a:rPr lang="en-GB" sz="2100" b="1" dirty="0"/>
              <a:t>	</a:t>
            </a:r>
            <a:r>
              <a:rPr lang="en-GB" sz="2100" b="1" dirty="0">
                <a:solidFill>
                  <a:srgbClr val="FFFF00"/>
                </a:solidFill>
              </a:rPr>
              <a:t>“not derived, copied, imitated or translated from anything else . . . novel, creative, independent in invention”  </a:t>
            </a:r>
            <a:r>
              <a:rPr lang="en-GB" sz="2100" b="1" dirty="0"/>
              <a:t>(Chambers Dictionary, </a:t>
            </a:r>
            <a:r>
              <a:rPr lang="en-GB" sz="2100" b="1" dirty="0" smtClean="0"/>
              <a:t>2020: 347)</a:t>
            </a:r>
            <a:endParaRPr lang="en-GB" sz="2100" b="1" dirty="0"/>
          </a:p>
          <a:p>
            <a:pPr marL="342900" indent="-342900" eaLnBrk="1" hangingPunct="1"/>
            <a:r>
              <a:rPr lang="en-GB" sz="2100" b="1" i="1" dirty="0">
                <a:solidFill>
                  <a:srgbClr val="FFFF00"/>
                </a:solidFill>
              </a:rPr>
              <a:t>	</a:t>
            </a:r>
            <a:endParaRPr lang="en-GB" sz="2100" b="1" i="1" dirty="0"/>
          </a:p>
        </p:txBody>
      </p:sp>
      <p:sp>
        <p:nvSpPr>
          <p:cNvPr id="52226" name="Rectangle 9"/>
          <p:cNvSpPr>
            <a:spLocks noGrp="1" noChangeArrowheads="1"/>
          </p:cNvSpPr>
          <p:nvPr>
            <p:ph type="ftr" sz="quarter" idx="11"/>
          </p:nvPr>
        </p:nvSpPr>
        <p:spPr>
          <a:noFill/>
        </p:spPr>
        <p:txBody>
          <a:bodyPr/>
          <a:lstStyle/>
          <a:p>
            <a:r>
              <a:rPr lang="en-GB" smtClean="0"/>
              <a:t>CH2021 postgraduate</a:t>
            </a:r>
            <a:endParaRPr lang="en-GB"/>
          </a:p>
        </p:txBody>
      </p:sp>
      <p:sp>
        <p:nvSpPr>
          <p:cNvPr id="52227" name="Rectangle 10"/>
          <p:cNvSpPr>
            <a:spLocks noGrp="1" noChangeArrowheads="1"/>
          </p:cNvSpPr>
          <p:nvPr>
            <p:ph type="sldNum" sz="quarter" idx="12"/>
          </p:nvPr>
        </p:nvSpPr>
        <p:spPr>
          <a:noFill/>
        </p:spPr>
        <p:txBody>
          <a:bodyPr/>
          <a:lstStyle/>
          <a:p>
            <a:fld id="{ABCE802F-5215-48A2-8B92-001AA9E9DA32}" type="slidenum">
              <a:rPr lang="en-GB" smtClean="0"/>
              <a:pPr/>
              <a:t>57</a:t>
            </a:fld>
            <a:endParaRPr lang="en-GB"/>
          </a:p>
        </p:txBody>
      </p:sp>
      <p:pic>
        <p:nvPicPr>
          <p:cNvPr id="52231" name="Picture 6" descr="widow-wheel"/>
          <p:cNvPicPr>
            <a:picLocks noChangeAspect="1" noChangeArrowheads="1"/>
          </p:cNvPicPr>
          <p:nvPr/>
        </p:nvPicPr>
        <p:blipFill>
          <a:blip r:embed="rId3" cstate="print"/>
          <a:srcRect/>
          <a:stretch>
            <a:fillRect/>
          </a:stretch>
        </p:blipFill>
        <p:spPr bwMode="auto">
          <a:xfrm>
            <a:off x="1042988" y="2781300"/>
            <a:ext cx="3017837" cy="2851150"/>
          </a:xfrm>
          <a:prstGeom prst="rect">
            <a:avLst/>
          </a:prstGeom>
          <a:noFill/>
          <a:ln w="9525">
            <a:noFill/>
            <a:miter lim="800000"/>
            <a:headEnd/>
            <a:tailEnd/>
          </a:ln>
        </p:spPr>
      </p:pic>
      <p:sp>
        <p:nvSpPr>
          <p:cNvPr id="52232" name="Rectangle 7"/>
          <p:cNvSpPr>
            <a:spLocks noChangeArrowheads="1"/>
          </p:cNvSpPr>
          <p:nvPr/>
        </p:nvSpPr>
        <p:spPr bwMode="auto">
          <a:xfrm>
            <a:off x="1403350" y="2133600"/>
            <a:ext cx="4932363" cy="366713"/>
          </a:xfrm>
          <a:prstGeom prst="rect">
            <a:avLst/>
          </a:prstGeom>
          <a:noFill/>
          <a:ln w="12700">
            <a:noFill/>
            <a:miter lim="800000"/>
            <a:headEnd/>
            <a:tailEnd/>
          </a:ln>
        </p:spPr>
        <p:txBody>
          <a:bodyPr wrap="none">
            <a:spAutoFit/>
          </a:bodyPr>
          <a:lstStyle/>
          <a:p>
            <a:pPr>
              <a:spcBef>
                <a:spcPct val="20000"/>
              </a:spcBef>
              <a:buClr>
                <a:schemeClr val="tx2"/>
              </a:buClr>
              <a:buSzPct val="70000"/>
              <a:buFont typeface="Wingdings" pitchFamily="2" charset="2"/>
              <a:buNone/>
            </a:pPr>
            <a:r>
              <a:rPr lang="en-GB" sz="1800" b="1" i="1">
                <a:solidFill>
                  <a:srgbClr val="FFFF00"/>
                </a:solidFill>
              </a:rPr>
              <a:t>Seminar: Originality and topic choice</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1266"/>
                                        </p:tgtEl>
                                        <p:attrNameLst>
                                          <p:attrName>style.visibility</p:attrName>
                                        </p:attrNameLst>
                                      </p:cBhvr>
                                      <p:to>
                                        <p:strVal val="visible"/>
                                      </p:to>
                                    </p:set>
                                    <p:animEffect transition="in" filter="fade">
                                      <p:cBhvr>
                                        <p:cTn id="7" dur="2000"/>
                                        <p:tgtEl>
                                          <p:spTgt spid="1126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1267"/>
                                        </p:tgtEl>
                                        <p:attrNameLst>
                                          <p:attrName>style.visibility</p:attrName>
                                        </p:attrNameLst>
                                      </p:cBhvr>
                                      <p:to>
                                        <p:strVal val="visible"/>
                                      </p:to>
                                    </p:set>
                                    <p:animEffect transition="in" filter="fade">
                                      <p:cBhvr>
                                        <p:cTn id="10" dur="2000"/>
                                        <p:tgtEl>
                                          <p:spTgt spid="1126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6" grpId="0"/>
      <p:bldP spid="11267" grpId="0"/>
    </p:bldLst>
  </p:timing>
</p:sld>
</file>

<file path=ppt/slides/slide5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291" name="Rectangle 3"/>
          <p:cNvSpPr>
            <a:spLocks noGrp="1" noChangeArrowheads="1"/>
          </p:cNvSpPr>
          <p:nvPr>
            <p:ph type="title"/>
          </p:nvPr>
        </p:nvSpPr>
        <p:spPr/>
        <p:txBody>
          <a:bodyPr lIns="90488" tIns="44450" rIns="90488" bIns="44450" anchor="ctr"/>
          <a:lstStyle/>
          <a:p>
            <a:pPr eaLnBrk="1" hangingPunct="1"/>
            <a:r>
              <a:rPr lang="en-GB" sz="2800" b="1"/>
              <a:t>A grasp of how research is done</a:t>
            </a:r>
          </a:p>
        </p:txBody>
      </p:sp>
      <p:sp>
        <p:nvSpPr>
          <p:cNvPr id="12290" name="Rectangle 2"/>
          <p:cNvSpPr>
            <a:spLocks noGrp="1" noChangeArrowheads="1"/>
          </p:cNvSpPr>
          <p:nvPr>
            <p:ph idx="1"/>
          </p:nvPr>
        </p:nvSpPr>
        <p:spPr/>
        <p:txBody>
          <a:bodyPr lIns="90488" tIns="44450" rIns="90488" bIns="44450"/>
          <a:lstStyle/>
          <a:p>
            <a:pPr eaLnBrk="1" hangingPunct="1"/>
            <a:r>
              <a:rPr lang="en-GB" sz="2500" dirty="0"/>
              <a:t>Imaginative</a:t>
            </a:r>
          </a:p>
          <a:p>
            <a:pPr eaLnBrk="1" hangingPunct="1"/>
            <a:r>
              <a:rPr lang="en-GB" sz="2500" dirty="0">
                <a:solidFill>
                  <a:srgbClr val="FFFF00"/>
                </a:solidFill>
              </a:rPr>
              <a:t>Underestimate / overestimate</a:t>
            </a:r>
          </a:p>
          <a:p>
            <a:pPr eaLnBrk="1" hangingPunct="1"/>
            <a:r>
              <a:rPr lang="en-GB" sz="2500" dirty="0"/>
              <a:t>‘workmanlike’</a:t>
            </a:r>
          </a:p>
          <a:p>
            <a:pPr eaLnBrk="1" hangingPunct="1"/>
            <a:r>
              <a:rPr lang="en-GB" sz="2500" dirty="0">
                <a:solidFill>
                  <a:srgbClr val="FFFF00"/>
                </a:solidFill>
              </a:rPr>
              <a:t>‘Genius is 1% inspiration and 99% perspiration’ Henry Ford</a:t>
            </a:r>
          </a:p>
          <a:p>
            <a:pPr eaLnBrk="1" hangingPunct="1"/>
            <a:r>
              <a:rPr lang="en-GB" sz="2500" dirty="0"/>
              <a:t>Demonstrate: understanding of the wider academic debate within your ‘field’ and contribute to that ‘field’</a:t>
            </a:r>
          </a:p>
          <a:p>
            <a:pPr eaLnBrk="1" hangingPunct="1"/>
            <a:r>
              <a:rPr lang="en-GB" sz="2500" dirty="0">
                <a:solidFill>
                  <a:srgbClr val="FFFF00"/>
                </a:solidFill>
              </a:rPr>
              <a:t>Apprenticeship</a:t>
            </a:r>
          </a:p>
        </p:txBody>
      </p:sp>
      <p:sp>
        <p:nvSpPr>
          <p:cNvPr id="53250" name="Footer Placeholder 4"/>
          <p:cNvSpPr>
            <a:spLocks noGrp="1"/>
          </p:cNvSpPr>
          <p:nvPr>
            <p:ph type="ftr" sz="quarter" idx="11"/>
          </p:nvPr>
        </p:nvSpPr>
        <p:spPr>
          <a:noFill/>
        </p:spPr>
        <p:txBody>
          <a:bodyPr/>
          <a:lstStyle/>
          <a:p>
            <a:r>
              <a:rPr lang="en-GB" smtClean="0"/>
              <a:t>CH2021 postgraduate</a:t>
            </a:r>
            <a:endParaRPr lang="en-GB"/>
          </a:p>
        </p:txBody>
      </p:sp>
      <p:sp>
        <p:nvSpPr>
          <p:cNvPr id="53251" name="Slide Number Placeholder 5"/>
          <p:cNvSpPr>
            <a:spLocks noGrp="1"/>
          </p:cNvSpPr>
          <p:nvPr>
            <p:ph type="sldNum" sz="quarter" idx="12"/>
          </p:nvPr>
        </p:nvSpPr>
        <p:spPr>
          <a:noFill/>
        </p:spPr>
        <p:txBody>
          <a:bodyPr/>
          <a:lstStyle/>
          <a:p>
            <a:fld id="{6A7C756A-638D-4F54-9FB2-F8F7F26DC62D}" type="slidenum">
              <a:rPr lang="en-GB" smtClean="0"/>
              <a:pPr/>
              <a:t>58</a:t>
            </a:fld>
            <a:endParaRPr lang="en-GB"/>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2291"/>
                                        </p:tgtEl>
                                        <p:attrNameLst>
                                          <p:attrName>style.visibility</p:attrName>
                                        </p:attrNameLst>
                                      </p:cBhvr>
                                      <p:to>
                                        <p:strVal val="visible"/>
                                      </p:to>
                                    </p:set>
                                    <p:animEffect transition="in" filter="fade">
                                      <p:cBhvr>
                                        <p:cTn id="7" dur="2000"/>
                                        <p:tgtEl>
                                          <p:spTgt spid="12291"/>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2290">
                                            <p:txEl>
                                              <p:pRg st="0" end="0"/>
                                            </p:txEl>
                                          </p:spTgt>
                                        </p:tgtEl>
                                        <p:attrNameLst>
                                          <p:attrName>style.visibility</p:attrName>
                                        </p:attrNameLst>
                                      </p:cBhvr>
                                      <p:to>
                                        <p:strVal val="visible"/>
                                      </p:to>
                                    </p:set>
                                    <p:animEffect transition="in" filter="fade">
                                      <p:cBhvr>
                                        <p:cTn id="10" dur="2000"/>
                                        <p:tgtEl>
                                          <p:spTgt spid="12290">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2290">
                                            <p:txEl>
                                              <p:pRg st="1" end="1"/>
                                            </p:txEl>
                                          </p:spTgt>
                                        </p:tgtEl>
                                        <p:attrNameLst>
                                          <p:attrName>style.visibility</p:attrName>
                                        </p:attrNameLst>
                                      </p:cBhvr>
                                      <p:to>
                                        <p:strVal val="visible"/>
                                      </p:to>
                                    </p:set>
                                    <p:animEffect transition="in" filter="fade">
                                      <p:cBhvr>
                                        <p:cTn id="15" dur="2000"/>
                                        <p:tgtEl>
                                          <p:spTgt spid="12290">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2290">
                                            <p:txEl>
                                              <p:pRg st="2" end="2"/>
                                            </p:txEl>
                                          </p:spTgt>
                                        </p:tgtEl>
                                        <p:attrNameLst>
                                          <p:attrName>style.visibility</p:attrName>
                                        </p:attrNameLst>
                                      </p:cBhvr>
                                      <p:to>
                                        <p:strVal val="visible"/>
                                      </p:to>
                                    </p:set>
                                    <p:animEffect transition="in" filter="fade">
                                      <p:cBhvr>
                                        <p:cTn id="20" dur="2000"/>
                                        <p:tgtEl>
                                          <p:spTgt spid="12290">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2290">
                                            <p:txEl>
                                              <p:pRg st="3" end="3"/>
                                            </p:txEl>
                                          </p:spTgt>
                                        </p:tgtEl>
                                        <p:attrNameLst>
                                          <p:attrName>style.visibility</p:attrName>
                                        </p:attrNameLst>
                                      </p:cBhvr>
                                      <p:to>
                                        <p:strVal val="visible"/>
                                      </p:to>
                                    </p:set>
                                    <p:animEffect transition="in" filter="fade">
                                      <p:cBhvr>
                                        <p:cTn id="25" dur="2000"/>
                                        <p:tgtEl>
                                          <p:spTgt spid="12290">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12290">
                                            <p:txEl>
                                              <p:pRg st="4" end="4"/>
                                            </p:txEl>
                                          </p:spTgt>
                                        </p:tgtEl>
                                        <p:attrNameLst>
                                          <p:attrName>style.visibility</p:attrName>
                                        </p:attrNameLst>
                                      </p:cBhvr>
                                      <p:to>
                                        <p:strVal val="visible"/>
                                      </p:to>
                                    </p:set>
                                    <p:animEffect transition="in" filter="fade">
                                      <p:cBhvr>
                                        <p:cTn id="30" dur="2000"/>
                                        <p:tgtEl>
                                          <p:spTgt spid="12290">
                                            <p:txEl>
                                              <p:pRg st="4" end="4"/>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12290">
                                            <p:txEl>
                                              <p:pRg st="5" end="5"/>
                                            </p:txEl>
                                          </p:spTgt>
                                        </p:tgtEl>
                                        <p:attrNameLst>
                                          <p:attrName>style.visibility</p:attrName>
                                        </p:attrNameLst>
                                      </p:cBhvr>
                                      <p:to>
                                        <p:strVal val="visible"/>
                                      </p:to>
                                    </p:set>
                                    <p:animEffect transition="in" filter="fade">
                                      <p:cBhvr>
                                        <p:cTn id="35" dur="2000"/>
                                        <p:tgtEl>
                                          <p:spTgt spid="12290">
                                            <p:txEl>
                                              <p:pRg st="5" end="5"/>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1" nodeType="clickEffect">
                                  <p:stCondLst>
                                    <p:cond delay="0"/>
                                  </p:stCondLst>
                                  <p:childTnLst>
                                    <p:set>
                                      <p:cBhvr>
                                        <p:cTn id="39" dur="1" fill="hold">
                                          <p:stCondLst>
                                            <p:cond delay="0"/>
                                          </p:stCondLst>
                                        </p:cTn>
                                        <p:tgtEl>
                                          <p:spTgt spid="12290">
                                            <p:txEl>
                                              <p:pRg st="0" end="0"/>
                                            </p:txEl>
                                          </p:spTgt>
                                        </p:tgtEl>
                                        <p:attrNameLst>
                                          <p:attrName>style.visibility</p:attrName>
                                        </p:attrNameLst>
                                      </p:cBhvr>
                                      <p:to>
                                        <p:strVal val="visible"/>
                                      </p:to>
                                    </p:set>
                                    <p:animEffect transition="in" filter="fade">
                                      <p:cBhvr>
                                        <p:cTn id="40" dur="500"/>
                                        <p:tgtEl>
                                          <p:spTgt spid="12290">
                                            <p:txEl>
                                              <p:pRg st="0" end="0"/>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grpId="1" nodeType="clickEffect">
                                  <p:stCondLst>
                                    <p:cond delay="0"/>
                                  </p:stCondLst>
                                  <p:childTnLst>
                                    <p:set>
                                      <p:cBhvr>
                                        <p:cTn id="44" dur="1" fill="hold">
                                          <p:stCondLst>
                                            <p:cond delay="0"/>
                                          </p:stCondLst>
                                        </p:cTn>
                                        <p:tgtEl>
                                          <p:spTgt spid="12290">
                                            <p:txEl>
                                              <p:pRg st="1" end="1"/>
                                            </p:txEl>
                                          </p:spTgt>
                                        </p:tgtEl>
                                        <p:attrNameLst>
                                          <p:attrName>style.visibility</p:attrName>
                                        </p:attrNameLst>
                                      </p:cBhvr>
                                      <p:to>
                                        <p:strVal val="visible"/>
                                      </p:to>
                                    </p:set>
                                    <p:animEffect transition="in" filter="fade">
                                      <p:cBhvr>
                                        <p:cTn id="45" dur="500"/>
                                        <p:tgtEl>
                                          <p:spTgt spid="12290">
                                            <p:txEl>
                                              <p:pRg st="1" end="1"/>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grpId="1" nodeType="clickEffect">
                                  <p:stCondLst>
                                    <p:cond delay="0"/>
                                  </p:stCondLst>
                                  <p:childTnLst>
                                    <p:set>
                                      <p:cBhvr>
                                        <p:cTn id="49" dur="1" fill="hold">
                                          <p:stCondLst>
                                            <p:cond delay="0"/>
                                          </p:stCondLst>
                                        </p:cTn>
                                        <p:tgtEl>
                                          <p:spTgt spid="12290">
                                            <p:txEl>
                                              <p:pRg st="2" end="2"/>
                                            </p:txEl>
                                          </p:spTgt>
                                        </p:tgtEl>
                                        <p:attrNameLst>
                                          <p:attrName>style.visibility</p:attrName>
                                        </p:attrNameLst>
                                      </p:cBhvr>
                                      <p:to>
                                        <p:strVal val="visible"/>
                                      </p:to>
                                    </p:set>
                                    <p:animEffect transition="in" filter="fade">
                                      <p:cBhvr>
                                        <p:cTn id="50" dur="500"/>
                                        <p:tgtEl>
                                          <p:spTgt spid="12290">
                                            <p:txEl>
                                              <p:pRg st="2" end="2"/>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1" nodeType="clickEffect">
                                  <p:stCondLst>
                                    <p:cond delay="0"/>
                                  </p:stCondLst>
                                  <p:childTnLst>
                                    <p:set>
                                      <p:cBhvr>
                                        <p:cTn id="54" dur="1" fill="hold">
                                          <p:stCondLst>
                                            <p:cond delay="0"/>
                                          </p:stCondLst>
                                        </p:cTn>
                                        <p:tgtEl>
                                          <p:spTgt spid="12290">
                                            <p:txEl>
                                              <p:pRg st="3" end="3"/>
                                            </p:txEl>
                                          </p:spTgt>
                                        </p:tgtEl>
                                        <p:attrNameLst>
                                          <p:attrName>style.visibility</p:attrName>
                                        </p:attrNameLst>
                                      </p:cBhvr>
                                      <p:to>
                                        <p:strVal val="visible"/>
                                      </p:to>
                                    </p:set>
                                    <p:animEffect transition="in" filter="fade">
                                      <p:cBhvr>
                                        <p:cTn id="55" dur="500"/>
                                        <p:tgtEl>
                                          <p:spTgt spid="12290">
                                            <p:txEl>
                                              <p:pRg st="3" end="3"/>
                                            </p:tx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1" nodeType="clickEffect">
                                  <p:stCondLst>
                                    <p:cond delay="0"/>
                                  </p:stCondLst>
                                  <p:childTnLst>
                                    <p:set>
                                      <p:cBhvr>
                                        <p:cTn id="59" dur="1" fill="hold">
                                          <p:stCondLst>
                                            <p:cond delay="0"/>
                                          </p:stCondLst>
                                        </p:cTn>
                                        <p:tgtEl>
                                          <p:spTgt spid="12290">
                                            <p:txEl>
                                              <p:pRg st="4" end="4"/>
                                            </p:txEl>
                                          </p:spTgt>
                                        </p:tgtEl>
                                        <p:attrNameLst>
                                          <p:attrName>style.visibility</p:attrName>
                                        </p:attrNameLst>
                                      </p:cBhvr>
                                      <p:to>
                                        <p:strVal val="visible"/>
                                      </p:to>
                                    </p:set>
                                    <p:animEffect transition="in" filter="fade">
                                      <p:cBhvr>
                                        <p:cTn id="60" dur="500"/>
                                        <p:tgtEl>
                                          <p:spTgt spid="12290">
                                            <p:txEl>
                                              <p:pRg st="4" end="4"/>
                                            </p:txEl>
                                          </p:spTgt>
                                        </p:tgtEl>
                                      </p:cBhvr>
                                    </p:animEffect>
                                  </p:childTnLst>
                                </p:cTn>
                              </p:par>
                            </p:childTnLst>
                          </p:cTn>
                        </p:par>
                      </p:childTnLst>
                    </p:cTn>
                  </p:par>
                  <p:par>
                    <p:cTn id="61" fill="hold">
                      <p:stCondLst>
                        <p:cond delay="indefinite"/>
                      </p:stCondLst>
                      <p:childTnLst>
                        <p:par>
                          <p:cTn id="62" fill="hold">
                            <p:stCondLst>
                              <p:cond delay="0"/>
                            </p:stCondLst>
                            <p:childTnLst>
                              <p:par>
                                <p:cTn id="63" presetID="10" presetClass="entr" presetSubtype="0" fill="hold" grpId="1" nodeType="clickEffect">
                                  <p:stCondLst>
                                    <p:cond delay="0"/>
                                  </p:stCondLst>
                                  <p:childTnLst>
                                    <p:set>
                                      <p:cBhvr>
                                        <p:cTn id="64" dur="1" fill="hold">
                                          <p:stCondLst>
                                            <p:cond delay="0"/>
                                          </p:stCondLst>
                                        </p:cTn>
                                        <p:tgtEl>
                                          <p:spTgt spid="12290">
                                            <p:txEl>
                                              <p:pRg st="5" end="5"/>
                                            </p:txEl>
                                          </p:spTgt>
                                        </p:tgtEl>
                                        <p:attrNameLst>
                                          <p:attrName>style.visibility</p:attrName>
                                        </p:attrNameLst>
                                      </p:cBhvr>
                                      <p:to>
                                        <p:strVal val="visible"/>
                                      </p:to>
                                    </p:set>
                                    <p:animEffect transition="in" filter="fade">
                                      <p:cBhvr>
                                        <p:cTn id="65" dur="500"/>
                                        <p:tgtEl>
                                          <p:spTgt spid="12290">
                                            <p:txEl>
                                              <p:pRg st="5" end="5"/>
                                            </p:txEl>
                                          </p:spTgt>
                                        </p:tgtEl>
                                      </p:cBhvr>
                                    </p:animEffect>
                                  </p:childTnLst>
                                </p:cTn>
                              </p:par>
                            </p:childTnLst>
                          </p:cTn>
                        </p:par>
                      </p:childTnLst>
                    </p:cTn>
                  </p:par>
                  <p:par>
                    <p:cTn id="66" fill="hold">
                      <p:stCondLst>
                        <p:cond delay="indefinite"/>
                      </p:stCondLst>
                      <p:childTnLst>
                        <p:par>
                          <p:cTn id="67" fill="hold">
                            <p:stCondLst>
                              <p:cond delay="0"/>
                            </p:stCondLst>
                            <p:childTnLst>
                              <p:par>
                                <p:cTn id="68" presetID="6" presetClass="entr" presetSubtype="16" fill="hold" grpId="2" nodeType="clickEffect">
                                  <p:stCondLst>
                                    <p:cond delay="0"/>
                                  </p:stCondLst>
                                  <p:childTnLst>
                                    <p:set>
                                      <p:cBhvr>
                                        <p:cTn id="69" dur="1" fill="hold">
                                          <p:stCondLst>
                                            <p:cond delay="0"/>
                                          </p:stCondLst>
                                        </p:cTn>
                                        <p:tgtEl>
                                          <p:spTgt spid="12290">
                                            <p:txEl>
                                              <p:pRg st="0" end="0"/>
                                            </p:txEl>
                                          </p:spTgt>
                                        </p:tgtEl>
                                        <p:attrNameLst>
                                          <p:attrName>style.visibility</p:attrName>
                                        </p:attrNameLst>
                                      </p:cBhvr>
                                      <p:to>
                                        <p:strVal val="visible"/>
                                      </p:to>
                                    </p:set>
                                    <p:animEffect transition="in" filter="circle(in)">
                                      <p:cBhvr>
                                        <p:cTn id="70" dur="2000"/>
                                        <p:tgtEl>
                                          <p:spTgt spid="12290">
                                            <p:txEl>
                                              <p:pRg st="0" end="0"/>
                                            </p:txEl>
                                          </p:spTgt>
                                        </p:tgtEl>
                                      </p:cBhvr>
                                    </p:animEffect>
                                  </p:childTnLst>
                                </p:cTn>
                              </p:par>
                            </p:childTnLst>
                          </p:cTn>
                        </p:par>
                      </p:childTnLst>
                    </p:cTn>
                  </p:par>
                  <p:par>
                    <p:cTn id="71" fill="hold">
                      <p:stCondLst>
                        <p:cond delay="indefinite"/>
                      </p:stCondLst>
                      <p:childTnLst>
                        <p:par>
                          <p:cTn id="72" fill="hold">
                            <p:stCondLst>
                              <p:cond delay="0"/>
                            </p:stCondLst>
                            <p:childTnLst>
                              <p:par>
                                <p:cTn id="73" presetID="6" presetClass="entr" presetSubtype="16" fill="hold" grpId="2" nodeType="clickEffect">
                                  <p:stCondLst>
                                    <p:cond delay="0"/>
                                  </p:stCondLst>
                                  <p:childTnLst>
                                    <p:set>
                                      <p:cBhvr>
                                        <p:cTn id="74" dur="1" fill="hold">
                                          <p:stCondLst>
                                            <p:cond delay="0"/>
                                          </p:stCondLst>
                                        </p:cTn>
                                        <p:tgtEl>
                                          <p:spTgt spid="12290">
                                            <p:txEl>
                                              <p:pRg st="1" end="1"/>
                                            </p:txEl>
                                          </p:spTgt>
                                        </p:tgtEl>
                                        <p:attrNameLst>
                                          <p:attrName>style.visibility</p:attrName>
                                        </p:attrNameLst>
                                      </p:cBhvr>
                                      <p:to>
                                        <p:strVal val="visible"/>
                                      </p:to>
                                    </p:set>
                                    <p:animEffect transition="in" filter="circle(in)">
                                      <p:cBhvr>
                                        <p:cTn id="75" dur="2000"/>
                                        <p:tgtEl>
                                          <p:spTgt spid="12290">
                                            <p:txEl>
                                              <p:pRg st="1" end="1"/>
                                            </p:txEl>
                                          </p:spTgt>
                                        </p:tgtEl>
                                      </p:cBhvr>
                                    </p:animEffect>
                                  </p:childTnLst>
                                </p:cTn>
                              </p:par>
                            </p:childTnLst>
                          </p:cTn>
                        </p:par>
                      </p:childTnLst>
                    </p:cTn>
                  </p:par>
                  <p:par>
                    <p:cTn id="76" fill="hold">
                      <p:stCondLst>
                        <p:cond delay="indefinite"/>
                      </p:stCondLst>
                      <p:childTnLst>
                        <p:par>
                          <p:cTn id="77" fill="hold">
                            <p:stCondLst>
                              <p:cond delay="0"/>
                            </p:stCondLst>
                            <p:childTnLst>
                              <p:par>
                                <p:cTn id="78" presetID="6" presetClass="entr" presetSubtype="16" fill="hold" grpId="2" nodeType="clickEffect">
                                  <p:stCondLst>
                                    <p:cond delay="0"/>
                                  </p:stCondLst>
                                  <p:childTnLst>
                                    <p:set>
                                      <p:cBhvr>
                                        <p:cTn id="79" dur="1" fill="hold">
                                          <p:stCondLst>
                                            <p:cond delay="0"/>
                                          </p:stCondLst>
                                        </p:cTn>
                                        <p:tgtEl>
                                          <p:spTgt spid="12290">
                                            <p:txEl>
                                              <p:pRg st="2" end="2"/>
                                            </p:txEl>
                                          </p:spTgt>
                                        </p:tgtEl>
                                        <p:attrNameLst>
                                          <p:attrName>style.visibility</p:attrName>
                                        </p:attrNameLst>
                                      </p:cBhvr>
                                      <p:to>
                                        <p:strVal val="visible"/>
                                      </p:to>
                                    </p:set>
                                    <p:animEffect transition="in" filter="circle(in)">
                                      <p:cBhvr>
                                        <p:cTn id="80" dur="2000"/>
                                        <p:tgtEl>
                                          <p:spTgt spid="12290">
                                            <p:txEl>
                                              <p:pRg st="2" end="2"/>
                                            </p:txEl>
                                          </p:spTgt>
                                        </p:tgtEl>
                                      </p:cBhvr>
                                    </p:animEffect>
                                  </p:childTnLst>
                                </p:cTn>
                              </p:par>
                            </p:childTnLst>
                          </p:cTn>
                        </p:par>
                      </p:childTnLst>
                    </p:cTn>
                  </p:par>
                  <p:par>
                    <p:cTn id="81" fill="hold">
                      <p:stCondLst>
                        <p:cond delay="indefinite"/>
                      </p:stCondLst>
                      <p:childTnLst>
                        <p:par>
                          <p:cTn id="82" fill="hold">
                            <p:stCondLst>
                              <p:cond delay="0"/>
                            </p:stCondLst>
                            <p:childTnLst>
                              <p:par>
                                <p:cTn id="83" presetID="6" presetClass="entr" presetSubtype="16" fill="hold" grpId="2" nodeType="clickEffect">
                                  <p:stCondLst>
                                    <p:cond delay="0"/>
                                  </p:stCondLst>
                                  <p:childTnLst>
                                    <p:set>
                                      <p:cBhvr>
                                        <p:cTn id="84" dur="1" fill="hold">
                                          <p:stCondLst>
                                            <p:cond delay="0"/>
                                          </p:stCondLst>
                                        </p:cTn>
                                        <p:tgtEl>
                                          <p:spTgt spid="12290">
                                            <p:txEl>
                                              <p:pRg st="3" end="3"/>
                                            </p:txEl>
                                          </p:spTgt>
                                        </p:tgtEl>
                                        <p:attrNameLst>
                                          <p:attrName>style.visibility</p:attrName>
                                        </p:attrNameLst>
                                      </p:cBhvr>
                                      <p:to>
                                        <p:strVal val="visible"/>
                                      </p:to>
                                    </p:set>
                                    <p:animEffect transition="in" filter="circle(in)">
                                      <p:cBhvr>
                                        <p:cTn id="85" dur="2000"/>
                                        <p:tgtEl>
                                          <p:spTgt spid="12290">
                                            <p:txEl>
                                              <p:pRg st="3" end="3"/>
                                            </p:txEl>
                                          </p:spTgt>
                                        </p:tgtEl>
                                      </p:cBhvr>
                                    </p:animEffect>
                                  </p:childTnLst>
                                </p:cTn>
                              </p:par>
                            </p:childTnLst>
                          </p:cTn>
                        </p:par>
                      </p:childTnLst>
                    </p:cTn>
                  </p:par>
                  <p:par>
                    <p:cTn id="86" fill="hold">
                      <p:stCondLst>
                        <p:cond delay="indefinite"/>
                      </p:stCondLst>
                      <p:childTnLst>
                        <p:par>
                          <p:cTn id="87" fill="hold">
                            <p:stCondLst>
                              <p:cond delay="0"/>
                            </p:stCondLst>
                            <p:childTnLst>
                              <p:par>
                                <p:cTn id="88" presetID="6" presetClass="entr" presetSubtype="16" fill="hold" grpId="2" nodeType="clickEffect">
                                  <p:stCondLst>
                                    <p:cond delay="0"/>
                                  </p:stCondLst>
                                  <p:childTnLst>
                                    <p:set>
                                      <p:cBhvr>
                                        <p:cTn id="89" dur="1" fill="hold">
                                          <p:stCondLst>
                                            <p:cond delay="0"/>
                                          </p:stCondLst>
                                        </p:cTn>
                                        <p:tgtEl>
                                          <p:spTgt spid="12290">
                                            <p:txEl>
                                              <p:pRg st="4" end="4"/>
                                            </p:txEl>
                                          </p:spTgt>
                                        </p:tgtEl>
                                        <p:attrNameLst>
                                          <p:attrName>style.visibility</p:attrName>
                                        </p:attrNameLst>
                                      </p:cBhvr>
                                      <p:to>
                                        <p:strVal val="visible"/>
                                      </p:to>
                                    </p:set>
                                    <p:animEffect transition="in" filter="circle(in)">
                                      <p:cBhvr>
                                        <p:cTn id="90" dur="2000"/>
                                        <p:tgtEl>
                                          <p:spTgt spid="12290">
                                            <p:txEl>
                                              <p:pRg st="4" end="4"/>
                                            </p:txEl>
                                          </p:spTgt>
                                        </p:tgtEl>
                                      </p:cBhvr>
                                    </p:animEffect>
                                  </p:childTnLst>
                                </p:cTn>
                              </p:par>
                            </p:childTnLst>
                          </p:cTn>
                        </p:par>
                      </p:childTnLst>
                    </p:cTn>
                  </p:par>
                  <p:par>
                    <p:cTn id="91" fill="hold">
                      <p:stCondLst>
                        <p:cond delay="indefinite"/>
                      </p:stCondLst>
                      <p:childTnLst>
                        <p:par>
                          <p:cTn id="92" fill="hold">
                            <p:stCondLst>
                              <p:cond delay="0"/>
                            </p:stCondLst>
                            <p:childTnLst>
                              <p:par>
                                <p:cTn id="93" presetID="6" presetClass="entr" presetSubtype="16" fill="hold" grpId="2" nodeType="clickEffect">
                                  <p:stCondLst>
                                    <p:cond delay="0"/>
                                  </p:stCondLst>
                                  <p:childTnLst>
                                    <p:set>
                                      <p:cBhvr>
                                        <p:cTn id="94" dur="1" fill="hold">
                                          <p:stCondLst>
                                            <p:cond delay="0"/>
                                          </p:stCondLst>
                                        </p:cTn>
                                        <p:tgtEl>
                                          <p:spTgt spid="12290">
                                            <p:txEl>
                                              <p:pRg st="5" end="5"/>
                                            </p:txEl>
                                          </p:spTgt>
                                        </p:tgtEl>
                                        <p:attrNameLst>
                                          <p:attrName>style.visibility</p:attrName>
                                        </p:attrNameLst>
                                      </p:cBhvr>
                                      <p:to>
                                        <p:strVal val="visible"/>
                                      </p:to>
                                    </p:set>
                                    <p:animEffect transition="in" filter="circle(in)">
                                      <p:cBhvr>
                                        <p:cTn id="95" dur="2000"/>
                                        <p:tgtEl>
                                          <p:spTgt spid="12290">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p:bldP spid="12290" grpId="0" build="p"/>
      <p:bldP spid="12290" grpId="1" build="p"/>
      <p:bldP spid="12290" grpId="2" build="p"/>
    </p:bldLst>
  </p:timing>
</p:sld>
</file>

<file path=ppt/slides/slide5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465993" y="439983"/>
            <a:ext cx="8001000" cy="1143000"/>
          </a:xfrm>
        </p:spPr>
        <p:txBody>
          <a:bodyPr lIns="90488" tIns="44450" rIns="90488" bIns="44450" anchor="ctr"/>
          <a:lstStyle/>
          <a:p>
            <a:pPr eaLnBrk="1" hangingPunct="1"/>
            <a:r>
              <a:rPr lang="en-GB" sz="2400" b="1" dirty="0"/>
              <a:t>Other considerations</a:t>
            </a:r>
          </a:p>
        </p:txBody>
      </p:sp>
      <p:sp>
        <p:nvSpPr>
          <p:cNvPr id="13315" name="Rectangle 3"/>
          <p:cNvSpPr>
            <a:spLocks noGrp="1" noChangeArrowheads="1"/>
          </p:cNvSpPr>
          <p:nvPr>
            <p:ph sz="half" idx="1"/>
          </p:nvPr>
        </p:nvSpPr>
        <p:spPr>
          <a:xfrm>
            <a:off x="350105" y="2489826"/>
            <a:ext cx="6669087" cy="4114800"/>
          </a:xfrm>
        </p:spPr>
        <p:txBody>
          <a:bodyPr lIns="90488" tIns="44450" rIns="90488" bIns="44450"/>
          <a:lstStyle/>
          <a:p>
            <a:pPr eaLnBrk="1" hangingPunct="1"/>
            <a:r>
              <a:rPr lang="en-GB" sz="2500" b="1" dirty="0"/>
              <a:t>Professional</a:t>
            </a:r>
          </a:p>
          <a:p>
            <a:pPr eaLnBrk="1" hangingPunct="1"/>
            <a:r>
              <a:rPr lang="en-GB" sz="2500" b="1" dirty="0"/>
              <a:t>Independent critical thought is vital</a:t>
            </a:r>
          </a:p>
          <a:p>
            <a:pPr lvl="1" eaLnBrk="1" hangingPunct="1"/>
            <a:r>
              <a:rPr lang="en-GB" sz="2100" dirty="0">
                <a:solidFill>
                  <a:srgbClr val="FFFF00"/>
                </a:solidFill>
              </a:rPr>
              <a:t>Developing a concept/method (need for a conceptual framework)</a:t>
            </a:r>
          </a:p>
          <a:p>
            <a:pPr lvl="1" eaLnBrk="1" hangingPunct="1"/>
            <a:r>
              <a:rPr lang="en-GB" sz="2100" dirty="0">
                <a:solidFill>
                  <a:srgbClr val="FFFF00"/>
                </a:solidFill>
              </a:rPr>
              <a:t>Think critically about your research</a:t>
            </a:r>
          </a:p>
          <a:p>
            <a:pPr lvl="1" eaLnBrk="1" hangingPunct="1"/>
            <a:r>
              <a:rPr lang="en-GB" sz="2100" dirty="0">
                <a:solidFill>
                  <a:srgbClr val="FFFF00"/>
                </a:solidFill>
              </a:rPr>
              <a:t>develop existing research</a:t>
            </a:r>
          </a:p>
          <a:p>
            <a:pPr eaLnBrk="1" hangingPunct="1"/>
            <a:r>
              <a:rPr lang="en-GB" sz="2500" b="1" dirty="0"/>
              <a:t>Does not require genius</a:t>
            </a:r>
          </a:p>
          <a:p>
            <a:pPr eaLnBrk="1" hangingPunct="1"/>
            <a:r>
              <a:rPr lang="en-GB" sz="2500" b="1" dirty="0"/>
              <a:t>RD1 &amp; Research Proposals</a:t>
            </a:r>
          </a:p>
        </p:txBody>
      </p:sp>
      <p:sp>
        <p:nvSpPr>
          <p:cNvPr id="54274" name="Footer Placeholder 5"/>
          <p:cNvSpPr>
            <a:spLocks noGrp="1"/>
          </p:cNvSpPr>
          <p:nvPr>
            <p:ph type="ftr" sz="quarter" idx="11"/>
          </p:nvPr>
        </p:nvSpPr>
        <p:spPr>
          <a:noFill/>
        </p:spPr>
        <p:txBody>
          <a:bodyPr/>
          <a:lstStyle/>
          <a:p>
            <a:r>
              <a:rPr lang="en-GB" smtClean="0"/>
              <a:t>CH2021 postgraduate</a:t>
            </a:r>
            <a:endParaRPr lang="en-GB"/>
          </a:p>
        </p:txBody>
      </p:sp>
      <p:sp>
        <p:nvSpPr>
          <p:cNvPr id="54275" name="Slide Number Placeholder 6"/>
          <p:cNvSpPr>
            <a:spLocks noGrp="1"/>
          </p:cNvSpPr>
          <p:nvPr>
            <p:ph type="sldNum" sz="quarter" idx="12"/>
          </p:nvPr>
        </p:nvSpPr>
        <p:spPr>
          <a:noFill/>
        </p:spPr>
        <p:txBody>
          <a:bodyPr/>
          <a:lstStyle/>
          <a:p>
            <a:fld id="{BF197769-D941-45D1-94FB-D0CA02751083}" type="slidenum">
              <a:rPr lang="en-GB" smtClean="0"/>
              <a:pPr/>
              <a:t>59</a:t>
            </a:fld>
            <a:endParaRPr lang="en-GB"/>
          </a:p>
        </p:txBody>
      </p:sp>
      <p:pic>
        <p:nvPicPr>
          <p:cNvPr id="2" name="Picture 1"/>
          <p:cNvPicPr>
            <a:picLocks noChangeAspect="1"/>
          </p:cNvPicPr>
          <p:nvPr/>
        </p:nvPicPr>
        <p:blipFill>
          <a:blip r:embed="rId3"/>
          <a:stretch>
            <a:fillRect/>
          </a:stretch>
        </p:blipFill>
        <p:spPr>
          <a:xfrm>
            <a:off x="5485024" y="109537"/>
            <a:ext cx="3513903" cy="2317139"/>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3314"/>
                                        </p:tgtEl>
                                        <p:attrNameLst>
                                          <p:attrName>style.visibility</p:attrName>
                                        </p:attrNameLst>
                                      </p:cBhvr>
                                      <p:to>
                                        <p:strVal val="visible"/>
                                      </p:to>
                                    </p:set>
                                    <p:animEffect transition="in" filter="fade">
                                      <p:cBhvr>
                                        <p:cTn id="7" dur="2000"/>
                                        <p:tgtEl>
                                          <p:spTgt spid="1331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3315">
                                            <p:txEl>
                                              <p:pRg st="0" end="0"/>
                                            </p:txEl>
                                          </p:spTgt>
                                        </p:tgtEl>
                                        <p:attrNameLst>
                                          <p:attrName>style.visibility</p:attrName>
                                        </p:attrNameLst>
                                      </p:cBhvr>
                                      <p:to>
                                        <p:strVal val="visible"/>
                                      </p:to>
                                    </p:set>
                                    <p:animEffect transition="in" filter="fade">
                                      <p:cBhvr>
                                        <p:cTn id="10" dur="2000"/>
                                        <p:tgtEl>
                                          <p:spTgt spid="13315">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3315">
                                            <p:txEl>
                                              <p:pRg st="1" end="1"/>
                                            </p:txEl>
                                          </p:spTgt>
                                        </p:tgtEl>
                                        <p:attrNameLst>
                                          <p:attrName>style.visibility</p:attrName>
                                        </p:attrNameLst>
                                      </p:cBhvr>
                                      <p:to>
                                        <p:strVal val="visible"/>
                                      </p:to>
                                    </p:set>
                                    <p:animEffect transition="in" filter="fade">
                                      <p:cBhvr>
                                        <p:cTn id="15" dur="2000"/>
                                        <p:tgtEl>
                                          <p:spTgt spid="13315">
                                            <p:txEl>
                                              <p:pRg st="1" end="1"/>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3315">
                                            <p:txEl>
                                              <p:pRg st="2" end="2"/>
                                            </p:txEl>
                                          </p:spTgt>
                                        </p:tgtEl>
                                        <p:attrNameLst>
                                          <p:attrName>style.visibility</p:attrName>
                                        </p:attrNameLst>
                                      </p:cBhvr>
                                      <p:to>
                                        <p:strVal val="visible"/>
                                      </p:to>
                                    </p:set>
                                    <p:animEffect transition="in" filter="fade">
                                      <p:cBhvr>
                                        <p:cTn id="18" dur="2000"/>
                                        <p:tgtEl>
                                          <p:spTgt spid="13315">
                                            <p:txEl>
                                              <p:pRg st="2" end="2"/>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13315">
                                            <p:txEl>
                                              <p:pRg st="3" end="3"/>
                                            </p:txEl>
                                          </p:spTgt>
                                        </p:tgtEl>
                                        <p:attrNameLst>
                                          <p:attrName>style.visibility</p:attrName>
                                        </p:attrNameLst>
                                      </p:cBhvr>
                                      <p:to>
                                        <p:strVal val="visible"/>
                                      </p:to>
                                    </p:set>
                                    <p:animEffect transition="in" filter="fade">
                                      <p:cBhvr>
                                        <p:cTn id="21" dur="2000"/>
                                        <p:tgtEl>
                                          <p:spTgt spid="13315">
                                            <p:txEl>
                                              <p:pRg st="3" end="3"/>
                                            </p:tx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13315">
                                            <p:txEl>
                                              <p:pRg st="4" end="4"/>
                                            </p:txEl>
                                          </p:spTgt>
                                        </p:tgtEl>
                                        <p:attrNameLst>
                                          <p:attrName>style.visibility</p:attrName>
                                        </p:attrNameLst>
                                      </p:cBhvr>
                                      <p:to>
                                        <p:strVal val="visible"/>
                                      </p:to>
                                    </p:set>
                                    <p:animEffect transition="in" filter="fade">
                                      <p:cBhvr>
                                        <p:cTn id="24" dur="2000"/>
                                        <p:tgtEl>
                                          <p:spTgt spid="13315">
                                            <p:txEl>
                                              <p:pRg st="4" end="4"/>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13315">
                                            <p:txEl>
                                              <p:pRg st="5" end="5"/>
                                            </p:txEl>
                                          </p:spTgt>
                                        </p:tgtEl>
                                        <p:attrNameLst>
                                          <p:attrName>style.visibility</p:attrName>
                                        </p:attrNameLst>
                                      </p:cBhvr>
                                      <p:to>
                                        <p:strVal val="visible"/>
                                      </p:to>
                                    </p:set>
                                    <p:animEffect transition="in" filter="fade">
                                      <p:cBhvr>
                                        <p:cTn id="29" dur="2000"/>
                                        <p:tgtEl>
                                          <p:spTgt spid="13315">
                                            <p:txEl>
                                              <p:pRg st="5" end="5"/>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13315">
                                            <p:txEl>
                                              <p:pRg st="6" end="6"/>
                                            </p:txEl>
                                          </p:spTgt>
                                        </p:tgtEl>
                                        <p:attrNameLst>
                                          <p:attrName>style.visibility</p:attrName>
                                        </p:attrNameLst>
                                      </p:cBhvr>
                                      <p:to>
                                        <p:strVal val="visible"/>
                                      </p:to>
                                    </p:set>
                                    <p:animEffect transition="in" filter="fade">
                                      <p:cBhvr>
                                        <p:cTn id="34" dur="2000"/>
                                        <p:tgtEl>
                                          <p:spTgt spid="13315">
                                            <p:txEl>
                                              <p:pRg st="6" end="6"/>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6" presetClass="entr" presetSubtype="16" fill="hold" grpId="1" nodeType="clickEffect">
                                  <p:stCondLst>
                                    <p:cond delay="0"/>
                                  </p:stCondLst>
                                  <p:childTnLst>
                                    <p:set>
                                      <p:cBhvr>
                                        <p:cTn id="38" dur="1" fill="hold">
                                          <p:stCondLst>
                                            <p:cond delay="0"/>
                                          </p:stCondLst>
                                        </p:cTn>
                                        <p:tgtEl>
                                          <p:spTgt spid="13315">
                                            <p:txEl>
                                              <p:pRg st="0" end="0"/>
                                            </p:txEl>
                                          </p:spTgt>
                                        </p:tgtEl>
                                        <p:attrNameLst>
                                          <p:attrName>style.visibility</p:attrName>
                                        </p:attrNameLst>
                                      </p:cBhvr>
                                      <p:to>
                                        <p:strVal val="visible"/>
                                      </p:to>
                                    </p:set>
                                    <p:animEffect transition="in" filter="circle(in)">
                                      <p:cBhvr>
                                        <p:cTn id="39" dur="2000"/>
                                        <p:tgtEl>
                                          <p:spTgt spid="13315">
                                            <p:txEl>
                                              <p:pRg st="0" end="0"/>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6" presetClass="entr" presetSubtype="16" fill="hold" grpId="1" nodeType="clickEffect">
                                  <p:stCondLst>
                                    <p:cond delay="0"/>
                                  </p:stCondLst>
                                  <p:childTnLst>
                                    <p:set>
                                      <p:cBhvr>
                                        <p:cTn id="43" dur="1" fill="hold">
                                          <p:stCondLst>
                                            <p:cond delay="0"/>
                                          </p:stCondLst>
                                        </p:cTn>
                                        <p:tgtEl>
                                          <p:spTgt spid="13315">
                                            <p:txEl>
                                              <p:pRg st="1" end="1"/>
                                            </p:txEl>
                                          </p:spTgt>
                                        </p:tgtEl>
                                        <p:attrNameLst>
                                          <p:attrName>style.visibility</p:attrName>
                                        </p:attrNameLst>
                                      </p:cBhvr>
                                      <p:to>
                                        <p:strVal val="visible"/>
                                      </p:to>
                                    </p:set>
                                    <p:animEffect transition="in" filter="circle(in)">
                                      <p:cBhvr>
                                        <p:cTn id="44" dur="2000"/>
                                        <p:tgtEl>
                                          <p:spTgt spid="13315">
                                            <p:txEl>
                                              <p:pRg st="1" end="1"/>
                                            </p:txEl>
                                          </p:spTgt>
                                        </p:tgtEl>
                                      </p:cBhvr>
                                    </p:animEffect>
                                  </p:childTnLst>
                                </p:cTn>
                              </p:par>
                              <p:par>
                                <p:cTn id="45" presetID="6" presetClass="entr" presetSubtype="16" fill="hold" grpId="1" nodeType="withEffect">
                                  <p:stCondLst>
                                    <p:cond delay="0"/>
                                  </p:stCondLst>
                                  <p:childTnLst>
                                    <p:set>
                                      <p:cBhvr>
                                        <p:cTn id="46" dur="1" fill="hold">
                                          <p:stCondLst>
                                            <p:cond delay="0"/>
                                          </p:stCondLst>
                                        </p:cTn>
                                        <p:tgtEl>
                                          <p:spTgt spid="13315">
                                            <p:txEl>
                                              <p:pRg st="2" end="2"/>
                                            </p:txEl>
                                          </p:spTgt>
                                        </p:tgtEl>
                                        <p:attrNameLst>
                                          <p:attrName>style.visibility</p:attrName>
                                        </p:attrNameLst>
                                      </p:cBhvr>
                                      <p:to>
                                        <p:strVal val="visible"/>
                                      </p:to>
                                    </p:set>
                                    <p:animEffect transition="in" filter="circle(in)">
                                      <p:cBhvr>
                                        <p:cTn id="47" dur="2000"/>
                                        <p:tgtEl>
                                          <p:spTgt spid="13315">
                                            <p:txEl>
                                              <p:pRg st="2" end="2"/>
                                            </p:txEl>
                                          </p:spTgt>
                                        </p:tgtEl>
                                      </p:cBhvr>
                                    </p:animEffect>
                                  </p:childTnLst>
                                </p:cTn>
                              </p:par>
                              <p:par>
                                <p:cTn id="48" presetID="6" presetClass="entr" presetSubtype="16" fill="hold" grpId="1" nodeType="withEffect">
                                  <p:stCondLst>
                                    <p:cond delay="0"/>
                                  </p:stCondLst>
                                  <p:childTnLst>
                                    <p:set>
                                      <p:cBhvr>
                                        <p:cTn id="49" dur="1" fill="hold">
                                          <p:stCondLst>
                                            <p:cond delay="0"/>
                                          </p:stCondLst>
                                        </p:cTn>
                                        <p:tgtEl>
                                          <p:spTgt spid="13315">
                                            <p:txEl>
                                              <p:pRg st="3" end="3"/>
                                            </p:txEl>
                                          </p:spTgt>
                                        </p:tgtEl>
                                        <p:attrNameLst>
                                          <p:attrName>style.visibility</p:attrName>
                                        </p:attrNameLst>
                                      </p:cBhvr>
                                      <p:to>
                                        <p:strVal val="visible"/>
                                      </p:to>
                                    </p:set>
                                    <p:animEffect transition="in" filter="circle(in)">
                                      <p:cBhvr>
                                        <p:cTn id="50" dur="2000"/>
                                        <p:tgtEl>
                                          <p:spTgt spid="13315">
                                            <p:txEl>
                                              <p:pRg st="3" end="3"/>
                                            </p:txEl>
                                          </p:spTgt>
                                        </p:tgtEl>
                                      </p:cBhvr>
                                    </p:animEffect>
                                  </p:childTnLst>
                                </p:cTn>
                              </p:par>
                              <p:par>
                                <p:cTn id="51" presetID="6" presetClass="entr" presetSubtype="16" fill="hold" grpId="1" nodeType="withEffect">
                                  <p:stCondLst>
                                    <p:cond delay="0"/>
                                  </p:stCondLst>
                                  <p:childTnLst>
                                    <p:set>
                                      <p:cBhvr>
                                        <p:cTn id="52" dur="1" fill="hold">
                                          <p:stCondLst>
                                            <p:cond delay="0"/>
                                          </p:stCondLst>
                                        </p:cTn>
                                        <p:tgtEl>
                                          <p:spTgt spid="13315">
                                            <p:txEl>
                                              <p:pRg st="4" end="4"/>
                                            </p:txEl>
                                          </p:spTgt>
                                        </p:tgtEl>
                                        <p:attrNameLst>
                                          <p:attrName>style.visibility</p:attrName>
                                        </p:attrNameLst>
                                      </p:cBhvr>
                                      <p:to>
                                        <p:strVal val="visible"/>
                                      </p:to>
                                    </p:set>
                                    <p:animEffect transition="in" filter="circle(in)">
                                      <p:cBhvr>
                                        <p:cTn id="53" dur="2000"/>
                                        <p:tgtEl>
                                          <p:spTgt spid="13315">
                                            <p:txEl>
                                              <p:pRg st="4" end="4"/>
                                            </p:txEl>
                                          </p:spTgt>
                                        </p:tgtEl>
                                      </p:cBhvr>
                                    </p:animEffect>
                                  </p:childTnLst>
                                </p:cTn>
                              </p:par>
                            </p:childTnLst>
                          </p:cTn>
                        </p:par>
                      </p:childTnLst>
                    </p:cTn>
                  </p:par>
                  <p:par>
                    <p:cTn id="54" fill="hold">
                      <p:stCondLst>
                        <p:cond delay="indefinite"/>
                      </p:stCondLst>
                      <p:childTnLst>
                        <p:par>
                          <p:cTn id="55" fill="hold">
                            <p:stCondLst>
                              <p:cond delay="0"/>
                            </p:stCondLst>
                            <p:childTnLst>
                              <p:par>
                                <p:cTn id="56" presetID="6" presetClass="entr" presetSubtype="16" fill="hold" grpId="1" nodeType="clickEffect">
                                  <p:stCondLst>
                                    <p:cond delay="0"/>
                                  </p:stCondLst>
                                  <p:childTnLst>
                                    <p:set>
                                      <p:cBhvr>
                                        <p:cTn id="57" dur="1" fill="hold">
                                          <p:stCondLst>
                                            <p:cond delay="0"/>
                                          </p:stCondLst>
                                        </p:cTn>
                                        <p:tgtEl>
                                          <p:spTgt spid="13315">
                                            <p:txEl>
                                              <p:pRg st="5" end="5"/>
                                            </p:txEl>
                                          </p:spTgt>
                                        </p:tgtEl>
                                        <p:attrNameLst>
                                          <p:attrName>style.visibility</p:attrName>
                                        </p:attrNameLst>
                                      </p:cBhvr>
                                      <p:to>
                                        <p:strVal val="visible"/>
                                      </p:to>
                                    </p:set>
                                    <p:animEffect transition="in" filter="circle(in)">
                                      <p:cBhvr>
                                        <p:cTn id="58" dur="2000"/>
                                        <p:tgtEl>
                                          <p:spTgt spid="13315">
                                            <p:txEl>
                                              <p:pRg st="5" end="5"/>
                                            </p:txEl>
                                          </p:spTgt>
                                        </p:tgtEl>
                                      </p:cBhvr>
                                    </p:animEffect>
                                  </p:childTnLst>
                                </p:cTn>
                              </p:par>
                            </p:childTnLst>
                          </p:cTn>
                        </p:par>
                      </p:childTnLst>
                    </p:cTn>
                  </p:par>
                  <p:par>
                    <p:cTn id="59" fill="hold">
                      <p:stCondLst>
                        <p:cond delay="indefinite"/>
                      </p:stCondLst>
                      <p:childTnLst>
                        <p:par>
                          <p:cTn id="60" fill="hold">
                            <p:stCondLst>
                              <p:cond delay="0"/>
                            </p:stCondLst>
                            <p:childTnLst>
                              <p:par>
                                <p:cTn id="61" presetID="6" presetClass="entr" presetSubtype="16" fill="hold" grpId="1" nodeType="clickEffect">
                                  <p:stCondLst>
                                    <p:cond delay="0"/>
                                  </p:stCondLst>
                                  <p:childTnLst>
                                    <p:set>
                                      <p:cBhvr>
                                        <p:cTn id="62" dur="1" fill="hold">
                                          <p:stCondLst>
                                            <p:cond delay="0"/>
                                          </p:stCondLst>
                                        </p:cTn>
                                        <p:tgtEl>
                                          <p:spTgt spid="13315">
                                            <p:txEl>
                                              <p:pRg st="6" end="6"/>
                                            </p:txEl>
                                          </p:spTgt>
                                        </p:tgtEl>
                                        <p:attrNameLst>
                                          <p:attrName>style.visibility</p:attrName>
                                        </p:attrNameLst>
                                      </p:cBhvr>
                                      <p:to>
                                        <p:strVal val="visible"/>
                                      </p:to>
                                    </p:set>
                                    <p:animEffect transition="in" filter="circle(in)">
                                      <p:cBhvr>
                                        <p:cTn id="63" dur="2000"/>
                                        <p:tgtEl>
                                          <p:spTgt spid="1331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4" grpId="0"/>
      <p:bldP spid="13315" grpId="0" build="p"/>
      <p:bldP spid="13315" grpId="1" build="p"/>
    </p:bldLst>
  </p:timing>
</p:sld>
</file>

<file path=ppt/slides/slide6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lIns="90488" tIns="44450" rIns="90488" bIns="44450" anchor="ctr"/>
          <a:lstStyle/>
          <a:p>
            <a:pPr eaLnBrk="1" hangingPunct="1"/>
            <a:r>
              <a:rPr lang="en-GB" sz="2400" b="1"/>
              <a:t>Types of topic chosen</a:t>
            </a:r>
          </a:p>
        </p:txBody>
      </p:sp>
      <p:sp>
        <p:nvSpPr>
          <p:cNvPr id="14339" name="Rectangle 3"/>
          <p:cNvSpPr>
            <a:spLocks noGrp="1" noChangeArrowheads="1"/>
          </p:cNvSpPr>
          <p:nvPr>
            <p:ph idx="1"/>
          </p:nvPr>
        </p:nvSpPr>
        <p:spPr>
          <a:xfrm>
            <a:off x="785786" y="2743200"/>
            <a:ext cx="7313612" cy="4114800"/>
          </a:xfrm>
        </p:spPr>
        <p:txBody>
          <a:bodyPr lIns="90488" tIns="44450" rIns="90488" bIns="44450"/>
          <a:lstStyle/>
          <a:p>
            <a:pPr eaLnBrk="1" hangingPunct="1">
              <a:lnSpc>
                <a:spcPct val="90000"/>
              </a:lnSpc>
            </a:pPr>
            <a:r>
              <a:rPr lang="en-GB" b="1"/>
              <a:t>Problems</a:t>
            </a:r>
          </a:p>
          <a:p>
            <a:pPr eaLnBrk="1" hangingPunct="1">
              <a:lnSpc>
                <a:spcPct val="90000"/>
              </a:lnSpc>
              <a:buNone/>
            </a:pPr>
            <a:endParaRPr lang="en-GB"/>
          </a:p>
          <a:p>
            <a:pPr marL="514350" indent="-514350" eaLnBrk="1" hangingPunct="1">
              <a:lnSpc>
                <a:spcPct val="90000"/>
              </a:lnSpc>
              <a:buFont typeface="+mj-lt"/>
              <a:buAutoNum type="arabicPeriod"/>
            </a:pPr>
            <a:r>
              <a:rPr lang="en-GB" sz="2400">
                <a:solidFill>
                  <a:srgbClr val="FFFF00"/>
                </a:solidFill>
              </a:rPr>
              <a:t>Simplistic </a:t>
            </a:r>
            <a:r>
              <a:rPr lang="en-GB" sz="2400" err="1">
                <a:solidFill>
                  <a:srgbClr val="FFFF00"/>
                </a:solidFill>
              </a:rPr>
              <a:t>inductivism</a:t>
            </a:r>
            <a:endParaRPr lang="en-GB" sz="2400">
              <a:solidFill>
                <a:srgbClr val="FFFF00"/>
              </a:solidFill>
            </a:endParaRPr>
          </a:p>
          <a:p>
            <a:pPr marL="514350" indent="-514350" eaLnBrk="1" hangingPunct="1">
              <a:buFont typeface="+mj-lt"/>
              <a:buAutoNum type="arabicPeriod"/>
            </a:pPr>
            <a:r>
              <a:rPr lang="en-GB" sz="2400">
                <a:solidFill>
                  <a:srgbClr val="FFFF00"/>
                </a:solidFill>
              </a:rPr>
              <a:t>The ‘Kitchen sink’</a:t>
            </a:r>
          </a:p>
          <a:p>
            <a:pPr marL="514350" indent="-514350" eaLnBrk="1" hangingPunct="1">
              <a:buFont typeface="+mj-lt"/>
              <a:buAutoNum type="arabicPeriod"/>
            </a:pPr>
            <a:r>
              <a:rPr lang="en-GB" sz="2400">
                <a:solidFill>
                  <a:srgbClr val="FFFF00"/>
                </a:solidFill>
              </a:rPr>
              <a:t>Grand theory</a:t>
            </a:r>
          </a:p>
          <a:p>
            <a:pPr eaLnBrk="1" hangingPunct="1">
              <a:lnSpc>
                <a:spcPct val="90000"/>
              </a:lnSpc>
            </a:pPr>
            <a:endParaRPr lang="en-GB"/>
          </a:p>
        </p:txBody>
      </p:sp>
      <p:sp>
        <p:nvSpPr>
          <p:cNvPr id="55298" name="Footer Placeholder 4"/>
          <p:cNvSpPr>
            <a:spLocks noGrp="1"/>
          </p:cNvSpPr>
          <p:nvPr>
            <p:ph type="ftr" sz="quarter" idx="11"/>
          </p:nvPr>
        </p:nvSpPr>
        <p:spPr>
          <a:noFill/>
        </p:spPr>
        <p:txBody>
          <a:bodyPr/>
          <a:lstStyle/>
          <a:p>
            <a:r>
              <a:rPr lang="en-GB" smtClean="0"/>
              <a:t>CH2021 postgraduate</a:t>
            </a:r>
            <a:endParaRPr lang="en-GB"/>
          </a:p>
        </p:txBody>
      </p:sp>
      <p:sp>
        <p:nvSpPr>
          <p:cNvPr id="55299" name="Slide Number Placeholder 5"/>
          <p:cNvSpPr>
            <a:spLocks noGrp="1"/>
          </p:cNvSpPr>
          <p:nvPr>
            <p:ph type="sldNum" sz="quarter" idx="12"/>
          </p:nvPr>
        </p:nvSpPr>
        <p:spPr>
          <a:noFill/>
        </p:spPr>
        <p:txBody>
          <a:bodyPr/>
          <a:lstStyle/>
          <a:p>
            <a:fld id="{418352BE-F4CF-4877-8828-C6A4F15E08ED}" type="slidenum">
              <a:rPr lang="en-GB" smtClean="0"/>
              <a:pPr/>
              <a:t>60</a:t>
            </a:fld>
            <a:endParaRPr lang="en-GB"/>
          </a:p>
        </p:txBody>
      </p:sp>
      <p:pic>
        <p:nvPicPr>
          <p:cNvPr id="32770" name="Picture 2" descr="http://www.coverbrowser.com/image/science-books/654-2.jpg"/>
          <p:cNvPicPr>
            <a:picLocks noChangeAspect="1" noChangeArrowheads="1"/>
          </p:cNvPicPr>
          <p:nvPr/>
        </p:nvPicPr>
        <p:blipFill>
          <a:blip r:embed="rId3" cstate="print"/>
          <a:srcRect/>
          <a:stretch>
            <a:fillRect/>
          </a:stretch>
        </p:blipFill>
        <p:spPr bwMode="auto">
          <a:xfrm>
            <a:off x="5172075" y="0"/>
            <a:ext cx="3971925" cy="6134100"/>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4338"/>
                                        </p:tgtEl>
                                        <p:attrNameLst>
                                          <p:attrName>style.visibility</p:attrName>
                                        </p:attrNameLst>
                                      </p:cBhvr>
                                      <p:to>
                                        <p:strVal val="visible"/>
                                      </p:to>
                                    </p:set>
                                    <p:animEffect transition="in" filter="fade">
                                      <p:cBhvr>
                                        <p:cTn id="7" dur="2000"/>
                                        <p:tgtEl>
                                          <p:spTgt spid="1433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4339"/>
                                        </p:tgtEl>
                                        <p:attrNameLst>
                                          <p:attrName>style.visibility</p:attrName>
                                        </p:attrNameLst>
                                      </p:cBhvr>
                                      <p:to>
                                        <p:strVal val="visible"/>
                                      </p:to>
                                    </p:set>
                                    <p:animEffect transition="in" filter="fade">
                                      <p:cBhvr>
                                        <p:cTn id="10" dur="2000"/>
                                        <p:tgtEl>
                                          <p:spTgt spid="143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8" grpId="0"/>
      <p:bldP spid="14339" grpId="0"/>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itle 1"/>
          <p:cNvSpPr>
            <a:spLocks noGrp="1"/>
          </p:cNvSpPr>
          <p:nvPr>
            <p:ph type="title"/>
          </p:nvPr>
        </p:nvSpPr>
        <p:spPr>
          <a:xfrm>
            <a:off x="928662" y="301625"/>
            <a:ext cx="7929618" cy="1143000"/>
          </a:xfrm>
        </p:spPr>
        <p:txBody>
          <a:bodyPr/>
          <a:lstStyle/>
          <a:p>
            <a:pPr eaLnBrk="1" hangingPunct="1"/>
            <a:r>
              <a:rPr lang="en-GB"/>
              <a:t>Simple &amp; Great Research Idea</a:t>
            </a:r>
          </a:p>
        </p:txBody>
      </p:sp>
      <p:sp>
        <p:nvSpPr>
          <p:cNvPr id="60419" name="Content Placeholder 2"/>
          <p:cNvSpPr>
            <a:spLocks noGrp="1"/>
          </p:cNvSpPr>
          <p:nvPr>
            <p:ph idx="1"/>
          </p:nvPr>
        </p:nvSpPr>
        <p:spPr>
          <a:xfrm>
            <a:off x="285750" y="1571625"/>
            <a:ext cx="8397875" cy="4370388"/>
          </a:xfrm>
        </p:spPr>
        <p:txBody>
          <a:bodyPr>
            <a:normAutofit fontScale="92500" lnSpcReduction="10000"/>
          </a:bodyPr>
          <a:lstStyle/>
          <a:p>
            <a:pPr eaLnBrk="1" hangingPunct="1"/>
            <a:r>
              <a:rPr lang="en-GB" sz="1400" b="1" dirty="0"/>
              <a:t>School children science produces botany breakthrough at Aberystwyth</a:t>
            </a:r>
          </a:p>
          <a:p>
            <a:pPr eaLnBrk="1" hangingPunct="1"/>
            <a:r>
              <a:rPr lang="en-GB" sz="1400" dirty="0"/>
              <a:t>Nov 14 2016 by </a:t>
            </a:r>
            <a:r>
              <a:rPr lang="en-GB" sz="1400" dirty="0">
                <a:hlinkClick r:id="rId2"/>
              </a:rPr>
              <a:t>Hywel </a:t>
            </a:r>
            <a:r>
              <a:rPr lang="en-GB" sz="1400" dirty="0" err="1">
                <a:hlinkClick r:id="rId2"/>
              </a:rPr>
              <a:t>Trewyn</a:t>
            </a:r>
            <a:r>
              <a:rPr lang="en-GB" sz="1400" dirty="0"/>
              <a:t>, Daily Post </a:t>
            </a:r>
          </a:p>
          <a:p>
            <a:pPr algn="just" eaLnBrk="1" hangingPunct="1"/>
            <a:r>
              <a:rPr lang="en-GB" sz="1600" dirty="0"/>
              <a:t>AN EXPERIMENT with yoghurt pots and flowers conducted by schoolchildren was named among the “most important” published worldwide.</a:t>
            </a:r>
          </a:p>
          <a:p>
            <a:pPr algn="just" eaLnBrk="1" hangingPunct="1"/>
            <a:r>
              <a:rPr lang="en-GB" sz="1600" dirty="0">
                <a:solidFill>
                  <a:schemeClr val="bg2">
                    <a:lumMod val="50000"/>
                    <a:lumOff val="50000"/>
                  </a:schemeClr>
                </a:solidFill>
              </a:rPr>
              <a:t>Aberystwyth University scientist Dr John Warren noticed exposed coastal flowers had long stalks that could easily be damaged by the wind, while their related Alpine species tended to flower in cushions on the ground.</a:t>
            </a:r>
          </a:p>
          <a:p>
            <a:pPr algn="just" eaLnBrk="1" hangingPunct="1"/>
            <a:r>
              <a:rPr lang="en-GB" sz="1600" dirty="0"/>
              <a:t>He made the observation while on a beach for his 15-year-old daughter Eleanor’s birthday party at </a:t>
            </a:r>
            <a:r>
              <a:rPr lang="en-GB" sz="1600" dirty="0" err="1"/>
              <a:t>Ynyslas</a:t>
            </a:r>
            <a:r>
              <a:rPr lang="en-GB" sz="1600" dirty="0"/>
              <a:t>, near </a:t>
            </a:r>
            <a:r>
              <a:rPr lang="en-GB" sz="1600" dirty="0" err="1"/>
              <a:t>Borth</a:t>
            </a:r>
            <a:r>
              <a:rPr lang="en-GB" sz="1600" dirty="0"/>
              <a:t>.</a:t>
            </a:r>
          </a:p>
          <a:p>
            <a:pPr algn="just" eaLnBrk="1" hangingPunct="1"/>
            <a:r>
              <a:rPr lang="en-GB" sz="1600" dirty="0">
                <a:solidFill>
                  <a:schemeClr val="bg2">
                    <a:lumMod val="50000"/>
                    <a:lumOff val="50000"/>
                  </a:schemeClr>
                </a:solidFill>
              </a:rPr>
              <a:t>His research into the differences has been called a “</a:t>
            </a:r>
            <a:r>
              <a:rPr lang="en-GB" sz="1600" dirty="0" err="1">
                <a:solidFill>
                  <a:schemeClr val="bg2">
                    <a:lumMod val="50000"/>
                    <a:lumOff val="50000"/>
                  </a:schemeClr>
                </a:solidFill>
              </a:rPr>
              <a:t>plantlife</a:t>
            </a:r>
            <a:r>
              <a:rPr lang="en-GB" sz="1600" dirty="0">
                <a:solidFill>
                  <a:schemeClr val="bg2">
                    <a:lumMod val="50000"/>
                    <a:lumOff val="50000"/>
                  </a:schemeClr>
                </a:solidFill>
              </a:rPr>
              <a:t> evolutionary breakthrough” after he discovered the waviness of the coastal stalks is a factor in attracting pollinating insects.</a:t>
            </a:r>
          </a:p>
          <a:p>
            <a:pPr algn="just" eaLnBrk="1" hangingPunct="1"/>
            <a:r>
              <a:rPr lang="en-GB" sz="1600" dirty="0"/>
              <a:t>With the help of his children’s friends and two sixth-formers, Helen </a:t>
            </a:r>
            <a:r>
              <a:rPr lang="en-GB" sz="1600" dirty="0" err="1"/>
              <a:t>Cadwallader</a:t>
            </a:r>
            <a:r>
              <a:rPr lang="en-GB" sz="1600" dirty="0"/>
              <a:t> and Megan Hewitt of Newtown, Dr Warren conducted research on a shoestring by growing and comparing plants with stalks of various lengths, in his backyard in yoghurt pots from Rachel’s dairy in Aberystwyth.</a:t>
            </a:r>
          </a:p>
          <a:p>
            <a:pPr algn="just" eaLnBrk="1" hangingPunct="1"/>
            <a:r>
              <a:rPr lang="en-GB" sz="1600" dirty="0">
                <a:solidFill>
                  <a:schemeClr val="bg2">
                    <a:lumMod val="50000"/>
                    <a:lumOff val="50000"/>
                  </a:schemeClr>
                </a:solidFill>
              </a:rPr>
              <a:t>His paper, Do Flowers Wave to Attract Pollinators? appeared in the Journal of Evolutionary Biology and has attracted acclaim from the Smithsonian Magazine to local papers as far afield as St Helena, South Atlantic.</a:t>
            </a:r>
          </a:p>
          <a:p>
            <a:pPr eaLnBrk="1" hangingPunct="1"/>
            <a:endParaRPr lang="en-GB" dirty="0"/>
          </a:p>
        </p:txBody>
      </p:sp>
      <p:sp>
        <p:nvSpPr>
          <p:cNvPr id="60420" name="Footer Placeholder 3"/>
          <p:cNvSpPr>
            <a:spLocks noGrp="1"/>
          </p:cNvSpPr>
          <p:nvPr>
            <p:ph type="ftr" sz="quarter" idx="11"/>
          </p:nvPr>
        </p:nvSpPr>
        <p:spPr>
          <a:noFill/>
        </p:spPr>
        <p:txBody>
          <a:bodyPr/>
          <a:lstStyle/>
          <a:p>
            <a:r>
              <a:rPr lang="en-GB" smtClean="0"/>
              <a:t>CH2021 postgraduate</a:t>
            </a:r>
            <a:endParaRPr lang="en-GB"/>
          </a:p>
        </p:txBody>
      </p:sp>
      <p:sp>
        <p:nvSpPr>
          <p:cNvPr id="60421" name="Slide Number Placeholder 4"/>
          <p:cNvSpPr>
            <a:spLocks noGrp="1"/>
          </p:cNvSpPr>
          <p:nvPr>
            <p:ph type="sldNum" sz="quarter" idx="12"/>
          </p:nvPr>
        </p:nvSpPr>
        <p:spPr>
          <a:noFill/>
        </p:spPr>
        <p:txBody>
          <a:bodyPr/>
          <a:lstStyle/>
          <a:p>
            <a:fld id="{BC2DBC43-363C-4E72-B473-727F5049667C}" type="slidenum">
              <a:rPr lang="en-GB" smtClean="0"/>
              <a:pPr/>
              <a:t>61</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60419">
                                            <p:txEl>
                                              <p:pRg st="0" end="0"/>
                                            </p:txEl>
                                          </p:spTgt>
                                        </p:tgtEl>
                                        <p:attrNameLst>
                                          <p:attrName>style.visibility</p:attrName>
                                        </p:attrNameLst>
                                      </p:cBhvr>
                                      <p:to>
                                        <p:strVal val="visible"/>
                                      </p:to>
                                    </p:set>
                                    <p:animEffect transition="in" filter="circle(in)">
                                      <p:cBhvr>
                                        <p:cTn id="7" dur="2000"/>
                                        <p:tgtEl>
                                          <p:spTgt spid="604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60419">
                                            <p:txEl>
                                              <p:pRg st="1" end="1"/>
                                            </p:txEl>
                                          </p:spTgt>
                                        </p:tgtEl>
                                        <p:attrNameLst>
                                          <p:attrName>style.visibility</p:attrName>
                                        </p:attrNameLst>
                                      </p:cBhvr>
                                      <p:to>
                                        <p:strVal val="visible"/>
                                      </p:to>
                                    </p:set>
                                    <p:animEffect transition="in" filter="circle(in)">
                                      <p:cBhvr>
                                        <p:cTn id="12" dur="2000"/>
                                        <p:tgtEl>
                                          <p:spTgt spid="6041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60419">
                                            <p:txEl>
                                              <p:pRg st="2" end="2"/>
                                            </p:txEl>
                                          </p:spTgt>
                                        </p:tgtEl>
                                        <p:attrNameLst>
                                          <p:attrName>style.visibility</p:attrName>
                                        </p:attrNameLst>
                                      </p:cBhvr>
                                      <p:to>
                                        <p:strVal val="visible"/>
                                      </p:to>
                                    </p:set>
                                    <p:animEffect transition="in" filter="circle(in)">
                                      <p:cBhvr>
                                        <p:cTn id="17" dur="2000"/>
                                        <p:tgtEl>
                                          <p:spTgt spid="6041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60419">
                                            <p:txEl>
                                              <p:pRg st="3" end="3"/>
                                            </p:txEl>
                                          </p:spTgt>
                                        </p:tgtEl>
                                        <p:attrNameLst>
                                          <p:attrName>style.visibility</p:attrName>
                                        </p:attrNameLst>
                                      </p:cBhvr>
                                      <p:to>
                                        <p:strVal val="visible"/>
                                      </p:to>
                                    </p:set>
                                    <p:animEffect transition="in" filter="circle(in)">
                                      <p:cBhvr>
                                        <p:cTn id="22" dur="2000"/>
                                        <p:tgtEl>
                                          <p:spTgt spid="60419">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60419">
                                            <p:txEl>
                                              <p:pRg st="4" end="4"/>
                                            </p:txEl>
                                          </p:spTgt>
                                        </p:tgtEl>
                                        <p:attrNameLst>
                                          <p:attrName>style.visibility</p:attrName>
                                        </p:attrNameLst>
                                      </p:cBhvr>
                                      <p:to>
                                        <p:strVal val="visible"/>
                                      </p:to>
                                    </p:set>
                                    <p:animEffect transition="in" filter="circle(in)">
                                      <p:cBhvr>
                                        <p:cTn id="27" dur="2000"/>
                                        <p:tgtEl>
                                          <p:spTgt spid="60419">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60419">
                                            <p:txEl>
                                              <p:pRg st="5" end="5"/>
                                            </p:txEl>
                                          </p:spTgt>
                                        </p:tgtEl>
                                        <p:attrNameLst>
                                          <p:attrName>style.visibility</p:attrName>
                                        </p:attrNameLst>
                                      </p:cBhvr>
                                      <p:to>
                                        <p:strVal val="visible"/>
                                      </p:to>
                                    </p:set>
                                    <p:animEffect transition="in" filter="circle(in)">
                                      <p:cBhvr>
                                        <p:cTn id="32" dur="2000"/>
                                        <p:tgtEl>
                                          <p:spTgt spid="60419">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grpId="0" nodeType="clickEffect">
                                  <p:stCondLst>
                                    <p:cond delay="0"/>
                                  </p:stCondLst>
                                  <p:childTnLst>
                                    <p:set>
                                      <p:cBhvr>
                                        <p:cTn id="36" dur="1" fill="hold">
                                          <p:stCondLst>
                                            <p:cond delay="0"/>
                                          </p:stCondLst>
                                        </p:cTn>
                                        <p:tgtEl>
                                          <p:spTgt spid="60419">
                                            <p:txEl>
                                              <p:pRg st="6" end="6"/>
                                            </p:txEl>
                                          </p:spTgt>
                                        </p:tgtEl>
                                        <p:attrNameLst>
                                          <p:attrName>style.visibility</p:attrName>
                                        </p:attrNameLst>
                                      </p:cBhvr>
                                      <p:to>
                                        <p:strVal val="visible"/>
                                      </p:to>
                                    </p:set>
                                    <p:animEffect transition="in" filter="circle(in)">
                                      <p:cBhvr>
                                        <p:cTn id="37" dur="2000"/>
                                        <p:tgtEl>
                                          <p:spTgt spid="60419">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6" presetClass="entr" presetSubtype="16" fill="hold" grpId="0" nodeType="clickEffect">
                                  <p:stCondLst>
                                    <p:cond delay="0"/>
                                  </p:stCondLst>
                                  <p:childTnLst>
                                    <p:set>
                                      <p:cBhvr>
                                        <p:cTn id="41" dur="1" fill="hold">
                                          <p:stCondLst>
                                            <p:cond delay="0"/>
                                          </p:stCondLst>
                                        </p:cTn>
                                        <p:tgtEl>
                                          <p:spTgt spid="60419">
                                            <p:txEl>
                                              <p:pRg st="7" end="7"/>
                                            </p:txEl>
                                          </p:spTgt>
                                        </p:tgtEl>
                                        <p:attrNameLst>
                                          <p:attrName>style.visibility</p:attrName>
                                        </p:attrNameLst>
                                      </p:cBhvr>
                                      <p:to>
                                        <p:strVal val="visible"/>
                                      </p:to>
                                    </p:set>
                                    <p:animEffect transition="in" filter="circle(in)">
                                      <p:cBhvr>
                                        <p:cTn id="42" dur="2000"/>
                                        <p:tgtEl>
                                          <p:spTgt spid="60419">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0419" grpId="0" build="p"/>
    </p:bldLst>
  </p:timing>
</p:sld>
</file>

<file path=ppt/slides/slide6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4082" name="Rectangle 2"/>
          <p:cNvSpPr>
            <a:spLocks noGrp="1" noChangeArrowheads="1"/>
          </p:cNvSpPr>
          <p:nvPr>
            <p:ph type="title"/>
          </p:nvPr>
        </p:nvSpPr>
        <p:spPr>
          <a:xfrm>
            <a:off x="609600" y="0"/>
            <a:ext cx="7772400" cy="1143000"/>
          </a:xfrm>
        </p:spPr>
        <p:txBody>
          <a:bodyPr/>
          <a:lstStyle/>
          <a:p>
            <a:pPr eaLnBrk="1" hangingPunct="1"/>
            <a:r>
              <a:rPr lang="en-GB" sz="2400" b="1"/>
              <a:t>Exercise</a:t>
            </a:r>
          </a:p>
        </p:txBody>
      </p:sp>
      <p:sp>
        <p:nvSpPr>
          <p:cNvPr id="174083" name="Rectangle 3"/>
          <p:cNvSpPr>
            <a:spLocks noGrp="1" noChangeArrowheads="1"/>
          </p:cNvSpPr>
          <p:nvPr>
            <p:ph idx="1"/>
          </p:nvPr>
        </p:nvSpPr>
        <p:spPr>
          <a:xfrm>
            <a:off x="857224" y="1571612"/>
            <a:ext cx="8143932" cy="4449676"/>
          </a:xfrm>
        </p:spPr>
        <p:txBody>
          <a:bodyPr>
            <a:normAutofit fontScale="92500" lnSpcReduction="20000"/>
          </a:bodyPr>
          <a:lstStyle/>
          <a:p>
            <a:pPr marL="552450" indent="-552450" eaLnBrk="1" hangingPunct="1">
              <a:lnSpc>
                <a:spcPct val="90000"/>
              </a:lnSpc>
              <a:buFont typeface="Wingdings" pitchFamily="2" charset="2"/>
              <a:buNone/>
            </a:pPr>
            <a:r>
              <a:rPr lang="en-GB" sz="2500" dirty="0">
                <a:cs typeface="Times New Roman" pitchFamily="18" charset="0"/>
              </a:rPr>
              <a:t> </a:t>
            </a:r>
            <a:r>
              <a:rPr lang="en-GB" sz="1900" dirty="0">
                <a:cs typeface="Times New Roman" pitchFamily="18" charset="0"/>
              </a:rPr>
              <a:t>1.   Produce a spider diagram of your research interests.  Compare and contrast your diagram with a colleague.  Refine your diagram in response to your discussion.</a:t>
            </a:r>
          </a:p>
          <a:p>
            <a:pPr marL="552450" indent="-552450" eaLnBrk="1" hangingPunct="1">
              <a:lnSpc>
                <a:spcPct val="90000"/>
              </a:lnSpc>
              <a:buFont typeface="Wingdings" pitchFamily="2" charset="2"/>
              <a:buNone/>
            </a:pPr>
            <a:r>
              <a:rPr lang="en-GB" sz="1900" dirty="0">
                <a:cs typeface="Times New Roman" pitchFamily="18" charset="0"/>
              </a:rPr>
              <a:t> </a:t>
            </a:r>
          </a:p>
          <a:p>
            <a:pPr marL="552450" indent="-552450" eaLnBrk="1" hangingPunct="1">
              <a:lnSpc>
                <a:spcPct val="90000"/>
              </a:lnSpc>
              <a:buFont typeface="Wingdings" pitchFamily="2" charset="2"/>
              <a:buNone/>
            </a:pPr>
            <a:r>
              <a:rPr lang="en-GB" sz="1900" dirty="0">
                <a:cs typeface="Times New Roman" pitchFamily="18" charset="0"/>
              </a:rPr>
              <a:t> 2.	</a:t>
            </a:r>
            <a:r>
              <a:rPr lang="en-GB" sz="1900" dirty="0">
                <a:solidFill>
                  <a:srgbClr val="FFFF00"/>
                </a:solidFill>
                <a:cs typeface="Times New Roman" pitchFamily="18" charset="0"/>
              </a:rPr>
              <a:t>From this diagram formulate four research questions that your study aims to address.  Begin each question with ‘how’, ‘who’, ‘what’, ‘when’ or ‘why’?</a:t>
            </a:r>
          </a:p>
          <a:p>
            <a:pPr marL="552450" indent="-552450" eaLnBrk="1" hangingPunct="1">
              <a:lnSpc>
                <a:spcPct val="90000"/>
              </a:lnSpc>
              <a:buFont typeface="Wingdings" pitchFamily="2" charset="2"/>
              <a:buNone/>
            </a:pPr>
            <a:r>
              <a:rPr lang="en-GB" sz="1900" dirty="0">
                <a:cs typeface="Times New Roman" pitchFamily="18" charset="0"/>
              </a:rPr>
              <a:t> </a:t>
            </a:r>
          </a:p>
          <a:p>
            <a:pPr marL="552450" indent="-552450" eaLnBrk="1" hangingPunct="1">
              <a:lnSpc>
                <a:spcPct val="90000"/>
              </a:lnSpc>
              <a:buFont typeface="Wingdings" pitchFamily="2" charset="2"/>
              <a:buNone/>
            </a:pPr>
            <a:r>
              <a:rPr lang="en-GB" sz="1900" dirty="0">
                <a:cs typeface="Times New Roman" pitchFamily="18" charset="0"/>
              </a:rPr>
              <a:t>3.	Discuss the questions with a colleague and put them into a hierarchy of importance.</a:t>
            </a:r>
          </a:p>
          <a:p>
            <a:pPr marL="552450" indent="-552450" eaLnBrk="1" hangingPunct="1">
              <a:lnSpc>
                <a:spcPct val="90000"/>
              </a:lnSpc>
              <a:buFont typeface="Wingdings" pitchFamily="2" charset="2"/>
              <a:buNone/>
            </a:pPr>
            <a:r>
              <a:rPr lang="en-GB" sz="1900" dirty="0">
                <a:cs typeface="Times New Roman" pitchFamily="18" charset="0"/>
              </a:rPr>
              <a:t> </a:t>
            </a:r>
          </a:p>
          <a:p>
            <a:pPr marL="552450" indent="-552450" eaLnBrk="1" hangingPunct="1">
              <a:lnSpc>
                <a:spcPct val="90000"/>
              </a:lnSpc>
              <a:buFont typeface="Wingdings" pitchFamily="2" charset="2"/>
              <a:buNone/>
            </a:pPr>
            <a:r>
              <a:rPr lang="en-GB" sz="1900" dirty="0">
                <a:cs typeface="Times New Roman" pitchFamily="18" charset="0"/>
              </a:rPr>
              <a:t>4.	</a:t>
            </a:r>
            <a:r>
              <a:rPr lang="en-GB" sz="1900" dirty="0">
                <a:solidFill>
                  <a:srgbClr val="FFFF00"/>
                </a:solidFill>
                <a:cs typeface="Times New Roman" pitchFamily="18" charset="0"/>
              </a:rPr>
              <a:t>From this material, define an aim and specific objectives or hypotheses.</a:t>
            </a:r>
          </a:p>
          <a:p>
            <a:pPr marL="552450" indent="-552450" eaLnBrk="1" hangingPunct="1">
              <a:lnSpc>
                <a:spcPct val="90000"/>
              </a:lnSpc>
              <a:buFont typeface="Wingdings" pitchFamily="2" charset="2"/>
              <a:buNone/>
            </a:pPr>
            <a:r>
              <a:rPr lang="en-GB" sz="1900" dirty="0">
                <a:cs typeface="Times New Roman" pitchFamily="18" charset="0"/>
              </a:rPr>
              <a:t> </a:t>
            </a:r>
          </a:p>
          <a:p>
            <a:pPr marL="552450" indent="-552450" eaLnBrk="1" hangingPunct="1">
              <a:lnSpc>
                <a:spcPct val="90000"/>
              </a:lnSpc>
              <a:buFont typeface="Wingdings" pitchFamily="2" charset="2"/>
              <a:buAutoNum type="arabicPeriod" startAt="5"/>
            </a:pPr>
            <a:r>
              <a:rPr lang="en-GB" sz="1900" dirty="0">
                <a:cs typeface="Times New Roman" pitchFamily="18" charset="0"/>
              </a:rPr>
              <a:t>If time permits, discuss ways in which these may be achieved.</a:t>
            </a:r>
          </a:p>
          <a:p>
            <a:pPr marL="552450" indent="-552450" eaLnBrk="1" hangingPunct="1">
              <a:lnSpc>
                <a:spcPct val="90000"/>
              </a:lnSpc>
              <a:buNone/>
            </a:pPr>
            <a:endParaRPr lang="en-GB" sz="2100" b="1" dirty="0">
              <a:solidFill>
                <a:srgbClr val="FFFF00"/>
              </a:solidFill>
              <a:cs typeface="Times New Roman" pitchFamily="18" charset="0"/>
            </a:endParaRPr>
          </a:p>
          <a:p>
            <a:pPr marL="552450" indent="-552450" eaLnBrk="1" hangingPunct="1">
              <a:lnSpc>
                <a:spcPct val="90000"/>
              </a:lnSpc>
              <a:buNone/>
            </a:pPr>
            <a:endParaRPr lang="en-GB" sz="2100" b="1" dirty="0">
              <a:solidFill>
                <a:srgbClr val="FFFF00"/>
              </a:solidFill>
              <a:cs typeface="Times New Roman" pitchFamily="18" charset="0"/>
            </a:endParaRPr>
          </a:p>
          <a:p>
            <a:pPr marL="552450" indent="-552450" eaLnBrk="1" hangingPunct="1">
              <a:lnSpc>
                <a:spcPct val="90000"/>
              </a:lnSpc>
              <a:buNone/>
            </a:pPr>
            <a:r>
              <a:rPr lang="en-GB" sz="2100" b="1" dirty="0">
                <a:solidFill>
                  <a:srgbClr val="FFFF00"/>
                </a:solidFill>
                <a:cs typeface="Times New Roman" pitchFamily="18" charset="0"/>
              </a:rPr>
              <a:t>Conclusion</a:t>
            </a:r>
          </a:p>
          <a:p>
            <a:pPr marL="552450" indent="-552450" eaLnBrk="1" hangingPunct="1">
              <a:lnSpc>
                <a:spcPct val="90000"/>
              </a:lnSpc>
            </a:pPr>
            <a:endParaRPr lang="en-GB" sz="2100" b="1" dirty="0">
              <a:solidFill>
                <a:srgbClr val="FFFF00"/>
              </a:solidFill>
            </a:endParaRPr>
          </a:p>
        </p:txBody>
      </p:sp>
      <p:sp>
        <p:nvSpPr>
          <p:cNvPr id="61442" name="Footer Placeholder 4"/>
          <p:cNvSpPr>
            <a:spLocks noGrp="1"/>
          </p:cNvSpPr>
          <p:nvPr>
            <p:ph type="ftr" sz="quarter" idx="11"/>
          </p:nvPr>
        </p:nvSpPr>
        <p:spPr>
          <a:noFill/>
        </p:spPr>
        <p:txBody>
          <a:bodyPr/>
          <a:lstStyle/>
          <a:p>
            <a:r>
              <a:rPr lang="en-GB" smtClean="0"/>
              <a:t>CH2021 postgraduate</a:t>
            </a:r>
            <a:endParaRPr lang="en-GB"/>
          </a:p>
        </p:txBody>
      </p:sp>
      <p:sp>
        <p:nvSpPr>
          <p:cNvPr id="61443" name="Slide Number Placeholder 5"/>
          <p:cNvSpPr>
            <a:spLocks noGrp="1"/>
          </p:cNvSpPr>
          <p:nvPr>
            <p:ph type="sldNum" sz="quarter" idx="12"/>
          </p:nvPr>
        </p:nvSpPr>
        <p:spPr>
          <a:noFill/>
        </p:spPr>
        <p:txBody>
          <a:bodyPr/>
          <a:lstStyle/>
          <a:p>
            <a:fld id="{F872FE28-24DA-4055-AA56-4FF40BC1BAF4}" type="slidenum">
              <a:rPr lang="en-GB" smtClean="0"/>
              <a:pPr/>
              <a:t>62</a:t>
            </a:fld>
            <a:endParaRPr lang="en-GB"/>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74082"/>
                                        </p:tgtEl>
                                        <p:attrNameLst>
                                          <p:attrName>style.visibility</p:attrName>
                                        </p:attrNameLst>
                                      </p:cBhvr>
                                      <p:to>
                                        <p:strVal val="visible"/>
                                      </p:to>
                                    </p:set>
                                    <p:animEffect transition="in" filter="fade">
                                      <p:cBhvr>
                                        <p:cTn id="7" dur="2000"/>
                                        <p:tgtEl>
                                          <p:spTgt spid="17408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74083">
                                            <p:txEl>
                                              <p:pRg st="0" end="0"/>
                                            </p:txEl>
                                          </p:spTgt>
                                        </p:tgtEl>
                                        <p:attrNameLst>
                                          <p:attrName>style.visibility</p:attrName>
                                        </p:attrNameLst>
                                      </p:cBhvr>
                                      <p:to>
                                        <p:strVal val="visible"/>
                                      </p:to>
                                    </p:set>
                                    <p:animEffect transition="in" filter="fade">
                                      <p:cBhvr>
                                        <p:cTn id="10" dur="2000"/>
                                        <p:tgtEl>
                                          <p:spTgt spid="17408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74083">
                                            <p:txEl>
                                              <p:pRg st="1" end="1"/>
                                            </p:txEl>
                                          </p:spTgt>
                                        </p:tgtEl>
                                        <p:attrNameLst>
                                          <p:attrName>style.visibility</p:attrName>
                                        </p:attrNameLst>
                                      </p:cBhvr>
                                      <p:to>
                                        <p:strVal val="visible"/>
                                      </p:to>
                                    </p:set>
                                    <p:animEffect transition="in" filter="fade">
                                      <p:cBhvr>
                                        <p:cTn id="15" dur="2000"/>
                                        <p:tgtEl>
                                          <p:spTgt spid="17408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74083">
                                            <p:txEl>
                                              <p:pRg st="2" end="2"/>
                                            </p:txEl>
                                          </p:spTgt>
                                        </p:tgtEl>
                                        <p:attrNameLst>
                                          <p:attrName>style.visibility</p:attrName>
                                        </p:attrNameLst>
                                      </p:cBhvr>
                                      <p:to>
                                        <p:strVal val="visible"/>
                                      </p:to>
                                    </p:set>
                                    <p:animEffect transition="in" filter="fade">
                                      <p:cBhvr>
                                        <p:cTn id="20" dur="2000"/>
                                        <p:tgtEl>
                                          <p:spTgt spid="17408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74083">
                                            <p:txEl>
                                              <p:pRg st="3" end="3"/>
                                            </p:txEl>
                                          </p:spTgt>
                                        </p:tgtEl>
                                        <p:attrNameLst>
                                          <p:attrName>style.visibility</p:attrName>
                                        </p:attrNameLst>
                                      </p:cBhvr>
                                      <p:to>
                                        <p:strVal val="visible"/>
                                      </p:to>
                                    </p:set>
                                    <p:animEffect transition="in" filter="fade">
                                      <p:cBhvr>
                                        <p:cTn id="25" dur="2000"/>
                                        <p:tgtEl>
                                          <p:spTgt spid="174083">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174083">
                                            <p:txEl>
                                              <p:pRg st="4" end="4"/>
                                            </p:txEl>
                                          </p:spTgt>
                                        </p:tgtEl>
                                        <p:attrNameLst>
                                          <p:attrName>style.visibility</p:attrName>
                                        </p:attrNameLst>
                                      </p:cBhvr>
                                      <p:to>
                                        <p:strVal val="visible"/>
                                      </p:to>
                                    </p:set>
                                    <p:animEffect transition="in" filter="fade">
                                      <p:cBhvr>
                                        <p:cTn id="30" dur="2000"/>
                                        <p:tgtEl>
                                          <p:spTgt spid="174083">
                                            <p:txEl>
                                              <p:pRg st="4" end="4"/>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174083">
                                            <p:txEl>
                                              <p:pRg st="5" end="5"/>
                                            </p:txEl>
                                          </p:spTgt>
                                        </p:tgtEl>
                                        <p:attrNameLst>
                                          <p:attrName>style.visibility</p:attrName>
                                        </p:attrNameLst>
                                      </p:cBhvr>
                                      <p:to>
                                        <p:strVal val="visible"/>
                                      </p:to>
                                    </p:set>
                                    <p:animEffect transition="in" filter="fade">
                                      <p:cBhvr>
                                        <p:cTn id="35" dur="2000"/>
                                        <p:tgtEl>
                                          <p:spTgt spid="174083">
                                            <p:txEl>
                                              <p:pRg st="5" end="5"/>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174083">
                                            <p:txEl>
                                              <p:pRg st="6" end="6"/>
                                            </p:txEl>
                                          </p:spTgt>
                                        </p:tgtEl>
                                        <p:attrNameLst>
                                          <p:attrName>style.visibility</p:attrName>
                                        </p:attrNameLst>
                                      </p:cBhvr>
                                      <p:to>
                                        <p:strVal val="visible"/>
                                      </p:to>
                                    </p:set>
                                    <p:animEffect transition="in" filter="fade">
                                      <p:cBhvr>
                                        <p:cTn id="40" dur="2000"/>
                                        <p:tgtEl>
                                          <p:spTgt spid="174083">
                                            <p:txEl>
                                              <p:pRg st="6" end="6"/>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grpId="0" nodeType="clickEffect">
                                  <p:stCondLst>
                                    <p:cond delay="0"/>
                                  </p:stCondLst>
                                  <p:childTnLst>
                                    <p:set>
                                      <p:cBhvr>
                                        <p:cTn id="44" dur="1" fill="hold">
                                          <p:stCondLst>
                                            <p:cond delay="0"/>
                                          </p:stCondLst>
                                        </p:cTn>
                                        <p:tgtEl>
                                          <p:spTgt spid="174083">
                                            <p:txEl>
                                              <p:pRg st="7" end="7"/>
                                            </p:txEl>
                                          </p:spTgt>
                                        </p:tgtEl>
                                        <p:attrNameLst>
                                          <p:attrName>style.visibility</p:attrName>
                                        </p:attrNameLst>
                                      </p:cBhvr>
                                      <p:to>
                                        <p:strVal val="visible"/>
                                      </p:to>
                                    </p:set>
                                    <p:animEffect transition="in" filter="fade">
                                      <p:cBhvr>
                                        <p:cTn id="45" dur="2000"/>
                                        <p:tgtEl>
                                          <p:spTgt spid="174083">
                                            <p:txEl>
                                              <p:pRg st="7" end="7"/>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grpId="0" nodeType="clickEffect">
                                  <p:stCondLst>
                                    <p:cond delay="0"/>
                                  </p:stCondLst>
                                  <p:childTnLst>
                                    <p:set>
                                      <p:cBhvr>
                                        <p:cTn id="49" dur="1" fill="hold">
                                          <p:stCondLst>
                                            <p:cond delay="0"/>
                                          </p:stCondLst>
                                        </p:cTn>
                                        <p:tgtEl>
                                          <p:spTgt spid="174083">
                                            <p:txEl>
                                              <p:pRg st="8" end="8"/>
                                            </p:txEl>
                                          </p:spTgt>
                                        </p:tgtEl>
                                        <p:attrNameLst>
                                          <p:attrName>style.visibility</p:attrName>
                                        </p:attrNameLst>
                                      </p:cBhvr>
                                      <p:to>
                                        <p:strVal val="visible"/>
                                      </p:to>
                                    </p:set>
                                    <p:animEffect transition="in" filter="fade">
                                      <p:cBhvr>
                                        <p:cTn id="50" dur="2000"/>
                                        <p:tgtEl>
                                          <p:spTgt spid="174083">
                                            <p:txEl>
                                              <p:pRg st="8" end="8"/>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0" nodeType="clickEffect">
                                  <p:stCondLst>
                                    <p:cond delay="0"/>
                                  </p:stCondLst>
                                  <p:childTnLst>
                                    <p:set>
                                      <p:cBhvr>
                                        <p:cTn id="54" dur="1" fill="hold">
                                          <p:stCondLst>
                                            <p:cond delay="0"/>
                                          </p:stCondLst>
                                        </p:cTn>
                                        <p:tgtEl>
                                          <p:spTgt spid="174083">
                                            <p:txEl>
                                              <p:pRg st="11" end="11"/>
                                            </p:txEl>
                                          </p:spTgt>
                                        </p:tgtEl>
                                        <p:attrNameLst>
                                          <p:attrName>style.visibility</p:attrName>
                                        </p:attrNameLst>
                                      </p:cBhvr>
                                      <p:to>
                                        <p:strVal val="visible"/>
                                      </p:to>
                                    </p:set>
                                    <p:animEffect transition="in" filter="fade">
                                      <p:cBhvr>
                                        <p:cTn id="55" dur="2000"/>
                                        <p:tgtEl>
                                          <p:spTgt spid="17408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082" grpId="0"/>
      <p:bldP spid="174083" grpId="0" build="p"/>
    </p:bldLst>
  </p:timing>
</p:sld>
</file>

<file path=ppt/slides/slide6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8370" name="Rectangle 104"/>
          <p:cNvSpPr>
            <a:spLocks noGrp="1" noChangeArrowheads="1"/>
          </p:cNvSpPr>
          <p:nvPr>
            <p:ph type="ftr" sz="quarter" idx="11"/>
          </p:nvPr>
        </p:nvSpPr>
        <p:spPr>
          <a:noFill/>
        </p:spPr>
        <p:txBody>
          <a:bodyPr/>
          <a:lstStyle/>
          <a:p>
            <a:r>
              <a:rPr lang="en-GB" smtClean="0"/>
              <a:t>CH2021 postgraduate</a:t>
            </a:r>
            <a:endParaRPr lang="en-GB"/>
          </a:p>
        </p:txBody>
      </p:sp>
      <p:sp>
        <p:nvSpPr>
          <p:cNvPr id="58371" name="Rectangle 105"/>
          <p:cNvSpPr>
            <a:spLocks noGrp="1" noChangeArrowheads="1"/>
          </p:cNvSpPr>
          <p:nvPr>
            <p:ph type="sldNum" sz="quarter" idx="12"/>
          </p:nvPr>
        </p:nvSpPr>
        <p:spPr>
          <a:noFill/>
        </p:spPr>
        <p:txBody>
          <a:bodyPr/>
          <a:lstStyle/>
          <a:p>
            <a:fld id="{1BADCF67-8BDC-4567-881D-B9459AFD2AD5}" type="slidenum">
              <a:rPr lang="en-GB" smtClean="0"/>
              <a:pPr/>
              <a:t>63</a:t>
            </a:fld>
            <a:endParaRPr lang="en-GB"/>
          </a:p>
        </p:txBody>
      </p:sp>
      <p:sp>
        <p:nvSpPr>
          <p:cNvPr id="20483" name="Rectangle 3"/>
          <p:cNvSpPr>
            <a:spLocks noGrp="1" noChangeArrowheads="1"/>
          </p:cNvSpPr>
          <p:nvPr>
            <p:ph type="ctrTitle"/>
          </p:nvPr>
        </p:nvSpPr>
        <p:spPr>
          <a:xfrm>
            <a:off x="914400" y="762000"/>
            <a:ext cx="7772400" cy="1143000"/>
          </a:xfrm>
          <a:noFill/>
        </p:spPr>
        <p:txBody>
          <a:bodyPr lIns="90488" tIns="44450" rIns="90488" bIns="44450">
            <a:normAutofit fontScale="90000"/>
          </a:bodyPr>
          <a:lstStyle/>
          <a:p>
            <a:pPr eaLnBrk="1" hangingPunct="1"/>
            <a:r>
              <a:rPr lang="en-GB" sz="3200" b="1"/>
              <a:t/>
            </a:r>
            <a:br>
              <a:rPr lang="en-GB" sz="3200" b="1"/>
            </a:br>
            <a:r>
              <a:rPr lang="en-GB" sz="3200" b="1"/>
              <a:t>Setting your work within an academic and vocational arena</a:t>
            </a:r>
          </a:p>
        </p:txBody>
      </p:sp>
      <p:sp>
        <p:nvSpPr>
          <p:cNvPr id="58376" name="Text Box 9"/>
          <p:cNvSpPr txBox="1">
            <a:spLocks noChangeArrowheads="1"/>
          </p:cNvSpPr>
          <p:nvPr/>
        </p:nvSpPr>
        <p:spPr bwMode="auto">
          <a:xfrm>
            <a:off x="2971800" y="152400"/>
            <a:ext cx="4576763" cy="579438"/>
          </a:xfrm>
          <a:prstGeom prst="rect">
            <a:avLst/>
          </a:prstGeom>
          <a:noFill/>
          <a:ln w="12700" cap="sq">
            <a:noFill/>
            <a:miter lim="800000"/>
            <a:headEnd type="none" w="sm" len="sm"/>
            <a:tailEnd type="none" w="sm" len="sm"/>
          </a:ln>
        </p:spPr>
        <p:txBody>
          <a:bodyPr wrap="none">
            <a:spAutoFit/>
          </a:bodyPr>
          <a:lstStyle/>
          <a:p>
            <a:r>
              <a:rPr lang="en-GB" sz="3200" b="1">
                <a:solidFill>
                  <a:schemeClr val="tx2"/>
                </a:solidFill>
              </a:rPr>
              <a:t>The Review of Literature</a:t>
            </a:r>
          </a:p>
        </p:txBody>
      </p:sp>
      <p:sp>
        <p:nvSpPr>
          <p:cNvPr id="12" name="Rectangle 2"/>
          <p:cNvSpPr>
            <a:spLocks noGrp="1" noChangeArrowheads="1"/>
          </p:cNvSpPr>
          <p:nvPr>
            <p:ph type="subTitle" idx="1"/>
          </p:nvPr>
        </p:nvSpPr>
        <p:spPr>
          <a:xfrm>
            <a:off x="179389" y="1988840"/>
            <a:ext cx="4464620" cy="4433223"/>
          </a:xfrm>
          <a:noFill/>
          <a:ln/>
        </p:spPr>
        <p:txBody>
          <a:bodyPr lIns="90488" tIns="44450" rIns="90488" bIns="44450">
            <a:normAutofit fontScale="62500" lnSpcReduction="20000"/>
          </a:bodyPr>
          <a:lstStyle/>
          <a:p>
            <a:pPr algn="l"/>
            <a:r>
              <a:rPr lang="en-GB" sz="3300" i="1">
                <a:solidFill>
                  <a:srgbClr val="FFFF00"/>
                </a:solidFill>
                <a:latin typeface="Calibri" panose="020F0502020204030204" pitchFamily="34" charset="0"/>
              </a:rPr>
              <a:t>The internet has changed the very meaning of ‘research’.</a:t>
            </a:r>
          </a:p>
          <a:p>
            <a:pPr algn="l"/>
            <a:endParaRPr lang="en-GB" sz="3300" b="1" i="1">
              <a:latin typeface="Calibri" panose="020F0502020204030204" pitchFamily="34" charset="0"/>
            </a:endParaRPr>
          </a:p>
          <a:p>
            <a:pPr algn="l"/>
            <a:r>
              <a:rPr lang="en-GB" sz="3300" b="1">
                <a:latin typeface="Calibri" panose="020F0502020204030204" pitchFamily="34" charset="0"/>
              </a:rPr>
              <a:t>Pew Internet and American Life Project (2012: 7) Discuss</a:t>
            </a:r>
          </a:p>
          <a:p>
            <a:pPr algn="l">
              <a:lnSpc>
                <a:spcPct val="90000"/>
              </a:lnSpc>
            </a:pPr>
            <a:endParaRPr lang="en-GB" sz="3300" b="1">
              <a:latin typeface="Calibri" panose="020F0502020204030204" pitchFamily="34" charset="0"/>
            </a:endParaRPr>
          </a:p>
          <a:p>
            <a:pPr algn="l">
              <a:lnSpc>
                <a:spcPct val="90000"/>
              </a:lnSpc>
            </a:pPr>
            <a:r>
              <a:rPr lang="en-GB" sz="3300" b="1">
                <a:solidFill>
                  <a:srgbClr val="FFFF00"/>
                </a:solidFill>
                <a:latin typeface="Calibri" panose="020F0502020204030204" pitchFamily="34" charset="0"/>
              </a:rPr>
              <a:t>1. Purpose of Lit. Review</a:t>
            </a:r>
          </a:p>
          <a:p>
            <a:pPr algn="l">
              <a:lnSpc>
                <a:spcPct val="90000"/>
              </a:lnSpc>
            </a:pPr>
            <a:r>
              <a:rPr lang="en-GB" sz="3300">
                <a:latin typeface="Calibri" panose="020F0502020204030204" pitchFamily="34" charset="0"/>
              </a:rPr>
              <a:t>Where do you begin?</a:t>
            </a:r>
          </a:p>
          <a:p>
            <a:pPr marL="457200" lvl="1" indent="0">
              <a:lnSpc>
                <a:spcPct val="90000"/>
              </a:lnSpc>
              <a:buFont typeface="Wingdings" pitchFamily="2" charset="2"/>
              <a:buNone/>
            </a:pPr>
            <a:r>
              <a:rPr lang="en-GB" sz="3300">
                <a:latin typeface="Calibri" panose="020F0502020204030204" pitchFamily="34" charset="0"/>
              </a:rPr>
              <a:t>Stages	- Secondary</a:t>
            </a:r>
          </a:p>
          <a:p>
            <a:pPr marL="914400" lvl="2" indent="0">
              <a:lnSpc>
                <a:spcPct val="90000"/>
              </a:lnSpc>
              <a:buFont typeface="Wingdings" pitchFamily="2" charset="2"/>
              <a:buNone/>
            </a:pPr>
            <a:r>
              <a:rPr lang="en-GB" sz="3300">
                <a:latin typeface="Calibri" panose="020F0502020204030204" pitchFamily="34" charset="0"/>
              </a:rPr>
              <a:t>	- Primary</a:t>
            </a:r>
          </a:p>
          <a:p>
            <a:pPr marL="285750" indent="-285750" algn="l">
              <a:lnSpc>
                <a:spcPct val="90000"/>
              </a:lnSpc>
              <a:buSzPct val="115000"/>
              <a:buFont typeface="Arial" panose="020B0604020202020204" pitchFamily="34" charset="0"/>
              <a:buChar char="•"/>
            </a:pPr>
            <a:r>
              <a:rPr lang="en-GB" sz="3300" b="1">
                <a:solidFill>
                  <a:srgbClr val="FFFF00"/>
                </a:solidFill>
                <a:latin typeface="Calibri" panose="020F0502020204030204" pitchFamily="34" charset="0"/>
              </a:rPr>
              <a:t>2. Process</a:t>
            </a:r>
          </a:p>
          <a:p>
            <a:pPr marL="742950" lvl="1" indent="-285750" algn="l">
              <a:lnSpc>
                <a:spcPct val="90000"/>
              </a:lnSpc>
              <a:buSzPct val="115000"/>
              <a:buFont typeface="Arial" panose="020B0604020202020204" pitchFamily="34" charset="0"/>
              <a:buChar char="•"/>
            </a:pPr>
            <a:r>
              <a:rPr lang="en-GB" sz="3300">
                <a:latin typeface="+mj-lt"/>
              </a:rPr>
              <a:t>Locating sources</a:t>
            </a:r>
          </a:p>
          <a:p>
            <a:pPr marL="742950" lvl="1" indent="-285750" algn="l">
              <a:lnSpc>
                <a:spcPct val="90000"/>
              </a:lnSpc>
              <a:buSzPct val="115000"/>
              <a:buFont typeface="Arial" panose="020B0604020202020204" pitchFamily="34" charset="0"/>
              <a:buChar char="•"/>
            </a:pPr>
            <a:r>
              <a:rPr lang="en-GB" sz="3300">
                <a:latin typeface="+mj-lt"/>
              </a:rPr>
              <a:t>Critiquing literature</a:t>
            </a:r>
          </a:p>
          <a:p>
            <a:pPr marL="742950" lvl="1" indent="-285750" algn="l">
              <a:lnSpc>
                <a:spcPct val="90000"/>
              </a:lnSpc>
              <a:buSzPct val="115000"/>
              <a:buFont typeface="Arial" panose="020B0604020202020204" pitchFamily="34" charset="0"/>
              <a:buChar char="•"/>
            </a:pPr>
            <a:r>
              <a:rPr lang="en-GB" sz="3300">
                <a:latin typeface="+mj-lt"/>
              </a:rPr>
              <a:t>Writing up</a:t>
            </a:r>
          </a:p>
          <a:p>
            <a:pPr marL="914400" lvl="2" indent="0">
              <a:lnSpc>
                <a:spcPct val="90000"/>
              </a:lnSpc>
              <a:buFont typeface="Wingdings" pitchFamily="2" charset="2"/>
              <a:buNone/>
            </a:pPr>
            <a:endParaRPr lang="en-GB" sz="1600">
              <a:latin typeface="+mj-lt"/>
            </a:endParaRPr>
          </a:p>
        </p:txBody>
      </p:sp>
      <p:pic>
        <p:nvPicPr>
          <p:cNvPr id="3" name="Picture 2"/>
          <p:cNvPicPr>
            <a:picLocks noChangeAspect="1"/>
          </p:cNvPicPr>
          <p:nvPr/>
        </p:nvPicPr>
        <p:blipFill>
          <a:blip r:embed="rId3"/>
          <a:stretch>
            <a:fillRect/>
          </a:stretch>
        </p:blipFill>
        <p:spPr>
          <a:xfrm>
            <a:off x="4074760" y="2739606"/>
            <a:ext cx="4840640" cy="3143609"/>
          </a:xfrm>
          <a:prstGeom prst="rect">
            <a:avLst/>
          </a:prstGeom>
        </p:spPr>
      </p:pic>
    </p:spTree>
    <p:extLst>
      <p:ext uri="{BB962C8B-B14F-4D97-AF65-F5344CB8AC3E}">
        <p14:creationId xmlns:p14="http://schemas.microsoft.com/office/powerpoint/2010/main" val="4045243058"/>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0483"/>
                                        </p:tgtEl>
                                        <p:attrNameLst>
                                          <p:attrName>style.visibility</p:attrName>
                                        </p:attrNameLst>
                                      </p:cBhvr>
                                      <p:to>
                                        <p:strVal val="visible"/>
                                      </p:to>
                                    </p:set>
                                    <p:animEffect transition="in" filter="fade">
                                      <p:cBhvr>
                                        <p:cTn id="7" dur="2000"/>
                                        <p:tgtEl>
                                          <p:spTgt spid="2048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2">
                                            <p:bg/>
                                          </p:spTgt>
                                        </p:tgtEl>
                                        <p:attrNameLst>
                                          <p:attrName>style.visibility</p:attrName>
                                        </p:attrNameLst>
                                      </p:cBhvr>
                                      <p:to>
                                        <p:strVal val="visible"/>
                                      </p:to>
                                    </p:set>
                                    <p:animEffect transition="in" filter="fade">
                                      <p:cBhvr>
                                        <p:cTn id="10" dur="2000"/>
                                        <p:tgtEl>
                                          <p:spTgt spid="12">
                                            <p:bg/>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2">
                                            <p:txEl>
                                              <p:pRg st="0" end="0"/>
                                            </p:txEl>
                                          </p:spTgt>
                                        </p:tgtEl>
                                        <p:attrNameLst>
                                          <p:attrName>style.visibility</p:attrName>
                                        </p:attrNameLst>
                                      </p:cBhvr>
                                      <p:to>
                                        <p:strVal val="visible"/>
                                      </p:to>
                                    </p:set>
                                    <p:animEffect transition="in" filter="fade">
                                      <p:cBhvr>
                                        <p:cTn id="15" dur="2000"/>
                                        <p:tgtEl>
                                          <p:spTgt spid="12">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2">
                                            <p:txEl>
                                              <p:pRg st="2" end="2"/>
                                            </p:txEl>
                                          </p:spTgt>
                                        </p:tgtEl>
                                        <p:attrNameLst>
                                          <p:attrName>style.visibility</p:attrName>
                                        </p:attrNameLst>
                                      </p:cBhvr>
                                      <p:to>
                                        <p:strVal val="visible"/>
                                      </p:to>
                                    </p:set>
                                    <p:animEffect transition="in" filter="fade">
                                      <p:cBhvr>
                                        <p:cTn id="20" dur="2000"/>
                                        <p:tgtEl>
                                          <p:spTgt spid="12">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2">
                                            <p:txEl>
                                              <p:pRg st="4" end="4"/>
                                            </p:txEl>
                                          </p:spTgt>
                                        </p:tgtEl>
                                        <p:attrNameLst>
                                          <p:attrName>style.visibility</p:attrName>
                                        </p:attrNameLst>
                                      </p:cBhvr>
                                      <p:to>
                                        <p:strVal val="visible"/>
                                      </p:to>
                                    </p:set>
                                    <p:animEffect transition="in" filter="fade">
                                      <p:cBhvr>
                                        <p:cTn id="25" dur="2000"/>
                                        <p:tgtEl>
                                          <p:spTgt spid="12">
                                            <p:txEl>
                                              <p:pRg st="4" end="4"/>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12">
                                            <p:txEl>
                                              <p:pRg st="5" end="5"/>
                                            </p:txEl>
                                          </p:spTgt>
                                        </p:tgtEl>
                                        <p:attrNameLst>
                                          <p:attrName>style.visibility</p:attrName>
                                        </p:attrNameLst>
                                      </p:cBhvr>
                                      <p:to>
                                        <p:strVal val="visible"/>
                                      </p:to>
                                    </p:set>
                                    <p:animEffect transition="in" filter="fade">
                                      <p:cBhvr>
                                        <p:cTn id="30" dur="2000"/>
                                        <p:tgtEl>
                                          <p:spTgt spid="12">
                                            <p:txEl>
                                              <p:pRg st="5" end="5"/>
                                            </p:tx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12">
                                            <p:txEl>
                                              <p:pRg st="6" end="6"/>
                                            </p:txEl>
                                          </p:spTgt>
                                        </p:tgtEl>
                                        <p:attrNameLst>
                                          <p:attrName>style.visibility</p:attrName>
                                        </p:attrNameLst>
                                      </p:cBhvr>
                                      <p:to>
                                        <p:strVal val="visible"/>
                                      </p:to>
                                    </p:set>
                                    <p:animEffect transition="in" filter="fade">
                                      <p:cBhvr>
                                        <p:cTn id="33" dur="2000"/>
                                        <p:tgtEl>
                                          <p:spTgt spid="12">
                                            <p:txEl>
                                              <p:pRg st="6" end="6"/>
                                            </p:tx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12">
                                            <p:txEl>
                                              <p:pRg st="7" end="7"/>
                                            </p:txEl>
                                          </p:spTgt>
                                        </p:tgtEl>
                                        <p:attrNameLst>
                                          <p:attrName>style.visibility</p:attrName>
                                        </p:attrNameLst>
                                      </p:cBhvr>
                                      <p:to>
                                        <p:strVal val="visible"/>
                                      </p:to>
                                    </p:set>
                                    <p:animEffect transition="in" filter="fade">
                                      <p:cBhvr>
                                        <p:cTn id="36" dur="2000"/>
                                        <p:tgtEl>
                                          <p:spTgt spid="12">
                                            <p:txEl>
                                              <p:pRg st="7" end="7"/>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12">
                                            <p:txEl>
                                              <p:pRg st="8" end="8"/>
                                            </p:txEl>
                                          </p:spTgt>
                                        </p:tgtEl>
                                        <p:attrNameLst>
                                          <p:attrName>style.visibility</p:attrName>
                                        </p:attrNameLst>
                                      </p:cBhvr>
                                      <p:to>
                                        <p:strVal val="visible"/>
                                      </p:to>
                                    </p:set>
                                    <p:animEffect transition="in" filter="fade">
                                      <p:cBhvr>
                                        <p:cTn id="41" dur="2000"/>
                                        <p:tgtEl>
                                          <p:spTgt spid="12">
                                            <p:txEl>
                                              <p:pRg st="8" end="8"/>
                                            </p:tx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12">
                                            <p:txEl>
                                              <p:pRg st="9" end="9"/>
                                            </p:txEl>
                                          </p:spTgt>
                                        </p:tgtEl>
                                        <p:attrNameLst>
                                          <p:attrName>style.visibility</p:attrName>
                                        </p:attrNameLst>
                                      </p:cBhvr>
                                      <p:to>
                                        <p:strVal val="visible"/>
                                      </p:to>
                                    </p:set>
                                    <p:animEffect transition="in" filter="fade">
                                      <p:cBhvr>
                                        <p:cTn id="44" dur="2000"/>
                                        <p:tgtEl>
                                          <p:spTgt spid="12">
                                            <p:txEl>
                                              <p:pRg st="9" end="9"/>
                                            </p:tx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12">
                                            <p:txEl>
                                              <p:pRg st="10" end="10"/>
                                            </p:txEl>
                                          </p:spTgt>
                                        </p:tgtEl>
                                        <p:attrNameLst>
                                          <p:attrName>style.visibility</p:attrName>
                                        </p:attrNameLst>
                                      </p:cBhvr>
                                      <p:to>
                                        <p:strVal val="visible"/>
                                      </p:to>
                                    </p:set>
                                    <p:animEffect transition="in" filter="fade">
                                      <p:cBhvr>
                                        <p:cTn id="47" dur="2000"/>
                                        <p:tgtEl>
                                          <p:spTgt spid="12">
                                            <p:txEl>
                                              <p:pRg st="10" end="10"/>
                                            </p:txEl>
                                          </p:spTgt>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12">
                                            <p:txEl>
                                              <p:pRg st="11" end="11"/>
                                            </p:txEl>
                                          </p:spTgt>
                                        </p:tgtEl>
                                        <p:attrNameLst>
                                          <p:attrName>style.visibility</p:attrName>
                                        </p:attrNameLst>
                                      </p:cBhvr>
                                      <p:to>
                                        <p:strVal val="visible"/>
                                      </p:to>
                                    </p:set>
                                    <p:animEffect transition="in" filter="fade">
                                      <p:cBhvr>
                                        <p:cTn id="50" dur="2000"/>
                                        <p:tgtEl>
                                          <p:spTgt spid="12">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p:bldP spid="12" grpId="0" build="p" animBg="1"/>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31641" y="764704"/>
            <a:ext cx="7344816" cy="1143000"/>
          </a:xfrm>
        </p:spPr>
        <p:txBody>
          <a:bodyPr>
            <a:normAutofit fontScale="90000"/>
          </a:bodyPr>
          <a:lstStyle/>
          <a:p>
            <a:r>
              <a:rPr lang="en-GB" sz="2800">
                <a:latin typeface="Calibri" panose="020F0502020204030204" pitchFamily="34" charset="0"/>
              </a:rPr>
              <a:t>How do students research in the digital age?</a:t>
            </a:r>
            <a:r>
              <a:rPr lang="en-GB" b="1">
                <a:latin typeface="Calibri" panose="020F0502020204030204" pitchFamily="34" charset="0"/>
              </a:rPr>
              <a:t/>
            </a:r>
            <a:br>
              <a:rPr lang="en-GB" b="1">
                <a:latin typeface="Calibri" panose="020F0502020204030204" pitchFamily="34" charset="0"/>
              </a:rPr>
            </a:br>
            <a:endParaRPr lang="en-GB">
              <a:latin typeface="Calibri" panose="020F0502020204030204" pitchFamily="34" charset="0"/>
            </a:endParaRPr>
          </a:p>
        </p:txBody>
      </p:sp>
      <p:sp>
        <p:nvSpPr>
          <p:cNvPr id="3" name="Content Placeholder 2"/>
          <p:cNvSpPr>
            <a:spLocks noGrp="1"/>
          </p:cNvSpPr>
          <p:nvPr>
            <p:ph idx="1"/>
          </p:nvPr>
        </p:nvSpPr>
        <p:spPr>
          <a:xfrm>
            <a:off x="827584" y="1484784"/>
            <a:ext cx="8208912" cy="4834880"/>
          </a:xfrm>
        </p:spPr>
        <p:txBody>
          <a:bodyPr>
            <a:normAutofit/>
          </a:bodyPr>
          <a:lstStyle/>
          <a:p>
            <a:pPr marL="0" indent="0" algn="just">
              <a:buNone/>
            </a:pPr>
            <a:r>
              <a:rPr lang="en-GB" sz="1800" dirty="0">
                <a:latin typeface="Calibri" panose="020F0502020204030204" pitchFamily="34" charset="0"/>
              </a:rPr>
              <a:t>The Pew report (2012) shows that the ease with which information “appears” online allows students to avoid any of the questions that may surface concerning the quality and intent of information they “research.” The Pew survey revealed that only one percent of those surveyed reported as “excellent” the ability of students “to recognize bias in online content.” As for their “ability to assess the quality and accuracy of information they find online,” only three percent reported that they found students to be “excellent.”  (</a:t>
            </a:r>
            <a:r>
              <a:rPr lang="en-GB" sz="1800" dirty="0" err="1">
                <a:latin typeface="Calibri" panose="020F0502020204030204" pitchFamily="34" charset="0"/>
              </a:rPr>
              <a:t>Turnitin</a:t>
            </a:r>
            <a:r>
              <a:rPr lang="en-GB" sz="1800" dirty="0">
                <a:latin typeface="Calibri" panose="020F0502020204030204" pitchFamily="34" charset="0"/>
              </a:rPr>
              <a:t>, 2017: 4-5)</a:t>
            </a:r>
          </a:p>
          <a:p>
            <a:pPr marL="0" indent="0" algn="just">
              <a:buNone/>
            </a:pPr>
            <a:endParaRPr lang="en-GB" sz="1800" dirty="0">
              <a:solidFill>
                <a:srgbClr val="FFC000"/>
              </a:solidFill>
              <a:latin typeface="Calibri" panose="020F0502020204030204" pitchFamily="34" charset="0"/>
            </a:endParaRPr>
          </a:p>
          <a:p>
            <a:pPr marL="0" indent="0" algn="just">
              <a:buNone/>
            </a:pPr>
            <a:r>
              <a:rPr lang="en-GB" sz="1800" dirty="0">
                <a:solidFill>
                  <a:srgbClr val="FFC000"/>
                </a:solidFill>
                <a:latin typeface="Calibri" panose="020F0502020204030204" pitchFamily="34" charset="0"/>
              </a:rPr>
              <a:t>Furthermore:</a:t>
            </a:r>
          </a:p>
          <a:p>
            <a:pPr algn="just">
              <a:buFont typeface="+mj-lt"/>
              <a:buAutoNum type="arabicPeriod"/>
            </a:pPr>
            <a:r>
              <a:rPr lang="en-GB" sz="1600" dirty="0">
                <a:solidFill>
                  <a:srgbClr val="FFFF00"/>
                </a:solidFill>
                <a:latin typeface="Calibri" panose="020F0502020204030204" pitchFamily="34" charset="0"/>
              </a:rPr>
              <a:t>Students appear to value immediacy over quality in online research,</a:t>
            </a:r>
          </a:p>
          <a:p>
            <a:pPr algn="just">
              <a:buFont typeface="+mj-lt"/>
              <a:buAutoNum type="arabicPeriod"/>
            </a:pPr>
            <a:r>
              <a:rPr lang="en-GB" sz="1600" dirty="0">
                <a:solidFill>
                  <a:srgbClr val="FFFF00"/>
                </a:solidFill>
                <a:latin typeface="Calibri" panose="020F0502020204030204" pitchFamily="34" charset="0"/>
              </a:rPr>
              <a:t>There is an over reliance on the “wisdom of the crowd”</a:t>
            </a:r>
          </a:p>
          <a:p>
            <a:pPr algn="just">
              <a:buFont typeface="+mj-lt"/>
              <a:buAutoNum type="arabicPeriod"/>
            </a:pPr>
            <a:r>
              <a:rPr lang="en-GB" sz="1600" dirty="0">
                <a:solidFill>
                  <a:srgbClr val="FFFF00"/>
                </a:solidFill>
                <a:latin typeface="Calibri" panose="020F0502020204030204" pitchFamily="34" charset="0"/>
              </a:rPr>
              <a:t>Student “research” is synonymous with “search”</a:t>
            </a:r>
          </a:p>
          <a:p>
            <a:pPr algn="just">
              <a:buFont typeface="+mj-lt"/>
              <a:buAutoNum type="arabicPeriod"/>
            </a:pPr>
            <a:r>
              <a:rPr lang="en-GB" sz="1600" dirty="0">
                <a:solidFill>
                  <a:srgbClr val="FFFF00"/>
                </a:solidFill>
                <a:latin typeface="Calibri" panose="020F0502020204030204" pitchFamily="34" charset="0"/>
              </a:rPr>
              <a:t>Existing student source choices warrant a need for better search skills</a:t>
            </a:r>
          </a:p>
          <a:p>
            <a:pPr marL="0" indent="0" algn="just">
              <a:buNone/>
            </a:pPr>
            <a:endParaRPr lang="en-GB" sz="1800" dirty="0">
              <a:latin typeface="Calibri" panose="020F0502020204030204" pitchFamily="34" charset="0"/>
            </a:endParaRPr>
          </a:p>
          <a:p>
            <a:pPr marL="0" indent="0" algn="just">
              <a:buNone/>
            </a:pPr>
            <a:r>
              <a:rPr lang="en-GB" sz="1800" b="1" dirty="0">
                <a:solidFill>
                  <a:schemeClr val="bg2">
                    <a:lumMod val="50000"/>
                    <a:lumOff val="50000"/>
                  </a:schemeClr>
                </a:solidFill>
                <a:latin typeface="Calibri" panose="020F0502020204030204" pitchFamily="34" charset="0"/>
              </a:rPr>
              <a:t>DISCUSS</a:t>
            </a:r>
          </a:p>
        </p:txBody>
      </p:sp>
      <p:sp>
        <p:nvSpPr>
          <p:cNvPr id="4" name="Footer Placeholder 3"/>
          <p:cNvSpPr>
            <a:spLocks noGrp="1"/>
          </p:cNvSpPr>
          <p:nvPr>
            <p:ph type="ftr" sz="quarter" idx="11"/>
          </p:nvPr>
        </p:nvSpPr>
        <p:spPr/>
        <p:txBody>
          <a:bodyPr/>
          <a:lstStyle/>
          <a:p>
            <a:r>
              <a:rPr lang="en-GB" smtClean="0"/>
              <a:t>CH2021 postgraduate</a:t>
            </a:r>
            <a:endParaRPr lang="en-GB"/>
          </a:p>
        </p:txBody>
      </p:sp>
      <p:sp>
        <p:nvSpPr>
          <p:cNvPr id="5" name="Slide Number Placeholder 4"/>
          <p:cNvSpPr>
            <a:spLocks noGrp="1"/>
          </p:cNvSpPr>
          <p:nvPr>
            <p:ph type="sldNum" sz="quarter" idx="12"/>
          </p:nvPr>
        </p:nvSpPr>
        <p:spPr/>
        <p:txBody>
          <a:bodyPr/>
          <a:lstStyle/>
          <a:p>
            <a:fld id="{AD6BC9C1-2377-42E2-A634-3B5944933DEB}" type="slidenum">
              <a:rPr lang="en-GB" smtClean="0"/>
              <a:pPr/>
              <a:t>64</a:t>
            </a:fld>
            <a:endParaRPr lang="en-GB"/>
          </a:p>
        </p:txBody>
      </p:sp>
    </p:spTree>
    <p:extLst>
      <p:ext uri="{BB962C8B-B14F-4D97-AF65-F5344CB8AC3E}">
        <p14:creationId xmlns:p14="http://schemas.microsoft.com/office/powerpoint/2010/main" val="17973441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7" presetClass="emph" presetSubtype="2" fill="hold" nodeType="clickEffect">
                                  <p:stCondLst>
                                    <p:cond delay="0"/>
                                  </p:stCondLst>
                                  <p:childTnLst>
                                    <p:animClr clrSpc="rgb" dir="cw">
                                      <p:cBhvr>
                                        <p:cTn id="6" dur="2000" fill="hold"/>
                                        <p:tgtEl>
                                          <p:spTgt spid="3"/>
                                        </p:tgtEl>
                                        <p:attrNameLst>
                                          <p:attrName>stroke.color</p:attrName>
                                        </p:attrNameLst>
                                      </p:cBhvr>
                                      <p:to>
                                        <a:schemeClr val="accent2"/>
                                      </p:to>
                                    </p:animClr>
                                    <p:set>
                                      <p:cBhvr>
                                        <p:cTn id="7" dur="2000" fill="hold"/>
                                        <p:tgtEl>
                                          <p:spTgt spid="3"/>
                                        </p:tgtEl>
                                        <p:attrNameLst>
                                          <p:attrName>stroke.on</p:attrName>
                                        </p:attrNameLst>
                                      </p:cBhvr>
                                      <p:to>
                                        <p:strVal val="true"/>
                                      </p:to>
                                    </p:se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circle(in)">
                                      <p:cBhvr>
                                        <p:cTn id="12" dur="2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circle(in)">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circle(in)">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circle(in)">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circle(in)">
                                      <p:cBhvr>
                                        <p:cTn id="32" dur="20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circle(in)">
                                      <p:cBhvr>
                                        <p:cTn id="37" dur="20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6" presetClass="entr" presetSubtype="16" fill="hold" grpId="0" nodeType="clickEffect">
                                  <p:stCondLst>
                                    <p:cond delay="0"/>
                                  </p:stCondLst>
                                  <p:childTnLst>
                                    <p:set>
                                      <p:cBhvr>
                                        <p:cTn id="41" dur="1" fill="hold">
                                          <p:stCondLst>
                                            <p:cond delay="0"/>
                                          </p:stCondLst>
                                        </p:cTn>
                                        <p:tgtEl>
                                          <p:spTgt spid="3">
                                            <p:txEl>
                                              <p:pRg st="8" end="8"/>
                                            </p:txEl>
                                          </p:spTgt>
                                        </p:tgtEl>
                                        <p:attrNameLst>
                                          <p:attrName>style.visibility</p:attrName>
                                        </p:attrNameLst>
                                      </p:cBhvr>
                                      <p:to>
                                        <p:strVal val="visible"/>
                                      </p:to>
                                    </p:set>
                                    <p:animEffect transition="in" filter="circle(in)">
                                      <p:cBhvr>
                                        <p:cTn id="42" dur="20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90960" y="692696"/>
            <a:ext cx="7378700" cy="1143000"/>
          </a:xfrm>
        </p:spPr>
        <p:txBody>
          <a:bodyPr/>
          <a:lstStyle/>
          <a:p>
            <a:r>
              <a:rPr lang="en-GB" sz="2800"/>
              <a:t>Source Educational Evaluation Rubric (SEER)</a:t>
            </a:r>
          </a:p>
        </p:txBody>
      </p:sp>
      <p:sp>
        <p:nvSpPr>
          <p:cNvPr id="3" name="Content Placeholder 2"/>
          <p:cNvSpPr>
            <a:spLocks noGrp="1"/>
          </p:cNvSpPr>
          <p:nvPr>
            <p:ph idx="1"/>
          </p:nvPr>
        </p:nvSpPr>
        <p:spPr>
          <a:xfrm>
            <a:off x="323528" y="1711440"/>
            <a:ext cx="5544616" cy="4834880"/>
          </a:xfrm>
        </p:spPr>
        <p:txBody>
          <a:bodyPr>
            <a:normAutofit/>
          </a:bodyPr>
          <a:lstStyle/>
          <a:p>
            <a:pPr>
              <a:buFont typeface="+mj-lt"/>
              <a:buAutoNum type="arabicPeriod"/>
            </a:pPr>
            <a:r>
              <a:rPr lang="en-GB" sz="2000" b="1" dirty="0">
                <a:solidFill>
                  <a:srgbClr val="FFFF00"/>
                </a:solidFill>
                <a:latin typeface="Calibri" panose="020F0502020204030204" pitchFamily="34" charset="0"/>
              </a:rPr>
              <a:t>Authority</a:t>
            </a:r>
            <a:r>
              <a:rPr lang="en-GB" sz="2000" dirty="0">
                <a:latin typeface="Calibri" panose="020F0502020204030204" pitchFamily="34" charset="0"/>
              </a:rPr>
              <a:t>: Is the site well regarded, cited, and written by experts in the field?</a:t>
            </a:r>
          </a:p>
          <a:p>
            <a:pPr>
              <a:buFont typeface="+mj-lt"/>
              <a:buAutoNum type="arabicPeriod"/>
            </a:pPr>
            <a:r>
              <a:rPr lang="en-GB" sz="2000" b="1" dirty="0">
                <a:solidFill>
                  <a:srgbClr val="FFFF00"/>
                </a:solidFill>
                <a:latin typeface="Calibri" panose="020F0502020204030204" pitchFamily="34" charset="0"/>
              </a:rPr>
              <a:t>Educational Value</a:t>
            </a:r>
            <a:r>
              <a:rPr lang="en-GB" sz="2000" dirty="0">
                <a:solidFill>
                  <a:schemeClr val="accent2">
                    <a:lumMod val="75000"/>
                  </a:schemeClr>
                </a:solidFill>
                <a:latin typeface="Calibri" panose="020F0502020204030204" pitchFamily="34" charset="0"/>
              </a:rPr>
              <a:t>: Does the site content help advance educational goals?</a:t>
            </a:r>
          </a:p>
          <a:p>
            <a:pPr>
              <a:buFont typeface="+mj-lt"/>
              <a:buAutoNum type="arabicPeriod"/>
            </a:pPr>
            <a:r>
              <a:rPr lang="en-GB" sz="2000" b="1" dirty="0">
                <a:solidFill>
                  <a:srgbClr val="FFFF00"/>
                </a:solidFill>
                <a:latin typeface="Calibri" panose="020F0502020204030204" pitchFamily="34" charset="0"/>
              </a:rPr>
              <a:t>Intent</a:t>
            </a:r>
            <a:r>
              <a:rPr lang="en-GB" sz="2000" dirty="0">
                <a:latin typeface="Calibri" panose="020F0502020204030204" pitchFamily="34" charset="0"/>
              </a:rPr>
              <a:t>: Is the site a well-respected source of content intended to inform users?</a:t>
            </a:r>
          </a:p>
          <a:p>
            <a:pPr>
              <a:buFont typeface="+mj-lt"/>
              <a:buAutoNum type="arabicPeriod"/>
            </a:pPr>
            <a:r>
              <a:rPr lang="en-GB" sz="2000" b="1" dirty="0">
                <a:solidFill>
                  <a:srgbClr val="FFFF00"/>
                </a:solidFill>
                <a:latin typeface="Calibri" panose="020F0502020204030204" pitchFamily="34" charset="0"/>
              </a:rPr>
              <a:t>Originality</a:t>
            </a:r>
            <a:r>
              <a:rPr lang="en-GB" sz="2000" dirty="0">
                <a:solidFill>
                  <a:schemeClr val="accent2">
                    <a:lumMod val="75000"/>
                  </a:schemeClr>
                </a:solidFill>
                <a:latin typeface="Calibri" panose="020F0502020204030204" pitchFamily="34" charset="0"/>
              </a:rPr>
              <a:t>: Is the site a source of original content and viewpoints?</a:t>
            </a:r>
          </a:p>
          <a:p>
            <a:pPr>
              <a:buFont typeface="+mj-lt"/>
              <a:buAutoNum type="arabicPeriod"/>
            </a:pPr>
            <a:r>
              <a:rPr lang="en-GB" sz="2000" b="1" dirty="0">
                <a:solidFill>
                  <a:srgbClr val="FFFF00"/>
                </a:solidFill>
                <a:latin typeface="Calibri" panose="020F0502020204030204" pitchFamily="34" charset="0"/>
              </a:rPr>
              <a:t>Quality</a:t>
            </a:r>
            <a:r>
              <a:rPr lang="en-GB" sz="2000" dirty="0">
                <a:latin typeface="Calibri" panose="020F0502020204030204" pitchFamily="34" charset="0"/>
              </a:rPr>
              <a:t>: Is the site highly vetted with good coverage of the topical area?</a:t>
            </a:r>
          </a:p>
          <a:p>
            <a:pPr>
              <a:buFont typeface="+mj-lt"/>
              <a:buAutoNum type="arabicPeriod"/>
            </a:pPr>
            <a:endParaRPr lang="en-GB" sz="2000" dirty="0">
              <a:latin typeface="Calibri" panose="020F0502020204030204" pitchFamily="34" charset="0"/>
            </a:endParaRPr>
          </a:p>
          <a:p>
            <a:pPr marL="0" indent="0" algn="r">
              <a:buNone/>
            </a:pPr>
            <a:r>
              <a:rPr lang="en-GB" sz="2000" dirty="0" err="1">
                <a:latin typeface="Calibri" panose="020F0502020204030204" pitchFamily="34" charset="0"/>
              </a:rPr>
              <a:t>Turnitin</a:t>
            </a:r>
            <a:r>
              <a:rPr lang="en-GB" sz="2000" dirty="0">
                <a:latin typeface="Calibri" panose="020F0502020204030204" pitchFamily="34" charset="0"/>
              </a:rPr>
              <a:t>, </a:t>
            </a:r>
            <a:r>
              <a:rPr lang="en-GB" sz="2000" dirty="0" smtClean="0">
                <a:latin typeface="Calibri" panose="020F0502020204030204" pitchFamily="34" charset="0"/>
              </a:rPr>
              <a:t>2019: </a:t>
            </a:r>
            <a:r>
              <a:rPr lang="en-GB" sz="2000" dirty="0">
                <a:latin typeface="Calibri" panose="020F0502020204030204" pitchFamily="34" charset="0"/>
              </a:rPr>
              <a:t>6</a:t>
            </a:r>
          </a:p>
        </p:txBody>
      </p:sp>
      <p:sp>
        <p:nvSpPr>
          <p:cNvPr id="4" name="Footer Placeholder 3"/>
          <p:cNvSpPr>
            <a:spLocks noGrp="1"/>
          </p:cNvSpPr>
          <p:nvPr>
            <p:ph type="ftr" sz="quarter" idx="11"/>
          </p:nvPr>
        </p:nvSpPr>
        <p:spPr/>
        <p:txBody>
          <a:bodyPr/>
          <a:lstStyle/>
          <a:p>
            <a:r>
              <a:rPr lang="en-GB" smtClean="0"/>
              <a:t>CH2021 postgraduate</a:t>
            </a:r>
            <a:endParaRPr lang="en-GB"/>
          </a:p>
        </p:txBody>
      </p:sp>
      <p:sp>
        <p:nvSpPr>
          <p:cNvPr id="5" name="Slide Number Placeholder 4"/>
          <p:cNvSpPr>
            <a:spLocks noGrp="1"/>
          </p:cNvSpPr>
          <p:nvPr>
            <p:ph type="sldNum" sz="quarter" idx="12"/>
          </p:nvPr>
        </p:nvSpPr>
        <p:spPr/>
        <p:txBody>
          <a:bodyPr/>
          <a:lstStyle/>
          <a:p>
            <a:fld id="{AD6BC9C1-2377-42E2-A634-3B5944933DEB}" type="slidenum">
              <a:rPr lang="en-GB" smtClean="0"/>
              <a:pPr/>
              <a:t>65</a:t>
            </a:fld>
            <a:endParaRPr lang="en-GB"/>
          </a:p>
        </p:txBody>
      </p:sp>
      <p:pic>
        <p:nvPicPr>
          <p:cNvPr id="352258" name="Picture 2" descr="https://wiki.ucl.ac.uk/download/attachments/27656802/turnitin+logo.jpg?version=1&amp;modificationDate=1354723809000">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156176" y="2924944"/>
            <a:ext cx="2857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75765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9394" name="Footer Placeholder 5"/>
          <p:cNvSpPr>
            <a:spLocks noGrp="1"/>
          </p:cNvSpPr>
          <p:nvPr>
            <p:ph type="ftr" sz="quarter" idx="11"/>
          </p:nvPr>
        </p:nvSpPr>
        <p:spPr>
          <a:noFill/>
        </p:spPr>
        <p:txBody>
          <a:bodyPr/>
          <a:lstStyle/>
          <a:p>
            <a:r>
              <a:rPr lang="en-GB" smtClean="0"/>
              <a:t>CH2021 postgraduate</a:t>
            </a:r>
            <a:endParaRPr lang="en-GB"/>
          </a:p>
        </p:txBody>
      </p:sp>
      <p:sp>
        <p:nvSpPr>
          <p:cNvPr id="59395" name="Slide Number Placeholder 6"/>
          <p:cNvSpPr>
            <a:spLocks noGrp="1"/>
          </p:cNvSpPr>
          <p:nvPr>
            <p:ph type="sldNum" sz="quarter" idx="12"/>
          </p:nvPr>
        </p:nvSpPr>
        <p:spPr>
          <a:noFill/>
        </p:spPr>
        <p:txBody>
          <a:bodyPr/>
          <a:lstStyle/>
          <a:p>
            <a:fld id="{B7B8A4EC-0D7C-4B10-A137-F412792D3C44}" type="slidenum">
              <a:rPr lang="en-GB" smtClean="0"/>
              <a:pPr/>
              <a:t>66</a:t>
            </a:fld>
            <a:endParaRPr lang="en-GB"/>
          </a:p>
        </p:txBody>
      </p:sp>
      <p:sp>
        <p:nvSpPr>
          <p:cNvPr id="21506" name="Rectangle 2"/>
          <p:cNvSpPr>
            <a:spLocks noGrp="1" noChangeArrowheads="1"/>
          </p:cNvSpPr>
          <p:nvPr>
            <p:ph type="title"/>
          </p:nvPr>
        </p:nvSpPr>
        <p:spPr>
          <a:xfrm>
            <a:off x="239751" y="327587"/>
            <a:ext cx="5926873" cy="1143000"/>
          </a:xfrm>
          <a:noFill/>
        </p:spPr>
        <p:txBody>
          <a:bodyPr lIns="90488" tIns="44450" rIns="90488" bIns="44450"/>
          <a:lstStyle/>
          <a:p>
            <a:pPr eaLnBrk="1" hangingPunct="1"/>
            <a:r>
              <a:rPr lang="en-GB" sz="3200" b="1" dirty="0"/>
              <a:t>The general aim and </a:t>
            </a:r>
            <a:r>
              <a:rPr lang="en-GB" sz="3200" b="1" dirty="0" smtClean="0"/>
              <a:t>scope of literature review</a:t>
            </a:r>
            <a:endParaRPr lang="en-GB" sz="3200" b="1" dirty="0"/>
          </a:p>
        </p:txBody>
      </p:sp>
      <p:sp>
        <p:nvSpPr>
          <p:cNvPr id="21507" name="Rectangle 3"/>
          <p:cNvSpPr>
            <a:spLocks noGrp="1" noChangeArrowheads="1"/>
          </p:cNvSpPr>
          <p:nvPr>
            <p:ph type="body" sz="half" idx="1"/>
          </p:nvPr>
        </p:nvSpPr>
        <p:spPr>
          <a:xfrm>
            <a:off x="609600" y="1981200"/>
            <a:ext cx="4724400" cy="4495800"/>
          </a:xfrm>
          <a:noFill/>
        </p:spPr>
        <p:txBody>
          <a:bodyPr lIns="90488" tIns="44450" rIns="90488" bIns="44450"/>
          <a:lstStyle/>
          <a:p>
            <a:pPr eaLnBrk="1" hangingPunct="1">
              <a:lnSpc>
                <a:spcPct val="90000"/>
              </a:lnSpc>
            </a:pPr>
            <a:r>
              <a:rPr lang="en-GB" b="1"/>
              <a:t>Aim</a:t>
            </a:r>
          </a:p>
          <a:p>
            <a:pPr lvl="1" eaLnBrk="1" hangingPunct="1">
              <a:lnSpc>
                <a:spcPct val="90000"/>
              </a:lnSpc>
            </a:pPr>
            <a:r>
              <a:rPr lang="en-GB">
                <a:solidFill>
                  <a:srgbClr val="FF9900"/>
                </a:solidFill>
              </a:rPr>
              <a:t>Broad understanding</a:t>
            </a:r>
          </a:p>
          <a:p>
            <a:pPr lvl="1" eaLnBrk="1" hangingPunct="1">
              <a:lnSpc>
                <a:spcPct val="90000"/>
              </a:lnSpc>
            </a:pPr>
            <a:r>
              <a:rPr lang="en-GB">
                <a:solidFill>
                  <a:srgbClr val="FF9900"/>
                </a:solidFill>
              </a:rPr>
              <a:t>Help identify research questions</a:t>
            </a:r>
          </a:p>
          <a:p>
            <a:pPr lvl="1" eaLnBrk="1" hangingPunct="1">
              <a:lnSpc>
                <a:spcPct val="90000"/>
              </a:lnSpc>
            </a:pPr>
            <a:r>
              <a:rPr lang="en-GB">
                <a:solidFill>
                  <a:srgbClr val="FF9900"/>
                </a:solidFill>
              </a:rPr>
              <a:t>Help develop methodology</a:t>
            </a:r>
          </a:p>
          <a:p>
            <a:pPr lvl="1" eaLnBrk="1" hangingPunct="1">
              <a:lnSpc>
                <a:spcPct val="90000"/>
              </a:lnSpc>
            </a:pPr>
            <a:r>
              <a:rPr lang="en-GB">
                <a:solidFill>
                  <a:srgbClr val="FF9900"/>
                </a:solidFill>
              </a:rPr>
              <a:t>Varies between Qual. &amp; Quant.</a:t>
            </a:r>
          </a:p>
          <a:p>
            <a:pPr eaLnBrk="1" hangingPunct="1">
              <a:lnSpc>
                <a:spcPct val="90000"/>
              </a:lnSpc>
            </a:pPr>
            <a:r>
              <a:rPr lang="en-GB" b="1"/>
              <a:t>Scope</a:t>
            </a:r>
          </a:p>
          <a:p>
            <a:pPr lvl="1" eaLnBrk="1" hangingPunct="1">
              <a:lnSpc>
                <a:spcPct val="90000"/>
              </a:lnSpc>
            </a:pPr>
            <a:r>
              <a:rPr lang="en-GB">
                <a:solidFill>
                  <a:srgbClr val="FF9900"/>
                </a:solidFill>
              </a:rPr>
              <a:t>No formula</a:t>
            </a:r>
          </a:p>
          <a:p>
            <a:pPr lvl="1" eaLnBrk="1" hangingPunct="1">
              <a:lnSpc>
                <a:spcPct val="90000"/>
              </a:lnSpc>
            </a:pPr>
            <a:r>
              <a:rPr lang="en-GB">
                <a:solidFill>
                  <a:srgbClr val="FF9900"/>
                </a:solidFill>
              </a:rPr>
              <a:t>New areas of research</a:t>
            </a:r>
          </a:p>
          <a:p>
            <a:pPr lvl="1" eaLnBrk="1" hangingPunct="1">
              <a:lnSpc>
                <a:spcPct val="90000"/>
              </a:lnSpc>
            </a:pPr>
            <a:r>
              <a:rPr lang="en-GB">
                <a:solidFill>
                  <a:srgbClr val="FF9900"/>
                </a:solidFill>
              </a:rPr>
              <a:t>Traditional areas of research</a:t>
            </a:r>
          </a:p>
          <a:p>
            <a:pPr eaLnBrk="1" hangingPunct="1">
              <a:lnSpc>
                <a:spcPct val="90000"/>
              </a:lnSpc>
              <a:buFont typeface="Wingdings" pitchFamily="2" charset="2"/>
              <a:buNone/>
            </a:pPr>
            <a:endParaRPr lang="en-GB" sz="2400">
              <a:solidFill>
                <a:srgbClr val="FF9900"/>
              </a:solidFill>
            </a:endParaRPr>
          </a:p>
        </p:txBody>
      </p:sp>
      <p:pic>
        <p:nvPicPr>
          <p:cNvPr id="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29263" y="-131525"/>
            <a:ext cx="3614737" cy="472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 name="Picture 2"/>
          <p:cNvPicPr>
            <a:picLocks noChangeAspect="1"/>
          </p:cNvPicPr>
          <p:nvPr/>
        </p:nvPicPr>
        <p:blipFill>
          <a:blip r:embed="rId4"/>
          <a:stretch>
            <a:fillRect/>
          </a:stretch>
        </p:blipFill>
        <p:spPr>
          <a:xfrm>
            <a:off x="5060831" y="4145427"/>
            <a:ext cx="4083170" cy="2724302"/>
          </a:xfrm>
          <a:prstGeom prst="rect">
            <a:avLst/>
          </a:prstGeom>
        </p:spPr>
      </p:pic>
    </p:spTree>
    <p:extLst>
      <p:ext uri="{BB962C8B-B14F-4D97-AF65-F5344CB8AC3E}">
        <p14:creationId xmlns:p14="http://schemas.microsoft.com/office/powerpoint/2010/main" val="497540845"/>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1506"/>
                                        </p:tgtEl>
                                        <p:attrNameLst>
                                          <p:attrName>style.visibility</p:attrName>
                                        </p:attrNameLst>
                                      </p:cBhvr>
                                      <p:to>
                                        <p:strVal val="visible"/>
                                      </p:to>
                                    </p:set>
                                    <p:animEffect transition="in" filter="fade">
                                      <p:cBhvr>
                                        <p:cTn id="7" dur="2000"/>
                                        <p:tgtEl>
                                          <p:spTgt spid="2150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1507"/>
                                        </p:tgtEl>
                                        <p:attrNameLst>
                                          <p:attrName>style.visibility</p:attrName>
                                        </p:attrNameLst>
                                      </p:cBhvr>
                                      <p:to>
                                        <p:strVal val="visible"/>
                                      </p:to>
                                    </p:set>
                                    <p:animEffect transition="in" filter="fade">
                                      <p:cBhvr>
                                        <p:cTn id="10" dur="2000"/>
                                        <p:tgtEl>
                                          <p:spTgt spid="21507"/>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xit" presetSubtype="4" fill="hold" nodeType="clickEffect">
                                  <p:stCondLst>
                                    <p:cond delay="0"/>
                                  </p:stCondLst>
                                  <p:childTnLst>
                                    <p:animEffect transition="out" filter="wipe(down)">
                                      <p:cBhvr>
                                        <p:cTn id="14" dur="500"/>
                                        <p:tgtEl>
                                          <p:spTgt spid="2"/>
                                        </p:tgtEl>
                                      </p:cBhvr>
                                    </p:animEffect>
                                    <p:set>
                                      <p:cBhvr>
                                        <p:cTn id="15" dur="1" fill="hold">
                                          <p:stCondLst>
                                            <p:cond delay="499"/>
                                          </p:stCondLst>
                                        </p:cTn>
                                        <p:tgtEl>
                                          <p:spTgt spid="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6" grpId="0"/>
      <p:bldP spid="21507" grpId="0"/>
    </p:bldLst>
  </p:timing>
</p:sld>
</file>

<file path=ppt/slides/slide6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lIns="90488" tIns="44450" rIns="90488" bIns="44450" anchor="ctr">
            <a:normAutofit/>
          </a:bodyPr>
          <a:lstStyle/>
          <a:p>
            <a:pPr eaLnBrk="1" hangingPunct="1"/>
            <a:r>
              <a:rPr lang="en-GB" sz="3600" b="1"/>
              <a:t>Be logical and systematic</a:t>
            </a:r>
          </a:p>
        </p:txBody>
      </p:sp>
      <p:sp>
        <p:nvSpPr>
          <p:cNvPr id="22531" name="Rectangle 3"/>
          <p:cNvSpPr>
            <a:spLocks noGrp="1" noChangeArrowheads="1"/>
          </p:cNvSpPr>
          <p:nvPr>
            <p:ph idx="1"/>
          </p:nvPr>
        </p:nvSpPr>
        <p:spPr>
          <a:xfrm>
            <a:off x="0" y="1536702"/>
            <a:ext cx="7467600" cy="4525963"/>
          </a:xfrm>
        </p:spPr>
        <p:txBody>
          <a:bodyPr lIns="90488" tIns="44450" rIns="90488" bIns="44450">
            <a:normAutofit fontScale="92500" lnSpcReduction="20000"/>
          </a:bodyPr>
          <a:lstStyle/>
          <a:p>
            <a:pPr eaLnBrk="1" hangingPunct="1">
              <a:lnSpc>
                <a:spcPct val="90000"/>
              </a:lnSpc>
            </a:pPr>
            <a:r>
              <a:rPr lang="en-GB" dirty="0"/>
              <a:t>Start with recent articles (work backwards)</a:t>
            </a:r>
          </a:p>
          <a:p>
            <a:pPr eaLnBrk="1" hangingPunct="1">
              <a:lnSpc>
                <a:spcPct val="90000"/>
              </a:lnSpc>
            </a:pPr>
            <a:r>
              <a:rPr lang="en-GB" dirty="0"/>
              <a:t>Check abstract/summary</a:t>
            </a:r>
          </a:p>
          <a:p>
            <a:pPr eaLnBrk="1" hangingPunct="1">
              <a:lnSpc>
                <a:spcPct val="90000"/>
              </a:lnSpc>
            </a:pPr>
            <a:r>
              <a:rPr lang="en-GB" dirty="0"/>
              <a:t>Record (VITAL)</a:t>
            </a:r>
          </a:p>
          <a:p>
            <a:pPr lvl="1" eaLnBrk="1" hangingPunct="1">
              <a:lnSpc>
                <a:spcPct val="90000"/>
              </a:lnSpc>
            </a:pPr>
            <a:r>
              <a:rPr lang="en-GB" dirty="0" smtClean="0"/>
              <a:t>Ref software, Index </a:t>
            </a:r>
            <a:r>
              <a:rPr lang="en-GB" smtClean="0"/>
              <a:t>cards/excel etc.</a:t>
            </a:r>
            <a:endParaRPr lang="en-GB" dirty="0"/>
          </a:p>
          <a:p>
            <a:pPr lvl="2" eaLnBrk="1" hangingPunct="1">
              <a:lnSpc>
                <a:spcPct val="90000"/>
              </a:lnSpc>
            </a:pPr>
            <a:r>
              <a:rPr lang="en-GB" dirty="0">
                <a:solidFill>
                  <a:srgbClr val="FFFF00"/>
                </a:solidFill>
              </a:rPr>
              <a:t>referencing details</a:t>
            </a:r>
          </a:p>
          <a:p>
            <a:pPr lvl="2" eaLnBrk="1" hangingPunct="1">
              <a:lnSpc>
                <a:spcPct val="90000"/>
              </a:lnSpc>
            </a:pPr>
            <a:r>
              <a:rPr lang="en-GB" dirty="0">
                <a:solidFill>
                  <a:srgbClr val="FFFF00"/>
                </a:solidFill>
              </a:rPr>
              <a:t>main points / results / methods</a:t>
            </a:r>
          </a:p>
          <a:p>
            <a:pPr lvl="2" eaLnBrk="1" hangingPunct="1">
              <a:lnSpc>
                <a:spcPct val="90000"/>
              </a:lnSpc>
            </a:pPr>
            <a:r>
              <a:rPr lang="en-GB" dirty="0">
                <a:solidFill>
                  <a:srgbClr val="FFFF00"/>
                </a:solidFill>
              </a:rPr>
              <a:t>additional refs</a:t>
            </a:r>
          </a:p>
          <a:p>
            <a:pPr lvl="2" eaLnBrk="1" hangingPunct="1">
              <a:lnSpc>
                <a:spcPct val="90000"/>
              </a:lnSpc>
            </a:pPr>
            <a:r>
              <a:rPr lang="en-GB" dirty="0">
                <a:solidFill>
                  <a:srgbClr val="FFFF00"/>
                </a:solidFill>
              </a:rPr>
              <a:t>colour coding</a:t>
            </a:r>
          </a:p>
          <a:p>
            <a:pPr lvl="2" eaLnBrk="1" hangingPunct="1">
              <a:lnSpc>
                <a:spcPct val="90000"/>
              </a:lnSpc>
            </a:pPr>
            <a:r>
              <a:rPr lang="en-GB" dirty="0">
                <a:solidFill>
                  <a:srgbClr val="FFFF00"/>
                </a:solidFill>
              </a:rPr>
              <a:t>location </a:t>
            </a:r>
            <a:r>
              <a:rPr lang="en-GB" dirty="0" smtClean="0">
                <a:solidFill>
                  <a:srgbClr val="FFFF00"/>
                </a:solidFill>
              </a:rPr>
              <a:t>(class mark/website)</a:t>
            </a:r>
          </a:p>
          <a:p>
            <a:pPr lvl="2" eaLnBrk="1" hangingPunct="1">
              <a:lnSpc>
                <a:spcPct val="90000"/>
              </a:lnSpc>
            </a:pPr>
            <a:r>
              <a:rPr lang="en-GB" dirty="0" smtClean="0">
                <a:solidFill>
                  <a:srgbClr val="FFFF00"/>
                </a:solidFill>
              </a:rPr>
              <a:t>Data base</a:t>
            </a:r>
          </a:p>
          <a:p>
            <a:pPr lvl="3">
              <a:lnSpc>
                <a:spcPct val="90000"/>
              </a:lnSpc>
            </a:pPr>
            <a:r>
              <a:rPr lang="en-GB" dirty="0" err="1" smtClean="0">
                <a:solidFill>
                  <a:srgbClr val="FFFF00"/>
                </a:solidFill>
              </a:rPr>
              <a:t>Refworks</a:t>
            </a:r>
            <a:r>
              <a:rPr lang="en-GB" dirty="0" smtClean="0">
                <a:solidFill>
                  <a:srgbClr val="FFFF00"/>
                </a:solidFill>
              </a:rPr>
              <a:t> (University supported)</a:t>
            </a:r>
          </a:p>
          <a:p>
            <a:pPr lvl="3">
              <a:lnSpc>
                <a:spcPct val="90000"/>
              </a:lnSpc>
            </a:pPr>
            <a:r>
              <a:rPr lang="en-GB" dirty="0" err="1" smtClean="0">
                <a:solidFill>
                  <a:srgbClr val="FFFF00"/>
                </a:solidFill>
              </a:rPr>
              <a:t>Zotero</a:t>
            </a:r>
            <a:endParaRPr lang="en-GB" dirty="0" smtClean="0">
              <a:solidFill>
                <a:srgbClr val="FFFF00"/>
              </a:solidFill>
            </a:endParaRPr>
          </a:p>
          <a:p>
            <a:pPr lvl="3">
              <a:lnSpc>
                <a:spcPct val="90000"/>
              </a:lnSpc>
            </a:pPr>
            <a:r>
              <a:rPr lang="en-GB" dirty="0" err="1" smtClean="0">
                <a:solidFill>
                  <a:srgbClr val="FFFF00"/>
                </a:solidFill>
              </a:rPr>
              <a:t>Mendeley</a:t>
            </a:r>
            <a:r>
              <a:rPr lang="en-GB" dirty="0" smtClean="0">
                <a:solidFill>
                  <a:srgbClr val="FFFF00"/>
                </a:solidFill>
              </a:rPr>
              <a:t> </a:t>
            </a:r>
            <a:r>
              <a:rPr lang="en-GB" dirty="0" err="1" smtClean="0">
                <a:solidFill>
                  <a:srgbClr val="FFFF00"/>
                </a:solidFill>
              </a:rPr>
              <a:t>etc</a:t>
            </a:r>
            <a:endParaRPr lang="en-GB" dirty="0">
              <a:solidFill>
                <a:srgbClr val="FFFF00"/>
              </a:solidFill>
            </a:endParaRPr>
          </a:p>
        </p:txBody>
      </p:sp>
      <p:sp>
        <p:nvSpPr>
          <p:cNvPr id="64514" name="Footer Placeholder 4"/>
          <p:cNvSpPr>
            <a:spLocks noGrp="1"/>
          </p:cNvSpPr>
          <p:nvPr>
            <p:ph type="ftr" sz="quarter" idx="11"/>
          </p:nvPr>
        </p:nvSpPr>
        <p:spPr>
          <a:noFill/>
        </p:spPr>
        <p:txBody>
          <a:bodyPr/>
          <a:lstStyle/>
          <a:p>
            <a:r>
              <a:rPr lang="en-GB" smtClean="0"/>
              <a:t>CH2021 postgraduate</a:t>
            </a:r>
            <a:endParaRPr lang="en-GB"/>
          </a:p>
        </p:txBody>
      </p:sp>
      <p:sp>
        <p:nvSpPr>
          <p:cNvPr id="64515" name="Slide Number Placeholder 5"/>
          <p:cNvSpPr>
            <a:spLocks noGrp="1"/>
          </p:cNvSpPr>
          <p:nvPr>
            <p:ph type="sldNum" sz="quarter" idx="12"/>
          </p:nvPr>
        </p:nvSpPr>
        <p:spPr>
          <a:noFill/>
        </p:spPr>
        <p:txBody>
          <a:bodyPr/>
          <a:lstStyle/>
          <a:p>
            <a:fld id="{9D694FC2-C9C8-4254-988E-C44F265808EA}" type="slidenum">
              <a:rPr lang="en-GB" smtClean="0"/>
              <a:pPr/>
              <a:t>67</a:t>
            </a:fld>
            <a:endParaRPr lang="en-GB"/>
          </a:p>
        </p:txBody>
      </p:sp>
      <p:pic>
        <p:nvPicPr>
          <p:cNvPr id="5" name="Picture 4"/>
          <p:cNvPicPr>
            <a:picLocks noChangeAspect="1"/>
          </p:cNvPicPr>
          <p:nvPr/>
        </p:nvPicPr>
        <p:blipFill>
          <a:blip r:embed="rId3"/>
          <a:stretch>
            <a:fillRect/>
          </a:stretch>
        </p:blipFill>
        <p:spPr>
          <a:xfrm>
            <a:off x="5221856" y="4444843"/>
            <a:ext cx="3804069" cy="1617822"/>
          </a:xfrm>
          <a:prstGeom prst="rect">
            <a:avLst/>
          </a:prstGeom>
        </p:spPr>
      </p:pic>
      <p:pic>
        <p:nvPicPr>
          <p:cNvPr id="6" name="Picture 5"/>
          <p:cNvPicPr>
            <a:picLocks noChangeAspect="1"/>
          </p:cNvPicPr>
          <p:nvPr/>
        </p:nvPicPr>
        <p:blipFill>
          <a:blip r:embed="rId4"/>
          <a:stretch>
            <a:fillRect/>
          </a:stretch>
        </p:blipFill>
        <p:spPr>
          <a:xfrm>
            <a:off x="6329493" y="1105961"/>
            <a:ext cx="2276213" cy="2276213"/>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2530"/>
                                        </p:tgtEl>
                                        <p:attrNameLst>
                                          <p:attrName>style.visibility</p:attrName>
                                        </p:attrNameLst>
                                      </p:cBhvr>
                                      <p:to>
                                        <p:strVal val="visible"/>
                                      </p:to>
                                    </p:set>
                                    <p:animEffect transition="in" filter="fade">
                                      <p:cBhvr>
                                        <p:cTn id="7" dur="2000"/>
                                        <p:tgtEl>
                                          <p:spTgt spid="2253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2531"/>
                                        </p:tgtEl>
                                        <p:attrNameLst>
                                          <p:attrName>style.visibility</p:attrName>
                                        </p:attrNameLst>
                                      </p:cBhvr>
                                      <p:to>
                                        <p:strVal val="visible"/>
                                      </p:to>
                                    </p:set>
                                    <p:animEffect transition="in" filter="fade">
                                      <p:cBhvr>
                                        <p:cTn id="10" dur="2000"/>
                                        <p:tgtEl>
                                          <p:spTgt spid="225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0" grpId="0"/>
      <p:bldP spid="22531" grpId="0"/>
    </p:bldLst>
  </p:timing>
</p:sld>
</file>

<file path=ppt/slides/slide6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lIns="90488" tIns="44450" rIns="90488" bIns="44450" anchor="ctr">
            <a:normAutofit/>
          </a:bodyPr>
          <a:lstStyle/>
          <a:p>
            <a:pPr eaLnBrk="1" hangingPunct="1"/>
            <a:r>
              <a:rPr lang="en-GB" sz="3200" b="1"/>
              <a:t>Finding the literature</a:t>
            </a:r>
          </a:p>
        </p:txBody>
      </p:sp>
      <p:sp>
        <p:nvSpPr>
          <p:cNvPr id="23555" name="Rectangle 3"/>
          <p:cNvSpPr>
            <a:spLocks noGrp="1" noChangeArrowheads="1"/>
          </p:cNvSpPr>
          <p:nvPr>
            <p:ph sz="half" idx="1"/>
          </p:nvPr>
        </p:nvSpPr>
        <p:spPr>
          <a:xfrm>
            <a:off x="457200" y="2204864"/>
            <a:ext cx="7242175" cy="4114800"/>
          </a:xfrm>
        </p:spPr>
        <p:txBody>
          <a:bodyPr lIns="90488" tIns="44450" rIns="90488" bIns="44450"/>
          <a:lstStyle/>
          <a:p>
            <a:pPr eaLnBrk="1" hangingPunct="1">
              <a:lnSpc>
                <a:spcPct val="90000"/>
              </a:lnSpc>
            </a:pPr>
            <a:r>
              <a:rPr lang="en-GB" sz="2500"/>
              <a:t>Check your time frame</a:t>
            </a:r>
          </a:p>
          <a:p>
            <a:pPr eaLnBrk="1" hangingPunct="1">
              <a:lnSpc>
                <a:spcPct val="90000"/>
              </a:lnSpc>
            </a:pPr>
            <a:r>
              <a:rPr lang="en-GB" sz="2500"/>
              <a:t>College library </a:t>
            </a:r>
          </a:p>
          <a:p>
            <a:pPr lvl="1" eaLnBrk="1" hangingPunct="1">
              <a:lnSpc>
                <a:spcPct val="90000"/>
              </a:lnSpc>
            </a:pPr>
            <a:r>
              <a:rPr lang="en-GB" sz="2100">
                <a:solidFill>
                  <a:srgbClr val="FFFF00"/>
                </a:solidFill>
              </a:rPr>
              <a:t>ILL</a:t>
            </a:r>
          </a:p>
          <a:p>
            <a:pPr lvl="1" eaLnBrk="1" hangingPunct="1">
              <a:lnSpc>
                <a:spcPct val="90000"/>
              </a:lnSpc>
            </a:pPr>
            <a:r>
              <a:rPr lang="en-GB" sz="2100">
                <a:solidFill>
                  <a:srgbClr val="FFFF00"/>
                </a:solidFill>
              </a:rPr>
              <a:t>Data bases: Science Direct</a:t>
            </a:r>
          </a:p>
          <a:p>
            <a:pPr lvl="1" eaLnBrk="1" hangingPunct="1">
              <a:lnSpc>
                <a:spcPct val="90000"/>
              </a:lnSpc>
            </a:pPr>
            <a:r>
              <a:rPr lang="en-GB" sz="2100">
                <a:solidFill>
                  <a:srgbClr val="FFFF00"/>
                </a:solidFill>
              </a:rPr>
              <a:t>Google scholar</a:t>
            </a:r>
          </a:p>
          <a:p>
            <a:pPr eaLnBrk="1" hangingPunct="1">
              <a:lnSpc>
                <a:spcPct val="90000"/>
              </a:lnSpc>
            </a:pPr>
            <a:r>
              <a:rPr lang="en-GB" sz="2500"/>
              <a:t>Computer search </a:t>
            </a:r>
            <a:endParaRPr lang="en-GB" sz="2100"/>
          </a:p>
          <a:p>
            <a:pPr eaLnBrk="1" hangingPunct="1">
              <a:lnSpc>
                <a:spcPct val="90000"/>
              </a:lnSpc>
            </a:pPr>
            <a:r>
              <a:rPr lang="en-GB" sz="2500"/>
              <a:t>Check for theoretical and empirical sources</a:t>
            </a:r>
          </a:p>
          <a:p>
            <a:pPr eaLnBrk="1" hangingPunct="1">
              <a:lnSpc>
                <a:spcPct val="90000"/>
              </a:lnSpc>
            </a:pPr>
            <a:r>
              <a:rPr lang="en-GB" sz="2500"/>
              <a:t>Supervisor</a:t>
            </a:r>
          </a:p>
          <a:p>
            <a:pPr eaLnBrk="1" hangingPunct="1">
              <a:lnSpc>
                <a:spcPct val="90000"/>
              </a:lnSpc>
            </a:pPr>
            <a:r>
              <a:rPr lang="en-GB" sz="2500"/>
              <a:t>Reference lists of contemporary articles</a:t>
            </a:r>
          </a:p>
        </p:txBody>
      </p:sp>
      <p:sp>
        <p:nvSpPr>
          <p:cNvPr id="65538" name="Footer Placeholder 5"/>
          <p:cNvSpPr>
            <a:spLocks noGrp="1"/>
          </p:cNvSpPr>
          <p:nvPr>
            <p:ph type="ftr" sz="quarter" idx="11"/>
          </p:nvPr>
        </p:nvSpPr>
        <p:spPr>
          <a:noFill/>
        </p:spPr>
        <p:txBody>
          <a:bodyPr/>
          <a:lstStyle/>
          <a:p>
            <a:r>
              <a:rPr lang="en-GB" smtClean="0"/>
              <a:t>CH2021 postgraduate</a:t>
            </a:r>
            <a:endParaRPr lang="en-GB"/>
          </a:p>
        </p:txBody>
      </p:sp>
      <p:sp>
        <p:nvSpPr>
          <p:cNvPr id="65539" name="Slide Number Placeholder 6"/>
          <p:cNvSpPr>
            <a:spLocks noGrp="1"/>
          </p:cNvSpPr>
          <p:nvPr>
            <p:ph type="sldNum" sz="quarter" idx="12"/>
          </p:nvPr>
        </p:nvSpPr>
        <p:spPr>
          <a:noFill/>
        </p:spPr>
        <p:txBody>
          <a:bodyPr/>
          <a:lstStyle/>
          <a:p>
            <a:fld id="{9086A3D5-5DB3-4AC9-A170-BEEC6C57F5F5}" type="slidenum">
              <a:rPr lang="en-GB" smtClean="0"/>
              <a:pPr/>
              <a:t>68</a:t>
            </a:fld>
            <a:endParaRPr lang="en-GB"/>
          </a:p>
        </p:txBody>
      </p:sp>
      <p:pic>
        <p:nvPicPr>
          <p:cNvPr id="2" name="Picture 1"/>
          <p:cNvPicPr>
            <a:picLocks noChangeAspect="1"/>
          </p:cNvPicPr>
          <p:nvPr/>
        </p:nvPicPr>
        <p:blipFill>
          <a:blip r:embed="rId3"/>
          <a:stretch>
            <a:fillRect/>
          </a:stretch>
        </p:blipFill>
        <p:spPr>
          <a:xfrm>
            <a:off x="5652120" y="150114"/>
            <a:ext cx="3334801" cy="2944623"/>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3554"/>
                                        </p:tgtEl>
                                        <p:attrNameLst>
                                          <p:attrName>style.visibility</p:attrName>
                                        </p:attrNameLst>
                                      </p:cBhvr>
                                      <p:to>
                                        <p:strVal val="visible"/>
                                      </p:to>
                                    </p:set>
                                    <p:animEffect transition="in" filter="fade">
                                      <p:cBhvr>
                                        <p:cTn id="7" dur="2000"/>
                                        <p:tgtEl>
                                          <p:spTgt spid="2355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3555"/>
                                        </p:tgtEl>
                                        <p:attrNameLst>
                                          <p:attrName>style.visibility</p:attrName>
                                        </p:attrNameLst>
                                      </p:cBhvr>
                                      <p:to>
                                        <p:strVal val="visible"/>
                                      </p:to>
                                    </p:set>
                                    <p:animEffect transition="in" filter="fade">
                                      <p:cBhvr>
                                        <p:cTn id="10" dur="2000"/>
                                        <p:tgtEl>
                                          <p:spTgt spid="2355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4" grpId="0"/>
      <p:bldP spid="23555" grpId="0"/>
    </p:bld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Assess your literature for CRAAP</a:t>
            </a:r>
            <a:endParaRPr lang="en-GB" dirty="0"/>
          </a:p>
        </p:txBody>
      </p:sp>
      <p:sp>
        <p:nvSpPr>
          <p:cNvPr id="3" name="Content Placeholder 2"/>
          <p:cNvSpPr>
            <a:spLocks noGrp="1"/>
          </p:cNvSpPr>
          <p:nvPr>
            <p:ph sz="half" idx="1"/>
          </p:nvPr>
        </p:nvSpPr>
        <p:spPr/>
        <p:txBody>
          <a:bodyPr>
            <a:normAutofit fontScale="92500" lnSpcReduction="20000"/>
          </a:bodyPr>
          <a:lstStyle/>
          <a:p>
            <a:pPr marL="0" indent="0">
              <a:buNone/>
            </a:pPr>
            <a:r>
              <a:rPr lang="en-GB" dirty="0"/>
              <a:t>CRAAP </a:t>
            </a:r>
            <a:r>
              <a:rPr lang="en-GB" dirty="0" smtClean="0"/>
              <a:t>test</a:t>
            </a:r>
          </a:p>
          <a:p>
            <a:pPr marL="514350" indent="-514350">
              <a:buFont typeface="+mj-lt"/>
              <a:buAutoNum type="arabicPeriod"/>
            </a:pPr>
            <a:r>
              <a:rPr lang="en-GB" dirty="0" smtClean="0"/>
              <a:t>Currency</a:t>
            </a:r>
          </a:p>
          <a:p>
            <a:pPr marL="514350" indent="-514350">
              <a:buFont typeface="+mj-lt"/>
              <a:buAutoNum type="arabicPeriod"/>
            </a:pPr>
            <a:r>
              <a:rPr lang="en-GB" dirty="0" smtClean="0"/>
              <a:t>Relevance</a:t>
            </a:r>
          </a:p>
          <a:p>
            <a:pPr marL="514350" indent="-514350">
              <a:buFont typeface="+mj-lt"/>
              <a:buAutoNum type="arabicPeriod"/>
            </a:pPr>
            <a:r>
              <a:rPr lang="en-GB" dirty="0" smtClean="0"/>
              <a:t>Accuracy</a:t>
            </a:r>
          </a:p>
          <a:p>
            <a:pPr marL="514350" indent="-514350">
              <a:buFont typeface="+mj-lt"/>
              <a:buAutoNum type="arabicPeriod"/>
            </a:pPr>
            <a:r>
              <a:rPr lang="en-GB" dirty="0" smtClean="0"/>
              <a:t>Authority</a:t>
            </a:r>
          </a:p>
          <a:p>
            <a:pPr marL="514350" indent="-514350">
              <a:buFont typeface="+mj-lt"/>
              <a:buAutoNum type="arabicPeriod"/>
            </a:pPr>
            <a:r>
              <a:rPr lang="en-GB" dirty="0" smtClean="0"/>
              <a:t>Purpose</a:t>
            </a:r>
          </a:p>
          <a:p>
            <a:pPr marL="0" indent="0">
              <a:buNone/>
            </a:pPr>
            <a:r>
              <a:rPr lang="en-GB" dirty="0" smtClean="0">
                <a:solidFill>
                  <a:srgbClr val="FFFF00"/>
                </a:solidFill>
                <a:hlinkClick r:id="rId2"/>
              </a:rPr>
              <a:t>Read the summary of each</a:t>
            </a:r>
          </a:p>
          <a:p>
            <a:pPr marL="0" indent="0">
              <a:buNone/>
            </a:pPr>
            <a:r>
              <a:rPr lang="en-GB" dirty="0" smtClean="0">
                <a:solidFill>
                  <a:srgbClr val="FFFF00"/>
                </a:solidFill>
                <a:hlinkClick r:id="rId2"/>
              </a:rPr>
              <a:t>Evaluating sources</a:t>
            </a:r>
            <a:r>
              <a:rPr lang="en-GB" dirty="0" smtClean="0">
                <a:solidFill>
                  <a:srgbClr val="FFFF00"/>
                </a:solidFill>
              </a:rPr>
              <a:t> </a:t>
            </a:r>
          </a:p>
          <a:p>
            <a:pPr marL="0" indent="0">
              <a:buNone/>
            </a:pPr>
            <a:r>
              <a:rPr lang="en-GB" dirty="0" smtClean="0"/>
              <a:t>2mins</a:t>
            </a:r>
          </a:p>
          <a:p>
            <a:pPr marL="0" indent="0">
              <a:buNone/>
            </a:pPr>
            <a:endParaRPr lang="en-GB" dirty="0"/>
          </a:p>
          <a:p>
            <a:pPr marL="0" indent="0">
              <a:buNone/>
            </a:pPr>
            <a:r>
              <a:rPr lang="en-GB" dirty="0" smtClean="0"/>
              <a:t>CRAPP test on Moodle </a:t>
            </a:r>
            <a:endParaRPr lang="en-GB" dirty="0"/>
          </a:p>
        </p:txBody>
      </p:sp>
      <p:sp>
        <p:nvSpPr>
          <p:cNvPr id="5" name="Footer Placeholder 4"/>
          <p:cNvSpPr>
            <a:spLocks noGrp="1"/>
          </p:cNvSpPr>
          <p:nvPr>
            <p:ph type="ftr" sz="quarter" idx="11"/>
          </p:nvPr>
        </p:nvSpPr>
        <p:spPr/>
        <p:txBody>
          <a:bodyPr/>
          <a:lstStyle/>
          <a:p>
            <a:r>
              <a:rPr lang="en-GB" smtClean="0"/>
              <a:t>CH2020</a:t>
            </a:r>
            <a:endParaRPr lang="en-GB"/>
          </a:p>
        </p:txBody>
      </p:sp>
      <p:sp>
        <p:nvSpPr>
          <p:cNvPr id="6" name="Slide Number Placeholder 5"/>
          <p:cNvSpPr>
            <a:spLocks noGrp="1"/>
          </p:cNvSpPr>
          <p:nvPr>
            <p:ph type="sldNum" sz="quarter" idx="12"/>
          </p:nvPr>
        </p:nvSpPr>
        <p:spPr/>
        <p:txBody>
          <a:bodyPr/>
          <a:lstStyle/>
          <a:p>
            <a:fld id="{7B234AC8-1830-454B-AE90-4D8EEFE49436}" type="slidenum">
              <a:rPr lang="en-GB" smtClean="0"/>
              <a:pPr/>
              <a:t>69</a:t>
            </a:fld>
            <a:endParaRPr lang="en-GB"/>
          </a:p>
        </p:txBody>
      </p:sp>
      <p:sp>
        <p:nvSpPr>
          <p:cNvPr id="7" name="Rectangle 6"/>
          <p:cNvSpPr/>
          <p:nvPr/>
        </p:nvSpPr>
        <p:spPr>
          <a:xfrm rot="19475614">
            <a:off x="4229108" y="2460084"/>
            <a:ext cx="5032559" cy="2345138"/>
          </a:xfrm>
          <a:prstGeom prst="rect">
            <a:avLst/>
          </a:prstGeom>
          <a:noFill/>
        </p:spPr>
        <p:txBody>
          <a:bodyPr wrap="none" lIns="91440" tIns="45720" rIns="91440" bIns="45720">
            <a:prstTxWarp prst="textArchUpPour">
              <a:avLst/>
            </a:prstTxWarp>
            <a:spAutoFit/>
          </a:bodyPr>
          <a:lstStyle/>
          <a:p>
            <a:pPr algn="ctr"/>
            <a:r>
              <a:rPr lang="en-US" sz="5400" b="1" cap="none" spc="50" dirty="0" smtClean="0">
                <a:ln w="0"/>
                <a:solidFill>
                  <a:schemeClr val="tx2">
                    <a:lumMod val="75000"/>
                  </a:schemeClr>
                </a:solidFill>
                <a:effectLst>
                  <a:innerShdw blurRad="63500" dist="50800" dir="13500000">
                    <a:srgbClr val="000000">
                      <a:alpha val="50000"/>
                    </a:srgbClr>
                  </a:innerShdw>
                </a:effectLst>
              </a:rPr>
              <a:t>CRAPP</a:t>
            </a:r>
            <a:endParaRPr lang="en-US" sz="5400" b="1" cap="none" spc="50" dirty="0">
              <a:ln w="0"/>
              <a:solidFill>
                <a:schemeClr val="tx2">
                  <a:lumMod val="75000"/>
                </a:schemeClr>
              </a:solidFill>
              <a:effectLst>
                <a:innerShdw blurRad="63500" dist="50800" dir="13500000">
                  <a:srgbClr val="000000">
                    <a:alpha val="50000"/>
                  </a:srgbClr>
                </a:innerShdw>
              </a:effectLst>
            </a:endParaRPr>
          </a:p>
        </p:txBody>
      </p:sp>
    </p:spTree>
    <p:extLst>
      <p:ext uri="{BB962C8B-B14F-4D97-AF65-F5344CB8AC3E}">
        <p14:creationId xmlns:p14="http://schemas.microsoft.com/office/powerpoint/2010/main" val="2234788161"/>
      </p:ext>
    </p:extLst>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1370013" y="484188"/>
            <a:ext cx="7313612" cy="914400"/>
          </a:xfrm>
        </p:spPr>
        <p:txBody>
          <a:bodyPr lIns="90488" tIns="44450" rIns="90488" bIns="44450" anchor="ctr"/>
          <a:lstStyle/>
          <a:p>
            <a:pPr eaLnBrk="1" hangingPunct="1"/>
            <a:r>
              <a:rPr lang="en-GB" sz="2400" b="1"/>
              <a:t>Writing up</a:t>
            </a:r>
          </a:p>
        </p:txBody>
      </p:sp>
      <p:sp>
        <p:nvSpPr>
          <p:cNvPr id="25603" name="Rectangle 3"/>
          <p:cNvSpPr>
            <a:spLocks noGrp="1" noChangeArrowheads="1"/>
          </p:cNvSpPr>
          <p:nvPr>
            <p:ph idx="1"/>
          </p:nvPr>
        </p:nvSpPr>
        <p:spPr>
          <a:xfrm>
            <a:off x="685800" y="1524000"/>
            <a:ext cx="7772400" cy="4572000"/>
          </a:xfrm>
        </p:spPr>
        <p:txBody>
          <a:bodyPr lIns="90488" tIns="44450" rIns="90488" bIns="44450"/>
          <a:lstStyle/>
          <a:p>
            <a:pPr eaLnBrk="1" hangingPunct="1"/>
            <a:r>
              <a:rPr lang="en-GB" sz="2500"/>
              <a:t>Outline the topic- e.g.. Hist., subject area</a:t>
            </a:r>
          </a:p>
          <a:p>
            <a:pPr eaLnBrk="1" hangingPunct="1"/>
            <a:r>
              <a:rPr lang="en-GB" sz="2500"/>
              <a:t>Briefly explain how the material was selected</a:t>
            </a:r>
          </a:p>
          <a:p>
            <a:pPr eaLnBrk="1" hangingPunct="1"/>
            <a:r>
              <a:rPr lang="en-GB" sz="2500"/>
              <a:t>Describe the work that has been done </a:t>
            </a:r>
          </a:p>
          <a:p>
            <a:pPr lvl="1" eaLnBrk="1" hangingPunct="1"/>
            <a:r>
              <a:rPr lang="en-GB" sz="2100">
                <a:solidFill>
                  <a:srgbClr val="FFFF00"/>
                </a:solidFill>
              </a:rPr>
              <a:t>Critical (where appropriate)</a:t>
            </a:r>
          </a:p>
          <a:p>
            <a:pPr lvl="1" eaLnBrk="1" hangingPunct="1"/>
            <a:r>
              <a:rPr lang="en-GB" sz="2100">
                <a:solidFill>
                  <a:srgbClr val="FFFF00"/>
                </a:solidFill>
              </a:rPr>
              <a:t>Summarise and synthesise the main directions / contradictions</a:t>
            </a:r>
          </a:p>
          <a:p>
            <a:pPr lvl="1" eaLnBrk="1" hangingPunct="1"/>
            <a:r>
              <a:rPr lang="en-GB" sz="2100">
                <a:solidFill>
                  <a:srgbClr val="FFFF00"/>
                </a:solidFill>
              </a:rPr>
              <a:t>Balanced </a:t>
            </a:r>
          </a:p>
          <a:p>
            <a:pPr lvl="1" eaLnBrk="1" hangingPunct="1"/>
            <a:r>
              <a:rPr lang="en-GB" sz="2100">
                <a:solidFill>
                  <a:srgbClr val="FFFF00"/>
                </a:solidFill>
              </a:rPr>
              <a:t>Note methods and results used</a:t>
            </a:r>
          </a:p>
          <a:p>
            <a:pPr lvl="1" eaLnBrk="1" hangingPunct="1"/>
            <a:r>
              <a:rPr lang="en-GB" sz="2100">
                <a:solidFill>
                  <a:srgbClr val="FFFF00"/>
                </a:solidFill>
              </a:rPr>
              <a:t>Note areas not adequately covered</a:t>
            </a:r>
          </a:p>
          <a:p>
            <a:pPr lvl="1" eaLnBrk="1" hangingPunct="1"/>
            <a:r>
              <a:rPr lang="en-GB" sz="2100">
                <a:solidFill>
                  <a:srgbClr val="FFFF00"/>
                </a:solidFill>
              </a:rPr>
              <a:t>Critique and critical thought</a:t>
            </a:r>
          </a:p>
        </p:txBody>
      </p:sp>
      <p:sp>
        <p:nvSpPr>
          <p:cNvPr id="67586" name="Footer Placeholder 4"/>
          <p:cNvSpPr>
            <a:spLocks noGrp="1"/>
          </p:cNvSpPr>
          <p:nvPr>
            <p:ph type="ftr" sz="quarter" idx="11"/>
          </p:nvPr>
        </p:nvSpPr>
        <p:spPr>
          <a:noFill/>
        </p:spPr>
        <p:txBody>
          <a:bodyPr/>
          <a:lstStyle/>
          <a:p>
            <a:r>
              <a:rPr lang="en-GB" smtClean="0"/>
              <a:t>CH2021 postgraduate</a:t>
            </a:r>
            <a:endParaRPr lang="en-GB"/>
          </a:p>
        </p:txBody>
      </p:sp>
      <p:sp>
        <p:nvSpPr>
          <p:cNvPr id="67587" name="Slide Number Placeholder 5"/>
          <p:cNvSpPr>
            <a:spLocks noGrp="1"/>
          </p:cNvSpPr>
          <p:nvPr>
            <p:ph type="sldNum" sz="quarter" idx="12"/>
          </p:nvPr>
        </p:nvSpPr>
        <p:spPr>
          <a:noFill/>
        </p:spPr>
        <p:txBody>
          <a:bodyPr/>
          <a:lstStyle/>
          <a:p>
            <a:fld id="{FB1978CF-DA1D-45AF-A2F1-34DC3D1F97C9}" type="slidenum">
              <a:rPr lang="en-GB" smtClean="0"/>
              <a:pPr/>
              <a:t>70</a:t>
            </a:fld>
            <a:endParaRPr lang="en-GB"/>
          </a:p>
        </p:txBody>
      </p:sp>
      <p:pic>
        <p:nvPicPr>
          <p:cNvPr id="3" name="Picture 2"/>
          <p:cNvPicPr>
            <a:picLocks noChangeAspect="1"/>
          </p:cNvPicPr>
          <p:nvPr/>
        </p:nvPicPr>
        <p:blipFill>
          <a:blip r:embed="rId3"/>
          <a:stretch>
            <a:fillRect/>
          </a:stretch>
        </p:blipFill>
        <p:spPr>
          <a:xfrm>
            <a:off x="6019800" y="4489640"/>
            <a:ext cx="3016696" cy="2265966"/>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5602"/>
                                        </p:tgtEl>
                                        <p:attrNameLst>
                                          <p:attrName>style.visibility</p:attrName>
                                        </p:attrNameLst>
                                      </p:cBhvr>
                                      <p:to>
                                        <p:strVal val="visible"/>
                                      </p:to>
                                    </p:set>
                                    <p:animEffect transition="in" filter="fade">
                                      <p:cBhvr>
                                        <p:cTn id="7" dur="2000"/>
                                        <p:tgtEl>
                                          <p:spTgt spid="2560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5603"/>
                                        </p:tgtEl>
                                        <p:attrNameLst>
                                          <p:attrName>style.visibility</p:attrName>
                                        </p:attrNameLst>
                                      </p:cBhvr>
                                      <p:to>
                                        <p:strVal val="visible"/>
                                      </p:to>
                                    </p:set>
                                    <p:animEffect transition="in" filter="fade">
                                      <p:cBhvr>
                                        <p:cTn id="10" dur="2000"/>
                                        <p:tgtEl>
                                          <p:spTgt spid="2560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2" grpId="0"/>
      <p:bldP spid="25603" grpId="0"/>
    </p:bldLst>
  </p:timing>
</p:sld>
</file>

<file path=ppt/slides/slide7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914400" y="333375"/>
            <a:ext cx="8229600" cy="1143000"/>
          </a:xfrm>
        </p:spPr>
        <p:txBody>
          <a:bodyPr lIns="90488" tIns="44450" rIns="90488" bIns="44450" anchor="ctr">
            <a:normAutofit/>
          </a:bodyPr>
          <a:lstStyle/>
          <a:p>
            <a:pPr eaLnBrk="1" hangingPunct="1"/>
            <a:r>
              <a:rPr lang="en-GB" sz="2400" b="1"/>
              <a:t>A good literature review should be characterised by:</a:t>
            </a:r>
            <a:br>
              <a:rPr lang="en-GB" sz="2400" b="1"/>
            </a:br>
            <a:r>
              <a:rPr lang="en-GB" sz="2400" b="1"/>
              <a:t>(Wood, 2014)</a:t>
            </a:r>
          </a:p>
        </p:txBody>
      </p:sp>
      <p:sp>
        <p:nvSpPr>
          <p:cNvPr id="26627" name="Rectangle 3"/>
          <p:cNvSpPr>
            <a:spLocks noGrp="1" noChangeArrowheads="1"/>
          </p:cNvSpPr>
          <p:nvPr>
            <p:ph idx="1"/>
          </p:nvPr>
        </p:nvSpPr>
        <p:spPr>
          <a:xfrm>
            <a:off x="35496" y="1844824"/>
            <a:ext cx="4608512" cy="4464496"/>
          </a:xfrm>
        </p:spPr>
        <p:txBody>
          <a:bodyPr lIns="90488" tIns="44450" rIns="90488" bIns="44450">
            <a:normAutofit fontScale="92500" lnSpcReduction="20000"/>
          </a:bodyPr>
          <a:lstStyle/>
          <a:p>
            <a:pPr eaLnBrk="1" hangingPunct="1"/>
            <a:r>
              <a:rPr lang="en-GB">
                <a:solidFill>
                  <a:srgbClr val="FFFF00"/>
                </a:solidFill>
              </a:rPr>
              <a:t>Purposes of a review being accomplished</a:t>
            </a:r>
          </a:p>
          <a:p>
            <a:pPr eaLnBrk="1" hangingPunct="1"/>
            <a:r>
              <a:rPr lang="en-GB"/>
              <a:t>Evidence of a critique (analysis and synthesis)</a:t>
            </a:r>
          </a:p>
          <a:p>
            <a:pPr eaLnBrk="1" hangingPunct="1"/>
            <a:r>
              <a:rPr lang="en-GB">
                <a:solidFill>
                  <a:srgbClr val="FFFF00"/>
                </a:solidFill>
              </a:rPr>
              <a:t>Primary sources</a:t>
            </a:r>
          </a:p>
          <a:p>
            <a:pPr eaLnBrk="1" hangingPunct="1"/>
            <a:r>
              <a:rPr lang="en-GB"/>
              <a:t>Number of references used</a:t>
            </a:r>
          </a:p>
          <a:p>
            <a:pPr eaLnBrk="1" hangingPunct="1"/>
            <a:r>
              <a:rPr lang="en-GB">
                <a:solidFill>
                  <a:srgbClr val="FFFF00"/>
                </a:solidFill>
              </a:rPr>
              <a:t>Paraphrase rather than quote</a:t>
            </a:r>
          </a:p>
          <a:p>
            <a:pPr eaLnBrk="1" hangingPunct="1"/>
            <a:r>
              <a:rPr lang="en-GB"/>
              <a:t>Logical structure and reasoning</a:t>
            </a:r>
          </a:p>
        </p:txBody>
      </p:sp>
      <p:sp>
        <p:nvSpPr>
          <p:cNvPr id="68610" name="Footer Placeholder 4"/>
          <p:cNvSpPr>
            <a:spLocks noGrp="1"/>
          </p:cNvSpPr>
          <p:nvPr>
            <p:ph type="ftr" sz="quarter" idx="11"/>
          </p:nvPr>
        </p:nvSpPr>
        <p:spPr>
          <a:noFill/>
        </p:spPr>
        <p:txBody>
          <a:bodyPr/>
          <a:lstStyle/>
          <a:p>
            <a:r>
              <a:rPr lang="en-GB" smtClean="0"/>
              <a:t>CH2021 postgraduate</a:t>
            </a:r>
            <a:endParaRPr lang="en-GB"/>
          </a:p>
        </p:txBody>
      </p:sp>
      <p:sp>
        <p:nvSpPr>
          <p:cNvPr id="68611" name="Slide Number Placeholder 5"/>
          <p:cNvSpPr>
            <a:spLocks noGrp="1"/>
          </p:cNvSpPr>
          <p:nvPr>
            <p:ph type="sldNum" sz="quarter" idx="12"/>
          </p:nvPr>
        </p:nvSpPr>
        <p:spPr>
          <a:noFill/>
        </p:spPr>
        <p:txBody>
          <a:bodyPr/>
          <a:lstStyle/>
          <a:p>
            <a:fld id="{9CBF6DFB-5892-442E-9953-9D93DF5869F4}" type="slidenum">
              <a:rPr lang="en-GB" smtClean="0"/>
              <a:pPr/>
              <a:t>71</a:t>
            </a:fld>
            <a:endParaRPr lang="en-GB"/>
          </a:p>
        </p:txBody>
      </p:sp>
      <p:pic>
        <p:nvPicPr>
          <p:cNvPr id="2" name="Picture 1"/>
          <p:cNvPicPr>
            <a:picLocks noChangeAspect="1"/>
          </p:cNvPicPr>
          <p:nvPr/>
        </p:nvPicPr>
        <p:blipFill>
          <a:blip r:embed="rId3"/>
          <a:stretch>
            <a:fillRect/>
          </a:stretch>
        </p:blipFill>
        <p:spPr>
          <a:xfrm>
            <a:off x="3419872" y="1589119"/>
            <a:ext cx="6096528" cy="4084674"/>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6626"/>
                                        </p:tgtEl>
                                        <p:attrNameLst>
                                          <p:attrName>style.visibility</p:attrName>
                                        </p:attrNameLst>
                                      </p:cBhvr>
                                      <p:to>
                                        <p:strVal val="visible"/>
                                      </p:to>
                                    </p:set>
                                    <p:animEffect transition="in" filter="fade">
                                      <p:cBhvr>
                                        <p:cTn id="7" dur="2000"/>
                                        <p:tgtEl>
                                          <p:spTgt spid="2662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6627"/>
                                        </p:tgtEl>
                                        <p:attrNameLst>
                                          <p:attrName>style.visibility</p:attrName>
                                        </p:attrNameLst>
                                      </p:cBhvr>
                                      <p:to>
                                        <p:strVal val="visible"/>
                                      </p:to>
                                    </p:set>
                                    <p:animEffect transition="in" filter="fade">
                                      <p:cBhvr>
                                        <p:cTn id="10" dur="2000"/>
                                        <p:tgtEl>
                                          <p:spTgt spid="266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6" grpId="0"/>
      <p:bldP spid="26627" grpId="0"/>
    </p:bldLst>
  </p:timing>
</p:sld>
</file>

<file path=ppt/slides/slide7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lIns="90488" tIns="44450" rIns="90488" bIns="44450" anchor="ctr">
            <a:normAutofit/>
          </a:bodyPr>
          <a:lstStyle/>
          <a:p>
            <a:pPr eaLnBrk="1" hangingPunct="1"/>
            <a:r>
              <a:rPr lang="en-GB" sz="3600" b="1"/>
              <a:t>Conclusion</a:t>
            </a:r>
          </a:p>
        </p:txBody>
      </p:sp>
      <p:sp>
        <p:nvSpPr>
          <p:cNvPr id="27651" name="Rectangle 3"/>
          <p:cNvSpPr>
            <a:spLocks noGrp="1" noChangeArrowheads="1"/>
          </p:cNvSpPr>
          <p:nvPr>
            <p:ph idx="1"/>
          </p:nvPr>
        </p:nvSpPr>
        <p:spPr>
          <a:xfrm rot="19794539">
            <a:off x="457200" y="1600200"/>
            <a:ext cx="7467600" cy="4525963"/>
          </a:xfrm>
        </p:spPr>
        <p:txBody>
          <a:bodyPr lIns="90488" tIns="44450" rIns="90488" bIns="44450"/>
          <a:lstStyle/>
          <a:p>
            <a:pPr eaLnBrk="1" hangingPunct="1"/>
            <a:r>
              <a:rPr lang="en-GB"/>
              <a:t>A literature review is a piece of evaluative and interpretive prose, not a list describing or summarising one piece of literature after another (Gammon, 2016)</a:t>
            </a:r>
          </a:p>
          <a:p>
            <a:pPr eaLnBrk="1" hangingPunct="1"/>
            <a:r>
              <a:rPr lang="en-GB">
                <a:solidFill>
                  <a:srgbClr val="FFFF00"/>
                </a:solidFill>
              </a:rPr>
              <a:t>Synthesise and evaluate in relation to your conceptual framework.</a:t>
            </a:r>
          </a:p>
        </p:txBody>
      </p:sp>
      <p:sp>
        <p:nvSpPr>
          <p:cNvPr id="69634" name="Footer Placeholder 4"/>
          <p:cNvSpPr>
            <a:spLocks noGrp="1"/>
          </p:cNvSpPr>
          <p:nvPr>
            <p:ph type="ftr" sz="quarter" idx="11"/>
          </p:nvPr>
        </p:nvSpPr>
        <p:spPr>
          <a:noFill/>
        </p:spPr>
        <p:txBody>
          <a:bodyPr/>
          <a:lstStyle/>
          <a:p>
            <a:r>
              <a:rPr lang="en-GB" smtClean="0"/>
              <a:t>CH2021 postgraduate</a:t>
            </a:r>
            <a:endParaRPr lang="en-GB"/>
          </a:p>
        </p:txBody>
      </p:sp>
      <p:sp>
        <p:nvSpPr>
          <p:cNvPr id="69635" name="Slide Number Placeholder 5"/>
          <p:cNvSpPr>
            <a:spLocks noGrp="1"/>
          </p:cNvSpPr>
          <p:nvPr>
            <p:ph type="sldNum" sz="quarter" idx="12"/>
          </p:nvPr>
        </p:nvSpPr>
        <p:spPr>
          <a:noFill/>
        </p:spPr>
        <p:txBody>
          <a:bodyPr/>
          <a:lstStyle/>
          <a:p>
            <a:fld id="{8AE8604E-B698-499E-9E0A-DE7D2ED4E892}" type="slidenum">
              <a:rPr lang="en-GB" smtClean="0"/>
              <a:pPr/>
              <a:t>72</a:t>
            </a:fld>
            <a:endParaRPr lang="en-GB"/>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7650"/>
                                        </p:tgtEl>
                                        <p:attrNameLst>
                                          <p:attrName>style.visibility</p:attrName>
                                        </p:attrNameLst>
                                      </p:cBhvr>
                                      <p:to>
                                        <p:strVal val="visible"/>
                                      </p:to>
                                    </p:set>
                                    <p:animEffect transition="in" filter="fade">
                                      <p:cBhvr>
                                        <p:cTn id="7" dur="2000"/>
                                        <p:tgtEl>
                                          <p:spTgt spid="2765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7651"/>
                                        </p:tgtEl>
                                        <p:attrNameLst>
                                          <p:attrName>style.visibility</p:attrName>
                                        </p:attrNameLst>
                                      </p:cBhvr>
                                      <p:to>
                                        <p:strVal val="visible"/>
                                      </p:to>
                                    </p:set>
                                    <p:animEffect transition="in" filter="fade">
                                      <p:cBhvr>
                                        <p:cTn id="10" dur="2000"/>
                                        <p:tgtEl>
                                          <p:spTgt spid="276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0" grpId="0"/>
      <p:bldP spid="27651" grpId="0"/>
    </p:bldLst>
  </p:timing>
</p:sld>
</file>

<file path=ppt/slides/slide7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8674" name="Rectangle 2"/>
          <p:cNvSpPr>
            <a:spLocks noGrp="1" noChangeArrowheads="1"/>
          </p:cNvSpPr>
          <p:nvPr>
            <p:ph type="ctrTitle"/>
          </p:nvPr>
        </p:nvSpPr>
        <p:spPr>
          <a:xfrm>
            <a:off x="3473570" y="457200"/>
            <a:ext cx="5060830" cy="1731336"/>
          </a:xfrm>
        </p:spPr>
        <p:txBody>
          <a:bodyPr lIns="90488" tIns="44450" rIns="90488" bIns="44450" anchor="ctr"/>
          <a:lstStyle/>
          <a:p>
            <a:pPr eaLnBrk="1" hangingPunct="1"/>
            <a:r>
              <a:rPr lang="en-GB" sz="3200" b="1" dirty="0"/>
              <a:t>How to Choose a Suitable Methodology</a:t>
            </a:r>
          </a:p>
        </p:txBody>
      </p:sp>
      <p:sp>
        <p:nvSpPr>
          <p:cNvPr id="28675" name="Rectangle 3"/>
          <p:cNvSpPr>
            <a:spLocks noGrp="1" noChangeArrowheads="1"/>
          </p:cNvSpPr>
          <p:nvPr>
            <p:ph type="subTitle" idx="1"/>
          </p:nvPr>
        </p:nvSpPr>
        <p:spPr>
          <a:xfrm>
            <a:off x="827088" y="4365625"/>
            <a:ext cx="8153400" cy="1752600"/>
          </a:xfrm>
        </p:spPr>
        <p:txBody>
          <a:bodyPr lIns="90488" tIns="44450" rIns="90488" bIns="44450">
            <a:normAutofit lnSpcReduction="10000"/>
          </a:bodyPr>
          <a:lstStyle/>
          <a:p>
            <a:pPr algn="l" eaLnBrk="1" hangingPunct="1">
              <a:buFont typeface="Wingdings" pitchFamily="2" charset="2"/>
              <a:buChar char="¡"/>
            </a:pPr>
            <a:r>
              <a:rPr lang="en-GB" sz="2500" dirty="0">
                <a:solidFill>
                  <a:srgbClr val="FFFF00"/>
                </a:solidFill>
              </a:rPr>
              <a:t>Reflect overall research strategy (Mason, 1996)</a:t>
            </a:r>
          </a:p>
          <a:p>
            <a:pPr algn="l" eaLnBrk="1" hangingPunct="1">
              <a:buFont typeface="Wingdings" pitchFamily="2" charset="2"/>
              <a:buChar char="¡"/>
            </a:pPr>
            <a:r>
              <a:rPr lang="en-GB" sz="2500" dirty="0">
                <a:solidFill>
                  <a:srgbClr val="FFFF00"/>
                </a:solidFill>
              </a:rPr>
              <a:t>What is a research strategy?</a:t>
            </a:r>
          </a:p>
          <a:p>
            <a:pPr algn="l" eaLnBrk="1" hangingPunct="1">
              <a:buFont typeface="Wingdings" pitchFamily="2" charset="2"/>
              <a:buChar char="¡"/>
            </a:pPr>
            <a:r>
              <a:rPr lang="en-GB" sz="2500" dirty="0">
                <a:solidFill>
                  <a:srgbClr val="FFFF00"/>
                </a:solidFill>
              </a:rPr>
              <a:t>Action research, case studies, experiments, surveys (Robson, </a:t>
            </a:r>
            <a:r>
              <a:rPr lang="en-GB" sz="2500" dirty="0" smtClean="0">
                <a:solidFill>
                  <a:srgbClr val="FFFF00"/>
                </a:solidFill>
              </a:rPr>
              <a:t>1993; Rees 2019)</a:t>
            </a:r>
            <a:endParaRPr lang="en-GB" sz="2500" dirty="0">
              <a:solidFill>
                <a:srgbClr val="FFFF00"/>
              </a:solidFill>
            </a:endParaRPr>
          </a:p>
        </p:txBody>
      </p:sp>
      <p:sp>
        <p:nvSpPr>
          <p:cNvPr id="70658" name="Rectangle 9"/>
          <p:cNvSpPr>
            <a:spLocks noGrp="1" noChangeArrowheads="1"/>
          </p:cNvSpPr>
          <p:nvPr>
            <p:ph type="ftr" sz="quarter" idx="11"/>
          </p:nvPr>
        </p:nvSpPr>
        <p:spPr>
          <a:noFill/>
        </p:spPr>
        <p:txBody>
          <a:bodyPr/>
          <a:lstStyle/>
          <a:p>
            <a:r>
              <a:rPr lang="en-GB" smtClean="0"/>
              <a:t>CH2021 postgraduate</a:t>
            </a:r>
            <a:endParaRPr lang="en-GB"/>
          </a:p>
        </p:txBody>
      </p:sp>
      <p:sp>
        <p:nvSpPr>
          <p:cNvPr id="70659" name="Rectangle 10"/>
          <p:cNvSpPr>
            <a:spLocks noGrp="1" noChangeArrowheads="1"/>
          </p:cNvSpPr>
          <p:nvPr>
            <p:ph type="sldNum" sz="quarter" idx="12"/>
          </p:nvPr>
        </p:nvSpPr>
        <p:spPr>
          <a:noFill/>
        </p:spPr>
        <p:txBody>
          <a:bodyPr/>
          <a:lstStyle/>
          <a:p>
            <a:fld id="{9DFA3242-6A7B-4D17-9538-E7A1ABE3EA84}" type="slidenum">
              <a:rPr lang="en-GB" smtClean="0"/>
              <a:pPr/>
              <a:t>73</a:t>
            </a:fld>
            <a:endParaRPr lang="en-GB"/>
          </a:p>
        </p:txBody>
      </p:sp>
      <p:sp>
        <p:nvSpPr>
          <p:cNvPr id="70663" name="Text Box 5"/>
          <p:cNvSpPr txBox="1">
            <a:spLocks noChangeArrowheads="1"/>
          </p:cNvSpPr>
          <p:nvPr/>
        </p:nvSpPr>
        <p:spPr bwMode="auto">
          <a:xfrm>
            <a:off x="971550" y="2492375"/>
            <a:ext cx="7696200" cy="1920875"/>
          </a:xfrm>
          <a:prstGeom prst="rect">
            <a:avLst/>
          </a:prstGeom>
          <a:noFill/>
          <a:ln w="12700">
            <a:noFill/>
            <a:miter lim="800000"/>
            <a:headEnd/>
            <a:tailEnd/>
          </a:ln>
        </p:spPr>
        <p:txBody>
          <a:bodyPr>
            <a:spAutoFit/>
          </a:bodyPr>
          <a:lstStyle/>
          <a:p>
            <a:pPr algn="ctr">
              <a:spcBef>
                <a:spcPct val="20000"/>
              </a:spcBef>
              <a:buClr>
                <a:schemeClr val="tx2"/>
              </a:buClr>
              <a:buSzPct val="115000"/>
            </a:pPr>
            <a:r>
              <a:rPr lang="en-GB" sz="2800" dirty="0">
                <a:latin typeface="Times New Roman" pitchFamily="18" charset="0"/>
              </a:rPr>
              <a:t>“</a:t>
            </a:r>
            <a:r>
              <a:rPr lang="en-GB" sz="2800" i="1" dirty="0">
                <a:latin typeface="Times New Roman" pitchFamily="18" charset="0"/>
              </a:rPr>
              <a:t>Knowing what you want to find out leads inexorably to the question of how you will get the information.”  (Miles &amp; Huberman, 1984, p. 42)</a:t>
            </a:r>
          </a:p>
          <a:p>
            <a:pPr>
              <a:spcBef>
                <a:spcPct val="50000"/>
              </a:spcBef>
            </a:pPr>
            <a:endParaRPr lang="en-GB" dirty="0">
              <a:latin typeface="Times New Roman" pitchFamily="18" charset="0"/>
            </a:endParaRPr>
          </a:p>
        </p:txBody>
      </p:sp>
      <p:pic>
        <p:nvPicPr>
          <p:cNvPr id="3" name="Picture 2"/>
          <p:cNvPicPr>
            <a:picLocks noChangeAspect="1"/>
          </p:cNvPicPr>
          <p:nvPr/>
        </p:nvPicPr>
        <p:blipFill>
          <a:blip r:embed="rId3"/>
          <a:stretch>
            <a:fillRect/>
          </a:stretch>
        </p:blipFill>
        <p:spPr>
          <a:xfrm>
            <a:off x="79075" y="128665"/>
            <a:ext cx="3276600" cy="1961996"/>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8674"/>
                                        </p:tgtEl>
                                        <p:attrNameLst>
                                          <p:attrName>style.visibility</p:attrName>
                                        </p:attrNameLst>
                                      </p:cBhvr>
                                      <p:to>
                                        <p:strVal val="visible"/>
                                      </p:to>
                                    </p:set>
                                    <p:animEffect transition="in" filter="fade">
                                      <p:cBhvr>
                                        <p:cTn id="7" dur="2000"/>
                                        <p:tgtEl>
                                          <p:spTgt spid="2867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8675"/>
                                        </p:tgtEl>
                                        <p:attrNameLst>
                                          <p:attrName>style.visibility</p:attrName>
                                        </p:attrNameLst>
                                      </p:cBhvr>
                                      <p:to>
                                        <p:strVal val="visible"/>
                                      </p:to>
                                    </p:set>
                                    <p:animEffect transition="in" filter="fade">
                                      <p:cBhvr>
                                        <p:cTn id="10" dur="2000"/>
                                        <p:tgtEl>
                                          <p:spTgt spid="28675"/>
                                        </p:tgtEl>
                                      </p:cBhvr>
                                    </p:animEffect>
                                  </p:childTnLst>
                                </p:cTn>
                              </p:par>
                            </p:childTnLst>
                          </p:cTn>
                        </p:par>
                      </p:childTnLst>
                    </p:cTn>
                  </p:par>
                  <p:par>
                    <p:cTn id="11" fill="hold">
                      <p:stCondLst>
                        <p:cond delay="indefinite"/>
                      </p:stCondLst>
                      <p:childTnLst>
                        <p:par>
                          <p:cTn id="12" fill="hold">
                            <p:stCondLst>
                              <p:cond delay="0"/>
                            </p:stCondLst>
                            <p:childTnLst>
                              <p:par>
                                <p:cTn id="13" presetID="45" presetClass="entr" presetSubtype="0" fill="hold" grpId="0" nodeType="clickEffect">
                                  <p:stCondLst>
                                    <p:cond delay="0"/>
                                  </p:stCondLst>
                                  <p:childTnLst>
                                    <p:set>
                                      <p:cBhvr>
                                        <p:cTn id="14" dur="1" fill="hold">
                                          <p:stCondLst>
                                            <p:cond delay="0"/>
                                          </p:stCondLst>
                                        </p:cTn>
                                        <p:tgtEl>
                                          <p:spTgt spid="70663"/>
                                        </p:tgtEl>
                                        <p:attrNameLst>
                                          <p:attrName>style.visibility</p:attrName>
                                        </p:attrNameLst>
                                      </p:cBhvr>
                                      <p:to>
                                        <p:strVal val="visible"/>
                                      </p:to>
                                    </p:set>
                                    <p:animEffect transition="in" filter="fade">
                                      <p:cBhvr>
                                        <p:cTn id="15" dur="2000"/>
                                        <p:tgtEl>
                                          <p:spTgt spid="70663"/>
                                        </p:tgtEl>
                                      </p:cBhvr>
                                    </p:animEffect>
                                    <p:anim calcmode="lin" valueType="num">
                                      <p:cBhvr>
                                        <p:cTn id="16" dur="2000" fill="hold"/>
                                        <p:tgtEl>
                                          <p:spTgt spid="70663"/>
                                        </p:tgtEl>
                                        <p:attrNameLst>
                                          <p:attrName>ppt_w</p:attrName>
                                        </p:attrNameLst>
                                      </p:cBhvr>
                                      <p:tavLst>
                                        <p:tav tm="0" fmla="#ppt_w*sin(2.5*pi*$)">
                                          <p:val>
                                            <p:fltVal val="0"/>
                                          </p:val>
                                        </p:tav>
                                        <p:tav tm="100000">
                                          <p:val>
                                            <p:fltVal val="1"/>
                                          </p:val>
                                        </p:tav>
                                      </p:tavLst>
                                    </p:anim>
                                    <p:anim calcmode="lin" valueType="num">
                                      <p:cBhvr>
                                        <p:cTn id="17" dur="2000" fill="hold"/>
                                        <p:tgtEl>
                                          <p:spTgt spid="70663"/>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4" grpId="0"/>
      <p:bldP spid="28675" grpId="0"/>
      <p:bldP spid="70663" grpId="0"/>
    </p:bld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ext Box 2"/>
          <p:cNvSpPr txBox="1">
            <a:spLocks noChangeArrowheads="1"/>
          </p:cNvSpPr>
          <p:nvPr/>
        </p:nvSpPr>
        <p:spPr bwMode="auto">
          <a:xfrm>
            <a:off x="338384" y="364183"/>
            <a:ext cx="8805616" cy="7694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0" hangingPunct="0"/>
            <a:r>
              <a:rPr lang="en-US" sz="4400" b="1" dirty="0" smtClean="0"/>
              <a:t>Background considerations</a:t>
            </a:r>
            <a:endParaRPr lang="en-US" sz="4400" b="1" dirty="0"/>
          </a:p>
        </p:txBody>
      </p:sp>
      <p:sp>
        <p:nvSpPr>
          <p:cNvPr id="21507" name="Text Box 3"/>
          <p:cNvSpPr txBox="1">
            <a:spLocks noChangeArrowheads="1"/>
          </p:cNvSpPr>
          <p:nvPr/>
        </p:nvSpPr>
        <p:spPr bwMode="auto">
          <a:xfrm>
            <a:off x="88813" y="1697420"/>
            <a:ext cx="9582944" cy="45243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marL="571500" indent="-571500" eaLnBrk="0" hangingPunct="0">
              <a:buFont typeface="Arial" panose="020B0604020202020204" pitchFamily="34" charset="0"/>
              <a:buChar char="•"/>
            </a:pPr>
            <a:r>
              <a:rPr lang="en-US" sz="3600" dirty="0" smtClean="0"/>
              <a:t>Background</a:t>
            </a:r>
          </a:p>
          <a:p>
            <a:pPr marL="1028700" lvl="1" indent="-571500" eaLnBrk="0" hangingPunct="0">
              <a:buFont typeface="Arial" panose="020B0604020202020204" pitchFamily="34" charset="0"/>
              <a:buChar char="•"/>
            </a:pPr>
            <a:r>
              <a:rPr lang="en-US" sz="3600" dirty="0" smtClean="0">
                <a:solidFill>
                  <a:srgbClr val="FFFF00"/>
                </a:solidFill>
              </a:rPr>
              <a:t>Each </a:t>
            </a:r>
            <a:r>
              <a:rPr lang="en-US" sz="3600" dirty="0">
                <a:solidFill>
                  <a:srgbClr val="FFFF00"/>
                </a:solidFill>
              </a:rPr>
              <a:t>objective requires activities</a:t>
            </a:r>
          </a:p>
          <a:p>
            <a:pPr marL="1028700" lvl="1" indent="-571500" eaLnBrk="0" hangingPunct="0">
              <a:buFont typeface="Arial" panose="020B0604020202020204" pitchFamily="34" charset="0"/>
              <a:buChar char="•"/>
            </a:pPr>
            <a:r>
              <a:rPr lang="en-US" sz="3600" dirty="0">
                <a:solidFill>
                  <a:srgbClr val="FFFF00"/>
                </a:solidFill>
              </a:rPr>
              <a:t>Valid evidence gathering techniques</a:t>
            </a:r>
          </a:p>
          <a:p>
            <a:pPr marL="1028700" lvl="1" indent="-571500" eaLnBrk="0" hangingPunct="0">
              <a:buFont typeface="Arial" panose="020B0604020202020204" pitchFamily="34" charset="0"/>
              <a:buChar char="•"/>
            </a:pPr>
            <a:r>
              <a:rPr lang="en-US" sz="3600" dirty="0">
                <a:solidFill>
                  <a:srgbClr val="FFFF00"/>
                </a:solidFill>
              </a:rPr>
              <a:t>Leads to research method</a:t>
            </a:r>
          </a:p>
          <a:p>
            <a:pPr marL="571500" indent="-571500" eaLnBrk="0" hangingPunct="0">
              <a:buFont typeface="Arial" panose="020B0604020202020204" pitchFamily="34" charset="0"/>
              <a:buChar char="•"/>
            </a:pPr>
            <a:endParaRPr lang="en-US" sz="3600" dirty="0" smtClean="0"/>
          </a:p>
          <a:p>
            <a:pPr marL="571500" indent="-571500" eaLnBrk="0" hangingPunct="0">
              <a:buFont typeface="Arial" panose="020B0604020202020204" pitchFamily="34" charset="0"/>
              <a:buChar char="•"/>
            </a:pPr>
            <a:r>
              <a:rPr lang="en-US" sz="3600" dirty="0" smtClean="0"/>
              <a:t>Hence</a:t>
            </a:r>
            <a:endParaRPr lang="en-US" sz="3600" dirty="0"/>
          </a:p>
          <a:p>
            <a:pPr marL="1028700" lvl="1" indent="-571500" eaLnBrk="0" hangingPunct="0">
              <a:buFont typeface="Arial" panose="020B0604020202020204" pitchFamily="34" charset="0"/>
              <a:buChar char="•"/>
            </a:pPr>
            <a:r>
              <a:rPr lang="en-US" sz="3600" dirty="0">
                <a:solidFill>
                  <a:srgbClr val="FFFF00"/>
                </a:solidFill>
              </a:rPr>
              <a:t>Approved valid patterns of </a:t>
            </a:r>
            <a:r>
              <a:rPr lang="en-US" sz="3600" dirty="0" smtClean="0">
                <a:solidFill>
                  <a:srgbClr val="FFFF00"/>
                </a:solidFill>
              </a:rPr>
              <a:t>activities</a:t>
            </a:r>
            <a:endParaRPr lang="en-US" sz="3600" dirty="0">
              <a:solidFill>
                <a:srgbClr val="FFFF00"/>
              </a:solidFill>
            </a:endParaRPr>
          </a:p>
          <a:p>
            <a:pPr marL="1028700" lvl="1" indent="-571500" eaLnBrk="0" hangingPunct="0">
              <a:buFont typeface="Arial" panose="020B0604020202020204" pitchFamily="34" charset="0"/>
              <a:buChar char="•"/>
            </a:pPr>
            <a:r>
              <a:rPr lang="en-US" sz="3600" dirty="0">
                <a:solidFill>
                  <a:srgbClr val="FFFF00"/>
                </a:solidFill>
              </a:rPr>
              <a:t>Activities produce deliverables</a:t>
            </a:r>
          </a:p>
        </p:txBody>
      </p:sp>
      <p:sp>
        <p:nvSpPr>
          <p:cNvPr id="2" name="Footer Placeholder 1"/>
          <p:cNvSpPr>
            <a:spLocks noGrp="1"/>
          </p:cNvSpPr>
          <p:nvPr>
            <p:ph type="ftr" sz="quarter" idx="11"/>
          </p:nvPr>
        </p:nvSpPr>
        <p:spPr/>
        <p:txBody>
          <a:bodyPr/>
          <a:lstStyle/>
          <a:p>
            <a:pPr>
              <a:defRPr/>
            </a:pPr>
            <a:r>
              <a:rPr lang="en-GB" smtClean="0"/>
              <a:t>CH2021 postgraduate</a:t>
            </a:r>
            <a:endParaRPr lang="en-GB"/>
          </a:p>
        </p:txBody>
      </p:sp>
      <p:sp>
        <p:nvSpPr>
          <p:cNvPr id="3" name="Slide Number Placeholder 2"/>
          <p:cNvSpPr>
            <a:spLocks noGrp="1"/>
          </p:cNvSpPr>
          <p:nvPr>
            <p:ph type="sldNum" sz="quarter" idx="12"/>
          </p:nvPr>
        </p:nvSpPr>
        <p:spPr/>
        <p:txBody>
          <a:bodyPr/>
          <a:lstStyle/>
          <a:p>
            <a:pPr>
              <a:defRPr/>
            </a:pPr>
            <a:fld id="{591BDF92-9956-4B95-A664-915A97DDFCCA}" type="slidenum">
              <a:rPr lang="en-GB" smtClean="0"/>
              <a:pPr>
                <a:defRPr/>
              </a:pPr>
              <a:t>74</a:t>
            </a:fld>
            <a:endParaRPr lang="en-GB"/>
          </a:p>
        </p:txBody>
      </p:sp>
    </p:spTree>
    <p:extLst>
      <p:ext uri="{BB962C8B-B14F-4D97-AF65-F5344CB8AC3E}">
        <p14:creationId xmlns:p14="http://schemas.microsoft.com/office/powerpoint/2010/main" val="18209763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1507">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1507">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1507">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1507">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1507">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1507">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7" grpId="0" build="p"/>
    </p:bld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Methodology</a:t>
            </a:r>
            <a:endParaRPr lang="en-GB" dirty="0"/>
          </a:p>
        </p:txBody>
      </p:sp>
      <p:sp>
        <p:nvSpPr>
          <p:cNvPr id="3" name="Content Placeholder 2"/>
          <p:cNvSpPr>
            <a:spLocks noGrp="1"/>
          </p:cNvSpPr>
          <p:nvPr>
            <p:ph idx="1"/>
          </p:nvPr>
        </p:nvSpPr>
        <p:spPr/>
        <p:txBody>
          <a:bodyPr>
            <a:normAutofit lnSpcReduction="10000"/>
          </a:bodyPr>
          <a:lstStyle/>
          <a:p>
            <a:r>
              <a:rPr lang="en-GB" dirty="0" smtClean="0">
                <a:solidFill>
                  <a:srgbClr val="FFFF00"/>
                </a:solidFill>
              </a:rPr>
              <a:t>This should be detailed enough that another scientist could replicate the study</a:t>
            </a:r>
          </a:p>
          <a:p>
            <a:pPr lvl="1"/>
            <a:r>
              <a:rPr lang="en-GB" dirty="0" smtClean="0"/>
              <a:t>Where did the data set come from?</a:t>
            </a:r>
          </a:p>
          <a:p>
            <a:pPr lvl="1"/>
            <a:r>
              <a:rPr lang="en-GB" dirty="0" smtClean="0"/>
              <a:t>What software/hardware was used?</a:t>
            </a:r>
          </a:p>
          <a:p>
            <a:pPr lvl="1"/>
            <a:r>
              <a:rPr lang="en-GB" dirty="0" smtClean="0"/>
              <a:t>Was any software/hardware developed and, if so, what did it do?</a:t>
            </a:r>
          </a:p>
          <a:p>
            <a:r>
              <a:rPr lang="en-GB" dirty="0" smtClean="0">
                <a:solidFill>
                  <a:srgbClr val="FFFF00"/>
                </a:solidFill>
              </a:rPr>
              <a:t>This section may be compressed</a:t>
            </a:r>
          </a:p>
          <a:p>
            <a:pPr lvl="1"/>
            <a:r>
              <a:rPr lang="en-GB" dirty="0" smtClean="0"/>
              <a:t>If so then there will probably be a reference to a longer paper with more technical details</a:t>
            </a:r>
            <a:endParaRPr lang="en-GB" dirty="0"/>
          </a:p>
        </p:txBody>
      </p:sp>
      <p:sp>
        <p:nvSpPr>
          <p:cNvPr id="4" name="Slide Number Placeholder 3"/>
          <p:cNvSpPr>
            <a:spLocks noGrp="1"/>
          </p:cNvSpPr>
          <p:nvPr>
            <p:ph type="sldNum" sz="quarter" idx="12"/>
          </p:nvPr>
        </p:nvSpPr>
        <p:spPr/>
        <p:txBody>
          <a:bodyPr/>
          <a:lstStyle/>
          <a:p>
            <a:fld id="{9D8DC0F4-76EC-4928-B389-C9FEDA3416A3}" type="slidenum">
              <a:rPr lang="en-GB" smtClean="0"/>
              <a:pPr/>
              <a:t>75</a:t>
            </a:fld>
            <a:endParaRPr lang="en-GB"/>
          </a:p>
        </p:txBody>
      </p:sp>
      <p:sp>
        <p:nvSpPr>
          <p:cNvPr id="5" name="Footer Placeholder 4"/>
          <p:cNvSpPr>
            <a:spLocks noGrp="1"/>
          </p:cNvSpPr>
          <p:nvPr>
            <p:ph type="ftr" sz="quarter" idx="11"/>
          </p:nvPr>
        </p:nvSpPr>
        <p:spPr/>
        <p:txBody>
          <a:bodyPr/>
          <a:lstStyle/>
          <a:p>
            <a:pPr>
              <a:defRPr/>
            </a:pPr>
            <a:r>
              <a:rPr lang="en-GB" smtClean="0"/>
              <a:t>CH2021 postgraduate</a:t>
            </a:r>
            <a:endParaRPr lang="en-GB"/>
          </a:p>
        </p:txBody>
      </p:sp>
    </p:spTree>
    <p:extLst>
      <p:ext uri="{BB962C8B-B14F-4D97-AF65-F5344CB8AC3E}">
        <p14:creationId xmlns:p14="http://schemas.microsoft.com/office/powerpoint/2010/main" val="2500319807"/>
      </p:ext>
    </p:extLst>
  </p:cSld>
  <p:clrMapOvr>
    <a:masterClrMapping/>
  </p:clrMapOvr>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0" y="0"/>
            <a:ext cx="9144000" cy="6858000"/>
          </a:xfrm>
          <a:prstGeom prst="rec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Footer Placeholder 3"/>
          <p:cNvSpPr>
            <a:spLocks noGrp="1"/>
          </p:cNvSpPr>
          <p:nvPr>
            <p:ph type="ftr" sz="quarter" idx="11"/>
          </p:nvPr>
        </p:nvSpPr>
        <p:spPr/>
        <p:txBody>
          <a:bodyPr/>
          <a:lstStyle/>
          <a:p>
            <a:pPr>
              <a:defRPr/>
            </a:pPr>
            <a:r>
              <a:rPr lang="en-GB" smtClean="0"/>
              <a:t>CH2021 postgraduate</a:t>
            </a:r>
            <a:endParaRPr lang="en-GB"/>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pPr>
                <a:defRPr/>
              </a:pPr>
              <a:t>76</a:t>
            </a:fld>
            <a:endParaRPr lang="en-GB"/>
          </a:p>
        </p:txBody>
      </p:sp>
      <p:pic>
        <p:nvPicPr>
          <p:cNvPr id="2253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835696" y="156859"/>
            <a:ext cx="5298778" cy="69703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53207752"/>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lIns="90488" tIns="44450" rIns="90488" bIns="44450" anchor="ctr">
            <a:normAutofit/>
          </a:bodyPr>
          <a:lstStyle/>
          <a:p>
            <a:pPr eaLnBrk="1" hangingPunct="1"/>
            <a:r>
              <a:rPr lang="en-GB" sz="2400" b="1"/>
              <a:t>Wide variety of methods available.  How to decide? Blaxter et. al. (1997)</a:t>
            </a:r>
            <a:r>
              <a:rPr lang="en-GB" sz="2800"/>
              <a:t> </a:t>
            </a:r>
          </a:p>
        </p:txBody>
      </p:sp>
      <p:sp>
        <p:nvSpPr>
          <p:cNvPr id="29699" name="Rectangle 3"/>
          <p:cNvSpPr>
            <a:spLocks noGrp="1" noChangeArrowheads="1"/>
          </p:cNvSpPr>
          <p:nvPr>
            <p:ph sz="half" idx="1"/>
          </p:nvPr>
        </p:nvSpPr>
        <p:spPr>
          <a:xfrm>
            <a:off x="0" y="1888573"/>
            <a:ext cx="3884637" cy="4114800"/>
          </a:xfrm>
        </p:spPr>
        <p:txBody>
          <a:bodyPr lIns="90488" tIns="44450" rIns="90488" bIns="44450"/>
          <a:lstStyle/>
          <a:p>
            <a:pPr eaLnBrk="1" hangingPunct="1"/>
            <a:r>
              <a:rPr lang="en-GB" sz="2500">
                <a:solidFill>
                  <a:srgbClr val="FFFF00"/>
                </a:solidFill>
              </a:rPr>
              <a:t>Research Families</a:t>
            </a:r>
          </a:p>
          <a:p>
            <a:pPr eaLnBrk="1" hangingPunct="1">
              <a:buFont typeface="Wingdings" pitchFamily="2" charset="2"/>
              <a:buNone/>
            </a:pPr>
            <a:endParaRPr lang="en-GB" sz="2500">
              <a:solidFill>
                <a:srgbClr val="FFFF00"/>
              </a:solidFill>
            </a:endParaRPr>
          </a:p>
          <a:p>
            <a:pPr eaLnBrk="1" hangingPunct="1"/>
            <a:r>
              <a:rPr lang="en-GB" sz="2500">
                <a:solidFill>
                  <a:srgbClr val="FFFF00"/>
                </a:solidFill>
              </a:rPr>
              <a:t>Research Strategies</a:t>
            </a:r>
          </a:p>
          <a:p>
            <a:pPr eaLnBrk="1" hangingPunct="1">
              <a:buFont typeface="Wingdings" pitchFamily="2" charset="2"/>
              <a:buNone/>
            </a:pPr>
            <a:endParaRPr lang="en-GB" sz="2500">
              <a:solidFill>
                <a:srgbClr val="FFFF00"/>
              </a:solidFill>
            </a:endParaRPr>
          </a:p>
          <a:p>
            <a:pPr eaLnBrk="1" hangingPunct="1"/>
            <a:r>
              <a:rPr lang="en-GB" sz="2500">
                <a:solidFill>
                  <a:srgbClr val="FFFF00"/>
                </a:solidFill>
              </a:rPr>
              <a:t>Research techniques/methods</a:t>
            </a:r>
          </a:p>
        </p:txBody>
      </p:sp>
      <p:sp>
        <p:nvSpPr>
          <p:cNvPr id="1027" name="Footer Placeholder 5"/>
          <p:cNvSpPr>
            <a:spLocks noGrp="1"/>
          </p:cNvSpPr>
          <p:nvPr>
            <p:ph type="ftr" sz="quarter" idx="11"/>
          </p:nvPr>
        </p:nvSpPr>
        <p:spPr>
          <a:noFill/>
        </p:spPr>
        <p:txBody>
          <a:bodyPr/>
          <a:lstStyle/>
          <a:p>
            <a:r>
              <a:rPr lang="en-GB" smtClean="0"/>
              <a:t>CH2021 postgraduate</a:t>
            </a:r>
            <a:endParaRPr lang="en-GB"/>
          </a:p>
        </p:txBody>
      </p:sp>
      <p:sp>
        <p:nvSpPr>
          <p:cNvPr id="1028" name="Slide Number Placeholder 6"/>
          <p:cNvSpPr>
            <a:spLocks noGrp="1"/>
          </p:cNvSpPr>
          <p:nvPr>
            <p:ph type="sldNum" sz="quarter" idx="12"/>
          </p:nvPr>
        </p:nvSpPr>
        <p:spPr>
          <a:noFill/>
        </p:spPr>
        <p:txBody>
          <a:bodyPr/>
          <a:lstStyle/>
          <a:p>
            <a:fld id="{BDBE55E0-AC33-4ABA-A6B5-55FFB17F7D0C}" type="slidenum">
              <a:rPr lang="en-GB" smtClean="0"/>
              <a:pPr/>
              <a:t>77</a:t>
            </a:fld>
            <a:endParaRPr lang="en-GB"/>
          </a:p>
        </p:txBody>
      </p:sp>
      <p:pic>
        <p:nvPicPr>
          <p:cNvPr id="3" name="Picture 2"/>
          <p:cNvPicPr>
            <a:picLocks noChangeAspect="1"/>
          </p:cNvPicPr>
          <p:nvPr/>
        </p:nvPicPr>
        <p:blipFill>
          <a:blip r:embed="rId3"/>
          <a:stretch>
            <a:fillRect/>
          </a:stretch>
        </p:blipFill>
        <p:spPr>
          <a:xfrm>
            <a:off x="5199387" y="4056616"/>
            <a:ext cx="3086100" cy="2317600"/>
          </a:xfrm>
          <a:prstGeom prst="rect">
            <a:avLst/>
          </a:prstGeom>
        </p:spPr>
      </p:pic>
      <p:pic>
        <p:nvPicPr>
          <p:cNvPr id="4" name="Picture 3"/>
          <p:cNvPicPr>
            <a:picLocks noChangeAspect="1"/>
          </p:cNvPicPr>
          <p:nvPr/>
        </p:nvPicPr>
        <p:blipFill>
          <a:blip r:embed="rId4"/>
          <a:stretch>
            <a:fillRect/>
          </a:stretch>
        </p:blipFill>
        <p:spPr>
          <a:xfrm>
            <a:off x="5199387" y="1417638"/>
            <a:ext cx="3086100" cy="1952625"/>
          </a:xfrm>
          <a:prstGeom prst="rect">
            <a:avLst/>
          </a:prstGeom>
        </p:spPr>
      </p:pic>
      <p:pic>
        <p:nvPicPr>
          <p:cNvPr id="5" name="Picture 4"/>
          <p:cNvPicPr>
            <a:picLocks noChangeAspect="1"/>
          </p:cNvPicPr>
          <p:nvPr/>
        </p:nvPicPr>
        <p:blipFill>
          <a:blip r:embed="rId5"/>
          <a:stretch>
            <a:fillRect/>
          </a:stretch>
        </p:blipFill>
        <p:spPr>
          <a:xfrm>
            <a:off x="990600" y="4828905"/>
            <a:ext cx="2705100" cy="1685925"/>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9698"/>
                                        </p:tgtEl>
                                        <p:attrNameLst>
                                          <p:attrName>style.visibility</p:attrName>
                                        </p:attrNameLst>
                                      </p:cBhvr>
                                      <p:to>
                                        <p:strVal val="visible"/>
                                      </p:to>
                                    </p:set>
                                    <p:animEffect transition="in" filter="fade">
                                      <p:cBhvr>
                                        <p:cTn id="7" dur="2000"/>
                                        <p:tgtEl>
                                          <p:spTgt spid="2969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9699"/>
                                        </p:tgtEl>
                                        <p:attrNameLst>
                                          <p:attrName>style.visibility</p:attrName>
                                        </p:attrNameLst>
                                      </p:cBhvr>
                                      <p:to>
                                        <p:strVal val="visible"/>
                                      </p:to>
                                    </p:set>
                                    <p:animEffect transition="in" filter="fade">
                                      <p:cBhvr>
                                        <p:cTn id="10" dur="2000"/>
                                        <p:tgtEl>
                                          <p:spTgt spid="2969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8" grpId="0"/>
      <p:bldP spid="29699" grpId="0"/>
    </p:bldLst>
  </p:timing>
</p:sld>
</file>

<file path=ppt/slides/slide7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lIns="90488" tIns="44450" rIns="90488" bIns="44450" anchor="ctr"/>
          <a:lstStyle/>
          <a:p>
            <a:pPr eaLnBrk="1" hangingPunct="1"/>
            <a:r>
              <a:rPr lang="en-GB" sz="2800"/>
              <a:t>Research Families</a:t>
            </a:r>
          </a:p>
        </p:txBody>
      </p:sp>
      <p:sp>
        <p:nvSpPr>
          <p:cNvPr id="30723" name="Rectangle 3"/>
          <p:cNvSpPr>
            <a:spLocks noGrp="1" noChangeArrowheads="1"/>
          </p:cNvSpPr>
          <p:nvPr>
            <p:ph idx="1"/>
          </p:nvPr>
        </p:nvSpPr>
        <p:spPr>
          <a:xfrm>
            <a:off x="1370013" y="1827213"/>
            <a:ext cx="3443287" cy="4114800"/>
          </a:xfrm>
        </p:spPr>
        <p:txBody>
          <a:bodyPr lIns="90488" tIns="44450" rIns="90488" bIns="44450">
            <a:normAutofit lnSpcReduction="10000"/>
          </a:bodyPr>
          <a:lstStyle/>
          <a:p>
            <a:pPr eaLnBrk="1" hangingPunct="1"/>
            <a:r>
              <a:rPr lang="en-GB" dirty="0">
                <a:solidFill>
                  <a:srgbClr val="FFFF00"/>
                </a:solidFill>
              </a:rPr>
              <a:t>Quantitative OR</a:t>
            </a:r>
          </a:p>
          <a:p>
            <a:pPr eaLnBrk="1" hangingPunct="1"/>
            <a:r>
              <a:rPr lang="en-GB" dirty="0">
                <a:solidFill>
                  <a:srgbClr val="FFFF00"/>
                </a:solidFill>
              </a:rPr>
              <a:t>Qualitative</a:t>
            </a:r>
          </a:p>
          <a:p>
            <a:pPr eaLnBrk="1" hangingPunct="1">
              <a:buFont typeface="Wingdings" pitchFamily="2" charset="2"/>
              <a:buNone/>
            </a:pPr>
            <a:endParaRPr lang="en-GB" dirty="0">
              <a:solidFill>
                <a:srgbClr val="FFFF00"/>
              </a:solidFill>
            </a:endParaRPr>
          </a:p>
          <a:p>
            <a:pPr eaLnBrk="1" hangingPunct="1"/>
            <a:r>
              <a:rPr lang="en-GB" dirty="0">
                <a:solidFill>
                  <a:srgbClr val="FFFF00"/>
                </a:solidFill>
              </a:rPr>
              <a:t>Office </a:t>
            </a:r>
            <a:r>
              <a:rPr lang="en-GB" dirty="0" smtClean="0">
                <a:solidFill>
                  <a:srgbClr val="FFFF00"/>
                </a:solidFill>
              </a:rPr>
              <a:t>based, Fieldwork, laboratory</a:t>
            </a:r>
            <a:endParaRPr lang="en-GB" dirty="0">
              <a:solidFill>
                <a:srgbClr val="FFFF00"/>
              </a:solidFill>
            </a:endParaRPr>
          </a:p>
          <a:p>
            <a:pPr eaLnBrk="1" hangingPunct="1">
              <a:buFont typeface="Wingdings" pitchFamily="2" charset="2"/>
              <a:buNone/>
            </a:pPr>
            <a:endParaRPr lang="en-GB" dirty="0">
              <a:solidFill>
                <a:srgbClr val="FFFF00"/>
              </a:solidFill>
            </a:endParaRPr>
          </a:p>
          <a:p>
            <a:pPr eaLnBrk="1" hangingPunct="1"/>
            <a:r>
              <a:rPr lang="en-GB" dirty="0">
                <a:solidFill>
                  <a:srgbClr val="FFFF00"/>
                </a:solidFill>
              </a:rPr>
              <a:t>Combination</a:t>
            </a:r>
          </a:p>
        </p:txBody>
      </p:sp>
      <p:sp>
        <p:nvSpPr>
          <p:cNvPr id="71682" name="Footer Placeholder 4"/>
          <p:cNvSpPr>
            <a:spLocks noGrp="1"/>
          </p:cNvSpPr>
          <p:nvPr>
            <p:ph type="ftr" sz="quarter" idx="11"/>
          </p:nvPr>
        </p:nvSpPr>
        <p:spPr>
          <a:noFill/>
        </p:spPr>
        <p:txBody>
          <a:bodyPr/>
          <a:lstStyle/>
          <a:p>
            <a:r>
              <a:rPr lang="en-GB" smtClean="0"/>
              <a:t>CH2021 postgraduate</a:t>
            </a:r>
            <a:endParaRPr lang="en-GB"/>
          </a:p>
        </p:txBody>
      </p:sp>
      <p:sp>
        <p:nvSpPr>
          <p:cNvPr id="71683" name="Slide Number Placeholder 5"/>
          <p:cNvSpPr>
            <a:spLocks noGrp="1"/>
          </p:cNvSpPr>
          <p:nvPr>
            <p:ph type="sldNum" sz="quarter" idx="12"/>
          </p:nvPr>
        </p:nvSpPr>
        <p:spPr>
          <a:noFill/>
        </p:spPr>
        <p:txBody>
          <a:bodyPr/>
          <a:lstStyle/>
          <a:p>
            <a:fld id="{5A6122B6-D99A-4799-9739-2CE3EF21093D}" type="slidenum">
              <a:rPr lang="en-GB" smtClean="0"/>
              <a:pPr/>
              <a:t>78</a:t>
            </a:fld>
            <a:endParaRPr lang="en-GB"/>
          </a:p>
        </p:txBody>
      </p:sp>
      <p:pic>
        <p:nvPicPr>
          <p:cNvPr id="113666" name="Picture 2" descr="http://www.wellroundedkids.com/articles/cognitive/2004/08/family%2001.jpg"/>
          <p:cNvPicPr>
            <a:picLocks noChangeAspect="1" noChangeArrowheads="1"/>
          </p:cNvPicPr>
          <p:nvPr/>
        </p:nvPicPr>
        <p:blipFill>
          <a:blip r:embed="rId3" cstate="print"/>
          <a:srcRect/>
          <a:stretch>
            <a:fillRect/>
          </a:stretch>
        </p:blipFill>
        <p:spPr bwMode="auto">
          <a:xfrm>
            <a:off x="4643438" y="2500306"/>
            <a:ext cx="4061811" cy="2714644"/>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0722"/>
                                        </p:tgtEl>
                                        <p:attrNameLst>
                                          <p:attrName>style.visibility</p:attrName>
                                        </p:attrNameLst>
                                      </p:cBhvr>
                                      <p:to>
                                        <p:strVal val="visible"/>
                                      </p:to>
                                    </p:set>
                                    <p:animEffect transition="in" filter="fade">
                                      <p:cBhvr>
                                        <p:cTn id="7" dur="2000"/>
                                        <p:tgtEl>
                                          <p:spTgt spid="3072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0723"/>
                                        </p:tgtEl>
                                        <p:attrNameLst>
                                          <p:attrName>style.visibility</p:attrName>
                                        </p:attrNameLst>
                                      </p:cBhvr>
                                      <p:to>
                                        <p:strVal val="visible"/>
                                      </p:to>
                                    </p:set>
                                    <p:animEffect transition="in" filter="fade">
                                      <p:cBhvr>
                                        <p:cTn id="10" dur="2000"/>
                                        <p:tgtEl>
                                          <p:spTgt spid="307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2" grpId="0"/>
      <p:bldP spid="30723" grpId="0"/>
    </p:bldLst>
  </p:timing>
</p:sld>
</file>

<file path=ppt/slides/slide7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lIns="90488" tIns="44450" rIns="90488" bIns="44450" anchor="ctr"/>
          <a:lstStyle/>
          <a:p>
            <a:pPr eaLnBrk="1" hangingPunct="1"/>
            <a:r>
              <a:rPr lang="en-GB" sz="2800" dirty="0"/>
              <a:t>Research </a:t>
            </a:r>
            <a:r>
              <a:rPr lang="en-GB" sz="2800" dirty="0" smtClean="0"/>
              <a:t>Strategies</a:t>
            </a:r>
            <a:endParaRPr lang="en-GB" sz="2800" dirty="0"/>
          </a:p>
        </p:txBody>
      </p:sp>
      <p:sp>
        <p:nvSpPr>
          <p:cNvPr id="31747" name="Rectangle 3"/>
          <p:cNvSpPr>
            <a:spLocks noGrp="1" noChangeArrowheads="1"/>
          </p:cNvSpPr>
          <p:nvPr>
            <p:ph sz="half" idx="1"/>
          </p:nvPr>
        </p:nvSpPr>
        <p:spPr>
          <a:xfrm>
            <a:off x="283779" y="1267548"/>
            <a:ext cx="8343112" cy="5154516"/>
          </a:xfrm>
        </p:spPr>
        <p:txBody>
          <a:bodyPr lIns="90488" tIns="44450" rIns="90488" bIns="44450">
            <a:normAutofit fontScale="85000" lnSpcReduction="20000"/>
          </a:bodyPr>
          <a:lstStyle/>
          <a:p>
            <a:pPr eaLnBrk="1" hangingPunct="1">
              <a:buFont typeface="Wingdings" pitchFamily="2" charset="2"/>
              <a:buNone/>
            </a:pPr>
            <a:r>
              <a:rPr lang="en-GB" sz="2400" b="1" dirty="0"/>
              <a:t>Strategies</a:t>
            </a:r>
            <a:r>
              <a:rPr lang="en-GB" sz="2900" b="1" dirty="0"/>
              <a:t>	</a:t>
            </a:r>
            <a:r>
              <a:rPr lang="en-GB" sz="2500" dirty="0"/>
              <a:t>			</a:t>
            </a:r>
          </a:p>
          <a:p>
            <a:pPr eaLnBrk="1" hangingPunct="1"/>
            <a:r>
              <a:rPr lang="en-GB" sz="2500" dirty="0">
                <a:solidFill>
                  <a:srgbClr val="FFFF00"/>
                </a:solidFill>
              </a:rPr>
              <a:t>Action research	</a:t>
            </a:r>
            <a:endParaRPr lang="en-GB" sz="2500" dirty="0" smtClean="0">
              <a:solidFill>
                <a:srgbClr val="FFFF00"/>
              </a:solidFill>
            </a:endParaRPr>
          </a:p>
          <a:p>
            <a:pPr lvl="1">
              <a:lnSpc>
                <a:spcPct val="80000"/>
              </a:lnSpc>
              <a:spcBef>
                <a:spcPct val="0"/>
              </a:spcBef>
            </a:pPr>
            <a:r>
              <a:rPr lang="en-US" sz="2400" dirty="0">
                <a:latin typeface="Arial" pitchFamily="34" charset="0"/>
                <a:cs typeface="Arial" pitchFamily="34" charset="0"/>
              </a:rPr>
              <a:t>interacts with the object system of </a:t>
            </a:r>
            <a:r>
              <a:rPr lang="en-US" sz="2400" dirty="0" smtClean="0">
                <a:latin typeface="Arial" pitchFamily="34" charset="0"/>
                <a:cs typeface="Arial" pitchFamily="34" charset="0"/>
              </a:rPr>
              <a:t>study</a:t>
            </a:r>
          </a:p>
          <a:p>
            <a:pPr marL="448056" lvl="1" indent="0">
              <a:lnSpc>
                <a:spcPct val="80000"/>
              </a:lnSpc>
              <a:spcBef>
                <a:spcPct val="0"/>
              </a:spcBef>
              <a:buNone/>
            </a:pPr>
            <a:endParaRPr lang="en-US" sz="2400" dirty="0">
              <a:latin typeface="Arial" pitchFamily="34" charset="0"/>
              <a:cs typeface="Arial" pitchFamily="34" charset="0"/>
            </a:endParaRPr>
          </a:p>
          <a:p>
            <a:pPr lvl="1">
              <a:lnSpc>
                <a:spcPct val="80000"/>
              </a:lnSpc>
              <a:spcBef>
                <a:spcPct val="0"/>
              </a:spcBef>
            </a:pPr>
            <a:r>
              <a:rPr lang="en-US" sz="2400" dirty="0">
                <a:latin typeface="Arial" pitchFamily="34" charset="0"/>
                <a:cs typeface="Arial" pitchFamily="34" charset="0"/>
              </a:rPr>
              <a:t>combines a substantive act with a research procedure </a:t>
            </a:r>
          </a:p>
          <a:p>
            <a:pPr eaLnBrk="1" hangingPunct="1"/>
            <a:endParaRPr lang="en-GB" sz="2500" dirty="0">
              <a:solidFill>
                <a:srgbClr val="FFFF00"/>
              </a:solidFill>
            </a:endParaRPr>
          </a:p>
          <a:p>
            <a:pPr eaLnBrk="1" hangingPunct="1"/>
            <a:r>
              <a:rPr lang="en-GB" sz="2500" dirty="0">
                <a:solidFill>
                  <a:srgbClr val="FFFF00"/>
                </a:solidFill>
              </a:rPr>
              <a:t>Case </a:t>
            </a:r>
            <a:r>
              <a:rPr lang="en-GB" sz="2500" dirty="0" smtClean="0">
                <a:solidFill>
                  <a:srgbClr val="FFFF00"/>
                </a:solidFill>
              </a:rPr>
              <a:t>study</a:t>
            </a:r>
          </a:p>
          <a:p>
            <a:pPr lvl="1"/>
            <a:r>
              <a:rPr lang="en-US" sz="2400" dirty="0">
                <a:latin typeface="Arial" pitchFamily="34" charset="0"/>
                <a:cs typeface="Arial" pitchFamily="34" charset="0"/>
              </a:rPr>
              <a:t>investigates a contemporary phenomenon within its real-life contex</a:t>
            </a:r>
            <a:r>
              <a:rPr lang="en-US" sz="2000" dirty="0">
                <a:latin typeface="Arial" pitchFamily="34" charset="0"/>
                <a:cs typeface="Arial" pitchFamily="34" charset="0"/>
              </a:rPr>
              <a:t>t</a:t>
            </a:r>
          </a:p>
          <a:p>
            <a:r>
              <a:rPr lang="en-GB" sz="2500" dirty="0">
                <a:solidFill>
                  <a:srgbClr val="FFFF00"/>
                </a:solidFill>
              </a:rPr>
              <a:t>Grounded </a:t>
            </a:r>
            <a:r>
              <a:rPr lang="en-GB" sz="2500" dirty="0" smtClean="0">
                <a:solidFill>
                  <a:srgbClr val="FFFF00"/>
                </a:solidFill>
              </a:rPr>
              <a:t>theory</a:t>
            </a:r>
          </a:p>
          <a:p>
            <a:pPr lvl="1"/>
            <a:r>
              <a:rPr lang="en-GB" sz="2100" dirty="0" smtClean="0"/>
              <a:t>an </a:t>
            </a:r>
            <a:r>
              <a:rPr lang="en-GB" sz="2100" dirty="0"/>
              <a:t>inductive, theory discovery methodology”</a:t>
            </a:r>
          </a:p>
          <a:p>
            <a:pPr lvl="1"/>
            <a:r>
              <a:rPr lang="en-GB" sz="2100" dirty="0"/>
              <a:t>Generates the theory from the research</a:t>
            </a:r>
          </a:p>
          <a:p>
            <a:pPr lvl="1"/>
            <a:r>
              <a:rPr lang="en-GB" sz="2100" dirty="0"/>
              <a:t>develops theory from data systematically gathered and </a:t>
            </a:r>
            <a:r>
              <a:rPr lang="en-GB" sz="2100" dirty="0" smtClean="0"/>
              <a:t>analysed</a:t>
            </a:r>
            <a:endParaRPr lang="en-GB" sz="2500" dirty="0">
              <a:solidFill>
                <a:srgbClr val="FFFF00"/>
              </a:solidFill>
            </a:endParaRPr>
          </a:p>
          <a:p>
            <a:pPr eaLnBrk="1" hangingPunct="1"/>
            <a:r>
              <a:rPr lang="en-GB" sz="2500" dirty="0">
                <a:solidFill>
                  <a:srgbClr val="FFFF00"/>
                </a:solidFill>
              </a:rPr>
              <a:t>Experimentation</a:t>
            </a:r>
          </a:p>
          <a:p>
            <a:pPr eaLnBrk="1" hangingPunct="1"/>
            <a:r>
              <a:rPr lang="en-GB" sz="2500" dirty="0" smtClean="0">
                <a:solidFill>
                  <a:srgbClr val="FFFF00"/>
                </a:solidFill>
              </a:rPr>
              <a:t>Surveys</a:t>
            </a:r>
          </a:p>
          <a:p>
            <a:r>
              <a:rPr lang="en-GB" sz="2500" dirty="0">
                <a:solidFill>
                  <a:srgbClr val="FFFF00"/>
                </a:solidFill>
              </a:rPr>
              <a:t>Ethnographic research</a:t>
            </a:r>
          </a:p>
          <a:p>
            <a:pPr lvl="1"/>
            <a:r>
              <a:rPr lang="en-GB" sz="2100" dirty="0"/>
              <a:t>What people do rather than say they do</a:t>
            </a:r>
          </a:p>
          <a:p>
            <a:pPr eaLnBrk="1" hangingPunct="1"/>
            <a:endParaRPr lang="en-GB" sz="2500" dirty="0">
              <a:solidFill>
                <a:srgbClr val="FFFF00"/>
              </a:solidFill>
            </a:endParaRPr>
          </a:p>
        </p:txBody>
      </p:sp>
      <p:sp>
        <p:nvSpPr>
          <p:cNvPr id="72706" name="Footer Placeholder 5"/>
          <p:cNvSpPr>
            <a:spLocks noGrp="1"/>
          </p:cNvSpPr>
          <p:nvPr>
            <p:ph type="ftr" sz="quarter" idx="11"/>
          </p:nvPr>
        </p:nvSpPr>
        <p:spPr>
          <a:noFill/>
        </p:spPr>
        <p:txBody>
          <a:bodyPr/>
          <a:lstStyle/>
          <a:p>
            <a:r>
              <a:rPr lang="en-GB" smtClean="0"/>
              <a:t>CH2021 postgraduate</a:t>
            </a:r>
            <a:endParaRPr lang="en-GB"/>
          </a:p>
        </p:txBody>
      </p:sp>
      <p:sp>
        <p:nvSpPr>
          <p:cNvPr id="72707" name="Slide Number Placeholder 6"/>
          <p:cNvSpPr>
            <a:spLocks noGrp="1"/>
          </p:cNvSpPr>
          <p:nvPr>
            <p:ph type="sldNum" sz="quarter" idx="12"/>
          </p:nvPr>
        </p:nvSpPr>
        <p:spPr>
          <a:noFill/>
        </p:spPr>
        <p:txBody>
          <a:bodyPr/>
          <a:lstStyle/>
          <a:p>
            <a:fld id="{63987ABA-82BC-41A9-B844-166A757735FA}" type="slidenum">
              <a:rPr lang="en-GB" smtClean="0"/>
              <a:pPr/>
              <a:t>79</a:t>
            </a:fld>
            <a:endParaRPr lang="en-GB"/>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1746"/>
                                        </p:tgtEl>
                                        <p:attrNameLst>
                                          <p:attrName>style.visibility</p:attrName>
                                        </p:attrNameLst>
                                      </p:cBhvr>
                                      <p:to>
                                        <p:strVal val="visible"/>
                                      </p:to>
                                    </p:set>
                                    <p:animEffect transition="in" filter="fade">
                                      <p:cBhvr>
                                        <p:cTn id="7" dur="2000"/>
                                        <p:tgtEl>
                                          <p:spTgt spid="3174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1747">
                                            <p:txEl>
                                              <p:pRg st="0" end="0"/>
                                            </p:txEl>
                                          </p:spTgt>
                                        </p:tgtEl>
                                        <p:attrNameLst>
                                          <p:attrName>style.visibility</p:attrName>
                                        </p:attrNameLst>
                                      </p:cBhvr>
                                      <p:to>
                                        <p:strVal val="visible"/>
                                      </p:to>
                                    </p:set>
                                    <p:animEffect transition="in" filter="fade">
                                      <p:cBhvr>
                                        <p:cTn id="10" dur="2000"/>
                                        <p:tgtEl>
                                          <p:spTgt spid="31747">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1747">
                                            <p:txEl>
                                              <p:pRg st="1" end="1"/>
                                            </p:txEl>
                                          </p:spTgt>
                                        </p:tgtEl>
                                        <p:attrNameLst>
                                          <p:attrName>style.visibility</p:attrName>
                                        </p:attrNameLst>
                                      </p:cBhvr>
                                      <p:to>
                                        <p:strVal val="visible"/>
                                      </p:to>
                                    </p:set>
                                    <p:animEffect transition="in" filter="fade">
                                      <p:cBhvr>
                                        <p:cTn id="15" dur="2000"/>
                                        <p:tgtEl>
                                          <p:spTgt spid="31747">
                                            <p:txEl>
                                              <p:pRg st="1" end="1"/>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1747">
                                            <p:txEl>
                                              <p:pRg st="2" end="2"/>
                                            </p:txEl>
                                          </p:spTgt>
                                        </p:tgtEl>
                                        <p:attrNameLst>
                                          <p:attrName>style.visibility</p:attrName>
                                        </p:attrNameLst>
                                      </p:cBhvr>
                                      <p:to>
                                        <p:strVal val="visible"/>
                                      </p:to>
                                    </p:set>
                                    <p:animEffect transition="in" filter="fade">
                                      <p:cBhvr>
                                        <p:cTn id="18" dur="2000"/>
                                        <p:tgtEl>
                                          <p:spTgt spid="31747">
                                            <p:txEl>
                                              <p:pRg st="2" end="2"/>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31747">
                                            <p:txEl>
                                              <p:pRg st="4" end="4"/>
                                            </p:txEl>
                                          </p:spTgt>
                                        </p:tgtEl>
                                        <p:attrNameLst>
                                          <p:attrName>style.visibility</p:attrName>
                                        </p:attrNameLst>
                                      </p:cBhvr>
                                      <p:to>
                                        <p:strVal val="visible"/>
                                      </p:to>
                                    </p:set>
                                    <p:animEffect transition="in" filter="fade">
                                      <p:cBhvr>
                                        <p:cTn id="21" dur="2000"/>
                                        <p:tgtEl>
                                          <p:spTgt spid="31747">
                                            <p:txEl>
                                              <p:pRg st="4" end="4"/>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31747">
                                            <p:txEl>
                                              <p:pRg st="6" end="6"/>
                                            </p:txEl>
                                          </p:spTgt>
                                        </p:tgtEl>
                                        <p:attrNameLst>
                                          <p:attrName>style.visibility</p:attrName>
                                        </p:attrNameLst>
                                      </p:cBhvr>
                                      <p:to>
                                        <p:strVal val="visible"/>
                                      </p:to>
                                    </p:set>
                                    <p:animEffect transition="in" filter="fade">
                                      <p:cBhvr>
                                        <p:cTn id="26" dur="2000"/>
                                        <p:tgtEl>
                                          <p:spTgt spid="31747">
                                            <p:txEl>
                                              <p:pRg st="6" end="6"/>
                                            </p:txEl>
                                          </p:spTgt>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31747">
                                            <p:txEl>
                                              <p:pRg st="7" end="7"/>
                                            </p:txEl>
                                          </p:spTgt>
                                        </p:tgtEl>
                                        <p:attrNameLst>
                                          <p:attrName>style.visibility</p:attrName>
                                        </p:attrNameLst>
                                      </p:cBhvr>
                                      <p:to>
                                        <p:strVal val="visible"/>
                                      </p:to>
                                    </p:set>
                                    <p:animEffect transition="in" filter="fade">
                                      <p:cBhvr>
                                        <p:cTn id="29" dur="2000"/>
                                        <p:tgtEl>
                                          <p:spTgt spid="31747">
                                            <p:txEl>
                                              <p:pRg st="7" end="7"/>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31747">
                                            <p:txEl>
                                              <p:pRg st="8" end="8"/>
                                            </p:txEl>
                                          </p:spTgt>
                                        </p:tgtEl>
                                        <p:attrNameLst>
                                          <p:attrName>style.visibility</p:attrName>
                                        </p:attrNameLst>
                                      </p:cBhvr>
                                      <p:to>
                                        <p:strVal val="visible"/>
                                      </p:to>
                                    </p:set>
                                    <p:animEffect transition="in" filter="fade">
                                      <p:cBhvr>
                                        <p:cTn id="34" dur="2000"/>
                                        <p:tgtEl>
                                          <p:spTgt spid="31747">
                                            <p:txEl>
                                              <p:pRg st="8" end="8"/>
                                            </p:txEl>
                                          </p:spTgt>
                                        </p:tgtEl>
                                      </p:cBhvr>
                                    </p:animEffect>
                                  </p:childTnLst>
                                </p:cTn>
                              </p:par>
                              <p:par>
                                <p:cTn id="35" presetID="10" presetClass="entr" presetSubtype="0" fill="hold" grpId="0" nodeType="withEffect">
                                  <p:stCondLst>
                                    <p:cond delay="0"/>
                                  </p:stCondLst>
                                  <p:childTnLst>
                                    <p:set>
                                      <p:cBhvr>
                                        <p:cTn id="36" dur="1" fill="hold">
                                          <p:stCondLst>
                                            <p:cond delay="0"/>
                                          </p:stCondLst>
                                        </p:cTn>
                                        <p:tgtEl>
                                          <p:spTgt spid="31747">
                                            <p:txEl>
                                              <p:pRg st="9" end="9"/>
                                            </p:txEl>
                                          </p:spTgt>
                                        </p:tgtEl>
                                        <p:attrNameLst>
                                          <p:attrName>style.visibility</p:attrName>
                                        </p:attrNameLst>
                                      </p:cBhvr>
                                      <p:to>
                                        <p:strVal val="visible"/>
                                      </p:to>
                                    </p:set>
                                    <p:animEffect transition="in" filter="fade">
                                      <p:cBhvr>
                                        <p:cTn id="37" dur="2000"/>
                                        <p:tgtEl>
                                          <p:spTgt spid="31747">
                                            <p:txEl>
                                              <p:pRg st="9" end="9"/>
                                            </p:txEl>
                                          </p:spTgt>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31747">
                                            <p:txEl>
                                              <p:pRg st="10" end="10"/>
                                            </p:txEl>
                                          </p:spTgt>
                                        </p:tgtEl>
                                        <p:attrNameLst>
                                          <p:attrName>style.visibility</p:attrName>
                                        </p:attrNameLst>
                                      </p:cBhvr>
                                      <p:to>
                                        <p:strVal val="visible"/>
                                      </p:to>
                                    </p:set>
                                    <p:animEffect transition="in" filter="fade">
                                      <p:cBhvr>
                                        <p:cTn id="40" dur="2000"/>
                                        <p:tgtEl>
                                          <p:spTgt spid="31747">
                                            <p:txEl>
                                              <p:pRg st="10" end="10"/>
                                            </p:txEl>
                                          </p:spTgt>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31747">
                                            <p:txEl>
                                              <p:pRg st="11" end="11"/>
                                            </p:txEl>
                                          </p:spTgt>
                                        </p:tgtEl>
                                        <p:attrNameLst>
                                          <p:attrName>style.visibility</p:attrName>
                                        </p:attrNameLst>
                                      </p:cBhvr>
                                      <p:to>
                                        <p:strVal val="visible"/>
                                      </p:to>
                                    </p:set>
                                    <p:animEffect transition="in" filter="fade">
                                      <p:cBhvr>
                                        <p:cTn id="43" dur="2000"/>
                                        <p:tgtEl>
                                          <p:spTgt spid="31747">
                                            <p:txEl>
                                              <p:pRg st="11" end="11"/>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grpId="0" nodeType="clickEffect">
                                  <p:stCondLst>
                                    <p:cond delay="0"/>
                                  </p:stCondLst>
                                  <p:childTnLst>
                                    <p:set>
                                      <p:cBhvr>
                                        <p:cTn id="47" dur="1" fill="hold">
                                          <p:stCondLst>
                                            <p:cond delay="0"/>
                                          </p:stCondLst>
                                        </p:cTn>
                                        <p:tgtEl>
                                          <p:spTgt spid="31747">
                                            <p:txEl>
                                              <p:pRg st="12" end="12"/>
                                            </p:txEl>
                                          </p:spTgt>
                                        </p:tgtEl>
                                        <p:attrNameLst>
                                          <p:attrName>style.visibility</p:attrName>
                                        </p:attrNameLst>
                                      </p:cBhvr>
                                      <p:to>
                                        <p:strVal val="visible"/>
                                      </p:to>
                                    </p:set>
                                    <p:animEffect transition="in" filter="fade">
                                      <p:cBhvr>
                                        <p:cTn id="48" dur="2000"/>
                                        <p:tgtEl>
                                          <p:spTgt spid="31747">
                                            <p:txEl>
                                              <p:pRg st="12" end="12"/>
                                            </p:txEl>
                                          </p:spTgt>
                                        </p:tgtEl>
                                      </p:cBhvr>
                                    </p:animEffect>
                                  </p:childTnLst>
                                </p:cTn>
                              </p:par>
                            </p:childTnLst>
                          </p:cTn>
                        </p:par>
                      </p:childTnLst>
                    </p:cTn>
                  </p:par>
                  <p:par>
                    <p:cTn id="49" fill="hold">
                      <p:stCondLst>
                        <p:cond delay="indefinite"/>
                      </p:stCondLst>
                      <p:childTnLst>
                        <p:par>
                          <p:cTn id="50" fill="hold">
                            <p:stCondLst>
                              <p:cond delay="0"/>
                            </p:stCondLst>
                            <p:childTnLst>
                              <p:par>
                                <p:cTn id="51" presetID="10" presetClass="entr" presetSubtype="0" fill="hold" grpId="0" nodeType="clickEffect">
                                  <p:stCondLst>
                                    <p:cond delay="0"/>
                                  </p:stCondLst>
                                  <p:childTnLst>
                                    <p:set>
                                      <p:cBhvr>
                                        <p:cTn id="52" dur="1" fill="hold">
                                          <p:stCondLst>
                                            <p:cond delay="0"/>
                                          </p:stCondLst>
                                        </p:cTn>
                                        <p:tgtEl>
                                          <p:spTgt spid="31747">
                                            <p:txEl>
                                              <p:pRg st="13" end="13"/>
                                            </p:txEl>
                                          </p:spTgt>
                                        </p:tgtEl>
                                        <p:attrNameLst>
                                          <p:attrName>style.visibility</p:attrName>
                                        </p:attrNameLst>
                                      </p:cBhvr>
                                      <p:to>
                                        <p:strVal val="visible"/>
                                      </p:to>
                                    </p:set>
                                    <p:animEffect transition="in" filter="fade">
                                      <p:cBhvr>
                                        <p:cTn id="53" dur="2000"/>
                                        <p:tgtEl>
                                          <p:spTgt spid="31747">
                                            <p:txEl>
                                              <p:pRg st="13" end="13"/>
                                            </p:txEl>
                                          </p:spTgt>
                                        </p:tgtEl>
                                      </p:cBhvr>
                                    </p:animEffect>
                                  </p:childTnLst>
                                </p:cTn>
                              </p:par>
                            </p:childTnLst>
                          </p:cTn>
                        </p:par>
                      </p:childTnLst>
                    </p:cTn>
                  </p:par>
                  <p:par>
                    <p:cTn id="54" fill="hold">
                      <p:stCondLst>
                        <p:cond delay="indefinite"/>
                      </p:stCondLst>
                      <p:childTnLst>
                        <p:par>
                          <p:cTn id="55" fill="hold">
                            <p:stCondLst>
                              <p:cond delay="0"/>
                            </p:stCondLst>
                            <p:childTnLst>
                              <p:par>
                                <p:cTn id="56" presetID="10" presetClass="entr" presetSubtype="0" fill="hold" grpId="0" nodeType="clickEffect">
                                  <p:stCondLst>
                                    <p:cond delay="0"/>
                                  </p:stCondLst>
                                  <p:childTnLst>
                                    <p:set>
                                      <p:cBhvr>
                                        <p:cTn id="57" dur="1" fill="hold">
                                          <p:stCondLst>
                                            <p:cond delay="0"/>
                                          </p:stCondLst>
                                        </p:cTn>
                                        <p:tgtEl>
                                          <p:spTgt spid="31747">
                                            <p:txEl>
                                              <p:pRg st="14" end="14"/>
                                            </p:txEl>
                                          </p:spTgt>
                                        </p:tgtEl>
                                        <p:attrNameLst>
                                          <p:attrName>style.visibility</p:attrName>
                                        </p:attrNameLst>
                                      </p:cBhvr>
                                      <p:to>
                                        <p:strVal val="visible"/>
                                      </p:to>
                                    </p:set>
                                    <p:animEffect transition="in" filter="fade">
                                      <p:cBhvr>
                                        <p:cTn id="58" dur="2000"/>
                                        <p:tgtEl>
                                          <p:spTgt spid="31747">
                                            <p:txEl>
                                              <p:pRg st="14" end="14"/>
                                            </p:txEl>
                                          </p:spTgt>
                                        </p:tgtEl>
                                      </p:cBhvr>
                                    </p:animEffect>
                                  </p:childTnLst>
                                </p:cTn>
                              </p:par>
                              <p:par>
                                <p:cTn id="59" presetID="10" presetClass="entr" presetSubtype="0" fill="hold" grpId="0" nodeType="withEffect">
                                  <p:stCondLst>
                                    <p:cond delay="0"/>
                                  </p:stCondLst>
                                  <p:childTnLst>
                                    <p:set>
                                      <p:cBhvr>
                                        <p:cTn id="60" dur="1" fill="hold">
                                          <p:stCondLst>
                                            <p:cond delay="0"/>
                                          </p:stCondLst>
                                        </p:cTn>
                                        <p:tgtEl>
                                          <p:spTgt spid="31747">
                                            <p:txEl>
                                              <p:pRg st="15" end="15"/>
                                            </p:txEl>
                                          </p:spTgt>
                                        </p:tgtEl>
                                        <p:attrNameLst>
                                          <p:attrName>style.visibility</p:attrName>
                                        </p:attrNameLst>
                                      </p:cBhvr>
                                      <p:to>
                                        <p:strVal val="visible"/>
                                      </p:to>
                                    </p:set>
                                    <p:animEffect transition="in" filter="fade">
                                      <p:cBhvr>
                                        <p:cTn id="61" dur="2000"/>
                                        <p:tgtEl>
                                          <p:spTgt spid="31747">
                                            <p:txEl>
                                              <p:pRg st="15" end="15"/>
                                            </p:txEl>
                                          </p:spTgt>
                                        </p:tgtEl>
                                      </p:cBhvr>
                                    </p:animEffect>
                                  </p:childTnLst>
                                </p:cTn>
                              </p:par>
                            </p:childTnLst>
                          </p:cTn>
                        </p:par>
                      </p:childTnLst>
                    </p:cTn>
                  </p:par>
                  <p:par>
                    <p:cTn id="62" fill="hold">
                      <p:stCondLst>
                        <p:cond delay="indefinite"/>
                      </p:stCondLst>
                      <p:childTnLst>
                        <p:par>
                          <p:cTn id="63" fill="hold">
                            <p:stCondLst>
                              <p:cond delay="0"/>
                            </p:stCondLst>
                            <p:childTnLst>
                              <p:par>
                                <p:cTn id="64" presetID="1" presetClass="entr" presetSubtype="0" fill="hold" grpId="1" nodeType="clickEffect">
                                  <p:stCondLst>
                                    <p:cond delay="0"/>
                                  </p:stCondLst>
                                  <p:childTnLst>
                                    <p:set>
                                      <p:cBhvr>
                                        <p:cTn id="65" dur="1" fill="hold">
                                          <p:stCondLst>
                                            <p:cond delay="0"/>
                                          </p:stCondLst>
                                        </p:cTn>
                                        <p:tgtEl>
                                          <p:spTgt spid="31747">
                                            <p:txEl>
                                              <p:pRg st="0" end="0"/>
                                            </p:txEl>
                                          </p:spTgt>
                                        </p:tgtEl>
                                        <p:attrNameLst>
                                          <p:attrName>style.visibility</p:attrName>
                                        </p:attrNameLst>
                                      </p:cBhvr>
                                      <p:to>
                                        <p:strVal val="visible"/>
                                      </p:to>
                                    </p:set>
                                  </p:childTnLst>
                                </p:cTn>
                              </p:par>
                            </p:childTnLst>
                          </p:cTn>
                        </p:par>
                      </p:childTnLst>
                    </p:cTn>
                  </p:par>
                  <p:par>
                    <p:cTn id="66" fill="hold">
                      <p:stCondLst>
                        <p:cond delay="indefinite"/>
                      </p:stCondLst>
                      <p:childTnLst>
                        <p:par>
                          <p:cTn id="67" fill="hold">
                            <p:stCondLst>
                              <p:cond delay="0"/>
                            </p:stCondLst>
                            <p:childTnLst>
                              <p:par>
                                <p:cTn id="68" presetID="1" presetClass="entr" presetSubtype="0" fill="hold" grpId="1" nodeType="clickEffect">
                                  <p:stCondLst>
                                    <p:cond delay="0"/>
                                  </p:stCondLst>
                                  <p:childTnLst>
                                    <p:set>
                                      <p:cBhvr>
                                        <p:cTn id="69" dur="1" fill="hold">
                                          <p:stCondLst>
                                            <p:cond delay="0"/>
                                          </p:stCondLst>
                                        </p:cTn>
                                        <p:tgtEl>
                                          <p:spTgt spid="31747">
                                            <p:txEl>
                                              <p:pRg st="1" end="1"/>
                                            </p:txEl>
                                          </p:spTgt>
                                        </p:tgtEl>
                                        <p:attrNameLst>
                                          <p:attrName>style.visibility</p:attrName>
                                        </p:attrNameLst>
                                      </p:cBhvr>
                                      <p:to>
                                        <p:strVal val="visible"/>
                                      </p:to>
                                    </p:set>
                                  </p:childTnLst>
                                </p:cTn>
                              </p:par>
                              <p:par>
                                <p:cTn id="70" presetID="1" presetClass="entr" presetSubtype="0" fill="hold" grpId="1" nodeType="withEffect">
                                  <p:stCondLst>
                                    <p:cond delay="0"/>
                                  </p:stCondLst>
                                  <p:childTnLst>
                                    <p:set>
                                      <p:cBhvr>
                                        <p:cTn id="71" dur="1" fill="hold">
                                          <p:stCondLst>
                                            <p:cond delay="0"/>
                                          </p:stCondLst>
                                        </p:cTn>
                                        <p:tgtEl>
                                          <p:spTgt spid="31747">
                                            <p:txEl>
                                              <p:pRg st="2" end="2"/>
                                            </p:txEl>
                                          </p:spTgt>
                                        </p:tgtEl>
                                        <p:attrNameLst>
                                          <p:attrName>style.visibility</p:attrName>
                                        </p:attrNameLst>
                                      </p:cBhvr>
                                      <p:to>
                                        <p:strVal val="visible"/>
                                      </p:to>
                                    </p:set>
                                  </p:childTnLst>
                                </p:cTn>
                              </p:par>
                              <p:par>
                                <p:cTn id="72" presetID="1" presetClass="entr" presetSubtype="0" fill="hold" grpId="1" nodeType="withEffect">
                                  <p:stCondLst>
                                    <p:cond delay="0"/>
                                  </p:stCondLst>
                                  <p:childTnLst>
                                    <p:set>
                                      <p:cBhvr>
                                        <p:cTn id="73" dur="1" fill="hold">
                                          <p:stCondLst>
                                            <p:cond delay="0"/>
                                          </p:stCondLst>
                                        </p:cTn>
                                        <p:tgtEl>
                                          <p:spTgt spid="31747">
                                            <p:txEl>
                                              <p:pRg st="4" end="4"/>
                                            </p:txEl>
                                          </p:spTgt>
                                        </p:tgtEl>
                                        <p:attrNameLst>
                                          <p:attrName>style.visibility</p:attrName>
                                        </p:attrNameLst>
                                      </p:cBhvr>
                                      <p:to>
                                        <p:strVal val="visible"/>
                                      </p:to>
                                    </p:set>
                                  </p:childTnLst>
                                </p:cTn>
                              </p:par>
                            </p:childTnLst>
                          </p:cTn>
                        </p:par>
                      </p:childTnLst>
                    </p:cTn>
                  </p:par>
                  <p:par>
                    <p:cTn id="74" fill="hold">
                      <p:stCondLst>
                        <p:cond delay="indefinite"/>
                      </p:stCondLst>
                      <p:childTnLst>
                        <p:par>
                          <p:cTn id="75" fill="hold">
                            <p:stCondLst>
                              <p:cond delay="0"/>
                            </p:stCondLst>
                            <p:childTnLst>
                              <p:par>
                                <p:cTn id="76" presetID="1" presetClass="entr" presetSubtype="0" fill="hold" grpId="1" nodeType="clickEffect">
                                  <p:stCondLst>
                                    <p:cond delay="0"/>
                                  </p:stCondLst>
                                  <p:childTnLst>
                                    <p:set>
                                      <p:cBhvr>
                                        <p:cTn id="77" dur="1" fill="hold">
                                          <p:stCondLst>
                                            <p:cond delay="0"/>
                                          </p:stCondLst>
                                        </p:cTn>
                                        <p:tgtEl>
                                          <p:spTgt spid="31747">
                                            <p:txEl>
                                              <p:pRg st="6" end="6"/>
                                            </p:txEl>
                                          </p:spTgt>
                                        </p:tgtEl>
                                        <p:attrNameLst>
                                          <p:attrName>style.visibility</p:attrName>
                                        </p:attrNameLst>
                                      </p:cBhvr>
                                      <p:to>
                                        <p:strVal val="visible"/>
                                      </p:to>
                                    </p:set>
                                  </p:childTnLst>
                                </p:cTn>
                              </p:par>
                              <p:par>
                                <p:cTn id="78" presetID="1" presetClass="entr" presetSubtype="0" fill="hold" grpId="1" nodeType="withEffect">
                                  <p:stCondLst>
                                    <p:cond delay="0"/>
                                  </p:stCondLst>
                                  <p:childTnLst>
                                    <p:set>
                                      <p:cBhvr>
                                        <p:cTn id="79" dur="1" fill="hold">
                                          <p:stCondLst>
                                            <p:cond delay="0"/>
                                          </p:stCondLst>
                                        </p:cTn>
                                        <p:tgtEl>
                                          <p:spTgt spid="31747">
                                            <p:txEl>
                                              <p:pRg st="7" end="7"/>
                                            </p:txEl>
                                          </p:spTgt>
                                        </p:tgtEl>
                                        <p:attrNameLst>
                                          <p:attrName>style.visibility</p:attrName>
                                        </p:attrNameLst>
                                      </p:cBhvr>
                                      <p:to>
                                        <p:strVal val="visible"/>
                                      </p:to>
                                    </p:set>
                                  </p:childTnLst>
                                </p:cTn>
                              </p:par>
                            </p:childTnLst>
                          </p:cTn>
                        </p:par>
                      </p:childTnLst>
                    </p:cTn>
                  </p:par>
                  <p:par>
                    <p:cTn id="80" fill="hold">
                      <p:stCondLst>
                        <p:cond delay="indefinite"/>
                      </p:stCondLst>
                      <p:childTnLst>
                        <p:par>
                          <p:cTn id="81" fill="hold">
                            <p:stCondLst>
                              <p:cond delay="0"/>
                            </p:stCondLst>
                            <p:childTnLst>
                              <p:par>
                                <p:cTn id="82" presetID="1" presetClass="entr" presetSubtype="0" fill="hold" grpId="1" nodeType="clickEffect">
                                  <p:stCondLst>
                                    <p:cond delay="0"/>
                                  </p:stCondLst>
                                  <p:childTnLst>
                                    <p:set>
                                      <p:cBhvr>
                                        <p:cTn id="83" dur="1" fill="hold">
                                          <p:stCondLst>
                                            <p:cond delay="0"/>
                                          </p:stCondLst>
                                        </p:cTn>
                                        <p:tgtEl>
                                          <p:spTgt spid="31747">
                                            <p:txEl>
                                              <p:pRg st="8" end="8"/>
                                            </p:txEl>
                                          </p:spTgt>
                                        </p:tgtEl>
                                        <p:attrNameLst>
                                          <p:attrName>style.visibility</p:attrName>
                                        </p:attrNameLst>
                                      </p:cBhvr>
                                      <p:to>
                                        <p:strVal val="visible"/>
                                      </p:to>
                                    </p:set>
                                  </p:childTnLst>
                                </p:cTn>
                              </p:par>
                              <p:par>
                                <p:cTn id="84" presetID="1" presetClass="entr" presetSubtype="0" fill="hold" grpId="1" nodeType="withEffect">
                                  <p:stCondLst>
                                    <p:cond delay="0"/>
                                  </p:stCondLst>
                                  <p:childTnLst>
                                    <p:set>
                                      <p:cBhvr>
                                        <p:cTn id="85" dur="1" fill="hold">
                                          <p:stCondLst>
                                            <p:cond delay="0"/>
                                          </p:stCondLst>
                                        </p:cTn>
                                        <p:tgtEl>
                                          <p:spTgt spid="31747">
                                            <p:txEl>
                                              <p:pRg st="9" end="9"/>
                                            </p:txEl>
                                          </p:spTgt>
                                        </p:tgtEl>
                                        <p:attrNameLst>
                                          <p:attrName>style.visibility</p:attrName>
                                        </p:attrNameLst>
                                      </p:cBhvr>
                                      <p:to>
                                        <p:strVal val="visible"/>
                                      </p:to>
                                    </p:set>
                                  </p:childTnLst>
                                </p:cTn>
                              </p:par>
                              <p:par>
                                <p:cTn id="86" presetID="1" presetClass="entr" presetSubtype="0" fill="hold" grpId="1" nodeType="withEffect">
                                  <p:stCondLst>
                                    <p:cond delay="0"/>
                                  </p:stCondLst>
                                  <p:childTnLst>
                                    <p:set>
                                      <p:cBhvr>
                                        <p:cTn id="87" dur="1" fill="hold">
                                          <p:stCondLst>
                                            <p:cond delay="0"/>
                                          </p:stCondLst>
                                        </p:cTn>
                                        <p:tgtEl>
                                          <p:spTgt spid="31747">
                                            <p:txEl>
                                              <p:pRg st="10" end="10"/>
                                            </p:txEl>
                                          </p:spTgt>
                                        </p:tgtEl>
                                        <p:attrNameLst>
                                          <p:attrName>style.visibility</p:attrName>
                                        </p:attrNameLst>
                                      </p:cBhvr>
                                      <p:to>
                                        <p:strVal val="visible"/>
                                      </p:to>
                                    </p:set>
                                  </p:childTnLst>
                                </p:cTn>
                              </p:par>
                              <p:par>
                                <p:cTn id="88" presetID="1" presetClass="entr" presetSubtype="0" fill="hold" grpId="1" nodeType="withEffect">
                                  <p:stCondLst>
                                    <p:cond delay="0"/>
                                  </p:stCondLst>
                                  <p:childTnLst>
                                    <p:set>
                                      <p:cBhvr>
                                        <p:cTn id="89" dur="1" fill="hold">
                                          <p:stCondLst>
                                            <p:cond delay="0"/>
                                          </p:stCondLst>
                                        </p:cTn>
                                        <p:tgtEl>
                                          <p:spTgt spid="31747">
                                            <p:txEl>
                                              <p:pRg st="11" end="11"/>
                                            </p:txEl>
                                          </p:spTgt>
                                        </p:tgtEl>
                                        <p:attrNameLst>
                                          <p:attrName>style.visibility</p:attrName>
                                        </p:attrNameLst>
                                      </p:cBhvr>
                                      <p:to>
                                        <p:strVal val="visible"/>
                                      </p:to>
                                    </p:set>
                                  </p:childTnLst>
                                </p:cTn>
                              </p:par>
                            </p:childTnLst>
                          </p:cTn>
                        </p:par>
                      </p:childTnLst>
                    </p:cTn>
                  </p:par>
                  <p:par>
                    <p:cTn id="90" fill="hold">
                      <p:stCondLst>
                        <p:cond delay="indefinite"/>
                      </p:stCondLst>
                      <p:childTnLst>
                        <p:par>
                          <p:cTn id="91" fill="hold">
                            <p:stCondLst>
                              <p:cond delay="0"/>
                            </p:stCondLst>
                            <p:childTnLst>
                              <p:par>
                                <p:cTn id="92" presetID="1" presetClass="entr" presetSubtype="0" fill="hold" grpId="1" nodeType="clickEffect">
                                  <p:stCondLst>
                                    <p:cond delay="0"/>
                                  </p:stCondLst>
                                  <p:childTnLst>
                                    <p:set>
                                      <p:cBhvr>
                                        <p:cTn id="93" dur="1" fill="hold">
                                          <p:stCondLst>
                                            <p:cond delay="0"/>
                                          </p:stCondLst>
                                        </p:cTn>
                                        <p:tgtEl>
                                          <p:spTgt spid="31747">
                                            <p:txEl>
                                              <p:pRg st="12" end="12"/>
                                            </p:txEl>
                                          </p:spTgt>
                                        </p:tgtEl>
                                        <p:attrNameLst>
                                          <p:attrName>style.visibility</p:attrName>
                                        </p:attrNameLst>
                                      </p:cBhvr>
                                      <p:to>
                                        <p:strVal val="visible"/>
                                      </p:to>
                                    </p:set>
                                  </p:childTnLst>
                                </p:cTn>
                              </p:par>
                            </p:childTnLst>
                          </p:cTn>
                        </p:par>
                      </p:childTnLst>
                    </p:cTn>
                  </p:par>
                  <p:par>
                    <p:cTn id="94" fill="hold">
                      <p:stCondLst>
                        <p:cond delay="indefinite"/>
                      </p:stCondLst>
                      <p:childTnLst>
                        <p:par>
                          <p:cTn id="95" fill="hold">
                            <p:stCondLst>
                              <p:cond delay="0"/>
                            </p:stCondLst>
                            <p:childTnLst>
                              <p:par>
                                <p:cTn id="96" presetID="1" presetClass="entr" presetSubtype="0" fill="hold" grpId="1" nodeType="clickEffect">
                                  <p:stCondLst>
                                    <p:cond delay="0"/>
                                  </p:stCondLst>
                                  <p:childTnLst>
                                    <p:set>
                                      <p:cBhvr>
                                        <p:cTn id="97" dur="1" fill="hold">
                                          <p:stCondLst>
                                            <p:cond delay="0"/>
                                          </p:stCondLst>
                                        </p:cTn>
                                        <p:tgtEl>
                                          <p:spTgt spid="31747">
                                            <p:txEl>
                                              <p:pRg st="13" end="13"/>
                                            </p:txEl>
                                          </p:spTgt>
                                        </p:tgtEl>
                                        <p:attrNameLst>
                                          <p:attrName>style.visibility</p:attrName>
                                        </p:attrNameLst>
                                      </p:cBhvr>
                                      <p:to>
                                        <p:strVal val="visible"/>
                                      </p:to>
                                    </p:set>
                                  </p:childTnLst>
                                </p:cTn>
                              </p:par>
                            </p:childTnLst>
                          </p:cTn>
                        </p:par>
                      </p:childTnLst>
                    </p:cTn>
                  </p:par>
                  <p:par>
                    <p:cTn id="98" fill="hold">
                      <p:stCondLst>
                        <p:cond delay="indefinite"/>
                      </p:stCondLst>
                      <p:childTnLst>
                        <p:par>
                          <p:cTn id="99" fill="hold">
                            <p:stCondLst>
                              <p:cond delay="0"/>
                            </p:stCondLst>
                            <p:childTnLst>
                              <p:par>
                                <p:cTn id="100" presetID="1" presetClass="entr" presetSubtype="0" fill="hold" grpId="1" nodeType="clickEffect">
                                  <p:stCondLst>
                                    <p:cond delay="0"/>
                                  </p:stCondLst>
                                  <p:childTnLst>
                                    <p:set>
                                      <p:cBhvr>
                                        <p:cTn id="101" dur="1" fill="hold">
                                          <p:stCondLst>
                                            <p:cond delay="0"/>
                                          </p:stCondLst>
                                        </p:cTn>
                                        <p:tgtEl>
                                          <p:spTgt spid="31747">
                                            <p:txEl>
                                              <p:pRg st="14" end="14"/>
                                            </p:txEl>
                                          </p:spTgt>
                                        </p:tgtEl>
                                        <p:attrNameLst>
                                          <p:attrName>style.visibility</p:attrName>
                                        </p:attrNameLst>
                                      </p:cBhvr>
                                      <p:to>
                                        <p:strVal val="visible"/>
                                      </p:to>
                                    </p:set>
                                  </p:childTnLst>
                                </p:cTn>
                              </p:par>
                              <p:par>
                                <p:cTn id="102" presetID="1" presetClass="entr" presetSubtype="0" fill="hold" grpId="1" nodeType="withEffect">
                                  <p:stCondLst>
                                    <p:cond delay="0"/>
                                  </p:stCondLst>
                                  <p:childTnLst>
                                    <p:set>
                                      <p:cBhvr>
                                        <p:cTn id="103" dur="1" fill="hold">
                                          <p:stCondLst>
                                            <p:cond delay="0"/>
                                          </p:stCondLst>
                                        </p:cTn>
                                        <p:tgtEl>
                                          <p:spTgt spid="31747">
                                            <p:txEl>
                                              <p:pRg st="15" end="1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6" grpId="0"/>
      <p:bldP spid="31747" grpId="0" build="p"/>
      <p:bldP spid="31747" grpId="1" build="p"/>
    </p:bldLst>
  </p:timing>
</p:sld>
</file>

<file path=ppt/slides/slide8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lIns="90488" tIns="44450" rIns="90488" bIns="44450" anchor="ctr"/>
          <a:lstStyle/>
          <a:p>
            <a:pPr eaLnBrk="1" hangingPunct="1"/>
            <a:r>
              <a:rPr lang="en-GB" sz="2800"/>
              <a:t>Research Strategies and Techniques/methods</a:t>
            </a:r>
          </a:p>
        </p:txBody>
      </p:sp>
      <p:sp>
        <p:nvSpPr>
          <p:cNvPr id="31748" name="Rectangle 4"/>
          <p:cNvSpPr>
            <a:spLocks noGrp="1" noChangeArrowheads="1"/>
          </p:cNvSpPr>
          <p:nvPr>
            <p:ph sz="half" idx="2"/>
          </p:nvPr>
        </p:nvSpPr>
        <p:spPr>
          <a:xfrm>
            <a:off x="457200" y="1827213"/>
            <a:ext cx="3717509" cy="4114800"/>
          </a:xfrm>
        </p:spPr>
        <p:txBody>
          <a:bodyPr lIns="90488" tIns="44450" rIns="90488" bIns="44450">
            <a:normAutofit lnSpcReduction="10000"/>
          </a:bodyPr>
          <a:lstStyle/>
          <a:p>
            <a:pPr algn="ctr" eaLnBrk="1" hangingPunct="1">
              <a:buFont typeface="Wingdings" pitchFamily="2" charset="2"/>
              <a:buNone/>
            </a:pPr>
            <a:r>
              <a:rPr lang="en-GB" sz="2500" b="1" dirty="0"/>
              <a:t>Techniques/methods</a:t>
            </a:r>
          </a:p>
          <a:p>
            <a:pPr algn="ctr" eaLnBrk="1" hangingPunct="1">
              <a:buFont typeface="Wingdings" pitchFamily="2" charset="2"/>
              <a:buNone/>
            </a:pPr>
            <a:endParaRPr lang="en-GB" sz="2500" b="1" dirty="0"/>
          </a:p>
          <a:p>
            <a:pPr eaLnBrk="1" hangingPunct="1"/>
            <a:r>
              <a:rPr lang="en-GB" sz="2500" dirty="0">
                <a:solidFill>
                  <a:srgbClr val="FFFF00"/>
                </a:solidFill>
              </a:rPr>
              <a:t>Documentation /</a:t>
            </a:r>
          </a:p>
          <a:p>
            <a:pPr eaLnBrk="1" hangingPunct="1">
              <a:buFont typeface="Wingdings" pitchFamily="2" charset="2"/>
              <a:buNone/>
            </a:pPr>
            <a:r>
              <a:rPr lang="en-GB" sz="2500" dirty="0">
                <a:solidFill>
                  <a:srgbClr val="FFFF00"/>
                </a:solidFill>
              </a:rPr>
              <a:t>	Archive</a:t>
            </a:r>
          </a:p>
          <a:p>
            <a:pPr eaLnBrk="1" hangingPunct="1"/>
            <a:r>
              <a:rPr lang="en-GB" sz="2500" dirty="0" smtClean="0">
                <a:solidFill>
                  <a:srgbClr val="FFFF00"/>
                </a:solidFill>
              </a:rPr>
              <a:t>Interviews</a:t>
            </a:r>
          </a:p>
          <a:p>
            <a:pPr eaLnBrk="1" hangingPunct="1"/>
            <a:r>
              <a:rPr lang="en-GB" sz="2500" dirty="0" smtClean="0">
                <a:solidFill>
                  <a:srgbClr val="FFFF00"/>
                </a:solidFill>
              </a:rPr>
              <a:t>Lab experiment</a:t>
            </a:r>
          </a:p>
          <a:p>
            <a:pPr eaLnBrk="1" hangingPunct="1"/>
            <a:r>
              <a:rPr lang="en-GB" sz="2500" dirty="0" smtClean="0">
                <a:solidFill>
                  <a:srgbClr val="FFFF00"/>
                </a:solidFill>
              </a:rPr>
              <a:t>Simulation</a:t>
            </a:r>
            <a:endParaRPr lang="en-GB" sz="2500" dirty="0">
              <a:solidFill>
                <a:srgbClr val="FFFF00"/>
              </a:solidFill>
            </a:endParaRPr>
          </a:p>
          <a:p>
            <a:pPr eaLnBrk="1" hangingPunct="1"/>
            <a:r>
              <a:rPr lang="en-GB" sz="2500" dirty="0">
                <a:solidFill>
                  <a:srgbClr val="FFFF00"/>
                </a:solidFill>
              </a:rPr>
              <a:t>Observation</a:t>
            </a:r>
          </a:p>
          <a:p>
            <a:pPr eaLnBrk="1" hangingPunct="1"/>
            <a:r>
              <a:rPr lang="en-GB" sz="2500" dirty="0">
                <a:solidFill>
                  <a:srgbClr val="FFFF00"/>
                </a:solidFill>
              </a:rPr>
              <a:t>Questionnaires</a:t>
            </a:r>
          </a:p>
        </p:txBody>
      </p:sp>
      <p:sp>
        <p:nvSpPr>
          <p:cNvPr id="72706" name="Footer Placeholder 5"/>
          <p:cNvSpPr>
            <a:spLocks noGrp="1"/>
          </p:cNvSpPr>
          <p:nvPr>
            <p:ph type="ftr" sz="quarter" idx="11"/>
          </p:nvPr>
        </p:nvSpPr>
        <p:spPr>
          <a:noFill/>
        </p:spPr>
        <p:txBody>
          <a:bodyPr/>
          <a:lstStyle/>
          <a:p>
            <a:r>
              <a:rPr lang="en-GB" smtClean="0"/>
              <a:t>CH2021 postgraduate</a:t>
            </a:r>
            <a:endParaRPr lang="en-GB"/>
          </a:p>
        </p:txBody>
      </p:sp>
      <p:sp>
        <p:nvSpPr>
          <p:cNvPr id="72707" name="Slide Number Placeholder 6"/>
          <p:cNvSpPr>
            <a:spLocks noGrp="1"/>
          </p:cNvSpPr>
          <p:nvPr>
            <p:ph type="sldNum" sz="quarter" idx="12"/>
          </p:nvPr>
        </p:nvSpPr>
        <p:spPr>
          <a:noFill/>
        </p:spPr>
        <p:txBody>
          <a:bodyPr/>
          <a:lstStyle/>
          <a:p>
            <a:fld id="{63987ABA-82BC-41A9-B844-166A757735FA}" type="slidenum">
              <a:rPr lang="en-GB" smtClean="0"/>
              <a:pPr/>
              <a:t>80</a:t>
            </a:fld>
            <a:endParaRPr lang="en-GB"/>
          </a:p>
        </p:txBody>
      </p:sp>
    </p:spTree>
    <p:extLst>
      <p:ext uri="{BB962C8B-B14F-4D97-AF65-F5344CB8AC3E}">
        <p14:creationId xmlns:p14="http://schemas.microsoft.com/office/powerpoint/2010/main" val="2018113987"/>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1746"/>
                                        </p:tgtEl>
                                        <p:attrNameLst>
                                          <p:attrName>style.visibility</p:attrName>
                                        </p:attrNameLst>
                                      </p:cBhvr>
                                      <p:to>
                                        <p:strVal val="visible"/>
                                      </p:to>
                                    </p:set>
                                    <p:animEffect transition="in" filter="fade">
                                      <p:cBhvr>
                                        <p:cTn id="7" dur="2000"/>
                                        <p:tgtEl>
                                          <p:spTgt spid="3174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1748"/>
                                        </p:tgtEl>
                                        <p:attrNameLst>
                                          <p:attrName>style.visibility</p:attrName>
                                        </p:attrNameLst>
                                      </p:cBhvr>
                                      <p:to>
                                        <p:strVal val="visible"/>
                                      </p:to>
                                    </p:set>
                                    <p:animEffect transition="in" filter="fade">
                                      <p:cBhvr>
                                        <p:cTn id="10" dur="2000"/>
                                        <p:tgtEl>
                                          <p:spTgt spid="3174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6" grpId="0"/>
      <p:bldP spid="31748" grpId="0"/>
    </p:bld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GB" dirty="0" smtClean="0"/>
              <a:t>e.g. Experiments</a:t>
            </a:r>
            <a:endParaRPr lang="en-GB" dirty="0"/>
          </a:p>
        </p:txBody>
      </p:sp>
      <p:sp>
        <p:nvSpPr>
          <p:cNvPr id="17411" name="Rectangle 3"/>
          <p:cNvSpPr>
            <a:spLocks noGrp="1" noChangeArrowheads="1"/>
          </p:cNvSpPr>
          <p:nvPr>
            <p:ph type="body" idx="1"/>
          </p:nvPr>
        </p:nvSpPr>
        <p:spPr/>
        <p:txBody>
          <a:bodyPr/>
          <a:lstStyle/>
          <a:p>
            <a:r>
              <a:rPr lang="en-GB" dirty="0"/>
              <a:t>Experimentation can be based on </a:t>
            </a:r>
          </a:p>
          <a:p>
            <a:pPr lvl="1"/>
            <a:r>
              <a:rPr lang="en-GB" dirty="0">
                <a:solidFill>
                  <a:srgbClr val="FFFF00"/>
                </a:solidFill>
              </a:rPr>
              <a:t>Design and build</a:t>
            </a:r>
          </a:p>
          <a:p>
            <a:pPr lvl="1"/>
            <a:r>
              <a:rPr lang="en-GB" dirty="0">
                <a:solidFill>
                  <a:srgbClr val="FFFF00"/>
                </a:solidFill>
              </a:rPr>
              <a:t>Simulations</a:t>
            </a:r>
          </a:p>
          <a:p>
            <a:pPr lvl="1"/>
            <a:r>
              <a:rPr lang="en-GB" dirty="0">
                <a:solidFill>
                  <a:srgbClr val="FFFF00"/>
                </a:solidFill>
              </a:rPr>
              <a:t>Survey</a:t>
            </a:r>
          </a:p>
          <a:p>
            <a:pPr lvl="1"/>
            <a:r>
              <a:rPr lang="en-GB" dirty="0">
                <a:solidFill>
                  <a:srgbClr val="FFFF00"/>
                </a:solidFill>
              </a:rPr>
              <a:t>Situational observation</a:t>
            </a:r>
          </a:p>
          <a:p>
            <a:pPr lvl="1"/>
            <a:r>
              <a:rPr lang="en-GB" dirty="0">
                <a:solidFill>
                  <a:srgbClr val="FFFF00"/>
                </a:solidFill>
              </a:rPr>
              <a:t>Data analysis from existing data</a:t>
            </a:r>
          </a:p>
          <a:p>
            <a:pPr lvl="1"/>
            <a:r>
              <a:rPr lang="en-GB" dirty="0">
                <a:solidFill>
                  <a:srgbClr val="FFFF00"/>
                </a:solidFill>
              </a:rPr>
              <a:t>Inferencing</a:t>
            </a:r>
          </a:p>
          <a:p>
            <a:endParaRPr lang="en-GB" dirty="0"/>
          </a:p>
        </p:txBody>
      </p:sp>
      <p:sp>
        <p:nvSpPr>
          <p:cNvPr id="2" name="Footer Placeholder 1"/>
          <p:cNvSpPr>
            <a:spLocks noGrp="1"/>
          </p:cNvSpPr>
          <p:nvPr>
            <p:ph type="ftr" sz="quarter" idx="11"/>
          </p:nvPr>
        </p:nvSpPr>
        <p:spPr/>
        <p:txBody>
          <a:bodyPr/>
          <a:lstStyle/>
          <a:p>
            <a:pPr>
              <a:defRPr/>
            </a:pPr>
            <a:r>
              <a:rPr lang="en-GB" smtClean="0"/>
              <a:t>CH2021 postgraduate</a:t>
            </a:r>
            <a:endParaRPr lang="en-GB"/>
          </a:p>
        </p:txBody>
      </p:sp>
      <p:sp>
        <p:nvSpPr>
          <p:cNvPr id="3" name="Slide Number Placeholder 2"/>
          <p:cNvSpPr>
            <a:spLocks noGrp="1"/>
          </p:cNvSpPr>
          <p:nvPr>
            <p:ph type="sldNum" sz="quarter" idx="12"/>
          </p:nvPr>
        </p:nvSpPr>
        <p:spPr/>
        <p:txBody>
          <a:bodyPr/>
          <a:lstStyle/>
          <a:p>
            <a:pPr>
              <a:defRPr/>
            </a:pPr>
            <a:fld id="{7E4E7646-6A11-4947-8CAD-4A876CDDF21E}" type="slidenum">
              <a:rPr lang="en-GB" smtClean="0"/>
              <a:pPr>
                <a:defRPr/>
              </a:pPr>
              <a:t>81</a:t>
            </a:fld>
            <a:endParaRPr lang="en-GB"/>
          </a:p>
        </p:txBody>
      </p:sp>
    </p:spTree>
    <p:extLst>
      <p:ext uri="{BB962C8B-B14F-4D97-AF65-F5344CB8AC3E}">
        <p14:creationId xmlns:p14="http://schemas.microsoft.com/office/powerpoint/2010/main" val="4148276259"/>
      </p:ext>
    </p:extLst>
  </p:cSld>
  <p:clrMapOvr>
    <a:masterClrMapping/>
  </p:clrMapOvr>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a:xfrm>
            <a:off x="457200" y="274638"/>
            <a:ext cx="8125548" cy="1143000"/>
          </a:xfrm>
        </p:spPr>
        <p:txBody>
          <a:bodyPr lIns="90488" tIns="44450" rIns="90488" bIns="44450" anchor="ctr"/>
          <a:lstStyle/>
          <a:p>
            <a:pPr eaLnBrk="1" hangingPunct="1"/>
            <a:r>
              <a:rPr lang="en-GB" sz="2800" b="1" dirty="0"/>
              <a:t>Purposes of Research (Robson, </a:t>
            </a:r>
            <a:r>
              <a:rPr lang="en-GB" sz="2800" b="1" dirty="0" smtClean="0"/>
              <a:t>2005; Rees 2019)</a:t>
            </a:r>
            <a:endParaRPr lang="en-GB" sz="2800" b="1" dirty="0"/>
          </a:p>
        </p:txBody>
      </p:sp>
      <p:sp>
        <p:nvSpPr>
          <p:cNvPr id="32771" name="Rectangle 3"/>
          <p:cNvSpPr>
            <a:spLocks noGrp="1" noChangeArrowheads="1"/>
          </p:cNvSpPr>
          <p:nvPr>
            <p:ph idx="1"/>
          </p:nvPr>
        </p:nvSpPr>
        <p:spPr/>
        <p:txBody>
          <a:bodyPr lIns="90488" tIns="44450" rIns="90488" bIns="44450"/>
          <a:lstStyle/>
          <a:p>
            <a:pPr eaLnBrk="1" hangingPunct="1"/>
            <a:r>
              <a:rPr lang="en-GB" sz="2500" b="1" dirty="0"/>
              <a:t>Exploratory</a:t>
            </a:r>
          </a:p>
          <a:p>
            <a:pPr lvl="1" eaLnBrk="1" hangingPunct="1"/>
            <a:r>
              <a:rPr lang="en-GB" dirty="0">
                <a:solidFill>
                  <a:srgbClr val="FFFF00"/>
                </a:solidFill>
              </a:rPr>
              <a:t>To find out what is happening</a:t>
            </a:r>
          </a:p>
          <a:p>
            <a:pPr lvl="1" eaLnBrk="1" hangingPunct="1"/>
            <a:r>
              <a:rPr lang="en-GB" dirty="0">
                <a:solidFill>
                  <a:srgbClr val="FFFF00"/>
                </a:solidFill>
              </a:rPr>
              <a:t>To seek new insights</a:t>
            </a:r>
          </a:p>
          <a:p>
            <a:pPr lvl="1" eaLnBrk="1" hangingPunct="1"/>
            <a:r>
              <a:rPr lang="en-GB" dirty="0">
                <a:solidFill>
                  <a:srgbClr val="FFFF00"/>
                </a:solidFill>
              </a:rPr>
              <a:t>To ask questions</a:t>
            </a:r>
          </a:p>
          <a:p>
            <a:pPr lvl="1" eaLnBrk="1" hangingPunct="1"/>
            <a:r>
              <a:rPr lang="en-GB" dirty="0">
                <a:solidFill>
                  <a:srgbClr val="FFFF00"/>
                </a:solidFill>
              </a:rPr>
              <a:t>To assess phenomena in an original way</a:t>
            </a:r>
          </a:p>
          <a:p>
            <a:pPr eaLnBrk="1" hangingPunct="1">
              <a:buFont typeface="Wingdings" pitchFamily="2" charset="2"/>
              <a:buNone/>
            </a:pPr>
            <a:endParaRPr lang="en-GB" sz="2500" dirty="0"/>
          </a:p>
        </p:txBody>
      </p:sp>
      <p:sp>
        <p:nvSpPr>
          <p:cNvPr id="73730" name="Footer Placeholder 4"/>
          <p:cNvSpPr>
            <a:spLocks noGrp="1"/>
          </p:cNvSpPr>
          <p:nvPr>
            <p:ph type="ftr" sz="quarter" idx="11"/>
          </p:nvPr>
        </p:nvSpPr>
        <p:spPr>
          <a:noFill/>
        </p:spPr>
        <p:txBody>
          <a:bodyPr/>
          <a:lstStyle/>
          <a:p>
            <a:r>
              <a:rPr lang="en-GB" smtClean="0"/>
              <a:t>CH2021 postgraduate</a:t>
            </a:r>
            <a:endParaRPr lang="en-GB"/>
          </a:p>
        </p:txBody>
      </p:sp>
      <p:sp>
        <p:nvSpPr>
          <p:cNvPr id="73731" name="Slide Number Placeholder 5"/>
          <p:cNvSpPr>
            <a:spLocks noGrp="1"/>
          </p:cNvSpPr>
          <p:nvPr>
            <p:ph type="sldNum" sz="quarter" idx="12"/>
          </p:nvPr>
        </p:nvSpPr>
        <p:spPr>
          <a:noFill/>
        </p:spPr>
        <p:txBody>
          <a:bodyPr/>
          <a:lstStyle/>
          <a:p>
            <a:fld id="{7C4A009C-A242-4F05-B45A-991443779DC8}" type="slidenum">
              <a:rPr lang="en-GB" smtClean="0"/>
              <a:pPr/>
              <a:t>82</a:t>
            </a:fld>
            <a:endParaRPr lang="en-GB"/>
          </a:p>
        </p:txBody>
      </p:sp>
      <p:pic>
        <p:nvPicPr>
          <p:cNvPr id="2" name="Picture 1"/>
          <p:cNvPicPr>
            <a:picLocks noChangeAspect="1"/>
          </p:cNvPicPr>
          <p:nvPr/>
        </p:nvPicPr>
        <p:blipFill>
          <a:blip r:embed="rId3"/>
          <a:stretch>
            <a:fillRect/>
          </a:stretch>
        </p:blipFill>
        <p:spPr>
          <a:xfrm>
            <a:off x="289000" y="4293096"/>
            <a:ext cx="3299473" cy="2206860"/>
          </a:xfrm>
          <a:prstGeom prst="rect">
            <a:avLst/>
          </a:prstGeom>
        </p:spPr>
      </p:pic>
      <p:pic>
        <p:nvPicPr>
          <p:cNvPr id="3" name="Picture 2"/>
          <p:cNvPicPr>
            <a:picLocks noChangeAspect="1"/>
          </p:cNvPicPr>
          <p:nvPr/>
        </p:nvPicPr>
        <p:blipFill>
          <a:blip r:embed="rId4"/>
          <a:stretch>
            <a:fillRect/>
          </a:stretch>
        </p:blipFill>
        <p:spPr>
          <a:xfrm>
            <a:off x="4595003" y="4293546"/>
            <a:ext cx="3877933" cy="2206410"/>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2770"/>
                                        </p:tgtEl>
                                        <p:attrNameLst>
                                          <p:attrName>style.visibility</p:attrName>
                                        </p:attrNameLst>
                                      </p:cBhvr>
                                      <p:to>
                                        <p:strVal val="visible"/>
                                      </p:to>
                                    </p:set>
                                    <p:animEffect transition="in" filter="fade">
                                      <p:cBhvr>
                                        <p:cTn id="7" dur="2000"/>
                                        <p:tgtEl>
                                          <p:spTgt spid="3277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2771"/>
                                        </p:tgtEl>
                                        <p:attrNameLst>
                                          <p:attrName>style.visibility</p:attrName>
                                        </p:attrNameLst>
                                      </p:cBhvr>
                                      <p:to>
                                        <p:strVal val="visible"/>
                                      </p:to>
                                    </p:set>
                                    <p:animEffect transition="in" filter="fade">
                                      <p:cBhvr>
                                        <p:cTn id="10" dur="2000"/>
                                        <p:tgtEl>
                                          <p:spTgt spid="327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70" grpId="0"/>
      <p:bldP spid="32771" grpId="0"/>
    </p:bldLst>
  </p:timing>
</p:sld>
</file>

<file path=ppt/slides/slide8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1370013" y="301625"/>
            <a:ext cx="7313612" cy="838200"/>
          </a:xfrm>
        </p:spPr>
        <p:txBody>
          <a:bodyPr lIns="90488" tIns="44450" rIns="90488" bIns="44450" anchor="ctr"/>
          <a:lstStyle/>
          <a:p>
            <a:pPr eaLnBrk="1" hangingPunct="1"/>
            <a:r>
              <a:rPr lang="en-GB" sz="2400" b="1"/>
              <a:t>Purposes Continued</a:t>
            </a:r>
          </a:p>
        </p:txBody>
      </p:sp>
      <p:sp>
        <p:nvSpPr>
          <p:cNvPr id="33795" name="Rectangle 3"/>
          <p:cNvSpPr>
            <a:spLocks noGrp="1" noChangeArrowheads="1"/>
          </p:cNvSpPr>
          <p:nvPr>
            <p:ph idx="1"/>
          </p:nvPr>
        </p:nvSpPr>
        <p:spPr>
          <a:xfrm>
            <a:off x="685800" y="1524000"/>
            <a:ext cx="7772400" cy="4572000"/>
          </a:xfrm>
        </p:spPr>
        <p:txBody>
          <a:bodyPr lIns="90488" tIns="44450" rIns="90488" bIns="44450">
            <a:normAutofit lnSpcReduction="10000"/>
          </a:bodyPr>
          <a:lstStyle/>
          <a:p>
            <a:pPr eaLnBrk="1" hangingPunct="1">
              <a:lnSpc>
                <a:spcPct val="90000"/>
              </a:lnSpc>
            </a:pPr>
            <a:r>
              <a:rPr lang="en-GB" sz="2500" b="1"/>
              <a:t>Descriptive</a:t>
            </a:r>
          </a:p>
          <a:p>
            <a:pPr lvl="1" eaLnBrk="1" hangingPunct="1">
              <a:lnSpc>
                <a:spcPct val="90000"/>
              </a:lnSpc>
            </a:pPr>
            <a:r>
              <a:rPr lang="en-GB">
                <a:solidFill>
                  <a:srgbClr val="FFFF00"/>
                </a:solidFill>
              </a:rPr>
              <a:t>To produce an accurate profile of persons, events or situations</a:t>
            </a:r>
          </a:p>
          <a:p>
            <a:pPr lvl="1" eaLnBrk="1" hangingPunct="1">
              <a:lnSpc>
                <a:spcPct val="90000"/>
              </a:lnSpc>
            </a:pPr>
            <a:r>
              <a:rPr lang="en-GB">
                <a:solidFill>
                  <a:srgbClr val="FFFF00"/>
                </a:solidFill>
              </a:rPr>
              <a:t>Requires extensive knowledge of the situation so that appropriate information can be collected</a:t>
            </a:r>
          </a:p>
          <a:p>
            <a:pPr lvl="1" eaLnBrk="1" hangingPunct="1">
              <a:lnSpc>
                <a:spcPct val="90000"/>
              </a:lnSpc>
            </a:pPr>
            <a:r>
              <a:rPr lang="en-GB">
                <a:solidFill>
                  <a:srgbClr val="FFFF00"/>
                </a:solidFill>
              </a:rPr>
              <a:t>Qualitative and / or quantitative</a:t>
            </a:r>
          </a:p>
          <a:p>
            <a:pPr eaLnBrk="1" hangingPunct="1">
              <a:lnSpc>
                <a:spcPct val="90000"/>
              </a:lnSpc>
            </a:pPr>
            <a:r>
              <a:rPr lang="en-GB" sz="2500" b="1"/>
              <a:t>Explanatory</a:t>
            </a:r>
          </a:p>
          <a:p>
            <a:pPr lvl="1" eaLnBrk="1" hangingPunct="1">
              <a:lnSpc>
                <a:spcPct val="90000"/>
              </a:lnSpc>
            </a:pPr>
            <a:r>
              <a:rPr lang="en-GB">
                <a:solidFill>
                  <a:srgbClr val="FFFF00"/>
                </a:solidFill>
              </a:rPr>
              <a:t>Seeks an explanation of problem or situation (causal relationships)</a:t>
            </a:r>
          </a:p>
          <a:p>
            <a:pPr lvl="1" eaLnBrk="1" hangingPunct="1">
              <a:lnSpc>
                <a:spcPct val="90000"/>
              </a:lnSpc>
            </a:pPr>
            <a:r>
              <a:rPr lang="en-GB">
                <a:solidFill>
                  <a:srgbClr val="FFFF00"/>
                </a:solidFill>
              </a:rPr>
              <a:t>Qualitative and / or quantitative</a:t>
            </a:r>
          </a:p>
          <a:p>
            <a:pPr lvl="1" eaLnBrk="1" hangingPunct="1">
              <a:lnSpc>
                <a:spcPct val="90000"/>
              </a:lnSpc>
            </a:pPr>
            <a:r>
              <a:rPr lang="en-GB">
                <a:solidFill>
                  <a:srgbClr val="FFFF00"/>
                </a:solidFill>
              </a:rPr>
              <a:t>Put into context</a:t>
            </a:r>
          </a:p>
        </p:txBody>
      </p:sp>
      <p:sp>
        <p:nvSpPr>
          <p:cNvPr id="74754" name="Footer Placeholder 4"/>
          <p:cNvSpPr>
            <a:spLocks noGrp="1"/>
          </p:cNvSpPr>
          <p:nvPr>
            <p:ph type="ftr" sz="quarter" idx="11"/>
          </p:nvPr>
        </p:nvSpPr>
        <p:spPr>
          <a:noFill/>
        </p:spPr>
        <p:txBody>
          <a:bodyPr/>
          <a:lstStyle/>
          <a:p>
            <a:r>
              <a:rPr lang="en-GB" smtClean="0"/>
              <a:t>CH2021 postgraduate</a:t>
            </a:r>
            <a:endParaRPr lang="en-GB"/>
          </a:p>
        </p:txBody>
      </p:sp>
      <p:sp>
        <p:nvSpPr>
          <p:cNvPr id="74755" name="Slide Number Placeholder 5"/>
          <p:cNvSpPr>
            <a:spLocks noGrp="1"/>
          </p:cNvSpPr>
          <p:nvPr>
            <p:ph type="sldNum" sz="quarter" idx="12"/>
          </p:nvPr>
        </p:nvSpPr>
        <p:spPr>
          <a:noFill/>
        </p:spPr>
        <p:txBody>
          <a:bodyPr/>
          <a:lstStyle/>
          <a:p>
            <a:fld id="{AB043C30-4EFF-4B7F-801E-FBB97CE44257}" type="slidenum">
              <a:rPr lang="en-GB" smtClean="0"/>
              <a:pPr/>
              <a:t>83</a:t>
            </a:fld>
            <a:endParaRPr lang="en-GB"/>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3794"/>
                                        </p:tgtEl>
                                        <p:attrNameLst>
                                          <p:attrName>style.visibility</p:attrName>
                                        </p:attrNameLst>
                                      </p:cBhvr>
                                      <p:to>
                                        <p:strVal val="visible"/>
                                      </p:to>
                                    </p:set>
                                    <p:animEffect transition="in" filter="fade">
                                      <p:cBhvr>
                                        <p:cTn id="7" dur="2000"/>
                                        <p:tgtEl>
                                          <p:spTgt spid="3379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3795"/>
                                        </p:tgtEl>
                                        <p:attrNameLst>
                                          <p:attrName>style.visibility</p:attrName>
                                        </p:attrNameLst>
                                      </p:cBhvr>
                                      <p:to>
                                        <p:strVal val="visible"/>
                                      </p:to>
                                    </p:set>
                                    <p:animEffect transition="in" filter="fade">
                                      <p:cBhvr>
                                        <p:cTn id="10" dur="2000"/>
                                        <p:tgtEl>
                                          <p:spTgt spid="3379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4" grpId="0"/>
      <p:bldP spid="33795" grpId="0"/>
    </p:bld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en-GB"/>
              <a:t>Likely Types of Project</a:t>
            </a:r>
          </a:p>
        </p:txBody>
      </p:sp>
      <p:sp>
        <p:nvSpPr>
          <p:cNvPr id="15363" name="Rectangle 3"/>
          <p:cNvSpPr>
            <a:spLocks noGrp="1" noChangeArrowheads="1"/>
          </p:cNvSpPr>
          <p:nvPr>
            <p:ph type="body" idx="1"/>
          </p:nvPr>
        </p:nvSpPr>
        <p:spPr>
          <a:xfrm>
            <a:off x="457199" y="1600200"/>
            <a:ext cx="8440859" cy="4525963"/>
          </a:xfrm>
        </p:spPr>
        <p:txBody>
          <a:bodyPr/>
          <a:lstStyle/>
          <a:p>
            <a:pPr>
              <a:lnSpc>
                <a:spcPct val="90000"/>
              </a:lnSpc>
            </a:pPr>
            <a:r>
              <a:rPr lang="en-GB" dirty="0"/>
              <a:t>For </a:t>
            </a:r>
            <a:r>
              <a:rPr lang="en-GB" dirty="0" smtClean="0"/>
              <a:t>many technical/engineering </a:t>
            </a:r>
            <a:r>
              <a:rPr lang="en-GB" dirty="0"/>
              <a:t>p</a:t>
            </a:r>
            <a:r>
              <a:rPr lang="en-GB" dirty="0" smtClean="0"/>
              <a:t>rogrammes</a:t>
            </a:r>
            <a:endParaRPr lang="en-GB" dirty="0"/>
          </a:p>
          <a:p>
            <a:pPr lvl="1">
              <a:lnSpc>
                <a:spcPct val="90000"/>
              </a:lnSpc>
            </a:pPr>
            <a:r>
              <a:rPr lang="en-GB" dirty="0">
                <a:solidFill>
                  <a:srgbClr val="FFFF00"/>
                </a:solidFill>
              </a:rPr>
              <a:t>Design and build</a:t>
            </a:r>
          </a:p>
          <a:p>
            <a:pPr lvl="1">
              <a:lnSpc>
                <a:spcPct val="90000"/>
              </a:lnSpc>
            </a:pPr>
            <a:r>
              <a:rPr lang="en-GB" dirty="0">
                <a:solidFill>
                  <a:srgbClr val="FFFF00"/>
                </a:solidFill>
              </a:rPr>
              <a:t>Experiment</a:t>
            </a:r>
          </a:p>
          <a:p>
            <a:pPr>
              <a:lnSpc>
                <a:spcPct val="90000"/>
              </a:lnSpc>
            </a:pPr>
            <a:r>
              <a:rPr lang="en-GB" dirty="0" smtClean="0"/>
              <a:t>Also commonplace:</a:t>
            </a:r>
            <a:endParaRPr lang="en-GB" dirty="0"/>
          </a:p>
          <a:p>
            <a:pPr lvl="1">
              <a:lnSpc>
                <a:spcPct val="90000"/>
              </a:lnSpc>
            </a:pPr>
            <a:r>
              <a:rPr lang="en-GB" dirty="0" smtClean="0">
                <a:solidFill>
                  <a:srgbClr val="FFFF00"/>
                </a:solidFill>
              </a:rPr>
              <a:t>Simulation</a:t>
            </a:r>
            <a:endParaRPr lang="en-GB" dirty="0">
              <a:solidFill>
                <a:srgbClr val="FFFF00"/>
              </a:solidFill>
            </a:endParaRPr>
          </a:p>
          <a:p>
            <a:pPr lvl="1">
              <a:lnSpc>
                <a:spcPct val="90000"/>
              </a:lnSpc>
            </a:pPr>
            <a:r>
              <a:rPr lang="en-GB" dirty="0">
                <a:solidFill>
                  <a:srgbClr val="FFFF00"/>
                </a:solidFill>
              </a:rPr>
              <a:t>Survey</a:t>
            </a:r>
          </a:p>
          <a:p>
            <a:pPr lvl="1">
              <a:lnSpc>
                <a:spcPct val="90000"/>
              </a:lnSpc>
            </a:pPr>
            <a:r>
              <a:rPr lang="en-GB" dirty="0">
                <a:solidFill>
                  <a:srgbClr val="FFFF00"/>
                </a:solidFill>
              </a:rPr>
              <a:t>Case study</a:t>
            </a:r>
          </a:p>
          <a:p>
            <a:pPr>
              <a:lnSpc>
                <a:spcPct val="90000"/>
              </a:lnSpc>
            </a:pPr>
            <a:r>
              <a:rPr lang="en-GB" dirty="0"/>
              <a:t>If </a:t>
            </a:r>
            <a:r>
              <a:rPr lang="en-GB" dirty="0" smtClean="0"/>
              <a:t>employer-based, </a:t>
            </a:r>
            <a:r>
              <a:rPr lang="en-GB" dirty="0"/>
              <a:t>need to ensure level is appropriate (supervisor will advise)</a:t>
            </a:r>
          </a:p>
        </p:txBody>
      </p:sp>
      <p:sp>
        <p:nvSpPr>
          <p:cNvPr id="2" name="Footer Placeholder 1"/>
          <p:cNvSpPr>
            <a:spLocks noGrp="1"/>
          </p:cNvSpPr>
          <p:nvPr>
            <p:ph type="ftr" sz="quarter" idx="11"/>
          </p:nvPr>
        </p:nvSpPr>
        <p:spPr/>
        <p:txBody>
          <a:bodyPr/>
          <a:lstStyle/>
          <a:p>
            <a:pPr>
              <a:defRPr/>
            </a:pPr>
            <a:r>
              <a:rPr lang="en-GB" smtClean="0"/>
              <a:t>CH2021 postgraduate</a:t>
            </a:r>
            <a:endParaRPr lang="en-GB"/>
          </a:p>
        </p:txBody>
      </p:sp>
      <p:sp>
        <p:nvSpPr>
          <p:cNvPr id="3" name="Slide Number Placeholder 2"/>
          <p:cNvSpPr>
            <a:spLocks noGrp="1"/>
          </p:cNvSpPr>
          <p:nvPr>
            <p:ph type="sldNum" sz="quarter" idx="12"/>
          </p:nvPr>
        </p:nvSpPr>
        <p:spPr/>
        <p:txBody>
          <a:bodyPr/>
          <a:lstStyle/>
          <a:p>
            <a:pPr>
              <a:defRPr/>
            </a:pPr>
            <a:fld id="{7E4E7646-6A11-4947-8CAD-4A876CDDF21E}" type="slidenum">
              <a:rPr lang="en-GB" smtClean="0"/>
              <a:pPr>
                <a:defRPr/>
              </a:pPr>
              <a:t>84</a:t>
            </a:fld>
            <a:endParaRPr lang="en-GB"/>
          </a:p>
        </p:txBody>
      </p:sp>
    </p:spTree>
    <p:extLst>
      <p:ext uri="{BB962C8B-B14F-4D97-AF65-F5344CB8AC3E}">
        <p14:creationId xmlns:p14="http://schemas.microsoft.com/office/powerpoint/2010/main" val="1722562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536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536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36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536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536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5363">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536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build="p"/>
    </p:bldLst>
  </p:timing>
</p:sld>
</file>

<file path=ppt/slides/slide8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lIns="90488" tIns="44450" rIns="90488" bIns="44450" anchor="ctr"/>
          <a:lstStyle/>
          <a:p>
            <a:pPr eaLnBrk="1" hangingPunct="1"/>
            <a:r>
              <a:rPr lang="en-GB" sz="2800"/>
              <a:t>Considerations</a:t>
            </a:r>
          </a:p>
        </p:txBody>
      </p:sp>
      <p:sp>
        <p:nvSpPr>
          <p:cNvPr id="35843" name="Rectangle 3"/>
          <p:cNvSpPr>
            <a:spLocks noGrp="1" noChangeArrowheads="1"/>
          </p:cNvSpPr>
          <p:nvPr>
            <p:ph idx="1"/>
          </p:nvPr>
        </p:nvSpPr>
        <p:spPr>
          <a:xfrm>
            <a:off x="0" y="1772816"/>
            <a:ext cx="7313612" cy="4114800"/>
          </a:xfrm>
        </p:spPr>
        <p:txBody>
          <a:bodyPr lIns="90488" tIns="44450" rIns="90488" bIns="44450">
            <a:normAutofit fontScale="92500" lnSpcReduction="10000"/>
          </a:bodyPr>
          <a:lstStyle/>
          <a:p>
            <a:pPr eaLnBrk="1" hangingPunct="1"/>
            <a:r>
              <a:rPr lang="en-GB" sz="2400" dirty="0"/>
              <a:t>Validity and Reliability</a:t>
            </a:r>
          </a:p>
          <a:p>
            <a:pPr eaLnBrk="1" hangingPunct="1"/>
            <a:r>
              <a:rPr lang="en-GB" sz="2400" dirty="0"/>
              <a:t>Objectivity and Truth</a:t>
            </a:r>
          </a:p>
          <a:p>
            <a:pPr eaLnBrk="1" hangingPunct="1"/>
            <a:r>
              <a:rPr lang="en-GB" sz="2400" dirty="0"/>
              <a:t>Sampling</a:t>
            </a:r>
          </a:p>
          <a:p>
            <a:pPr eaLnBrk="1" hangingPunct="1"/>
            <a:r>
              <a:rPr lang="en-GB" sz="2400" dirty="0"/>
              <a:t>Ask yourself</a:t>
            </a:r>
          </a:p>
          <a:p>
            <a:pPr lvl="1" eaLnBrk="1" hangingPunct="1"/>
            <a:r>
              <a:rPr lang="en-GB" sz="2400" dirty="0"/>
              <a:t>What methods are available?</a:t>
            </a:r>
          </a:p>
          <a:p>
            <a:pPr lvl="1" eaLnBrk="1" hangingPunct="1"/>
            <a:r>
              <a:rPr lang="en-GB" sz="2400" dirty="0"/>
              <a:t>What can they tell me?</a:t>
            </a:r>
          </a:p>
          <a:p>
            <a:pPr lvl="1" eaLnBrk="1" hangingPunct="1"/>
            <a:r>
              <a:rPr lang="en-GB" sz="2400" dirty="0"/>
              <a:t>Which is appropriate / practical</a:t>
            </a:r>
          </a:p>
          <a:p>
            <a:pPr eaLnBrk="1" hangingPunct="1"/>
            <a:r>
              <a:rPr lang="en-GB" sz="2400" dirty="0"/>
              <a:t>Methodological review</a:t>
            </a:r>
          </a:p>
          <a:p>
            <a:pPr eaLnBrk="1" hangingPunct="1"/>
            <a:r>
              <a:rPr lang="en-GB" sz="2400" dirty="0"/>
              <a:t>Role of your supervisor</a:t>
            </a:r>
          </a:p>
          <a:p>
            <a:pPr eaLnBrk="1" hangingPunct="1"/>
            <a:r>
              <a:rPr lang="en-GB" sz="2400" dirty="0"/>
              <a:t>Role of your literature review</a:t>
            </a:r>
          </a:p>
          <a:p>
            <a:pPr eaLnBrk="1" hangingPunct="1"/>
            <a:r>
              <a:rPr lang="en-GB" sz="2400" dirty="0">
                <a:solidFill>
                  <a:srgbClr val="FFFF00"/>
                </a:solidFill>
              </a:rPr>
              <a:t>Conclusion</a:t>
            </a:r>
          </a:p>
        </p:txBody>
      </p:sp>
      <p:sp>
        <p:nvSpPr>
          <p:cNvPr id="76802" name="Footer Placeholder 4"/>
          <p:cNvSpPr>
            <a:spLocks noGrp="1"/>
          </p:cNvSpPr>
          <p:nvPr>
            <p:ph type="ftr" sz="quarter" idx="11"/>
          </p:nvPr>
        </p:nvSpPr>
        <p:spPr>
          <a:noFill/>
        </p:spPr>
        <p:txBody>
          <a:bodyPr/>
          <a:lstStyle/>
          <a:p>
            <a:r>
              <a:rPr lang="en-GB" smtClean="0"/>
              <a:t>CH2021 postgraduate</a:t>
            </a:r>
            <a:endParaRPr lang="en-GB"/>
          </a:p>
        </p:txBody>
      </p:sp>
      <p:sp>
        <p:nvSpPr>
          <p:cNvPr id="76803" name="Slide Number Placeholder 5"/>
          <p:cNvSpPr>
            <a:spLocks noGrp="1"/>
          </p:cNvSpPr>
          <p:nvPr>
            <p:ph type="sldNum" sz="quarter" idx="12"/>
          </p:nvPr>
        </p:nvSpPr>
        <p:spPr>
          <a:noFill/>
        </p:spPr>
        <p:txBody>
          <a:bodyPr/>
          <a:lstStyle/>
          <a:p>
            <a:fld id="{9BF59CB9-1C64-4FED-970B-B91C5B801946}" type="slidenum">
              <a:rPr lang="en-GB" smtClean="0"/>
              <a:pPr/>
              <a:t>85</a:t>
            </a:fld>
            <a:endParaRPr lang="en-GB"/>
          </a:p>
        </p:txBody>
      </p:sp>
      <p:pic>
        <p:nvPicPr>
          <p:cNvPr id="2" name="Picture 1"/>
          <p:cNvPicPr>
            <a:picLocks noChangeAspect="1"/>
          </p:cNvPicPr>
          <p:nvPr/>
        </p:nvPicPr>
        <p:blipFill>
          <a:blip r:embed="rId3"/>
          <a:stretch>
            <a:fillRect/>
          </a:stretch>
        </p:blipFill>
        <p:spPr>
          <a:xfrm>
            <a:off x="4932039" y="666204"/>
            <a:ext cx="3859341" cy="2213223"/>
          </a:xfrm>
          <a:prstGeom prst="rect">
            <a:avLst/>
          </a:prstGeom>
        </p:spPr>
      </p:pic>
      <p:pic>
        <p:nvPicPr>
          <p:cNvPr id="4" name="Picture 3"/>
          <p:cNvPicPr>
            <a:picLocks noChangeAspect="1"/>
          </p:cNvPicPr>
          <p:nvPr/>
        </p:nvPicPr>
        <p:blipFill>
          <a:blip r:embed="rId4"/>
          <a:stretch>
            <a:fillRect/>
          </a:stretch>
        </p:blipFill>
        <p:spPr>
          <a:xfrm>
            <a:off x="5004402" y="4248869"/>
            <a:ext cx="3980908" cy="2082920"/>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5842"/>
                                        </p:tgtEl>
                                        <p:attrNameLst>
                                          <p:attrName>style.visibility</p:attrName>
                                        </p:attrNameLst>
                                      </p:cBhvr>
                                      <p:to>
                                        <p:strVal val="visible"/>
                                      </p:to>
                                    </p:set>
                                    <p:animEffect transition="in" filter="fade">
                                      <p:cBhvr>
                                        <p:cTn id="7" dur="2000"/>
                                        <p:tgtEl>
                                          <p:spTgt spid="3584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5843">
                                            <p:txEl>
                                              <p:pRg st="0" end="0"/>
                                            </p:txEl>
                                          </p:spTgt>
                                        </p:tgtEl>
                                        <p:attrNameLst>
                                          <p:attrName>style.visibility</p:attrName>
                                        </p:attrNameLst>
                                      </p:cBhvr>
                                      <p:to>
                                        <p:strVal val="visible"/>
                                      </p:to>
                                    </p:set>
                                    <p:animEffect transition="in" filter="fade">
                                      <p:cBhvr>
                                        <p:cTn id="10" dur="2000"/>
                                        <p:tgtEl>
                                          <p:spTgt spid="3584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5843">
                                            <p:txEl>
                                              <p:pRg st="1" end="1"/>
                                            </p:txEl>
                                          </p:spTgt>
                                        </p:tgtEl>
                                        <p:attrNameLst>
                                          <p:attrName>style.visibility</p:attrName>
                                        </p:attrNameLst>
                                      </p:cBhvr>
                                      <p:to>
                                        <p:strVal val="visible"/>
                                      </p:to>
                                    </p:set>
                                    <p:animEffect transition="in" filter="fade">
                                      <p:cBhvr>
                                        <p:cTn id="15" dur="2000"/>
                                        <p:tgtEl>
                                          <p:spTgt spid="3584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5843">
                                            <p:txEl>
                                              <p:pRg st="2" end="2"/>
                                            </p:txEl>
                                          </p:spTgt>
                                        </p:tgtEl>
                                        <p:attrNameLst>
                                          <p:attrName>style.visibility</p:attrName>
                                        </p:attrNameLst>
                                      </p:cBhvr>
                                      <p:to>
                                        <p:strVal val="visible"/>
                                      </p:to>
                                    </p:set>
                                    <p:animEffect transition="in" filter="fade">
                                      <p:cBhvr>
                                        <p:cTn id="20" dur="2000"/>
                                        <p:tgtEl>
                                          <p:spTgt spid="3584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5843">
                                            <p:txEl>
                                              <p:pRg st="3" end="3"/>
                                            </p:txEl>
                                          </p:spTgt>
                                        </p:tgtEl>
                                        <p:attrNameLst>
                                          <p:attrName>style.visibility</p:attrName>
                                        </p:attrNameLst>
                                      </p:cBhvr>
                                      <p:to>
                                        <p:strVal val="visible"/>
                                      </p:to>
                                    </p:set>
                                    <p:animEffect transition="in" filter="fade">
                                      <p:cBhvr>
                                        <p:cTn id="25" dur="2000"/>
                                        <p:tgtEl>
                                          <p:spTgt spid="35843">
                                            <p:txEl>
                                              <p:pRg st="3" end="3"/>
                                            </p:tx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35843">
                                            <p:txEl>
                                              <p:pRg st="4" end="4"/>
                                            </p:txEl>
                                          </p:spTgt>
                                        </p:tgtEl>
                                        <p:attrNameLst>
                                          <p:attrName>style.visibility</p:attrName>
                                        </p:attrNameLst>
                                      </p:cBhvr>
                                      <p:to>
                                        <p:strVal val="visible"/>
                                      </p:to>
                                    </p:set>
                                    <p:animEffect transition="in" filter="fade">
                                      <p:cBhvr>
                                        <p:cTn id="28" dur="2000"/>
                                        <p:tgtEl>
                                          <p:spTgt spid="35843">
                                            <p:txEl>
                                              <p:pRg st="4" end="4"/>
                                            </p:tx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5843">
                                            <p:txEl>
                                              <p:pRg st="5" end="5"/>
                                            </p:txEl>
                                          </p:spTgt>
                                        </p:tgtEl>
                                        <p:attrNameLst>
                                          <p:attrName>style.visibility</p:attrName>
                                        </p:attrNameLst>
                                      </p:cBhvr>
                                      <p:to>
                                        <p:strVal val="visible"/>
                                      </p:to>
                                    </p:set>
                                    <p:animEffect transition="in" filter="fade">
                                      <p:cBhvr>
                                        <p:cTn id="31" dur="2000"/>
                                        <p:tgtEl>
                                          <p:spTgt spid="35843">
                                            <p:txEl>
                                              <p:pRg st="5" end="5"/>
                                            </p:tx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35843">
                                            <p:txEl>
                                              <p:pRg st="6" end="6"/>
                                            </p:txEl>
                                          </p:spTgt>
                                        </p:tgtEl>
                                        <p:attrNameLst>
                                          <p:attrName>style.visibility</p:attrName>
                                        </p:attrNameLst>
                                      </p:cBhvr>
                                      <p:to>
                                        <p:strVal val="visible"/>
                                      </p:to>
                                    </p:set>
                                    <p:animEffect transition="in" filter="fade">
                                      <p:cBhvr>
                                        <p:cTn id="34" dur="2000"/>
                                        <p:tgtEl>
                                          <p:spTgt spid="35843">
                                            <p:txEl>
                                              <p:pRg st="6" end="6"/>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35843">
                                            <p:txEl>
                                              <p:pRg st="7" end="7"/>
                                            </p:txEl>
                                          </p:spTgt>
                                        </p:tgtEl>
                                        <p:attrNameLst>
                                          <p:attrName>style.visibility</p:attrName>
                                        </p:attrNameLst>
                                      </p:cBhvr>
                                      <p:to>
                                        <p:strVal val="visible"/>
                                      </p:to>
                                    </p:set>
                                    <p:animEffect transition="in" filter="fade">
                                      <p:cBhvr>
                                        <p:cTn id="39" dur="2000"/>
                                        <p:tgtEl>
                                          <p:spTgt spid="35843">
                                            <p:txEl>
                                              <p:pRg st="7" end="7"/>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35843">
                                            <p:txEl>
                                              <p:pRg st="8" end="8"/>
                                            </p:txEl>
                                          </p:spTgt>
                                        </p:tgtEl>
                                        <p:attrNameLst>
                                          <p:attrName>style.visibility</p:attrName>
                                        </p:attrNameLst>
                                      </p:cBhvr>
                                      <p:to>
                                        <p:strVal val="visible"/>
                                      </p:to>
                                    </p:set>
                                    <p:animEffect transition="in" filter="fade">
                                      <p:cBhvr>
                                        <p:cTn id="44" dur="2000"/>
                                        <p:tgtEl>
                                          <p:spTgt spid="35843">
                                            <p:txEl>
                                              <p:pRg st="8" end="8"/>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35843">
                                            <p:txEl>
                                              <p:pRg st="9" end="9"/>
                                            </p:txEl>
                                          </p:spTgt>
                                        </p:tgtEl>
                                        <p:attrNameLst>
                                          <p:attrName>style.visibility</p:attrName>
                                        </p:attrNameLst>
                                      </p:cBhvr>
                                      <p:to>
                                        <p:strVal val="visible"/>
                                      </p:to>
                                    </p:set>
                                    <p:animEffect transition="in" filter="fade">
                                      <p:cBhvr>
                                        <p:cTn id="49" dur="2000"/>
                                        <p:tgtEl>
                                          <p:spTgt spid="35843">
                                            <p:txEl>
                                              <p:pRg st="9" end="9"/>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10" presetClass="entr" presetSubtype="0" fill="hold" grpId="0" nodeType="clickEffect">
                                  <p:stCondLst>
                                    <p:cond delay="0"/>
                                  </p:stCondLst>
                                  <p:childTnLst>
                                    <p:set>
                                      <p:cBhvr>
                                        <p:cTn id="53" dur="1" fill="hold">
                                          <p:stCondLst>
                                            <p:cond delay="0"/>
                                          </p:stCondLst>
                                        </p:cTn>
                                        <p:tgtEl>
                                          <p:spTgt spid="35843">
                                            <p:txEl>
                                              <p:pRg st="10" end="10"/>
                                            </p:txEl>
                                          </p:spTgt>
                                        </p:tgtEl>
                                        <p:attrNameLst>
                                          <p:attrName>style.visibility</p:attrName>
                                        </p:attrNameLst>
                                      </p:cBhvr>
                                      <p:to>
                                        <p:strVal val="visible"/>
                                      </p:to>
                                    </p:set>
                                    <p:animEffect transition="in" filter="fade">
                                      <p:cBhvr>
                                        <p:cTn id="54" dur="2000"/>
                                        <p:tgtEl>
                                          <p:spTgt spid="35843">
                                            <p:txEl>
                                              <p:pRg st="10" end="10"/>
                                            </p:txEl>
                                          </p:spTgt>
                                        </p:tgtEl>
                                      </p:cBhvr>
                                    </p:animEffec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1" nodeType="clickEffect">
                                  <p:stCondLst>
                                    <p:cond delay="0"/>
                                  </p:stCondLst>
                                  <p:childTnLst>
                                    <p:set>
                                      <p:cBhvr>
                                        <p:cTn id="58" dur="1" fill="hold">
                                          <p:stCondLst>
                                            <p:cond delay="0"/>
                                          </p:stCondLst>
                                        </p:cTn>
                                        <p:tgtEl>
                                          <p:spTgt spid="35843">
                                            <p:txEl>
                                              <p:pRg st="0" end="0"/>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1" nodeType="clickEffect">
                                  <p:stCondLst>
                                    <p:cond delay="0"/>
                                  </p:stCondLst>
                                  <p:childTnLst>
                                    <p:set>
                                      <p:cBhvr>
                                        <p:cTn id="62" dur="1" fill="hold">
                                          <p:stCondLst>
                                            <p:cond delay="0"/>
                                          </p:stCondLst>
                                        </p:cTn>
                                        <p:tgtEl>
                                          <p:spTgt spid="35843">
                                            <p:txEl>
                                              <p:pRg st="1" end="1"/>
                                            </p:txEl>
                                          </p:spTgt>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1" nodeType="clickEffect">
                                  <p:stCondLst>
                                    <p:cond delay="0"/>
                                  </p:stCondLst>
                                  <p:childTnLst>
                                    <p:set>
                                      <p:cBhvr>
                                        <p:cTn id="66" dur="1" fill="hold">
                                          <p:stCondLst>
                                            <p:cond delay="0"/>
                                          </p:stCondLst>
                                        </p:cTn>
                                        <p:tgtEl>
                                          <p:spTgt spid="35843">
                                            <p:txEl>
                                              <p:pRg st="2" end="2"/>
                                            </p:txEl>
                                          </p:spTgt>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grpId="1" nodeType="clickEffect">
                                  <p:stCondLst>
                                    <p:cond delay="0"/>
                                  </p:stCondLst>
                                  <p:childTnLst>
                                    <p:set>
                                      <p:cBhvr>
                                        <p:cTn id="70" dur="1" fill="hold">
                                          <p:stCondLst>
                                            <p:cond delay="0"/>
                                          </p:stCondLst>
                                        </p:cTn>
                                        <p:tgtEl>
                                          <p:spTgt spid="35843">
                                            <p:txEl>
                                              <p:pRg st="3" end="3"/>
                                            </p:txEl>
                                          </p:spTgt>
                                        </p:tgtEl>
                                        <p:attrNameLst>
                                          <p:attrName>style.visibility</p:attrName>
                                        </p:attrNameLst>
                                      </p:cBhvr>
                                      <p:to>
                                        <p:strVal val="visible"/>
                                      </p:to>
                                    </p:set>
                                  </p:childTnLst>
                                </p:cTn>
                              </p:par>
                              <p:par>
                                <p:cTn id="71" presetID="1" presetClass="entr" presetSubtype="0" fill="hold" grpId="1" nodeType="withEffect">
                                  <p:stCondLst>
                                    <p:cond delay="0"/>
                                  </p:stCondLst>
                                  <p:childTnLst>
                                    <p:set>
                                      <p:cBhvr>
                                        <p:cTn id="72" dur="1" fill="hold">
                                          <p:stCondLst>
                                            <p:cond delay="0"/>
                                          </p:stCondLst>
                                        </p:cTn>
                                        <p:tgtEl>
                                          <p:spTgt spid="35843">
                                            <p:txEl>
                                              <p:pRg st="4" end="4"/>
                                            </p:txEl>
                                          </p:spTgt>
                                        </p:tgtEl>
                                        <p:attrNameLst>
                                          <p:attrName>style.visibility</p:attrName>
                                        </p:attrNameLst>
                                      </p:cBhvr>
                                      <p:to>
                                        <p:strVal val="visible"/>
                                      </p:to>
                                    </p:set>
                                  </p:childTnLst>
                                </p:cTn>
                              </p:par>
                              <p:par>
                                <p:cTn id="73" presetID="1" presetClass="entr" presetSubtype="0" fill="hold" grpId="1" nodeType="withEffect">
                                  <p:stCondLst>
                                    <p:cond delay="0"/>
                                  </p:stCondLst>
                                  <p:childTnLst>
                                    <p:set>
                                      <p:cBhvr>
                                        <p:cTn id="74" dur="1" fill="hold">
                                          <p:stCondLst>
                                            <p:cond delay="0"/>
                                          </p:stCondLst>
                                        </p:cTn>
                                        <p:tgtEl>
                                          <p:spTgt spid="35843">
                                            <p:txEl>
                                              <p:pRg st="5" end="5"/>
                                            </p:txEl>
                                          </p:spTgt>
                                        </p:tgtEl>
                                        <p:attrNameLst>
                                          <p:attrName>style.visibility</p:attrName>
                                        </p:attrNameLst>
                                      </p:cBhvr>
                                      <p:to>
                                        <p:strVal val="visible"/>
                                      </p:to>
                                    </p:set>
                                  </p:childTnLst>
                                </p:cTn>
                              </p:par>
                              <p:par>
                                <p:cTn id="75" presetID="1" presetClass="entr" presetSubtype="0" fill="hold" grpId="1" nodeType="withEffect">
                                  <p:stCondLst>
                                    <p:cond delay="0"/>
                                  </p:stCondLst>
                                  <p:childTnLst>
                                    <p:set>
                                      <p:cBhvr>
                                        <p:cTn id="76" dur="1" fill="hold">
                                          <p:stCondLst>
                                            <p:cond delay="0"/>
                                          </p:stCondLst>
                                        </p:cTn>
                                        <p:tgtEl>
                                          <p:spTgt spid="35843">
                                            <p:txEl>
                                              <p:pRg st="6" end="6"/>
                                            </p:txEl>
                                          </p:spTgt>
                                        </p:tgtEl>
                                        <p:attrNameLst>
                                          <p:attrName>style.visibility</p:attrName>
                                        </p:attrNameLst>
                                      </p:cBhvr>
                                      <p:to>
                                        <p:strVal val="visible"/>
                                      </p:to>
                                    </p:set>
                                  </p:childTnLst>
                                </p:cTn>
                              </p:par>
                            </p:childTnLst>
                          </p:cTn>
                        </p:par>
                      </p:childTnLst>
                    </p:cTn>
                  </p:par>
                  <p:par>
                    <p:cTn id="77" fill="hold">
                      <p:stCondLst>
                        <p:cond delay="indefinite"/>
                      </p:stCondLst>
                      <p:childTnLst>
                        <p:par>
                          <p:cTn id="78" fill="hold">
                            <p:stCondLst>
                              <p:cond delay="0"/>
                            </p:stCondLst>
                            <p:childTnLst>
                              <p:par>
                                <p:cTn id="79" presetID="1" presetClass="entr" presetSubtype="0" fill="hold" grpId="1" nodeType="clickEffect">
                                  <p:stCondLst>
                                    <p:cond delay="0"/>
                                  </p:stCondLst>
                                  <p:childTnLst>
                                    <p:set>
                                      <p:cBhvr>
                                        <p:cTn id="80" dur="1" fill="hold">
                                          <p:stCondLst>
                                            <p:cond delay="0"/>
                                          </p:stCondLst>
                                        </p:cTn>
                                        <p:tgtEl>
                                          <p:spTgt spid="35843">
                                            <p:txEl>
                                              <p:pRg st="7" end="7"/>
                                            </p:txEl>
                                          </p:spTgt>
                                        </p:tgtEl>
                                        <p:attrNameLst>
                                          <p:attrName>style.visibility</p:attrName>
                                        </p:attrNameLst>
                                      </p:cBhvr>
                                      <p:to>
                                        <p:strVal val="visible"/>
                                      </p:to>
                                    </p:set>
                                  </p:childTnLst>
                                </p:cTn>
                              </p:par>
                            </p:childTnLst>
                          </p:cTn>
                        </p:par>
                      </p:childTnLst>
                    </p:cTn>
                  </p:par>
                  <p:par>
                    <p:cTn id="81" fill="hold">
                      <p:stCondLst>
                        <p:cond delay="indefinite"/>
                      </p:stCondLst>
                      <p:childTnLst>
                        <p:par>
                          <p:cTn id="82" fill="hold">
                            <p:stCondLst>
                              <p:cond delay="0"/>
                            </p:stCondLst>
                            <p:childTnLst>
                              <p:par>
                                <p:cTn id="83" presetID="1" presetClass="entr" presetSubtype="0" fill="hold" grpId="1" nodeType="clickEffect">
                                  <p:stCondLst>
                                    <p:cond delay="0"/>
                                  </p:stCondLst>
                                  <p:childTnLst>
                                    <p:set>
                                      <p:cBhvr>
                                        <p:cTn id="84" dur="1" fill="hold">
                                          <p:stCondLst>
                                            <p:cond delay="0"/>
                                          </p:stCondLst>
                                        </p:cTn>
                                        <p:tgtEl>
                                          <p:spTgt spid="35843">
                                            <p:txEl>
                                              <p:pRg st="8" end="8"/>
                                            </p:txEl>
                                          </p:spTgt>
                                        </p:tgtEl>
                                        <p:attrNameLst>
                                          <p:attrName>style.visibility</p:attrName>
                                        </p:attrNameLst>
                                      </p:cBhvr>
                                      <p:to>
                                        <p:strVal val="visible"/>
                                      </p:to>
                                    </p:set>
                                  </p:childTnLst>
                                </p:cTn>
                              </p:par>
                            </p:childTnLst>
                          </p:cTn>
                        </p:par>
                      </p:childTnLst>
                    </p:cTn>
                  </p:par>
                  <p:par>
                    <p:cTn id="85" fill="hold">
                      <p:stCondLst>
                        <p:cond delay="indefinite"/>
                      </p:stCondLst>
                      <p:childTnLst>
                        <p:par>
                          <p:cTn id="86" fill="hold">
                            <p:stCondLst>
                              <p:cond delay="0"/>
                            </p:stCondLst>
                            <p:childTnLst>
                              <p:par>
                                <p:cTn id="87" presetID="1" presetClass="entr" presetSubtype="0" fill="hold" grpId="1" nodeType="clickEffect">
                                  <p:stCondLst>
                                    <p:cond delay="0"/>
                                  </p:stCondLst>
                                  <p:childTnLst>
                                    <p:set>
                                      <p:cBhvr>
                                        <p:cTn id="88" dur="1" fill="hold">
                                          <p:stCondLst>
                                            <p:cond delay="0"/>
                                          </p:stCondLst>
                                        </p:cTn>
                                        <p:tgtEl>
                                          <p:spTgt spid="35843">
                                            <p:txEl>
                                              <p:pRg st="9" end="9"/>
                                            </p:txEl>
                                          </p:spTgt>
                                        </p:tgtEl>
                                        <p:attrNameLst>
                                          <p:attrName>style.visibility</p:attrName>
                                        </p:attrNameLst>
                                      </p:cBhvr>
                                      <p:to>
                                        <p:strVal val="visible"/>
                                      </p:to>
                                    </p:set>
                                  </p:childTnLst>
                                </p:cTn>
                              </p:par>
                            </p:childTnLst>
                          </p:cTn>
                        </p:par>
                      </p:childTnLst>
                    </p:cTn>
                  </p:par>
                  <p:par>
                    <p:cTn id="89" fill="hold">
                      <p:stCondLst>
                        <p:cond delay="indefinite"/>
                      </p:stCondLst>
                      <p:childTnLst>
                        <p:par>
                          <p:cTn id="90" fill="hold">
                            <p:stCondLst>
                              <p:cond delay="0"/>
                            </p:stCondLst>
                            <p:childTnLst>
                              <p:par>
                                <p:cTn id="91" presetID="1" presetClass="entr" presetSubtype="0" fill="hold" grpId="1" nodeType="clickEffect">
                                  <p:stCondLst>
                                    <p:cond delay="0"/>
                                  </p:stCondLst>
                                  <p:childTnLst>
                                    <p:set>
                                      <p:cBhvr>
                                        <p:cTn id="92" dur="1" fill="hold">
                                          <p:stCondLst>
                                            <p:cond delay="0"/>
                                          </p:stCondLst>
                                        </p:cTn>
                                        <p:tgtEl>
                                          <p:spTgt spid="3584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2" grpId="0"/>
      <p:bldP spid="35843" grpId="0" build="p"/>
      <p:bldP spid="35843" grpId="1" build="p"/>
    </p:bldLst>
  </p:timing>
</p:sld>
</file>

<file path=ppt/slides/slide8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6866" name="Rectangle 2"/>
          <p:cNvSpPr>
            <a:spLocks noGrp="1" noChangeArrowheads="1"/>
          </p:cNvSpPr>
          <p:nvPr>
            <p:ph type="ctrTitle"/>
          </p:nvPr>
        </p:nvSpPr>
        <p:spPr>
          <a:xfrm>
            <a:off x="123092" y="609600"/>
            <a:ext cx="8335108" cy="1143000"/>
          </a:xfrm>
        </p:spPr>
        <p:txBody>
          <a:bodyPr lIns="90488" tIns="44450" rIns="90488" bIns="44450" anchor="ctr">
            <a:normAutofit fontScale="90000"/>
          </a:bodyPr>
          <a:lstStyle/>
          <a:p>
            <a:pPr eaLnBrk="1" hangingPunct="1"/>
            <a:r>
              <a:rPr lang="en-GB" sz="3600" dirty="0" smtClean="0"/>
              <a:t>What research techniques are Available and preferable for my research?</a:t>
            </a:r>
            <a:br>
              <a:rPr lang="en-GB" sz="3600" dirty="0" smtClean="0"/>
            </a:br>
            <a:endParaRPr lang="en-GB" sz="3600" dirty="0"/>
          </a:p>
        </p:txBody>
      </p:sp>
      <p:sp>
        <p:nvSpPr>
          <p:cNvPr id="77826" name="Rectangle 9"/>
          <p:cNvSpPr>
            <a:spLocks noGrp="1" noChangeArrowheads="1"/>
          </p:cNvSpPr>
          <p:nvPr>
            <p:ph type="ftr" sz="quarter" idx="11"/>
          </p:nvPr>
        </p:nvSpPr>
        <p:spPr>
          <a:noFill/>
        </p:spPr>
        <p:txBody>
          <a:bodyPr/>
          <a:lstStyle/>
          <a:p>
            <a:r>
              <a:rPr lang="en-GB" smtClean="0"/>
              <a:t>CH2021 postgraduate</a:t>
            </a:r>
            <a:endParaRPr lang="en-GB"/>
          </a:p>
        </p:txBody>
      </p:sp>
      <p:sp>
        <p:nvSpPr>
          <p:cNvPr id="77827" name="Rectangle 10"/>
          <p:cNvSpPr>
            <a:spLocks noGrp="1" noChangeArrowheads="1"/>
          </p:cNvSpPr>
          <p:nvPr>
            <p:ph type="sldNum" sz="quarter" idx="12"/>
          </p:nvPr>
        </p:nvSpPr>
        <p:spPr>
          <a:noFill/>
        </p:spPr>
        <p:txBody>
          <a:bodyPr/>
          <a:lstStyle/>
          <a:p>
            <a:fld id="{9D4A37FB-7D29-4388-9791-324BCC589881}" type="slidenum">
              <a:rPr lang="en-GB" smtClean="0"/>
              <a:pPr/>
              <a:t>86</a:t>
            </a:fld>
            <a:endParaRPr lang="en-GB"/>
          </a:p>
        </p:txBody>
      </p:sp>
      <p:sp>
        <p:nvSpPr>
          <p:cNvPr id="2" name="Subtitle 1"/>
          <p:cNvSpPr>
            <a:spLocks noGrp="1"/>
          </p:cNvSpPr>
          <p:nvPr>
            <p:ph type="subTitle" idx="1"/>
          </p:nvPr>
        </p:nvSpPr>
        <p:spPr>
          <a:xfrm>
            <a:off x="852869" y="1752600"/>
            <a:ext cx="6480048" cy="2416326"/>
          </a:xfrm>
        </p:spPr>
        <p:txBody>
          <a:bodyPr>
            <a:normAutofit fontScale="85000" lnSpcReduction="20000"/>
          </a:bodyPr>
          <a:lstStyle/>
          <a:p>
            <a:pPr marL="342900" indent="-342900" algn="l">
              <a:buFont typeface="Arial" panose="020B0604020202020204" pitchFamily="34" charset="0"/>
              <a:buChar char="•"/>
            </a:pPr>
            <a:r>
              <a:rPr lang="en-GB" sz="2100" dirty="0" smtClean="0"/>
              <a:t>Depends </a:t>
            </a:r>
            <a:r>
              <a:rPr lang="en-GB" sz="2100" dirty="0"/>
              <a:t>on the </a:t>
            </a:r>
            <a:r>
              <a:rPr lang="en-GB" sz="2100" dirty="0" smtClean="0"/>
              <a:t>subject  </a:t>
            </a:r>
          </a:p>
          <a:p>
            <a:pPr algn="l"/>
            <a:endParaRPr lang="en-GB" sz="2100" dirty="0" smtClean="0"/>
          </a:p>
          <a:p>
            <a:pPr marL="342900" indent="-342900" algn="l">
              <a:buFont typeface="Arial" panose="020B0604020202020204" pitchFamily="34" charset="0"/>
              <a:buChar char="•"/>
            </a:pPr>
            <a:r>
              <a:rPr lang="en-GB" sz="2100" dirty="0" smtClean="0"/>
              <a:t>Attention </a:t>
            </a:r>
            <a:r>
              <a:rPr lang="en-GB" sz="2100" dirty="0"/>
              <a:t>to detail and critical reflection is </a:t>
            </a:r>
            <a:r>
              <a:rPr lang="en-GB" sz="2100" dirty="0" smtClean="0"/>
              <a:t>vital</a:t>
            </a:r>
          </a:p>
          <a:p>
            <a:pPr algn="l"/>
            <a:endParaRPr lang="en-GB" sz="2100" dirty="0"/>
          </a:p>
          <a:p>
            <a:pPr marL="342900" indent="-342900" algn="l">
              <a:buFont typeface="Arial" panose="020B0604020202020204" pitchFamily="34" charset="0"/>
              <a:buChar char="•"/>
            </a:pPr>
            <a:r>
              <a:rPr lang="en-GB" sz="2100" dirty="0" smtClean="0"/>
              <a:t>What is my research question and what techniques are available to me?</a:t>
            </a:r>
          </a:p>
          <a:p>
            <a:pPr marL="342900" indent="-342900" algn="l">
              <a:buFont typeface="Arial" panose="020B0604020202020204" pitchFamily="34" charset="0"/>
              <a:buChar char="•"/>
            </a:pPr>
            <a:endParaRPr lang="en-GB" sz="2100" dirty="0"/>
          </a:p>
          <a:p>
            <a:pPr marL="800100" lvl="1" indent="-342900" algn="l">
              <a:buFont typeface="Arial" panose="020B0604020202020204" pitchFamily="34" charset="0"/>
              <a:buChar char="•"/>
            </a:pPr>
            <a:r>
              <a:rPr lang="en-GB" sz="2100" dirty="0" smtClean="0">
                <a:solidFill>
                  <a:srgbClr val="FFFF00"/>
                </a:solidFill>
              </a:rPr>
              <a:t>e.g. Digital modelling/Digital Stress analysis.</a:t>
            </a:r>
          </a:p>
          <a:p>
            <a:r>
              <a:rPr lang="en-GB" dirty="0" smtClean="0"/>
              <a:t> </a:t>
            </a:r>
            <a:endParaRPr lang="en-GB" dirty="0"/>
          </a:p>
        </p:txBody>
      </p:sp>
      <p:pic>
        <p:nvPicPr>
          <p:cNvPr id="4" name="Picture 3"/>
          <p:cNvPicPr>
            <a:picLocks noChangeAspect="1"/>
          </p:cNvPicPr>
          <p:nvPr/>
        </p:nvPicPr>
        <p:blipFill>
          <a:blip r:embed="rId3"/>
          <a:stretch>
            <a:fillRect/>
          </a:stretch>
        </p:blipFill>
        <p:spPr>
          <a:xfrm>
            <a:off x="2406933" y="4168926"/>
            <a:ext cx="4330133" cy="2435700"/>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6866"/>
                                        </p:tgtEl>
                                        <p:attrNameLst>
                                          <p:attrName>style.visibility</p:attrName>
                                        </p:attrNameLst>
                                      </p:cBhvr>
                                      <p:to>
                                        <p:strVal val="visible"/>
                                      </p:to>
                                    </p:set>
                                    <p:animEffect transition="in" filter="fade">
                                      <p:cBhvr>
                                        <p:cTn id="7" dur="2000"/>
                                        <p:tgtEl>
                                          <p:spTgt spid="3686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866" grpId="0"/>
    </p:bldLst>
  </p:timing>
</p:sld>
</file>

<file path=ppt/slides/slide8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6866" name="Rectangle 2"/>
          <p:cNvSpPr>
            <a:spLocks noGrp="1" noChangeArrowheads="1"/>
          </p:cNvSpPr>
          <p:nvPr>
            <p:ph type="ctrTitle"/>
          </p:nvPr>
        </p:nvSpPr>
        <p:spPr>
          <a:xfrm>
            <a:off x="685800" y="609600"/>
            <a:ext cx="7772400" cy="1143000"/>
          </a:xfrm>
        </p:spPr>
        <p:txBody>
          <a:bodyPr lIns="90488" tIns="44450" rIns="90488" bIns="44450" anchor="ctr">
            <a:normAutofit fontScale="90000"/>
          </a:bodyPr>
          <a:lstStyle/>
          <a:p>
            <a:pPr eaLnBrk="1" hangingPunct="1"/>
            <a:r>
              <a:rPr lang="en-GB" sz="3600"/>
              <a:t>Questionnaire Design: </a:t>
            </a:r>
            <a:br>
              <a:rPr lang="en-GB" sz="3600"/>
            </a:br>
            <a:r>
              <a:rPr lang="en-GB" sz="3600"/>
              <a:t>Is there a need for careful consideration?</a:t>
            </a:r>
          </a:p>
        </p:txBody>
      </p:sp>
      <p:sp>
        <p:nvSpPr>
          <p:cNvPr id="36867" name="Rectangle 3"/>
          <p:cNvSpPr>
            <a:spLocks noGrp="1" noChangeArrowheads="1"/>
          </p:cNvSpPr>
          <p:nvPr>
            <p:ph type="subTitle" idx="1"/>
          </p:nvPr>
        </p:nvSpPr>
        <p:spPr>
          <a:xfrm>
            <a:off x="1403350" y="2708275"/>
            <a:ext cx="6400800" cy="1752600"/>
          </a:xfrm>
        </p:spPr>
        <p:txBody>
          <a:bodyPr lIns="90488" tIns="44450" rIns="90488" bIns="44450"/>
          <a:lstStyle/>
          <a:p>
            <a:pPr eaLnBrk="1" hangingPunct="1"/>
            <a:r>
              <a:rPr lang="en-GB" sz="2500" b="1"/>
              <a:t>Introduction</a:t>
            </a:r>
          </a:p>
          <a:p>
            <a:pPr marL="457200" lvl="1" indent="0" eaLnBrk="1" hangingPunct="1">
              <a:buClr>
                <a:schemeClr val="tx2"/>
              </a:buClr>
              <a:buFontTx/>
              <a:buChar char="•"/>
            </a:pPr>
            <a:r>
              <a:rPr lang="en-GB" sz="2100">
                <a:solidFill>
                  <a:srgbClr val="FFFF00"/>
                </a:solidFill>
              </a:rPr>
              <a:t>Extensive</a:t>
            </a:r>
          </a:p>
          <a:p>
            <a:pPr marL="457200" lvl="1" indent="0" eaLnBrk="1" hangingPunct="1">
              <a:buClr>
                <a:schemeClr val="tx2"/>
              </a:buClr>
              <a:buFontTx/>
              <a:buChar char="•"/>
            </a:pPr>
            <a:r>
              <a:rPr lang="en-GB" sz="2100">
                <a:solidFill>
                  <a:srgbClr val="FFFF00"/>
                </a:solidFill>
              </a:rPr>
              <a:t>Obvious strategy</a:t>
            </a:r>
          </a:p>
          <a:p>
            <a:pPr marL="457200" lvl="1" indent="0" eaLnBrk="1" hangingPunct="1">
              <a:buClr>
                <a:schemeClr val="tx2"/>
              </a:buClr>
              <a:buFontTx/>
              <a:buChar char="•"/>
            </a:pPr>
            <a:r>
              <a:rPr lang="en-GB" sz="2100">
                <a:solidFill>
                  <a:srgbClr val="FFFF00"/>
                </a:solidFill>
              </a:rPr>
              <a:t>Not simple</a:t>
            </a:r>
          </a:p>
        </p:txBody>
      </p:sp>
      <p:sp>
        <p:nvSpPr>
          <p:cNvPr id="77826" name="Rectangle 9"/>
          <p:cNvSpPr>
            <a:spLocks noGrp="1" noChangeArrowheads="1"/>
          </p:cNvSpPr>
          <p:nvPr>
            <p:ph type="ftr" sz="quarter" idx="11"/>
          </p:nvPr>
        </p:nvSpPr>
        <p:spPr>
          <a:noFill/>
        </p:spPr>
        <p:txBody>
          <a:bodyPr/>
          <a:lstStyle/>
          <a:p>
            <a:r>
              <a:rPr lang="en-GB" smtClean="0"/>
              <a:t>CH2021 postgraduate</a:t>
            </a:r>
            <a:endParaRPr lang="en-GB"/>
          </a:p>
        </p:txBody>
      </p:sp>
      <p:sp>
        <p:nvSpPr>
          <p:cNvPr id="77827" name="Rectangle 10"/>
          <p:cNvSpPr>
            <a:spLocks noGrp="1" noChangeArrowheads="1"/>
          </p:cNvSpPr>
          <p:nvPr>
            <p:ph type="sldNum" sz="quarter" idx="12"/>
          </p:nvPr>
        </p:nvSpPr>
        <p:spPr>
          <a:noFill/>
        </p:spPr>
        <p:txBody>
          <a:bodyPr/>
          <a:lstStyle/>
          <a:p>
            <a:fld id="{9D4A37FB-7D29-4388-9791-324BCC589881}" type="slidenum">
              <a:rPr lang="en-GB" smtClean="0"/>
              <a:pPr/>
              <a:t>87</a:t>
            </a:fld>
            <a:endParaRPr lang="en-GB"/>
          </a:p>
        </p:txBody>
      </p:sp>
      <p:sp>
        <p:nvSpPr>
          <p:cNvPr id="77831" name="Text Box 5"/>
          <p:cNvSpPr txBox="1">
            <a:spLocks noChangeArrowheads="1"/>
          </p:cNvSpPr>
          <p:nvPr/>
        </p:nvSpPr>
        <p:spPr bwMode="auto">
          <a:xfrm rot="20228416">
            <a:off x="147204" y="4160442"/>
            <a:ext cx="3597275" cy="2308324"/>
          </a:xfrm>
          <a:prstGeom prst="rect">
            <a:avLst/>
          </a:prstGeom>
          <a:noFill/>
          <a:ln w="12700">
            <a:noFill/>
            <a:miter lim="800000"/>
            <a:headEnd/>
            <a:tailEnd/>
          </a:ln>
        </p:spPr>
        <p:txBody>
          <a:bodyPr>
            <a:spAutoFit/>
          </a:bodyPr>
          <a:lstStyle/>
          <a:p>
            <a:pPr lvl="1">
              <a:spcBef>
                <a:spcPct val="20000"/>
              </a:spcBef>
              <a:buClr>
                <a:schemeClr val="tx2"/>
              </a:buClr>
              <a:buFontTx/>
              <a:buChar char="•"/>
            </a:pPr>
            <a:r>
              <a:rPr lang="en-GB">
                <a:latin typeface="Arial" charset="0"/>
              </a:rPr>
              <a:t>Consider</a:t>
            </a:r>
          </a:p>
          <a:p>
            <a:pPr lvl="2">
              <a:spcBef>
                <a:spcPct val="20000"/>
              </a:spcBef>
              <a:buClr>
                <a:schemeClr val="tx2"/>
              </a:buClr>
              <a:buSzPct val="115000"/>
              <a:buFontTx/>
              <a:buChar char="•"/>
            </a:pPr>
            <a:r>
              <a:rPr lang="en-GB" sz="2000">
                <a:solidFill>
                  <a:srgbClr val="FFFF00"/>
                </a:solidFill>
                <a:latin typeface="Arial" charset="0"/>
              </a:rPr>
              <a:t>Formulation</a:t>
            </a:r>
          </a:p>
          <a:p>
            <a:pPr lvl="2">
              <a:spcBef>
                <a:spcPct val="20000"/>
              </a:spcBef>
              <a:buClr>
                <a:schemeClr val="tx2"/>
              </a:buClr>
              <a:buSzPct val="115000"/>
              <a:buFontTx/>
              <a:buChar char="•"/>
            </a:pPr>
            <a:r>
              <a:rPr lang="en-GB" sz="2000">
                <a:solidFill>
                  <a:srgbClr val="FFFF00"/>
                </a:solidFill>
                <a:latin typeface="Arial" charset="0"/>
              </a:rPr>
              <a:t>Implementation</a:t>
            </a:r>
          </a:p>
          <a:p>
            <a:pPr lvl="2">
              <a:spcBef>
                <a:spcPct val="20000"/>
              </a:spcBef>
              <a:buClr>
                <a:schemeClr val="tx2"/>
              </a:buClr>
              <a:buSzPct val="115000"/>
              <a:buFontTx/>
              <a:buChar char="•"/>
            </a:pPr>
            <a:r>
              <a:rPr lang="en-GB" sz="2000">
                <a:solidFill>
                  <a:srgbClr val="FFFF00"/>
                </a:solidFill>
                <a:latin typeface="Arial" charset="0"/>
              </a:rPr>
              <a:t>Administration</a:t>
            </a:r>
          </a:p>
          <a:p>
            <a:pPr lvl="2">
              <a:spcBef>
                <a:spcPct val="20000"/>
              </a:spcBef>
              <a:buClr>
                <a:schemeClr val="tx2"/>
              </a:buClr>
              <a:buSzPct val="115000"/>
              <a:buFontTx/>
              <a:buChar char="•"/>
            </a:pPr>
            <a:r>
              <a:rPr lang="en-GB" sz="2000">
                <a:solidFill>
                  <a:srgbClr val="FFFF00"/>
                </a:solidFill>
                <a:latin typeface="Arial" charset="0"/>
              </a:rPr>
              <a:t>Analysis</a:t>
            </a:r>
          </a:p>
          <a:p>
            <a:endParaRPr lang="en-GB">
              <a:latin typeface="Arial" charset="0"/>
            </a:endParaRPr>
          </a:p>
        </p:txBody>
      </p:sp>
      <p:pic>
        <p:nvPicPr>
          <p:cNvPr id="7" name="Picture 4" descr="http://www.istockphoto.com/file_thumbview_approve/4332271/2/istockphoto_4332271-red-pencil-and-questionnaire.jpg"/>
          <p:cNvPicPr>
            <a:picLocks noChangeAspect="1" noChangeArrowheads="1"/>
          </p:cNvPicPr>
          <p:nvPr/>
        </p:nvPicPr>
        <p:blipFill>
          <a:blip r:embed="rId3" cstate="print"/>
          <a:srcRect/>
          <a:stretch>
            <a:fillRect/>
          </a:stretch>
        </p:blipFill>
        <p:spPr bwMode="auto">
          <a:xfrm>
            <a:off x="323528" y="1556792"/>
            <a:ext cx="3244629" cy="2160240"/>
          </a:xfrm>
          <a:prstGeom prst="rect">
            <a:avLst/>
          </a:prstGeom>
          <a:noFill/>
        </p:spPr>
      </p:pic>
      <p:pic>
        <p:nvPicPr>
          <p:cNvPr id="3" name="Picture 2"/>
          <p:cNvPicPr>
            <a:picLocks noChangeAspect="1"/>
          </p:cNvPicPr>
          <p:nvPr/>
        </p:nvPicPr>
        <p:blipFill>
          <a:blip r:embed="rId4"/>
          <a:stretch>
            <a:fillRect/>
          </a:stretch>
        </p:blipFill>
        <p:spPr>
          <a:xfrm>
            <a:off x="4716016" y="4568664"/>
            <a:ext cx="4026350" cy="1874335"/>
          </a:xfrm>
          <a:prstGeom prst="rect">
            <a:avLst/>
          </a:prstGeom>
        </p:spPr>
      </p:pic>
    </p:spTree>
    <p:extLst>
      <p:ext uri="{BB962C8B-B14F-4D97-AF65-F5344CB8AC3E}">
        <p14:creationId xmlns:p14="http://schemas.microsoft.com/office/powerpoint/2010/main" val="1197062028"/>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6866"/>
                                        </p:tgtEl>
                                        <p:attrNameLst>
                                          <p:attrName>style.visibility</p:attrName>
                                        </p:attrNameLst>
                                      </p:cBhvr>
                                      <p:to>
                                        <p:strVal val="visible"/>
                                      </p:to>
                                    </p:set>
                                    <p:animEffect transition="in" filter="fade">
                                      <p:cBhvr>
                                        <p:cTn id="7" dur="2000"/>
                                        <p:tgtEl>
                                          <p:spTgt spid="3686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6867"/>
                                        </p:tgtEl>
                                        <p:attrNameLst>
                                          <p:attrName>style.visibility</p:attrName>
                                        </p:attrNameLst>
                                      </p:cBhvr>
                                      <p:to>
                                        <p:strVal val="visible"/>
                                      </p:to>
                                    </p:set>
                                    <p:animEffect transition="in" filter="fade">
                                      <p:cBhvr>
                                        <p:cTn id="10" dur="2000"/>
                                        <p:tgtEl>
                                          <p:spTgt spid="3686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866" grpId="0"/>
      <p:bldP spid="36867" grpId="0"/>
    </p:bld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3"/>
          <p:cNvSpPr>
            <a:spLocks noChangeArrowheads="1"/>
          </p:cNvSpPr>
          <p:nvPr/>
        </p:nvSpPr>
        <p:spPr bwMode="auto">
          <a:xfrm>
            <a:off x="539750" y="4868863"/>
            <a:ext cx="1223963" cy="863600"/>
          </a:xfrm>
          <a:prstGeom prst="rect">
            <a:avLst/>
          </a:prstGeom>
          <a:noFill/>
          <a:ln w="2540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lIns="12700" tIns="12700" rIns="12700" bIns="12700"/>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ctr" eaLnBrk="1" hangingPunct="1"/>
            <a:endParaRPr lang="en-GB" altLang="en-US" sz="1200" smtClean="0">
              <a:latin typeface="Calibri" panose="020F0502020204030204" pitchFamily="34" charset="0"/>
              <a:cs typeface="Calibri" panose="020F0502020204030204" pitchFamily="34" charset="0"/>
            </a:endParaRPr>
          </a:p>
          <a:p>
            <a:pPr algn="ctr" eaLnBrk="1" hangingPunct="1"/>
            <a:r>
              <a:rPr lang="en-GB" altLang="en-US" sz="1200" dirty="0" smtClean="0">
                <a:latin typeface="Calibri" panose="020F0502020204030204" pitchFamily="34" charset="0"/>
                <a:cs typeface="Calibri" panose="020F0502020204030204" pitchFamily="34" charset="0"/>
              </a:rPr>
              <a:t>Useful </a:t>
            </a:r>
            <a:r>
              <a:rPr lang="en-GB" altLang="en-US" sz="1200" dirty="0">
                <a:latin typeface="Calibri" panose="020F0502020204030204" pitchFamily="34" charset="0"/>
                <a:cs typeface="Calibri" panose="020F0502020204030204" pitchFamily="34" charset="0"/>
              </a:rPr>
              <a:t>for large numbers and for computer analysis</a:t>
            </a:r>
            <a:endParaRPr lang="en-GB" altLang="en-US" sz="3600" dirty="0">
              <a:latin typeface="Calibri" panose="020F0502020204030204" pitchFamily="34" charset="0"/>
              <a:cs typeface="Calibri" panose="020F0502020204030204" pitchFamily="34" charset="0"/>
            </a:endParaRPr>
          </a:p>
        </p:txBody>
      </p:sp>
      <p:sp>
        <p:nvSpPr>
          <p:cNvPr id="16387" name="Rectangle 4"/>
          <p:cNvSpPr>
            <a:spLocks noChangeArrowheads="1"/>
          </p:cNvSpPr>
          <p:nvPr/>
        </p:nvSpPr>
        <p:spPr bwMode="auto">
          <a:xfrm>
            <a:off x="2268538" y="4868863"/>
            <a:ext cx="1366837" cy="836610"/>
          </a:xfrm>
          <a:prstGeom prst="rect">
            <a:avLst/>
          </a:prstGeom>
          <a:noFill/>
          <a:ln w="2540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lIns="12700" tIns="12700" rIns="12700" bIns="12700"/>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endParaRPr lang="en-GB" altLang="en-US" sz="1000" dirty="0">
              <a:latin typeface="Times New Roman" panose="02020603050405020304" pitchFamily="18" charset="0"/>
              <a:cs typeface="Times New Roman" panose="02020603050405020304" pitchFamily="18" charset="0"/>
            </a:endParaRPr>
          </a:p>
          <a:p>
            <a:pPr algn="ctr"/>
            <a:r>
              <a:rPr lang="en-GB" altLang="en-US" sz="1200" dirty="0">
                <a:latin typeface="Calibri" panose="020F0502020204030204" pitchFamily="34" charset="0"/>
                <a:cs typeface="Calibri" panose="020F0502020204030204" pitchFamily="34" charset="0"/>
              </a:rPr>
              <a:t>Limits on some types of open ended questions</a:t>
            </a:r>
            <a:endParaRPr lang="en-GB" altLang="en-US" sz="3600" dirty="0">
              <a:latin typeface="Calibri" panose="020F0502020204030204" pitchFamily="34" charset="0"/>
              <a:cs typeface="Calibri" panose="020F0502020204030204" pitchFamily="34" charset="0"/>
            </a:endParaRPr>
          </a:p>
        </p:txBody>
      </p:sp>
      <p:sp>
        <p:nvSpPr>
          <p:cNvPr id="16388" name="Rectangle 5"/>
          <p:cNvSpPr>
            <a:spLocks noChangeArrowheads="1"/>
          </p:cNvSpPr>
          <p:nvPr/>
        </p:nvSpPr>
        <p:spPr bwMode="auto">
          <a:xfrm>
            <a:off x="4140200" y="4868863"/>
            <a:ext cx="1079500" cy="1008062"/>
          </a:xfrm>
          <a:prstGeom prst="rect">
            <a:avLst/>
          </a:prstGeom>
          <a:noFill/>
          <a:ln w="2540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lIns="0" tIns="0" rIns="12700" bIns="0"/>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endParaRPr lang="en-GB" altLang="en-US" sz="1200" dirty="0">
              <a:latin typeface="Calibri" panose="020F0502020204030204" pitchFamily="34" charset="0"/>
              <a:cs typeface="Calibri" panose="020F0502020204030204" pitchFamily="34" charset="0"/>
            </a:endParaRPr>
          </a:p>
          <a:p>
            <a:pPr algn="ctr"/>
            <a:r>
              <a:rPr lang="en-GB" altLang="en-US" sz="1200" dirty="0">
                <a:latin typeface="Calibri" panose="020F0502020204030204" pitchFamily="34" charset="0"/>
                <a:cs typeface="Calibri" panose="020F0502020204030204" pitchFamily="34" charset="0"/>
              </a:rPr>
              <a:t>Questions are written as instructions for interviewer</a:t>
            </a:r>
            <a:endParaRPr lang="en-GB" altLang="en-US" sz="3600" dirty="0">
              <a:latin typeface="Calibri" panose="020F0502020204030204" pitchFamily="34" charset="0"/>
              <a:cs typeface="Calibri" panose="020F0502020204030204" pitchFamily="34" charset="0"/>
            </a:endParaRPr>
          </a:p>
        </p:txBody>
      </p:sp>
      <p:sp>
        <p:nvSpPr>
          <p:cNvPr id="16389" name="Rectangle 6"/>
          <p:cNvSpPr>
            <a:spLocks noChangeArrowheads="1"/>
          </p:cNvSpPr>
          <p:nvPr/>
        </p:nvSpPr>
        <p:spPr bwMode="auto">
          <a:xfrm>
            <a:off x="5651500" y="4868863"/>
            <a:ext cx="1512888" cy="1008062"/>
          </a:xfrm>
          <a:prstGeom prst="rect">
            <a:avLst/>
          </a:prstGeom>
          <a:noFill/>
          <a:ln w="2540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lIns="12700" tIns="12700" rIns="12700" bIns="12700"/>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endParaRPr lang="en-GB" altLang="en-US" sz="1000" dirty="0">
              <a:latin typeface="Times New Roman" panose="02020603050405020304" pitchFamily="18" charset="0"/>
              <a:cs typeface="Times New Roman" panose="02020603050405020304" pitchFamily="18" charset="0"/>
            </a:endParaRPr>
          </a:p>
          <a:p>
            <a:pPr algn="ctr"/>
            <a:r>
              <a:rPr lang="en-GB" altLang="en-US" sz="1200" dirty="0">
                <a:latin typeface="Calibri" panose="020F0502020204030204" pitchFamily="34" charset="0"/>
                <a:cs typeface="Calibri" panose="020F0502020204030204" pitchFamily="34" charset="0"/>
              </a:rPr>
              <a:t>Questions worded as the interview progresses</a:t>
            </a:r>
          </a:p>
          <a:p>
            <a:pPr algn="ctr"/>
            <a:r>
              <a:rPr lang="ja-JP" altLang="en-GB" sz="1200" dirty="0">
                <a:latin typeface="Calibri" panose="020F0502020204030204" pitchFamily="34" charset="0"/>
                <a:cs typeface="Calibri" panose="020F0502020204030204" pitchFamily="34" charset="0"/>
              </a:rPr>
              <a:t>‘</a:t>
            </a:r>
            <a:r>
              <a:rPr lang="en-GB" altLang="ja-JP" sz="1200" dirty="0">
                <a:latin typeface="Calibri" panose="020F0502020204030204" pitchFamily="34" charset="0"/>
                <a:cs typeface="Calibri" panose="020F0502020204030204" pitchFamily="34" charset="0"/>
              </a:rPr>
              <a:t>Dialogue Interview</a:t>
            </a:r>
            <a:r>
              <a:rPr lang="ja-JP" altLang="en-GB" sz="1000" dirty="0">
                <a:latin typeface="Times New Roman" panose="02020603050405020304" pitchFamily="18" charset="0"/>
                <a:cs typeface="Times New Roman" panose="02020603050405020304" pitchFamily="18" charset="0"/>
              </a:rPr>
              <a:t>’</a:t>
            </a:r>
            <a:endParaRPr lang="en-GB" altLang="en-US" dirty="0">
              <a:latin typeface="Times New Roman" panose="02020603050405020304" pitchFamily="18" charset="0"/>
            </a:endParaRPr>
          </a:p>
        </p:txBody>
      </p:sp>
      <p:sp>
        <p:nvSpPr>
          <p:cNvPr id="16390" name="Rectangle 7"/>
          <p:cNvSpPr>
            <a:spLocks noChangeArrowheads="1"/>
          </p:cNvSpPr>
          <p:nvPr/>
        </p:nvSpPr>
        <p:spPr bwMode="auto">
          <a:xfrm>
            <a:off x="7451725" y="4868863"/>
            <a:ext cx="936625" cy="863600"/>
          </a:xfrm>
          <a:prstGeom prst="rect">
            <a:avLst/>
          </a:prstGeom>
          <a:noFill/>
          <a:ln w="2540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lIns="12700" tIns="12700" rIns="12700" bIns="12700"/>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endParaRPr lang="en-GB" altLang="en-US" sz="1000" dirty="0">
              <a:latin typeface="Times New Roman" panose="02020603050405020304" pitchFamily="18" charset="0"/>
              <a:cs typeface="Times New Roman" panose="02020603050405020304" pitchFamily="18" charset="0"/>
            </a:endParaRPr>
          </a:p>
          <a:p>
            <a:pPr algn="ctr"/>
            <a:r>
              <a:rPr lang="en-GB" altLang="en-US" sz="1200" dirty="0">
                <a:latin typeface="Calibri" panose="020F0502020204030204" pitchFamily="34" charset="0"/>
                <a:cs typeface="Calibri" panose="020F0502020204030204" pitchFamily="34" charset="0"/>
              </a:rPr>
              <a:t>List of Topics</a:t>
            </a:r>
          </a:p>
          <a:p>
            <a:pPr algn="ctr"/>
            <a:r>
              <a:rPr lang="ja-JP" altLang="en-GB" sz="1200" dirty="0">
                <a:latin typeface="Calibri" panose="020F0502020204030204" pitchFamily="34" charset="0"/>
                <a:cs typeface="Calibri" panose="020F0502020204030204" pitchFamily="34" charset="0"/>
              </a:rPr>
              <a:t>‘</a:t>
            </a:r>
            <a:r>
              <a:rPr lang="en-GB" altLang="ja-JP" sz="1200" dirty="0">
                <a:latin typeface="Calibri" panose="020F0502020204030204" pitchFamily="34" charset="0"/>
                <a:cs typeface="Calibri" panose="020F0502020204030204" pitchFamily="34" charset="0"/>
              </a:rPr>
              <a:t>Taped Interview</a:t>
            </a:r>
            <a:r>
              <a:rPr lang="ja-JP" altLang="en-GB" sz="1200" dirty="0">
                <a:latin typeface="Calibri" panose="020F0502020204030204" pitchFamily="34" charset="0"/>
                <a:cs typeface="Calibri" panose="020F0502020204030204" pitchFamily="34" charset="0"/>
              </a:rPr>
              <a:t>’</a:t>
            </a:r>
            <a:endParaRPr lang="en-GB" altLang="en-US" sz="1200" dirty="0">
              <a:latin typeface="Calibri" panose="020F0502020204030204" pitchFamily="34" charset="0"/>
              <a:cs typeface="Calibri" panose="020F0502020204030204" pitchFamily="34" charset="0"/>
            </a:endParaRPr>
          </a:p>
        </p:txBody>
      </p:sp>
      <p:sp>
        <p:nvSpPr>
          <p:cNvPr id="16391" name="Rectangle 8"/>
          <p:cNvSpPr>
            <a:spLocks noChangeArrowheads="1"/>
          </p:cNvSpPr>
          <p:nvPr/>
        </p:nvSpPr>
        <p:spPr bwMode="auto">
          <a:xfrm>
            <a:off x="4213226" y="5999162"/>
            <a:ext cx="4103687" cy="792163"/>
          </a:xfrm>
          <a:prstGeom prst="rect">
            <a:avLst/>
          </a:prstGeom>
          <a:noFill/>
          <a:ln w="2540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lIns="50400" tIns="0" rIns="50400" bIns="12700"/>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endParaRPr lang="en-GB" altLang="en-US" sz="1000" dirty="0">
              <a:latin typeface="Times New Roman" panose="02020603050405020304" pitchFamily="18" charset="0"/>
              <a:cs typeface="Times New Roman" panose="02020603050405020304" pitchFamily="18" charset="0"/>
            </a:endParaRPr>
          </a:p>
          <a:p>
            <a:pPr algn="just"/>
            <a:r>
              <a:rPr lang="en-GB" altLang="en-US" sz="1100" dirty="0">
                <a:latin typeface="Calibri" panose="020F0502020204030204" pitchFamily="34" charset="0"/>
                <a:cs typeface="Calibri" panose="020F0502020204030204" pitchFamily="34" charset="0"/>
              </a:rPr>
              <a:t>These methods may be used as a </a:t>
            </a:r>
            <a:r>
              <a:rPr lang="ja-JP" altLang="en-GB" sz="1100" dirty="0">
                <a:latin typeface="Calibri" panose="020F0502020204030204" pitchFamily="34" charset="0"/>
                <a:cs typeface="Calibri" panose="020F0502020204030204" pitchFamily="34" charset="0"/>
              </a:rPr>
              <a:t>‘</a:t>
            </a:r>
            <a:r>
              <a:rPr lang="en-GB" altLang="ja-JP" sz="1100" dirty="0">
                <a:latin typeface="Calibri" panose="020F0502020204030204" pitchFamily="34" charset="0"/>
                <a:cs typeface="Calibri" panose="020F0502020204030204" pitchFamily="34" charset="0"/>
              </a:rPr>
              <a:t>sensitising device</a:t>
            </a:r>
            <a:r>
              <a:rPr lang="ja-JP" altLang="en-GB" sz="1100" dirty="0">
                <a:latin typeface="Calibri" panose="020F0502020204030204" pitchFamily="34" charset="0"/>
                <a:cs typeface="Calibri" panose="020F0502020204030204" pitchFamily="34" charset="0"/>
              </a:rPr>
              <a:t>’</a:t>
            </a:r>
            <a:r>
              <a:rPr lang="en-GB" altLang="ja-JP" sz="1100" dirty="0">
                <a:latin typeface="Calibri" panose="020F0502020204030204" pitchFamily="34" charset="0"/>
                <a:cs typeface="Calibri" panose="020F0502020204030204" pitchFamily="34" charset="0"/>
              </a:rPr>
              <a:t> prior to postal surveys, with key actors and potential respondents as a form of pilot testing or post-survey to obtain supplementary in-depth data.</a:t>
            </a:r>
            <a:endParaRPr lang="en-GB" altLang="en-US" sz="3200" dirty="0">
              <a:latin typeface="Calibri" panose="020F0502020204030204" pitchFamily="34" charset="0"/>
              <a:cs typeface="Calibri" panose="020F0502020204030204" pitchFamily="34" charset="0"/>
            </a:endParaRPr>
          </a:p>
        </p:txBody>
      </p:sp>
      <p:sp>
        <p:nvSpPr>
          <p:cNvPr id="16392" name="Rectangle 9"/>
          <p:cNvSpPr>
            <a:spLocks noChangeArrowheads="1"/>
          </p:cNvSpPr>
          <p:nvPr/>
        </p:nvSpPr>
        <p:spPr bwMode="auto">
          <a:xfrm>
            <a:off x="250825" y="1412875"/>
            <a:ext cx="81216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GB" altLang="en-US" sz="1800" dirty="0">
                <a:latin typeface="Times New Roman" panose="02020603050405020304" pitchFamily="18" charset="0"/>
                <a:cs typeface="Times New Roman" panose="02020603050405020304" pitchFamily="18" charset="0"/>
              </a:rPr>
              <a:t>EXPERIMENTAL--------------------------SURVEY-----------------------QUALITATIVE</a:t>
            </a:r>
            <a:endParaRPr lang="en-GB" altLang="en-US" sz="1800" dirty="0">
              <a:latin typeface="Times New Roman" panose="02020603050405020304" pitchFamily="18" charset="0"/>
            </a:endParaRPr>
          </a:p>
        </p:txBody>
      </p:sp>
      <p:sp>
        <p:nvSpPr>
          <p:cNvPr id="16393" name="Rectangle 10"/>
          <p:cNvSpPr>
            <a:spLocks noChangeArrowheads="1"/>
          </p:cNvSpPr>
          <p:nvPr/>
        </p:nvSpPr>
        <p:spPr bwMode="auto">
          <a:xfrm>
            <a:off x="-63500" y="4222750"/>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endParaRPr lang="en-US" altLang="en-US">
              <a:latin typeface="Times New Roman" panose="02020603050405020304" pitchFamily="18" charset="0"/>
            </a:endParaRPr>
          </a:p>
        </p:txBody>
      </p:sp>
      <p:sp>
        <p:nvSpPr>
          <p:cNvPr id="34827" name="Text Box 11"/>
          <p:cNvSpPr txBox="1">
            <a:spLocks noChangeArrowheads="1"/>
          </p:cNvSpPr>
          <p:nvPr/>
        </p:nvSpPr>
        <p:spPr bwMode="auto">
          <a:xfrm>
            <a:off x="395288" y="404813"/>
            <a:ext cx="8353425" cy="503237"/>
          </a:xfrm>
          <a:prstGeom prst="rect">
            <a:avLst/>
          </a:prstGeom>
          <a:noFill/>
          <a:ln w="9525">
            <a:noFill/>
            <a:miter lim="800000"/>
            <a:headEnd/>
            <a:tailEnd/>
          </a:ln>
          <a:effectLst/>
        </p:spPr>
        <p:txBody>
          <a:bodyPr>
            <a:spAutoFit/>
          </a:bodyPr>
          <a:lstStyle/>
          <a:p>
            <a:pPr>
              <a:defRPr/>
            </a:pPr>
            <a:r>
              <a:rPr lang="en-GB" sz="2700" b="1" dirty="0">
                <a:effectLst>
                  <a:outerShdw blurRad="38100" dist="38100" dir="2700000" algn="tl">
                    <a:srgbClr val="C0C0C0"/>
                  </a:outerShdw>
                </a:effectLst>
                <a:latin typeface="Calibri" panose="020F0502020204030204" pitchFamily="34" charset="0"/>
                <a:cs typeface="Calibri" panose="020F0502020204030204" pitchFamily="34" charset="0"/>
              </a:rPr>
              <a:t>The Questionnaire/Interview Continuum</a:t>
            </a:r>
            <a:endParaRPr lang="en-GB" sz="2700" dirty="0">
              <a:effectLst>
                <a:outerShdw blurRad="38100" dist="38100" dir="2700000" algn="tl">
                  <a:srgbClr val="C0C0C0"/>
                </a:outerShdw>
              </a:effectLst>
              <a:latin typeface="Calibri" panose="020F0502020204030204" pitchFamily="34" charset="0"/>
              <a:cs typeface="Calibri" panose="020F0502020204030204" pitchFamily="34" charset="0"/>
            </a:endParaRPr>
          </a:p>
        </p:txBody>
      </p:sp>
      <p:grpSp>
        <p:nvGrpSpPr>
          <p:cNvPr id="16395" name="Group 12"/>
          <p:cNvGrpSpPr>
            <a:grpSpLocks/>
          </p:cNvGrpSpPr>
          <p:nvPr/>
        </p:nvGrpSpPr>
        <p:grpSpPr bwMode="auto">
          <a:xfrm>
            <a:off x="1116013" y="1773238"/>
            <a:ext cx="6697662" cy="863600"/>
            <a:chOff x="884" y="1525"/>
            <a:chExt cx="4219" cy="544"/>
          </a:xfrm>
        </p:grpSpPr>
        <p:sp>
          <p:nvSpPr>
            <p:cNvPr id="16404" name="Line 13"/>
            <p:cNvSpPr>
              <a:spLocks noChangeShapeType="1"/>
            </p:cNvSpPr>
            <p:nvPr/>
          </p:nvSpPr>
          <p:spPr bwMode="auto">
            <a:xfrm>
              <a:off x="3016" y="1525"/>
              <a:ext cx="0" cy="544"/>
            </a:xfrm>
            <a:prstGeom prst="line">
              <a:avLst/>
            </a:prstGeom>
            <a:ln>
              <a:headEnd/>
              <a:tailEnd/>
            </a:ln>
          </p:spPr>
          <p:style>
            <a:lnRef idx="1">
              <a:schemeClr val="accent2"/>
            </a:lnRef>
            <a:fillRef idx="0">
              <a:schemeClr val="accent2"/>
            </a:fillRef>
            <a:effectRef idx="0">
              <a:schemeClr val="accent2"/>
            </a:effectRef>
            <a:fontRef idx="minor">
              <a:schemeClr val="tx1"/>
            </a:fontRef>
          </p:style>
          <p:txBody>
            <a:bodyPr wrap="none"/>
            <a:lstStyle/>
            <a:p>
              <a:endParaRPr lang="en-GB"/>
            </a:p>
          </p:txBody>
        </p:sp>
        <p:sp>
          <p:nvSpPr>
            <p:cNvPr id="16405" name="Line 14"/>
            <p:cNvSpPr>
              <a:spLocks noChangeShapeType="1"/>
            </p:cNvSpPr>
            <p:nvPr/>
          </p:nvSpPr>
          <p:spPr bwMode="auto">
            <a:xfrm>
              <a:off x="884" y="1752"/>
              <a:ext cx="4219" cy="0"/>
            </a:xfrm>
            <a:prstGeom prst="line">
              <a:avLst/>
            </a:prstGeom>
            <a:ln>
              <a:headEnd/>
              <a:tailEnd/>
            </a:ln>
          </p:spPr>
          <p:style>
            <a:lnRef idx="1">
              <a:schemeClr val="accent2"/>
            </a:lnRef>
            <a:fillRef idx="0">
              <a:schemeClr val="accent2"/>
            </a:fillRef>
            <a:effectRef idx="0">
              <a:schemeClr val="accent2"/>
            </a:effectRef>
            <a:fontRef idx="minor">
              <a:schemeClr val="tx1"/>
            </a:fontRef>
          </p:style>
          <p:txBody>
            <a:bodyPr wrap="none"/>
            <a:lstStyle/>
            <a:p>
              <a:endParaRPr lang="en-GB"/>
            </a:p>
          </p:txBody>
        </p:sp>
        <p:sp>
          <p:nvSpPr>
            <p:cNvPr id="16406" name="Line 15"/>
            <p:cNvSpPr>
              <a:spLocks noChangeShapeType="1"/>
            </p:cNvSpPr>
            <p:nvPr/>
          </p:nvSpPr>
          <p:spPr bwMode="auto">
            <a:xfrm>
              <a:off x="884" y="1752"/>
              <a:ext cx="0" cy="317"/>
            </a:xfrm>
            <a:prstGeom prst="line">
              <a:avLst/>
            </a:prstGeom>
            <a:ln>
              <a:headEnd/>
              <a:tailEnd/>
            </a:ln>
          </p:spPr>
          <p:style>
            <a:lnRef idx="1">
              <a:schemeClr val="accent2"/>
            </a:lnRef>
            <a:fillRef idx="0">
              <a:schemeClr val="accent2"/>
            </a:fillRef>
            <a:effectRef idx="0">
              <a:schemeClr val="accent2"/>
            </a:effectRef>
            <a:fontRef idx="minor">
              <a:schemeClr val="tx1"/>
            </a:fontRef>
          </p:style>
          <p:txBody>
            <a:bodyPr wrap="none"/>
            <a:lstStyle/>
            <a:p>
              <a:endParaRPr lang="en-GB"/>
            </a:p>
          </p:txBody>
        </p:sp>
        <p:sp>
          <p:nvSpPr>
            <p:cNvPr id="16407" name="Line 16"/>
            <p:cNvSpPr>
              <a:spLocks noChangeShapeType="1"/>
            </p:cNvSpPr>
            <p:nvPr/>
          </p:nvSpPr>
          <p:spPr bwMode="auto">
            <a:xfrm>
              <a:off x="1973" y="1752"/>
              <a:ext cx="0" cy="317"/>
            </a:xfrm>
            <a:prstGeom prst="line">
              <a:avLst/>
            </a:prstGeom>
            <a:ln>
              <a:headEnd/>
              <a:tailEnd/>
            </a:ln>
          </p:spPr>
          <p:style>
            <a:lnRef idx="1">
              <a:schemeClr val="accent2"/>
            </a:lnRef>
            <a:fillRef idx="0">
              <a:schemeClr val="accent2"/>
            </a:fillRef>
            <a:effectRef idx="0">
              <a:schemeClr val="accent2"/>
            </a:effectRef>
            <a:fontRef idx="minor">
              <a:schemeClr val="tx1"/>
            </a:fontRef>
          </p:style>
          <p:txBody>
            <a:bodyPr wrap="none"/>
            <a:lstStyle/>
            <a:p>
              <a:endParaRPr lang="en-GB"/>
            </a:p>
          </p:txBody>
        </p:sp>
        <p:sp>
          <p:nvSpPr>
            <p:cNvPr id="16408" name="Line 17"/>
            <p:cNvSpPr>
              <a:spLocks noChangeShapeType="1"/>
            </p:cNvSpPr>
            <p:nvPr/>
          </p:nvSpPr>
          <p:spPr bwMode="auto">
            <a:xfrm>
              <a:off x="3969" y="1752"/>
              <a:ext cx="0" cy="317"/>
            </a:xfrm>
            <a:prstGeom prst="line">
              <a:avLst/>
            </a:prstGeom>
            <a:ln>
              <a:headEnd/>
              <a:tailEnd/>
            </a:ln>
          </p:spPr>
          <p:style>
            <a:lnRef idx="1">
              <a:schemeClr val="accent2"/>
            </a:lnRef>
            <a:fillRef idx="0">
              <a:schemeClr val="accent2"/>
            </a:fillRef>
            <a:effectRef idx="0">
              <a:schemeClr val="accent2"/>
            </a:effectRef>
            <a:fontRef idx="minor">
              <a:schemeClr val="tx1"/>
            </a:fontRef>
          </p:style>
          <p:txBody>
            <a:bodyPr wrap="none"/>
            <a:lstStyle/>
            <a:p>
              <a:endParaRPr lang="en-GB"/>
            </a:p>
          </p:txBody>
        </p:sp>
        <p:sp>
          <p:nvSpPr>
            <p:cNvPr id="16409" name="Line 18"/>
            <p:cNvSpPr>
              <a:spLocks noChangeShapeType="1"/>
            </p:cNvSpPr>
            <p:nvPr/>
          </p:nvSpPr>
          <p:spPr bwMode="auto">
            <a:xfrm>
              <a:off x="5103" y="1752"/>
              <a:ext cx="0" cy="317"/>
            </a:xfrm>
            <a:prstGeom prst="line">
              <a:avLst/>
            </a:prstGeom>
            <a:ln>
              <a:headEnd/>
              <a:tailEnd/>
            </a:ln>
          </p:spPr>
          <p:style>
            <a:lnRef idx="1">
              <a:schemeClr val="accent2"/>
            </a:lnRef>
            <a:fillRef idx="0">
              <a:schemeClr val="accent2"/>
            </a:fillRef>
            <a:effectRef idx="0">
              <a:schemeClr val="accent2"/>
            </a:effectRef>
            <a:fontRef idx="minor">
              <a:schemeClr val="tx1"/>
            </a:fontRef>
          </p:style>
          <p:txBody>
            <a:bodyPr wrap="none"/>
            <a:lstStyle/>
            <a:p>
              <a:endParaRPr lang="en-GB"/>
            </a:p>
          </p:txBody>
        </p:sp>
      </p:grpSp>
      <p:sp>
        <p:nvSpPr>
          <p:cNvPr id="16396" name="Text Box 19"/>
          <p:cNvSpPr txBox="1">
            <a:spLocks noChangeArrowheads="1"/>
          </p:cNvSpPr>
          <p:nvPr/>
        </p:nvSpPr>
        <p:spPr bwMode="auto">
          <a:xfrm>
            <a:off x="468313" y="2852738"/>
            <a:ext cx="1295400" cy="623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ctr" eaLnBrk="1" hangingPunct="1">
              <a:spcBef>
                <a:spcPct val="50000"/>
              </a:spcBef>
            </a:pPr>
            <a:r>
              <a:rPr lang="en-GB" altLang="en-US" sz="1400">
                <a:latin typeface="Times New Roman" panose="02020603050405020304" pitchFamily="18" charset="0"/>
              </a:rPr>
              <a:t>Questionnaire</a:t>
            </a:r>
          </a:p>
          <a:p>
            <a:pPr algn="ctr" eaLnBrk="1" hangingPunct="1">
              <a:spcBef>
                <a:spcPct val="50000"/>
              </a:spcBef>
            </a:pPr>
            <a:r>
              <a:rPr lang="en-GB" altLang="en-US" sz="1400">
                <a:latin typeface="Times New Roman" panose="02020603050405020304" pitchFamily="18" charset="0"/>
              </a:rPr>
              <a:t>Closed Ended</a:t>
            </a:r>
          </a:p>
        </p:txBody>
      </p:sp>
      <p:sp>
        <p:nvSpPr>
          <p:cNvPr id="16397" name="Text Box 20"/>
          <p:cNvSpPr txBox="1">
            <a:spLocks noChangeArrowheads="1"/>
          </p:cNvSpPr>
          <p:nvPr/>
        </p:nvSpPr>
        <p:spPr bwMode="auto">
          <a:xfrm>
            <a:off x="2195513" y="2852738"/>
            <a:ext cx="1439862" cy="836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ctr" eaLnBrk="1" hangingPunct="1">
              <a:spcBef>
                <a:spcPct val="50000"/>
              </a:spcBef>
            </a:pPr>
            <a:r>
              <a:rPr lang="en-GB" altLang="en-US" sz="1400">
                <a:latin typeface="Times New Roman" panose="02020603050405020304" pitchFamily="18" charset="0"/>
              </a:rPr>
              <a:t>Questionnaire</a:t>
            </a:r>
          </a:p>
          <a:p>
            <a:pPr algn="ctr" eaLnBrk="1" hangingPunct="1">
              <a:spcBef>
                <a:spcPct val="50000"/>
              </a:spcBef>
            </a:pPr>
            <a:r>
              <a:rPr lang="en-GB" altLang="en-US" sz="1400">
                <a:latin typeface="Times New Roman" panose="02020603050405020304" pitchFamily="18" charset="0"/>
              </a:rPr>
              <a:t>Closed/Open Ended</a:t>
            </a:r>
          </a:p>
        </p:txBody>
      </p:sp>
      <p:sp>
        <p:nvSpPr>
          <p:cNvPr id="16398" name="Text Box 21"/>
          <p:cNvSpPr txBox="1">
            <a:spLocks noChangeArrowheads="1"/>
          </p:cNvSpPr>
          <p:nvPr/>
        </p:nvSpPr>
        <p:spPr bwMode="auto">
          <a:xfrm>
            <a:off x="3924300" y="2852738"/>
            <a:ext cx="1295400" cy="942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ctr" eaLnBrk="1" hangingPunct="1">
              <a:spcBef>
                <a:spcPct val="50000"/>
              </a:spcBef>
            </a:pPr>
            <a:r>
              <a:rPr lang="en-GB" altLang="en-US" sz="1400">
                <a:latin typeface="Times New Roman" panose="02020603050405020304" pitchFamily="18" charset="0"/>
              </a:rPr>
              <a:t>Questionnaire</a:t>
            </a:r>
          </a:p>
          <a:p>
            <a:pPr algn="ctr" eaLnBrk="1" hangingPunct="1">
              <a:spcBef>
                <a:spcPct val="50000"/>
              </a:spcBef>
            </a:pPr>
            <a:r>
              <a:rPr lang="en-GB" altLang="en-US" sz="1400">
                <a:latin typeface="Times New Roman" panose="02020603050405020304" pitchFamily="18" charset="0"/>
              </a:rPr>
              <a:t>Structured</a:t>
            </a:r>
          </a:p>
          <a:p>
            <a:pPr algn="ctr" eaLnBrk="1" hangingPunct="1">
              <a:spcBef>
                <a:spcPct val="50000"/>
              </a:spcBef>
            </a:pPr>
            <a:r>
              <a:rPr lang="en-GB" altLang="en-US" sz="1400">
                <a:latin typeface="Times New Roman" panose="02020603050405020304" pitchFamily="18" charset="0"/>
              </a:rPr>
              <a:t>Interview</a:t>
            </a:r>
          </a:p>
        </p:txBody>
      </p:sp>
      <p:sp>
        <p:nvSpPr>
          <p:cNvPr id="16399" name="Text Box 22"/>
          <p:cNvSpPr txBox="1">
            <a:spLocks noChangeArrowheads="1"/>
          </p:cNvSpPr>
          <p:nvPr/>
        </p:nvSpPr>
        <p:spPr bwMode="auto">
          <a:xfrm>
            <a:off x="5292725" y="2852738"/>
            <a:ext cx="1512888" cy="623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ctr" eaLnBrk="1" hangingPunct="1">
              <a:spcBef>
                <a:spcPct val="50000"/>
              </a:spcBef>
            </a:pPr>
            <a:r>
              <a:rPr lang="en-GB" altLang="en-US" sz="1400">
                <a:latin typeface="Times New Roman" panose="02020603050405020304" pitchFamily="18" charset="0"/>
              </a:rPr>
              <a:t>Semi-structured</a:t>
            </a:r>
          </a:p>
          <a:p>
            <a:pPr algn="ctr" eaLnBrk="1" hangingPunct="1">
              <a:spcBef>
                <a:spcPct val="50000"/>
              </a:spcBef>
            </a:pPr>
            <a:r>
              <a:rPr lang="en-GB" altLang="en-US" sz="1400">
                <a:latin typeface="Times New Roman" panose="02020603050405020304" pitchFamily="18" charset="0"/>
              </a:rPr>
              <a:t>Interview</a:t>
            </a:r>
          </a:p>
        </p:txBody>
      </p:sp>
      <p:sp>
        <p:nvSpPr>
          <p:cNvPr id="16400" name="Text Box 23"/>
          <p:cNvSpPr txBox="1">
            <a:spLocks noChangeArrowheads="1"/>
          </p:cNvSpPr>
          <p:nvPr/>
        </p:nvSpPr>
        <p:spPr bwMode="auto">
          <a:xfrm>
            <a:off x="684213" y="4076700"/>
            <a:ext cx="3384550" cy="6309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ctr" eaLnBrk="1" hangingPunct="1">
              <a:spcBef>
                <a:spcPct val="50000"/>
              </a:spcBef>
            </a:pPr>
            <a:r>
              <a:rPr lang="en-GB" altLang="en-US" sz="1400" i="1" dirty="0">
                <a:solidFill>
                  <a:srgbClr val="FFFF00"/>
                </a:solidFill>
                <a:latin typeface="Times New Roman" panose="02020603050405020304" pitchFamily="18" charset="0"/>
              </a:rPr>
              <a:t>Self – Complete</a:t>
            </a:r>
          </a:p>
          <a:p>
            <a:pPr algn="ctr" eaLnBrk="1" hangingPunct="1">
              <a:spcBef>
                <a:spcPct val="50000"/>
              </a:spcBef>
            </a:pPr>
            <a:r>
              <a:rPr lang="en-GB" altLang="en-US" sz="1400" i="1" dirty="0">
                <a:solidFill>
                  <a:srgbClr val="FFFF00"/>
                </a:solidFill>
                <a:latin typeface="Times New Roman" panose="02020603050405020304" pitchFamily="18" charset="0"/>
              </a:rPr>
              <a:t>Postal / Magazine</a:t>
            </a:r>
          </a:p>
        </p:txBody>
      </p:sp>
      <p:sp>
        <p:nvSpPr>
          <p:cNvPr id="16401" name="Text Box 24"/>
          <p:cNvSpPr txBox="1">
            <a:spLocks noChangeArrowheads="1"/>
          </p:cNvSpPr>
          <p:nvPr/>
        </p:nvSpPr>
        <p:spPr bwMode="auto">
          <a:xfrm>
            <a:off x="3132138" y="4149725"/>
            <a:ext cx="3025775"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ctr" eaLnBrk="1" hangingPunct="1">
              <a:spcBef>
                <a:spcPct val="50000"/>
              </a:spcBef>
            </a:pPr>
            <a:r>
              <a:rPr lang="en-GB" altLang="en-US" sz="1400" i="1" dirty="0">
                <a:solidFill>
                  <a:srgbClr val="FFFF00"/>
                </a:solidFill>
                <a:latin typeface="Times New Roman" panose="02020603050405020304" pitchFamily="18" charset="0"/>
              </a:rPr>
              <a:t>Face to Face, Telephone / Internet</a:t>
            </a:r>
          </a:p>
        </p:txBody>
      </p:sp>
      <p:sp>
        <p:nvSpPr>
          <p:cNvPr id="16402" name="Text Box 25"/>
          <p:cNvSpPr txBox="1">
            <a:spLocks noChangeArrowheads="1"/>
          </p:cNvSpPr>
          <p:nvPr/>
        </p:nvSpPr>
        <p:spPr bwMode="auto">
          <a:xfrm>
            <a:off x="5651500" y="4149725"/>
            <a:ext cx="2879725"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ctr" eaLnBrk="1" hangingPunct="1">
              <a:spcBef>
                <a:spcPct val="50000"/>
              </a:spcBef>
            </a:pPr>
            <a:r>
              <a:rPr lang="en-GB" altLang="en-US" sz="1400" i="1" dirty="0">
                <a:solidFill>
                  <a:srgbClr val="FFFF00"/>
                </a:solidFill>
                <a:latin typeface="Times New Roman" panose="02020603050405020304" pitchFamily="18" charset="0"/>
              </a:rPr>
              <a:t>One to One   or  Group</a:t>
            </a:r>
          </a:p>
        </p:txBody>
      </p:sp>
      <p:sp>
        <p:nvSpPr>
          <p:cNvPr id="16403" name="Text Box 26"/>
          <p:cNvSpPr txBox="1">
            <a:spLocks noChangeArrowheads="1"/>
          </p:cNvSpPr>
          <p:nvPr/>
        </p:nvSpPr>
        <p:spPr bwMode="auto">
          <a:xfrm>
            <a:off x="6948488" y="2852738"/>
            <a:ext cx="1512887" cy="623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ctr" eaLnBrk="1" hangingPunct="1">
              <a:spcBef>
                <a:spcPct val="50000"/>
              </a:spcBef>
            </a:pPr>
            <a:r>
              <a:rPr lang="en-GB" altLang="en-US" sz="1400">
                <a:latin typeface="Times New Roman" panose="02020603050405020304" pitchFamily="18" charset="0"/>
              </a:rPr>
              <a:t>Unstructured</a:t>
            </a:r>
          </a:p>
          <a:p>
            <a:pPr algn="ctr" eaLnBrk="1" hangingPunct="1">
              <a:spcBef>
                <a:spcPct val="50000"/>
              </a:spcBef>
            </a:pPr>
            <a:r>
              <a:rPr lang="en-GB" altLang="en-US" sz="1400">
                <a:latin typeface="Times New Roman" panose="02020603050405020304" pitchFamily="18" charset="0"/>
              </a:rPr>
              <a:t>Interview</a:t>
            </a:r>
          </a:p>
        </p:txBody>
      </p:sp>
    </p:spTree>
    <p:extLst>
      <p:ext uri="{BB962C8B-B14F-4D97-AF65-F5344CB8AC3E}">
        <p14:creationId xmlns:p14="http://schemas.microsoft.com/office/powerpoint/2010/main" val="3079930779"/>
      </p:ext>
    </p:extLst>
  </p:cSld>
  <p:clrMapOvr>
    <a:masterClrMapping/>
  </p:clrMapOvr>
  <p:transition/>
  <p:timing>
    <p:tnLst>
      <p:par>
        <p:cTn id="1" dur="indefinite" restart="never" nodeType="tmRoot"/>
      </p:par>
    </p:tnLst>
  </p:timing>
</p:sld>
</file>

<file path=ppt/slides/slide8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lIns="90488" tIns="44450" rIns="90488" bIns="44450" anchor="ctr"/>
          <a:lstStyle/>
          <a:p>
            <a:pPr eaLnBrk="1" hangingPunct="1"/>
            <a:r>
              <a:rPr lang="en-GB" sz="2800" b="1"/>
              <a:t>Which to Choose?</a:t>
            </a:r>
          </a:p>
        </p:txBody>
      </p:sp>
      <p:sp>
        <p:nvSpPr>
          <p:cNvPr id="37891" name="Rectangle 3"/>
          <p:cNvSpPr>
            <a:spLocks noGrp="1" noChangeArrowheads="1"/>
          </p:cNvSpPr>
          <p:nvPr>
            <p:ph sz="half" idx="1"/>
          </p:nvPr>
        </p:nvSpPr>
        <p:spPr>
          <a:xfrm>
            <a:off x="1370013" y="1827213"/>
            <a:ext cx="3586162" cy="4114800"/>
          </a:xfrm>
        </p:spPr>
        <p:txBody>
          <a:bodyPr lIns="90488" tIns="44450" rIns="90488" bIns="44450">
            <a:normAutofit lnSpcReduction="10000"/>
          </a:bodyPr>
          <a:lstStyle/>
          <a:p>
            <a:pPr eaLnBrk="1" hangingPunct="1">
              <a:lnSpc>
                <a:spcPct val="90000"/>
              </a:lnSpc>
            </a:pPr>
            <a:r>
              <a:rPr lang="en-GB" sz="2500" dirty="0" smtClean="0"/>
              <a:t>Google forms</a:t>
            </a:r>
          </a:p>
          <a:p>
            <a:pPr eaLnBrk="1" hangingPunct="1">
              <a:lnSpc>
                <a:spcPct val="90000"/>
              </a:lnSpc>
            </a:pPr>
            <a:r>
              <a:rPr lang="en-GB" sz="2500" dirty="0" smtClean="0"/>
              <a:t>Telephone </a:t>
            </a:r>
            <a:endParaRPr lang="en-GB" sz="2500" dirty="0"/>
          </a:p>
          <a:p>
            <a:pPr eaLnBrk="1" hangingPunct="1">
              <a:lnSpc>
                <a:spcPct val="90000"/>
              </a:lnSpc>
            </a:pPr>
            <a:r>
              <a:rPr lang="en-GB" sz="2500" dirty="0"/>
              <a:t>Face to face</a:t>
            </a:r>
          </a:p>
          <a:p>
            <a:pPr eaLnBrk="1" hangingPunct="1">
              <a:lnSpc>
                <a:spcPct val="90000"/>
              </a:lnSpc>
            </a:pPr>
            <a:r>
              <a:rPr lang="en-GB" sz="2500" dirty="0"/>
              <a:t>Posted</a:t>
            </a:r>
          </a:p>
          <a:p>
            <a:pPr eaLnBrk="1" hangingPunct="1">
              <a:lnSpc>
                <a:spcPct val="90000"/>
              </a:lnSpc>
            </a:pPr>
            <a:r>
              <a:rPr lang="en-GB" sz="2500" dirty="0"/>
              <a:t>E Mail</a:t>
            </a:r>
          </a:p>
          <a:p>
            <a:pPr eaLnBrk="1" hangingPunct="1">
              <a:lnSpc>
                <a:spcPct val="90000"/>
              </a:lnSpc>
            </a:pPr>
            <a:r>
              <a:rPr lang="en-GB" sz="2500" dirty="0"/>
              <a:t>Video Conferencing etc..</a:t>
            </a:r>
          </a:p>
          <a:p>
            <a:pPr eaLnBrk="1" hangingPunct="1">
              <a:lnSpc>
                <a:spcPct val="90000"/>
              </a:lnSpc>
            </a:pPr>
            <a:r>
              <a:rPr lang="en-GB" sz="2500" dirty="0"/>
              <a:t>All have:</a:t>
            </a:r>
          </a:p>
          <a:p>
            <a:pPr lvl="1" eaLnBrk="1" hangingPunct="1">
              <a:lnSpc>
                <a:spcPct val="90000"/>
              </a:lnSpc>
            </a:pPr>
            <a:r>
              <a:rPr lang="en-GB" sz="2100" dirty="0">
                <a:solidFill>
                  <a:srgbClr val="FFFF00"/>
                </a:solidFill>
              </a:rPr>
              <a:t>advantages</a:t>
            </a:r>
          </a:p>
          <a:p>
            <a:pPr lvl="1" eaLnBrk="1" hangingPunct="1">
              <a:lnSpc>
                <a:spcPct val="90000"/>
              </a:lnSpc>
            </a:pPr>
            <a:r>
              <a:rPr lang="en-GB" sz="2100" dirty="0">
                <a:solidFill>
                  <a:srgbClr val="FFFF00"/>
                </a:solidFill>
              </a:rPr>
              <a:t>disadvantages </a:t>
            </a:r>
          </a:p>
          <a:p>
            <a:pPr lvl="1" eaLnBrk="1" hangingPunct="1">
              <a:lnSpc>
                <a:spcPct val="90000"/>
              </a:lnSpc>
            </a:pPr>
            <a:r>
              <a:rPr lang="en-GB" sz="2100" dirty="0">
                <a:solidFill>
                  <a:srgbClr val="FFFF00"/>
                </a:solidFill>
              </a:rPr>
              <a:t>Exercise</a:t>
            </a:r>
          </a:p>
        </p:txBody>
      </p:sp>
      <p:sp>
        <p:nvSpPr>
          <p:cNvPr id="2051" name="Footer Placeholder 5"/>
          <p:cNvSpPr>
            <a:spLocks noGrp="1"/>
          </p:cNvSpPr>
          <p:nvPr>
            <p:ph type="ftr" sz="quarter" idx="11"/>
          </p:nvPr>
        </p:nvSpPr>
        <p:spPr>
          <a:noFill/>
        </p:spPr>
        <p:txBody>
          <a:bodyPr/>
          <a:lstStyle/>
          <a:p>
            <a:r>
              <a:rPr lang="en-GB" smtClean="0"/>
              <a:t>CH2021 postgraduate</a:t>
            </a:r>
            <a:endParaRPr lang="en-GB"/>
          </a:p>
        </p:txBody>
      </p:sp>
      <p:sp>
        <p:nvSpPr>
          <p:cNvPr id="2052" name="Slide Number Placeholder 6"/>
          <p:cNvSpPr>
            <a:spLocks noGrp="1"/>
          </p:cNvSpPr>
          <p:nvPr>
            <p:ph type="sldNum" sz="quarter" idx="12"/>
          </p:nvPr>
        </p:nvSpPr>
        <p:spPr>
          <a:noFill/>
        </p:spPr>
        <p:txBody>
          <a:bodyPr/>
          <a:lstStyle/>
          <a:p>
            <a:fld id="{31054ED2-02B0-4F76-AEFB-8F501E5EA2F3}" type="slidenum">
              <a:rPr lang="en-GB" smtClean="0"/>
              <a:pPr/>
              <a:t>89</a:t>
            </a:fld>
            <a:endParaRPr lang="en-GB"/>
          </a:p>
        </p:txBody>
      </p:sp>
      <p:pic>
        <p:nvPicPr>
          <p:cNvPr id="2" name="Picture 1"/>
          <p:cNvPicPr>
            <a:picLocks noChangeAspect="1"/>
          </p:cNvPicPr>
          <p:nvPr/>
        </p:nvPicPr>
        <p:blipFill>
          <a:blip r:embed="rId3"/>
          <a:stretch>
            <a:fillRect/>
          </a:stretch>
        </p:blipFill>
        <p:spPr>
          <a:xfrm rot="19827579">
            <a:off x="463809" y="5244303"/>
            <a:ext cx="942314" cy="1401692"/>
          </a:xfrm>
          <a:prstGeom prst="rect">
            <a:avLst/>
          </a:prstGeom>
        </p:spPr>
      </p:pic>
      <p:pic>
        <p:nvPicPr>
          <p:cNvPr id="3" name="Picture 2"/>
          <p:cNvPicPr>
            <a:picLocks noChangeAspect="1"/>
          </p:cNvPicPr>
          <p:nvPr/>
        </p:nvPicPr>
        <p:blipFill>
          <a:blip r:embed="rId4"/>
          <a:stretch>
            <a:fillRect/>
          </a:stretch>
        </p:blipFill>
        <p:spPr>
          <a:xfrm>
            <a:off x="5854452" y="2903784"/>
            <a:ext cx="2679948" cy="3645184"/>
          </a:xfrm>
          <a:prstGeom prst="rect">
            <a:avLst/>
          </a:prstGeom>
        </p:spPr>
      </p:pic>
      <p:pic>
        <p:nvPicPr>
          <p:cNvPr id="4" name="Picture 3"/>
          <p:cNvPicPr>
            <a:picLocks noChangeAspect="1"/>
          </p:cNvPicPr>
          <p:nvPr/>
        </p:nvPicPr>
        <p:blipFill>
          <a:blip r:embed="rId5"/>
          <a:stretch>
            <a:fillRect/>
          </a:stretch>
        </p:blipFill>
        <p:spPr>
          <a:xfrm>
            <a:off x="4134928" y="279722"/>
            <a:ext cx="4822795" cy="1377941"/>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7890"/>
                                        </p:tgtEl>
                                        <p:attrNameLst>
                                          <p:attrName>style.visibility</p:attrName>
                                        </p:attrNameLst>
                                      </p:cBhvr>
                                      <p:to>
                                        <p:strVal val="visible"/>
                                      </p:to>
                                    </p:set>
                                    <p:animEffect transition="in" filter="fade">
                                      <p:cBhvr>
                                        <p:cTn id="7" dur="2000"/>
                                        <p:tgtEl>
                                          <p:spTgt spid="3789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7891"/>
                                        </p:tgtEl>
                                        <p:attrNameLst>
                                          <p:attrName>style.visibility</p:attrName>
                                        </p:attrNameLst>
                                      </p:cBhvr>
                                      <p:to>
                                        <p:strVal val="visible"/>
                                      </p:to>
                                    </p:set>
                                    <p:animEffect transition="in" filter="fade">
                                      <p:cBhvr>
                                        <p:cTn id="10" dur="2000"/>
                                        <p:tgtEl>
                                          <p:spTgt spid="3789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890" grpId="0"/>
      <p:bldP spid="37891" grpId="0"/>
    </p:bldLst>
  </p:timing>
</p:sld>
</file>

<file path=ppt/slides/slide9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lIns="90488" tIns="44450" rIns="90488" bIns="44450" anchor="ctr"/>
          <a:lstStyle/>
          <a:p>
            <a:pPr eaLnBrk="1" hangingPunct="1"/>
            <a:r>
              <a:rPr lang="en-GB" sz="2800" b="1"/>
              <a:t>Which Type of Question?</a:t>
            </a:r>
          </a:p>
        </p:txBody>
      </p:sp>
      <p:sp>
        <p:nvSpPr>
          <p:cNvPr id="38915" name="Rectangle 3"/>
          <p:cNvSpPr>
            <a:spLocks noGrp="1" noChangeArrowheads="1"/>
          </p:cNvSpPr>
          <p:nvPr>
            <p:ph type="body" sz="half" idx="1"/>
          </p:nvPr>
        </p:nvSpPr>
        <p:spPr>
          <a:xfrm>
            <a:off x="-298938" y="1536945"/>
            <a:ext cx="3869715" cy="4405068"/>
          </a:xfrm>
        </p:spPr>
        <p:txBody>
          <a:bodyPr lIns="90488" tIns="44450" rIns="90488" bIns="44450">
            <a:normAutofit lnSpcReduction="10000"/>
          </a:bodyPr>
          <a:lstStyle/>
          <a:p>
            <a:pPr eaLnBrk="1" hangingPunct="1"/>
            <a:r>
              <a:rPr lang="en-GB" sz="2000" b="1" dirty="0" err="1"/>
              <a:t>Blaxter</a:t>
            </a:r>
            <a:r>
              <a:rPr lang="en-GB" sz="2000" b="1" dirty="0"/>
              <a:t> et. al. </a:t>
            </a:r>
            <a:r>
              <a:rPr lang="en-GB" sz="2000" b="1" dirty="0" smtClean="0"/>
              <a:t>2012: 161</a:t>
            </a:r>
            <a:r>
              <a:rPr lang="en-GB" sz="2000" dirty="0" smtClean="0"/>
              <a:t> </a:t>
            </a:r>
          </a:p>
          <a:p>
            <a:pPr eaLnBrk="1" hangingPunct="1"/>
            <a:endParaRPr lang="en-GB" sz="2000" dirty="0"/>
          </a:p>
          <a:p>
            <a:pPr lvl="1" eaLnBrk="1" hangingPunct="1"/>
            <a:r>
              <a:rPr lang="en-GB" sz="2100" dirty="0"/>
              <a:t>Quantity or Information</a:t>
            </a:r>
          </a:p>
          <a:p>
            <a:pPr lvl="1" eaLnBrk="1" hangingPunct="1"/>
            <a:r>
              <a:rPr lang="en-GB" sz="2100" dirty="0">
                <a:solidFill>
                  <a:srgbClr val="FFFF00"/>
                </a:solidFill>
              </a:rPr>
              <a:t>Category</a:t>
            </a:r>
          </a:p>
          <a:p>
            <a:pPr lvl="1" eaLnBrk="1" hangingPunct="1"/>
            <a:r>
              <a:rPr lang="en-GB" sz="2100" dirty="0"/>
              <a:t>List / Multiple choice</a:t>
            </a:r>
          </a:p>
          <a:p>
            <a:pPr lvl="1" eaLnBrk="1" hangingPunct="1"/>
            <a:r>
              <a:rPr lang="en-GB" sz="2100" dirty="0">
                <a:solidFill>
                  <a:srgbClr val="FFFF00"/>
                </a:solidFill>
              </a:rPr>
              <a:t>Scale</a:t>
            </a:r>
          </a:p>
          <a:p>
            <a:pPr lvl="1" eaLnBrk="1" hangingPunct="1"/>
            <a:r>
              <a:rPr lang="en-GB" sz="2100" dirty="0"/>
              <a:t>Ranking</a:t>
            </a:r>
          </a:p>
          <a:p>
            <a:pPr lvl="1" eaLnBrk="1" hangingPunct="1"/>
            <a:r>
              <a:rPr lang="en-GB" sz="2100" dirty="0">
                <a:solidFill>
                  <a:srgbClr val="FFFF00"/>
                </a:solidFill>
              </a:rPr>
              <a:t>Table</a:t>
            </a:r>
          </a:p>
          <a:p>
            <a:pPr lvl="1" eaLnBrk="1" hangingPunct="1"/>
            <a:r>
              <a:rPr lang="en-GB" sz="2100" dirty="0"/>
              <a:t>Open </a:t>
            </a:r>
            <a:r>
              <a:rPr lang="en-GB" sz="2100" dirty="0" smtClean="0"/>
              <a:t>ended</a:t>
            </a:r>
          </a:p>
          <a:p>
            <a:pPr marL="448056" lvl="1" indent="0" eaLnBrk="1" hangingPunct="1">
              <a:buNone/>
            </a:pPr>
            <a:endParaRPr lang="en-GB" sz="2100" dirty="0" smtClean="0"/>
          </a:p>
          <a:p>
            <a:pPr lvl="1" eaLnBrk="1" hangingPunct="1"/>
            <a:r>
              <a:rPr lang="en-GB" sz="2100" dirty="0" smtClean="0"/>
              <a:t>Advantages </a:t>
            </a:r>
          </a:p>
          <a:p>
            <a:pPr lvl="1" eaLnBrk="1" hangingPunct="1"/>
            <a:r>
              <a:rPr lang="en-GB" sz="2100" dirty="0"/>
              <a:t>D</a:t>
            </a:r>
            <a:r>
              <a:rPr lang="en-GB" sz="2100" dirty="0" smtClean="0"/>
              <a:t>isadvantages</a:t>
            </a:r>
            <a:endParaRPr lang="en-GB" sz="2100" dirty="0"/>
          </a:p>
        </p:txBody>
      </p:sp>
      <p:sp>
        <p:nvSpPr>
          <p:cNvPr id="3075" name="Footer Placeholder 5"/>
          <p:cNvSpPr>
            <a:spLocks noGrp="1"/>
          </p:cNvSpPr>
          <p:nvPr>
            <p:ph type="ftr" sz="quarter" idx="11"/>
          </p:nvPr>
        </p:nvSpPr>
        <p:spPr>
          <a:noFill/>
        </p:spPr>
        <p:txBody>
          <a:bodyPr/>
          <a:lstStyle/>
          <a:p>
            <a:r>
              <a:rPr lang="en-GB" smtClean="0"/>
              <a:t>CH2021 postgraduate</a:t>
            </a:r>
            <a:endParaRPr lang="en-GB"/>
          </a:p>
        </p:txBody>
      </p:sp>
      <p:sp>
        <p:nvSpPr>
          <p:cNvPr id="3076" name="Slide Number Placeholder 6"/>
          <p:cNvSpPr>
            <a:spLocks noGrp="1"/>
          </p:cNvSpPr>
          <p:nvPr>
            <p:ph type="sldNum" sz="quarter" idx="12"/>
          </p:nvPr>
        </p:nvSpPr>
        <p:spPr>
          <a:noFill/>
        </p:spPr>
        <p:txBody>
          <a:bodyPr/>
          <a:lstStyle/>
          <a:p>
            <a:fld id="{EB8F661F-B836-42CA-8AD9-DC47BFA0B645}" type="slidenum">
              <a:rPr lang="en-GB" smtClean="0"/>
              <a:pPr/>
              <a:t>90</a:t>
            </a:fld>
            <a:endParaRPr lang="en-GB"/>
          </a:p>
        </p:txBody>
      </p:sp>
      <p:pic>
        <p:nvPicPr>
          <p:cNvPr id="3078" name="Picture 6" descr="http://web-questionnaire.smartcode.com/images/sshots/web_questionnaire_23607.gif"/>
          <p:cNvPicPr>
            <a:picLocks noChangeAspect="1" noChangeArrowheads="1"/>
          </p:cNvPicPr>
          <p:nvPr/>
        </p:nvPicPr>
        <p:blipFill>
          <a:blip r:embed="rId3" cstate="print"/>
          <a:srcRect/>
          <a:stretch>
            <a:fillRect/>
          </a:stretch>
        </p:blipFill>
        <p:spPr bwMode="auto">
          <a:xfrm>
            <a:off x="5916367" y="209305"/>
            <a:ext cx="2981498" cy="2234957"/>
          </a:xfrm>
          <a:prstGeom prst="rect">
            <a:avLst/>
          </a:prstGeom>
          <a:noFill/>
        </p:spPr>
      </p:pic>
      <p:pic>
        <p:nvPicPr>
          <p:cNvPr id="3" name="Picture 2"/>
          <p:cNvPicPr>
            <a:picLocks noChangeAspect="1"/>
          </p:cNvPicPr>
          <p:nvPr/>
        </p:nvPicPr>
        <p:blipFill>
          <a:blip r:embed="rId4"/>
          <a:stretch>
            <a:fillRect/>
          </a:stretch>
        </p:blipFill>
        <p:spPr>
          <a:xfrm>
            <a:off x="3002206" y="3446584"/>
            <a:ext cx="6228152" cy="3202003"/>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8914"/>
                                        </p:tgtEl>
                                        <p:attrNameLst>
                                          <p:attrName>style.visibility</p:attrName>
                                        </p:attrNameLst>
                                      </p:cBhvr>
                                      <p:to>
                                        <p:strVal val="visible"/>
                                      </p:to>
                                    </p:set>
                                    <p:animEffect transition="in" filter="fade">
                                      <p:cBhvr>
                                        <p:cTn id="7" dur="2000"/>
                                        <p:tgtEl>
                                          <p:spTgt spid="3891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8915"/>
                                        </p:tgtEl>
                                        <p:attrNameLst>
                                          <p:attrName>style.visibility</p:attrName>
                                        </p:attrNameLst>
                                      </p:cBhvr>
                                      <p:to>
                                        <p:strVal val="visible"/>
                                      </p:to>
                                    </p:set>
                                    <p:animEffect transition="in" filter="fade">
                                      <p:cBhvr>
                                        <p:cTn id="10" dur="2000"/>
                                        <p:tgtEl>
                                          <p:spTgt spid="389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914" grpId="0"/>
      <p:bldP spid="38915" grpId="0"/>
    </p:bldLst>
  </p:timing>
</p:sld>
</file>

<file path=ppt/slides/slide9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a:xfrm>
            <a:off x="378069" y="-117354"/>
            <a:ext cx="7467600" cy="1143000"/>
          </a:xfrm>
        </p:spPr>
        <p:txBody>
          <a:bodyPr lIns="90488" tIns="44450" rIns="90488" bIns="44450" anchor="ctr"/>
          <a:lstStyle/>
          <a:p>
            <a:pPr eaLnBrk="1" hangingPunct="1"/>
            <a:r>
              <a:rPr lang="en-GB" sz="2800" b="1" dirty="0" smtClean="0"/>
              <a:t>An example: Self </a:t>
            </a:r>
            <a:r>
              <a:rPr lang="en-GB" sz="2800" b="1" dirty="0"/>
              <a:t>Completed</a:t>
            </a:r>
          </a:p>
        </p:txBody>
      </p:sp>
      <p:sp>
        <p:nvSpPr>
          <p:cNvPr id="39939" name="Rectangle 3"/>
          <p:cNvSpPr>
            <a:spLocks noGrp="1" noChangeArrowheads="1"/>
          </p:cNvSpPr>
          <p:nvPr>
            <p:ph sz="half" idx="1"/>
          </p:nvPr>
        </p:nvSpPr>
        <p:spPr>
          <a:xfrm>
            <a:off x="5293519" y="1226023"/>
            <a:ext cx="3586162" cy="4114800"/>
          </a:xfrm>
        </p:spPr>
        <p:txBody>
          <a:bodyPr lIns="90488" tIns="44450" rIns="90488" bIns="44450">
            <a:normAutofit/>
          </a:bodyPr>
          <a:lstStyle/>
          <a:p>
            <a:pPr eaLnBrk="1" hangingPunct="1"/>
            <a:r>
              <a:rPr lang="en-GB" sz="2500" b="1" dirty="0"/>
              <a:t>Why chosen</a:t>
            </a:r>
            <a:r>
              <a:rPr lang="en-GB" sz="2500" dirty="0"/>
              <a:t>?</a:t>
            </a:r>
          </a:p>
          <a:p>
            <a:pPr lvl="1" eaLnBrk="1" hangingPunct="1"/>
            <a:r>
              <a:rPr lang="en-GB" sz="2100" dirty="0">
                <a:solidFill>
                  <a:srgbClr val="FFFF00"/>
                </a:solidFill>
              </a:rPr>
              <a:t>Interviews</a:t>
            </a:r>
          </a:p>
          <a:p>
            <a:pPr lvl="1" eaLnBrk="1" hangingPunct="1"/>
            <a:r>
              <a:rPr lang="en-GB" sz="2100" dirty="0"/>
              <a:t>Efficient</a:t>
            </a:r>
          </a:p>
          <a:p>
            <a:pPr lvl="1" eaLnBrk="1" hangingPunct="1"/>
            <a:r>
              <a:rPr lang="en-GB" sz="2100" dirty="0">
                <a:solidFill>
                  <a:srgbClr val="FFFF00"/>
                </a:solidFill>
              </a:rPr>
              <a:t>Coding (Computer)</a:t>
            </a:r>
          </a:p>
          <a:p>
            <a:pPr lvl="1" eaLnBrk="1" hangingPunct="1"/>
            <a:r>
              <a:rPr lang="en-GB" sz="2100" dirty="0"/>
              <a:t>Widely used (Govt.)</a:t>
            </a:r>
          </a:p>
        </p:txBody>
      </p:sp>
      <p:sp>
        <p:nvSpPr>
          <p:cNvPr id="39940" name="Rectangle 4"/>
          <p:cNvSpPr>
            <a:spLocks noGrp="1" noChangeArrowheads="1"/>
          </p:cNvSpPr>
          <p:nvPr>
            <p:ph sz="half" idx="2"/>
          </p:nvPr>
        </p:nvSpPr>
        <p:spPr>
          <a:xfrm>
            <a:off x="-420588" y="1076600"/>
            <a:ext cx="4680520" cy="4114800"/>
          </a:xfrm>
        </p:spPr>
        <p:txBody>
          <a:bodyPr lIns="90488" tIns="44450" rIns="90488" bIns="44450">
            <a:normAutofit/>
          </a:bodyPr>
          <a:lstStyle/>
          <a:p>
            <a:pPr eaLnBrk="1" hangingPunct="1"/>
            <a:r>
              <a:rPr lang="en-GB" sz="2500" b="1" dirty="0"/>
              <a:t>Problems</a:t>
            </a:r>
          </a:p>
          <a:p>
            <a:pPr lvl="1" eaLnBrk="1" hangingPunct="1"/>
            <a:r>
              <a:rPr lang="en-GB" sz="2100" dirty="0">
                <a:solidFill>
                  <a:srgbClr val="FFFF00"/>
                </a:solidFill>
              </a:rPr>
              <a:t>Superficial</a:t>
            </a:r>
          </a:p>
          <a:p>
            <a:pPr lvl="1" eaLnBrk="1" hangingPunct="1"/>
            <a:r>
              <a:rPr lang="en-GB" sz="2100" dirty="0"/>
              <a:t>Honesty / checks</a:t>
            </a:r>
          </a:p>
          <a:p>
            <a:pPr lvl="1" eaLnBrk="1" hangingPunct="1"/>
            <a:r>
              <a:rPr lang="en-GB" sz="2100" dirty="0">
                <a:solidFill>
                  <a:srgbClr val="FFFF00"/>
                </a:solidFill>
              </a:rPr>
              <a:t>Predetermined definitions</a:t>
            </a:r>
          </a:p>
          <a:p>
            <a:pPr lvl="1" eaLnBrk="1" hangingPunct="1"/>
            <a:r>
              <a:rPr lang="en-GB" sz="2100" dirty="0"/>
              <a:t>Cost</a:t>
            </a:r>
          </a:p>
          <a:p>
            <a:pPr lvl="1" eaLnBrk="1" hangingPunct="1"/>
            <a:r>
              <a:rPr lang="en-GB" sz="2100" dirty="0">
                <a:solidFill>
                  <a:srgbClr val="FFFF00"/>
                </a:solidFill>
              </a:rPr>
              <a:t>Wording</a:t>
            </a:r>
          </a:p>
          <a:p>
            <a:pPr lvl="1" eaLnBrk="1" hangingPunct="1"/>
            <a:r>
              <a:rPr lang="en-GB" sz="2100" dirty="0"/>
              <a:t>Interpretation</a:t>
            </a:r>
          </a:p>
          <a:p>
            <a:pPr lvl="1" eaLnBrk="1" hangingPunct="1"/>
            <a:r>
              <a:rPr lang="en-GB" sz="2100" dirty="0">
                <a:solidFill>
                  <a:srgbClr val="FFFF00"/>
                </a:solidFill>
              </a:rPr>
              <a:t>Need balancing phrase (Agree/disagree</a:t>
            </a:r>
            <a:r>
              <a:rPr lang="en-GB" sz="2100" dirty="0" smtClean="0">
                <a:solidFill>
                  <a:srgbClr val="FFFF00"/>
                </a:solidFill>
              </a:rPr>
              <a:t>).</a:t>
            </a:r>
            <a:endParaRPr lang="en-GB" sz="2100" dirty="0">
              <a:solidFill>
                <a:srgbClr val="FFFF00"/>
              </a:solidFill>
            </a:endParaRPr>
          </a:p>
        </p:txBody>
      </p:sp>
      <p:sp>
        <p:nvSpPr>
          <p:cNvPr id="78850" name="Footer Placeholder 5"/>
          <p:cNvSpPr>
            <a:spLocks noGrp="1"/>
          </p:cNvSpPr>
          <p:nvPr>
            <p:ph type="ftr" sz="quarter" idx="11"/>
          </p:nvPr>
        </p:nvSpPr>
        <p:spPr>
          <a:noFill/>
        </p:spPr>
        <p:txBody>
          <a:bodyPr/>
          <a:lstStyle/>
          <a:p>
            <a:r>
              <a:rPr lang="en-GB" smtClean="0"/>
              <a:t>CH2021 postgraduate</a:t>
            </a:r>
            <a:endParaRPr lang="en-GB"/>
          </a:p>
        </p:txBody>
      </p:sp>
      <p:sp>
        <p:nvSpPr>
          <p:cNvPr id="78851" name="Slide Number Placeholder 6"/>
          <p:cNvSpPr>
            <a:spLocks noGrp="1"/>
          </p:cNvSpPr>
          <p:nvPr>
            <p:ph type="sldNum" sz="quarter" idx="12"/>
          </p:nvPr>
        </p:nvSpPr>
        <p:spPr>
          <a:noFill/>
        </p:spPr>
        <p:txBody>
          <a:bodyPr/>
          <a:lstStyle/>
          <a:p>
            <a:fld id="{3E0F903F-8A6F-4575-B614-7688CE4F6EBE}" type="slidenum">
              <a:rPr lang="en-GB" smtClean="0"/>
              <a:pPr/>
              <a:t>91</a:t>
            </a:fld>
            <a:endParaRPr lang="en-GB"/>
          </a:p>
        </p:txBody>
      </p:sp>
      <p:pic>
        <p:nvPicPr>
          <p:cNvPr id="2" name="Picture 1"/>
          <p:cNvPicPr>
            <a:picLocks noChangeAspect="1"/>
          </p:cNvPicPr>
          <p:nvPr/>
        </p:nvPicPr>
        <p:blipFill>
          <a:blip r:embed="rId3"/>
          <a:stretch>
            <a:fillRect/>
          </a:stretch>
        </p:blipFill>
        <p:spPr>
          <a:xfrm>
            <a:off x="6019800" y="3627687"/>
            <a:ext cx="3064174" cy="3127425"/>
          </a:xfrm>
          <a:prstGeom prst="rect">
            <a:avLst/>
          </a:prstGeom>
        </p:spPr>
      </p:pic>
      <p:sp>
        <p:nvSpPr>
          <p:cNvPr id="3" name="TextBox 2"/>
          <p:cNvSpPr txBox="1"/>
          <p:nvPr/>
        </p:nvSpPr>
        <p:spPr>
          <a:xfrm rot="20850969">
            <a:off x="2516987" y="3760237"/>
            <a:ext cx="3690184" cy="2862322"/>
          </a:xfrm>
          <a:prstGeom prst="rect">
            <a:avLst/>
          </a:prstGeom>
          <a:noFill/>
        </p:spPr>
        <p:txBody>
          <a:bodyPr wrap="square" rtlCol="0">
            <a:spAutoFit/>
          </a:bodyPr>
          <a:lstStyle/>
          <a:p>
            <a:pPr marL="1200150" lvl="2" indent="-285750">
              <a:buFont typeface="Arial" panose="020B0604020202020204" pitchFamily="34" charset="0"/>
              <a:buChar char="•"/>
            </a:pPr>
            <a:r>
              <a:rPr lang="en-GB" sz="1800" dirty="0">
                <a:solidFill>
                  <a:srgbClr val="FFC000"/>
                </a:solidFill>
              </a:rPr>
              <a:t>Loaded Q’s can lead to a 9% swing in results (work done in the US by </a:t>
            </a:r>
            <a:r>
              <a:rPr lang="en-GB" sz="1800" dirty="0" err="1">
                <a:solidFill>
                  <a:srgbClr val="FFC000"/>
                </a:solidFill>
              </a:rPr>
              <a:t>Chaldini</a:t>
            </a:r>
            <a:r>
              <a:rPr lang="en-GB" sz="1800" dirty="0">
                <a:solidFill>
                  <a:srgbClr val="FFC000"/>
                </a:solidFill>
              </a:rPr>
              <a:t>, 2020 (Arizona Univ</a:t>
            </a:r>
            <a:r>
              <a:rPr lang="en-GB" sz="1800" dirty="0" smtClean="0">
                <a:solidFill>
                  <a:srgbClr val="FFC000"/>
                </a:solidFill>
              </a:rPr>
              <a:t>.)</a:t>
            </a:r>
          </a:p>
          <a:p>
            <a:pPr marL="1200150" lvl="2" indent="-285750">
              <a:buFont typeface="Arial" panose="020B0604020202020204" pitchFamily="34" charset="0"/>
              <a:buChar char="•"/>
            </a:pPr>
            <a:r>
              <a:rPr lang="en-GB" sz="1800" dirty="0" smtClean="0">
                <a:solidFill>
                  <a:srgbClr val="FFC000"/>
                </a:solidFill>
              </a:rPr>
              <a:t>Need to engage with the methodological literature</a:t>
            </a:r>
            <a:endParaRPr lang="en-GB" sz="1800" dirty="0">
              <a:solidFill>
                <a:srgbClr val="FFC000"/>
              </a:solidFill>
            </a:endParaRP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9938"/>
                                        </p:tgtEl>
                                        <p:attrNameLst>
                                          <p:attrName>style.visibility</p:attrName>
                                        </p:attrNameLst>
                                      </p:cBhvr>
                                      <p:to>
                                        <p:strVal val="visible"/>
                                      </p:to>
                                    </p:set>
                                    <p:animEffect transition="in" filter="fade">
                                      <p:cBhvr>
                                        <p:cTn id="7" dur="2000"/>
                                        <p:tgtEl>
                                          <p:spTgt spid="3993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9939"/>
                                        </p:tgtEl>
                                        <p:attrNameLst>
                                          <p:attrName>style.visibility</p:attrName>
                                        </p:attrNameLst>
                                      </p:cBhvr>
                                      <p:to>
                                        <p:strVal val="visible"/>
                                      </p:to>
                                    </p:set>
                                    <p:animEffect transition="in" filter="fade">
                                      <p:cBhvr>
                                        <p:cTn id="10" dur="2000"/>
                                        <p:tgtEl>
                                          <p:spTgt spid="39939"/>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9940">
                                            <p:txEl>
                                              <p:pRg st="0" end="0"/>
                                            </p:txEl>
                                          </p:spTgt>
                                        </p:tgtEl>
                                        <p:attrNameLst>
                                          <p:attrName>style.visibility</p:attrName>
                                        </p:attrNameLst>
                                      </p:cBhvr>
                                      <p:to>
                                        <p:strVal val="visible"/>
                                      </p:to>
                                    </p:set>
                                    <p:animEffect transition="in" filter="fade">
                                      <p:cBhvr>
                                        <p:cTn id="13" dur="2000"/>
                                        <p:tgtEl>
                                          <p:spTgt spid="39940">
                                            <p:txEl>
                                              <p:pRg st="0" end="0"/>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39940">
                                            <p:txEl>
                                              <p:pRg st="1" end="1"/>
                                            </p:txEl>
                                          </p:spTgt>
                                        </p:tgtEl>
                                        <p:attrNameLst>
                                          <p:attrName>style.visibility</p:attrName>
                                        </p:attrNameLst>
                                      </p:cBhvr>
                                      <p:to>
                                        <p:strVal val="visible"/>
                                      </p:to>
                                    </p:set>
                                    <p:animEffect transition="in" filter="fade">
                                      <p:cBhvr>
                                        <p:cTn id="16" dur="2000"/>
                                        <p:tgtEl>
                                          <p:spTgt spid="39940">
                                            <p:txEl>
                                              <p:pRg st="1" end="1"/>
                                            </p:tx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39940">
                                            <p:txEl>
                                              <p:pRg st="2" end="2"/>
                                            </p:txEl>
                                          </p:spTgt>
                                        </p:tgtEl>
                                        <p:attrNameLst>
                                          <p:attrName>style.visibility</p:attrName>
                                        </p:attrNameLst>
                                      </p:cBhvr>
                                      <p:to>
                                        <p:strVal val="visible"/>
                                      </p:to>
                                    </p:set>
                                    <p:animEffect transition="in" filter="fade">
                                      <p:cBhvr>
                                        <p:cTn id="19" dur="2000"/>
                                        <p:tgtEl>
                                          <p:spTgt spid="39940">
                                            <p:txEl>
                                              <p:pRg st="2" end="2"/>
                                            </p:txEl>
                                          </p:spTgt>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39940">
                                            <p:txEl>
                                              <p:pRg st="3" end="3"/>
                                            </p:txEl>
                                          </p:spTgt>
                                        </p:tgtEl>
                                        <p:attrNameLst>
                                          <p:attrName>style.visibility</p:attrName>
                                        </p:attrNameLst>
                                      </p:cBhvr>
                                      <p:to>
                                        <p:strVal val="visible"/>
                                      </p:to>
                                    </p:set>
                                    <p:animEffect transition="in" filter="fade">
                                      <p:cBhvr>
                                        <p:cTn id="22" dur="2000"/>
                                        <p:tgtEl>
                                          <p:spTgt spid="39940">
                                            <p:txEl>
                                              <p:pRg st="3" end="3"/>
                                            </p:tx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39940">
                                            <p:txEl>
                                              <p:pRg st="4" end="4"/>
                                            </p:txEl>
                                          </p:spTgt>
                                        </p:tgtEl>
                                        <p:attrNameLst>
                                          <p:attrName>style.visibility</p:attrName>
                                        </p:attrNameLst>
                                      </p:cBhvr>
                                      <p:to>
                                        <p:strVal val="visible"/>
                                      </p:to>
                                    </p:set>
                                    <p:animEffect transition="in" filter="fade">
                                      <p:cBhvr>
                                        <p:cTn id="25" dur="2000"/>
                                        <p:tgtEl>
                                          <p:spTgt spid="39940">
                                            <p:txEl>
                                              <p:pRg st="4" end="4"/>
                                            </p:tx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39940">
                                            <p:txEl>
                                              <p:pRg st="5" end="5"/>
                                            </p:txEl>
                                          </p:spTgt>
                                        </p:tgtEl>
                                        <p:attrNameLst>
                                          <p:attrName>style.visibility</p:attrName>
                                        </p:attrNameLst>
                                      </p:cBhvr>
                                      <p:to>
                                        <p:strVal val="visible"/>
                                      </p:to>
                                    </p:set>
                                    <p:animEffect transition="in" filter="fade">
                                      <p:cBhvr>
                                        <p:cTn id="28" dur="2000"/>
                                        <p:tgtEl>
                                          <p:spTgt spid="39940">
                                            <p:txEl>
                                              <p:pRg st="5" end="5"/>
                                            </p:tx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9940">
                                            <p:txEl>
                                              <p:pRg st="6" end="6"/>
                                            </p:txEl>
                                          </p:spTgt>
                                        </p:tgtEl>
                                        <p:attrNameLst>
                                          <p:attrName>style.visibility</p:attrName>
                                        </p:attrNameLst>
                                      </p:cBhvr>
                                      <p:to>
                                        <p:strVal val="visible"/>
                                      </p:to>
                                    </p:set>
                                    <p:animEffect transition="in" filter="fade">
                                      <p:cBhvr>
                                        <p:cTn id="31" dur="2000"/>
                                        <p:tgtEl>
                                          <p:spTgt spid="39940">
                                            <p:txEl>
                                              <p:pRg st="6" end="6"/>
                                            </p:tx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39940">
                                            <p:txEl>
                                              <p:pRg st="7" end="7"/>
                                            </p:txEl>
                                          </p:spTgt>
                                        </p:tgtEl>
                                        <p:attrNameLst>
                                          <p:attrName>style.visibility</p:attrName>
                                        </p:attrNameLst>
                                      </p:cBhvr>
                                      <p:to>
                                        <p:strVal val="visible"/>
                                      </p:to>
                                    </p:set>
                                    <p:animEffect transition="in" filter="fade">
                                      <p:cBhvr>
                                        <p:cTn id="34" dur="2000"/>
                                        <p:tgtEl>
                                          <p:spTgt spid="39940">
                                            <p:txEl>
                                              <p:pRg st="7" end="7"/>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6" presetClass="entr" presetSubtype="16" fill="hold" grpId="1" nodeType="clickEffect">
                                  <p:stCondLst>
                                    <p:cond delay="0"/>
                                  </p:stCondLst>
                                  <p:childTnLst>
                                    <p:set>
                                      <p:cBhvr>
                                        <p:cTn id="38" dur="1" fill="hold">
                                          <p:stCondLst>
                                            <p:cond delay="0"/>
                                          </p:stCondLst>
                                        </p:cTn>
                                        <p:tgtEl>
                                          <p:spTgt spid="39940">
                                            <p:txEl>
                                              <p:pRg st="0" end="0"/>
                                            </p:txEl>
                                          </p:spTgt>
                                        </p:tgtEl>
                                        <p:attrNameLst>
                                          <p:attrName>style.visibility</p:attrName>
                                        </p:attrNameLst>
                                      </p:cBhvr>
                                      <p:to>
                                        <p:strVal val="visible"/>
                                      </p:to>
                                    </p:set>
                                    <p:animEffect transition="in" filter="circle(in)">
                                      <p:cBhvr>
                                        <p:cTn id="39" dur="2000"/>
                                        <p:tgtEl>
                                          <p:spTgt spid="39940">
                                            <p:txEl>
                                              <p:pRg st="0" end="0"/>
                                            </p:txEl>
                                          </p:spTgt>
                                        </p:tgtEl>
                                      </p:cBhvr>
                                    </p:animEffect>
                                  </p:childTnLst>
                                </p:cTn>
                              </p:par>
                              <p:par>
                                <p:cTn id="40" presetID="6" presetClass="entr" presetSubtype="16" fill="hold" grpId="1" nodeType="withEffect">
                                  <p:stCondLst>
                                    <p:cond delay="0"/>
                                  </p:stCondLst>
                                  <p:childTnLst>
                                    <p:set>
                                      <p:cBhvr>
                                        <p:cTn id="41" dur="1" fill="hold">
                                          <p:stCondLst>
                                            <p:cond delay="0"/>
                                          </p:stCondLst>
                                        </p:cTn>
                                        <p:tgtEl>
                                          <p:spTgt spid="39940">
                                            <p:txEl>
                                              <p:pRg st="1" end="1"/>
                                            </p:txEl>
                                          </p:spTgt>
                                        </p:tgtEl>
                                        <p:attrNameLst>
                                          <p:attrName>style.visibility</p:attrName>
                                        </p:attrNameLst>
                                      </p:cBhvr>
                                      <p:to>
                                        <p:strVal val="visible"/>
                                      </p:to>
                                    </p:set>
                                    <p:animEffect transition="in" filter="circle(in)">
                                      <p:cBhvr>
                                        <p:cTn id="42" dur="2000"/>
                                        <p:tgtEl>
                                          <p:spTgt spid="39940">
                                            <p:txEl>
                                              <p:pRg st="1" end="1"/>
                                            </p:txEl>
                                          </p:spTgt>
                                        </p:tgtEl>
                                      </p:cBhvr>
                                    </p:animEffect>
                                  </p:childTnLst>
                                </p:cTn>
                              </p:par>
                              <p:par>
                                <p:cTn id="43" presetID="6" presetClass="entr" presetSubtype="16" fill="hold" grpId="1" nodeType="withEffect">
                                  <p:stCondLst>
                                    <p:cond delay="0"/>
                                  </p:stCondLst>
                                  <p:childTnLst>
                                    <p:set>
                                      <p:cBhvr>
                                        <p:cTn id="44" dur="1" fill="hold">
                                          <p:stCondLst>
                                            <p:cond delay="0"/>
                                          </p:stCondLst>
                                        </p:cTn>
                                        <p:tgtEl>
                                          <p:spTgt spid="39940">
                                            <p:txEl>
                                              <p:pRg st="2" end="2"/>
                                            </p:txEl>
                                          </p:spTgt>
                                        </p:tgtEl>
                                        <p:attrNameLst>
                                          <p:attrName>style.visibility</p:attrName>
                                        </p:attrNameLst>
                                      </p:cBhvr>
                                      <p:to>
                                        <p:strVal val="visible"/>
                                      </p:to>
                                    </p:set>
                                    <p:animEffect transition="in" filter="circle(in)">
                                      <p:cBhvr>
                                        <p:cTn id="45" dur="2000"/>
                                        <p:tgtEl>
                                          <p:spTgt spid="39940">
                                            <p:txEl>
                                              <p:pRg st="2" end="2"/>
                                            </p:txEl>
                                          </p:spTgt>
                                        </p:tgtEl>
                                      </p:cBhvr>
                                    </p:animEffect>
                                  </p:childTnLst>
                                </p:cTn>
                              </p:par>
                              <p:par>
                                <p:cTn id="46" presetID="6" presetClass="entr" presetSubtype="16" fill="hold" grpId="1" nodeType="withEffect">
                                  <p:stCondLst>
                                    <p:cond delay="0"/>
                                  </p:stCondLst>
                                  <p:childTnLst>
                                    <p:set>
                                      <p:cBhvr>
                                        <p:cTn id="47" dur="1" fill="hold">
                                          <p:stCondLst>
                                            <p:cond delay="0"/>
                                          </p:stCondLst>
                                        </p:cTn>
                                        <p:tgtEl>
                                          <p:spTgt spid="39940">
                                            <p:txEl>
                                              <p:pRg st="3" end="3"/>
                                            </p:txEl>
                                          </p:spTgt>
                                        </p:tgtEl>
                                        <p:attrNameLst>
                                          <p:attrName>style.visibility</p:attrName>
                                        </p:attrNameLst>
                                      </p:cBhvr>
                                      <p:to>
                                        <p:strVal val="visible"/>
                                      </p:to>
                                    </p:set>
                                    <p:animEffect transition="in" filter="circle(in)">
                                      <p:cBhvr>
                                        <p:cTn id="48" dur="2000"/>
                                        <p:tgtEl>
                                          <p:spTgt spid="39940">
                                            <p:txEl>
                                              <p:pRg st="3" end="3"/>
                                            </p:txEl>
                                          </p:spTgt>
                                        </p:tgtEl>
                                      </p:cBhvr>
                                    </p:animEffect>
                                  </p:childTnLst>
                                </p:cTn>
                              </p:par>
                              <p:par>
                                <p:cTn id="49" presetID="6" presetClass="entr" presetSubtype="16" fill="hold" grpId="1" nodeType="withEffect">
                                  <p:stCondLst>
                                    <p:cond delay="0"/>
                                  </p:stCondLst>
                                  <p:childTnLst>
                                    <p:set>
                                      <p:cBhvr>
                                        <p:cTn id="50" dur="1" fill="hold">
                                          <p:stCondLst>
                                            <p:cond delay="0"/>
                                          </p:stCondLst>
                                        </p:cTn>
                                        <p:tgtEl>
                                          <p:spTgt spid="39940">
                                            <p:txEl>
                                              <p:pRg st="4" end="4"/>
                                            </p:txEl>
                                          </p:spTgt>
                                        </p:tgtEl>
                                        <p:attrNameLst>
                                          <p:attrName>style.visibility</p:attrName>
                                        </p:attrNameLst>
                                      </p:cBhvr>
                                      <p:to>
                                        <p:strVal val="visible"/>
                                      </p:to>
                                    </p:set>
                                    <p:animEffect transition="in" filter="circle(in)">
                                      <p:cBhvr>
                                        <p:cTn id="51" dur="2000"/>
                                        <p:tgtEl>
                                          <p:spTgt spid="39940">
                                            <p:txEl>
                                              <p:pRg st="4" end="4"/>
                                            </p:txEl>
                                          </p:spTgt>
                                        </p:tgtEl>
                                      </p:cBhvr>
                                    </p:animEffect>
                                  </p:childTnLst>
                                </p:cTn>
                              </p:par>
                              <p:par>
                                <p:cTn id="52" presetID="6" presetClass="entr" presetSubtype="16" fill="hold" grpId="1" nodeType="withEffect">
                                  <p:stCondLst>
                                    <p:cond delay="0"/>
                                  </p:stCondLst>
                                  <p:childTnLst>
                                    <p:set>
                                      <p:cBhvr>
                                        <p:cTn id="53" dur="1" fill="hold">
                                          <p:stCondLst>
                                            <p:cond delay="0"/>
                                          </p:stCondLst>
                                        </p:cTn>
                                        <p:tgtEl>
                                          <p:spTgt spid="39940">
                                            <p:txEl>
                                              <p:pRg st="5" end="5"/>
                                            </p:txEl>
                                          </p:spTgt>
                                        </p:tgtEl>
                                        <p:attrNameLst>
                                          <p:attrName>style.visibility</p:attrName>
                                        </p:attrNameLst>
                                      </p:cBhvr>
                                      <p:to>
                                        <p:strVal val="visible"/>
                                      </p:to>
                                    </p:set>
                                    <p:animEffect transition="in" filter="circle(in)">
                                      <p:cBhvr>
                                        <p:cTn id="54" dur="2000"/>
                                        <p:tgtEl>
                                          <p:spTgt spid="39940">
                                            <p:txEl>
                                              <p:pRg st="5" end="5"/>
                                            </p:txEl>
                                          </p:spTgt>
                                        </p:tgtEl>
                                      </p:cBhvr>
                                    </p:animEffect>
                                  </p:childTnLst>
                                </p:cTn>
                              </p:par>
                              <p:par>
                                <p:cTn id="55" presetID="6" presetClass="entr" presetSubtype="16" fill="hold" grpId="1" nodeType="withEffect">
                                  <p:stCondLst>
                                    <p:cond delay="0"/>
                                  </p:stCondLst>
                                  <p:childTnLst>
                                    <p:set>
                                      <p:cBhvr>
                                        <p:cTn id="56" dur="1" fill="hold">
                                          <p:stCondLst>
                                            <p:cond delay="0"/>
                                          </p:stCondLst>
                                        </p:cTn>
                                        <p:tgtEl>
                                          <p:spTgt spid="39940">
                                            <p:txEl>
                                              <p:pRg st="6" end="6"/>
                                            </p:txEl>
                                          </p:spTgt>
                                        </p:tgtEl>
                                        <p:attrNameLst>
                                          <p:attrName>style.visibility</p:attrName>
                                        </p:attrNameLst>
                                      </p:cBhvr>
                                      <p:to>
                                        <p:strVal val="visible"/>
                                      </p:to>
                                    </p:set>
                                    <p:animEffect transition="in" filter="circle(in)">
                                      <p:cBhvr>
                                        <p:cTn id="57" dur="2000"/>
                                        <p:tgtEl>
                                          <p:spTgt spid="39940">
                                            <p:txEl>
                                              <p:pRg st="6" end="6"/>
                                            </p:txEl>
                                          </p:spTgt>
                                        </p:tgtEl>
                                      </p:cBhvr>
                                    </p:animEffect>
                                  </p:childTnLst>
                                </p:cTn>
                              </p:par>
                              <p:par>
                                <p:cTn id="58" presetID="6" presetClass="entr" presetSubtype="16" fill="hold" grpId="1" nodeType="withEffect">
                                  <p:stCondLst>
                                    <p:cond delay="0"/>
                                  </p:stCondLst>
                                  <p:childTnLst>
                                    <p:set>
                                      <p:cBhvr>
                                        <p:cTn id="59" dur="1" fill="hold">
                                          <p:stCondLst>
                                            <p:cond delay="0"/>
                                          </p:stCondLst>
                                        </p:cTn>
                                        <p:tgtEl>
                                          <p:spTgt spid="39940">
                                            <p:txEl>
                                              <p:pRg st="7" end="7"/>
                                            </p:txEl>
                                          </p:spTgt>
                                        </p:tgtEl>
                                        <p:attrNameLst>
                                          <p:attrName>style.visibility</p:attrName>
                                        </p:attrNameLst>
                                      </p:cBhvr>
                                      <p:to>
                                        <p:strVal val="visible"/>
                                      </p:to>
                                    </p:set>
                                    <p:animEffect transition="in" filter="circle(in)">
                                      <p:cBhvr>
                                        <p:cTn id="60" dur="2000"/>
                                        <p:tgtEl>
                                          <p:spTgt spid="39940">
                                            <p:txEl>
                                              <p:pRg st="7" end="7"/>
                                            </p:txEl>
                                          </p:spTgt>
                                        </p:tgtEl>
                                      </p:cBhvr>
                                    </p:animEffect>
                                  </p:childTnLst>
                                </p:cTn>
                              </p:par>
                            </p:childTnLst>
                          </p:cTn>
                        </p:par>
                      </p:childTnLst>
                    </p:cTn>
                  </p:par>
                  <p:par>
                    <p:cTn id="61" fill="hold">
                      <p:stCondLst>
                        <p:cond delay="indefinite"/>
                      </p:stCondLst>
                      <p:childTnLst>
                        <p:par>
                          <p:cTn id="62" fill="hold">
                            <p:stCondLst>
                              <p:cond delay="0"/>
                            </p:stCondLst>
                            <p:childTnLst>
                              <p:par>
                                <p:cTn id="63" presetID="6" presetClass="entr" presetSubtype="16" fill="hold" grpId="1" nodeType="clickEffect">
                                  <p:stCondLst>
                                    <p:cond delay="0"/>
                                  </p:stCondLst>
                                  <p:childTnLst>
                                    <p:set>
                                      <p:cBhvr>
                                        <p:cTn id="64" dur="1" fill="hold">
                                          <p:stCondLst>
                                            <p:cond delay="0"/>
                                          </p:stCondLst>
                                        </p:cTn>
                                        <p:tgtEl>
                                          <p:spTgt spid="39939"/>
                                        </p:tgtEl>
                                        <p:attrNameLst>
                                          <p:attrName>style.visibility</p:attrName>
                                        </p:attrNameLst>
                                      </p:cBhvr>
                                      <p:to>
                                        <p:strVal val="visible"/>
                                      </p:to>
                                    </p:set>
                                    <p:animEffect transition="in" filter="circle(in)">
                                      <p:cBhvr>
                                        <p:cTn id="65" dur="2000"/>
                                        <p:tgtEl>
                                          <p:spTgt spid="39939"/>
                                        </p:tgtEl>
                                      </p:cBhvr>
                                    </p:animEffect>
                                  </p:childTnLst>
                                </p:cTn>
                              </p:par>
                            </p:childTnLst>
                          </p:cTn>
                        </p:par>
                      </p:childTnLst>
                    </p:cTn>
                  </p:par>
                  <p:par>
                    <p:cTn id="66" fill="hold">
                      <p:stCondLst>
                        <p:cond delay="indefinite"/>
                      </p:stCondLst>
                      <p:childTnLst>
                        <p:par>
                          <p:cTn id="67" fill="hold">
                            <p:stCondLst>
                              <p:cond delay="0"/>
                            </p:stCondLst>
                            <p:childTnLst>
                              <p:par>
                                <p:cTn id="68" presetID="14" presetClass="entr" presetSubtype="10" fill="hold" grpId="0" nodeType="clickEffect">
                                  <p:stCondLst>
                                    <p:cond delay="0"/>
                                  </p:stCondLst>
                                  <p:childTnLst>
                                    <p:set>
                                      <p:cBhvr>
                                        <p:cTn id="69" dur="1" fill="hold">
                                          <p:stCondLst>
                                            <p:cond delay="0"/>
                                          </p:stCondLst>
                                        </p:cTn>
                                        <p:tgtEl>
                                          <p:spTgt spid="3"/>
                                        </p:tgtEl>
                                        <p:attrNameLst>
                                          <p:attrName>style.visibility</p:attrName>
                                        </p:attrNameLst>
                                      </p:cBhvr>
                                      <p:to>
                                        <p:strVal val="visible"/>
                                      </p:to>
                                    </p:set>
                                    <p:animEffect transition="in" filter="randombar(horizontal)">
                                      <p:cBhvr>
                                        <p:cTn id="70"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8" grpId="0"/>
      <p:bldP spid="39939" grpId="0"/>
      <p:bldP spid="39939" grpId="1"/>
      <p:bldP spid="39940" grpId="0" build="p"/>
      <p:bldP spid="39940" grpId="1" build="p"/>
      <p:bldP spid="3" grpId="0"/>
    </p:bldLst>
  </p:timing>
</p:sld>
</file>

<file path=ppt/slides/slide9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lIns="90488" tIns="44450" rIns="90488" bIns="44450" anchor="ctr"/>
          <a:lstStyle/>
          <a:p>
            <a:pPr eaLnBrk="1" hangingPunct="1"/>
            <a:r>
              <a:rPr lang="en-GB" sz="2800" b="1"/>
              <a:t>Designing Self-completed</a:t>
            </a:r>
          </a:p>
        </p:txBody>
      </p:sp>
      <p:sp>
        <p:nvSpPr>
          <p:cNvPr id="40963" name="Rectangle 3"/>
          <p:cNvSpPr>
            <a:spLocks noGrp="1" noChangeArrowheads="1"/>
          </p:cNvSpPr>
          <p:nvPr>
            <p:ph idx="1"/>
          </p:nvPr>
        </p:nvSpPr>
        <p:spPr/>
        <p:txBody>
          <a:bodyPr lIns="90488" tIns="44450" rIns="90488" bIns="44450"/>
          <a:lstStyle/>
          <a:p>
            <a:pPr eaLnBrk="1" hangingPunct="1"/>
            <a:r>
              <a:rPr lang="en-GB" sz="2500" b="1" dirty="0"/>
              <a:t>Specific Q’s are more useful than general:</a:t>
            </a:r>
          </a:p>
          <a:p>
            <a:pPr lvl="1" eaLnBrk="1" hangingPunct="1"/>
            <a:r>
              <a:rPr lang="en-GB" dirty="0">
                <a:solidFill>
                  <a:srgbClr val="FFFF00"/>
                </a:solidFill>
              </a:rPr>
              <a:t>List the TV programmes you watched yesterday? </a:t>
            </a:r>
            <a:r>
              <a:rPr lang="en-GB" i="1" dirty="0">
                <a:solidFill>
                  <a:srgbClr val="FFFF00"/>
                </a:solidFill>
              </a:rPr>
              <a:t>(General)</a:t>
            </a:r>
            <a:endParaRPr lang="en-GB" dirty="0">
              <a:solidFill>
                <a:srgbClr val="FFFF00"/>
              </a:solidFill>
            </a:endParaRPr>
          </a:p>
          <a:p>
            <a:pPr lvl="1" eaLnBrk="1" hangingPunct="1"/>
            <a:r>
              <a:rPr lang="en-GB" dirty="0">
                <a:solidFill>
                  <a:srgbClr val="FFFF00"/>
                </a:solidFill>
              </a:rPr>
              <a:t>Which of these programmes did you watch (list) </a:t>
            </a:r>
            <a:r>
              <a:rPr lang="en-GB" i="1" dirty="0">
                <a:solidFill>
                  <a:srgbClr val="FFFF00"/>
                </a:solidFill>
              </a:rPr>
              <a:t>(Specific</a:t>
            </a:r>
            <a:r>
              <a:rPr lang="en-GB" i="1" dirty="0" smtClean="0">
                <a:solidFill>
                  <a:srgbClr val="FFFF00"/>
                </a:solidFill>
              </a:rPr>
              <a:t>)</a:t>
            </a:r>
          </a:p>
          <a:p>
            <a:pPr marL="448056" lvl="1" indent="0" eaLnBrk="1" hangingPunct="1">
              <a:buNone/>
            </a:pPr>
            <a:endParaRPr lang="en-GB" i="1" dirty="0">
              <a:solidFill>
                <a:srgbClr val="FFFF00"/>
              </a:solidFill>
            </a:endParaRPr>
          </a:p>
          <a:p>
            <a:pPr eaLnBrk="1" hangingPunct="1"/>
            <a:r>
              <a:rPr lang="en-GB" b="1" dirty="0"/>
              <a:t>Closed Q’s should dominate</a:t>
            </a:r>
          </a:p>
          <a:p>
            <a:pPr lvl="1" eaLnBrk="1" hangingPunct="1"/>
            <a:r>
              <a:rPr lang="en-GB" dirty="0">
                <a:solidFill>
                  <a:srgbClr val="FFFF00"/>
                </a:solidFill>
              </a:rPr>
              <a:t>Coding</a:t>
            </a:r>
          </a:p>
          <a:p>
            <a:pPr lvl="1" eaLnBrk="1" hangingPunct="1"/>
            <a:r>
              <a:rPr lang="en-GB" dirty="0">
                <a:solidFill>
                  <a:srgbClr val="FFFF00"/>
                </a:solidFill>
              </a:rPr>
              <a:t>But not sensitive</a:t>
            </a:r>
          </a:p>
        </p:txBody>
      </p:sp>
      <p:sp>
        <p:nvSpPr>
          <p:cNvPr id="79874" name="Footer Placeholder 4"/>
          <p:cNvSpPr>
            <a:spLocks noGrp="1"/>
          </p:cNvSpPr>
          <p:nvPr>
            <p:ph type="ftr" sz="quarter" idx="11"/>
          </p:nvPr>
        </p:nvSpPr>
        <p:spPr>
          <a:noFill/>
        </p:spPr>
        <p:txBody>
          <a:bodyPr/>
          <a:lstStyle/>
          <a:p>
            <a:r>
              <a:rPr lang="en-GB" smtClean="0"/>
              <a:t>CH2021 postgraduate</a:t>
            </a:r>
            <a:endParaRPr lang="en-GB"/>
          </a:p>
        </p:txBody>
      </p:sp>
      <p:sp>
        <p:nvSpPr>
          <p:cNvPr id="79875" name="Slide Number Placeholder 5"/>
          <p:cNvSpPr>
            <a:spLocks noGrp="1"/>
          </p:cNvSpPr>
          <p:nvPr>
            <p:ph type="sldNum" sz="quarter" idx="12"/>
          </p:nvPr>
        </p:nvSpPr>
        <p:spPr>
          <a:noFill/>
        </p:spPr>
        <p:txBody>
          <a:bodyPr/>
          <a:lstStyle/>
          <a:p>
            <a:fld id="{7924A3AC-7310-423D-AA26-4151061E4750}" type="slidenum">
              <a:rPr lang="en-GB" smtClean="0"/>
              <a:pPr/>
              <a:t>92</a:t>
            </a:fld>
            <a:endParaRPr lang="en-GB"/>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0962"/>
                                        </p:tgtEl>
                                        <p:attrNameLst>
                                          <p:attrName>style.visibility</p:attrName>
                                        </p:attrNameLst>
                                      </p:cBhvr>
                                      <p:to>
                                        <p:strVal val="visible"/>
                                      </p:to>
                                    </p:set>
                                    <p:animEffect transition="in" filter="fade">
                                      <p:cBhvr>
                                        <p:cTn id="7" dur="2000"/>
                                        <p:tgtEl>
                                          <p:spTgt spid="4096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0963"/>
                                        </p:tgtEl>
                                        <p:attrNameLst>
                                          <p:attrName>style.visibility</p:attrName>
                                        </p:attrNameLst>
                                      </p:cBhvr>
                                      <p:to>
                                        <p:strVal val="visible"/>
                                      </p:to>
                                    </p:set>
                                    <p:animEffect transition="in" filter="fade">
                                      <p:cBhvr>
                                        <p:cTn id="10" dur="2000"/>
                                        <p:tgtEl>
                                          <p:spTgt spid="4096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62" grpId="0"/>
      <p:bldP spid="40963" grpId="0"/>
    </p:bldLst>
  </p:timing>
</p:sld>
</file>

<file path=ppt/slides/slide9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a:xfrm>
            <a:off x="179512" y="188640"/>
            <a:ext cx="7313612" cy="838200"/>
          </a:xfrm>
        </p:spPr>
        <p:txBody>
          <a:bodyPr lIns="90488" tIns="44450" rIns="90488" bIns="44450" anchor="ctr">
            <a:normAutofit/>
          </a:bodyPr>
          <a:lstStyle/>
          <a:p>
            <a:pPr eaLnBrk="1" hangingPunct="1"/>
            <a:r>
              <a:rPr lang="en-GB" sz="4000" b="1"/>
              <a:t>Designing Self-completed Cont’d</a:t>
            </a:r>
          </a:p>
        </p:txBody>
      </p:sp>
      <p:sp>
        <p:nvSpPr>
          <p:cNvPr id="41987" name="Rectangle 3"/>
          <p:cNvSpPr>
            <a:spLocks noGrp="1" noChangeArrowheads="1"/>
          </p:cNvSpPr>
          <p:nvPr>
            <p:ph idx="1"/>
          </p:nvPr>
        </p:nvSpPr>
        <p:spPr>
          <a:xfrm>
            <a:off x="179512" y="1556792"/>
            <a:ext cx="7772400" cy="4572000"/>
          </a:xfrm>
        </p:spPr>
        <p:txBody>
          <a:bodyPr lIns="90488" tIns="44450" rIns="90488" bIns="44450"/>
          <a:lstStyle/>
          <a:p>
            <a:pPr eaLnBrk="1" hangingPunct="1"/>
            <a:r>
              <a:rPr lang="en-GB" b="1" dirty="0"/>
              <a:t>Offer a no opinion option</a:t>
            </a:r>
          </a:p>
          <a:p>
            <a:pPr eaLnBrk="1" hangingPunct="1"/>
            <a:r>
              <a:rPr lang="en-GB" b="1" dirty="0"/>
              <a:t>Measurement of intensity</a:t>
            </a:r>
          </a:p>
          <a:p>
            <a:pPr lvl="1" eaLnBrk="1" hangingPunct="1"/>
            <a:r>
              <a:rPr lang="en-GB" dirty="0">
                <a:solidFill>
                  <a:srgbClr val="FFFF00"/>
                </a:solidFill>
              </a:rPr>
              <a:t>Strongly etc..</a:t>
            </a:r>
          </a:p>
          <a:p>
            <a:pPr lvl="1" eaLnBrk="1" hangingPunct="1"/>
            <a:r>
              <a:rPr lang="en-GB" dirty="0">
                <a:solidFill>
                  <a:srgbClr val="FFFF00"/>
                </a:solidFill>
              </a:rPr>
              <a:t>OR  Extremely Strongly 12. . . 567 Not at all</a:t>
            </a:r>
          </a:p>
          <a:p>
            <a:pPr eaLnBrk="1" hangingPunct="1"/>
            <a:r>
              <a:rPr lang="en-GB" b="1" dirty="0"/>
              <a:t>Use forced choice rather than agree/disagree</a:t>
            </a:r>
          </a:p>
          <a:p>
            <a:pPr eaLnBrk="1" hangingPunct="1"/>
            <a:r>
              <a:rPr lang="en-GB" b="1" dirty="0"/>
              <a:t>Question choice</a:t>
            </a:r>
          </a:p>
          <a:p>
            <a:pPr eaLnBrk="1" hangingPunct="1"/>
            <a:r>
              <a:rPr lang="en-GB" b="1" dirty="0"/>
              <a:t>Wording</a:t>
            </a:r>
          </a:p>
        </p:txBody>
      </p:sp>
      <p:sp>
        <p:nvSpPr>
          <p:cNvPr id="80898" name="Footer Placeholder 4"/>
          <p:cNvSpPr>
            <a:spLocks noGrp="1"/>
          </p:cNvSpPr>
          <p:nvPr>
            <p:ph type="ftr" sz="quarter" idx="11"/>
          </p:nvPr>
        </p:nvSpPr>
        <p:spPr>
          <a:noFill/>
        </p:spPr>
        <p:txBody>
          <a:bodyPr/>
          <a:lstStyle/>
          <a:p>
            <a:r>
              <a:rPr lang="en-GB" smtClean="0"/>
              <a:t>CH2021 postgraduate</a:t>
            </a:r>
            <a:endParaRPr lang="en-GB"/>
          </a:p>
        </p:txBody>
      </p:sp>
      <p:sp>
        <p:nvSpPr>
          <p:cNvPr id="80899" name="Slide Number Placeholder 5"/>
          <p:cNvSpPr>
            <a:spLocks noGrp="1"/>
          </p:cNvSpPr>
          <p:nvPr>
            <p:ph type="sldNum" sz="quarter" idx="12"/>
          </p:nvPr>
        </p:nvSpPr>
        <p:spPr>
          <a:noFill/>
        </p:spPr>
        <p:txBody>
          <a:bodyPr/>
          <a:lstStyle/>
          <a:p>
            <a:fld id="{4001E7CF-45C0-4F8C-A24F-3EE553E471E0}" type="slidenum">
              <a:rPr lang="en-GB" smtClean="0"/>
              <a:pPr/>
              <a:t>93</a:t>
            </a:fld>
            <a:endParaRPr lang="en-GB"/>
          </a:p>
        </p:txBody>
      </p:sp>
      <p:pic>
        <p:nvPicPr>
          <p:cNvPr id="3" name="Picture 2"/>
          <p:cNvPicPr>
            <a:picLocks noChangeAspect="1"/>
          </p:cNvPicPr>
          <p:nvPr/>
        </p:nvPicPr>
        <p:blipFill>
          <a:blip r:embed="rId3"/>
          <a:stretch>
            <a:fillRect/>
          </a:stretch>
        </p:blipFill>
        <p:spPr>
          <a:xfrm>
            <a:off x="6088042" y="1337841"/>
            <a:ext cx="2810163" cy="1555626"/>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1986"/>
                                        </p:tgtEl>
                                        <p:attrNameLst>
                                          <p:attrName>style.visibility</p:attrName>
                                        </p:attrNameLst>
                                      </p:cBhvr>
                                      <p:to>
                                        <p:strVal val="visible"/>
                                      </p:to>
                                    </p:set>
                                    <p:animEffect transition="in" filter="fade">
                                      <p:cBhvr>
                                        <p:cTn id="7" dur="2000"/>
                                        <p:tgtEl>
                                          <p:spTgt spid="4198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1987">
                                            <p:txEl>
                                              <p:pRg st="0" end="0"/>
                                            </p:txEl>
                                          </p:spTgt>
                                        </p:tgtEl>
                                        <p:attrNameLst>
                                          <p:attrName>style.visibility</p:attrName>
                                        </p:attrNameLst>
                                      </p:cBhvr>
                                      <p:to>
                                        <p:strVal val="visible"/>
                                      </p:to>
                                    </p:set>
                                    <p:animEffect transition="in" filter="fade">
                                      <p:cBhvr>
                                        <p:cTn id="10" dur="2000"/>
                                        <p:tgtEl>
                                          <p:spTgt spid="41987">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41987">
                                            <p:txEl>
                                              <p:pRg st="1" end="1"/>
                                            </p:txEl>
                                          </p:spTgt>
                                        </p:tgtEl>
                                        <p:attrNameLst>
                                          <p:attrName>style.visibility</p:attrName>
                                        </p:attrNameLst>
                                      </p:cBhvr>
                                      <p:to>
                                        <p:strVal val="visible"/>
                                      </p:to>
                                    </p:set>
                                    <p:animEffect transition="in" filter="fade">
                                      <p:cBhvr>
                                        <p:cTn id="15" dur="2000"/>
                                        <p:tgtEl>
                                          <p:spTgt spid="41987">
                                            <p:txEl>
                                              <p:pRg st="1" end="1"/>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41987">
                                            <p:txEl>
                                              <p:pRg st="2" end="2"/>
                                            </p:txEl>
                                          </p:spTgt>
                                        </p:tgtEl>
                                        <p:attrNameLst>
                                          <p:attrName>style.visibility</p:attrName>
                                        </p:attrNameLst>
                                      </p:cBhvr>
                                      <p:to>
                                        <p:strVal val="visible"/>
                                      </p:to>
                                    </p:set>
                                    <p:animEffect transition="in" filter="fade">
                                      <p:cBhvr>
                                        <p:cTn id="18" dur="2000"/>
                                        <p:tgtEl>
                                          <p:spTgt spid="41987">
                                            <p:txEl>
                                              <p:pRg st="2" end="2"/>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41987">
                                            <p:txEl>
                                              <p:pRg st="3" end="3"/>
                                            </p:txEl>
                                          </p:spTgt>
                                        </p:tgtEl>
                                        <p:attrNameLst>
                                          <p:attrName>style.visibility</p:attrName>
                                        </p:attrNameLst>
                                      </p:cBhvr>
                                      <p:to>
                                        <p:strVal val="visible"/>
                                      </p:to>
                                    </p:set>
                                    <p:animEffect transition="in" filter="fade">
                                      <p:cBhvr>
                                        <p:cTn id="21" dur="2000"/>
                                        <p:tgtEl>
                                          <p:spTgt spid="41987">
                                            <p:txEl>
                                              <p:pRg st="3" end="3"/>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41987">
                                            <p:txEl>
                                              <p:pRg st="4" end="4"/>
                                            </p:txEl>
                                          </p:spTgt>
                                        </p:tgtEl>
                                        <p:attrNameLst>
                                          <p:attrName>style.visibility</p:attrName>
                                        </p:attrNameLst>
                                      </p:cBhvr>
                                      <p:to>
                                        <p:strVal val="visible"/>
                                      </p:to>
                                    </p:set>
                                    <p:animEffect transition="in" filter="fade">
                                      <p:cBhvr>
                                        <p:cTn id="26" dur="2000"/>
                                        <p:tgtEl>
                                          <p:spTgt spid="41987">
                                            <p:txEl>
                                              <p:pRg st="4" end="4"/>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41987">
                                            <p:txEl>
                                              <p:pRg st="5" end="5"/>
                                            </p:txEl>
                                          </p:spTgt>
                                        </p:tgtEl>
                                        <p:attrNameLst>
                                          <p:attrName>style.visibility</p:attrName>
                                        </p:attrNameLst>
                                      </p:cBhvr>
                                      <p:to>
                                        <p:strVal val="visible"/>
                                      </p:to>
                                    </p:set>
                                    <p:animEffect transition="in" filter="fade">
                                      <p:cBhvr>
                                        <p:cTn id="31" dur="2000"/>
                                        <p:tgtEl>
                                          <p:spTgt spid="41987">
                                            <p:txEl>
                                              <p:pRg st="5" end="5"/>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41987">
                                            <p:txEl>
                                              <p:pRg st="6" end="6"/>
                                            </p:txEl>
                                          </p:spTgt>
                                        </p:tgtEl>
                                        <p:attrNameLst>
                                          <p:attrName>style.visibility</p:attrName>
                                        </p:attrNameLst>
                                      </p:cBhvr>
                                      <p:to>
                                        <p:strVal val="visible"/>
                                      </p:to>
                                    </p:set>
                                    <p:animEffect transition="in" filter="fade">
                                      <p:cBhvr>
                                        <p:cTn id="36" dur="2000"/>
                                        <p:tgtEl>
                                          <p:spTgt spid="41987">
                                            <p:txEl>
                                              <p:pRg st="6" end="6"/>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6" presetClass="entr" presetSubtype="16" fill="hold" grpId="1" nodeType="clickEffect">
                                  <p:stCondLst>
                                    <p:cond delay="0"/>
                                  </p:stCondLst>
                                  <p:childTnLst>
                                    <p:set>
                                      <p:cBhvr>
                                        <p:cTn id="40" dur="1" fill="hold">
                                          <p:stCondLst>
                                            <p:cond delay="0"/>
                                          </p:stCondLst>
                                        </p:cTn>
                                        <p:tgtEl>
                                          <p:spTgt spid="41987">
                                            <p:txEl>
                                              <p:pRg st="0" end="0"/>
                                            </p:txEl>
                                          </p:spTgt>
                                        </p:tgtEl>
                                        <p:attrNameLst>
                                          <p:attrName>style.visibility</p:attrName>
                                        </p:attrNameLst>
                                      </p:cBhvr>
                                      <p:to>
                                        <p:strVal val="visible"/>
                                      </p:to>
                                    </p:set>
                                    <p:animEffect transition="in" filter="circle(in)">
                                      <p:cBhvr>
                                        <p:cTn id="41" dur="2000"/>
                                        <p:tgtEl>
                                          <p:spTgt spid="41987">
                                            <p:txEl>
                                              <p:pRg st="0" end="0"/>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6" presetClass="entr" presetSubtype="16" fill="hold" grpId="1" nodeType="clickEffect">
                                  <p:stCondLst>
                                    <p:cond delay="0"/>
                                  </p:stCondLst>
                                  <p:childTnLst>
                                    <p:set>
                                      <p:cBhvr>
                                        <p:cTn id="45" dur="1" fill="hold">
                                          <p:stCondLst>
                                            <p:cond delay="0"/>
                                          </p:stCondLst>
                                        </p:cTn>
                                        <p:tgtEl>
                                          <p:spTgt spid="41987">
                                            <p:txEl>
                                              <p:pRg st="1" end="1"/>
                                            </p:txEl>
                                          </p:spTgt>
                                        </p:tgtEl>
                                        <p:attrNameLst>
                                          <p:attrName>style.visibility</p:attrName>
                                        </p:attrNameLst>
                                      </p:cBhvr>
                                      <p:to>
                                        <p:strVal val="visible"/>
                                      </p:to>
                                    </p:set>
                                    <p:animEffect transition="in" filter="circle(in)">
                                      <p:cBhvr>
                                        <p:cTn id="46" dur="2000"/>
                                        <p:tgtEl>
                                          <p:spTgt spid="41987">
                                            <p:txEl>
                                              <p:pRg st="1" end="1"/>
                                            </p:txEl>
                                          </p:spTgt>
                                        </p:tgtEl>
                                      </p:cBhvr>
                                    </p:animEffect>
                                  </p:childTnLst>
                                </p:cTn>
                              </p:par>
                              <p:par>
                                <p:cTn id="47" presetID="6" presetClass="entr" presetSubtype="16" fill="hold" grpId="1" nodeType="withEffect">
                                  <p:stCondLst>
                                    <p:cond delay="0"/>
                                  </p:stCondLst>
                                  <p:childTnLst>
                                    <p:set>
                                      <p:cBhvr>
                                        <p:cTn id="48" dur="1" fill="hold">
                                          <p:stCondLst>
                                            <p:cond delay="0"/>
                                          </p:stCondLst>
                                        </p:cTn>
                                        <p:tgtEl>
                                          <p:spTgt spid="41987">
                                            <p:txEl>
                                              <p:pRg st="2" end="2"/>
                                            </p:txEl>
                                          </p:spTgt>
                                        </p:tgtEl>
                                        <p:attrNameLst>
                                          <p:attrName>style.visibility</p:attrName>
                                        </p:attrNameLst>
                                      </p:cBhvr>
                                      <p:to>
                                        <p:strVal val="visible"/>
                                      </p:to>
                                    </p:set>
                                    <p:animEffect transition="in" filter="circle(in)">
                                      <p:cBhvr>
                                        <p:cTn id="49" dur="2000"/>
                                        <p:tgtEl>
                                          <p:spTgt spid="41987">
                                            <p:txEl>
                                              <p:pRg st="2" end="2"/>
                                            </p:txEl>
                                          </p:spTgt>
                                        </p:tgtEl>
                                      </p:cBhvr>
                                    </p:animEffect>
                                  </p:childTnLst>
                                </p:cTn>
                              </p:par>
                              <p:par>
                                <p:cTn id="50" presetID="6" presetClass="entr" presetSubtype="16" fill="hold" grpId="1" nodeType="withEffect">
                                  <p:stCondLst>
                                    <p:cond delay="0"/>
                                  </p:stCondLst>
                                  <p:childTnLst>
                                    <p:set>
                                      <p:cBhvr>
                                        <p:cTn id="51" dur="1" fill="hold">
                                          <p:stCondLst>
                                            <p:cond delay="0"/>
                                          </p:stCondLst>
                                        </p:cTn>
                                        <p:tgtEl>
                                          <p:spTgt spid="41987">
                                            <p:txEl>
                                              <p:pRg st="3" end="3"/>
                                            </p:txEl>
                                          </p:spTgt>
                                        </p:tgtEl>
                                        <p:attrNameLst>
                                          <p:attrName>style.visibility</p:attrName>
                                        </p:attrNameLst>
                                      </p:cBhvr>
                                      <p:to>
                                        <p:strVal val="visible"/>
                                      </p:to>
                                    </p:set>
                                    <p:animEffect transition="in" filter="circle(in)">
                                      <p:cBhvr>
                                        <p:cTn id="52" dur="2000"/>
                                        <p:tgtEl>
                                          <p:spTgt spid="41987">
                                            <p:txEl>
                                              <p:pRg st="3" end="3"/>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6" presetClass="entr" presetSubtype="16" fill="hold" grpId="1" nodeType="clickEffect">
                                  <p:stCondLst>
                                    <p:cond delay="0"/>
                                  </p:stCondLst>
                                  <p:childTnLst>
                                    <p:set>
                                      <p:cBhvr>
                                        <p:cTn id="56" dur="1" fill="hold">
                                          <p:stCondLst>
                                            <p:cond delay="0"/>
                                          </p:stCondLst>
                                        </p:cTn>
                                        <p:tgtEl>
                                          <p:spTgt spid="41987">
                                            <p:txEl>
                                              <p:pRg st="4" end="4"/>
                                            </p:txEl>
                                          </p:spTgt>
                                        </p:tgtEl>
                                        <p:attrNameLst>
                                          <p:attrName>style.visibility</p:attrName>
                                        </p:attrNameLst>
                                      </p:cBhvr>
                                      <p:to>
                                        <p:strVal val="visible"/>
                                      </p:to>
                                    </p:set>
                                    <p:animEffect transition="in" filter="circle(in)">
                                      <p:cBhvr>
                                        <p:cTn id="57" dur="2000"/>
                                        <p:tgtEl>
                                          <p:spTgt spid="41987">
                                            <p:txEl>
                                              <p:pRg st="4" end="4"/>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6" presetClass="entr" presetSubtype="16" fill="hold" grpId="1" nodeType="clickEffect">
                                  <p:stCondLst>
                                    <p:cond delay="0"/>
                                  </p:stCondLst>
                                  <p:childTnLst>
                                    <p:set>
                                      <p:cBhvr>
                                        <p:cTn id="61" dur="1" fill="hold">
                                          <p:stCondLst>
                                            <p:cond delay="0"/>
                                          </p:stCondLst>
                                        </p:cTn>
                                        <p:tgtEl>
                                          <p:spTgt spid="41987">
                                            <p:txEl>
                                              <p:pRg st="5" end="5"/>
                                            </p:txEl>
                                          </p:spTgt>
                                        </p:tgtEl>
                                        <p:attrNameLst>
                                          <p:attrName>style.visibility</p:attrName>
                                        </p:attrNameLst>
                                      </p:cBhvr>
                                      <p:to>
                                        <p:strVal val="visible"/>
                                      </p:to>
                                    </p:set>
                                    <p:animEffect transition="in" filter="circle(in)">
                                      <p:cBhvr>
                                        <p:cTn id="62" dur="2000"/>
                                        <p:tgtEl>
                                          <p:spTgt spid="41987">
                                            <p:txEl>
                                              <p:pRg st="5" end="5"/>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6" presetClass="entr" presetSubtype="16" fill="hold" grpId="1" nodeType="clickEffect">
                                  <p:stCondLst>
                                    <p:cond delay="0"/>
                                  </p:stCondLst>
                                  <p:childTnLst>
                                    <p:set>
                                      <p:cBhvr>
                                        <p:cTn id="66" dur="1" fill="hold">
                                          <p:stCondLst>
                                            <p:cond delay="0"/>
                                          </p:stCondLst>
                                        </p:cTn>
                                        <p:tgtEl>
                                          <p:spTgt spid="41987">
                                            <p:txEl>
                                              <p:pRg st="6" end="6"/>
                                            </p:txEl>
                                          </p:spTgt>
                                        </p:tgtEl>
                                        <p:attrNameLst>
                                          <p:attrName>style.visibility</p:attrName>
                                        </p:attrNameLst>
                                      </p:cBhvr>
                                      <p:to>
                                        <p:strVal val="visible"/>
                                      </p:to>
                                    </p:set>
                                    <p:animEffect transition="in" filter="circle(in)">
                                      <p:cBhvr>
                                        <p:cTn id="67" dur="2000"/>
                                        <p:tgtEl>
                                          <p:spTgt spid="41987">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6" grpId="0"/>
      <p:bldP spid="41987" grpId="0" build="p"/>
      <p:bldP spid="41987" grpId="1" build="p"/>
    </p:bldLst>
  </p:timing>
</p:sld>
</file>

<file path=ppt/slides/slide9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lIns="90488" tIns="44450" rIns="90488" bIns="44450" anchor="ctr"/>
          <a:lstStyle/>
          <a:p>
            <a:pPr eaLnBrk="1" hangingPunct="1"/>
            <a:r>
              <a:rPr lang="en-GB" sz="2800" b="1"/>
              <a:t>The Need for a Good Response</a:t>
            </a:r>
          </a:p>
        </p:txBody>
      </p:sp>
      <p:sp>
        <p:nvSpPr>
          <p:cNvPr id="43011" name="Rectangle 3"/>
          <p:cNvSpPr>
            <a:spLocks noGrp="1" noChangeArrowheads="1"/>
          </p:cNvSpPr>
          <p:nvPr>
            <p:ph idx="1"/>
          </p:nvPr>
        </p:nvSpPr>
        <p:spPr/>
        <p:txBody>
          <a:bodyPr lIns="90488" tIns="44450" rIns="90488" bIns="44450"/>
          <a:lstStyle/>
          <a:p>
            <a:pPr eaLnBrk="1" hangingPunct="1">
              <a:lnSpc>
                <a:spcPct val="90000"/>
              </a:lnSpc>
            </a:pPr>
            <a:r>
              <a:rPr lang="en-GB" b="1" dirty="0"/>
              <a:t>Appearance</a:t>
            </a:r>
          </a:p>
          <a:p>
            <a:pPr lvl="1" eaLnBrk="1" hangingPunct="1">
              <a:lnSpc>
                <a:spcPct val="90000"/>
              </a:lnSpc>
            </a:pPr>
            <a:r>
              <a:rPr lang="en-GB" dirty="0">
                <a:solidFill>
                  <a:srgbClr val="FFFF00"/>
                </a:solidFill>
              </a:rPr>
              <a:t>Easy to complete</a:t>
            </a:r>
          </a:p>
          <a:p>
            <a:pPr lvl="1" eaLnBrk="1" hangingPunct="1">
              <a:lnSpc>
                <a:spcPct val="90000"/>
              </a:lnSpc>
            </a:pPr>
            <a:r>
              <a:rPr lang="en-GB" dirty="0">
                <a:solidFill>
                  <a:srgbClr val="FFFF00"/>
                </a:solidFill>
              </a:rPr>
              <a:t>Space for Q’s &amp; Ans..</a:t>
            </a:r>
          </a:p>
          <a:p>
            <a:pPr eaLnBrk="1" hangingPunct="1">
              <a:lnSpc>
                <a:spcPct val="90000"/>
              </a:lnSpc>
            </a:pPr>
            <a:r>
              <a:rPr lang="en-GB" b="1" dirty="0"/>
              <a:t>Clarity</a:t>
            </a:r>
          </a:p>
          <a:p>
            <a:pPr lvl="1" eaLnBrk="1" hangingPunct="1">
              <a:lnSpc>
                <a:spcPct val="90000"/>
              </a:lnSpc>
            </a:pPr>
            <a:r>
              <a:rPr lang="en-GB" dirty="0">
                <a:solidFill>
                  <a:srgbClr val="FFFF00"/>
                </a:solidFill>
              </a:rPr>
              <a:t>Wording / Simplicity</a:t>
            </a:r>
          </a:p>
          <a:p>
            <a:pPr lvl="1" eaLnBrk="1" hangingPunct="1">
              <a:lnSpc>
                <a:spcPct val="90000"/>
              </a:lnSpc>
            </a:pPr>
            <a:r>
              <a:rPr lang="en-GB" dirty="0">
                <a:solidFill>
                  <a:srgbClr val="FFFF00"/>
                </a:solidFill>
              </a:rPr>
              <a:t>Instructions</a:t>
            </a:r>
          </a:p>
          <a:p>
            <a:pPr eaLnBrk="1" hangingPunct="1">
              <a:lnSpc>
                <a:spcPct val="90000"/>
              </a:lnSpc>
            </a:pPr>
            <a:r>
              <a:rPr lang="en-GB" b="1" dirty="0"/>
              <a:t>Co-operation</a:t>
            </a:r>
          </a:p>
          <a:p>
            <a:pPr lvl="1" eaLnBrk="1" hangingPunct="1">
              <a:lnSpc>
                <a:spcPct val="90000"/>
              </a:lnSpc>
            </a:pPr>
            <a:r>
              <a:rPr lang="en-GB" dirty="0">
                <a:solidFill>
                  <a:srgbClr val="FFFF00"/>
                </a:solidFill>
              </a:rPr>
              <a:t>Interpose attitude Q’s / vary response</a:t>
            </a:r>
          </a:p>
        </p:txBody>
      </p:sp>
      <p:sp>
        <p:nvSpPr>
          <p:cNvPr id="81922" name="Footer Placeholder 4"/>
          <p:cNvSpPr>
            <a:spLocks noGrp="1"/>
          </p:cNvSpPr>
          <p:nvPr>
            <p:ph type="ftr" sz="quarter" idx="11"/>
          </p:nvPr>
        </p:nvSpPr>
        <p:spPr>
          <a:noFill/>
        </p:spPr>
        <p:txBody>
          <a:bodyPr/>
          <a:lstStyle/>
          <a:p>
            <a:r>
              <a:rPr lang="en-GB" smtClean="0"/>
              <a:t>CH2021 postgraduate</a:t>
            </a:r>
            <a:endParaRPr lang="en-GB"/>
          </a:p>
        </p:txBody>
      </p:sp>
      <p:sp>
        <p:nvSpPr>
          <p:cNvPr id="81923" name="Slide Number Placeholder 5"/>
          <p:cNvSpPr>
            <a:spLocks noGrp="1"/>
          </p:cNvSpPr>
          <p:nvPr>
            <p:ph type="sldNum" sz="quarter" idx="12"/>
          </p:nvPr>
        </p:nvSpPr>
        <p:spPr>
          <a:noFill/>
        </p:spPr>
        <p:txBody>
          <a:bodyPr/>
          <a:lstStyle/>
          <a:p>
            <a:fld id="{CC8369BE-BC27-4E88-A22E-F964FAA7AA78}" type="slidenum">
              <a:rPr lang="en-GB" smtClean="0"/>
              <a:pPr/>
              <a:t>94</a:t>
            </a:fld>
            <a:endParaRPr lang="en-GB"/>
          </a:p>
        </p:txBody>
      </p:sp>
      <p:pic>
        <p:nvPicPr>
          <p:cNvPr id="2" name="Picture 1"/>
          <p:cNvPicPr>
            <a:picLocks noChangeAspect="1"/>
          </p:cNvPicPr>
          <p:nvPr/>
        </p:nvPicPr>
        <p:blipFill>
          <a:blip r:embed="rId3"/>
          <a:stretch>
            <a:fillRect/>
          </a:stretch>
        </p:blipFill>
        <p:spPr>
          <a:xfrm>
            <a:off x="6017561" y="1124744"/>
            <a:ext cx="2773309" cy="3056186"/>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3010"/>
                                        </p:tgtEl>
                                        <p:attrNameLst>
                                          <p:attrName>style.visibility</p:attrName>
                                        </p:attrNameLst>
                                      </p:cBhvr>
                                      <p:to>
                                        <p:strVal val="visible"/>
                                      </p:to>
                                    </p:set>
                                    <p:animEffect transition="in" filter="fade">
                                      <p:cBhvr>
                                        <p:cTn id="7" dur="2000"/>
                                        <p:tgtEl>
                                          <p:spTgt spid="4301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3011">
                                            <p:txEl>
                                              <p:pRg st="0" end="0"/>
                                            </p:txEl>
                                          </p:spTgt>
                                        </p:tgtEl>
                                        <p:attrNameLst>
                                          <p:attrName>style.visibility</p:attrName>
                                        </p:attrNameLst>
                                      </p:cBhvr>
                                      <p:to>
                                        <p:strVal val="visible"/>
                                      </p:to>
                                    </p:set>
                                    <p:animEffect transition="in" filter="fade">
                                      <p:cBhvr>
                                        <p:cTn id="10" dur="2000"/>
                                        <p:tgtEl>
                                          <p:spTgt spid="43011">
                                            <p:txEl>
                                              <p:pRg st="0" end="0"/>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43011">
                                            <p:txEl>
                                              <p:pRg st="1" end="1"/>
                                            </p:txEl>
                                          </p:spTgt>
                                        </p:tgtEl>
                                        <p:attrNameLst>
                                          <p:attrName>style.visibility</p:attrName>
                                        </p:attrNameLst>
                                      </p:cBhvr>
                                      <p:to>
                                        <p:strVal val="visible"/>
                                      </p:to>
                                    </p:set>
                                    <p:animEffect transition="in" filter="fade">
                                      <p:cBhvr>
                                        <p:cTn id="13" dur="2000"/>
                                        <p:tgtEl>
                                          <p:spTgt spid="43011">
                                            <p:txEl>
                                              <p:pRg st="1" end="1"/>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43011">
                                            <p:txEl>
                                              <p:pRg st="2" end="2"/>
                                            </p:txEl>
                                          </p:spTgt>
                                        </p:tgtEl>
                                        <p:attrNameLst>
                                          <p:attrName>style.visibility</p:attrName>
                                        </p:attrNameLst>
                                      </p:cBhvr>
                                      <p:to>
                                        <p:strVal val="visible"/>
                                      </p:to>
                                    </p:set>
                                    <p:animEffect transition="in" filter="fade">
                                      <p:cBhvr>
                                        <p:cTn id="16" dur="2000"/>
                                        <p:tgtEl>
                                          <p:spTgt spid="43011">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43011">
                                            <p:txEl>
                                              <p:pRg st="3" end="3"/>
                                            </p:txEl>
                                          </p:spTgt>
                                        </p:tgtEl>
                                        <p:attrNameLst>
                                          <p:attrName>style.visibility</p:attrName>
                                        </p:attrNameLst>
                                      </p:cBhvr>
                                      <p:to>
                                        <p:strVal val="visible"/>
                                      </p:to>
                                    </p:set>
                                    <p:animEffect transition="in" filter="fade">
                                      <p:cBhvr>
                                        <p:cTn id="21" dur="2000"/>
                                        <p:tgtEl>
                                          <p:spTgt spid="43011">
                                            <p:txEl>
                                              <p:pRg st="3" end="3"/>
                                            </p:tx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43011">
                                            <p:txEl>
                                              <p:pRg st="4" end="4"/>
                                            </p:txEl>
                                          </p:spTgt>
                                        </p:tgtEl>
                                        <p:attrNameLst>
                                          <p:attrName>style.visibility</p:attrName>
                                        </p:attrNameLst>
                                      </p:cBhvr>
                                      <p:to>
                                        <p:strVal val="visible"/>
                                      </p:to>
                                    </p:set>
                                    <p:animEffect transition="in" filter="fade">
                                      <p:cBhvr>
                                        <p:cTn id="24" dur="2000"/>
                                        <p:tgtEl>
                                          <p:spTgt spid="43011">
                                            <p:txEl>
                                              <p:pRg st="4" end="4"/>
                                            </p:tx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43011">
                                            <p:txEl>
                                              <p:pRg st="5" end="5"/>
                                            </p:txEl>
                                          </p:spTgt>
                                        </p:tgtEl>
                                        <p:attrNameLst>
                                          <p:attrName>style.visibility</p:attrName>
                                        </p:attrNameLst>
                                      </p:cBhvr>
                                      <p:to>
                                        <p:strVal val="visible"/>
                                      </p:to>
                                    </p:set>
                                    <p:animEffect transition="in" filter="fade">
                                      <p:cBhvr>
                                        <p:cTn id="27" dur="2000"/>
                                        <p:tgtEl>
                                          <p:spTgt spid="43011">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3011">
                                            <p:txEl>
                                              <p:pRg st="6" end="6"/>
                                            </p:txEl>
                                          </p:spTgt>
                                        </p:tgtEl>
                                        <p:attrNameLst>
                                          <p:attrName>style.visibility</p:attrName>
                                        </p:attrNameLst>
                                      </p:cBhvr>
                                      <p:to>
                                        <p:strVal val="visible"/>
                                      </p:to>
                                    </p:set>
                                    <p:animEffect transition="in" filter="fade">
                                      <p:cBhvr>
                                        <p:cTn id="32" dur="2000"/>
                                        <p:tgtEl>
                                          <p:spTgt spid="43011">
                                            <p:txEl>
                                              <p:pRg st="6" end="6"/>
                                            </p:txEl>
                                          </p:spTgt>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43011">
                                            <p:txEl>
                                              <p:pRg st="7" end="7"/>
                                            </p:txEl>
                                          </p:spTgt>
                                        </p:tgtEl>
                                        <p:attrNameLst>
                                          <p:attrName>style.visibility</p:attrName>
                                        </p:attrNameLst>
                                      </p:cBhvr>
                                      <p:to>
                                        <p:strVal val="visible"/>
                                      </p:to>
                                    </p:set>
                                    <p:animEffect transition="in" filter="fade">
                                      <p:cBhvr>
                                        <p:cTn id="35" dur="2000"/>
                                        <p:tgtEl>
                                          <p:spTgt spid="43011">
                                            <p:txEl>
                                              <p:pRg st="7" end="7"/>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6" presetClass="entr" presetSubtype="16" fill="hold" grpId="1" nodeType="clickEffect">
                                  <p:stCondLst>
                                    <p:cond delay="0"/>
                                  </p:stCondLst>
                                  <p:childTnLst>
                                    <p:set>
                                      <p:cBhvr>
                                        <p:cTn id="39" dur="1" fill="hold">
                                          <p:stCondLst>
                                            <p:cond delay="0"/>
                                          </p:stCondLst>
                                        </p:cTn>
                                        <p:tgtEl>
                                          <p:spTgt spid="43011">
                                            <p:txEl>
                                              <p:pRg st="0" end="0"/>
                                            </p:txEl>
                                          </p:spTgt>
                                        </p:tgtEl>
                                        <p:attrNameLst>
                                          <p:attrName>style.visibility</p:attrName>
                                        </p:attrNameLst>
                                      </p:cBhvr>
                                      <p:to>
                                        <p:strVal val="visible"/>
                                      </p:to>
                                    </p:set>
                                    <p:animEffect transition="in" filter="circle(in)">
                                      <p:cBhvr>
                                        <p:cTn id="40" dur="2000"/>
                                        <p:tgtEl>
                                          <p:spTgt spid="43011">
                                            <p:txEl>
                                              <p:pRg st="0" end="0"/>
                                            </p:txEl>
                                          </p:spTgt>
                                        </p:tgtEl>
                                      </p:cBhvr>
                                    </p:animEffect>
                                  </p:childTnLst>
                                </p:cTn>
                              </p:par>
                              <p:par>
                                <p:cTn id="41" presetID="6" presetClass="entr" presetSubtype="16" fill="hold" grpId="1" nodeType="withEffect">
                                  <p:stCondLst>
                                    <p:cond delay="0"/>
                                  </p:stCondLst>
                                  <p:childTnLst>
                                    <p:set>
                                      <p:cBhvr>
                                        <p:cTn id="42" dur="1" fill="hold">
                                          <p:stCondLst>
                                            <p:cond delay="0"/>
                                          </p:stCondLst>
                                        </p:cTn>
                                        <p:tgtEl>
                                          <p:spTgt spid="43011">
                                            <p:txEl>
                                              <p:pRg st="1" end="1"/>
                                            </p:txEl>
                                          </p:spTgt>
                                        </p:tgtEl>
                                        <p:attrNameLst>
                                          <p:attrName>style.visibility</p:attrName>
                                        </p:attrNameLst>
                                      </p:cBhvr>
                                      <p:to>
                                        <p:strVal val="visible"/>
                                      </p:to>
                                    </p:set>
                                    <p:animEffect transition="in" filter="circle(in)">
                                      <p:cBhvr>
                                        <p:cTn id="43" dur="2000"/>
                                        <p:tgtEl>
                                          <p:spTgt spid="43011">
                                            <p:txEl>
                                              <p:pRg st="1" end="1"/>
                                            </p:txEl>
                                          </p:spTgt>
                                        </p:tgtEl>
                                      </p:cBhvr>
                                    </p:animEffect>
                                  </p:childTnLst>
                                </p:cTn>
                              </p:par>
                              <p:par>
                                <p:cTn id="44" presetID="6" presetClass="entr" presetSubtype="16" fill="hold" grpId="1" nodeType="withEffect">
                                  <p:stCondLst>
                                    <p:cond delay="0"/>
                                  </p:stCondLst>
                                  <p:childTnLst>
                                    <p:set>
                                      <p:cBhvr>
                                        <p:cTn id="45" dur="1" fill="hold">
                                          <p:stCondLst>
                                            <p:cond delay="0"/>
                                          </p:stCondLst>
                                        </p:cTn>
                                        <p:tgtEl>
                                          <p:spTgt spid="43011">
                                            <p:txEl>
                                              <p:pRg st="2" end="2"/>
                                            </p:txEl>
                                          </p:spTgt>
                                        </p:tgtEl>
                                        <p:attrNameLst>
                                          <p:attrName>style.visibility</p:attrName>
                                        </p:attrNameLst>
                                      </p:cBhvr>
                                      <p:to>
                                        <p:strVal val="visible"/>
                                      </p:to>
                                    </p:set>
                                    <p:animEffect transition="in" filter="circle(in)">
                                      <p:cBhvr>
                                        <p:cTn id="46" dur="2000"/>
                                        <p:tgtEl>
                                          <p:spTgt spid="43011">
                                            <p:txEl>
                                              <p:pRg st="2" end="2"/>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6" presetClass="entr" presetSubtype="16" fill="hold" grpId="1" nodeType="clickEffect">
                                  <p:stCondLst>
                                    <p:cond delay="0"/>
                                  </p:stCondLst>
                                  <p:childTnLst>
                                    <p:set>
                                      <p:cBhvr>
                                        <p:cTn id="50" dur="1" fill="hold">
                                          <p:stCondLst>
                                            <p:cond delay="0"/>
                                          </p:stCondLst>
                                        </p:cTn>
                                        <p:tgtEl>
                                          <p:spTgt spid="43011">
                                            <p:txEl>
                                              <p:pRg st="3" end="3"/>
                                            </p:txEl>
                                          </p:spTgt>
                                        </p:tgtEl>
                                        <p:attrNameLst>
                                          <p:attrName>style.visibility</p:attrName>
                                        </p:attrNameLst>
                                      </p:cBhvr>
                                      <p:to>
                                        <p:strVal val="visible"/>
                                      </p:to>
                                    </p:set>
                                    <p:animEffect transition="in" filter="circle(in)">
                                      <p:cBhvr>
                                        <p:cTn id="51" dur="2000"/>
                                        <p:tgtEl>
                                          <p:spTgt spid="43011">
                                            <p:txEl>
                                              <p:pRg st="3" end="3"/>
                                            </p:txEl>
                                          </p:spTgt>
                                        </p:tgtEl>
                                      </p:cBhvr>
                                    </p:animEffect>
                                  </p:childTnLst>
                                </p:cTn>
                              </p:par>
                              <p:par>
                                <p:cTn id="52" presetID="6" presetClass="entr" presetSubtype="16" fill="hold" grpId="1" nodeType="withEffect">
                                  <p:stCondLst>
                                    <p:cond delay="0"/>
                                  </p:stCondLst>
                                  <p:childTnLst>
                                    <p:set>
                                      <p:cBhvr>
                                        <p:cTn id="53" dur="1" fill="hold">
                                          <p:stCondLst>
                                            <p:cond delay="0"/>
                                          </p:stCondLst>
                                        </p:cTn>
                                        <p:tgtEl>
                                          <p:spTgt spid="43011">
                                            <p:txEl>
                                              <p:pRg st="4" end="4"/>
                                            </p:txEl>
                                          </p:spTgt>
                                        </p:tgtEl>
                                        <p:attrNameLst>
                                          <p:attrName>style.visibility</p:attrName>
                                        </p:attrNameLst>
                                      </p:cBhvr>
                                      <p:to>
                                        <p:strVal val="visible"/>
                                      </p:to>
                                    </p:set>
                                    <p:animEffect transition="in" filter="circle(in)">
                                      <p:cBhvr>
                                        <p:cTn id="54" dur="2000"/>
                                        <p:tgtEl>
                                          <p:spTgt spid="43011">
                                            <p:txEl>
                                              <p:pRg st="4" end="4"/>
                                            </p:txEl>
                                          </p:spTgt>
                                        </p:tgtEl>
                                      </p:cBhvr>
                                    </p:animEffect>
                                  </p:childTnLst>
                                </p:cTn>
                              </p:par>
                              <p:par>
                                <p:cTn id="55" presetID="6" presetClass="entr" presetSubtype="16" fill="hold" grpId="1" nodeType="withEffect">
                                  <p:stCondLst>
                                    <p:cond delay="0"/>
                                  </p:stCondLst>
                                  <p:childTnLst>
                                    <p:set>
                                      <p:cBhvr>
                                        <p:cTn id="56" dur="1" fill="hold">
                                          <p:stCondLst>
                                            <p:cond delay="0"/>
                                          </p:stCondLst>
                                        </p:cTn>
                                        <p:tgtEl>
                                          <p:spTgt spid="43011">
                                            <p:txEl>
                                              <p:pRg st="5" end="5"/>
                                            </p:txEl>
                                          </p:spTgt>
                                        </p:tgtEl>
                                        <p:attrNameLst>
                                          <p:attrName>style.visibility</p:attrName>
                                        </p:attrNameLst>
                                      </p:cBhvr>
                                      <p:to>
                                        <p:strVal val="visible"/>
                                      </p:to>
                                    </p:set>
                                    <p:animEffect transition="in" filter="circle(in)">
                                      <p:cBhvr>
                                        <p:cTn id="57" dur="2000"/>
                                        <p:tgtEl>
                                          <p:spTgt spid="43011">
                                            <p:txEl>
                                              <p:pRg st="5" end="5"/>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6" presetClass="entr" presetSubtype="16" fill="hold" grpId="1" nodeType="clickEffect">
                                  <p:stCondLst>
                                    <p:cond delay="0"/>
                                  </p:stCondLst>
                                  <p:childTnLst>
                                    <p:set>
                                      <p:cBhvr>
                                        <p:cTn id="61" dur="1" fill="hold">
                                          <p:stCondLst>
                                            <p:cond delay="0"/>
                                          </p:stCondLst>
                                        </p:cTn>
                                        <p:tgtEl>
                                          <p:spTgt spid="43011">
                                            <p:txEl>
                                              <p:pRg st="6" end="6"/>
                                            </p:txEl>
                                          </p:spTgt>
                                        </p:tgtEl>
                                        <p:attrNameLst>
                                          <p:attrName>style.visibility</p:attrName>
                                        </p:attrNameLst>
                                      </p:cBhvr>
                                      <p:to>
                                        <p:strVal val="visible"/>
                                      </p:to>
                                    </p:set>
                                    <p:animEffect transition="in" filter="circle(in)">
                                      <p:cBhvr>
                                        <p:cTn id="62" dur="2000"/>
                                        <p:tgtEl>
                                          <p:spTgt spid="43011">
                                            <p:txEl>
                                              <p:pRg st="6" end="6"/>
                                            </p:txEl>
                                          </p:spTgt>
                                        </p:tgtEl>
                                      </p:cBhvr>
                                    </p:animEffect>
                                  </p:childTnLst>
                                </p:cTn>
                              </p:par>
                              <p:par>
                                <p:cTn id="63" presetID="6" presetClass="entr" presetSubtype="16" fill="hold" grpId="1" nodeType="withEffect">
                                  <p:stCondLst>
                                    <p:cond delay="0"/>
                                  </p:stCondLst>
                                  <p:childTnLst>
                                    <p:set>
                                      <p:cBhvr>
                                        <p:cTn id="64" dur="1" fill="hold">
                                          <p:stCondLst>
                                            <p:cond delay="0"/>
                                          </p:stCondLst>
                                        </p:cTn>
                                        <p:tgtEl>
                                          <p:spTgt spid="43011">
                                            <p:txEl>
                                              <p:pRg st="7" end="7"/>
                                            </p:txEl>
                                          </p:spTgt>
                                        </p:tgtEl>
                                        <p:attrNameLst>
                                          <p:attrName>style.visibility</p:attrName>
                                        </p:attrNameLst>
                                      </p:cBhvr>
                                      <p:to>
                                        <p:strVal val="visible"/>
                                      </p:to>
                                    </p:set>
                                    <p:animEffect transition="in" filter="circle(in)">
                                      <p:cBhvr>
                                        <p:cTn id="65" dur="2000"/>
                                        <p:tgtEl>
                                          <p:spTgt spid="43011">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010" grpId="0"/>
      <p:bldP spid="43011" grpId="0" build="p"/>
      <p:bldP spid="43011" grpId="1" build="p"/>
    </p:bldLst>
  </p:timing>
</p:sld>
</file>

<file path=ppt/slides/slide9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4034" name="Rectangle 2"/>
          <p:cNvSpPr>
            <a:spLocks noGrp="1" noChangeArrowheads="1"/>
          </p:cNvSpPr>
          <p:nvPr>
            <p:ph type="title" sz="quarter"/>
          </p:nvPr>
        </p:nvSpPr>
        <p:spPr/>
        <p:txBody>
          <a:bodyPr lIns="90488" tIns="44450" rIns="90488" bIns="44450" anchor="ctr"/>
          <a:lstStyle/>
          <a:p>
            <a:pPr eaLnBrk="1" hangingPunct="1"/>
            <a:r>
              <a:rPr lang="en-GB" sz="2400" b="1"/>
              <a:t>The Importance of Organisation</a:t>
            </a:r>
          </a:p>
        </p:txBody>
      </p:sp>
      <p:sp>
        <p:nvSpPr>
          <p:cNvPr id="82949" name="Rectangle 3"/>
          <p:cNvSpPr>
            <a:spLocks noGrp="1" noChangeArrowheads="1"/>
          </p:cNvSpPr>
          <p:nvPr>
            <p:ph sz="quarter" idx="1"/>
          </p:nvPr>
        </p:nvSpPr>
        <p:spPr>
          <a:xfrm rot="20746154">
            <a:off x="472866" y="1620179"/>
            <a:ext cx="3586162" cy="1981200"/>
          </a:xfrm>
        </p:spPr>
        <p:txBody>
          <a:bodyPr lIns="90488" tIns="44450" rIns="90488" bIns="44450">
            <a:normAutofit fontScale="85000" lnSpcReduction="10000"/>
          </a:bodyPr>
          <a:lstStyle/>
          <a:p>
            <a:pPr eaLnBrk="1" hangingPunct="1"/>
            <a:r>
              <a:rPr lang="en-GB" sz="2100" b="1" dirty="0"/>
              <a:t>Design</a:t>
            </a:r>
          </a:p>
          <a:p>
            <a:pPr lvl="1" eaLnBrk="1" hangingPunct="1"/>
            <a:r>
              <a:rPr lang="en-GB" sz="1900" dirty="0">
                <a:solidFill>
                  <a:srgbClr val="FFFF00"/>
                </a:solidFill>
              </a:rPr>
              <a:t>Coloured pages</a:t>
            </a:r>
          </a:p>
          <a:p>
            <a:pPr lvl="1" eaLnBrk="1" hangingPunct="1"/>
            <a:r>
              <a:rPr lang="en-GB" sz="1900" dirty="0">
                <a:solidFill>
                  <a:srgbClr val="FFFF00"/>
                </a:solidFill>
              </a:rPr>
              <a:t>Ticks</a:t>
            </a:r>
          </a:p>
          <a:p>
            <a:pPr lvl="1" eaLnBrk="1" hangingPunct="1"/>
            <a:r>
              <a:rPr lang="en-GB" sz="1900" dirty="0">
                <a:solidFill>
                  <a:srgbClr val="FFFF00"/>
                </a:solidFill>
              </a:rPr>
              <a:t>Sub - lettering</a:t>
            </a:r>
          </a:p>
          <a:p>
            <a:pPr lvl="1" eaLnBrk="1" hangingPunct="1"/>
            <a:r>
              <a:rPr lang="en-GB" sz="1900" dirty="0">
                <a:solidFill>
                  <a:srgbClr val="FFFF00"/>
                </a:solidFill>
              </a:rPr>
              <a:t>Start easy / End interesting</a:t>
            </a:r>
          </a:p>
          <a:p>
            <a:pPr lvl="1" eaLnBrk="1" hangingPunct="1"/>
            <a:r>
              <a:rPr lang="en-GB" sz="1900" dirty="0">
                <a:solidFill>
                  <a:srgbClr val="FFFF00"/>
                </a:solidFill>
              </a:rPr>
              <a:t>Pilot / wording</a:t>
            </a:r>
          </a:p>
          <a:p>
            <a:pPr lvl="1" eaLnBrk="1" hangingPunct="1"/>
            <a:r>
              <a:rPr lang="en-GB" sz="1900" dirty="0">
                <a:solidFill>
                  <a:srgbClr val="FFFF00"/>
                </a:solidFill>
              </a:rPr>
              <a:t>Final Thank you / return</a:t>
            </a:r>
          </a:p>
        </p:txBody>
      </p:sp>
      <p:sp>
        <p:nvSpPr>
          <p:cNvPr id="82950" name="Rectangle 4"/>
          <p:cNvSpPr>
            <a:spLocks noGrp="1" noChangeArrowheads="1"/>
          </p:cNvSpPr>
          <p:nvPr>
            <p:ph sz="quarter" idx="2"/>
          </p:nvPr>
        </p:nvSpPr>
        <p:spPr>
          <a:xfrm rot="800507">
            <a:off x="569083" y="4590999"/>
            <a:ext cx="3586162" cy="1219200"/>
          </a:xfrm>
        </p:spPr>
        <p:txBody>
          <a:bodyPr lIns="90488" tIns="44450" rIns="90488" bIns="44450">
            <a:normAutofit fontScale="92500" lnSpcReduction="20000"/>
          </a:bodyPr>
          <a:lstStyle/>
          <a:p>
            <a:pPr eaLnBrk="1" hangingPunct="1"/>
            <a:r>
              <a:rPr lang="en-GB" sz="2100" b="1" dirty="0"/>
              <a:t>Cover letter</a:t>
            </a:r>
          </a:p>
          <a:p>
            <a:pPr lvl="1" eaLnBrk="1" hangingPunct="1"/>
            <a:r>
              <a:rPr lang="en-GB" sz="1900" dirty="0">
                <a:solidFill>
                  <a:srgbClr val="FFFF00"/>
                </a:solidFill>
              </a:rPr>
              <a:t>Aim  / significance</a:t>
            </a:r>
          </a:p>
          <a:p>
            <a:pPr lvl="1" eaLnBrk="1" hangingPunct="1"/>
            <a:r>
              <a:rPr lang="en-GB" sz="1900" dirty="0">
                <a:solidFill>
                  <a:srgbClr val="FFFF00"/>
                </a:solidFill>
              </a:rPr>
              <a:t>Confidential</a:t>
            </a:r>
          </a:p>
          <a:p>
            <a:pPr lvl="1" eaLnBrk="1" hangingPunct="1"/>
            <a:r>
              <a:rPr lang="en-GB" sz="1900" dirty="0">
                <a:solidFill>
                  <a:srgbClr val="FFFF00"/>
                </a:solidFill>
              </a:rPr>
              <a:t>Reply / organisation</a:t>
            </a:r>
          </a:p>
        </p:txBody>
      </p:sp>
      <p:sp>
        <p:nvSpPr>
          <p:cNvPr id="82951" name="Rectangle 5"/>
          <p:cNvSpPr>
            <a:spLocks noGrp="1" noChangeArrowheads="1"/>
          </p:cNvSpPr>
          <p:nvPr>
            <p:ph sz="quarter" idx="3"/>
          </p:nvPr>
        </p:nvSpPr>
        <p:spPr>
          <a:xfrm rot="580366">
            <a:off x="5097463" y="1827213"/>
            <a:ext cx="3586162" cy="1981200"/>
          </a:xfrm>
        </p:spPr>
        <p:txBody>
          <a:bodyPr lIns="90488" tIns="44450" rIns="90488" bIns="44450">
            <a:normAutofit fontScale="92500"/>
          </a:bodyPr>
          <a:lstStyle/>
          <a:p>
            <a:pPr eaLnBrk="1" hangingPunct="1"/>
            <a:r>
              <a:rPr lang="en-GB" sz="2100" b="1" dirty="0"/>
              <a:t>Mailing</a:t>
            </a:r>
          </a:p>
          <a:p>
            <a:pPr lvl="1" eaLnBrk="1" hangingPunct="1"/>
            <a:r>
              <a:rPr lang="en-GB" sz="1900" dirty="0">
                <a:solidFill>
                  <a:srgbClr val="FFFF00"/>
                </a:solidFill>
              </a:rPr>
              <a:t>Typed and addressed (Name)</a:t>
            </a:r>
          </a:p>
          <a:p>
            <a:pPr lvl="1" eaLnBrk="1" hangingPunct="1"/>
            <a:r>
              <a:rPr lang="en-GB" sz="1900" dirty="0">
                <a:solidFill>
                  <a:srgbClr val="FFFF00"/>
                </a:solidFill>
              </a:rPr>
              <a:t>Stamped addressed </a:t>
            </a:r>
            <a:r>
              <a:rPr lang="en-GB" sz="1900" dirty="0" err="1">
                <a:solidFill>
                  <a:srgbClr val="FFFF00"/>
                </a:solidFill>
              </a:rPr>
              <a:t>env</a:t>
            </a:r>
            <a:r>
              <a:rPr lang="en-GB" sz="1900" dirty="0">
                <a:solidFill>
                  <a:srgbClr val="FFFF00"/>
                </a:solidFill>
              </a:rPr>
              <a:t>.</a:t>
            </a:r>
          </a:p>
          <a:p>
            <a:pPr lvl="1" eaLnBrk="1" hangingPunct="1"/>
            <a:r>
              <a:rPr lang="en-GB" sz="1900" dirty="0">
                <a:solidFill>
                  <a:srgbClr val="FFFF00"/>
                </a:solidFill>
              </a:rPr>
              <a:t>Thurs: Home, Mon: Work</a:t>
            </a:r>
          </a:p>
          <a:p>
            <a:pPr lvl="1" eaLnBrk="1" hangingPunct="1"/>
            <a:r>
              <a:rPr lang="en-GB" sz="1900" dirty="0">
                <a:solidFill>
                  <a:srgbClr val="FFFF00"/>
                </a:solidFill>
              </a:rPr>
              <a:t>Seasonality</a:t>
            </a:r>
          </a:p>
        </p:txBody>
      </p:sp>
      <p:sp>
        <p:nvSpPr>
          <p:cNvPr id="82952" name="Rectangle 6"/>
          <p:cNvSpPr>
            <a:spLocks noGrp="1" noChangeArrowheads="1"/>
          </p:cNvSpPr>
          <p:nvPr>
            <p:ph sz="quarter" idx="4"/>
          </p:nvPr>
        </p:nvSpPr>
        <p:spPr>
          <a:xfrm rot="21240049">
            <a:off x="4648200" y="4724400"/>
            <a:ext cx="3810000" cy="1752600"/>
          </a:xfrm>
        </p:spPr>
        <p:txBody>
          <a:bodyPr lIns="90488" tIns="44450" rIns="90488" bIns="44450"/>
          <a:lstStyle/>
          <a:p>
            <a:pPr eaLnBrk="1" hangingPunct="1"/>
            <a:r>
              <a:rPr lang="en-GB" sz="2100" b="1" dirty="0"/>
              <a:t>Follow-up / Incentive</a:t>
            </a:r>
          </a:p>
          <a:p>
            <a:pPr lvl="1" eaLnBrk="1" hangingPunct="1"/>
            <a:r>
              <a:rPr lang="en-GB" sz="1900" dirty="0">
                <a:solidFill>
                  <a:srgbClr val="FFFF00"/>
                </a:solidFill>
              </a:rPr>
              <a:t>Reminders</a:t>
            </a:r>
          </a:p>
          <a:p>
            <a:pPr lvl="1" eaLnBrk="1" hangingPunct="1"/>
            <a:r>
              <a:rPr lang="en-GB" sz="1900" dirty="0">
                <a:solidFill>
                  <a:srgbClr val="FFFF00"/>
                </a:solidFill>
              </a:rPr>
              <a:t>Prize draw </a:t>
            </a:r>
          </a:p>
        </p:txBody>
      </p:sp>
      <p:sp>
        <p:nvSpPr>
          <p:cNvPr id="82946" name="Footer Placeholder 7"/>
          <p:cNvSpPr>
            <a:spLocks noGrp="1"/>
          </p:cNvSpPr>
          <p:nvPr>
            <p:ph type="ftr" sz="quarter" idx="11"/>
          </p:nvPr>
        </p:nvSpPr>
        <p:spPr>
          <a:noFill/>
        </p:spPr>
        <p:txBody>
          <a:bodyPr/>
          <a:lstStyle/>
          <a:p>
            <a:r>
              <a:rPr lang="en-GB" smtClean="0"/>
              <a:t>CH2021 postgraduate</a:t>
            </a:r>
            <a:endParaRPr lang="en-GB"/>
          </a:p>
        </p:txBody>
      </p:sp>
      <p:sp>
        <p:nvSpPr>
          <p:cNvPr id="82947" name="Slide Number Placeholder 8"/>
          <p:cNvSpPr>
            <a:spLocks noGrp="1"/>
          </p:cNvSpPr>
          <p:nvPr>
            <p:ph type="sldNum" sz="quarter" idx="12"/>
          </p:nvPr>
        </p:nvSpPr>
        <p:spPr>
          <a:noFill/>
        </p:spPr>
        <p:txBody>
          <a:bodyPr/>
          <a:lstStyle/>
          <a:p>
            <a:fld id="{64211209-E454-450A-B9AF-1D42423A89A5}" type="slidenum">
              <a:rPr lang="en-GB" smtClean="0"/>
              <a:pPr/>
              <a:t>95</a:t>
            </a:fld>
            <a:endParaRPr lang="en-GB"/>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4034"/>
                                        </p:tgtEl>
                                        <p:attrNameLst>
                                          <p:attrName>style.visibility</p:attrName>
                                        </p:attrNameLst>
                                      </p:cBhvr>
                                      <p:to>
                                        <p:strVal val="visible"/>
                                      </p:to>
                                    </p:set>
                                    <p:animEffect transition="in" filter="fade">
                                      <p:cBhvr>
                                        <p:cTn id="7" dur="2000"/>
                                        <p:tgtEl>
                                          <p:spTgt spid="44034"/>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82949">
                                            <p:txEl>
                                              <p:pRg st="0" end="0"/>
                                            </p:txEl>
                                          </p:spTgt>
                                        </p:tgtEl>
                                        <p:attrNameLst>
                                          <p:attrName>style.visibility</p:attrName>
                                        </p:attrNameLst>
                                      </p:cBhvr>
                                      <p:to>
                                        <p:strVal val="visible"/>
                                      </p:to>
                                    </p:set>
                                    <p:animEffect transition="in" filter="randombar(horizontal)">
                                      <p:cBhvr>
                                        <p:cTn id="12" dur="500"/>
                                        <p:tgtEl>
                                          <p:spTgt spid="82949">
                                            <p:txEl>
                                              <p:pRg st="0" end="0"/>
                                            </p:txEl>
                                          </p:spTgt>
                                        </p:tgtEl>
                                      </p:cBhvr>
                                    </p:animEffect>
                                  </p:childTnLst>
                                </p:cTn>
                              </p:par>
                              <p:par>
                                <p:cTn id="13" presetID="14" presetClass="entr" presetSubtype="10" fill="hold" grpId="0" nodeType="withEffect">
                                  <p:stCondLst>
                                    <p:cond delay="0"/>
                                  </p:stCondLst>
                                  <p:childTnLst>
                                    <p:set>
                                      <p:cBhvr>
                                        <p:cTn id="14" dur="1" fill="hold">
                                          <p:stCondLst>
                                            <p:cond delay="0"/>
                                          </p:stCondLst>
                                        </p:cTn>
                                        <p:tgtEl>
                                          <p:spTgt spid="82949">
                                            <p:txEl>
                                              <p:pRg st="1" end="1"/>
                                            </p:txEl>
                                          </p:spTgt>
                                        </p:tgtEl>
                                        <p:attrNameLst>
                                          <p:attrName>style.visibility</p:attrName>
                                        </p:attrNameLst>
                                      </p:cBhvr>
                                      <p:to>
                                        <p:strVal val="visible"/>
                                      </p:to>
                                    </p:set>
                                    <p:animEffect transition="in" filter="randombar(horizontal)">
                                      <p:cBhvr>
                                        <p:cTn id="15" dur="500"/>
                                        <p:tgtEl>
                                          <p:spTgt spid="82949">
                                            <p:txEl>
                                              <p:pRg st="1" end="1"/>
                                            </p:txEl>
                                          </p:spTgt>
                                        </p:tgtEl>
                                      </p:cBhvr>
                                    </p:animEffect>
                                  </p:childTnLst>
                                </p:cTn>
                              </p:par>
                              <p:par>
                                <p:cTn id="16" presetID="14" presetClass="entr" presetSubtype="10" fill="hold" grpId="0" nodeType="withEffect">
                                  <p:stCondLst>
                                    <p:cond delay="0"/>
                                  </p:stCondLst>
                                  <p:childTnLst>
                                    <p:set>
                                      <p:cBhvr>
                                        <p:cTn id="17" dur="1" fill="hold">
                                          <p:stCondLst>
                                            <p:cond delay="0"/>
                                          </p:stCondLst>
                                        </p:cTn>
                                        <p:tgtEl>
                                          <p:spTgt spid="82949">
                                            <p:txEl>
                                              <p:pRg st="2" end="2"/>
                                            </p:txEl>
                                          </p:spTgt>
                                        </p:tgtEl>
                                        <p:attrNameLst>
                                          <p:attrName>style.visibility</p:attrName>
                                        </p:attrNameLst>
                                      </p:cBhvr>
                                      <p:to>
                                        <p:strVal val="visible"/>
                                      </p:to>
                                    </p:set>
                                    <p:animEffect transition="in" filter="randombar(horizontal)">
                                      <p:cBhvr>
                                        <p:cTn id="18" dur="500"/>
                                        <p:tgtEl>
                                          <p:spTgt spid="82949">
                                            <p:txEl>
                                              <p:pRg st="2" end="2"/>
                                            </p:txEl>
                                          </p:spTgt>
                                        </p:tgtEl>
                                      </p:cBhvr>
                                    </p:animEffect>
                                  </p:childTnLst>
                                </p:cTn>
                              </p:par>
                              <p:par>
                                <p:cTn id="19" presetID="14" presetClass="entr" presetSubtype="10" fill="hold" grpId="0" nodeType="withEffect">
                                  <p:stCondLst>
                                    <p:cond delay="0"/>
                                  </p:stCondLst>
                                  <p:childTnLst>
                                    <p:set>
                                      <p:cBhvr>
                                        <p:cTn id="20" dur="1" fill="hold">
                                          <p:stCondLst>
                                            <p:cond delay="0"/>
                                          </p:stCondLst>
                                        </p:cTn>
                                        <p:tgtEl>
                                          <p:spTgt spid="82949">
                                            <p:txEl>
                                              <p:pRg st="3" end="3"/>
                                            </p:txEl>
                                          </p:spTgt>
                                        </p:tgtEl>
                                        <p:attrNameLst>
                                          <p:attrName>style.visibility</p:attrName>
                                        </p:attrNameLst>
                                      </p:cBhvr>
                                      <p:to>
                                        <p:strVal val="visible"/>
                                      </p:to>
                                    </p:set>
                                    <p:animEffect transition="in" filter="randombar(horizontal)">
                                      <p:cBhvr>
                                        <p:cTn id="21" dur="500"/>
                                        <p:tgtEl>
                                          <p:spTgt spid="82949">
                                            <p:txEl>
                                              <p:pRg st="3" end="3"/>
                                            </p:txEl>
                                          </p:spTgt>
                                        </p:tgtEl>
                                      </p:cBhvr>
                                    </p:animEffect>
                                  </p:childTnLst>
                                </p:cTn>
                              </p:par>
                              <p:par>
                                <p:cTn id="22" presetID="14" presetClass="entr" presetSubtype="10" fill="hold" grpId="0" nodeType="withEffect">
                                  <p:stCondLst>
                                    <p:cond delay="0"/>
                                  </p:stCondLst>
                                  <p:childTnLst>
                                    <p:set>
                                      <p:cBhvr>
                                        <p:cTn id="23" dur="1" fill="hold">
                                          <p:stCondLst>
                                            <p:cond delay="0"/>
                                          </p:stCondLst>
                                        </p:cTn>
                                        <p:tgtEl>
                                          <p:spTgt spid="82949">
                                            <p:txEl>
                                              <p:pRg st="4" end="4"/>
                                            </p:txEl>
                                          </p:spTgt>
                                        </p:tgtEl>
                                        <p:attrNameLst>
                                          <p:attrName>style.visibility</p:attrName>
                                        </p:attrNameLst>
                                      </p:cBhvr>
                                      <p:to>
                                        <p:strVal val="visible"/>
                                      </p:to>
                                    </p:set>
                                    <p:animEffect transition="in" filter="randombar(horizontal)">
                                      <p:cBhvr>
                                        <p:cTn id="24" dur="500"/>
                                        <p:tgtEl>
                                          <p:spTgt spid="82949">
                                            <p:txEl>
                                              <p:pRg st="4" end="4"/>
                                            </p:txEl>
                                          </p:spTgt>
                                        </p:tgtEl>
                                      </p:cBhvr>
                                    </p:animEffect>
                                  </p:childTnLst>
                                </p:cTn>
                              </p:par>
                              <p:par>
                                <p:cTn id="25" presetID="14" presetClass="entr" presetSubtype="10" fill="hold" grpId="0" nodeType="withEffect">
                                  <p:stCondLst>
                                    <p:cond delay="0"/>
                                  </p:stCondLst>
                                  <p:childTnLst>
                                    <p:set>
                                      <p:cBhvr>
                                        <p:cTn id="26" dur="1" fill="hold">
                                          <p:stCondLst>
                                            <p:cond delay="0"/>
                                          </p:stCondLst>
                                        </p:cTn>
                                        <p:tgtEl>
                                          <p:spTgt spid="82949">
                                            <p:txEl>
                                              <p:pRg st="5" end="5"/>
                                            </p:txEl>
                                          </p:spTgt>
                                        </p:tgtEl>
                                        <p:attrNameLst>
                                          <p:attrName>style.visibility</p:attrName>
                                        </p:attrNameLst>
                                      </p:cBhvr>
                                      <p:to>
                                        <p:strVal val="visible"/>
                                      </p:to>
                                    </p:set>
                                    <p:animEffect transition="in" filter="randombar(horizontal)">
                                      <p:cBhvr>
                                        <p:cTn id="27" dur="500"/>
                                        <p:tgtEl>
                                          <p:spTgt spid="82949">
                                            <p:txEl>
                                              <p:pRg st="5" end="5"/>
                                            </p:txEl>
                                          </p:spTgt>
                                        </p:tgtEl>
                                      </p:cBhvr>
                                    </p:animEffect>
                                  </p:childTnLst>
                                </p:cTn>
                              </p:par>
                              <p:par>
                                <p:cTn id="28" presetID="14" presetClass="entr" presetSubtype="10" fill="hold" grpId="0" nodeType="withEffect">
                                  <p:stCondLst>
                                    <p:cond delay="0"/>
                                  </p:stCondLst>
                                  <p:childTnLst>
                                    <p:set>
                                      <p:cBhvr>
                                        <p:cTn id="29" dur="1" fill="hold">
                                          <p:stCondLst>
                                            <p:cond delay="0"/>
                                          </p:stCondLst>
                                        </p:cTn>
                                        <p:tgtEl>
                                          <p:spTgt spid="82949">
                                            <p:txEl>
                                              <p:pRg st="6" end="6"/>
                                            </p:txEl>
                                          </p:spTgt>
                                        </p:tgtEl>
                                        <p:attrNameLst>
                                          <p:attrName>style.visibility</p:attrName>
                                        </p:attrNameLst>
                                      </p:cBhvr>
                                      <p:to>
                                        <p:strVal val="visible"/>
                                      </p:to>
                                    </p:set>
                                    <p:animEffect transition="in" filter="randombar(horizontal)">
                                      <p:cBhvr>
                                        <p:cTn id="30" dur="500"/>
                                        <p:tgtEl>
                                          <p:spTgt spid="82949">
                                            <p:txEl>
                                              <p:pRg st="6" end="6"/>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grpId="1" nodeType="clickEffect">
                                  <p:stCondLst>
                                    <p:cond delay="0"/>
                                  </p:stCondLst>
                                  <p:childTnLst>
                                    <p:set>
                                      <p:cBhvr>
                                        <p:cTn id="34" dur="1" fill="hold">
                                          <p:stCondLst>
                                            <p:cond delay="0"/>
                                          </p:stCondLst>
                                        </p:cTn>
                                        <p:tgtEl>
                                          <p:spTgt spid="82949">
                                            <p:txEl>
                                              <p:pRg st="0" end="0"/>
                                            </p:txEl>
                                          </p:spTgt>
                                        </p:tgtEl>
                                        <p:attrNameLst>
                                          <p:attrName>style.visibility</p:attrName>
                                        </p:attrNameLst>
                                      </p:cBhvr>
                                      <p:to>
                                        <p:strVal val="visible"/>
                                      </p:to>
                                    </p:set>
                                    <p:anim calcmode="lin" valueType="num">
                                      <p:cBhvr>
                                        <p:cTn id="35" dur="500" fill="hold"/>
                                        <p:tgtEl>
                                          <p:spTgt spid="82949">
                                            <p:txEl>
                                              <p:pRg st="0" end="0"/>
                                            </p:txEl>
                                          </p:spTgt>
                                        </p:tgtEl>
                                        <p:attrNameLst>
                                          <p:attrName>ppt_w</p:attrName>
                                        </p:attrNameLst>
                                      </p:cBhvr>
                                      <p:tavLst>
                                        <p:tav tm="0">
                                          <p:val>
                                            <p:fltVal val="0"/>
                                          </p:val>
                                        </p:tav>
                                        <p:tav tm="100000">
                                          <p:val>
                                            <p:strVal val="#ppt_w"/>
                                          </p:val>
                                        </p:tav>
                                      </p:tavLst>
                                    </p:anim>
                                    <p:anim calcmode="lin" valueType="num">
                                      <p:cBhvr>
                                        <p:cTn id="36" dur="500" fill="hold"/>
                                        <p:tgtEl>
                                          <p:spTgt spid="82949">
                                            <p:txEl>
                                              <p:pRg st="0" end="0"/>
                                            </p:txEl>
                                          </p:spTgt>
                                        </p:tgtEl>
                                        <p:attrNameLst>
                                          <p:attrName>ppt_h</p:attrName>
                                        </p:attrNameLst>
                                      </p:cBhvr>
                                      <p:tavLst>
                                        <p:tav tm="0">
                                          <p:val>
                                            <p:fltVal val="0"/>
                                          </p:val>
                                        </p:tav>
                                        <p:tav tm="100000">
                                          <p:val>
                                            <p:strVal val="#ppt_h"/>
                                          </p:val>
                                        </p:tav>
                                      </p:tavLst>
                                    </p:anim>
                                    <p:animEffect transition="in" filter="fade">
                                      <p:cBhvr>
                                        <p:cTn id="37" dur="500"/>
                                        <p:tgtEl>
                                          <p:spTgt spid="82949">
                                            <p:txEl>
                                              <p:pRg st="0" end="0"/>
                                            </p:txEl>
                                          </p:spTgt>
                                        </p:tgtEl>
                                      </p:cBhvr>
                                    </p:animEffect>
                                  </p:childTnLst>
                                </p:cTn>
                              </p:par>
                              <p:par>
                                <p:cTn id="38" presetID="53" presetClass="entr" presetSubtype="16" fill="hold" grpId="1" nodeType="withEffect">
                                  <p:stCondLst>
                                    <p:cond delay="0"/>
                                  </p:stCondLst>
                                  <p:childTnLst>
                                    <p:set>
                                      <p:cBhvr>
                                        <p:cTn id="39" dur="1" fill="hold">
                                          <p:stCondLst>
                                            <p:cond delay="0"/>
                                          </p:stCondLst>
                                        </p:cTn>
                                        <p:tgtEl>
                                          <p:spTgt spid="82949">
                                            <p:txEl>
                                              <p:pRg st="1" end="1"/>
                                            </p:txEl>
                                          </p:spTgt>
                                        </p:tgtEl>
                                        <p:attrNameLst>
                                          <p:attrName>style.visibility</p:attrName>
                                        </p:attrNameLst>
                                      </p:cBhvr>
                                      <p:to>
                                        <p:strVal val="visible"/>
                                      </p:to>
                                    </p:set>
                                    <p:anim calcmode="lin" valueType="num">
                                      <p:cBhvr>
                                        <p:cTn id="40" dur="500" fill="hold"/>
                                        <p:tgtEl>
                                          <p:spTgt spid="82949">
                                            <p:txEl>
                                              <p:pRg st="1" end="1"/>
                                            </p:txEl>
                                          </p:spTgt>
                                        </p:tgtEl>
                                        <p:attrNameLst>
                                          <p:attrName>ppt_w</p:attrName>
                                        </p:attrNameLst>
                                      </p:cBhvr>
                                      <p:tavLst>
                                        <p:tav tm="0">
                                          <p:val>
                                            <p:fltVal val="0"/>
                                          </p:val>
                                        </p:tav>
                                        <p:tav tm="100000">
                                          <p:val>
                                            <p:strVal val="#ppt_w"/>
                                          </p:val>
                                        </p:tav>
                                      </p:tavLst>
                                    </p:anim>
                                    <p:anim calcmode="lin" valueType="num">
                                      <p:cBhvr>
                                        <p:cTn id="41" dur="500" fill="hold"/>
                                        <p:tgtEl>
                                          <p:spTgt spid="82949">
                                            <p:txEl>
                                              <p:pRg st="1" end="1"/>
                                            </p:txEl>
                                          </p:spTgt>
                                        </p:tgtEl>
                                        <p:attrNameLst>
                                          <p:attrName>ppt_h</p:attrName>
                                        </p:attrNameLst>
                                      </p:cBhvr>
                                      <p:tavLst>
                                        <p:tav tm="0">
                                          <p:val>
                                            <p:fltVal val="0"/>
                                          </p:val>
                                        </p:tav>
                                        <p:tav tm="100000">
                                          <p:val>
                                            <p:strVal val="#ppt_h"/>
                                          </p:val>
                                        </p:tav>
                                      </p:tavLst>
                                    </p:anim>
                                    <p:animEffect transition="in" filter="fade">
                                      <p:cBhvr>
                                        <p:cTn id="42" dur="500"/>
                                        <p:tgtEl>
                                          <p:spTgt spid="82949">
                                            <p:txEl>
                                              <p:pRg st="1" end="1"/>
                                            </p:txEl>
                                          </p:spTgt>
                                        </p:tgtEl>
                                      </p:cBhvr>
                                    </p:animEffect>
                                  </p:childTnLst>
                                </p:cTn>
                              </p:par>
                              <p:par>
                                <p:cTn id="43" presetID="53" presetClass="entr" presetSubtype="16" fill="hold" grpId="1" nodeType="withEffect">
                                  <p:stCondLst>
                                    <p:cond delay="0"/>
                                  </p:stCondLst>
                                  <p:childTnLst>
                                    <p:set>
                                      <p:cBhvr>
                                        <p:cTn id="44" dur="1" fill="hold">
                                          <p:stCondLst>
                                            <p:cond delay="0"/>
                                          </p:stCondLst>
                                        </p:cTn>
                                        <p:tgtEl>
                                          <p:spTgt spid="82949">
                                            <p:txEl>
                                              <p:pRg st="2" end="2"/>
                                            </p:txEl>
                                          </p:spTgt>
                                        </p:tgtEl>
                                        <p:attrNameLst>
                                          <p:attrName>style.visibility</p:attrName>
                                        </p:attrNameLst>
                                      </p:cBhvr>
                                      <p:to>
                                        <p:strVal val="visible"/>
                                      </p:to>
                                    </p:set>
                                    <p:anim calcmode="lin" valueType="num">
                                      <p:cBhvr>
                                        <p:cTn id="45" dur="500" fill="hold"/>
                                        <p:tgtEl>
                                          <p:spTgt spid="82949">
                                            <p:txEl>
                                              <p:pRg st="2" end="2"/>
                                            </p:txEl>
                                          </p:spTgt>
                                        </p:tgtEl>
                                        <p:attrNameLst>
                                          <p:attrName>ppt_w</p:attrName>
                                        </p:attrNameLst>
                                      </p:cBhvr>
                                      <p:tavLst>
                                        <p:tav tm="0">
                                          <p:val>
                                            <p:fltVal val="0"/>
                                          </p:val>
                                        </p:tav>
                                        <p:tav tm="100000">
                                          <p:val>
                                            <p:strVal val="#ppt_w"/>
                                          </p:val>
                                        </p:tav>
                                      </p:tavLst>
                                    </p:anim>
                                    <p:anim calcmode="lin" valueType="num">
                                      <p:cBhvr>
                                        <p:cTn id="46" dur="500" fill="hold"/>
                                        <p:tgtEl>
                                          <p:spTgt spid="82949">
                                            <p:txEl>
                                              <p:pRg st="2" end="2"/>
                                            </p:txEl>
                                          </p:spTgt>
                                        </p:tgtEl>
                                        <p:attrNameLst>
                                          <p:attrName>ppt_h</p:attrName>
                                        </p:attrNameLst>
                                      </p:cBhvr>
                                      <p:tavLst>
                                        <p:tav tm="0">
                                          <p:val>
                                            <p:fltVal val="0"/>
                                          </p:val>
                                        </p:tav>
                                        <p:tav tm="100000">
                                          <p:val>
                                            <p:strVal val="#ppt_h"/>
                                          </p:val>
                                        </p:tav>
                                      </p:tavLst>
                                    </p:anim>
                                    <p:animEffect transition="in" filter="fade">
                                      <p:cBhvr>
                                        <p:cTn id="47" dur="500"/>
                                        <p:tgtEl>
                                          <p:spTgt spid="82949">
                                            <p:txEl>
                                              <p:pRg st="2" end="2"/>
                                            </p:txEl>
                                          </p:spTgt>
                                        </p:tgtEl>
                                      </p:cBhvr>
                                    </p:animEffect>
                                  </p:childTnLst>
                                </p:cTn>
                              </p:par>
                              <p:par>
                                <p:cTn id="48" presetID="53" presetClass="entr" presetSubtype="16" fill="hold" grpId="1" nodeType="withEffect">
                                  <p:stCondLst>
                                    <p:cond delay="0"/>
                                  </p:stCondLst>
                                  <p:childTnLst>
                                    <p:set>
                                      <p:cBhvr>
                                        <p:cTn id="49" dur="1" fill="hold">
                                          <p:stCondLst>
                                            <p:cond delay="0"/>
                                          </p:stCondLst>
                                        </p:cTn>
                                        <p:tgtEl>
                                          <p:spTgt spid="82949">
                                            <p:txEl>
                                              <p:pRg st="3" end="3"/>
                                            </p:txEl>
                                          </p:spTgt>
                                        </p:tgtEl>
                                        <p:attrNameLst>
                                          <p:attrName>style.visibility</p:attrName>
                                        </p:attrNameLst>
                                      </p:cBhvr>
                                      <p:to>
                                        <p:strVal val="visible"/>
                                      </p:to>
                                    </p:set>
                                    <p:anim calcmode="lin" valueType="num">
                                      <p:cBhvr>
                                        <p:cTn id="50" dur="500" fill="hold"/>
                                        <p:tgtEl>
                                          <p:spTgt spid="82949">
                                            <p:txEl>
                                              <p:pRg st="3" end="3"/>
                                            </p:txEl>
                                          </p:spTgt>
                                        </p:tgtEl>
                                        <p:attrNameLst>
                                          <p:attrName>ppt_w</p:attrName>
                                        </p:attrNameLst>
                                      </p:cBhvr>
                                      <p:tavLst>
                                        <p:tav tm="0">
                                          <p:val>
                                            <p:fltVal val="0"/>
                                          </p:val>
                                        </p:tav>
                                        <p:tav tm="100000">
                                          <p:val>
                                            <p:strVal val="#ppt_w"/>
                                          </p:val>
                                        </p:tav>
                                      </p:tavLst>
                                    </p:anim>
                                    <p:anim calcmode="lin" valueType="num">
                                      <p:cBhvr>
                                        <p:cTn id="51" dur="500" fill="hold"/>
                                        <p:tgtEl>
                                          <p:spTgt spid="82949">
                                            <p:txEl>
                                              <p:pRg st="3" end="3"/>
                                            </p:txEl>
                                          </p:spTgt>
                                        </p:tgtEl>
                                        <p:attrNameLst>
                                          <p:attrName>ppt_h</p:attrName>
                                        </p:attrNameLst>
                                      </p:cBhvr>
                                      <p:tavLst>
                                        <p:tav tm="0">
                                          <p:val>
                                            <p:fltVal val="0"/>
                                          </p:val>
                                        </p:tav>
                                        <p:tav tm="100000">
                                          <p:val>
                                            <p:strVal val="#ppt_h"/>
                                          </p:val>
                                        </p:tav>
                                      </p:tavLst>
                                    </p:anim>
                                    <p:animEffect transition="in" filter="fade">
                                      <p:cBhvr>
                                        <p:cTn id="52" dur="500"/>
                                        <p:tgtEl>
                                          <p:spTgt spid="82949">
                                            <p:txEl>
                                              <p:pRg st="3" end="3"/>
                                            </p:txEl>
                                          </p:spTgt>
                                        </p:tgtEl>
                                      </p:cBhvr>
                                    </p:animEffect>
                                  </p:childTnLst>
                                </p:cTn>
                              </p:par>
                              <p:par>
                                <p:cTn id="53" presetID="53" presetClass="entr" presetSubtype="16" fill="hold" grpId="1" nodeType="withEffect">
                                  <p:stCondLst>
                                    <p:cond delay="0"/>
                                  </p:stCondLst>
                                  <p:childTnLst>
                                    <p:set>
                                      <p:cBhvr>
                                        <p:cTn id="54" dur="1" fill="hold">
                                          <p:stCondLst>
                                            <p:cond delay="0"/>
                                          </p:stCondLst>
                                        </p:cTn>
                                        <p:tgtEl>
                                          <p:spTgt spid="82949">
                                            <p:txEl>
                                              <p:pRg st="4" end="4"/>
                                            </p:txEl>
                                          </p:spTgt>
                                        </p:tgtEl>
                                        <p:attrNameLst>
                                          <p:attrName>style.visibility</p:attrName>
                                        </p:attrNameLst>
                                      </p:cBhvr>
                                      <p:to>
                                        <p:strVal val="visible"/>
                                      </p:to>
                                    </p:set>
                                    <p:anim calcmode="lin" valueType="num">
                                      <p:cBhvr>
                                        <p:cTn id="55" dur="500" fill="hold"/>
                                        <p:tgtEl>
                                          <p:spTgt spid="82949">
                                            <p:txEl>
                                              <p:pRg st="4" end="4"/>
                                            </p:txEl>
                                          </p:spTgt>
                                        </p:tgtEl>
                                        <p:attrNameLst>
                                          <p:attrName>ppt_w</p:attrName>
                                        </p:attrNameLst>
                                      </p:cBhvr>
                                      <p:tavLst>
                                        <p:tav tm="0">
                                          <p:val>
                                            <p:fltVal val="0"/>
                                          </p:val>
                                        </p:tav>
                                        <p:tav tm="100000">
                                          <p:val>
                                            <p:strVal val="#ppt_w"/>
                                          </p:val>
                                        </p:tav>
                                      </p:tavLst>
                                    </p:anim>
                                    <p:anim calcmode="lin" valueType="num">
                                      <p:cBhvr>
                                        <p:cTn id="56" dur="500" fill="hold"/>
                                        <p:tgtEl>
                                          <p:spTgt spid="82949">
                                            <p:txEl>
                                              <p:pRg st="4" end="4"/>
                                            </p:txEl>
                                          </p:spTgt>
                                        </p:tgtEl>
                                        <p:attrNameLst>
                                          <p:attrName>ppt_h</p:attrName>
                                        </p:attrNameLst>
                                      </p:cBhvr>
                                      <p:tavLst>
                                        <p:tav tm="0">
                                          <p:val>
                                            <p:fltVal val="0"/>
                                          </p:val>
                                        </p:tav>
                                        <p:tav tm="100000">
                                          <p:val>
                                            <p:strVal val="#ppt_h"/>
                                          </p:val>
                                        </p:tav>
                                      </p:tavLst>
                                    </p:anim>
                                    <p:animEffect transition="in" filter="fade">
                                      <p:cBhvr>
                                        <p:cTn id="57" dur="500"/>
                                        <p:tgtEl>
                                          <p:spTgt spid="82949">
                                            <p:txEl>
                                              <p:pRg st="4" end="4"/>
                                            </p:txEl>
                                          </p:spTgt>
                                        </p:tgtEl>
                                      </p:cBhvr>
                                    </p:animEffect>
                                  </p:childTnLst>
                                </p:cTn>
                              </p:par>
                              <p:par>
                                <p:cTn id="58" presetID="53" presetClass="entr" presetSubtype="16" fill="hold" grpId="1" nodeType="withEffect">
                                  <p:stCondLst>
                                    <p:cond delay="0"/>
                                  </p:stCondLst>
                                  <p:childTnLst>
                                    <p:set>
                                      <p:cBhvr>
                                        <p:cTn id="59" dur="1" fill="hold">
                                          <p:stCondLst>
                                            <p:cond delay="0"/>
                                          </p:stCondLst>
                                        </p:cTn>
                                        <p:tgtEl>
                                          <p:spTgt spid="82949">
                                            <p:txEl>
                                              <p:pRg st="5" end="5"/>
                                            </p:txEl>
                                          </p:spTgt>
                                        </p:tgtEl>
                                        <p:attrNameLst>
                                          <p:attrName>style.visibility</p:attrName>
                                        </p:attrNameLst>
                                      </p:cBhvr>
                                      <p:to>
                                        <p:strVal val="visible"/>
                                      </p:to>
                                    </p:set>
                                    <p:anim calcmode="lin" valueType="num">
                                      <p:cBhvr>
                                        <p:cTn id="60" dur="500" fill="hold"/>
                                        <p:tgtEl>
                                          <p:spTgt spid="82949">
                                            <p:txEl>
                                              <p:pRg st="5" end="5"/>
                                            </p:txEl>
                                          </p:spTgt>
                                        </p:tgtEl>
                                        <p:attrNameLst>
                                          <p:attrName>ppt_w</p:attrName>
                                        </p:attrNameLst>
                                      </p:cBhvr>
                                      <p:tavLst>
                                        <p:tav tm="0">
                                          <p:val>
                                            <p:fltVal val="0"/>
                                          </p:val>
                                        </p:tav>
                                        <p:tav tm="100000">
                                          <p:val>
                                            <p:strVal val="#ppt_w"/>
                                          </p:val>
                                        </p:tav>
                                      </p:tavLst>
                                    </p:anim>
                                    <p:anim calcmode="lin" valueType="num">
                                      <p:cBhvr>
                                        <p:cTn id="61" dur="500" fill="hold"/>
                                        <p:tgtEl>
                                          <p:spTgt spid="82949">
                                            <p:txEl>
                                              <p:pRg st="5" end="5"/>
                                            </p:txEl>
                                          </p:spTgt>
                                        </p:tgtEl>
                                        <p:attrNameLst>
                                          <p:attrName>ppt_h</p:attrName>
                                        </p:attrNameLst>
                                      </p:cBhvr>
                                      <p:tavLst>
                                        <p:tav tm="0">
                                          <p:val>
                                            <p:fltVal val="0"/>
                                          </p:val>
                                        </p:tav>
                                        <p:tav tm="100000">
                                          <p:val>
                                            <p:strVal val="#ppt_h"/>
                                          </p:val>
                                        </p:tav>
                                      </p:tavLst>
                                    </p:anim>
                                    <p:animEffect transition="in" filter="fade">
                                      <p:cBhvr>
                                        <p:cTn id="62" dur="500"/>
                                        <p:tgtEl>
                                          <p:spTgt spid="82949">
                                            <p:txEl>
                                              <p:pRg st="5" end="5"/>
                                            </p:txEl>
                                          </p:spTgt>
                                        </p:tgtEl>
                                      </p:cBhvr>
                                    </p:animEffect>
                                  </p:childTnLst>
                                </p:cTn>
                              </p:par>
                              <p:par>
                                <p:cTn id="63" presetID="53" presetClass="entr" presetSubtype="16" fill="hold" grpId="1" nodeType="withEffect">
                                  <p:stCondLst>
                                    <p:cond delay="0"/>
                                  </p:stCondLst>
                                  <p:childTnLst>
                                    <p:set>
                                      <p:cBhvr>
                                        <p:cTn id="64" dur="1" fill="hold">
                                          <p:stCondLst>
                                            <p:cond delay="0"/>
                                          </p:stCondLst>
                                        </p:cTn>
                                        <p:tgtEl>
                                          <p:spTgt spid="82949">
                                            <p:txEl>
                                              <p:pRg st="6" end="6"/>
                                            </p:txEl>
                                          </p:spTgt>
                                        </p:tgtEl>
                                        <p:attrNameLst>
                                          <p:attrName>style.visibility</p:attrName>
                                        </p:attrNameLst>
                                      </p:cBhvr>
                                      <p:to>
                                        <p:strVal val="visible"/>
                                      </p:to>
                                    </p:set>
                                    <p:anim calcmode="lin" valueType="num">
                                      <p:cBhvr>
                                        <p:cTn id="65" dur="500" fill="hold"/>
                                        <p:tgtEl>
                                          <p:spTgt spid="82949">
                                            <p:txEl>
                                              <p:pRg st="6" end="6"/>
                                            </p:txEl>
                                          </p:spTgt>
                                        </p:tgtEl>
                                        <p:attrNameLst>
                                          <p:attrName>ppt_w</p:attrName>
                                        </p:attrNameLst>
                                      </p:cBhvr>
                                      <p:tavLst>
                                        <p:tav tm="0">
                                          <p:val>
                                            <p:fltVal val="0"/>
                                          </p:val>
                                        </p:tav>
                                        <p:tav tm="100000">
                                          <p:val>
                                            <p:strVal val="#ppt_w"/>
                                          </p:val>
                                        </p:tav>
                                      </p:tavLst>
                                    </p:anim>
                                    <p:anim calcmode="lin" valueType="num">
                                      <p:cBhvr>
                                        <p:cTn id="66" dur="500" fill="hold"/>
                                        <p:tgtEl>
                                          <p:spTgt spid="82949">
                                            <p:txEl>
                                              <p:pRg st="6" end="6"/>
                                            </p:txEl>
                                          </p:spTgt>
                                        </p:tgtEl>
                                        <p:attrNameLst>
                                          <p:attrName>ppt_h</p:attrName>
                                        </p:attrNameLst>
                                      </p:cBhvr>
                                      <p:tavLst>
                                        <p:tav tm="0">
                                          <p:val>
                                            <p:fltVal val="0"/>
                                          </p:val>
                                        </p:tav>
                                        <p:tav tm="100000">
                                          <p:val>
                                            <p:strVal val="#ppt_h"/>
                                          </p:val>
                                        </p:tav>
                                      </p:tavLst>
                                    </p:anim>
                                    <p:animEffect transition="in" filter="fade">
                                      <p:cBhvr>
                                        <p:cTn id="67" dur="500"/>
                                        <p:tgtEl>
                                          <p:spTgt spid="82949">
                                            <p:txEl>
                                              <p:pRg st="6" end="6"/>
                                            </p:txEl>
                                          </p:spTgt>
                                        </p:tgtEl>
                                      </p:cBhvr>
                                    </p:animEffect>
                                  </p:childTnLst>
                                </p:cTn>
                              </p:par>
                            </p:childTnLst>
                          </p:cTn>
                        </p:par>
                      </p:childTnLst>
                    </p:cTn>
                  </p:par>
                  <p:par>
                    <p:cTn id="68" fill="hold">
                      <p:stCondLst>
                        <p:cond delay="indefinite"/>
                      </p:stCondLst>
                      <p:childTnLst>
                        <p:par>
                          <p:cTn id="69" fill="hold">
                            <p:stCondLst>
                              <p:cond delay="0"/>
                            </p:stCondLst>
                            <p:childTnLst>
                              <p:par>
                                <p:cTn id="70" presetID="14" presetClass="entr" presetSubtype="10" fill="hold" grpId="0" nodeType="clickEffect">
                                  <p:stCondLst>
                                    <p:cond delay="0"/>
                                  </p:stCondLst>
                                  <p:childTnLst>
                                    <p:set>
                                      <p:cBhvr>
                                        <p:cTn id="71" dur="1" fill="hold">
                                          <p:stCondLst>
                                            <p:cond delay="0"/>
                                          </p:stCondLst>
                                        </p:cTn>
                                        <p:tgtEl>
                                          <p:spTgt spid="82951">
                                            <p:txEl>
                                              <p:pRg st="0" end="0"/>
                                            </p:txEl>
                                          </p:spTgt>
                                        </p:tgtEl>
                                        <p:attrNameLst>
                                          <p:attrName>style.visibility</p:attrName>
                                        </p:attrNameLst>
                                      </p:cBhvr>
                                      <p:to>
                                        <p:strVal val="visible"/>
                                      </p:to>
                                    </p:set>
                                    <p:animEffect transition="in" filter="randombar(horizontal)">
                                      <p:cBhvr>
                                        <p:cTn id="72" dur="500"/>
                                        <p:tgtEl>
                                          <p:spTgt spid="82951">
                                            <p:txEl>
                                              <p:pRg st="0" end="0"/>
                                            </p:txEl>
                                          </p:spTgt>
                                        </p:tgtEl>
                                      </p:cBhvr>
                                    </p:animEffect>
                                  </p:childTnLst>
                                </p:cTn>
                              </p:par>
                              <p:par>
                                <p:cTn id="73" presetID="14" presetClass="entr" presetSubtype="10" fill="hold" grpId="0" nodeType="withEffect">
                                  <p:stCondLst>
                                    <p:cond delay="0"/>
                                  </p:stCondLst>
                                  <p:childTnLst>
                                    <p:set>
                                      <p:cBhvr>
                                        <p:cTn id="74" dur="1" fill="hold">
                                          <p:stCondLst>
                                            <p:cond delay="0"/>
                                          </p:stCondLst>
                                        </p:cTn>
                                        <p:tgtEl>
                                          <p:spTgt spid="82951">
                                            <p:txEl>
                                              <p:pRg st="1" end="1"/>
                                            </p:txEl>
                                          </p:spTgt>
                                        </p:tgtEl>
                                        <p:attrNameLst>
                                          <p:attrName>style.visibility</p:attrName>
                                        </p:attrNameLst>
                                      </p:cBhvr>
                                      <p:to>
                                        <p:strVal val="visible"/>
                                      </p:to>
                                    </p:set>
                                    <p:animEffect transition="in" filter="randombar(horizontal)">
                                      <p:cBhvr>
                                        <p:cTn id="75" dur="500"/>
                                        <p:tgtEl>
                                          <p:spTgt spid="82951">
                                            <p:txEl>
                                              <p:pRg st="1" end="1"/>
                                            </p:txEl>
                                          </p:spTgt>
                                        </p:tgtEl>
                                      </p:cBhvr>
                                    </p:animEffect>
                                  </p:childTnLst>
                                </p:cTn>
                              </p:par>
                              <p:par>
                                <p:cTn id="76" presetID="14" presetClass="entr" presetSubtype="10" fill="hold" grpId="0" nodeType="withEffect">
                                  <p:stCondLst>
                                    <p:cond delay="0"/>
                                  </p:stCondLst>
                                  <p:childTnLst>
                                    <p:set>
                                      <p:cBhvr>
                                        <p:cTn id="77" dur="1" fill="hold">
                                          <p:stCondLst>
                                            <p:cond delay="0"/>
                                          </p:stCondLst>
                                        </p:cTn>
                                        <p:tgtEl>
                                          <p:spTgt spid="82951">
                                            <p:txEl>
                                              <p:pRg st="2" end="2"/>
                                            </p:txEl>
                                          </p:spTgt>
                                        </p:tgtEl>
                                        <p:attrNameLst>
                                          <p:attrName>style.visibility</p:attrName>
                                        </p:attrNameLst>
                                      </p:cBhvr>
                                      <p:to>
                                        <p:strVal val="visible"/>
                                      </p:to>
                                    </p:set>
                                    <p:animEffect transition="in" filter="randombar(horizontal)">
                                      <p:cBhvr>
                                        <p:cTn id="78" dur="500"/>
                                        <p:tgtEl>
                                          <p:spTgt spid="82951">
                                            <p:txEl>
                                              <p:pRg st="2" end="2"/>
                                            </p:txEl>
                                          </p:spTgt>
                                        </p:tgtEl>
                                      </p:cBhvr>
                                    </p:animEffect>
                                  </p:childTnLst>
                                </p:cTn>
                              </p:par>
                              <p:par>
                                <p:cTn id="79" presetID="14" presetClass="entr" presetSubtype="10" fill="hold" grpId="0" nodeType="withEffect">
                                  <p:stCondLst>
                                    <p:cond delay="0"/>
                                  </p:stCondLst>
                                  <p:childTnLst>
                                    <p:set>
                                      <p:cBhvr>
                                        <p:cTn id="80" dur="1" fill="hold">
                                          <p:stCondLst>
                                            <p:cond delay="0"/>
                                          </p:stCondLst>
                                        </p:cTn>
                                        <p:tgtEl>
                                          <p:spTgt spid="82951">
                                            <p:txEl>
                                              <p:pRg st="3" end="3"/>
                                            </p:txEl>
                                          </p:spTgt>
                                        </p:tgtEl>
                                        <p:attrNameLst>
                                          <p:attrName>style.visibility</p:attrName>
                                        </p:attrNameLst>
                                      </p:cBhvr>
                                      <p:to>
                                        <p:strVal val="visible"/>
                                      </p:to>
                                    </p:set>
                                    <p:animEffect transition="in" filter="randombar(horizontal)">
                                      <p:cBhvr>
                                        <p:cTn id="81" dur="500"/>
                                        <p:tgtEl>
                                          <p:spTgt spid="82951">
                                            <p:txEl>
                                              <p:pRg st="3" end="3"/>
                                            </p:txEl>
                                          </p:spTgt>
                                        </p:tgtEl>
                                      </p:cBhvr>
                                    </p:animEffect>
                                  </p:childTnLst>
                                </p:cTn>
                              </p:par>
                              <p:par>
                                <p:cTn id="82" presetID="14" presetClass="entr" presetSubtype="10" fill="hold" grpId="0" nodeType="withEffect">
                                  <p:stCondLst>
                                    <p:cond delay="0"/>
                                  </p:stCondLst>
                                  <p:childTnLst>
                                    <p:set>
                                      <p:cBhvr>
                                        <p:cTn id="83" dur="1" fill="hold">
                                          <p:stCondLst>
                                            <p:cond delay="0"/>
                                          </p:stCondLst>
                                        </p:cTn>
                                        <p:tgtEl>
                                          <p:spTgt spid="82951">
                                            <p:txEl>
                                              <p:pRg st="4" end="4"/>
                                            </p:txEl>
                                          </p:spTgt>
                                        </p:tgtEl>
                                        <p:attrNameLst>
                                          <p:attrName>style.visibility</p:attrName>
                                        </p:attrNameLst>
                                      </p:cBhvr>
                                      <p:to>
                                        <p:strVal val="visible"/>
                                      </p:to>
                                    </p:set>
                                    <p:animEffect transition="in" filter="randombar(horizontal)">
                                      <p:cBhvr>
                                        <p:cTn id="84" dur="500"/>
                                        <p:tgtEl>
                                          <p:spTgt spid="82951">
                                            <p:txEl>
                                              <p:pRg st="4" end="4"/>
                                            </p:txEl>
                                          </p:spTgt>
                                        </p:tgtEl>
                                      </p:cBhvr>
                                    </p:animEffect>
                                  </p:childTnLst>
                                </p:cTn>
                              </p:par>
                            </p:childTnLst>
                          </p:cTn>
                        </p:par>
                      </p:childTnLst>
                    </p:cTn>
                  </p:par>
                  <p:par>
                    <p:cTn id="85" fill="hold">
                      <p:stCondLst>
                        <p:cond delay="indefinite"/>
                      </p:stCondLst>
                      <p:childTnLst>
                        <p:par>
                          <p:cTn id="86" fill="hold">
                            <p:stCondLst>
                              <p:cond delay="0"/>
                            </p:stCondLst>
                            <p:childTnLst>
                              <p:par>
                                <p:cTn id="87" presetID="45" presetClass="entr" presetSubtype="0" fill="hold" grpId="0" nodeType="clickEffect">
                                  <p:stCondLst>
                                    <p:cond delay="0"/>
                                  </p:stCondLst>
                                  <p:childTnLst>
                                    <p:set>
                                      <p:cBhvr>
                                        <p:cTn id="88" dur="1" fill="hold">
                                          <p:stCondLst>
                                            <p:cond delay="0"/>
                                          </p:stCondLst>
                                        </p:cTn>
                                        <p:tgtEl>
                                          <p:spTgt spid="82950">
                                            <p:txEl>
                                              <p:pRg st="0" end="0"/>
                                            </p:txEl>
                                          </p:spTgt>
                                        </p:tgtEl>
                                        <p:attrNameLst>
                                          <p:attrName>style.visibility</p:attrName>
                                        </p:attrNameLst>
                                      </p:cBhvr>
                                      <p:to>
                                        <p:strVal val="visible"/>
                                      </p:to>
                                    </p:set>
                                    <p:animEffect transition="in" filter="fade">
                                      <p:cBhvr>
                                        <p:cTn id="89" dur="2000"/>
                                        <p:tgtEl>
                                          <p:spTgt spid="82950">
                                            <p:txEl>
                                              <p:pRg st="0" end="0"/>
                                            </p:txEl>
                                          </p:spTgt>
                                        </p:tgtEl>
                                      </p:cBhvr>
                                    </p:animEffect>
                                    <p:anim calcmode="lin" valueType="num">
                                      <p:cBhvr>
                                        <p:cTn id="90" dur="2000" fill="hold"/>
                                        <p:tgtEl>
                                          <p:spTgt spid="82950">
                                            <p:txEl>
                                              <p:pRg st="0" end="0"/>
                                            </p:txEl>
                                          </p:spTgt>
                                        </p:tgtEl>
                                        <p:attrNameLst>
                                          <p:attrName>ppt_w</p:attrName>
                                        </p:attrNameLst>
                                      </p:cBhvr>
                                      <p:tavLst>
                                        <p:tav tm="0" fmla="#ppt_w*sin(2.5*pi*$)">
                                          <p:val>
                                            <p:fltVal val="0"/>
                                          </p:val>
                                        </p:tav>
                                        <p:tav tm="100000">
                                          <p:val>
                                            <p:fltVal val="1"/>
                                          </p:val>
                                        </p:tav>
                                      </p:tavLst>
                                    </p:anim>
                                    <p:anim calcmode="lin" valueType="num">
                                      <p:cBhvr>
                                        <p:cTn id="91" dur="2000" fill="hold"/>
                                        <p:tgtEl>
                                          <p:spTgt spid="82950">
                                            <p:txEl>
                                              <p:pRg st="0" end="0"/>
                                            </p:txEl>
                                          </p:spTgt>
                                        </p:tgtEl>
                                        <p:attrNameLst>
                                          <p:attrName>ppt_h</p:attrName>
                                        </p:attrNameLst>
                                      </p:cBhvr>
                                      <p:tavLst>
                                        <p:tav tm="0">
                                          <p:val>
                                            <p:strVal val="#ppt_h"/>
                                          </p:val>
                                        </p:tav>
                                        <p:tav tm="100000">
                                          <p:val>
                                            <p:strVal val="#ppt_h"/>
                                          </p:val>
                                        </p:tav>
                                      </p:tavLst>
                                    </p:anim>
                                  </p:childTnLst>
                                </p:cTn>
                              </p:par>
                              <p:par>
                                <p:cTn id="92" presetID="45" presetClass="entr" presetSubtype="0" fill="hold" grpId="0" nodeType="withEffect">
                                  <p:stCondLst>
                                    <p:cond delay="0"/>
                                  </p:stCondLst>
                                  <p:childTnLst>
                                    <p:set>
                                      <p:cBhvr>
                                        <p:cTn id="93" dur="1" fill="hold">
                                          <p:stCondLst>
                                            <p:cond delay="0"/>
                                          </p:stCondLst>
                                        </p:cTn>
                                        <p:tgtEl>
                                          <p:spTgt spid="82950">
                                            <p:txEl>
                                              <p:pRg st="1" end="1"/>
                                            </p:txEl>
                                          </p:spTgt>
                                        </p:tgtEl>
                                        <p:attrNameLst>
                                          <p:attrName>style.visibility</p:attrName>
                                        </p:attrNameLst>
                                      </p:cBhvr>
                                      <p:to>
                                        <p:strVal val="visible"/>
                                      </p:to>
                                    </p:set>
                                    <p:animEffect transition="in" filter="fade">
                                      <p:cBhvr>
                                        <p:cTn id="94" dur="2000"/>
                                        <p:tgtEl>
                                          <p:spTgt spid="82950">
                                            <p:txEl>
                                              <p:pRg st="1" end="1"/>
                                            </p:txEl>
                                          </p:spTgt>
                                        </p:tgtEl>
                                      </p:cBhvr>
                                    </p:animEffect>
                                    <p:anim calcmode="lin" valueType="num">
                                      <p:cBhvr>
                                        <p:cTn id="95" dur="2000" fill="hold"/>
                                        <p:tgtEl>
                                          <p:spTgt spid="82950">
                                            <p:txEl>
                                              <p:pRg st="1" end="1"/>
                                            </p:txEl>
                                          </p:spTgt>
                                        </p:tgtEl>
                                        <p:attrNameLst>
                                          <p:attrName>ppt_w</p:attrName>
                                        </p:attrNameLst>
                                      </p:cBhvr>
                                      <p:tavLst>
                                        <p:tav tm="0" fmla="#ppt_w*sin(2.5*pi*$)">
                                          <p:val>
                                            <p:fltVal val="0"/>
                                          </p:val>
                                        </p:tav>
                                        <p:tav tm="100000">
                                          <p:val>
                                            <p:fltVal val="1"/>
                                          </p:val>
                                        </p:tav>
                                      </p:tavLst>
                                    </p:anim>
                                    <p:anim calcmode="lin" valueType="num">
                                      <p:cBhvr>
                                        <p:cTn id="96" dur="2000" fill="hold"/>
                                        <p:tgtEl>
                                          <p:spTgt spid="82950">
                                            <p:txEl>
                                              <p:pRg st="1" end="1"/>
                                            </p:txEl>
                                          </p:spTgt>
                                        </p:tgtEl>
                                        <p:attrNameLst>
                                          <p:attrName>ppt_h</p:attrName>
                                        </p:attrNameLst>
                                      </p:cBhvr>
                                      <p:tavLst>
                                        <p:tav tm="0">
                                          <p:val>
                                            <p:strVal val="#ppt_h"/>
                                          </p:val>
                                        </p:tav>
                                        <p:tav tm="100000">
                                          <p:val>
                                            <p:strVal val="#ppt_h"/>
                                          </p:val>
                                        </p:tav>
                                      </p:tavLst>
                                    </p:anim>
                                  </p:childTnLst>
                                </p:cTn>
                              </p:par>
                              <p:par>
                                <p:cTn id="97" presetID="45" presetClass="entr" presetSubtype="0" fill="hold" grpId="0" nodeType="withEffect">
                                  <p:stCondLst>
                                    <p:cond delay="0"/>
                                  </p:stCondLst>
                                  <p:childTnLst>
                                    <p:set>
                                      <p:cBhvr>
                                        <p:cTn id="98" dur="1" fill="hold">
                                          <p:stCondLst>
                                            <p:cond delay="0"/>
                                          </p:stCondLst>
                                        </p:cTn>
                                        <p:tgtEl>
                                          <p:spTgt spid="82950">
                                            <p:txEl>
                                              <p:pRg st="2" end="2"/>
                                            </p:txEl>
                                          </p:spTgt>
                                        </p:tgtEl>
                                        <p:attrNameLst>
                                          <p:attrName>style.visibility</p:attrName>
                                        </p:attrNameLst>
                                      </p:cBhvr>
                                      <p:to>
                                        <p:strVal val="visible"/>
                                      </p:to>
                                    </p:set>
                                    <p:animEffect transition="in" filter="fade">
                                      <p:cBhvr>
                                        <p:cTn id="99" dur="2000"/>
                                        <p:tgtEl>
                                          <p:spTgt spid="82950">
                                            <p:txEl>
                                              <p:pRg st="2" end="2"/>
                                            </p:txEl>
                                          </p:spTgt>
                                        </p:tgtEl>
                                      </p:cBhvr>
                                    </p:animEffect>
                                    <p:anim calcmode="lin" valueType="num">
                                      <p:cBhvr>
                                        <p:cTn id="100" dur="2000" fill="hold"/>
                                        <p:tgtEl>
                                          <p:spTgt spid="82950">
                                            <p:txEl>
                                              <p:pRg st="2" end="2"/>
                                            </p:txEl>
                                          </p:spTgt>
                                        </p:tgtEl>
                                        <p:attrNameLst>
                                          <p:attrName>ppt_w</p:attrName>
                                        </p:attrNameLst>
                                      </p:cBhvr>
                                      <p:tavLst>
                                        <p:tav tm="0" fmla="#ppt_w*sin(2.5*pi*$)">
                                          <p:val>
                                            <p:fltVal val="0"/>
                                          </p:val>
                                        </p:tav>
                                        <p:tav tm="100000">
                                          <p:val>
                                            <p:fltVal val="1"/>
                                          </p:val>
                                        </p:tav>
                                      </p:tavLst>
                                    </p:anim>
                                    <p:anim calcmode="lin" valueType="num">
                                      <p:cBhvr>
                                        <p:cTn id="101" dur="2000" fill="hold"/>
                                        <p:tgtEl>
                                          <p:spTgt spid="82950">
                                            <p:txEl>
                                              <p:pRg st="2" end="2"/>
                                            </p:txEl>
                                          </p:spTgt>
                                        </p:tgtEl>
                                        <p:attrNameLst>
                                          <p:attrName>ppt_h</p:attrName>
                                        </p:attrNameLst>
                                      </p:cBhvr>
                                      <p:tavLst>
                                        <p:tav tm="0">
                                          <p:val>
                                            <p:strVal val="#ppt_h"/>
                                          </p:val>
                                        </p:tav>
                                        <p:tav tm="100000">
                                          <p:val>
                                            <p:strVal val="#ppt_h"/>
                                          </p:val>
                                        </p:tav>
                                      </p:tavLst>
                                    </p:anim>
                                  </p:childTnLst>
                                </p:cTn>
                              </p:par>
                              <p:par>
                                <p:cTn id="102" presetID="45" presetClass="entr" presetSubtype="0" fill="hold" grpId="0" nodeType="withEffect">
                                  <p:stCondLst>
                                    <p:cond delay="0"/>
                                  </p:stCondLst>
                                  <p:childTnLst>
                                    <p:set>
                                      <p:cBhvr>
                                        <p:cTn id="103" dur="1" fill="hold">
                                          <p:stCondLst>
                                            <p:cond delay="0"/>
                                          </p:stCondLst>
                                        </p:cTn>
                                        <p:tgtEl>
                                          <p:spTgt spid="82950">
                                            <p:txEl>
                                              <p:pRg st="3" end="3"/>
                                            </p:txEl>
                                          </p:spTgt>
                                        </p:tgtEl>
                                        <p:attrNameLst>
                                          <p:attrName>style.visibility</p:attrName>
                                        </p:attrNameLst>
                                      </p:cBhvr>
                                      <p:to>
                                        <p:strVal val="visible"/>
                                      </p:to>
                                    </p:set>
                                    <p:animEffect transition="in" filter="fade">
                                      <p:cBhvr>
                                        <p:cTn id="104" dur="2000"/>
                                        <p:tgtEl>
                                          <p:spTgt spid="82950">
                                            <p:txEl>
                                              <p:pRg st="3" end="3"/>
                                            </p:txEl>
                                          </p:spTgt>
                                        </p:tgtEl>
                                      </p:cBhvr>
                                    </p:animEffect>
                                    <p:anim calcmode="lin" valueType="num">
                                      <p:cBhvr>
                                        <p:cTn id="105" dur="2000" fill="hold"/>
                                        <p:tgtEl>
                                          <p:spTgt spid="82950">
                                            <p:txEl>
                                              <p:pRg st="3" end="3"/>
                                            </p:txEl>
                                          </p:spTgt>
                                        </p:tgtEl>
                                        <p:attrNameLst>
                                          <p:attrName>ppt_w</p:attrName>
                                        </p:attrNameLst>
                                      </p:cBhvr>
                                      <p:tavLst>
                                        <p:tav tm="0" fmla="#ppt_w*sin(2.5*pi*$)">
                                          <p:val>
                                            <p:fltVal val="0"/>
                                          </p:val>
                                        </p:tav>
                                        <p:tav tm="100000">
                                          <p:val>
                                            <p:fltVal val="1"/>
                                          </p:val>
                                        </p:tav>
                                      </p:tavLst>
                                    </p:anim>
                                    <p:anim calcmode="lin" valueType="num">
                                      <p:cBhvr>
                                        <p:cTn id="106" dur="2000" fill="hold"/>
                                        <p:tgtEl>
                                          <p:spTgt spid="82950">
                                            <p:txEl>
                                              <p:pRg st="3" end="3"/>
                                            </p:txEl>
                                          </p:spTgt>
                                        </p:tgtEl>
                                        <p:attrNameLst>
                                          <p:attrName>ppt_h</p:attrName>
                                        </p:attrNameLst>
                                      </p:cBhvr>
                                      <p:tavLst>
                                        <p:tav tm="0">
                                          <p:val>
                                            <p:strVal val="#ppt_h"/>
                                          </p:val>
                                        </p:tav>
                                        <p:tav tm="100000">
                                          <p:val>
                                            <p:strVal val="#ppt_h"/>
                                          </p:val>
                                        </p:tav>
                                      </p:tavLst>
                                    </p:anim>
                                  </p:childTnLst>
                                </p:cTn>
                              </p:par>
                            </p:childTnLst>
                          </p:cTn>
                        </p:par>
                      </p:childTnLst>
                    </p:cTn>
                  </p:par>
                  <p:par>
                    <p:cTn id="107" fill="hold">
                      <p:stCondLst>
                        <p:cond delay="indefinite"/>
                      </p:stCondLst>
                      <p:childTnLst>
                        <p:par>
                          <p:cTn id="108" fill="hold">
                            <p:stCondLst>
                              <p:cond delay="0"/>
                            </p:stCondLst>
                            <p:childTnLst>
                              <p:par>
                                <p:cTn id="109" presetID="26" presetClass="entr" presetSubtype="0" fill="hold" grpId="0" nodeType="clickEffect">
                                  <p:stCondLst>
                                    <p:cond delay="0"/>
                                  </p:stCondLst>
                                  <p:childTnLst>
                                    <p:set>
                                      <p:cBhvr>
                                        <p:cTn id="110" dur="1" fill="hold">
                                          <p:stCondLst>
                                            <p:cond delay="0"/>
                                          </p:stCondLst>
                                        </p:cTn>
                                        <p:tgtEl>
                                          <p:spTgt spid="82952">
                                            <p:txEl>
                                              <p:pRg st="0" end="0"/>
                                            </p:txEl>
                                          </p:spTgt>
                                        </p:tgtEl>
                                        <p:attrNameLst>
                                          <p:attrName>style.visibility</p:attrName>
                                        </p:attrNameLst>
                                      </p:cBhvr>
                                      <p:to>
                                        <p:strVal val="visible"/>
                                      </p:to>
                                    </p:set>
                                    <p:animEffect transition="in" filter="wipe(down)">
                                      <p:cBhvr>
                                        <p:cTn id="111" dur="580">
                                          <p:stCondLst>
                                            <p:cond delay="0"/>
                                          </p:stCondLst>
                                        </p:cTn>
                                        <p:tgtEl>
                                          <p:spTgt spid="82952">
                                            <p:txEl>
                                              <p:pRg st="0" end="0"/>
                                            </p:txEl>
                                          </p:spTgt>
                                        </p:tgtEl>
                                      </p:cBhvr>
                                    </p:animEffect>
                                    <p:anim calcmode="lin" valueType="num">
                                      <p:cBhvr>
                                        <p:cTn id="112" dur="1822" tmFilter="0,0; 0.14,0.36; 0.43,0.73; 0.71,0.91; 1.0,1.0">
                                          <p:stCondLst>
                                            <p:cond delay="0"/>
                                          </p:stCondLst>
                                        </p:cTn>
                                        <p:tgtEl>
                                          <p:spTgt spid="82952">
                                            <p:txEl>
                                              <p:pRg st="0" end="0"/>
                                            </p:txEl>
                                          </p:spTgt>
                                        </p:tgtEl>
                                        <p:attrNameLst>
                                          <p:attrName>ppt_x</p:attrName>
                                        </p:attrNameLst>
                                      </p:cBhvr>
                                      <p:tavLst>
                                        <p:tav tm="0">
                                          <p:val>
                                            <p:strVal val="#ppt_x-0.25"/>
                                          </p:val>
                                        </p:tav>
                                        <p:tav tm="100000">
                                          <p:val>
                                            <p:strVal val="#ppt_x"/>
                                          </p:val>
                                        </p:tav>
                                      </p:tavLst>
                                    </p:anim>
                                    <p:anim calcmode="lin" valueType="num">
                                      <p:cBhvr>
                                        <p:cTn id="113" dur="664" tmFilter="0.0,0.0; 0.25,0.07; 0.50,0.2; 0.75,0.467; 1.0,1.0">
                                          <p:stCondLst>
                                            <p:cond delay="0"/>
                                          </p:stCondLst>
                                        </p:cTn>
                                        <p:tgtEl>
                                          <p:spTgt spid="82952">
                                            <p:txEl>
                                              <p:pRg st="0" end="0"/>
                                            </p:txEl>
                                          </p:spTgt>
                                        </p:tgtEl>
                                        <p:attrNameLst>
                                          <p:attrName>ppt_y</p:attrName>
                                        </p:attrNameLst>
                                      </p:cBhvr>
                                      <p:tavLst>
                                        <p:tav tm="0" fmla="#ppt_y-sin(pi*$)/3">
                                          <p:val>
                                            <p:fltVal val="0.5"/>
                                          </p:val>
                                        </p:tav>
                                        <p:tav tm="100000">
                                          <p:val>
                                            <p:fltVal val="1"/>
                                          </p:val>
                                        </p:tav>
                                      </p:tavLst>
                                    </p:anim>
                                    <p:anim calcmode="lin" valueType="num">
                                      <p:cBhvr>
                                        <p:cTn id="114" dur="664" tmFilter="0, 0; 0.125,0.2665; 0.25,0.4; 0.375,0.465; 0.5,0.5;  0.625,0.535; 0.75,0.6; 0.875,0.7335; 1,1">
                                          <p:stCondLst>
                                            <p:cond delay="664"/>
                                          </p:stCondLst>
                                        </p:cTn>
                                        <p:tgtEl>
                                          <p:spTgt spid="82952">
                                            <p:txEl>
                                              <p:pRg st="0" end="0"/>
                                            </p:txEl>
                                          </p:spTgt>
                                        </p:tgtEl>
                                        <p:attrNameLst>
                                          <p:attrName>ppt_y</p:attrName>
                                        </p:attrNameLst>
                                      </p:cBhvr>
                                      <p:tavLst>
                                        <p:tav tm="0" fmla="#ppt_y-sin(pi*$)/9">
                                          <p:val>
                                            <p:fltVal val="0"/>
                                          </p:val>
                                        </p:tav>
                                        <p:tav tm="100000">
                                          <p:val>
                                            <p:fltVal val="1"/>
                                          </p:val>
                                        </p:tav>
                                      </p:tavLst>
                                    </p:anim>
                                    <p:anim calcmode="lin" valueType="num">
                                      <p:cBhvr>
                                        <p:cTn id="115" dur="332" tmFilter="0, 0; 0.125,0.2665; 0.25,0.4; 0.375,0.465; 0.5,0.5;  0.625,0.535; 0.75,0.6; 0.875,0.7335; 1,1">
                                          <p:stCondLst>
                                            <p:cond delay="1324"/>
                                          </p:stCondLst>
                                        </p:cTn>
                                        <p:tgtEl>
                                          <p:spTgt spid="82952">
                                            <p:txEl>
                                              <p:pRg st="0" end="0"/>
                                            </p:txEl>
                                          </p:spTgt>
                                        </p:tgtEl>
                                        <p:attrNameLst>
                                          <p:attrName>ppt_y</p:attrName>
                                        </p:attrNameLst>
                                      </p:cBhvr>
                                      <p:tavLst>
                                        <p:tav tm="0" fmla="#ppt_y-sin(pi*$)/27">
                                          <p:val>
                                            <p:fltVal val="0"/>
                                          </p:val>
                                        </p:tav>
                                        <p:tav tm="100000">
                                          <p:val>
                                            <p:fltVal val="1"/>
                                          </p:val>
                                        </p:tav>
                                      </p:tavLst>
                                    </p:anim>
                                    <p:anim calcmode="lin" valueType="num">
                                      <p:cBhvr>
                                        <p:cTn id="116" dur="164" tmFilter="0, 0; 0.125,0.2665; 0.25,0.4; 0.375,0.465; 0.5,0.5;  0.625,0.535; 0.75,0.6; 0.875,0.7335; 1,1">
                                          <p:stCondLst>
                                            <p:cond delay="1656"/>
                                          </p:stCondLst>
                                        </p:cTn>
                                        <p:tgtEl>
                                          <p:spTgt spid="82952">
                                            <p:txEl>
                                              <p:pRg st="0" end="0"/>
                                            </p:txEl>
                                          </p:spTgt>
                                        </p:tgtEl>
                                        <p:attrNameLst>
                                          <p:attrName>ppt_y</p:attrName>
                                        </p:attrNameLst>
                                      </p:cBhvr>
                                      <p:tavLst>
                                        <p:tav tm="0" fmla="#ppt_y-sin(pi*$)/81">
                                          <p:val>
                                            <p:fltVal val="0"/>
                                          </p:val>
                                        </p:tav>
                                        <p:tav tm="100000">
                                          <p:val>
                                            <p:fltVal val="1"/>
                                          </p:val>
                                        </p:tav>
                                      </p:tavLst>
                                    </p:anim>
                                    <p:animScale>
                                      <p:cBhvr>
                                        <p:cTn id="117" dur="26">
                                          <p:stCondLst>
                                            <p:cond delay="650"/>
                                          </p:stCondLst>
                                        </p:cTn>
                                        <p:tgtEl>
                                          <p:spTgt spid="82952">
                                            <p:txEl>
                                              <p:pRg st="0" end="0"/>
                                            </p:txEl>
                                          </p:spTgt>
                                        </p:tgtEl>
                                      </p:cBhvr>
                                      <p:to x="100000" y="60000"/>
                                    </p:animScale>
                                    <p:animScale>
                                      <p:cBhvr>
                                        <p:cTn id="118" dur="166" decel="50000">
                                          <p:stCondLst>
                                            <p:cond delay="676"/>
                                          </p:stCondLst>
                                        </p:cTn>
                                        <p:tgtEl>
                                          <p:spTgt spid="82952">
                                            <p:txEl>
                                              <p:pRg st="0" end="0"/>
                                            </p:txEl>
                                          </p:spTgt>
                                        </p:tgtEl>
                                      </p:cBhvr>
                                      <p:to x="100000" y="100000"/>
                                    </p:animScale>
                                    <p:animScale>
                                      <p:cBhvr>
                                        <p:cTn id="119" dur="26">
                                          <p:stCondLst>
                                            <p:cond delay="1312"/>
                                          </p:stCondLst>
                                        </p:cTn>
                                        <p:tgtEl>
                                          <p:spTgt spid="82952">
                                            <p:txEl>
                                              <p:pRg st="0" end="0"/>
                                            </p:txEl>
                                          </p:spTgt>
                                        </p:tgtEl>
                                      </p:cBhvr>
                                      <p:to x="100000" y="80000"/>
                                    </p:animScale>
                                    <p:animScale>
                                      <p:cBhvr>
                                        <p:cTn id="120" dur="166" decel="50000">
                                          <p:stCondLst>
                                            <p:cond delay="1338"/>
                                          </p:stCondLst>
                                        </p:cTn>
                                        <p:tgtEl>
                                          <p:spTgt spid="82952">
                                            <p:txEl>
                                              <p:pRg st="0" end="0"/>
                                            </p:txEl>
                                          </p:spTgt>
                                        </p:tgtEl>
                                      </p:cBhvr>
                                      <p:to x="100000" y="100000"/>
                                    </p:animScale>
                                    <p:animScale>
                                      <p:cBhvr>
                                        <p:cTn id="121" dur="26">
                                          <p:stCondLst>
                                            <p:cond delay="1642"/>
                                          </p:stCondLst>
                                        </p:cTn>
                                        <p:tgtEl>
                                          <p:spTgt spid="82952">
                                            <p:txEl>
                                              <p:pRg st="0" end="0"/>
                                            </p:txEl>
                                          </p:spTgt>
                                        </p:tgtEl>
                                      </p:cBhvr>
                                      <p:to x="100000" y="90000"/>
                                    </p:animScale>
                                    <p:animScale>
                                      <p:cBhvr>
                                        <p:cTn id="122" dur="166" decel="50000">
                                          <p:stCondLst>
                                            <p:cond delay="1668"/>
                                          </p:stCondLst>
                                        </p:cTn>
                                        <p:tgtEl>
                                          <p:spTgt spid="82952">
                                            <p:txEl>
                                              <p:pRg st="0" end="0"/>
                                            </p:txEl>
                                          </p:spTgt>
                                        </p:tgtEl>
                                      </p:cBhvr>
                                      <p:to x="100000" y="100000"/>
                                    </p:animScale>
                                    <p:animScale>
                                      <p:cBhvr>
                                        <p:cTn id="123" dur="26">
                                          <p:stCondLst>
                                            <p:cond delay="1808"/>
                                          </p:stCondLst>
                                        </p:cTn>
                                        <p:tgtEl>
                                          <p:spTgt spid="82952">
                                            <p:txEl>
                                              <p:pRg st="0" end="0"/>
                                            </p:txEl>
                                          </p:spTgt>
                                        </p:tgtEl>
                                      </p:cBhvr>
                                      <p:to x="100000" y="95000"/>
                                    </p:animScale>
                                    <p:animScale>
                                      <p:cBhvr>
                                        <p:cTn id="124" dur="166" decel="50000">
                                          <p:stCondLst>
                                            <p:cond delay="1834"/>
                                          </p:stCondLst>
                                        </p:cTn>
                                        <p:tgtEl>
                                          <p:spTgt spid="82952">
                                            <p:txEl>
                                              <p:pRg st="0" end="0"/>
                                            </p:txEl>
                                          </p:spTgt>
                                        </p:tgtEl>
                                      </p:cBhvr>
                                      <p:to x="100000" y="100000"/>
                                    </p:animScale>
                                  </p:childTnLst>
                                </p:cTn>
                              </p:par>
                              <p:par>
                                <p:cTn id="125" presetID="26" presetClass="entr" presetSubtype="0" fill="hold" grpId="0" nodeType="withEffect">
                                  <p:stCondLst>
                                    <p:cond delay="0"/>
                                  </p:stCondLst>
                                  <p:childTnLst>
                                    <p:set>
                                      <p:cBhvr>
                                        <p:cTn id="126" dur="1" fill="hold">
                                          <p:stCondLst>
                                            <p:cond delay="0"/>
                                          </p:stCondLst>
                                        </p:cTn>
                                        <p:tgtEl>
                                          <p:spTgt spid="82952">
                                            <p:txEl>
                                              <p:pRg st="1" end="1"/>
                                            </p:txEl>
                                          </p:spTgt>
                                        </p:tgtEl>
                                        <p:attrNameLst>
                                          <p:attrName>style.visibility</p:attrName>
                                        </p:attrNameLst>
                                      </p:cBhvr>
                                      <p:to>
                                        <p:strVal val="visible"/>
                                      </p:to>
                                    </p:set>
                                    <p:animEffect transition="in" filter="wipe(down)">
                                      <p:cBhvr>
                                        <p:cTn id="127" dur="580">
                                          <p:stCondLst>
                                            <p:cond delay="0"/>
                                          </p:stCondLst>
                                        </p:cTn>
                                        <p:tgtEl>
                                          <p:spTgt spid="82952">
                                            <p:txEl>
                                              <p:pRg st="1" end="1"/>
                                            </p:txEl>
                                          </p:spTgt>
                                        </p:tgtEl>
                                      </p:cBhvr>
                                    </p:animEffect>
                                    <p:anim calcmode="lin" valueType="num">
                                      <p:cBhvr>
                                        <p:cTn id="128" dur="1822" tmFilter="0,0; 0.14,0.36; 0.43,0.73; 0.71,0.91; 1.0,1.0">
                                          <p:stCondLst>
                                            <p:cond delay="0"/>
                                          </p:stCondLst>
                                        </p:cTn>
                                        <p:tgtEl>
                                          <p:spTgt spid="82952">
                                            <p:txEl>
                                              <p:pRg st="1" end="1"/>
                                            </p:txEl>
                                          </p:spTgt>
                                        </p:tgtEl>
                                        <p:attrNameLst>
                                          <p:attrName>ppt_x</p:attrName>
                                        </p:attrNameLst>
                                      </p:cBhvr>
                                      <p:tavLst>
                                        <p:tav tm="0">
                                          <p:val>
                                            <p:strVal val="#ppt_x-0.25"/>
                                          </p:val>
                                        </p:tav>
                                        <p:tav tm="100000">
                                          <p:val>
                                            <p:strVal val="#ppt_x"/>
                                          </p:val>
                                        </p:tav>
                                      </p:tavLst>
                                    </p:anim>
                                    <p:anim calcmode="lin" valueType="num">
                                      <p:cBhvr>
                                        <p:cTn id="129" dur="664" tmFilter="0.0,0.0; 0.25,0.07; 0.50,0.2; 0.75,0.467; 1.0,1.0">
                                          <p:stCondLst>
                                            <p:cond delay="0"/>
                                          </p:stCondLst>
                                        </p:cTn>
                                        <p:tgtEl>
                                          <p:spTgt spid="82952">
                                            <p:txEl>
                                              <p:pRg st="1" end="1"/>
                                            </p:txEl>
                                          </p:spTgt>
                                        </p:tgtEl>
                                        <p:attrNameLst>
                                          <p:attrName>ppt_y</p:attrName>
                                        </p:attrNameLst>
                                      </p:cBhvr>
                                      <p:tavLst>
                                        <p:tav tm="0" fmla="#ppt_y-sin(pi*$)/3">
                                          <p:val>
                                            <p:fltVal val="0.5"/>
                                          </p:val>
                                        </p:tav>
                                        <p:tav tm="100000">
                                          <p:val>
                                            <p:fltVal val="1"/>
                                          </p:val>
                                        </p:tav>
                                      </p:tavLst>
                                    </p:anim>
                                    <p:anim calcmode="lin" valueType="num">
                                      <p:cBhvr>
                                        <p:cTn id="130" dur="664" tmFilter="0, 0; 0.125,0.2665; 0.25,0.4; 0.375,0.465; 0.5,0.5;  0.625,0.535; 0.75,0.6; 0.875,0.7335; 1,1">
                                          <p:stCondLst>
                                            <p:cond delay="664"/>
                                          </p:stCondLst>
                                        </p:cTn>
                                        <p:tgtEl>
                                          <p:spTgt spid="82952">
                                            <p:txEl>
                                              <p:pRg st="1" end="1"/>
                                            </p:txEl>
                                          </p:spTgt>
                                        </p:tgtEl>
                                        <p:attrNameLst>
                                          <p:attrName>ppt_y</p:attrName>
                                        </p:attrNameLst>
                                      </p:cBhvr>
                                      <p:tavLst>
                                        <p:tav tm="0" fmla="#ppt_y-sin(pi*$)/9">
                                          <p:val>
                                            <p:fltVal val="0"/>
                                          </p:val>
                                        </p:tav>
                                        <p:tav tm="100000">
                                          <p:val>
                                            <p:fltVal val="1"/>
                                          </p:val>
                                        </p:tav>
                                      </p:tavLst>
                                    </p:anim>
                                    <p:anim calcmode="lin" valueType="num">
                                      <p:cBhvr>
                                        <p:cTn id="131" dur="332" tmFilter="0, 0; 0.125,0.2665; 0.25,0.4; 0.375,0.465; 0.5,0.5;  0.625,0.535; 0.75,0.6; 0.875,0.7335; 1,1">
                                          <p:stCondLst>
                                            <p:cond delay="1324"/>
                                          </p:stCondLst>
                                        </p:cTn>
                                        <p:tgtEl>
                                          <p:spTgt spid="82952">
                                            <p:txEl>
                                              <p:pRg st="1" end="1"/>
                                            </p:txEl>
                                          </p:spTgt>
                                        </p:tgtEl>
                                        <p:attrNameLst>
                                          <p:attrName>ppt_y</p:attrName>
                                        </p:attrNameLst>
                                      </p:cBhvr>
                                      <p:tavLst>
                                        <p:tav tm="0" fmla="#ppt_y-sin(pi*$)/27">
                                          <p:val>
                                            <p:fltVal val="0"/>
                                          </p:val>
                                        </p:tav>
                                        <p:tav tm="100000">
                                          <p:val>
                                            <p:fltVal val="1"/>
                                          </p:val>
                                        </p:tav>
                                      </p:tavLst>
                                    </p:anim>
                                    <p:anim calcmode="lin" valueType="num">
                                      <p:cBhvr>
                                        <p:cTn id="132" dur="164" tmFilter="0, 0; 0.125,0.2665; 0.25,0.4; 0.375,0.465; 0.5,0.5;  0.625,0.535; 0.75,0.6; 0.875,0.7335; 1,1">
                                          <p:stCondLst>
                                            <p:cond delay="1656"/>
                                          </p:stCondLst>
                                        </p:cTn>
                                        <p:tgtEl>
                                          <p:spTgt spid="82952">
                                            <p:txEl>
                                              <p:pRg st="1" end="1"/>
                                            </p:txEl>
                                          </p:spTgt>
                                        </p:tgtEl>
                                        <p:attrNameLst>
                                          <p:attrName>ppt_y</p:attrName>
                                        </p:attrNameLst>
                                      </p:cBhvr>
                                      <p:tavLst>
                                        <p:tav tm="0" fmla="#ppt_y-sin(pi*$)/81">
                                          <p:val>
                                            <p:fltVal val="0"/>
                                          </p:val>
                                        </p:tav>
                                        <p:tav tm="100000">
                                          <p:val>
                                            <p:fltVal val="1"/>
                                          </p:val>
                                        </p:tav>
                                      </p:tavLst>
                                    </p:anim>
                                    <p:animScale>
                                      <p:cBhvr>
                                        <p:cTn id="133" dur="26">
                                          <p:stCondLst>
                                            <p:cond delay="650"/>
                                          </p:stCondLst>
                                        </p:cTn>
                                        <p:tgtEl>
                                          <p:spTgt spid="82952">
                                            <p:txEl>
                                              <p:pRg st="1" end="1"/>
                                            </p:txEl>
                                          </p:spTgt>
                                        </p:tgtEl>
                                      </p:cBhvr>
                                      <p:to x="100000" y="60000"/>
                                    </p:animScale>
                                    <p:animScale>
                                      <p:cBhvr>
                                        <p:cTn id="134" dur="166" decel="50000">
                                          <p:stCondLst>
                                            <p:cond delay="676"/>
                                          </p:stCondLst>
                                        </p:cTn>
                                        <p:tgtEl>
                                          <p:spTgt spid="82952">
                                            <p:txEl>
                                              <p:pRg st="1" end="1"/>
                                            </p:txEl>
                                          </p:spTgt>
                                        </p:tgtEl>
                                      </p:cBhvr>
                                      <p:to x="100000" y="100000"/>
                                    </p:animScale>
                                    <p:animScale>
                                      <p:cBhvr>
                                        <p:cTn id="135" dur="26">
                                          <p:stCondLst>
                                            <p:cond delay="1312"/>
                                          </p:stCondLst>
                                        </p:cTn>
                                        <p:tgtEl>
                                          <p:spTgt spid="82952">
                                            <p:txEl>
                                              <p:pRg st="1" end="1"/>
                                            </p:txEl>
                                          </p:spTgt>
                                        </p:tgtEl>
                                      </p:cBhvr>
                                      <p:to x="100000" y="80000"/>
                                    </p:animScale>
                                    <p:animScale>
                                      <p:cBhvr>
                                        <p:cTn id="136" dur="166" decel="50000">
                                          <p:stCondLst>
                                            <p:cond delay="1338"/>
                                          </p:stCondLst>
                                        </p:cTn>
                                        <p:tgtEl>
                                          <p:spTgt spid="82952">
                                            <p:txEl>
                                              <p:pRg st="1" end="1"/>
                                            </p:txEl>
                                          </p:spTgt>
                                        </p:tgtEl>
                                      </p:cBhvr>
                                      <p:to x="100000" y="100000"/>
                                    </p:animScale>
                                    <p:animScale>
                                      <p:cBhvr>
                                        <p:cTn id="137" dur="26">
                                          <p:stCondLst>
                                            <p:cond delay="1642"/>
                                          </p:stCondLst>
                                        </p:cTn>
                                        <p:tgtEl>
                                          <p:spTgt spid="82952">
                                            <p:txEl>
                                              <p:pRg st="1" end="1"/>
                                            </p:txEl>
                                          </p:spTgt>
                                        </p:tgtEl>
                                      </p:cBhvr>
                                      <p:to x="100000" y="90000"/>
                                    </p:animScale>
                                    <p:animScale>
                                      <p:cBhvr>
                                        <p:cTn id="138" dur="166" decel="50000">
                                          <p:stCondLst>
                                            <p:cond delay="1668"/>
                                          </p:stCondLst>
                                        </p:cTn>
                                        <p:tgtEl>
                                          <p:spTgt spid="82952">
                                            <p:txEl>
                                              <p:pRg st="1" end="1"/>
                                            </p:txEl>
                                          </p:spTgt>
                                        </p:tgtEl>
                                      </p:cBhvr>
                                      <p:to x="100000" y="100000"/>
                                    </p:animScale>
                                    <p:animScale>
                                      <p:cBhvr>
                                        <p:cTn id="139" dur="26">
                                          <p:stCondLst>
                                            <p:cond delay="1808"/>
                                          </p:stCondLst>
                                        </p:cTn>
                                        <p:tgtEl>
                                          <p:spTgt spid="82952">
                                            <p:txEl>
                                              <p:pRg st="1" end="1"/>
                                            </p:txEl>
                                          </p:spTgt>
                                        </p:tgtEl>
                                      </p:cBhvr>
                                      <p:to x="100000" y="95000"/>
                                    </p:animScale>
                                    <p:animScale>
                                      <p:cBhvr>
                                        <p:cTn id="140" dur="166" decel="50000">
                                          <p:stCondLst>
                                            <p:cond delay="1834"/>
                                          </p:stCondLst>
                                        </p:cTn>
                                        <p:tgtEl>
                                          <p:spTgt spid="82952">
                                            <p:txEl>
                                              <p:pRg st="1" end="1"/>
                                            </p:txEl>
                                          </p:spTgt>
                                        </p:tgtEl>
                                      </p:cBhvr>
                                      <p:to x="100000" y="100000"/>
                                    </p:animScale>
                                  </p:childTnLst>
                                </p:cTn>
                              </p:par>
                              <p:par>
                                <p:cTn id="141" presetID="26" presetClass="entr" presetSubtype="0" fill="hold" grpId="0" nodeType="withEffect">
                                  <p:stCondLst>
                                    <p:cond delay="0"/>
                                  </p:stCondLst>
                                  <p:childTnLst>
                                    <p:set>
                                      <p:cBhvr>
                                        <p:cTn id="142" dur="1" fill="hold">
                                          <p:stCondLst>
                                            <p:cond delay="0"/>
                                          </p:stCondLst>
                                        </p:cTn>
                                        <p:tgtEl>
                                          <p:spTgt spid="82952">
                                            <p:txEl>
                                              <p:pRg st="2" end="2"/>
                                            </p:txEl>
                                          </p:spTgt>
                                        </p:tgtEl>
                                        <p:attrNameLst>
                                          <p:attrName>style.visibility</p:attrName>
                                        </p:attrNameLst>
                                      </p:cBhvr>
                                      <p:to>
                                        <p:strVal val="visible"/>
                                      </p:to>
                                    </p:set>
                                    <p:animEffect transition="in" filter="wipe(down)">
                                      <p:cBhvr>
                                        <p:cTn id="143" dur="580">
                                          <p:stCondLst>
                                            <p:cond delay="0"/>
                                          </p:stCondLst>
                                        </p:cTn>
                                        <p:tgtEl>
                                          <p:spTgt spid="82952">
                                            <p:txEl>
                                              <p:pRg st="2" end="2"/>
                                            </p:txEl>
                                          </p:spTgt>
                                        </p:tgtEl>
                                      </p:cBhvr>
                                    </p:animEffect>
                                    <p:anim calcmode="lin" valueType="num">
                                      <p:cBhvr>
                                        <p:cTn id="144" dur="1822" tmFilter="0,0; 0.14,0.36; 0.43,0.73; 0.71,0.91; 1.0,1.0">
                                          <p:stCondLst>
                                            <p:cond delay="0"/>
                                          </p:stCondLst>
                                        </p:cTn>
                                        <p:tgtEl>
                                          <p:spTgt spid="82952">
                                            <p:txEl>
                                              <p:pRg st="2" end="2"/>
                                            </p:txEl>
                                          </p:spTgt>
                                        </p:tgtEl>
                                        <p:attrNameLst>
                                          <p:attrName>ppt_x</p:attrName>
                                        </p:attrNameLst>
                                      </p:cBhvr>
                                      <p:tavLst>
                                        <p:tav tm="0">
                                          <p:val>
                                            <p:strVal val="#ppt_x-0.25"/>
                                          </p:val>
                                        </p:tav>
                                        <p:tav tm="100000">
                                          <p:val>
                                            <p:strVal val="#ppt_x"/>
                                          </p:val>
                                        </p:tav>
                                      </p:tavLst>
                                    </p:anim>
                                    <p:anim calcmode="lin" valueType="num">
                                      <p:cBhvr>
                                        <p:cTn id="145" dur="664" tmFilter="0.0,0.0; 0.25,0.07; 0.50,0.2; 0.75,0.467; 1.0,1.0">
                                          <p:stCondLst>
                                            <p:cond delay="0"/>
                                          </p:stCondLst>
                                        </p:cTn>
                                        <p:tgtEl>
                                          <p:spTgt spid="82952">
                                            <p:txEl>
                                              <p:pRg st="2" end="2"/>
                                            </p:txEl>
                                          </p:spTgt>
                                        </p:tgtEl>
                                        <p:attrNameLst>
                                          <p:attrName>ppt_y</p:attrName>
                                        </p:attrNameLst>
                                      </p:cBhvr>
                                      <p:tavLst>
                                        <p:tav tm="0" fmla="#ppt_y-sin(pi*$)/3">
                                          <p:val>
                                            <p:fltVal val="0.5"/>
                                          </p:val>
                                        </p:tav>
                                        <p:tav tm="100000">
                                          <p:val>
                                            <p:fltVal val="1"/>
                                          </p:val>
                                        </p:tav>
                                      </p:tavLst>
                                    </p:anim>
                                    <p:anim calcmode="lin" valueType="num">
                                      <p:cBhvr>
                                        <p:cTn id="146" dur="664" tmFilter="0, 0; 0.125,0.2665; 0.25,0.4; 0.375,0.465; 0.5,0.5;  0.625,0.535; 0.75,0.6; 0.875,0.7335; 1,1">
                                          <p:stCondLst>
                                            <p:cond delay="664"/>
                                          </p:stCondLst>
                                        </p:cTn>
                                        <p:tgtEl>
                                          <p:spTgt spid="82952">
                                            <p:txEl>
                                              <p:pRg st="2" end="2"/>
                                            </p:txEl>
                                          </p:spTgt>
                                        </p:tgtEl>
                                        <p:attrNameLst>
                                          <p:attrName>ppt_y</p:attrName>
                                        </p:attrNameLst>
                                      </p:cBhvr>
                                      <p:tavLst>
                                        <p:tav tm="0" fmla="#ppt_y-sin(pi*$)/9">
                                          <p:val>
                                            <p:fltVal val="0"/>
                                          </p:val>
                                        </p:tav>
                                        <p:tav tm="100000">
                                          <p:val>
                                            <p:fltVal val="1"/>
                                          </p:val>
                                        </p:tav>
                                      </p:tavLst>
                                    </p:anim>
                                    <p:anim calcmode="lin" valueType="num">
                                      <p:cBhvr>
                                        <p:cTn id="147" dur="332" tmFilter="0, 0; 0.125,0.2665; 0.25,0.4; 0.375,0.465; 0.5,0.5;  0.625,0.535; 0.75,0.6; 0.875,0.7335; 1,1">
                                          <p:stCondLst>
                                            <p:cond delay="1324"/>
                                          </p:stCondLst>
                                        </p:cTn>
                                        <p:tgtEl>
                                          <p:spTgt spid="82952">
                                            <p:txEl>
                                              <p:pRg st="2" end="2"/>
                                            </p:txEl>
                                          </p:spTgt>
                                        </p:tgtEl>
                                        <p:attrNameLst>
                                          <p:attrName>ppt_y</p:attrName>
                                        </p:attrNameLst>
                                      </p:cBhvr>
                                      <p:tavLst>
                                        <p:tav tm="0" fmla="#ppt_y-sin(pi*$)/27">
                                          <p:val>
                                            <p:fltVal val="0"/>
                                          </p:val>
                                        </p:tav>
                                        <p:tav tm="100000">
                                          <p:val>
                                            <p:fltVal val="1"/>
                                          </p:val>
                                        </p:tav>
                                      </p:tavLst>
                                    </p:anim>
                                    <p:anim calcmode="lin" valueType="num">
                                      <p:cBhvr>
                                        <p:cTn id="148" dur="164" tmFilter="0, 0; 0.125,0.2665; 0.25,0.4; 0.375,0.465; 0.5,0.5;  0.625,0.535; 0.75,0.6; 0.875,0.7335; 1,1">
                                          <p:stCondLst>
                                            <p:cond delay="1656"/>
                                          </p:stCondLst>
                                        </p:cTn>
                                        <p:tgtEl>
                                          <p:spTgt spid="82952">
                                            <p:txEl>
                                              <p:pRg st="2" end="2"/>
                                            </p:txEl>
                                          </p:spTgt>
                                        </p:tgtEl>
                                        <p:attrNameLst>
                                          <p:attrName>ppt_y</p:attrName>
                                        </p:attrNameLst>
                                      </p:cBhvr>
                                      <p:tavLst>
                                        <p:tav tm="0" fmla="#ppt_y-sin(pi*$)/81">
                                          <p:val>
                                            <p:fltVal val="0"/>
                                          </p:val>
                                        </p:tav>
                                        <p:tav tm="100000">
                                          <p:val>
                                            <p:fltVal val="1"/>
                                          </p:val>
                                        </p:tav>
                                      </p:tavLst>
                                    </p:anim>
                                    <p:animScale>
                                      <p:cBhvr>
                                        <p:cTn id="149" dur="26">
                                          <p:stCondLst>
                                            <p:cond delay="650"/>
                                          </p:stCondLst>
                                        </p:cTn>
                                        <p:tgtEl>
                                          <p:spTgt spid="82952">
                                            <p:txEl>
                                              <p:pRg st="2" end="2"/>
                                            </p:txEl>
                                          </p:spTgt>
                                        </p:tgtEl>
                                      </p:cBhvr>
                                      <p:to x="100000" y="60000"/>
                                    </p:animScale>
                                    <p:animScale>
                                      <p:cBhvr>
                                        <p:cTn id="150" dur="166" decel="50000">
                                          <p:stCondLst>
                                            <p:cond delay="676"/>
                                          </p:stCondLst>
                                        </p:cTn>
                                        <p:tgtEl>
                                          <p:spTgt spid="82952">
                                            <p:txEl>
                                              <p:pRg st="2" end="2"/>
                                            </p:txEl>
                                          </p:spTgt>
                                        </p:tgtEl>
                                      </p:cBhvr>
                                      <p:to x="100000" y="100000"/>
                                    </p:animScale>
                                    <p:animScale>
                                      <p:cBhvr>
                                        <p:cTn id="151" dur="26">
                                          <p:stCondLst>
                                            <p:cond delay="1312"/>
                                          </p:stCondLst>
                                        </p:cTn>
                                        <p:tgtEl>
                                          <p:spTgt spid="82952">
                                            <p:txEl>
                                              <p:pRg st="2" end="2"/>
                                            </p:txEl>
                                          </p:spTgt>
                                        </p:tgtEl>
                                      </p:cBhvr>
                                      <p:to x="100000" y="80000"/>
                                    </p:animScale>
                                    <p:animScale>
                                      <p:cBhvr>
                                        <p:cTn id="152" dur="166" decel="50000">
                                          <p:stCondLst>
                                            <p:cond delay="1338"/>
                                          </p:stCondLst>
                                        </p:cTn>
                                        <p:tgtEl>
                                          <p:spTgt spid="82952">
                                            <p:txEl>
                                              <p:pRg st="2" end="2"/>
                                            </p:txEl>
                                          </p:spTgt>
                                        </p:tgtEl>
                                      </p:cBhvr>
                                      <p:to x="100000" y="100000"/>
                                    </p:animScale>
                                    <p:animScale>
                                      <p:cBhvr>
                                        <p:cTn id="153" dur="26">
                                          <p:stCondLst>
                                            <p:cond delay="1642"/>
                                          </p:stCondLst>
                                        </p:cTn>
                                        <p:tgtEl>
                                          <p:spTgt spid="82952">
                                            <p:txEl>
                                              <p:pRg st="2" end="2"/>
                                            </p:txEl>
                                          </p:spTgt>
                                        </p:tgtEl>
                                      </p:cBhvr>
                                      <p:to x="100000" y="90000"/>
                                    </p:animScale>
                                    <p:animScale>
                                      <p:cBhvr>
                                        <p:cTn id="154" dur="166" decel="50000">
                                          <p:stCondLst>
                                            <p:cond delay="1668"/>
                                          </p:stCondLst>
                                        </p:cTn>
                                        <p:tgtEl>
                                          <p:spTgt spid="82952">
                                            <p:txEl>
                                              <p:pRg st="2" end="2"/>
                                            </p:txEl>
                                          </p:spTgt>
                                        </p:tgtEl>
                                      </p:cBhvr>
                                      <p:to x="100000" y="100000"/>
                                    </p:animScale>
                                    <p:animScale>
                                      <p:cBhvr>
                                        <p:cTn id="155" dur="26">
                                          <p:stCondLst>
                                            <p:cond delay="1808"/>
                                          </p:stCondLst>
                                        </p:cTn>
                                        <p:tgtEl>
                                          <p:spTgt spid="82952">
                                            <p:txEl>
                                              <p:pRg st="2" end="2"/>
                                            </p:txEl>
                                          </p:spTgt>
                                        </p:tgtEl>
                                      </p:cBhvr>
                                      <p:to x="100000" y="95000"/>
                                    </p:animScale>
                                    <p:animScale>
                                      <p:cBhvr>
                                        <p:cTn id="156" dur="166" decel="50000">
                                          <p:stCondLst>
                                            <p:cond delay="1834"/>
                                          </p:stCondLst>
                                        </p:cTn>
                                        <p:tgtEl>
                                          <p:spTgt spid="82952">
                                            <p:txEl>
                                              <p:pRg st="2" end="2"/>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034" grpId="0"/>
      <p:bldP spid="82949" grpId="0" build="p"/>
      <p:bldP spid="82949" grpId="1" build="p"/>
      <p:bldP spid="82950" grpId="0" build="p"/>
      <p:bldP spid="82951" grpId="0" build="p"/>
      <p:bldP spid="82952" grpId="0" build="p"/>
    </p:bld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wrong with this?</a:t>
            </a:r>
            <a:endParaRPr lang="en-GB" dirty="0"/>
          </a:p>
        </p:txBody>
      </p:sp>
      <p:pic>
        <p:nvPicPr>
          <p:cNvPr id="6" name="Content Placeholder 5"/>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rot="17799787">
            <a:off x="617302" y="2594350"/>
            <a:ext cx="2410701" cy="3214268"/>
          </a:xfrm>
        </p:spPr>
      </p:pic>
      <p:sp>
        <p:nvSpPr>
          <p:cNvPr id="4" name="Footer Placeholder 3"/>
          <p:cNvSpPr>
            <a:spLocks noGrp="1"/>
          </p:cNvSpPr>
          <p:nvPr>
            <p:ph type="ftr" sz="quarter" idx="11"/>
          </p:nvPr>
        </p:nvSpPr>
        <p:spPr/>
        <p:txBody>
          <a:bodyPr/>
          <a:lstStyle/>
          <a:p>
            <a:pPr>
              <a:defRPr/>
            </a:pPr>
            <a:r>
              <a:rPr lang="en-GB" smtClean="0"/>
              <a:t>CH2021 postgraduate</a:t>
            </a:r>
            <a:endParaRPr lang="en-GB"/>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pPr>
                <a:defRPr/>
              </a:pPr>
              <a:t>96</a:t>
            </a:fld>
            <a:endParaRPr lang="en-GB"/>
          </a:p>
        </p:txBody>
      </p:sp>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799779" y="2779024"/>
            <a:ext cx="5344221" cy="4008165"/>
          </a:xfrm>
          <a:prstGeom prst="rect">
            <a:avLst/>
          </a:prstGeom>
        </p:spPr>
      </p:pic>
      <p:sp>
        <p:nvSpPr>
          <p:cNvPr id="8" name="TextBox 7"/>
          <p:cNvSpPr txBox="1"/>
          <p:nvPr/>
        </p:nvSpPr>
        <p:spPr>
          <a:xfrm>
            <a:off x="2663283" y="1776513"/>
            <a:ext cx="6713034" cy="830997"/>
          </a:xfrm>
          <a:prstGeom prst="rect">
            <a:avLst/>
          </a:prstGeom>
          <a:noFill/>
        </p:spPr>
        <p:txBody>
          <a:bodyPr wrap="square" rtlCol="0">
            <a:spAutoFit/>
          </a:bodyPr>
          <a:lstStyle/>
          <a:p>
            <a:r>
              <a:rPr lang="en-GB" dirty="0" smtClean="0">
                <a:solidFill>
                  <a:srgbClr val="FFFF00"/>
                </a:solidFill>
              </a:rPr>
              <a:t>October 2020.</a:t>
            </a:r>
          </a:p>
          <a:p>
            <a:r>
              <a:rPr lang="en-GB" dirty="0" smtClean="0">
                <a:solidFill>
                  <a:srgbClr val="FFFF00"/>
                </a:solidFill>
              </a:rPr>
              <a:t>To resident ….</a:t>
            </a:r>
            <a:endParaRPr lang="en-GB" dirty="0">
              <a:solidFill>
                <a:srgbClr val="FFFF00"/>
              </a:solidFill>
            </a:endParaRPr>
          </a:p>
        </p:txBody>
      </p:sp>
    </p:spTree>
    <p:extLst>
      <p:ext uri="{BB962C8B-B14F-4D97-AF65-F5344CB8AC3E}">
        <p14:creationId xmlns:p14="http://schemas.microsoft.com/office/powerpoint/2010/main" val="1301569655"/>
      </p:ext>
    </p:extLst>
  </p:cSld>
  <p:clrMapOvr>
    <a:masterClrMapping/>
  </p:clrMapOvr>
  <p:timing>
    <p:tnLst>
      <p:par>
        <p:cTn id="1" dur="indefinite" restart="never" nodeType="tmRoot"/>
      </p:par>
    </p:tnLst>
  </p:timing>
</p:sld>
</file>

<file path=ppt/slides/slide9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a:xfrm>
            <a:off x="289535" y="185302"/>
            <a:ext cx="7313612" cy="1143000"/>
          </a:xfrm>
        </p:spPr>
        <p:txBody>
          <a:bodyPr lIns="90488" tIns="44450" rIns="90488" bIns="44450" anchor="ctr"/>
          <a:lstStyle/>
          <a:p>
            <a:pPr eaLnBrk="1" hangingPunct="1"/>
            <a:r>
              <a:rPr lang="en-GB" sz="2800" b="1"/>
              <a:t>Coding and Analysis</a:t>
            </a:r>
          </a:p>
        </p:txBody>
      </p:sp>
      <p:sp>
        <p:nvSpPr>
          <p:cNvPr id="45059" name="Rectangle 3"/>
          <p:cNvSpPr>
            <a:spLocks noGrp="1" noChangeArrowheads="1"/>
          </p:cNvSpPr>
          <p:nvPr>
            <p:ph type="body" sz="half" idx="1"/>
          </p:nvPr>
        </p:nvSpPr>
        <p:spPr>
          <a:xfrm>
            <a:off x="323528" y="1705006"/>
            <a:ext cx="3586162" cy="4114800"/>
          </a:xfrm>
        </p:spPr>
        <p:txBody>
          <a:bodyPr lIns="90488" tIns="44450" rIns="90488" bIns="44450"/>
          <a:lstStyle/>
          <a:p>
            <a:pPr eaLnBrk="1" hangingPunct="1"/>
            <a:r>
              <a:rPr lang="en-GB" sz="2500" b="1" dirty="0"/>
              <a:t>Coding</a:t>
            </a:r>
          </a:p>
          <a:p>
            <a:pPr eaLnBrk="1" hangingPunct="1"/>
            <a:r>
              <a:rPr lang="en-GB" sz="2500" b="1" dirty="0"/>
              <a:t>Identify responses</a:t>
            </a:r>
          </a:p>
          <a:p>
            <a:pPr lvl="1" eaLnBrk="1" hangingPunct="1"/>
            <a:r>
              <a:rPr lang="en-GB" sz="2100" dirty="0">
                <a:solidFill>
                  <a:srgbClr val="FFFF00"/>
                </a:solidFill>
              </a:rPr>
              <a:t>Closed</a:t>
            </a:r>
          </a:p>
          <a:p>
            <a:pPr lvl="1" eaLnBrk="1" hangingPunct="1"/>
            <a:r>
              <a:rPr lang="en-GB" sz="2100" dirty="0">
                <a:solidFill>
                  <a:srgbClr val="FFFF00"/>
                </a:solidFill>
              </a:rPr>
              <a:t>Open</a:t>
            </a:r>
          </a:p>
          <a:p>
            <a:pPr eaLnBrk="1" hangingPunct="1"/>
            <a:r>
              <a:rPr lang="en-GB" sz="2500" b="1" dirty="0"/>
              <a:t>Analysis</a:t>
            </a:r>
          </a:p>
          <a:p>
            <a:pPr eaLnBrk="1" hangingPunct="1">
              <a:buFont typeface="Wingdings" pitchFamily="2" charset="2"/>
              <a:buNone/>
            </a:pPr>
            <a:endParaRPr lang="en-GB" sz="2500" b="1" dirty="0"/>
          </a:p>
          <a:p>
            <a:pPr eaLnBrk="1" hangingPunct="1"/>
            <a:r>
              <a:rPr lang="en-GB" sz="2500" b="1" dirty="0"/>
              <a:t>Conclusion</a:t>
            </a:r>
          </a:p>
        </p:txBody>
      </p:sp>
      <p:sp>
        <p:nvSpPr>
          <p:cNvPr id="4099" name="Footer Placeholder 5"/>
          <p:cNvSpPr>
            <a:spLocks noGrp="1"/>
          </p:cNvSpPr>
          <p:nvPr>
            <p:ph type="ftr" sz="quarter" idx="11"/>
          </p:nvPr>
        </p:nvSpPr>
        <p:spPr>
          <a:noFill/>
        </p:spPr>
        <p:txBody>
          <a:bodyPr/>
          <a:lstStyle/>
          <a:p>
            <a:r>
              <a:rPr lang="en-GB" smtClean="0"/>
              <a:t>CH2021 postgraduate</a:t>
            </a:r>
            <a:endParaRPr lang="en-GB"/>
          </a:p>
        </p:txBody>
      </p:sp>
      <p:sp>
        <p:nvSpPr>
          <p:cNvPr id="4100" name="Slide Number Placeholder 6"/>
          <p:cNvSpPr>
            <a:spLocks noGrp="1"/>
          </p:cNvSpPr>
          <p:nvPr>
            <p:ph type="sldNum" sz="quarter" idx="12"/>
          </p:nvPr>
        </p:nvSpPr>
        <p:spPr>
          <a:noFill/>
        </p:spPr>
        <p:txBody>
          <a:bodyPr/>
          <a:lstStyle/>
          <a:p>
            <a:fld id="{7CFE3BED-9B91-49F6-BB84-661E47CF50DF}" type="slidenum">
              <a:rPr lang="en-GB" smtClean="0"/>
              <a:pPr/>
              <a:t>97</a:t>
            </a:fld>
            <a:endParaRPr lang="en-GB"/>
          </a:p>
        </p:txBody>
      </p:sp>
      <p:pic>
        <p:nvPicPr>
          <p:cNvPr id="4" name="Picture 3"/>
          <p:cNvPicPr>
            <a:picLocks noChangeAspect="1"/>
          </p:cNvPicPr>
          <p:nvPr/>
        </p:nvPicPr>
        <p:blipFill>
          <a:blip r:embed="rId3"/>
          <a:stretch>
            <a:fillRect/>
          </a:stretch>
        </p:blipFill>
        <p:spPr>
          <a:xfrm>
            <a:off x="4470791" y="3128301"/>
            <a:ext cx="4227916" cy="3415970"/>
          </a:xfrm>
          <a:prstGeom prst="rect">
            <a:avLst/>
          </a:prstGeom>
        </p:spPr>
      </p:pic>
      <p:pic>
        <p:nvPicPr>
          <p:cNvPr id="5" name="Picture 4"/>
          <p:cNvPicPr>
            <a:picLocks noChangeAspect="1"/>
          </p:cNvPicPr>
          <p:nvPr/>
        </p:nvPicPr>
        <p:blipFill>
          <a:blip r:embed="rId4"/>
          <a:stretch>
            <a:fillRect/>
          </a:stretch>
        </p:blipFill>
        <p:spPr>
          <a:xfrm>
            <a:off x="5131198" y="756802"/>
            <a:ext cx="2907102" cy="1936857"/>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5058"/>
                                        </p:tgtEl>
                                        <p:attrNameLst>
                                          <p:attrName>style.visibility</p:attrName>
                                        </p:attrNameLst>
                                      </p:cBhvr>
                                      <p:to>
                                        <p:strVal val="visible"/>
                                      </p:to>
                                    </p:set>
                                    <p:animEffect transition="in" filter="fade">
                                      <p:cBhvr>
                                        <p:cTn id="7" dur="2000"/>
                                        <p:tgtEl>
                                          <p:spTgt spid="4505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5059">
                                            <p:txEl>
                                              <p:pRg st="0" end="0"/>
                                            </p:txEl>
                                          </p:spTgt>
                                        </p:tgtEl>
                                        <p:attrNameLst>
                                          <p:attrName>style.visibility</p:attrName>
                                        </p:attrNameLst>
                                      </p:cBhvr>
                                      <p:to>
                                        <p:strVal val="visible"/>
                                      </p:to>
                                    </p:set>
                                    <p:animEffect transition="in" filter="fade">
                                      <p:cBhvr>
                                        <p:cTn id="10" dur="2000"/>
                                        <p:tgtEl>
                                          <p:spTgt spid="45059">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45059">
                                            <p:txEl>
                                              <p:pRg st="1" end="1"/>
                                            </p:txEl>
                                          </p:spTgt>
                                        </p:tgtEl>
                                        <p:attrNameLst>
                                          <p:attrName>style.visibility</p:attrName>
                                        </p:attrNameLst>
                                      </p:cBhvr>
                                      <p:to>
                                        <p:strVal val="visible"/>
                                      </p:to>
                                    </p:set>
                                    <p:animEffect transition="in" filter="fade">
                                      <p:cBhvr>
                                        <p:cTn id="15" dur="2000"/>
                                        <p:tgtEl>
                                          <p:spTgt spid="45059">
                                            <p:txEl>
                                              <p:pRg st="1" end="1"/>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45059">
                                            <p:txEl>
                                              <p:pRg st="2" end="2"/>
                                            </p:txEl>
                                          </p:spTgt>
                                        </p:tgtEl>
                                        <p:attrNameLst>
                                          <p:attrName>style.visibility</p:attrName>
                                        </p:attrNameLst>
                                      </p:cBhvr>
                                      <p:to>
                                        <p:strVal val="visible"/>
                                      </p:to>
                                    </p:set>
                                    <p:animEffect transition="in" filter="fade">
                                      <p:cBhvr>
                                        <p:cTn id="18" dur="2000"/>
                                        <p:tgtEl>
                                          <p:spTgt spid="45059">
                                            <p:txEl>
                                              <p:pRg st="2" end="2"/>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45059">
                                            <p:txEl>
                                              <p:pRg st="3" end="3"/>
                                            </p:txEl>
                                          </p:spTgt>
                                        </p:tgtEl>
                                        <p:attrNameLst>
                                          <p:attrName>style.visibility</p:attrName>
                                        </p:attrNameLst>
                                      </p:cBhvr>
                                      <p:to>
                                        <p:strVal val="visible"/>
                                      </p:to>
                                    </p:set>
                                    <p:animEffect transition="in" filter="fade">
                                      <p:cBhvr>
                                        <p:cTn id="21" dur="2000"/>
                                        <p:tgtEl>
                                          <p:spTgt spid="45059">
                                            <p:txEl>
                                              <p:pRg st="3" end="3"/>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45059">
                                            <p:txEl>
                                              <p:pRg st="4" end="4"/>
                                            </p:txEl>
                                          </p:spTgt>
                                        </p:tgtEl>
                                        <p:attrNameLst>
                                          <p:attrName>style.visibility</p:attrName>
                                        </p:attrNameLst>
                                      </p:cBhvr>
                                      <p:to>
                                        <p:strVal val="visible"/>
                                      </p:to>
                                    </p:set>
                                    <p:animEffect transition="in" filter="fade">
                                      <p:cBhvr>
                                        <p:cTn id="26" dur="2000"/>
                                        <p:tgtEl>
                                          <p:spTgt spid="45059">
                                            <p:txEl>
                                              <p:pRg st="4" end="4"/>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45059">
                                            <p:txEl>
                                              <p:pRg st="6" end="6"/>
                                            </p:txEl>
                                          </p:spTgt>
                                        </p:tgtEl>
                                        <p:attrNameLst>
                                          <p:attrName>style.visibility</p:attrName>
                                        </p:attrNameLst>
                                      </p:cBhvr>
                                      <p:to>
                                        <p:strVal val="visible"/>
                                      </p:to>
                                    </p:set>
                                    <p:animEffect transition="in" filter="fade">
                                      <p:cBhvr>
                                        <p:cTn id="31" dur="2000"/>
                                        <p:tgtEl>
                                          <p:spTgt spid="45059">
                                            <p:txEl>
                                              <p:pRg st="6" end="6"/>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6" presetClass="entr" presetSubtype="16" fill="hold" grpId="1" nodeType="clickEffect">
                                  <p:stCondLst>
                                    <p:cond delay="0"/>
                                  </p:stCondLst>
                                  <p:childTnLst>
                                    <p:set>
                                      <p:cBhvr>
                                        <p:cTn id="35" dur="1" fill="hold">
                                          <p:stCondLst>
                                            <p:cond delay="0"/>
                                          </p:stCondLst>
                                        </p:cTn>
                                        <p:tgtEl>
                                          <p:spTgt spid="45059">
                                            <p:txEl>
                                              <p:pRg st="0" end="0"/>
                                            </p:txEl>
                                          </p:spTgt>
                                        </p:tgtEl>
                                        <p:attrNameLst>
                                          <p:attrName>style.visibility</p:attrName>
                                        </p:attrNameLst>
                                      </p:cBhvr>
                                      <p:to>
                                        <p:strVal val="visible"/>
                                      </p:to>
                                    </p:set>
                                    <p:animEffect transition="in" filter="circle(in)">
                                      <p:cBhvr>
                                        <p:cTn id="36" dur="2000"/>
                                        <p:tgtEl>
                                          <p:spTgt spid="45059">
                                            <p:txEl>
                                              <p:pRg st="0" end="0"/>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6" presetClass="entr" presetSubtype="16" fill="hold" grpId="1" nodeType="clickEffect">
                                  <p:stCondLst>
                                    <p:cond delay="0"/>
                                  </p:stCondLst>
                                  <p:childTnLst>
                                    <p:set>
                                      <p:cBhvr>
                                        <p:cTn id="40" dur="1" fill="hold">
                                          <p:stCondLst>
                                            <p:cond delay="0"/>
                                          </p:stCondLst>
                                        </p:cTn>
                                        <p:tgtEl>
                                          <p:spTgt spid="45059">
                                            <p:txEl>
                                              <p:pRg st="1" end="1"/>
                                            </p:txEl>
                                          </p:spTgt>
                                        </p:tgtEl>
                                        <p:attrNameLst>
                                          <p:attrName>style.visibility</p:attrName>
                                        </p:attrNameLst>
                                      </p:cBhvr>
                                      <p:to>
                                        <p:strVal val="visible"/>
                                      </p:to>
                                    </p:set>
                                    <p:animEffect transition="in" filter="circle(in)">
                                      <p:cBhvr>
                                        <p:cTn id="41" dur="2000"/>
                                        <p:tgtEl>
                                          <p:spTgt spid="45059">
                                            <p:txEl>
                                              <p:pRg st="1" end="1"/>
                                            </p:txEl>
                                          </p:spTgt>
                                        </p:tgtEl>
                                      </p:cBhvr>
                                    </p:animEffect>
                                  </p:childTnLst>
                                </p:cTn>
                              </p:par>
                              <p:par>
                                <p:cTn id="42" presetID="6" presetClass="entr" presetSubtype="16" fill="hold" grpId="1" nodeType="withEffect">
                                  <p:stCondLst>
                                    <p:cond delay="0"/>
                                  </p:stCondLst>
                                  <p:childTnLst>
                                    <p:set>
                                      <p:cBhvr>
                                        <p:cTn id="43" dur="1" fill="hold">
                                          <p:stCondLst>
                                            <p:cond delay="0"/>
                                          </p:stCondLst>
                                        </p:cTn>
                                        <p:tgtEl>
                                          <p:spTgt spid="45059">
                                            <p:txEl>
                                              <p:pRg st="2" end="2"/>
                                            </p:txEl>
                                          </p:spTgt>
                                        </p:tgtEl>
                                        <p:attrNameLst>
                                          <p:attrName>style.visibility</p:attrName>
                                        </p:attrNameLst>
                                      </p:cBhvr>
                                      <p:to>
                                        <p:strVal val="visible"/>
                                      </p:to>
                                    </p:set>
                                    <p:animEffect transition="in" filter="circle(in)">
                                      <p:cBhvr>
                                        <p:cTn id="44" dur="2000"/>
                                        <p:tgtEl>
                                          <p:spTgt spid="45059">
                                            <p:txEl>
                                              <p:pRg st="2" end="2"/>
                                            </p:txEl>
                                          </p:spTgt>
                                        </p:tgtEl>
                                      </p:cBhvr>
                                    </p:animEffect>
                                  </p:childTnLst>
                                </p:cTn>
                              </p:par>
                              <p:par>
                                <p:cTn id="45" presetID="6" presetClass="entr" presetSubtype="16" fill="hold" grpId="1" nodeType="withEffect">
                                  <p:stCondLst>
                                    <p:cond delay="0"/>
                                  </p:stCondLst>
                                  <p:childTnLst>
                                    <p:set>
                                      <p:cBhvr>
                                        <p:cTn id="46" dur="1" fill="hold">
                                          <p:stCondLst>
                                            <p:cond delay="0"/>
                                          </p:stCondLst>
                                        </p:cTn>
                                        <p:tgtEl>
                                          <p:spTgt spid="45059">
                                            <p:txEl>
                                              <p:pRg st="3" end="3"/>
                                            </p:txEl>
                                          </p:spTgt>
                                        </p:tgtEl>
                                        <p:attrNameLst>
                                          <p:attrName>style.visibility</p:attrName>
                                        </p:attrNameLst>
                                      </p:cBhvr>
                                      <p:to>
                                        <p:strVal val="visible"/>
                                      </p:to>
                                    </p:set>
                                    <p:animEffect transition="in" filter="circle(in)">
                                      <p:cBhvr>
                                        <p:cTn id="47" dur="2000"/>
                                        <p:tgtEl>
                                          <p:spTgt spid="45059">
                                            <p:txEl>
                                              <p:pRg st="3" end="3"/>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6" presetClass="entr" presetSubtype="16" fill="hold" grpId="1" nodeType="clickEffect">
                                  <p:stCondLst>
                                    <p:cond delay="0"/>
                                  </p:stCondLst>
                                  <p:childTnLst>
                                    <p:set>
                                      <p:cBhvr>
                                        <p:cTn id="51" dur="1" fill="hold">
                                          <p:stCondLst>
                                            <p:cond delay="0"/>
                                          </p:stCondLst>
                                        </p:cTn>
                                        <p:tgtEl>
                                          <p:spTgt spid="45059">
                                            <p:txEl>
                                              <p:pRg st="4" end="4"/>
                                            </p:txEl>
                                          </p:spTgt>
                                        </p:tgtEl>
                                        <p:attrNameLst>
                                          <p:attrName>style.visibility</p:attrName>
                                        </p:attrNameLst>
                                      </p:cBhvr>
                                      <p:to>
                                        <p:strVal val="visible"/>
                                      </p:to>
                                    </p:set>
                                    <p:animEffect transition="in" filter="circle(in)">
                                      <p:cBhvr>
                                        <p:cTn id="52" dur="2000"/>
                                        <p:tgtEl>
                                          <p:spTgt spid="45059">
                                            <p:txEl>
                                              <p:pRg st="4" end="4"/>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6" presetClass="entr" presetSubtype="16" fill="hold" grpId="1" nodeType="clickEffect">
                                  <p:stCondLst>
                                    <p:cond delay="0"/>
                                  </p:stCondLst>
                                  <p:childTnLst>
                                    <p:set>
                                      <p:cBhvr>
                                        <p:cTn id="56" dur="1" fill="hold">
                                          <p:stCondLst>
                                            <p:cond delay="0"/>
                                          </p:stCondLst>
                                        </p:cTn>
                                        <p:tgtEl>
                                          <p:spTgt spid="45059">
                                            <p:txEl>
                                              <p:pRg st="6" end="6"/>
                                            </p:txEl>
                                          </p:spTgt>
                                        </p:tgtEl>
                                        <p:attrNameLst>
                                          <p:attrName>style.visibility</p:attrName>
                                        </p:attrNameLst>
                                      </p:cBhvr>
                                      <p:to>
                                        <p:strVal val="visible"/>
                                      </p:to>
                                    </p:set>
                                    <p:animEffect transition="in" filter="circle(in)">
                                      <p:cBhvr>
                                        <p:cTn id="57" dur="2000"/>
                                        <p:tgtEl>
                                          <p:spTgt spid="45059">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5058" grpId="0"/>
      <p:bldP spid="45059" grpId="0" build="p"/>
      <p:bldP spid="45059" grpId="1" build="p"/>
    </p:bldLst>
  </p:timing>
</p:sld>
</file>

<file path=ppt/slides/slide9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6082" name="Rectangle 2"/>
          <p:cNvSpPr>
            <a:spLocks noGrp="1" noChangeArrowheads="1"/>
          </p:cNvSpPr>
          <p:nvPr>
            <p:ph type="ctrTitle"/>
          </p:nvPr>
        </p:nvSpPr>
        <p:spPr>
          <a:xfrm>
            <a:off x="838200" y="838200"/>
            <a:ext cx="7772400" cy="1143000"/>
          </a:xfrm>
        </p:spPr>
        <p:txBody>
          <a:bodyPr lIns="90488" tIns="44450" rIns="90488" bIns="44450" anchor="ctr"/>
          <a:lstStyle/>
          <a:p>
            <a:pPr eaLnBrk="1" hangingPunct="1"/>
            <a:r>
              <a:rPr lang="en-GB" sz="3200" b="1"/>
              <a:t>Interview Design</a:t>
            </a:r>
            <a:br>
              <a:rPr lang="en-GB" sz="3200" b="1"/>
            </a:br>
            <a:endParaRPr lang="en-GB" sz="3200" b="1"/>
          </a:p>
        </p:txBody>
      </p:sp>
      <p:sp>
        <p:nvSpPr>
          <p:cNvPr id="46083" name="Rectangle 3"/>
          <p:cNvSpPr>
            <a:spLocks noGrp="1" noChangeArrowheads="1"/>
          </p:cNvSpPr>
          <p:nvPr>
            <p:ph type="subTitle" idx="1"/>
          </p:nvPr>
        </p:nvSpPr>
        <p:spPr>
          <a:xfrm rot="20921009">
            <a:off x="870992" y="3453713"/>
            <a:ext cx="7402016" cy="2448470"/>
          </a:xfrm>
        </p:spPr>
        <p:txBody>
          <a:bodyPr lIns="90488" tIns="44450" rIns="90488" bIns="44450">
            <a:normAutofit lnSpcReduction="10000"/>
          </a:bodyPr>
          <a:lstStyle/>
          <a:p>
            <a:pPr algn="l" eaLnBrk="1" hangingPunct="1"/>
            <a:r>
              <a:rPr lang="en-GB" sz="2500" dirty="0">
                <a:solidFill>
                  <a:srgbClr val="FFFF00"/>
                </a:solidFill>
              </a:rPr>
              <a:t>“Interviews are encounters between a researcher and a respondent in which the latter is asked a series of q’s relevant to the subject of the research.   The respondent’s answers constitute the raw data analysed at a later point in time by the researcher.” </a:t>
            </a:r>
          </a:p>
          <a:p>
            <a:pPr eaLnBrk="1" hangingPunct="1"/>
            <a:r>
              <a:rPr lang="en-GB" sz="2500" dirty="0"/>
              <a:t>(</a:t>
            </a:r>
            <a:r>
              <a:rPr lang="en-GB" sz="2500" dirty="0" err="1"/>
              <a:t>Ackroyd</a:t>
            </a:r>
            <a:r>
              <a:rPr lang="en-GB" sz="2500" dirty="0"/>
              <a:t> &amp; Hughes, 2015: 66)</a:t>
            </a:r>
          </a:p>
        </p:txBody>
      </p:sp>
      <p:sp>
        <p:nvSpPr>
          <p:cNvPr id="83970" name="Rectangle 9"/>
          <p:cNvSpPr>
            <a:spLocks noGrp="1" noChangeArrowheads="1"/>
          </p:cNvSpPr>
          <p:nvPr>
            <p:ph type="ftr" sz="quarter" idx="11"/>
          </p:nvPr>
        </p:nvSpPr>
        <p:spPr>
          <a:noFill/>
        </p:spPr>
        <p:txBody>
          <a:bodyPr/>
          <a:lstStyle/>
          <a:p>
            <a:r>
              <a:rPr lang="en-GB" smtClean="0"/>
              <a:t>CH2021 postgraduate</a:t>
            </a:r>
            <a:endParaRPr lang="en-GB"/>
          </a:p>
        </p:txBody>
      </p:sp>
      <p:sp>
        <p:nvSpPr>
          <p:cNvPr id="83971" name="Rectangle 10"/>
          <p:cNvSpPr>
            <a:spLocks noGrp="1" noChangeArrowheads="1"/>
          </p:cNvSpPr>
          <p:nvPr>
            <p:ph type="sldNum" sz="quarter" idx="12"/>
          </p:nvPr>
        </p:nvSpPr>
        <p:spPr>
          <a:noFill/>
        </p:spPr>
        <p:txBody>
          <a:bodyPr/>
          <a:lstStyle/>
          <a:p>
            <a:fld id="{B3CF42AF-020D-4DC8-9CF7-1C39D73BC3D5}" type="slidenum">
              <a:rPr lang="en-GB" smtClean="0"/>
              <a:pPr/>
              <a:t>98</a:t>
            </a:fld>
            <a:endParaRPr lang="en-GB"/>
          </a:p>
        </p:txBody>
      </p:sp>
      <p:pic>
        <p:nvPicPr>
          <p:cNvPr id="3" name="Picture 2"/>
          <p:cNvPicPr>
            <a:picLocks noChangeAspect="1"/>
          </p:cNvPicPr>
          <p:nvPr/>
        </p:nvPicPr>
        <p:blipFill>
          <a:blip r:embed="rId3"/>
          <a:stretch>
            <a:fillRect/>
          </a:stretch>
        </p:blipFill>
        <p:spPr>
          <a:xfrm>
            <a:off x="273170" y="187715"/>
            <a:ext cx="4451230" cy="2968936"/>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6082"/>
                                        </p:tgtEl>
                                        <p:attrNameLst>
                                          <p:attrName>style.visibility</p:attrName>
                                        </p:attrNameLst>
                                      </p:cBhvr>
                                      <p:to>
                                        <p:strVal val="visible"/>
                                      </p:to>
                                    </p:set>
                                    <p:animEffect transition="in" filter="fade">
                                      <p:cBhvr>
                                        <p:cTn id="7" dur="2000"/>
                                        <p:tgtEl>
                                          <p:spTgt spid="4608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6083"/>
                                        </p:tgtEl>
                                        <p:attrNameLst>
                                          <p:attrName>style.visibility</p:attrName>
                                        </p:attrNameLst>
                                      </p:cBhvr>
                                      <p:to>
                                        <p:strVal val="visible"/>
                                      </p:to>
                                    </p:set>
                                    <p:animEffect transition="in" filter="fade">
                                      <p:cBhvr>
                                        <p:cTn id="10" dur="2000"/>
                                        <p:tgtEl>
                                          <p:spTgt spid="4608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082" grpId="0"/>
      <p:bldP spid="46083" grpId="0"/>
    </p:bldLst>
  </p:timing>
</p:sld>
</file>

<file path=ppt/slides/slide9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lIns="90488" tIns="44450" rIns="90488" bIns="44450" anchor="ctr"/>
          <a:lstStyle/>
          <a:p>
            <a:pPr eaLnBrk="1" hangingPunct="1"/>
            <a:r>
              <a:rPr lang="en-GB" sz="2800" b="1"/>
              <a:t>Types of Interview</a:t>
            </a:r>
          </a:p>
        </p:txBody>
      </p:sp>
      <p:sp>
        <p:nvSpPr>
          <p:cNvPr id="47107" name="Rectangle 3"/>
          <p:cNvSpPr>
            <a:spLocks noGrp="1" noChangeArrowheads="1"/>
          </p:cNvSpPr>
          <p:nvPr>
            <p:ph sz="half" idx="1"/>
          </p:nvPr>
        </p:nvSpPr>
        <p:spPr>
          <a:xfrm>
            <a:off x="179512" y="1855326"/>
            <a:ext cx="3586162" cy="4114800"/>
          </a:xfrm>
        </p:spPr>
        <p:txBody>
          <a:bodyPr lIns="90488" tIns="44450" rIns="90488" bIns="44450">
            <a:normAutofit lnSpcReduction="10000"/>
          </a:bodyPr>
          <a:lstStyle/>
          <a:p>
            <a:pPr eaLnBrk="1" hangingPunct="1"/>
            <a:r>
              <a:rPr lang="en-GB" sz="2500" b="1" dirty="0"/>
              <a:t>Structured</a:t>
            </a:r>
          </a:p>
          <a:p>
            <a:pPr lvl="1" eaLnBrk="1" hangingPunct="1"/>
            <a:r>
              <a:rPr lang="en-GB" sz="2100" dirty="0">
                <a:solidFill>
                  <a:srgbClr val="FFFF00"/>
                </a:solidFill>
              </a:rPr>
              <a:t>comparability</a:t>
            </a:r>
          </a:p>
          <a:p>
            <a:pPr lvl="1" eaLnBrk="1" hangingPunct="1"/>
            <a:r>
              <a:rPr lang="en-GB" sz="2100" dirty="0">
                <a:solidFill>
                  <a:srgbClr val="FFFF00"/>
                </a:solidFill>
              </a:rPr>
              <a:t>representative</a:t>
            </a:r>
          </a:p>
          <a:p>
            <a:pPr lvl="1" eaLnBrk="1" hangingPunct="1"/>
            <a:r>
              <a:rPr lang="en-GB" sz="2100" dirty="0">
                <a:solidFill>
                  <a:srgbClr val="FFFF00"/>
                </a:solidFill>
              </a:rPr>
              <a:t>non-directive q’s</a:t>
            </a:r>
          </a:p>
          <a:p>
            <a:pPr lvl="1" eaLnBrk="1" hangingPunct="1"/>
            <a:r>
              <a:rPr lang="en-GB" sz="2100" dirty="0">
                <a:solidFill>
                  <a:srgbClr val="FFFF00"/>
                </a:solidFill>
              </a:rPr>
              <a:t>need to be from similar culture</a:t>
            </a:r>
          </a:p>
          <a:p>
            <a:pPr lvl="1" eaLnBrk="1" hangingPunct="1"/>
            <a:r>
              <a:rPr lang="en-GB" sz="2100" dirty="0">
                <a:solidFill>
                  <a:srgbClr val="FFFF00"/>
                </a:solidFill>
              </a:rPr>
              <a:t>pilot /preparation</a:t>
            </a:r>
          </a:p>
          <a:p>
            <a:pPr lvl="1" eaLnBrk="1" hangingPunct="1"/>
            <a:r>
              <a:rPr lang="en-GB" sz="2100" dirty="0">
                <a:solidFill>
                  <a:srgbClr val="FFFF00"/>
                </a:solidFill>
              </a:rPr>
              <a:t>appearance / approach</a:t>
            </a:r>
          </a:p>
          <a:p>
            <a:pPr lvl="1" eaLnBrk="1" hangingPunct="1"/>
            <a:r>
              <a:rPr lang="en-GB" sz="2100" dirty="0">
                <a:solidFill>
                  <a:srgbClr val="FFFF00"/>
                </a:solidFill>
              </a:rPr>
              <a:t>q’s &amp; answer recording</a:t>
            </a:r>
          </a:p>
        </p:txBody>
      </p:sp>
      <p:sp>
        <p:nvSpPr>
          <p:cNvPr id="5123" name="Footer Placeholder 5"/>
          <p:cNvSpPr>
            <a:spLocks noGrp="1"/>
          </p:cNvSpPr>
          <p:nvPr>
            <p:ph type="ftr" sz="quarter" idx="11"/>
          </p:nvPr>
        </p:nvSpPr>
        <p:spPr>
          <a:noFill/>
        </p:spPr>
        <p:txBody>
          <a:bodyPr/>
          <a:lstStyle/>
          <a:p>
            <a:r>
              <a:rPr lang="en-GB" smtClean="0"/>
              <a:t>CH2021 postgraduate</a:t>
            </a:r>
            <a:endParaRPr lang="en-GB"/>
          </a:p>
        </p:txBody>
      </p:sp>
      <p:sp>
        <p:nvSpPr>
          <p:cNvPr id="5124" name="Slide Number Placeholder 6"/>
          <p:cNvSpPr>
            <a:spLocks noGrp="1"/>
          </p:cNvSpPr>
          <p:nvPr>
            <p:ph type="sldNum" sz="quarter" idx="12"/>
          </p:nvPr>
        </p:nvSpPr>
        <p:spPr>
          <a:noFill/>
        </p:spPr>
        <p:txBody>
          <a:bodyPr/>
          <a:lstStyle/>
          <a:p>
            <a:fld id="{81F56EB0-27A1-4622-90A6-EFE16490A376}" type="slidenum">
              <a:rPr lang="en-GB" smtClean="0"/>
              <a:pPr/>
              <a:t>99</a:t>
            </a:fld>
            <a:endParaRPr lang="en-GB"/>
          </a:p>
        </p:txBody>
      </p:sp>
      <p:pic>
        <p:nvPicPr>
          <p:cNvPr id="2" name="Picture 1"/>
          <p:cNvPicPr>
            <a:picLocks noChangeAspect="1"/>
          </p:cNvPicPr>
          <p:nvPr/>
        </p:nvPicPr>
        <p:blipFill>
          <a:blip r:embed="rId3"/>
          <a:stretch>
            <a:fillRect/>
          </a:stretch>
        </p:blipFill>
        <p:spPr>
          <a:xfrm>
            <a:off x="3293052" y="1769412"/>
            <a:ext cx="5527420" cy="3679683"/>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7106"/>
                                        </p:tgtEl>
                                        <p:attrNameLst>
                                          <p:attrName>style.visibility</p:attrName>
                                        </p:attrNameLst>
                                      </p:cBhvr>
                                      <p:to>
                                        <p:strVal val="visible"/>
                                      </p:to>
                                    </p:set>
                                    <p:animEffect transition="in" filter="fade">
                                      <p:cBhvr>
                                        <p:cTn id="7" dur="2000"/>
                                        <p:tgtEl>
                                          <p:spTgt spid="4710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7107">
                                            <p:txEl>
                                              <p:pRg st="0" end="0"/>
                                            </p:txEl>
                                          </p:spTgt>
                                        </p:tgtEl>
                                        <p:attrNameLst>
                                          <p:attrName>style.visibility</p:attrName>
                                        </p:attrNameLst>
                                      </p:cBhvr>
                                      <p:to>
                                        <p:strVal val="visible"/>
                                      </p:to>
                                    </p:set>
                                    <p:animEffect transition="in" filter="fade">
                                      <p:cBhvr>
                                        <p:cTn id="10" dur="2000"/>
                                        <p:tgtEl>
                                          <p:spTgt spid="47107">
                                            <p:txEl>
                                              <p:pRg st="0" end="0"/>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47107">
                                            <p:txEl>
                                              <p:pRg st="1" end="1"/>
                                            </p:txEl>
                                          </p:spTgt>
                                        </p:tgtEl>
                                        <p:attrNameLst>
                                          <p:attrName>style.visibility</p:attrName>
                                        </p:attrNameLst>
                                      </p:cBhvr>
                                      <p:to>
                                        <p:strVal val="visible"/>
                                      </p:to>
                                    </p:set>
                                    <p:animEffect transition="in" filter="fade">
                                      <p:cBhvr>
                                        <p:cTn id="13" dur="2000"/>
                                        <p:tgtEl>
                                          <p:spTgt spid="47107">
                                            <p:txEl>
                                              <p:pRg st="1" end="1"/>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47107">
                                            <p:txEl>
                                              <p:pRg st="2" end="2"/>
                                            </p:txEl>
                                          </p:spTgt>
                                        </p:tgtEl>
                                        <p:attrNameLst>
                                          <p:attrName>style.visibility</p:attrName>
                                        </p:attrNameLst>
                                      </p:cBhvr>
                                      <p:to>
                                        <p:strVal val="visible"/>
                                      </p:to>
                                    </p:set>
                                    <p:animEffect transition="in" filter="fade">
                                      <p:cBhvr>
                                        <p:cTn id="16" dur="2000"/>
                                        <p:tgtEl>
                                          <p:spTgt spid="47107">
                                            <p:txEl>
                                              <p:pRg st="2" end="2"/>
                                            </p:tx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47107">
                                            <p:txEl>
                                              <p:pRg st="3" end="3"/>
                                            </p:txEl>
                                          </p:spTgt>
                                        </p:tgtEl>
                                        <p:attrNameLst>
                                          <p:attrName>style.visibility</p:attrName>
                                        </p:attrNameLst>
                                      </p:cBhvr>
                                      <p:to>
                                        <p:strVal val="visible"/>
                                      </p:to>
                                    </p:set>
                                    <p:animEffect transition="in" filter="fade">
                                      <p:cBhvr>
                                        <p:cTn id="19" dur="2000"/>
                                        <p:tgtEl>
                                          <p:spTgt spid="47107">
                                            <p:txEl>
                                              <p:pRg st="3" end="3"/>
                                            </p:txEl>
                                          </p:spTgt>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47107">
                                            <p:txEl>
                                              <p:pRg st="4" end="4"/>
                                            </p:txEl>
                                          </p:spTgt>
                                        </p:tgtEl>
                                        <p:attrNameLst>
                                          <p:attrName>style.visibility</p:attrName>
                                        </p:attrNameLst>
                                      </p:cBhvr>
                                      <p:to>
                                        <p:strVal val="visible"/>
                                      </p:to>
                                    </p:set>
                                    <p:animEffect transition="in" filter="fade">
                                      <p:cBhvr>
                                        <p:cTn id="22" dur="2000"/>
                                        <p:tgtEl>
                                          <p:spTgt spid="47107">
                                            <p:txEl>
                                              <p:pRg st="4" end="4"/>
                                            </p:tx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47107">
                                            <p:txEl>
                                              <p:pRg st="5" end="5"/>
                                            </p:txEl>
                                          </p:spTgt>
                                        </p:tgtEl>
                                        <p:attrNameLst>
                                          <p:attrName>style.visibility</p:attrName>
                                        </p:attrNameLst>
                                      </p:cBhvr>
                                      <p:to>
                                        <p:strVal val="visible"/>
                                      </p:to>
                                    </p:set>
                                    <p:animEffect transition="in" filter="fade">
                                      <p:cBhvr>
                                        <p:cTn id="25" dur="2000"/>
                                        <p:tgtEl>
                                          <p:spTgt spid="47107">
                                            <p:txEl>
                                              <p:pRg st="5" end="5"/>
                                            </p:tx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47107">
                                            <p:txEl>
                                              <p:pRg st="6" end="6"/>
                                            </p:txEl>
                                          </p:spTgt>
                                        </p:tgtEl>
                                        <p:attrNameLst>
                                          <p:attrName>style.visibility</p:attrName>
                                        </p:attrNameLst>
                                      </p:cBhvr>
                                      <p:to>
                                        <p:strVal val="visible"/>
                                      </p:to>
                                    </p:set>
                                    <p:animEffect transition="in" filter="fade">
                                      <p:cBhvr>
                                        <p:cTn id="28" dur="2000"/>
                                        <p:tgtEl>
                                          <p:spTgt spid="47107">
                                            <p:txEl>
                                              <p:pRg st="6" end="6"/>
                                            </p:tx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47107">
                                            <p:txEl>
                                              <p:pRg st="7" end="7"/>
                                            </p:txEl>
                                          </p:spTgt>
                                        </p:tgtEl>
                                        <p:attrNameLst>
                                          <p:attrName>style.visibility</p:attrName>
                                        </p:attrNameLst>
                                      </p:cBhvr>
                                      <p:to>
                                        <p:strVal val="visible"/>
                                      </p:to>
                                    </p:set>
                                    <p:animEffect transition="in" filter="fade">
                                      <p:cBhvr>
                                        <p:cTn id="31" dur="2000"/>
                                        <p:tgtEl>
                                          <p:spTgt spid="47107">
                                            <p:txEl>
                                              <p:pRg st="7" end="7"/>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6" presetClass="entr" presetSubtype="16" fill="hold" grpId="1" nodeType="clickEffect">
                                  <p:stCondLst>
                                    <p:cond delay="0"/>
                                  </p:stCondLst>
                                  <p:childTnLst>
                                    <p:set>
                                      <p:cBhvr>
                                        <p:cTn id="35" dur="1" fill="hold">
                                          <p:stCondLst>
                                            <p:cond delay="0"/>
                                          </p:stCondLst>
                                        </p:cTn>
                                        <p:tgtEl>
                                          <p:spTgt spid="47107">
                                            <p:txEl>
                                              <p:pRg st="0" end="0"/>
                                            </p:txEl>
                                          </p:spTgt>
                                        </p:tgtEl>
                                        <p:attrNameLst>
                                          <p:attrName>style.visibility</p:attrName>
                                        </p:attrNameLst>
                                      </p:cBhvr>
                                      <p:to>
                                        <p:strVal val="visible"/>
                                      </p:to>
                                    </p:set>
                                    <p:animEffect transition="in" filter="circle(in)">
                                      <p:cBhvr>
                                        <p:cTn id="36" dur="2000"/>
                                        <p:tgtEl>
                                          <p:spTgt spid="47107">
                                            <p:txEl>
                                              <p:pRg st="0" end="0"/>
                                            </p:txEl>
                                          </p:spTgt>
                                        </p:tgtEl>
                                      </p:cBhvr>
                                    </p:animEffect>
                                  </p:childTnLst>
                                </p:cTn>
                              </p:par>
                              <p:par>
                                <p:cTn id="37" presetID="6" presetClass="entr" presetSubtype="16" fill="hold" grpId="1" nodeType="withEffect">
                                  <p:stCondLst>
                                    <p:cond delay="0"/>
                                  </p:stCondLst>
                                  <p:childTnLst>
                                    <p:set>
                                      <p:cBhvr>
                                        <p:cTn id="38" dur="1" fill="hold">
                                          <p:stCondLst>
                                            <p:cond delay="0"/>
                                          </p:stCondLst>
                                        </p:cTn>
                                        <p:tgtEl>
                                          <p:spTgt spid="47107">
                                            <p:txEl>
                                              <p:pRg st="1" end="1"/>
                                            </p:txEl>
                                          </p:spTgt>
                                        </p:tgtEl>
                                        <p:attrNameLst>
                                          <p:attrName>style.visibility</p:attrName>
                                        </p:attrNameLst>
                                      </p:cBhvr>
                                      <p:to>
                                        <p:strVal val="visible"/>
                                      </p:to>
                                    </p:set>
                                    <p:animEffect transition="in" filter="circle(in)">
                                      <p:cBhvr>
                                        <p:cTn id="39" dur="2000"/>
                                        <p:tgtEl>
                                          <p:spTgt spid="47107">
                                            <p:txEl>
                                              <p:pRg st="1" end="1"/>
                                            </p:txEl>
                                          </p:spTgt>
                                        </p:tgtEl>
                                      </p:cBhvr>
                                    </p:animEffect>
                                  </p:childTnLst>
                                </p:cTn>
                              </p:par>
                              <p:par>
                                <p:cTn id="40" presetID="6" presetClass="entr" presetSubtype="16" fill="hold" grpId="1" nodeType="withEffect">
                                  <p:stCondLst>
                                    <p:cond delay="0"/>
                                  </p:stCondLst>
                                  <p:childTnLst>
                                    <p:set>
                                      <p:cBhvr>
                                        <p:cTn id="41" dur="1" fill="hold">
                                          <p:stCondLst>
                                            <p:cond delay="0"/>
                                          </p:stCondLst>
                                        </p:cTn>
                                        <p:tgtEl>
                                          <p:spTgt spid="47107">
                                            <p:txEl>
                                              <p:pRg st="2" end="2"/>
                                            </p:txEl>
                                          </p:spTgt>
                                        </p:tgtEl>
                                        <p:attrNameLst>
                                          <p:attrName>style.visibility</p:attrName>
                                        </p:attrNameLst>
                                      </p:cBhvr>
                                      <p:to>
                                        <p:strVal val="visible"/>
                                      </p:to>
                                    </p:set>
                                    <p:animEffect transition="in" filter="circle(in)">
                                      <p:cBhvr>
                                        <p:cTn id="42" dur="2000"/>
                                        <p:tgtEl>
                                          <p:spTgt spid="47107">
                                            <p:txEl>
                                              <p:pRg st="2" end="2"/>
                                            </p:txEl>
                                          </p:spTgt>
                                        </p:tgtEl>
                                      </p:cBhvr>
                                    </p:animEffect>
                                  </p:childTnLst>
                                </p:cTn>
                              </p:par>
                              <p:par>
                                <p:cTn id="43" presetID="6" presetClass="entr" presetSubtype="16" fill="hold" grpId="1" nodeType="withEffect">
                                  <p:stCondLst>
                                    <p:cond delay="0"/>
                                  </p:stCondLst>
                                  <p:childTnLst>
                                    <p:set>
                                      <p:cBhvr>
                                        <p:cTn id="44" dur="1" fill="hold">
                                          <p:stCondLst>
                                            <p:cond delay="0"/>
                                          </p:stCondLst>
                                        </p:cTn>
                                        <p:tgtEl>
                                          <p:spTgt spid="47107">
                                            <p:txEl>
                                              <p:pRg st="3" end="3"/>
                                            </p:txEl>
                                          </p:spTgt>
                                        </p:tgtEl>
                                        <p:attrNameLst>
                                          <p:attrName>style.visibility</p:attrName>
                                        </p:attrNameLst>
                                      </p:cBhvr>
                                      <p:to>
                                        <p:strVal val="visible"/>
                                      </p:to>
                                    </p:set>
                                    <p:animEffect transition="in" filter="circle(in)">
                                      <p:cBhvr>
                                        <p:cTn id="45" dur="2000"/>
                                        <p:tgtEl>
                                          <p:spTgt spid="47107">
                                            <p:txEl>
                                              <p:pRg st="3" end="3"/>
                                            </p:txEl>
                                          </p:spTgt>
                                        </p:tgtEl>
                                      </p:cBhvr>
                                    </p:animEffect>
                                  </p:childTnLst>
                                </p:cTn>
                              </p:par>
                              <p:par>
                                <p:cTn id="46" presetID="6" presetClass="entr" presetSubtype="16" fill="hold" grpId="1" nodeType="withEffect">
                                  <p:stCondLst>
                                    <p:cond delay="0"/>
                                  </p:stCondLst>
                                  <p:childTnLst>
                                    <p:set>
                                      <p:cBhvr>
                                        <p:cTn id="47" dur="1" fill="hold">
                                          <p:stCondLst>
                                            <p:cond delay="0"/>
                                          </p:stCondLst>
                                        </p:cTn>
                                        <p:tgtEl>
                                          <p:spTgt spid="47107">
                                            <p:txEl>
                                              <p:pRg st="4" end="4"/>
                                            </p:txEl>
                                          </p:spTgt>
                                        </p:tgtEl>
                                        <p:attrNameLst>
                                          <p:attrName>style.visibility</p:attrName>
                                        </p:attrNameLst>
                                      </p:cBhvr>
                                      <p:to>
                                        <p:strVal val="visible"/>
                                      </p:to>
                                    </p:set>
                                    <p:animEffect transition="in" filter="circle(in)">
                                      <p:cBhvr>
                                        <p:cTn id="48" dur="2000"/>
                                        <p:tgtEl>
                                          <p:spTgt spid="47107">
                                            <p:txEl>
                                              <p:pRg st="4" end="4"/>
                                            </p:txEl>
                                          </p:spTgt>
                                        </p:tgtEl>
                                      </p:cBhvr>
                                    </p:animEffect>
                                  </p:childTnLst>
                                </p:cTn>
                              </p:par>
                              <p:par>
                                <p:cTn id="49" presetID="6" presetClass="entr" presetSubtype="16" fill="hold" grpId="1" nodeType="withEffect">
                                  <p:stCondLst>
                                    <p:cond delay="0"/>
                                  </p:stCondLst>
                                  <p:childTnLst>
                                    <p:set>
                                      <p:cBhvr>
                                        <p:cTn id="50" dur="1" fill="hold">
                                          <p:stCondLst>
                                            <p:cond delay="0"/>
                                          </p:stCondLst>
                                        </p:cTn>
                                        <p:tgtEl>
                                          <p:spTgt spid="47107">
                                            <p:txEl>
                                              <p:pRg st="5" end="5"/>
                                            </p:txEl>
                                          </p:spTgt>
                                        </p:tgtEl>
                                        <p:attrNameLst>
                                          <p:attrName>style.visibility</p:attrName>
                                        </p:attrNameLst>
                                      </p:cBhvr>
                                      <p:to>
                                        <p:strVal val="visible"/>
                                      </p:to>
                                    </p:set>
                                    <p:animEffect transition="in" filter="circle(in)">
                                      <p:cBhvr>
                                        <p:cTn id="51" dur="2000"/>
                                        <p:tgtEl>
                                          <p:spTgt spid="47107">
                                            <p:txEl>
                                              <p:pRg st="5" end="5"/>
                                            </p:txEl>
                                          </p:spTgt>
                                        </p:tgtEl>
                                      </p:cBhvr>
                                    </p:animEffect>
                                  </p:childTnLst>
                                </p:cTn>
                              </p:par>
                              <p:par>
                                <p:cTn id="52" presetID="6" presetClass="entr" presetSubtype="16" fill="hold" grpId="1" nodeType="withEffect">
                                  <p:stCondLst>
                                    <p:cond delay="0"/>
                                  </p:stCondLst>
                                  <p:childTnLst>
                                    <p:set>
                                      <p:cBhvr>
                                        <p:cTn id="53" dur="1" fill="hold">
                                          <p:stCondLst>
                                            <p:cond delay="0"/>
                                          </p:stCondLst>
                                        </p:cTn>
                                        <p:tgtEl>
                                          <p:spTgt spid="47107">
                                            <p:txEl>
                                              <p:pRg st="6" end="6"/>
                                            </p:txEl>
                                          </p:spTgt>
                                        </p:tgtEl>
                                        <p:attrNameLst>
                                          <p:attrName>style.visibility</p:attrName>
                                        </p:attrNameLst>
                                      </p:cBhvr>
                                      <p:to>
                                        <p:strVal val="visible"/>
                                      </p:to>
                                    </p:set>
                                    <p:animEffect transition="in" filter="circle(in)">
                                      <p:cBhvr>
                                        <p:cTn id="54" dur="2000"/>
                                        <p:tgtEl>
                                          <p:spTgt spid="47107">
                                            <p:txEl>
                                              <p:pRg st="6" end="6"/>
                                            </p:txEl>
                                          </p:spTgt>
                                        </p:tgtEl>
                                      </p:cBhvr>
                                    </p:animEffect>
                                  </p:childTnLst>
                                </p:cTn>
                              </p:par>
                              <p:par>
                                <p:cTn id="55" presetID="6" presetClass="entr" presetSubtype="16" fill="hold" grpId="1" nodeType="withEffect">
                                  <p:stCondLst>
                                    <p:cond delay="0"/>
                                  </p:stCondLst>
                                  <p:childTnLst>
                                    <p:set>
                                      <p:cBhvr>
                                        <p:cTn id="56" dur="1" fill="hold">
                                          <p:stCondLst>
                                            <p:cond delay="0"/>
                                          </p:stCondLst>
                                        </p:cTn>
                                        <p:tgtEl>
                                          <p:spTgt spid="47107">
                                            <p:txEl>
                                              <p:pRg st="7" end="7"/>
                                            </p:txEl>
                                          </p:spTgt>
                                        </p:tgtEl>
                                        <p:attrNameLst>
                                          <p:attrName>style.visibility</p:attrName>
                                        </p:attrNameLst>
                                      </p:cBhvr>
                                      <p:to>
                                        <p:strVal val="visible"/>
                                      </p:to>
                                    </p:set>
                                    <p:animEffect transition="in" filter="circle(in)">
                                      <p:cBhvr>
                                        <p:cTn id="57" dur="2000"/>
                                        <p:tgtEl>
                                          <p:spTgt spid="47107">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106" grpId="0"/>
      <p:bldP spid="47107" grpId="0" build="p"/>
      <p:bldP spid="47107" grpId="1" build="p"/>
    </p:bldLst>
  </p:timing>
</p:sld>
</file>

<file path=ppt/slides/slide10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a:xfrm>
            <a:off x="1370013" y="301625"/>
            <a:ext cx="7313612" cy="685800"/>
          </a:xfrm>
        </p:spPr>
        <p:txBody>
          <a:bodyPr lIns="90488" tIns="44450" rIns="90488" bIns="44450" anchor="ctr"/>
          <a:lstStyle/>
          <a:p>
            <a:pPr eaLnBrk="1" hangingPunct="1"/>
            <a:r>
              <a:rPr lang="en-GB" sz="2800" b="1"/>
              <a:t>Types cont’d</a:t>
            </a:r>
          </a:p>
        </p:txBody>
      </p:sp>
      <p:sp>
        <p:nvSpPr>
          <p:cNvPr id="48131" name="Rectangle 3"/>
          <p:cNvSpPr>
            <a:spLocks noGrp="1" noChangeArrowheads="1"/>
          </p:cNvSpPr>
          <p:nvPr>
            <p:ph type="body" sz="half" idx="1"/>
          </p:nvPr>
        </p:nvSpPr>
        <p:spPr>
          <a:xfrm>
            <a:off x="685800" y="1447800"/>
            <a:ext cx="4495800" cy="4648200"/>
          </a:xfrm>
        </p:spPr>
        <p:txBody>
          <a:bodyPr lIns="90488" tIns="44450" rIns="90488" bIns="44450"/>
          <a:lstStyle/>
          <a:p>
            <a:pPr eaLnBrk="1" hangingPunct="1">
              <a:lnSpc>
                <a:spcPct val="90000"/>
              </a:lnSpc>
            </a:pPr>
            <a:r>
              <a:rPr lang="en-GB" sz="2500" b="1" dirty="0"/>
              <a:t>Semi-structured</a:t>
            </a:r>
          </a:p>
          <a:p>
            <a:pPr lvl="1" eaLnBrk="1" hangingPunct="1">
              <a:lnSpc>
                <a:spcPct val="90000"/>
              </a:lnSpc>
            </a:pPr>
            <a:r>
              <a:rPr lang="en-GB" sz="2100" dirty="0">
                <a:solidFill>
                  <a:srgbClr val="FFFF00"/>
                </a:solidFill>
              </a:rPr>
              <a:t>specific q’s</a:t>
            </a:r>
          </a:p>
          <a:p>
            <a:pPr lvl="1" eaLnBrk="1" hangingPunct="1">
              <a:lnSpc>
                <a:spcPct val="90000"/>
              </a:lnSpc>
            </a:pPr>
            <a:r>
              <a:rPr lang="en-GB" sz="2100" dirty="0">
                <a:solidFill>
                  <a:srgbClr val="FFFF00"/>
                </a:solidFill>
              </a:rPr>
              <a:t>elaboration/clarification</a:t>
            </a:r>
          </a:p>
          <a:p>
            <a:pPr lvl="1" eaLnBrk="1" hangingPunct="1">
              <a:lnSpc>
                <a:spcPct val="90000"/>
              </a:lnSpc>
            </a:pPr>
            <a:r>
              <a:rPr lang="en-GB" sz="2100" dirty="0">
                <a:solidFill>
                  <a:srgbClr val="FFFF00"/>
                </a:solidFill>
              </a:rPr>
              <a:t>answer ‘own terms’</a:t>
            </a:r>
          </a:p>
          <a:p>
            <a:pPr lvl="1" eaLnBrk="1" hangingPunct="1">
              <a:lnSpc>
                <a:spcPct val="90000"/>
              </a:lnSpc>
            </a:pPr>
            <a:r>
              <a:rPr lang="en-GB" sz="2100" dirty="0">
                <a:solidFill>
                  <a:srgbClr val="FFFF00"/>
                </a:solidFill>
              </a:rPr>
              <a:t>check interviewers influence</a:t>
            </a:r>
          </a:p>
          <a:p>
            <a:pPr eaLnBrk="1" hangingPunct="1">
              <a:lnSpc>
                <a:spcPct val="90000"/>
              </a:lnSpc>
            </a:pPr>
            <a:r>
              <a:rPr lang="en-GB" sz="2500" b="1" dirty="0"/>
              <a:t>Focused or informal</a:t>
            </a:r>
          </a:p>
          <a:p>
            <a:pPr lvl="1" eaLnBrk="1" hangingPunct="1">
              <a:lnSpc>
                <a:spcPct val="90000"/>
              </a:lnSpc>
            </a:pPr>
            <a:r>
              <a:rPr lang="en-GB" sz="2100" dirty="0">
                <a:solidFill>
                  <a:srgbClr val="FFFF00"/>
                </a:solidFill>
              </a:rPr>
              <a:t>open ended</a:t>
            </a:r>
          </a:p>
          <a:p>
            <a:pPr lvl="1" eaLnBrk="1" hangingPunct="1">
              <a:lnSpc>
                <a:spcPct val="90000"/>
              </a:lnSpc>
            </a:pPr>
            <a:r>
              <a:rPr lang="en-GB" sz="2100" dirty="0">
                <a:solidFill>
                  <a:srgbClr val="FFFF00"/>
                </a:solidFill>
              </a:rPr>
              <a:t>challenge researchers pre conceptions</a:t>
            </a:r>
          </a:p>
          <a:p>
            <a:pPr lvl="1" eaLnBrk="1" hangingPunct="1">
              <a:lnSpc>
                <a:spcPct val="90000"/>
              </a:lnSpc>
            </a:pPr>
            <a:r>
              <a:rPr lang="en-GB" sz="2100" dirty="0">
                <a:solidFill>
                  <a:srgbClr val="FFFF00"/>
                </a:solidFill>
              </a:rPr>
              <a:t>‘own frames of reference’</a:t>
            </a:r>
          </a:p>
          <a:p>
            <a:pPr lvl="1" eaLnBrk="1" hangingPunct="1">
              <a:lnSpc>
                <a:spcPct val="90000"/>
              </a:lnSpc>
            </a:pPr>
            <a:r>
              <a:rPr lang="en-GB" sz="2100" dirty="0">
                <a:solidFill>
                  <a:srgbClr val="FFFF00"/>
                </a:solidFill>
              </a:rPr>
              <a:t>flexibility &amp; ‘meaning’</a:t>
            </a:r>
          </a:p>
        </p:txBody>
      </p:sp>
      <p:sp>
        <p:nvSpPr>
          <p:cNvPr id="6147" name="Footer Placeholder 5"/>
          <p:cNvSpPr>
            <a:spLocks noGrp="1"/>
          </p:cNvSpPr>
          <p:nvPr>
            <p:ph type="ftr" sz="quarter" idx="11"/>
          </p:nvPr>
        </p:nvSpPr>
        <p:spPr>
          <a:noFill/>
        </p:spPr>
        <p:txBody>
          <a:bodyPr/>
          <a:lstStyle/>
          <a:p>
            <a:r>
              <a:rPr lang="en-GB" smtClean="0"/>
              <a:t>CH2021 postgraduate</a:t>
            </a:r>
            <a:endParaRPr lang="en-GB"/>
          </a:p>
        </p:txBody>
      </p:sp>
      <p:sp>
        <p:nvSpPr>
          <p:cNvPr id="6148" name="Slide Number Placeholder 6"/>
          <p:cNvSpPr>
            <a:spLocks noGrp="1"/>
          </p:cNvSpPr>
          <p:nvPr>
            <p:ph type="sldNum" sz="quarter" idx="12"/>
          </p:nvPr>
        </p:nvSpPr>
        <p:spPr>
          <a:noFill/>
        </p:spPr>
        <p:txBody>
          <a:bodyPr/>
          <a:lstStyle/>
          <a:p>
            <a:fld id="{40EF5A9A-B15C-436C-9E78-07AA4EA45449}" type="slidenum">
              <a:rPr lang="en-GB" smtClean="0"/>
              <a:pPr/>
              <a:t>100</a:t>
            </a:fld>
            <a:endParaRPr lang="en-GB"/>
          </a:p>
        </p:txBody>
      </p:sp>
      <p:pic>
        <p:nvPicPr>
          <p:cNvPr id="4" name="Picture 3"/>
          <p:cNvPicPr>
            <a:picLocks noChangeAspect="1"/>
          </p:cNvPicPr>
          <p:nvPr/>
        </p:nvPicPr>
        <p:blipFill>
          <a:blip r:embed="rId3"/>
          <a:stretch>
            <a:fillRect/>
          </a:stretch>
        </p:blipFill>
        <p:spPr>
          <a:xfrm>
            <a:off x="5124366" y="2307207"/>
            <a:ext cx="3559259" cy="2224537"/>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8130"/>
                                        </p:tgtEl>
                                        <p:attrNameLst>
                                          <p:attrName>style.visibility</p:attrName>
                                        </p:attrNameLst>
                                      </p:cBhvr>
                                      <p:to>
                                        <p:strVal val="visible"/>
                                      </p:to>
                                    </p:set>
                                    <p:animEffect transition="in" filter="fade">
                                      <p:cBhvr>
                                        <p:cTn id="7" dur="2000"/>
                                        <p:tgtEl>
                                          <p:spTgt spid="4813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8131">
                                            <p:txEl>
                                              <p:pRg st="0" end="0"/>
                                            </p:txEl>
                                          </p:spTgt>
                                        </p:tgtEl>
                                        <p:attrNameLst>
                                          <p:attrName>style.visibility</p:attrName>
                                        </p:attrNameLst>
                                      </p:cBhvr>
                                      <p:to>
                                        <p:strVal val="visible"/>
                                      </p:to>
                                    </p:set>
                                    <p:animEffect transition="in" filter="fade">
                                      <p:cBhvr>
                                        <p:cTn id="10" dur="2000"/>
                                        <p:tgtEl>
                                          <p:spTgt spid="48131">
                                            <p:txEl>
                                              <p:pRg st="0" end="0"/>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48131">
                                            <p:txEl>
                                              <p:pRg st="1" end="1"/>
                                            </p:txEl>
                                          </p:spTgt>
                                        </p:tgtEl>
                                        <p:attrNameLst>
                                          <p:attrName>style.visibility</p:attrName>
                                        </p:attrNameLst>
                                      </p:cBhvr>
                                      <p:to>
                                        <p:strVal val="visible"/>
                                      </p:to>
                                    </p:set>
                                    <p:animEffect transition="in" filter="fade">
                                      <p:cBhvr>
                                        <p:cTn id="13" dur="2000"/>
                                        <p:tgtEl>
                                          <p:spTgt spid="48131">
                                            <p:txEl>
                                              <p:pRg st="1" end="1"/>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48131">
                                            <p:txEl>
                                              <p:pRg st="2" end="2"/>
                                            </p:txEl>
                                          </p:spTgt>
                                        </p:tgtEl>
                                        <p:attrNameLst>
                                          <p:attrName>style.visibility</p:attrName>
                                        </p:attrNameLst>
                                      </p:cBhvr>
                                      <p:to>
                                        <p:strVal val="visible"/>
                                      </p:to>
                                    </p:set>
                                    <p:animEffect transition="in" filter="fade">
                                      <p:cBhvr>
                                        <p:cTn id="16" dur="2000"/>
                                        <p:tgtEl>
                                          <p:spTgt spid="48131">
                                            <p:txEl>
                                              <p:pRg st="2" end="2"/>
                                            </p:tx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48131">
                                            <p:txEl>
                                              <p:pRg st="3" end="3"/>
                                            </p:txEl>
                                          </p:spTgt>
                                        </p:tgtEl>
                                        <p:attrNameLst>
                                          <p:attrName>style.visibility</p:attrName>
                                        </p:attrNameLst>
                                      </p:cBhvr>
                                      <p:to>
                                        <p:strVal val="visible"/>
                                      </p:to>
                                    </p:set>
                                    <p:animEffect transition="in" filter="fade">
                                      <p:cBhvr>
                                        <p:cTn id="19" dur="2000"/>
                                        <p:tgtEl>
                                          <p:spTgt spid="48131">
                                            <p:txEl>
                                              <p:pRg st="3" end="3"/>
                                            </p:txEl>
                                          </p:spTgt>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48131">
                                            <p:txEl>
                                              <p:pRg st="4" end="4"/>
                                            </p:txEl>
                                          </p:spTgt>
                                        </p:tgtEl>
                                        <p:attrNameLst>
                                          <p:attrName>style.visibility</p:attrName>
                                        </p:attrNameLst>
                                      </p:cBhvr>
                                      <p:to>
                                        <p:strVal val="visible"/>
                                      </p:to>
                                    </p:set>
                                    <p:animEffect transition="in" filter="fade">
                                      <p:cBhvr>
                                        <p:cTn id="22" dur="2000"/>
                                        <p:tgtEl>
                                          <p:spTgt spid="48131">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8131">
                                            <p:txEl>
                                              <p:pRg st="5" end="5"/>
                                            </p:txEl>
                                          </p:spTgt>
                                        </p:tgtEl>
                                        <p:attrNameLst>
                                          <p:attrName>style.visibility</p:attrName>
                                        </p:attrNameLst>
                                      </p:cBhvr>
                                      <p:to>
                                        <p:strVal val="visible"/>
                                      </p:to>
                                    </p:set>
                                    <p:animEffect transition="in" filter="fade">
                                      <p:cBhvr>
                                        <p:cTn id="27" dur="2000"/>
                                        <p:tgtEl>
                                          <p:spTgt spid="48131">
                                            <p:txEl>
                                              <p:pRg st="5" end="5"/>
                                            </p:txEl>
                                          </p:spTgt>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48131">
                                            <p:txEl>
                                              <p:pRg st="6" end="6"/>
                                            </p:txEl>
                                          </p:spTgt>
                                        </p:tgtEl>
                                        <p:attrNameLst>
                                          <p:attrName>style.visibility</p:attrName>
                                        </p:attrNameLst>
                                      </p:cBhvr>
                                      <p:to>
                                        <p:strVal val="visible"/>
                                      </p:to>
                                    </p:set>
                                    <p:animEffect transition="in" filter="fade">
                                      <p:cBhvr>
                                        <p:cTn id="30" dur="2000"/>
                                        <p:tgtEl>
                                          <p:spTgt spid="48131">
                                            <p:txEl>
                                              <p:pRg st="6" end="6"/>
                                            </p:tx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48131">
                                            <p:txEl>
                                              <p:pRg st="7" end="7"/>
                                            </p:txEl>
                                          </p:spTgt>
                                        </p:tgtEl>
                                        <p:attrNameLst>
                                          <p:attrName>style.visibility</p:attrName>
                                        </p:attrNameLst>
                                      </p:cBhvr>
                                      <p:to>
                                        <p:strVal val="visible"/>
                                      </p:to>
                                    </p:set>
                                    <p:animEffect transition="in" filter="fade">
                                      <p:cBhvr>
                                        <p:cTn id="33" dur="2000"/>
                                        <p:tgtEl>
                                          <p:spTgt spid="48131">
                                            <p:txEl>
                                              <p:pRg st="7" end="7"/>
                                            </p:tx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48131">
                                            <p:txEl>
                                              <p:pRg st="8" end="8"/>
                                            </p:txEl>
                                          </p:spTgt>
                                        </p:tgtEl>
                                        <p:attrNameLst>
                                          <p:attrName>style.visibility</p:attrName>
                                        </p:attrNameLst>
                                      </p:cBhvr>
                                      <p:to>
                                        <p:strVal val="visible"/>
                                      </p:to>
                                    </p:set>
                                    <p:animEffect transition="in" filter="fade">
                                      <p:cBhvr>
                                        <p:cTn id="36" dur="2000"/>
                                        <p:tgtEl>
                                          <p:spTgt spid="48131">
                                            <p:txEl>
                                              <p:pRg st="8" end="8"/>
                                            </p:tx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48131">
                                            <p:txEl>
                                              <p:pRg st="9" end="9"/>
                                            </p:txEl>
                                          </p:spTgt>
                                        </p:tgtEl>
                                        <p:attrNameLst>
                                          <p:attrName>style.visibility</p:attrName>
                                        </p:attrNameLst>
                                      </p:cBhvr>
                                      <p:to>
                                        <p:strVal val="visible"/>
                                      </p:to>
                                    </p:set>
                                    <p:animEffect transition="in" filter="fade">
                                      <p:cBhvr>
                                        <p:cTn id="39" dur="2000"/>
                                        <p:tgtEl>
                                          <p:spTgt spid="48131">
                                            <p:txEl>
                                              <p:pRg st="9" end="9"/>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6" presetClass="entr" presetSubtype="16" fill="hold" grpId="1" nodeType="clickEffect">
                                  <p:stCondLst>
                                    <p:cond delay="0"/>
                                  </p:stCondLst>
                                  <p:childTnLst>
                                    <p:set>
                                      <p:cBhvr>
                                        <p:cTn id="43" dur="1" fill="hold">
                                          <p:stCondLst>
                                            <p:cond delay="0"/>
                                          </p:stCondLst>
                                        </p:cTn>
                                        <p:tgtEl>
                                          <p:spTgt spid="48131">
                                            <p:txEl>
                                              <p:pRg st="0" end="0"/>
                                            </p:txEl>
                                          </p:spTgt>
                                        </p:tgtEl>
                                        <p:attrNameLst>
                                          <p:attrName>style.visibility</p:attrName>
                                        </p:attrNameLst>
                                      </p:cBhvr>
                                      <p:to>
                                        <p:strVal val="visible"/>
                                      </p:to>
                                    </p:set>
                                    <p:animEffect transition="in" filter="circle(in)">
                                      <p:cBhvr>
                                        <p:cTn id="44" dur="2000"/>
                                        <p:tgtEl>
                                          <p:spTgt spid="48131">
                                            <p:txEl>
                                              <p:pRg st="0" end="0"/>
                                            </p:txEl>
                                          </p:spTgt>
                                        </p:tgtEl>
                                      </p:cBhvr>
                                    </p:animEffect>
                                  </p:childTnLst>
                                </p:cTn>
                              </p:par>
                              <p:par>
                                <p:cTn id="45" presetID="6" presetClass="entr" presetSubtype="16" fill="hold" grpId="1" nodeType="withEffect">
                                  <p:stCondLst>
                                    <p:cond delay="0"/>
                                  </p:stCondLst>
                                  <p:childTnLst>
                                    <p:set>
                                      <p:cBhvr>
                                        <p:cTn id="46" dur="1" fill="hold">
                                          <p:stCondLst>
                                            <p:cond delay="0"/>
                                          </p:stCondLst>
                                        </p:cTn>
                                        <p:tgtEl>
                                          <p:spTgt spid="48131">
                                            <p:txEl>
                                              <p:pRg st="1" end="1"/>
                                            </p:txEl>
                                          </p:spTgt>
                                        </p:tgtEl>
                                        <p:attrNameLst>
                                          <p:attrName>style.visibility</p:attrName>
                                        </p:attrNameLst>
                                      </p:cBhvr>
                                      <p:to>
                                        <p:strVal val="visible"/>
                                      </p:to>
                                    </p:set>
                                    <p:animEffect transition="in" filter="circle(in)">
                                      <p:cBhvr>
                                        <p:cTn id="47" dur="2000"/>
                                        <p:tgtEl>
                                          <p:spTgt spid="48131">
                                            <p:txEl>
                                              <p:pRg st="1" end="1"/>
                                            </p:txEl>
                                          </p:spTgt>
                                        </p:tgtEl>
                                      </p:cBhvr>
                                    </p:animEffect>
                                  </p:childTnLst>
                                </p:cTn>
                              </p:par>
                              <p:par>
                                <p:cTn id="48" presetID="6" presetClass="entr" presetSubtype="16" fill="hold" grpId="1" nodeType="withEffect">
                                  <p:stCondLst>
                                    <p:cond delay="0"/>
                                  </p:stCondLst>
                                  <p:childTnLst>
                                    <p:set>
                                      <p:cBhvr>
                                        <p:cTn id="49" dur="1" fill="hold">
                                          <p:stCondLst>
                                            <p:cond delay="0"/>
                                          </p:stCondLst>
                                        </p:cTn>
                                        <p:tgtEl>
                                          <p:spTgt spid="48131">
                                            <p:txEl>
                                              <p:pRg st="2" end="2"/>
                                            </p:txEl>
                                          </p:spTgt>
                                        </p:tgtEl>
                                        <p:attrNameLst>
                                          <p:attrName>style.visibility</p:attrName>
                                        </p:attrNameLst>
                                      </p:cBhvr>
                                      <p:to>
                                        <p:strVal val="visible"/>
                                      </p:to>
                                    </p:set>
                                    <p:animEffect transition="in" filter="circle(in)">
                                      <p:cBhvr>
                                        <p:cTn id="50" dur="2000"/>
                                        <p:tgtEl>
                                          <p:spTgt spid="48131">
                                            <p:txEl>
                                              <p:pRg st="2" end="2"/>
                                            </p:txEl>
                                          </p:spTgt>
                                        </p:tgtEl>
                                      </p:cBhvr>
                                    </p:animEffect>
                                  </p:childTnLst>
                                </p:cTn>
                              </p:par>
                              <p:par>
                                <p:cTn id="51" presetID="6" presetClass="entr" presetSubtype="16" fill="hold" grpId="1" nodeType="withEffect">
                                  <p:stCondLst>
                                    <p:cond delay="0"/>
                                  </p:stCondLst>
                                  <p:childTnLst>
                                    <p:set>
                                      <p:cBhvr>
                                        <p:cTn id="52" dur="1" fill="hold">
                                          <p:stCondLst>
                                            <p:cond delay="0"/>
                                          </p:stCondLst>
                                        </p:cTn>
                                        <p:tgtEl>
                                          <p:spTgt spid="48131">
                                            <p:txEl>
                                              <p:pRg st="3" end="3"/>
                                            </p:txEl>
                                          </p:spTgt>
                                        </p:tgtEl>
                                        <p:attrNameLst>
                                          <p:attrName>style.visibility</p:attrName>
                                        </p:attrNameLst>
                                      </p:cBhvr>
                                      <p:to>
                                        <p:strVal val="visible"/>
                                      </p:to>
                                    </p:set>
                                    <p:animEffect transition="in" filter="circle(in)">
                                      <p:cBhvr>
                                        <p:cTn id="53" dur="2000"/>
                                        <p:tgtEl>
                                          <p:spTgt spid="48131">
                                            <p:txEl>
                                              <p:pRg st="3" end="3"/>
                                            </p:txEl>
                                          </p:spTgt>
                                        </p:tgtEl>
                                      </p:cBhvr>
                                    </p:animEffect>
                                  </p:childTnLst>
                                </p:cTn>
                              </p:par>
                              <p:par>
                                <p:cTn id="54" presetID="6" presetClass="entr" presetSubtype="16" fill="hold" grpId="1" nodeType="withEffect">
                                  <p:stCondLst>
                                    <p:cond delay="0"/>
                                  </p:stCondLst>
                                  <p:childTnLst>
                                    <p:set>
                                      <p:cBhvr>
                                        <p:cTn id="55" dur="1" fill="hold">
                                          <p:stCondLst>
                                            <p:cond delay="0"/>
                                          </p:stCondLst>
                                        </p:cTn>
                                        <p:tgtEl>
                                          <p:spTgt spid="48131">
                                            <p:txEl>
                                              <p:pRg st="4" end="4"/>
                                            </p:txEl>
                                          </p:spTgt>
                                        </p:tgtEl>
                                        <p:attrNameLst>
                                          <p:attrName>style.visibility</p:attrName>
                                        </p:attrNameLst>
                                      </p:cBhvr>
                                      <p:to>
                                        <p:strVal val="visible"/>
                                      </p:to>
                                    </p:set>
                                    <p:animEffect transition="in" filter="circle(in)">
                                      <p:cBhvr>
                                        <p:cTn id="56" dur="2000"/>
                                        <p:tgtEl>
                                          <p:spTgt spid="48131">
                                            <p:txEl>
                                              <p:pRg st="4" end="4"/>
                                            </p:txEl>
                                          </p:spTgt>
                                        </p:tgtEl>
                                      </p:cBhvr>
                                    </p:animEffect>
                                  </p:childTnLst>
                                </p:cTn>
                              </p:par>
                            </p:childTnLst>
                          </p:cTn>
                        </p:par>
                      </p:childTnLst>
                    </p:cTn>
                  </p:par>
                  <p:par>
                    <p:cTn id="57" fill="hold">
                      <p:stCondLst>
                        <p:cond delay="indefinite"/>
                      </p:stCondLst>
                      <p:childTnLst>
                        <p:par>
                          <p:cTn id="58" fill="hold">
                            <p:stCondLst>
                              <p:cond delay="0"/>
                            </p:stCondLst>
                            <p:childTnLst>
                              <p:par>
                                <p:cTn id="59" presetID="6" presetClass="entr" presetSubtype="16" fill="hold" grpId="1" nodeType="clickEffect">
                                  <p:stCondLst>
                                    <p:cond delay="0"/>
                                  </p:stCondLst>
                                  <p:childTnLst>
                                    <p:set>
                                      <p:cBhvr>
                                        <p:cTn id="60" dur="1" fill="hold">
                                          <p:stCondLst>
                                            <p:cond delay="0"/>
                                          </p:stCondLst>
                                        </p:cTn>
                                        <p:tgtEl>
                                          <p:spTgt spid="48131">
                                            <p:txEl>
                                              <p:pRg st="5" end="5"/>
                                            </p:txEl>
                                          </p:spTgt>
                                        </p:tgtEl>
                                        <p:attrNameLst>
                                          <p:attrName>style.visibility</p:attrName>
                                        </p:attrNameLst>
                                      </p:cBhvr>
                                      <p:to>
                                        <p:strVal val="visible"/>
                                      </p:to>
                                    </p:set>
                                    <p:animEffect transition="in" filter="circle(in)">
                                      <p:cBhvr>
                                        <p:cTn id="61" dur="2000"/>
                                        <p:tgtEl>
                                          <p:spTgt spid="48131">
                                            <p:txEl>
                                              <p:pRg st="5" end="5"/>
                                            </p:txEl>
                                          </p:spTgt>
                                        </p:tgtEl>
                                      </p:cBhvr>
                                    </p:animEffect>
                                  </p:childTnLst>
                                </p:cTn>
                              </p:par>
                              <p:par>
                                <p:cTn id="62" presetID="6" presetClass="entr" presetSubtype="16" fill="hold" grpId="1" nodeType="withEffect">
                                  <p:stCondLst>
                                    <p:cond delay="0"/>
                                  </p:stCondLst>
                                  <p:childTnLst>
                                    <p:set>
                                      <p:cBhvr>
                                        <p:cTn id="63" dur="1" fill="hold">
                                          <p:stCondLst>
                                            <p:cond delay="0"/>
                                          </p:stCondLst>
                                        </p:cTn>
                                        <p:tgtEl>
                                          <p:spTgt spid="48131">
                                            <p:txEl>
                                              <p:pRg st="6" end="6"/>
                                            </p:txEl>
                                          </p:spTgt>
                                        </p:tgtEl>
                                        <p:attrNameLst>
                                          <p:attrName>style.visibility</p:attrName>
                                        </p:attrNameLst>
                                      </p:cBhvr>
                                      <p:to>
                                        <p:strVal val="visible"/>
                                      </p:to>
                                    </p:set>
                                    <p:animEffect transition="in" filter="circle(in)">
                                      <p:cBhvr>
                                        <p:cTn id="64" dur="2000"/>
                                        <p:tgtEl>
                                          <p:spTgt spid="48131">
                                            <p:txEl>
                                              <p:pRg st="6" end="6"/>
                                            </p:txEl>
                                          </p:spTgt>
                                        </p:tgtEl>
                                      </p:cBhvr>
                                    </p:animEffect>
                                  </p:childTnLst>
                                </p:cTn>
                              </p:par>
                              <p:par>
                                <p:cTn id="65" presetID="6" presetClass="entr" presetSubtype="16" fill="hold" grpId="1" nodeType="withEffect">
                                  <p:stCondLst>
                                    <p:cond delay="0"/>
                                  </p:stCondLst>
                                  <p:childTnLst>
                                    <p:set>
                                      <p:cBhvr>
                                        <p:cTn id="66" dur="1" fill="hold">
                                          <p:stCondLst>
                                            <p:cond delay="0"/>
                                          </p:stCondLst>
                                        </p:cTn>
                                        <p:tgtEl>
                                          <p:spTgt spid="48131">
                                            <p:txEl>
                                              <p:pRg st="7" end="7"/>
                                            </p:txEl>
                                          </p:spTgt>
                                        </p:tgtEl>
                                        <p:attrNameLst>
                                          <p:attrName>style.visibility</p:attrName>
                                        </p:attrNameLst>
                                      </p:cBhvr>
                                      <p:to>
                                        <p:strVal val="visible"/>
                                      </p:to>
                                    </p:set>
                                    <p:animEffect transition="in" filter="circle(in)">
                                      <p:cBhvr>
                                        <p:cTn id="67" dur="2000"/>
                                        <p:tgtEl>
                                          <p:spTgt spid="48131">
                                            <p:txEl>
                                              <p:pRg st="7" end="7"/>
                                            </p:txEl>
                                          </p:spTgt>
                                        </p:tgtEl>
                                      </p:cBhvr>
                                    </p:animEffect>
                                  </p:childTnLst>
                                </p:cTn>
                              </p:par>
                              <p:par>
                                <p:cTn id="68" presetID="6" presetClass="entr" presetSubtype="16" fill="hold" grpId="1" nodeType="withEffect">
                                  <p:stCondLst>
                                    <p:cond delay="0"/>
                                  </p:stCondLst>
                                  <p:childTnLst>
                                    <p:set>
                                      <p:cBhvr>
                                        <p:cTn id="69" dur="1" fill="hold">
                                          <p:stCondLst>
                                            <p:cond delay="0"/>
                                          </p:stCondLst>
                                        </p:cTn>
                                        <p:tgtEl>
                                          <p:spTgt spid="48131">
                                            <p:txEl>
                                              <p:pRg st="8" end="8"/>
                                            </p:txEl>
                                          </p:spTgt>
                                        </p:tgtEl>
                                        <p:attrNameLst>
                                          <p:attrName>style.visibility</p:attrName>
                                        </p:attrNameLst>
                                      </p:cBhvr>
                                      <p:to>
                                        <p:strVal val="visible"/>
                                      </p:to>
                                    </p:set>
                                    <p:animEffect transition="in" filter="circle(in)">
                                      <p:cBhvr>
                                        <p:cTn id="70" dur="2000"/>
                                        <p:tgtEl>
                                          <p:spTgt spid="48131">
                                            <p:txEl>
                                              <p:pRg st="8" end="8"/>
                                            </p:txEl>
                                          </p:spTgt>
                                        </p:tgtEl>
                                      </p:cBhvr>
                                    </p:animEffect>
                                  </p:childTnLst>
                                </p:cTn>
                              </p:par>
                              <p:par>
                                <p:cTn id="71" presetID="6" presetClass="entr" presetSubtype="16" fill="hold" grpId="1" nodeType="withEffect">
                                  <p:stCondLst>
                                    <p:cond delay="0"/>
                                  </p:stCondLst>
                                  <p:childTnLst>
                                    <p:set>
                                      <p:cBhvr>
                                        <p:cTn id="72" dur="1" fill="hold">
                                          <p:stCondLst>
                                            <p:cond delay="0"/>
                                          </p:stCondLst>
                                        </p:cTn>
                                        <p:tgtEl>
                                          <p:spTgt spid="48131">
                                            <p:txEl>
                                              <p:pRg st="9" end="9"/>
                                            </p:txEl>
                                          </p:spTgt>
                                        </p:tgtEl>
                                        <p:attrNameLst>
                                          <p:attrName>style.visibility</p:attrName>
                                        </p:attrNameLst>
                                      </p:cBhvr>
                                      <p:to>
                                        <p:strVal val="visible"/>
                                      </p:to>
                                    </p:set>
                                    <p:animEffect transition="in" filter="circle(in)">
                                      <p:cBhvr>
                                        <p:cTn id="73" dur="2000"/>
                                        <p:tgtEl>
                                          <p:spTgt spid="48131">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130" grpId="0"/>
      <p:bldP spid="48131" grpId="0" build="p"/>
      <p:bldP spid="48131" grpId="1" build="p"/>
    </p:bldLst>
  </p:timing>
</p:sld>
</file>

<file path=ppt/slides/slide10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lIns="90488" tIns="44450" rIns="90488" bIns="44450" anchor="ctr"/>
          <a:lstStyle/>
          <a:p>
            <a:pPr eaLnBrk="1" hangingPunct="1"/>
            <a:r>
              <a:rPr lang="en-GB" sz="2800" b="1"/>
              <a:t>Types cont’d</a:t>
            </a:r>
          </a:p>
        </p:txBody>
      </p:sp>
      <p:sp>
        <p:nvSpPr>
          <p:cNvPr id="49155" name="Rectangle 3"/>
          <p:cNvSpPr>
            <a:spLocks noGrp="1" noChangeArrowheads="1"/>
          </p:cNvSpPr>
          <p:nvPr>
            <p:ph type="body" sz="half" idx="1"/>
          </p:nvPr>
        </p:nvSpPr>
        <p:spPr>
          <a:xfrm>
            <a:off x="179512" y="1827213"/>
            <a:ext cx="3586162" cy="4114800"/>
          </a:xfrm>
        </p:spPr>
        <p:txBody>
          <a:bodyPr lIns="90488" tIns="44450" rIns="90488" bIns="44450"/>
          <a:lstStyle/>
          <a:p>
            <a:pPr eaLnBrk="1" hangingPunct="1"/>
            <a:r>
              <a:rPr lang="en-GB" sz="2500" b="1" dirty="0"/>
              <a:t>Group </a:t>
            </a:r>
          </a:p>
          <a:p>
            <a:pPr lvl="1" eaLnBrk="1" hangingPunct="1"/>
            <a:r>
              <a:rPr lang="en-GB" sz="2100" dirty="0">
                <a:solidFill>
                  <a:srgbClr val="FFFF00"/>
                </a:solidFill>
              </a:rPr>
              <a:t>norms and dynamics</a:t>
            </a:r>
          </a:p>
          <a:p>
            <a:pPr lvl="1" eaLnBrk="1" hangingPunct="1"/>
            <a:r>
              <a:rPr lang="en-GB" sz="2100" dirty="0">
                <a:solidFill>
                  <a:srgbClr val="FFFF00"/>
                </a:solidFill>
              </a:rPr>
              <a:t>chair / organiser</a:t>
            </a:r>
          </a:p>
          <a:p>
            <a:pPr lvl="1" eaLnBrk="1" hangingPunct="1"/>
            <a:r>
              <a:rPr lang="en-GB" sz="2100" dirty="0">
                <a:solidFill>
                  <a:srgbClr val="FFFF00"/>
                </a:solidFill>
              </a:rPr>
              <a:t>balance</a:t>
            </a:r>
          </a:p>
          <a:p>
            <a:pPr lvl="1" eaLnBrk="1" hangingPunct="1"/>
            <a:r>
              <a:rPr lang="en-GB" sz="2100" dirty="0">
                <a:solidFill>
                  <a:srgbClr val="FFFF00"/>
                </a:solidFill>
              </a:rPr>
              <a:t>&gt; &amp; &lt; expression of feelings</a:t>
            </a:r>
          </a:p>
          <a:p>
            <a:pPr lvl="1" eaLnBrk="1" hangingPunct="1"/>
            <a:r>
              <a:rPr lang="en-GB" sz="2100" dirty="0">
                <a:solidFill>
                  <a:srgbClr val="FFFF00"/>
                </a:solidFill>
              </a:rPr>
              <a:t>modified responses</a:t>
            </a:r>
          </a:p>
          <a:p>
            <a:pPr eaLnBrk="1" hangingPunct="1"/>
            <a:r>
              <a:rPr lang="en-GB" sz="2500" b="1" dirty="0"/>
              <a:t>Telephone</a:t>
            </a:r>
          </a:p>
          <a:p>
            <a:pPr eaLnBrk="1" hangingPunct="1"/>
            <a:r>
              <a:rPr lang="en-GB" sz="2500" b="1" dirty="0"/>
              <a:t>Ethnographic</a:t>
            </a:r>
          </a:p>
        </p:txBody>
      </p:sp>
      <p:sp>
        <p:nvSpPr>
          <p:cNvPr id="7171" name="Footer Placeholder 5"/>
          <p:cNvSpPr>
            <a:spLocks noGrp="1"/>
          </p:cNvSpPr>
          <p:nvPr>
            <p:ph type="ftr" sz="quarter" idx="11"/>
          </p:nvPr>
        </p:nvSpPr>
        <p:spPr>
          <a:noFill/>
        </p:spPr>
        <p:txBody>
          <a:bodyPr/>
          <a:lstStyle/>
          <a:p>
            <a:r>
              <a:rPr lang="en-GB" smtClean="0"/>
              <a:t>CH2021 postgraduate</a:t>
            </a:r>
            <a:endParaRPr lang="en-GB"/>
          </a:p>
        </p:txBody>
      </p:sp>
      <p:sp>
        <p:nvSpPr>
          <p:cNvPr id="7172" name="Slide Number Placeholder 6"/>
          <p:cNvSpPr>
            <a:spLocks noGrp="1"/>
          </p:cNvSpPr>
          <p:nvPr>
            <p:ph type="sldNum" sz="quarter" idx="12"/>
          </p:nvPr>
        </p:nvSpPr>
        <p:spPr>
          <a:noFill/>
        </p:spPr>
        <p:txBody>
          <a:bodyPr/>
          <a:lstStyle/>
          <a:p>
            <a:fld id="{964AC43C-4B8D-4DC5-A1B1-254BFC08ADD3}" type="slidenum">
              <a:rPr lang="en-GB" smtClean="0"/>
              <a:pPr/>
              <a:t>101</a:t>
            </a:fld>
            <a:endParaRPr lang="en-GB"/>
          </a:p>
        </p:txBody>
      </p:sp>
      <p:pic>
        <p:nvPicPr>
          <p:cNvPr id="3" name="Online Image Placeholder 2"/>
          <p:cNvPicPr>
            <a:picLocks noGrp="1" noChangeAspect="1"/>
          </p:cNvPicPr>
          <p:nvPr>
            <p:ph type="clipArt" sz="half" idx="2"/>
          </p:nvPr>
        </p:nvPicPr>
        <p:blipFill>
          <a:blip r:embed="rId3"/>
          <a:stretch>
            <a:fillRect/>
          </a:stretch>
        </p:blipFill>
        <p:spPr>
          <a:xfrm>
            <a:off x="4099491" y="1988840"/>
            <a:ext cx="4815909" cy="3112682"/>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9154"/>
                                        </p:tgtEl>
                                        <p:attrNameLst>
                                          <p:attrName>style.visibility</p:attrName>
                                        </p:attrNameLst>
                                      </p:cBhvr>
                                      <p:to>
                                        <p:strVal val="visible"/>
                                      </p:to>
                                    </p:set>
                                    <p:animEffect transition="in" filter="fade">
                                      <p:cBhvr>
                                        <p:cTn id="7" dur="2000"/>
                                        <p:tgtEl>
                                          <p:spTgt spid="4915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9155">
                                            <p:txEl>
                                              <p:pRg st="0" end="0"/>
                                            </p:txEl>
                                          </p:spTgt>
                                        </p:tgtEl>
                                        <p:attrNameLst>
                                          <p:attrName>style.visibility</p:attrName>
                                        </p:attrNameLst>
                                      </p:cBhvr>
                                      <p:to>
                                        <p:strVal val="visible"/>
                                      </p:to>
                                    </p:set>
                                    <p:animEffect transition="in" filter="fade">
                                      <p:cBhvr>
                                        <p:cTn id="10" dur="2000"/>
                                        <p:tgtEl>
                                          <p:spTgt spid="49155">
                                            <p:txEl>
                                              <p:pRg st="0" end="0"/>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49155">
                                            <p:txEl>
                                              <p:pRg st="1" end="1"/>
                                            </p:txEl>
                                          </p:spTgt>
                                        </p:tgtEl>
                                        <p:attrNameLst>
                                          <p:attrName>style.visibility</p:attrName>
                                        </p:attrNameLst>
                                      </p:cBhvr>
                                      <p:to>
                                        <p:strVal val="visible"/>
                                      </p:to>
                                    </p:set>
                                    <p:animEffect transition="in" filter="fade">
                                      <p:cBhvr>
                                        <p:cTn id="13" dur="2000"/>
                                        <p:tgtEl>
                                          <p:spTgt spid="49155">
                                            <p:txEl>
                                              <p:pRg st="1" end="1"/>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49155">
                                            <p:txEl>
                                              <p:pRg st="2" end="2"/>
                                            </p:txEl>
                                          </p:spTgt>
                                        </p:tgtEl>
                                        <p:attrNameLst>
                                          <p:attrName>style.visibility</p:attrName>
                                        </p:attrNameLst>
                                      </p:cBhvr>
                                      <p:to>
                                        <p:strVal val="visible"/>
                                      </p:to>
                                    </p:set>
                                    <p:animEffect transition="in" filter="fade">
                                      <p:cBhvr>
                                        <p:cTn id="16" dur="2000"/>
                                        <p:tgtEl>
                                          <p:spTgt spid="49155">
                                            <p:txEl>
                                              <p:pRg st="2" end="2"/>
                                            </p:tx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49155">
                                            <p:txEl>
                                              <p:pRg st="3" end="3"/>
                                            </p:txEl>
                                          </p:spTgt>
                                        </p:tgtEl>
                                        <p:attrNameLst>
                                          <p:attrName>style.visibility</p:attrName>
                                        </p:attrNameLst>
                                      </p:cBhvr>
                                      <p:to>
                                        <p:strVal val="visible"/>
                                      </p:to>
                                    </p:set>
                                    <p:animEffect transition="in" filter="fade">
                                      <p:cBhvr>
                                        <p:cTn id="19" dur="2000"/>
                                        <p:tgtEl>
                                          <p:spTgt spid="49155">
                                            <p:txEl>
                                              <p:pRg st="3" end="3"/>
                                            </p:txEl>
                                          </p:spTgt>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49155">
                                            <p:txEl>
                                              <p:pRg st="4" end="4"/>
                                            </p:txEl>
                                          </p:spTgt>
                                        </p:tgtEl>
                                        <p:attrNameLst>
                                          <p:attrName>style.visibility</p:attrName>
                                        </p:attrNameLst>
                                      </p:cBhvr>
                                      <p:to>
                                        <p:strVal val="visible"/>
                                      </p:to>
                                    </p:set>
                                    <p:animEffect transition="in" filter="fade">
                                      <p:cBhvr>
                                        <p:cTn id="22" dur="2000"/>
                                        <p:tgtEl>
                                          <p:spTgt spid="49155">
                                            <p:txEl>
                                              <p:pRg st="4" end="4"/>
                                            </p:tx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49155">
                                            <p:txEl>
                                              <p:pRg st="5" end="5"/>
                                            </p:txEl>
                                          </p:spTgt>
                                        </p:tgtEl>
                                        <p:attrNameLst>
                                          <p:attrName>style.visibility</p:attrName>
                                        </p:attrNameLst>
                                      </p:cBhvr>
                                      <p:to>
                                        <p:strVal val="visible"/>
                                      </p:to>
                                    </p:set>
                                    <p:animEffect transition="in" filter="fade">
                                      <p:cBhvr>
                                        <p:cTn id="25" dur="2000"/>
                                        <p:tgtEl>
                                          <p:spTgt spid="49155">
                                            <p:txEl>
                                              <p:pRg st="5" end="5"/>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49155">
                                            <p:txEl>
                                              <p:pRg st="6" end="6"/>
                                            </p:txEl>
                                          </p:spTgt>
                                        </p:tgtEl>
                                        <p:attrNameLst>
                                          <p:attrName>style.visibility</p:attrName>
                                        </p:attrNameLst>
                                      </p:cBhvr>
                                      <p:to>
                                        <p:strVal val="visible"/>
                                      </p:to>
                                    </p:set>
                                    <p:animEffect transition="in" filter="fade">
                                      <p:cBhvr>
                                        <p:cTn id="30" dur="2000"/>
                                        <p:tgtEl>
                                          <p:spTgt spid="49155">
                                            <p:txEl>
                                              <p:pRg st="6" end="6"/>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49155">
                                            <p:txEl>
                                              <p:pRg st="7" end="7"/>
                                            </p:txEl>
                                          </p:spTgt>
                                        </p:tgtEl>
                                        <p:attrNameLst>
                                          <p:attrName>style.visibility</p:attrName>
                                        </p:attrNameLst>
                                      </p:cBhvr>
                                      <p:to>
                                        <p:strVal val="visible"/>
                                      </p:to>
                                    </p:set>
                                    <p:animEffect transition="in" filter="fade">
                                      <p:cBhvr>
                                        <p:cTn id="35" dur="2000"/>
                                        <p:tgtEl>
                                          <p:spTgt spid="49155">
                                            <p:txEl>
                                              <p:pRg st="7" end="7"/>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6" presetClass="entr" presetSubtype="16" fill="hold" grpId="1" nodeType="clickEffect">
                                  <p:stCondLst>
                                    <p:cond delay="0"/>
                                  </p:stCondLst>
                                  <p:childTnLst>
                                    <p:set>
                                      <p:cBhvr>
                                        <p:cTn id="39" dur="1" fill="hold">
                                          <p:stCondLst>
                                            <p:cond delay="0"/>
                                          </p:stCondLst>
                                        </p:cTn>
                                        <p:tgtEl>
                                          <p:spTgt spid="49155">
                                            <p:txEl>
                                              <p:pRg st="0" end="0"/>
                                            </p:txEl>
                                          </p:spTgt>
                                        </p:tgtEl>
                                        <p:attrNameLst>
                                          <p:attrName>style.visibility</p:attrName>
                                        </p:attrNameLst>
                                      </p:cBhvr>
                                      <p:to>
                                        <p:strVal val="visible"/>
                                      </p:to>
                                    </p:set>
                                    <p:animEffect transition="in" filter="circle(in)">
                                      <p:cBhvr>
                                        <p:cTn id="40" dur="2000"/>
                                        <p:tgtEl>
                                          <p:spTgt spid="49155">
                                            <p:txEl>
                                              <p:pRg st="0" end="0"/>
                                            </p:txEl>
                                          </p:spTgt>
                                        </p:tgtEl>
                                      </p:cBhvr>
                                    </p:animEffect>
                                  </p:childTnLst>
                                </p:cTn>
                              </p:par>
                              <p:par>
                                <p:cTn id="41" presetID="6" presetClass="entr" presetSubtype="16" fill="hold" grpId="1" nodeType="withEffect">
                                  <p:stCondLst>
                                    <p:cond delay="0"/>
                                  </p:stCondLst>
                                  <p:childTnLst>
                                    <p:set>
                                      <p:cBhvr>
                                        <p:cTn id="42" dur="1" fill="hold">
                                          <p:stCondLst>
                                            <p:cond delay="0"/>
                                          </p:stCondLst>
                                        </p:cTn>
                                        <p:tgtEl>
                                          <p:spTgt spid="49155">
                                            <p:txEl>
                                              <p:pRg st="1" end="1"/>
                                            </p:txEl>
                                          </p:spTgt>
                                        </p:tgtEl>
                                        <p:attrNameLst>
                                          <p:attrName>style.visibility</p:attrName>
                                        </p:attrNameLst>
                                      </p:cBhvr>
                                      <p:to>
                                        <p:strVal val="visible"/>
                                      </p:to>
                                    </p:set>
                                    <p:animEffect transition="in" filter="circle(in)">
                                      <p:cBhvr>
                                        <p:cTn id="43" dur="2000"/>
                                        <p:tgtEl>
                                          <p:spTgt spid="49155">
                                            <p:txEl>
                                              <p:pRg st="1" end="1"/>
                                            </p:txEl>
                                          </p:spTgt>
                                        </p:tgtEl>
                                      </p:cBhvr>
                                    </p:animEffect>
                                  </p:childTnLst>
                                </p:cTn>
                              </p:par>
                              <p:par>
                                <p:cTn id="44" presetID="6" presetClass="entr" presetSubtype="16" fill="hold" grpId="1" nodeType="withEffect">
                                  <p:stCondLst>
                                    <p:cond delay="0"/>
                                  </p:stCondLst>
                                  <p:childTnLst>
                                    <p:set>
                                      <p:cBhvr>
                                        <p:cTn id="45" dur="1" fill="hold">
                                          <p:stCondLst>
                                            <p:cond delay="0"/>
                                          </p:stCondLst>
                                        </p:cTn>
                                        <p:tgtEl>
                                          <p:spTgt spid="49155">
                                            <p:txEl>
                                              <p:pRg st="2" end="2"/>
                                            </p:txEl>
                                          </p:spTgt>
                                        </p:tgtEl>
                                        <p:attrNameLst>
                                          <p:attrName>style.visibility</p:attrName>
                                        </p:attrNameLst>
                                      </p:cBhvr>
                                      <p:to>
                                        <p:strVal val="visible"/>
                                      </p:to>
                                    </p:set>
                                    <p:animEffect transition="in" filter="circle(in)">
                                      <p:cBhvr>
                                        <p:cTn id="46" dur="2000"/>
                                        <p:tgtEl>
                                          <p:spTgt spid="49155">
                                            <p:txEl>
                                              <p:pRg st="2" end="2"/>
                                            </p:txEl>
                                          </p:spTgt>
                                        </p:tgtEl>
                                      </p:cBhvr>
                                    </p:animEffect>
                                  </p:childTnLst>
                                </p:cTn>
                              </p:par>
                              <p:par>
                                <p:cTn id="47" presetID="6" presetClass="entr" presetSubtype="16" fill="hold" grpId="1" nodeType="withEffect">
                                  <p:stCondLst>
                                    <p:cond delay="0"/>
                                  </p:stCondLst>
                                  <p:childTnLst>
                                    <p:set>
                                      <p:cBhvr>
                                        <p:cTn id="48" dur="1" fill="hold">
                                          <p:stCondLst>
                                            <p:cond delay="0"/>
                                          </p:stCondLst>
                                        </p:cTn>
                                        <p:tgtEl>
                                          <p:spTgt spid="49155">
                                            <p:txEl>
                                              <p:pRg st="3" end="3"/>
                                            </p:txEl>
                                          </p:spTgt>
                                        </p:tgtEl>
                                        <p:attrNameLst>
                                          <p:attrName>style.visibility</p:attrName>
                                        </p:attrNameLst>
                                      </p:cBhvr>
                                      <p:to>
                                        <p:strVal val="visible"/>
                                      </p:to>
                                    </p:set>
                                    <p:animEffect transition="in" filter="circle(in)">
                                      <p:cBhvr>
                                        <p:cTn id="49" dur="2000"/>
                                        <p:tgtEl>
                                          <p:spTgt spid="49155">
                                            <p:txEl>
                                              <p:pRg st="3" end="3"/>
                                            </p:txEl>
                                          </p:spTgt>
                                        </p:tgtEl>
                                      </p:cBhvr>
                                    </p:animEffect>
                                  </p:childTnLst>
                                </p:cTn>
                              </p:par>
                              <p:par>
                                <p:cTn id="50" presetID="6" presetClass="entr" presetSubtype="16" fill="hold" grpId="1" nodeType="withEffect">
                                  <p:stCondLst>
                                    <p:cond delay="0"/>
                                  </p:stCondLst>
                                  <p:childTnLst>
                                    <p:set>
                                      <p:cBhvr>
                                        <p:cTn id="51" dur="1" fill="hold">
                                          <p:stCondLst>
                                            <p:cond delay="0"/>
                                          </p:stCondLst>
                                        </p:cTn>
                                        <p:tgtEl>
                                          <p:spTgt spid="49155">
                                            <p:txEl>
                                              <p:pRg st="4" end="4"/>
                                            </p:txEl>
                                          </p:spTgt>
                                        </p:tgtEl>
                                        <p:attrNameLst>
                                          <p:attrName>style.visibility</p:attrName>
                                        </p:attrNameLst>
                                      </p:cBhvr>
                                      <p:to>
                                        <p:strVal val="visible"/>
                                      </p:to>
                                    </p:set>
                                    <p:animEffect transition="in" filter="circle(in)">
                                      <p:cBhvr>
                                        <p:cTn id="52" dur="2000"/>
                                        <p:tgtEl>
                                          <p:spTgt spid="49155">
                                            <p:txEl>
                                              <p:pRg st="4" end="4"/>
                                            </p:txEl>
                                          </p:spTgt>
                                        </p:tgtEl>
                                      </p:cBhvr>
                                    </p:animEffect>
                                  </p:childTnLst>
                                </p:cTn>
                              </p:par>
                              <p:par>
                                <p:cTn id="53" presetID="6" presetClass="entr" presetSubtype="16" fill="hold" grpId="1" nodeType="withEffect">
                                  <p:stCondLst>
                                    <p:cond delay="0"/>
                                  </p:stCondLst>
                                  <p:childTnLst>
                                    <p:set>
                                      <p:cBhvr>
                                        <p:cTn id="54" dur="1" fill="hold">
                                          <p:stCondLst>
                                            <p:cond delay="0"/>
                                          </p:stCondLst>
                                        </p:cTn>
                                        <p:tgtEl>
                                          <p:spTgt spid="49155">
                                            <p:txEl>
                                              <p:pRg st="5" end="5"/>
                                            </p:txEl>
                                          </p:spTgt>
                                        </p:tgtEl>
                                        <p:attrNameLst>
                                          <p:attrName>style.visibility</p:attrName>
                                        </p:attrNameLst>
                                      </p:cBhvr>
                                      <p:to>
                                        <p:strVal val="visible"/>
                                      </p:to>
                                    </p:set>
                                    <p:animEffect transition="in" filter="circle(in)">
                                      <p:cBhvr>
                                        <p:cTn id="55" dur="2000"/>
                                        <p:tgtEl>
                                          <p:spTgt spid="49155">
                                            <p:txEl>
                                              <p:pRg st="5" end="5"/>
                                            </p:txEl>
                                          </p:spTgt>
                                        </p:tgtEl>
                                      </p:cBhvr>
                                    </p:animEffect>
                                  </p:childTnLst>
                                </p:cTn>
                              </p:par>
                            </p:childTnLst>
                          </p:cTn>
                        </p:par>
                      </p:childTnLst>
                    </p:cTn>
                  </p:par>
                  <p:par>
                    <p:cTn id="56" fill="hold">
                      <p:stCondLst>
                        <p:cond delay="indefinite"/>
                      </p:stCondLst>
                      <p:childTnLst>
                        <p:par>
                          <p:cTn id="57" fill="hold">
                            <p:stCondLst>
                              <p:cond delay="0"/>
                            </p:stCondLst>
                            <p:childTnLst>
                              <p:par>
                                <p:cTn id="58" presetID="6" presetClass="entr" presetSubtype="16" fill="hold" grpId="1" nodeType="clickEffect">
                                  <p:stCondLst>
                                    <p:cond delay="0"/>
                                  </p:stCondLst>
                                  <p:childTnLst>
                                    <p:set>
                                      <p:cBhvr>
                                        <p:cTn id="59" dur="1" fill="hold">
                                          <p:stCondLst>
                                            <p:cond delay="0"/>
                                          </p:stCondLst>
                                        </p:cTn>
                                        <p:tgtEl>
                                          <p:spTgt spid="49155">
                                            <p:txEl>
                                              <p:pRg st="6" end="6"/>
                                            </p:txEl>
                                          </p:spTgt>
                                        </p:tgtEl>
                                        <p:attrNameLst>
                                          <p:attrName>style.visibility</p:attrName>
                                        </p:attrNameLst>
                                      </p:cBhvr>
                                      <p:to>
                                        <p:strVal val="visible"/>
                                      </p:to>
                                    </p:set>
                                    <p:animEffect transition="in" filter="circle(in)">
                                      <p:cBhvr>
                                        <p:cTn id="60" dur="2000"/>
                                        <p:tgtEl>
                                          <p:spTgt spid="49155">
                                            <p:txEl>
                                              <p:pRg st="6" end="6"/>
                                            </p:txEl>
                                          </p:spTgt>
                                        </p:tgtEl>
                                      </p:cBhvr>
                                    </p:animEffect>
                                  </p:childTnLst>
                                </p:cTn>
                              </p:par>
                            </p:childTnLst>
                          </p:cTn>
                        </p:par>
                      </p:childTnLst>
                    </p:cTn>
                  </p:par>
                  <p:par>
                    <p:cTn id="61" fill="hold">
                      <p:stCondLst>
                        <p:cond delay="indefinite"/>
                      </p:stCondLst>
                      <p:childTnLst>
                        <p:par>
                          <p:cTn id="62" fill="hold">
                            <p:stCondLst>
                              <p:cond delay="0"/>
                            </p:stCondLst>
                            <p:childTnLst>
                              <p:par>
                                <p:cTn id="63" presetID="6" presetClass="entr" presetSubtype="16" fill="hold" grpId="1" nodeType="clickEffect">
                                  <p:stCondLst>
                                    <p:cond delay="0"/>
                                  </p:stCondLst>
                                  <p:childTnLst>
                                    <p:set>
                                      <p:cBhvr>
                                        <p:cTn id="64" dur="1" fill="hold">
                                          <p:stCondLst>
                                            <p:cond delay="0"/>
                                          </p:stCondLst>
                                        </p:cTn>
                                        <p:tgtEl>
                                          <p:spTgt spid="49155">
                                            <p:txEl>
                                              <p:pRg st="7" end="7"/>
                                            </p:txEl>
                                          </p:spTgt>
                                        </p:tgtEl>
                                        <p:attrNameLst>
                                          <p:attrName>style.visibility</p:attrName>
                                        </p:attrNameLst>
                                      </p:cBhvr>
                                      <p:to>
                                        <p:strVal val="visible"/>
                                      </p:to>
                                    </p:set>
                                    <p:animEffect transition="in" filter="circle(in)">
                                      <p:cBhvr>
                                        <p:cTn id="65" dur="2000"/>
                                        <p:tgtEl>
                                          <p:spTgt spid="49155">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154" grpId="0"/>
      <p:bldP spid="49155" grpId="0" build="p"/>
      <p:bldP spid="49155" grpId="1" build="p"/>
    </p:bldLst>
  </p:timing>
</p:sld>
</file>

<file path=ppt/slides/slide10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a:xfrm>
            <a:off x="0" y="280163"/>
            <a:ext cx="7467600" cy="1143000"/>
          </a:xfrm>
        </p:spPr>
        <p:txBody>
          <a:bodyPr lIns="90488" tIns="44450" rIns="90488" bIns="44450" anchor="ctr"/>
          <a:lstStyle/>
          <a:p>
            <a:pPr eaLnBrk="1" hangingPunct="1"/>
            <a:r>
              <a:rPr lang="en-GB" sz="2800" b="1"/>
              <a:t>Advantages &amp; </a:t>
            </a:r>
            <a:br>
              <a:rPr lang="en-GB" sz="2800" b="1"/>
            </a:br>
            <a:r>
              <a:rPr lang="en-GB" sz="2800" b="1"/>
              <a:t>Disadvantages </a:t>
            </a:r>
          </a:p>
        </p:txBody>
      </p:sp>
      <p:sp>
        <p:nvSpPr>
          <p:cNvPr id="50179" name="Rectangle 3"/>
          <p:cNvSpPr>
            <a:spLocks noGrp="1" noChangeArrowheads="1"/>
          </p:cNvSpPr>
          <p:nvPr>
            <p:ph idx="1"/>
          </p:nvPr>
        </p:nvSpPr>
        <p:spPr>
          <a:xfrm>
            <a:off x="139759" y="2373296"/>
            <a:ext cx="8077200" cy="4114800"/>
          </a:xfrm>
        </p:spPr>
        <p:txBody>
          <a:bodyPr lIns="90488" tIns="44450" rIns="90488" bIns="44450">
            <a:normAutofit lnSpcReduction="10000"/>
          </a:bodyPr>
          <a:lstStyle/>
          <a:p>
            <a:pPr eaLnBrk="1" hangingPunct="1"/>
            <a:r>
              <a:rPr lang="en-GB" dirty="0">
                <a:solidFill>
                  <a:srgbClr val="FFFF00"/>
                </a:solidFill>
              </a:rPr>
              <a:t>Flexible and adaptable</a:t>
            </a:r>
          </a:p>
          <a:p>
            <a:pPr eaLnBrk="1" hangingPunct="1"/>
            <a:r>
              <a:rPr lang="en-GB" dirty="0">
                <a:solidFill>
                  <a:srgbClr val="FFFF00"/>
                </a:solidFill>
              </a:rPr>
              <a:t>Reliability</a:t>
            </a:r>
          </a:p>
          <a:p>
            <a:pPr eaLnBrk="1" hangingPunct="1"/>
            <a:r>
              <a:rPr lang="en-GB" dirty="0">
                <a:solidFill>
                  <a:srgbClr val="FFFF00"/>
                </a:solidFill>
              </a:rPr>
              <a:t>Professionalism</a:t>
            </a:r>
          </a:p>
          <a:p>
            <a:pPr eaLnBrk="1" hangingPunct="1"/>
            <a:r>
              <a:rPr lang="en-GB" dirty="0">
                <a:solidFill>
                  <a:srgbClr val="FFFF00"/>
                </a:solidFill>
              </a:rPr>
              <a:t>Help understand complex social interactions</a:t>
            </a:r>
          </a:p>
          <a:p>
            <a:pPr eaLnBrk="1" hangingPunct="1"/>
            <a:r>
              <a:rPr lang="en-GB" dirty="0">
                <a:solidFill>
                  <a:srgbClr val="FFFF00"/>
                </a:solidFill>
              </a:rPr>
              <a:t>Time / permission / arrangements / travel etc..</a:t>
            </a:r>
          </a:p>
          <a:p>
            <a:pPr eaLnBrk="1" hangingPunct="1"/>
            <a:r>
              <a:rPr lang="en-GB" dirty="0">
                <a:solidFill>
                  <a:srgbClr val="FFFF00"/>
                </a:solidFill>
              </a:rPr>
              <a:t>Practicalities of obtaining interviewees</a:t>
            </a:r>
          </a:p>
          <a:p>
            <a:pPr eaLnBrk="1" hangingPunct="1"/>
            <a:r>
              <a:rPr lang="en-GB" dirty="0">
                <a:solidFill>
                  <a:srgbClr val="FFFF00"/>
                </a:solidFill>
              </a:rPr>
              <a:t>Acceptance in the ‘community’</a:t>
            </a:r>
          </a:p>
        </p:txBody>
      </p:sp>
      <p:sp>
        <p:nvSpPr>
          <p:cNvPr id="84994" name="Footer Placeholder 4"/>
          <p:cNvSpPr>
            <a:spLocks noGrp="1"/>
          </p:cNvSpPr>
          <p:nvPr>
            <p:ph type="ftr" sz="quarter" idx="11"/>
          </p:nvPr>
        </p:nvSpPr>
        <p:spPr>
          <a:noFill/>
        </p:spPr>
        <p:txBody>
          <a:bodyPr/>
          <a:lstStyle/>
          <a:p>
            <a:r>
              <a:rPr lang="en-GB" smtClean="0"/>
              <a:t>CH2021 postgraduate</a:t>
            </a:r>
            <a:endParaRPr lang="en-GB"/>
          </a:p>
        </p:txBody>
      </p:sp>
      <p:sp>
        <p:nvSpPr>
          <p:cNvPr id="84995" name="Slide Number Placeholder 5"/>
          <p:cNvSpPr>
            <a:spLocks noGrp="1"/>
          </p:cNvSpPr>
          <p:nvPr>
            <p:ph type="sldNum" sz="quarter" idx="12"/>
          </p:nvPr>
        </p:nvSpPr>
        <p:spPr>
          <a:noFill/>
        </p:spPr>
        <p:txBody>
          <a:bodyPr/>
          <a:lstStyle/>
          <a:p>
            <a:fld id="{08E62F6F-B8A3-4402-B4F5-A327546BF60B}" type="slidenum">
              <a:rPr lang="en-GB" smtClean="0"/>
              <a:pPr/>
              <a:t>102</a:t>
            </a:fld>
            <a:endParaRPr lang="en-GB"/>
          </a:p>
        </p:txBody>
      </p:sp>
      <p:pic>
        <p:nvPicPr>
          <p:cNvPr id="2" name="Picture 1"/>
          <p:cNvPicPr>
            <a:picLocks noChangeAspect="1"/>
          </p:cNvPicPr>
          <p:nvPr/>
        </p:nvPicPr>
        <p:blipFill>
          <a:blip r:embed="rId3"/>
          <a:stretch>
            <a:fillRect/>
          </a:stretch>
        </p:blipFill>
        <p:spPr>
          <a:xfrm>
            <a:off x="4104311" y="0"/>
            <a:ext cx="5039689" cy="2204864"/>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0178"/>
                                        </p:tgtEl>
                                        <p:attrNameLst>
                                          <p:attrName>style.visibility</p:attrName>
                                        </p:attrNameLst>
                                      </p:cBhvr>
                                      <p:to>
                                        <p:strVal val="visible"/>
                                      </p:to>
                                    </p:set>
                                    <p:animEffect transition="in" filter="fade">
                                      <p:cBhvr>
                                        <p:cTn id="7" dur="2000"/>
                                        <p:tgtEl>
                                          <p:spTgt spid="5017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0179">
                                            <p:txEl>
                                              <p:pRg st="0" end="0"/>
                                            </p:txEl>
                                          </p:spTgt>
                                        </p:tgtEl>
                                        <p:attrNameLst>
                                          <p:attrName>style.visibility</p:attrName>
                                        </p:attrNameLst>
                                      </p:cBhvr>
                                      <p:to>
                                        <p:strVal val="visible"/>
                                      </p:to>
                                    </p:set>
                                    <p:animEffect transition="in" filter="fade">
                                      <p:cBhvr>
                                        <p:cTn id="10" dur="2000"/>
                                        <p:tgtEl>
                                          <p:spTgt spid="50179">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50179">
                                            <p:txEl>
                                              <p:pRg st="1" end="1"/>
                                            </p:txEl>
                                          </p:spTgt>
                                        </p:tgtEl>
                                        <p:attrNameLst>
                                          <p:attrName>style.visibility</p:attrName>
                                        </p:attrNameLst>
                                      </p:cBhvr>
                                      <p:to>
                                        <p:strVal val="visible"/>
                                      </p:to>
                                    </p:set>
                                    <p:animEffect transition="in" filter="fade">
                                      <p:cBhvr>
                                        <p:cTn id="15" dur="2000"/>
                                        <p:tgtEl>
                                          <p:spTgt spid="50179">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0179">
                                            <p:txEl>
                                              <p:pRg st="2" end="2"/>
                                            </p:txEl>
                                          </p:spTgt>
                                        </p:tgtEl>
                                        <p:attrNameLst>
                                          <p:attrName>style.visibility</p:attrName>
                                        </p:attrNameLst>
                                      </p:cBhvr>
                                      <p:to>
                                        <p:strVal val="visible"/>
                                      </p:to>
                                    </p:set>
                                    <p:animEffect transition="in" filter="fade">
                                      <p:cBhvr>
                                        <p:cTn id="20" dur="2000"/>
                                        <p:tgtEl>
                                          <p:spTgt spid="50179">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50179">
                                            <p:txEl>
                                              <p:pRg st="3" end="3"/>
                                            </p:txEl>
                                          </p:spTgt>
                                        </p:tgtEl>
                                        <p:attrNameLst>
                                          <p:attrName>style.visibility</p:attrName>
                                        </p:attrNameLst>
                                      </p:cBhvr>
                                      <p:to>
                                        <p:strVal val="visible"/>
                                      </p:to>
                                    </p:set>
                                    <p:animEffect transition="in" filter="fade">
                                      <p:cBhvr>
                                        <p:cTn id="25" dur="2000"/>
                                        <p:tgtEl>
                                          <p:spTgt spid="50179">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50179">
                                            <p:txEl>
                                              <p:pRg st="4" end="4"/>
                                            </p:txEl>
                                          </p:spTgt>
                                        </p:tgtEl>
                                        <p:attrNameLst>
                                          <p:attrName>style.visibility</p:attrName>
                                        </p:attrNameLst>
                                      </p:cBhvr>
                                      <p:to>
                                        <p:strVal val="visible"/>
                                      </p:to>
                                    </p:set>
                                    <p:animEffect transition="in" filter="fade">
                                      <p:cBhvr>
                                        <p:cTn id="30" dur="2000"/>
                                        <p:tgtEl>
                                          <p:spTgt spid="50179">
                                            <p:txEl>
                                              <p:pRg st="4" end="4"/>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50179">
                                            <p:txEl>
                                              <p:pRg st="5" end="5"/>
                                            </p:txEl>
                                          </p:spTgt>
                                        </p:tgtEl>
                                        <p:attrNameLst>
                                          <p:attrName>style.visibility</p:attrName>
                                        </p:attrNameLst>
                                      </p:cBhvr>
                                      <p:to>
                                        <p:strVal val="visible"/>
                                      </p:to>
                                    </p:set>
                                    <p:animEffect transition="in" filter="fade">
                                      <p:cBhvr>
                                        <p:cTn id="35" dur="2000"/>
                                        <p:tgtEl>
                                          <p:spTgt spid="50179">
                                            <p:txEl>
                                              <p:pRg st="5" end="5"/>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50179">
                                            <p:txEl>
                                              <p:pRg st="6" end="6"/>
                                            </p:txEl>
                                          </p:spTgt>
                                        </p:tgtEl>
                                        <p:attrNameLst>
                                          <p:attrName>style.visibility</p:attrName>
                                        </p:attrNameLst>
                                      </p:cBhvr>
                                      <p:to>
                                        <p:strVal val="visible"/>
                                      </p:to>
                                    </p:set>
                                    <p:animEffect transition="in" filter="fade">
                                      <p:cBhvr>
                                        <p:cTn id="40" dur="2000"/>
                                        <p:tgtEl>
                                          <p:spTgt spid="50179">
                                            <p:txEl>
                                              <p:pRg st="6" end="6"/>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6" presetClass="entr" presetSubtype="16" fill="hold" grpId="1" nodeType="clickEffect">
                                  <p:stCondLst>
                                    <p:cond delay="0"/>
                                  </p:stCondLst>
                                  <p:childTnLst>
                                    <p:set>
                                      <p:cBhvr>
                                        <p:cTn id="44" dur="1" fill="hold">
                                          <p:stCondLst>
                                            <p:cond delay="0"/>
                                          </p:stCondLst>
                                        </p:cTn>
                                        <p:tgtEl>
                                          <p:spTgt spid="50179">
                                            <p:txEl>
                                              <p:pRg st="0" end="0"/>
                                            </p:txEl>
                                          </p:spTgt>
                                        </p:tgtEl>
                                        <p:attrNameLst>
                                          <p:attrName>style.visibility</p:attrName>
                                        </p:attrNameLst>
                                      </p:cBhvr>
                                      <p:to>
                                        <p:strVal val="visible"/>
                                      </p:to>
                                    </p:set>
                                    <p:animEffect transition="in" filter="circle(in)">
                                      <p:cBhvr>
                                        <p:cTn id="45" dur="2000"/>
                                        <p:tgtEl>
                                          <p:spTgt spid="50179">
                                            <p:txEl>
                                              <p:pRg st="0" end="0"/>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6" presetClass="entr" presetSubtype="16" fill="hold" grpId="1" nodeType="clickEffect">
                                  <p:stCondLst>
                                    <p:cond delay="0"/>
                                  </p:stCondLst>
                                  <p:childTnLst>
                                    <p:set>
                                      <p:cBhvr>
                                        <p:cTn id="49" dur="1" fill="hold">
                                          <p:stCondLst>
                                            <p:cond delay="0"/>
                                          </p:stCondLst>
                                        </p:cTn>
                                        <p:tgtEl>
                                          <p:spTgt spid="50179">
                                            <p:txEl>
                                              <p:pRg st="1" end="1"/>
                                            </p:txEl>
                                          </p:spTgt>
                                        </p:tgtEl>
                                        <p:attrNameLst>
                                          <p:attrName>style.visibility</p:attrName>
                                        </p:attrNameLst>
                                      </p:cBhvr>
                                      <p:to>
                                        <p:strVal val="visible"/>
                                      </p:to>
                                    </p:set>
                                    <p:animEffect transition="in" filter="circle(in)">
                                      <p:cBhvr>
                                        <p:cTn id="50" dur="2000"/>
                                        <p:tgtEl>
                                          <p:spTgt spid="50179">
                                            <p:txEl>
                                              <p:pRg st="1" end="1"/>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6" presetClass="entr" presetSubtype="16" fill="hold" grpId="1" nodeType="clickEffect">
                                  <p:stCondLst>
                                    <p:cond delay="0"/>
                                  </p:stCondLst>
                                  <p:childTnLst>
                                    <p:set>
                                      <p:cBhvr>
                                        <p:cTn id="54" dur="1" fill="hold">
                                          <p:stCondLst>
                                            <p:cond delay="0"/>
                                          </p:stCondLst>
                                        </p:cTn>
                                        <p:tgtEl>
                                          <p:spTgt spid="50179">
                                            <p:txEl>
                                              <p:pRg st="2" end="2"/>
                                            </p:txEl>
                                          </p:spTgt>
                                        </p:tgtEl>
                                        <p:attrNameLst>
                                          <p:attrName>style.visibility</p:attrName>
                                        </p:attrNameLst>
                                      </p:cBhvr>
                                      <p:to>
                                        <p:strVal val="visible"/>
                                      </p:to>
                                    </p:set>
                                    <p:animEffect transition="in" filter="circle(in)">
                                      <p:cBhvr>
                                        <p:cTn id="55" dur="2000"/>
                                        <p:tgtEl>
                                          <p:spTgt spid="50179">
                                            <p:txEl>
                                              <p:pRg st="2" end="2"/>
                                            </p:txEl>
                                          </p:spTgt>
                                        </p:tgtEl>
                                      </p:cBhvr>
                                    </p:animEffect>
                                  </p:childTnLst>
                                </p:cTn>
                              </p:par>
                            </p:childTnLst>
                          </p:cTn>
                        </p:par>
                      </p:childTnLst>
                    </p:cTn>
                  </p:par>
                  <p:par>
                    <p:cTn id="56" fill="hold">
                      <p:stCondLst>
                        <p:cond delay="indefinite"/>
                      </p:stCondLst>
                      <p:childTnLst>
                        <p:par>
                          <p:cTn id="57" fill="hold">
                            <p:stCondLst>
                              <p:cond delay="0"/>
                            </p:stCondLst>
                            <p:childTnLst>
                              <p:par>
                                <p:cTn id="58" presetID="6" presetClass="entr" presetSubtype="16" fill="hold" grpId="1" nodeType="clickEffect">
                                  <p:stCondLst>
                                    <p:cond delay="0"/>
                                  </p:stCondLst>
                                  <p:childTnLst>
                                    <p:set>
                                      <p:cBhvr>
                                        <p:cTn id="59" dur="1" fill="hold">
                                          <p:stCondLst>
                                            <p:cond delay="0"/>
                                          </p:stCondLst>
                                        </p:cTn>
                                        <p:tgtEl>
                                          <p:spTgt spid="50179">
                                            <p:txEl>
                                              <p:pRg st="3" end="3"/>
                                            </p:txEl>
                                          </p:spTgt>
                                        </p:tgtEl>
                                        <p:attrNameLst>
                                          <p:attrName>style.visibility</p:attrName>
                                        </p:attrNameLst>
                                      </p:cBhvr>
                                      <p:to>
                                        <p:strVal val="visible"/>
                                      </p:to>
                                    </p:set>
                                    <p:animEffect transition="in" filter="circle(in)">
                                      <p:cBhvr>
                                        <p:cTn id="60" dur="2000"/>
                                        <p:tgtEl>
                                          <p:spTgt spid="50179">
                                            <p:txEl>
                                              <p:pRg st="3" end="3"/>
                                            </p:txEl>
                                          </p:spTgt>
                                        </p:tgtEl>
                                      </p:cBhvr>
                                    </p:animEffect>
                                  </p:childTnLst>
                                </p:cTn>
                              </p:par>
                            </p:childTnLst>
                          </p:cTn>
                        </p:par>
                      </p:childTnLst>
                    </p:cTn>
                  </p:par>
                  <p:par>
                    <p:cTn id="61" fill="hold">
                      <p:stCondLst>
                        <p:cond delay="indefinite"/>
                      </p:stCondLst>
                      <p:childTnLst>
                        <p:par>
                          <p:cTn id="62" fill="hold">
                            <p:stCondLst>
                              <p:cond delay="0"/>
                            </p:stCondLst>
                            <p:childTnLst>
                              <p:par>
                                <p:cTn id="63" presetID="6" presetClass="entr" presetSubtype="16" fill="hold" grpId="1" nodeType="clickEffect">
                                  <p:stCondLst>
                                    <p:cond delay="0"/>
                                  </p:stCondLst>
                                  <p:childTnLst>
                                    <p:set>
                                      <p:cBhvr>
                                        <p:cTn id="64" dur="1" fill="hold">
                                          <p:stCondLst>
                                            <p:cond delay="0"/>
                                          </p:stCondLst>
                                        </p:cTn>
                                        <p:tgtEl>
                                          <p:spTgt spid="50179">
                                            <p:txEl>
                                              <p:pRg st="4" end="4"/>
                                            </p:txEl>
                                          </p:spTgt>
                                        </p:tgtEl>
                                        <p:attrNameLst>
                                          <p:attrName>style.visibility</p:attrName>
                                        </p:attrNameLst>
                                      </p:cBhvr>
                                      <p:to>
                                        <p:strVal val="visible"/>
                                      </p:to>
                                    </p:set>
                                    <p:animEffect transition="in" filter="circle(in)">
                                      <p:cBhvr>
                                        <p:cTn id="65" dur="2000"/>
                                        <p:tgtEl>
                                          <p:spTgt spid="50179">
                                            <p:txEl>
                                              <p:pRg st="4" end="4"/>
                                            </p:txEl>
                                          </p:spTgt>
                                        </p:tgtEl>
                                      </p:cBhvr>
                                    </p:animEffect>
                                  </p:childTnLst>
                                </p:cTn>
                              </p:par>
                            </p:childTnLst>
                          </p:cTn>
                        </p:par>
                      </p:childTnLst>
                    </p:cTn>
                  </p:par>
                  <p:par>
                    <p:cTn id="66" fill="hold">
                      <p:stCondLst>
                        <p:cond delay="indefinite"/>
                      </p:stCondLst>
                      <p:childTnLst>
                        <p:par>
                          <p:cTn id="67" fill="hold">
                            <p:stCondLst>
                              <p:cond delay="0"/>
                            </p:stCondLst>
                            <p:childTnLst>
                              <p:par>
                                <p:cTn id="68" presetID="6" presetClass="entr" presetSubtype="16" fill="hold" grpId="1" nodeType="clickEffect">
                                  <p:stCondLst>
                                    <p:cond delay="0"/>
                                  </p:stCondLst>
                                  <p:childTnLst>
                                    <p:set>
                                      <p:cBhvr>
                                        <p:cTn id="69" dur="1" fill="hold">
                                          <p:stCondLst>
                                            <p:cond delay="0"/>
                                          </p:stCondLst>
                                        </p:cTn>
                                        <p:tgtEl>
                                          <p:spTgt spid="50179">
                                            <p:txEl>
                                              <p:pRg st="5" end="5"/>
                                            </p:txEl>
                                          </p:spTgt>
                                        </p:tgtEl>
                                        <p:attrNameLst>
                                          <p:attrName>style.visibility</p:attrName>
                                        </p:attrNameLst>
                                      </p:cBhvr>
                                      <p:to>
                                        <p:strVal val="visible"/>
                                      </p:to>
                                    </p:set>
                                    <p:animEffect transition="in" filter="circle(in)">
                                      <p:cBhvr>
                                        <p:cTn id="70" dur="2000"/>
                                        <p:tgtEl>
                                          <p:spTgt spid="50179">
                                            <p:txEl>
                                              <p:pRg st="5" end="5"/>
                                            </p:txEl>
                                          </p:spTgt>
                                        </p:tgtEl>
                                      </p:cBhvr>
                                    </p:animEffect>
                                  </p:childTnLst>
                                </p:cTn>
                              </p:par>
                            </p:childTnLst>
                          </p:cTn>
                        </p:par>
                      </p:childTnLst>
                    </p:cTn>
                  </p:par>
                  <p:par>
                    <p:cTn id="71" fill="hold">
                      <p:stCondLst>
                        <p:cond delay="indefinite"/>
                      </p:stCondLst>
                      <p:childTnLst>
                        <p:par>
                          <p:cTn id="72" fill="hold">
                            <p:stCondLst>
                              <p:cond delay="0"/>
                            </p:stCondLst>
                            <p:childTnLst>
                              <p:par>
                                <p:cTn id="73" presetID="6" presetClass="entr" presetSubtype="16" fill="hold" grpId="1" nodeType="clickEffect">
                                  <p:stCondLst>
                                    <p:cond delay="0"/>
                                  </p:stCondLst>
                                  <p:childTnLst>
                                    <p:set>
                                      <p:cBhvr>
                                        <p:cTn id="74" dur="1" fill="hold">
                                          <p:stCondLst>
                                            <p:cond delay="0"/>
                                          </p:stCondLst>
                                        </p:cTn>
                                        <p:tgtEl>
                                          <p:spTgt spid="50179">
                                            <p:txEl>
                                              <p:pRg st="6" end="6"/>
                                            </p:txEl>
                                          </p:spTgt>
                                        </p:tgtEl>
                                        <p:attrNameLst>
                                          <p:attrName>style.visibility</p:attrName>
                                        </p:attrNameLst>
                                      </p:cBhvr>
                                      <p:to>
                                        <p:strVal val="visible"/>
                                      </p:to>
                                    </p:set>
                                    <p:animEffect transition="in" filter="circle(in)">
                                      <p:cBhvr>
                                        <p:cTn id="75" dur="2000"/>
                                        <p:tgtEl>
                                          <p:spTgt spid="50179">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178" grpId="0"/>
      <p:bldP spid="50179" grpId="0" build="p"/>
      <p:bldP spid="50179" grpId="1" build="p"/>
    </p:bldLst>
  </p:timing>
</p:sld>
</file>

<file path=ppt/slides/slide10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lIns="90488" tIns="44450" rIns="90488" bIns="44450" anchor="ctr">
            <a:normAutofit/>
          </a:bodyPr>
          <a:lstStyle/>
          <a:p>
            <a:pPr eaLnBrk="1" hangingPunct="1"/>
            <a:r>
              <a:rPr lang="en-GB" sz="3600" b="1"/>
              <a:t>Some Considerations</a:t>
            </a:r>
          </a:p>
        </p:txBody>
      </p:sp>
      <p:sp>
        <p:nvSpPr>
          <p:cNvPr id="51203" name="Rectangle 3"/>
          <p:cNvSpPr>
            <a:spLocks noGrp="1" noChangeArrowheads="1"/>
          </p:cNvSpPr>
          <p:nvPr>
            <p:ph idx="1"/>
          </p:nvPr>
        </p:nvSpPr>
        <p:spPr/>
        <p:txBody>
          <a:bodyPr lIns="90488" tIns="44450" rIns="90488" bIns="44450"/>
          <a:lstStyle/>
          <a:p>
            <a:pPr eaLnBrk="1" hangingPunct="1">
              <a:lnSpc>
                <a:spcPct val="90000"/>
              </a:lnSpc>
            </a:pPr>
            <a:r>
              <a:rPr lang="en-GB" b="1" dirty="0"/>
              <a:t>Closed / open / scale</a:t>
            </a:r>
          </a:p>
          <a:p>
            <a:pPr eaLnBrk="1" hangingPunct="1">
              <a:lnSpc>
                <a:spcPct val="90000"/>
              </a:lnSpc>
            </a:pPr>
            <a:r>
              <a:rPr lang="en-GB" b="1" dirty="0"/>
              <a:t>Probes</a:t>
            </a:r>
          </a:p>
          <a:p>
            <a:pPr lvl="1" eaLnBrk="1" hangingPunct="1">
              <a:lnSpc>
                <a:spcPct val="90000"/>
              </a:lnSpc>
            </a:pPr>
            <a:r>
              <a:rPr lang="en-GB" dirty="0"/>
              <a:t>silence, enquiring glance, your personal view</a:t>
            </a:r>
          </a:p>
          <a:p>
            <a:pPr eaLnBrk="1" hangingPunct="1">
              <a:lnSpc>
                <a:spcPct val="90000"/>
              </a:lnSpc>
            </a:pPr>
            <a:r>
              <a:rPr lang="en-GB" b="1" dirty="0"/>
              <a:t>Prompts</a:t>
            </a:r>
          </a:p>
          <a:p>
            <a:pPr lvl="1" eaLnBrk="1" hangingPunct="1">
              <a:lnSpc>
                <a:spcPct val="90000"/>
              </a:lnSpc>
            </a:pPr>
            <a:r>
              <a:rPr lang="en-GB" dirty="0"/>
              <a:t>e.g.. pictures, names</a:t>
            </a:r>
          </a:p>
          <a:p>
            <a:pPr eaLnBrk="1" hangingPunct="1">
              <a:lnSpc>
                <a:spcPct val="90000"/>
              </a:lnSpc>
            </a:pPr>
            <a:r>
              <a:rPr lang="en-GB" b="1" dirty="0"/>
              <a:t>Order</a:t>
            </a:r>
          </a:p>
          <a:p>
            <a:pPr lvl="1" eaLnBrk="1" hangingPunct="1">
              <a:lnSpc>
                <a:spcPct val="90000"/>
              </a:lnSpc>
            </a:pPr>
            <a:r>
              <a:rPr lang="en-GB" i="1" dirty="0">
                <a:solidFill>
                  <a:srgbClr val="FFFF00"/>
                </a:solidFill>
              </a:rPr>
              <a:t>1. </a:t>
            </a:r>
            <a:r>
              <a:rPr lang="en-GB" dirty="0">
                <a:solidFill>
                  <a:srgbClr val="FFFF00"/>
                </a:solidFill>
              </a:rPr>
              <a:t>Intro.</a:t>
            </a:r>
            <a:r>
              <a:rPr lang="en-GB" i="1" dirty="0">
                <a:solidFill>
                  <a:srgbClr val="FFFF00"/>
                </a:solidFill>
              </a:rPr>
              <a:t>, 	2. </a:t>
            </a:r>
            <a:r>
              <a:rPr lang="en-GB" dirty="0">
                <a:solidFill>
                  <a:srgbClr val="FFFF00"/>
                </a:solidFill>
              </a:rPr>
              <a:t>‘warm - up' non threatening, </a:t>
            </a:r>
          </a:p>
          <a:p>
            <a:pPr lvl="1" eaLnBrk="1" hangingPunct="1">
              <a:lnSpc>
                <a:spcPct val="90000"/>
              </a:lnSpc>
            </a:pPr>
            <a:r>
              <a:rPr lang="en-GB" i="1" dirty="0">
                <a:solidFill>
                  <a:srgbClr val="FFFF00"/>
                </a:solidFill>
              </a:rPr>
              <a:t>3. </a:t>
            </a:r>
            <a:r>
              <a:rPr lang="en-GB" dirty="0">
                <a:solidFill>
                  <a:srgbClr val="FFFF00"/>
                </a:solidFill>
              </a:rPr>
              <a:t>‘real’, 	</a:t>
            </a:r>
            <a:r>
              <a:rPr lang="en-GB" i="1" dirty="0">
                <a:solidFill>
                  <a:srgbClr val="FFFF00"/>
                </a:solidFill>
              </a:rPr>
              <a:t>4. </a:t>
            </a:r>
            <a:r>
              <a:rPr lang="en-GB" dirty="0">
                <a:solidFill>
                  <a:srgbClr val="FFFF00"/>
                </a:solidFill>
              </a:rPr>
              <a:t>‘cool - off’, 	</a:t>
            </a:r>
            <a:r>
              <a:rPr lang="en-GB" i="1" dirty="0">
                <a:solidFill>
                  <a:srgbClr val="FFFF00"/>
                </a:solidFill>
              </a:rPr>
              <a:t>5. </a:t>
            </a:r>
            <a:r>
              <a:rPr lang="en-GB" dirty="0">
                <a:solidFill>
                  <a:srgbClr val="FFFF00"/>
                </a:solidFill>
              </a:rPr>
              <a:t>end.</a:t>
            </a:r>
          </a:p>
        </p:txBody>
      </p:sp>
      <p:sp>
        <p:nvSpPr>
          <p:cNvPr id="86018" name="Footer Placeholder 4"/>
          <p:cNvSpPr>
            <a:spLocks noGrp="1"/>
          </p:cNvSpPr>
          <p:nvPr>
            <p:ph type="ftr" sz="quarter" idx="11"/>
          </p:nvPr>
        </p:nvSpPr>
        <p:spPr>
          <a:noFill/>
        </p:spPr>
        <p:txBody>
          <a:bodyPr/>
          <a:lstStyle/>
          <a:p>
            <a:r>
              <a:rPr lang="en-GB" smtClean="0"/>
              <a:t>CH2021 postgraduate</a:t>
            </a:r>
            <a:endParaRPr lang="en-GB"/>
          </a:p>
        </p:txBody>
      </p:sp>
      <p:sp>
        <p:nvSpPr>
          <p:cNvPr id="86019" name="Slide Number Placeholder 5"/>
          <p:cNvSpPr>
            <a:spLocks noGrp="1"/>
          </p:cNvSpPr>
          <p:nvPr>
            <p:ph type="sldNum" sz="quarter" idx="12"/>
          </p:nvPr>
        </p:nvSpPr>
        <p:spPr>
          <a:noFill/>
        </p:spPr>
        <p:txBody>
          <a:bodyPr/>
          <a:lstStyle/>
          <a:p>
            <a:fld id="{C6D52532-A20A-4B77-832B-727676F28A88}" type="slidenum">
              <a:rPr lang="en-GB" smtClean="0"/>
              <a:pPr/>
              <a:t>103</a:t>
            </a:fld>
            <a:endParaRPr lang="en-GB"/>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1202"/>
                                        </p:tgtEl>
                                        <p:attrNameLst>
                                          <p:attrName>style.visibility</p:attrName>
                                        </p:attrNameLst>
                                      </p:cBhvr>
                                      <p:to>
                                        <p:strVal val="visible"/>
                                      </p:to>
                                    </p:set>
                                    <p:animEffect transition="in" filter="fade">
                                      <p:cBhvr>
                                        <p:cTn id="7" dur="2000"/>
                                        <p:tgtEl>
                                          <p:spTgt spid="5120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1203">
                                            <p:txEl>
                                              <p:pRg st="0" end="0"/>
                                            </p:txEl>
                                          </p:spTgt>
                                        </p:tgtEl>
                                        <p:attrNameLst>
                                          <p:attrName>style.visibility</p:attrName>
                                        </p:attrNameLst>
                                      </p:cBhvr>
                                      <p:to>
                                        <p:strVal val="visible"/>
                                      </p:to>
                                    </p:set>
                                    <p:animEffect transition="in" filter="fade">
                                      <p:cBhvr>
                                        <p:cTn id="10" dur="2000"/>
                                        <p:tgtEl>
                                          <p:spTgt spid="5120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51203">
                                            <p:txEl>
                                              <p:pRg st="1" end="1"/>
                                            </p:txEl>
                                          </p:spTgt>
                                        </p:tgtEl>
                                        <p:attrNameLst>
                                          <p:attrName>style.visibility</p:attrName>
                                        </p:attrNameLst>
                                      </p:cBhvr>
                                      <p:to>
                                        <p:strVal val="visible"/>
                                      </p:to>
                                    </p:set>
                                    <p:animEffect transition="in" filter="fade">
                                      <p:cBhvr>
                                        <p:cTn id="15" dur="2000"/>
                                        <p:tgtEl>
                                          <p:spTgt spid="51203">
                                            <p:txEl>
                                              <p:pRg st="1" end="1"/>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51203">
                                            <p:txEl>
                                              <p:pRg st="2" end="2"/>
                                            </p:txEl>
                                          </p:spTgt>
                                        </p:tgtEl>
                                        <p:attrNameLst>
                                          <p:attrName>style.visibility</p:attrName>
                                        </p:attrNameLst>
                                      </p:cBhvr>
                                      <p:to>
                                        <p:strVal val="visible"/>
                                      </p:to>
                                    </p:set>
                                    <p:animEffect transition="in" filter="fade">
                                      <p:cBhvr>
                                        <p:cTn id="18" dur="2000"/>
                                        <p:tgtEl>
                                          <p:spTgt spid="51203">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51203">
                                            <p:txEl>
                                              <p:pRg st="3" end="3"/>
                                            </p:txEl>
                                          </p:spTgt>
                                        </p:tgtEl>
                                        <p:attrNameLst>
                                          <p:attrName>style.visibility</p:attrName>
                                        </p:attrNameLst>
                                      </p:cBhvr>
                                      <p:to>
                                        <p:strVal val="visible"/>
                                      </p:to>
                                    </p:set>
                                    <p:animEffect transition="in" filter="fade">
                                      <p:cBhvr>
                                        <p:cTn id="23" dur="2000"/>
                                        <p:tgtEl>
                                          <p:spTgt spid="51203">
                                            <p:txEl>
                                              <p:pRg st="3" end="3"/>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51203">
                                            <p:txEl>
                                              <p:pRg st="4" end="4"/>
                                            </p:txEl>
                                          </p:spTgt>
                                        </p:tgtEl>
                                        <p:attrNameLst>
                                          <p:attrName>style.visibility</p:attrName>
                                        </p:attrNameLst>
                                      </p:cBhvr>
                                      <p:to>
                                        <p:strVal val="visible"/>
                                      </p:to>
                                    </p:set>
                                    <p:animEffect transition="in" filter="fade">
                                      <p:cBhvr>
                                        <p:cTn id="26" dur="2000"/>
                                        <p:tgtEl>
                                          <p:spTgt spid="51203">
                                            <p:txEl>
                                              <p:pRg st="4" end="4"/>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51203">
                                            <p:txEl>
                                              <p:pRg st="5" end="5"/>
                                            </p:txEl>
                                          </p:spTgt>
                                        </p:tgtEl>
                                        <p:attrNameLst>
                                          <p:attrName>style.visibility</p:attrName>
                                        </p:attrNameLst>
                                      </p:cBhvr>
                                      <p:to>
                                        <p:strVal val="visible"/>
                                      </p:to>
                                    </p:set>
                                    <p:animEffect transition="in" filter="fade">
                                      <p:cBhvr>
                                        <p:cTn id="31" dur="2000"/>
                                        <p:tgtEl>
                                          <p:spTgt spid="51203">
                                            <p:txEl>
                                              <p:pRg st="5" end="5"/>
                                            </p:tx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51203">
                                            <p:txEl>
                                              <p:pRg st="6" end="6"/>
                                            </p:txEl>
                                          </p:spTgt>
                                        </p:tgtEl>
                                        <p:attrNameLst>
                                          <p:attrName>style.visibility</p:attrName>
                                        </p:attrNameLst>
                                      </p:cBhvr>
                                      <p:to>
                                        <p:strVal val="visible"/>
                                      </p:to>
                                    </p:set>
                                    <p:animEffect transition="in" filter="fade">
                                      <p:cBhvr>
                                        <p:cTn id="34" dur="2000"/>
                                        <p:tgtEl>
                                          <p:spTgt spid="51203">
                                            <p:txEl>
                                              <p:pRg st="6" end="6"/>
                                            </p:txEl>
                                          </p:spTgt>
                                        </p:tgtEl>
                                      </p:cBhvr>
                                    </p:animEffect>
                                  </p:childTnLst>
                                </p:cTn>
                              </p:par>
                              <p:par>
                                <p:cTn id="35" presetID="10" presetClass="entr" presetSubtype="0" fill="hold" grpId="0" nodeType="withEffect">
                                  <p:stCondLst>
                                    <p:cond delay="0"/>
                                  </p:stCondLst>
                                  <p:childTnLst>
                                    <p:set>
                                      <p:cBhvr>
                                        <p:cTn id="36" dur="1" fill="hold">
                                          <p:stCondLst>
                                            <p:cond delay="0"/>
                                          </p:stCondLst>
                                        </p:cTn>
                                        <p:tgtEl>
                                          <p:spTgt spid="51203">
                                            <p:txEl>
                                              <p:pRg st="7" end="7"/>
                                            </p:txEl>
                                          </p:spTgt>
                                        </p:tgtEl>
                                        <p:attrNameLst>
                                          <p:attrName>style.visibility</p:attrName>
                                        </p:attrNameLst>
                                      </p:cBhvr>
                                      <p:to>
                                        <p:strVal val="visible"/>
                                      </p:to>
                                    </p:set>
                                    <p:animEffect transition="in" filter="fade">
                                      <p:cBhvr>
                                        <p:cTn id="37" dur="2000"/>
                                        <p:tgtEl>
                                          <p:spTgt spid="51203">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6" presetClass="entr" presetSubtype="16" fill="hold" grpId="1" nodeType="clickEffect">
                                  <p:stCondLst>
                                    <p:cond delay="0"/>
                                  </p:stCondLst>
                                  <p:childTnLst>
                                    <p:set>
                                      <p:cBhvr>
                                        <p:cTn id="41" dur="1" fill="hold">
                                          <p:stCondLst>
                                            <p:cond delay="0"/>
                                          </p:stCondLst>
                                        </p:cTn>
                                        <p:tgtEl>
                                          <p:spTgt spid="51203">
                                            <p:txEl>
                                              <p:pRg st="0" end="0"/>
                                            </p:txEl>
                                          </p:spTgt>
                                        </p:tgtEl>
                                        <p:attrNameLst>
                                          <p:attrName>style.visibility</p:attrName>
                                        </p:attrNameLst>
                                      </p:cBhvr>
                                      <p:to>
                                        <p:strVal val="visible"/>
                                      </p:to>
                                    </p:set>
                                    <p:animEffect transition="in" filter="circle(in)">
                                      <p:cBhvr>
                                        <p:cTn id="42" dur="2000"/>
                                        <p:tgtEl>
                                          <p:spTgt spid="51203">
                                            <p:txEl>
                                              <p:pRg st="0" end="0"/>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6" presetClass="entr" presetSubtype="16" fill="hold" grpId="1" nodeType="clickEffect">
                                  <p:stCondLst>
                                    <p:cond delay="0"/>
                                  </p:stCondLst>
                                  <p:childTnLst>
                                    <p:set>
                                      <p:cBhvr>
                                        <p:cTn id="46" dur="1" fill="hold">
                                          <p:stCondLst>
                                            <p:cond delay="0"/>
                                          </p:stCondLst>
                                        </p:cTn>
                                        <p:tgtEl>
                                          <p:spTgt spid="51203">
                                            <p:txEl>
                                              <p:pRg st="1" end="1"/>
                                            </p:txEl>
                                          </p:spTgt>
                                        </p:tgtEl>
                                        <p:attrNameLst>
                                          <p:attrName>style.visibility</p:attrName>
                                        </p:attrNameLst>
                                      </p:cBhvr>
                                      <p:to>
                                        <p:strVal val="visible"/>
                                      </p:to>
                                    </p:set>
                                    <p:animEffect transition="in" filter="circle(in)">
                                      <p:cBhvr>
                                        <p:cTn id="47" dur="2000"/>
                                        <p:tgtEl>
                                          <p:spTgt spid="51203">
                                            <p:txEl>
                                              <p:pRg st="1" end="1"/>
                                            </p:txEl>
                                          </p:spTgt>
                                        </p:tgtEl>
                                      </p:cBhvr>
                                    </p:animEffect>
                                  </p:childTnLst>
                                </p:cTn>
                              </p:par>
                              <p:par>
                                <p:cTn id="48" presetID="6" presetClass="entr" presetSubtype="16" fill="hold" grpId="1" nodeType="withEffect">
                                  <p:stCondLst>
                                    <p:cond delay="0"/>
                                  </p:stCondLst>
                                  <p:childTnLst>
                                    <p:set>
                                      <p:cBhvr>
                                        <p:cTn id="49" dur="1" fill="hold">
                                          <p:stCondLst>
                                            <p:cond delay="0"/>
                                          </p:stCondLst>
                                        </p:cTn>
                                        <p:tgtEl>
                                          <p:spTgt spid="51203">
                                            <p:txEl>
                                              <p:pRg st="2" end="2"/>
                                            </p:txEl>
                                          </p:spTgt>
                                        </p:tgtEl>
                                        <p:attrNameLst>
                                          <p:attrName>style.visibility</p:attrName>
                                        </p:attrNameLst>
                                      </p:cBhvr>
                                      <p:to>
                                        <p:strVal val="visible"/>
                                      </p:to>
                                    </p:set>
                                    <p:animEffect transition="in" filter="circle(in)">
                                      <p:cBhvr>
                                        <p:cTn id="50" dur="2000"/>
                                        <p:tgtEl>
                                          <p:spTgt spid="51203">
                                            <p:txEl>
                                              <p:pRg st="2" end="2"/>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6" presetClass="entr" presetSubtype="16" fill="hold" grpId="1" nodeType="clickEffect">
                                  <p:stCondLst>
                                    <p:cond delay="0"/>
                                  </p:stCondLst>
                                  <p:childTnLst>
                                    <p:set>
                                      <p:cBhvr>
                                        <p:cTn id="54" dur="1" fill="hold">
                                          <p:stCondLst>
                                            <p:cond delay="0"/>
                                          </p:stCondLst>
                                        </p:cTn>
                                        <p:tgtEl>
                                          <p:spTgt spid="51203">
                                            <p:txEl>
                                              <p:pRg st="3" end="3"/>
                                            </p:txEl>
                                          </p:spTgt>
                                        </p:tgtEl>
                                        <p:attrNameLst>
                                          <p:attrName>style.visibility</p:attrName>
                                        </p:attrNameLst>
                                      </p:cBhvr>
                                      <p:to>
                                        <p:strVal val="visible"/>
                                      </p:to>
                                    </p:set>
                                    <p:animEffect transition="in" filter="circle(in)">
                                      <p:cBhvr>
                                        <p:cTn id="55" dur="2000"/>
                                        <p:tgtEl>
                                          <p:spTgt spid="51203">
                                            <p:txEl>
                                              <p:pRg st="3" end="3"/>
                                            </p:txEl>
                                          </p:spTgt>
                                        </p:tgtEl>
                                      </p:cBhvr>
                                    </p:animEffect>
                                  </p:childTnLst>
                                </p:cTn>
                              </p:par>
                              <p:par>
                                <p:cTn id="56" presetID="6" presetClass="entr" presetSubtype="16" fill="hold" grpId="1" nodeType="withEffect">
                                  <p:stCondLst>
                                    <p:cond delay="0"/>
                                  </p:stCondLst>
                                  <p:childTnLst>
                                    <p:set>
                                      <p:cBhvr>
                                        <p:cTn id="57" dur="1" fill="hold">
                                          <p:stCondLst>
                                            <p:cond delay="0"/>
                                          </p:stCondLst>
                                        </p:cTn>
                                        <p:tgtEl>
                                          <p:spTgt spid="51203">
                                            <p:txEl>
                                              <p:pRg st="4" end="4"/>
                                            </p:txEl>
                                          </p:spTgt>
                                        </p:tgtEl>
                                        <p:attrNameLst>
                                          <p:attrName>style.visibility</p:attrName>
                                        </p:attrNameLst>
                                      </p:cBhvr>
                                      <p:to>
                                        <p:strVal val="visible"/>
                                      </p:to>
                                    </p:set>
                                    <p:animEffect transition="in" filter="circle(in)">
                                      <p:cBhvr>
                                        <p:cTn id="58" dur="2000"/>
                                        <p:tgtEl>
                                          <p:spTgt spid="51203">
                                            <p:txEl>
                                              <p:pRg st="4" end="4"/>
                                            </p:txEl>
                                          </p:spTgt>
                                        </p:tgtEl>
                                      </p:cBhvr>
                                    </p:animEffect>
                                  </p:childTnLst>
                                </p:cTn>
                              </p:par>
                            </p:childTnLst>
                          </p:cTn>
                        </p:par>
                      </p:childTnLst>
                    </p:cTn>
                  </p:par>
                  <p:par>
                    <p:cTn id="59" fill="hold">
                      <p:stCondLst>
                        <p:cond delay="indefinite"/>
                      </p:stCondLst>
                      <p:childTnLst>
                        <p:par>
                          <p:cTn id="60" fill="hold">
                            <p:stCondLst>
                              <p:cond delay="0"/>
                            </p:stCondLst>
                            <p:childTnLst>
                              <p:par>
                                <p:cTn id="61" presetID="6" presetClass="entr" presetSubtype="16" fill="hold" grpId="1" nodeType="clickEffect">
                                  <p:stCondLst>
                                    <p:cond delay="0"/>
                                  </p:stCondLst>
                                  <p:childTnLst>
                                    <p:set>
                                      <p:cBhvr>
                                        <p:cTn id="62" dur="1" fill="hold">
                                          <p:stCondLst>
                                            <p:cond delay="0"/>
                                          </p:stCondLst>
                                        </p:cTn>
                                        <p:tgtEl>
                                          <p:spTgt spid="51203">
                                            <p:txEl>
                                              <p:pRg st="5" end="5"/>
                                            </p:txEl>
                                          </p:spTgt>
                                        </p:tgtEl>
                                        <p:attrNameLst>
                                          <p:attrName>style.visibility</p:attrName>
                                        </p:attrNameLst>
                                      </p:cBhvr>
                                      <p:to>
                                        <p:strVal val="visible"/>
                                      </p:to>
                                    </p:set>
                                    <p:animEffect transition="in" filter="circle(in)">
                                      <p:cBhvr>
                                        <p:cTn id="63" dur="2000"/>
                                        <p:tgtEl>
                                          <p:spTgt spid="51203">
                                            <p:txEl>
                                              <p:pRg st="5" end="5"/>
                                            </p:txEl>
                                          </p:spTgt>
                                        </p:tgtEl>
                                      </p:cBhvr>
                                    </p:animEffect>
                                  </p:childTnLst>
                                </p:cTn>
                              </p:par>
                              <p:par>
                                <p:cTn id="64" presetID="6" presetClass="entr" presetSubtype="16" fill="hold" grpId="1" nodeType="withEffect">
                                  <p:stCondLst>
                                    <p:cond delay="0"/>
                                  </p:stCondLst>
                                  <p:childTnLst>
                                    <p:set>
                                      <p:cBhvr>
                                        <p:cTn id="65" dur="1" fill="hold">
                                          <p:stCondLst>
                                            <p:cond delay="0"/>
                                          </p:stCondLst>
                                        </p:cTn>
                                        <p:tgtEl>
                                          <p:spTgt spid="51203">
                                            <p:txEl>
                                              <p:pRg st="6" end="6"/>
                                            </p:txEl>
                                          </p:spTgt>
                                        </p:tgtEl>
                                        <p:attrNameLst>
                                          <p:attrName>style.visibility</p:attrName>
                                        </p:attrNameLst>
                                      </p:cBhvr>
                                      <p:to>
                                        <p:strVal val="visible"/>
                                      </p:to>
                                    </p:set>
                                    <p:animEffect transition="in" filter="circle(in)">
                                      <p:cBhvr>
                                        <p:cTn id="66" dur="2000"/>
                                        <p:tgtEl>
                                          <p:spTgt spid="51203">
                                            <p:txEl>
                                              <p:pRg st="6" end="6"/>
                                            </p:txEl>
                                          </p:spTgt>
                                        </p:tgtEl>
                                      </p:cBhvr>
                                    </p:animEffect>
                                  </p:childTnLst>
                                </p:cTn>
                              </p:par>
                              <p:par>
                                <p:cTn id="67" presetID="6" presetClass="entr" presetSubtype="16" fill="hold" grpId="1" nodeType="withEffect">
                                  <p:stCondLst>
                                    <p:cond delay="0"/>
                                  </p:stCondLst>
                                  <p:childTnLst>
                                    <p:set>
                                      <p:cBhvr>
                                        <p:cTn id="68" dur="1" fill="hold">
                                          <p:stCondLst>
                                            <p:cond delay="0"/>
                                          </p:stCondLst>
                                        </p:cTn>
                                        <p:tgtEl>
                                          <p:spTgt spid="51203">
                                            <p:txEl>
                                              <p:pRg st="7" end="7"/>
                                            </p:txEl>
                                          </p:spTgt>
                                        </p:tgtEl>
                                        <p:attrNameLst>
                                          <p:attrName>style.visibility</p:attrName>
                                        </p:attrNameLst>
                                      </p:cBhvr>
                                      <p:to>
                                        <p:strVal val="visible"/>
                                      </p:to>
                                    </p:set>
                                    <p:animEffect transition="in" filter="circle(in)">
                                      <p:cBhvr>
                                        <p:cTn id="69" dur="2000"/>
                                        <p:tgtEl>
                                          <p:spTgt spid="5120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02" grpId="0"/>
      <p:bldP spid="51203" grpId="0" build="p"/>
      <p:bldP spid="51203" grpId="1" build="p"/>
    </p:bldLst>
  </p:timing>
</p:sld>
</file>

<file path=ppt/slides/slide10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p:txBody>
          <a:bodyPr lIns="90488" tIns="44450" rIns="90488" bIns="44450" anchor="ctr"/>
          <a:lstStyle/>
          <a:p>
            <a:pPr eaLnBrk="1" hangingPunct="1"/>
            <a:r>
              <a:rPr lang="en-GB" sz="2800" b="1"/>
              <a:t>Analysis, Validity, Ethics</a:t>
            </a:r>
          </a:p>
        </p:txBody>
      </p:sp>
      <p:sp>
        <p:nvSpPr>
          <p:cNvPr id="52227" name="Rectangle 3"/>
          <p:cNvSpPr>
            <a:spLocks noGrp="1" noChangeArrowheads="1"/>
          </p:cNvSpPr>
          <p:nvPr>
            <p:ph idx="1"/>
          </p:nvPr>
        </p:nvSpPr>
        <p:spPr/>
        <p:txBody>
          <a:bodyPr lIns="90488" tIns="44450" rIns="90488" bIns="44450"/>
          <a:lstStyle/>
          <a:p>
            <a:pPr eaLnBrk="1" hangingPunct="1">
              <a:lnSpc>
                <a:spcPct val="90000"/>
              </a:lnSpc>
            </a:pPr>
            <a:r>
              <a:rPr lang="en-GB" sz="2500" dirty="0"/>
              <a:t>What status do you attach to your data?</a:t>
            </a:r>
          </a:p>
          <a:p>
            <a:pPr eaLnBrk="1" hangingPunct="1">
              <a:lnSpc>
                <a:spcPct val="90000"/>
              </a:lnSpc>
            </a:pPr>
            <a:r>
              <a:rPr lang="en-GB" sz="2500" dirty="0">
                <a:solidFill>
                  <a:srgbClr val="FFFF00"/>
                </a:solidFill>
              </a:rPr>
              <a:t>Is your analytical position appropriate to your practical concern?</a:t>
            </a:r>
          </a:p>
          <a:p>
            <a:pPr eaLnBrk="1" hangingPunct="1">
              <a:lnSpc>
                <a:spcPct val="90000"/>
              </a:lnSpc>
            </a:pPr>
            <a:r>
              <a:rPr lang="en-GB" sz="2500" dirty="0"/>
              <a:t>Does the data address your research topic?</a:t>
            </a:r>
          </a:p>
          <a:p>
            <a:pPr eaLnBrk="1" hangingPunct="1">
              <a:lnSpc>
                <a:spcPct val="90000"/>
              </a:lnSpc>
            </a:pPr>
            <a:r>
              <a:rPr lang="en-GB" sz="2500" dirty="0">
                <a:solidFill>
                  <a:srgbClr val="FFFF00"/>
                </a:solidFill>
              </a:rPr>
              <a:t>Are you proposing extensive claims of your findings?</a:t>
            </a:r>
          </a:p>
          <a:p>
            <a:pPr eaLnBrk="1" hangingPunct="1">
              <a:lnSpc>
                <a:spcPct val="90000"/>
              </a:lnSpc>
            </a:pPr>
            <a:r>
              <a:rPr lang="en-GB" sz="2500" dirty="0"/>
              <a:t>You need to go beyond a list.</a:t>
            </a:r>
          </a:p>
          <a:p>
            <a:pPr algn="ctr" eaLnBrk="1" hangingPunct="1">
              <a:lnSpc>
                <a:spcPct val="90000"/>
              </a:lnSpc>
              <a:buFont typeface="Wingdings" pitchFamily="2" charset="2"/>
              <a:buNone/>
            </a:pPr>
            <a:endParaRPr lang="en-GB" sz="2500" b="1" dirty="0">
              <a:solidFill>
                <a:srgbClr val="FFFF00"/>
              </a:solidFill>
            </a:endParaRPr>
          </a:p>
          <a:p>
            <a:pPr algn="ctr" eaLnBrk="1" hangingPunct="1">
              <a:lnSpc>
                <a:spcPct val="90000"/>
              </a:lnSpc>
              <a:buFont typeface="Wingdings" pitchFamily="2" charset="2"/>
              <a:buNone/>
            </a:pPr>
            <a:r>
              <a:rPr lang="en-GB" sz="2500" b="1" dirty="0">
                <a:solidFill>
                  <a:srgbClr val="FFFF00"/>
                </a:solidFill>
              </a:rPr>
              <a:t>Conclusion</a:t>
            </a:r>
          </a:p>
        </p:txBody>
      </p:sp>
      <p:sp>
        <p:nvSpPr>
          <p:cNvPr id="87042" name="Footer Placeholder 4"/>
          <p:cNvSpPr>
            <a:spLocks noGrp="1"/>
          </p:cNvSpPr>
          <p:nvPr>
            <p:ph type="ftr" sz="quarter" idx="11"/>
          </p:nvPr>
        </p:nvSpPr>
        <p:spPr>
          <a:noFill/>
        </p:spPr>
        <p:txBody>
          <a:bodyPr/>
          <a:lstStyle/>
          <a:p>
            <a:r>
              <a:rPr lang="en-GB" smtClean="0"/>
              <a:t>CH2021 postgraduate</a:t>
            </a:r>
            <a:endParaRPr lang="en-GB"/>
          </a:p>
        </p:txBody>
      </p:sp>
      <p:sp>
        <p:nvSpPr>
          <p:cNvPr id="87043" name="Slide Number Placeholder 5"/>
          <p:cNvSpPr>
            <a:spLocks noGrp="1"/>
          </p:cNvSpPr>
          <p:nvPr>
            <p:ph type="sldNum" sz="quarter" idx="12"/>
          </p:nvPr>
        </p:nvSpPr>
        <p:spPr>
          <a:noFill/>
        </p:spPr>
        <p:txBody>
          <a:bodyPr/>
          <a:lstStyle/>
          <a:p>
            <a:fld id="{F060B14B-E098-4A20-AF04-5A12014B8775}" type="slidenum">
              <a:rPr lang="en-GB" smtClean="0"/>
              <a:pPr/>
              <a:t>104</a:t>
            </a:fld>
            <a:endParaRPr lang="en-GB"/>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2226"/>
                                        </p:tgtEl>
                                        <p:attrNameLst>
                                          <p:attrName>style.visibility</p:attrName>
                                        </p:attrNameLst>
                                      </p:cBhvr>
                                      <p:to>
                                        <p:strVal val="visible"/>
                                      </p:to>
                                    </p:set>
                                    <p:animEffect transition="in" filter="fade">
                                      <p:cBhvr>
                                        <p:cTn id="7" dur="2000"/>
                                        <p:tgtEl>
                                          <p:spTgt spid="5222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2227">
                                            <p:txEl>
                                              <p:pRg st="0" end="0"/>
                                            </p:txEl>
                                          </p:spTgt>
                                        </p:tgtEl>
                                        <p:attrNameLst>
                                          <p:attrName>style.visibility</p:attrName>
                                        </p:attrNameLst>
                                      </p:cBhvr>
                                      <p:to>
                                        <p:strVal val="visible"/>
                                      </p:to>
                                    </p:set>
                                    <p:animEffect transition="in" filter="fade">
                                      <p:cBhvr>
                                        <p:cTn id="10" dur="2000"/>
                                        <p:tgtEl>
                                          <p:spTgt spid="52227">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52227">
                                            <p:txEl>
                                              <p:pRg st="1" end="1"/>
                                            </p:txEl>
                                          </p:spTgt>
                                        </p:tgtEl>
                                        <p:attrNameLst>
                                          <p:attrName>style.visibility</p:attrName>
                                        </p:attrNameLst>
                                      </p:cBhvr>
                                      <p:to>
                                        <p:strVal val="visible"/>
                                      </p:to>
                                    </p:set>
                                    <p:animEffect transition="in" filter="fade">
                                      <p:cBhvr>
                                        <p:cTn id="15" dur="2000"/>
                                        <p:tgtEl>
                                          <p:spTgt spid="52227">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2227">
                                            <p:txEl>
                                              <p:pRg st="2" end="2"/>
                                            </p:txEl>
                                          </p:spTgt>
                                        </p:tgtEl>
                                        <p:attrNameLst>
                                          <p:attrName>style.visibility</p:attrName>
                                        </p:attrNameLst>
                                      </p:cBhvr>
                                      <p:to>
                                        <p:strVal val="visible"/>
                                      </p:to>
                                    </p:set>
                                    <p:animEffect transition="in" filter="fade">
                                      <p:cBhvr>
                                        <p:cTn id="20" dur="2000"/>
                                        <p:tgtEl>
                                          <p:spTgt spid="52227">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52227">
                                            <p:txEl>
                                              <p:pRg st="3" end="3"/>
                                            </p:txEl>
                                          </p:spTgt>
                                        </p:tgtEl>
                                        <p:attrNameLst>
                                          <p:attrName>style.visibility</p:attrName>
                                        </p:attrNameLst>
                                      </p:cBhvr>
                                      <p:to>
                                        <p:strVal val="visible"/>
                                      </p:to>
                                    </p:set>
                                    <p:animEffect transition="in" filter="fade">
                                      <p:cBhvr>
                                        <p:cTn id="25" dur="2000"/>
                                        <p:tgtEl>
                                          <p:spTgt spid="52227">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52227">
                                            <p:txEl>
                                              <p:pRg st="4" end="4"/>
                                            </p:txEl>
                                          </p:spTgt>
                                        </p:tgtEl>
                                        <p:attrNameLst>
                                          <p:attrName>style.visibility</p:attrName>
                                        </p:attrNameLst>
                                      </p:cBhvr>
                                      <p:to>
                                        <p:strVal val="visible"/>
                                      </p:to>
                                    </p:set>
                                    <p:animEffect transition="in" filter="fade">
                                      <p:cBhvr>
                                        <p:cTn id="30" dur="2000"/>
                                        <p:tgtEl>
                                          <p:spTgt spid="52227">
                                            <p:txEl>
                                              <p:pRg st="4" end="4"/>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52227">
                                            <p:txEl>
                                              <p:pRg st="6" end="6"/>
                                            </p:txEl>
                                          </p:spTgt>
                                        </p:tgtEl>
                                        <p:attrNameLst>
                                          <p:attrName>style.visibility</p:attrName>
                                        </p:attrNameLst>
                                      </p:cBhvr>
                                      <p:to>
                                        <p:strVal val="visible"/>
                                      </p:to>
                                    </p:set>
                                    <p:animEffect transition="in" filter="fade">
                                      <p:cBhvr>
                                        <p:cTn id="35" dur="2000"/>
                                        <p:tgtEl>
                                          <p:spTgt spid="52227">
                                            <p:txEl>
                                              <p:pRg st="6" end="6"/>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1" nodeType="clickEffect">
                                  <p:stCondLst>
                                    <p:cond delay="0"/>
                                  </p:stCondLst>
                                  <p:childTnLst>
                                    <p:set>
                                      <p:cBhvr>
                                        <p:cTn id="39" dur="1" fill="hold">
                                          <p:stCondLst>
                                            <p:cond delay="0"/>
                                          </p:stCondLst>
                                        </p:cTn>
                                        <p:tgtEl>
                                          <p:spTgt spid="52227">
                                            <p:txEl>
                                              <p:pRg st="0" end="0"/>
                                            </p:txEl>
                                          </p:spTgt>
                                        </p:tgtEl>
                                        <p:attrNameLst>
                                          <p:attrName>style.visibility</p:attrName>
                                        </p:attrNameLst>
                                      </p:cBhvr>
                                      <p:to>
                                        <p:strVal val="visible"/>
                                      </p:to>
                                    </p:set>
                                    <p:animEffect transition="in" filter="fade">
                                      <p:cBhvr>
                                        <p:cTn id="40" dur="500"/>
                                        <p:tgtEl>
                                          <p:spTgt spid="52227">
                                            <p:txEl>
                                              <p:pRg st="0" end="0"/>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grpId="1" nodeType="clickEffect">
                                  <p:stCondLst>
                                    <p:cond delay="0"/>
                                  </p:stCondLst>
                                  <p:childTnLst>
                                    <p:set>
                                      <p:cBhvr>
                                        <p:cTn id="44" dur="1" fill="hold">
                                          <p:stCondLst>
                                            <p:cond delay="0"/>
                                          </p:stCondLst>
                                        </p:cTn>
                                        <p:tgtEl>
                                          <p:spTgt spid="52227">
                                            <p:txEl>
                                              <p:pRg st="1" end="1"/>
                                            </p:txEl>
                                          </p:spTgt>
                                        </p:tgtEl>
                                        <p:attrNameLst>
                                          <p:attrName>style.visibility</p:attrName>
                                        </p:attrNameLst>
                                      </p:cBhvr>
                                      <p:to>
                                        <p:strVal val="visible"/>
                                      </p:to>
                                    </p:set>
                                    <p:animEffect transition="in" filter="fade">
                                      <p:cBhvr>
                                        <p:cTn id="45" dur="500"/>
                                        <p:tgtEl>
                                          <p:spTgt spid="52227">
                                            <p:txEl>
                                              <p:pRg st="1" end="1"/>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grpId="1" nodeType="clickEffect">
                                  <p:stCondLst>
                                    <p:cond delay="0"/>
                                  </p:stCondLst>
                                  <p:childTnLst>
                                    <p:set>
                                      <p:cBhvr>
                                        <p:cTn id="49" dur="1" fill="hold">
                                          <p:stCondLst>
                                            <p:cond delay="0"/>
                                          </p:stCondLst>
                                        </p:cTn>
                                        <p:tgtEl>
                                          <p:spTgt spid="52227">
                                            <p:txEl>
                                              <p:pRg st="2" end="2"/>
                                            </p:txEl>
                                          </p:spTgt>
                                        </p:tgtEl>
                                        <p:attrNameLst>
                                          <p:attrName>style.visibility</p:attrName>
                                        </p:attrNameLst>
                                      </p:cBhvr>
                                      <p:to>
                                        <p:strVal val="visible"/>
                                      </p:to>
                                    </p:set>
                                    <p:animEffect transition="in" filter="fade">
                                      <p:cBhvr>
                                        <p:cTn id="50" dur="500"/>
                                        <p:tgtEl>
                                          <p:spTgt spid="52227">
                                            <p:txEl>
                                              <p:pRg st="2" end="2"/>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1" nodeType="clickEffect">
                                  <p:stCondLst>
                                    <p:cond delay="0"/>
                                  </p:stCondLst>
                                  <p:childTnLst>
                                    <p:set>
                                      <p:cBhvr>
                                        <p:cTn id="54" dur="1" fill="hold">
                                          <p:stCondLst>
                                            <p:cond delay="0"/>
                                          </p:stCondLst>
                                        </p:cTn>
                                        <p:tgtEl>
                                          <p:spTgt spid="52227">
                                            <p:txEl>
                                              <p:pRg st="3" end="3"/>
                                            </p:txEl>
                                          </p:spTgt>
                                        </p:tgtEl>
                                        <p:attrNameLst>
                                          <p:attrName>style.visibility</p:attrName>
                                        </p:attrNameLst>
                                      </p:cBhvr>
                                      <p:to>
                                        <p:strVal val="visible"/>
                                      </p:to>
                                    </p:set>
                                    <p:animEffect transition="in" filter="fade">
                                      <p:cBhvr>
                                        <p:cTn id="55" dur="500"/>
                                        <p:tgtEl>
                                          <p:spTgt spid="52227">
                                            <p:txEl>
                                              <p:pRg st="3" end="3"/>
                                            </p:tx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1" nodeType="clickEffect">
                                  <p:stCondLst>
                                    <p:cond delay="0"/>
                                  </p:stCondLst>
                                  <p:childTnLst>
                                    <p:set>
                                      <p:cBhvr>
                                        <p:cTn id="59" dur="1" fill="hold">
                                          <p:stCondLst>
                                            <p:cond delay="0"/>
                                          </p:stCondLst>
                                        </p:cTn>
                                        <p:tgtEl>
                                          <p:spTgt spid="52227">
                                            <p:txEl>
                                              <p:pRg st="4" end="4"/>
                                            </p:txEl>
                                          </p:spTgt>
                                        </p:tgtEl>
                                        <p:attrNameLst>
                                          <p:attrName>style.visibility</p:attrName>
                                        </p:attrNameLst>
                                      </p:cBhvr>
                                      <p:to>
                                        <p:strVal val="visible"/>
                                      </p:to>
                                    </p:set>
                                    <p:animEffect transition="in" filter="fade">
                                      <p:cBhvr>
                                        <p:cTn id="60" dur="500"/>
                                        <p:tgtEl>
                                          <p:spTgt spid="52227">
                                            <p:txEl>
                                              <p:pRg st="4" end="4"/>
                                            </p:txEl>
                                          </p:spTgt>
                                        </p:tgtEl>
                                      </p:cBhvr>
                                    </p:animEffect>
                                  </p:childTnLst>
                                </p:cTn>
                              </p:par>
                            </p:childTnLst>
                          </p:cTn>
                        </p:par>
                      </p:childTnLst>
                    </p:cTn>
                  </p:par>
                  <p:par>
                    <p:cTn id="61" fill="hold">
                      <p:stCondLst>
                        <p:cond delay="indefinite"/>
                      </p:stCondLst>
                      <p:childTnLst>
                        <p:par>
                          <p:cTn id="62" fill="hold">
                            <p:stCondLst>
                              <p:cond delay="0"/>
                            </p:stCondLst>
                            <p:childTnLst>
                              <p:par>
                                <p:cTn id="63" presetID="10" presetClass="entr" presetSubtype="0" fill="hold" grpId="1" nodeType="clickEffect">
                                  <p:stCondLst>
                                    <p:cond delay="0"/>
                                  </p:stCondLst>
                                  <p:childTnLst>
                                    <p:set>
                                      <p:cBhvr>
                                        <p:cTn id="64" dur="1" fill="hold">
                                          <p:stCondLst>
                                            <p:cond delay="0"/>
                                          </p:stCondLst>
                                        </p:cTn>
                                        <p:tgtEl>
                                          <p:spTgt spid="52227">
                                            <p:txEl>
                                              <p:pRg st="6" end="6"/>
                                            </p:txEl>
                                          </p:spTgt>
                                        </p:tgtEl>
                                        <p:attrNameLst>
                                          <p:attrName>style.visibility</p:attrName>
                                        </p:attrNameLst>
                                      </p:cBhvr>
                                      <p:to>
                                        <p:strVal val="visible"/>
                                      </p:to>
                                    </p:set>
                                    <p:animEffect transition="in" filter="fade">
                                      <p:cBhvr>
                                        <p:cTn id="65" dur="500"/>
                                        <p:tgtEl>
                                          <p:spTgt spid="52227">
                                            <p:txEl>
                                              <p:pRg st="6" end="6"/>
                                            </p:txEl>
                                          </p:spTgt>
                                        </p:tgtEl>
                                      </p:cBhvr>
                                    </p:animEffect>
                                  </p:childTnLst>
                                </p:cTn>
                              </p:par>
                            </p:childTnLst>
                          </p:cTn>
                        </p:par>
                      </p:childTnLst>
                    </p:cTn>
                  </p:par>
                  <p:par>
                    <p:cTn id="66" fill="hold">
                      <p:stCondLst>
                        <p:cond delay="indefinite"/>
                      </p:stCondLst>
                      <p:childTnLst>
                        <p:par>
                          <p:cTn id="67" fill="hold">
                            <p:stCondLst>
                              <p:cond delay="0"/>
                            </p:stCondLst>
                            <p:childTnLst>
                              <p:par>
                                <p:cTn id="68" presetID="6" presetClass="entr" presetSubtype="16" fill="hold" grpId="2" nodeType="clickEffect">
                                  <p:stCondLst>
                                    <p:cond delay="0"/>
                                  </p:stCondLst>
                                  <p:childTnLst>
                                    <p:set>
                                      <p:cBhvr>
                                        <p:cTn id="69" dur="1" fill="hold">
                                          <p:stCondLst>
                                            <p:cond delay="0"/>
                                          </p:stCondLst>
                                        </p:cTn>
                                        <p:tgtEl>
                                          <p:spTgt spid="52227">
                                            <p:txEl>
                                              <p:pRg st="0" end="0"/>
                                            </p:txEl>
                                          </p:spTgt>
                                        </p:tgtEl>
                                        <p:attrNameLst>
                                          <p:attrName>style.visibility</p:attrName>
                                        </p:attrNameLst>
                                      </p:cBhvr>
                                      <p:to>
                                        <p:strVal val="visible"/>
                                      </p:to>
                                    </p:set>
                                    <p:animEffect transition="in" filter="circle(in)">
                                      <p:cBhvr>
                                        <p:cTn id="70" dur="2000"/>
                                        <p:tgtEl>
                                          <p:spTgt spid="52227">
                                            <p:txEl>
                                              <p:pRg st="0" end="0"/>
                                            </p:txEl>
                                          </p:spTgt>
                                        </p:tgtEl>
                                      </p:cBhvr>
                                    </p:animEffect>
                                  </p:childTnLst>
                                </p:cTn>
                              </p:par>
                            </p:childTnLst>
                          </p:cTn>
                        </p:par>
                      </p:childTnLst>
                    </p:cTn>
                  </p:par>
                  <p:par>
                    <p:cTn id="71" fill="hold">
                      <p:stCondLst>
                        <p:cond delay="indefinite"/>
                      </p:stCondLst>
                      <p:childTnLst>
                        <p:par>
                          <p:cTn id="72" fill="hold">
                            <p:stCondLst>
                              <p:cond delay="0"/>
                            </p:stCondLst>
                            <p:childTnLst>
                              <p:par>
                                <p:cTn id="73" presetID="6" presetClass="entr" presetSubtype="16" fill="hold" grpId="2" nodeType="clickEffect">
                                  <p:stCondLst>
                                    <p:cond delay="0"/>
                                  </p:stCondLst>
                                  <p:childTnLst>
                                    <p:set>
                                      <p:cBhvr>
                                        <p:cTn id="74" dur="1" fill="hold">
                                          <p:stCondLst>
                                            <p:cond delay="0"/>
                                          </p:stCondLst>
                                        </p:cTn>
                                        <p:tgtEl>
                                          <p:spTgt spid="52227">
                                            <p:txEl>
                                              <p:pRg st="1" end="1"/>
                                            </p:txEl>
                                          </p:spTgt>
                                        </p:tgtEl>
                                        <p:attrNameLst>
                                          <p:attrName>style.visibility</p:attrName>
                                        </p:attrNameLst>
                                      </p:cBhvr>
                                      <p:to>
                                        <p:strVal val="visible"/>
                                      </p:to>
                                    </p:set>
                                    <p:animEffect transition="in" filter="circle(in)">
                                      <p:cBhvr>
                                        <p:cTn id="75" dur="2000"/>
                                        <p:tgtEl>
                                          <p:spTgt spid="52227">
                                            <p:txEl>
                                              <p:pRg st="1" end="1"/>
                                            </p:txEl>
                                          </p:spTgt>
                                        </p:tgtEl>
                                      </p:cBhvr>
                                    </p:animEffect>
                                  </p:childTnLst>
                                </p:cTn>
                              </p:par>
                            </p:childTnLst>
                          </p:cTn>
                        </p:par>
                      </p:childTnLst>
                    </p:cTn>
                  </p:par>
                  <p:par>
                    <p:cTn id="76" fill="hold">
                      <p:stCondLst>
                        <p:cond delay="indefinite"/>
                      </p:stCondLst>
                      <p:childTnLst>
                        <p:par>
                          <p:cTn id="77" fill="hold">
                            <p:stCondLst>
                              <p:cond delay="0"/>
                            </p:stCondLst>
                            <p:childTnLst>
                              <p:par>
                                <p:cTn id="78" presetID="6" presetClass="entr" presetSubtype="16" fill="hold" grpId="2" nodeType="clickEffect">
                                  <p:stCondLst>
                                    <p:cond delay="0"/>
                                  </p:stCondLst>
                                  <p:childTnLst>
                                    <p:set>
                                      <p:cBhvr>
                                        <p:cTn id="79" dur="1" fill="hold">
                                          <p:stCondLst>
                                            <p:cond delay="0"/>
                                          </p:stCondLst>
                                        </p:cTn>
                                        <p:tgtEl>
                                          <p:spTgt spid="52227">
                                            <p:txEl>
                                              <p:pRg st="2" end="2"/>
                                            </p:txEl>
                                          </p:spTgt>
                                        </p:tgtEl>
                                        <p:attrNameLst>
                                          <p:attrName>style.visibility</p:attrName>
                                        </p:attrNameLst>
                                      </p:cBhvr>
                                      <p:to>
                                        <p:strVal val="visible"/>
                                      </p:to>
                                    </p:set>
                                    <p:animEffect transition="in" filter="circle(in)">
                                      <p:cBhvr>
                                        <p:cTn id="80" dur="2000"/>
                                        <p:tgtEl>
                                          <p:spTgt spid="52227">
                                            <p:txEl>
                                              <p:pRg st="2" end="2"/>
                                            </p:txEl>
                                          </p:spTgt>
                                        </p:tgtEl>
                                      </p:cBhvr>
                                    </p:animEffect>
                                  </p:childTnLst>
                                </p:cTn>
                              </p:par>
                            </p:childTnLst>
                          </p:cTn>
                        </p:par>
                      </p:childTnLst>
                    </p:cTn>
                  </p:par>
                  <p:par>
                    <p:cTn id="81" fill="hold">
                      <p:stCondLst>
                        <p:cond delay="indefinite"/>
                      </p:stCondLst>
                      <p:childTnLst>
                        <p:par>
                          <p:cTn id="82" fill="hold">
                            <p:stCondLst>
                              <p:cond delay="0"/>
                            </p:stCondLst>
                            <p:childTnLst>
                              <p:par>
                                <p:cTn id="83" presetID="6" presetClass="entr" presetSubtype="16" fill="hold" grpId="2" nodeType="clickEffect">
                                  <p:stCondLst>
                                    <p:cond delay="0"/>
                                  </p:stCondLst>
                                  <p:childTnLst>
                                    <p:set>
                                      <p:cBhvr>
                                        <p:cTn id="84" dur="1" fill="hold">
                                          <p:stCondLst>
                                            <p:cond delay="0"/>
                                          </p:stCondLst>
                                        </p:cTn>
                                        <p:tgtEl>
                                          <p:spTgt spid="52227">
                                            <p:txEl>
                                              <p:pRg st="3" end="3"/>
                                            </p:txEl>
                                          </p:spTgt>
                                        </p:tgtEl>
                                        <p:attrNameLst>
                                          <p:attrName>style.visibility</p:attrName>
                                        </p:attrNameLst>
                                      </p:cBhvr>
                                      <p:to>
                                        <p:strVal val="visible"/>
                                      </p:to>
                                    </p:set>
                                    <p:animEffect transition="in" filter="circle(in)">
                                      <p:cBhvr>
                                        <p:cTn id="85" dur="2000"/>
                                        <p:tgtEl>
                                          <p:spTgt spid="52227">
                                            <p:txEl>
                                              <p:pRg st="3" end="3"/>
                                            </p:txEl>
                                          </p:spTgt>
                                        </p:tgtEl>
                                      </p:cBhvr>
                                    </p:animEffect>
                                  </p:childTnLst>
                                </p:cTn>
                              </p:par>
                            </p:childTnLst>
                          </p:cTn>
                        </p:par>
                      </p:childTnLst>
                    </p:cTn>
                  </p:par>
                  <p:par>
                    <p:cTn id="86" fill="hold">
                      <p:stCondLst>
                        <p:cond delay="indefinite"/>
                      </p:stCondLst>
                      <p:childTnLst>
                        <p:par>
                          <p:cTn id="87" fill="hold">
                            <p:stCondLst>
                              <p:cond delay="0"/>
                            </p:stCondLst>
                            <p:childTnLst>
                              <p:par>
                                <p:cTn id="88" presetID="6" presetClass="entr" presetSubtype="16" fill="hold" grpId="2" nodeType="clickEffect">
                                  <p:stCondLst>
                                    <p:cond delay="0"/>
                                  </p:stCondLst>
                                  <p:childTnLst>
                                    <p:set>
                                      <p:cBhvr>
                                        <p:cTn id="89" dur="1" fill="hold">
                                          <p:stCondLst>
                                            <p:cond delay="0"/>
                                          </p:stCondLst>
                                        </p:cTn>
                                        <p:tgtEl>
                                          <p:spTgt spid="52227">
                                            <p:txEl>
                                              <p:pRg st="4" end="4"/>
                                            </p:txEl>
                                          </p:spTgt>
                                        </p:tgtEl>
                                        <p:attrNameLst>
                                          <p:attrName>style.visibility</p:attrName>
                                        </p:attrNameLst>
                                      </p:cBhvr>
                                      <p:to>
                                        <p:strVal val="visible"/>
                                      </p:to>
                                    </p:set>
                                    <p:animEffect transition="in" filter="circle(in)">
                                      <p:cBhvr>
                                        <p:cTn id="90" dur="2000"/>
                                        <p:tgtEl>
                                          <p:spTgt spid="52227">
                                            <p:txEl>
                                              <p:pRg st="4" end="4"/>
                                            </p:txEl>
                                          </p:spTgt>
                                        </p:tgtEl>
                                      </p:cBhvr>
                                    </p:animEffect>
                                  </p:childTnLst>
                                </p:cTn>
                              </p:par>
                            </p:childTnLst>
                          </p:cTn>
                        </p:par>
                      </p:childTnLst>
                    </p:cTn>
                  </p:par>
                  <p:par>
                    <p:cTn id="91" fill="hold">
                      <p:stCondLst>
                        <p:cond delay="indefinite"/>
                      </p:stCondLst>
                      <p:childTnLst>
                        <p:par>
                          <p:cTn id="92" fill="hold">
                            <p:stCondLst>
                              <p:cond delay="0"/>
                            </p:stCondLst>
                            <p:childTnLst>
                              <p:par>
                                <p:cTn id="93" presetID="6" presetClass="entr" presetSubtype="16" fill="hold" grpId="2" nodeType="clickEffect">
                                  <p:stCondLst>
                                    <p:cond delay="0"/>
                                  </p:stCondLst>
                                  <p:childTnLst>
                                    <p:set>
                                      <p:cBhvr>
                                        <p:cTn id="94" dur="1" fill="hold">
                                          <p:stCondLst>
                                            <p:cond delay="0"/>
                                          </p:stCondLst>
                                        </p:cTn>
                                        <p:tgtEl>
                                          <p:spTgt spid="52227">
                                            <p:txEl>
                                              <p:pRg st="6" end="6"/>
                                            </p:txEl>
                                          </p:spTgt>
                                        </p:tgtEl>
                                        <p:attrNameLst>
                                          <p:attrName>style.visibility</p:attrName>
                                        </p:attrNameLst>
                                      </p:cBhvr>
                                      <p:to>
                                        <p:strVal val="visible"/>
                                      </p:to>
                                    </p:set>
                                    <p:animEffect transition="in" filter="circle(in)">
                                      <p:cBhvr>
                                        <p:cTn id="95" dur="2000"/>
                                        <p:tgtEl>
                                          <p:spTgt spid="52227">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2226" grpId="0"/>
      <p:bldP spid="52227" grpId="0" build="p"/>
      <p:bldP spid="52227" grpId="1" build="p"/>
      <p:bldP spid="52227" grpId="2" build="p"/>
    </p:bldLst>
  </p:timing>
</p:sld>
</file>

<file path=ppt/slides/slide10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5298" name="Rectangle 2"/>
          <p:cNvSpPr>
            <a:spLocks noGrp="1" noChangeArrowheads="1"/>
          </p:cNvSpPr>
          <p:nvPr>
            <p:ph type="ctrTitle"/>
          </p:nvPr>
        </p:nvSpPr>
        <p:spPr>
          <a:xfrm>
            <a:off x="762000" y="1066800"/>
            <a:ext cx="7772400" cy="1143000"/>
          </a:xfrm>
        </p:spPr>
        <p:txBody>
          <a:bodyPr lIns="90488" tIns="44450" rIns="90488" bIns="44450" anchor="ctr"/>
          <a:lstStyle/>
          <a:p>
            <a:pPr eaLnBrk="1" hangingPunct="1"/>
            <a:r>
              <a:rPr lang="en-GB" sz="3200" b="1"/>
              <a:t>Other Forms of Data</a:t>
            </a:r>
            <a:br>
              <a:rPr lang="en-GB" sz="3200" b="1"/>
            </a:br>
            <a:r>
              <a:rPr lang="en-GB" sz="3200" b="1"/>
              <a:t>‘Is there method in the madness?’</a:t>
            </a:r>
          </a:p>
        </p:txBody>
      </p:sp>
      <p:sp>
        <p:nvSpPr>
          <p:cNvPr id="55299" name="Rectangle 3"/>
          <p:cNvSpPr>
            <a:spLocks noGrp="1" noChangeArrowheads="1"/>
          </p:cNvSpPr>
          <p:nvPr>
            <p:ph type="subTitle" idx="1"/>
          </p:nvPr>
        </p:nvSpPr>
        <p:spPr>
          <a:xfrm>
            <a:off x="107504" y="2492896"/>
            <a:ext cx="6480048" cy="3600400"/>
          </a:xfrm>
        </p:spPr>
        <p:txBody>
          <a:bodyPr lIns="90488" tIns="44450" rIns="90488" bIns="44450">
            <a:normAutofit lnSpcReduction="10000"/>
          </a:bodyPr>
          <a:lstStyle/>
          <a:p>
            <a:pPr algn="l" eaLnBrk="1" hangingPunct="1">
              <a:buFont typeface="Wingdings" pitchFamily="2" charset="2"/>
              <a:buChar char="¡"/>
            </a:pPr>
            <a:r>
              <a:rPr lang="en-GB"/>
              <a:t>Variety available</a:t>
            </a:r>
          </a:p>
          <a:p>
            <a:pPr algn="l" eaLnBrk="1" hangingPunct="1">
              <a:buFont typeface="Wingdings" pitchFamily="2" charset="2"/>
              <a:buChar char="¡"/>
            </a:pPr>
            <a:r>
              <a:rPr lang="en-GB">
                <a:solidFill>
                  <a:schemeClr val="tx2"/>
                </a:solidFill>
              </a:rPr>
              <a:t>Additional Methods</a:t>
            </a:r>
          </a:p>
          <a:p>
            <a:pPr marL="1257300" lvl="2" indent="-342900" algn="l" eaLnBrk="1" hangingPunct="1">
              <a:buFont typeface="Arial" panose="020B0604020202020204" pitchFamily="34" charset="0"/>
              <a:buChar char="•"/>
            </a:pPr>
            <a:r>
              <a:rPr lang="en-GB">
                <a:solidFill>
                  <a:srgbClr val="FFFF00"/>
                </a:solidFill>
              </a:rPr>
              <a:t>Official Statistics	</a:t>
            </a:r>
          </a:p>
          <a:p>
            <a:pPr marL="1257300" lvl="2" indent="-342900" algn="l" eaLnBrk="1" hangingPunct="1">
              <a:buFont typeface="Arial" panose="020B0604020202020204" pitchFamily="34" charset="0"/>
              <a:buChar char="•"/>
            </a:pPr>
            <a:r>
              <a:rPr lang="en-GB">
                <a:solidFill>
                  <a:srgbClr val="FFFF00"/>
                </a:solidFill>
              </a:rPr>
              <a:t>Documentary</a:t>
            </a:r>
          </a:p>
          <a:p>
            <a:pPr marL="1257300" lvl="2" indent="-342900" algn="l">
              <a:buFont typeface="Arial" panose="020B0604020202020204" pitchFamily="34" charset="0"/>
              <a:buChar char="•"/>
            </a:pPr>
            <a:r>
              <a:rPr lang="en-GB">
                <a:solidFill>
                  <a:srgbClr val="FFFF00"/>
                </a:solidFill>
              </a:rPr>
              <a:t>Observation		</a:t>
            </a:r>
          </a:p>
          <a:p>
            <a:pPr marL="1257300" lvl="2" indent="-342900" algn="l">
              <a:buFont typeface="Arial" panose="020B0604020202020204" pitchFamily="34" charset="0"/>
              <a:buChar char="•"/>
            </a:pPr>
            <a:r>
              <a:rPr lang="en-GB">
                <a:solidFill>
                  <a:srgbClr val="FFFF00"/>
                </a:solidFill>
              </a:rPr>
              <a:t>Citizen Science</a:t>
            </a:r>
          </a:p>
          <a:p>
            <a:pPr marL="1257300" lvl="2" indent="-342900" algn="l">
              <a:buFont typeface="Arial" panose="020B0604020202020204" pitchFamily="34" charset="0"/>
              <a:buChar char="•"/>
            </a:pPr>
            <a:r>
              <a:rPr lang="en-GB">
                <a:solidFill>
                  <a:srgbClr val="FFFF00"/>
                </a:solidFill>
              </a:rPr>
              <a:t>Mixed Method</a:t>
            </a:r>
          </a:p>
          <a:p>
            <a:pPr marL="1257300" lvl="2" indent="-342900" algn="l">
              <a:buFont typeface="Arial" panose="020B0604020202020204" pitchFamily="34" charset="0"/>
              <a:buChar char="•"/>
            </a:pPr>
            <a:r>
              <a:rPr lang="en-GB">
                <a:solidFill>
                  <a:srgbClr val="FFFF00"/>
                </a:solidFill>
              </a:rPr>
              <a:t>Other</a:t>
            </a:r>
          </a:p>
          <a:p>
            <a:pPr marL="914400" lvl="2" indent="0" algn="l" eaLnBrk="1" hangingPunct="1">
              <a:buFont typeface="Wingdings" pitchFamily="2" charset="2"/>
              <a:buNone/>
            </a:pPr>
            <a:r>
              <a:rPr lang="en-GB"/>
              <a:t>		</a:t>
            </a:r>
          </a:p>
        </p:txBody>
      </p:sp>
      <p:sp>
        <p:nvSpPr>
          <p:cNvPr id="88066" name="Rectangle 9"/>
          <p:cNvSpPr>
            <a:spLocks noGrp="1" noChangeArrowheads="1"/>
          </p:cNvSpPr>
          <p:nvPr>
            <p:ph type="ftr" sz="quarter" idx="11"/>
          </p:nvPr>
        </p:nvSpPr>
        <p:spPr>
          <a:noFill/>
        </p:spPr>
        <p:txBody>
          <a:bodyPr/>
          <a:lstStyle/>
          <a:p>
            <a:r>
              <a:rPr lang="en-GB" smtClean="0"/>
              <a:t>CH2021 postgraduate</a:t>
            </a:r>
            <a:endParaRPr lang="en-GB"/>
          </a:p>
        </p:txBody>
      </p:sp>
      <p:sp>
        <p:nvSpPr>
          <p:cNvPr id="88067" name="Rectangle 10"/>
          <p:cNvSpPr>
            <a:spLocks noGrp="1" noChangeArrowheads="1"/>
          </p:cNvSpPr>
          <p:nvPr>
            <p:ph type="sldNum" sz="quarter" idx="12"/>
          </p:nvPr>
        </p:nvSpPr>
        <p:spPr>
          <a:noFill/>
        </p:spPr>
        <p:txBody>
          <a:bodyPr/>
          <a:lstStyle/>
          <a:p>
            <a:fld id="{D41EE101-9C9B-4823-9DA7-1CAA79AF4D44}" type="slidenum">
              <a:rPr lang="en-GB" smtClean="0"/>
              <a:pPr/>
              <a:t>105</a:t>
            </a:fld>
            <a:endParaRPr lang="en-GB"/>
          </a:p>
        </p:txBody>
      </p:sp>
      <p:pic>
        <p:nvPicPr>
          <p:cNvPr id="3" name="Picture 2"/>
          <p:cNvPicPr>
            <a:picLocks noChangeAspect="1"/>
          </p:cNvPicPr>
          <p:nvPr/>
        </p:nvPicPr>
        <p:blipFill>
          <a:blip r:embed="rId3"/>
          <a:stretch>
            <a:fillRect/>
          </a:stretch>
        </p:blipFill>
        <p:spPr>
          <a:xfrm>
            <a:off x="4211960" y="3429000"/>
            <a:ext cx="4815395" cy="2432100"/>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5298"/>
                                        </p:tgtEl>
                                        <p:attrNameLst>
                                          <p:attrName>style.visibility</p:attrName>
                                        </p:attrNameLst>
                                      </p:cBhvr>
                                      <p:to>
                                        <p:strVal val="visible"/>
                                      </p:to>
                                    </p:set>
                                    <p:animEffect transition="in" filter="fade">
                                      <p:cBhvr>
                                        <p:cTn id="7" dur="2000"/>
                                        <p:tgtEl>
                                          <p:spTgt spid="5529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5299"/>
                                        </p:tgtEl>
                                        <p:attrNameLst>
                                          <p:attrName>style.visibility</p:attrName>
                                        </p:attrNameLst>
                                      </p:cBhvr>
                                      <p:to>
                                        <p:strVal val="visible"/>
                                      </p:to>
                                    </p:set>
                                    <p:animEffect transition="in" filter="fade">
                                      <p:cBhvr>
                                        <p:cTn id="10" dur="2000"/>
                                        <p:tgtEl>
                                          <p:spTgt spid="5529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5298" grpId="0"/>
      <p:bldP spid="55299" grpId="0"/>
    </p:bldLst>
  </p:timing>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
        <p:nvSpPr>
          <p:cNvPr id="4" name="Footer Placeholder 3"/>
          <p:cNvSpPr>
            <a:spLocks noGrp="1"/>
          </p:cNvSpPr>
          <p:nvPr>
            <p:ph type="ftr" sz="quarter" idx="11"/>
          </p:nvPr>
        </p:nvSpPr>
        <p:spPr/>
        <p:txBody>
          <a:bodyPr/>
          <a:lstStyle/>
          <a:p>
            <a:pPr>
              <a:defRPr/>
            </a:pPr>
            <a:r>
              <a:rPr lang="en-GB" smtClean="0"/>
              <a:t>CH2021 postgraduate</a:t>
            </a:r>
            <a:endParaRPr lang="en-GB"/>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pPr>
                <a:defRPr/>
              </a:pPr>
              <a:t>106</a:t>
            </a:fld>
            <a:endParaRPr lang="en-GB"/>
          </a:p>
        </p:txBody>
      </p:sp>
      <p:pic>
        <p:nvPicPr>
          <p:cNvPr id="6" name="Picture 5"/>
          <p:cNvPicPr>
            <a:picLocks noChangeAspect="1"/>
          </p:cNvPicPr>
          <p:nvPr/>
        </p:nvPicPr>
        <p:blipFill>
          <a:blip r:embed="rId2"/>
          <a:stretch>
            <a:fillRect/>
          </a:stretch>
        </p:blipFill>
        <p:spPr>
          <a:xfrm>
            <a:off x="28768" y="185763"/>
            <a:ext cx="9086464" cy="6213380"/>
          </a:xfrm>
          <a:prstGeom prst="rect">
            <a:avLst/>
          </a:prstGeom>
        </p:spPr>
      </p:pic>
    </p:spTree>
    <p:extLst>
      <p:ext uri="{BB962C8B-B14F-4D97-AF65-F5344CB8AC3E}">
        <p14:creationId xmlns:p14="http://schemas.microsoft.com/office/powerpoint/2010/main" val="4061105716"/>
      </p:ext>
    </p:extLst>
  </p:cSld>
  <p:clrMapOvr>
    <a:masterClrMapping/>
  </p:clrMapOvr>
  <p:timing>
    <p:tnLst>
      <p:par>
        <p:cTn id="1" dur="indefinite" restart="never" nodeType="tmRoot"/>
      </p:par>
    </p:tnLst>
  </p:timing>
</p:sld>
</file>

<file path=ppt/slides/slide10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p:txBody>
          <a:bodyPr lIns="90488" tIns="44450" rIns="90488" bIns="44450" anchor="ctr"/>
          <a:lstStyle/>
          <a:p>
            <a:pPr eaLnBrk="1" hangingPunct="1"/>
            <a:r>
              <a:rPr lang="en-GB" sz="2800" b="1"/>
              <a:t>Official Statistics</a:t>
            </a:r>
          </a:p>
        </p:txBody>
      </p:sp>
      <p:sp>
        <p:nvSpPr>
          <p:cNvPr id="56323" name="Rectangle 3"/>
          <p:cNvSpPr>
            <a:spLocks noGrp="1" noChangeArrowheads="1"/>
          </p:cNvSpPr>
          <p:nvPr>
            <p:ph sz="half" idx="1"/>
          </p:nvPr>
        </p:nvSpPr>
        <p:spPr>
          <a:xfrm>
            <a:off x="539552" y="1772816"/>
            <a:ext cx="4875212" cy="4114800"/>
          </a:xfrm>
        </p:spPr>
        <p:txBody>
          <a:bodyPr lIns="90488" tIns="44450" rIns="90488" bIns="44450">
            <a:normAutofit/>
          </a:bodyPr>
          <a:lstStyle/>
          <a:p>
            <a:pPr eaLnBrk="1" hangingPunct="1">
              <a:lnSpc>
                <a:spcPct val="90000"/>
              </a:lnSpc>
            </a:pPr>
            <a:r>
              <a:rPr lang="en-GB" sz="2500" dirty="0"/>
              <a:t>Demographic Characteristics</a:t>
            </a:r>
          </a:p>
          <a:p>
            <a:pPr eaLnBrk="1" hangingPunct="1">
              <a:lnSpc>
                <a:spcPct val="90000"/>
              </a:lnSpc>
            </a:pPr>
            <a:r>
              <a:rPr lang="en-GB" sz="2500" dirty="0"/>
              <a:t>Huge </a:t>
            </a:r>
            <a:r>
              <a:rPr lang="en-GB" sz="2500" dirty="0" smtClean="0"/>
              <a:t>Volume</a:t>
            </a:r>
          </a:p>
          <a:p>
            <a:pPr lvl="1">
              <a:lnSpc>
                <a:spcPct val="90000"/>
              </a:lnSpc>
            </a:pPr>
            <a:r>
              <a:rPr lang="en-GB" sz="2100" dirty="0" smtClean="0">
                <a:solidFill>
                  <a:srgbClr val="FFFF00"/>
                </a:solidFill>
              </a:rPr>
              <a:t>Big data</a:t>
            </a:r>
            <a:endParaRPr lang="en-GB" sz="2100" dirty="0">
              <a:solidFill>
                <a:srgbClr val="FFFF00"/>
              </a:solidFill>
            </a:endParaRPr>
          </a:p>
          <a:p>
            <a:pPr eaLnBrk="1" hangingPunct="1">
              <a:lnSpc>
                <a:spcPct val="90000"/>
              </a:lnSpc>
            </a:pPr>
            <a:r>
              <a:rPr lang="en-GB" sz="2500" dirty="0"/>
              <a:t>Limitations</a:t>
            </a:r>
          </a:p>
          <a:p>
            <a:pPr lvl="1" eaLnBrk="1" hangingPunct="1">
              <a:lnSpc>
                <a:spcPct val="90000"/>
              </a:lnSpc>
            </a:pPr>
            <a:r>
              <a:rPr lang="en-GB" sz="2100" dirty="0">
                <a:solidFill>
                  <a:srgbClr val="FFFF00"/>
                </a:solidFill>
              </a:rPr>
              <a:t>Unexpected assumptions</a:t>
            </a:r>
          </a:p>
          <a:p>
            <a:pPr lvl="1" eaLnBrk="1" hangingPunct="1">
              <a:lnSpc>
                <a:spcPct val="90000"/>
              </a:lnSpc>
            </a:pPr>
            <a:r>
              <a:rPr lang="en-GB" sz="2100" dirty="0">
                <a:solidFill>
                  <a:srgbClr val="FFFF00"/>
                </a:solidFill>
              </a:rPr>
              <a:t>Interests</a:t>
            </a:r>
          </a:p>
          <a:p>
            <a:pPr lvl="1" eaLnBrk="1" hangingPunct="1">
              <a:lnSpc>
                <a:spcPct val="90000"/>
              </a:lnSpc>
            </a:pPr>
            <a:r>
              <a:rPr lang="en-GB" sz="2100" dirty="0">
                <a:solidFill>
                  <a:srgbClr val="FFFF00"/>
                </a:solidFill>
              </a:rPr>
              <a:t>How constructed</a:t>
            </a:r>
          </a:p>
          <a:p>
            <a:pPr eaLnBrk="1" hangingPunct="1">
              <a:lnSpc>
                <a:spcPct val="90000"/>
              </a:lnSpc>
            </a:pPr>
            <a:r>
              <a:rPr lang="en-GB" sz="2500" dirty="0"/>
              <a:t>Sources</a:t>
            </a:r>
          </a:p>
          <a:p>
            <a:pPr lvl="1" eaLnBrk="1" hangingPunct="1">
              <a:lnSpc>
                <a:spcPct val="90000"/>
              </a:lnSpc>
            </a:pPr>
            <a:r>
              <a:rPr lang="en-GB" sz="2100" dirty="0">
                <a:solidFill>
                  <a:srgbClr val="FFFF00"/>
                </a:solidFill>
              </a:rPr>
              <a:t>Regular</a:t>
            </a:r>
          </a:p>
          <a:p>
            <a:pPr lvl="1" eaLnBrk="1" hangingPunct="1">
              <a:lnSpc>
                <a:spcPct val="90000"/>
              </a:lnSpc>
            </a:pPr>
            <a:r>
              <a:rPr lang="en-GB" sz="2100" dirty="0">
                <a:solidFill>
                  <a:srgbClr val="FFFF00"/>
                </a:solidFill>
              </a:rPr>
              <a:t>One off</a:t>
            </a:r>
          </a:p>
        </p:txBody>
      </p:sp>
      <p:sp>
        <p:nvSpPr>
          <p:cNvPr id="8195" name="Footer Placeholder 5"/>
          <p:cNvSpPr>
            <a:spLocks noGrp="1"/>
          </p:cNvSpPr>
          <p:nvPr>
            <p:ph type="ftr" sz="quarter" idx="11"/>
          </p:nvPr>
        </p:nvSpPr>
        <p:spPr>
          <a:noFill/>
        </p:spPr>
        <p:txBody>
          <a:bodyPr/>
          <a:lstStyle/>
          <a:p>
            <a:r>
              <a:rPr lang="en-GB" smtClean="0"/>
              <a:t>CH2021 postgraduate</a:t>
            </a:r>
            <a:endParaRPr lang="en-GB"/>
          </a:p>
        </p:txBody>
      </p:sp>
      <p:sp>
        <p:nvSpPr>
          <p:cNvPr id="8196" name="Slide Number Placeholder 6"/>
          <p:cNvSpPr>
            <a:spLocks noGrp="1"/>
          </p:cNvSpPr>
          <p:nvPr>
            <p:ph type="sldNum" sz="quarter" idx="12"/>
          </p:nvPr>
        </p:nvSpPr>
        <p:spPr>
          <a:noFill/>
        </p:spPr>
        <p:txBody>
          <a:bodyPr/>
          <a:lstStyle/>
          <a:p>
            <a:fld id="{E078F36E-FF43-41E0-B74F-F6934F6CAA6C}" type="slidenum">
              <a:rPr lang="en-GB" smtClean="0"/>
              <a:pPr/>
              <a:t>107</a:t>
            </a:fld>
            <a:endParaRPr lang="en-GB"/>
          </a:p>
        </p:txBody>
      </p:sp>
      <p:pic>
        <p:nvPicPr>
          <p:cNvPr id="2" name="Picture 4" descr="http://www.broadband-finder.co.uk/blog/wp-content/uploads/2008/08/nat_stat_logo.jpg"/>
          <p:cNvPicPr>
            <a:picLocks noChangeAspect="1" noChangeArrowheads="1"/>
          </p:cNvPicPr>
          <p:nvPr/>
        </p:nvPicPr>
        <p:blipFill>
          <a:blip r:embed="rId3" cstate="print"/>
          <a:srcRect/>
          <a:stretch>
            <a:fillRect/>
          </a:stretch>
        </p:blipFill>
        <p:spPr bwMode="auto">
          <a:xfrm>
            <a:off x="4427984" y="4005064"/>
            <a:ext cx="4488524" cy="2005976"/>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6322"/>
                                        </p:tgtEl>
                                        <p:attrNameLst>
                                          <p:attrName>style.visibility</p:attrName>
                                        </p:attrNameLst>
                                      </p:cBhvr>
                                      <p:to>
                                        <p:strVal val="visible"/>
                                      </p:to>
                                    </p:set>
                                    <p:animEffect transition="in" filter="fade">
                                      <p:cBhvr>
                                        <p:cTn id="7" dur="2000"/>
                                        <p:tgtEl>
                                          <p:spTgt spid="5632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6323"/>
                                        </p:tgtEl>
                                        <p:attrNameLst>
                                          <p:attrName>style.visibility</p:attrName>
                                        </p:attrNameLst>
                                      </p:cBhvr>
                                      <p:to>
                                        <p:strVal val="visible"/>
                                      </p:to>
                                    </p:set>
                                    <p:animEffect transition="in" filter="fade">
                                      <p:cBhvr>
                                        <p:cTn id="10" dur="2000"/>
                                        <p:tgtEl>
                                          <p:spTgt spid="563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6322" grpId="0"/>
      <p:bldP spid="56323" grpId="0"/>
    </p:bldLst>
  </p:timing>
</p:sld>
</file>

<file path=ppt/slides/slide10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p:txBody>
          <a:bodyPr lIns="90488" tIns="44450" rIns="90488" bIns="44450" anchor="ctr"/>
          <a:lstStyle/>
          <a:p>
            <a:pPr eaLnBrk="1" hangingPunct="1"/>
            <a:r>
              <a:rPr lang="en-GB" sz="2800" b="1"/>
              <a:t>Some Official Stat. Considerations</a:t>
            </a:r>
          </a:p>
        </p:txBody>
      </p:sp>
      <p:sp>
        <p:nvSpPr>
          <p:cNvPr id="57347" name="Rectangle 3"/>
          <p:cNvSpPr>
            <a:spLocks noGrp="1" noChangeArrowheads="1"/>
          </p:cNvSpPr>
          <p:nvPr>
            <p:ph type="body" sz="half" idx="1"/>
          </p:nvPr>
        </p:nvSpPr>
        <p:spPr>
          <a:xfrm>
            <a:off x="928663" y="1857364"/>
            <a:ext cx="4143404" cy="4114800"/>
          </a:xfrm>
        </p:spPr>
        <p:txBody>
          <a:bodyPr lIns="90488" tIns="44450" rIns="90488" bIns="44450">
            <a:normAutofit fontScale="92500" lnSpcReduction="20000"/>
          </a:bodyPr>
          <a:lstStyle/>
          <a:p>
            <a:pPr eaLnBrk="1" hangingPunct="1"/>
            <a:r>
              <a:rPr lang="en-GB" sz="2500" dirty="0"/>
              <a:t>Understand the dynamics and trends in </a:t>
            </a:r>
            <a:r>
              <a:rPr lang="en-GB" sz="2500" dirty="0" smtClean="0"/>
              <a:t>society</a:t>
            </a:r>
          </a:p>
          <a:p>
            <a:pPr eaLnBrk="1" hangingPunct="1"/>
            <a:r>
              <a:rPr lang="en-GB" sz="2500" dirty="0" smtClean="0"/>
              <a:t>Applied to various fields e.g. Computer networks, manufacturing etc.</a:t>
            </a:r>
            <a:endParaRPr lang="en-GB" sz="2500" dirty="0"/>
          </a:p>
          <a:p>
            <a:pPr eaLnBrk="1" hangingPunct="1"/>
            <a:r>
              <a:rPr lang="en-GB" sz="2500" dirty="0"/>
              <a:t>Schools of thought on usefulness</a:t>
            </a:r>
          </a:p>
          <a:p>
            <a:pPr eaLnBrk="1" hangingPunct="1"/>
            <a:r>
              <a:rPr lang="en-GB" sz="2500" dirty="0"/>
              <a:t>Note</a:t>
            </a:r>
          </a:p>
          <a:p>
            <a:pPr lvl="1" eaLnBrk="1" hangingPunct="1"/>
            <a:r>
              <a:rPr lang="en-GB" sz="2100" dirty="0">
                <a:solidFill>
                  <a:srgbClr val="FFFF00"/>
                </a:solidFill>
              </a:rPr>
              <a:t>Type of Off. Stat.</a:t>
            </a:r>
          </a:p>
          <a:p>
            <a:pPr lvl="1" eaLnBrk="1" hangingPunct="1"/>
            <a:r>
              <a:rPr lang="en-GB" sz="2100" dirty="0">
                <a:solidFill>
                  <a:srgbClr val="FFFF00"/>
                </a:solidFill>
              </a:rPr>
              <a:t>Aim of the Off. Stat.</a:t>
            </a:r>
          </a:p>
          <a:p>
            <a:pPr eaLnBrk="1" hangingPunct="1"/>
            <a:r>
              <a:rPr lang="en-GB" sz="2500" dirty="0"/>
              <a:t>Process ----- Product</a:t>
            </a:r>
          </a:p>
          <a:p>
            <a:pPr eaLnBrk="1" hangingPunct="1">
              <a:buFont typeface="Wingdings" pitchFamily="2" charset="2"/>
              <a:buNone/>
            </a:pPr>
            <a:r>
              <a:rPr lang="en-GB" sz="2500" dirty="0"/>
              <a:t>	Interlinked</a:t>
            </a:r>
          </a:p>
        </p:txBody>
      </p:sp>
      <p:sp>
        <p:nvSpPr>
          <p:cNvPr id="7" name="ClipArt Placeholder 6"/>
          <p:cNvSpPr>
            <a:spLocks noGrp="1"/>
          </p:cNvSpPr>
          <p:nvPr>
            <p:ph type="clipArt" sz="half" idx="2"/>
          </p:nvPr>
        </p:nvSpPr>
        <p:spPr/>
      </p:sp>
      <p:sp>
        <p:nvSpPr>
          <p:cNvPr id="9219" name="Footer Placeholder 5"/>
          <p:cNvSpPr>
            <a:spLocks noGrp="1"/>
          </p:cNvSpPr>
          <p:nvPr>
            <p:ph type="ftr" sz="quarter" idx="11"/>
          </p:nvPr>
        </p:nvSpPr>
        <p:spPr>
          <a:noFill/>
        </p:spPr>
        <p:txBody>
          <a:bodyPr/>
          <a:lstStyle/>
          <a:p>
            <a:r>
              <a:rPr lang="en-GB" smtClean="0"/>
              <a:t>CH2021 postgraduate</a:t>
            </a:r>
            <a:endParaRPr lang="en-GB"/>
          </a:p>
        </p:txBody>
      </p:sp>
      <p:sp>
        <p:nvSpPr>
          <p:cNvPr id="9220" name="Slide Number Placeholder 6"/>
          <p:cNvSpPr>
            <a:spLocks noGrp="1"/>
          </p:cNvSpPr>
          <p:nvPr>
            <p:ph type="sldNum" sz="quarter" idx="12"/>
          </p:nvPr>
        </p:nvSpPr>
        <p:spPr>
          <a:noFill/>
        </p:spPr>
        <p:txBody>
          <a:bodyPr/>
          <a:lstStyle/>
          <a:p>
            <a:fld id="{B3424995-B9E9-45FF-B033-20C1A45B1712}" type="slidenum">
              <a:rPr lang="en-GB" smtClean="0"/>
              <a:pPr/>
              <a:t>108</a:t>
            </a:fld>
            <a:endParaRPr lang="en-GB"/>
          </a:p>
        </p:txBody>
      </p:sp>
      <p:pic>
        <p:nvPicPr>
          <p:cNvPr id="2" name="Picture 4" descr="http://www.stat.fi/meta/svt/svt_etusivu_kuva.gif"/>
          <p:cNvPicPr>
            <a:picLocks noChangeAspect="1" noChangeArrowheads="1"/>
          </p:cNvPicPr>
          <p:nvPr/>
        </p:nvPicPr>
        <p:blipFill>
          <a:blip r:embed="rId3" cstate="print"/>
          <a:srcRect/>
          <a:stretch>
            <a:fillRect/>
          </a:stretch>
        </p:blipFill>
        <p:spPr bwMode="auto">
          <a:xfrm>
            <a:off x="5072066" y="2214554"/>
            <a:ext cx="3792426" cy="2643206"/>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7346"/>
                                        </p:tgtEl>
                                        <p:attrNameLst>
                                          <p:attrName>style.visibility</p:attrName>
                                        </p:attrNameLst>
                                      </p:cBhvr>
                                      <p:to>
                                        <p:strVal val="visible"/>
                                      </p:to>
                                    </p:set>
                                    <p:animEffect transition="in" filter="fade">
                                      <p:cBhvr>
                                        <p:cTn id="7" dur="2000"/>
                                        <p:tgtEl>
                                          <p:spTgt spid="5734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7347">
                                            <p:txEl>
                                              <p:pRg st="0" end="0"/>
                                            </p:txEl>
                                          </p:spTgt>
                                        </p:tgtEl>
                                        <p:attrNameLst>
                                          <p:attrName>style.visibility</p:attrName>
                                        </p:attrNameLst>
                                      </p:cBhvr>
                                      <p:to>
                                        <p:strVal val="visible"/>
                                      </p:to>
                                    </p:set>
                                    <p:animEffect transition="in" filter="fade">
                                      <p:cBhvr>
                                        <p:cTn id="10" dur="2000"/>
                                        <p:tgtEl>
                                          <p:spTgt spid="57347">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57347">
                                            <p:txEl>
                                              <p:pRg st="1" end="1"/>
                                            </p:txEl>
                                          </p:spTgt>
                                        </p:tgtEl>
                                        <p:attrNameLst>
                                          <p:attrName>style.visibility</p:attrName>
                                        </p:attrNameLst>
                                      </p:cBhvr>
                                      <p:to>
                                        <p:strVal val="visible"/>
                                      </p:to>
                                    </p:set>
                                    <p:animEffect transition="in" filter="fade">
                                      <p:cBhvr>
                                        <p:cTn id="15" dur="2000"/>
                                        <p:tgtEl>
                                          <p:spTgt spid="57347">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7347">
                                            <p:txEl>
                                              <p:pRg st="2" end="2"/>
                                            </p:txEl>
                                          </p:spTgt>
                                        </p:tgtEl>
                                        <p:attrNameLst>
                                          <p:attrName>style.visibility</p:attrName>
                                        </p:attrNameLst>
                                      </p:cBhvr>
                                      <p:to>
                                        <p:strVal val="visible"/>
                                      </p:to>
                                    </p:set>
                                    <p:animEffect transition="in" filter="fade">
                                      <p:cBhvr>
                                        <p:cTn id="20" dur="2000"/>
                                        <p:tgtEl>
                                          <p:spTgt spid="57347">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57347">
                                            <p:txEl>
                                              <p:pRg st="3" end="3"/>
                                            </p:txEl>
                                          </p:spTgt>
                                        </p:tgtEl>
                                        <p:attrNameLst>
                                          <p:attrName>style.visibility</p:attrName>
                                        </p:attrNameLst>
                                      </p:cBhvr>
                                      <p:to>
                                        <p:strVal val="visible"/>
                                      </p:to>
                                    </p:set>
                                    <p:animEffect transition="in" filter="fade">
                                      <p:cBhvr>
                                        <p:cTn id="25" dur="2000"/>
                                        <p:tgtEl>
                                          <p:spTgt spid="57347">
                                            <p:txEl>
                                              <p:pRg st="3" end="3"/>
                                            </p:tx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57347">
                                            <p:txEl>
                                              <p:pRg st="4" end="4"/>
                                            </p:txEl>
                                          </p:spTgt>
                                        </p:tgtEl>
                                        <p:attrNameLst>
                                          <p:attrName>style.visibility</p:attrName>
                                        </p:attrNameLst>
                                      </p:cBhvr>
                                      <p:to>
                                        <p:strVal val="visible"/>
                                      </p:to>
                                    </p:set>
                                    <p:animEffect transition="in" filter="fade">
                                      <p:cBhvr>
                                        <p:cTn id="28" dur="2000"/>
                                        <p:tgtEl>
                                          <p:spTgt spid="57347">
                                            <p:txEl>
                                              <p:pRg st="4" end="4"/>
                                            </p:tx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57347">
                                            <p:txEl>
                                              <p:pRg st="5" end="5"/>
                                            </p:txEl>
                                          </p:spTgt>
                                        </p:tgtEl>
                                        <p:attrNameLst>
                                          <p:attrName>style.visibility</p:attrName>
                                        </p:attrNameLst>
                                      </p:cBhvr>
                                      <p:to>
                                        <p:strVal val="visible"/>
                                      </p:to>
                                    </p:set>
                                    <p:animEffect transition="in" filter="fade">
                                      <p:cBhvr>
                                        <p:cTn id="31" dur="2000"/>
                                        <p:tgtEl>
                                          <p:spTgt spid="57347">
                                            <p:txEl>
                                              <p:pRg st="5" end="5"/>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57347">
                                            <p:txEl>
                                              <p:pRg st="6" end="6"/>
                                            </p:txEl>
                                          </p:spTgt>
                                        </p:tgtEl>
                                        <p:attrNameLst>
                                          <p:attrName>style.visibility</p:attrName>
                                        </p:attrNameLst>
                                      </p:cBhvr>
                                      <p:to>
                                        <p:strVal val="visible"/>
                                      </p:to>
                                    </p:set>
                                    <p:animEffect transition="in" filter="fade">
                                      <p:cBhvr>
                                        <p:cTn id="36" dur="2000"/>
                                        <p:tgtEl>
                                          <p:spTgt spid="57347">
                                            <p:txEl>
                                              <p:pRg st="6" end="6"/>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57347">
                                            <p:txEl>
                                              <p:pRg st="7" end="7"/>
                                            </p:txEl>
                                          </p:spTgt>
                                        </p:tgtEl>
                                        <p:attrNameLst>
                                          <p:attrName>style.visibility</p:attrName>
                                        </p:attrNameLst>
                                      </p:cBhvr>
                                      <p:to>
                                        <p:strVal val="visible"/>
                                      </p:to>
                                    </p:set>
                                    <p:animEffect transition="in" filter="fade">
                                      <p:cBhvr>
                                        <p:cTn id="41" dur="2000"/>
                                        <p:tgtEl>
                                          <p:spTgt spid="57347">
                                            <p:txEl>
                                              <p:pRg st="7" end="7"/>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6" presetClass="entr" presetSubtype="16" fill="hold" grpId="1" nodeType="clickEffect">
                                  <p:stCondLst>
                                    <p:cond delay="0"/>
                                  </p:stCondLst>
                                  <p:childTnLst>
                                    <p:set>
                                      <p:cBhvr>
                                        <p:cTn id="45" dur="1" fill="hold">
                                          <p:stCondLst>
                                            <p:cond delay="0"/>
                                          </p:stCondLst>
                                        </p:cTn>
                                        <p:tgtEl>
                                          <p:spTgt spid="57347">
                                            <p:txEl>
                                              <p:pRg st="0" end="0"/>
                                            </p:txEl>
                                          </p:spTgt>
                                        </p:tgtEl>
                                        <p:attrNameLst>
                                          <p:attrName>style.visibility</p:attrName>
                                        </p:attrNameLst>
                                      </p:cBhvr>
                                      <p:to>
                                        <p:strVal val="visible"/>
                                      </p:to>
                                    </p:set>
                                    <p:animEffect transition="in" filter="circle(in)">
                                      <p:cBhvr>
                                        <p:cTn id="46" dur="2000"/>
                                        <p:tgtEl>
                                          <p:spTgt spid="57347">
                                            <p:txEl>
                                              <p:pRg st="0" end="0"/>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6" presetClass="entr" presetSubtype="16" fill="hold" grpId="1" nodeType="clickEffect">
                                  <p:stCondLst>
                                    <p:cond delay="0"/>
                                  </p:stCondLst>
                                  <p:childTnLst>
                                    <p:set>
                                      <p:cBhvr>
                                        <p:cTn id="50" dur="1" fill="hold">
                                          <p:stCondLst>
                                            <p:cond delay="0"/>
                                          </p:stCondLst>
                                        </p:cTn>
                                        <p:tgtEl>
                                          <p:spTgt spid="57347">
                                            <p:txEl>
                                              <p:pRg st="1" end="1"/>
                                            </p:txEl>
                                          </p:spTgt>
                                        </p:tgtEl>
                                        <p:attrNameLst>
                                          <p:attrName>style.visibility</p:attrName>
                                        </p:attrNameLst>
                                      </p:cBhvr>
                                      <p:to>
                                        <p:strVal val="visible"/>
                                      </p:to>
                                    </p:set>
                                    <p:animEffect transition="in" filter="circle(in)">
                                      <p:cBhvr>
                                        <p:cTn id="51" dur="2000"/>
                                        <p:tgtEl>
                                          <p:spTgt spid="57347">
                                            <p:txEl>
                                              <p:pRg st="1" end="1"/>
                                            </p:txEl>
                                          </p:spTgt>
                                        </p:tgtEl>
                                      </p:cBhvr>
                                    </p:animEffect>
                                  </p:childTnLst>
                                </p:cTn>
                              </p:par>
                            </p:childTnLst>
                          </p:cTn>
                        </p:par>
                      </p:childTnLst>
                    </p:cTn>
                  </p:par>
                  <p:par>
                    <p:cTn id="52" fill="hold">
                      <p:stCondLst>
                        <p:cond delay="indefinite"/>
                      </p:stCondLst>
                      <p:childTnLst>
                        <p:par>
                          <p:cTn id="53" fill="hold">
                            <p:stCondLst>
                              <p:cond delay="0"/>
                            </p:stCondLst>
                            <p:childTnLst>
                              <p:par>
                                <p:cTn id="54" presetID="6" presetClass="entr" presetSubtype="16" fill="hold" grpId="1" nodeType="clickEffect">
                                  <p:stCondLst>
                                    <p:cond delay="0"/>
                                  </p:stCondLst>
                                  <p:childTnLst>
                                    <p:set>
                                      <p:cBhvr>
                                        <p:cTn id="55" dur="1" fill="hold">
                                          <p:stCondLst>
                                            <p:cond delay="0"/>
                                          </p:stCondLst>
                                        </p:cTn>
                                        <p:tgtEl>
                                          <p:spTgt spid="57347">
                                            <p:txEl>
                                              <p:pRg st="2" end="2"/>
                                            </p:txEl>
                                          </p:spTgt>
                                        </p:tgtEl>
                                        <p:attrNameLst>
                                          <p:attrName>style.visibility</p:attrName>
                                        </p:attrNameLst>
                                      </p:cBhvr>
                                      <p:to>
                                        <p:strVal val="visible"/>
                                      </p:to>
                                    </p:set>
                                    <p:animEffect transition="in" filter="circle(in)">
                                      <p:cBhvr>
                                        <p:cTn id="56" dur="2000"/>
                                        <p:tgtEl>
                                          <p:spTgt spid="57347">
                                            <p:txEl>
                                              <p:pRg st="2" end="2"/>
                                            </p:txEl>
                                          </p:spTgt>
                                        </p:tgtEl>
                                      </p:cBhvr>
                                    </p:animEffect>
                                  </p:childTnLst>
                                </p:cTn>
                              </p:par>
                            </p:childTnLst>
                          </p:cTn>
                        </p:par>
                      </p:childTnLst>
                    </p:cTn>
                  </p:par>
                  <p:par>
                    <p:cTn id="57" fill="hold">
                      <p:stCondLst>
                        <p:cond delay="indefinite"/>
                      </p:stCondLst>
                      <p:childTnLst>
                        <p:par>
                          <p:cTn id="58" fill="hold">
                            <p:stCondLst>
                              <p:cond delay="0"/>
                            </p:stCondLst>
                            <p:childTnLst>
                              <p:par>
                                <p:cTn id="59" presetID="6" presetClass="entr" presetSubtype="16" fill="hold" grpId="1" nodeType="clickEffect">
                                  <p:stCondLst>
                                    <p:cond delay="0"/>
                                  </p:stCondLst>
                                  <p:childTnLst>
                                    <p:set>
                                      <p:cBhvr>
                                        <p:cTn id="60" dur="1" fill="hold">
                                          <p:stCondLst>
                                            <p:cond delay="0"/>
                                          </p:stCondLst>
                                        </p:cTn>
                                        <p:tgtEl>
                                          <p:spTgt spid="57347">
                                            <p:txEl>
                                              <p:pRg st="3" end="3"/>
                                            </p:txEl>
                                          </p:spTgt>
                                        </p:tgtEl>
                                        <p:attrNameLst>
                                          <p:attrName>style.visibility</p:attrName>
                                        </p:attrNameLst>
                                      </p:cBhvr>
                                      <p:to>
                                        <p:strVal val="visible"/>
                                      </p:to>
                                    </p:set>
                                    <p:animEffect transition="in" filter="circle(in)">
                                      <p:cBhvr>
                                        <p:cTn id="61" dur="2000"/>
                                        <p:tgtEl>
                                          <p:spTgt spid="57347">
                                            <p:txEl>
                                              <p:pRg st="3" end="3"/>
                                            </p:txEl>
                                          </p:spTgt>
                                        </p:tgtEl>
                                      </p:cBhvr>
                                    </p:animEffect>
                                  </p:childTnLst>
                                </p:cTn>
                              </p:par>
                              <p:par>
                                <p:cTn id="62" presetID="6" presetClass="entr" presetSubtype="16" fill="hold" grpId="1" nodeType="withEffect">
                                  <p:stCondLst>
                                    <p:cond delay="0"/>
                                  </p:stCondLst>
                                  <p:childTnLst>
                                    <p:set>
                                      <p:cBhvr>
                                        <p:cTn id="63" dur="1" fill="hold">
                                          <p:stCondLst>
                                            <p:cond delay="0"/>
                                          </p:stCondLst>
                                        </p:cTn>
                                        <p:tgtEl>
                                          <p:spTgt spid="57347">
                                            <p:txEl>
                                              <p:pRg st="4" end="4"/>
                                            </p:txEl>
                                          </p:spTgt>
                                        </p:tgtEl>
                                        <p:attrNameLst>
                                          <p:attrName>style.visibility</p:attrName>
                                        </p:attrNameLst>
                                      </p:cBhvr>
                                      <p:to>
                                        <p:strVal val="visible"/>
                                      </p:to>
                                    </p:set>
                                    <p:animEffect transition="in" filter="circle(in)">
                                      <p:cBhvr>
                                        <p:cTn id="64" dur="2000"/>
                                        <p:tgtEl>
                                          <p:spTgt spid="57347">
                                            <p:txEl>
                                              <p:pRg st="4" end="4"/>
                                            </p:txEl>
                                          </p:spTgt>
                                        </p:tgtEl>
                                      </p:cBhvr>
                                    </p:animEffect>
                                  </p:childTnLst>
                                </p:cTn>
                              </p:par>
                              <p:par>
                                <p:cTn id="65" presetID="6" presetClass="entr" presetSubtype="16" fill="hold" grpId="1" nodeType="withEffect">
                                  <p:stCondLst>
                                    <p:cond delay="0"/>
                                  </p:stCondLst>
                                  <p:childTnLst>
                                    <p:set>
                                      <p:cBhvr>
                                        <p:cTn id="66" dur="1" fill="hold">
                                          <p:stCondLst>
                                            <p:cond delay="0"/>
                                          </p:stCondLst>
                                        </p:cTn>
                                        <p:tgtEl>
                                          <p:spTgt spid="57347">
                                            <p:txEl>
                                              <p:pRg st="5" end="5"/>
                                            </p:txEl>
                                          </p:spTgt>
                                        </p:tgtEl>
                                        <p:attrNameLst>
                                          <p:attrName>style.visibility</p:attrName>
                                        </p:attrNameLst>
                                      </p:cBhvr>
                                      <p:to>
                                        <p:strVal val="visible"/>
                                      </p:to>
                                    </p:set>
                                    <p:animEffect transition="in" filter="circle(in)">
                                      <p:cBhvr>
                                        <p:cTn id="67" dur="2000"/>
                                        <p:tgtEl>
                                          <p:spTgt spid="57347">
                                            <p:txEl>
                                              <p:pRg st="5" end="5"/>
                                            </p:txEl>
                                          </p:spTgt>
                                        </p:tgtEl>
                                      </p:cBhvr>
                                    </p:animEffect>
                                  </p:childTnLst>
                                </p:cTn>
                              </p:par>
                            </p:childTnLst>
                          </p:cTn>
                        </p:par>
                      </p:childTnLst>
                    </p:cTn>
                  </p:par>
                  <p:par>
                    <p:cTn id="68" fill="hold">
                      <p:stCondLst>
                        <p:cond delay="indefinite"/>
                      </p:stCondLst>
                      <p:childTnLst>
                        <p:par>
                          <p:cTn id="69" fill="hold">
                            <p:stCondLst>
                              <p:cond delay="0"/>
                            </p:stCondLst>
                            <p:childTnLst>
                              <p:par>
                                <p:cTn id="70" presetID="6" presetClass="entr" presetSubtype="16" fill="hold" grpId="1" nodeType="clickEffect">
                                  <p:stCondLst>
                                    <p:cond delay="0"/>
                                  </p:stCondLst>
                                  <p:childTnLst>
                                    <p:set>
                                      <p:cBhvr>
                                        <p:cTn id="71" dur="1" fill="hold">
                                          <p:stCondLst>
                                            <p:cond delay="0"/>
                                          </p:stCondLst>
                                        </p:cTn>
                                        <p:tgtEl>
                                          <p:spTgt spid="57347">
                                            <p:txEl>
                                              <p:pRg st="6" end="6"/>
                                            </p:txEl>
                                          </p:spTgt>
                                        </p:tgtEl>
                                        <p:attrNameLst>
                                          <p:attrName>style.visibility</p:attrName>
                                        </p:attrNameLst>
                                      </p:cBhvr>
                                      <p:to>
                                        <p:strVal val="visible"/>
                                      </p:to>
                                    </p:set>
                                    <p:animEffect transition="in" filter="circle(in)">
                                      <p:cBhvr>
                                        <p:cTn id="72" dur="2000"/>
                                        <p:tgtEl>
                                          <p:spTgt spid="57347">
                                            <p:txEl>
                                              <p:pRg st="6" end="6"/>
                                            </p:txEl>
                                          </p:spTgt>
                                        </p:tgtEl>
                                      </p:cBhvr>
                                    </p:animEffect>
                                  </p:childTnLst>
                                </p:cTn>
                              </p:par>
                            </p:childTnLst>
                          </p:cTn>
                        </p:par>
                      </p:childTnLst>
                    </p:cTn>
                  </p:par>
                  <p:par>
                    <p:cTn id="73" fill="hold">
                      <p:stCondLst>
                        <p:cond delay="indefinite"/>
                      </p:stCondLst>
                      <p:childTnLst>
                        <p:par>
                          <p:cTn id="74" fill="hold">
                            <p:stCondLst>
                              <p:cond delay="0"/>
                            </p:stCondLst>
                            <p:childTnLst>
                              <p:par>
                                <p:cTn id="75" presetID="6" presetClass="entr" presetSubtype="16" fill="hold" grpId="1" nodeType="clickEffect">
                                  <p:stCondLst>
                                    <p:cond delay="0"/>
                                  </p:stCondLst>
                                  <p:childTnLst>
                                    <p:set>
                                      <p:cBhvr>
                                        <p:cTn id="76" dur="1" fill="hold">
                                          <p:stCondLst>
                                            <p:cond delay="0"/>
                                          </p:stCondLst>
                                        </p:cTn>
                                        <p:tgtEl>
                                          <p:spTgt spid="57347">
                                            <p:txEl>
                                              <p:pRg st="7" end="7"/>
                                            </p:txEl>
                                          </p:spTgt>
                                        </p:tgtEl>
                                        <p:attrNameLst>
                                          <p:attrName>style.visibility</p:attrName>
                                        </p:attrNameLst>
                                      </p:cBhvr>
                                      <p:to>
                                        <p:strVal val="visible"/>
                                      </p:to>
                                    </p:set>
                                    <p:animEffect transition="in" filter="circle(in)">
                                      <p:cBhvr>
                                        <p:cTn id="77" dur="2000"/>
                                        <p:tgtEl>
                                          <p:spTgt spid="57347">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7346" grpId="0"/>
      <p:bldP spid="57347" grpId="0" build="p"/>
      <p:bldP spid="57347" grpId="1" build="p"/>
    </p:bldLst>
  </p:timing>
</p:sld>
</file>

<file path=ppt/slides/slide10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p:txBody>
          <a:bodyPr lIns="90488" tIns="44450" rIns="90488" bIns="44450" anchor="ctr"/>
          <a:lstStyle/>
          <a:p>
            <a:pPr eaLnBrk="1" hangingPunct="1"/>
            <a:r>
              <a:rPr lang="en-GB" sz="2800" b="1"/>
              <a:t>Documentary Evidence</a:t>
            </a:r>
          </a:p>
        </p:txBody>
      </p:sp>
      <p:sp>
        <p:nvSpPr>
          <p:cNvPr id="58371" name="Rectangle 3"/>
          <p:cNvSpPr>
            <a:spLocks noGrp="1" noChangeArrowheads="1"/>
          </p:cNvSpPr>
          <p:nvPr>
            <p:ph sz="half" idx="1"/>
          </p:nvPr>
        </p:nvSpPr>
        <p:spPr>
          <a:xfrm>
            <a:off x="225576" y="2206217"/>
            <a:ext cx="8689824" cy="3736975"/>
          </a:xfrm>
        </p:spPr>
        <p:txBody>
          <a:bodyPr lIns="90488" tIns="44450" rIns="90488" bIns="44450">
            <a:normAutofit/>
          </a:bodyPr>
          <a:lstStyle/>
          <a:p>
            <a:pPr eaLnBrk="1" hangingPunct="1"/>
            <a:r>
              <a:rPr lang="en-GB" sz="2500" dirty="0"/>
              <a:t>Tells us the </a:t>
            </a:r>
            <a:r>
              <a:rPr lang="en-GB" sz="2500" dirty="0" smtClean="0"/>
              <a:t>practical, industrial </a:t>
            </a:r>
            <a:r>
              <a:rPr lang="en-GB" sz="2500" dirty="0"/>
              <a:t>&amp; political </a:t>
            </a:r>
            <a:r>
              <a:rPr lang="en-GB" sz="2500" dirty="0" smtClean="0"/>
              <a:t>issues of the </a:t>
            </a:r>
            <a:r>
              <a:rPr lang="en-GB" sz="2500" dirty="0"/>
              <a:t>period (Hakim, 2013)</a:t>
            </a:r>
          </a:p>
          <a:p>
            <a:pPr eaLnBrk="1" hangingPunct="1"/>
            <a:r>
              <a:rPr lang="en-GB" sz="2500" dirty="0"/>
              <a:t>‘</a:t>
            </a:r>
            <a:r>
              <a:rPr lang="en-GB" sz="2500" dirty="0" smtClean="0"/>
              <a:t>Impressionistic’</a:t>
            </a:r>
            <a:endParaRPr lang="en-GB" sz="2500" dirty="0"/>
          </a:p>
          <a:p>
            <a:pPr eaLnBrk="1" hangingPunct="1"/>
            <a:r>
              <a:rPr lang="en-GB" sz="2500" dirty="0" smtClean="0"/>
              <a:t>Sources (Validity &amp; reliability)</a:t>
            </a:r>
            <a:endParaRPr lang="en-GB" sz="2500" dirty="0"/>
          </a:p>
          <a:p>
            <a:pPr eaLnBrk="1" hangingPunct="1">
              <a:buFont typeface="Wingdings" pitchFamily="2" charset="2"/>
              <a:buNone/>
            </a:pPr>
            <a:r>
              <a:rPr lang="en-GB" sz="2000" dirty="0" smtClean="0">
                <a:solidFill>
                  <a:srgbClr val="FFFF00"/>
                </a:solidFill>
              </a:rPr>
              <a:t>NHS informatics</a:t>
            </a:r>
            <a:r>
              <a:rPr lang="en-GB" sz="2000" dirty="0">
                <a:solidFill>
                  <a:srgbClr val="FFFF00"/>
                </a:solidFill>
              </a:rPr>
              <a:t>	</a:t>
            </a:r>
            <a:r>
              <a:rPr lang="en-GB" sz="2000" dirty="0" smtClean="0">
                <a:solidFill>
                  <a:srgbClr val="FFFF00"/>
                </a:solidFill>
              </a:rPr>
              <a:t>Race data		Biographies</a:t>
            </a:r>
            <a:endParaRPr lang="en-GB" sz="2000" dirty="0">
              <a:solidFill>
                <a:srgbClr val="FFFF00"/>
              </a:solidFill>
            </a:endParaRPr>
          </a:p>
          <a:p>
            <a:pPr eaLnBrk="1" hangingPunct="1">
              <a:buFont typeface="Wingdings" pitchFamily="2" charset="2"/>
              <a:buNone/>
            </a:pPr>
            <a:r>
              <a:rPr lang="en-GB" sz="2000" dirty="0">
                <a:solidFill>
                  <a:srgbClr val="FFFF00"/>
                </a:solidFill>
              </a:rPr>
              <a:t>Reports		Hansard		</a:t>
            </a:r>
            <a:r>
              <a:rPr lang="en-GB" sz="2000" dirty="0" smtClean="0">
                <a:solidFill>
                  <a:srgbClr val="FFFF00"/>
                </a:solidFill>
              </a:rPr>
              <a:t>Media</a:t>
            </a:r>
          </a:p>
          <a:p>
            <a:pPr>
              <a:buNone/>
            </a:pPr>
            <a:r>
              <a:rPr lang="en-GB" sz="2000" dirty="0" smtClean="0">
                <a:solidFill>
                  <a:srgbClr val="FFFF00"/>
                </a:solidFill>
              </a:rPr>
              <a:t>Maps			Engineering Drawings</a:t>
            </a:r>
          </a:p>
          <a:p>
            <a:pPr>
              <a:buNone/>
            </a:pPr>
            <a:r>
              <a:rPr lang="en-GB" sz="2000" dirty="0" smtClean="0">
                <a:solidFill>
                  <a:srgbClr val="FFFF00"/>
                </a:solidFill>
              </a:rPr>
              <a:t>Hist</a:t>
            </a:r>
            <a:r>
              <a:rPr lang="en-GB" sz="2000" dirty="0">
                <a:solidFill>
                  <a:srgbClr val="FFFF00"/>
                </a:solidFill>
              </a:rPr>
              <a:t>. Archives </a:t>
            </a:r>
            <a:r>
              <a:rPr lang="en-GB" sz="2000" dirty="0" smtClean="0">
                <a:solidFill>
                  <a:srgbClr val="FFFF00"/>
                </a:solidFill>
              </a:rPr>
              <a:t>		Legislation		Firms e.g. CISCO</a:t>
            </a:r>
          </a:p>
          <a:p>
            <a:pPr eaLnBrk="1" hangingPunct="1">
              <a:buFont typeface="Wingdings" pitchFamily="2" charset="2"/>
              <a:buNone/>
            </a:pPr>
            <a:r>
              <a:rPr lang="en-GB" sz="2000" dirty="0" smtClean="0">
                <a:solidFill>
                  <a:srgbClr val="FFFF00"/>
                </a:solidFill>
              </a:rPr>
              <a:t>Computer programmes</a:t>
            </a:r>
            <a:r>
              <a:rPr lang="en-GB" sz="2500" dirty="0" smtClean="0">
                <a:solidFill>
                  <a:srgbClr val="FFFF00"/>
                </a:solidFill>
              </a:rPr>
              <a:t>					</a:t>
            </a:r>
            <a:endParaRPr lang="en-GB" sz="2500" dirty="0">
              <a:solidFill>
                <a:srgbClr val="FFFF00"/>
              </a:solidFill>
            </a:endParaRPr>
          </a:p>
        </p:txBody>
      </p:sp>
      <p:sp>
        <p:nvSpPr>
          <p:cNvPr id="89090" name="Footer Placeholder 5"/>
          <p:cNvSpPr>
            <a:spLocks noGrp="1"/>
          </p:cNvSpPr>
          <p:nvPr>
            <p:ph type="ftr" sz="quarter" idx="11"/>
          </p:nvPr>
        </p:nvSpPr>
        <p:spPr>
          <a:noFill/>
        </p:spPr>
        <p:txBody>
          <a:bodyPr/>
          <a:lstStyle/>
          <a:p>
            <a:r>
              <a:rPr lang="en-GB" smtClean="0"/>
              <a:t>CH2021 postgraduate</a:t>
            </a:r>
            <a:endParaRPr lang="en-GB"/>
          </a:p>
        </p:txBody>
      </p:sp>
      <p:sp>
        <p:nvSpPr>
          <p:cNvPr id="89091" name="Slide Number Placeholder 6"/>
          <p:cNvSpPr>
            <a:spLocks noGrp="1"/>
          </p:cNvSpPr>
          <p:nvPr>
            <p:ph type="sldNum" sz="quarter" idx="12"/>
          </p:nvPr>
        </p:nvSpPr>
        <p:spPr>
          <a:noFill/>
        </p:spPr>
        <p:txBody>
          <a:bodyPr/>
          <a:lstStyle/>
          <a:p>
            <a:fld id="{D6ADDFCB-7B79-4463-93E3-C98DB7B9CF2F}" type="slidenum">
              <a:rPr lang="en-GB" smtClean="0"/>
              <a:pPr/>
              <a:t>109</a:t>
            </a:fld>
            <a:endParaRPr lang="en-GB"/>
          </a:p>
        </p:txBody>
      </p:sp>
      <p:pic>
        <p:nvPicPr>
          <p:cNvPr id="3" name="Picture 2"/>
          <p:cNvPicPr>
            <a:picLocks noChangeAspect="1"/>
          </p:cNvPicPr>
          <p:nvPr/>
        </p:nvPicPr>
        <p:blipFill>
          <a:blip r:embed="rId3"/>
          <a:stretch>
            <a:fillRect/>
          </a:stretch>
        </p:blipFill>
        <p:spPr>
          <a:xfrm>
            <a:off x="6207369" y="105734"/>
            <a:ext cx="2797171" cy="1864780"/>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8370"/>
                                        </p:tgtEl>
                                        <p:attrNameLst>
                                          <p:attrName>style.visibility</p:attrName>
                                        </p:attrNameLst>
                                      </p:cBhvr>
                                      <p:to>
                                        <p:strVal val="visible"/>
                                      </p:to>
                                    </p:set>
                                    <p:animEffect transition="in" filter="fade">
                                      <p:cBhvr>
                                        <p:cTn id="7" dur="2000"/>
                                        <p:tgtEl>
                                          <p:spTgt spid="5837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8371"/>
                                        </p:tgtEl>
                                        <p:attrNameLst>
                                          <p:attrName>style.visibility</p:attrName>
                                        </p:attrNameLst>
                                      </p:cBhvr>
                                      <p:to>
                                        <p:strVal val="visible"/>
                                      </p:to>
                                    </p:set>
                                    <p:animEffect transition="in" filter="fade">
                                      <p:cBhvr>
                                        <p:cTn id="10" dur="2000"/>
                                        <p:tgtEl>
                                          <p:spTgt spid="583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8370" grpId="0"/>
      <p:bldP spid="58371" grpId="0"/>
    </p:bldLst>
  </p:timing>
</p:sld>
</file>

<file path=ppt/slides/slide1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p:txBody>
          <a:bodyPr lIns="90488" tIns="44450" rIns="90488" bIns="44450" anchor="ctr"/>
          <a:lstStyle/>
          <a:p>
            <a:pPr eaLnBrk="1" hangingPunct="1"/>
            <a:r>
              <a:rPr lang="en-GB" sz="2800" b="1"/>
              <a:t>Documentary Cont’d</a:t>
            </a:r>
          </a:p>
        </p:txBody>
      </p:sp>
      <p:sp>
        <p:nvSpPr>
          <p:cNvPr id="59395" name="Rectangle 3"/>
          <p:cNvSpPr>
            <a:spLocks noGrp="1" noChangeArrowheads="1"/>
          </p:cNvSpPr>
          <p:nvPr>
            <p:ph idx="1"/>
          </p:nvPr>
        </p:nvSpPr>
        <p:spPr/>
        <p:txBody>
          <a:bodyPr lIns="90488" tIns="44450" rIns="90488" bIns="44450"/>
          <a:lstStyle/>
          <a:p>
            <a:pPr eaLnBrk="1" hangingPunct="1"/>
            <a:r>
              <a:rPr lang="en-GB" sz="2500"/>
              <a:t>Assess documents</a:t>
            </a:r>
          </a:p>
          <a:p>
            <a:pPr lvl="1"/>
            <a:r>
              <a:rPr lang="en-GB" sz="2100">
                <a:solidFill>
                  <a:srgbClr val="FFFF00"/>
                </a:solidFill>
              </a:rPr>
              <a:t>Authenticity </a:t>
            </a:r>
          </a:p>
          <a:p>
            <a:pPr lvl="1"/>
            <a:r>
              <a:rPr lang="en-GB" sz="2100">
                <a:solidFill>
                  <a:srgbClr val="FFFF00"/>
                </a:solidFill>
              </a:rPr>
              <a:t>representative </a:t>
            </a:r>
          </a:p>
          <a:p>
            <a:pPr lvl="1"/>
            <a:r>
              <a:rPr lang="en-GB" sz="2100">
                <a:solidFill>
                  <a:srgbClr val="FFFF00"/>
                </a:solidFill>
              </a:rPr>
              <a:t>credibility</a:t>
            </a:r>
          </a:p>
          <a:p>
            <a:pPr lvl="1"/>
            <a:r>
              <a:rPr lang="en-GB" sz="2100">
                <a:solidFill>
                  <a:srgbClr val="FFFF00"/>
                </a:solidFill>
              </a:rPr>
              <a:t>meaning</a:t>
            </a:r>
          </a:p>
          <a:p>
            <a:pPr eaLnBrk="1" hangingPunct="1"/>
            <a:r>
              <a:rPr lang="en-GB" sz="2500"/>
              <a:t>Analysis</a:t>
            </a:r>
          </a:p>
          <a:p>
            <a:pPr lvl="1" eaLnBrk="1" hangingPunct="1"/>
            <a:r>
              <a:rPr lang="en-GB" sz="2100"/>
              <a:t>Content Analysis</a:t>
            </a:r>
          </a:p>
          <a:p>
            <a:pPr lvl="2" eaLnBrk="1" hangingPunct="1"/>
            <a:r>
              <a:rPr lang="en-GB" sz="2000">
                <a:solidFill>
                  <a:srgbClr val="FFFF00"/>
                </a:solidFill>
              </a:rPr>
              <a:t>Quantitative or Qualitative</a:t>
            </a:r>
          </a:p>
        </p:txBody>
      </p:sp>
      <p:sp>
        <p:nvSpPr>
          <p:cNvPr id="90114" name="Footer Placeholder 4"/>
          <p:cNvSpPr>
            <a:spLocks noGrp="1"/>
          </p:cNvSpPr>
          <p:nvPr>
            <p:ph type="ftr" sz="quarter" idx="11"/>
          </p:nvPr>
        </p:nvSpPr>
        <p:spPr>
          <a:noFill/>
        </p:spPr>
        <p:txBody>
          <a:bodyPr/>
          <a:lstStyle/>
          <a:p>
            <a:r>
              <a:rPr lang="en-GB" smtClean="0"/>
              <a:t>CH2021 postgraduate</a:t>
            </a:r>
            <a:endParaRPr lang="en-GB"/>
          </a:p>
        </p:txBody>
      </p:sp>
      <p:sp>
        <p:nvSpPr>
          <p:cNvPr id="90115" name="Slide Number Placeholder 5"/>
          <p:cNvSpPr>
            <a:spLocks noGrp="1"/>
          </p:cNvSpPr>
          <p:nvPr>
            <p:ph type="sldNum" sz="quarter" idx="12"/>
          </p:nvPr>
        </p:nvSpPr>
        <p:spPr>
          <a:noFill/>
        </p:spPr>
        <p:txBody>
          <a:bodyPr/>
          <a:lstStyle/>
          <a:p>
            <a:fld id="{065C7DF8-D437-4644-8B14-EF3BCDE1D33E}" type="slidenum">
              <a:rPr lang="en-GB" smtClean="0"/>
              <a:pPr/>
              <a:t>110</a:t>
            </a:fld>
            <a:endParaRPr lang="en-GB"/>
          </a:p>
        </p:txBody>
      </p:sp>
      <p:pic>
        <p:nvPicPr>
          <p:cNvPr id="142338" name="Picture 2" descr="http://www.drivenbypassion.com/52/wp-content/uploads/be-authentic.jpg"/>
          <p:cNvPicPr>
            <a:picLocks noChangeAspect="1" noChangeArrowheads="1"/>
          </p:cNvPicPr>
          <p:nvPr/>
        </p:nvPicPr>
        <p:blipFill>
          <a:blip r:embed="rId3" cstate="print"/>
          <a:srcRect/>
          <a:stretch>
            <a:fillRect/>
          </a:stretch>
        </p:blipFill>
        <p:spPr bwMode="auto">
          <a:xfrm>
            <a:off x="5580112" y="1007219"/>
            <a:ext cx="2857500" cy="2857500"/>
          </a:xfrm>
          <a:prstGeom prst="rect">
            <a:avLst/>
          </a:prstGeom>
          <a:noFill/>
        </p:spPr>
      </p:pic>
      <p:pic>
        <p:nvPicPr>
          <p:cNvPr id="2" name="Picture 1"/>
          <p:cNvPicPr>
            <a:picLocks noChangeAspect="1"/>
          </p:cNvPicPr>
          <p:nvPr/>
        </p:nvPicPr>
        <p:blipFill>
          <a:blip r:embed="rId4"/>
          <a:stretch>
            <a:fillRect/>
          </a:stretch>
        </p:blipFill>
        <p:spPr>
          <a:xfrm>
            <a:off x="1351384" y="5113689"/>
            <a:ext cx="6441232" cy="1308375"/>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9394"/>
                                        </p:tgtEl>
                                        <p:attrNameLst>
                                          <p:attrName>style.visibility</p:attrName>
                                        </p:attrNameLst>
                                      </p:cBhvr>
                                      <p:to>
                                        <p:strVal val="visible"/>
                                      </p:to>
                                    </p:set>
                                    <p:animEffect transition="in" filter="fade">
                                      <p:cBhvr>
                                        <p:cTn id="7" dur="2000"/>
                                        <p:tgtEl>
                                          <p:spTgt spid="5939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9395"/>
                                        </p:tgtEl>
                                        <p:attrNameLst>
                                          <p:attrName>style.visibility</p:attrName>
                                        </p:attrNameLst>
                                      </p:cBhvr>
                                      <p:to>
                                        <p:strVal val="visible"/>
                                      </p:to>
                                    </p:set>
                                    <p:animEffect transition="in" filter="fade">
                                      <p:cBhvr>
                                        <p:cTn id="10" dur="2000"/>
                                        <p:tgtEl>
                                          <p:spTgt spid="5939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9394" grpId="0"/>
      <p:bldP spid="59395" grpId="0"/>
    </p:bldLst>
  </p:timing>
</p:sld>
</file>

<file path=ppt/slides/slide1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p:txBody>
          <a:bodyPr lIns="90488" tIns="44450" rIns="90488" bIns="44450" anchor="ctr"/>
          <a:lstStyle/>
          <a:p>
            <a:pPr eaLnBrk="1" hangingPunct="1"/>
            <a:r>
              <a:rPr lang="en-GB" sz="2800" b="1"/>
              <a:t>Observation</a:t>
            </a:r>
          </a:p>
        </p:txBody>
      </p:sp>
      <p:sp>
        <p:nvSpPr>
          <p:cNvPr id="60419" name="Rectangle 3"/>
          <p:cNvSpPr>
            <a:spLocks noGrp="1" noChangeArrowheads="1"/>
          </p:cNvSpPr>
          <p:nvPr>
            <p:ph idx="1"/>
          </p:nvPr>
        </p:nvSpPr>
        <p:spPr>
          <a:xfrm>
            <a:off x="45853" y="1343356"/>
            <a:ext cx="7467600" cy="4525963"/>
          </a:xfrm>
        </p:spPr>
        <p:txBody>
          <a:bodyPr lIns="90488" tIns="44450" rIns="90488" bIns="44450"/>
          <a:lstStyle/>
          <a:p>
            <a:pPr eaLnBrk="1" hangingPunct="1"/>
            <a:r>
              <a:rPr lang="en-GB" dirty="0"/>
              <a:t>Participant and Structured</a:t>
            </a:r>
          </a:p>
          <a:p>
            <a:pPr eaLnBrk="1" hangingPunct="1"/>
            <a:r>
              <a:rPr lang="en-GB" dirty="0"/>
              <a:t>Advantages</a:t>
            </a:r>
          </a:p>
          <a:p>
            <a:pPr eaLnBrk="1" hangingPunct="1"/>
            <a:r>
              <a:rPr lang="en-GB" dirty="0"/>
              <a:t>Disadvantage</a:t>
            </a:r>
          </a:p>
          <a:p>
            <a:pPr eaLnBrk="1" hangingPunct="1"/>
            <a:r>
              <a:rPr lang="en-GB" dirty="0"/>
              <a:t>Approaches</a:t>
            </a:r>
          </a:p>
          <a:p>
            <a:pPr lvl="1" eaLnBrk="1" hangingPunct="1"/>
            <a:r>
              <a:rPr lang="en-GB" dirty="0">
                <a:solidFill>
                  <a:srgbClr val="FFFF00"/>
                </a:solidFill>
              </a:rPr>
              <a:t>Narrative (classic anthropological)</a:t>
            </a:r>
          </a:p>
          <a:p>
            <a:pPr lvl="1" eaLnBrk="1" hangingPunct="1"/>
            <a:r>
              <a:rPr lang="en-GB" dirty="0">
                <a:solidFill>
                  <a:srgbClr val="FFFF00"/>
                </a:solidFill>
              </a:rPr>
              <a:t>Coded</a:t>
            </a:r>
          </a:p>
          <a:p>
            <a:pPr eaLnBrk="1" hangingPunct="1"/>
            <a:r>
              <a:rPr lang="en-GB" dirty="0"/>
              <a:t>Observational bias</a:t>
            </a:r>
          </a:p>
        </p:txBody>
      </p:sp>
      <p:sp>
        <p:nvSpPr>
          <p:cNvPr id="91138" name="Footer Placeholder 4"/>
          <p:cNvSpPr>
            <a:spLocks noGrp="1"/>
          </p:cNvSpPr>
          <p:nvPr>
            <p:ph type="ftr" sz="quarter" idx="11"/>
          </p:nvPr>
        </p:nvSpPr>
        <p:spPr>
          <a:noFill/>
        </p:spPr>
        <p:txBody>
          <a:bodyPr/>
          <a:lstStyle/>
          <a:p>
            <a:r>
              <a:rPr lang="en-GB" smtClean="0"/>
              <a:t>CH2021 postgraduate</a:t>
            </a:r>
            <a:endParaRPr lang="en-GB"/>
          </a:p>
        </p:txBody>
      </p:sp>
      <p:sp>
        <p:nvSpPr>
          <p:cNvPr id="91139" name="Slide Number Placeholder 5"/>
          <p:cNvSpPr>
            <a:spLocks noGrp="1"/>
          </p:cNvSpPr>
          <p:nvPr>
            <p:ph type="sldNum" sz="quarter" idx="12"/>
          </p:nvPr>
        </p:nvSpPr>
        <p:spPr>
          <a:noFill/>
        </p:spPr>
        <p:txBody>
          <a:bodyPr/>
          <a:lstStyle/>
          <a:p>
            <a:fld id="{0F1D2544-7C81-4452-95D9-373455947626}" type="slidenum">
              <a:rPr lang="en-GB" smtClean="0"/>
              <a:pPr/>
              <a:t>111</a:t>
            </a:fld>
            <a:endParaRPr lang="en-GB"/>
          </a:p>
        </p:txBody>
      </p:sp>
      <p:pic>
        <p:nvPicPr>
          <p:cNvPr id="3" name="Picture 2"/>
          <p:cNvPicPr>
            <a:picLocks noChangeAspect="1"/>
          </p:cNvPicPr>
          <p:nvPr/>
        </p:nvPicPr>
        <p:blipFill>
          <a:blip r:embed="rId3"/>
          <a:stretch>
            <a:fillRect/>
          </a:stretch>
        </p:blipFill>
        <p:spPr>
          <a:xfrm>
            <a:off x="4323169" y="4158289"/>
            <a:ext cx="4381500" cy="2628900"/>
          </a:xfrm>
          <a:prstGeom prst="rect">
            <a:avLst/>
          </a:prstGeom>
        </p:spPr>
      </p:pic>
      <p:pic>
        <p:nvPicPr>
          <p:cNvPr id="4" name="Picture 3"/>
          <p:cNvPicPr>
            <a:picLocks noChangeAspect="1"/>
          </p:cNvPicPr>
          <p:nvPr/>
        </p:nvPicPr>
        <p:blipFill>
          <a:blip r:embed="rId4"/>
          <a:stretch>
            <a:fillRect/>
          </a:stretch>
        </p:blipFill>
        <p:spPr>
          <a:xfrm>
            <a:off x="6019800" y="2314107"/>
            <a:ext cx="3056434" cy="1493597"/>
          </a:xfrm>
          <a:prstGeom prst="rect">
            <a:avLst/>
          </a:prstGeom>
        </p:spPr>
      </p:pic>
      <p:pic>
        <p:nvPicPr>
          <p:cNvPr id="5" name="Picture 4"/>
          <p:cNvPicPr>
            <a:picLocks noChangeAspect="1"/>
          </p:cNvPicPr>
          <p:nvPr/>
        </p:nvPicPr>
        <p:blipFill>
          <a:blip r:embed="rId5"/>
          <a:stretch>
            <a:fillRect/>
          </a:stretch>
        </p:blipFill>
        <p:spPr>
          <a:xfrm>
            <a:off x="6019800" y="84076"/>
            <a:ext cx="3030415" cy="2039469"/>
          </a:xfrm>
          <a:prstGeom prst="rect">
            <a:avLst/>
          </a:prstGeom>
        </p:spPr>
      </p:pic>
      <p:pic>
        <p:nvPicPr>
          <p:cNvPr id="6" name="Picture 5"/>
          <p:cNvPicPr>
            <a:picLocks noChangeAspect="1"/>
          </p:cNvPicPr>
          <p:nvPr/>
        </p:nvPicPr>
        <p:blipFill>
          <a:blip r:embed="rId6"/>
          <a:stretch>
            <a:fillRect/>
          </a:stretch>
        </p:blipFill>
        <p:spPr>
          <a:xfrm>
            <a:off x="0" y="5257801"/>
            <a:ext cx="3821373" cy="1600200"/>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0418"/>
                                        </p:tgtEl>
                                        <p:attrNameLst>
                                          <p:attrName>style.visibility</p:attrName>
                                        </p:attrNameLst>
                                      </p:cBhvr>
                                      <p:to>
                                        <p:strVal val="visible"/>
                                      </p:to>
                                    </p:set>
                                    <p:animEffect transition="in" filter="fade">
                                      <p:cBhvr>
                                        <p:cTn id="7" dur="2000"/>
                                        <p:tgtEl>
                                          <p:spTgt spid="6041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0419"/>
                                        </p:tgtEl>
                                        <p:attrNameLst>
                                          <p:attrName>style.visibility</p:attrName>
                                        </p:attrNameLst>
                                      </p:cBhvr>
                                      <p:to>
                                        <p:strVal val="visible"/>
                                      </p:to>
                                    </p:set>
                                    <p:animEffect transition="in" filter="fade">
                                      <p:cBhvr>
                                        <p:cTn id="10" dur="2000"/>
                                        <p:tgtEl>
                                          <p:spTgt spid="604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0418" grpId="0"/>
      <p:bldP spid="60419" grpId="0"/>
    </p:bldLst>
  </p:timing>
</p:sld>
</file>

<file path=ppt/slides/slide1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p:txBody>
          <a:bodyPr lIns="90488" tIns="44450" rIns="90488" bIns="44450" anchor="ctr"/>
          <a:lstStyle/>
          <a:p>
            <a:pPr eaLnBrk="1" hangingPunct="1"/>
            <a:r>
              <a:rPr lang="en-GB" sz="2800" b="1"/>
              <a:t>Some Practical Issues</a:t>
            </a:r>
          </a:p>
        </p:txBody>
      </p:sp>
      <p:sp>
        <p:nvSpPr>
          <p:cNvPr id="62468" name="Rectangle 4"/>
          <p:cNvSpPr>
            <a:spLocks noGrp="1" noChangeArrowheads="1"/>
          </p:cNvSpPr>
          <p:nvPr>
            <p:ph type="body" sz="half" idx="2"/>
          </p:nvPr>
        </p:nvSpPr>
        <p:spPr>
          <a:xfrm>
            <a:off x="5940152" y="1772816"/>
            <a:ext cx="3586162" cy="4114800"/>
          </a:xfrm>
        </p:spPr>
        <p:txBody>
          <a:bodyPr lIns="90488" tIns="44450" rIns="90488" bIns="44450"/>
          <a:lstStyle/>
          <a:p>
            <a:pPr eaLnBrk="1" hangingPunct="1"/>
            <a:r>
              <a:rPr lang="en-GB" sz="2500" b="1"/>
              <a:t>Loneliness</a:t>
            </a:r>
          </a:p>
          <a:p>
            <a:pPr eaLnBrk="1" hangingPunct="1"/>
            <a:r>
              <a:rPr lang="en-GB" sz="2500" b="1" err="1"/>
              <a:t>Obsessiveness</a:t>
            </a:r>
            <a:endParaRPr lang="en-GB" sz="2500" b="1"/>
          </a:p>
          <a:p>
            <a:pPr eaLnBrk="1" hangingPunct="1"/>
            <a:r>
              <a:rPr lang="en-GB" sz="2500" b="1"/>
              <a:t>Enjoy</a:t>
            </a:r>
          </a:p>
          <a:p>
            <a:pPr eaLnBrk="1" hangingPunct="1"/>
            <a:r>
              <a:rPr lang="en-GB" sz="2500" b="1"/>
              <a:t>When to stop.</a:t>
            </a:r>
          </a:p>
          <a:p>
            <a:pPr eaLnBrk="1" hangingPunct="1"/>
            <a:r>
              <a:rPr lang="en-GB" sz="2500" b="1"/>
              <a:t>Ethics</a:t>
            </a:r>
          </a:p>
          <a:p>
            <a:pPr eaLnBrk="1" hangingPunct="1">
              <a:buFont typeface="Wingdings" pitchFamily="2" charset="2"/>
              <a:buNone/>
            </a:pPr>
            <a:endParaRPr lang="en-GB" sz="2500" b="1">
              <a:solidFill>
                <a:srgbClr val="FFFF00"/>
              </a:solidFill>
            </a:endParaRPr>
          </a:p>
          <a:p>
            <a:pPr eaLnBrk="1" hangingPunct="1">
              <a:buFont typeface="Wingdings" pitchFamily="2" charset="2"/>
              <a:buNone/>
            </a:pPr>
            <a:r>
              <a:rPr lang="en-GB" sz="2500" b="1">
                <a:solidFill>
                  <a:srgbClr val="FFFF00"/>
                </a:solidFill>
              </a:rPr>
              <a:t>Conclusion</a:t>
            </a:r>
          </a:p>
        </p:txBody>
      </p:sp>
      <p:sp>
        <p:nvSpPr>
          <p:cNvPr id="10243" name="Footer Placeholder 5"/>
          <p:cNvSpPr>
            <a:spLocks noGrp="1"/>
          </p:cNvSpPr>
          <p:nvPr>
            <p:ph type="ftr" sz="quarter" idx="11"/>
          </p:nvPr>
        </p:nvSpPr>
        <p:spPr>
          <a:noFill/>
        </p:spPr>
        <p:txBody>
          <a:bodyPr/>
          <a:lstStyle/>
          <a:p>
            <a:r>
              <a:rPr lang="en-GB" smtClean="0"/>
              <a:t>CH2021 postgraduate</a:t>
            </a:r>
            <a:endParaRPr lang="en-GB"/>
          </a:p>
        </p:txBody>
      </p:sp>
      <p:sp>
        <p:nvSpPr>
          <p:cNvPr id="10244" name="Slide Number Placeholder 6"/>
          <p:cNvSpPr>
            <a:spLocks noGrp="1"/>
          </p:cNvSpPr>
          <p:nvPr>
            <p:ph type="sldNum" sz="quarter" idx="12"/>
          </p:nvPr>
        </p:nvSpPr>
        <p:spPr>
          <a:noFill/>
        </p:spPr>
        <p:txBody>
          <a:bodyPr/>
          <a:lstStyle/>
          <a:p>
            <a:fld id="{B0143825-D702-43AB-B1E5-0A385E99A4F2}" type="slidenum">
              <a:rPr lang="en-GB" smtClean="0"/>
              <a:pPr/>
              <a:t>112</a:t>
            </a:fld>
            <a:endParaRPr lang="en-GB"/>
          </a:p>
        </p:txBody>
      </p:sp>
      <p:sp>
        <p:nvSpPr>
          <p:cNvPr id="7" name="Content Placeholder 6"/>
          <p:cNvSpPr>
            <a:spLocks noGrp="1"/>
          </p:cNvSpPr>
          <p:nvPr>
            <p:ph sz="half" idx="1"/>
          </p:nvPr>
        </p:nvSpPr>
        <p:spPr/>
        <p:txBody>
          <a:bodyPr/>
          <a:lstStyle/>
          <a:p>
            <a:endParaRPr lang="en-GB"/>
          </a:p>
        </p:txBody>
      </p:sp>
      <p:pic>
        <p:nvPicPr>
          <p:cNvPr id="2" name="Picture 4" descr="http://www.canoeicf.com/icf/NewsGallery/News-Archive/June-2011/Dragon-Boat-Seminar/main/02/imageBinary/3%20practical%2005.jpg"/>
          <p:cNvPicPr>
            <a:picLocks noChangeAspect="1" noChangeArrowheads="1"/>
          </p:cNvPicPr>
          <p:nvPr/>
        </p:nvPicPr>
        <p:blipFill>
          <a:blip r:embed="rId3" cstate="print"/>
          <a:srcRect/>
          <a:stretch>
            <a:fillRect/>
          </a:stretch>
        </p:blipFill>
        <p:spPr bwMode="auto">
          <a:xfrm>
            <a:off x="323528" y="1772816"/>
            <a:ext cx="5657850" cy="4248151"/>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2466"/>
                                        </p:tgtEl>
                                        <p:attrNameLst>
                                          <p:attrName>style.visibility</p:attrName>
                                        </p:attrNameLst>
                                      </p:cBhvr>
                                      <p:to>
                                        <p:strVal val="visible"/>
                                      </p:to>
                                    </p:set>
                                    <p:animEffect transition="in" filter="fade">
                                      <p:cBhvr>
                                        <p:cTn id="7" dur="2000"/>
                                        <p:tgtEl>
                                          <p:spTgt spid="6246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2468"/>
                                        </p:tgtEl>
                                        <p:attrNameLst>
                                          <p:attrName>style.visibility</p:attrName>
                                        </p:attrNameLst>
                                      </p:cBhvr>
                                      <p:to>
                                        <p:strVal val="visible"/>
                                      </p:to>
                                    </p:set>
                                    <p:animEffect transition="in" filter="fade">
                                      <p:cBhvr>
                                        <p:cTn id="10" dur="2000"/>
                                        <p:tgtEl>
                                          <p:spTgt spid="6246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2466" grpId="0"/>
      <p:bldP spid="62468" grpId="0"/>
    </p:bldLst>
  </p:timing>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Your Research Proposal</a:t>
            </a:r>
            <a:endParaRPr lang="en-GB" dirty="0"/>
          </a:p>
        </p:txBody>
      </p:sp>
      <p:sp>
        <p:nvSpPr>
          <p:cNvPr id="3" name="Content Placeholder 2"/>
          <p:cNvSpPr>
            <a:spLocks noGrp="1"/>
          </p:cNvSpPr>
          <p:nvPr>
            <p:ph sz="half" idx="1"/>
          </p:nvPr>
        </p:nvSpPr>
        <p:spPr/>
        <p:txBody>
          <a:bodyPr/>
          <a:lstStyle/>
          <a:p>
            <a:r>
              <a:rPr lang="en-GB" dirty="0" smtClean="0">
                <a:solidFill>
                  <a:srgbClr val="FFFF00"/>
                </a:solidFill>
              </a:rPr>
              <a:t>Presentation</a:t>
            </a:r>
          </a:p>
          <a:p>
            <a:r>
              <a:rPr lang="en-GB" dirty="0" smtClean="0">
                <a:solidFill>
                  <a:srgbClr val="FFFF00"/>
                </a:solidFill>
              </a:rPr>
              <a:t>Report</a:t>
            </a:r>
            <a:endParaRPr lang="en-GB" dirty="0">
              <a:solidFill>
                <a:srgbClr val="FFFF00"/>
              </a:solidFill>
            </a:endParaRPr>
          </a:p>
        </p:txBody>
      </p:sp>
      <p:sp>
        <p:nvSpPr>
          <p:cNvPr id="4" name="Text Placeholder 3"/>
          <p:cNvSpPr>
            <a:spLocks noGrp="1"/>
          </p:cNvSpPr>
          <p:nvPr>
            <p:ph type="body" sz="half" idx="2"/>
          </p:nvPr>
        </p:nvSpPr>
        <p:spPr/>
        <p:txBody>
          <a:bodyPr/>
          <a:lstStyle/>
          <a:p>
            <a:endParaRPr lang="en-GB"/>
          </a:p>
        </p:txBody>
      </p:sp>
      <p:sp>
        <p:nvSpPr>
          <p:cNvPr id="5" name="Footer Placeholder 4"/>
          <p:cNvSpPr>
            <a:spLocks noGrp="1"/>
          </p:cNvSpPr>
          <p:nvPr>
            <p:ph type="ftr" sz="quarter" idx="11"/>
          </p:nvPr>
        </p:nvSpPr>
        <p:spPr/>
        <p:txBody>
          <a:bodyPr/>
          <a:lstStyle/>
          <a:p>
            <a:pPr>
              <a:defRPr/>
            </a:pPr>
            <a:r>
              <a:rPr lang="en-GB" smtClean="0"/>
              <a:t>CH2021 postgraduate</a:t>
            </a:r>
            <a:endParaRPr lang="en-GB"/>
          </a:p>
        </p:txBody>
      </p:sp>
      <p:sp>
        <p:nvSpPr>
          <p:cNvPr id="6" name="Slide Number Placeholder 5"/>
          <p:cNvSpPr>
            <a:spLocks noGrp="1"/>
          </p:cNvSpPr>
          <p:nvPr>
            <p:ph type="sldNum" sz="quarter" idx="12"/>
          </p:nvPr>
        </p:nvSpPr>
        <p:spPr/>
        <p:txBody>
          <a:bodyPr/>
          <a:lstStyle/>
          <a:p>
            <a:pPr>
              <a:defRPr/>
            </a:pPr>
            <a:fld id="{F1375D56-C15F-4073-A857-E54780AA51C9}" type="slidenum">
              <a:rPr lang="en-GB" smtClean="0"/>
              <a:pPr>
                <a:defRPr/>
              </a:pPr>
              <a:t>113</a:t>
            </a:fld>
            <a:endParaRPr lang="en-GB"/>
          </a:p>
        </p:txBody>
      </p:sp>
      <p:pic>
        <p:nvPicPr>
          <p:cNvPr id="7" name="Picture 6"/>
          <p:cNvPicPr>
            <a:picLocks noChangeAspect="1"/>
          </p:cNvPicPr>
          <p:nvPr/>
        </p:nvPicPr>
        <p:blipFill>
          <a:blip r:embed="rId2"/>
          <a:stretch>
            <a:fillRect/>
          </a:stretch>
        </p:blipFill>
        <p:spPr>
          <a:xfrm>
            <a:off x="5102225" y="1490974"/>
            <a:ext cx="3516679" cy="5113652"/>
          </a:xfrm>
          <a:prstGeom prst="rect">
            <a:avLst/>
          </a:prstGeom>
        </p:spPr>
      </p:pic>
    </p:spTree>
    <p:extLst>
      <p:ext uri="{BB962C8B-B14F-4D97-AF65-F5344CB8AC3E}">
        <p14:creationId xmlns:p14="http://schemas.microsoft.com/office/powerpoint/2010/main" val="1936735241"/>
      </p:ext>
    </p:extLst>
  </p:cSld>
  <p:clrMapOvr>
    <a:masterClrMapping/>
  </p:clrMapOvr>
  <p:timing>
    <p:tnLst>
      <p:par>
        <p:cTn id="1" dur="indefinite" restart="never" nodeType="tmRoot"/>
      </p:par>
    </p:tnLst>
  </p:timing>
</p:sld>
</file>

<file path=ppt/slides/slide1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3490" name="Rectangle 2"/>
          <p:cNvSpPr>
            <a:spLocks noGrp="1" noChangeArrowheads="1"/>
          </p:cNvSpPr>
          <p:nvPr>
            <p:ph type="ctrTitle"/>
          </p:nvPr>
        </p:nvSpPr>
        <p:spPr>
          <a:xfrm>
            <a:off x="762000" y="304800"/>
            <a:ext cx="7772400" cy="1143000"/>
          </a:xfrm>
        </p:spPr>
        <p:txBody>
          <a:bodyPr lIns="90488" tIns="44450" rIns="90488" bIns="44450" anchor="ctr"/>
          <a:lstStyle/>
          <a:p>
            <a:pPr eaLnBrk="1" hangingPunct="1"/>
            <a:r>
              <a:rPr lang="en-GB" sz="3200" b="1"/>
              <a:t>Research Analysis / Evaluation: </a:t>
            </a:r>
            <a:br>
              <a:rPr lang="en-GB" sz="3200" b="1"/>
            </a:br>
            <a:r>
              <a:rPr lang="en-GB" sz="3200" b="1"/>
              <a:t>The tip of the iceberg</a:t>
            </a:r>
          </a:p>
        </p:txBody>
      </p:sp>
      <p:sp>
        <p:nvSpPr>
          <p:cNvPr id="63491" name="Rectangle 3"/>
          <p:cNvSpPr>
            <a:spLocks noGrp="1" noChangeArrowheads="1"/>
          </p:cNvSpPr>
          <p:nvPr>
            <p:ph type="subTitle" idx="1"/>
          </p:nvPr>
        </p:nvSpPr>
        <p:spPr>
          <a:xfrm>
            <a:off x="827088" y="4905555"/>
            <a:ext cx="8027987" cy="1212670"/>
          </a:xfrm>
        </p:spPr>
        <p:txBody>
          <a:bodyPr lIns="90488" tIns="44450" rIns="90488" bIns="44450"/>
          <a:lstStyle/>
          <a:p>
            <a:pPr algn="l" eaLnBrk="1" hangingPunct="1">
              <a:lnSpc>
                <a:spcPct val="90000"/>
              </a:lnSpc>
              <a:buFont typeface="Wingdings" pitchFamily="2" charset="2"/>
              <a:buChar char="¡"/>
            </a:pPr>
            <a:r>
              <a:rPr lang="en-GB" dirty="0"/>
              <a:t>Data Management: coding &amp; summarising</a:t>
            </a:r>
          </a:p>
          <a:p>
            <a:pPr algn="l" eaLnBrk="1" hangingPunct="1">
              <a:lnSpc>
                <a:spcPct val="90000"/>
              </a:lnSpc>
              <a:buFont typeface="Wingdings" pitchFamily="2" charset="2"/>
              <a:buChar char="¡"/>
            </a:pPr>
            <a:r>
              <a:rPr lang="en-GB" dirty="0"/>
              <a:t>Analysis- Qual. &amp; Quant.</a:t>
            </a:r>
          </a:p>
          <a:p>
            <a:pPr algn="l" eaLnBrk="1" hangingPunct="1">
              <a:lnSpc>
                <a:spcPct val="90000"/>
              </a:lnSpc>
              <a:buFont typeface="Wingdings" pitchFamily="2" charset="2"/>
              <a:buChar char="¡"/>
            </a:pPr>
            <a:r>
              <a:rPr lang="en-GB" dirty="0"/>
              <a:t>Interpretation- contextualise</a:t>
            </a:r>
          </a:p>
        </p:txBody>
      </p:sp>
      <p:sp>
        <p:nvSpPr>
          <p:cNvPr id="93186" name="Rectangle 9"/>
          <p:cNvSpPr>
            <a:spLocks noGrp="1" noChangeArrowheads="1"/>
          </p:cNvSpPr>
          <p:nvPr>
            <p:ph type="ftr" sz="quarter" idx="11"/>
          </p:nvPr>
        </p:nvSpPr>
        <p:spPr>
          <a:noFill/>
        </p:spPr>
        <p:txBody>
          <a:bodyPr/>
          <a:lstStyle/>
          <a:p>
            <a:r>
              <a:rPr lang="en-GB" smtClean="0"/>
              <a:t>CH2021 postgraduate</a:t>
            </a:r>
            <a:endParaRPr lang="en-GB"/>
          </a:p>
        </p:txBody>
      </p:sp>
      <p:sp>
        <p:nvSpPr>
          <p:cNvPr id="93187" name="Rectangle 10"/>
          <p:cNvSpPr>
            <a:spLocks noGrp="1" noChangeArrowheads="1"/>
          </p:cNvSpPr>
          <p:nvPr>
            <p:ph type="sldNum" sz="quarter" idx="12"/>
          </p:nvPr>
        </p:nvSpPr>
        <p:spPr>
          <a:noFill/>
        </p:spPr>
        <p:txBody>
          <a:bodyPr/>
          <a:lstStyle/>
          <a:p>
            <a:fld id="{050FBC23-ECF7-446F-A510-8B40CC41F222}" type="slidenum">
              <a:rPr lang="en-GB" smtClean="0"/>
              <a:pPr/>
              <a:t>114</a:t>
            </a:fld>
            <a:endParaRPr lang="en-GB"/>
          </a:p>
        </p:txBody>
      </p:sp>
      <p:sp>
        <p:nvSpPr>
          <p:cNvPr id="93191" name="Text Box 5"/>
          <p:cNvSpPr txBox="1">
            <a:spLocks noChangeArrowheads="1"/>
          </p:cNvSpPr>
          <p:nvPr/>
        </p:nvSpPr>
        <p:spPr bwMode="auto">
          <a:xfrm>
            <a:off x="381000" y="3107638"/>
            <a:ext cx="8382000" cy="2085975"/>
          </a:xfrm>
          <a:prstGeom prst="rect">
            <a:avLst/>
          </a:prstGeom>
          <a:noFill/>
          <a:ln w="12700">
            <a:noFill/>
            <a:miter lim="800000"/>
            <a:headEnd/>
            <a:tailEnd/>
          </a:ln>
        </p:spPr>
        <p:txBody>
          <a:bodyPr>
            <a:spAutoFit/>
          </a:bodyPr>
          <a:lstStyle/>
          <a:p>
            <a:pPr algn="ctr">
              <a:lnSpc>
                <a:spcPct val="90000"/>
              </a:lnSpc>
              <a:spcBef>
                <a:spcPct val="20000"/>
              </a:spcBef>
              <a:buClr>
                <a:schemeClr val="tx2"/>
              </a:buClr>
              <a:buSzPct val="115000"/>
            </a:pPr>
            <a:r>
              <a:rPr lang="en-GB" sz="2800" dirty="0">
                <a:solidFill>
                  <a:srgbClr val="FFFF00"/>
                </a:solidFill>
                <a:latin typeface="Calibri" panose="020F0502020204030204" pitchFamily="34" charset="0"/>
              </a:rPr>
              <a:t>“Analysis is about the search for explanation and understanding, in the course of which concepts and theories are likely to be advanced, considered and developed.”  </a:t>
            </a:r>
            <a:r>
              <a:rPr lang="en-GB" sz="2800" dirty="0">
                <a:latin typeface="Calibri" panose="020F0502020204030204" pitchFamily="34" charset="0"/>
              </a:rPr>
              <a:t>(</a:t>
            </a:r>
            <a:r>
              <a:rPr lang="en-GB" sz="2800" dirty="0" err="1">
                <a:latin typeface="Calibri" panose="020F0502020204030204" pitchFamily="34" charset="0"/>
              </a:rPr>
              <a:t>Blaxter</a:t>
            </a:r>
            <a:r>
              <a:rPr lang="en-GB" sz="2800" dirty="0">
                <a:latin typeface="Calibri" panose="020F0502020204030204" pitchFamily="34" charset="0"/>
              </a:rPr>
              <a:t> </a:t>
            </a:r>
            <a:r>
              <a:rPr lang="en-GB" sz="2800" i="1" dirty="0">
                <a:latin typeface="Calibri" panose="020F0502020204030204" pitchFamily="34" charset="0"/>
              </a:rPr>
              <a:t>et. al.</a:t>
            </a:r>
            <a:r>
              <a:rPr lang="en-GB" sz="2800" dirty="0">
                <a:latin typeface="Calibri" panose="020F0502020204030204" pitchFamily="34" charset="0"/>
              </a:rPr>
              <a:t>, 1997:  185)</a:t>
            </a:r>
          </a:p>
          <a:p>
            <a:pPr>
              <a:spcBef>
                <a:spcPct val="50000"/>
              </a:spcBef>
            </a:pPr>
            <a:endParaRPr lang="en-GB" sz="2000" dirty="0">
              <a:latin typeface="Times New Roman" pitchFamily="18" charset="0"/>
            </a:endParaRPr>
          </a:p>
        </p:txBody>
      </p:sp>
      <p:pic>
        <p:nvPicPr>
          <p:cNvPr id="3" name="Picture 2"/>
          <p:cNvPicPr>
            <a:picLocks noChangeAspect="1"/>
          </p:cNvPicPr>
          <p:nvPr/>
        </p:nvPicPr>
        <p:blipFill>
          <a:blip r:embed="rId3"/>
          <a:stretch>
            <a:fillRect/>
          </a:stretch>
        </p:blipFill>
        <p:spPr>
          <a:xfrm>
            <a:off x="172529" y="1474090"/>
            <a:ext cx="3643402" cy="1329709"/>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3490"/>
                                        </p:tgtEl>
                                        <p:attrNameLst>
                                          <p:attrName>style.visibility</p:attrName>
                                        </p:attrNameLst>
                                      </p:cBhvr>
                                      <p:to>
                                        <p:strVal val="visible"/>
                                      </p:to>
                                    </p:set>
                                    <p:animEffect transition="in" filter="fade">
                                      <p:cBhvr>
                                        <p:cTn id="7" dur="2000"/>
                                        <p:tgtEl>
                                          <p:spTgt spid="6349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3491"/>
                                        </p:tgtEl>
                                        <p:attrNameLst>
                                          <p:attrName>style.visibility</p:attrName>
                                        </p:attrNameLst>
                                      </p:cBhvr>
                                      <p:to>
                                        <p:strVal val="visible"/>
                                      </p:to>
                                    </p:set>
                                    <p:animEffect transition="in" filter="fade">
                                      <p:cBhvr>
                                        <p:cTn id="10" dur="2000"/>
                                        <p:tgtEl>
                                          <p:spTgt spid="6349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3490" grpId="0"/>
      <p:bldP spid="63491" grpId="0"/>
    </p:bldLst>
  </p:timing>
</p:sld>
</file>

<file path=ppt/slides/slide1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p:txBody>
          <a:bodyPr lIns="90488" tIns="44450" rIns="90488" bIns="44450" anchor="ctr"/>
          <a:lstStyle/>
          <a:p>
            <a:pPr eaLnBrk="1" hangingPunct="1"/>
            <a:r>
              <a:rPr lang="en-GB" sz="2800" b="1"/>
              <a:t>How, where, when and type?</a:t>
            </a:r>
          </a:p>
        </p:txBody>
      </p:sp>
      <p:sp>
        <p:nvSpPr>
          <p:cNvPr id="64515" name="Rectangle 3"/>
          <p:cNvSpPr>
            <a:spLocks noGrp="1" noChangeArrowheads="1"/>
          </p:cNvSpPr>
          <p:nvPr>
            <p:ph sz="half" idx="1"/>
          </p:nvPr>
        </p:nvSpPr>
        <p:spPr>
          <a:xfrm>
            <a:off x="1370013" y="1827213"/>
            <a:ext cx="3586162" cy="4114800"/>
          </a:xfrm>
        </p:spPr>
        <p:txBody>
          <a:bodyPr lIns="90488" tIns="44450" rIns="90488" bIns="44450"/>
          <a:lstStyle/>
          <a:p>
            <a:pPr eaLnBrk="1" hangingPunct="1"/>
            <a:r>
              <a:rPr lang="en-GB" sz="2500" i="1">
                <a:solidFill>
                  <a:srgbClr val="FFFF00"/>
                </a:solidFill>
              </a:rPr>
              <a:t>Cook</a:t>
            </a:r>
            <a:r>
              <a:rPr lang="en-GB" sz="2500">
                <a:solidFill>
                  <a:srgbClr val="FFFF00"/>
                </a:solidFill>
              </a:rPr>
              <a:t> Your data</a:t>
            </a:r>
          </a:p>
          <a:p>
            <a:pPr eaLnBrk="1" hangingPunct="1"/>
            <a:r>
              <a:rPr lang="en-GB" sz="2500">
                <a:solidFill>
                  <a:srgbClr val="FFFF00"/>
                </a:solidFill>
              </a:rPr>
              <a:t>Organised vs. unorganised</a:t>
            </a:r>
          </a:p>
          <a:p>
            <a:pPr eaLnBrk="1" hangingPunct="1"/>
            <a:r>
              <a:rPr lang="en-GB" sz="2500">
                <a:solidFill>
                  <a:srgbClr val="FFFF00"/>
                </a:solidFill>
              </a:rPr>
              <a:t>Perceptions</a:t>
            </a:r>
          </a:p>
          <a:p>
            <a:pPr eaLnBrk="1" hangingPunct="1"/>
            <a:r>
              <a:rPr lang="en-GB" sz="2500">
                <a:solidFill>
                  <a:srgbClr val="FFFF00"/>
                </a:solidFill>
              </a:rPr>
              <a:t>Resources available</a:t>
            </a:r>
          </a:p>
          <a:p>
            <a:pPr eaLnBrk="1" hangingPunct="1"/>
            <a:r>
              <a:rPr lang="en-GB" sz="2500">
                <a:solidFill>
                  <a:srgbClr val="FFFF00"/>
                </a:solidFill>
              </a:rPr>
              <a:t>Data varies</a:t>
            </a:r>
          </a:p>
        </p:txBody>
      </p:sp>
      <p:sp>
        <p:nvSpPr>
          <p:cNvPr id="11267" name="Footer Placeholder 5"/>
          <p:cNvSpPr>
            <a:spLocks noGrp="1"/>
          </p:cNvSpPr>
          <p:nvPr>
            <p:ph type="ftr" sz="quarter" idx="11"/>
          </p:nvPr>
        </p:nvSpPr>
        <p:spPr>
          <a:noFill/>
        </p:spPr>
        <p:txBody>
          <a:bodyPr/>
          <a:lstStyle/>
          <a:p>
            <a:r>
              <a:rPr lang="en-GB" smtClean="0"/>
              <a:t>CH2021 postgraduate</a:t>
            </a:r>
            <a:endParaRPr lang="en-GB"/>
          </a:p>
        </p:txBody>
      </p:sp>
      <p:sp>
        <p:nvSpPr>
          <p:cNvPr id="11268" name="Slide Number Placeholder 6"/>
          <p:cNvSpPr>
            <a:spLocks noGrp="1"/>
          </p:cNvSpPr>
          <p:nvPr>
            <p:ph type="sldNum" sz="quarter" idx="12"/>
          </p:nvPr>
        </p:nvSpPr>
        <p:spPr>
          <a:noFill/>
        </p:spPr>
        <p:txBody>
          <a:bodyPr/>
          <a:lstStyle/>
          <a:p>
            <a:fld id="{0B98E25A-54EA-4FC6-9B25-EFB4AA7FE577}" type="slidenum">
              <a:rPr lang="en-GB" smtClean="0"/>
              <a:pPr/>
              <a:t>115</a:t>
            </a:fld>
            <a:endParaRPr lang="en-GB"/>
          </a:p>
        </p:txBody>
      </p:sp>
      <p:pic>
        <p:nvPicPr>
          <p:cNvPr id="2" name="Picture 1"/>
          <p:cNvPicPr>
            <a:picLocks noChangeAspect="1"/>
          </p:cNvPicPr>
          <p:nvPr/>
        </p:nvPicPr>
        <p:blipFill>
          <a:blip r:embed="rId3"/>
          <a:stretch>
            <a:fillRect/>
          </a:stretch>
        </p:blipFill>
        <p:spPr>
          <a:xfrm>
            <a:off x="5052360" y="995133"/>
            <a:ext cx="3839554" cy="5426931"/>
          </a:xfrm>
          <a:prstGeom prst="rect">
            <a:avLst/>
          </a:prstGeom>
        </p:spPr>
      </p:pic>
      <p:pic>
        <p:nvPicPr>
          <p:cNvPr id="4" name="Picture 3"/>
          <p:cNvPicPr>
            <a:picLocks noChangeAspect="1"/>
          </p:cNvPicPr>
          <p:nvPr/>
        </p:nvPicPr>
        <p:blipFill>
          <a:blip r:embed="rId4"/>
          <a:stretch>
            <a:fillRect/>
          </a:stretch>
        </p:blipFill>
        <p:spPr>
          <a:xfrm>
            <a:off x="714478" y="4516523"/>
            <a:ext cx="3075394" cy="2270666"/>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4514"/>
                                        </p:tgtEl>
                                        <p:attrNameLst>
                                          <p:attrName>style.visibility</p:attrName>
                                        </p:attrNameLst>
                                      </p:cBhvr>
                                      <p:to>
                                        <p:strVal val="visible"/>
                                      </p:to>
                                    </p:set>
                                    <p:animEffect transition="in" filter="fade">
                                      <p:cBhvr>
                                        <p:cTn id="7" dur="2000"/>
                                        <p:tgtEl>
                                          <p:spTgt spid="6451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4515"/>
                                        </p:tgtEl>
                                        <p:attrNameLst>
                                          <p:attrName>style.visibility</p:attrName>
                                        </p:attrNameLst>
                                      </p:cBhvr>
                                      <p:to>
                                        <p:strVal val="visible"/>
                                      </p:to>
                                    </p:set>
                                    <p:animEffect transition="in" filter="fade">
                                      <p:cBhvr>
                                        <p:cTn id="10" dur="2000"/>
                                        <p:tgtEl>
                                          <p:spTgt spid="645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4514" grpId="0"/>
      <p:bldP spid="64515" grpId="0"/>
    </p:bldLst>
  </p:timing>
</p:sld>
</file>

<file path=ppt/slides/slide1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p:txBody>
          <a:bodyPr lIns="90488" tIns="44450" rIns="90488" bIns="44450" anchor="ctr"/>
          <a:lstStyle/>
          <a:p>
            <a:pPr eaLnBrk="1" hangingPunct="1"/>
            <a:r>
              <a:rPr lang="en-GB" sz="2800" b="1"/>
              <a:t>Qualitative and Quantitative</a:t>
            </a:r>
          </a:p>
        </p:txBody>
      </p:sp>
      <p:sp>
        <p:nvSpPr>
          <p:cNvPr id="65539" name="Rectangle 3"/>
          <p:cNvSpPr>
            <a:spLocks noGrp="1" noChangeArrowheads="1"/>
          </p:cNvSpPr>
          <p:nvPr>
            <p:ph idx="1"/>
          </p:nvPr>
        </p:nvSpPr>
        <p:spPr>
          <a:xfrm>
            <a:off x="323528" y="1166018"/>
            <a:ext cx="7467600" cy="4525963"/>
          </a:xfrm>
        </p:spPr>
        <p:txBody>
          <a:bodyPr lIns="90488" tIns="44450" rIns="90488" bIns="44450"/>
          <a:lstStyle/>
          <a:p>
            <a:pPr eaLnBrk="1" hangingPunct="1">
              <a:lnSpc>
                <a:spcPct val="90000"/>
              </a:lnSpc>
            </a:pPr>
            <a:r>
              <a:rPr lang="en-GB" dirty="0"/>
              <a:t>Major consideration for analysis</a:t>
            </a:r>
          </a:p>
          <a:p>
            <a:pPr eaLnBrk="1" hangingPunct="1">
              <a:lnSpc>
                <a:spcPct val="90000"/>
              </a:lnSpc>
            </a:pPr>
            <a:r>
              <a:rPr lang="en-GB" dirty="0"/>
              <a:t>“Neither are ‘facts’ in anything but a very subjective sense” (</a:t>
            </a:r>
            <a:r>
              <a:rPr lang="en-GB" i="1" dirty="0"/>
              <a:t>ibid.,</a:t>
            </a:r>
            <a:r>
              <a:rPr lang="en-GB" dirty="0"/>
              <a:t> p. 177)</a:t>
            </a:r>
          </a:p>
          <a:p>
            <a:pPr eaLnBrk="1" hangingPunct="1">
              <a:lnSpc>
                <a:spcPct val="90000"/>
              </a:lnSpc>
            </a:pPr>
            <a:r>
              <a:rPr lang="en-GB" dirty="0" smtClean="0"/>
              <a:t>Qualitative </a:t>
            </a:r>
            <a:r>
              <a:rPr lang="en-GB" dirty="0"/>
              <a:t>can be Quantified and vice versa</a:t>
            </a:r>
          </a:p>
          <a:p>
            <a:pPr eaLnBrk="1" hangingPunct="1">
              <a:lnSpc>
                <a:spcPct val="90000"/>
              </a:lnSpc>
            </a:pPr>
            <a:r>
              <a:rPr lang="en-GB" dirty="0"/>
              <a:t>ALL data needs to be representative, reliable and accurate.  </a:t>
            </a:r>
            <a:r>
              <a:rPr lang="en-GB" dirty="0">
                <a:solidFill>
                  <a:srgbClr val="FFFF00"/>
                </a:solidFill>
              </a:rPr>
              <a:t>KNOW YOUR SOURCES</a:t>
            </a:r>
          </a:p>
          <a:p>
            <a:pPr eaLnBrk="1" hangingPunct="1">
              <a:lnSpc>
                <a:spcPct val="90000"/>
              </a:lnSpc>
            </a:pPr>
            <a:r>
              <a:rPr lang="en-GB" dirty="0"/>
              <a:t>Trace your data to their origins</a:t>
            </a:r>
          </a:p>
        </p:txBody>
      </p:sp>
      <p:sp>
        <p:nvSpPr>
          <p:cNvPr id="94210" name="Footer Placeholder 4"/>
          <p:cNvSpPr>
            <a:spLocks noGrp="1"/>
          </p:cNvSpPr>
          <p:nvPr>
            <p:ph type="ftr" sz="quarter" idx="11"/>
          </p:nvPr>
        </p:nvSpPr>
        <p:spPr>
          <a:noFill/>
        </p:spPr>
        <p:txBody>
          <a:bodyPr/>
          <a:lstStyle/>
          <a:p>
            <a:r>
              <a:rPr lang="en-GB" smtClean="0"/>
              <a:t>CH2021 postgraduate</a:t>
            </a:r>
            <a:endParaRPr lang="en-GB"/>
          </a:p>
        </p:txBody>
      </p:sp>
      <p:sp>
        <p:nvSpPr>
          <p:cNvPr id="94211" name="Slide Number Placeholder 5"/>
          <p:cNvSpPr>
            <a:spLocks noGrp="1"/>
          </p:cNvSpPr>
          <p:nvPr>
            <p:ph type="sldNum" sz="quarter" idx="12"/>
          </p:nvPr>
        </p:nvSpPr>
        <p:spPr>
          <a:noFill/>
        </p:spPr>
        <p:txBody>
          <a:bodyPr/>
          <a:lstStyle/>
          <a:p>
            <a:fld id="{6A56F631-E6BB-4F46-9FD7-B2FDA4BEB88E}" type="slidenum">
              <a:rPr lang="en-GB" smtClean="0"/>
              <a:pPr/>
              <a:t>116</a:t>
            </a:fld>
            <a:endParaRPr lang="en-GB"/>
          </a:p>
        </p:txBody>
      </p:sp>
      <p:pic>
        <p:nvPicPr>
          <p:cNvPr id="2" name="Picture 1"/>
          <p:cNvPicPr>
            <a:picLocks noChangeAspect="1"/>
          </p:cNvPicPr>
          <p:nvPr/>
        </p:nvPicPr>
        <p:blipFill>
          <a:blip r:embed="rId3"/>
          <a:stretch>
            <a:fillRect/>
          </a:stretch>
        </p:blipFill>
        <p:spPr>
          <a:xfrm>
            <a:off x="2622430" y="5362200"/>
            <a:ext cx="3739500" cy="1495800"/>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5538"/>
                                        </p:tgtEl>
                                        <p:attrNameLst>
                                          <p:attrName>style.visibility</p:attrName>
                                        </p:attrNameLst>
                                      </p:cBhvr>
                                      <p:to>
                                        <p:strVal val="visible"/>
                                      </p:to>
                                    </p:set>
                                    <p:animEffect transition="in" filter="fade">
                                      <p:cBhvr>
                                        <p:cTn id="7" dur="2000"/>
                                        <p:tgtEl>
                                          <p:spTgt spid="6553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5539"/>
                                        </p:tgtEl>
                                        <p:attrNameLst>
                                          <p:attrName>style.visibility</p:attrName>
                                        </p:attrNameLst>
                                      </p:cBhvr>
                                      <p:to>
                                        <p:strVal val="visible"/>
                                      </p:to>
                                    </p:set>
                                    <p:animEffect transition="in" filter="fade">
                                      <p:cBhvr>
                                        <p:cTn id="10" dur="2000"/>
                                        <p:tgtEl>
                                          <p:spTgt spid="655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5538" grpId="0"/>
      <p:bldP spid="65539" grpId="0"/>
    </p:bldLst>
  </p:timing>
</p:sld>
</file>

<file path=ppt/slides/slide1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6562" name="Rectangle 2"/>
          <p:cNvSpPr>
            <a:spLocks noGrp="1" noChangeArrowheads="1"/>
          </p:cNvSpPr>
          <p:nvPr>
            <p:ph type="title"/>
          </p:nvPr>
        </p:nvSpPr>
        <p:spPr>
          <a:xfrm>
            <a:off x="107504" y="-42062"/>
            <a:ext cx="7467600" cy="1143000"/>
          </a:xfrm>
        </p:spPr>
        <p:txBody>
          <a:bodyPr lIns="90488" tIns="44450" rIns="90488" bIns="44450" anchor="ctr"/>
          <a:lstStyle/>
          <a:p>
            <a:pPr eaLnBrk="1" hangingPunct="1"/>
            <a:r>
              <a:rPr lang="en-GB" sz="2800" b="1"/>
              <a:t>Data Management</a:t>
            </a:r>
          </a:p>
        </p:txBody>
      </p:sp>
      <p:sp>
        <p:nvSpPr>
          <p:cNvPr id="66563" name="Rectangle 3"/>
          <p:cNvSpPr>
            <a:spLocks noGrp="1" noChangeArrowheads="1"/>
          </p:cNvSpPr>
          <p:nvPr>
            <p:ph sz="half" idx="1"/>
          </p:nvPr>
        </p:nvSpPr>
        <p:spPr>
          <a:xfrm>
            <a:off x="457200" y="1916832"/>
            <a:ext cx="3586162" cy="4114800"/>
          </a:xfrm>
        </p:spPr>
        <p:txBody>
          <a:bodyPr lIns="90488" tIns="44450" rIns="90488" bIns="44450"/>
          <a:lstStyle/>
          <a:p>
            <a:pPr eaLnBrk="1" hangingPunct="1"/>
            <a:r>
              <a:rPr lang="en-GB" sz="2500"/>
              <a:t>Reduce the quantity and scope </a:t>
            </a:r>
          </a:p>
          <a:p>
            <a:pPr eaLnBrk="1" hangingPunct="1"/>
            <a:r>
              <a:rPr lang="en-GB" sz="2500"/>
              <a:t>Abstract from the data the relevant points.</a:t>
            </a:r>
          </a:p>
          <a:p>
            <a:pPr eaLnBrk="1" hangingPunct="1"/>
            <a:r>
              <a:rPr lang="en-GB" sz="2500"/>
              <a:t>Loss of info. </a:t>
            </a:r>
          </a:p>
          <a:p>
            <a:pPr eaLnBrk="1" hangingPunct="1"/>
            <a:r>
              <a:rPr lang="en-GB" sz="2500"/>
              <a:t>Subjective</a:t>
            </a:r>
          </a:p>
        </p:txBody>
      </p:sp>
      <p:sp>
        <p:nvSpPr>
          <p:cNvPr id="66564" name="Rectangle 4"/>
          <p:cNvSpPr>
            <a:spLocks noGrp="1" noChangeArrowheads="1"/>
          </p:cNvSpPr>
          <p:nvPr>
            <p:ph sz="half" idx="2"/>
          </p:nvPr>
        </p:nvSpPr>
        <p:spPr>
          <a:xfrm>
            <a:off x="5471821" y="2552194"/>
            <a:ext cx="3586162" cy="4114800"/>
          </a:xfrm>
        </p:spPr>
        <p:txBody>
          <a:bodyPr lIns="90488" tIns="44450" rIns="90488" bIns="44450"/>
          <a:lstStyle/>
          <a:p>
            <a:pPr eaLnBrk="1" hangingPunct="1"/>
            <a:r>
              <a:rPr lang="en-GB" sz="2500" b="1"/>
              <a:t>Techniques</a:t>
            </a:r>
            <a:endParaRPr lang="en-GB" sz="2500"/>
          </a:p>
          <a:p>
            <a:pPr lvl="1" eaLnBrk="1" hangingPunct="1"/>
            <a:r>
              <a:rPr lang="en-GB" sz="2100">
                <a:solidFill>
                  <a:srgbClr val="FFFF00"/>
                </a:solidFill>
              </a:rPr>
              <a:t>Coding</a:t>
            </a:r>
          </a:p>
          <a:p>
            <a:pPr lvl="2" eaLnBrk="1" hangingPunct="1"/>
            <a:r>
              <a:rPr lang="en-GB">
                <a:solidFill>
                  <a:srgbClr val="FFFF00"/>
                </a:solidFill>
              </a:rPr>
              <a:t>coding instructions</a:t>
            </a:r>
          </a:p>
          <a:p>
            <a:pPr lvl="2" eaLnBrk="1" hangingPunct="1"/>
            <a:r>
              <a:rPr lang="en-GB">
                <a:solidFill>
                  <a:srgbClr val="FFFF00"/>
                </a:solidFill>
              </a:rPr>
              <a:t>computer</a:t>
            </a:r>
          </a:p>
          <a:p>
            <a:pPr lvl="2" eaLnBrk="1" hangingPunct="1"/>
            <a:r>
              <a:rPr lang="en-GB">
                <a:solidFill>
                  <a:srgbClr val="FFFF00"/>
                </a:solidFill>
              </a:rPr>
              <a:t>cleaning data</a:t>
            </a:r>
          </a:p>
          <a:p>
            <a:pPr lvl="1" eaLnBrk="1" hangingPunct="1"/>
            <a:r>
              <a:rPr lang="en-GB" sz="2100">
                <a:solidFill>
                  <a:srgbClr val="FFFF00"/>
                </a:solidFill>
              </a:rPr>
              <a:t>Annotation</a:t>
            </a:r>
          </a:p>
          <a:p>
            <a:pPr lvl="1" eaLnBrk="1" hangingPunct="1"/>
            <a:r>
              <a:rPr lang="en-GB" sz="2100">
                <a:solidFill>
                  <a:srgbClr val="FFFF00"/>
                </a:solidFill>
              </a:rPr>
              <a:t>Labelling</a:t>
            </a:r>
          </a:p>
          <a:p>
            <a:pPr lvl="1" eaLnBrk="1" hangingPunct="1"/>
            <a:r>
              <a:rPr lang="en-GB" sz="2100">
                <a:solidFill>
                  <a:srgbClr val="FFFF00"/>
                </a:solidFill>
              </a:rPr>
              <a:t>Selection</a:t>
            </a:r>
          </a:p>
          <a:p>
            <a:pPr lvl="1" eaLnBrk="1" hangingPunct="1"/>
            <a:r>
              <a:rPr lang="en-GB" sz="2100">
                <a:solidFill>
                  <a:srgbClr val="FFFF00"/>
                </a:solidFill>
              </a:rPr>
              <a:t>Summary</a:t>
            </a:r>
          </a:p>
        </p:txBody>
      </p:sp>
      <p:sp>
        <p:nvSpPr>
          <p:cNvPr id="95234" name="Footer Placeholder 5"/>
          <p:cNvSpPr>
            <a:spLocks noGrp="1"/>
          </p:cNvSpPr>
          <p:nvPr>
            <p:ph type="ftr" sz="quarter" idx="11"/>
          </p:nvPr>
        </p:nvSpPr>
        <p:spPr>
          <a:noFill/>
        </p:spPr>
        <p:txBody>
          <a:bodyPr/>
          <a:lstStyle/>
          <a:p>
            <a:r>
              <a:rPr lang="en-GB" smtClean="0"/>
              <a:t>CH2021 postgraduate</a:t>
            </a:r>
            <a:endParaRPr lang="en-GB"/>
          </a:p>
        </p:txBody>
      </p:sp>
      <p:sp>
        <p:nvSpPr>
          <p:cNvPr id="95235" name="Slide Number Placeholder 6"/>
          <p:cNvSpPr>
            <a:spLocks noGrp="1"/>
          </p:cNvSpPr>
          <p:nvPr>
            <p:ph type="sldNum" sz="quarter" idx="12"/>
          </p:nvPr>
        </p:nvSpPr>
        <p:spPr>
          <a:noFill/>
        </p:spPr>
        <p:txBody>
          <a:bodyPr/>
          <a:lstStyle/>
          <a:p>
            <a:fld id="{402210A9-E328-409E-9C67-0E989C2FA5ED}" type="slidenum">
              <a:rPr lang="en-GB" smtClean="0"/>
              <a:pPr/>
              <a:t>117</a:t>
            </a:fld>
            <a:endParaRPr lang="en-GB"/>
          </a:p>
        </p:txBody>
      </p:sp>
      <p:pic>
        <p:nvPicPr>
          <p:cNvPr id="2" name="Picture 1"/>
          <p:cNvPicPr>
            <a:picLocks noChangeAspect="1"/>
          </p:cNvPicPr>
          <p:nvPr/>
        </p:nvPicPr>
        <p:blipFill>
          <a:blip r:embed="rId3"/>
          <a:stretch>
            <a:fillRect/>
          </a:stretch>
        </p:blipFill>
        <p:spPr>
          <a:xfrm>
            <a:off x="135596" y="5233116"/>
            <a:ext cx="2008832" cy="1433878"/>
          </a:xfrm>
          <a:prstGeom prst="rect">
            <a:avLst/>
          </a:prstGeom>
        </p:spPr>
      </p:pic>
      <p:pic>
        <p:nvPicPr>
          <p:cNvPr id="4" name="Picture 3"/>
          <p:cNvPicPr>
            <a:picLocks noChangeAspect="1"/>
          </p:cNvPicPr>
          <p:nvPr/>
        </p:nvPicPr>
        <p:blipFill>
          <a:blip r:embed="rId4"/>
          <a:stretch>
            <a:fillRect/>
          </a:stretch>
        </p:blipFill>
        <p:spPr>
          <a:xfrm>
            <a:off x="5289707" y="50542"/>
            <a:ext cx="2879336" cy="2501652"/>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6562"/>
                                        </p:tgtEl>
                                        <p:attrNameLst>
                                          <p:attrName>style.visibility</p:attrName>
                                        </p:attrNameLst>
                                      </p:cBhvr>
                                      <p:to>
                                        <p:strVal val="visible"/>
                                      </p:to>
                                    </p:set>
                                    <p:animEffect transition="in" filter="fade">
                                      <p:cBhvr>
                                        <p:cTn id="7" dur="2000"/>
                                        <p:tgtEl>
                                          <p:spTgt spid="6656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6563"/>
                                        </p:tgtEl>
                                        <p:attrNameLst>
                                          <p:attrName>style.visibility</p:attrName>
                                        </p:attrNameLst>
                                      </p:cBhvr>
                                      <p:to>
                                        <p:strVal val="visible"/>
                                      </p:to>
                                    </p:set>
                                    <p:animEffect transition="in" filter="fade">
                                      <p:cBhvr>
                                        <p:cTn id="10" dur="2000"/>
                                        <p:tgtEl>
                                          <p:spTgt spid="66563"/>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66564"/>
                                        </p:tgtEl>
                                        <p:attrNameLst>
                                          <p:attrName>style.visibility</p:attrName>
                                        </p:attrNameLst>
                                      </p:cBhvr>
                                      <p:to>
                                        <p:strVal val="visible"/>
                                      </p:to>
                                    </p:set>
                                    <p:animEffect transition="in" filter="fade">
                                      <p:cBhvr>
                                        <p:cTn id="13" dur="2000"/>
                                        <p:tgtEl>
                                          <p:spTgt spid="6656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6562" grpId="0"/>
      <p:bldP spid="66563" grpId="0"/>
      <p:bldP spid="66564" grpId="0"/>
    </p:bldLst>
  </p:timing>
</p:sld>
</file>

<file path=ppt/slides/slide1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p:txBody>
          <a:bodyPr lIns="90488" tIns="44450" rIns="90488" bIns="44450" anchor="ctr"/>
          <a:lstStyle/>
          <a:p>
            <a:pPr eaLnBrk="1" hangingPunct="1"/>
            <a:r>
              <a:rPr lang="en-GB" sz="2800" b="1"/>
              <a:t>Analysing different forms of data</a:t>
            </a:r>
          </a:p>
        </p:txBody>
      </p:sp>
      <p:sp>
        <p:nvSpPr>
          <p:cNvPr id="67587" name="Rectangle 3"/>
          <p:cNvSpPr>
            <a:spLocks noGrp="1" noChangeArrowheads="1"/>
          </p:cNvSpPr>
          <p:nvPr>
            <p:ph idx="1"/>
          </p:nvPr>
        </p:nvSpPr>
        <p:spPr>
          <a:xfrm>
            <a:off x="457200" y="1600200"/>
            <a:ext cx="5698976" cy="4525963"/>
          </a:xfrm>
        </p:spPr>
        <p:txBody>
          <a:bodyPr lIns="90488" tIns="44450" rIns="90488" bIns="44450"/>
          <a:lstStyle/>
          <a:p>
            <a:pPr eaLnBrk="1" hangingPunct="1">
              <a:lnSpc>
                <a:spcPct val="90000"/>
              </a:lnSpc>
            </a:pPr>
            <a:r>
              <a:rPr lang="en-GB" sz="2000"/>
              <a:t>RIGOROUS PROCESS</a:t>
            </a:r>
          </a:p>
          <a:p>
            <a:pPr eaLnBrk="1" hangingPunct="1">
              <a:lnSpc>
                <a:spcPct val="90000"/>
              </a:lnSpc>
            </a:pPr>
            <a:r>
              <a:rPr lang="en-GB" sz="2000" b="1"/>
              <a:t>Documents</a:t>
            </a:r>
          </a:p>
          <a:p>
            <a:pPr lvl="1" eaLnBrk="1" hangingPunct="1">
              <a:lnSpc>
                <a:spcPct val="90000"/>
              </a:lnSpc>
            </a:pPr>
            <a:r>
              <a:rPr lang="en-GB" sz="2000">
                <a:solidFill>
                  <a:srgbClr val="FFFF00"/>
                </a:solidFill>
              </a:rPr>
              <a:t>need to be critically assessed (Not face value)</a:t>
            </a:r>
          </a:p>
          <a:p>
            <a:pPr lvl="1" eaLnBrk="1" hangingPunct="1">
              <a:lnSpc>
                <a:spcPct val="90000"/>
              </a:lnSpc>
            </a:pPr>
            <a:r>
              <a:rPr lang="en-GB" sz="2000">
                <a:solidFill>
                  <a:srgbClr val="FFFF00"/>
                </a:solidFill>
              </a:rPr>
              <a:t>Relate to other documents (Comparative)</a:t>
            </a:r>
          </a:p>
          <a:p>
            <a:pPr lvl="1" eaLnBrk="1" hangingPunct="1">
              <a:lnSpc>
                <a:spcPct val="90000"/>
              </a:lnSpc>
            </a:pPr>
            <a:r>
              <a:rPr lang="en-GB" sz="2000">
                <a:solidFill>
                  <a:srgbClr val="FFFF00"/>
                </a:solidFill>
              </a:rPr>
              <a:t>Abstract relevance to your research</a:t>
            </a:r>
          </a:p>
          <a:p>
            <a:pPr eaLnBrk="1" hangingPunct="1">
              <a:lnSpc>
                <a:spcPct val="90000"/>
              </a:lnSpc>
            </a:pPr>
            <a:r>
              <a:rPr lang="en-GB" sz="2000" b="1"/>
              <a:t>Interviews</a:t>
            </a:r>
          </a:p>
          <a:p>
            <a:pPr lvl="1" eaLnBrk="1" hangingPunct="1">
              <a:lnSpc>
                <a:spcPct val="90000"/>
              </a:lnSpc>
            </a:pPr>
            <a:r>
              <a:rPr lang="en-GB" sz="2000">
                <a:solidFill>
                  <a:srgbClr val="FFFF00"/>
                </a:solidFill>
              </a:rPr>
              <a:t>Context</a:t>
            </a:r>
          </a:p>
          <a:p>
            <a:pPr lvl="1" eaLnBrk="1" hangingPunct="1">
              <a:lnSpc>
                <a:spcPct val="90000"/>
              </a:lnSpc>
            </a:pPr>
            <a:r>
              <a:rPr lang="en-GB" sz="2000">
                <a:solidFill>
                  <a:srgbClr val="FFFF00"/>
                </a:solidFill>
              </a:rPr>
              <a:t>Important statements / filter</a:t>
            </a:r>
          </a:p>
          <a:p>
            <a:pPr lvl="1" eaLnBrk="1" hangingPunct="1">
              <a:lnSpc>
                <a:spcPct val="90000"/>
              </a:lnSpc>
            </a:pPr>
            <a:r>
              <a:rPr lang="en-GB" sz="2000">
                <a:solidFill>
                  <a:srgbClr val="FFFF00"/>
                </a:solidFill>
              </a:rPr>
              <a:t>Computer analysis codes/word search</a:t>
            </a:r>
          </a:p>
          <a:p>
            <a:pPr eaLnBrk="1" hangingPunct="1"/>
            <a:r>
              <a:rPr lang="en-GB" sz="2000" b="1"/>
              <a:t>Questionnaires</a:t>
            </a:r>
          </a:p>
          <a:p>
            <a:pPr lvl="1" eaLnBrk="1" hangingPunct="1"/>
            <a:r>
              <a:rPr lang="en-GB" sz="2000">
                <a:solidFill>
                  <a:srgbClr val="FFFF00"/>
                </a:solidFill>
              </a:rPr>
              <a:t>More Quant.</a:t>
            </a:r>
          </a:p>
          <a:p>
            <a:pPr lvl="1" eaLnBrk="1" hangingPunct="1"/>
            <a:r>
              <a:rPr lang="en-GB" sz="2000">
                <a:solidFill>
                  <a:srgbClr val="FFFF00"/>
                </a:solidFill>
              </a:rPr>
              <a:t>Codes -Mutually exclusive &amp; Consistent</a:t>
            </a:r>
          </a:p>
          <a:p>
            <a:pPr lvl="1" eaLnBrk="1" hangingPunct="1">
              <a:lnSpc>
                <a:spcPct val="90000"/>
              </a:lnSpc>
            </a:pPr>
            <a:endParaRPr lang="en-GB" sz="2100"/>
          </a:p>
        </p:txBody>
      </p:sp>
      <p:sp>
        <p:nvSpPr>
          <p:cNvPr id="96258" name="Footer Placeholder 4"/>
          <p:cNvSpPr>
            <a:spLocks noGrp="1"/>
          </p:cNvSpPr>
          <p:nvPr>
            <p:ph type="ftr" sz="quarter" idx="11"/>
          </p:nvPr>
        </p:nvSpPr>
        <p:spPr>
          <a:noFill/>
        </p:spPr>
        <p:txBody>
          <a:bodyPr/>
          <a:lstStyle/>
          <a:p>
            <a:r>
              <a:rPr lang="en-GB" smtClean="0"/>
              <a:t>CH2021 postgraduate</a:t>
            </a:r>
            <a:endParaRPr lang="en-GB"/>
          </a:p>
        </p:txBody>
      </p:sp>
      <p:sp>
        <p:nvSpPr>
          <p:cNvPr id="96259" name="Slide Number Placeholder 5"/>
          <p:cNvSpPr>
            <a:spLocks noGrp="1"/>
          </p:cNvSpPr>
          <p:nvPr>
            <p:ph type="sldNum" sz="quarter" idx="12"/>
          </p:nvPr>
        </p:nvSpPr>
        <p:spPr>
          <a:noFill/>
        </p:spPr>
        <p:txBody>
          <a:bodyPr/>
          <a:lstStyle/>
          <a:p>
            <a:fld id="{755B62F8-CF51-4622-84E0-826B3D41553D}" type="slidenum">
              <a:rPr lang="en-GB" smtClean="0"/>
              <a:pPr/>
              <a:t>118</a:t>
            </a:fld>
            <a:endParaRPr lang="en-GB"/>
          </a:p>
        </p:txBody>
      </p:sp>
      <p:pic>
        <p:nvPicPr>
          <p:cNvPr id="2" name="Picture 1"/>
          <p:cNvPicPr>
            <a:picLocks noChangeAspect="1"/>
          </p:cNvPicPr>
          <p:nvPr/>
        </p:nvPicPr>
        <p:blipFill>
          <a:blip r:embed="rId3"/>
          <a:stretch>
            <a:fillRect/>
          </a:stretch>
        </p:blipFill>
        <p:spPr>
          <a:xfrm>
            <a:off x="7469419" y="1700808"/>
            <a:ext cx="1567061" cy="2374968"/>
          </a:xfrm>
          <a:prstGeom prst="rect">
            <a:avLst/>
          </a:prstGeom>
        </p:spPr>
      </p:pic>
      <p:pic>
        <p:nvPicPr>
          <p:cNvPr id="3" name="Picture 2"/>
          <p:cNvPicPr>
            <a:picLocks noChangeAspect="1"/>
          </p:cNvPicPr>
          <p:nvPr/>
        </p:nvPicPr>
        <p:blipFill>
          <a:blip r:embed="rId4"/>
          <a:stretch>
            <a:fillRect/>
          </a:stretch>
        </p:blipFill>
        <p:spPr>
          <a:xfrm>
            <a:off x="5724128" y="112395"/>
            <a:ext cx="3348211" cy="1544641"/>
          </a:xfrm>
          <a:prstGeom prst="rect">
            <a:avLst/>
          </a:prstGeom>
        </p:spPr>
      </p:pic>
      <p:pic>
        <p:nvPicPr>
          <p:cNvPr id="5" name="Picture 4"/>
          <p:cNvPicPr>
            <a:picLocks noChangeAspect="1"/>
          </p:cNvPicPr>
          <p:nvPr/>
        </p:nvPicPr>
        <p:blipFill>
          <a:blip r:embed="rId5"/>
          <a:stretch>
            <a:fillRect/>
          </a:stretch>
        </p:blipFill>
        <p:spPr>
          <a:xfrm>
            <a:off x="6019800" y="4501012"/>
            <a:ext cx="3024787" cy="2020558"/>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7586"/>
                                        </p:tgtEl>
                                        <p:attrNameLst>
                                          <p:attrName>style.visibility</p:attrName>
                                        </p:attrNameLst>
                                      </p:cBhvr>
                                      <p:to>
                                        <p:strVal val="visible"/>
                                      </p:to>
                                    </p:set>
                                    <p:animEffect transition="in" filter="fade">
                                      <p:cBhvr>
                                        <p:cTn id="7" dur="2000"/>
                                        <p:tgtEl>
                                          <p:spTgt spid="6758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7587"/>
                                        </p:tgtEl>
                                        <p:attrNameLst>
                                          <p:attrName>style.visibility</p:attrName>
                                        </p:attrNameLst>
                                      </p:cBhvr>
                                      <p:to>
                                        <p:strVal val="visible"/>
                                      </p:to>
                                    </p:set>
                                    <p:animEffect transition="in" filter="fade">
                                      <p:cBhvr>
                                        <p:cTn id="10" dur="2000"/>
                                        <p:tgtEl>
                                          <p:spTgt spid="6758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7586" grpId="0"/>
      <p:bldP spid="67587" grpId="0"/>
    </p:bldLst>
  </p:timing>
</p:sld>
</file>

<file path=ppt/slides/slide1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p:txBody>
          <a:bodyPr lIns="90488" tIns="44450" rIns="90488" bIns="44450" anchor="ctr"/>
          <a:lstStyle/>
          <a:p>
            <a:pPr eaLnBrk="1" hangingPunct="1"/>
            <a:r>
              <a:rPr lang="en-GB" sz="2800" b="1"/>
              <a:t>Statistical Analysis</a:t>
            </a:r>
          </a:p>
        </p:txBody>
      </p:sp>
      <p:sp>
        <p:nvSpPr>
          <p:cNvPr id="69635" name="Rectangle 3"/>
          <p:cNvSpPr>
            <a:spLocks noGrp="1" noChangeArrowheads="1"/>
          </p:cNvSpPr>
          <p:nvPr>
            <p:ph idx="1"/>
          </p:nvPr>
        </p:nvSpPr>
        <p:spPr/>
        <p:txBody>
          <a:bodyPr lIns="90488" tIns="44450" rIns="90488" bIns="44450"/>
          <a:lstStyle/>
          <a:p>
            <a:pPr eaLnBrk="1" hangingPunct="1">
              <a:lnSpc>
                <a:spcPct val="90000"/>
              </a:lnSpc>
            </a:pPr>
            <a:r>
              <a:rPr lang="en-GB" b="1" dirty="0"/>
              <a:t>Types </a:t>
            </a:r>
            <a:endParaRPr lang="en-GB" dirty="0"/>
          </a:p>
          <a:p>
            <a:pPr eaLnBrk="1" hangingPunct="1">
              <a:lnSpc>
                <a:spcPct val="90000"/>
              </a:lnSpc>
            </a:pPr>
            <a:r>
              <a:rPr lang="en-GB" b="1" dirty="0"/>
              <a:t>Descriptive Statistics</a:t>
            </a:r>
          </a:p>
          <a:p>
            <a:pPr lvl="1" eaLnBrk="1" hangingPunct="1">
              <a:lnSpc>
                <a:spcPct val="90000"/>
              </a:lnSpc>
            </a:pPr>
            <a:r>
              <a:rPr lang="en-GB" dirty="0">
                <a:solidFill>
                  <a:srgbClr val="FFFF00"/>
                </a:solidFill>
              </a:rPr>
              <a:t>Variables, frequencies, ranges</a:t>
            </a:r>
          </a:p>
          <a:p>
            <a:pPr lvl="1" eaLnBrk="1" hangingPunct="1">
              <a:lnSpc>
                <a:spcPct val="90000"/>
              </a:lnSpc>
            </a:pPr>
            <a:r>
              <a:rPr lang="en-GB" dirty="0">
                <a:solidFill>
                  <a:srgbClr val="FFFF00"/>
                </a:solidFill>
              </a:rPr>
              <a:t>Simple</a:t>
            </a:r>
          </a:p>
          <a:p>
            <a:pPr eaLnBrk="1" hangingPunct="1">
              <a:lnSpc>
                <a:spcPct val="90000"/>
              </a:lnSpc>
            </a:pPr>
            <a:r>
              <a:rPr lang="en-GB" b="1" dirty="0"/>
              <a:t>Inferential </a:t>
            </a:r>
          </a:p>
          <a:p>
            <a:pPr lvl="1" eaLnBrk="1" hangingPunct="1">
              <a:lnSpc>
                <a:spcPct val="90000"/>
              </a:lnSpc>
            </a:pPr>
            <a:r>
              <a:rPr lang="en-GB" dirty="0">
                <a:solidFill>
                  <a:srgbClr val="FFFF00"/>
                </a:solidFill>
              </a:rPr>
              <a:t>Similarity e.g. Chi Square (Assumptions)</a:t>
            </a:r>
          </a:p>
          <a:p>
            <a:pPr lvl="1" eaLnBrk="1" hangingPunct="1">
              <a:lnSpc>
                <a:spcPct val="90000"/>
              </a:lnSpc>
            </a:pPr>
            <a:r>
              <a:rPr lang="en-GB" dirty="0">
                <a:solidFill>
                  <a:srgbClr val="FFFF00"/>
                </a:solidFill>
              </a:rPr>
              <a:t>more variables </a:t>
            </a:r>
            <a:r>
              <a:rPr lang="en-GB" dirty="0" smtClean="0">
                <a:solidFill>
                  <a:srgbClr val="FFFF00"/>
                </a:solidFill>
              </a:rPr>
              <a:t>e.g</a:t>
            </a:r>
            <a:r>
              <a:rPr lang="en-GB" dirty="0">
                <a:solidFill>
                  <a:srgbClr val="FFFF00"/>
                </a:solidFill>
              </a:rPr>
              <a:t>.</a:t>
            </a:r>
            <a:r>
              <a:rPr lang="en-GB" dirty="0" smtClean="0">
                <a:solidFill>
                  <a:srgbClr val="FFFF00"/>
                </a:solidFill>
              </a:rPr>
              <a:t> </a:t>
            </a:r>
            <a:r>
              <a:rPr lang="en-GB" dirty="0">
                <a:solidFill>
                  <a:srgbClr val="FFFF00"/>
                </a:solidFill>
              </a:rPr>
              <a:t>Multiple regression</a:t>
            </a:r>
          </a:p>
          <a:p>
            <a:pPr eaLnBrk="1" hangingPunct="1">
              <a:lnSpc>
                <a:spcPct val="90000"/>
              </a:lnSpc>
            </a:pPr>
            <a:r>
              <a:rPr lang="en-GB" b="1" dirty="0"/>
              <a:t>Check Causality </a:t>
            </a:r>
            <a:r>
              <a:rPr lang="en-GB" dirty="0"/>
              <a:t>- Find the relationship</a:t>
            </a:r>
          </a:p>
        </p:txBody>
      </p:sp>
      <p:sp>
        <p:nvSpPr>
          <p:cNvPr id="98306" name="Footer Placeholder 4"/>
          <p:cNvSpPr>
            <a:spLocks noGrp="1"/>
          </p:cNvSpPr>
          <p:nvPr>
            <p:ph type="ftr" sz="quarter" idx="11"/>
          </p:nvPr>
        </p:nvSpPr>
        <p:spPr>
          <a:noFill/>
        </p:spPr>
        <p:txBody>
          <a:bodyPr/>
          <a:lstStyle/>
          <a:p>
            <a:r>
              <a:rPr lang="en-GB" smtClean="0"/>
              <a:t>CH2021 postgraduate</a:t>
            </a:r>
            <a:endParaRPr lang="en-GB"/>
          </a:p>
        </p:txBody>
      </p:sp>
      <p:sp>
        <p:nvSpPr>
          <p:cNvPr id="98307" name="Slide Number Placeholder 5"/>
          <p:cNvSpPr>
            <a:spLocks noGrp="1"/>
          </p:cNvSpPr>
          <p:nvPr>
            <p:ph type="sldNum" sz="quarter" idx="12"/>
          </p:nvPr>
        </p:nvSpPr>
        <p:spPr>
          <a:noFill/>
        </p:spPr>
        <p:txBody>
          <a:bodyPr/>
          <a:lstStyle/>
          <a:p>
            <a:fld id="{1CBA911A-2E44-43F5-9EFF-88D4E33FE17C}" type="slidenum">
              <a:rPr lang="en-GB" smtClean="0"/>
              <a:pPr/>
              <a:t>119</a:t>
            </a:fld>
            <a:endParaRPr lang="en-GB"/>
          </a:p>
        </p:txBody>
      </p:sp>
      <p:pic>
        <p:nvPicPr>
          <p:cNvPr id="3" name="Picture 2"/>
          <p:cNvPicPr>
            <a:picLocks noChangeAspect="1"/>
          </p:cNvPicPr>
          <p:nvPr/>
        </p:nvPicPr>
        <p:blipFill>
          <a:blip r:embed="rId3"/>
          <a:stretch>
            <a:fillRect/>
          </a:stretch>
        </p:blipFill>
        <p:spPr>
          <a:xfrm>
            <a:off x="6324128" y="232497"/>
            <a:ext cx="2591272" cy="1326423"/>
          </a:xfrm>
          <a:prstGeom prst="rect">
            <a:avLst/>
          </a:prstGeom>
        </p:spPr>
      </p:pic>
      <p:pic>
        <p:nvPicPr>
          <p:cNvPr id="4" name="Picture 3"/>
          <p:cNvPicPr>
            <a:picLocks noChangeAspect="1"/>
          </p:cNvPicPr>
          <p:nvPr/>
        </p:nvPicPr>
        <p:blipFill>
          <a:blip r:embed="rId4"/>
          <a:stretch>
            <a:fillRect/>
          </a:stretch>
        </p:blipFill>
        <p:spPr>
          <a:xfrm>
            <a:off x="3083224" y="5477222"/>
            <a:ext cx="2977551" cy="1353432"/>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9634"/>
                                        </p:tgtEl>
                                        <p:attrNameLst>
                                          <p:attrName>style.visibility</p:attrName>
                                        </p:attrNameLst>
                                      </p:cBhvr>
                                      <p:to>
                                        <p:strVal val="visible"/>
                                      </p:to>
                                    </p:set>
                                    <p:animEffect transition="in" filter="fade">
                                      <p:cBhvr>
                                        <p:cTn id="7" dur="2000"/>
                                        <p:tgtEl>
                                          <p:spTgt spid="6963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9635"/>
                                        </p:tgtEl>
                                        <p:attrNameLst>
                                          <p:attrName>style.visibility</p:attrName>
                                        </p:attrNameLst>
                                      </p:cBhvr>
                                      <p:to>
                                        <p:strVal val="visible"/>
                                      </p:to>
                                    </p:set>
                                    <p:animEffect transition="in" filter="fade">
                                      <p:cBhvr>
                                        <p:cTn id="10" dur="2000"/>
                                        <p:tgtEl>
                                          <p:spTgt spid="696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634" grpId="0"/>
      <p:bldP spid="69635" grpId="0"/>
    </p:bldLst>
  </p:timing>
</p:sld>
</file>

<file path=ppt/slides/slide1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p:txBody>
          <a:bodyPr lIns="90488" tIns="44450" rIns="90488" bIns="44450" anchor="ctr"/>
          <a:lstStyle/>
          <a:p>
            <a:pPr eaLnBrk="1" hangingPunct="1"/>
            <a:r>
              <a:rPr lang="en-GB" sz="2400" b="1"/>
              <a:t>Interpretation</a:t>
            </a:r>
          </a:p>
        </p:txBody>
      </p:sp>
      <p:sp>
        <p:nvSpPr>
          <p:cNvPr id="70659" name="Rectangle 3"/>
          <p:cNvSpPr>
            <a:spLocks noGrp="1" noChangeArrowheads="1"/>
          </p:cNvSpPr>
          <p:nvPr>
            <p:ph type="body" sz="half" idx="1"/>
          </p:nvPr>
        </p:nvSpPr>
        <p:spPr>
          <a:xfrm>
            <a:off x="1285852" y="1571612"/>
            <a:ext cx="7202515" cy="4114800"/>
          </a:xfrm>
        </p:spPr>
        <p:txBody>
          <a:bodyPr lIns="90488" tIns="44450" rIns="90488" bIns="44450"/>
          <a:lstStyle/>
          <a:p>
            <a:pPr eaLnBrk="1" hangingPunct="1">
              <a:lnSpc>
                <a:spcPct val="90000"/>
              </a:lnSpc>
            </a:pPr>
            <a:r>
              <a:rPr lang="en-GB" sz="2000" dirty="0"/>
              <a:t>Meaning to data</a:t>
            </a:r>
          </a:p>
          <a:p>
            <a:pPr eaLnBrk="1" hangingPunct="1">
              <a:lnSpc>
                <a:spcPct val="90000"/>
              </a:lnSpc>
            </a:pPr>
            <a:r>
              <a:rPr lang="en-GB" sz="2000" dirty="0"/>
              <a:t>Need to recognise the limitations of your interpretation</a:t>
            </a:r>
          </a:p>
          <a:p>
            <a:pPr eaLnBrk="1" hangingPunct="1">
              <a:lnSpc>
                <a:spcPct val="90000"/>
              </a:lnSpc>
            </a:pPr>
            <a:r>
              <a:rPr lang="en-GB" sz="2000" dirty="0"/>
              <a:t>Relate to the wider academic debate.  Agree or not</a:t>
            </a:r>
          </a:p>
          <a:p>
            <a:pPr eaLnBrk="1" hangingPunct="1">
              <a:lnSpc>
                <a:spcPct val="90000"/>
              </a:lnSpc>
            </a:pPr>
            <a:r>
              <a:rPr lang="en-GB" sz="2000" dirty="0"/>
              <a:t>Different to </a:t>
            </a:r>
            <a:r>
              <a:rPr lang="en-GB" sz="2000" dirty="0" smtClean="0"/>
              <a:t>Literature? </a:t>
            </a:r>
            <a:r>
              <a:rPr lang="en-GB" sz="2000" dirty="0"/>
              <a:t>Why</a:t>
            </a:r>
            <a:r>
              <a:rPr lang="en-GB" sz="2000" dirty="0" smtClean="0"/>
              <a:t>?</a:t>
            </a:r>
          </a:p>
          <a:p>
            <a:pPr eaLnBrk="1" hangingPunct="1">
              <a:lnSpc>
                <a:spcPct val="90000"/>
              </a:lnSpc>
            </a:pPr>
            <a:r>
              <a:rPr lang="en-GB" sz="2000" dirty="0" smtClean="0"/>
              <a:t>Triangulation.</a:t>
            </a:r>
            <a:endParaRPr lang="en-GB" sz="2000" dirty="0"/>
          </a:p>
          <a:p>
            <a:pPr eaLnBrk="1" hangingPunct="1">
              <a:lnSpc>
                <a:spcPct val="90000"/>
              </a:lnSpc>
            </a:pPr>
            <a:r>
              <a:rPr lang="en-GB" sz="2000" dirty="0"/>
              <a:t>How can it be developed further?</a:t>
            </a:r>
          </a:p>
        </p:txBody>
      </p:sp>
      <p:sp>
        <p:nvSpPr>
          <p:cNvPr id="12291" name="Footer Placeholder 6"/>
          <p:cNvSpPr>
            <a:spLocks noGrp="1"/>
          </p:cNvSpPr>
          <p:nvPr>
            <p:ph type="ftr" sz="quarter" idx="11"/>
          </p:nvPr>
        </p:nvSpPr>
        <p:spPr>
          <a:noFill/>
        </p:spPr>
        <p:txBody>
          <a:bodyPr/>
          <a:lstStyle/>
          <a:p>
            <a:r>
              <a:rPr lang="en-GB" smtClean="0"/>
              <a:t>CH2021 postgraduate</a:t>
            </a:r>
            <a:endParaRPr lang="en-GB"/>
          </a:p>
        </p:txBody>
      </p:sp>
      <p:sp>
        <p:nvSpPr>
          <p:cNvPr id="12292" name="Slide Number Placeholder 7"/>
          <p:cNvSpPr>
            <a:spLocks noGrp="1"/>
          </p:cNvSpPr>
          <p:nvPr>
            <p:ph type="sldNum" sz="quarter" idx="12"/>
          </p:nvPr>
        </p:nvSpPr>
        <p:spPr>
          <a:noFill/>
        </p:spPr>
        <p:txBody>
          <a:bodyPr/>
          <a:lstStyle/>
          <a:p>
            <a:fld id="{89E76CEA-521A-4CAE-9DDA-45926199EE1B}" type="slidenum">
              <a:rPr lang="en-GB" smtClean="0"/>
              <a:pPr/>
              <a:t>120</a:t>
            </a:fld>
            <a:endParaRPr lang="en-GB"/>
          </a:p>
        </p:txBody>
      </p:sp>
      <p:pic>
        <p:nvPicPr>
          <p:cNvPr id="3" name="Picture 2"/>
          <p:cNvPicPr>
            <a:picLocks noChangeAspect="1"/>
          </p:cNvPicPr>
          <p:nvPr/>
        </p:nvPicPr>
        <p:blipFill>
          <a:blip r:embed="rId3"/>
          <a:stretch>
            <a:fillRect/>
          </a:stretch>
        </p:blipFill>
        <p:spPr>
          <a:xfrm>
            <a:off x="541847" y="3946225"/>
            <a:ext cx="7992553" cy="2363458"/>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0658"/>
                                        </p:tgtEl>
                                        <p:attrNameLst>
                                          <p:attrName>style.visibility</p:attrName>
                                        </p:attrNameLst>
                                      </p:cBhvr>
                                      <p:to>
                                        <p:strVal val="visible"/>
                                      </p:to>
                                    </p:set>
                                    <p:animEffect transition="in" filter="fade">
                                      <p:cBhvr>
                                        <p:cTn id="7" dur="2000"/>
                                        <p:tgtEl>
                                          <p:spTgt spid="7065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0659"/>
                                        </p:tgtEl>
                                        <p:attrNameLst>
                                          <p:attrName>style.visibility</p:attrName>
                                        </p:attrNameLst>
                                      </p:cBhvr>
                                      <p:to>
                                        <p:strVal val="visible"/>
                                      </p:to>
                                    </p:set>
                                    <p:animEffect transition="in" filter="fade">
                                      <p:cBhvr>
                                        <p:cTn id="10" dur="2000"/>
                                        <p:tgtEl>
                                          <p:spTgt spid="7065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658" grpId="0"/>
      <p:bldP spid="70659" grpId="0"/>
    </p:bldLst>
  </p:timing>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dirty="0" smtClean="0"/>
              <a:t>Fundamental tension</a:t>
            </a:r>
            <a:endParaRPr lang="en-GB" dirty="0"/>
          </a:p>
        </p:txBody>
      </p:sp>
      <p:sp>
        <p:nvSpPr>
          <p:cNvPr id="11" name="Content Placeholder 10"/>
          <p:cNvSpPr>
            <a:spLocks noGrp="1"/>
          </p:cNvSpPr>
          <p:nvPr>
            <p:ph sz="half" idx="1"/>
          </p:nvPr>
        </p:nvSpPr>
        <p:spPr>
          <a:xfrm>
            <a:off x="447932" y="1946030"/>
            <a:ext cx="3657600" cy="4525963"/>
          </a:xfrm>
        </p:spPr>
        <p:txBody>
          <a:bodyPr>
            <a:normAutofit fontScale="92500" lnSpcReduction="10000"/>
          </a:bodyPr>
          <a:lstStyle/>
          <a:p>
            <a:endParaRPr lang="en-GB" dirty="0" smtClean="0"/>
          </a:p>
          <a:p>
            <a:r>
              <a:rPr lang="en-GB" dirty="0" smtClean="0"/>
              <a:t>Production of consistent, reliable outcomes</a:t>
            </a:r>
          </a:p>
          <a:p>
            <a:r>
              <a:rPr lang="en-GB" dirty="0" smtClean="0">
                <a:solidFill>
                  <a:srgbClr val="FFFF00"/>
                </a:solidFill>
              </a:rPr>
              <a:t>Substantiation based on previous data</a:t>
            </a:r>
          </a:p>
          <a:p>
            <a:r>
              <a:rPr lang="en-GB" dirty="0" smtClean="0"/>
              <a:t>Use of limited number of objective variables</a:t>
            </a:r>
          </a:p>
          <a:p>
            <a:r>
              <a:rPr lang="en-GB" dirty="0" smtClean="0">
                <a:solidFill>
                  <a:srgbClr val="FFFF00"/>
                </a:solidFill>
              </a:rPr>
              <a:t>Minimisation of judgement</a:t>
            </a:r>
          </a:p>
          <a:p>
            <a:r>
              <a:rPr lang="en-GB" dirty="0" smtClean="0"/>
              <a:t>Avoidance of the possibility of bias</a:t>
            </a:r>
            <a:endParaRPr lang="en-GB" dirty="0"/>
          </a:p>
        </p:txBody>
      </p:sp>
      <p:sp>
        <p:nvSpPr>
          <p:cNvPr id="12" name="Content Placeholder 11"/>
          <p:cNvSpPr>
            <a:spLocks noGrp="1"/>
          </p:cNvSpPr>
          <p:nvPr>
            <p:ph sz="half" idx="2"/>
          </p:nvPr>
        </p:nvSpPr>
        <p:spPr>
          <a:xfrm>
            <a:off x="4572000" y="2332037"/>
            <a:ext cx="3657600" cy="4525963"/>
          </a:xfrm>
        </p:spPr>
        <p:txBody>
          <a:bodyPr>
            <a:normAutofit fontScale="92500" lnSpcReduction="10000"/>
          </a:bodyPr>
          <a:lstStyle/>
          <a:p>
            <a:r>
              <a:rPr lang="en-GB" dirty="0" smtClean="0"/>
              <a:t>Production of outcome that meets objective</a:t>
            </a:r>
          </a:p>
          <a:p>
            <a:r>
              <a:rPr lang="en-GB" dirty="0" smtClean="0">
                <a:solidFill>
                  <a:srgbClr val="FFFF00"/>
                </a:solidFill>
              </a:rPr>
              <a:t>Substantiation based on future events</a:t>
            </a:r>
          </a:p>
          <a:p>
            <a:r>
              <a:rPr lang="en-GB" dirty="0" smtClean="0"/>
              <a:t>Use of a broad number of diverse variables</a:t>
            </a:r>
          </a:p>
          <a:p>
            <a:r>
              <a:rPr lang="en-GB" dirty="0" smtClean="0">
                <a:solidFill>
                  <a:srgbClr val="FFFF00"/>
                </a:solidFill>
              </a:rPr>
              <a:t>Integration of judgement</a:t>
            </a:r>
          </a:p>
          <a:p>
            <a:r>
              <a:rPr lang="en-GB" dirty="0" smtClean="0"/>
              <a:t>Acknowledgement of the reality of bias</a:t>
            </a:r>
          </a:p>
          <a:p>
            <a:pPr marL="36576" indent="0">
              <a:buNone/>
            </a:pPr>
            <a:r>
              <a:rPr lang="en-GB" dirty="0" smtClean="0">
                <a:solidFill>
                  <a:srgbClr val="FFFF00"/>
                </a:solidFill>
              </a:rPr>
              <a:t>(</a:t>
            </a:r>
            <a:r>
              <a:rPr lang="en-GB" dirty="0" err="1" smtClean="0">
                <a:solidFill>
                  <a:srgbClr val="FFFF00"/>
                </a:solidFill>
              </a:rPr>
              <a:t>Rotman</a:t>
            </a:r>
            <a:r>
              <a:rPr lang="en-GB" dirty="0" smtClean="0">
                <a:solidFill>
                  <a:srgbClr val="FFFF00"/>
                </a:solidFill>
              </a:rPr>
              <a:t>, 2019)</a:t>
            </a:r>
            <a:endParaRPr lang="en-GB" dirty="0">
              <a:solidFill>
                <a:srgbClr val="FFFF00"/>
              </a:solidFill>
            </a:endParaRPr>
          </a:p>
        </p:txBody>
      </p:sp>
      <p:sp>
        <p:nvSpPr>
          <p:cNvPr id="6" name="Footer Placeholder 5"/>
          <p:cNvSpPr>
            <a:spLocks noGrp="1"/>
          </p:cNvSpPr>
          <p:nvPr>
            <p:ph type="ftr" sz="quarter" idx="11"/>
          </p:nvPr>
        </p:nvSpPr>
        <p:spPr/>
        <p:txBody>
          <a:bodyPr/>
          <a:lstStyle/>
          <a:p>
            <a:pPr>
              <a:defRPr/>
            </a:pPr>
            <a:r>
              <a:rPr lang="en-GB" smtClean="0"/>
              <a:t>CH2021 postgraduate</a:t>
            </a:r>
            <a:endParaRPr lang="en-GB"/>
          </a:p>
        </p:txBody>
      </p:sp>
      <p:sp>
        <p:nvSpPr>
          <p:cNvPr id="7" name="Slide Number Placeholder 6"/>
          <p:cNvSpPr>
            <a:spLocks noGrp="1"/>
          </p:cNvSpPr>
          <p:nvPr>
            <p:ph type="sldNum" sz="quarter" idx="12"/>
          </p:nvPr>
        </p:nvSpPr>
        <p:spPr/>
        <p:txBody>
          <a:bodyPr/>
          <a:lstStyle/>
          <a:p>
            <a:pPr>
              <a:defRPr/>
            </a:pPr>
            <a:fld id="{89BB3464-9362-4196-AE04-2797282C6591}" type="slidenum">
              <a:rPr lang="en-GB" smtClean="0"/>
              <a:pPr>
                <a:defRPr/>
              </a:pPr>
              <a:t>121</a:t>
            </a:fld>
            <a:endParaRPr lang="en-GB"/>
          </a:p>
        </p:txBody>
      </p:sp>
      <p:sp>
        <p:nvSpPr>
          <p:cNvPr id="13" name="Rectangle 12"/>
          <p:cNvSpPr/>
          <p:nvPr/>
        </p:nvSpPr>
        <p:spPr>
          <a:xfrm>
            <a:off x="397905" y="1417638"/>
            <a:ext cx="6976589" cy="769441"/>
          </a:xfrm>
          <a:prstGeom prst="rect">
            <a:avLst/>
          </a:prstGeom>
          <a:noFill/>
        </p:spPr>
        <p:txBody>
          <a:bodyPr wrap="none" lIns="91440" tIns="45720" rIns="91440" bIns="45720">
            <a:spAutoFit/>
          </a:bodyPr>
          <a:lstStyle/>
          <a:p>
            <a:pPr algn="ctr"/>
            <a:r>
              <a:rPr lang="en-US" sz="4400" b="1" cap="none" spc="0" dirty="0" smtClean="0">
                <a:ln w="22225">
                  <a:solidFill>
                    <a:schemeClr val="accent2"/>
                  </a:solidFill>
                  <a:prstDash val="solid"/>
                </a:ln>
                <a:solidFill>
                  <a:schemeClr val="accent2">
                    <a:lumMod val="40000"/>
                    <a:lumOff val="60000"/>
                  </a:schemeClr>
                </a:solidFill>
                <a:effectLst/>
              </a:rPr>
              <a:t>Reliability </a:t>
            </a:r>
            <a:r>
              <a:rPr lang="en-US" sz="4400" b="1" cap="none" spc="0" dirty="0" smtClean="0">
                <a:ln w="22225">
                  <a:solidFill>
                    <a:schemeClr val="accent2"/>
                  </a:solidFill>
                  <a:prstDash val="solid"/>
                </a:ln>
                <a:solidFill>
                  <a:srgbClr val="FF0000"/>
                </a:solidFill>
                <a:effectLst/>
              </a:rPr>
              <a:t>VS</a:t>
            </a:r>
            <a:r>
              <a:rPr lang="en-US" sz="4400" b="1" cap="none" spc="0" dirty="0" smtClean="0">
                <a:ln w="22225">
                  <a:solidFill>
                    <a:schemeClr val="accent2"/>
                  </a:solidFill>
                  <a:prstDash val="solid"/>
                </a:ln>
                <a:solidFill>
                  <a:schemeClr val="accent2">
                    <a:lumMod val="40000"/>
                    <a:lumOff val="60000"/>
                  </a:schemeClr>
                </a:solidFill>
                <a:effectLst/>
              </a:rPr>
              <a:t> Validity</a:t>
            </a:r>
            <a:endParaRPr lang="en-US" sz="4400" b="1" cap="none" spc="0" dirty="0">
              <a:ln w="22225">
                <a:solidFill>
                  <a:schemeClr val="accent2"/>
                </a:solidFill>
                <a:prstDash val="solid"/>
              </a:ln>
              <a:solidFill>
                <a:schemeClr val="accent2">
                  <a:lumMod val="40000"/>
                  <a:lumOff val="60000"/>
                </a:schemeClr>
              </a:solidFill>
              <a:effectLst/>
            </a:endParaRPr>
          </a:p>
        </p:txBody>
      </p:sp>
      <p:sp>
        <p:nvSpPr>
          <p:cNvPr id="14" name="Down Arrow 13"/>
          <p:cNvSpPr/>
          <p:nvPr/>
        </p:nvSpPr>
        <p:spPr>
          <a:xfrm>
            <a:off x="1787769" y="2121877"/>
            <a:ext cx="316523" cy="263769"/>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5" name="Picture 14"/>
          <p:cNvPicPr>
            <a:picLocks noChangeAspect="1"/>
          </p:cNvPicPr>
          <p:nvPr/>
        </p:nvPicPr>
        <p:blipFill>
          <a:blip r:embed="rId2"/>
          <a:stretch>
            <a:fillRect/>
          </a:stretch>
        </p:blipFill>
        <p:spPr>
          <a:xfrm>
            <a:off x="6028912" y="2143094"/>
            <a:ext cx="371888" cy="286537"/>
          </a:xfrm>
          <a:prstGeom prst="rect">
            <a:avLst/>
          </a:prstGeom>
        </p:spPr>
      </p:pic>
    </p:spTree>
    <p:extLst>
      <p:ext uri="{BB962C8B-B14F-4D97-AF65-F5344CB8AC3E}">
        <p14:creationId xmlns:p14="http://schemas.microsoft.com/office/powerpoint/2010/main" val="14965336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animEffect transition="in" filter="circle(in)">
                                      <p:cBhvr>
                                        <p:cTn id="7" dur="2000"/>
                                        <p:tgtEl>
                                          <p:spTgt spid="1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12">
                                            <p:txEl>
                                              <p:pRg st="1" end="1"/>
                                            </p:txEl>
                                          </p:spTgt>
                                        </p:tgtEl>
                                        <p:attrNameLst>
                                          <p:attrName>style.visibility</p:attrName>
                                        </p:attrNameLst>
                                      </p:cBhvr>
                                      <p:to>
                                        <p:strVal val="visible"/>
                                      </p:to>
                                    </p:set>
                                    <p:animEffect transition="in" filter="circle(in)">
                                      <p:cBhvr>
                                        <p:cTn id="12" dur="2000"/>
                                        <p:tgtEl>
                                          <p:spTgt spid="1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12">
                                            <p:txEl>
                                              <p:pRg st="2" end="2"/>
                                            </p:txEl>
                                          </p:spTgt>
                                        </p:tgtEl>
                                        <p:attrNameLst>
                                          <p:attrName>style.visibility</p:attrName>
                                        </p:attrNameLst>
                                      </p:cBhvr>
                                      <p:to>
                                        <p:strVal val="visible"/>
                                      </p:to>
                                    </p:set>
                                    <p:animEffect transition="in" filter="circle(in)">
                                      <p:cBhvr>
                                        <p:cTn id="17" dur="2000"/>
                                        <p:tgtEl>
                                          <p:spTgt spid="1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12">
                                            <p:txEl>
                                              <p:pRg st="3" end="3"/>
                                            </p:txEl>
                                          </p:spTgt>
                                        </p:tgtEl>
                                        <p:attrNameLst>
                                          <p:attrName>style.visibility</p:attrName>
                                        </p:attrNameLst>
                                      </p:cBhvr>
                                      <p:to>
                                        <p:strVal val="visible"/>
                                      </p:to>
                                    </p:set>
                                    <p:animEffect transition="in" filter="circle(in)">
                                      <p:cBhvr>
                                        <p:cTn id="22" dur="2000"/>
                                        <p:tgtEl>
                                          <p:spTgt spid="1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12">
                                            <p:txEl>
                                              <p:pRg st="4" end="4"/>
                                            </p:txEl>
                                          </p:spTgt>
                                        </p:tgtEl>
                                        <p:attrNameLst>
                                          <p:attrName>style.visibility</p:attrName>
                                        </p:attrNameLst>
                                      </p:cBhvr>
                                      <p:to>
                                        <p:strVal val="visible"/>
                                      </p:to>
                                    </p:set>
                                    <p:animEffect transition="in" filter="circle(in)">
                                      <p:cBhvr>
                                        <p:cTn id="27" dur="2000"/>
                                        <p:tgtEl>
                                          <p:spTgt spid="12">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12">
                                            <p:txEl>
                                              <p:pRg st="5" end="5"/>
                                            </p:txEl>
                                          </p:spTgt>
                                        </p:tgtEl>
                                        <p:attrNameLst>
                                          <p:attrName>style.visibility</p:attrName>
                                        </p:attrNameLst>
                                      </p:cBhvr>
                                      <p:to>
                                        <p:strVal val="visible"/>
                                      </p:to>
                                    </p:set>
                                    <p:animEffect transition="in" filter="circle(in)">
                                      <p:cBhvr>
                                        <p:cTn id="32" dur="2000"/>
                                        <p:tgtEl>
                                          <p:spTgt spid="12">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grpId="0" nodeType="clickEffect">
                                  <p:stCondLst>
                                    <p:cond delay="0"/>
                                  </p:stCondLst>
                                  <p:childTnLst>
                                    <p:set>
                                      <p:cBhvr>
                                        <p:cTn id="36" dur="1" fill="hold">
                                          <p:stCondLst>
                                            <p:cond delay="0"/>
                                          </p:stCondLst>
                                        </p:cTn>
                                        <p:tgtEl>
                                          <p:spTgt spid="11">
                                            <p:txEl>
                                              <p:pRg st="1" end="1"/>
                                            </p:txEl>
                                          </p:spTgt>
                                        </p:tgtEl>
                                        <p:attrNameLst>
                                          <p:attrName>style.visibility</p:attrName>
                                        </p:attrNameLst>
                                      </p:cBhvr>
                                      <p:to>
                                        <p:strVal val="visible"/>
                                      </p:to>
                                    </p:set>
                                    <p:animEffect transition="in" filter="circle(in)">
                                      <p:cBhvr>
                                        <p:cTn id="37" dur="2000"/>
                                        <p:tgtEl>
                                          <p:spTgt spid="11">
                                            <p:txEl>
                                              <p:pRg st="1" end="1"/>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6" presetClass="entr" presetSubtype="16" fill="hold" grpId="0" nodeType="clickEffect">
                                  <p:stCondLst>
                                    <p:cond delay="0"/>
                                  </p:stCondLst>
                                  <p:childTnLst>
                                    <p:set>
                                      <p:cBhvr>
                                        <p:cTn id="41" dur="1" fill="hold">
                                          <p:stCondLst>
                                            <p:cond delay="0"/>
                                          </p:stCondLst>
                                        </p:cTn>
                                        <p:tgtEl>
                                          <p:spTgt spid="11">
                                            <p:txEl>
                                              <p:pRg st="2" end="2"/>
                                            </p:txEl>
                                          </p:spTgt>
                                        </p:tgtEl>
                                        <p:attrNameLst>
                                          <p:attrName>style.visibility</p:attrName>
                                        </p:attrNameLst>
                                      </p:cBhvr>
                                      <p:to>
                                        <p:strVal val="visible"/>
                                      </p:to>
                                    </p:set>
                                    <p:animEffect transition="in" filter="circle(in)">
                                      <p:cBhvr>
                                        <p:cTn id="42" dur="2000"/>
                                        <p:tgtEl>
                                          <p:spTgt spid="11">
                                            <p:txEl>
                                              <p:pRg st="2" end="2"/>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6" presetClass="entr" presetSubtype="16" fill="hold" grpId="0" nodeType="clickEffect">
                                  <p:stCondLst>
                                    <p:cond delay="0"/>
                                  </p:stCondLst>
                                  <p:childTnLst>
                                    <p:set>
                                      <p:cBhvr>
                                        <p:cTn id="46" dur="1" fill="hold">
                                          <p:stCondLst>
                                            <p:cond delay="0"/>
                                          </p:stCondLst>
                                        </p:cTn>
                                        <p:tgtEl>
                                          <p:spTgt spid="11">
                                            <p:txEl>
                                              <p:pRg st="3" end="3"/>
                                            </p:txEl>
                                          </p:spTgt>
                                        </p:tgtEl>
                                        <p:attrNameLst>
                                          <p:attrName>style.visibility</p:attrName>
                                        </p:attrNameLst>
                                      </p:cBhvr>
                                      <p:to>
                                        <p:strVal val="visible"/>
                                      </p:to>
                                    </p:set>
                                    <p:animEffect transition="in" filter="circle(in)">
                                      <p:cBhvr>
                                        <p:cTn id="47" dur="2000"/>
                                        <p:tgtEl>
                                          <p:spTgt spid="11">
                                            <p:txEl>
                                              <p:pRg st="3" end="3"/>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6" presetClass="entr" presetSubtype="16" fill="hold" grpId="0" nodeType="clickEffect">
                                  <p:stCondLst>
                                    <p:cond delay="0"/>
                                  </p:stCondLst>
                                  <p:childTnLst>
                                    <p:set>
                                      <p:cBhvr>
                                        <p:cTn id="51" dur="1" fill="hold">
                                          <p:stCondLst>
                                            <p:cond delay="0"/>
                                          </p:stCondLst>
                                        </p:cTn>
                                        <p:tgtEl>
                                          <p:spTgt spid="11">
                                            <p:txEl>
                                              <p:pRg st="4" end="4"/>
                                            </p:txEl>
                                          </p:spTgt>
                                        </p:tgtEl>
                                        <p:attrNameLst>
                                          <p:attrName>style.visibility</p:attrName>
                                        </p:attrNameLst>
                                      </p:cBhvr>
                                      <p:to>
                                        <p:strVal val="visible"/>
                                      </p:to>
                                    </p:set>
                                    <p:animEffect transition="in" filter="circle(in)">
                                      <p:cBhvr>
                                        <p:cTn id="52" dur="2000"/>
                                        <p:tgtEl>
                                          <p:spTgt spid="11">
                                            <p:txEl>
                                              <p:pRg st="4" end="4"/>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6" presetClass="entr" presetSubtype="16" fill="hold" grpId="0" nodeType="clickEffect">
                                  <p:stCondLst>
                                    <p:cond delay="0"/>
                                  </p:stCondLst>
                                  <p:childTnLst>
                                    <p:set>
                                      <p:cBhvr>
                                        <p:cTn id="56" dur="1" fill="hold">
                                          <p:stCondLst>
                                            <p:cond delay="0"/>
                                          </p:stCondLst>
                                        </p:cTn>
                                        <p:tgtEl>
                                          <p:spTgt spid="11">
                                            <p:txEl>
                                              <p:pRg st="5" end="5"/>
                                            </p:txEl>
                                          </p:spTgt>
                                        </p:tgtEl>
                                        <p:attrNameLst>
                                          <p:attrName>style.visibility</p:attrName>
                                        </p:attrNameLst>
                                      </p:cBhvr>
                                      <p:to>
                                        <p:strVal val="visible"/>
                                      </p:to>
                                    </p:set>
                                    <p:animEffect transition="in" filter="circle(in)">
                                      <p:cBhvr>
                                        <p:cTn id="57" dur="2000"/>
                                        <p:tgtEl>
                                          <p:spTgt spid="11">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build="p"/>
      <p:bldP spid="12" grpId="0" build="p"/>
    </p:bldLst>
  </p:timing>
</p:sld>
</file>

<file path=ppt/slides/slide1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a:xfrm>
            <a:off x="179512" y="82286"/>
            <a:ext cx="7313612" cy="1143000"/>
          </a:xfrm>
        </p:spPr>
        <p:txBody>
          <a:bodyPr lIns="90488" tIns="44450" rIns="90488" bIns="44450" anchor="ctr"/>
          <a:lstStyle/>
          <a:p>
            <a:pPr eaLnBrk="1" hangingPunct="1"/>
            <a:r>
              <a:rPr lang="en-GB" sz="2800" b="1"/>
              <a:t>Conclusion</a:t>
            </a:r>
          </a:p>
        </p:txBody>
      </p:sp>
      <p:sp>
        <p:nvSpPr>
          <p:cNvPr id="71683" name="Rectangle 3"/>
          <p:cNvSpPr>
            <a:spLocks noGrp="1" noChangeArrowheads="1"/>
          </p:cNvSpPr>
          <p:nvPr>
            <p:ph type="body" sz="half" idx="1"/>
          </p:nvPr>
        </p:nvSpPr>
        <p:spPr>
          <a:xfrm>
            <a:off x="0" y="1700808"/>
            <a:ext cx="5222875" cy="4114800"/>
          </a:xfrm>
        </p:spPr>
        <p:txBody>
          <a:bodyPr lIns="90488" tIns="44450" rIns="90488" bIns="44450"/>
          <a:lstStyle/>
          <a:p>
            <a:pPr eaLnBrk="1" hangingPunct="1"/>
            <a:r>
              <a:rPr lang="en-GB" sz="2500" dirty="0"/>
              <a:t>Validity (Silverman, </a:t>
            </a:r>
            <a:r>
              <a:rPr lang="en-GB" sz="2500" dirty="0" smtClean="0"/>
              <a:t>2019</a:t>
            </a:r>
            <a:r>
              <a:rPr lang="en-GB" sz="2500" dirty="0"/>
              <a:t>)</a:t>
            </a:r>
          </a:p>
          <a:p>
            <a:pPr eaLnBrk="1" hangingPunct="1"/>
            <a:r>
              <a:rPr lang="en-GB" sz="2500" dirty="0"/>
              <a:t>Reliability</a:t>
            </a:r>
          </a:p>
          <a:p>
            <a:pPr eaLnBrk="1" hangingPunct="1"/>
            <a:r>
              <a:rPr lang="en-GB" sz="2500" dirty="0"/>
              <a:t>Significance</a:t>
            </a:r>
          </a:p>
          <a:p>
            <a:pPr eaLnBrk="1" hangingPunct="1"/>
            <a:r>
              <a:rPr lang="en-GB" sz="2500" dirty="0"/>
              <a:t>Representative</a:t>
            </a:r>
          </a:p>
          <a:p>
            <a:pPr eaLnBrk="1" hangingPunct="1"/>
            <a:r>
              <a:rPr lang="en-GB" sz="2500" dirty="0"/>
              <a:t>Generalisability</a:t>
            </a:r>
          </a:p>
          <a:p>
            <a:pPr eaLnBrk="1" hangingPunct="1"/>
            <a:r>
              <a:rPr lang="en-GB" sz="2500" dirty="0">
                <a:solidFill>
                  <a:srgbClr val="FFFF00"/>
                </a:solidFill>
              </a:rPr>
              <a:t>Exercise Handout</a:t>
            </a:r>
          </a:p>
        </p:txBody>
      </p:sp>
      <p:sp>
        <p:nvSpPr>
          <p:cNvPr id="13315" name="Footer Placeholder 5"/>
          <p:cNvSpPr>
            <a:spLocks noGrp="1"/>
          </p:cNvSpPr>
          <p:nvPr>
            <p:ph type="ftr" sz="quarter" idx="11"/>
          </p:nvPr>
        </p:nvSpPr>
        <p:spPr>
          <a:noFill/>
        </p:spPr>
        <p:txBody>
          <a:bodyPr/>
          <a:lstStyle/>
          <a:p>
            <a:r>
              <a:rPr lang="en-GB" smtClean="0"/>
              <a:t>CH2021 postgraduate</a:t>
            </a:r>
            <a:endParaRPr lang="en-GB"/>
          </a:p>
        </p:txBody>
      </p:sp>
      <p:sp>
        <p:nvSpPr>
          <p:cNvPr id="13316" name="Slide Number Placeholder 6"/>
          <p:cNvSpPr>
            <a:spLocks noGrp="1"/>
          </p:cNvSpPr>
          <p:nvPr>
            <p:ph type="sldNum" sz="quarter" idx="12"/>
          </p:nvPr>
        </p:nvSpPr>
        <p:spPr>
          <a:noFill/>
        </p:spPr>
        <p:txBody>
          <a:bodyPr/>
          <a:lstStyle/>
          <a:p>
            <a:fld id="{AF44DF64-2E87-4EC8-99E6-CF7240AA087D}" type="slidenum">
              <a:rPr lang="en-GB" smtClean="0"/>
              <a:pPr/>
              <a:t>122</a:t>
            </a:fld>
            <a:endParaRPr lang="en-GB"/>
          </a:p>
        </p:txBody>
      </p:sp>
      <p:pic>
        <p:nvPicPr>
          <p:cNvPr id="4" name="Picture 3"/>
          <p:cNvPicPr>
            <a:picLocks noChangeAspect="1"/>
          </p:cNvPicPr>
          <p:nvPr/>
        </p:nvPicPr>
        <p:blipFill>
          <a:blip r:embed="rId3"/>
          <a:stretch>
            <a:fillRect/>
          </a:stretch>
        </p:blipFill>
        <p:spPr>
          <a:xfrm>
            <a:off x="3913882" y="2542023"/>
            <a:ext cx="4620518" cy="2563303"/>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1682"/>
                                        </p:tgtEl>
                                        <p:attrNameLst>
                                          <p:attrName>style.visibility</p:attrName>
                                        </p:attrNameLst>
                                      </p:cBhvr>
                                      <p:to>
                                        <p:strVal val="visible"/>
                                      </p:to>
                                    </p:set>
                                    <p:animEffect transition="in" filter="fade">
                                      <p:cBhvr>
                                        <p:cTn id="7" dur="2000"/>
                                        <p:tgtEl>
                                          <p:spTgt spid="7168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1683"/>
                                        </p:tgtEl>
                                        <p:attrNameLst>
                                          <p:attrName>style.visibility</p:attrName>
                                        </p:attrNameLst>
                                      </p:cBhvr>
                                      <p:to>
                                        <p:strVal val="visible"/>
                                      </p:to>
                                    </p:set>
                                    <p:animEffect transition="in" filter="fade">
                                      <p:cBhvr>
                                        <p:cTn id="10" dur="2000"/>
                                        <p:tgtEl>
                                          <p:spTgt spid="7168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682" grpId="0"/>
      <p:bldP spid="71683" grpId="0"/>
    </p:bldLst>
  </p:timing>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396714" cy="1907310"/>
          </a:xfrm>
        </p:spPr>
        <p:txBody>
          <a:bodyPr>
            <a:normAutofit fontScale="90000"/>
          </a:bodyPr>
          <a:lstStyle/>
          <a:p>
            <a:pPr algn="ctr"/>
            <a:r>
              <a:rPr lang="en-GB" b="1" dirty="0" smtClean="0">
                <a:solidFill>
                  <a:srgbClr val="FFFF00"/>
                </a:solidFill>
              </a:rPr>
              <a:t>The difficulties and considerations of evaluating research data</a:t>
            </a:r>
            <a:endParaRPr lang="en-GB" b="1" dirty="0">
              <a:solidFill>
                <a:srgbClr val="FFFF00"/>
              </a:solidFill>
            </a:endParaRPr>
          </a:p>
        </p:txBody>
      </p:sp>
      <p:pic>
        <p:nvPicPr>
          <p:cNvPr id="8" name="Content Placeholder 7"/>
          <p:cNvPicPr>
            <a:picLocks noGrp="1" noChangeAspect="1"/>
          </p:cNvPicPr>
          <p:nvPr>
            <p:ph idx="1"/>
          </p:nvPr>
        </p:nvPicPr>
        <p:blipFill>
          <a:blip r:embed="rId2"/>
          <a:stretch>
            <a:fillRect/>
          </a:stretch>
        </p:blipFill>
        <p:spPr>
          <a:xfrm>
            <a:off x="2453650" y="2377440"/>
            <a:ext cx="4502096" cy="3646698"/>
          </a:xfrm>
          <a:prstGeom prst="rect">
            <a:avLst/>
          </a:prstGeom>
        </p:spPr>
      </p:pic>
      <p:sp>
        <p:nvSpPr>
          <p:cNvPr id="5" name="Footer Placeholder 4"/>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1000" b="0" i="0" u="none" strike="noStrike" kern="1200" cap="none" spc="0" normalizeH="0" baseline="0" noProof="0" smtClean="0">
                <a:ln>
                  <a:noFill/>
                </a:ln>
                <a:solidFill>
                  <a:srgbClr val="D4D2D0">
                    <a:shade val="50000"/>
                  </a:srgbClr>
                </a:solidFill>
                <a:effectLst/>
                <a:uLnTx/>
                <a:uFillTx/>
                <a:latin typeface="Verdana" pitchFamily="34" charset="0"/>
                <a:ea typeface="+mn-ea"/>
                <a:cs typeface="+mn-cs"/>
              </a:rPr>
              <a:t>CH2021 postgraduate</a:t>
            </a:r>
            <a:endParaRPr kumimoji="0" lang="en-GB" sz="1000" b="0" i="0" u="none" strike="noStrike" kern="1200" cap="none" spc="0" normalizeH="0" baseline="0" noProof="0">
              <a:ln>
                <a:noFill/>
              </a:ln>
              <a:solidFill>
                <a:srgbClr val="D4D2D0">
                  <a:shade val="50000"/>
                </a:srgbClr>
              </a:solidFill>
              <a:effectLst/>
              <a:uLnTx/>
              <a:uFillTx/>
              <a:latin typeface="Verdana" pitchFamily="34" charset="0"/>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10E96862-69D3-4D16-BFBB-52D8AA3FF0EA}" type="slidenum">
              <a:rPr kumimoji="0" lang="en-GB" sz="1000" b="0" i="0" u="none" strike="noStrike" kern="1200" cap="none" spc="0" normalizeH="0" baseline="0" noProof="0" smtClean="0">
                <a:ln>
                  <a:noFill/>
                </a:ln>
                <a:solidFill>
                  <a:srgbClr val="D4D2D0">
                    <a:shade val="50000"/>
                  </a:srgbClr>
                </a:solidFill>
                <a:effectLst/>
                <a:uLnTx/>
                <a:uFillTx/>
                <a:latin typeface="Verdana"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123</a:t>
            </a:fld>
            <a:endParaRPr kumimoji="0" lang="en-GB" sz="1000" b="0" i="0" u="none" strike="noStrike" kern="1200" cap="none" spc="0" normalizeH="0" baseline="0" noProof="0">
              <a:ln>
                <a:noFill/>
              </a:ln>
              <a:solidFill>
                <a:srgbClr val="D4D2D0">
                  <a:shade val="50000"/>
                </a:srgbClr>
              </a:solidFill>
              <a:effectLst/>
              <a:uLnTx/>
              <a:uFillTx/>
              <a:latin typeface="Verdana" pitchFamily="34" charset="0"/>
              <a:ea typeface="+mn-ea"/>
              <a:cs typeface="+mn-cs"/>
            </a:endParaRPr>
          </a:p>
        </p:txBody>
      </p:sp>
    </p:spTree>
    <p:extLst>
      <p:ext uri="{BB962C8B-B14F-4D97-AF65-F5344CB8AC3E}">
        <p14:creationId xmlns:p14="http://schemas.microsoft.com/office/powerpoint/2010/main" val="1846789841"/>
      </p:ext>
    </p:extLst>
  </p:cSld>
  <p:clrMapOvr>
    <a:masterClrMapping/>
  </p:clrMapOvr>
  <p:timing>
    <p:tnLst>
      <p:par>
        <p:cTn id="1" dur="indefinite" restart="never" nodeType="tmRoot"/>
      </p:par>
    </p:tnLst>
  </p:timing>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04672" y="128367"/>
            <a:ext cx="6480048" cy="2301240"/>
          </a:xfrm>
        </p:spPr>
        <p:txBody>
          <a:bodyPr>
            <a:normAutofit fontScale="90000"/>
          </a:bodyPr>
          <a:lstStyle/>
          <a:p>
            <a:r>
              <a:rPr lang="en-GB" dirty="0" smtClean="0"/>
              <a:t>Challenger </a:t>
            </a:r>
            <a:br>
              <a:rPr lang="en-GB" dirty="0" smtClean="0"/>
            </a:br>
            <a:r>
              <a:rPr lang="en-GB" dirty="0" smtClean="0"/>
              <a:t>Misinterpretation of data.  Even NASA.</a:t>
            </a:r>
            <a:br>
              <a:rPr lang="en-GB" dirty="0" smtClean="0"/>
            </a:br>
            <a:r>
              <a:rPr lang="en-GB" dirty="0" smtClean="0"/>
              <a:t>What do you think?</a:t>
            </a:r>
            <a:endParaRPr lang="en-GB" dirty="0"/>
          </a:p>
        </p:txBody>
      </p:sp>
      <p:sp>
        <p:nvSpPr>
          <p:cNvPr id="5" name="Footer Placeholder 4"/>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1000" b="0" i="0" u="none" strike="noStrike" kern="1200" cap="none" spc="0" normalizeH="0" baseline="0" noProof="0" smtClean="0">
                <a:ln>
                  <a:noFill/>
                </a:ln>
                <a:solidFill>
                  <a:srgbClr val="D4D2D0">
                    <a:shade val="50000"/>
                  </a:srgbClr>
                </a:solidFill>
                <a:effectLst/>
                <a:uLnTx/>
                <a:uFillTx/>
                <a:latin typeface="Verdana" pitchFamily="34" charset="0"/>
                <a:ea typeface="+mn-ea"/>
                <a:cs typeface="+mn-cs"/>
              </a:rPr>
              <a:t>CH2021 postgraduate</a:t>
            </a:r>
            <a:endParaRPr kumimoji="0" lang="en-GB" sz="1000" b="0" i="0" u="none" strike="noStrike" kern="1200" cap="none" spc="0" normalizeH="0" baseline="0" noProof="0">
              <a:ln>
                <a:noFill/>
              </a:ln>
              <a:solidFill>
                <a:srgbClr val="D4D2D0">
                  <a:shade val="50000"/>
                </a:srgbClr>
              </a:solidFill>
              <a:effectLst/>
              <a:uLnTx/>
              <a:uFillTx/>
              <a:latin typeface="Verdana" pitchFamily="34" charset="0"/>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DEBFC85-DD5D-42F5-B665-F56843310DAD}" type="slidenum">
              <a:rPr kumimoji="0" lang="en-GB" sz="1000" b="0" i="0" u="none" strike="noStrike" kern="1200" cap="none" spc="0" normalizeH="0" baseline="0" noProof="0" smtClean="0">
                <a:ln>
                  <a:noFill/>
                </a:ln>
                <a:solidFill>
                  <a:srgbClr val="D4D2D0">
                    <a:shade val="50000"/>
                  </a:srgbClr>
                </a:solidFill>
                <a:effectLst/>
                <a:uLnTx/>
                <a:uFillTx/>
                <a:latin typeface="Verdana"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124</a:t>
            </a:fld>
            <a:endParaRPr kumimoji="0" lang="en-GB" sz="1000" b="0" i="0" u="none" strike="noStrike" kern="1200" cap="none" spc="0" normalizeH="0" baseline="0" noProof="0">
              <a:ln>
                <a:noFill/>
              </a:ln>
              <a:solidFill>
                <a:srgbClr val="D4D2D0">
                  <a:shade val="50000"/>
                </a:srgbClr>
              </a:solidFill>
              <a:effectLst/>
              <a:uLnTx/>
              <a:uFillTx/>
              <a:latin typeface="Verdana" pitchFamily="34" charset="0"/>
              <a:ea typeface="+mn-ea"/>
              <a:cs typeface="+mn-cs"/>
            </a:endParaRPr>
          </a:p>
        </p:txBody>
      </p:sp>
      <p:pic>
        <p:nvPicPr>
          <p:cNvPr id="7" name="Picture 6"/>
          <p:cNvPicPr>
            <a:picLocks noChangeAspect="1"/>
          </p:cNvPicPr>
          <p:nvPr/>
        </p:nvPicPr>
        <p:blipFill>
          <a:blip r:embed="rId2"/>
          <a:stretch>
            <a:fillRect/>
          </a:stretch>
        </p:blipFill>
        <p:spPr>
          <a:xfrm>
            <a:off x="2334506" y="3183775"/>
            <a:ext cx="4822235" cy="3238289"/>
          </a:xfrm>
          <a:prstGeom prst="rect">
            <a:avLst/>
          </a:prstGeom>
        </p:spPr>
      </p:pic>
    </p:spTree>
    <p:extLst>
      <p:ext uri="{BB962C8B-B14F-4D97-AF65-F5344CB8AC3E}">
        <p14:creationId xmlns:p14="http://schemas.microsoft.com/office/powerpoint/2010/main" val="2838326696"/>
      </p:ext>
    </p:extLst>
  </p:cSld>
  <p:clrMapOvr>
    <a:masterClrMapping/>
  </p:clrMapOvr>
  <p:timing>
    <p:tnLst>
      <p:par>
        <p:cTn id="1" dur="indefinite" restart="never" nodeType="tmRoot"/>
      </p:par>
    </p:tnLst>
  </p:timing>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p:txBody>
          <a:bodyPr/>
          <a:lstStyle/>
          <a:p>
            <a:r>
              <a:rPr lang="en-GB" dirty="0" smtClean="0"/>
              <a:t>Practical</a:t>
            </a:r>
            <a:endParaRPr lang="en-GB" dirty="0"/>
          </a:p>
        </p:txBody>
      </p:sp>
      <p:sp>
        <p:nvSpPr>
          <p:cNvPr id="10" name="Content Placeholder 9"/>
          <p:cNvSpPr>
            <a:spLocks noGrp="1"/>
          </p:cNvSpPr>
          <p:nvPr>
            <p:ph sz="quarter" idx="2"/>
          </p:nvPr>
        </p:nvSpPr>
        <p:spPr>
          <a:xfrm>
            <a:off x="457200" y="1516912"/>
            <a:ext cx="4040188" cy="4709321"/>
          </a:xfrm>
        </p:spPr>
        <p:txBody>
          <a:bodyPr>
            <a:normAutofit fontScale="92500" lnSpcReduction="20000"/>
          </a:bodyPr>
          <a:lstStyle/>
          <a:p>
            <a:pPr marL="342900" indent="-342900">
              <a:buFont typeface="Arial" panose="020B0604020202020204" pitchFamily="34" charset="0"/>
              <a:buChar char="•"/>
            </a:pPr>
            <a:r>
              <a:rPr lang="en-GB" dirty="0">
                <a:hlinkClick r:id="rId2"/>
              </a:rPr>
              <a:t>The challenger disaster 1.30 hr film</a:t>
            </a:r>
            <a:r>
              <a:rPr lang="en-GB" dirty="0" smtClean="0">
                <a:hlinkClick r:id="rId2"/>
              </a:rPr>
              <a:t>.</a:t>
            </a:r>
            <a:r>
              <a:rPr lang="en-GB" dirty="0" smtClean="0"/>
              <a:t> (watch later)</a:t>
            </a:r>
          </a:p>
          <a:p>
            <a:pPr marL="0" indent="0">
              <a:buNone/>
            </a:pPr>
            <a:endParaRPr lang="en-GB" dirty="0"/>
          </a:p>
          <a:p>
            <a:pPr marL="342900" indent="-342900">
              <a:buFont typeface="Arial" panose="020B0604020202020204" pitchFamily="34" charset="0"/>
              <a:buChar char="•"/>
            </a:pPr>
            <a:r>
              <a:rPr lang="en-GB" dirty="0">
                <a:hlinkClick r:id="rId3"/>
              </a:rPr>
              <a:t>Why challenger crashed 8 min</a:t>
            </a:r>
            <a:endParaRPr lang="en-GB" dirty="0"/>
          </a:p>
          <a:p>
            <a:pPr marL="342900" indent="-342900">
              <a:buFont typeface="Arial" panose="020B0604020202020204" pitchFamily="34" charset="0"/>
              <a:buChar char="•"/>
            </a:pPr>
            <a:r>
              <a:rPr lang="en-GB" dirty="0"/>
              <a:t>Watch video and think what </a:t>
            </a:r>
            <a:r>
              <a:rPr lang="en-GB" dirty="0" smtClean="0"/>
              <a:t>are the </a:t>
            </a:r>
            <a:r>
              <a:rPr lang="en-GB" dirty="0"/>
              <a:t>lessons for scientific research projects</a:t>
            </a:r>
            <a:r>
              <a:rPr lang="en-GB" dirty="0" smtClean="0"/>
              <a:t>?</a:t>
            </a:r>
          </a:p>
          <a:p>
            <a:pPr marL="0" indent="0">
              <a:buNone/>
            </a:pPr>
            <a:endParaRPr lang="en-GB" dirty="0" smtClean="0"/>
          </a:p>
          <a:p>
            <a:pPr marL="342900" indent="-342900">
              <a:buFont typeface="Arial" panose="020B0604020202020204" pitchFamily="34" charset="0"/>
              <a:buChar char="•"/>
            </a:pPr>
            <a:r>
              <a:rPr lang="en-GB" dirty="0" smtClean="0"/>
              <a:t>What are the lessons for your research?</a:t>
            </a:r>
          </a:p>
          <a:p>
            <a:pPr marL="0" indent="0">
              <a:buNone/>
            </a:pPr>
            <a:endParaRPr lang="en-GB" dirty="0"/>
          </a:p>
          <a:p>
            <a:pPr marL="342900" indent="-342900">
              <a:buFont typeface="Arial" panose="020B0604020202020204" pitchFamily="34" charset="0"/>
              <a:buChar char="•"/>
            </a:pPr>
            <a:r>
              <a:rPr lang="en-GB" dirty="0">
                <a:hlinkClick r:id="rId4"/>
              </a:rPr>
              <a:t>SUMMARY of challenger disaster findings</a:t>
            </a:r>
            <a:endParaRPr lang="en-GB" dirty="0"/>
          </a:p>
          <a:p>
            <a:pPr marL="36576" indent="0">
              <a:buNone/>
            </a:pPr>
            <a:endParaRPr lang="en-GB" dirty="0"/>
          </a:p>
        </p:txBody>
      </p:sp>
      <p:sp>
        <p:nvSpPr>
          <p:cNvPr id="6" name="Slide Number Placeholder 5"/>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DEBFC85-DD5D-42F5-B665-F56843310DAD}" type="slidenum">
              <a:rPr kumimoji="0" lang="en-GB" sz="1000" b="0" i="0" u="none" strike="noStrike" kern="1200" cap="none" spc="0" normalizeH="0" baseline="0" noProof="0" smtClean="0">
                <a:ln>
                  <a:noFill/>
                </a:ln>
                <a:solidFill>
                  <a:srgbClr val="D4D2D0">
                    <a:shade val="50000"/>
                  </a:srgbClr>
                </a:solidFill>
                <a:effectLst/>
                <a:uLnTx/>
                <a:uFillTx/>
                <a:latin typeface="Verdana"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125</a:t>
            </a:fld>
            <a:endParaRPr kumimoji="0" lang="en-GB" sz="1000" b="0" i="0" u="none" strike="noStrike" kern="1200" cap="none" spc="0" normalizeH="0" baseline="0" noProof="0">
              <a:ln>
                <a:noFill/>
              </a:ln>
              <a:solidFill>
                <a:srgbClr val="D4D2D0">
                  <a:shade val="50000"/>
                </a:srgbClr>
              </a:solidFill>
              <a:effectLst/>
              <a:uLnTx/>
              <a:uFillTx/>
              <a:latin typeface="Verdana" pitchFamily="34" charset="0"/>
              <a:ea typeface="+mn-ea"/>
              <a:cs typeface="+mn-cs"/>
            </a:endParaRPr>
          </a:p>
        </p:txBody>
      </p:sp>
      <p:pic>
        <p:nvPicPr>
          <p:cNvPr id="4" name="Picture 3"/>
          <p:cNvPicPr>
            <a:picLocks noChangeAspect="1"/>
          </p:cNvPicPr>
          <p:nvPr/>
        </p:nvPicPr>
        <p:blipFill>
          <a:blip r:embed="rId5"/>
          <a:stretch>
            <a:fillRect/>
          </a:stretch>
        </p:blipFill>
        <p:spPr>
          <a:xfrm>
            <a:off x="4833157" y="717490"/>
            <a:ext cx="3765262" cy="2134378"/>
          </a:xfrm>
          <a:prstGeom prst="rect">
            <a:avLst/>
          </a:prstGeom>
        </p:spPr>
      </p:pic>
      <p:pic>
        <p:nvPicPr>
          <p:cNvPr id="13" name="Picture 12"/>
          <p:cNvPicPr>
            <a:picLocks noChangeAspect="1"/>
          </p:cNvPicPr>
          <p:nvPr/>
        </p:nvPicPr>
        <p:blipFill>
          <a:blip r:embed="rId6"/>
          <a:stretch>
            <a:fillRect/>
          </a:stretch>
        </p:blipFill>
        <p:spPr>
          <a:xfrm>
            <a:off x="5382288" y="3704358"/>
            <a:ext cx="2667000" cy="1943100"/>
          </a:xfrm>
          <a:prstGeom prst="rect">
            <a:avLst/>
          </a:prstGeom>
        </p:spPr>
      </p:pic>
    </p:spTree>
    <p:extLst>
      <p:ext uri="{BB962C8B-B14F-4D97-AF65-F5344CB8AC3E}">
        <p14:creationId xmlns:p14="http://schemas.microsoft.com/office/powerpoint/2010/main" val="8981676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Effect transition="in" filter="circle(in)">
                                      <p:cBhvr>
                                        <p:cTn id="7" dur="2000"/>
                                        <p:tgtEl>
                                          <p:spTgt spid="1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10">
                                            <p:txEl>
                                              <p:pRg st="2" end="2"/>
                                            </p:txEl>
                                          </p:spTgt>
                                        </p:tgtEl>
                                        <p:attrNameLst>
                                          <p:attrName>style.visibility</p:attrName>
                                        </p:attrNameLst>
                                      </p:cBhvr>
                                      <p:to>
                                        <p:strVal val="visible"/>
                                      </p:to>
                                    </p:set>
                                    <p:animEffect transition="in" filter="circle(in)">
                                      <p:cBhvr>
                                        <p:cTn id="12" dur="2000"/>
                                        <p:tgtEl>
                                          <p:spTgt spid="10">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10">
                                            <p:txEl>
                                              <p:pRg st="3" end="3"/>
                                            </p:txEl>
                                          </p:spTgt>
                                        </p:tgtEl>
                                        <p:attrNameLst>
                                          <p:attrName>style.visibility</p:attrName>
                                        </p:attrNameLst>
                                      </p:cBhvr>
                                      <p:to>
                                        <p:strVal val="visible"/>
                                      </p:to>
                                    </p:set>
                                    <p:animEffect transition="in" filter="circle(in)">
                                      <p:cBhvr>
                                        <p:cTn id="17" dur="2000"/>
                                        <p:tgtEl>
                                          <p:spTgt spid="10">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10">
                                            <p:txEl>
                                              <p:pRg st="5" end="5"/>
                                            </p:txEl>
                                          </p:spTgt>
                                        </p:tgtEl>
                                        <p:attrNameLst>
                                          <p:attrName>style.visibility</p:attrName>
                                        </p:attrNameLst>
                                      </p:cBhvr>
                                      <p:to>
                                        <p:strVal val="visible"/>
                                      </p:to>
                                    </p:set>
                                    <p:animEffect transition="in" filter="circle(in)">
                                      <p:cBhvr>
                                        <p:cTn id="22" dur="2000"/>
                                        <p:tgtEl>
                                          <p:spTgt spid="10">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10">
                                            <p:txEl>
                                              <p:pRg st="7" end="7"/>
                                            </p:txEl>
                                          </p:spTgt>
                                        </p:tgtEl>
                                        <p:attrNameLst>
                                          <p:attrName>style.visibility</p:attrName>
                                        </p:attrNameLst>
                                      </p:cBhvr>
                                      <p:to>
                                        <p:strVal val="visible"/>
                                      </p:to>
                                    </p:set>
                                    <p:animEffect transition="in" filter="circle(in)">
                                      <p:cBhvr>
                                        <p:cTn id="27" dur="2000"/>
                                        <p:tgtEl>
                                          <p:spTgt spid="10">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build="p"/>
    </p:bldLst>
  </p:timing>
</p:sld>
</file>

<file path=ppt/slides/slide1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7874" name="Rectangle 2"/>
          <p:cNvSpPr>
            <a:spLocks noGrp="1" noChangeArrowheads="1"/>
          </p:cNvSpPr>
          <p:nvPr>
            <p:ph type="ctrTitle"/>
          </p:nvPr>
        </p:nvSpPr>
        <p:spPr>
          <a:xfrm>
            <a:off x="157942" y="1611784"/>
            <a:ext cx="8647505" cy="1143000"/>
          </a:xfrm>
        </p:spPr>
        <p:txBody>
          <a:bodyPr>
            <a:normAutofit fontScale="90000"/>
          </a:bodyPr>
          <a:lstStyle/>
          <a:p>
            <a:pPr algn="ctr" eaLnBrk="1" hangingPunct="1"/>
            <a:r>
              <a:rPr lang="en-GB" dirty="0"/>
              <a:t/>
            </a:r>
            <a:br>
              <a:rPr lang="en-GB" dirty="0"/>
            </a:br>
            <a:r>
              <a:rPr lang="en-GB" sz="4000" dirty="0"/>
              <a:t>It’s More Than Just Reading A Book</a:t>
            </a:r>
            <a:br>
              <a:rPr lang="en-GB" sz="4000" dirty="0"/>
            </a:br>
            <a:r>
              <a:rPr lang="en-GB" sz="4000" dirty="0"/>
              <a:t/>
            </a:r>
            <a:br>
              <a:rPr lang="en-GB" sz="4000" dirty="0"/>
            </a:br>
            <a:r>
              <a:rPr lang="en-GB" sz="4000" dirty="0"/>
              <a:t>Analysis Of Qualitative Data</a:t>
            </a:r>
          </a:p>
        </p:txBody>
      </p:sp>
      <p:sp>
        <p:nvSpPr>
          <p:cNvPr id="99330" name="Rectangle 9"/>
          <p:cNvSpPr>
            <a:spLocks noGrp="1" noChangeArrowheads="1"/>
          </p:cNvSpPr>
          <p:nvPr>
            <p:ph type="ftr" sz="quarter" idx="11"/>
          </p:nvPr>
        </p:nvSpPr>
        <p:spPr>
          <a:noFill/>
        </p:spPr>
        <p:txBody>
          <a:bodyPr/>
          <a:lstStyle/>
          <a:p>
            <a:r>
              <a:rPr lang="en-GB" smtClean="0"/>
              <a:t>CH2021 postgraduate</a:t>
            </a:r>
            <a:endParaRPr lang="en-GB"/>
          </a:p>
        </p:txBody>
      </p:sp>
      <p:sp>
        <p:nvSpPr>
          <p:cNvPr id="99331" name="Rectangle 10"/>
          <p:cNvSpPr>
            <a:spLocks noGrp="1" noChangeArrowheads="1"/>
          </p:cNvSpPr>
          <p:nvPr>
            <p:ph type="sldNum" sz="quarter" idx="12"/>
          </p:nvPr>
        </p:nvSpPr>
        <p:spPr>
          <a:noFill/>
        </p:spPr>
        <p:txBody>
          <a:bodyPr/>
          <a:lstStyle/>
          <a:p>
            <a:fld id="{07AF18A9-8E41-4634-8FF5-2A99CBB0B1D4}" type="slidenum">
              <a:rPr lang="en-GB" smtClean="0"/>
              <a:pPr/>
              <a:t>126</a:t>
            </a:fld>
            <a:endParaRPr lang="en-GB"/>
          </a:p>
        </p:txBody>
      </p:sp>
      <p:pic>
        <p:nvPicPr>
          <p:cNvPr id="205826" name="Picture 2" descr="http://www.visualstatistics.net/East-West/aPlausibility/Qualitative%20Data%20Analysis.jpg"/>
          <p:cNvPicPr>
            <a:picLocks noChangeAspect="1" noChangeArrowheads="1"/>
          </p:cNvPicPr>
          <p:nvPr/>
        </p:nvPicPr>
        <p:blipFill>
          <a:blip r:embed="rId3" cstate="print"/>
          <a:srcRect/>
          <a:stretch>
            <a:fillRect/>
          </a:stretch>
        </p:blipFill>
        <p:spPr bwMode="auto">
          <a:xfrm>
            <a:off x="3006950" y="62095"/>
            <a:ext cx="2672027" cy="1984531"/>
          </a:xfrm>
          <a:prstGeom prst="rect">
            <a:avLst/>
          </a:prstGeom>
          <a:noFill/>
        </p:spPr>
      </p:pic>
      <p:pic>
        <p:nvPicPr>
          <p:cNvPr id="2" name="Picture 1"/>
          <p:cNvPicPr>
            <a:picLocks noChangeAspect="1"/>
          </p:cNvPicPr>
          <p:nvPr/>
        </p:nvPicPr>
        <p:blipFill>
          <a:blip r:embed="rId4"/>
          <a:stretch>
            <a:fillRect/>
          </a:stretch>
        </p:blipFill>
        <p:spPr>
          <a:xfrm>
            <a:off x="2411590" y="4254347"/>
            <a:ext cx="4427677" cy="2167717"/>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07874"/>
                                        </p:tgtEl>
                                        <p:attrNameLst>
                                          <p:attrName>style.visibility</p:attrName>
                                        </p:attrNameLst>
                                      </p:cBhvr>
                                      <p:to>
                                        <p:strVal val="visible"/>
                                      </p:to>
                                    </p:set>
                                    <p:animEffect transition="in" filter="fade">
                                      <p:cBhvr>
                                        <p:cTn id="7" dur="2000"/>
                                        <p:tgtEl>
                                          <p:spTgt spid="20787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7874" grpId="0"/>
    </p:bldLst>
  </p:timing>
</p:sld>
</file>

<file path=ppt/slides/slide1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9922" name="Rectangle 2"/>
          <p:cNvSpPr>
            <a:spLocks noGrp="1" noChangeArrowheads="1"/>
          </p:cNvSpPr>
          <p:nvPr>
            <p:ph type="title"/>
          </p:nvPr>
        </p:nvSpPr>
        <p:spPr/>
        <p:txBody>
          <a:bodyPr>
            <a:normAutofit fontScale="90000"/>
          </a:bodyPr>
          <a:lstStyle/>
          <a:p>
            <a:pPr eaLnBrk="1" hangingPunct="1"/>
            <a:r>
              <a:rPr lang="en-GB"/>
              <a:t>What Is Qualitative Research?  Why Do It?!</a:t>
            </a:r>
          </a:p>
        </p:txBody>
      </p:sp>
      <p:sp>
        <p:nvSpPr>
          <p:cNvPr id="209923" name="Rectangle 3"/>
          <p:cNvSpPr>
            <a:spLocks noGrp="1" noChangeArrowheads="1"/>
          </p:cNvSpPr>
          <p:nvPr>
            <p:ph idx="1"/>
          </p:nvPr>
        </p:nvSpPr>
        <p:spPr/>
        <p:txBody>
          <a:bodyPr/>
          <a:lstStyle/>
          <a:p>
            <a:pPr eaLnBrk="1" hangingPunct="1">
              <a:lnSpc>
                <a:spcPct val="90000"/>
              </a:lnSpc>
            </a:pPr>
            <a:r>
              <a:rPr lang="en-GB" dirty="0">
                <a:solidFill>
                  <a:srgbClr val="FFFF00"/>
                </a:solidFill>
              </a:rPr>
              <a:t>Generation of data which aim to explore, describe and contextualise experience (</a:t>
            </a:r>
            <a:r>
              <a:rPr lang="en-GB" dirty="0" err="1">
                <a:solidFill>
                  <a:srgbClr val="FFFF00"/>
                </a:solidFill>
              </a:rPr>
              <a:t>Henwood</a:t>
            </a:r>
            <a:r>
              <a:rPr lang="en-GB" dirty="0">
                <a:solidFill>
                  <a:srgbClr val="FFFF00"/>
                </a:solidFill>
              </a:rPr>
              <a:t> and Pidgeon 1992)</a:t>
            </a:r>
          </a:p>
          <a:p>
            <a:pPr eaLnBrk="1" hangingPunct="1">
              <a:lnSpc>
                <a:spcPct val="90000"/>
              </a:lnSpc>
            </a:pPr>
            <a:r>
              <a:rPr lang="en-GB" dirty="0"/>
              <a:t>Good at answering ‘How?’ and ‘What?’ questions</a:t>
            </a:r>
          </a:p>
          <a:p>
            <a:pPr eaLnBrk="1" hangingPunct="1">
              <a:lnSpc>
                <a:spcPct val="90000"/>
              </a:lnSpc>
            </a:pPr>
            <a:r>
              <a:rPr lang="en-GB" dirty="0">
                <a:solidFill>
                  <a:srgbClr val="FFFF00"/>
                </a:solidFill>
              </a:rPr>
              <a:t>Based on methods which involve appreciation of complexity and detail (Mason </a:t>
            </a:r>
            <a:r>
              <a:rPr lang="en-GB" dirty="0" smtClean="0">
                <a:solidFill>
                  <a:srgbClr val="FFFF00"/>
                </a:solidFill>
              </a:rPr>
              <a:t>2016</a:t>
            </a:r>
            <a:r>
              <a:rPr lang="en-GB" dirty="0">
                <a:solidFill>
                  <a:srgbClr val="FFFF00"/>
                </a:solidFill>
              </a:rPr>
              <a:t>) </a:t>
            </a:r>
          </a:p>
        </p:txBody>
      </p:sp>
      <p:sp>
        <p:nvSpPr>
          <p:cNvPr id="100354" name="Footer Placeholder 4"/>
          <p:cNvSpPr>
            <a:spLocks noGrp="1"/>
          </p:cNvSpPr>
          <p:nvPr>
            <p:ph type="ftr" sz="quarter" idx="11"/>
          </p:nvPr>
        </p:nvSpPr>
        <p:spPr>
          <a:noFill/>
        </p:spPr>
        <p:txBody>
          <a:bodyPr/>
          <a:lstStyle/>
          <a:p>
            <a:r>
              <a:rPr lang="en-GB" smtClean="0"/>
              <a:t>CH2021 postgraduate</a:t>
            </a:r>
            <a:endParaRPr lang="en-GB"/>
          </a:p>
        </p:txBody>
      </p:sp>
      <p:sp>
        <p:nvSpPr>
          <p:cNvPr id="100355" name="Slide Number Placeholder 5"/>
          <p:cNvSpPr>
            <a:spLocks noGrp="1"/>
          </p:cNvSpPr>
          <p:nvPr>
            <p:ph type="sldNum" sz="quarter" idx="12"/>
          </p:nvPr>
        </p:nvSpPr>
        <p:spPr>
          <a:noFill/>
        </p:spPr>
        <p:txBody>
          <a:bodyPr/>
          <a:lstStyle/>
          <a:p>
            <a:fld id="{E0ABA1C0-E5A8-4925-8880-A14AA178F75C}" type="slidenum">
              <a:rPr lang="en-GB" smtClean="0"/>
              <a:pPr/>
              <a:t>127</a:t>
            </a:fld>
            <a:endParaRPr lang="en-GB"/>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09922"/>
                                        </p:tgtEl>
                                        <p:attrNameLst>
                                          <p:attrName>style.visibility</p:attrName>
                                        </p:attrNameLst>
                                      </p:cBhvr>
                                      <p:to>
                                        <p:strVal val="visible"/>
                                      </p:to>
                                    </p:set>
                                    <p:animEffect transition="in" filter="fade">
                                      <p:cBhvr>
                                        <p:cTn id="7" dur="2000"/>
                                        <p:tgtEl>
                                          <p:spTgt spid="20992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09923"/>
                                        </p:tgtEl>
                                        <p:attrNameLst>
                                          <p:attrName>style.visibility</p:attrName>
                                        </p:attrNameLst>
                                      </p:cBhvr>
                                      <p:to>
                                        <p:strVal val="visible"/>
                                      </p:to>
                                    </p:set>
                                    <p:animEffect transition="in" filter="fade">
                                      <p:cBhvr>
                                        <p:cTn id="10" dur="2000"/>
                                        <p:tgtEl>
                                          <p:spTgt spid="2099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9922" grpId="0"/>
      <p:bldP spid="209923" grpId="0"/>
    </p:bldLst>
  </p:timing>
</p:sld>
</file>

<file path=ppt/slides/slide1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0946" name="Rectangle 2"/>
          <p:cNvSpPr>
            <a:spLocks noGrp="1" noChangeArrowheads="1"/>
          </p:cNvSpPr>
          <p:nvPr>
            <p:ph type="title"/>
          </p:nvPr>
        </p:nvSpPr>
        <p:spPr>
          <a:xfrm>
            <a:off x="1143000" y="228600"/>
            <a:ext cx="7772400" cy="1143000"/>
          </a:xfrm>
        </p:spPr>
        <p:txBody>
          <a:bodyPr>
            <a:normAutofit fontScale="90000"/>
          </a:bodyPr>
          <a:lstStyle/>
          <a:p>
            <a:pPr eaLnBrk="1" hangingPunct="1"/>
            <a:r>
              <a:rPr lang="en-GB"/>
              <a:t>Stage 1. Make Your Data ‘Analysis Friendly’</a:t>
            </a:r>
          </a:p>
        </p:txBody>
      </p:sp>
      <p:sp>
        <p:nvSpPr>
          <p:cNvPr id="210947" name="Rectangle 3"/>
          <p:cNvSpPr>
            <a:spLocks noGrp="1" noChangeArrowheads="1"/>
          </p:cNvSpPr>
          <p:nvPr>
            <p:ph idx="1"/>
          </p:nvPr>
        </p:nvSpPr>
        <p:spPr>
          <a:xfrm>
            <a:off x="1143000" y="1447800"/>
            <a:ext cx="7772400" cy="5029200"/>
          </a:xfrm>
        </p:spPr>
        <p:txBody>
          <a:bodyPr/>
          <a:lstStyle/>
          <a:p>
            <a:pPr eaLnBrk="1" hangingPunct="1"/>
            <a:r>
              <a:rPr lang="en-GB" sz="2800" dirty="0">
                <a:solidFill>
                  <a:srgbClr val="FFFF00"/>
                </a:solidFill>
              </a:rPr>
              <a:t>Turn data into text using word processing package </a:t>
            </a:r>
            <a:r>
              <a:rPr lang="en-GB" sz="2800" dirty="0" smtClean="0">
                <a:solidFill>
                  <a:srgbClr val="FFFF00"/>
                </a:solidFill>
              </a:rPr>
              <a:t>e.g. </a:t>
            </a:r>
            <a:r>
              <a:rPr lang="en-GB" sz="2800" dirty="0">
                <a:solidFill>
                  <a:srgbClr val="FFFF00"/>
                </a:solidFill>
              </a:rPr>
              <a:t>transcripts, field notes/memos/research diary, documents </a:t>
            </a:r>
          </a:p>
          <a:p>
            <a:pPr eaLnBrk="1" hangingPunct="1"/>
            <a:r>
              <a:rPr lang="en-GB" sz="2800" dirty="0"/>
              <a:t>Ensure you can trace where excerpts of text are from </a:t>
            </a:r>
            <a:r>
              <a:rPr lang="en-GB" sz="2800" dirty="0" smtClean="0"/>
              <a:t>(e.g. </a:t>
            </a:r>
            <a:r>
              <a:rPr lang="en-GB" sz="2800" dirty="0"/>
              <a:t>carefully labelled with identifier for participant/focus group, dated, backed up)</a:t>
            </a:r>
          </a:p>
          <a:p>
            <a:pPr eaLnBrk="1" hangingPunct="1"/>
            <a:r>
              <a:rPr lang="en-GB" sz="2800" dirty="0">
                <a:solidFill>
                  <a:srgbClr val="FFFF00"/>
                </a:solidFill>
              </a:rPr>
              <a:t>Ensure text is easy to read and code (font size, spacing, margins, single sided sheets)</a:t>
            </a:r>
          </a:p>
        </p:txBody>
      </p:sp>
      <p:sp>
        <p:nvSpPr>
          <p:cNvPr id="101378" name="Footer Placeholder 4"/>
          <p:cNvSpPr>
            <a:spLocks noGrp="1"/>
          </p:cNvSpPr>
          <p:nvPr>
            <p:ph type="ftr" sz="quarter" idx="11"/>
          </p:nvPr>
        </p:nvSpPr>
        <p:spPr>
          <a:noFill/>
        </p:spPr>
        <p:txBody>
          <a:bodyPr/>
          <a:lstStyle/>
          <a:p>
            <a:r>
              <a:rPr lang="en-GB" smtClean="0"/>
              <a:t>CH2021 postgraduate</a:t>
            </a:r>
            <a:endParaRPr lang="en-GB"/>
          </a:p>
        </p:txBody>
      </p:sp>
      <p:sp>
        <p:nvSpPr>
          <p:cNvPr id="101379" name="Slide Number Placeholder 5"/>
          <p:cNvSpPr>
            <a:spLocks noGrp="1"/>
          </p:cNvSpPr>
          <p:nvPr>
            <p:ph type="sldNum" sz="quarter" idx="12"/>
          </p:nvPr>
        </p:nvSpPr>
        <p:spPr>
          <a:noFill/>
        </p:spPr>
        <p:txBody>
          <a:bodyPr/>
          <a:lstStyle/>
          <a:p>
            <a:fld id="{9C786920-8DE7-4095-B8E4-F2AB23BF466A}" type="slidenum">
              <a:rPr lang="en-GB" smtClean="0"/>
              <a:pPr/>
              <a:t>128</a:t>
            </a:fld>
            <a:endParaRPr lang="en-GB"/>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10946"/>
                                        </p:tgtEl>
                                        <p:attrNameLst>
                                          <p:attrName>style.visibility</p:attrName>
                                        </p:attrNameLst>
                                      </p:cBhvr>
                                      <p:to>
                                        <p:strVal val="visible"/>
                                      </p:to>
                                    </p:set>
                                    <p:animEffect transition="in" filter="fade">
                                      <p:cBhvr>
                                        <p:cTn id="7" dur="2000"/>
                                        <p:tgtEl>
                                          <p:spTgt spid="21094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10947">
                                            <p:txEl>
                                              <p:pRg st="0" end="0"/>
                                            </p:txEl>
                                          </p:spTgt>
                                        </p:tgtEl>
                                        <p:attrNameLst>
                                          <p:attrName>style.visibility</p:attrName>
                                        </p:attrNameLst>
                                      </p:cBhvr>
                                      <p:to>
                                        <p:strVal val="visible"/>
                                      </p:to>
                                    </p:set>
                                    <p:animEffect transition="in" filter="fade">
                                      <p:cBhvr>
                                        <p:cTn id="10" dur="2000"/>
                                        <p:tgtEl>
                                          <p:spTgt spid="210947">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10947">
                                            <p:txEl>
                                              <p:pRg st="1" end="1"/>
                                            </p:txEl>
                                          </p:spTgt>
                                        </p:tgtEl>
                                        <p:attrNameLst>
                                          <p:attrName>style.visibility</p:attrName>
                                        </p:attrNameLst>
                                      </p:cBhvr>
                                      <p:to>
                                        <p:strVal val="visible"/>
                                      </p:to>
                                    </p:set>
                                    <p:animEffect transition="in" filter="fade">
                                      <p:cBhvr>
                                        <p:cTn id="15" dur="2000"/>
                                        <p:tgtEl>
                                          <p:spTgt spid="210947">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10947">
                                            <p:txEl>
                                              <p:pRg st="2" end="2"/>
                                            </p:txEl>
                                          </p:spTgt>
                                        </p:tgtEl>
                                        <p:attrNameLst>
                                          <p:attrName>style.visibility</p:attrName>
                                        </p:attrNameLst>
                                      </p:cBhvr>
                                      <p:to>
                                        <p:strVal val="visible"/>
                                      </p:to>
                                    </p:set>
                                    <p:animEffect transition="in" filter="fade">
                                      <p:cBhvr>
                                        <p:cTn id="20" dur="2000"/>
                                        <p:tgtEl>
                                          <p:spTgt spid="210947">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1" nodeType="clickEffect">
                                  <p:stCondLst>
                                    <p:cond delay="0"/>
                                  </p:stCondLst>
                                  <p:childTnLst>
                                    <p:set>
                                      <p:cBhvr>
                                        <p:cTn id="24" dur="1" fill="hold">
                                          <p:stCondLst>
                                            <p:cond delay="0"/>
                                          </p:stCondLst>
                                        </p:cTn>
                                        <p:tgtEl>
                                          <p:spTgt spid="210947">
                                            <p:txEl>
                                              <p:pRg st="0" end="0"/>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1" nodeType="clickEffect">
                                  <p:stCondLst>
                                    <p:cond delay="0"/>
                                  </p:stCondLst>
                                  <p:childTnLst>
                                    <p:set>
                                      <p:cBhvr>
                                        <p:cTn id="28" dur="1" fill="hold">
                                          <p:stCondLst>
                                            <p:cond delay="0"/>
                                          </p:stCondLst>
                                        </p:cTn>
                                        <p:tgtEl>
                                          <p:spTgt spid="210947">
                                            <p:txEl>
                                              <p:pRg st="1" end="1"/>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1" nodeType="clickEffect">
                                  <p:stCondLst>
                                    <p:cond delay="0"/>
                                  </p:stCondLst>
                                  <p:childTnLst>
                                    <p:set>
                                      <p:cBhvr>
                                        <p:cTn id="32" dur="1" fill="hold">
                                          <p:stCondLst>
                                            <p:cond delay="0"/>
                                          </p:stCondLst>
                                        </p:cTn>
                                        <p:tgtEl>
                                          <p:spTgt spid="21094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0946" grpId="0"/>
      <p:bldP spid="210947" grpId="0" build="p"/>
      <p:bldP spid="210947" grpId="1" build="p"/>
    </p:bldLst>
  </p:timing>
</p:sld>
</file>

<file path=ppt/slides/slide1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1970" name="Rectangle 2"/>
          <p:cNvSpPr>
            <a:spLocks noGrp="1" noChangeArrowheads="1"/>
          </p:cNvSpPr>
          <p:nvPr>
            <p:ph type="title"/>
          </p:nvPr>
        </p:nvSpPr>
        <p:spPr>
          <a:xfrm>
            <a:off x="1143000" y="533400"/>
            <a:ext cx="7772400" cy="1143000"/>
          </a:xfrm>
        </p:spPr>
        <p:txBody>
          <a:bodyPr>
            <a:normAutofit fontScale="90000"/>
          </a:bodyPr>
          <a:lstStyle/>
          <a:p>
            <a:pPr eaLnBrk="1" hangingPunct="1"/>
            <a:r>
              <a:rPr lang="en-GB"/>
              <a:t>Stage 2. Decide On Tools To Help You With Analysis</a:t>
            </a:r>
          </a:p>
        </p:txBody>
      </p:sp>
      <p:sp>
        <p:nvSpPr>
          <p:cNvPr id="211971" name="Rectangle 3"/>
          <p:cNvSpPr>
            <a:spLocks noGrp="1" noChangeArrowheads="1"/>
          </p:cNvSpPr>
          <p:nvPr>
            <p:ph idx="1"/>
          </p:nvPr>
        </p:nvSpPr>
        <p:spPr>
          <a:xfrm>
            <a:off x="1143000" y="2286000"/>
            <a:ext cx="7772400" cy="4114800"/>
          </a:xfrm>
        </p:spPr>
        <p:txBody>
          <a:bodyPr/>
          <a:lstStyle/>
          <a:p>
            <a:pPr eaLnBrk="1" hangingPunct="1"/>
            <a:r>
              <a:rPr lang="en-GB" dirty="0"/>
              <a:t>By hand</a:t>
            </a:r>
          </a:p>
          <a:p>
            <a:pPr eaLnBrk="1" hangingPunct="1">
              <a:buFont typeface="Wingdings" pitchFamily="2" charset="2"/>
              <a:buNone/>
            </a:pPr>
            <a:r>
              <a:rPr lang="en-GB" dirty="0"/>
              <a:t>		</a:t>
            </a:r>
            <a:endParaRPr lang="en-GB" dirty="0" smtClean="0"/>
          </a:p>
          <a:p>
            <a:r>
              <a:rPr lang="en-GB" dirty="0" smtClean="0"/>
              <a:t>By </a:t>
            </a:r>
            <a:r>
              <a:rPr lang="en-GB" dirty="0"/>
              <a:t>computer</a:t>
            </a:r>
          </a:p>
          <a:p>
            <a:pPr eaLnBrk="1" hangingPunct="1">
              <a:buFont typeface="Wingdings" pitchFamily="2" charset="2"/>
              <a:buNone/>
            </a:pPr>
            <a:r>
              <a:rPr lang="en-GB" dirty="0"/>
              <a:t>		</a:t>
            </a:r>
            <a:endParaRPr lang="en-GB" dirty="0">
              <a:solidFill>
                <a:srgbClr val="FFFF00"/>
              </a:solidFill>
            </a:endParaRPr>
          </a:p>
          <a:p>
            <a:pPr eaLnBrk="1" hangingPunct="1">
              <a:buFont typeface="Wingdings" pitchFamily="2" charset="2"/>
              <a:buNone/>
            </a:pPr>
            <a:r>
              <a:rPr lang="en-GB" dirty="0"/>
              <a:t>		</a:t>
            </a:r>
          </a:p>
          <a:p>
            <a:pPr eaLnBrk="1" hangingPunct="1">
              <a:buFont typeface="Wingdings" pitchFamily="2" charset="2"/>
              <a:buNone/>
            </a:pPr>
            <a:r>
              <a:rPr lang="en-GB" dirty="0"/>
              <a:t>		</a:t>
            </a:r>
          </a:p>
        </p:txBody>
      </p:sp>
      <p:sp>
        <p:nvSpPr>
          <p:cNvPr id="102402" name="Footer Placeholder 4"/>
          <p:cNvSpPr>
            <a:spLocks noGrp="1"/>
          </p:cNvSpPr>
          <p:nvPr>
            <p:ph type="ftr" sz="quarter" idx="11"/>
          </p:nvPr>
        </p:nvSpPr>
        <p:spPr>
          <a:noFill/>
        </p:spPr>
        <p:txBody>
          <a:bodyPr/>
          <a:lstStyle/>
          <a:p>
            <a:r>
              <a:rPr lang="en-GB" smtClean="0"/>
              <a:t>CH2021 postgraduate</a:t>
            </a:r>
            <a:endParaRPr lang="en-GB"/>
          </a:p>
        </p:txBody>
      </p:sp>
      <p:sp>
        <p:nvSpPr>
          <p:cNvPr id="102403" name="Slide Number Placeholder 5"/>
          <p:cNvSpPr>
            <a:spLocks noGrp="1"/>
          </p:cNvSpPr>
          <p:nvPr>
            <p:ph type="sldNum" sz="quarter" idx="12"/>
          </p:nvPr>
        </p:nvSpPr>
        <p:spPr>
          <a:noFill/>
        </p:spPr>
        <p:txBody>
          <a:bodyPr/>
          <a:lstStyle/>
          <a:p>
            <a:fld id="{5BF70819-2AF9-4E64-8703-5734D01BB9B0}" type="slidenum">
              <a:rPr lang="en-GB" smtClean="0"/>
              <a:pPr/>
              <a:t>129</a:t>
            </a:fld>
            <a:endParaRPr lang="en-GB"/>
          </a:p>
        </p:txBody>
      </p:sp>
      <p:pic>
        <p:nvPicPr>
          <p:cNvPr id="2" name="Picture 1"/>
          <p:cNvPicPr>
            <a:picLocks noChangeAspect="1"/>
          </p:cNvPicPr>
          <p:nvPr/>
        </p:nvPicPr>
        <p:blipFill>
          <a:blip r:embed="rId3"/>
          <a:stretch>
            <a:fillRect/>
          </a:stretch>
        </p:blipFill>
        <p:spPr>
          <a:xfrm>
            <a:off x="4513384" y="1919004"/>
            <a:ext cx="4259189" cy="3939750"/>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11970"/>
                                        </p:tgtEl>
                                        <p:attrNameLst>
                                          <p:attrName>style.visibility</p:attrName>
                                        </p:attrNameLst>
                                      </p:cBhvr>
                                      <p:to>
                                        <p:strVal val="visible"/>
                                      </p:to>
                                    </p:set>
                                    <p:animEffect transition="in" filter="fade">
                                      <p:cBhvr>
                                        <p:cTn id="7" dur="2000"/>
                                        <p:tgtEl>
                                          <p:spTgt spid="21197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11971"/>
                                        </p:tgtEl>
                                        <p:attrNameLst>
                                          <p:attrName>style.visibility</p:attrName>
                                        </p:attrNameLst>
                                      </p:cBhvr>
                                      <p:to>
                                        <p:strVal val="visible"/>
                                      </p:to>
                                    </p:set>
                                    <p:animEffect transition="in" filter="fade">
                                      <p:cBhvr>
                                        <p:cTn id="10" dur="2000"/>
                                        <p:tgtEl>
                                          <p:spTgt spid="2119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1970" grpId="0"/>
      <p:bldP spid="211971" grpId="0"/>
    </p:bldLst>
  </p:timing>
</p:sld>
</file>

<file path=ppt/slides/slide1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2994" name="Rectangle 1026"/>
          <p:cNvSpPr>
            <a:spLocks noGrp="1" noChangeArrowheads="1"/>
          </p:cNvSpPr>
          <p:nvPr>
            <p:ph type="title"/>
          </p:nvPr>
        </p:nvSpPr>
        <p:spPr/>
        <p:txBody>
          <a:bodyPr>
            <a:normAutofit fontScale="90000"/>
          </a:bodyPr>
          <a:lstStyle/>
          <a:p>
            <a:pPr eaLnBrk="1" hangingPunct="1"/>
            <a:r>
              <a:rPr lang="en-GB"/>
              <a:t>Stage 3. Deal With Demographic Data</a:t>
            </a:r>
          </a:p>
        </p:txBody>
      </p:sp>
      <p:sp>
        <p:nvSpPr>
          <p:cNvPr id="212995" name="Rectangle 1027"/>
          <p:cNvSpPr>
            <a:spLocks noGrp="1" noChangeArrowheads="1"/>
          </p:cNvSpPr>
          <p:nvPr>
            <p:ph idx="1"/>
          </p:nvPr>
        </p:nvSpPr>
        <p:spPr>
          <a:xfrm>
            <a:off x="1143000" y="1752600"/>
            <a:ext cx="7772400" cy="4114800"/>
          </a:xfrm>
        </p:spPr>
        <p:txBody>
          <a:bodyPr/>
          <a:lstStyle/>
          <a:p>
            <a:pPr eaLnBrk="1" hangingPunct="1">
              <a:lnSpc>
                <a:spcPct val="90000"/>
              </a:lnSpc>
            </a:pPr>
            <a:r>
              <a:rPr lang="en-GB" dirty="0">
                <a:solidFill>
                  <a:srgbClr val="FFFF00"/>
                </a:solidFill>
              </a:rPr>
              <a:t>Most qualitative studies include some quantitative data </a:t>
            </a:r>
            <a:r>
              <a:rPr lang="en-GB" dirty="0" smtClean="0">
                <a:solidFill>
                  <a:srgbClr val="FFFF00"/>
                </a:solidFill>
              </a:rPr>
              <a:t>(e.g. </a:t>
            </a:r>
            <a:r>
              <a:rPr lang="en-GB" dirty="0">
                <a:solidFill>
                  <a:srgbClr val="FFFF00"/>
                </a:solidFill>
              </a:rPr>
              <a:t>age, gender)</a:t>
            </a:r>
          </a:p>
          <a:p>
            <a:pPr eaLnBrk="1" hangingPunct="1">
              <a:lnSpc>
                <a:spcPct val="90000"/>
              </a:lnSpc>
            </a:pPr>
            <a:r>
              <a:rPr lang="en-GB" dirty="0"/>
              <a:t>Interval/ratio data </a:t>
            </a:r>
            <a:r>
              <a:rPr lang="en-GB" dirty="0" smtClean="0"/>
              <a:t>(e.g. </a:t>
            </a:r>
            <a:r>
              <a:rPr lang="en-GB" dirty="0"/>
              <a:t>age): mean/median, range, standard deviation</a:t>
            </a:r>
          </a:p>
          <a:p>
            <a:pPr eaLnBrk="1" hangingPunct="1">
              <a:lnSpc>
                <a:spcPct val="90000"/>
              </a:lnSpc>
            </a:pPr>
            <a:r>
              <a:rPr lang="en-GB" dirty="0">
                <a:solidFill>
                  <a:srgbClr val="FFFF00"/>
                </a:solidFill>
              </a:rPr>
              <a:t>Nominal data </a:t>
            </a:r>
            <a:r>
              <a:rPr lang="en-GB" dirty="0" smtClean="0">
                <a:solidFill>
                  <a:srgbClr val="FFFF00"/>
                </a:solidFill>
              </a:rPr>
              <a:t>(e.g. </a:t>
            </a:r>
            <a:r>
              <a:rPr lang="en-GB" dirty="0">
                <a:solidFill>
                  <a:srgbClr val="FFFF00"/>
                </a:solidFill>
              </a:rPr>
              <a:t>gender, grade,): mode, frequencies</a:t>
            </a:r>
          </a:p>
          <a:p>
            <a:pPr eaLnBrk="1" hangingPunct="1">
              <a:lnSpc>
                <a:spcPct val="90000"/>
              </a:lnSpc>
            </a:pPr>
            <a:r>
              <a:rPr lang="en-GB" dirty="0"/>
              <a:t>Think about how best to display this data </a:t>
            </a:r>
            <a:r>
              <a:rPr lang="en-GB" dirty="0" smtClean="0"/>
              <a:t>(e.g. </a:t>
            </a:r>
            <a:r>
              <a:rPr lang="en-GB" dirty="0"/>
              <a:t>table, bar chart, pie chart)</a:t>
            </a:r>
          </a:p>
        </p:txBody>
      </p:sp>
      <p:sp>
        <p:nvSpPr>
          <p:cNvPr id="103426" name="Footer Placeholder 4"/>
          <p:cNvSpPr>
            <a:spLocks noGrp="1"/>
          </p:cNvSpPr>
          <p:nvPr>
            <p:ph type="ftr" sz="quarter" idx="11"/>
          </p:nvPr>
        </p:nvSpPr>
        <p:spPr>
          <a:noFill/>
        </p:spPr>
        <p:txBody>
          <a:bodyPr/>
          <a:lstStyle/>
          <a:p>
            <a:r>
              <a:rPr lang="en-GB" smtClean="0"/>
              <a:t>CH2021 postgraduate</a:t>
            </a:r>
            <a:endParaRPr lang="en-GB"/>
          </a:p>
        </p:txBody>
      </p:sp>
      <p:sp>
        <p:nvSpPr>
          <p:cNvPr id="103427" name="Slide Number Placeholder 5"/>
          <p:cNvSpPr>
            <a:spLocks noGrp="1"/>
          </p:cNvSpPr>
          <p:nvPr>
            <p:ph type="sldNum" sz="quarter" idx="12"/>
          </p:nvPr>
        </p:nvSpPr>
        <p:spPr>
          <a:noFill/>
        </p:spPr>
        <p:txBody>
          <a:bodyPr/>
          <a:lstStyle/>
          <a:p>
            <a:fld id="{81A48C1F-EF6A-4455-9C06-B6B73BC1EE7F}" type="slidenum">
              <a:rPr lang="en-GB" smtClean="0"/>
              <a:pPr/>
              <a:t>130</a:t>
            </a:fld>
            <a:endParaRPr lang="en-GB"/>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12994"/>
                                        </p:tgtEl>
                                        <p:attrNameLst>
                                          <p:attrName>style.visibility</p:attrName>
                                        </p:attrNameLst>
                                      </p:cBhvr>
                                      <p:to>
                                        <p:strVal val="visible"/>
                                      </p:to>
                                    </p:set>
                                    <p:animEffect transition="in" filter="fade">
                                      <p:cBhvr>
                                        <p:cTn id="7" dur="2000"/>
                                        <p:tgtEl>
                                          <p:spTgt spid="21299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12995">
                                            <p:txEl>
                                              <p:pRg st="0" end="0"/>
                                            </p:txEl>
                                          </p:spTgt>
                                        </p:tgtEl>
                                        <p:attrNameLst>
                                          <p:attrName>style.visibility</p:attrName>
                                        </p:attrNameLst>
                                      </p:cBhvr>
                                      <p:to>
                                        <p:strVal val="visible"/>
                                      </p:to>
                                    </p:set>
                                    <p:animEffect transition="in" filter="fade">
                                      <p:cBhvr>
                                        <p:cTn id="10" dur="2000"/>
                                        <p:tgtEl>
                                          <p:spTgt spid="212995">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12995">
                                            <p:txEl>
                                              <p:pRg st="1" end="1"/>
                                            </p:txEl>
                                          </p:spTgt>
                                        </p:tgtEl>
                                        <p:attrNameLst>
                                          <p:attrName>style.visibility</p:attrName>
                                        </p:attrNameLst>
                                      </p:cBhvr>
                                      <p:to>
                                        <p:strVal val="visible"/>
                                      </p:to>
                                    </p:set>
                                    <p:animEffect transition="in" filter="fade">
                                      <p:cBhvr>
                                        <p:cTn id="15" dur="2000"/>
                                        <p:tgtEl>
                                          <p:spTgt spid="212995">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12995">
                                            <p:txEl>
                                              <p:pRg st="2" end="2"/>
                                            </p:txEl>
                                          </p:spTgt>
                                        </p:tgtEl>
                                        <p:attrNameLst>
                                          <p:attrName>style.visibility</p:attrName>
                                        </p:attrNameLst>
                                      </p:cBhvr>
                                      <p:to>
                                        <p:strVal val="visible"/>
                                      </p:to>
                                    </p:set>
                                    <p:animEffect transition="in" filter="fade">
                                      <p:cBhvr>
                                        <p:cTn id="20" dur="2000"/>
                                        <p:tgtEl>
                                          <p:spTgt spid="212995">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212995">
                                            <p:txEl>
                                              <p:pRg st="3" end="3"/>
                                            </p:txEl>
                                          </p:spTgt>
                                        </p:tgtEl>
                                        <p:attrNameLst>
                                          <p:attrName>style.visibility</p:attrName>
                                        </p:attrNameLst>
                                      </p:cBhvr>
                                      <p:to>
                                        <p:strVal val="visible"/>
                                      </p:to>
                                    </p:set>
                                    <p:animEffect transition="in" filter="fade">
                                      <p:cBhvr>
                                        <p:cTn id="25" dur="2000"/>
                                        <p:tgtEl>
                                          <p:spTgt spid="212995">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 presetClass="entr" presetSubtype="0" fill="hold" grpId="1" nodeType="clickEffect">
                                  <p:stCondLst>
                                    <p:cond delay="0"/>
                                  </p:stCondLst>
                                  <p:childTnLst>
                                    <p:set>
                                      <p:cBhvr>
                                        <p:cTn id="29" dur="1" fill="hold">
                                          <p:stCondLst>
                                            <p:cond delay="0"/>
                                          </p:stCondLst>
                                        </p:cTn>
                                        <p:tgtEl>
                                          <p:spTgt spid="212995">
                                            <p:txEl>
                                              <p:pRg st="0" end="0"/>
                                            </p:txEl>
                                          </p:spTgt>
                                        </p:tgtEl>
                                        <p:attrNameLst>
                                          <p:attrName>style.visibility</p:attrName>
                                        </p:attrNameLst>
                                      </p:cBhvr>
                                      <p:to>
                                        <p:strVal val="visible"/>
                                      </p:to>
                                    </p:set>
                                  </p:childTnLst>
                                </p:cTn>
                              </p:par>
                            </p:childTnLst>
                          </p:cTn>
                        </p:par>
                      </p:childTnLst>
                    </p:cTn>
                  </p:par>
                  <p:par>
                    <p:cTn id="30" fill="hold">
                      <p:stCondLst>
                        <p:cond delay="indefinite"/>
                      </p:stCondLst>
                      <p:childTnLst>
                        <p:par>
                          <p:cTn id="31" fill="hold">
                            <p:stCondLst>
                              <p:cond delay="0"/>
                            </p:stCondLst>
                            <p:childTnLst>
                              <p:par>
                                <p:cTn id="32" presetID="1" presetClass="entr" presetSubtype="0" fill="hold" grpId="1" nodeType="clickEffect">
                                  <p:stCondLst>
                                    <p:cond delay="0"/>
                                  </p:stCondLst>
                                  <p:childTnLst>
                                    <p:set>
                                      <p:cBhvr>
                                        <p:cTn id="33" dur="1" fill="hold">
                                          <p:stCondLst>
                                            <p:cond delay="0"/>
                                          </p:stCondLst>
                                        </p:cTn>
                                        <p:tgtEl>
                                          <p:spTgt spid="212995">
                                            <p:txEl>
                                              <p:pRg st="1" end="1"/>
                                            </p:txEl>
                                          </p:spTgt>
                                        </p:tgtEl>
                                        <p:attrNameLst>
                                          <p:attrName>style.visibility</p:attrName>
                                        </p:attrNameLst>
                                      </p:cBhvr>
                                      <p:to>
                                        <p:strVal val="visible"/>
                                      </p:to>
                                    </p:set>
                                  </p:childTnLst>
                                </p:cTn>
                              </p:par>
                            </p:childTnLst>
                          </p:cTn>
                        </p:par>
                      </p:childTnLst>
                    </p:cTn>
                  </p:par>
                  <p:par>
                    <p:cTn id="34" fill="hold">
                      <p:stCondLst>
                        <p:cond delay="indefinite"/>
                      </p:stCondLst>
                      <p:childTnLst>
                        <p:par>
                          <p:cTn id="35" fill="hold">
                            <p:stCondLst>
                              <p:cond delay="0"/>
                            </p:stCondLst>
                            <p:childTnLst>
                              <p:par>
                                <p:cTn id="36" presetID="1" presetClass="entr" presetSubtype="0" fill="hold" grpId="1" nodeType="clickEffect">
                                  <p:stCondLst>
                                    <p:cond delay="0"/>
                                  </p:stCondLst>
                                  <p:childTnLst>
                                    <p:set>
                                      <p:cBhvr>
                                        <p:cTn id="37" dur="1" fill="hold">
                                          <p:stCondLst>
                                            <p:cond delay="0"/>
                                          </p:stCondLst>
                                        </p:cTn>
                                        <p:tgtEl>
                                          <p:spTgt spid="212995">
                                            <p:txEl>
                                              <p:pRg st="2" end="2"/>
                                            </p:txEl>
                                          </p:spTgt>
                                        </p:tgtEl>
                                        <p:attrNameLst>
                                          <p:attrName>style.visibility</p:attrName>
                                        </p:attrNameLst>
                                      </p:cBhvr>
                                      <p:to>
                                        <p:strVal val="visible"/>
                                      </p:to>
                                    </p:set>
                                  </p:childTnLst>
                                </p:cTn>
                              </p:par>
                            </p:childTnLst>
                          </p:cTn>
                        </p:par>
                      </p:childTnLst>
                    </p:cTn>
                  </p:par>
                  <p:par>
                    <p:cTn id="38" fill="hold">
                      <p:stCondLst>
                        <p:cond delay="indefinite"/>
                      </p:stCondLst>
                      <p:childTnLst>
                        <p:par>
                          <p:cTn id="39" fill="hold">
                            <p:stCondLst>
                              <p:cond delay="0"/>
                            </p:stCondLst>
                            <p:childTnLst>
                              <p:par>
                                <p:cTn id="40" presetID="1" presetClass="entr" presetSubtype="0" fill="hold" grpId="1" nodeType="clickEffect">
                                  <p:stCondLst>
                                    <p:cond delay="0"/>
                                  </p:stCondLst>
                                  <p:childTnLst>
                                    <p:set>
                                      <p:cBhvr>
                                        <p:cTn id="41" dur="1" fill="hold">
                                          <p:stCondLst>
                                            <p:cond delay="0"/>
                                          </p:stCondLst>
                                        </p:cTn>
                                        <p:tgtEl>
                                          <p:spTgt spid="21299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2994" grpId="0"/>
      <p:bldP spid="212995" grpId="0" build="p"/>
      <p:bldP spid="212995" grpId="1" build="p"/>
    </p:bldLst>
  </p:timing>
</p:sld>
</file>

<file path=ppt/slides/slide1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4018" name="Rectangle 2"/>
          <p:cNvSpPr>
            <a:spLocks noGrp="1" noChangeArrowheads="1"/>
          </p:cNvSpPr>
          <p:nvPr>
            <p:ph type="title"/>
          </p:nvPr>
        </p:nvSpPr>
        <p:spPr/>
        <p:txBody>
          <a:bodyPr>
            <a:normAutofit fontScale="90000"/>
          </a:bodyPr>
          <a:lstStyle/>
          <a:p>
            <a:pPr eaLnBrk="1" hangingPunct="1"/>
            <a:r>
              <a:rPr lang="en-GB"/>
              <a:t>Stage 4. Carry Out Your Qualitative Analysis</a:t>
            </a:r>
          </a:p>
        </p:txBody>
      </p:sp>
      <p:sp>
        <p:nvSpPr>
          <p:cNvPr id="214019" name="Rectangle 3"/>
          <p:cNvSpPr>
            <a:spLocks noGrp="1" noChangeArrowheads="1"/>
          </p:cNvSpPr>
          <p:nvPr>
            <p:ph idx="1"/>
          </p:nvPr>
        </p:nvSpPr>
        <p:spPr/>
        <p:txBody>
          <a:bodyPr/>
          <a:lstStyle/>
          <a:p>
            <a:pPr eaLnBrk="1" hangingPunct="1"/>
            <a:r>
              <a:rPr lang="en-GB" dirty="0"/>
              <a:t>Content analysis</a:t>
            </a:r>
          </a:p>
          <a:p>
            <a:pPr eaLnBrk="1" hangingPunct="1"/>
            <a:r>
              <a:rPr lang="en-GB" dirty="0"/>
              <a:t>Thematic analysis</a:t>
            </a:r>
          </a:p>
          <a:p>
            <a:pPr eaLnBrk="1" hangingPunct="1"/>
            <a:r>
              <a:rPr lang="en-GB" dirty="0"/>
              <a:t>(Analysis of focus group data)</a:t>
            </a:r>
          </a:p>
          <a:p>
            <a:pPr eaLnBrk="1" hangingPunct="1"/>
            <a:r>
              <a:rPr lang="en-GB" dirty="0"/>
              <a:t>‘</a:t>
            </a:r>
            <a:r>
              <a:rPr lang="en-GB" dirty="0">
                <a:solidFill>
                  <a:srgbClr val="FFFF00"/>
                </a:solidFill>
              </a:rPr>
              <a:t>Methodology specific analyses’ </a:t>
            </a:r>
            <a:r>
              <a:rPr lang="en-GB" dirty="0" smtClean="0">
                <a:solidFill>
                  <a:srgbClr val="FFFF00"/>
                </a:solidFill>
              </a:rPr>
              <a:t>e.g. </a:t>
            </a:r>
            <a:r>
              <a:rPr lang="en-GB" dirty="0">
                <a:solidFill>
                  <a:srgbClr val="FFFF00"/>
                </a:solidFill>
              </a:rPr>
              <a:t>discourse analysis, grounded theory, narrative analysis</a:t>
            </a:r>
          </a:p>
        </p:txBody>
      </p:sp>
      <p:sp>
        <p:nvSpPr>
          <p:cNvPr id="104450" name="Footer Placeholder 4"/>
          <p:cNvSpPr>
            <a:spLocks noGrp="1"/>
          </p:cNvSpPr>
          <p:nvPr>
            <p:ph type="ftr" sz="quarter" idx="11"/>
          </p:nvPr>
        </p:nvSpPr>
        <p:spPr>
          <a:noFill/>
        </p:spPr>
        <p:txBody>
          <a:bodyPr/>
          <a:lstStyle/>
          <a:p>
            <a:r>
              <a:rPr lang="en-GB" smtClean="0"/>
              <a:t>CH2021 postgraduate</a:t>
            </a:r>
            <a:endParaRPr lang="en-GB"/>
          </a:p>
        </p:txBody>
      </p:sp>
      <p:sp>
        <p:nvSpPr>
          <p:cNvPr id="104451" name="Slide Number Placeholder 5"/>
          <p:cNvSpPr>
            <a:spLocks noGrp="1"/>
          </p:cNvSpPr>
          <p:nvPr>
            <p:ph type="sldNum" sz="quarter" idx="12"/>
          </p:nvPr>
        </p:nvSpPr>
        <p:spPr>
          <a:noFill/>
        </p:spPr>
        <p:txBody>
          <a:bodyPr/>
          <a:lstStyle/>
          <a:p>
            <a:fld id="{E08155AC-35B3-45AB-9F73-09F13D2173D0}" type="slidenum">
              <a:rPr lang="en-GB" smtClean="0"/>
              <a:pPr/>
              <a:t>131</a:t>
            </a:fld>
            <a:endParaRPr lang="en-GB"/>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14018"/>
                                        </p:tgtEl>
                                        <p:attrNameLst>
                                          <p:attrName>style.visibility</p:attrName>
                                        </p:attrNameLst>
                                      </p:cBhvr>
                                      <p:to>
                                        <p:strVal val="visible"/>
                                      </p:to>
                                    </p:set>
                                    <p:animEffect transition="in" filter="fade">
                                      <p:cBhvr>
                                        <p:cTn id="7" dur="2000"/>
                                        <p:tgtEl>
                                          <p:spTgt spid="21401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14019">
                                            <p:txEl>
                                              <p:pRg st="0" end="0"/>
                                            </p:txEl>
                                          </p:spTgt>
                                        </p:tgtEl>
                                        <p:attrNameLst>
                                          <p:attrName>style.visibility</p:attrName>
                                        </p:attrNameLst>
                                      </p:cBhvr>
                                      <p:to>
                                        <p:strVal val="visible"/>
                                      </p:to>
                                    </p:set>
                                    <p:animEffect transition="in" filter="fade">
                                      <p:cBhvr>
                                        <p:cTn id="10" dur="2000"/>
                                        <p:tgtEl>
                                          <p:spTgt spid="214019">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14019">
                                            <p:txEl>
                                              <p:pRg st="1" end="1"/>
                                            </p:txEl>
                                          </p:spTgt>
                                        </p:tgtEl>
                                        <p:attrNameLst>
                                          <p:attrName>style.visibility</p:attrName>
                                        </p:attrNameLst>
                                      </p:cBhvr>
                                      <p:to>
                                        <p:strVal val="visible"/>
                                      </p:to>
                                    </p:set>
                                    <p:animEffect transition="in" filter="fade">
                                      <p:cBhvr>
                                        <p:cTn id="15" dur="2000"/>
                                        <p:tgtEl>
                                          <p:spTgt spid="214019">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14019">
                                            <p:txEl>
                                              <p:pRg st="2" end="2"/>
                                            </p:txEl>
                                          </p:spTgt>
                                        </p:tgtEl>
                                        <p:attrNameLst>
                                          <p:attrName>style.visibility</p:attrName>
                                        </p:attrNameLst>
                                      </p:cBhvr>
                                      <p:to>
                                        <p:strVal val="visible"/>
                                      </p:to>
                                    </p:set>
                                    <p:animEffect transition="in" filter="fade">
                                      <p:cBhvr>
                                        <p:cTn id="20" dur="2000"/>
                                        <p:tgtEl>
                                          <p:spTgt spid="214019">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214019">
                                            <p:txEl>
                                              <p:pRg st="3" end="3"/>
                                            </p:txEl>
                                          </p:spTgt>
                                        </p:tgtEl>
                                        <p:attrNameLst>
                                          <p:attrName>style.visibility</p:attrName>
                                        </p:attrNameLst>
                                      </p:cBhvr>
                                      <p:to>
                                        <p:strVal val="visible"/>
                                      </p:to>
                                    </p:set>
                                    <p:animEffect transition="in" filter="fade">
                                      <p:cBhvr>
                                        <p:cTn id="25" dur="2000"/>
                                        <p:tgtEl>
                                          <p:spTgt spid="214019">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 presetClass="entr" presetSubtype="0" fill="hold" grpId="1" nodeType="clickEffect">
                                  <p:stCondLst>
                                    <p:cond delay="0"/>
                                  </p:stCondLst>
                                  <p:childTnLst>
                                    <p:set>
                                      <p:cBhvr>
                                        <p:cTn id="29" dur="1" fill="hold">
                                          <p:stCondLst>
                                            <p:cond delay="0"/>
                                          </p:stCondLst>
                                        </p:cTn>
                                        <p:tgtEl>
                                          <p:spTgt spid="214019">
                                            <p:txEl>
                                              <p:pRg st="0" end="0"/>
                                            </p:txEl>
                                          </p:spTgt>
                                        </p:tgtEl>
                                        <p:attrNameLst>
                                          <p:attrName>style.visibility</p:attrName>
                                        </p:attrNameLst>
                                      </p:cBhvr>
                                      <p:to>
                                        <p:strVal val="visible"/>
                                      </p:to>
                                    </p:set>
                                  </p:childTnLst>
                                </p:cTn>
                              </p:par>
                            </p:childTnLst>
                          </p:cTn>
                        </p:par>
                      </p:childTnLst>
                    </p:cTn>
                  </p:par>
                  <p:par>
                    <p:cTn id="30" fill="hold">
                      <p:stCondLst>
                        <p:cond delay="indefinite"/>
                      </p:stCondLst>
                      <p:childTnLst>
                        <p:par>
                          <p:cTn id="31" fill="hold">
                            <p:stCondLst>
                              <p:cond delay="0"/>
                            </p:stCondLst>
                            <p:childTnLst>
                              <p:par>
                                <p:cTn id="32" presetID="1" presetClass="entr" presetSubtype="0" fill="hold" grpId="1" nodeType="clickEffect">
                                  <p:stCondLst>
                                    <p:cond delay="0"/>
                                  </p:stCondLst>
                                  <p:childTnLst>
                                    <p:set>
                                      <p:cBhvr>
                                        <p:cTn id="33" dur="1" fill="hold">
                                          <p:stCondLst>
                                            <p:cond delay="0"/>
                                          </p:stCondLst>
                                        </p:cTn>
                                        <p:tgtEl>
                                          <p:spTgt spid="214019">
                                            <p:txEl>
                                              <p:pRg st="1" end="1"/>
                                            </p:txEl>
                                          </p:spTgt>
                                        </p:tgtEl>
                                        <p:attrNameLst>
                                          <p:attrName>style.visibility</p:attrName>
                                        </p:attrNameLst>
                                      </p:cBhvr>
                                      <p:to>
                                        <p:strVal val="visible"/>
                                      </p:to>
                                    </p:set>
                                  </p:childTnLst>
                                </p:cTn>
                              </p:par>
                            </p:childTnLst>
                          </p:cTn>
                        </p:par>
                      </p:childTnLst>
                    </p:cTn>
                  </p:par>
                  <p:par>
                    <p:cTn id="34" fill="hold">
                      <p:stCondLst>
                        <p:cond delay="indefinite"/>
                      </p:stCondLst>
                      <p:childTnLst>
                        <p:par>
                          <p:cTn id="35" fill="hold">
                            <p:stCondLst>
                              <p:cond delay="0"/>
                            </p:stCondLst>
                            <p:childTnLst>
                              <p:par>
                                <p:cTn id="36" presetID="1" presetClass="entr" presetSubtype="0" fill="hold" grpId="1" nodeType="clickEffect">
                                  <p:stCondLst>
                                    <p:cond delay="0"/>
                                  </p:stCondLst>
                                  <p:childTnLst>
                                    <p:set>
                                      <p:cBhvr>
                                        <p:cTn id="37" dur="1" fill="hold">
                                          <p:stCondLst>
                                            <p:cond delay="0"/>
                                          </p:stCondLst>
                                        </p:cTn>
                                        <p:tgtEl>
                                          <p:spTgt spid="214019">
                                            <p:txEl>
                                              <p:pRg st="2" end="2"/>
                                            </p:txEl>
                                          </p:spTgt>
                                        </p:tgtEl>
                                        <p:attrNameLst>
                                          <p:attrName>style.visibility</p:attrName>
                                        </p:attrNameLst>
                                      </p:cBhvr>
                                      <p:to>
                                        <p:strVal val="visible"/>
                                      </p:to>
                                    </p:set>
                                  </p:childTnLst>
                                </p:cTn>
                              </p:par>
                            </p:childTnLst>
                          </p:cTn>
                        </p:par>
                      </p:childTnLst>
                    </p:cTn>
                  </p:par>
                  <p:par>
                    <p:cTn id="38" fill="hold">
                      <p:stCondLst>
                        <p:cond delay="indefinite"/>
                      </p:stCondLst>
                      <p:childTnLst>
                        <p:par>
                          <p:cTn id="39" fill="hold">
                            <p:stCondLst>
                              <p:cond delay="0"/>
                            </p:stCondLst>
                            <p:childTnLst>
                              <p:par>
                                <p:cTn id="40" presetID="1" presetClass="entr" presetSubtype="0" fill="hold" grpId="1" nodeType="clickEffect">
                                  <p:stCondLst>
                                    <p:cond delay="0"/>
                                  </p:stCondLst>
                                  <p:childTnLst>
                                    <p:set>
                                      <p:cBhvr>
                                        <p:cTn id="41" dur="1" fill="hold">
                                          <p:stCondLst>
                                            <p:cond delay="0"/>
                                          </p:stCondLst>
                                        </p:cTn>
                                        <p:tgtEl>
                                          <p:spTgt spid="21401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4018" grpId="0"/>
      <p:bldP spid="214019" grpId="0" build="p"/>
      <p:bldP spid="214019" grpId="1" build="p"/>
    </p:bldLst>
  </p:timing>
</p:sld>
</file>

<file path=ppt/slides/slide1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5282" name="Rectangle 2"/>
          <p:cNvSpPr>
            <a:spLocks noGrp="1" noChangeArrowheads="1"/>
          </p:cNvSpPr>
          <p:nvPr>
            <p:ph type="title"/>
          </p:nvPr>
        </p:nvSpPr>
        <p:spPr/>
        <p:txBody>
          <a:bodyPr>
            <a:normAutofit fontScale="90000"/>
          </a:bodyPr>
          <a:lstStyle/>
          <a:p>
            <a:pPr eaLnBrk="1" hangingPunct="1"/>
            <a:r>
              <a:rPr lang="en-GB"/>
              <a:t>Common Difficulties/ Problems ...</a:t>
            </a:r>
          </a:p>
        </p:txBody>
      </p:sp>
      <p:sp>
        <p:nvSpPr>
          <p:cNvPr id="225283" name="Rectangle 3"/>
          <p:cNvSpPr>
            <a:spLocks noGrp="1" noChangeArrowheads="1"/>
          </p:cNvSpPr>
          <p:nvPr>
            <p:ph idx="1"/>
          </p:nvPr>
        </p:nvSpPr>
        <p:spPr/>
        <p:txBody>
          <a:bodyPr/>
          <a:lstStyle/>
          <a:p>
            <a:pPr eaLnBrk="1" hangingPunct="1"/>
            <a:r>
              <a:rPr lang="en-GB" dirty="0"/>
              <a:t>Can’t find in books ‘How to do it’</a:t>
            </a:r>
          </a:p>
          <a:p>
            <a:pPr eaLnBrk="1" hangingPunct="1"/>
            <a:r>
              <a:rPr lang="en-GB" dirty="0">
                <a:solidFill>
                  <a:srgbClr val="FFFF00"/>
                </a:solidFill>
              </a:rPr>
              <a:t>Underestimate how long it takes to turn </a:t>
            </a:r>
            <a:r>
              <a:rPr lang="en-GB" dirty="0" smtClean="0">
                <a:solidFill>
                  <a:srgbClr val="FFFF00"/>
                </a:solidFill>
              </a:rPr>
              <a:t>recorded </a:t>
            </a:r>
            <a:r>
              <a:rPr lang="en-GB" dirty="0">
                <a:solidFill>
                  <a:srgbClr val="FFFF00"/>
                </a:solidFill>
              </a:rPr>
              <a:t>data into text</a:t>
            </a:r>
          </a:p>
          <a:p>
            <a:pPr eaLnBrk="1" hangingPunct="1"/>
            <a:r>
              <a:rPr lang="en-GB" dirty="0"/>
              <a:t>time to analyse properly</a:t>
            </a:r>
          </a:p>
          <a:p>
            <a:pPr eaLnBrk="1" hangingPunct="1"/>
            <a:r>
              <a:rPr lang="en-GB" dirty="0">
                <a:solidFill>
                  <a:srgbClr val="FFFF00"/>
                </a:solidFill>
              </a:rPr>
              <a:t>Completed analysis </a:t>
            </a:r>
            <a:endParaRPr lang="en-GB" dirty="0" smtClean="0">
              <a:solidFill>
                <a:srgbClr val="FFFF00"/>
              </a:solidFill>
            </a:endParaRPr>
          </a:p>
          <a:p>
            <a:pPr lvl="1"/>
            <a:r>
              <a:rPr lang="en-GB" dirty="0" err="1" smtClean="0">
                <a:solidFill>
                  <a:srgbClr val="FFFF00"/>
                </a:solidFill>
              </a:rPr>
              <a:t>i</a:t>
            </a:r>
            <a:r>
              <a:rPr lang="en-GB" dirty="0">
                <a:solidFill>
                  <a:srgbClr val="FFFF00"/>
                </a:solidFill>
              </a:rPr>
              <a:t>) seems like common sense or </a:t>
            </a:r>
          </a:p>
          <a:p>
            <a:pPr lvl="1"/>
            <a:r>
              <a:rPr lang="en-GB" dirty="0" smtClean="0">
                <a:solidFill>
                  <a:srgbClr val="FFFF00"/>
                </a:solidFill>
              </a:rPr>
              <a:t>ii</a:t>
            </a:r>
            <a:r>
              <a:rPr lang="en-GB" dirty="0">
                <a:solidFill>
                  <a:srgbClr val="FFFF00"/>
                </a:solidFill>
              </a:rPr>
              <a:t>) feels like it is invented</a:t>
            </a:r>
          </a:p>
        </p:txBody>
      </p:sp>
      <p:sp>
        <p:nvSpPr>
          <p:cNvPr id="113666" name="Footer Placeholder 4"/>
          <p:cNvSpPr>
            <a:spLocks noGrp="1"/>
          </p:cNvSpPr>
          <p:nvPr>
            <p:ph type="ftr" sz="quarter" idx="11"/>
          </p:nvPr>
        </p:nvSpPr>
        <p:spPr>
          <a:noFill/>
        </p:spPr>
        <p:txBody>
          <a:bodyPr/>
          <a:lstStyle/>
          <a:p>
            <a:r>
              <a:rPr lang="en-GB" smtClean="0"/>
              <a:t>CH2021 postgraduate</a:t>
            </a:r>
            <a:endParaRPr lang="en-GB"/>
          </a:p>
        </p:txBody>
      </p:sp>
      <p:sp>
        <p:nvSpPr>
          <p:cNvPr id="113667" name="Slide Number Placeholder 5"/>
          <p:cNvSpPr>
            <a:spLocks noGrp="1"/>
          </p:cNvSpPr>
          <p:nvPr>
            <p:ph type="sldNum" sz="quarter" idx="12"/>
          </p:nvPr>
        </p:nvSpPr>
        <p:spPr>
          <a:noFill/>
        </p:spPr>
        <p:txBody>
          <a:bodyPr/>
          <a:lstStyle/>
          <a:p>
            <a:fld id="{4D16BF58-89BE-4F30-B0B6-AFC0DC4F00E3}" type="slidenum">
              <a:rPr lang="en-GB" smtClean="0"/>
              <a:pPr/>
              <a:t>132</a:t>
            </a:fld>
            <a:endParaRPr lang="en-GB"/>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25282"/>
                                        </p:tgtEl>
                                        <p:attrNameLst>
                                          <p:attrName>style.visibility</p:attrName>
                                        </p:attrNameLst>
                                      </p:cBhvr>
                                      <p:to>
                                        <p:strVal val="visible"/>
                                      </p:to>
                                    </p:set>
                                    <p:animEffect transition="in" filter="fade">
                                      <p:cBhvr>
                                        <p:cTn id="7" dur="2000"/>
                                        <p:tgtEl>
                                          <p:spTgt spid="22528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25283">
                                            <p:txEl>
                                              <p:pRg st="0" end="0"/>
                                            </p:txEl>
                                          </p:spTgt>
                                        </p:tgtEl>
                                        <p:attrNameLst>
                                          <p:attrName>style.visibility</p:attrName>
                                        </p:attrNameLst>
                                      </p:cBhvr>
                                      <p:to>
                                        <p:strVal val="visible"/>
                                      </p:to>
                                    </p:set>
                                    <p:animEffect transition="in" filter="fade">
                                      <p:cBhvr>
                                        <p:cTn id="10" dur="2000"/>
                                        <p:tgtEl>
                                          <p:spTgt spid="22528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25283">
                                            <p:txEl>
                                              <p:pRg st="1" end="1"/>
                                            </p:txEl>
                                          </p:spTgt>
                                        </p:tgtEl>
                                        <p:attrNameLst>
                                          <p:attrName>style.visibility</p:attrName>
                                        </p:attrNameLst>
                                      </p:cBhvr>
                                      <p:to>
                                        <p:strVal val="visible"/>
                                      </p:to>
                                    </p:set>
                                    <p:animEffect transition="in" filter="fade">
                                      <p:cBhvr>
                                        <p:cTn id="15" dur="2000"/>
                                        <p:tgtEl>
                                          <p:spTgt spid="22528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25283">
                                            <p:txEl>
                                              <p:pRg st="2" end="2"/>
                                            </p:txEl>
                                          </p:spTgt>
                                        </p:tgtEl>
                                        <p:attrNameLst>
                                          <p:attrName>style.visibility</p:attrName>
                                        </p:attrNameLst>
                                      </p:cBhvr>
                                      <p:to>
                                        <p:strVal val="visible"/>
                                      </p:to>
                                    </p:set>
                                    <p:animEffect transition="in" filter="fade">
                                      <p:cBhvr>
                                        <p:cTn id="20" dur="2000"/>
                                        <p:tgtEl>
                                          <p:spTgt spid="22528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225283">
                                            <p:txEl>
                                              <p:pRg st="3" end="3"/>
                                            </p:txEl>
                                          </p:spTgt>
                                        </p:tgtEl>
                                        <p:attrNameLst>
                                          <p:attrName>style.visibility</p:attrName>
                                        </p:attrNameLst>
                                      </p:cBhvr>
                                      <p:to>
                                        <p:strVal val="visible"/>
                                      </p:to>
                                    </p:set>
                                    <p:animEffect transition="in" filter="fade">
                                      <p:cBhvr>
                                        <p:cTn id="25" dur="2000"/>
                                        <p:tgtEl>
                                          <p:spTgt spid="225283">
                                            <p:txEl>
                                              <p:pRg st="3" end="3"/>
                                            </p:tx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225283">
                                            <p:txEl>
                                              <p:pRg st="4" end="4"/>
                                            </p:txEl>
                                          </p:spTgt>
                                        </p:tgtEl>
                                        <p:attrNameLst>
                                          <p:attrName>style.visibility</p:attrName>
                                        </p:attrNameLst>
                                      </p:cBhvr>
                                      <p:to>
                                        <p:strVal val="visible"/>
                                      </p:to>
                                    </p:set>
                                    <p:animEffect transition="in" filter="fade">
                                      <p:cBhvr>
                                        <p:cTn id="28" dur="2000"/>
                                        <p:tgtEl>
                                          <p:spTgt spid="225283">
                                            <p:txEl>
                                              <p:pRg st="4" end="4"/>
                                            </p:tx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25283">
                                            <p:txEl>
                                              <p:pRg st="5" end="5"/>
                                            </p:txEl>
                                          </p:spTgt>
                                        </p:tgtEl>
                                        <p:attrNameLst>
                                          <p:attrName>style.visibility</p:attrName>
                                        </p:attrNameLst>
                                      </p:cBhvr>
                                      <p:to>
                                        <p:strVal val="visible"/>
                                      </p:to>
                                    </p:set>
                                    <p:animEffect transition="in" filter="fade">
                                      <p:cBhvr>
                                        <p:cTn id="31" dur="2000"/>
                                        <p:tgtEl>
                                          <p:spTgt spid="225283">
                                            <p:txEl>
                                              <p:pRg st="5" end="5"/>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 presetClass="entr" presetSubtype="0" fill="hold" grpId="1" nodeType="clickEffect">
                                  <p:stCondLst>
                                    <p:cond delay="0"/>
                                  </p:stCondLst>
                                  <p:childTnLst>
                                    <p:set>
                                      <p:cBhvr>
                                        <p:cTn id="35" dur="1" fill="hold">
                                          <p:stCondLst>
                                            <p:cond delay="0"/>
                                          </p:stCondLst>
                                        </p:cTn>
                                        <p:tgtEl>
                                          <p:spTgt spid="225283">
                                            <p:txEl>
                                              <p:pRg st="0" end="0"/>
                                            </p:txEl>
                                          </p:spTgt>
                                        </p:tgtEl>
                                        <p:attrNameLst>
                                          <p:attrName>style.visibility</p:attrName>
                                        </p:attrNameLst>
                                      </p:cBhvr>
                                      <p:to>
                                        <p:strVal val="visible"/>
                                      </p:to>
                                    </p:set>
                                  </p:childTnLst>
                                </p:cTn>
                              </p:par>
                            </p:childTnLst>
                          </p:cTn>
                        </p:par>
                      </p:childTnLst>
                    </p:cTn>
                  </p:par>
                  <p:par>
                    <p:cTn id="36" fill="hold">
                      <p:stCondLst>
                        <p:cond delay="indefinite"/>
                      </p:stCondLst>
                      <p:childTnLst>
                        <p:par>
                          <p:cTn id="37" fill="hold">
                            <p:stCondLst>
                              <p:cond delay="0"/>
                            </p:stCondLst>
                            <p:childTnLst>
                              <p:par>
                                <p:cTn id="38" presetID="1" presetClass="entr" presetSubtype="0" fill="hold" grpId="1" nodeType="clickEffect">
                                  <p:stCondLst>
                                    <p:cond delay="0"/>
                                  </p:stCondLst>
                                  <p:childTnLst>
                                    <p:set>
                                      <p:cBhvr>
                                        <p:cTn id="39" dur="1" fill="hold">
                                          <p:stCondLst>
                                            <p:cond delay="0"/>
                                          </p:stCondLst>
                                        </p:cTn>
                                        <p:tgtEl>
                                          <p:spTgt spid="225283">
                                            <p:txEl>
                                              <p:pRg st="1" end="1"/>
                                            </p:txEl>
                                          </p:spTgt>
                                        </p:tgtEl>
                                        <p:attrNameLst>
                                          <p:attrName>style.visibility</p:attrName>
                                        </p:attrNameLst>
                                      </p:cBhvr>
                                      <p:to>
                                        <p:strVal val="visible"/>
                                      </p:to>
                                    </p:set>
                                  </p:childTnLst>
                                </p:cTn>
                              </p:par>
                            </p:childTnLst>
                          </p:cTn>
                        </p:par>
                      </p:childTnLst>
                    </p:cTn>
                  </p:par>
                  <p:par>
                    <p:cTn id="40" fill="hold">
                      <p:stCondLst>
                        <p:cond delay="indefinite"/>
                      </p:stCondLst>
                      <p:childTnLst>
                        <p:par>
                          <p:cTn id="41" fill="hold">
                            <p:stCondLst>
                              <p:cond delay="0"/>
                            </p:stCondLst>
                            <p:childTnLst>
                              <p:par>
                                <p:cTn id="42" presetID="1" presetClass="entr" presetSubtype="0" fill="hold" grpId="1" nodeType="clickEffect">
                                  <p:stCondLst>
                                    <p:cond delay="0"/>
                                  </p:stCondLst>
                                  <p:childTnLst>
                                    <p:set>
                                      <p:cBhvr>
                                        <p:cTn id="43" dur="1" fill="hold">
                                          <p:stCondLst>
                                            <p:cond delay="0"/>
                                          </p:stCondLst>
                                        </p:cTn>
                                        <p:tgtEl>
                                          <p:spTgt spid="225283">
                                            <p:txEl>
                                              <p:pRg st="2" end="2"/>
                                            </p:txEl>
                                          </p:spTgt>
                                        </p:tgtEl>
                                        <p:attrNameLst>
                                          <p:attrName>style.visibility</p:attrName>
                                        </p:attrNameLst>
                                      </p:cBhvr>
                                      <p:to>
                                        <p:strVal val="visible"/>
                                      </p:to>
                                    </p:set>
                                  </p:childTnLst>
                                </p:cTn>
                              </p:par>
                            </p:childTnLst>
                          </p:cTn>
                        </p:par>
                      </p:childTnLst>
                    </p:cTn>
                  </p:par>
                  <p:par>
                    <p:cTn id="44" fill="hold">
                      <p:stCondLst>
                        <p:cond delay="indefinite"/>
                      </p:stCondLst>
                      <p:childTnLst>
                        <p:par>
                          <p:cTn id="45" fill="hold">
                            <p:stCondLst>
                              <p:cond delay="0"/>
                            </p:stCondLst>
                            <p:childTnLst>
                              <p:par>
                                <p:cTn id="46" presetID="1" presetClass="entr" presetSubtype="0" fill="hold" grpId="1" nodeType="clickEffect">
                                  <p:stCondLst>
                                    <p:cond delay="0"/>
                                  </p:stCondLst>
                                  <p:childTnLst>
                                    <p:set>
                                      <p:cBhvr>
                                        <p:cTn id="47" dur="1" fill="hold">
                                          <p:stCondLst>
                                            <p:cond delay="0"/>
                                          </p:stCondLst>
                                        </p:cTn>
                                        <p:tgtEl>
                                          <p:spTgt spid="225283">
                                            <p:txEl>
                                              <p:pRg st="3" end="3"/>
                                            </p:txEl>
                                          </p:spTgt>
                                        </p:tgtEl>
                                        <p:attrNameLst>
                                          <p:attrName>style.visibility</p:attrName>
                                        </p:attrNameLst>
                                      </p:cBhvr>
                                      <p:to>
                                        <p:strVal val="visible"/>
                                      </p:to>
                                    </p:set>
                                  </p:childTnLst>
                                </p:cTn>
                              </p:par>
                              <p:par>
                                <p:cTn id="48" presetID="1" presetClass="entr" presetSubtype="0" fill="hold" grpId="1" nodeType="withEffect">
                                  <p:stCondLst>
                                    <p:cond delay="0"/>
                                  </p:stCondLst>
                                  <p:childTnLst>
                                    <p:set>
                                      <p:cBhvr>
                                        <p:cTn id="49" dur="1" fill="hold">
                                          <p:stCondLst>
                                            <p:cond delay="0"/>
                                          </p:stCondLst>
                                        </p:cTn>
                                        <p:tgtEl>
                                          <p:spTgt spid="225283">
                                            <p:txEl>
                                              <p:pRg st="4" end="4"/>
                                            </p:txEl>
                                          </p:spTgt>
                                        </p:tgtEl>
                                        <p:attrNameLst>
                                          <p:attrName>style.visibility</p:attrName>
                                        </p:attrNameLst>
                                      </p:cBhvr>
                                      <p:to>
                                        <p:strVal val="visible"/>
                                      </p:to>
                                    </p:set>
                                  </p:childTnLst>
                                </p:cTn>
                              </p:par>
                              <p:par>
                                <p:cTn id="50" presetID="1" presetClass="entr" presetSubtype="0" fill="hold" grpId="1" nodeType="withEffect">
                                  <p:stCondLst>
                                    <p:cond delay="0"/>
                                  </p:stCondLst>
                                  <p:childTnLst>
                                    <p:set>
                                      <p:cBhvr>
                                        <p:cTn id="51" dur="1" fill="hold">
                                          <p:stCondLst>
                                            <p:cond delay="0"/>
                                          </p:stCondLst>
                                        </p:cTn>
                                        <p:tgtEl>
                                          <p:spTgt spid="22528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282" grpId="0"/>
      <p:bldP spid="225283" grpId="0" build="p"/>
      <p:bldP spid="225283" grpId="1" build="p"/>
    </p:bldLst>
  </p:timing>
</p:sld>
</file>

<file path=ppt/slides/slide1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6306" name="Rectangle 2"/>
          <p:cNvSpPr>
            <a:spLocks noGrp="1" noChangeArrowheads="1"/>
          </p:cNvSpPr>
          <p:nvPr>
            <p:ph type="title"/>
          </p:nvPr>
        </p:nvSpPr>
        <p:spPr>
          <a:xfrm>
            <a:off x="1143000" y="304800"/>
            <a:ext cx="7772400" cy="762000"/>
          </a:xfrm>
        </p:spPr>
        <p:txBody>
          <a:bodyPr>
            <a:normAutofit fontScale="90000"/>
          </a:bodyPr>
          <a:lstStyle/>
          <a:p>
            <a:pPr eaLnBrk="1" hangingPunct="1"/>
            <a:r>
              <a:rPr lang="en-GB"/>
              <a:t>… And Some Solutions!!</a:t>
            </a:r>
          </a:p>
        </p:txBody>
      </p:sp>
      <p:sp>
        <p:nvSpPr>
          <p:cNvPr id="226307" name="Rectangle 3"/>
          <p:cNvSpPr>
            <a:spLocks noGrp="1" noChangeArrowheads="1"/>
          </p:cNvSpPr>
          <p:nvPr>
            <p:ph idx="1"/>
          </p:nvPr>
        </p:nvSpPr>
        <p:spPr>
          <a:xfrm>
            <a:off x="1187450" y="1447800"/>
            <a:ext cx="7772400" cy="5410200"/>
          </a:xfrm>
        </p:spPr>
        <p:txBody>
          <a:bodyPr/>
          <a:lstStyle/>
          <a:p>
            <a:pPr eaLnBrk="1" hangingPunct="1"/>
            <a:r>
              <a:rPr lang="en-GB" sz="2500" dirty="0">
                <a:solidFill>
                  <a:srgbClr val="FFFF00"/>
                </a:solidFill>
              </a:rPr>
              <a:t>Clarify what </a:t>
            </a:r>
            <a:r>
              <a:rPr lang="en-GB" sz="2500" u="sng" dirty="0">
                <a:solidFill>
                  <a:srgbClr val="FFFF00"/>
                </a:solidFill>
              </a:rPr>
              <a:t>you </a:t>
            </a:r>
            <a:r>
              <a:rPr lang="en-GB" sz="2500" dirty="0">
                <a:solidFill>
                  <a:srgbClr val="FFFF00"/>
                </a:solidFill>
              </a:rPr>
              <a:t>understand by your qualitative research approach (using references), and state clearly what you did</a:t>
            </a:r>
          </a:p>
          <a:p>
            <a:pPr eaLnBrk="1" hangingPunct="1"/>
            <a:r>
              <a:rPr lang="en-GB" sz="2500" dirty="0"/>
              <a:t>Allow plenty of time for all parts of research process (</a:t>
            </a:r>
            <a:r>
              <a:rPr lang="en-GB" sz="2500" dirty="0" err="1"/>
              <a:t>eg</a:t>
            </a:r>
            <a:r>
              <a:rPr lang="en-GB" sz="2500" dirty="0"/>
              <a:t> 1:8 for transcribing)</a:t>
            </a:r>
          </a:p>
          <a:p>
            <a:pPr eaLnBrk="1" hangingPunct="1"/>
            <a:r>
              <a:rPr lang="en-GB" sz="2500" dirty="0">
                <a:solidFill>
                  <a:srgbClr val="FFFF00"/>
                </a:solidFill>
              </a:rPr>
              <a:t>Don’t spend all your time transcribing to detriment of analysis.  Recognise this requires focused time, and work through difficulties!</a:t>
            </a:r>
          </a:p>
          <a:p>
            <a:pPr eaLnBrk="1" hangingPunct="1"/>
            <a:r>
              <a:rPr lang="en-GB" sz="2500" dirty="0"/>
              <a:t>Think about how you can show that you have done your research rigorously and carefully</a:t>
            </a:r>
            <a:endParaRPr lang="en-GB" dirty="0"/>
          </a:p>
        </p:txBody>
      </p:sp>
      <p:sp>
        <p:nvSpPr>
          <p:cNvPr id="114690" name="Footer Placeholder 4"/>
          <p:cNvSpPr>
            <a:spLocks noGrp="1"/>
          </p:cNvSpPr>
          <p:nvPr>
            <p:ph type="ftr" sz="quarter" idx="11"/>
          </p:nvPr>
        </p:nvSpPr>
        <p:spPr>
          <a:noFill/>
        </p:spPr>
        <p:txBody>
          <a:bodyPr/>
          <a:lstStyle/>
          <a:p>
            <a:r>
              <a:rPr lang="en-GB" smtClean="0"/>
              <a:t>CH2021 postgraduate</a:t>
            </a:r>
            <a:endParaRPr lang="en-GB"/>
          </a:p>
        </p:txBody>
      </p:sp>
      <p:sp>
        <p:nvSpPr>
          <p:cNvPr id="114691" name="Slide Number Placeholder 5"/>
          <p:cNvSpPr>
            <a:spLocks noGrp="1"/>
          </p:cNvSpPr>
          <p:nvPr>
            <p:ph type="sldNum" sz="quarter" idx="12"/>
          </p:nvPr>
        </p:nvSpPr>
        <p:spPr>
          <a:noFill/>
        </p:spPr>
        <p:txBody>
          <a:bodyPr/>
          <a:lstStyle/>
          <a:p>
            <a:fld id="{FDCDEDB7-AFFE-4B8C-8F2B-8E31FA49BF9E}" type="slidenum">
              <a:rPr lang="en-GB" smtClean="0"/>
              <a:pPr/>
              <a:t>133</a:t>
            </a:fld>
            <a:endParaRPr lang="en-GB"/>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26306"/>
                                        </p:tgtEl>
                                        <p:attrNameLst>
                                          <p:attrName>style.visibility</p:attrName>
                                        </p:attrNameLst>
                                      </p:cBhvr>
                                      <p:to>
                                        <p:strVal val="visible"/>
                                      </p:to>
                                    </p:set>
                                    <p:animEffect transition="in" filter="fade">
                                      <p:cBhvr>
                                        <p:cTn id="7" dur="2000"/>
                                        <p:tgtEl>
                                          <p:spTgt spid="22630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26307">
                                            <p:txEl>
                                              <p:pRg st="0" end="0"/>
                                            </p:txEl>
                                          </p:spTgt>
                                        </p:tgtEl>
                                        <p:attrNameLst>
                                          <p:attrName>style.visibility</p:attrName>
                                        </p:attrNameLst>
                                      </p:cBhvr>
                                      <p:to>
                                        <p:strVal val="visible"/>
                                      </p:to>
                                    </p:set>
                                    <p:animEffect transition="in" filter="fade">
                                      <p:cBhvr>
                                        <p:cTn id="10" dur="2000"/>
                                        <p:tgtEl>
                                          <p:spTgt spid="226307">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26307">
                                            <p:txEl>
                                              <p:pRg st="1" end="1"/>
                                            </p:txEl>
                                          </p:spTgt>
                                        </p:tgtEl>
                                        <p:attrNameLst>
                                          <p:attrName>style.visibility</p:attrName>
                                        </p:attrNameLst>
                                      </p:cBhvr>
                                      <p:to>
                                        <p:strVal val="visible"/>
                                      </p:to>
                                    </p:set>
                                    <p:animEffect transition="in" filter="fade">
                                      <p:cBhvr>
                                        <p:cTn id="15" dur="2000"/>
                                        <p:tgtEl>
                                          <p:spTgt spid="226307">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26307">
                                            <p:txEl>
                                              <p:pRg st="2" end="2"/>
                                            </p:txEl>
                                          </p:spTgt>
                                        </p:tgtEl>
                                        <p:attrNameLst>
                                          <p:attrName>style.visibility</p:attrName>
                                        </p:attrNameLst>
                                      </p:cBhvr>
                                      <p:to>
                                        <p:strVal val="visible"/>
                                      </p:to>
                                    </p:set>
                                    <p:animEffect transition="in" filter="fade">
                                      <p:cBhvr>
                                        <p:cTn id="20" dur="2000"/>
                                        <p:tgtEl>
                                          <p:spTgt spid="226307">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226307">
                                            <p:txEl>
                                              <p:pRg st="3" end="3"/>
                                            </p:txEl>
                                          </p:spTgt>
                                        </p:tgtEl>
                                        <p:attrNameLst>
                                          <p:attrName>style.visibility</p:attrName>
                                        </p:attrNameLst>
                                      </p:cBhvr>
                                      <p:to>
                                        <p:strVal val="visible"/>
                                      </p:to>
                                    </p:set>
                                    <p:animEffect transition="in" filter="fade">
                                      <p:cBhvr>
                                        <p:cTn id="25" dur="2000"/>
                                        <p:tgtEl>
                                          <p:spTgt spid="226307">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 presetClass="entr" presetSubtype="0" fill="hold" grpId="1" nodeType="clickEffect">
                                  <p:stCondLst>
                                    <p:cond delay="0"/>
                                  </p:stCondLst>
                                  <p:childTnLst>
                                    <p:set>
                                      <p:cBhvr>
                                        <p:cTn id="29" dur="1" fill="hold">
                                          <p:stCondLst>
                                            <p:cond delay="0"/>
                                          </p:stCondLst>
                                        </p:cTn>
                                        <p:tgtEl>
                                          <p:spTgt spid="226307">
                                            <p:txEl>
                                              <p:pRg st="0" end="0"/>
                                            </p:txEl>
                                          </p:spTgt>
                                        </p:tgtEl>
                                        <p:attrNameLst>
                                          <p:attrName>style.visibility</p:attrName>
                                        </p:attrNameLst>
                                      </p:cBhvr>
                                      <p:to>
                                        <p:strVal val="visible"/>
                                      </p:to>
                                    </p:set>
                                  </p:childTnLst>
                                </p:cTn>
                              </p:par>
                            </p:childTnLst>
                          </p:cTn>
                        </p:par>
                      </p:childTnLst>
                    </p:cTn>
                  </p:par>
                  <p:par>
                    <p:cTn id="30" fill="hold">
                      <p:stCondLst>
                        <p:cond delay="indefinite"/>
                      </p:stCondLst>
                      <p:childTnLst>
                        <p:par>
                          <p:cTn id="31" fill="hold">
                            <p:stCondLst>
                              <p:cond delay="0"/>
                            </p:stCondLst>
                            <p:childTnLst>
                              <p:par>
                                <p:cTn id="32" presetID="1" presetClass="entr" presetSubtype="0" fill="hold" grpId="1" nodeType="clickEffect">
                                  <p:stCondLst>
                                    <p:cond delay="0"/>
                                  </p:stCondLst>
                                  <p:childTnLst>
                                    <p:set>
                                      <p:cBhvr>
                                        <p:cTn id="33" dur="1" fill="hold">
                                          <p:stCondLst>
                                            <p:cond delay="0"/>
                                          </p:stCondLst>
                                        </p:cTn>
                                        <p:tgtEl>
                                          <p:spTgt spid="226307">
                                            <p:txEl>
                                              <p:pRg st="1" end="1"/>
                                            </p:txEl>
                                          </p:spTgt>
                                        </p:tgtEl>
                                        <p:attrNameLst>
                                          <p:attrName>style.visibility</p:attrName>
                                        </p:attrNameLst>
                                      </p:cBhvr>
                                      <p:to>
                                        <p:strVal val="visible"/>
                                      </p:to>
                                    </p:set>
                                  </p:childTnLst>
                                </p:cTn>
                              </p:par>
                            </p:childTnLst>
                          </p:cTn>
                        </p:par>
                      </p:childTnLst>
                    </p:cTn>
                  </p:par>
                  <p:par>
                    <p:cTn id="34" fill="hold">
                      <p:stCondLst>
                        <p:cond delay="indefinite"/>
                      </p:stCondLst>
                      <p:childTnLst>
                        <p:par>
                          <p:cTn id="35" fill="hold">
                            <p:stCondLst>
                              <p:cond delay="0"/>
                            </p:stCondLst>
                            <p:childTnLst>
                              <p:par>
                                <p:cTn id="36" presetID="1" presetClass="entr" presetSubtype="0" fill="hold" grpId="1" nodeType="clickEffect">
                                  <p:stCondLst>
                                    <p:cond delay="0"/>
                                  </p:stCondLst>
                                  <p:childTnLst>
                                    <p:set>
                                      <p:cBhvr>
                                        <p:cTn id="37" dur="1" fill="hold">
                                          <p:stCondLst>
                                            <p:cond delay="0"/>
                                          </p:stCondLst>
                                        </p:cTn>
                                        <p:tgtEl>
                                          <p:spTgt spid="226307">
                                            <p:txEl>
                                              <p:pRg st="2" end="2"/>
                                            </p:txEl>
                                          </p:spTgt>
                                        </p:tgtEl>
                                        <p:attrNameLst>
                                          <p:attrName>style.visibility</p:attrName>
                                        </p:attrNameLst>
                                      </p:cBhvr>
                                      <p:to>
                                        <p:strVal val="visible"/>
                                      </p:to>
                                    </p:set>
                                  </p:childTnLst>
                                </p:cTn>
                              </p:par>
                            </p:childTnLst>
                          </p:cTn>
                        </p:par>
                      </p:childTnLst>
                    </p:cTn>
                  </p:par>
                  <p:par>
                    <p:cTn id="38" fill="hold">
                      <p:stCondLst>
                        <p:cond delay="indefinite"/>
                      </p:stCondLst>
                      <p:childTnLst>
                        <p:par>
                          <p:cTn id="39" fill="hold">
                            <p:stCondLst>
                              <p:cond delay="0"/>
                            </p:stCondLst>
                            <p:childTnLst>
                              <p:par>
                                <p:cTn id="40" presetID="1" presetClass="entr" presetSubtype="0" fill="hold" grpId="1" nodeType="clickEffect">
                                  <p:stCondLst>
                                    <p:cond delay="0"/>
                                  </p:stCondLst>
                                  <p:childTnLst>
                                    <p:set>
                                      <p:cBhvr>
                                        <p:cTn id="41" dur="1" fill="hold">
                                          <p:stCondLst>
                                            <p:cond delay="0"/>
                                          </p:stCondLst>
                                        </p:cTn>
                                        <p:tgtEl>
                                          <p:spTgt spid="22630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6306" grpId="0"/>
      <p:bldP spid="226307" grpId="0" build="p"/>
      <p:bldP spid="226307" grpId="1" build="p"/>
    </p:bldLst>
  </p:timing>
</p:sld>
</file>

<file path=ppt/slides/slide1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Rectangle 1"/>
          <p:cNvSpPr/>
          <p:nvPr/>
        </p:nvSpPr>
        <p:spPr>
          <a:xfrm>
            <a:off x="274320" y="1596044"/>
            <a:ext cx="8670175" cy="471331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Footer Placeholder 4"/>
          <p:cNvSpPr>
            <a:spLocks noGrp="1"/>
          </p:cNvSpPr>
          <p:nvPr>
            <p:ph type="ftr" sz="quarter" idx="11"/>
          </p:nvPr>
        </p:nvSpPr>
        <p:spPr/>
        <p:txBody>
          <a:bodyPr/>
          <a:lstStyle/>
          <a:p>
            <a:r>
              <a:rPr lang="en-GB"/>
              <a:t>CH2020</a:t>
            </a:r>
          </a:p>
        </p:txBody>
      </p:sp>
      <p:sp>
        <p:nvSpPr>
          <p:cNvPr id="5" name="Slide Number Placeholder 5"/>
          <p:cNvSpPr>
            <a:spLocks noGrp="1"/>
          </p:cNvSpPr>
          <p:nvPr>
            <p:ph type="sldNum" sz="quarter" idx="12"/>
          </p:nvPr>
        </p:nvSpPr>
        <p:spPr/>
        <p:txBody>
          <a:bodyPr/>
          <a:lstStyle/>
          <a:p>
            <a:fld id="{64503FC4-9268-4BDB-B101-4E1970853C72}" type="slidenum">
              <a:rPr lang="en-GB"/>
              <a:pPr/>
              <a:t>134</a:t>
            </a:fld>
            <a:endParaRPr lang="en-GB"/>
          </a:p>
        </p:txBody>
      </p:sp>
      <p:sp>
        <p:nvSpPr>
          <p:cNvPr id="224258" name="Rectangle 2"/>
          <p:cNvSpPr>
            <a:spLocks noGrp="1" noChangeArrowheads="1"/>
          </p:cNvSpPr>
          <p:nvPr>
            <p:ph type="title"/>
          </p:nvPr>
        </p:nvSpPr>
        <p:spPr/>
        <p:txBody>
          <a:bodyPr/>
          <a:lstStyle/>
          <a:p>
            <a:r>
              <a:rPr lang="en-GB" sz="2400"/>
              <a:t>Criteria For Demonstrating Rigour In Qualitative Research</a:t>
            </a:r>
          </a:p>
        </p:txBody>
      </p:sp>
      <p:graphicFrame>
        <p:nvGraphicFramePr>
          <p:cNvPr id="224259" name="Object 3"/>
          <p:cNvGraphicFramePr>
            <a:graphicFrameLocks noGrp="1" noChangeAspect="1"/>
          </p:cNvGraphicFramePr>
          <p:nvPr>
            <p:ph type="tbl" idx="1"/>
          </p:nvPr>
        </p:nvGraphicFramePr>
        <p:xfrm>
          <a:off x="1143000" y="1828800"/>
          <a:ext cx="7620000" cy="5105400"/>
        </p:xfrm>
        <a:graphic>
          <a:graphicData uri="http://schemas.openxmlformats.org/presentationml/2006/ole">
            <mc:AlternateContent xmlns:mc="http://schemas.openxmlformats.org/markup-compatibility/2006">
              <mc:Choice xmlns:v="urn:schemas-microsoft-com:vml" Requires="v">
                <p:oleObj spid="_x0000_s229381" name="Document" r:id="rId4" imgW="7563612" imgH="5105400" progId="Word.Document.8">
                  <p:embed/>
                </p:oleObj>
              </mc:Choice>
              <mc:Fallback>
                <p:oleObj name="Document" r:id="rId4" imgW="7563612" imgH="5105400" progId="Word.Document.8">
                  <p:embed/>
                  <p:pic>
                    <p:nvPicPr>
                      <p:cNvPr id="224259" name="Object 3"/>
                      <p:cNvPicPr>
                        <a:picLocks noGrp="1"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43000" y="1828800"/>
                        <a:ext cx="7620000" cy="51054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extLst>
      <p:ext uri="{BB962C8B-B14F-4D97-AF65-F5344CB8AC3E}">
        <p14:creationId xmlns:p14="http://schemas.microsoft.com/office/powerpoint/2010/main" val="4020297344"/>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24258"/>
                                        </p:tgtEl>
                                        <p:attrNameLst>
                                          <p:attrName>style.visibility</p:attrName>
                                        </p:attrNameLst>
                                      </p:cBhvr>
                                      <p:to>
                                        <p:strVal val="visible"/>
                                      </p:to>
                                    </p:set>
                                    <p:animEffect transition="in" filter="fade">
                                      <p:cBhvr>
                                        <p:cTn id="7" dur="2000"/>
                                        <p:tgtEl>
                                          <p:spTgt spid="22425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4258" grpId="0"/>
    </p:bldLst>
  </p:timing>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idx="1"/>
          </p:nvPr>
        </p:nvSpPr>
        <p:spPr/>
        <p:txBody>
          <a:bodyPr/>
          <a:lstStyle/>
          <a:p>
            <a:pPr marL="36576" indent="0">
              <a:buNone/>
            </a:pPr>
            <a:r>
              <a:rPr lang="en-GB" dirty="0" smtClean="0"/>
              <a:t>Rigour in data analysis exercise</a:t>
            </a:r>
          </a:p>
          <a:p>
            <a:pPr marL="36576" indent="0">
              <a:buNone/>
            </a:pPr>
            <a:r>
              <a:rPr lang="en-GB" dirty="0" smtClean="0">
                <a:solidFill>
                  <a:srgbClr val="FFFF00"/>
                </a:solidFill>
              </a:rPr>
              <a:t>Handout.</a:t>
            </a:r>
            <a:r>
              <a:rPr lang="en-GB" dirty="0" smtClean="0"/>
              <a:t>  </a:t>
            </a:r>
          </a:p>
          <a:p>
            <a:pPr marL="36576" indent="0">
              <a:buNone/>
            </a:pPr>
            <a:r>
              <a:rPr lang="en-GB" dirty="0" smtClean="0"/>
              <a:t>These terms and your form of analysis </a:t>
            </a:r>
          </a:p>
          <a:p>
            <a:r>
              <a:rPr lang="en-GB" dirty="0" smtClean="0">
                <a:solidFill>
                  <a:srgbClr val="FFFF00"/>
                </a:solidFill>
              </a:rPr>
              <a:t>Significance </a:t>
            </a:r>
          </a:p>
          <a:p>
            <a:r>
              <a:rPr lang="en-GB" dirty="0" smtClean="0">
                <a:solidFill>
                  <a:srgbClr val="FFFF00"/>
                </a:solidFill>
              </a:rPr>
              <a:t>Generalisability/representativeness</a:t>
            </a:r>
          </a:p>
          <a:p>
            <a:r>
              <a:rPr lang="en-GB" dirty="0" smtClean="0">
                <a:solidFill>
                  <a:srgbClr val="FFFF00"/>
                </a:solidFill>
              </a:rPr>
              <a:t>Reliability</a:t>
            </a:r>
          </a:p>
          <a:p>
            <a:r>
              <a:rPr lang="en-GB" dirty="0" smtClean="0">
                <a:solidFill>
                  <a:srgbClr val="FFFF00"/>
                </a:solidFill>
              </a:rPr>
              <a:t>Validity</a:t>
            </a:r>
            <a:endParaRPr lang="en-GB" dirty="0">
              <a:solidFill>
                <a:srgbClr val="FFFF00"/>
              </a:solidFill>
            </a:endParaRPr>
          </a:p>
        </p:txBody>
      </p:sp>
      <p:sp>
        <p:nvSpPr>
          <p:cNvPr id="4" name="Footer Placeholder 3"/>
          <p:cNvSpPr>
            <a:spLocks noGrp="1"/>
          </p:cNvSpPr>
          <p:nvPr>
            <p:ph type="ftr" sz="quarter" idx="11"/>
          </p:nvPr>
        </p:nvSpPr>
        <p:spPr/>
        <p:txBody>
          <a:bodyPr/>
          <a:lstStyle/>
          <a:p>
            <a:r>
              <a:rPr lang="en-GB" smtClean="0"/>
              <a:t>CH2020</a:t>
            </a:r>
            <a:endParaRPr lang="en-GB"/>
          </a:p>
        </p:txBody>
      </p:sp>
      <p:sp>
        <p:nvSpPr>
          <p:cNvPr id="5" name="Slide Number Placeholder 4"/>
          <p:cNvSpPr>
            <a:spLocks noGrp="1"/>
          </p:cNvSpPr>
          <p:nvPr>
            <p:ph type="sldNum" sz="quarter" idx="12"/>
          </p:nvPr>
        </p:nvSpPr>
        <p:spPr/>
        <p:txBody>
          <a:bodyPr/>
          <a:lstStyle/>
          <a:p>
            <a:fld id="{9F26ECE6-121B-4544-A002-1797BE1A289B}" type="slidenum">
              <a:rPr lang="en-GB" smtClean="0"/>
              <a:pPr/>
              <a:t>135</a:t>
            </a:fld>
            <a:endParaRPr lang="en-GB"/>
          </a:p>
        </p:txBody>
      </p:sp>
      <p:sp>
        <p:nvSpPr>
          <p:cNvPr id="6" name="WordArt 2"/>
          <p:cNvSpPr>
            <a:spLocks noChangeArrowheads="1" noChangeShapeType="1" noTextEdit="1"/>
          </p:cNvSpPr>
          <p:nvPr/>
        </p:nvSpPr>
        <p:spPr bwMode="auto">
          <a:xfrm>
            <a:off x="2229456" y="1265238"/>
            <a:ext cx="5133975" cy="561975"/>
          </a:xfrm>
          <a:prstGeom prst="rect">
            <a:avLst/>
          </a:prstGeom>
          <a:extLst>
            <a:ext uri="{AF507438-7753-43E0-B8FC-AC1667EBCBE1}">
              <a14:hiddenEffects xmlns:a14="http://schemas.microsoft.com/office/drawing/2010/main">
                <a:effectLst/>
              </a14:hiddenEffects>
            </a:ext>
          </a:extLst>
        </p:spPr>
        <p:txBody>
          <a:bodyPr wrap="none" fromWordArt="1">
            <a:prstTxWarp prst="textArchUp">
              <a:avLst>
                <a:gd name="adj" fmla="val 10800000"/>
              </a:avLst>
            </a:prstTxWarp>
          </a:bodyPr>
          <a:lstStyle/>
          <a:p>
            <a:pPr algn="ctr" rtl="0">
              <a:buNone/>
            </a:pPr>
            <a:r>
              <a:rPr lang="en-GB" sz="1800" kern="10" spc="0" dirty="0" smtClean="0">
                <a:ln w="9525">
                  <a:solidFill>
                    <a:srgbClr val="000000"/>
                  </a:solidFill>
                  <a:round/>
                  <a:headEnd/>
                  <a:tailEnd/>
                </a:ln>
                <a:effectLst/>
                <a:latin typeface="Arial Black" panose="020B0A04020102020204" pitchFamily="34" charset="0"/>
              </a:rPr>
              <a:t>Research Methods</a:t>
            </a:r>
          </a:p>
          <a:p>
            <a:pPr algn="ctr" rtl="0">
              <a:buNone/>
            </a:pPr>
            <a:r>
              <a:rPr lang="en-GB" sz="1800" kern="10" spc="0" dirty="0" smtClean="0">
                <a:ln w="9525">
                  <a:solidFill>
                    <a:srgbClr val="000000"/>
                  </a:solidFill>
                  <a:round/>
                  <a:headEnd/>
                  <a:tailEnd/>
                </a:ln>
                <a:effectLst/>
                <a:latin typeface="Arial Black" panose="020B0A04020102020204" pitchFamily="34" charset="0"/>
              </a:rPr>
              <a:t>Research Worthy?</a:t>
            </a:r>
            <a:endParaRPr lang="en-GB" sz="1800" kern="10" spc="0" dirty="0">
              <a:ln w="9525">
                <a:solidFill>
                  <a:srgbClr val="000000"/>
                </a:solidFill>
                <a:round/>
                <a:headEnd/>
                <a:tailEnd/>
              </a:ln>
              <a:effectLst/>
              <a:latin typeface="Arial Black" panose="020B0A04020102020204" pitchFamily="34" charset="0"/>
            </a:endParaRPr>
          </a:p>
        </p:txBody>
      </p:sp>
    </p:spTree>
    <p:extLst>
      <p:ext uri="{BB962C8B-B14F-4D97-AF65-F5344CB8AC3E}">
        <p14:creationId xmlns:p14="http://schemas.microsoft.com/office/powerpoint/2010/main" val="3347097618"/>
      </p:ext>
    </p:extLst>
  </p:cSld>
  <p:clrMapOvr>
    <a:masterClrMapping/>
  </p:clrMapOvr>
</p:sld>
</file>

<file path=ppt/slides/slide1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7330" name="Rectangle 2"/>
          <p:cNvSpPr>
            <a:spLocks noGrp="1" noChangeArrowheads="1"/>
          </p:cNvSpPr>
          <p:nvPr>
            <p:ph type="ctrTitle"/>
          </p:nvPr>
        </p:nvSpPr>
        <p:spPr>
          <a:xfrm>
            <a:off x="0" y="620688"/>
            <a:ext cx="8564563" cy="1047750"/>
          </a:xfrm>
        </p:spPr>
        <p:txBody>
          <a:bodyPr>
            <a:normAutofit fontScale="90000"/>
          </a:bodyPr>
          <a:lstStyle/>
          <a:p>
            <a:pPr eaLnBrk="1" hangingPunct="1"/>
            <a:r>
              <a:rPr lang="en-US"/>
              <a:t>It’s more than just counting</a:t>
            </a:r>
            <a:br>
              <a:rPr lang="en-US"/>
            </a:br>
            <a:r>
              <a:rPr lang="en-US"/>
              <a:t/>
            </a:r>
            <a:br>
              <a:rPr lang="en-US"/>
            </a:br>
            <a:r>
              <a:rPr lang="en-US"/>
              <a:t>Analysis of Quantitative Data </a:t>
            </a:r>
          </a:p>
        </p:txBody>
      </p:sp>
      <p:sp>
        <p:nvSpPr>
          <p:cNvPr id="227331" name="Rectangle 3"/>
          <p:cNvSpPr>
            <a:spLocks noGrp="1" noChangeArrowheads="1"/>
          </p:cNvSpPr>
          <p:nvPr>
            <p:ph type="subTitle" idx="1"/>
          </p:nvPr>
        </p:nvSpPr>
        <p:spPr>
          <a:xfrm>
            <a:off x="-396552" y="1628800"/>
            <a:ext cx="6480048" cy="1752600"/>
          </a:xfrm>
        </p:spPr>
        <p:txBody>
          <a:bodyPr/>
          <a:lstStyle/>
          <a:p>
            <a:pPr eaLnBrk="1" hangingPunct="1"/>
            <a:endParaRPr lang="en-US"/>
          </a:p>
        </p:txBody>
      </p:sp>
      <p:sp>
        <p:nvSpPr>
          <p:cNvPr id="115714" name="Rectangle 9"/>
          <p:cNvSpPr>
            <a:spLocks noGrp="1" noChangeArrowheads="1"/>
          </p:cNvSpPr>
          <p:nvPr>
            <p:ph type="ftr" sz="quarter" idx="11"/>
          </p:nvPr>
        </p:nvSpPr>
        <p:spPr>
          <a:noFill/>
        </p:spPr>
        <p:txBody>
          <a:bodyPr/>
          <a:lstStyle/>
          <a:p>
            <a:r>
              <a:rPr lang="en-GB" smtClean="0"/>
              <a:t>CH2021 postgraduate</a:t>
            </a:r>
            <a:endParaRPr lang="en-GB"/>
          </a:p>
        </p:txBody>
      </p:sp>
      <p:sp>
        <p:nvSpPr>
          <p:cNvPr id="115715" name="Rectangle 10"/>
          <p:cNvSpPr>
            <a:spLocks noGrp="1" noChangeArrowheads="1"/>
          </p:cNvSpPr>
          <p:nvPr>
            <p:ph type="sldNum" sz="quarter" idx="12"/>
          </p:nvPr>
        </p:nvSpPr>
        <p:spPr>
          <a:noFill/>
        </p:spPr>
        <p:txBody>
          <a:bodyPr/>
          <a:lstStyle/>
          <a:p>
            <a:fld id="{1FE5DB93-33D4-4C29-B0EB-91D5730B251D}" type="slidenum">
              <a:rPr lang="en-GB" smtClean="0"/>
              <a:pPr/>
              <a:t>136</a:t>
            </a:fld>
            <a:endParaRPr lang="en-GB"/>
          </a:p>
        </p:txBody>
      </p:sp>
      <p:pic>
        <p:nvPicPr>
          <p:cNvPr id="173058" name="Picture 2" descr="http://sylviamoessinger.files.wordpress.com/2011/05/validity-reliability.jpg"/>
          <p:cNvPicPr>
            <a:picLocks noChangeAspect="1" noChangeArrowheads="1"/>
          </p:cNvPicPr>
          <p:nvPr/>
        </p:nvPicPr>
        <p:blipFill>
          <a:blip r:embed="rId3" cstate="print"/>
          <a:srcRect/>
          <a:stretch>
            <a:fillRect/>
          </a:stretch>
        </p:blipFill>
        <p:spPr bwMode="auto">
          <a:xfrm>
            <a:off x="1691680" y="2924944"/>
            <a:ext cx="5915025" cy="3181350"/>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27330"/>
                                        </p:tgtEl>
                                        <p:attrNameLst>
                                          <p:attrName>style.visibility</p:attrName>
                                        </p:attrNameLst>
                                      </p:cBhvr>
                                      <p:to>
                                        <p:strVal val="visible"/>
                                      </p:to>
                                    </p:set>
                                    <p:animEffect transition="in" filter="fade">
                                      <p:cBhvr>
                                        <p:cTn id="7" dur="2000"/>
                                        <p:tgtEl>
                                          <p:spTgt spid="227330"/>
                                        </p:tgtEl>
                                      </p:cBhvr>
                                    </p:animEffect>
                                  </p:childTnLst>
                                </p:cTn>
                              </p:par>
                              <p:par>
                                <p:cTn id="8" presetID="10" presetClass="entr" presetSubtype="0" fill="hold" grpId="0" nodeType="withEffect" nodePh="1">
                                  <p:stCondLst>
                                    <p:cond delay="0"/>
                                  </p:stCondLst>
                                  <p:endCondLst>
                                    <p:cond evt="begin" delay="0">
                                      <p:tn val="8"/>
                                    </p:cond>
                                  </p:endCondLst>
                                  <p:childTnLst>
                                    <p:set>
                                      <p:cBhvr>
                                        <p:cTn id="9" dur="1" fill="hold">
                                          <p:stCondLst>
                                            <p:cond delay="0"/>
                                          </p:stCondLst>
                                        </p:cTn>
                                        <p:tgtEl>
                                          <p:spTgt spid="227331"/>
                                        </p:tgtEl>
                                        <p:attrNameLst>
                                          <p:attrName>style.visibility</p:attrName>
                                        </p:attrNameLst>
                                      </p:cBhvr>
                                      <p:to>
                                        <p:strVal val="visible"/>
                                      </p:to>
                                    </p:set>
                                    <p:animEffect transition="in" filter="fade">
                                      <p:cBhvr>
                                        <p:cTn id="10" dur="2000"/>
                                        <p:tgtEl>
                                          <p:spTgt spid="2273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7330" grpId="0"/>
      <p:bldP spid="227331" grpId="0"/>
    </p:bldLst>
  </p:timing>
</p:sld>
</file>

<file path=ppt/slides/slide1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9378" name="Rectangle 2"/>
          <p:cNvSpPr>
            <a:spLocks noGrp="1" noChangeArrowheads="1"/>
          </p:cNvSpPr>
          <p:nvPr>
            <p:ph type="title"/>
          </p:nvPr>
        </p:nvSpPr>
        <p:spPr/>
        <p:txBody>
          <a:bodyPr/>
          <a:lstStyle/>
          <a:p>
            <a:pPr eaLnBrk="1" hangingPunct="1"/>
            <a:r>
              <a:rPr lang="en-US"/>
              <a:t>Coding</a:t>
            </a:r>
          </a:p>
        </p:txBody>
      </p:sp>
      <p:sp>
        <p:nvSpPr>
          <p:cNvPr id="229379" name="Rectangle 3"/>
          <p:cNvSpPr>
            <a:spLocks noGrp="1" noChangeArrowheads="1"/>
          </p:cNvSpPr>
          <p:nvPr>
            <p:ph idx="1"/>
          </p:nvPr>
        </p:nvSpPr>
        <p:spPr/>
        <p:txBody>
          <a:bodyPr>
            <a:normAutofit lnSpcReduction="10000"/>
          </a:bodyPr>
          <a:lstStyle/>
          <a:p>
            <a:pPr eaLnBrk="1" hangingPunct="1"/>
            <a:r>
              <a:rPr lang="en-US"/>
              <a:t>Code: numbers or letters assigned to an observation of a variable</a:t>
            </a:r>
          </a:p>
          <a:p>
            <a:pPr eaLnBrk="1" hangingPunct="1"/>
            <a:r>
              <a:rPr lang="en-US" b="1">
                <a:solidFill>
                  <a:srgbClr val="FFFF00"/>
                </a:solidFill>
                <a:cs typeface="Times New Roman" pitchFamily="18" charset="0"/>
              </a:rPr>
              <a:t>Numeric variables</a:t>
            </a:r>
            <a:r>
              <a:rPr lang="en-US">
                <a:solidFill>
                  <a:srgbClr val="FFFF00"/>
                </a:solidFill>
                <a:cs typeface="Times New Roman" pitchFamily="18" charset="0"/>
              </a:rPr>
              <a:t> - “values”; Quantitative</a:t>
            </a:r>
          </a:p>
          <a:p>
            <a:pPr eaLnBrk="1" hangingPunct="1"/>
            <a:r>
              <a:rPr lang="en-US" b="1">
                <a:cs typeface="Times New Roman" pitchFamily="18" charset="0"/>
              </a:rPr>
              <a:t>Alphanumeric (string) variables</a:t>
            </a:r>
            <a:r>
              <a:rPr lang="en-US">
                <a:cs typeface="Times New Roman" pitchFamily="18" charset="0"/>
              </a:rPr>
              <a:t> - labels</a:t>
            </a:r>
          </a:p>
          <a:p>
            <a:pPr eaLnBrk="1" hangingPunct="1"/>
            <a:r>
              <a:rPr lang="en-US" b="1">
                <a:solidFill>
                  <a:srgbClr val="FFFF00"/>
                </a:solidFill>
                <a:cs typeface="Times New Roman" pitchFamily="18" charset="0"/>
              </a:rPr>
              <a:t>Missing values</a:t>
            </a:r>
            <a:r>
              <a:rPr lang="en-US">
                <a:solidFill>
                  <a:srgbClr val="FFFF00"/>
                </a:solidFill>
                <a:cs typeface="Times New Roman" pitchFamily="18" charset="0"/>
              </a:rPr>
              <a:t> - no response to an item</a:t>
            </a:r>
          </a:p>
          <a:p>
            <a:pPr eaLnBrk="1" hangingPunct="1"/>
            <a:r>
              <a:rPr lang="en-US">
                <a:solidFill>
                  <a:srgbClr val="FFFF00"/>
                </a:solidFill>
                <a:cs typeface="Times New Roman" pitchFamily="18" charset="0"/>
              </a:rPr>
              <a:t>Dichotomous data: 0   1</a:t>
            </a:r>
            <a:endParaRPr lang="en-US">
              <a:solidFill>
                <a:srgbClr val="FFFF00"/>
              </a:solidFill>
            </a:endParaRPr>
          </a:p>
        </p:txBody>
      </p:sp>
      <p:sp>
        <p:nvSpPr>
          <p:cNvPr id="116738" name="Footer Placeholder 4"/>
          <p:cNvSpPr>
            <a:spLocks noGrp="1"/>
          </p:cNvSpPr>
          <p:nvPr>
            <p:ph type="ftr" sz="quarter" idx="11"/>
          </p:nvPr>
        </p:nvSpPr>
        <p:spPr>
          <a:noFill/>
        </p:spPr>
        <p:txBody>
          <a:bodyPr/>
          <a:lstStyle/>
          <a:p>
            <a:r>
              <a:rPr lang="en-GB" smtClean="0"/>
              <a:t>CH2021 postgraduate</a:t>
            </a:r>
            <a:endParaRPr lang="en-GB"/>
          </a:p>
        </p:txBody>
      </p:sp>
      <p:sp>
        <p:nvSpPr>
          <p:cNvPr id="116739" name="Slide Number Placeholder 5"/>
          <p:cNvSpPr>
            <a:spLocks noGrp="1"/>
          </p:cNvSpPr>
          <p:nvPr>
            <p:ph type="sldNum" sz="quarter" idx="12"/>
          </p:nvPr>
        </p:nvSpPr>
        <p:spPr>
          <a:noFill/>
        </p:spPr>
        <p:txBody>
          <a:bodyPr/>
          <a:lstStyle/>
          <a:p>
            <a:fld id="{A4AD02BA-39DE-47F7-93C5-92534C4C5978}" type="slidenum">
              <a:rPr lang="en-GB" smtClean="0"/>
              <a:pPr/>
              <a:t>137</a:t>
            </a:fld>
            <a:endParaRPr lang="en-GB"/>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29378"/>
                                        </p:tgtEl>
                                        <p:attrNameLst>
                                          <p:attrName>style.visibility</p:attrName>
                                        </p:attrNameLst>
                                      </p:cBhvr>
                                      <p:to>
                                        <p:strVal val="visible"/>
                                      </p:to>
                                    </p:set>
                                    <p:animEffect transition="in" filter="fade">
                                      <p:cBhvr>
                                        <p:cTn id="7" dur="2000"/>
                                        <p:tgtEl>
                                          <p:spTgt spid="22937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29379"/>
                                        </p:tgtEl>
                                        <p:attrNameLst>
                                          <p:attrName>style.visibility</p:attrName>
                                        </p:attrNameLst>
                                      </p:cBhvr>
                                      <p:to>
                                        <p:strVal val="visible"/>
                                      </p:to>
                                    </p:set>
                                    <p:animEffect transition="in" filter="fade">
                                      <p:cBhvr>
                                        <p:cTn id="10" dur="2000"/>
                                        <p:tgtEl>
                                          <p:spTgt spid="22937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9378" grpId="0"/>
      <p:bldP spid="229379" grpId="0"/>
    </p:bldLst>
  </p:timing>
</p:sld>
</file>

<file path=ppt/slides/slide1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31426" name="Rectangle 2"/>
          <p:cNvSpPr>
            <a:spLocks noGrp="1" noChangeArrowheads="1"/>
          </p:cNvSpPr>
          <p:nvPr>
            <p:ph type="title"/>
          </p:nvPr>
        </p:nvSpPr>
        <p:spPr/>
        <p:txBody>
          <a:bodyPr/>
          <a:lstStyle/>
          <a:p>
            <a:pPr eaLnBrk="1" hangingPunct="1"/>
            <a:r>
              <a:rPr lang="en-US" sz="3200"/>
              <a:t>Considerations in Choosing Statistical Analysis</a:t>
            </a:r>
          </a:p>
        </p:txBody>
      </p:sp>
      <p:sp>
        <p:nvSpPr>
          <p:cNvPr id="231427" name="Rectangle 3"/>
          <p:cNvSpPr>
            <a:spLocks noGrp="1" noChangeArrowheads="1"/>
          </p:cNvSpPr>
          <p:nvPr>
            <p:ph idx="1"/>
          </p:nvPr>
        </p:nvSpPr>
        <p:spPr>
          <a:xfrm>
            <a:off x="914400" y="1600200"/>
            <a:ext cx="7772400" cy="5257800"/>
          </a:xfrm>
        </p:spPr>
        <p:txBody>
          <a:bodyPr/>
          <a:lstStyle/>
          <a:p>
            <a:pPr eaLnBrk="1" hangingPunct="1"/>
            <a:r>
              <a:rPr lang="en-US" dirty="0"/>
              <a:t>Level of measurement of data collected (nominal, ordinal, interval, ratio)</a:t>
            </a:r>
          </a:p>
          <a:p>
            <a:pPr eaLnBrk="1" hangingPunct="1"/>
            <a:r>
              <a:rPr lang="en-US" dirty="0"/>
              <a:t>Goals of data analysis</a:t>
            </a:r>
            <a:r>
              <a:rPr lang="en-US" sz="2500" dirty="0"/>
              <a:t>:</a:t>
            </a:r>
          </a:p>
          <a:p>
            <a:pPr lvl="1" eaLnBrk="1" hangingPunct="1"/>
            <a:r>
              <a:rPr lang="en-US" dirty="0"/>
              <a:t>Descriptive statistics: </a:t>
            </a:r>
            <a:r>
              <a:rPr lang="en-US" dirty="0">
                <a:solidFill>
                  <a:srgbClr val="FFFF00"/>
                </a:solidFill>
              </a:rPr>
              <a:t>procedures that assist in </a:t>
            </a:r>
            <a:r>
              <a:rPr lang="en-US" dirty="0" err="1" smtClean="0">
                <a:solidFill>
                  <a:srgbClr val="FFFF00"/>
                </a:solidFill>
              </a:rPr>
              <a:t>organising</a:t>
            </a:r>
            <a:r>
              <a:rPr lang="en-US" dirty="0">
                <a:solidFill>
                  <a:srgbClr val="FFFF00"/>
                </a:solidFill>
              </a:rPr>
              <a:t>, </a:t>
            </a:r>
            <a:r>
              <a:rPr lang="en-US" dirty="0" err="1" smtClean="0">
                <a:solidFill>
                  <a:srgbClr val="FFFF00"/>
                </a:solidFill>
              </a:rPr>
              <a:t>summarising</a:t>
            </a:r>
            <a:r>
              <a:rPr lang="en-US" dirty="0" smtClean="0">
                <a:solidFill>
                  <a:srgbClr val="FFFF00"/>
                </a:solidFill>
              </a:rPr>
              <a:t> </a:t>
            </a:r>
            <a:r>
              <a:rPr lang="en-US" dirty="0">
                <a:solidFill>
                  <a:srgbClr val="FFFF00"/>
                </a:solidFill>
              </a:rPr>
              <a:t>and interpreting data</a:t>
            </a:r>
          </a:p>
          <a:p>
            <a:pPr lvl="1" eaLnBrk="1" hangingPunct="1"/>
            <a:r>
              <a:rPr lang="en-US" dirty="0"/>
              <a:t>Inferential statistics</a:t>
            </a:r>
            <a:r>
              <a:rPr lang="en-US" dirty="0">
                <a:solidFill>
                  <a:srgbClr val="FFFF00"/>
                </a:solidFill>
              </a:rPr>
              <a:t>: Procedures that allow one to make </a:t>
            </a:r>
            <a:r>
              <a:rPr lang="en-US" dirty="0" err="1" smtClean="0">
                <a:solidFill>
                  <a:srgbClr val="FFFF00"/>
                </a:solidFill>
              </a:rPr>
              <a:t>generalisations</a:t>
            </a:r>
            <a:r>
              <a:rPr lang="en-US" dirty="0" smtClean="0">
                <a:solidFill>
                  <a:srgbClr val="FFFF00"/>
                </a:solidFill>
              </a:rPr>
              <a:t> </a:t>
            </a:r>
            <a:r>
              <a:rPr lang="en-US" dirty="0">
                <a:solidFill>
                  <a:srgbClr val="FFFF00"/>
                </a:solidFill>
              </a:rPr>
              <a:t>from a sample to the larger population</a:t>
            </a:r>
            <a:r>
              <a:rPr lang="en-US" sz="2100" dirty="0">
                <a:solidFill>
                  <a:srgbClr val="FFFF00"/>
                </a:solidFill>
              </a:rPr>
              <a:t> </a:t>
            </a:r>
          </a:p>
          <a:p>
            <a:pPr eaLnBrk="1" hangingPunct="1"/>
            <a:r>
              <a:rPr lang="en-US" dirty="0"/>
              <a:t>Audience</a:t>
            </a:r>
            <a:r>
              <a:rPr lang="en-US" sz="2500" dirty="0"/>
              <a:t> – For whom is the analysis intended? </a:t>
            </a:r>
          </a:p>
        </p:txBody>
      </p:sp>
      <p:sp>
        <p:nvSpPr>
          <p:cNvPr id="117762" name="Footer Placeholder 4"/>
          <p:cNvSpPr>
            <a:spLocks noGrp="1"/>
          </p:cNvSpPr>
          <p:nvPr>
            <p:ph type="ftr" sz="quarter" idx="11"/>
          </p:nvPr>
        </p:nvSpPr>
        <p:spPr>
          <a:noFill/>
        </p:spPr>
        <p:txBody>
          <a:bodyPr/>
          <a:lstStyle/>
          <a:p>
            <a:r>
              <a:rPr lang="en-GB" smtClean="0"/>
              <a:t>CH2021 postgraduate</a:t>
            </a:r>
            <a:endParaRPr lang="en-GB"/>
          </a:p>
        </p:txBody>
      </p:sp>
      <p:sp>
        <p:nvSpPr>
          <p:cNvPr id="117763" name="Slide Number Placeholder 5"/>
          <p:cNvSpPr>
            <a:spLocks noGrp="1"/>
          </p:cNvSpPr>
          <p:nvPr>
            <p:ph type="sldNum" sz="quarter" idx="12"/>
          </p:nvPr>
        </p:nvSpPr>
        <p:spPr>
          <a:noFill/>
        </p:spPr>
        <p:txBody>
          <a:bodyPr/>
          <a:lstStyle/>
          <a:p>
            <a:fld id="{4287AD81-1C5A-4A86-B9F2-410ED575FE87}" type="slidenum">
              <a:rPr lang="en-GB" smtClean="0"/>
              <a:pPr/>
              <a:t>138</a:t>
            </a:fld>
            <a:endParaRPr lang="en-GB"/>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31426"/>
                                        </p:tgtEl>
                                        <p:attrNameLst>
                                          <p:attrName>style.visibility</p:attrName>
                                        </p:attrNameLst>
                                      </p:cBhvr>
                                      <p:to>
                                        <p:strVal val="visible"/>
                                      </p:to>
                                    </p:set>
                                    <p:animEffect transition="in" filter="fade">
                                      <p:cBhvr>
                                        <p:cTn id="7" dur="2000"/>
                                        <p:tgtEl>
                                          <p:spTgt spid="23142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31427"/>
                                        </p:tgtEl>
                                        <p:attrNameLst>
                                          <p:attrName>style.visibility</p:attrName>
                                        </p:attrNameLst>
                                      </p:cBhvr>
                                      <p:to>
                                        <p:strVal val="visible"/>
                                      </p:to>
                                    </p:set>
                                    <p:animEffect transition="in" filter="fade">
                                      <p:cBhvr>
                                        <p:cTn id="10" dur="2000"/>
                                        <p:tgtEl>
                                          <p:spTgt spid="2314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1426" grpId="0"/>
      <p:bldP spid="231427" grpId="0"/>
    </p:bldLst>
  </p:timing>
</p:sld>
</file>

<file path=ppt/slides/slide13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33474" name="Rectangle 2"/>
          <p:cNvSpPr>
            <a:spLocks noGrp="1" noChangeArrowheads="1"/>
          </p:cNvSpPr>
          <p:nvPr>
            <p:ph type="title"/>
          </p:nvPr>
        </p:nvSpPr>
        <p:spPr>
          <a:xfrm>
            <a:off x="179512" y="321784"/>
            <a:ext cx="7313612" cy="944563"/>
          </a:xfrm>
        </p:spPr>
        <p:txBody>
          <a:bodyPr/>
          <a:lstStyle/>
          <a:p>
            <a:pPr eaLnBrk="1" hangingPunct="1"/>
            <a:r>
              <a:rPr lang="en-US"/>
              <a:t>More Considerations</a:t>
            </a:r>
          </a:p>
        </p:txBody>
      </p:sp>
      <p:sp>
        <p:nvSpPr>
          <p:cNvPr id="233475" name="Rectangle 3"/>
          <p:cNvSpPr>
            <a:spLocks noGrp="1" noChangeArrowheads="1"/>
          </p:cNvSpPr>
          <p:nvPr>
            <p:ph idx="1"/>
          </p:nvPr>
        </p:nvSpPr>
        <p:spPr>
          <a:xfrm>
            <a:off x="179512" y="1478529"/>
            <a:ext cx="8208912" cy="4853136"/>
          </a:xfrm>
        </p:spPr>
        <p:txBody>
          <a:bodyPr/>
          <a:lstStyle/>
          <a:p>
            <a:pPr eaLnBrk="1" hangingPunct="1"/>
            <a:r>
              <a:rPr lang="en-US" sz="2000" dirty="0"/>
              <a:t>Number of variables to be </a:t>
            </a:r>
            <a:r>
              <a:rPr lang="en-US" sz="2000" dirty="0" err="1"/>
              <a:t>analysed</a:t>
            </a:r>
            <a:endParaRPr lang="en-US" sz="2000" dirty="0"/>
          </a:p>
          <a:p>
            <a:pPr eaLnBrk="1" hangingPunct="1"/>
            <a:r>
              <a:rPr lang="en-US" sz="2000" dirty="0"/>
              <a:t>Univariate statistics: Only one variable; Descriptive</a:t>
            </a:r>
          </a:p>
          <a:p>
            <a:pPr marL="1022350" lvl="2" indent="-350838" eaLnBrk="1" hangingPunct="1"/>
            <a:r>
              <a:rPr lang="en-US" sz="1800" dirty="0">
                <a:solidFill>
                  <a:srgbClr val="FFFF00"/>
                </a:solidFill>
              </a:rPr>
              <a:t>Measures of Central Tendency</a:t>
            </a:r>
          </a:p>
          <a:p>
            <a:pPr marL="1022350" lvl="2" indent="-350838" eaLnBrk="1" hangingPunct="1"/>
            <a:r>
              <a:rPr lang="en-US" sz="1800" dirty="0">
                <a:solidFill>
                  <a:srgbClr val="FFFF00"/>
                </a:solidFill>
              </a:rPr>
              <a:t>Frequencies/</a:t>
            </a:r>
            <a:r>
              <a:rPr lang="en-US" sz="1800" dirty="0" err="1">
                <a:solidFill>
                  <a:srgbClr val="FFFF00"/>
                </a:solidFill>
              </a:rPr>
              <a:t>Percents</a:t>
            </a:r>
            <a:endParaRPr lang="en-US" sz="1800" dirty="0">
              <a:solidFill>
                <a:srgbClr val="FFFF00"/>
              </a:solidFill>
            </a:endParaRPr>
          </a:p>
          <a:p>
            <a:pPr marL="1022350" lvl="2" indent="-350838" eaLnBrk="1" hangingPunct="1"/>
            <a:r>
              <a:rPr lang="en-US" sz="1800" dirty="0">
                <a:solidFill>
                  <a:srgbClr val="FFFF00"/>
                </a:solidFill>
              </a:rPr>
              <a:t>Measures of Dispersion</a:t>
            </a:r>
          </a:p>
          <a:p>
            <a:pPr eaLnBrk="1" hangingPunct="1"/>
            <a:r>
              <a:rPr lang="en-US" sz="2000" dirty="0"/>
              <a:t>Bivariate statistics: Analysis of 2 variables</a:t>
            </a:r>
          </a:p>
          <a:p>
            <a:pPr marL="1022350" lvl="2" indent="-350838" eaLnBrk="1" hangingPunct="1"/>
            <a:r>
              <a:rPr lang="en-US" sz="1800" dirty="0">
                <a:solidFill>
                  <a:srgbClr val="FFFF00"/>
                </a:solidFill>
              </a:rPr>
              <a:t>Measures of Association </a:t>
            </a:r>
          </a:p>
          <a:p>
            <a:pPr marL="1022350" lvl="2" indent="-350838" eaLnBrk="1" hangingPunct="1"/>
            <a:r>
              <a:rPr lang="en-US" sz="1800" dirty="0">
                <a:solidFill>
                  <a:srgbClr val="FFFF00"/>
                </a:solidFill>
              </a:rPr>
              <a:t>Cross tabulations </a:t>
            </a:r>
          </a:p>
          <a:p>
            <a:pPr marL="1022350" lvl="2" indent="-350838" eaLnBrk="1" hangingPunct="1"/>
            <a:r>
              <a:rPr lang="en-US" sz="1800" dirty="0">
                <a:solidFill>
                  <a:srgbClr val="FFFF00"/>
                </a:solidFill>
              </a:rPr>
              <a:t>Comparison of Means</a:t>
            </a:r>
          </a:p>
          <a:p>
            <a:pPr eaLnBrk="1" hangingPunct="1"/>
            <a:r>
              <a:rPr lang="en-US" sz="2000" dirty="0"/>
              <a:t>Multivariate statistics: Analysis of 3 or more variables</a:t>
            </a:r>
          </a:p>
          <a:p>
            <a:pPr eaLnBrk="1" hangingPunct="1"/>
            <a:r>
              <a:rPr lang="en-US" sz="2000" dirty="0"/>
              <a:t>Parametric vs non parametric</a:t>
            </a:r>
          </a:p>
        </p:txBody>
      </p:sp>
      <p:sp>
        <p:nvSpPr>
          <p:cNvPr id="118786" name="Footer Placeholder 4"/>
          <p:cNvSpPr>
            <a:spLocks noGrp="1"/>
          </p:cNvSpPr>
          <p:nvPr>
            <p:ph type="ftr" sz="quarter" idx="11"/>
          </p:nvPr>
        </p:nvSpPr>
        <p:spPr>
          <a:noFill/>
        </p:spPr>
        <p:txBody>
          <a:bodyPr/>
          <a:lstStyle/>
          <a:p>
            <a:r>
              <a:rPr lang="en-GB" smtClean="0"/>
              <a:t>CH2021 postgraduate</a:t>
            </a:r>
            <a:endParaRPr lang="en-GB"/>
          </a:p>
        </p:txBody>
      </p:sp>
      <p:sp>
        <p:nvSpPr>
          <p:cNvPr id="118787" name="Slide Number Placeholder 5"/>
          <p:cNvSpPr>
            <a:spLocks noGrp="1"/>
          </p:cNvSpPr>
          <p:nvPr>
            <p:ph type="sldNum" sz="quarter" idx="12"/>
          </p:nvPr>
        </p:nvSpPr>
        <p:spPr>
          <a:noFill/>
        </p:spPr>
        <p:txBody>
          <a:bodyPr/>
          <a:lstStyle/>
          <a:p>
            <a:fld id="{EDDEA86F-3C53-41FF-921F-415E287B251C}" type="slidenum">
              <a:rPr lang="en-GB" smtClean="0"/>
              <a:pPr/>
              <a:t>139</a:t>
            </a:fld>
            <a:endParaRPr lang="en-GB"/>
          </a:p>
        </p:txBody>
      </p:sp>
      <p:pic>
        <p:nvPicPr>
          <p:cNvPr id="2" name="Picture 1"/>
          <p:cNvPicPr>
            <a:picLocks noChangeAspect="1"/>
          </p:cNvPicPr>
          <p:nvPr/>
        </p:nvPicPr>
        <p:blipFill>
          <a:blip r:embed="rId3"/>
          <a:stretch>
            <a:fillRect/>
          </a:stretch>
        </p:blipFill>
        <p:spPr>
          <a:xfrm>
            <a:off x="6228185" y="0"/>
            <a:ext cx="2915816" cy="1864766"/>
          </a:xfrm>
          <a:prstGeom prst="rect">
            <a:avLst/>
          </a:prstGeom>
        </p:spPr>
      </p:pic>
      <p:pic>
        <p:nvPicPr>
          <p:cNvPr id="4" name="Picture 3"/>
          <p:cNvPicPr>
            <a:picLocks noChangeAspect="1"/>
          </p:cNvPicPr>
          <p:nvPr/>
        </p:nvPicPr>
        <p:blipFill>
          <a:blip r:embed="rId4"/>
          <a:stretch>
            <a:fillRect/>
          </a:stretch>
        </p:blipFill>
        <p:spPr>
          <a:xfrm>
            <a:off x="5842958" y="5132052"/>
            <a:ext cx="3301042" cy="1725948"/>
          </a:xfrm>
          <a:prstGeom prst="rect">
            <a:avLst/>
          </a:prstGeom>
        </p:spPr>
      </p:pic>
      <p:pic>
        <p:nvPicPr>
          <p:cNvPr id="5" name="Picture 4"/>
          <p:cNvPicPr>
            <a:picLocks noChangeAspect="1"/>
          </p:cNvPicPr>
          <p:nvPr/>
        </p:nvPicPr>
        <p:blipFill>
          <a:blip r:embed="rId5"/>
          <a:stretch>
            <a:fillRect/>
          </a:stretch>
        </p:blipFill>
        <p:spPr>
          <a:xfrm>
            <a:off x="5437299" y="2556359"/>
            <a:ext cx="3706701" cy="1739138"/>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33474"/>
                                        </p:tgtEl>
                                        <p:attrNameLst>
                                          <p:attrName>style.visibility</p:attrName>
                                        </p:attrNameLst>
                                      </p:cBhvr>
                                      <p:to>
                                        <p:strVal val="visible"/>
                                      </p:to>
                                    </p:set>
                                    <p:animEffect transition="in" filter="fade">
                                      <p:cBhvr>
                                        <p:cTn id="7" dur="2000"/>
                                        <p:tgtEl>
                                          <p:spTgt spid="23347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33475">
                                            <p:txEl>
                                              <p:pRg st="0" end="0"/>
                                            </p:txEl>
                                          </p:spTgt>
                                        </p:tgtEl>
                                        <p:attrNameLst>
                                          <p:attrName>style.visibility</p:attrName>
                                        </p:attrNameLst>
                                      </p:cBhvr>
                                      <p:to>
                                        <p:strVal val="visible"/>
                                      </p:to>
                                    </p:set>
                                    <p:animEffect transition="in" filter="fade">
                                      <p:cBhvr>
                                        <p:cTn id="10" dur="2000"/>
                                        <p:tgtEl>
                                          <p:spTgt spid="233475">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33475">
                                            <p:txEl>
                                              <p:pRg st="1" end="1"/>
                                            </p:txEl>
                                          </p:spTgt>
                                        </p:tgtEl>
                                        <p:attrNameLst>
                                          <p:attrName>style.visibility</p:attrName>
                                        </p:attrNameLst>
                                      </p:cBhvr>
                                      <p:to>
                                        <p:strVal val="visible"/>
                                      </p:to>
                                    </p:set>
                                    <p:animEffect transition="in" filter="fade">
                                      <p:cBhvr>
                                        <p:cTn id="15" dur="2000"/>
                                        <p:tgtEl>
                                          <p:spTgt spid="233475">
                                            <p:txEl>
                                              <p:pRg st="1" end="1"/>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233475">
                                            <p:txEl>
                                              <p:pRg st="2" end="2"/>
                                            </p:txEl>
                                          </p:spTgt>
                                        </p:tgtEl>
                                        <p:attrNameLst>
                                          <p:attrName>style.visibility</p:attrName>
                                        </p:attrNameLst>
                                      </p:cBhvr>
                                      <p:to>
                                        <p:strVal val="visible"/>
                                      </p:to>
                                    </p:set>
                                    <p:animEffect transition="in" filter="fade">
                                      <p:cBhvr>
                                        <p:cTn id="18" dur="2000"/>
                                        <p:tgtEl>
                                          <p:spTgt spid="233475">
                                            <p:txEl>
                                              <p:pRg st="2" end="2"/>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233475">
                                            <p:txEl>
                                              <p:pRg st="3" end="3"/>
                                            </p:txEl>
                                          </p:spTgt>
                                        </p:tgtEl>
                                        <p:attrNameLst>
                                          <p:attrName>style.visibility</p:attrName>
                                        </p:attrNameLst>
                                      </p:cBhvr>
                                      <p:to>
                                        <p:strVal val="visible"/>
                                      </p:to>
                                    </p:set>
                                    <p:animEffect transition="in" filter="fade">
                                      <p:cBhvr>
                                        <p:cTn id="21" dur="2000"/>
                                        <p:tgtEl>
                                          <p:spTgt spid="233475">
                                            <p:txEl>
                                              <p:pRg st="3" end="3"/>
                                            </p:tx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233475">
                                            <p:txEl>
                                              <p:pRg st="4" end="4"/>
                                            </p:txEl>
                                          </p:spTgt>
                                        </p:tgtEl>
                                        <p:attrNameLst>
                                          <p:attrName>style.visibility</p:attrName>
                                        </p:attrNameLst>
                                      </p:cBhvr>
                                      <p:to>
                                        <p:strVal val="visible"/>
                                      </p:to>
                                    </p:set>
                                    <p:animEffect transition="in" filter="fade">
                                      <p:cBhvr>
                                        <p:cTn id="24" dur="2000"/>
                                        <p:tgtEl>
                                          <p:spTgt spid="233475">
                                            <p:txEl>
                                              <p:pRg st="4" end="4"/>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233475">
                                            <p:txEl>
                                              <p:pRg st="5" end="5"/>
                                            </p:txEl>
                                          </p:spTgt>
                                        </p:tgtEl>
                                        <p:attrNameLst>
                                          <p:attrName>style.visibility</p:attrName>
                                        </p:attrNameLst>
                                      </p:cBhvr>
                                      <p:to>
                                        <p:strVal val="visible"/>
                                      </p:to>
                                    </p:set>
                                    <p:animEffect transition="in" filter="fade">
                                      <p:cBhvr>
                                        <p:cTn id="29" dur="2000"/>
                                        <p:tgtEl>
                                          <p:spTgt spid="233475">
                                            <p:txEl>
                                              <p:pRg st="5" end="5"/>
                                            </p:txEl>
                                          </p:spTgt>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233475">
                                            <p:txEl>
                                              <p:pRg st="6" end="6"/>
                                            </p:txEl>
                                          </p:spTgt>
                                        </p:tgtEl>
                                        <p:attrNameLst>
                                          <p:attrName>style.visibility</p:attrName>
                                        </p:attrNameLst>
                                      </p:cBhvr>
                                      <p:to>
                                        <p:strVal val="visible"/>
                                      </p:to>
                                    </p:set>
                                    <p:animEffect transition="in" filter="fade">
                                      <p:cBhvr>
                                        <p:cTn id="32" dur="2000"/>
                                        <p:tgtEl>
                                          <p:spTgt spid="233475">
                                            <p:txEl>
                                              <p:pRg st="6" end="6"/>
                                            </p:txEl>
                                          </p:spTgt>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233475">
                                            <p:txEl>
                                              <p:pRg st="7" end="7"/>
                                            </p:txEl>
                                          </p:spTgt>
                                        </p:tgtEl>
                                        <p:attrNameLst>
                                          <p:attrName>style.visibility</p:attrName>
                                        </p:attrNameLst>
                                      </p:cBhvr>
                                      <p:to>
                                        <p:strVal val="visible"/>
                                      </p:to>
                                    </p:set>
                                    <p:animEffect transition="in" filter="fade">
                                      <p:cBhvr>
                                        <p:cTn id="35" dur="2000"/>
                                        <p:tgtEl>
                                          <p:spTgt spid="233475">
                                            <p:txEl>
                                              <p:pRg st="7" end="7"/>
                                            </p:txEl>
                                          </p:spTgt>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233475">
                                            <p:txEl>
                                              <p:pRg st="8" end="8"/>
                                            </p:txEl>
                                          </p:spTgt>
                                        </p:tgtEl>
                                        <p:attrNameLst>
                                          <p:attrName>style.visibility</p:attrName>
                                        </p:attrNameLst>
                                      </p:cBhvr>
                                      <p:to>
                                        <p:strVal val="visible"/>
                                      </p:to>
                                    </p:set>
                                    <p:animEffect transition="in" filter="fade">
                                      <p:cBhvr>
                                        <p:cTn id="38" dur="2000"/>
                                        <p:tgtEl>
                                          <p:spTgt spid="233475">
                                            <p:txEl>
                                              <p:pRg st="8" end="8"/>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233475">
                                            <p:txEl>
                                              <p:pRg st="9" end="9"/>
                                            </p:txEl>
                                          </p:spTgt>
                                        </p:tgtEl>
                                        <p:attrNameLst>
                                          <p:attrName>style.visibility</p:attrName>
                                        </p:attrNameLst>
                                      </p:cBhvr>
                                      <p:to>
                                        <p:strVal val="visible"/>
                                      </p:to>
                                    </p:set>
                                    <p:animEffect transition="in" filter="fade">
                                      <p:cBhvr>
                                        <p:cTn id="43" dur="2000"/>
                                        <p:tgtEl>
                                          <p:spTgt spid="233475">
                                            <p:txEl>
                                              <p:pRg st="9" end="9"/>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grpId="0" nodeType="clickEffect">
                                  <p:stCondLst>
                                    <p:cond delay="0"/>
                                  </p:stCondLst>
                                  <p:childTnLst>
                                    <p:set>
                                      <p:cBhvr>
                                        <p:cTn id="47" dur="1" fill="hold">
                                          <p:stCondLst>
                                            <p:cond delay="0"/>
                                          </p:stCondLst>
                                        </p:cTn>
                                        <p:tgtEl>
                                          <p:spTgt spid="233475">
                                            <p:txEl>
                                              <p:pRg st="10" end="10"/>
                                            </p:txEl>
                                          </p:spTgt>
                                        </p:tgtEl>
                                        <p:attrNameLst>
                                          <p:attrName>style.visibility</p:attrName>
                                        </p:attrNameLst>
                                      </p:cBhvr>
                                      <p:to>
                                        <p:strVal val="visible"/>
                                      </p:to>
                                    </p:set>
                                    <p:animEffect transition="in" filter="fade">
                                      <p:cBhvr>
                                        <p:cTn id="48" dur="2000"/>
                                        <p:tgtEl>
                                          <p:spTgt spid="233475">
                                            <p:txEl>
                                              <p:pRg st="10" end="10"/>
                                            </p:txEl>
                                          </p:spTgt>
                                        </p:tgtEl>
                                      </p:cBhvr>
                                    </p:animEffect>
                                  </p:childTnLst>
                                </p:cTn>
                              </p:par>
                            </p:childTnLst>
                          </p:cTn>
                        </p:par>
                      </p:childTnLst>
                    </p:cTn>
                  </p:par>
                  <p:par>
                    <p:cTn id="49" fill="hold">
                      <p:stCondLst>
                        <p:cond delay="indefinite"/>
                      </p:stCondLst>
                      <p:childTnLst>
                        <p:par>
                          <p:cTn id="50" fill="hold">
                            <p:stCondLst>
                              <p:cond delay="0"/>
                            </p:stCondLst>
                            <p:childTnLst>
                              <p:par>
                                <p:cTn id="51" presetID="6" presetClass="entr" presetSubtype="16" fill="hold" grpId="1" nodeType="clickEffect">
                                  <p:stCondLst>
                                    <p:cond delay="0"/>
                                  </p:stCondLst>
                                  <p:childTnLst>
                                    <p:set>
                                      <p:cBhvr>
                                        <p:cTn id="52" dur="1" fill="hold">
                                          <p:stCondLst>
                                            <p:cond delay="0"/>
                                          </p:stCondLst>
                                        </p:cTn>
                                        <p:tgtEl>
                                          <p:spTgt spid="233475">
                                            <p:txEl>
                                              <p:pRg st="0" end="0"/>
                                            </p:txEl>
                                          </p:spTgt>
                                        </p:tgtEl>
                                        <p:attrNameLst>
                                          <p:attrName>style.visibility</p:attrName>
                                        </p:attrNameLst>
                                      </p:cBhvr>
                                      <p:to>
                                        <p:strVal val="visible"/>
                                      </p:to>
                                    </p:set>
                                    <p:animEffect transition="in" filter="circle(in)">
                                      <p:cBhvr>
                                        <p:cTn id="53" dur="2000"/>
                                        <p:tgtEl>
                                          <p:spTgt spid="233475">
                                            <p:txEl>
                                              <p:pRg st="0" end="0"/>
                                            </p:txEl>
                                          </p:spTgt>
                                        </p:tgtEl>
                                      </p:cBhvr>
                                    </p:animEffect>
                                  </p:childTnLst>
                                </p:cTn>
                              </p:par>
                            </p:childTnLst>
                          </p:cTn>
                        </p:par>
                      </p:childTnLst>
                    </p:cTn>
                  </p:par>
                  <p:par>
                    <p:cTn id="54" fill="hold">
                      <p:stCondLst>
                        <p:cond delay="indefinite"/>
                      </p:stCondLst>
                      <p:childTnLst>
                        <p:par>
                          <p:cTn id="55" fill="hold">
                            <p:stCondLst>
                              <p:cond delay="0"/>
                            </p:stCondLst>
                            <p:childTnLst>
                              <p:par>
                                <p:cTn id="56" presetID="6" presetClass="entr" presetSubtype="16" fill="hold" grpId="1" nodeType="clickEffect">
                                  <p:stCondLst>
                                    <p:cond delay="0"/>
                                  </p:stCondLst>
                                  <p:childTnLst>
                                    <p:set>
                                      <p:cBhvr>
                                        <p:cTn id="57" dur="1" fill="hold">
                                          <p:stCondLst>
                                            <p:cond delay="0"/>
                                          </p:stCondLst>
                                        </p:cTn>
                                        <p:tgtEl>
                                          <p:spTgt spid="233475">
                                            <p:txEl>
                                              <p:pRg st="1" end="1"/>
                                            </p:txEl>
                                          </p:spTgt>
                                        </p:tgtEl>
                                        <p:attrNameLst>
                                          <p:attrName>style.visibility</p:attrName>
                                        </p:attrNameLst>
                                      </p:cBhvr>
                                      <p:to>
                                        <p:strVal val="visible"/>
                                      </p:to>
                                    </p:set>
                                    <p:animEffect transition="in" filter="circle(in)">
                                      <p:cBhvr>
                                        <p:cTn id="58" dur="2000"/>
                                        <p:tgtEl>
                                          <p:spTgt spid="233475">
                                            <p:txEl>
                                              <p:pRg st="1" end="1"/>
                                            </p:txEl>
                                          </p:spTgt>
                                        </p:tgtEl>
                                      </p:cBhvr>
                                    </p:animEffect>
                                  </p:childTnLst>
                                </p:cTn>
                              </p:par>
                              <p:par>
                                <p:cTn id="59" presetID="6" presetClass="entr" presetSubtype="16" fill="hold" grpId="1" nodeType="withEffect">
                                  <p:stCondLst>
                                    <p:cond delay="0"/>
                                  </p:stCondLst>
                                  <p:childTnLst>
                                    <p:set>
                                      <p:cBhvr>
                                        <p:cTn id="60" dur="1" fill="hold">
                                          <p:stCondLst>
                                            <p:cond delay="0"/>
                                          </p:stCondLst>
                                        </p:cTn>
                                        <p:tgtEl>
                                          <p:spTgt spid="233475">
                                            <p:txEl>
                                              <p:pRg st="2" end="2"/>
                                            </p:txEl>
                                          </p:spTgt>
                                        </p:tgtEl>
                                        <p:attrNameLst>
                                          <p:attrName>style.visibility</p:attrName>
                                        </p:attrNameLst>
                                      </p:cBhvr>
                                      <p:to>
                                        <p:strVal val="visible"/>
                                      </p:to>
                                    </p:set>
                                    <p:animEffect transition="in" filter="circle(in)">
                                      <p:cBhvr>
                                        <p:cTn id="61" dur="2000"/>
                                        <p:tgtEl>
                                          <p:spTgt spid="233475">
                                            <p:txEl>
                                              <p:pRg st="2" end="2"/>
                                            </p:txEl>
                                          </p:spTgt>
                                        </p:tgtEl>
                                      </p:cBhvr>
                                    </p:animEffect>
                                  </p:childTnLst>
                                </p:cTn>
                              </p:par>
                              <p:par>
                                <p:cTn id="62" presetID="6" presetClass="entr" presetSubtype="16" fill="hold" grpId="1" nodeType="withEffect">
                                  <p:stCondLst>
                                    <p:cond delay="0"/>
                                  </p:stCondLst>
                                  <p:childTnLst>
                                    <p:set>
                                      <p:cBhvr>
                                        <p:cTn id="63" dur="1" fill="hold">
                                          <p:stCondLst>
                                            <p:cond delay="0"/>
                                          </p:stCondLst>
                                        </p:cTn>
                                        <p:tgtEl>
                                          <p:spTgt spid="233475">
                                            <p:txEl>
                                              <p:pRg st="3" end="3"/>
                                            </p:txEl>
                                          </p:spTgt>
                                        </p:tgtEl>
                                        <p:attrNameLst>
                                          <p:attrName>style.visibility</p:attrName>
                                        </p:attrNameLst>
                                      </p:cBhvr>
                                      <p:to>
                                        <p:strVal val="visible"/>
                                      </p:to>
                                    </p:set>
                                    <p:animEffect transition="in" filter="circle(in)">
                                      <p:cBhvr>
                                        <p:cTn id="64" dur="2000"/>
                                        <p:tgtEl>
                                          <p:spTgt spid="233475">
                                            <p:txEl>
                                              <p:pRg st="3" end="3"/>
                                            </p:txEl>
                                          </p:spTgt>
                                        </p:tgtEl>
                                      </p:cBhvr>
                                    </p:animEffect>
                                  </p:childTnLst>
                                </p:cTn>
                              </p:par>
                              <p:par>
                                <p:cTn id="65" presetID="6" presetClass="entr" presetSubtype="16" fill="hold" grpId="1" nodeType="withEffect">
                                  <p:stCondLst>
                                    <p:cond delay="0"/>
                                  </p:stCondLst>
                                  <p:childTnLst>
                                    <p:set>
                                      <p:cBhvr>
                                        <p:cTn id="66" dur="1" fill="hold">
                                          <p:stCondLst>
                                            <p:cond delay="0"/>
                                          </p:stCondLst>
                                        </p:cTn>
                                        <p:tgtEl>
                                          <p:spTgt spid="233475">
                                            <p:txEl>
                                              <p:pRg st="4" end="4"/>
                                            </p:txEl>
                                          </p:spTgt>
                                        </p:tgtEl>
                                        <p:attrNameLst>
                                          <p:attrName>style.visibility</p:attrName>
                                        </p:attrNameLst>
                                      </p:cBhvr>
                                      <p:to>
                                        <p:strVal val="visible"/>
                                      </p:to>
                                    </p:set>
                                    <p:animEffect transition="in" filter="circle(in)">
                                      <p:cBhvr>
                                        <p:cTn id="67" dur="2000"/>
                                        <p:tgtEl>
                                          <p:spTgt spid="233475">
                                            <p:txEl>
                                              <p:pRg st="4" end="4"/>
                                            </p:txEl>
                                          </p:spTgt>
                                        </p:tgtEl>
                                      </p:cBhvr>
                                    </p:animEffect>
                                  </p:childTnLst>
                                </p:cTn>
                              </p:par>
                            </p:childTnLst>
                          </p:cTn>
                        </p:par>
                      </p:childTnLst>
                    </p:cTn>
                  </p:par>
                  <p:par>
                    <p:cTn id="68" fill="hold">
                      <p:stCondLst>
                        <p:cond delay="indefinite"/>
                      </p:stCondLst>
                      <p:childTnLst>
                        <p:par>
                          <p:cTn id="69" fill="hold">
                            <p:stCondLst>
                              <p:cond delay="0"/>
                            </p:stCondLst>
                            <p:childTnLst>
                              <p:par>
                                <p:cTn id="70" presetID="6" presetClass="entr" presetSubtype="16" fill="hold" grpId="1" nodeType="clickEffect">
                                  <p:stCondLst>
                                    <p:cond delay="0"/>
                                  </p:stCondLst>
                                  <p:childTnLst>
                                    <p:set>
                                      <p:cBhvr>
                                        <p:cTn id="71" dur="1" fill="hold">
                                          <p:stCondLst>
                                            <p:cond delay="0"/>
                                          </p:stCondLst>
                                        </p:cTn>
                                        <p:tgtEl>
                                          <p:spTgt spid="233475">
                                            <p:txEl>
                                              <p:pRg st="5" end="5"/>
                                            </p:txEl>
                                          </p:spTgt>
                                        </p:tgtEl>
                                        <p:attrNameLst>
                                          <p:attrName>style.visibility</p:attrName>
                                        </p:attrNameLst>
                                      </p:cBhvr>
                                      <p:to>
                                        <p:strVal val="visible"/>
                                      </p:to>
                                    </p:set>
                                    <p:animEffect transition="in" filter="circle(in)">
                                      <p:cBhvr>
                                        <p:cTn id="72" dur="2000"/>
                                        <p:tgtEl>
                                          <p:spTgt spid="233475">
                                            <p:txEl>
                                              <p:pRg st="5" end="5"/>
                                            </p:txEl>
                                          </p:spTgt>
                                        </p:tgtEl>
                                      </p:cBhvr>
                                    </p:animEffect>
                                  </p:childTnLst>
                                </p:cTn>
                              </p:par>
                              <p:par>
                                <p:cTn id="73" presetID="6" presetClass="entr" presetSubtype="16" fill="hold" grpId="1" nodeType="withEffect">
                                  <p:stCondLst>
                                    <p:cond delay="0"/>
                                  </p:stCondLst>
                                  <p:childTnLst>
                                    <p:set>
                                      <p:cBhvr>
                                        <p:cTn id="74" dur="1" fill="hold">
                                          <p:stCondLst>
                                            <p:cond delay="0"/>
                                          </p:stCondLst>
                                        </p:cTn>
                                        <p:tgtEl>
                                          <p:spTgt spid="233475">
                                            <p:txEl>
                                              <p:pRg st="6" end="6"/>
                                            </p:txEl>
                                          </p:spTgt>
                                        </p:tgtEl>
                                        <p:attrNameLst>
                                          <p:attrName>style.visibility</p:attrName>
                                        </p:attrNameLst>
                                      </p:cBhvr>
                                      <p:to>
                                        <p:strVal val="visible"/>
                                      </p:to>
                                    </p:set>
                                    <p:animEffect transition="in" filter="circle(in)">
                                      <p:cBhvr>
                                        <p:cTn id="75" dur="2000"/>
                                        <p:tgtEl>
                                          <p:spTgt spid="233475">
                                            <p:txEl>
                                              <p:pRg st="6" end="6"/>
                                            </p:txEl>
                                          </p:spTgt>
                                        </p:tgtEl>
                                      </p:cBhvr>
                                    </p:animEffect>
                                  </p:childTnLst>
                                </p:cTn>
                              </p:par>
                              <p:par>
                                <p:cTn id="76" presetID="6" presetClass="entr" presetSubtype="16" fill="hold" grpId="1" nodeType="withEffect">
                                  <p:stCondLst>
                                    <p:cond delay="0"/>
                                  </p:stCondLst>
                                  <p:childTnLst>
                                    <p:set>
                                      <p:cBhvr>
                                        <p:cTn id="77" dur="1" fill="hold">
                                          <p:stCondLst>
                                            <p:cond delay="0"/>
                                          </p:stCondLst>
                                        </p:cTn>
                                        <p:tgtEl>
                                          <p:spTgt spid="233475">
                                            <p:txEl>
                                              <p:pRg st="7" end="7"/>
                                            </p:txEl>
                                          </p:spTgt>
                                        </p:tgtEl>
                                        <p:attrNameLst>
                                          <p:attrName>style.visibility</p:attrName>
                                        </p:attrNameLst>
                                      </p:cBhvr>
                                      <p:to>
                                        <p:strVal val="visible"/>
                                      </p:to>
                                    </p:set>
                                    <p:animEffect transition="in" filter="circle(in)">
                                      <p:cBhvr>
                                        <p:cTn id="78" dur="2000"/>
                                        <p:tgtEl>
                                          <p:spTgt spid="233475">
                                            <p:txEl>
                                              <p:pRg st="7" end="7"/>
                                            </p:txEl>
                                          </p:spTgt>
                                        </p:tgtEl>
                                      </p:cBhvr>
                                    </p:animEffect>
                                  </p:childTnLst>
                                </p:cTn>
                              </p:par>
                              <p:par>
                                <p:cTn id="79" presetID="6" presetClass="entr" presetSubtype="16" fill="hold" grpId="1" nodeType="withEffect">
                                  <p:stCondLst>
                                    <p:cond delay="0"/>
                                  </p:stCondLst>
                                  <p:childTnLst>
                                    <p:set>
                                      <p:cBhvr>
                                        <p:cTn id="80" dur="1" fill="hold">
                                          <p:stCondLst>
                                            <p:cond delay="0"/>
                                          </p:stCondLst>
                                        </p:cTn>
                                        <p:tgtEl>
                                          <p:spTgt spid="233475">
                                            <p:txEl>
                                              <p:pRg st="8" end="8"/>
                                            </p:txEl>
                                          </p:spTgt>
                                        </p:tgtEl>
                                        <p:attrNameLst>
                                          <p:attrName>style.visibility</p:attrName>
                                        </p:attrNameLst>
                                      </p:cBhvr>
                                      <p:to>
                                        <p:strVal val="visible"/>
                                      </p:to>
                                    </p:set>
                                    <p:animEffect transition="in" filter="circle(in)">
                                      <p:cBhvr>
                                        <p:cTn id="81" dur="2000"/>
                                        <p:tgtEl>
                                          <p:spTgt spid="233475">
                                            <p:txEl>
                                              <p:pRg st="8" end="8"/>
                                            </p:txEl>
                                          </p:spTgt>
                                        </p:tgtEl>
                                      </p:cBhvr>
                                    </p:animEffect>
                                  </p:childTnLst>
                                </p:cTn>
                              </p:par>
                            </p:childTnLst>
                          </p:cTn>
                        </p:par>
                      </p:childTnLst>
                    </p:cTn>
                  </p:par>
                  <p:par>
                    <p:cTn id="82" fill="hold">
                      <p:stCondLst>
                        <p:cond delay="indefinite"/>
                      </p:stCondLst>
                      <p:childTnLst>
                        <p:par>
                          <p:cTn id="83" fill="hold">
                            <p:stCondLst>
                              <p:cond delay="0"/>
                            </p:stCondLst>
                            <p:childTnLst>
                              <p:par>
                                <p:cTn id="84" presetID="6" presetClass="entr" presetSubtype="16" fill="hold" grpId="1" nodeType="clickEffect">
                                  <p:stCondLst>
                                    <p:cond delay="0"/>
                                  </p:stCondLst>
                                  <p:childTnLst>
                                    <p:set>
                                      <p:cBhvr>
                                        <p:cTn id="85" dur="1" fill="hold">
                                          <p:stCondLst>
                                            <p:cond delay="0"/>
                                          </p:stCondLst>
                                        </p:cTn>
                                        <p:tgtEl>
                                          <p:spTgt spid="233475">
                                            <p:txEl>
                                              <p:pRg st="9" end="9"/>
                                            </p:txEl>
                                          </p:spTgt>
                                        </p:tgtEl>
                                        <p:attrNameLst>
                                          <p:attrName>style.visibility</p:attrName>
                                        </p:attrNameLst>
                                      </p:cBhvr>
                                      <p:to>
                                        <p:strVal val="visible"/>
                                      </p:to>
                                    </p:set>
                                    <p:animEffect transition="in" filter="circle(in)">
                                      <p:cBhvr>
                                        <p:cTn id="86" dur="2000"/>
                                        <p:tgtEl>
                                          <p:spTgt spid="233475">
                                            <p:txEl>
                                              <p:pRg st="9" end="9"/>
                                            </p:txEl>
                                          </p:spTgt>
                                        </p:tgtEl>
                                      </p:cBhvr>
                                    </p:animEffect>
                                  </p:childTnLst>
                                </p:cTn>
                              </p:par>
                            </p:childTnLst>
                          </p:cTn>
                        </p:par>
                      </p:childTnLst>
                    </p:cTn>
                  </p:par>
                  <p:par>
                    <p:cTn id="87" fill="hold">
                      <p:stCondLst>
                        <p:cond delay="indefinite"/>
                      </p:stCondLst>
                      <p:childTnLst>
                        <p:par>
                          <p:cTn id="88" fill="hold">
                            <p:stCondLst>
                              <p:cond delay="0"/>
                            </p:stCondLst>
                            <p:childTnLst>
                              <p:par>
                                <p:cTn id="89" presetID="6" presetClass="entr" presetSubtype="16" fill="hold" grpId="1" nodeType="clickEffect">
                                  <p:stCondLst>
                                    <p:cond delay="0"/>
                                  </p:stCondLst>
                                  <p:childTnLst>
                                    <p:set>
                                      <p:cBhvr>
                                        <p:cTn id="90" dur="1" fill="hold">
                                          <p:stCondLst>
                                            <p:cond delay="0"/>
                                          </p:stCondLst>
                                        </p:cTn>
                                        <p:tgtEl>
                                          <p:spTgt spid="233475">
                                            <p:txEl>
                                              <p:pRg st="10" end="10"/>
                                            </p:txEl>
                                          </p:spTgt>
                                        </p:tgtEl>
                                        <p:attrNameLst>
                                          <p:attrName>style.visibility</p:attrName>
                                        </p:attrNameLst>
                                      </p:cBhvr>
                                      <p:to>
                                        <p:strVal val="visible"/>
                                      </p:to>
                                    </p:set>
                                    <p:animEffect transition="in" filter="circle(in)">
                                      <p:cBhvr>
                                        <p:cTn id="91" dur="2000"/>
                                        <p:tgtEl>
                                          <p:spTgt spid="233475">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3474" grpId="0"/>
      <p:bldP spid="233475" grpId="0" build="p"/>
      <p:bldP spid="233475" grpId="1" build="p"/>
    </p:bldLst>
  </p:timing>
</p:sld>
</file>

<file path=ppt/slides/slide14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9" name="Footer Placeholder 2"/>
          <p:cNvSpPr>
            <a:spLocks noGrp="1"/>
          </p:cNvSpPr>
          <p:nvPr>
            <p:ph type="ftr" sz="quarter" idx="11"/>
          </p:nvPr>
        </p:nvSpPr>
        <p:spPr>
          <a:noFill/>
        </p:spPr>
        <p:txBody>
          <a:bodyPr/>
          <a:lstStyle/>
          <a:p>
            <a:r>
              <a:rPr lang="en-GB" smtClean="0"/>
              <a:t>CH2021 postgraduate</a:t>
            </a:r>
            <a:endParaRPr lang="en-GB"/>
          </a:p>
        </p:txBody>
      </p:sp>
      <p:sp>
        <p:nvSpPr>
          <p:cNvPr id="19460" name="Slide Number Placeholder 3"/>
          <p:cNvSpPr>
            <a:spLocks noGrp="1"/>
          </p:cNvSpPr>
          <p:nvPr>
            <p:ph type="sldNum" sz="quarter" idx="12"/>
          </p:nvPr>
        </p:nvSpPr>
        <p:spPr>
          <a:noFill/>
        </p:spPr>
        <p:txBody>
          <a:bodyPr/>
          <a:lstStyle/>
          <a:p>
            <a:fld id="{267DD710-9E55-4298-B175-F130A8A15572}" type="slidenum">
              <a:rPr lang="en-GB" smtClean="0"/>
              <a:pPr/>
              <a:t>140</a:t>
            </a:fld>
            <a:endParaRPr lang="en-GB"/>
          </a:p>
        </p:txBody>
      </p:sp>
      <p:sp>
        <p:nvSpPr>
          <p:cNvPr id="19461" name="Rectangle 3"/>
          <p:cNvSpPr>
            <a:spLocks noChangeArrowheads="1"/>
          </p:cNvSpPr>
          <p:nvPr/>
        </p:nvSpPr>
        <p:spPr bwMode="auto">
          <a:xfrm>
            <a:off x="976313" y="212725"/>
            <a:ext cx="5237162" cy="701675"/>
          </a:xfrm>
          <a:prstGeom prst="rect">
            <a:avLst/>
          </a:prstGeom>
          <a:noFill/>
          <a:ln w="9525">
            <a:noFill/>
            <a:miter lim="800000"/>
            <a:headEnd/>
            <a:tailEnd/>
          </a:ln>
        </p:spPr>
        <p:txBody>
          <a:bodyPr wrap="none">
            <a:spAutoFit/>
          </a:bodyPr>
          <a:lstStyle/>
          <a:p>
            <a:r>
              <a:rPr lang="en-US" sz="4000" dirty="0">
                <a:latin typeface="Tahoma" pitchFamily="34" charset="0"/>
              </a:rPr>
              <a:t>Measures of Variability</a:t>
            </a:r>
          </a:p>
        </p:txBody>
      </p:sp>
      <p:sp>
        <p:nvSpPr>
          <p:cNvPr id="19462" name="Rectangle 4"/>
          <p:cNvSpPr>
            <a:spLocks noChangeArrowheads="1"/>
          </p:cNvSpPr>
          <p:nvPr/>
        </p:nvSpPr>
        <p:spPr bwMode="auto">
          <a:xfrm>
            <a:off x="914400" y="1295400"/>
            <a:ext cx="6737350" cy="396875"/>
          </a:xfrm>
          <a:prstGeom prst="rect">
            <a:avLst/>
          </a:prstGeom>
          <a:noFill/>
          <a:ln w="9525">
            <a:noFill/>
            <a:miter lim="800000"/>
            <a:headEnd/>
            <a:tailEnd/>
          </a:ln>
        </p:spPr>
        <p:txBody>
          <a:bodyPr wrap="none">
            <a:spAutoFit/>
          </a:bodyPr>
          <a:lstStyle/>
          <a:p>
            <a:r>
              <a:rPr lang="en-US" sz="2000" dirty="0">
                <a:solidFill>
                  <a:srgbClr val="FFFF00"/>
                </a:solidFill>
                <a:latin typeface="Tahoma" pitchFamily="34" charset="0"/>
              </a:rPr>
              <a:t>Range: </a:t>
            </a:r>
            <a:r>
              <a:rPr lang="en-US" sz="2000" dirty="0">
                <a:latin typeface="Tahoma" pitchFamily="34" charset="0"/>
              </a:rPr>
              <a:t>“Difference between the highest and lowest score”</a:t>
            </a:r>
          </a:p>
        </p:txBody>
      </p:sp>
      <p:sp>
        <p:nvSpPr>
          <p:cNvPr id="19463" name="Rectangle 5"/>
          <p:cNvSpPr>
            <a:spLocks noChangeArrowheads="1"/>
          </p:cNvSpPr>
          <p:nvPr/>
        </p:nvSpPr>
        <p:spPr bwMode="auto">
          <a:xfrm>
            <a:off x="381000" y="1676400"/>
            <a:ext cx="7872413" cy="396875"/>
          </a:xfrm>
          <a:prstGeom prst="rect">
            <a:avLst/>
          </a:prstGeom>
          <a:noFill/>
          <a:ln w="9525">
            <a:noFill/>
            <a:miter lim="800000"/>
            <a:headEnd/>
            <a:tailEnd/>
          </a:ln>
        </p:spPr>
        <p:txBody>
          <a:bodyPr wrap="none">
            <a:spAutoFit/>
          </a:bodyPr>
          <a:lstStyle/>
          <a:p>
            <a:r>
              <a:rPr lang="en-US" sz="2000" dirty="0">
                <a:solidFill>
                  <a:srgbClr val="FFFF00"/>
                </a:solidFill>
                <a:latin typeface="Tahoma" pitchFamily="34" charset="0"/>
              </a:rPr>
              <a:t>Standard Deviation: </a:t>
            </a:r>
            <a:r>
              <a:rPr lang="en-US" sz="2000" dirty="0">
                <a:latin typeface="Tahoma" pitchFamily="34" charset="0"/>
              </a:rPr>
              <a:t>“Average distance of the scores from the mean”</a:t>
            </a:r>
          </a:p>
        </p:txBody>
      </p:sp>
      <p:sp>
        <p:nvSpPr>
          <p:cNvPr id="19464" name="Rectangle 6"/>
          <p:cNvSpPr>
            <a:spLocks noChangeArrowheads="1"/>
          </p:cNvSpPr>
          <p:nvPr/>
        </p:nvSpPr>
        <p:spPr bwMode="auto">
          <a:xfrm>
            <a:off x="7543800" y="1295400"/>
            <a:ext cx="1870075" cy="396875"/>
          </a:xfrm>
          <a:prstGeom prst="rect">
            <a:avLst/>
          </a:prstGeom>
          <a:noFill/>
          <a:ln w="9525">
            <a:noFill/>
            <a:miter lim="800000"/>
            <a:headEnd/>
            <a:tailEnd/>
          </a:ln>
        </p:spPr>
        <p:txBody>
          <a:bodyPr>
            <a:spAutoFit/>
          </a:bodyPr>
          <a:lstStyle/>
          <a:p>
            <a:pPr>
              <a:spcBef>
                <a:spcPct val="50000"/>
              </a:spcBef>
            </a:pPr>
            <a:r>
              <a:rPr lang="en-US" sz="2000">
                <a:latin typeface="Tahoma" pitchFamily="34" charset="0"/>
              </a:rPr>
              <a:t>(28-15) = 13</a:t>
            </a:r>
          </a:p>
        </p:txBody>
      </p:sp>
      <p:sp>
        <p:nvSpPr>
          <p:cNvPr id="19465" name="Rectangle 7"/>
          <p:cNvSpPr>
            <a:spLocks noChangeArrowheads="1"/>
          </p:cNvSpPr>
          <p:nvPr/>
        </p:nvSpPr>
        <p:spPr bwMode="auto">
          <a:xfrm>
            <a:off x="8151813" y="1641475"/>
            <a:ext cx="820737" cy="396875"/>
          </a:xfrm>
          <a:prstGeom prst="rect">
            <a:avLst/>
          </a:prstGeom>
          <a:noFill/>
          <a:ln w="9525">
            <a:noFill/>
            <a:miter lim="800000"/>
            <a:headEnd/>
            <a:tailEnd/>
          </a:ln>
        </p:spPr>
        <p:txBody>
          <a:bodyPr wrap="none">
            <a:spAutoFit/>
          </a:bodyPr>
          <a:lstStyle/>
          <a:p>
            <a:pPr algn="ctr"/>
            <a:r>
              <a:rPr lang="en-US" sz="2000">
                <a:latin typeface="Tahoma" pitchFamily="34" charset="0"/>
              </a:rPr>
              <a:t>SD=4</a:t>
            </a:r>
          </a:p>
        </p:txBody>
      </p:sp>
      <p:sp>
        <p:nvSpPr>
          <p:cNvPr id="19466" name="Freeform 8"/>
          <p:cNvSpPr>
            <a:spLocks/>
          </p:cNvSpPr>
          <p:nvPr/>
        </p:nvSpPr>
        <p:spPr bwMode="auto">
          <a:xfrm>
            <a:off x="3625850" y="2705100"/>
            <a:ext cx="2017713" cy="1057275"/>
          </a:xfrm>
          <a:custGeom>
            <a:avLst/>
            <a:gdLst>
              <a:gd name="T0" fmla="*/ 0 w 1234"/>
              <a:gd name="T1" fmla="*/ 537 h 573"/>
              <a:gd name="T2" fmla="*/ 402 w 1234"/>
              <a:gd name="T3" fmla="*/ 25 h 573"/>
              <a:gd name="T4" fmla="*/ 768 w 1234"/>
              <a:gd name="T5" fmla="*/ 390 h 573"/>
              <a:gd name="T6" fmla="*/ 988 w 1234"/>
              <a:gd name="T7" fmla="*/ 509 h 573"/>
              <a:gd name="T8" fmla="*/ 1234 w 1234"/>
              <a:gd name="T9" fmla="*/ 573 h 573"/>
              <a:gd name="T10" fmla="*/ 0 60000 65536"/>
              <a:gd name="T11" fmla="*/ 0 60000 65536"/>
              <a:gd name="T12" fmla="*/ 0 60000 65536"/>
              <a:gd name="T13" fmla="*/ 0 60000 65536"/>
              <a:gd name="T14" fmla="*/ 0 60000 65536"/>
              <a:gd name="T15" fmla="*/ 0 w 1234"/>
              <a:gd name="T16" fmla="*/ 0 h 573"/>
              <a:gd name="T17" fmla="*/ 1234 w 1234"/>
              <a:gd name="T18" fmla="*/ 573 h 573"/>
            </a:gdLst>
            <a:ahLst/>
            <a:cxnLst>
              <a:cxn ang="T10">
                <a:pos x="T0" y="T1"/>
              </a:cxn>
              <a:cxn ang="T11">
                <a:pos x="T2" y="T3"/>
              </a:cxn>
              <a:cxn ang="T12">
                <a:pos x="T4" y="T5"/>
              </a:cxn>
              <a:cxn ang="T13">
                <a:pos x="T6" y="T7"/>
              </a:cxn>
              <a:cxn ang="T14">
                <a:pos x="T8" y="T9"/>
              </a:cxn>
            </a:cxnLst>
            <a:rect l="T15" t="T16" r="T17" b="T18"/>
            <a:pathLst>
              <a:path w="1234" h="573">
                <a:moveTo>
                  <a:pt x="0" y="537"/>
                </a:moveTo>
                <a:cubicBezTo>
                  <a:pt x="137" y="293"/>
                  <a:pt x="274" y="50"/>
                  <a:pt x="402" y="25"/>
                </a:cubicBezTo>
                <a:cubicBezTo>
                  <a:pt x="530" y="0"/>
                  <a:pt x="670" y="309"/>
                  <a:pt x="768" y="390"/>
                </a:cubicBezTo>
                <a:cubicBezTo>
                  <a:pt x="866" y="471"/>
                  <a:pt x="910" y="478"/>
                  <a:pt x="988" y="509"/>
                </a:cubicBezTo>
                <a:cubicBezTo>
                  <a:pt x="1066" y="540"/>
                  <a:pt x="1150" y="556"/>
                  <a:pt x="1234" y="573"/>
                </a:cubicBezTo>
              </a:path>
            </a:pathLst>
          </a:custGeom>
          <a:noFill/>
          <a:ln w="28575">
            <a:solidFill>
              <a:schemeClr val="tx1"/>
            </a:solidFill>
            <a:round/>
            <a:headEnd/>
            <a:tailEnd/>
          </a:ln>
        </p:spPr>
        <p:txBody>
          <a:bodyPr wrap="none">
            <a:spAutoFit/>
          </a:bodyPr>
          <a:lstStyle/>
          <a:p>
            <a:endParaRPr lang="en-US" sz="1800"/>
          </a:p>
        </p:txBody>
      </p:sp>
      <p:sp>
        <p:nvSpPr>
          <p:cNvPr id="19467" name="Freeform 9"/>
          <p:cNvSpPr>
            <a:spLocks/>
          </p:cNvSpPr>
          <p:nvPr/>
        </p:nvSpPr>
        <p:spPr bwMode="auto">
          <a:xfrm flipH="1">
            <a:off x="6608763" y="2705100"/>
            <a:ext cx="2019300" cy="1057275"/>
          </a:xfrm>
          <a:custGeom>
            <a:avLst/>
            <a:gdLst>
              <a:gd name="T0" fmla="*/ 0 w 1234"/>
              <a:gd name="T1" fmla="*/ 537 h 573"/>
              <a:gd name="T2" fmla="*/ 402 w 1234"/>
              <a:gd name="T3" fmla="*/ 25 h 573"/>
              <a:gd name="T4" fmla="*/ 768 w 1234"/>
              <a:gd name="T5" fmla="*/ 390 h 573"/>
              <a:gd name="T6" fmla="*/ 988 w 1234"/>
              <a:gd name="T7" fmla="*/ 509 h 573"/>
              <a:gd name="T8" fmla="*/ 1234 w 1234"/>
              <a:gd name="T9" fmla="*/ 573 h 573"/>
              <a:gd name="T10" fmla="*/ 0 60000 65536"/>
              <a:gd name="T11" fmla="*/ 0 60000 65536"/>
              <a:gd name="T12" fmla="*/ 0 60000 65536"/>
              <a:gd name="T13" fmla="*/ 0 60000 65536"/>
              <a:gd name="T14" fmla="*/ 0 60000 65536"/>
              <a:gd name="T15" fmla="*/ 0 w 1234"/>
              <a:gd name="T16" fmla="*/ 0 h 573"/>
              <a:gd name="T17" fmla="*/ 1234 w 1234"/>
              <a:gd name="T18" fmla="*/ 573 h 573"/>
            </a:gdLst>
            <a:ahLst/>
            <a:cxnLst>
              <a:cxn ang="T10">
                <a:pos x="T0" y="T1"/>
              </a:cxn>
              <a:cxn ang="T11">
                <a:pos x="T2" y="T3"/>
              </a:cxn>
              <a:cxn ang="T12">
                <a:pos x="T4" y="T5"/>
              </a:cxn>
              <a:cxn ang="T13">
                <a:pos x="T6" y="T7"/>
              </a:cxn>
              <a:cxn ang="T14">
                <a:pos x="T8" y="T9"/>
              </a:cxn>
            </a:cxnLst>
            <a:rect l="T15" t="T16" r="T17" b="T18"/>
            <a:pathLst>
              <a:path w="1234" h="573">
                <a:moveTo>
                  <a:pt x="0" y="537"/>
                </a:moveTo>
                <a:cubicBezTo>
                  <a:pt x="137" y="293"/>
                  <a:pt x="274" y="50"/>
                  <a:pt x="402" y="25"/>
                </a:cubicBezTo>
                <a:cubicBezTo>
                  <a:pt x="530" y="0"/>
                  <a:pt x="670" y="309"/>
                  <a:pt x="768" y="390"/>
                </a:cubicBezTo>
                <a:cubicBezTo>
                  <a:pt x="866" y="471"/>
                  <a:pt x="910" y="478"/>
                  <a:pt x="988" y="509"/>
                </a:cubicBezTo>
                <a:cubicBezTo>
                  <a:pt x="1066" y="540"/>
                  <a:pt x="1150" y="556"/>
                  <a:pt x="1234" y="573"/>
                </a:cubicBezTo>
              </a:path>
            </a:pathLst>
          </a:custGeom>
          <a:noFill/>
          <a:ln w="28575">
            <a:solidFill>
              <a:schemeClr val="tx1"/>
            </a:solidFill>
            <a:round/>
            <a:headEnd/>
            <a:tailEnd/>
          </a:ln>
        </p:spPr>
        <p:txBody>
          <a:bodyPr wrap="none">
            <a:spAutoFit/>
          </a:bodyPr>
          <a:lstStyle/>
          <a:p>
            <a:endParaRPr lang="en-US" sz="1800"/>
          </a:p>
        </p:txBody>
      </p:sp>
      <p:sp>
        <p:nvSpPr>
          <p:cNvPr id="19468" name="Freeform 10"/>
          <p:cNvSpPr>
            <a:spLocks/>
          </p:cNvSpPr>
          <p:nvPr/>
        </p:nvSpPr>
        <p:spPr bwMode="auto">
          <a:xfrm>
            <a:off x="762000" y="2667000"/>
            <a:ext cx="1978025" cy="1012825"/>
          </a:xfrm>
          <a:custGeom>
            <a:avLst/>
            <a:gdLst>
              <a:gd name="T0" fmla="*/ 11 w 1246"/>
              <a:gd name="T1" fmla="*/ 629 h 656"/>
              <a:gd name="T2" fmla="*/ 107 w 1246"/>
              <a:gd name="T3" fmla="*/ 551 h 656"/>
              <a:gd name="T4" fmla="*/ 652 w 1246"/>
              <a:gd name="T5" fmla="*/ 1 h 656"/>
              <a:gd name="T6" fmla="*/ 1148 w 1246"/>
              <a:gd name="T7" fmla="*/ 545 h 656"/>
              <a:gd name="T8" fmla="*/ 1241 w 1246"/>
              <a:gd name="T9" fmla="*/ 620 h 656"/>
              <a:gd name="T10" fmla="*/ 0 60000 65536"/>
              <a:gd name="T11" fmla="*/ 0 60000 65536"/>
              <a:gd name="T12" fmla="*/ 0 60000 65536"/>
              <a:gd name="T13" fmla="*/ 0 60000 65536"/>
              <a:gd name="T14" fmla="*/ 0 60000 65536"/>
              <a:gd name="T15" fmla="*/ 0 w 1246"/>
              <a:gd name="T16" fmla="*/ 0 h 656"/>
              <a:gd name="T17" fmla="*/ 1246 w 1246"/>
              <a:gd name="T18" fmla="*/ 656 h 656"/>
            </a:gdLst>
            <a:ahLst/>
            <a:cxnLst>
              <a:cxn ang="T10">
                <a:pos x="T0" y="T1"/>
              </a:cxn>
              <a:cxn ang="T11">
                <a:pos x="T2" y="T3"/>
              </a:cxn>
              <a:cxn ang="T12">
                <a:pos x="T4" y="T5"/>
              </a:cxn>
              <a:cxn ang="T13">
                <a:pos x="T6" y="T7"/>
              </a:cxn>
              <a:cxn ang="T14">
                <a:pos x="T8" y="T9"/>
              </a:cxn>
            </a:cxnLst>
            <a:rect l="T15" t="T16" r="T17" b="T18"/>
            <a:pathLst>
              <a:path w="1246" h="656">
                <a:moveTo>
                  <a:pt x="11" y="629"/>
                </a:moveTo>
                <a:cubicBezTo>
                  <a:pt x="28" y="616"/>
                  <a:pt x="0" y="656"/>
                  <a:pt x="107" y="551"/>
                </a:cubicBezTo>
                <a:cubicBezTo>
                  <a:pt x="214" y="446"/>
                  <a:pt x="479" y="2"/>
                  <a:pt x="652" y="1"/>
                </a:cubicBezTo>
                <a:cubicBezTo>
                  <a:pt x="825" y="0"/>
                  <a:pt x="1050" y="442"/>
                  <a:pt x="1148" y="545"/>
                </a:cubicBezTo>
                <a:cubicBezTo>
                  <a:pt x="1246" y="648"/>
                  <a:pt x="1222" y="605"/>
                  <a:pt x="1241" y="620"/>
                </a:cubicBezTo>
              </a:path>
            </a:pathLst>
          </a:custGeom>
          <a:noFill/>
          <a:ln w="28575">
            <a:solidFill>
              <a:schemeClr val="tx1"/>
            </a:solidFill>
            <a:round/>
            <a:headEnd/>
            <a:tailEnd/>
          </a:ln>
        </p:spPr>
        <p:txBody>
          <a:bodyPr>
            <a:spAutoFit/>
          </a:bodyPr>
          <a:lstStyle/>
          <a:p>
            <a:endParaRPr lang="en-US" sz="1800"/>
          </a:p>
        </p:txBody>
      </p:sp>
      <p:sp>
        <p:nvSpPr>
          <p:cNvPr id="19469" name="Line 11"/>
          <p:cNvSpPr>
            <a:spLocks noChangeShapeType="1"/>
          </p:cNvSpPr>
          <p:nvPr/>
        </p:nvSpPr>
        <p:spPr bwMode="auto">
          <a:xfrm>
            <a:off x="381000" y="3886200"/>
            <a:ext cx="2336800" cy="0"/>
          </a:xfrm>
          <a:prstGeom prst="line">
            <a:avLst/>
          </a:prstGeom>
          <a:noFill/>
          <a:ln w="28575">
            <a:solidFill>
              <a:schemeClr val="tx1"/>
            </a:solidFill>
            <a:round/>
            <a:headEnd/>
            <a:tailEnd/>
          </a:ln>
        </p:spPr>
        <p:txBody>
          <a:bodyPr>
            <a:spAutoFit/>
          </a:bodyPr>
          <a:lstStyle/>
          <a:p>
            <a:endParaRPr lang="en-GB"/>
          </a:p>
        </p:txBody>
      </p:sp>
      <p:sp>
        <p:nvSpPr>
          <p:cNvPr id="19470" name="Line 12"/>
          <p:cNvSpPr>
            <a:spLocks noChangeShapeType="1"/>
          </p:cNvSpPr>
          <p:nvPr/>
        </p:nvSpPr>
        <p:spPr bwMode="auto">
          <a:xfrm>
            <a:off x="3467100" y="3875088"/>
            <a:ext cx="2336800" cy="0"/>
          </a:xfrm>
          <a:prstGeom prst="line">
            <a:avLst/>
          </a:prstGeom>
          <a:noFill/>
          <a:ln w="12700">
            <a:solidFill>
              <a:schemeClr val="tx1"/>
            </a:solidFill>
            <a:round/>
            <a:headEnd/>
            <a:tailEnd/>
          </a:ln>
        </p:spPr>
        <p:txBody>
          <a:bodyPr>
            <a:spAutoFit/>
          </a:bodyPr>
          <a:lstStyle/>
          <a:p>
            <a:endParaRPr lang="en-GB"/>
          </a:p>
        </p:txBody>
      </p:sp>
      <p:sp>
        <p:nvSpPr>
          <p:cNvPr id="19471" name="Line 13"/>
          <p:cNvSpPr>
            <a:spLocks noChangeShapeType="1"/>
          </p:cNvSpPr>
          <p:nvPr/>
        </p:nvSpPr>
        <p:spPr bwMode="auto">
          <a:xfrm>
            <a:off x="6450013" y="3875088"/>
            <a:ext cx="2336800" cy="0"/>
          </a:xfrm>
          <a:prstGeom prst="line">
            <a:avLst/>
          </a:prstGeom>
          <a:noFill/>
          <a:ln w="28575">
            <a:solidFill>
              <a:schemeClr val="tx1"/>
            </a:solidFill>
            <a:round/>
            <a:headEnd/>
            <a:tailEnd/>
          </a:ln>
        </p:spPr>
        <p:txBody>
          <a:bodyPr>
            <a:spAutoFit/>
          </a:bodyPr>
          <a:lstStyle/>
          <a:p>
            <a:endParaRPr lang="en-GB"/>
          </a:p>
        </p:txBody>
      </p:sp>
      <p:sp>
        <p:nvSpPr>
          <p:cNvPr id="19472" name="Rectangle 14"/>
          <p:cNvSpPr>
            <a:spLocks noChangeArrowheads="1"/>
          </p:cNvSpPr>
          <p:nvPr/>
        </p:nvSpPr>
        <p:spPr bwMode="auto">
          <a:xfrm>
            <a:off x="381000" y="1981200"/>
            <a:ext cx="2354263" cy="825500"/>
          </a:xfrm>
          <a:prstGeom prst="rect">
            <a:avLst/>
          </a:prstGeom>
          <a:noFill/>
          <a:ln w="9525">
            <a:noFill/>
            <a:miter lim="800000"/>
            <a:headEnd/>
            <a:tailEnd/>
          </a:ln>
        </p:spPr>
        <p:txBody>
          <a:bodyPr>
            <a:spAutoFit/>
          </a:bodyPr>
          <a:lstStyle/>
          <a:p>
            <a:pPr algn="ctr"/>
            <a:r>
              <a:rPr lang="en-US" sz="1600" b="1">
                <a:latin typeface="Tahoma" pitchFamily="34" charset="0"/>
              </a:rPr>
              <a:t>Symmetrical Distribution</a:t>
            </a:r>
          </a:p>
          <a:p>
            <a:pPr algn="ctr"/>
            <a:endParaRPr lang="en-US" sz="1600" b="1">
              <a:latin typeface="Tahoma" pitchFamily="34" charset="0"/>
            </a:endParaRPr>
          </a:p>
        </p:txBody>
      </p:sp>
      <p:sp>
        <p:nvSpPr>
          <p:cNvPr id="19473" name="Rectangle 15"/>
          <p:cNvSpPr>
            <a:spLocks noChangeArrowheads="1"/>
          </p:cNvSpPr>
          <p:nvPr/>
        </p:nvSpPr>
        <p:spPr bwMode="auto">
          <a:xfrm>
            <a:off x="3832225" y="2284413"/>
            <a:ext cx="1606550" cy="336550"/>
          </a:xfrm>
          <a:prstGeom prst="rect">
            <a:avLst/>
          </a:prstGeom>
          <a:noFill/>
          <a:ln w="9525">
            <a:noFill/>
            <a:miter lim="800000"/>
            <a:headEnd/>
            <a:tailEnd/>
          </a:ln>
        </p:spPr>
        <p:txBody>
          <a:bodyPr wrap="none">
            <a:spAutoFit/>
          </a:bodyPr>
          <a:lstStyle/>
          <a:p>
            <a:r>
              <a:rPr lang="en-US" sz="1600" b="1">
                <a:latin typeface="Tahoma" pitchFamily="34" charset="0"/>
              </a:rPr>
              <a:t>Positive Skew</a:t>
            </a:r>
          </a:p>
        </p:txBody>
      </p:sp>
      <p:sp>
        <p:nvSpPr>
          <p:cNvPr id="19474" name="Rectangle 16"/>
          <p:cNvSpPr>
            <a:spLocks noChangeArrowheads="1"/>
          </p:cNvSpPr>
          <p:nvPr/>
        </p:nvSpPr>
        <p:spPr bwMode="auto">
          <a:xfrm>
            <a:off x="6764338" y="2284413"/>
            <a:ext cx="1709737" cy="336550"/>
          </a:xfrm>
          <a:prstGeom prst="rect">
            <a:avLst/>
          </a:prstGeom>
          <a:noFill/>
          <a:ln w="9525">
            <a:noFill/>
            <a:miter lim="800000"/>
            <a:headEnd/>
            <a:tailEnd/>
          </a:ln>
        </p:spPr>
        <p:txBody>
          <a:bodyPr wrap="none">
            <a:spAutoFit/>
          </a:bodyPr>
          <a:lstStyle/>
          <a:p>
            <a:r>
              <a:rPr lang="en-US" sz="1600" b="1">
                <a:latin typeface="Tahoma" pitchFamily="34" charset="0"/>
              </a:rPr>
              <a:t>Negative Skew</a:t>
            </a:r>
          </a:p>
        </p:txBody>
      </p:sp>
      <p:sp>
        <p:nvSpPr>
          <p:cNvPr id="19475" name="Line 17"/>
          <p:cNvSpPr>
            <a:spLocks noChangeShapeType="1"/>
          </p:cNvSpPr>
          <p:nvPr/>
        </p:nvSpPr>
        <p:spPr bwMode="auto">
          <a:xfrm flipV="1">
            <a:off x="1968500" y="5962650"/>
            <a:ext cx="2965450" cy="4763"/>
          </a:xfrm>
          <a:prstGeom prst="line">
            <a:avLst/>
          </a:prstGeom>
          <a:noFill/>
          <a:ln w="28575">
            <a:solidFill>
              <a:schemeClr val="tx1"/>
            </a:solidFill>
            <a:round/>
            <a:headEnd/>
            <a:tailEnd/>
          </a:ln>
        </p:spPr>
        <p:txBody>
          <a:bodyPr>
            <a:spAutoFit/>
          </a:bodyPr>
          <a:lstStyle/>
          <a:p>
            <a:endParaRPr lang="en-GB"/>
          </a:p>
        </p:txBody>
      </p:sp>
      <p:sp>
        <p:nvSpPr>
          <p:cNvPr id="19476" name="Line 18"/>
          <p:cNvSpPr>
            <a:spLocks noChangeShapeType="1"/>
          </p:cNvSpPr>
          <p:nvPr/>
        </p:nvSpPr>
        <p:spPr bwMode="auto">
          <a:xfrm flipH="1">
            <a:off x="3360738" y="4510088"/>
            <a:ext cx="0" cy="1568450"/>
          </a:xfrm>
          <a:prstGeom prst="line">
            <a:avLst/>
          </a:prstGeom>
          <a:noFill/>
          <a:ln w="12700">
            <a:solidFill>
              <a:schemeClr val="tx1"/>
            </a:solidFill>
            <a:round/>
            <a:headEnd/>
            <a:tailEnd/>
          </a:ln>
        </p:spPr>
        <p:txBody>
          <a:bodyPr>
            <a:spAutoFit/>
          </a:bodyPr>
          <a:lstStyle/>
          <a:p>
            <a:endParaRPr lang="en-GB"/>
          </a:p>
        </p:txBody>
      </p:sp>
      <p:sp>
        <p:nvSpPr>
          <p:cNvPr id="19477" name="Freeform 19"/>
          <p:cNvSpPr>
            <a:spLocks/>
          </p:cNvSpPr>
          <p:nvPr/>
        </p:nvSpPr>
        <p:spPr bwMode="auto">
          <a:xfrm>
            <a:off x="1938338" y="4495800"/>
            <a:ext cx="2962275" cy="1365250"/>
          </a:xfrm>
          <a:custGeom>
            <a:avLst/>
            <a:gdLst>
              <a:gd name="T0" fmla="*/ 0 w 1866"/>
              <a:gd name="T1" fmla="*/ 840 h 860"/>
              <a:gd name="T2" fmla="*/ 180 w 1866"/>
              <a:gd name="T3" fmla="*/ 721 h 860"/>
              <a:gd name="T4" fmla="*/ 894 w 1866"/>
              <a:gd name="T5" fmla="*/ 3 h 860"/>
              <a:gd name="T6" fmla="*/ 1584 w 1866"/>
              <a:gd name="T7" fmla="*/ 701 h 860"/>
              <a:gd name="T8" fmla="*/ 1866 w 1866"/>
              <a:gd name="T9" fmla="*/ 843 h 860"/>
              <a:gd name="T10" fmla="*/ 0 60000 65536"/>
              <a:gd name="T11" fmla="*/ 0 60000 65536"/>
              <a:gd name="T12" fmla="*/ 0 60000 65536"/>
              <a:gd name="T13" fmla="*/ 0 60000 65536"/>
              <a:gd name="T14" fmla="*/ 0 60000 65536"/>
              <a:gd name="T15" fmla="*/ 0 w 1866"/>
              <a:gd name="T16" fmla="*/ 0 h 860"/>
              <a:gd name="T17" fmla="*/ 1866 w 1866"/>
              <a:gd name="T18" fmla="*/ 860 h 860"/>
            </a:gdLst>
            <a:ahLst/>
            <a:cxnLst>
              <a:cxn ang="T10">
                <a:pos x="T0" y="T1"/>
              </a:cxn>
              <a:cxn ang="T11">
                <a:pos x="T2" y="T3"/>
              </a:cxn>
              <a:cxn ang="T12">
                <a:pos x="T4" y="T5"/>
              </a:cxn>
              <a:cxn ang="T13">
                <a:pos x="T6" y="T7"/>
              </a:cxn>
              <a:cxn ang="T14">
                <a:pos x="T8" y="T9"/>
              </a:cxn>
            </a:cxnLst>
            <a:rect l="T15" t="T16" r="T17" b="T18"/>
            <a:pathLst>
              <a:path w="1866" h="860">
                <a:moveTo>
                  <a:pt x="0" y="840"/>
                </a:moveTo>
                <a:cubicBezTo>
                  <a:pt x="30" y="821"/>
                  <a:pt x="31" y="860"/>
                  <a:pt x="180" y="721"/>
                </a:cubicBezTo>
                <a:cubicBezTo>
                  <a:pt x="329" y="582"/>
                  <a:pt x="660" y="6"/>
                  <a:pt x="894" y="3"/>
                </a:cubicBezTo>
                <a:cubicBezTo>
                  <a:pt x="1128" y="0"/>
                  <a:pt x="1422" y="561"/>
                  <a:pt x="1584" y="701"/>
                </a:cubicBezTo>
                <a:cubicBezTo>
                  <a:pt x="1746" y="841"/>
                  <a:pt x="1807" y="814"/>
                  <a:pt x="1866" y="843"/>
                </a:cubicBezTo>
              </a:path>
            </a:pathLst>
          </a:custGeom>
          <a:noFill/>
          <a:ln w="28575">
            <a:solidFill>
              <a:schemeClr val="tx1"/>
            </a:solidFill>
            <a:round/>
            <a:headEnd/>
            <a:tailEnd/>
          </a:ln>
        </p:spPr>
        <p:txBody>
          <a:bodyPr wrap="none">
            <a:spAutoFit/>
          </a:bodyPr>
          <a:lstStyle/>
          <a:p>
            <a:endParaRPr lang="en-US" sz="1800"/>
          </a:p>
        </p:txBody>
      </p:sp>
      <p:sp>
        <p:nvSpPr>
          <p:cNvPr id="19478" name="Line 20"/>
          <p:cNvSpPr>
            <a:spLocks noChangeShapeType="1"/>
          </p:cNvSpPr>
          <p:nvPr/>
        </p:nvSpPr>
        <p:spPr bwMode="auto">
          <a:xfrm>
            <a:off x="3897313" y="4922838"/>
            <a:ext cx="0" cy="1143000"/>
          </a:xfrm>
          <a:prstGeom prst="line">
            <a:avLst/>
          </a:prstGeom>
          <a:noFill/>
          <a:ln w="12700">
            <a:solidFill>
              <a:schemeClr val="tx1"/>
            </a:solidFill>
            <a:round/>
            <a:headEnd/>
            <a:tailEnd/>
          </a:ln>
        </p:spPr>
        <p:txBody>
          <a:bodyPr>
            <a:spAutoFit/>
          </a:bodyPr>
          <a:lstStyle/>
          <a:p>
            <a:endParaRPr lang="en-GB"/>
          </a:p>
        </p:txBody>
      </p:sp>
      <p:sp>
        <p:nvSpPr>
          <p:cNvPr id="19479" name="Line 21"/>
          <p:cNvSpPr>
            <a:spLocks noChangeShapeType="1"/>
          </p:cNvSpPr>
          <p:nvPr/>
        </p:nvSpPr>
        <p:spPr bwMode="auto">
          <a:xfrm>
            <a:off x="2832100" y="4864100"/>
            <a:ext cx="0" cy="1200150"/>
          </a:xfrm>
          <a:prstGeom prst="line">
            <a:avLst/>
          </a:prstGeom>
          <a:noFill/>
          <a:ln w="12700">
            <a:solidFill>
              <a:schemeClr val="tx1"/>
            </a:solidFill>
            <a:round/>
            <a:headEnd/>
            <a:tailEnd/>
          </a:ln>
        </p:spPr>
        <p:txBody>
          <a:bodyPr>
            <a:spAutoFit/>
          </a:bodyPr>
          <a:lstStyle/>
          <a:p>
            <a:endParaRPr lang="en-GB"/>
          </a:p>
        </p:txBody>
      </p:sp>
      <p:sp>
        <p:nvSpPr>
          <p:cNvPr id="19480" name="Line 22"/>
          <p:cNvSpPr>
            <a:spLocks noChangeShapeType="1"/>
          </p:cNvSpPr>
          <p:nvPr/>
        </p:nvSpPr>
        <p:spPr bwMode="auto">
          <a:xfrm flipH="1">
            <a:off x="4422775" y="5586413"/>
            <a:ext cx="3175" cy="517525"/>
          </a:xfrm>
          <a:prstGeom prst="line">
            <a:avLst/>
          </a:prstGeom>
          <a:noFill/>
          <a:ln w="12700">
            <a:solidFill>
              <a:schemeClr val="tx1"/>
            </a:solidFill>
            <a:round/>
            <a:headEnd/>
            <a:tailEnd/>
          </a:ln>
        </p:spPr>
        <p:txBody>
          <a:bodyPr>
            <a:spAutoFit/>
          </a:bodyPr>
          <a:lstStyle/>
          <a:p>
            <a:endParaRPr lang="en-GB"/>
          </a:p>
        </p:txBody>
      </p:sp>
      <p:sp>
        <p:nvSpPr>
          <p:cNvPr id="19481" name="Line 23"/>
          <p:cNvSpPr>
            <a:spLocks noChangeShapeType="1"/>
          </p:cNvSpPr>
          <p:nvPr/>
        </p:nvSpPr>
        <p:spPr bwMode="auto">
          <a:xfrm flipH="1">
            <a:off x="2319338" y="5529263"/>
            <a:ext cx="0" cy="528637"/>
          </a:xfrm>
          <a:prstGeom prst="line">
            <a:avLst/>
          </a:prstGeom>
          <a:noFill/>
          <a:ln w="12700">
            <a:solidFill>
              <a:schemeClr val="tx1"/>
            </a:solidFill>
            <a:round/>
            <a:headEnd/>
            <a:tailEnd/>
          </a:ln>
        </p:spPr>
        <p:txBody>
          <a:bodyPr>
            <a:spAutoFit/>
          </a:bodyPr>
          <a:lstStyle/>
          <a:p>
            <a:endParaRPr lang="en-GB"/>
          </a:p>
        </p:txBody>
      </p:sp>
      <p:sp>
        <p:nvSpPr>
          <p:cNvPr id="19482" name="Text Box 24"/>
          <p:cNvSpPr txBox="1">
            <a:spLocks noChangeArrowheads="1"/>
          </p:cNvSpPr>
          <p:nvPr/>
        </p:nvSpPr>
        <p:spPr bwMode="auto">
          <a:xfrm>
            <a:off x="3206750" y="6108700"/>
            <a:ext cx="295275" cy="336550"/>
          </a:xfrm>
          <a:prstGeom prst="rect">
            <a:avLst/>
          </a:prstGeom>
          <a:noFill/>
          <a:ln w="9525">
            <a:noFill/>
            <a:miter lim="800000"/>
            <a:headEnd/>
            <a:tailEnd/>
          </a:ln>
        </p:spPr>
        <p:txBody>
          <a:bodyPr wrap="none">
            <a:spAutoFit/>
          </a:bodyPr>
          <a:lstStyle/>
          <a:p>
            <a:r>
              <a:rPr lang="en-US" sz="1600">
                <a:latin typeface="Tahoma" pitchFamily="34" charset="0"/>
              </a:rPr>
              <a:t>0</a:t>
            </a:r>
          </a:p>
        </p:txBody>
      </p:sp>
      <p:sp>
        <p:nvSpPr>
          <p:cNvPr id="19483" name="Text Box 25"/>
          <p:cNvSpPr txBox="1">
            <a:spLocks noChangeArrowheads="1"/>
          </p:cNvSpPr>
          <p:nvPr/>
        </p:nvSpPr>
        <p:spPr bwMode="auto">
          <a:xfrm>
            <a:off x="3609975" y="6089650"/>
            <a:ext cx="568325" cy="336550"/>
          </a:xfrm>
          <a:prstGeom prst="rect">
            <a:avLst/>
          </a:prstGeom>
          <a:noFill/>
          <a:ln w="9525">
            <a:noFill/>
            <a:miter lim="800000"/>
            <a:headEnd/>
            <a:tailEnd/>
          </a:ln>
        </p:spPr>
        <p:txBody>
          <a:bodyPr wrap="none">
            <a:spAutoFit/>
          </a:bodyPr>
          <a:lstStyle/>
          <a:p>
            <a:r>
              <a:rPr lang="en-US" sz="1600">
                <a:latin typeface="Tahoma" pitchFamily="34" charset="0"/>
              </a:rPr>
              <a:t>+1</a:t>
            </a:r>
            <a:r>
              <a:rPr lang="en-US" sz="1600">
                <a:latin typeface="Tahoma" pitchFamily="34" charset="0"/>
                <a:cs typeface="Arial" charset="0"/>
              </a:rPr>
              <a:t>σ</a:t>
            </a:r>
            <a:endParaRPr lang="en-US" sz="1600">
              <a:latin typeface="Tahoma" pitchFamily="34" charset="0"/>
            </a:endParaRPr>
          </a:p>
        </p:txBody>
      </p:sp>
      <p:sp>
        <p:nvSpPr>
          <p:cNvPr id="19484" name="Text Box 26"/>
          <p:cNvSpPr txBox="1">
            <a:spLocks noChangeArrowheads="1"/>
          </p:cNvSpPr>
          <p:nvPr/>
        </p:nvSpPr>
        <p:spPr bwMode="auto">
          <a:xfrm>
            <a:off x="2606675" y="6107113"/>
            <a:ext cx="495300" cy="336550"/>
          </a:xfrm>
          <a:prstGeom prst="rect">
            <a:avLst/>
          </a:prstGeom>
          <a:noFill/>
          <a:ln w="9525">
            <a:noFill/>
            <a:miter lim="800000"/>
            <a:headEnd/>
            <a:tailEnd/>
          </a:ln>
        </p:spPr>
        <p:txBody>
          <a:bodyPr wrap="none">
            <a:spAutoFit/>
          </a:bodyPr>
          <a:lstStyle/>
          <a:p>
            <a:r>
              <a:rPr lang="en-US" sz="1600">
                <a:latin typeface="Tahoma" pitchFamily="34" charset="0"/>
              </a:rPr>
              <a:t>-1</a:t>
            </a:r>
            <a:r>
              <a:rPr lang="en-US" sz="1600">
                <a:latin typeface="Tahoma" pitchFamily="34" charset="0"/>
                <a:cs typeface="Arial" charset="0"/>
              </a:rPr>
              <a:t>σ</a:t>
            </a:r>
            <a:endParaRPr lang="en-US" sz="1600">
              <a:latin typeface="Tahoma" pitchFamily="34" charset="0"/>
            </a:endParaRPr>
          </a:p>
        </p:txBody>
      </p:sp>
      <p:sp>
        <p:nvSpPr>
          <p:cNvPr id="19485" name="Text Box 27"/>
          <p:cNvSpPr txBox="1">
            <a:spLocks noChangeArrowheads="1"/>
          </p:cNvSpPr>
          <p:nvPr/>
        </p:nvSpPr>
        <p:spPr bwMode="auto">
          <a:xfrm>
            <a:off x="4146550" y="6107113"/>
            <a:ext cx="568325" cy="336550"/>
          </a:xfrm>
          <a:prstGeom prst="rect">
            <a:avLst/>
          </a:prstGeom>
          <a:noFill/>
          <a:ln w="9525">
            <a:noFill/>
            <a:miter lim="800000"/>
            <a:headEnd/>
            <a:tailEnd/>
          </a:ln>
        </p:spPr>
        <p:txBody>
          <a:bodyPr wrap="none">
            <a:spAutoFit/>
          </a:bodyPr>
          <a:lstStyle/>
          <a:p>
            <a:r>
              <a:rPr lang="en-US" sz="1600">
                <a:latin typeface="Tahoma" pitchFamily="34" charset="0"/>
                <a:cs typeface="Arial" charset="0"/>
              </a:rPr>
              <a:t>+2σ</a:t>
            </a:r>
            <a:endParaRPr lang="en-US" sz="1600">
              <a:latin typeface="Tahoma" pitchFamily="34" charset="0"/>
            </a:endParaRPr>
          </a:p>
        </p:txBody>
      </p:sp>
      <p:sp>
        <p:nvSpPr>
          <p:cNvPr id="19486" name="Text Box 28"/>
          <p:cNvSpPr txBox="1">
            <a:spLocks noChangeArrowheads="1"/>
          </p:cNvSpPr>
          <p:nvPr/>
        </p:nvSpPr>
        <p:spPr bwMode="auto">
          <a:xfrm>
            <a:off x="2062163" y="6108700"/>
            <a:ext cx="495300" cy="336550"/>
          </a:xfrm>
          <a:prstGeom prst="rect">
            <a:avLst/>
          </a:prstGeom>
          <a:noFill/>
          <a:ln w="9525">
            <a:noFill/>
            <a:miter lim="800000"/>
            <a:headEnd/>
            <a:tailEnd/>
          </a:ln>
        </p:spPr>
        <p:txBody>
          <a:bodyPr wrap="none">
            <a:spAutoFit/>
          </a:bodyPr>
          <a:lstStyle/>
          <a:p>
            <a:r>
              <a:rPr lang="en-US" sz="1600">
                <a:latin typeface="Tahoma" pitchFamily="34" charset="0"/>
                <a:cs typeface="Arial" charset="0"/>
              </a:rPr>
              <a:t>-2σ</a:t>
            </a:r>
            <a:endParaRPr lang="en-US" sz="1600">
              <a:latin typeface="Tahoma" pitchFamily="34" charset="0"/>
            </a:endParaRPr>
          </a:p>
        </p:txBody>
      </p:sp>
      <p:sp>
        <p:nvSpPr>
          <p:cNvPr id="19487" name="Text Box 29"/>
          <p:cNvSpPr txBox="1">
            <a:spLocks noChangeArrowheads="1"/>
          </p:cNvSpPr>
          <p:nvPr/>
        </p:nvSpPr>
        <p:spPr bwMode="auto">
          <a:xfrm>
            <a:off x="990600" y="4648200"/>
            <a:ext cx="1709738" cy="701675"/>
          </a:xfrm>
          <a:prstGeom prst="rect">
            <a:avLst/>
          </a:prstGeom>
          <a:noFill/>
          <a:ln w="9525">
            <a:noFill/>
            <a:miter lim="800000"/>
            <a:headEnd/>
            <a:tailEnd/>
          </a:ln>
        </p:spPr>
        <p:txBody>
          <a:bodyPr>
            <a:spAutoFit/>
          </a:bodyPr>
          <a:lstStyle/>
          <a:p>
            <a:r>
              <a:rPr lang="en-US" sz="2000">
                <a:latin typeface="Tahoma" pitchFamily="34" charset="0"/>
              </a:rPr>
              <a:t>Standard deviations</a:t>
            </a:r>
          </a:p>
        </p:txBody>
      </p:sp>
      <p:pic>
        <p:nvPicPr>
          <p:cNvPr id="19488" name="Picture 30" descr="sdnew"/>
          <p:cNvPicPr>
            <a:picLocks noChangeAspect="1" noChangeArrowheads="1"/>
          </p:cNvPicPr>
          <p:nvPr/>
        </p:nvPicPr>
        <p:blipFill>
          <a:blip r:embed="rId3" cstate="print"/>
          <a:srcRect/>
          <a:stretch>
            <a:fillRect/>
          </a:stretch>
        </p:blipFill>
        <p:spPr bwMode="auto">
          <a:xfrm>
            <a:off x="6070600" y="4578350"/>
            <a:ext cx="1416050" cy="728663"/>
          </a:xfrm>
          <a:prstGeom prst="rect">
            <a:avLst/>
          </a:prstGeom>
          <a:noFill/>
          <a:ln w="9525">
            <a:noFill/>
            <a:miter lim="800000"/>
            <a:headEnd/>
            <a:tailEnd/>
          </a:ln>
        </p:spPr>
      </p:pic>
      <p:sp>
        <p:nvSpPr>
          <p:cNvPr id="19489" name="Rectangle 31"/>
          <p:cNvSpPr>
            <a:spLocks noChangeArrowheads="1"/>
          </p:cNvSpPr>
          <p:nvPr/>
        </p:nvSpPr>
        <p:spPr bwMode="auto">
          <a:xfrm>
            <a:off x="5743575" y="5416550"/>
            <a:ext cx="3400425" cy="915988"/>
          </a:xfrm>
          <a:prstGeom prst="rect">
            <a:avLst/>
          </a:prstGeom>
          <a:noFill/>
          <a:ln w="9525">
            <a:noFill/>
            <a:miter lim="800000"/>
            <a:headEnd/>
            <a:tailEnd/>
          </a:ln>
        </p:spPr>
        <p:txBody>
          <a:bodyPr>
            <a:spAutoFit/>
          </a:bodyPr>
          <a:lstStyle/>
          <a:p>
            <a:r>
              <a:rPr lang="en-US" sz="1800" i="1">
                <a:latin typeface="Tahoma" pitchFamily="34" charset="0"/>
              </a:rPr>
              <a:t>x</a:t>
            </a:r>
            <a:r>
              <a:rPr lang="en-US" sz="1800">
                <a:latin typeface="Tahoma" pitchFamily="34" charset="0"/>
              </a:rPr>
              <a:t> = individual scores</a:t>
            </a:r>
            <a:br>
              <a:rPr lang="en-US" sz="1800">
                <a:latin typeface="Tahoma" pitchFamily="34" charset="0"/>
              </a:rPr>
            </a:br>
            <a:r>
              <a:rPr lang="en-US" sz="1800" i="1">
                <a:latin typeface="Tahoma" pitchFamily="34" charset="0"/>
              </a:rPr>
              <a:t>M</a:t>
            </a:r>
            <a:r>
              <a:rPr lang="en-US" sz="1800">
                <a:latin typeface="Tahoma" pitchFamily="34" charset="0"/>
              </a:rPr>
              <a:t> = mean</a:t>
            </a:r>
            <a:br>
              <a:rPr lang="en-US" sz="1800">
                <a:latin typeface="Tahoma" pitchFamily="34" charset="0"/>
              </a:rPr>
            </a:br>
            <a:r>
              <a:rPr lang="en-US" sz="1800" i="1">
                <a:latin typeface="Tahoma" pitchFamily="34" charset="0"/>
              </a:rPr>
              <a:t>N</a:t>
            </a:r>
            <a:r>
              <a:rPr lang="en-US" sz="1800">
                <a:latin typeface="Tahoma" pitchFamily="34" charset="0"/>
              </a:rPr>
              <a:t> = number of scores in group</a:t>
            </a:r>
          </a:p>
        </p:txBody>
      </p:sp>
      <p:sp>
        <p:nvSpPr>
          <p:cNvPr id="19490" name="Line 32"/>
          <p:cNvSpPr>
            <a:spLocks noChangeShapeType="1"/>
          </p:cNvSpPr>
          <p:nvPr/>
        </p:nvSpPr>
        <p:spPr bwMode="auto">
          <a:xfrm>
            <a:off x="1828800" y="2743200"/>
            <a:ext cx="0" cy="1146175"/>
          </a:xfrm>
          <a:prstGeom prst="line">
            <a:avLst/>
          </a:prstGeom>
          <a:noFill/>
          <a:ln w="19050">
            <a:solidFill>
              <a:schemeClr val="tx1"/>
            </a:solidFill>
            <a:round/>
            <a:headEnd/>
            <a:tailEnd/>
          </a:ln>
        </p:spPr>
        <p:txBody>
          <a:bodyPr wrap="none">
            <a:spAutoFit/>
          </a:bodyPr>
          <a:lstStyle/>
          <a:p>
            <a:endParaRPr lang="en-GB"/>
          </a:p>
        </p:txBody>
      </p:sp>
      <p:sp>
        <p:nvSpPr>
          <p:cNvPr id="19491" name="Line 33"/>
          <p:cNvSpPr>
            <a:spLocks noChangeShapeType="1"/>
          </p:cNvSpPr>
          <p:nvPr/>
        </p:nvSpPr>
        <p:spPr bwMode="auto">
          <a:xfrm>
            <a:off x="4283075" y="2765425"/>
            <a:ext cx="0" cy="1098550"/>
          </a:xfrm>
          <a:prstGeom prst="line">
            <a:avLst/>
          </a:prstGeom>
          <a:noFill/>
          <a:ln w="19050">
            <a:solidFill>
              <a:schemeClr val="tx1"/>
            </a:solidFill>
            <a:round/>
            <a:headEnd/>
            <a:tailEnd/>
          </a:ln>
        </p:spPr>
        <p:txBody>
          <a:bodyPr>
            <a:spAutoFit/>
          </a:bodyPr>
          <a:lstStyle/>
          <a:p>
            <a:endParaRPr lang="en-GB"/>
          </a:p>
        </p:txBody>
      </p:sp>
      <p:sp>
        <p:nvSpPr>
          <p:cNvPr id="19492" name="Line 34"/>
          <p:cNvSpPr>
            <a:spLocks noChangeShapeType="1"/>
          </p:cNvSpPr>
          <p:nvPr/>
        </p:nvSpPr>
        <p:spPr bwMode="auto">
          <a:xfrm>
            <a:off x="4449763" y="2817813"/>
            <a:ext cx="0" cy="1055687"/>
          </a:xfrm>
          <a:prstGeom prst="line">
            <a:avLst/>
          </a:prstGeom>
          <a:noFill/>
          <a:ln w="19050">
            <a:solidFill>
              <a:schemeClr val="tx1"/>
            </a:solidFill>
            <a:round/>
            <a:headEnd/>
            <a:tailEnd/>
          </a:ln>
        </p:spPr>
        <p:txBody>
          <a:bodyPr>
            <a:spAutoFit/>
          </a:bodyPr>
          <a:lstStyle/>
          <a:p>
            <a:endParaRPr lang="en-GB"/>
          </a:p>
        </p:txBody>
      </p:sp>
      <p:sp>
        <p:nvSpPr>
          <p:cNvPr id="19493" name="Line 35"/>
          <p:cNvSpPr>
            <a:spLocks noChangeShapeType="1"/>
          </p:cNvSpPr>
          <p:nvPr/>
        </p:nvSpPr>
        <p:spPr bwMode="auto">
          <a:xfrm>
            <a:off x="4611688" y="3017838"/>
            <a:ext cx="0" cy="855662"/>
          </a:xfrm>
          <a:prstGeom prst="line">
            <a:avLst/>
          </a:prstGeom>
          <a:noFill/>
          <a:ln w="19050">
            <a:solidFill>
              <a:schemeClr val="tx1"/>
            </a:solidFill>
            <a:round/>
            <a:headEnd/>
            <a:tailEnd/>
          </a:ln>
        </p:spPr>
        <p:txBody>
          <a:bodyPr>
            <a:spAutoFit/>
          </a:bodyPr>
          <a:lstStyle/>
          <a:p>
            <a:endParaRPr lang="en-GB"/>
          </a:p>
        </p:txBody>
      </p:sp>
      <p:sp>
        <p:nvSpPr>
          <p:cNvPr id="19494" name="Rectangle 36"/>
          <p:cNvSpPr>
            <a:spLocks noChangeArrowheads="1"/>
          </p:cNvSpPr>
          <p:nvPr/>
        </p:nvSpPr>
        <p:spPr bwMode="auto">
          <a:xfrm>
            <a:off x="354013" y="3992563"/>
            <a:ext cx="2217737" cy="304800"/>
          </a:xfrm>
          <a:prstGeom prst="rect">
            <a:avLst/>
          </a:prstGeom>
          <a:noFill/>
          <a:ln w="9525">
            <a:noFill/>
            <a:miter lim="800000"/>
            <a:headEnd/>
            <a:tailEnd/>
          </a:ln>
        </p:spPr>
        <p:txBody>
          <a:bodyPr wrap="none">
            <a:spAutoFit/>
          </a:bodyPr>
          <a:lstStyle/>
          <a:p>
            <a:r>
              <a:rPr lang="en-US" sz="1400" b="1">
                <a:latin typeface="Tahoma" pitchFamily="34" charset="0"/>
              </a:rPr>
              <a:t>(mean, median, mode)</a:t>
            </a:r>
          </a:p>
        </p:txBody>
      </p:sp>
      <p:sp>
        <p:nvSpPr>
          <p:cNvPr id="19495" name="Rectangle 37"/>
          <p:cNvSpPr>
            <a:spLocks noChangeArrowheads="1"/>
          </p:cNvSpPr>
          <p:nvPr/>
        </p:nvSpPr>
        <p:spPr bwMode="auto">
          <a:xfrm>
            <a:off x="3363913" y="3992563"/>
            <a:ext cx="2217737" cy="304800"/>
          </a:xfrm>
          <a:prstGeom prst="rect">
            <a:avLst/>
          </a:prstGeom>
          <a:noFill/>
          <a:ln w="9525">
            <a:noFill/>
            <a:miter lim="800000"/>
            <a:headEnd/>
            <a:tailEnd/>
          </a:ln>
        </p:spPr>
        <p:txBody>
          <a:bodyPr wrap="none">
            <a:spAutoFit/>
          </a:bodyPr>
          <a:lstStyle/>
          <a:p>
            <a:r>
              <a:rPr lang="en-US" sz="1400" b="1">
                <a:latin typeface="Tahoma" pitchFamily="34" charset="0"/>
              </a:rPr>
              <a:t>(mode, median, mean)</a:t>
            </a:r>
          </a:p>
        </p:txBody>
      </p:sp>
      <p:sp>
        <p:nvSpPr>
          <p:cNvPr id="19496" name="Rectangle 38"/>
          <p:cNvSpPr>
            <a:spLocks noChangeArrowheads="1"/>
          </p:cNvSpPr>
          <p:nvPr/>
        </p:nvSpPr>
        <p:spPr bwMode="auto">
          <a:xfrm>
            <a:off x="6564313" y="4043363"/>
            <a:ext cx="2217737" cy="304800"/>
          </a:xfrm>
          <a:prstGeom prst="rect">
            <a:avLst/>
          </a:prstGeom>
          <a:noFill/>
          <a:ln w="9525">
            <a:noFill/>
            <a:miter lim="800000"/>
            <a:headEnd/>
            <a:tailEnd/>
          </a:ln>
        </p:spPr>
        <p:txBody>
          <a:bodyPr wrap="none">
            <a:spAutoFit/>
          </a:bodyPr>
          <a:lstStyle/>
          <a:p>
            <a:r>
              <a:rPr lang="en-US" sz="1400" b="1">
                <a:latin typeface="Tahoma" pitchFamily="34" charset="0"/>
              </a:rPr>
              <a:t>(mean, median, mode)</a:t>
            </a:r>
          </a:p>
        </p:txBody>
      </p:sp>
      <p:sp>
        <p:nvSpPr>
          <p:cNvPr id="19497" name="Line 39"/>
          <p:cNvSpPr>
            <a:spLocks noChangeShapeType="1"/>
          </p:cNvSpPr>
          <p:nvPr/>
        </p:nvSpPr>
        <p:spPr bwMode="auto">
          <a:xfrm flipH="1">
            <a:off x="7956550" y="2757488"/>
            <a:ext cx="0" cy="1108075"/>
          </a:xfrm>
          <a:prstGeom prst="line">
            <a:avLst/>
          </a:prstGeom>
          <a:noFill/>
          <a:ln w="19050">
            <a:solidFill>
              <a:schemeClr val="tx1"/>
            </a:solidFill>
            <a:round/>
            <a:headEnd/>
            <a:tailEnd/>
          </a:ln>
        </p:spPr>
        <p:txBody>
          <a:bodyPr>
            <a:spAutoFit/>
          </a:bodyPr>
          <a:lstStyle/>
          <a:p>
            <a:endParaRPr lang="en-GB"/>
          </a:p>
        </p:txBody>
      </p:sp>
      <p:sp>
        <p:nvSpPr>
          <p:cNvPr id="19498" name="Line 40"/>
          <p:cNvSpPr>
            <a:spLocks noChangeShapeType="1"/>
          </p:cNvSpPr>
          <p:nvPr/>
        </p:nvSpPr>
        <p:spPr bwMode="auto">
          <a:xfrm>
            <a:off x="7780338" y="2857500"/>
            <a:ext cx="0" cy="1012825"/>
          </a:xfrm>
          <a:prstGeom prst="line">
            <a:avLst/>
          </a:prstGeom>
          <a:noFill/>
          <a:ln w="19050">
            <a:solidFill>
              <a:schemeClr val="tx1"/>
            </a:solidFill>
            <a:round/>
            <a:headEnd/>
            <a:tailEnd/>
          </a:ln>
        </p:spPr>
        <p:txBody>
          <a:bodyPr>
            <a:spAutoFit/>
          </a:bodyPr>
          <a:lstStyle/>
          <a:p>
            <a:endParaRPr lang="en-GB"/>
          </a:p>
        </p:txBody>
      </p:sp>
      <p:sp>
        <p:nvSpPr>
          <p:cNvPr id="19499" name="Line 41"/>
          <p:cNvSpPr>
            <a:spLocks noChangeShapeType="1"/>
          </p:cNvSpPr>
          <p:nvPr/>
        </p:nvSpPr>
        <p:spPr bwMode="auto">
          <a:xfrm>
            <a:off x="7608888" y="3057525"/>
            <a:ext cx="0" cy="817563"/>
          </a:xfrm>
          <a:prstGeom prst="line">
            <a:avLst/>
          </a:prstGeom>
          <a:noFill/>
          <a:ln w="19050">
            <a:solidFill>
              <a:schemeClr val="tx1"/>
            </a:solidFill>
            <a:round/>
            <a:headEnd/>
            <a:tailEnd/>
          </a:ln>
        </p:spPr>
        <p:txBody>
          <a:bodyPr>
            <a:spAutoFit/>
          </a:bodyPr>
          <a:lstStyle/>
          <a:p>
            <a:endParaRPr lang="en-GB"/>
          </a:p>
        </p:txBody>
      </p:sp>
      <p:sp>
        <p:nvSpPr>
          <p:cNvPr id="19500" name="Line 42"/>
          <p:cNvSpPr>
            <a:spLocks noChangeShapeType="1"/>
          </p:cNvSpPr>
          <p:nvPr/>
        </p:nvSpPr>
        <p:spPr bwMode="auto">
          <a:xfrm flipV="1">
            <a:off x="7743825" y="3903663"/>
            <a:ext cx="28575" cy="185737"/>
          </a:xfrm>
          <a:prstGeom prst="line">
            <a:avLst/>
          </a:prstGeom>
          <a:noFill/>
          <a:ln w="12700">
            <a:solidFill>
              <a:schemeClr val="tx1"/>
            </a:solidFill>
            <a:round/>
            <a:headEnd/>
            <a:tailEnd type="triangle" w="med" len="med"/>
          </a:ln>
        </p:spPr>
        <p:txBody>
          <a:bodyPr wrap="none">
            <a:spAutoFit/>
          </a:bodyPr>
          <a:lstStyle/>
          <a:p>
            <a:endParaRPr lang="en-GB"/>
          </a:p>
        </p:txBody>
      </p:sp>
      <p:sp>
        <p:nvSpPr>
          <p:cNvPr id="19501" name="Line 43"/>
          <p:cNvSpPr>
            <a:spLocks noChangeShapeType="1"/>
          </p:cNvSpPr>
          <p:nvPr/>
        </p:nvSpPr>
        <p:spPr bwMode="auto">
          <a:xfrm flipV="1">
            <a:off x="6929438" y="3922713"/>
            <a:ext cx="628650" cy="219075"/>
          </a:xfrm>
          <a:prstGeom prst="line">
            <a:avLst/>
          </a:prstGeom>
          <a:noFill/>
          <a:ln w="12700">
            <a:solidFill>
              <a:schemeClr val="tx1"/>
            </a:solidFill>
            <a:round/>
            <a:headEnd/>
            <a:tailEnd type="triangle" w="med" len="med"/>
          </a:ln>
        </p:spPr>
        <p:txBody>
          <a:bodyPr wrap="none">
            <a:spAutoFit/>
          </a:bodyPr>
          <a:lstStyle/>
          <a:p>
            <a:endParaRPr lang="en-GB"/>
          </a:p>
        </p:txBody>
      </p:sp>
      <p:sp>
        <p:nvSpPr>
          <p:cNvPr id="19502" name="Line 44"/>
          <p:cNvSpPr>
            <a:spLocks noChangeShapeType="1"/>
          </p:cNvSpPr>
          <p:nvPr/>
        </p:nvSpPr>
        <p:spPr bwMode="auto">
          <a:xfrm flipH="1" flipV="1">
            <a:off x="7991475" y="3913188"/>
            <a:ext cx="404813" cy="238125"/>
          </a:xfrm>
          <a:prstGeom prst="line">
            <a:avLst/>
          </a:prstGeom>
          <a:noFill/>
          <a:ln w="12700">
            <a:solidFill>
              <a:schemeClr val="tx1"/>
            </a:solidFill>
            <a:round/>
            <a:headEnd/>
            <a:tailEnd type="triangle" w="med" len="med"/>
          </a:ln>
        </p:spPr>
        <p:txBody>
          <a:bodyPr wrap="none">
            <a:spAutoFit/>
          </a:bodyPr>
          <a:lstStyle/>
          <a:p>
            <a:endParaRPr lang="en-GB"/>
          </a:p>
        </p:txBody>
      </p:sp>
      <p:sp>
        <p:nvSpPr>
          <p:cNvPr id="19503" name="Line 45"/>
          <p:cNvSpPr>
            <a:spLocks noChangeShapeType="1"/>
          </p:cNvSpPr>
          <p:nvPr/>
        </p:nvSpPr>
        <p:spPr bwMode="auto">
          <a:xfrm flipV="1">
            <a:off x="3700463" y="3898900"/>
            <a:ext cx="552450" cy="209550"/>
          </a:xfrm>
          <a:prstGeom prst="line">
            <a:avLst/>
          </a:prstGeom>
          <a:noFill/>
          <a:ln w="12700">
            <a:solidFill>
              <a:schemeClr val="tx1"/>
            </a:solidFill>
            <a:round/>
            <a:headEnd/>
            <a:tailEnd type="triangle" w="med" len="med"/>
          </a:ln>
        </p:spPr>
        <p:txBody>
          <a:bodyPr wrap="none">
            <a:spAutoFit/>
          </a:bodyPr>
          <a:lstStyle/>
          <a:p>
            <a:endParaRPr lang="en-GB"/>
          </a:p>
        </p:txBody>
      </p:sp>
      <p:sp>
        <p:nvSpPr>
          <p:cNvPr id="19504" name="Line 46"/>
          <p:cNvSpPr>
            <a:spLocks noChangeShapeType="1"/>
          </p:cNvSpPr>
          <p:nvPr/>
        </p:nvSpPr>
        <p:spPr bwMode="auto">
          <a:xfrm flipV="1">
            <a:off x="4448175" y="3898900"/>
            <a:ext cx="0" cy="157163"/>
          </a:xfrm>
          <a:prstGeom prst="line">
            <a:avLst/>
          </a:prstGeom>
          <a:noFill/>
          <a:ln w="12700">
            <a:solidFill>
              <a:schemeClr val="tx1"/>
            </a:solidFill>
            <a:round/>
            <a:headEnd/>
            <a:tailEnd type="triangle" w="med" len="med"/>
          </a:ln>
        </p:spPr>
        <p:txBody>
          <a:bodyPr wrap="none">
            <a:spAutoFit/>
          </a:bodyPr>
          <a:lstStyle/>
          <a:p>
            <a:endParaRPr lang="en-GB"/>
          </a:p>
        </p:txBody>
      </p:sp>
      <p:sp>
        <p:nvSpPr>
          <p:cNvPr id="19505" name="Line 47"/>
          <p:cNvSpPr>
            <a:spLocks noChangeShapeType="1"/>
          </p:cNvSpPr>
          <p:nvPr/>
        </p:nvSpPr>
        <p:spPr bwMode="auto">
          <a:xfrm flipH="1" flipV="1">
            <a:off x="4638675" y="3898900"/>
            <a:ext cx="528638" cy="204788"/>
          </a:xfrm>
          <a:prstGeom prst="line">
            <a:avLst/>
          </a:prstGeom>
          <a:noFill/>
          <a:ln w="12700">
            <a:solidFill>
              <a:schemeClr val="tx1"/>
            </a:solidFill>
            <a:round/>
            <a:headEnd/>
            <a:tailEnd type="triangle" w="med" len="med"/>
          </a:ln>
        </p:spPr>
        <p:txBody>
          <a:bodyPr wrap="none">
            <a:spAutoFit/>
          </a:bodyPr>
          <a:lstStyle/>
          <a:p>
            <a:endParaRPr lang="en-GB"/>
          </a:p>
        </p:txBody>
      </p:sp>
    </p:spTree>
  </p:cSld>
  <p:clrMapOvr>
    <a:masterClrMapping/>
  </p:clrMapOvr>
  <p:transition spd="med"/>
  <p:timing>
    <p:tnLst>
      <p:par>
        <p:cTn id="1" dur="indefinite" restart="never" nodeType="tmRoot"/>
      </p:par>
    </p:tnLst>
  </p:timing>
</p:sld>
</file>

<file path=ppt/slides/slide14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56002" name="Rectangle 2"/>
          <p:cNvSpPr>
            <a:spLocks noGrp="1" noChangeArrowheads="1"/>
          </p:cNvSpPr>
          <p:nvPr>
            <p:ph type="title"/>
          </p:nvPr>
        </p:nvSpPr>
        <p:spPr>
          <a:xfrm>
            <a:off x="1573213" y="328613"/>
            <a:ext cx="6907212" cy="917575"/>
          </a:xfrm>
        </p:spPr>
        <p:txBody>
          <a:bodyPr/>
          <a:lstStyle/>
          <a:p>
            <a:pPr eaLnBrk="1" hangingPunct="1"/>
            <a:r>
              <a:rPr lang="en-US"/>
              <a:t>Inferential Statistics</a:t>
            </a:r>
          </a:p>
        </p:txBody>
      </p:sp>
      <p:sp>
        <p:nvSpPr>
          <p:cNvPr id="256003" name="Rectangle 3"/>
          <p:cNvSpPr>
            <a:spLocks noGrp="1" noChangeArrowheads="1"/>
          </p:cNvSpPr>
          <p:nvPr>
            <p:ph idx="1"/>
          </p:nvPr>
        </p:nvSpPr>
        <p:spPr>
          <a:xfrm>
            <a:off x="684213" y="1557338"/>
            <a:ext cx="7772400" cy="4876800"/>
          </a:xfrm>
        </p:spPr>
        <p:txBody>
          <a:bodyPr/>
          <a:lstStyle/>
          <a:p>
            <a:pPr eaLnBrk="1" hangingPunct="1"/>
            <a:r>
              <a:rPr lang="en-US" dirty="0"/>
              <a:t>Used to infer population characteristics from sample data</a:t>
            </a:r>
          </a:p>
          <a:p>
            <a:pPr lvl="1" eaLnBrk="1" hangingPunct="1"/>
            <a:r>
              <a:rPr lang="en-US" dirty="0">
                <a:solidFill>
                  <a:srgbClr val="FFFF00"/>
                </a:solidFill>
              </a:rPr>
              <a:t>Estimation</a:t>
            </a:r>
          </a:p>
          <a:p>
            <a:pPr lvl="1" eaLnBrk="1" hangingPunct="1"/>
            <a:r>
              <a:rPr lang="en-US" dirty="0">
                <a:solidFill>
                  <a:srgbClr val="FFFF00"/>
                </a:solidFill>
              </a:rPr>
              <a:t>Hypothesis testing</a:t>
            </a:r>
          </a:p>
          <a:p>
            <a:pPr eaLnBrk="1" hangingPunct="1"/>
            <a:r>
              <a:rPr lang="en-US" dirty="0"/>
              <a:t>Univariate</a:t>
            </a:r>
          </a:p>
          <a:p>
            <a:pPr lvl="1" eaLnBrk="1" hangingPunct="1"/>
            <a:r>
              <a:rPr lang="en-US" dirty="0">
                <a:solidFill>
                  <a:srgbClr val="FFFF00"/>
                </a:solidFill>
              </a:rPr>
              <a:t>One dependent variable</a:t>
            </a:r>
          </a:p>
          <a:p>
            <a:pPr eaLnBrk="1" hangingPunct="1"/>
            <a:r>
              <a:rPr lang="en-US" dirty="0" smtClean="0"/>
              <a:t>Bivariate and Multivariate</a:t>
            </a:r>
            <a:endParaRPr lang="en-US" dirty="0"/>
          </a:p>
          <a:p>
            <a:pPr lvl="1" eaLnBrk="1" hangingPunct="1"/>
            <a:r>
              <a:rPr lang="en-US" dirty="0">
                <a:solidFill>
                  <a:srgbClr val="FFFF00"/>
                </a:solidFill>
              </a:rPr>
              <a:t>More than one dependent variable</a:t>
            </a:r>
          </a:p>
          <a:p>
            <a:pPr eaLnBrk="1" hangingPunct="1"/>
            <a:r>
              <a:rPr lang="en-US" dirty="0"/>
              <a:t>Parametric vs. nonparametric analyses</a:t>
            </a:r>
          </a:p>
        </p:txBody>
      </p:sp>
      <p:sp>
        <p:nvSpPr>
          <p:cNvPr id="128002" name="Footer Placeholder 4"/>
          <p:cNvSpPr>
            <a:spLocks noGrp="1"/>
          </p:cNvSpPr>
          <p:nvPr>
            <p:ph type="ftr" sz="quarter" idx="11"/>
          </p:nvPr>
        </p:nvSpPr>
        <p:spPr>
          <a:noFill/>
        </p:spPr>
        <p:txBody>
          <a:bodyPr/>
          <a:lstStyle/>
          <a:p>
            <a:r>
              <a:rPr lang="en-GB" smtClean="0"/>
              <a:t>CH2021 postgraduate</a:t>
            </a:r>
            <a:endParaRPr lang="en-GB"/>
          </a:p>
        </p:txBody>
      </p:sp>
      <p:sp>
        <p:nvSpPr>
          <p:cNvPr id="128003" name="Slide Number Placeholder 5"/>
          <p:cNvSpPr>
            <a:spLocks noGrp="1"/>
          </p:cNvSpPr>
          <p:nvPr>
            <p:ph type="sldNum" sz="quarter" idx="12"/>
          </p:nvPr>
        </p:nvSpPr>
        <p:spPr>
          <a:noFill/>
        </p:spPr>
        <p:txBody>
          <a:bodyPr/>
          <a:lstStyle/>
          <a:p>
            <a:fld id="{2F6E0A43-5AA6-43BC-994C-273E0C8CCBBC}" type="slidenum">
              <a:rPr lang="en-GB" smtClean="0"/>
              <a:pPr/>
              <a:t>141</a:t>
            </a:fld>
            <a:endParaRPr lang="en-GB"/>
          </a:p>
        </p:txBody>
      </p:sp>
      <p:pic>
        <p:nvPicPr>
          <p:cNvPr id="3" name="Picture 2"/>
          <p:cNvPicPr>
            <a:picLocks noChangeAspect="1"/>
          </p:cNvPicPr>
          <p:nvPr/>
        </p:nvPicPr>
        <p:blipFill>
          <a:blip r:embed="rId3"/>
          <a:stretch>
            <a:fillRect/>
          </a:stretch>
        </p:blipFill>
        <p:spPr>
          <a:xfrm>
            <a:off x="5534534" y="2156813"/>
            <a:ext cx="3531739" cy="2647944"/>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56002"/>
                                        </p:tgtEl>
                                        <p:attrNameLst>
                                          <p:attrName>style.visibility</p:attrName>
                                        </p:attrNameLst>
                                      </p:cBhvr>
                                      <p:to>
                                        <p:strVal val="visible"/>
                                      </p:to>
                                    </p:set>
                                    <p:animEffect transition="in" filter="fade">
                                      <p:cBhvr>
                                        <p:cTn id="7" dur="2000"/>
                                        <p:tgtEl>
                                          <p:spTgt spid="25600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56003"/>
                                        </p:tgtEl>
                                        <p:attrNameLst>
                                          <p:attrName>style.visibility</p:attrName>
                                        </p:attrNameLst>
                                      </p:cBhvr>
                                      <p:to>
                                        <p:strVal val="visible"/>
                                      </p:to>
                                    </p:set>
                                    <p:animEffect transition="in" filter="fade">
                                      <p:cBhvr>
                                        <p:cTn id="10" dur="2000"/>
                                        <p:tgtEl>
                                          <p:spTgt spid="25600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02" grpId="0"/>
      <p:bldP spid="256003" grpId="0"/>
    </p:bldLst>
  </p:timing>
</p:sld>
</file>

<file path=ppt/slides/slide14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483" name="Footer Placeholder 2"/>
          <p:cNvSpPr>
            <a:spLocks noGrp="1"/>
          </p:cNvSpPr>
          <p:nvPr>
            <p:ph type="ftr" sz="quarter" idx="11"/>
          </p:nvPr>
        </p:nvSpPr>
        <p:spPr>
          <a:noFill/>
        </p:spPr>
        <p:txBody>
          <a:bodyPr/>
          <a:lstStyle/>
          <a:p>
            <a:r>
              <a:rPr lang="en-GB" smtClean="0"/>
              <a:t>CH2021 postgraduate</a:t>
            </a:r>
            <a:endParaRPr lang="en-GB"/>
          </a:p>
        </p:txBody>
      </p:sp>
      <p:sp>
        <p:nvSpPr>
          <p:cNvPr id="20484" name="Slide Number Placeholder 3"/>
          <p:cNvSpPr>
            <a:spLocks noGrp="1"/>
          </p:cNvSpPr>
          <p:nvPr>
            <p:ph type="sldNum" sz="quarter" idx="12"/>
          </p:nvPr>
        </p:nvSpPr>
        <p:spPr>
          <a:noFill/>
        </p:spPr>
        <p:txBody>
          <a:bodyPr/>
          <a:lstStyle/>
          <a:p>
            <a:fld id="{768E3AE3-2EB0-4FFD-93C6-CA7539BD1C1E}" type="slidenum">
              <a:rPr lang="en-GB" smtClean="0"/>
              <a:pPr/>
              <a:t>142</a:t>
            </a:fld>
            <a:endParaRPr lang="en-GB"/>
          </a:p>
        </p:txBody>
      </p:sp>
      <p:graphicFrame>
        <p:nvGraphicFramePr>
          <p:cNvPr id="20482" name="Object 2"/>
          <p:cNvGraphicFramePr>
            <a:graphicFrameLocks noChangeAspect="1"/>
          </p:cNvGraphicFramePr>
          <p:nvPr/>
        </p:nvGraphicFramePr>
        <p:xfrm>
          <a:off x="990600" y="533400"/>
          <a:ext cx="7620000" cy="5715000"/>
        </p:xfrm>
        <a:graphic>
          <a:graphicData uri="http://schemas.openxmlformats.org/presentationml/2006/ole">
            <mc:AlternateContent xmlns:mc="http://schemas.openxmlformats.org/markup-compatibility/2006">
              <mc:Choice xmlns:v="urn:schemas-microsoft-com:vml" Requires="v">
                <p:oleObj spid="_x0000_s227421" name="Slide" r:id="rId4" imgW="4572000" imgH="3429000" progId="">
                  <p:embed/>
                </p:oleObj>
              </mc:Choice>
              <mc:Fallback>
                <p:oleObj name="Slide" r:id="rId4" imgW="4572000" imgH="3429000" progId="">
                  <p:embed/>
                  <p:pic>
                    <p:nvPicPr>
                      <p:cNvPr id="0" name="Object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90600" y="533400"/>
                        <a:ext cx="7620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transition spd="med"/>
  <p:timing>
    <p:tnLst>
      <p:par>
        <p:cTn id="1" dur="indefinite" restart="never" nodeType="tmRoot"/>
      </p:par>
    </p:tnLst>
  </p:timing>
</p:sld>
</file>

<file path=ppt/slides/slide14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2146" name="Rectangle 2"/>
          <p:cNvSpPr>
            <a:spLocks noGrp="1" noChangeArrowheads="1"/>
          </p:cNvSpPr>
          <p:nvPr>
            <p:ph type="title"/>
          </p:nvPr>
        </p:nvSpPr>
        <p:spPr>
          <a:xfrm>
            <a:off x="251520" y="152400"/>
            <a:ext cx="8587680" cy="1143000"/>
          </a:xfrm>
        </p:spPr>
        <p:txBody>
          <a:bodyPr>
            <a:normAutofit/>
          </a:bodyPr>
          <a:lstStyle/>
          <a:p>
            <a:pPr eaLnBrk="1" hangingPunct="1"/>
            <a:r>
              <a:rPr lang="en-US" dirty="0"/>
              <a:t>Types of Statistical Tests: Brief </a:t>
            </a:r>
            <a:r>
              <a:rPr lang="en-US" dirty="0" smtClean="0"/>
              <a:t>e.g.</a:t>
            </a:r>
            <a:endParaRPr lang="en-US" dirty="0"/>
          </a:p>
        </p:txBody>
      </p:sp>
      <p:sp>
        <p:nvSpPr>
          <p:cNvPr id="262147" name="Rectangle 3"/>
          <p:cNvSpPr>
            <a:spLocks noGrp="1" noChangeArrowheads="1"/>
          </p:cNvSpPr>
          <p:nvPr>
            <p:ph idx="1"/>
          </p:nvPr>
        </p:nvSpPr>
        <p:spPr>
          <a:xfrm>
            <a:off x="179512" y="1154906"/>
            <a:ext cx="7696200" cy="4548187"/>
          </a:xfrm>
        </p:spPr>
        <p:txBody>
          <a:bodyPr/>
          <a:lstStyle/>
          <a:p>
            <a:pPr eaLnBrk="1" hangingPunct="1">
              <a:lnSpc>
                <a:spcPct val="90000"/>
              </a:lnSpc>
              <a:buFont typeface="Wingdings" pitchFamily="2" charset="2"/>
              <a:buNone/>
            </a:pPr>
            <a:r>
              <a:rPr lang="en-US" sz="2500" dirty="0"/>
              <a:t>When running a t test</a:t>
            </a:r>
          </a:p>
          <a:p>
            <a:pPr eaLnBrk="1" hangingPunct="1">
              <a:lnSpc>
                <a:spcPct val="90000"/>
              </a:lnSpc>
            </a:pPr>
            <a:r>
              <a:rPr lang="en-US" sz="2500" dirty="0"/>
              <a:t>We compare:</a:t>
            </a:r>
          </a:p>
          <a:p>
            <a:pPr lvl="1" eaLnBrk="1" hangingPunct="1">
              <a:lnSpc>
                <a:spcPct val="90000"/>
              </a:lnSpc>
            </a:pPr>
            <a:r>
              <a:rPr lang="en-US" sz="2100" dirty="0"/>
              <a:t>Mean differences between groups</a:t>
            </a:r>
          </a:p>
          <a:p>
            <a:pPr eaLnBrk="1" hangingPunct="1">
              <a:lnSpc>
                <a:spcPct val="90000"/>
              </a:lnSpc>
            </a:pPr>
            <a:r>
              <a:rPr lang="en-US" sz="2500" dirty="0"/>
              <a:t>We assume</a:t>
            </a:r>
          </a:p>
          <a:p>
            <a:pPr lvl="1" eaLnBrk="1" hangingPunct="1">
              <a:lnSpc>
                <a:spcPct val="90000"/>
              </a:lnSpc>
            </a:pPr>
            <a:r>
              <a:rPr lang="en-US" sz="2100" dirty="0">
                <a:solidFill>
                  <a:srgbClr val="FFFF00"/>
                </a:solidFill>
              </a:rPr>
              <a:t>random sampling</a:t>
            </a:r>
          </a:p>
          <a:p>
            <a:pPr lvl="1" eaLnBrk="1" hangingPunct="1">
              <a:lnSpc>
                <a:spcPct val="90000"/>
              </a:lnSpc>
            </a:pPr>
            <a:r>
              <a:rPr lang="en-US" sz="2100" dirty="0">
                <a:solidFill>
                  <a:srgbClr val="FFFF00"/>
                </a:solidFill>
              </a:rPr>
              <a:t>the groups are homogeneous</a:t>
            </a:r>
          </a:p>
          <a:p>
            <a:pPr lvl="1" eaLnBrk="1" hangingPunct="1">
              <a:lnSpc>
                <a:spcPct val="90000"/>
              </a:lnSpc>
            </a:pPr>
            <a:r>
              <a:rPr lang="en-US" sz="2100" dirty="0">
                <a:solidFill>
                  <a:srgbClr val="FFFF00"/>
                </a:solidFill>
              </a:rPr>
              <a:t>distribution is normal</a:t>
            </a:r>
          </a:p>
          <a:p>
            <a:pPr lvl="1" eaLnBrk="1" hangingPunct="1">
              <a:lnSpc>
                <a:spcPct val="90000"/>
              </a:lnSpc>
            </a:pPr>
            <a:r>
              <a:rPr lang="en-US" sz="2100" dirty="0">
                <a:solidFill>
                  <a:srgbClr val="FFFF00"/>
                </a:solidFill>
              </a:rPr>
              <a:t>samples are large enough to represent population  (&gt;30)</a:t>
            </a:r>
          </a:p>
          <a:p>
            <a:pPr lvl="1" eaLnBrk="1" hangingPunct="1">
              <a:lnSpc>
                <a:spcPct val="90000"/>
              </a:lnSpc>
            </a:pPr>
            <a:r>
              <a:rPr lang="en-US" sz="2100" dirty="0">
                <a:solidFill>
                  <a:srgbClr val="FFFF00"/>
                </a:solidFill>
              </a:rPr>
              <a:t>DV Data: represented on an </a:t>
            </a:r>
            <a:r>
              <a:rPr lang="en-US" sz="2100" b="1" dirty="0">
                <a:solidFill>
                  <a:srgbClr val="FFFF00"/>
                </a:solidFill>
              </a:rPr>
              <a:t>interval or ratio</a:t>
            </a:r>
            <a:r>
              <a:rPr lang="en-US" sz="2100" dirty="0">
                <a:solidFill>
                  <a:srgbClr val="FFFF00"/>
                </a:solidFill>
              </a:rPr>
              <a:t> scale</a:t>
            </a:r>
          </a:p>
          <a:p>
            <a:pPr eaLnBrk="1" hangingPunct="1">
              <a:lnSpc>
                <a:spcPct val="90000"/>
              </a:lnSpc>
            </a:pPr>
            <a:r>
              <a:rPr lang="en-US" sz="2500" dirty="0">
                <a:solidFill>
                  <a:srgbClr val="FFFF00"/>
                </a:solidFill>
              </a:rPr>
              <a:t>These are Parametric tests!</a:t>
            </a:r>
          </a:p>
          <a:p>
            <a:pPr lvl="1" eaLnBrk="1" hangingPunct="1">
              <a:lnSpc>
                <a:spcPct val="90000"/>
              </a:lnSpc>
            </a:pPr>
            <a:endParaRPr lang="en-US" dirty="0">
              <a:solidFill>
                <a:srgbClr val="0000FF"/>
              </a:solidFill>
            </a:endParaRPr>
          </a:p>
          <a:p>
            <a:pPr lvl="1" eaLnBrk="1" hangingPunct="1">
              <a:lnSpc>
                <a:spcPct val="90000"/>
              </a:lnSpc>
            </a:pPr>
            <a:endParaRPr lang="en-US" sz="2100" dirty="0"/>
          </a:p>
          <a:p>
            <a:pPr lvl="1" eaLnBrk="1" hangingPunct="1">
              <a:lnSpc>
                <a:spcPct val="90000"/>
              </a:lnSpc>
            </a:pPr>
            <a:endParaRPr lang="en-US" sz="2100" dirty="0"/>
          </a:p>
          <a:p>
            <a:pPr lvl="1" eaLnBrk="1" hangingPunct="1">
              <a:lnSpc>
                <a:spcPct val="90000"/>
              </a:lnSpc>
            </a:pPr>
            <a:endParaRPr lang="en-US" sz="2100" dirty="0"/>
          </a:p>
          <a:p>
            <a:pPr lvl="1" eaLnBrk="1" hangingPunct="1">
              <a:lnSpc>
                <a:spcPct val="90000"/>
              </a:lnSpc>
            </a:pPr>
            <a:endParaRPr lang="en-US" sz="2100" dirty="0"/>
          </a:p>
          <a:p>
            <a:pPr lvl="1" eaLnBrk="1" hangingPunct="1">
              <a:lnSpc>
                <a:spcPct val="90000"/>
              </a:lnSpc>
            </a:pPr>
            <a:endParaRPr lang="en-US" sz="2100" dirty="0"/>
          </a:p>
          <a:p>
            <a:pPr lvl="1" eaLnBrk="1" hangingPunct="1">
              <a:lnSpc>
                <a:spcPct val="90000"/>
              </a:lnSpc>
            </a:pPr>
            <a:endParaRPr lang="en-US" sz="2100" dirty="0"/>
          </a:p>
          <a:p>
            <a:pPr lvl="1" eaLnBrk="1" hangingPunct="1">
              <a:lnSpc>
                <a:spcPct val="90000"/>
              </a:lnSpc>
            </a:pPr>
            <a:endParaRPr lang="en-US" sz="2100" dirty="0"/>
          </a:p>
        </p:txBody>
      </p:sp>
      <p:sp>
        <p:nvSpPr>
          <p:cNvPr id="133122" name="Footer Placeholder 4"/>
          <p:cNvSpPr>
            <a:spLocks noGrp="1"/>
          </p:cNvSpPr>
          <p:nvPr>
            <p:ph type="ftr" sz="quarter" idx="11"/>
          </p:nvPr>
        </p:nvSpPr>
        <p:spPr>
          <a:noFill/>
        </p:spPr>
        <p:txBody>
          <a:bodyPr/>
          <a:lstStyle/>
          <a:p>
            <a:r>
              <a:rPr lang="en-GB" smtClean="0"/>
              <a:t>CH2021 postgraduate</a:t>
            </a:r>
            <a:endParaRPr lang="en-GB"/>
          </a:p>
        </p:txBody>
      </p:sp>
      <p:sp>
        <p:nvSpPr>
          <p:cNvPr id="133123" name="Slide Number Placeholder 5"/>
          <p:cNvSpPr>
            <a:spLocks noGrp="1"/>
          </p:cNvSpPr>
          <p:nvPr>
            <p:ph type="sldNum" sz="quarter" idx="12"/>
          </p:nvPr>
        </p:nvSpPr>
        <p:spPr>
          <a:noFill/>
        </p:spPr>
        <p:txBody>
          <a:bodyPr/>
          <a:lstStyle/>
          <a:p>
            <a:fld id="{049F7331-617E-4421-B6D9-571CB1688768}" type="slidenum">
              <a:rPr lang="en-GB" smtClean="0"/>
              <a:pPr/>
              <a:t>143</a:t>
            </a:fld>
            <a:endParaRPr lang="en-GB"/>
          </a:p>
        </p:txBody>
      </p:sp>
      <p:pic>
        <p:nvPicPr>
          <p:cNvPr id="3" name="Picture 2"/>
          <p:cNvPicPr>
            <a:picLocks noChangeAspect="1"/>
          </p:cNvPicPr>
          <p:nvPr/>
        </p:nvPicPr>
        <p:blipFill>
          <a:blip r:embed="rId3"/>
          <a:stretch>
            <a:fillRect/>
          </a:stretch>
        </p:blipFill>
        <p:spPr>
          <a:xfrm>
            <a:off x="2523585" y="4990019"/>
            <a:ext cx="4313208" cy="1797170"/>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62146"/>
                                        </p:tgtEl>
                                        <p:attrNameLst>
                                          <p:attrName>style.visibility</p:attrName>
                                        </p:attrNameLst>
                                      </p:cBhvr>
                                      <p:to>
                                        <p:strVal val="visible"/>
                                      </p:to>
                                    </p:set>
                                    <p:animEffect transition="in" filter="fade">
                                      <p:cBhvr>
                                        <p:cTn id="7" dur="2000"/>
                                        <p:tgtEl>
                                          <p:spTgt spid="26214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62147"/>
                                        </p:tgtEl>
                                        <p:attrNameLst>
                                          <p:attrName>style.visibility</p:attrName>
                                        </p:attrNameLst>
                                      </p:cBhvr>
                                      <p:to>
                                        <p:strVal val="visible"/>
                                      </p:to>
                                    </p:set>
                                    <p:animEffect transition="in" filter="fade">
                                      <p:cBhvr>
                                        <p:cTn id="10" dur="2000"/>
                                        <p:tgtEl>
                                          <p:spTgt spid="2621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2146" grpId="0"/>
      <p:bldP spid="262147" grpId="0"/>
    </p:bldLst>
  </p:timing>
</p:sld>
</file>

<file path=ppt/slides/slide14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4194" name="Rectangle 2"/>
          <p:cNvSpPr>
            <a:spLocks noGrp="1" noChangeArrowheads="1"/>
          </p:cNvSpPr>
          <p:nvPr>
            <p:ph type="title"/>
          </p:nvPr>
        </p:nvSpPr>
        <p:spPr>
          <a:xfrm>
            <a:off x="258688" y="636848"/>
            <a:ext cx="3449216" cy="685800"/>
          </a:xfrm>
        </p:spPr>
        <p:txBody>
          <a:bodyPr>
            <a:normAutofit fontScale="90000"/>
          </a:bodyPr>
          <a:lstStyle/>
          <a:p>
            <a:pPr eaLnBrk="1" hangingPunct="1"/>
            <a:r>
              <a:rPr lang="en-US"/>
              <a:t>Types of Tests</a:t>
            </a:r>
          </a:p>
        </p:txBody>
      </p:sp>
      <p:sp>
        <p:nvSpPr>
          <p:cNvPr id="264195" name="Rectangle 3"/>
          <p:cNvSpPr>
            <a:spLocks noGrp="1" noChangeArrowheads="1"/>
          </p:cNvSpPr>
          <p:nvPr>
            <p:ph idx="1"/>
          </p:nvPr>
        </p:nvSpPr>
        <p:spPr>
          <a:xfrm>
            <a:off x="68188" y="2492896"/>
            <a:ext cx="7391400" cy="5181600"/>
          </a:xfrm>
        </p:spPr>
        <p:txBody>
          <a:bodyPr/>
          <a:lstStyle/>
          <a:p>
            <a:pPr eaLnBrk="1" hangingPunct="1">
              <a:lnSpc>
                <a:spcPct val="90000"/>
              </a:lnSpc>
              <a:buFont typeface="Wingdings" pitchFamily="2" charset="2"/>
              <a:buNone/>
            </a:pPr>
            <a:r>
              <a:rPr lang="en-US" sz="2500" b="1" dirty="0"/>
              <a:t>When the assumptions are violated:</a:t>
            </a:r>
          </a:p>
          <a:p>
            <a:pPr eaLnBrk="1" hangingPunct="1">
              <a:lnSpc>
                <a:spcPct val="90000"/>
              </a:lnSpc>
            </a:pPr>
            <a:r>
              <a:rPr lang="en-US" sz="2500" dirty="0"/>
              <a:t>Subjects were not randomly sampled</a:t>
            </a:r>
          </a:p>
          <a:p>
            <a:pPr eaLnBrk="1" hangingPunct="1">
              <a:lnSpc>
                <a:spcPct val="90000"/>
              </a:lnSpc>
            </a:pPr>
            <a:r>
              <a:rPr lang="en-US" sz="2500" dirty="0">
                <a:hlinkClick r:id="rId3"/>
              </a:rPr>
              <a:t>DV Data</a:t>
            </a:r>
            <a:r>
              <a:rPr lang="en-US" sz="2500" dirty="0"/>
              <a:t>: </a:t>
            </a:r>
          </a:p>
          <a:p>
            <a:pPr lvl="1" eaLnBrk="1" hangingPunct="1">
              <a:lnSpc>
                <a:spcPct val="90000"/>
              </a:lnSpc>
            </a:pPr>
            <a:r>
              <a:rPr lang="en-US" sz="2100" dirty="0"/>
              <a:t>Ordinal (ranked)</a:t>
            </a:r>
          </a:p>
          <a:p>
            <a:pPr lvl="1" eaLnBrk="1" hangingPunct="1">
              <a:lnSpc>
                <a:spcPct val="90000"/>
              </a:lnSpc>
            </a:pPr>
            <a:r>
              <a:rPr lang="en-US" sz="2100" dirty="0"/>
              <a:t> Nominal (</a:t>
            </a:r>
            <a:r>
              <a:rPr lang="en-US" sz="2100" dirty="0" smtClean="0"/>
              <a:t>categorised</a:t>
            </a:r>
            <a:r>
              <a:rPr lang="en-US" sz="2100" dirty="0"/>
              <a:t>: </a:t>
            </a:r>
            <a:r>
              <a:rPr lang="en-US" sz="2100" dirty="0" smtClean="0"/>
              <a:t>Types of car, brands </a:t>
            </a:r>
            <a:r>
              <a:rPr lang="en-US" sz="2100" dirty="0"/>
              <a:t>of organic foods, types of rock, levels of education, learning styles)</a:t>
            </a:r>
          </a:p>
          <a:p>
            <a:pPr lvl="1" eaLnBrk="1" hangingPunct="1">
              <a:lnSpc>
                <a:spcPct val="90000"/>
              </a:lnSpc>
            </a:pPr>
            <a:r>
              <a:rPr lang="en-US" sz="2100" dirty="0"/>
              <a:t>The scores are greatly skewed or we have no knowledge of the distribution</a:t>
            </a:r>
          </a:p>
          <a:p>
            <a:pPr lvl="1" eaLnBrk="1" hangingPunct="1">
              <a:lnSpc>
                <a:spcPct val="90000"/>
              </a:lnSpc>
            </a:pPr>
            <a:endParaRPr lang="en-US" sz="2100" dirty="0"/>
          </a:p>
          <a:p>
            <a:pPr algn="ctr" eaLnBrk="1" hangingPunct="1">
              <a:lnSpc>
                <a:spcPct val="90000"/>
              </a:lnSpc>
              <a:buFont typeface="Wingdings" pitchFamily="2" charset="2"/>
              <a:buNone/>
            </a:pPr>
            <a:r>
              <a:rPr lang="en-US" sz="2500" b="1" i="1" dirty="0">
                <a:solidFill>
                  <a:srgbClr val="FFFF00"/>
                </a:solidFill>
              </a:rPr>
              <a:t>Non-Parametric Test</a:t>
            </a:r>
            <a:r>
              <a:rPr lang="en-US" sz="2500" i="1" dirty="0">
                <a:solidFill>
                  <a:srgbClr val="FFFF00"/>
                </a:solidFill>
              </a:rPr>
              <a:t>!</a:t>
            </a:r>
          </a:p>
          <a:p>
            <a:pPr lvl="1" eaLnBrk="1" hangingPunct="1">
              <a:lnSpc>
                <a:spcPct val="90000"/>
              </a:lnSpc>
            </a:pPr>
            <a:endParaRPr lang="en-US" sz="2100" dirty="0"/>
          </a:p>
          <a:p>
            <a:pPr eaLnBrk="1" hangingPunct="1">
              <a:lnSpc>
                <a:spcPct val="90000"/>
              </a:lnSpc>
              <a:buClr>
                <a:schemeClr val="tx1"/>
              </a:buClr>
              <a:buSzPct val="95000"/>
              <a:buFontTx/>
              <a:buBlip>
                <a:blip r:embed="rId4"/>
              </a:buBlip>
            </a:pPr>
            <a:endParaRPr lang="en-US" sz="2500" dirty="0"/>
          </a:p>
          <a:p>
            <a:pPr lvl="1" eaLnBrk="1" hangingPunct="1">
              <a:lnSpc>
                <a:spcPct val="90000"/>
              </a:lnSpc>
              <a:buFont typeface="Wingdings" pitchFamily="2" charset="2"/>
              <a:buNone/>
            </a:pPr>
            <a:r>
              <a:rPr lang="en-US" sz="2100" dirty="0"/>
              <a:t> </a:t>
            </a:r>
          </a:p>
          <a:p>
            <a:pPr eaLnBrk="1" hangingPunct="1">
              <a:lnSpc>
                <a:spcPct val="90000"/>
              </a:lnSpc>
            </a:pPr>
            <a:endParaRPr lang="en-US" sz="2500" dirty="0"/>
          </a:p>
          <a:p>
            <a:pPr lvl="1" eaLnBrk="1" hangingPunct="1">
              <a:lnSpc>
                <a:spcPct val="90000"/>
              </a:lnSpc>
            </a:pPr>
            <a:endParaRPr lang="en-US" sz="2100" dirty="0"/>
          </a:p>
        </p:txBody>
      </p:sp>
      <p:sp>
        <p:nvSpPr>
          <p:cNvPr id="134146" name="Footer Placeholder 4"/>
          <p:cNvSpPr>
            <a:spLocks noGrp="1"/>
          </p:cNvSpPr>
          <p:nvPr>
            <p:ph type="ftr" sz="quarter" idx="11"/>
          </p:nvPr>
        </p:nvSpPr>
        <p:spPr>
          <a:noFill/>
        </p:spPr>
        <p:txBody>
          <a:bodyPr/>
          <a:lstStyle/>
          <a:p>
            <a:r>
              <a:rPr lang="en-GB" smtClean="0"/>
              <a:t>CH2021 postgraduate</a:t>
            </a:r>
            <a:endParaRPr lang="en-GB"/>
          </a:p>
        </p:txBody>
      </p:sp>
      <p:sp>
        <p:nvSpPr>
          <p:cNvPr id="134147" name="Slide Number Placeholder 5"/>
          <p:cNvSpPr>
            <a:spLocks noGrp="1"/>
          </p:cNvSpPr>
          <p:nvPr>
            <p:ph type="sldNum" sz="quarter" idx="12"/>
          </p:nvPr>
        </p:nvSpPr>
        <p:spPr>
          <a:noFill/>
        </p:spPr>
        <p:txBody>
          <a:bodyPr/>
          <a:lstStyle/>
          <a:p>
            <a:fld id="{64D6E290-DAD9-45D5-9F87-A14718921DA2}" type="slidenum">
              <a:rPr lang="en-GB" smtClean="0"/>
              <a:pPr/>
              <a:t>144</a:t>
            </a:fld>
            <a:endParaRPr lang="en-GB"/>
          </a:p>
        </p:txBody>
      </p:sp>
      <p:pic>
        <p:nvPicPr>
          <p:cNvPr id="3" name="Picture 2"/>
          <p:cNvPicPr>
            <a:picLocks noChangeAspect="1"/>
          </p:cNvPicPr>
          <p:nvPr/>
        </p:nvPicPr>
        <p:blipFill>
          <a:blip r:embed="rId5"/>
          <a:stretch>
            <a:fillRect/>
          </a:stretch>
        </p:blipFill>
        <p:spPr>
          <a:xfrm>
            <a:off x="4089392" y="0"/>
            <a:ext cx="5054608" cy="2128256"/>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64194"/>
                                        </p:tgtEl>
                                        <p:attrNameLst>
                                          <p:attrName>style.visibility</p:attrName>
                                        </p:attrNameLst>
                                      </p:cBhvr>
                                      <p:to>
                                        <p:strVal val="visible"/>
                                      </p:to>
                                    </p:set>
                                    <p:animEffect transition="in" filter="fade">
                                      <p:cBhvr>
                                        <p:cTn id="7" dur="2000"/>
                                        <p:tgtEl>
                                          <p:spTgt spid="26419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64195"/>
                                        </p:tgtEl>
                                        <p:attrNameLst>
                                          <p:attrName>style.visibility</p:attrName>
                                        </p:attrNameLst>
                                      </p:cBhvr>
                                      <p:to>
                                        <p:strVal val="visible"/>
                                      </p:to>
                                    </p:set>
                                    <p:animEffect transition="in" filter="fade">
                                      <p:cBhvr>
                                        <p:cTn id="10" dur="2000"/>
                                        <p:tgtEl>
                                          <p:spTgt spid="26419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4194" grpId="0"/>
      <p:bldP spid="264195" grpId="0"/>
    </p:bldLst>
  </p:timing>
</p:sld>
</file>

<file path=ppt/slides/slide14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6243" name="Rectangle 3"/>
          <p:cNvSpPr>
            <a:spLocks noGrp="1" noChangeArrowheads="1"/>
          </p:cNvSpPr>
          <p:nvPr>
            <p:ph type="title"/>
          </p:nvPr>
        </p:nvSpPr>
        <p:spPr>
          <a:xfrm>
            <a:off x="1524000" y="0"/>
            <a:ext cx="6858000" cy="1143000"/>
          </a:xfrm>
        </p:spPr>
        <p:txBody>
          <a:bodyPr/>
          <a:lstStyle/>
          <a:p>
            <a:pPr eaLnBrk="1" hangingPunct="1"/>
            <a:r>
              <a:rPr lang="en-US"/>
              <a:t>Chi Square</a:t>
            </a:r>
          </a:p>
        </p:txBody>
      </p:sp>
      <p:sp>
        <p:nvSpPr>
          <p:cNvPr id="266242" name="Rectangle 2"/>
          <p:cNvSpPr>
            <a:spLocks noGrp="1" noChangeArrowheads="1"/>
          </p:cNvSpPr>
          <p:nvPr>
            <p:ph idx="1"/>
          </p:nvPr>
        </p:nvSpPr>
        <p:spPr>
          <a:xfrm>
            <a:off x="438056" y="1201183"/>
            <a:ext cx="7696200" cy="5229225"/>
          </a:xfrm>
        </p:spPr>
        <p:txBody>
          <a:bodyPr/>
          <a:lstStyle/>
          <a:p>
            <a:pPr marL="533400" indent="-533400" eaLnBrk="1" hangingPunct="1">
              <a:lnSpc>
                <a:spcPct val="90000"/>
              </a:lnSpc>
            </a:pPr>
            <a:r>
              <a:rPr lang="en-US" dirty="0"/>
              <a:t>used when data are nominal (both IV and DV)</a:t>
            </a:r>
          </a:p>
          <a:p>
            <a:pPr marL="914400" lvl="1" indent="-457200" eaLnBrk="1" hangingPunct="1">
              <a:lnSpc>
                <a:spcPct val="90000"/>
              </a:lnSpc>
            </a:pPr>
            <a:r>
              <a:rPr lang="en-US" dirty="0"/>
              <a:t>Comparing frequencies of distributions occurring in different categories or groups</a:t>
            </a:r>
          </a:p>
          <a:p>
            <a:pPr marL="914400" lvl="1" indent="-457200" eaLnBrk="1" hangingPunct="1">
              <a:lnSpc>
                <a:spcPct val="90000"/>
              </a:lnSpc>
            </a:pPr>
            <a:r>
              <a:rPr lang="en-US" dirty="0"/>
              <a:t>Tests whether group distributions are different</a:t>
            </a:r>
          </a:p>
          <a:p>
            <a:pPr marL="1295400" lvl="2" indent="-381000" eaLnBrk="1" hangingPunct="1">
              <a:lnSpc>
                <a:spcPct val="90000"/>
              </a:lnSpc>
            </a:pPr>
            <a:r>
              <a:rPr lang="en-US" i="1" dirty="0" smtClean="0">
                <a:solidFill>
                  <a:srgbClr val="FFFF00"/>
                </a:solidFill>
              </a:rPr>
              <a:t>Racing car driver </a:t>
            </a:r>
            <a:r>
              <a:rPr lang="en-US" i="1" dirty="0">
                <a:solidFill>
                  <a:srgbClr val="FFFF00"/>
                </a:solidFill>
              </a:rPr>
              <a:t>preference for the effectiveness of 3 brands of </a:t>
            </a:r>
            <a:r>
              <a:rPr lang="en-US" i="1" dirty="0" smtClean="0">
                <a:solidFill>
                  <a:srgbClr val="FFFF00"/>
                </a:solidFill>
              </a:rPr>
              <a:t>car</a:t>
            </a:r>
            <a:endParaRPr lang="en-US" i="1" dirty="0">
              <a:solidFill>
                <a:srgbClr val="FFFF00"/>
              </a:solidFill>
            </a:endParaRPr>
          </a:p>
          <a:p>
            <a:pPr marL="914400" lvl="1" indent="-457200" eaLnBrk="1" hangingPunct="1">
              <a:lnSpc>
                <a:spcPct val="90000"/>
              </a:lnSpc>
            </a:pPr>
            <a:r>
              <a:rPr lang="en-US" dirty="0"/>
              <a:t>D</a:t>
            </a:r>
            <a:r>
              <a:rPr lang="en-US" dirty="0" smtClean="0"/>
              <a:t>etermines </a:t>
            </a:r>
            <a:r>
              <a:rPr lang="en-US" dirty="0"/>
              <a:t>the association between IV and DV by counting the frequencies of distribution</a:t>
            </a:r>
          </a:p>
          <a:p>
            <a:pPr marL="1295400" lvl="2" indent="-381000" eaLnBrk="1" hangingPunct="1">
              <a:lnSpc>
                <a:spcPct val="90000"/>
              </a:lnSpc>
            </a:pPr>
            <a:r>
              <a:rPr lang="en-US" i="1" dirty="0">
                <a:solidFill>
                  <a:srgbClr val="FFFF00"/>
                </a:solidFill>
              </a:rPr>
              <a:t>Gender relative to study preference (alone or in group)</a:t>
            </a:r>
          </a:p>
          <a:p>
            <a:pPr marL="533400" indent="-533400" eaLnBrk="1" hangingPunct="1">
              <a:lnSpc>
                <a:spcPct val="90000"/>
              </a:lnSpc>
              <a:buFont typeface="Wingdings" pitchFamily="2" charset="2"/>
              <a:buNone/>
            </a:pPr>
            <a:endParaRPr lang="en-US" dirty="0"/>
          </a:p>
        </p:txBody>
      </p:sp>
      <p:sp>
        <p:nvSpPr>
          <p:cNvPr id="135170" name="Footer Placeholder 4"/>
          <p:cNvSpPr>
            <a:spLocks noGrp="1"/>
          </p:cNvSpPr>
          <p:nvPr>
            <p:ph type="ftr" sz="quarter" idx="11"/>
          </p:nvPr>
        </p:nvSpPr>
        <p:spPr>
          <a:noFill/>
        </p:spPr>
        <p:txBody>
          <a:bodyPr/>
          <a:lstStyle/>
          <a:p>
            <a:r>
              <a:rPr lang="en-GB" smtClean="0"/>
              <a:t>CH2021 postgraduate</a:t>
            </a:r>
            <a:endParaRPr lang="en-GB"/>
          </a:p>
        </p:txBody>
      </p:sp>
      <p:sp>
        <p:nvSpPr>
          <p:cNvPr id="135171" name="Slide Number Placeholder 5"/>
          <p:cNvSpPr>
            <a:spLocks noGrp="1"/>
          </p:cNvSpPr>
          <p:nvPr>
            <p:ph type="sldNum" sz="quarter" idx="12"/>
          </p:nvPr>
        </p:nvSpPr>
        <p:spPr>
          <a:noFill/>
        </p:spPr>
        <p:txBody>
          <a:bodyPr/>
          <a:lstStyle/>
          <a:p>
            <a:fld id="{D36A0455-A7AC-40C7-BD69-810D36E7571D}" type="slidenum">
              <a:rPr lang="en-GB" smtClean="0"/>
              <a:pPr/>
              <a:t>145</a:t>
            </a:fld>
            <a:endParaRPr lang="en-GB"/>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66243"/>
                                        </p:tgtEl>
                                        <p:attrNameLst>
                                          <p:attrName>style.visibility</p:attrName>
                                        </p:attrNameLst>
                                      </p:cBhvr>
                                      <p:to>
                                        <p:strVal val="visible"/>
                                      </p:to>
                                    </p:set>
                                    <p:animEffect transition="in" filter="fade">
                                      <p:cBhvr>
                                        <p:cTn id="7" dur="2000"/>
                                        <p:tgtEl>
                                          <p:spTgt spid="26624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66242"/>
                                        </p:tgtEl>
                                        <p:attrNameLst>
                                          <p:attrName>style.visibility</p:attrName>
                                        </p:attrNameLst>
                                      </p:cBhvr>
                                      <p:to>
                                        <p:strVal val="visible"/>
                                      </p:to>
                                    </p:set>
                                    <p:animEffect transition="in" filter="fade">
                                      <p:cBhvr>
                                        <p:cTn id="10" dur="2000"/>
                                        <p:tgtEl>
                                          <p:spTgt spid="2662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43" grpId="0"/>
      <p:bldP spid="266242" grpId="0"/>
    </p:bldLst>
  </p:timing>
</p:sld>
</file>

<file path=ppt/slides/slide14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8291" name="Rectangle 3"/>
          <p:cNvSpPr>
            <a:spLocks noGrp="1" noChangeArrowheads="1"/>
          </p:cNvSpPr>
          <p:nvPr>
            <p:ph idx="1"/>
          </p:nvPr>
        </p:nvSpPr>
        <p:spPr>
          <a:xfrm>
            <a:off x="228600" y="1143000"/>
            <a:ext cx="8305800" cy="4572000"/>
          </a:xfrm>
        </p:spPr>
        <p:txBody>
          <a:bodyPr>
            <a:normAutofit lnSpcReduction="10000"/>
          </a:bodyPr>
          <a:lstStyle/>
          <a:p>
            <a:pPr marL="533400" indent="-533400" eaLnBrk="1" hangingPunct="1">
              <a:lnSpc>
                <a:spcPct val="90000"/>
              </a:lnSpc>
            </a:pPr>
            <a:r>
              <a:rPr lang="en-US" sz="2500" dirty="0"/>
              <a:t>A one-dimensional Chi Square </a:t>
            </a:r>
          </a:p>
          <a:p>
            <a:pPr marL="533400" indent="-533400" eaLnBrk="1" hangingPunct="1">
              <a:lnSpc>
                <a:spcPct val="90000"/>
              </a:lnSpc>
            </a:pPr>
            <a:endParaRPr lang="en-US" sz="2500" dirty="0"/>
          </a:p>
          <a:p>
            <a:pPr marL="533400" indent="-533400" eaLnBrk="1" hangingPunct="1">
              <a:lnSpc>
                <a:spcPct val="90000"/>
              </a:lnSpc>
            </a:pPr>
            <a:r>
              <a:rPr lang="en-US" sz="2500" dirty="0"/>
              <a:t>Determine if the observed frequencies are significantly different from the expected frequencies</a:t>
            </a:r>
          </a:p>
          <a:p>
            <a:pPr marL="914400" lvl="1" indent="-457200" algn="ctr" eaLnBrk="1" hangingPunct="1">
              <a:lnSpc>
                <a:spcPct val="90000"/>
              </a:lnSpc>
              <a:buFont typeface="Wingdings" pitchFamily="2" charset="2"/>
              <a:buNone/>
            </a:pPr>
            <a:r>
              <a:rPr lang="en-US" sz="2100" dirty="0"/>
              <a:t>       </a:t>
            </a:r>
            <a:r>
              <a:rPr lang="en-US" sz="2100" dirty="0">
                <a:solidFill>
                  <a:srgbClr val="FFFF00"/>
                </a:solidFill>
              </a:rPr>
              <a:t>X  Y  Z  (3 brands of organic food)</a:t>
            </a:r>
          </a:p>
          <a:p>
            <a:pPr marL="914400" lvl="1" indent="-457200" algn="ctr" eaLnBrk="1" hangingPunct="1">
              <a:lnSpc>
                <a:spcPct val="90000"/>
              </a:lnSpc>
              <a:buFont typeface="Wingdings" pitchFamily="2" charset="2"/>
              <a:buNone/>
            </a:pPr>
            <a:endParaRPr lang="en-US" sz="2100" dirty="0">
              <a:solidFill>
                <a:srgbClr val="FFFF00"/>
              </a:solidFill>
            </a:endParaRPr>
          </a:p>
          <a:p>
            <a:pPr marL="914400" lvl="1" indent="-457200" algn="ctr" eaLnBrk="1" hangingPunct="1">
              <a:lnSpc>
                <a:spcPct val="90000"/>
              </a:lnSpc>
              <a:buFont typeface="Wingdings" pitchFamily="2" charset="2"/>
              <a:buNone/>
            </a:pPr>
            <a:endParaRPr lang="en-US" sz="2100" dirty="0">
              <a:solidFill>
                <a:srgbClr val="FFFF00"/>
              </a:solidFill>
            </a:endParaRPr>
          </a:p>
          <a:p>
            <a:pPr marL="914400" lvl="1" indent="-457200" algn="ctr" eaLnBrk="1" hangingPunct="1">
              <a:lnSpc>
                <a:spcPct val="90000"/>
              </a:lnSpc>
              <a:buFont typeface="Wingdings" pitchFamily="2" charset="2"/>
              <a:buNone/>
            </a:pPr>
            <a:endParaRPr lang="en-US" sz="2100" dirty="0">
              <a:solidFill>
                <a:srgbClr val="FFFF00"/>
              </a:solidFill>
            </a:endParaRPr>
          </a:p>
          <a:p>
            <a:pPr marL="914400" lvl="1" indent="-457200" algn="ctr" eaLnBrk="1" hangingPunct="1">
              <a:lnSpc>
                <a:spcPct val="90000"/>
              </a:lnSpc>
              <a:buFont typeface="Wingdings" pitchFamily="2" charset="2"/>
              <a:buNone/>
            </a:pPr>
            <a:r>
              <a:rPr lang="en-US" sz="2100" dirty="0">
                <a:solidFill>
                  <a:srgbClr val="FFFF00"/>
                </a:solidFill>
              </a:rPr>
              <a:t>40 30 20  (90 consumers)</a:t>
            </a:r>
          </a:p>
          <a:p>
            <a:pPr marL="533400" indent="-533400" eaLnBrk="1" hangingPunct="1">
              <a:lnSpc>
                <a:spcPct val="90000"/>
              </a:lnSpc>
            </a:pPr>
            <a:r>
              <a:rPr lang="en-US" sz="1900" dirty="0"/>
              <a:t>Null hypothesis: there is no difference between consumers organic food preference</a:t>
            </a:r>
          </a:p>
          <a:p>
            <a:pPr marL="533400" indent="-533400" eaLnBrk="1" hangingPunct="1">
              <a:lnSpc>
                <a:spcPct val="90000"/>
              </a:lnSpc>
            </a:pPr>
            <a:endParaRPr lang="en-US" sz="1900" dirty="0"/>
          </a:p>
          <a:p>
            <a:pPr marL="533400" indent="-533400" eaLnBrk="1" hangingPunct="1">
              <a:lnSpc>
                <a:spcPct val="90000"/>
              </a:lnSpc>
            </a:pPr>
            <a:r>
              <a:rPr lang="en-US" sz="2500" dirty="0"/>
              <a:t>A two-dimensional Chi Square Frequencies are categorised along more than one dimensions</a:t>
            </a:r>
            <a:endParaRPr lang="en-US" sz="1900" dirty="0"/>
          </a:p>
          <a:p>
            <a:pPr marL="533400" indent="-533400" eaLnBrk="1" hangingPunct="1">
              <a:lnSpc>
                <a:spcPct val="90000"/>
              </a:lnSpc>
            </a:pPr>
            <a:endParaRPr lang="en-US" sz="2500" dirty="0"/>
          </a:p>
          <a:p>
            <a:pPr marL="914400" lvl="1" indent="-457200" eaLnBrk="1" hangingPunct="1">
              <a:lnSpc>
                <a:spcPct val="90000"/>
              </a:lnSpc>
            </a:pPr>
            <a:endParaRPr lang="en-US" sz="2100" dirty="0"/>
          </a:p>
          <a:p>
            <a:pPr marL="533400" indent="-533400" eaLnBrk="1" hangingPunct="1">
              <a:lnSpc>
                <a:spcPct val="90000"/>
              </a:lnSpc>
            </a:pPr>
            <a:endParaRPr lang="en-US" sz="2500" dirty="0"/>
          </a:p>
          <a:p>
            <a:pPr marL="914400" lvl="1" indent="-457200" eaLnBrk="1" hangingPunct="1">
              <a:lnSpc>
                <a:spcPct val="90000"/>
              </a:lnSpc>
            </a:pPr>
            <a:endParaRPr lang="en-US" sz="2100" dirty="0"/>
          </a:p>
          <a:p>
            <a:pPr marL="533400" indent="-533400" eaLnBrk="1" hangingPunct="1">
              <a:lnSpc>
                <a:spcPct val="90000"/>
              </a:lnSpc>
            </a:pPr>
            <a:endParaRPr lang="en-US" sz="2500" dirty="0"/>
          </a:p>
        </p:txBody>
      </p:sp>
      <p:sp>
        <p:nvSpPr>
          <p:cNvPr id="136194" name="Footer Placeholder 4"/>
          <p:cNvSpPr>
            <a:spLocks noGrp="1"/>
          </p:cNvSpPr>
          <p:nvPr>
            <p:ph type="ftr" sz="quarter" idx="11"/>
          </p:nvPr>
        </p:nvSpPr>
        <p:spPr>
          <a:noFill/>
        </p:spPr>
        <p:txBody>
          <a:bodyPr/>
          <a:lstStyle/>
          <a:p>
            <a:r>
              <a:rPr lang="en-GB" smtClean="0"/>
              <a:t>CH2021 postgraduate</a:t>
            </a:r>
            <a:endParaRPr lang="en-GB"/>
          </a:p>
        </p:txBody>
      </p:sp>
      <p:sp>
        <p:nvSpPr>
          <p:cNvPr id="136195" name="Slide Number Placeholder 5"/>
          <p:cNvSpPr>
            <a:spLocks noGrp="1"/>
          </p:cNvSpPr>
          <p:nvPr>
            <p:ph type="sldNum" sz="quarter" idx="12"/>
          </p:nvPr>
        </p:nvSpPr>
        <p:spPr>
          <a:noFill/>
        </p:spPr>
        <p:txBody>
          <a:bodyPr/>
          <a:lstStyle/>
          <a:p>
            <a:fld id="{1D6412DE-BFE2-4F4A-8A00-52E00381790C}" type="slidenum">
              <a:rPr lang="en-GB" smtClean="0"/>
              <a:pPr/>
              <a:t>146</a:t>
            </a:fld>
            <a:endParaRPr lang="en-GB"/>
          </a:p>
        </p:txBody>
      </p:sp>
      <p:sp>
        <p:nvSpPr>
          <p:cNvPr id="136198" name="Line 4"/>
          <p:cNvSpPr>
            <a:spLocks noChangeShapeType="1"/>
          </p:cNvSpPr>
          <p:nvPr/>
        </p:nvSpPr>
        <p:spPr bwMode="auto">
          <a:xfrm flipV="1">
            <a:off x="3124200" y="3023886"/>
            <a:ext cx="0" cy="609600"/>
          </a:xfrm>
          <a:prstGeom prst="line">
            <a:avLst/>
          </a:prstGeom>
          <a:noFill/>
          <a:ln w="12700" cap="sq">
            <a:solidFill>
              <a:schemeClr val="tx1"/>
            </a:solidFill>
            <a:round/>
            <a:headEnd type="none" w="sm" len="sm"/>
            <a:tailEnd type="triangle" w="sm" len="sm"/>
          </a:ln>
        </p:spPr>
        <p:txBody>
          <a:bodyPr wrap="none"/>
          <a:lstStyle/>
          <a:p>
            <a:endParaRPr lang="en-GB"/>
          </a:p>
        </p:txBody>
      </p:sp>
      <p:sp>
        <p:nvSpPr>
          <p:cNvPr id="136199" name="Line 5"/>
          <p:cNvSpPr>
            <a:spLocks noChangeShapeType="1"/>
          </p:cNvSpPr>
          <p:nvPr/>
        </p:nvSpPr>
        <p:spPr bwMode="auto">
          <a:xfrm flipH="1" flipV="1">
            <a:off x="3419872" y="3023886"/>
            <a:ext cx="76200" cy="609600"/>
          </a:xfrm>
          <a:prstGeom prst="line">
            <a:avLst/>
          </a:prstGeom>
          <a:noFill/>
          <a:ln w="12700" cap="sq">
            <a:solidFill>
              <a:schemeClr val="tx1"/>
            </a:solidFill>
            <a:round/>
            <a:headEnd type="none" w="sm" len="sm"/>
            <a:tailEnd type="triangle" w="sm" len="sm"/>
          </a:ln>
        </p:spPr>
        <p:txBody>
          <a:bodyPr wrap="none"/>
          <a:lstStyle/>
          <a:p>
            <a:endParaRPr lang="en-GB"/>
          </a:p>
        </p:txBody>
      </p:sp>
      <p:sp>
        <p:nvSpPr>
          <p:cNvPr id="136200" name="Line 6"/>
          <p:cNvSpPr>
            <a:spLocks noChangeShapeType="1"/>
          </p:cNvSpPr>
          <p:nvPr/>
        </p:nvSpPr>
        <p:spPr bwMode="auto">
          <a:xfrm flipH="1" flipV="1">
            <a:off x="3760912" y="3023886"/>
            <a:ext cx="152400" cy="609600"/>
          </a:xfrm>
          <a:prstGeom prst="line">
            <a:avLst/>
          </a:prstGeom>
          <a:noFill/>
          <a:ln w="12700" cap="sq">
            <a:solidFill>
              <a:schemeClr val="tx1"/>
            </a:solidFill>
            <a:round/>
            <a:headEnd type="none" w="sm" len="sm"/>
            <a:tailEnd type="triangle" w="sm" len="sm"/>
          </a:ln>
        </p:spPr>
        <p:txBody>
          <a:bodyPr wrap="none"/>
          <a:lstStyle/>
          <a:p>
            <a:endParaRPr lang="en-GB"/>
          </a:p>
        </p:txBody>
      </p:sp>
      <p:sp>
        <p:nvSpPr>
          <p:cNvPr id="10" name="Rectangle 2"/>
          <p:cNvSpPr>
            <a:spLocks noGrp="1" noChangeArrowheads="1"/>
          </p:cNvSpPr>
          <p:nvPr>
            <p:ph type="title"/>
          </p:nvPr>
        </p:nvSpPr>
        <p:spPr>
          <a:xfrm>
            <a:off x="179512" y="-228600"/>
            <a:ext cx="7467600" cy="1143000"/>
          </a:xfrm>
        </p:spPr>
        <p:txBody>
          <a:bodyPr>
            <a:normAutofit fontScale="90000"/>
          </a:bodyPr>
          <a:lstStyle/>
          <a:p>
            <a:pPr eaLnBrk="1" hangingPunct="1"/>
            <a:r>
              <a:rPr lang="en-US" sz="3200" b="1"/>
              <a:t/>
            </a:r>
            <a:br>
              <a:rPr lang="en-US" sz="3200" b="1"/>
            </a:br>
            <a:r>
              <a:rPr lang="en-US" sz="3200" b="1"/>
              <a:t/>
            </a:r>
            <a:br>
              <a:rPr lang="en-US" sz="3200" b="1"/>
            </a:br>
            <a:r>
              <a:rPr lang="en-US" sz="3100" b="1"/>
              <a:t>Types of Chi Square</a:t>
            </a:r>
            <a:r>
              <a:rPr lang="en-US" sz="2400" b="1"/>
              <a:t/>
            </a:r>
            <a:br>
              <a:rPr lang="en-US" sz="2400" b="1"/>
            </a:br>
            <a:endParaRPr lang="en-US" sz="2400" b="1"/>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68291"/>
                                        </p:tgtEl>
                                        <p:attrNameLst>
                                          <p:attrName>style.visibility</p:attrName>
                                        </p:attrNameLst>
                                      </p:cBhvr>
                                      <p:to>
                                        <p:strVal val="visible"/>
                                      </p:to>
                                    </p:set>
                                    <p:animEffect transition="in" filter="fade">
                                      <p:cBhvr>
                                        <p:cTn id="7" dur="2000"/>
                                        <p:tgtEl>
                                          <p:spTgt spid="268291"/>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fade">
                                      <p:cBhvr>
                                        <p:cTn id="10" dur="2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8291" grpId="0"/>
      <p:bldP spid="10" grpId="0"/>
    </p:bldLst>
  </p:timing>
</p:sld>
</file>

<file path=ppt/slides/slide14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507" name="Footer Placeholder 2"/>
          <p:cNvSpPr>
            <a:spLocks noGrp="1"/>
          </p:cNvSpPr>
          <p:nvPr>
            <p:ph type="ftr" sz="quarter" idx="11"/>
          </p:nvPr>
        </p:nvSpPr>
        <p:spPr>
          <a:noFill/>
        </p:spPr>
        <p:txBody>
          <a:bodyPr/>
          <a:lstStyle/>
          <a:p>
            <a:r>
              <a:rPr lang="en-GB" smtClean="0"/>
              <a:t>CH2021 postgraduate</a:t>
            </a:r>
            <a:endParaRPr lang="en-GB"/>
          </a:p>
        </p:txBody>
      </p:sp>
      <p:sp>
        <p:nvSpPr>
          <p:cNvPr id="21508" name="Slide Number Placeholder 3"/>
          <p:cNvSpPr>
            <a:spLocks noGrp="1"/>
          </p:cNvSpPr>
          <p:nvPr>
            <p:ph type="sldNum" sz="quarter" idx="12"/>
          </p:nvPr>
        </p:nvSpPr>
        <p:spPr>
          <a:noFill/>
        </p:spPr>
        <p:txBody>
          <a:bodyPr/>
          <a:lstStyle/>
          <a:p>
            <a:fld id="{905FEEDE-6015-4959-87BA-6C085F7F6468}" type="slidenum">
              <a:rPr lang="en-GB" smtClean="0"/>
              <a:pPr/>
              <a:t>147</a:t>
            </a:fld>
            <a:endParaRPr lang="en-GB"/>
          </a:p>
        </p:txBody>
      </p:sp>
      <p:sp>
        <p:nvSpPr>
          <p:cNvPr id="21509" name="Rectangle 3"/>
          <p:cNvSpPr>
            <a:spLocks noChangeArrowheads="1"/>
          </p:cNvSpPr>
          <p:nvPr/>
        </p:nvSpPr>
        <p:spPr bwMode="auto">
          <a:xfrm>
            <a:off x="976313" y="212725"/>
            <a:ext cx="2624137" cy="701675"/>
          </a:xfrm>
          <a:prstGeom prst="rect">
            <a:avLst/>
          </a:prstGeom>
          <a:noFill/>
          <a:ln w="9525">
            <a:noFill/>
            <a:miter lim="800000"/>
            <a:headEnd/>
            <a:tailEnd/>
          </a:ln>
        </p:spPr>
        <p:txBody>
          <a:bodyPr wrap="none">
            <a:spAutoFit/>
          </a:bodyPr>
          <a:lstStyle/>
          <a:p>
            <a:r>
              <a:rPr lang="en-US" sz="4000">
                <a:latin typeface="Tahoma" pitchFamily="34" charset="0"/>
              </a:rPr>
              <a:t>Correlation</a:t>
            </a:r>
          </a:p>
        </p:txBody>
      </p:sp>
      <p:sp>
        <p:nvSpPr>
          <p:cNvPr id="21510" name="Rectangle 4"/>
          <p:cNvSpPr>
            <a:spLocks noChangeArrowheads="1"/>
          </p:cNvSpPr>
          <p:nvPr/>
        </p:nvSpPr>
        <p:spPr bwMode="auto">
          <a:xfrm>
            <a:off x="1042988" y="1484313"/>
            <a:ext cx="7556500" cy="701675"/>
          </a:xfrm>
          <a:prstGeom prst="rect">
            <a:avLst/>
          </a:prstGeom>
          <a:noFill/>
          <a:ln w="9525">
            <a:noFill/>
            <a:miter lim="800000"/>
            <a:headEnd/>
            <a:tailEnd/>
          </a:ln>
        </p:spPr>
        <p:txBody>
          <a:bodyPr>
            <a:spAutoFit/>
          </a:bodyPr>
          <a:lstStyle/>
          <a:p>
            <a:r>
              <a:rPr lang="en-US" sz="2000" dirty="0">
                <a:solidFill>
                  <a:srgbClr val="FFFF00"/>
                </a:solidFill>
                <a:latin typeface="Tahoma" pitchFamily="34" charset="0"/>
              </a:rPr>
              <a:t>Correlation: </a:t>
            </a:r>
            <a:r>
              <a:rPr lang="en-US" sz="2000" dirty="0">
                <a:latin typeface="Tahoma" pitchFamily="34" charset="0"/>
              </a:rPr>
              <a:t>Measure of </a:t>
            </a:r>
            <a:r>
              <a:rPr lang="en-US" sz="2000" dirty="0">
                <a:solidFill>
                  <a:srgbClr val="FFFF00"/>
                </a:solidFill>
                <a:latin typeface="Tahoma" pitchFamily="34" charset="0"/>
              </a:rPr>
              <a:t>relationship </a:t>
            </a:r>
            <a:r>
              <a:rPr lang="en-US" sz="2000" dirty="0">
                <a:latin typeface="Tahoma" pitchFamily="34" charset="0"/>
              </a:rPr>
              <a:t>between two or more quantitative variables</a:t>
            </a:r>
          </a:p>
        </p:txBody>
      </p:sp>
      <p:pic>
        <p:nvPicPr>
          <p:cNvPr id="21511" name="Picture 5" descr="correlation-1"/>
          <p:cNvPicPr>
            <a:picLocks noChangeAspect="1" noChangeArrowheads="1"/>
          </p:cNvPicPr>
          <p:nvPr/>
        </p:nvPicPr>
        <p:blipFill>
          <a:blip r:embed="rId3" cstate="print"/>
          <a:srcRect/>
          <a:stretch>
            <a:fillRect/>
          </a:stretch>
        </p:blipFill>
        <p:spPr bwMode="auto">
          <a:xfrm>
            <a:off x="3733800" y="1990725"/>
            <a:ext cx="5353050" cy="4867275"/>
          </a:xfrm>
          <a:prstGeom prst="rect">
            <a:avLst/>
          </a:prstGeom>
          <a:noFill/>
          <a:ln w="9525">
            <a:noFill/>
            <a:miter lim="800000"/>
            <a:headEnd/>
            <a:tailEnd/>
          </a:ln>
        </p:spPr>
      </p:pic>
      <p:sp>
        <p:nvSpPr>
          <p:cNvPr id="21512" name="Rectangle 6"/>
          <p:cNvSpPr>
            <a:spLocks noChangeArrowheads="1"/>
          </p:cNvSpPr>
          <p:nvPr/>
        </p:nvSpPr>
        <p:spPr bwMode="auto">
          <a:xfrm>
            <a:off x="357609" y="2515456"/>
            <a:ext cx="3200400" cy="1766888"/>
          </a:xfrm>
          <a:prstGeom prst="rect">
            <a:avLst/>
          </a:prstGeom>
          <a:noFill/>
          <a:ln w="9525">
            <a:noFill/>
            <a:miter lim="800000"/>
            <a:headEnd/>
            <a:tailEnd/>
          </a:ln>
        </p:spPr>
        <p:txBody>
          <a:bodyPr>
            <a:spAutoFit/>
          </a:bodyPr>
          <a:lstStyle/>
          <a:p>
            <a:pPr>
              <a:lnSpc>
                <a:spcPct val="110000"/>
              </a:lnSpc>
            </a:pPr>
            <a:r>
              <a:rPr lang="en-US" sz="2000" b="1" dirty="0">
                <a:solidFill>
                  <a:srgbClr val="FFFF00"/>
                </a:solidFill>
                <a:latin typeface="Tahoma" pitchFamily="34" charset="0"/>
              </a:rPr>
              <a:t>Correlation Coefficient:</a:t>
            </a:r>
          </a:p>
          <a:p>
            <a:pPr>
              <a:lnSpc>
                <a:spcPct val="110000"/>
              </a:lnSpc>
            </a:pPr>
            <a:r>
              <a:rPr lang="en-US" sz="2000" dirty="0">
                <a:latin typeface="Tahoma" pitchFamily="34" charset="0"/>
              </a:rPr>
              <a:t>A number between –1 and +1Which indicates the direction and strength of the relationship.</a:t>
            </a:r>
          </a:p>
        </p:txBody>
      </p:sp>
      <p:sp>
        <p:nvSpPr>
          <p:cNvPr id="21513" name="Rectangle 7"/>
          <p:cNvSpPr>
            <a:spLocks noChangeArrowheads="1"/>
          </p:cNvSpPr>
          <p:nvPr/>
        </p:nvSpPr>
        <p:spPr bwMode="auto">
          <a:xfrm>
            <a:off x="2133600" y="5791200"/>
            <a:ext cx="825500" cy="366713"/>
          </a:xfrm>
          <a:prstGeom prst="rect">
            <a:avLst/>
          </a:prstGeom>
          <a:noFill/>
          <a:ln w="9525">
            <a:noFill/>
            <a:miter lim="800000"/>
            <a:headEnd/>
            <a:tailEnd/>
          </a:ln>
        </p:spPr>
        <p:txBody>
          <a:bodyPr wrap="none">
            <a:spAutoFit/>
          </a:bodyPr>
          <a:lstStyle/>
          <a:p>
            <a:r>
              <a:rPr lang="en-US" sz="1800">
                <a:latin typeface="Tahoma" pitchFamily="34" charset="0"/>
              </a:rPr>
              <a:t>r= .45</a:t>
            </a:r>
          </a:p>
        </p:txBody>
      </p:sp>
      <p:sp>
        <p:nvSpPr>
          <p:cNvPr id="21514" name="Rectangle 8"/>
          <p:cNvSpPr>
            <a:spLocks noChangeArrowheads="1"/>
          </p:cNvSpPr>
          <p:nvPr/>
        </p:nvSpPr>
        <p:spPr bwMode="auto">
          <a:xfrm>
            <a:off x="488367" y="4784725"/>
            <a:ext cx="2105025" cy="1006475"/>
          </a:xfrm>
          <a:prstGeom prst="rect">
            <a:avLst/>
          </a:prstGeom>
          <a:noFill/>
          <a:ln w="9525">
            <a:noFill/>
            <a:miter lim="800000"/>
            <a:headEnd/>
            <a:tailEnd/>
          </a:ln>
        </p:spPr>
        <p:txBody>
          <a:bodyPr>
            <a:spAutoFit/>
          </a:bodyPr>
          <a:lstStyle/>
          <a:p>
            <a:pPr algn="ctr"/>
            <a:r>
              <a:rPr lang="en-US" sz="2000">
                <a:latin typeface="Tahoma" pitchFamily="34" charset="0"/>
              </a:rPr>
              <a:t>Pearson Product-Moment Correlation</a:t>
            </a:r>
          </a:p>
        </p:txBody>
      </p:sp>
    </p:spTree>
  </p:cSld>
  <p:clrMapOvr>
    <a:masterClrMapping/>
  </p:clrMapOvr>
  <p:transition spd="med"/>
  <p:timing>
    <p:tnLst>
      <p:par>
        <p:cTn id="1" dur="indefinite" restart="never" nodeType="tmRoot"/>
      </p:par>
    </p:tnLst>
  </p:timing>
</p:sld>
</file>

<file path=ppt/slides/slide14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72386" name="Rectangle 2"/>
          <p:cNvSpPr>
            <a:spLocks noGrp="1" noChangeArrowheads="1"/>
          </p:cNvSpPr>
          <p:nvPr>
            <p:ph type="title"/>
          </p:nvPr>
        </p:nvSpPr>
        <p:spPr/>
        <p:txBody>
          <a:bodyPr/>
          <a:lstStyle/>
          <a:p>
            <a:pPr eaLnBrk="1" hangingPunct="1"/>
            <a:r>
              <a:rPr lang="en-GB"/>
              <a:t>Types of Correlation Tests</a:t>
            </a:r>
          </a:p>
        </p:txBody>
      </p:sp>
      <p:sp>
        <p:nvSpPr>
          <p:cNvPr id="272387" name="Rectangle 3"/>
          <p:cNvSpPr>
            <a:spLocks noGrp="1" noChangeArrowheads="1"/>
          </p:cNvSpPr>
          <p:nvPr>
            <p:ph idx="1"/>
          </p:nvPr>
        </p:nvSpPr>
        <p:spPr>
          <a:xfrm rot="20259464">
            <a:off x="507389" y="2387301"/>
            <a:ext cx="4427538" cy="4114800"/>
          </a:xfrm>
        </p:spPr>
        <p:txBody>
          <a:bodyPr/>
          <a:lstStyle/>
          <a:p>
            <a:pPr eaLnBrk="1" hangingPunct="1"/>
            <a:r>
              <a:rPr lang="en-GB" dirty="0" smtClean="0">
                <a:solidFill>
                  <a:srgbClr val="FFFF00"/>
                </a:solidFill>
              </a:rPr>
              <a:t>Pearson's </a:t>
            </a:r>
            <a:r>
              <a:rPr lang="en-GB" dirty="0">
                <a:solidFill>
                  <a:srgbClr val="FFFF00"/>
                </a:solidFill>
              </a:rPr>
              <a:t>Correlation co-efficient</a:t>
            </a:r>
          </a:p>
          <a:p>
            <a:pPr eaLnBrk="1" hangingPunct="1"/>
            <a:r>
              <a:rPr lang="en-GB" dirty="0">
                <a:solidFill>
                  <a:srgbClr val="FFFF00"/>
                </a:solidFill>
              </a:rPr>
              <a:t>Mann Whitney Test</a:t>
            </a:r>
          </a:p>
          <a:p>
            <a:pPr eaLnBrk="1" hangingPunct="1"/>
            <a:r>
              <a:rPr lang="en-GB" dirty="0">
                <a:solidFill>
                  <a:srgbClr val="FFFF00"/>
                </a:solidFill>
              </a:rPr>
              <a:t>Spearman Rho or r</a:t>
            </a:r>
          </a:p>
          <a:p>
            <a:pPr eaLnBrk="1" hangingPunct="1"/>
            <a:endParaRPr lang="en-GB" dirty="0"/>
          </a:p>
        </p:txBody>
      </p:sp>
      <p:sp>
        <p:nvSpPr>
          <p:cNvPr id="137218" name="Footer Placeholder 4"/>
          <p:cNvSpPr>
            <a:spLocks noGrp="1"/>
          </p:cNvSpPr>
          <p:nvPr>
            <p:ph type="ftr" sz="quarter" idx="11"/>
          </p:nvPr>
        </p:nvSpPr>
        <p:spPr>
          <a:noFill/>
        </p:spPr>
        <p:txBody>
          <a:bodyPr/>
          <a:lstStyle/>
          <a:p>
            <a:r>
              <a:rPr lang="en-GB" smtClean="0"/>
              <a:t>CH2021 postgraduate</a:t>
            </a:r>
            <a:endParaRPr lang="en-GB"/>
          </a:p>
        </p:txBody>
      </p:sp>
      <p:sp>
        <p:nvSpPr>
          <p:cNvPr id="137219" name="Slide Number Placeholder 5"/>
          <p:cNvSpPr>
            <a:spLocks noGrp="1"/>
          </p:cNvSpPr>
          <p:nvPr>
            <p:ph type="sldNum" sz="quarter" idx="12"/>
          </p:nvPr>
        </p:nvSpPr>
        <p:spPr>
          <a:noFill/>
        </p:spPr>
        <p:txBody>
          <a:bodyPr/>
          <a:lstStyle/>
          <a:p>
            <a:fld id="{F518FAB5-225A-4EF6-994B-7DF9A944F329}" type="slidenum">
              <a:rPr lang="en-GB" smtClean="0"/>
              <a:pPr/>
              <a:t>148</a:t>
            </a:fld>
            <a:endParaRPr lang="en-GB"/>
          </a:p>
        </p:txBody>
      </p:sp>
      <p:pic>
        <p:nvPicPr>
          <p:cNvPr id="137222" name="Picture 5" descr="popup2"/>
          <p:cNvPicPr>
            <a:picLocks noChangeAspect="1" noChangeArrowheads="1"/>
          </p:cNvPicPr>
          <p:nvPr/>
        </p:nvPicPr>
        <p:blipFill>
          <a:blip r:embed="rId3" cstate="print"/>
          <a:srcRect/>
          <a:stretch>
            <a:fillRect/>
          </a:stretch>
        </p:blipFill>
        <p:spPr bwMode="auto">
          <a:xfrm>
            <a:off x="4356100" y="1700213"/>
            <a:ext cx="4537075" cy="4359275"/>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72386"/>
                                        </p:tgtEl>
                                        <p:attrNameLst>
                                          <p:attrName>style.visibility</p:attrName>
                                        </p:attrNameLst>
                                      </p:cBhvr>
                                      <p:to>
                                        <p:strVal val="visible"/>
                                      </p:to>
                                    </p:set>
                                    <p:animEffect transition="in" filter="fade">
                                      <p:cBhvr>
                                        <p:cTn id="7" dur="2000"/>
                                        <p:tgtEl>
                                          <p:spTgt spid="27238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72387"/>
                                        </p:tgtEl>
                                        <p:attrNameLst>
                                          <p:attrName>style.visibility</p:attrName>
                                        </p:attrNameLst>
                                      </p:cBhvr>
                                      <p:to>
                                        <p:strVal val="visible"/>
                                      </p:to>
                                    </p:set>
                                    <p:animEffect transition="in" filter="fade">
                                      <p:cBhvr>
                                        <p:cTn id="10" dur="2000"/>
                                        <p:tgtEl>
                                          <p:spTgt spid="27238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2386" grpId="0"/>
      <p:bldP spid="272387" grpId="0"/>
    </p:bldLst>
  </p:timing>
</p:sld>
</file>

<file path=ppt/slides/slide14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73410" name="Rectangle 2"/>
          <p:cNvSpPr>
            <a:spLocks noGrp="1" noChangeArrowheads="1"/>
          </p:cNvSpPr>
          <p:nvPr>
            <p:ph type="title"/>
          </p:nvPr>
        </p:nvSpPr>
        <p:spPr/>
        <p:txBody>
          <a:bodyPr/>
          <a:lstStyle/>
          <a:p>
            <a:pPr eaLnBrk="1" hangingPunct="1"/>
            <a:r>
              <a:rPr lang="en-US"/>
              <a:t>Statistical Significance</a:t>
            </a:r>
          </a:p>
        </p:txBody>
      </p:sp>
      <p:sp>
        <p:nvSpPr>
          <p:cNvPr id="273411" name="Rectangle 3"/>
          <p:cNvSpPr>
            <a:spLocks noGrp="1" noChangeArrowheads="1"/>
          </p:cNvSpPr>
          <p:nvPr>
            <p:ph idx="1"/>
          </p:nvPr>
        </p:nvSpPr>
        <p:spPr/>
        <p:txBody>
          <a:bodyPr/>
          <a:lstStyle/>
          <a:p>
            <a:pPr eaLnBrk="1" hangingPunct="1">
              <a:lnSpc>
                <a:spcPct val="80000"/>
              </a:lnSpc>
            </a:pPr>
            <a:r>
              <a:rPr lang="en-US" sz="2100" dirty="0"/>
              <a:t>Significance level in inferential statistical tests is measured by a </a:t>
            </a:r>
            <a:r>
              <a:rPr lang="en-US" sz="2100" b="1" dirty="0"/>
              <a:t>“</a:t>
            </a:r>
            <a:r>
              <a:rPr lang="en-US" sz="2100" b="1" i="1" dirty="0"/>
              <a:t>p</a:t>
            </a:r>
            <a:r>
              <a:rPr lang="en-US" sz="2100" b="1" dirty="0"/>
              <a:t>” value</a:t>
            </a:r>
            <a:r>
              <a:rPr lang="en-US" sz="2100" dirty="0"/>
              <a:t>, which is the probability that the findings are due to chance. </a:t>
            </a:r>
          </a:p>
          <a:p>
            <a:pPr eaLnBrk="1" hangingPunct="1">
              <a:lnSpc>
                <a:spcPct val="80000"/>
              </a:lnSpc>
            </a:pPr>
            <a:r>
              <a:rPr lang="en-US" sz="2100" dirty="0">
                <a:solidFill>
                  <a:srgbClr val="FFFF00"/>
                </a:solidFill>
              </a:rPr>
              <a:t>Prior to the analysis, select a “</a:t>
            </a:r>
            <a:r>
              <a:rPr lang="en-US" sz="2100" b="1" dirty="0">
                <a:solidFill>
                  <a:srgbClr val="FFFF00"/>
                </a:solidFill>
              </a:rPr>
              <a:t>level of significance</a:t>
            </a:r>
            <a:r>
              <a:rPr lang="en-US" sz="2100" dirty="0">
                <a:solidFill>
                  <a:srgbClr val="FFFF00"/>
                </a:solidFill>
              </a:rPr>
              <a:t>”.  If the “</a:t>
            </a:r>
            <a:r>
              <a:rPr lang="en-US" sz="2100" i="1" dirty="0">
                <a:solidFill>
                  <a:srgbClr val="FFFF00"/>
                </a:solidFill>
              </a:rPr>
              <a:t>p</a:t>
            </a:r>
            <a:r>
              <a:rPr lang="en-US" sz="2100" dirty="0">
                <a:solidFill>
                  <a:srgbClr val="FFFF00"/>
                </a:solidFill>
              </a:rPr>
              <a:t>” value falls at or below the prescribed level, then we say that our results are statistically significant.  </a:t>
            </a:r>
          </a:p>
          <a:p>
            <a:pPr eaLnBrk="1" hangingPunct="1">
              <a:lnSpc>
                <a:spcPct val="80000"/>
              </a:lnSpc>
            </a:pPr>
            <a:r>
              <a:rPr lang="en-US" sz="2100" dirty="0"/>
              <a:t>The selection of a significance level should be based on the study’s purpose, design and sample size.  Commonly used significance levels in </a:t>
            </a:r>
            <a:r>
              <a:rPr lang="en-US" sz="2100" dirty="0" smtClean="0"/>
              <a:t>research </a:t>
            </a:r>
            <a:r>
              <a:rPr lang="en-US" sz="2100" dirty="0"/>
              <a:t>are .05 and .001. A .05 </a:t>
            </a:r>
            <a:r>
              <a:rPr lang="en-US" sz="2100" i="1" dirty="0"/>
              <a:t>p</a:t>
            </a:r>
            <a:r>
              <a:rPr lang="en-US" sz="2100" dirty="0"/>
              <a:t> value means that we would expect to get the same results 95 times out of a hundred. </a:t>
            </a:r>
          </a:p>
          <a:p>
            <a:pPr eaLnBrk="1" hangingPunct="1">
              <a:lnSpc>
                <a:spcPct val="80000"/>
              </a:lnSpc>
            </a:pPr>
            <a:endParaRPr lang="en-US" sz="2100" dirty="0"/>
          </a:p>
        </p:txBody>
      </p:sp>
      <p:sp>
        <p:nvSpPr>
          <p:cNvPr id="138242" name="Footer Placeholder 4"/>
          <p:cNvSpPr>
            <a:spLocks noGrp="1"/>
          </p:cNvSpPr>
          <p:nvPr>
            <p:ph type="ftr" sz="quarter" idx="11"/>
          </p:nvPr>
        </p:nvSpPr>
        <p:spPr>
          <a:noFill/>
        </p:spPr>
        <p:txBody>
          <a:bodyPr/>
          <a:lstStyle/>
          <a:p>
            <a:r>
              <a:rPr lang="en-GB" smtClean="0"/>
              <a:t>CH2021 postgraduate</a:t>
            </a:r>
            <a:endParaRPr lang="en-GB"/>
          </a:p>
        </p:txBody>
      </p:sp>
      <p:sp>
        <p:nvSpPr>
          <p:cNvPr id="138243" name="Slide Number Placeholder 5"/>
          <p:cNvSpPr>
            <a:spLocks noGrp="1"/>
          </p:cNvSpPr>
          <p:nvPr>
            <p:ph type="sldNum" sz="quarter" idx="12"/>
          </p:nvPr>
        </p:nvSpPr>
        <p:spPr>
          <a:noFill/>
        </p:spPr>
        <p:txBody>
          <a:bodyPr/>
          <a:lstStyle/>
          <a:p>
            <a:fld id="{494F83C6-17B8-4A2F-A19D-524D5DA53EBB}" type="slidenum">
              <a:rPr lang="en-GB" smtClean="0"/>
              <a:pPr/>
              <a:t>149</a:t>
            </a:fld>
            <a:endParaRPr lang="en-GB"/>
          </a:p>
        </p:txBody>
      </p:sp>
      <p:pic>
        <p:nvPicPr>
          <p:cNvPr id="3" name="Picture 2"/>
          <p:cNvPicPr>
            <a:picLocks noChangeAspect="1"/>
          </p:cNvPicPr>
          <p:nvPr/>
        </p:nvPicPr>
        <p:blipFill>
          <a:blip r:embed="rId3"/>
          <a:stretch>
            <a:fillRect/>
          </a:stretch>
        </p:blipFill>
        <p:spPr>
          <a:xfrm>
            <a:off x="2260121" y="4892509"/>
            <a:ext cx="4221190" cy="1965491"/>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73410"/>
                                        </p:tgtEl>
                                        <p:attrNameLst>
                                          <p:attrName>style.visibility</p:attrName>
                                        </p:attrNameLst>
                                      </p:cBhvr>
                                      <p:to>
                                        <p:strVal val="visible"/>
                                      </p:to>
                                    </p:set>
                                    <p:animEffect transition="in" filter="fade">
                                      <p:cBhvr>
                                        <p:cTn id="7" dur="2000"/>
                                        <p:tgtEl>
                                          <p:spTgt spid="27341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73411">
                                            <p:txEl>
                                              <p:pRg st="0" end="0"/>
                                            </p:txEl>
                                          </p:spTgt>
                                        </p:tgtEl>
                                        <p:attrNameLst>
                                          <p:attrName>style.visibility</p:attrName>
                                        </p:attrNameLst>
                                      </p:cBhvr>
                                      <p:to>
                                        <p:strVal val="visible"/>
                                      </p:to>
                                    </p:set>
                                    <p:animEffect transition="in" filter="fade">
                                      <p:cBhvr>
                                        <p:cTn id="10" dur="2000"/>
                                        <p:tgtEl>
                                          <p:spTgt spid="273411">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73411">
                                            <p:txEl>
                                              <p:pRg st="1" end="1"/>
                                            </p:txEl>
                                          </p:spTgt>
                                        </p:tgtEl>
                                        <p:attrNameLst>
                                          <p:attrName>style.visibility</p:attrName>
                                        </p:attrNameLst>
                                      </p:cBhvr>
                                      <p:to>
                                        <p:strVal val="visible"/>
                                      </p:to>
                                    </p:set>
                                    <p:animEffect transition="in" filter="fade">
                                      <p:cBhvr>
                                        <p:cTn id="15" dur="2000"/>
                                        <p:tgtEl>
                                          <p:spTgt spid="273411">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73411">
                                            <p:txEl>
                                              <p:pRg st="2" end="2"/>
                                            </p:txEl>
                                          </p:spTgt>
                                        </p:tgtEl>
                                        <p:attrNameLst>
                                          <p:attrName>style.visibility</p:attrName>
                                        </p:attrNameLst>
                                      </p:cBhvr>
                                      <p:to>
                                        <p:strVal val="visible"/>
                                      </p:to>
                                    </p:set>
                                    <p:animEffect transition="in" filter="fade">
                                      <p:cBhvr>
                                        <p:cTn id="20" dur="2000"/>
                                        <p:tgtEl>
                                          <p:spTgt spid="273411">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6" presetClass="entr" presetSubtype="16" fill="hold" grpId="1" nodeType="clickEffect">
                                  <p:stCondLst>
                                    <p:cond delay="0"/>
                                  </p:stCondLst>
                                  <p:childTnLst>
                                    <p:set>
                                      <p:cBhvr>
                                        <p:cTn id="24" dur="1" fill="hold">
                                          <p:stCondLst>
                                            <p:cond delay="0"/>
                                          </p:stCondLst>
                                        </p:cTn>
                                        <p:tgtEl>
                                          <p:spTgt spid="273411">
                                            <p:txEl>
                                              <p:pRg st="0" end="0"/>
                                            </p:txEl>
                                          </p:spTgt>
                                        </p:tgtEl>
                                        <p:attrNameLst>
                                          <p:attrName>style.visibility</p:attrName>
                                        </p:attrNameLst>
                                      </p:cBhvr>
                                      <p:to>
                                        <p:strVal val="visible"/>
                                      </p:to>
                                    </p:set>
                                    <p:animEffect transition="in" filter="circle(in)">
                                      <p:cBhvr>
                                        <p:cTn id="25" dur="2000"/>
                                        <p:tgtEl>
                                          <p:spTgt spid="273411">
                                            <p:txEl>
                                              <p:pRg st="0" end="0"/>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6" presetClass="entr" presetSubtype="16" fill="hold" grpId="1" nodeType="clickEffect">
                                  <p:stCondLst>
                                    <p:cond delay="0"/>
                                  </p:stCondLst>
                                  <p:childTnLst>
                                    <p:set>
                                      <p:cBhvr>
                                        <p:cTn id="29" dur="1" fill="hold">
                                          <p:stCondLst>
                                            <p:cond delay="0"/>
                                          </p:stCondLst>
                                        </p:cTn>
                                        <p:tgtEl>
                                          <p:spTgt spid="273411">
                                            <p:txEl>
                                              <p:pRg st="1" end="1"/>
                                            </p:txEl>
                                          </p:spTgt>
                                        </p:tgtEl>
                                        <p:attrNameLst>
                                          <p:attrName>style.visibility</p:attrName>
                                        </p:attrNameLst>
                                      </p:cBhvr>
                                      <p:to>
                                        <p:strVal val="visible"/>
                                      </p:to>
                                    </p:set>
                                    <p:animEffect transition="in" filter="circle(in)">
                                      <p:cBhvr>
                                        <p:cTn id="30" dur="2000"/>
                                        <p:tgtEl>
                                          <p:spTgt spid="273411">
                                            <p:txEl>
                                              <p:pRg st="1" end="1"/>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6" presetClass="entr" presetSubtype="16" fill="hold" grpId="1" nodeType="clickEffect">
                                  <p:stCondLst>
                                    <p:cond delay="0"/>
                                  </p:stCondLst>
                                  <p:childTnLst>
                                    <p:set>
                                      <p:cBhvr>
                                        <p:cTn id="34" dur="1" fill="hold">
                                          <p:stCondLst>
                                            <p:cond delay="0"/>
                                          </p:stCondLst>
                                        </p:cTn>
                                        <p:tgtEl>
                                          <p:spTgt spid="273411">
                                            <p:txEl>
                                              <p:pRg st="2" end="2"/>
                                            </p:txEl>
                                          </p:spTgt>
                                        </p:tgtEl>
                                        <p:attrNameLst>
                                          <p:attrName>style.visibility</p:attrName>
                                        </p:attrNameLst>
                                      </p:cBhvr>
                                      <p:to>
                                        <p:strVal val="visible"/>
                                      </p:to>
                                    </p:set>
                                    <p:animEffect transition="in" filter="circle(in)">
                                      <p:cBhvr>
                                        <p:cTn id="35" dur="2000"/>
                                        <p:tgtEl>
                                          <p:spTgt spid="27341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3410" grpId="0"/>
      <p:bldP spid="273411" grpId="0" build="p"/>
      <p:bldP spid="273411" grpId="1" build="p"/>
    </p:bldLst>
  </p:timing>
</p:sld>
</file>

<file path=ppt/slides/slide15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75458" name="Rectangle 2"/>
          <p:cNvSpPr>
            <a:spLocks noGrp="1" noChangeArrowheads="1"/>
          </p:cNvSpPr>
          <p:nvPr>
            <p:ph type="title"/>
          </p:nvPr>
        </p:nvSpPr>
        <p:spPr>
          <a:xfrm>
            <a:off x="179512" y="116632"/>
            <a:ext cx="7162800" cy="838200"/>
          </a:xfrm>
        </p:spPr>
        <p:txBody>
          <a:bodyPr>
            <a:normAutofit/>
          </a:bodyPr>
          <a:lstStyle/>
          <a:p>
            <a:pPr eaLnBrk="1" hangingPunct="1">
              <a:spcBef>
                <a:spcPct val="50000"/>
              </a:spcBef>
            </a:pPr>
            <a:r>
              <a:rPr lang="en-US" sz="3600"/>
              <a:t>p-value interpretation</a:t>
            </a:r>
          </a:p>
        </p:txBody>
      </p:sp>
      <p:sp>
        <p:nvSpPr>
          <p:cNvPr id="275459" name="Rectangle 3"/>
          <p:cNvSpPr>
            <a:spLocks noGrp="1" noChangeArrowheads="1"/>
          </p:cNvSpPr>
          <p:nvPr>
            <p:ph idx="1"/>
          </p:nvPr>
        </p:nvSpPr>
        <p:spPr>
          <a:xfrm>
            <a:off x="178652" y="1340768"/>
            <a:ext cx="5209982" cy="4953000"/>
          </a:xfrm>
        </p:spPr>
        <p:txBody>
          <a:bodyPr>
            <a:normAutofit fontScale="92500"/>
          </a:bodyPr>
          <a:lstStyle/>
          <a:p>
            <a:pPr eaLnBrk="1" hangingPunct="1">
              <a:lnSpc>
                <a:spcPct val="90000"/>
              </a:lnSpc>
              <a:spcBef>
                <a:spcPct val="50000"/>
              </a:spcBef>
              <a:buClr>
                <a:schemeClr val="tx1"/>
              </a:buClr>
            </a:pPr>
            <a:r>
              <a:rPr lang="en-US" dirty="0">
                <a:sym typeface="Symbol" pitchFamily="18" charset="2"/>
              </a:rPr>
              <a:t>The interpretation of a p-value is a little tricky</a:t>
            </a:r>
            <a:endParaRPr lang="en-US" i="1" dirty="0">
              <a:solidFill>
                <a:schemeClr val="hlink"/>
              </a:solidFill>
              <a:sym typeface="Symbol" pitchFamily="18" charset="2"/>
            </a:endParaRPr>
          </a:p>
          <a:p>
            <a:pPr eaLnBrk="1" hangingPunct="1">
              <a:lnSpc>
                <a:spcPct val="90000"/>
              </a:lnSpc>
              <a:spcBef>
                <a:spcPct val="50000"/>
              </a:spcBef>
              <a:buClr>
                <a:schemeClr val="tx1"/>
              </a:buClr>
            </a:pPr>
            <a:r>
              <a:rPr lang="en-US" dirty="0">
                <a:sym typeface="Symbol" pitchFamily="18" charset="2"/>
              </a:rPr>
              <a:t>In particular, it does </a:t>
            </a:r>
            <a:r>
              <a:rPr lang="en-US" b="1" i="1" dirty="0">
                <a:solidFill>
                  <a:srgbClr val="D80000"/>
                </a:solidFill>
                <a:sym typeface="Symbol" pitchFamily="18" charset="2"/>
              </a:rPr>
              <a:t>NOT</a:t>
            </a:r>
            <a:r>
              <a:rPr lang="en-US" dirty="0">
                <a:sym typeface="Symbol" pitchFamily="18" charset="2"/>
              </a:rPr>
              <a:t>  tell us the probability that the NULL hypothesis is true</a:t>
            </a:r>
            <a:endParaRPr lang="en-US" i="1" dirty="0">
              <a:solidFill>
                <a:schemeClr val="hlink"/>
              </a:solidFill>
              <a:sym typeface="Symbol" pitchFamily="18" charset="2"/>
            </a:endParaRPr>
          </a:p>
          <a:p>
            <a:pPr eaLnBrk="1" hangingPunct="1">
              <a:lnSpc>
                <a:spcPct val="90000"/>
              </a:lnSpc>
              <a:spcBef>
                <a:spcPct val="50000"/>
              </a:spcBef>
              <a:buClr>
                <a:schemeClr val="tx1"/>
              </a:buClr>
            </a:pPr>
            <a:r>
              <a:rPr lang="en-US" dirty="0">
                <a:solidFill>
                  <a:srgbClr val="FFFF00"/>
                </a:solidFill>
                <a:sym typeface="Symbol" pitchFamily="18" charset="2"/>
              </a:rPr>
              <a:t>The p-value represents the chance that we would see a difference as big as we saw (or bigger) if there were really nothing happening other than chance variability</a:t>
            </a:r>
          </a:p>
          <a:p>
            <a:pPr eaLnBrk="1" hangingPunct="1">
              <a:lnSpc>
                <a:spcPct val="90000"/>
              </a:lnSpc>
              <a:spcBef>
                <a:spcPct val="50000"/>
              </a:spcBef>
              <a:buClr>
                <a:schemeClr val="tx1"/>
              </a:buClr>
              <a:buFont typeface="Wingdings" pitchFamily="2" charset="2"/>
              <a:buNone/>
            </a:pPr>
            <a:endParaRPr lang="en-US" i="1" dirty="0">
              <a:solidFill>
                <a:schemeClr val="hlink"/>
              </a:solidFill>
              <a:sym typeface="Symbol" pitchFamily="18" charset="2"/>
            </a:endParaRPr>
          </a:p>
        </p:txBody>
      </p:sp>
      <p:sp>
        <p:nvSpPr>
          <p:cNvPr id="139266" name="Footer Placeholder 4"/>
          <p:cNvSpPr>
            <a:spLocks noGrp="1"/>
          </p:cNvSpPr>
          <p:nvPr>
            <p:ph type="ftr" sz="quarter" idx="11"/>
          </p:nvPr>
        </p:nvSpPr>
        <p:spPr>
          <a:noFill/>
        </p:spPr>
        <p:txBody>
          <a:bodyPr/>
          <a:lstStyle/>
          <a:p>
            <a:r>
              <a:rPr lang="en-GB" smtClean="0"/>
              <a:t>CH2021 postgraduate</a:t>
            </a:r>
            <a:endParaRPr lang="en-GB"/>
          </a:p>
        </p:txBody>
      </p:sp>
      <p:sp>
        <p:nvSpPr>
          <p:cNvPr id="139267" name="Slide Number Placeholder 5"/>
          <p:cNvSpPr>
            <a:spLocks noGrp="1"/>
          </p:cNvSpPr>
          <p:nvPr>
            <p:ph type="sldNum" sz="quarter" idx="12"/>
          </p:nvPr>
        </p:nvSpPr>
        <p:spPr>
          <a:noFill/>
        </p:spPr>
        <p:txBody>
          <a:bodyPr/>
          <a:lstStyle/>
          <a:p>
            <a:fld id="{440412D3-B112-4F44-9966-DC39377C893E}" type="slidenum">
              <a:rPr lang="en-GB" smtClean="0"/>
              <a:pPr/>
              <a:t>150</a:t>
            </a:fld>
            <a:endParaRPr lang="en-GB"/>
          </a:p>
        </p:txBody>
      </p:sp>
      <p:pic>
        <p:nvPicPr>
          <p:cNvPr id="3" name="Picture 2"/>
          <p:cNvPicPr>
            <a:picLocks noChangeAspect="1"/>
          </p:cNvPicPr>
          <p:nvPr/>
        </p:nvPicPr>
        <p:blipFill>
          <a:blip r:embed="rId3"/>
          <a:stretch>
            <a:fillRect/>
          </a:stretch>
        </p:blipFill>
        <p:spPr>
          <a:xfrm>
            <a:off x="5326851" y="4002657"/>
            <a:ext cx="3663737" cy="2355259"/>
          </a:xfrm>
          <a:prstGeom prst="rect">
            <a:avLst/>
          </a:prstGeom>
        </p:spPr>
      </p:pic>
      <p:pic>
        <p:nvPicPr>
          <p:cNvPr id="5" name="Picture 4"/>
          <p:cNvPicPr>
            <a:picLocks noChangeAspect="1"/>
          </p:cNvPicPr>
          <p:nvPr/>
        </p:nvPicPr>
        <p:blipFill>
          <a:blip r:embed="rId4"/>
          <a:stretch>
            <a:fillRect/>
          </a:stretch>
        </p:blipFill>
        <p:spPr>
          <a:xfrm>
            <a:off x="5216106" y="52233"/>
            <a:ext cx="3877933" cy="2180261"/>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75458"/>
                                        </p:tgtEl>
                                        <p:attrNameLst>
                                          <p:attrName>style.visibility</p:attrName>
                                        </p:attrNameLst>
                                      </p:cBhvr>
                                      <p:to>
                                        <p:strVal val="visible"/>
                                      </p:to>
                                    </p:set>
                                    <p:animEffect transition="in" filter="fade">
                                      <p:cBhvr>
                                        <p:cTn id="7" dur="2000"/>
                                        <p:tgtEl>
                                          <p:spTgt spid="27545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75459">
                                            <p:txEl>
                                              <p:pRg st="0" end="0"/>
                                            </p:txEl>
                                          </p:spTgt>
                                        </p:tgtEl>
                                        <p:attrNameLst>
                                          <p:attrName>style.visibility</p:attrName>
                                        </p:attrNameLst>
                                      </p:cBhvr>
                                      <p:to>
                                        <p:strVal val="visible"/>
                                      </p:to>
                                    </p:set>
                                    <p:animEffect transition="in" filter="fade">
                                      <p:cBhvr>
                                        <p:cTn id="10" dur="2000"/>
                                        <p:tgtEl>
                                          <p:spTgt spid="275459">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75459">
                                            <p:txEl>
                                              <p:pRg st="1" end="1"/>
                                            </p:txEl>
                                          </p:spTgt>
                                        </p:tgtEl>
                                        <p:attrNameLst>
                                          <p:attrName>style.visibility</p:attrName>
                                        </p:attrNameLst>
                                      </p:cBhvr>
                                      <p:to>
                                        <p:strVal val="visible"/>
                                      </p:to>
                                    </p:set>
                                    <p:animEffect transition="in" filter="fade">
                                      <p:cBhvr>
                                        <p:cTn id="15" dur="2000"/>
                                        <p:tgtEl>
                                          <p:spTgt spid="275459">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75459">
                                            <p:txEl>
                                              <p:pRg st="2" end="2"/>
                                            </p:txEl>
                                          </p:spTgt>
                                        </p:tgtEl>
                                        <p:attrNameLst>
                                          <p:attrName>style.visibility</p:attrName>
                                        </p:attrNameLst>
                                      </p:cBhvr>
                                      <p:to>
                                        <p:strVal val="visible"/>
                                      </p:to>
                                    </p:set>
                                    <p:animEffect transition="in" filter="fade">
                                      <p:cBhvr>
                                        <p:cTn id="20" dur="2000"/>
                                        <p:tgtEl>
                                          <p:spTgt spid="27545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5458" grpId="0"/>
      <p:bldP spid="275459" grpId="0" build="p"/>
    </p:bldLst>
  </p:timing>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Models</a:t>
            </a:r>
          </a:p>
        </p:txBody>
      </p:sp>
      <p:sp>
        <p:nvSpPr>
          <p:cNvPr id="3" name="Content Placeholder 2"/>
          <p:cNvSpPr>
            <a:spLocks noGrp="1"/>
          </p:cNvSpPr>
          <p:nvPr>
            <p:ph idx="1"/>
          </p:nvPr>
        </p:nvSpPr>
        <p:spPr>
          <a:xfrm rot="20840393">
            <a:off x="577851" y="2439939"/>
            <a:ext cx="8429684" cy="4114800"/>
          </a:xfrm>
        </p:spPr>
        <p:txBody>
          <a:bodyPr>
            <a:normAutofit/>
          </a:bodyPr>
          <a:lstStyle/>
          <a:p>
            <a:pPr marL="36576" indent="0">
              <a:buNone/>
            </a:pPr>
            <a:r>
              <a:rPr lang="en-GB" i="1" dirty="0">
                <a:solidFill>
                  <a:srgbClr val="FFFF00"/>
                </a:solidFill>
              </a:rPr>
              <a:t>“A model is simply a theoretical construct that represents some thing . . . Set of logical relationships within a idealised framework . . . which simplifies reality and provides an argumentative framework” </a:t>
            </a:r>
            <a:endParaRPr lang="en-GB" i="1" dirty="0" smtClean="0">
              <a:solidFill>
                <a:srgbClr val="FFFF00"/>
              </a:solidFill>
            </a:endParaRPr>
          </a:p>
          <a:p>
            <a:pPr marL="36576" indent="0" algn="r">
              <a:buNone/>
            </a:pPr>
            <a:r>
              <a:rPr lang="en-GB" dirty="0" smtClean="0"/>
              <a:t>(</a:t>
            </a:r>
            <a:r>
              <a:rPr lang="en-GB" dirty="0" err="1"/>
              <a:t>Harrad</a:t>
            </a:r>
            <a:r>
              <a:rPr lang="en-GB" dirty="0"/>
              <a:t> et al 2008: 97</a:t>
            </a:r>
            <a:r>
              <a:rPr lang="en-GB" dirty="0" smtClean="0"/>
              <a:t>)</a:t>
            </a:r>
            <a:endParaRPr lang="en-GB" dirty="0"/>
          </a:p>
        </p:txBody>
      </p:sp>
      <p:sp>
        <p:nvSpPr>
          <p:cNvPr id="5" name="Footer Placeholder 4"/>
          <p:cNvSpPr>
            <a:spLocks noGrp="1"/>
          </p:cNvSpPr>
          <p:nvPr>
            <p:ph type="ftr" sz="quarter" idx="11"/>
          </p:nvPr>
        </p:nvSpPr>
        <p:spPr/>
        <p:txBody>
          <a:bodyPr/>
          <a:lstStyle/>
          <a:p>
            <a:pPr>
              <a:defRPr/>
            </a:pPr>
            <a:r>
              <a:rPr lang="en-GB" smtClean="0"/>
              <a:t>CH2021 postgraduate</a:t>
            </a:r>
            <a:endParaRPr lang="en-GB"/>
          </a:p>
        </p:txBody>
      </p:sp>
      <p:sp>
        <p:nvSpPr>
          <p:cNvPr id="6" name="Slide Number Placeholder 5"/>
          <p:cNvSpPr>
            <a:spLocks noGrp="1"/>
          </p:cNvSpPr>
          <p:nvPr>
            <p:ph type="sldNum" sz="quarter" idx="12"/>
          </p:nvPr>
        </p:nvSpPr>
        <p:spPr/>
        <p:txBody>
          <a:bodyPr/>
          <a:lstStyle/>
          <a:p>
            <a:pPr>
              <a:defRPr/>
            </a:pPr>
            <a:fld id="{04B74D4B-D1F5-4F6C-A1CA-A5ABD25CB219}" type="slidenum">
              <a:rPr lang="en-GB" smtClean="0"/>
              <a:pPr>
                <a:defRPr/>
              </a:pPr>
              <a:t>151</a:t>
            </a:fld>
            <a:endParaRPr lang="en-GB"/>
          </a:p>
        </p:txBody>
      </p:sp>
      <p:pic>
        <p:nvPicPr>
          <p:cNvPr id="4" name="Picture 3"/>
          <p:cNvPicPr>
            <a:picLocks noChangeAspect="1"/>
          </p:cNvPicPr>
          <p:nvPr/>
        </p:nvPicPr>
        <p:blipFill>
          <a:blip r:embed="rId2"/>
          <a:stretch>
            <a:fillRect/>
          </a:stretch>
        </p:blipFill>
        <p:spPr>
          <a:xfrm>
            <a:off x="7591245" y="126071"/>
            <a:ext cx="1405117" cy="1405117"/>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ircle(in)">
                                      <p:cBhvr>
                                        <p:cTn id="12" dur="2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Models</a:t>
            </a:r>
          </a:p>
        </p:txBody>
      </p:sp>
      <p:sp>
        <p:nvSpPr>
          <p:cNvPr id="3" name="Content Placeholder 2"/>
          <p:cNvSpPr>
            <a:spLocks noGrp="1"/>
          </p:cNvSpPr>
          <p:nvPr>
            <p:ph idx="1"/>
          </p:nvPr>
        </p:nvSpPr>
        <p:spPr>
          <a:xfrm>
            <a:off x="500034" y="1827213"/>
            <a:ext cx="8429684" cy="4114800"/>
          </a:xfrm>
        </p:spPr>
        <p:txBody>
          <a:bodyPr>
            <a:normAutofit/>
          </a:bodyPr>
          <a:lstStyle/>
          <a:p>
            <a:r>
              <a:rPr lang="en-GB" dirty="0" smtClean="0"/>
              <a:t>Quantitative</a:t>
            </a:r>
            <a:r>
              <a:rPr lang="en-GB" dirty="0"/>
              <a:t>: Mathematical</a:t>
            </a:r>
          </a:p>
          <a:p>
            <a:r>
              <a:rPr lang="en-GB" dirty="0"/>
              <a:t>Qualitative: mental &amp; conceptual models</a:t>
            </a:r>
          </a:p>
          <a:p>
            <a:r>
              <a:rPr lang="en-GB" dirty="0">
                <a:hlinkClick r:id="rId2" action="ppaction://hlinkfile"/>
              </a:rPr>
              <a:t>Taxonomy of models.docx</a:t>
            </a:r>
            <a:r>
              <a:rPr lang="en-GB" dirty="0"/>
              <a:t> next slide</a:t>
            </a:r>
          </a:p>
        </p:txBody>
      </p:sp>
      <p:sp>
        <p:nvSpPr>
          <p:cNvPr id="5" name="Footer Placeholder 4"/>
          <p:cNvSpPr>
            <a:spLocks noGrp="1"/>
          </p:cNvSpPr>
          <p:nvPr>
            <p:ph type="ftr" sz="quarter" idx="11"/>
          </p:nvPr>
        </p:nvSpPr>
        <p:spPr/>
        <p:txBody>
          <a:bodyPr/>
          <a:lstStyle/>
          <a:p>
            <a:pPr>
              <a:defRPr/>
            </a:pPr>
            <a:r>
              <a:rPr lang="en-GB" smtClean="0"/>
              <a:t>CH2021 postgraduate</a:t>
            </a:r>
            <a:endParaRPr lang="en-GB"/>
          </a:p>
        </p:txBody>
      </p:sp>
      <p:sp>
        <p:nvSpPr>
          <p:cNvPr id="6" name="Slide Number Placeholder 5"/>
          <p:cNvSpPr>
            <a:spLocks noGrp="1"/>
          </p:cNvSpPr>
          <p:nvPr>
            <p:ph type="sldNum" sz="quarter" idx="12"/>
          </p:nvPr>
        </p:nvSpPr>
        <p:spPr/>
        <p:txBody>
          <a:bodyPr/>
          <a:lstStyle/>
          <a:p>
            <a:pPr>
              <a:defRPr/>
            </a:pPr>
            <a:fld id="{04B74D4B-D1F5-4F6C-A1CA-A5ABD25CB219}" type="slidenum">
              <a:rPr lang="en-GB" smtClean="0"/>
              <a:pPr>
                <a:defRPr/>
              </a:pPr>
              <a:t>152</a:t>
            </a:fld>
            <a:endParaRPr lang="en-GB"/>
          </a:p>
        </p:txBody>
      </p:sp>
      <p:pic>
        <p:nvPicPr>
          <p:cNvPr id="4" name="Picture 3"/>
          <p:cNvPicPr>
            <a:picLocks noChangeAspect="1"/>
          </p:cNvPicPr>
          <p:nvPr/>
        </p:nvPicPr>
        <p:blipFill>
          <a:blip r:embed="rId3"/>
          <a:stretch>
            <a:fillRect/>
          </a:stretch>
        </p:blipFill>
        <p:spPr>
          <a:xfrm>
            <a:off x="7591245" y="126071"/>
            <a:ext cx="1405117" cy="1405117"/>
          </a:xfrm>
          <a:prstGeom prst="rect">
            <a:avLst/>
          </a:prstGeom>
        </p:spPr>
      </p:pic>
    </p:spTree>
    <p:extLst>
      <p:ext uri="{BB962C8B-B14F-4D97-AF65-F5344CB8AC3E}">
        <p14:creationId xmlns:p14="http://schemas.microsoft.com/office/powerpoint/2010/main" val="36986301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ircle(in)">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circle(in)">
                                      <p:cBhvr>
                                        <p:cTn id="17"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GB"/>
          </a:p>
        </p:txBody>
      </p:sp>
      <p:sp>
        <p:nvSpPr>
          <p:cNvPr id="4" name="Footer Placeholder 3"/>
          <p:cNvSpPr>
            <a:spLocks noGrp="1"/>
          </p:cNvSpPr>
          <p:nvPr>
            <p:ph type="ftr" sz="quarter" idx="11"/>
          </p:nvPr>
        </p:nvSpPr>
        <p:spPr/>
        <p:txBody>
          <a:bodyPr/>
          <a:lstStyle/>
          <a:p>
            <a:pPr>
              <a:defRPr/>
            </a:pPr>
            <a:r>
              <a:rPr lang="en-GB" smtClean="0"/>
              <a:t>CH2021 postgraduate</a:t>
            </a:r>
            <a:endParaRPr lang="en-GB"/>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pPr>
                <a:defRPr/>
              </a:pPr>
              <a:t>153</a:t>
            </a:fld>
            <a:endParaRPr lang="en-GB"/>
          </a:p>
        </p:txBody>
      </p:sp>
      <p:sp>
        <p:nvSpPr>
          <p:cNvPr id="246786" name="Rectangle 2"/>
          <p:cNvSpPr>
            <a:spLocks noChangeArrowheads="1"/>
          </p:cNvSpPr>
          <p:nvPr/>
        </p:nvSpPr>
        <p:spPr bwMode="auto">
          <a:xfrm>
            <a:off x="611560" y="726758"/>
            <a:ext cx="8039060" cy="677108"/>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000" b="1" i="0" u="none" strike="noStrike" cap="none" normalizeH="0" baseline="0" dirty="0">
                <a:ln>
                  <a:noFill/>
                </a:ln>
                <a:solidFill>
                  <a:schemeClr val="tx1"/>
                </a:solidFill>
                <a:effectLst/>
                <a:latin typeface="Calibri" pitchFamily="34" charset="0"/>
                <a:ea typeface="Calibri" pitchFamily="34" charset="0"/>
                <a:cs typeface="Times New Roman" pitchFamily="18" charset="0"/>
              </a:rPr>
              <a:t>Taxonomy of models (adapted by House,</a:t>
            </a:r>
            <a:r>
              <a:rPr kumimoji="0" lang="en-GB" sz="2000" b="1" i="0" u="none" strike="noStrike" cap="none" normalizeH="0" dirty="0">
                <a:ln>
                  <a:noFill/>
                </a:ln>
                <a:solidFill>
                  <a:schemeClr val="tx1"/>
                </a:solidFill>
                <a:effectLst/>
                <a:latin typeface="Calibri" pitchFamily="34" charset="0"/>
                <a:ea typeface="Calibri" pitchFamily="34" charset="0"/>
                <a:cs typeface="Times New Roman" pitchFamily="18" charset="0"/>
              </a:rPr>
              <a:t> 2015 and </a:t>
            </a:r>
            <a:r>
              <a:rPr kumimoji="0" lang="en-GB" sz="2000" b="1" i="0" u="none" strike="noStrike" cap="none" normalizeH="0" baseline="0" dirty="0" err="1">
                <a:ln>
                  <a:noFill/>
                </a:ln>
                <a:solidFill>
                  <a:schemeClr val="tx1"/>
                </a:solidFill>
                <a:effectLst/>
                <a:latin typeface="Calibri" pitchFamily="34" charset="0"/>
                <a:ea typeface="Calibri" pitchFamily="34" charset="0"/>
                <a:cs typeface="Times New Roman" pitchFamily="18" charset="0"/>
              </a:rPr>
              <a:t>Harrad</a:t>
            </a:r>
            <a:r>
              <a:rPr kumimoji="0" lang="en-GB" sz="2000" b="1" i="0" u="none" strike="noStrike" cap="none" normalizeH="0" baseline="0" dirty="0">
                <a:ln>
                  <a:noFill/>
                </a:ln>
                <a:solidFill>
                  <a:schemeClr val="tx1"/>
                </a:solidFill>
                <a:effectLst/>
                <a:latin typeface="Calibri" pitchFamily="34" charset="0"/>
                <a:ea typeface="Calibri" pitchFamily="34" charset="0"/>
                <a:cs typeface="Times New Roman" pitchFamily="18" charset="0"/>
              </a:rPr>
              <a:t> et al, </a:t>
            </a:r>
            <a:r>
              <a:rPr kumimoji="0" lang="en-GB" sz="2000" b="1"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2018:101</a:t>
            </a:r>
            <a:r>
              <a:rPr kumimoji="0" lang="en-GB" sz="2000" b="1" i="0" u="none" strike="noStrike" cap="none" normalizeH="0" baseline="0" dirty="0">
                <a:ln>
                  <a:noFill/>
                </a:ln>
                <a:solidFill>
                  <a:schemeClr val="tx1"/>
                </a:solidFill>
                <a:effectLst/>
                <a:latin typeface="Calibri" pitchFamily="34" charset="0"/>
                <a:ea typeface="Calibri" pitchFamily="34" charset="0"/>
                <a:cs typeface="Times New Roman" pitchFamily="18" charset="0"/>
              </a:rPr>
              <a:t>)</a:t>
            </a:r>
            <a:endParaRPr kumimoji="0" lang="en-GB" sz="900" b="0" i="0" u="none" strike="noStrike" cap="none" normalizeH="0" baseline="0" dirty="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a:ln>
                <a:noFill/>
              </a:ln>
              <a:solidFill>
                <a:schemeClr val="tx1"/>
              </a:solidFill>
              <a:effectLst/>
              <a:latin typeface="Arial" pitchFamily="34" charset="0"/>
            </a:endParaRPr>
          </a:p>
        </p:txBody>
      </p:sp>
      <p:sp>
        <p:nvSpPr>
          <p:cNvPr id="246787" name="Rectangle 3"/>
          <p:cNvSpPr>
            <a:spLocks noChangeArrowheads="1"/>
          </p:cNvSpPr>
          <p:nvPr/>
        </p:nvSpPr>
        <p:spPr bwMode="auto">
          <a:xfrm>
            <a:off x="0" y="6467475"/>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100" b="0" i="0" u="none" strike="noStrike" cap="none" normalizeH="0" baseline="0">
                <a:ln>
                  <a:noFill/>
                </a:ln>
                <a:solidFill>
                  <a:schemeClr val="tx1"/>
                </a:solidFill>
                <a:effectLst/>
                <a:latin typeface="Arial" pitchFamily="34" charset="0"/>
                <a:ea typeface="Calibri" pitchFamily="34" charset="0"/>
                <a:cs typeface="Times New Roman" pitchFamily="18" charset="0"/>
              </a:rPr>
              <a:t/>
            </a:r>
            <a:br>
              <a:rPr kumimoji="0" lang="en-GB" sz="1100" b="0" i="0" u="none" strike="noStrike" cap="none" normalizeH="0" baseline="0">
                <a:ln>
                  <a:noFill/>
                </a:ln>
                <a:solidFill>
                  <a:schemeClr val="tx1"/>
                </a:solidFill>
                <a:effectLst/>
                <a:latin typeface="Arial" pitchFamily="34" charset="0"/>
                <a:ea typeface="Calibri" pitchFamily="34" charset="0"/>
                <a:cs typeface="Times New Roman" pitchFamily="18" charset="0"/>
              </a:rPr>
            </a:br>
            <a:endParaRPr kumimoji="0" lang="en-GB" sz="900" b="0" i="0" u="none" strike="noStrike" cap="none" normalizeH="0" baseline="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Arial" pitchFamily="34" charset="0"/>
            </a:endParaRPr>
          </a:p>
        </p:txBody>
      </p:sp>
      <p:graphicFrame>
        <p:nvGraphicFramePr>
          <p:cNvPr id="9" name="Diagram 8"/>
          <p:cNvGraphicFramePr/>
          <p:nvPr>
            <p:extLst>
              <p:ext uri="{D42A27DB-BD31-4B8C-83A1-F6EECF244321}">
                <p14:modId xmlns:p14="http://schemas.microsoft.com/office/powerpoint/2010/main" val="2008893076"/>
              </p:ext>
            </p:extLst>
          </p:nvPr>
        </p:nvGraphicFramePr>
        <p:xfrm>
          <a:off x="467544" y="1844824"/>
          <a:ext cx="6847656" cy="45893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iming>
    <p:tnLst>
      <p:par>
        <p:cTn id="1" dur="indefinite" restart="never" nodeType="tmRoot"/>
      </p:par>
    </p:tnLst>
  </p:timing>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4" name="Footer Placeholder 3"/>
          <p:cNvSpPr>
            <a:spLocks noGrp="1"/>
          </p:cNvSpPr>
          <p:nvPr>
            <p:ph type="ftr" sz="quarter" idx="11"/>
          </p:nvPr>
        </p:nvSpPr>
        <p:spPr/>
        <p:txBody>
          <a:bodyPr/>
          <a:lstStyle/>
          <a:p>
            <a:pPr>
              <a:defRPr/>
            </a:pPr>
            <a:r>
              <a:rPr lang="en-GB" smtClean="0"/>
              <a:t>CH2021 postgraduate</a:t>
            </a:r>
            <a:endParaRPr lang="en-GB"/>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pPr>
                <a:defRPr/>
              </a:pPr>
              <a:t>154</a:t>
            </a:fld>
            <a:endParaRPr lang="en-GB"/>
          </a:p>
        </p:txBody>
      </p:sp>
      <p:pic>
        <p:nvPicPr>
          <p:cNvPr id="253954" name="Picture 2"/>
          <p:cNvPicPr>
            <a:picLocks noGrp="1" noChangeAspect="1" noChangeArrowheads="1"/>
          </p:cNvPicPr>
          <p:nvPr>
            <p:ph idx="1"/>
          </p:nvPr>
        </p:nvPicPr>
        <p:blipFill>
          <a:blip r:embed="rId2" cstate="print"/>
          <a:srcRect/>
          <a:stretch>
            <a:fillRect/>
          </a:stretch>
        </p:blipFill>
        <p:spPr bwMode="auto">
          <a:xfrm>
            <a:off x="1031756" y="260648"/>
            <a:ext cx="6774662" cy="576064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4" name="Footer Placeholder 3"/>
          <p:cNvSpPr>
            <a:spLocks noGrp="1"/>
          </p:cNvSpPr>
          <p:nvPr>
            <p:ph type="ftr" sz="quarter" idx="11"/>
          </p:nvPr>
        </p:nvSpPr>
        <p:spPr/>
        <p:txBody>
          <a:bodyPr/>
          <a:lstStyle/>
          <a:p>
            <a:pPr>
              <a:defRPr/>
            </a:pPr>
            <a:r>
              <a:rPr lang="en-GB" smtClean="0"/>
              <a:t>CH2021 postgraduate</a:t>
            </a:r>
            <a:endParaRPr lang="en-GB"/>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pPr>
                <a:defRPr/>
              </a:pPr>
              <a:t>155</a:t>
            </a:fld>
            <a:endParaRPr lang="en-GB"/>
          </a:p>
        </p:txBody>
      </p:sp>
      <p:pic>
        <p:nvPicPr>
          <p:cNvPr id="254978" name="Picture 2"/>
          <p:cNvPicPr>
            <a:picLocks noGrp="1" noChangeAspect="1" noChangeArrowheads="1"/>
          </p:cNvPicPr>
          <p:nvPr>
            <p:ph idx="1"/>
          </p:nvPr>
        </p:nvPicPr>
        <p:blipFill>
          <a:blip r:embed="rId2" cstate="print"/>
          <a:srcRect/>
          <a:stretch>
            <a:fillRect/>
          </a:stretch>
        </p:blipFill>
        <p:spPr bwMode="auto">
          <a:xfrm>
            <a:off x="827584" y="692696"/>
            <a:ext cx="7701117" cy="5289451"/>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
        <p:nvSpPr>
          <p:cNvPr id="4" name="Footer Placeholder 3"/>
          <p:cNvSpPr>
            <a:spLocks noGrp="1"/>
          </p:cNvSpPr>
          <p:nvPr>
            <p:ph type="ftr" sz="quarter" idx="11"/>
          </p:nvPr>
        </p:nvSpPr>
        <p:spPr/>
        <p:txBody>
          <a:bodyPr/>
          <a:lstStyle/>
          <a:p>
            <a:pPr>
              <a:defRPr/>
            </a:pPr>
            <a:r>
              <a:rPr lang="en-GB" smtClean="0"/>
              <a:t>CH2021 postgraduate</a:t>
            </a:r>
            <a:endParaRPr lang="en-GB"/>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pPr>
                <a:defRPr/>
              </a:pPr>
              <a:t>156</a:t>
            </a:fld>
            <a:endParaRPr lang="en-GB"/>
          </a:p>
        </p:txBody>
      </p:sp>
      <p:pic>
        <p:nvPicPr>
          <p:cNvPr id="2457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552" y="404664"/>
            <a:ext cx="7851403" cy="59046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71299332"/>
      </p:ext>
    </p:extLst>
  </p:cSld>
  <p:clrMapOvr>
    <a:masterClrMapping/>
  </p:clrMapOvr>
  <p:timing>
    <p:tnLst>
      <p:par>
        <p:cTn id="1" dur="indefinite" restart="never" nodeType="tmRoot"/>
      </p:par>
    </p:tnLst>
  </p:timing>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
        <p:nvSpPr>
          <p:cNvPr id="4" name="Footer Placeholder 3"/>
          <p:cNvSpPr>
            <a:spLocks noGrp="1"/>
          </p:cNvSpPr>
          <p:nvPr>
            <p:ph type="ftr" sz="quarter" idx="11"/>
          </p:nvPr>
        </p:nvSpPr>
        <p:spPr/>
        <p:txBody>
          <a:bodyPr/>
          <a:lstStyle/>
          <a:p>
            <a:pPr>
              <a:defRPr/>
            </a:pPr>
            <a:r>
              <a:rPr lang="en-GB" smtClean="0"/>
              <a:t>CH2021 postgraduate</a:t>
            </a:r>
            <a:endParaRPr lang="en-GB"/>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pPr>
                <a:defRPr/>
              </a:pPr>
              <a:t>157</a:t>
            </a:fld>
            <a:endParaRPr lang="en-GB"/>
          </a:p>
        </p:txBody>
      </p:sp>
      <p:pic>
        <p:nvPicPr>
          <p:cNvPr id="251906" name="Picture 2"/>
          <p:cNvPicPr>
            <a:picLocks noChangeAspect="1" noChangeArrowheads="1"/>
          </p:cNvPicPr>
          <p:nvPr/>
        </p:nvPicPr>
        <p:blipFill>
          <a:blip r:embed="rId2" cstate="print"/>
          <a:srcRect/>
          <a:stretch>
            <a:fillRect/>
          </a:stretch>
        </p:blipFill>
        <p:spPr bwMode="auto">
          <a:xfrm>
            <a:off x="169798" y="260648"/>
            <a:ext cx="8701053" cy="547260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
        <p:nvSpPr>
          <p:cNvPr id="4" name="Footer Placeholder 3"/>
          <p:cNvSpPr>
            <a:spLocks noGrp="1"/>
          </p:cNvSpPr>
          <p:nvPr>
            <p:ph type="ftr" sz="quarter" idx="11"/>
          </p:nvPr>
        </p:nvSpPr>
        <p:spPr/>
        <p:txBody>
          <a:bodyPr/>
          <a:lstStyle/>
          <a:p>
            <a:pPr>
              <a:defRPr/>
            </a:pPr>
            <a:r>
              <a:rPr lang="en-GB" smtClean="0"/>
              <a:t>CH2021 postgraduate</a:t>
            </a:r>
            <a:endParaRPr lang="en-GB"/>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pPr>
                <a:defRPr/>
              </a:pPr>
              <a:t>158</a:t>
            </a:fld>
            <a:endParaRPr lang="en-GB"/>
          </a:p>
        </p:txBody>
      </p:sp>
      <p:pic>
        <p:nvPicPr>
          <p:cNvPr id="252930" name="Picture 2"/>
          <p:cNvPicPr>
            <a:picLocks noChangeAspect="1" noChangeArrowheads="1"/>
          </p:cNvPicPr>
          <p:nvPr/>
        </p:nvPicPr>
        <p:blipFill>
          <a:blip r:embed="rId2" cstate="print"/>
          <a:srcRect/>
          <a:stretch>
            <a:fillRect/>
          </a:stretch>
        </p:blipFill>
        <p:spPr bwMode="auto">
          <a:xfrm>
            <a:off x="2051720" y="240687"/>
            <a:ext cx="5491510" cy="6617313"/>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Regression.  Predictive </a:t>
            </a:r>
            <a:r>
              <a:rPr lang="en-GB" dirty="0" smtClean="0"/>
              <a:t>model e.g. Speed vs network</a:t>
            </a:r>
            <a:endParaRPr lang="en-GB" dirty="0"/>
          </a:p>
        </p:txBody>
      </p:sp>
      <p:sp>
        <p:nvSpPr>
          <p:cNvPr id="3" name="Content Placeholder 2"/>
          <p:cNvSpPr>
            <a:spLocks noGrp="1"/>
          </p:cNvSpPr>
          <p:nvPr>
            <p:ph idx="1"/>
          </p:nvPr>
        </p:nvSpPr>
        <p:spPr/>
        <p:txBody>
          <a:bodyPr/>
          <a:lstStyle/>
          <a:p>
            <a:endParaRPr lang="en-GB"/>
          </a:p>
        </p:txBody>
      </p:sp>
      <p:sp>
        <p:nvSpPr>
          <p:cNvPr id="4" name="Footer Placeholder 3"/>
          <p:cNvSpPr>
            <a:spLocks noGrp="1"/>
          </p:cNvSpPr>
          <p:nvPr>
            <p:ph type="ftr" sz="quarter" idx="11"/>
          </p:nvPr>
        </p:nvSpPr>
        <p:spPr/>
        <p:txBody>
          <a:bodyPr/>
          <a:lstStyle/>
          <a:p>
            <a:pPr>
              <a:defRPr/>
            </a:pPr>
            <a:r>
              <a:rPr lang="en-GB" smtClean="0"/>
              <a:t>CH2021 postgraduate</a:t>
            </a:r>
            <a:endParaRPr lang="en-GB"/>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pPr>
                <a:defRPr/>
              </a:pPr>
              <a:t>159</a:t>
            </a:fld>
            <a:endParaRPr lang="en-GB"/>
          </a:p>
        </p:txBody>
      </p:sp>
      <p:pic>
        <p:nvPicPr>
          <p:cNvPr id="2253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06902" y="1600200"/>
            <a:ext cx="6857520" cy="45259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57131367"/>
      </p:ext>
    </p:extLst>
  </p:cSld>
  <p:clrMapOvr>
    <a:masterClrMapping/>
  </p:clrMapOvr>
  <p:timing>
    <p:tnLst>
      <p:par>
        <p:cTn id="1" dur="indefinite" restart="never" nodeType="tmRoot"/>
      </p:par>
    </p:tnLst>
  </p:timing>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
        <p:nvSpPr>
          <p:cNvPr id="4" name="Footer Placeholder 3"/>
          <p:cNvSpPr>
            <a:spLocks noGrp="1"/>
          </p:cNvSpPr>
          <p:nvPr>
            <p:ph type="ftr" sz="quarter" idx="11"/>
          </p:nvPr>
        </p:nvSpPr>
        <p:spPr/>
        <p:txBody>
          <a:bodyPr/>
          <a:lstStyle/>
          <a:p>
            <a:pPr>
              <a:defRPr/>
            </a:pPr>
            <a:r>
              <a:rPr lang="en-GB" smtClean="0"/>
              <a:t>CH2021 postgraduate</a:t>
            </a:r>
            <a:endParaRPr lang="en-GB"/>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pPr>
                <a:defRPr/>
              </a:pPr>
              <a:t>160</a:t>
            </a:fld>
            <a:endParaRPr lang="en-GB"/>
          </a:p>
        </p:txBody>
      </p:sp>
      <p:pic>
        <p:nvPicPr>
          <p:cNvPr id="2560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80112" y="170140"/>
            <a:ext cx="3384824" cy="52565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560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512" y="4149080"/>
            <a:ext cx="5184576" cy="23700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5604"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9512" y="170140"/>
            <a:ext cx="5097791" cy="31148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07759974"/>
      </p:ext>
    </p:extLst>
  </p:cSld>
  <p:clrMapOvr>
    <a:masterClrMapping/>
  </p:clrMapOvr>
  <p:timing>
    <p:tnLst>
      <p:par>
        <p:cTn id="1" dur="indefinite" restart="never" nodeType="tmRoot"/>
      </p:par>
    </p:tnLst>
  </p:timing>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
        <p:nvSpPr>
          <p:cNvPr id="4" name="Footer Placeholder 3"/>
          <p:cNvSpPr>
            <a:spLocks noGrp="1"/>
          </p:cNvSpPr>
          <p:nvPr>
            <p:ph type="ftr" sz="quarter" idx="11"/>
          </p:nvPr>
        </p:nvSpPr>
        <p:spPr/>
        <p:txBody>
          <a:bodyPr/>
          <a:lstStyle/>
          <a:p>
            <a:pPr>
              <a:defRPr/>
            </a:pPr>
            <a:r>
              <a:rPr lang="en-GB" smtClean="0"/>
              <a:t>CH2021 postgraduate</a:t>
            </a:r>
            <a:endParaRPr lang="en-GB"/>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pPr>
                <a:defRPr/>
              </a:pPr>
              <a:t>161</a:t>
            </a:fld>
            <a:endParaRPr lang="en-GB"/>
          </a:p>
        </p:txBody>
      </p:sp>
      <p:pic>
        <p:nvPicPr>
          <p:cNvPr id="250882" name="Picture 2"/>
          <p:cNvPicPr>
            <a:picLocks noChangeAspect="1" noChangeArrowheads="1"/>
          </p:cNvPicPr>
          <p:nvPr/>
        </p:nvPicPr>
        <p:blipFill>
          <a:blip r:embed="rId2" cstate="print"/>
          <a:srcRect/>
          <a:stretch>
            <a:fillRect/>
          </a:stretch>
        </p:blipFill>
        <p:spPr bwMode="auto">
          <a:xfrm>
            <a:off x="952274" y="-9754"/>
            <a:ext cx="6615340" cy="6867754"/>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
        <p:nvSpPr>
          <p:cNvPr id="4" name="Footer Placeholder 3"/>
          <p:cNvSpPr>
            <a:spLocks noGrp="1"/>
          </p:cNvSpPr>
          <p:nvPr>
            <p:ph type="ftr" sz="quarter" idx="11"/>
          </p:nvPr>
        </p:nvSpPr>
        <p:spPr/>
        <p:txBody>
          <a:bodyPr/>
          <a:lstStyle/>
          <a:p>
            <a:pPr>
              <a:defRPr/>
            </a:pPr>
            <a:r>
              <a:rPr lang="en-GB" smtClean="0"/>
              <a:t>CH2021 postgraduate</a:t>
            </a:r>
            <a:endParaRPr lang="en-GB"/>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pPr>
                <a:defRPr/>
              </a:pPr>
              <a:t>162</a:t>
            </a:fld>
            <a:endParaRPr lang="en-GB"/>
          </a:p>
        </p:txBody>
      </p:sp>
      <p:pic>
        <p:nvPicPr>
          <p:cNvPr id="2355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560" y="235546"/>
            <a:ext cx="7776864" cy="60521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81697648"/>
      </p:ext>
    </p:extLst>
  </p:cSld>
  <p:clrMapOvr>
    <a:masterClrMapping/>
  </p:clrMapOvr>
  <p:timing>
    <p:tnLst>
      <p:par>
        <p:cTn id="1" dur="indefinite" restart="never" nodeType="tmRoot"/>
      </p:par>
    </p:tnLst>
  </p:timing>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4" name="Footer Placeholder 3"/>
          <p:cNvSpPr>
            <a:spLocks noGrp="1"/>
          </p:cNvSpPr>
          <p:nvPr>
            <p:ph type="ftr" sz="quarter" idx="11"/>
          </p:nvPr>
        </p:nvSpPr>
        <p:spPr/>
        <p:txBody>
          <a:bodyPr/>
          <a:lstStyle/>
          <a:p>
            <a:pPr>
              <a:defRPr/>
            </a:pPr>
            <a:r>
              <a:rPr lang="en-GB" smtClean="0"/>
              <a:t>CH2021 postgraduate</a:t>
            </a:r>
            <a:endParaRPr lang="en-GB"/>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pPr>
                <a:defRPr/>
              </a:pPr>
              <a:t>163</a:t>
            </a:fld>
            <a:endParaRPr lang="en-GB"/>
          </a:p>
        </p:txBody>
      </p:sp>
      <p:pic>
        <p:nvPicPr>
          <p:cNvPr id="249859" name="Picture 3"/>
          <p:cNvPicPr>
            <a:picLocks noChangeAspect="1" noChangeArrowheads="1"/>
          </p:cNvPicPr>
          <p:nvPr/>
        </p:nvPicPr>
        <p:blipFill>
          <a:blip r:embed="rId2" cstate="print"/>
          <a:srcRect/>
          <a:stretch>
            <a:fillRect/>
          </a:stretch>
        </p:blipFill>
        <p:spPr bwMode="auto">
          <a:xfrm>
            <a:off x="-9198" y="-20878"/>
            <a:ext cx="9153198" cy="6474214"/>
          </a:xfrm>
          <a:prstGeom prst="rect">
            <a:avLst/>
          </a:prstGeom>
          <a:noFill/>
          <a:ln w="9525">
            <a:noFill/>
            <a:miter lim="800000"/>
            <a:headEnd/>
            <a:tailEnd/>
          </a:ln>
        </p:spPr>
      </p:pic>
      <p:sp>
        <p:nvSpPr>
          <p:cNvPr id="8" name="Content Placeholder 7"/>
          <p:cNvSpPr>
            <a:spLocks noGrp="1"/>
          </p:cNvSpPr>
          <p:nvPr>
            <p:ph idx="1"/>
          </p:nvPr>
        </p:nvSpPr>
        <p:spPr/>
        <p:txBody>
          <a:bodyPr/>
          <a:lstStyle/>
          <a:p>
            <a:endParaRPr lang="en-GB"/>
          </a:p>
        </p:txBody>
      </p:sp>
    </p:spTree>
  </p:cSld>
  <p:clrMapOvr>
    <a:masterClrMapping/>
  </p:clrMapOvr>
  <p:timing>
    <p:tnLst>
      <p:par>
        <p:cTn id="1" dur="indefinite" restart="never" nodeType="tmRoot"/>
      </p:par>
    </p:tnLst>
  </p:timing>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Exercise</a:t>
            </a:r>
          </a:p>
        </p:txBody>
      </p:sp>
      <p:sp>
        <p:nvSpPr>
          <p:cNvPr id="3" name="Content Placeholder 2"/>
          <p:cNvSpPr>
            <a:spLocks noGrp="1"/>
          </p:cNvSpPr>
          <p:nvPr>
            <p:ph idx="1"/>
          </p:nvPr>
        </p:nvSpPr>
        <p:spPr/>
        <p:txBody>
          <a:bodyPr/>
          <a:lstStyle/>
          <a:p>
            <a:r>
              <a:rPr lang="en-GB"/>
              <a:t>Review a dissertation or thesis</a:t>
            </a:r>
          </a:p>
        </p:txBody>
      </p:sp>
      <p:sp>
        <p:nvSpPr>
          <p:cNvPr id="4" name="Footer Placeholder 3"/>
          <p:cNvSpPr>
            <a:spLocks noGrp="1"/>
          </p:cNvSpPr>
          <p:nvPr>
            <p:ph type="ftr" sz="quarter" idx="11"/>
          </p:nvPr>
        </p:nvSpPr>
        <p:spPr/>
        <p:txBody>
          <a:bodyPr/>
          <a:lstStyle/>
          <a:p>
            <a:pPr>
              <a:defRPr/>
            </a:pPr>
            <a:r>
              <a:rPr lang="en-GB" smtClean="0"/>
              <a:t>CH2021 postgraduate</a:t>
            </a:r>
            <a:endParaRPr lang="en-GB"/>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pPr>
                <a:defRPr/>
              </a:pPr>
              <a:t>164</a:t>
            </a:fld>
            <a:endParaRPr lang="en-GB"/>
          </a:p>
        </p:txBody>
      </p:sp>
      <p:pic>
        <p:nvPicPr>
          <p:cNvPr id="318468" name="Picture 4" descr="http://static.guim.co.uk/sys-images/Education/Pix/pictures/2008/05/12/graduates460x276.jpg"/>
          <p:cNvPicPr>
            <a:picLocks noChangeAspect="1" noChangeArrowheads="1"/>
          </p:cNvPicPr>
          <p:nvPr/>
        </p:nvPicPr>
        <p:blipFill>
          <a:blip r:embed="rId2" cstate="print"/>
          <a:srcRect/>
          <a:stretch>
            <a:fillRect/>
          </a:stretch>
        </p:blipFill>
        <p:spPr bwMode="auto">
          <a:xfrm>
            <a:off x="2071670" y="2643182"/>
            <a:ext cx="5024442" cy="3014665"/>
          </a:xfrm>
          <a:prstGeom prst="rect">
            <a:avLst/>
          </a:prstGeom>
          <a:noFill/>
        </p:spPr>
      </p:pic>
    </p:spTree>
  </p:cSld>
  <p:clrMapOvr>
    <a:masterClrMapping/>
  </p:clrMapOvr>
  <p:timing>
    <p:tnLst>
      <p:par>
        <p:cTn id="1" dur="indefinite" restart="never" nodeType="tmRoot"/>
      </p:par>
    </p:tnLst>
  </p:timing>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Questions for researchers</a:t>
            </a:r>
            <a:endParaRPr lang="en-GB" dirty="0"/>
          </a:p>
        </p:txBody>
      </p:sp>
      <p:sp>
        <p:nvSpPr>
          <p:cNvPr id="3" name="Content Placeholder 2"/>
          <p:cNvSpPr>
            <a:spLocks noGrp="1"/>
          </p:cNvSpPr>
          <p:nvPr>
            <p:ph idx="1"/>
          </p:nvPr>
        </p:nvSpPr>
        <p:spPr/>
        <p:txBody>
          <a:bodyPr/>
          <a:lstStyle/>
          <a:p>
            <a:r>
              <a:rPr lang="en-GB" dirty="0" smtClean="0"/>
              <a:t>Develop questions for the </a:t>
            </a:r>
            <a:r>
              <a:rPr lang="en-GB" i="1" dirty="0" smtClean="0">
                <a:solidFill>
                  <a:srgbClr val="FFFF00"/>
                </a:solidFill>
              </a:rPr>
              <a:t>Any questions </a:t>
            </a:r>
            <a:r>
              <a:rPr lang="en-GB" dirty="0" smtClean="0"/>
              <a:t>sessions</a:t>
            </a:r>
            <a:endParaRPr lang="en-GB" dirty="0"/>
          </a:p>
        </p:txBody>
      </p:sp>
      <p:sp>
        <p:nvSpPr>
          <p:cNvPr id="4" name="Footer Placeholder 3"/>
          <p:cNvSpPr>
            <a:spLocks noGrp="1"/>
          </p:cNvSpPr>
          <p:nvPr>
            <p:ph type="ftr" sz="quarter" idx="11"/>
          </p:nvPr>
        </p:nvSpPr>
        <p:spPr/>
        <p:txBody>
          <a:bodyPr/>
          <a:lstStyle/>
          <a:p>
            <a:pPr>
              <a:defRPr/>
            </a:pPr>
            <a:r>
              <a:rPr lang="en-GB" smtClean="0"/>
              <a:t>CH2021 postgraduate</a:t>
            </a:r>
            <a:endParaRPr lang="en-GB"/>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pPr>
                <a:defRPr/>
              </a:pPr>
              <a:t>165</a:t>
            </a:fld>
            <a:endParaRPr lang="en-GB"/>
          </a:p>
        </p:txBody>
      </p:sp>
      <p:pic>
        <p:nvPicPr>
          <p:cNvPr id="6" name="Picture 5"/>
          <p:cNvPicPr>
            <a:picLocks noChangeAspect="1"/>
          </p:cNvPicPr>
          <p:nvPr/>
        </p:nvPicPr>
        <p:blipFill>
          <a:blip r:embed="rId2"/>
          <a:stretch>
            <a:fillRect/>
          </a:stretch>
        </p:blipFill>
        <p:spPr>
          <a:xfrm>
            <a:off x="2038350" y="3673788"/>
            <a:ext cx="5067300" cy="2600325"/>
          </a:xfrm>
          <a:prstGeom prst="rect">
            <a:avLst/>
          </a:prstGeom>
        </p:spPr>
      </p:pic>
    </p:spTree>
    <p:extLst>
      <p:ext uri="{BB962C8B-B14F-4D97-AF65-F5344CB8AC3E}">
        <p14:creationId xmlns:p14="http://schemas.microsoft.com/office/powerpoint/2010/main" val="3782916035"/>
      </p:ext>
    </p:extLst>
  </p:cSld>
  <p:clrMapOvr>
    <a:masterClrMapping/>
  </p:clrMapOvr>
  <p:timing>
    <p:tnLst>
      <p:par>
        <p:cTn id="1" dur="indefinite" restart="never" nodeType="tmRoot"/>
      </p:par>
    </p:tnLst>
  </p:timing>
</p:sld>
</file>

<file path=ppt/slides/slide16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2706" name="Rectangle 2"/>
          <p:cNvSpPr>
            <a:spLocks noGrp="1" noChangeArrowheads="1"/>
          </p:cNvSpPr>
          <p:nvPr>
            <p:ph type="ctrTitle"/>
          </p:nvPr>
        </p:nvSpPr>
        <p:spPr>
          <a:xfrm>
            <a:off x="762000" y="609600"/>
            <a:ext cx="7772400" cy="1143000"/>
          </a:xfrm>
        </p:spPr>
        <p:txBody>
          <a:bodyPr lIns="90488" tIns="44450" rIns="90488" bIns="44450" anchor="ctr"/>
          <a:lstStyle/>
          <a:p>
            <a:pPr eaLnBrk="1" hangingPunct="1"/>
            <a:r>
              <a:rPr lang="en-GB" sz="3200" b="1"/>
              <a:t>The Final Assault on the ‘Summit’</a:t>
            </a:r>
            <a:br>
              <a:rPr lang="en-GB" sz="3200" b="1"/>
            </a:br>
            <a:r>
              <a:rPr lang="en-GB" sz="3200" b="1"/>
              <a:t>Writing  UP!</a:t>
            </a:r>
          </a:p>
        </p:txBody>
      </p:sp>
      <p:sp>
        <p:nvSpPr>
          <p:cNvPr id="72707" name="Rectangle 3"/>
          <p:cNvSpPr>
            <a:spLocks noGrp="1" noChangeArrowheads="1"/>
          </p:cNvSpPr>
          <p:nvPr>
            <p:ph type="subTitle" idx="1"/>
          </p:nvPr>
        </p:nvSpPr>
        <p:spPr>
          <a:xfrm>
            <a:off x="251520" y="2132856"/>
            <a:ext cx="3240360" cy="3888432"/>
          </a:xfrm>
        </p:spPr>
        <p:txBody>
          <a:bodyPr lIns="90488" tIns="44450" rIns="90488" bIns="44450">
            <a:normAutofit lnSpcReduction="10000"/>
          </a:bodyPr>
          <a:lstStyle/>
          <a:p>
            <a:pPr algn="l" eaLnBrk="1" hangingPunct="1">
              <a:lnSpc>
                <a:spcPct val="90000"/>
              </a:lnSpc>
              <a:buFont typeface="Wingdings" pitchFamily="2" charset="2"/>
              <a:buChar char="¡"/>
            </a:pPr>
            <a:r>
              <a:rPr lang="en-GB" sz="2500"/>
              <a:t>Who am I writing for?</a:t>
            </a:r>
          </a:p>
          <a:p>
            <a:pPr algn="l" eaLnBrk="1" hangingPunct="1">
              <a:lnSpc>
                <a:spcPct val="90000"/>
              </a:lnSpc>
              <a:buFont typeface="Wingdings" pitchFamily="2" charset="2"/>
              <a:buChar char="¡"/>
            </a:pPr>
            <a:r>
              <a:rPr lang="en-GB" sz="2500"/>
              <a:t>What are the criteria they have set me?</a:t>
            </a:r>
          </a:p>
          <a:p>
            <a:pPr algn="l" eaLnBrk="1" hangingPunct="1">
              <a:lnSpc>
                <a:spcPct val="90000"/>
              </a:lnSpc>
              <a:buFont typeface="Wingdings" pitchFamily="2" charset="2"/>
              <a:buChar char="¡"/>
            </a:pPr>
            <a:r>
              <a:rPr lang="en-GB" sz="2500"/>
              <a:t>Length, format, style</a:t>
            </a:r>
          </a:p>
          <a:p>
            <a:pPr algn="l" eaLnBrk="1" hangingPunct="1">
              <a:lnSpc>
                <a:spcPct val="90000"/>
              </a:lnSpc>
              <a:buFont typeface="Wingdings" pitchFamily="2" charset="2"/>
              <a:buChar char="¡"/>
            </a:pPr>
            <a:r>
              <a:rPr lang="en-GB" sz="2500"/>
              <a:t>Time allocation</a:t>
            </a:r>
          </a:p>
          <a:p>
            <a:pPr algn="l" eaLnBrk="1" hangingPunct="1">
              <a:lnSpc>
                <a:spcPct val="90000"/>
              </a:lnSpc>
              <a:buFont typeface="Wingdings" pitchFamily="2" charset="2"/>
              <a:buChar char="¡"/>
            </a:pPr>
            <a:r>
              <a:rPr lang="en-GB" sz="2500"/>
              <a:t>Technical access</a:t>
            </a:r>
          </a:p>
          <a:p>
            <a:pPr algn="l" eaLnBrk="1" hangingPunct="1">
              <a:lnSpc>
                <a:spcPct val="90000"/>
              </a:lnSpc>
              <a:buFont typeface="Wingdings" pitchFamily="2" charset="2"/>
              <a:buChar char="¡"/>
            </a:pPr>
            <a:r>
              <a:rPr lang="en-GB" sz="2500"/>
              <a:t>When &amp; Where Submission</a:t>
            </a:r>
          </a:p>
        </p:txBody>
      </p:sp>
      <p:sp>
        <p:nvSpPr>
          <p:cNvPr id="22531" name="Rectangle 9"/>
          <p:cNvSpPr>
            <a:spLocks noGrp="1" noChangeArrowheads="1"/>
          </p:cNvSpPr>
          <p:nvPr>
            <p:ph type="ftr" sz="quarter" idx="11"/>
          </p:nvPr>
        </p:nvSpPr>
        <p:spPr>
          <a:noFill/>
        </p:spPr>
        <p:txBody>
          <a:bodyPr/>
          <a:lstStyle/>
          <a:p>
            <a:r>
              <a:rPr lang="en-GB" smtClean="0"/>
              <a:t>CH2021 postgraduate</a:t>
            </a:r>
            <a:endParaRPr lang="en-GB"/>
          </a:p>
        </p:txBody>
      </p:sp>
      <p:sp>
        <p:nvSpPr>
          <p:cNvPr id="22532" name="Rectangle 10"/>
          <p:cNvSpPr>
            <a:spLocks noGrp="1" noChangeArrowheads="1"/>
          </p:cNvSpPr>
          <p:nvPr>
            <p:ph type="sldNum" sz="quarter" idx="12"/>
          </p:nvPr>
        </p:nvSpPr>
        <p:spPr>
          <a:noFill/>
        </p:spPr>
        <p:txBody>
          <a:bodyPr/>
          <a:lstStyle/>
          <a:p>
            <a:fld id="{9B4C5815-1C1F-4BC6-84BD-1E2D99590D64}" type="slidenum">
              <a:rPr lang="en-GB" smtClean="0"/>
              <a:pPr/>
              <a:t>166</a:t>
            </a:fld>
            <a:endParaRPr lang="en-GB"/>
          </a:p>
        </p:txBody>
      </p:sp>
      <p:pic>
        <p:nvPicPr>
          <p:cNvPr id="2" name="Picture 4" descr="http://blog.treksnrapids.com/wp-content/uploads/2010/05/everest1.jpg"/>
          <p:cNvPicPr>
            <a:picLocks noChangeAspect="1" noChangeArrowheads="1"/>
          </p:cNvPicPr>
          <p:nvPr/>
        </p:nvPicPr>
        <p:blipFill>
          <a:blip r:embed="rId3" cstate="print"/>
          <a:srcRect/>
          <a:stretch>
            <a:fillRect/>
          </a:stretch>
        </p:blipFill>
        <p:spPr bwMode="auto">
          <a:xfrm>
            <a:off x="3491880" y="2564904"/>
            <a:ext cx="5389820" cy="3600400"/>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2706"/>
                                        </p:tgtEl>
                                        <p:attrNameLst>
                                          <p:attrName>style.visibility</p:attrName>
                                        </p:attrNameLst>
                                      </p:cBhvr>
                                      <p:to>
                                        <p:strVal val="visible"/>
                                      </p:to>
                                    </p:set>
                                    <p:animEffect transition="in" filter="fade">
                                      <p:cBhvr>
                                        <p:cTn id="7" dur="2000"/>
                                        <p:tgtEl>
                                          <p:spTgt spid="7270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2707"/>
                                        </p:tgtEl>
                                        <p:attrNameLst>
                                          <p:attrName>style.visibility</p:attrName>
                                        </p:attrNameLst>
                                      </p:cBhvr>
                                      <p:to>
                                        <p:strVal val="visible"/>
                                      </p:to>
                                    </p:set>
                                    <p:animEffect transition="in" filter="fade">
                                      <p:cBhvr>
                                        <p:cTn id="10" dur="2000"/>
                                        <p:tgtEl>
                                          <p:spTgt spid="7270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2706" grpId="0"/>
      <p:bldP spid="72707" grpId="0"/>
    </p:bldLst>
  </p:timing>
</p:sld>
</file>

<file path=ppt/slides/slide16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3730" name="Rectangle 2"/>
          <p:cNvSpPr>
            <a:spLocks noGrp="1" noChangeArrowheads="1"/>
          </p:cNvSpPr>
          <p:nvPr>
            <p:ph type="title"/>
          </p:nvPr>
        </p:nvSpPr>
        <p:spPr/>
        <p:txBody>
          <a:bodyPr lIns="90488" tIns="44450" rIns="90488" bIns="44450" anchor="ctr"/>
          <a:lstStyle/>
          <a:p>
            <a:pPr eaLnBrk="1" hangingPunct="1"/>
            <a:r>
              <a:rPr lang="en-GB" sz="2800" b="1"/>
              <a:t>The Opening Pages</a:t>
            </a:r>
          </a:p>
        </p:txBody>
      </p:sp>
      <p:sp>
        <p:nvSpPr>
          <p:cNvPr id="73731" name="Rectangle 3"/>
          <p:cNvSpPr>
            <a:spLocks noGrp="1" noChangeArrowheads="1"/>
          </p:cNvSpPr>
          <p:nvPr>
            <p:ph sz="half" idx="1"/>
          </p:nvPr>
        </p:nvSpPr>
        <p:spPr>
          <a:xfrm>
            <a:off x="1066800" y="1916113"/>
            <a:ext cx="8077200" cy="4114800"/>
          </a:xfrm>
        </p:spPr>
        <p:txBody>
          <a:bodyPr lIns="90488" tIns="44450" rIns="90488" bIns="44450"/>
          <a:lstStyle/>
          <a:p>
            <a:pPr eaLnBrk="1" hangingPunct="1"/>
            <a:r>
              <a:rPr lang="en-GB" sz="2500" dirty="0"/>
              <a:t>Title / Name &amp; date / Declaration</a:t>
            </a:r>
          </a:p>
          <a:p>
            <a:pPr eaLnBrk="1" hangingPunct="1"/>
            <a:r>
              <a:rPr lang="en-GB" sz="2500" dirty="0"/>
              <a:t>Abstract :	</a:t>
            </a:r>
          </a:p>
          <a:p>
            <a:pPr lvl="2" eaLnBrk="1" hangingPunct="1"/>
            <a:r>
              <a:rPr lang="en-GB" dirty="0">
                <a:solidFill>
                  <a:srgbClr val="FFFF00"/>
                </a:solidFill>
              </a:rPr>
              <a:t>your research problem</a:t>
            </a:r>
          </a:p>
          <a:p>
            <a:pPr lvl="2" eaLnBrk="1" hangingPunct="1"/>
            <a:r>
              <a:rPr lang="en-GB" dirty="0">
                <a:solidFill>
                  <a:srgbClr val="FFFF00"/>
                </a:solidFill>
              </a:rPr>
              <a:t>why that problem is important and worth studying</a:t>
            </a:r>
          </a:p>
          <a:p>
            <a:pPr lvl="2" eaLnBrk="1" hangingPunct="1"/>
            <a:r>
              <a:rPr lang="en-GB" dirty="0">
                <a:solidFill>
                  <a:srgbClr val="FFFF00"/>
                </a:solidFill>
              </a:rPr>
              <a:t>your data and methods</a:t>
            </a:r>
          </a:p>
          <a:p>
            <a:pPr lvl="2" eaLnBrk="1" hangingPunct="1"/>
            <a:r>
              <a:rPr lang="en-GB" dirty="0">
                <a:solidFill>
                  <a:srgbClr val="FFFF00"/>
                </a:solidFill>
              </a:rPr>
              <a:t>main findings</a:t>
            </a:r>
          </a:p>
          <a:p>
            <a:pPr eaLnBrk="1" hangingPunct="1"/>
            <a:r>
              <a:rPr lang="en-GB" sz="2500" dirty="0"/>
              <a:t>List of:</a:t>
            </a:r>
          </a:p>
          <a:p>
            <a:pPr lvl="2" eaLnBrk="1" hangingPunct="1"/>
            <a:r>
              <a:rPr lang="en-GB" dirty="0">
                <a:solidFill>
                  <a:srgbClr val="FFFF00"/>
                </a:solidFill>
              </a:rPr>
              <a:t>Contents</a:t>
            </a:r>
          </a:p>
          <a:p>
            <a:pPr lvl="2" eaLnBrk="1" hangingPunct="1"/>
            <a:r>
              <a:rPr lang="en-GB" dirty="0">
                <a:solidFill>
                  <a:srgbClr val="FFFF00"/>
                </a:solidFill>
              </a:rPr>
              <a:t>Figures</a:t>
            </a:r>
          </a:p>
          <a:p>
            <a:pPr lvl="2" eaLnBrk="1" hangingPunct="1"/>
            <a:r>
              <a:rPr lang="en-GB" dirty="0">
                <a:solidFill>
                  <a:srgbClr val="FFFF00"/>
                </a:solidFill>
              </a:rPr>
              <a:t>Tables</a:t>
            </a:r>
          </a:p>
        </p:txBody>
      </p:sp>
      <p:sp>
        <p:nvSpPr>
          <p:cNvPr id="140290" name="Footer Placeholder 5"/>
          <p:cNvSpPr>
            <a:spLocks noGrp="1"/>
          </p:cNvSpPr>
          <p:nvPr>
            <p:ph type="ftr" sz="quarter" idx="11"/>
          </p:nvPr>
        </p:nvSpPr>
        <p:spPr>
          <a:noFill/>
        </p:spPr>
        <p:txBody>
          <a:bodyPr/>
          <a:lstStyle/>
          <a:p>
            <a:r>
              <a:rPr lang="en-GB" smtClean="0"/>
              <a:t>CH2021 postgraduate</a:t>
            </a:r>
            <a:endParaRPr lang="en-GB"/>
          </a:p>
        </p:txBody>
      </p:sp>
      <p:sp>
        <p:nvSpPr>
          <p:cNvPr id="140291" name="Slide Number Placeholder 6"/>
          <p:cNvSpPr>
            <a:spLocks noGrp="1"/>
          </p:cNvSpPr>
          <p:nvPr>
            <p:ph type="sldNum" sz="quarter" idx="12"/>
          </p:nvPr>
        </p:nvSpPr>
        <p:spPr>
          <a:noFill/>
        </p:spPr>
        <p:txBody>
          <a:bodyPr/>
          <a:lstStyle/>
          <a:p>
            <a:fld id="{41173C8E-FE90-41B2-84DE-6B5021F9C751}" type="slidenum">
              <a:rPr lang="en-GB" smtClean="0"/>
              <a:pPr/>
              <a:t>167</a:t>
            </a:fld>
            <a:endParaRPr lang="en-GB"/>
          </a:p>
        </p:txBody>
      </p:sp>
      <p:pic>
        <p:nvPicPr>
          <p:cNvPr id="4" name="Picture 3"/>
          <p:cNvPicPr>
            <a:picLocks noChangeAspect="1"/>
          </p:cNvPicPr>
          <p:nvPr/>
        </p:nvPicPr>
        <p:blipFill>
          <a:blip r:embed="rId3"/>
          <a:stretch>
            <a:fillRect/>
          </a:stretch>
        </p:blipFill>
        <p:spPr>
          <a:xfrm>
            <a:off x="4545690" y="3973513"/>
            <a:ext cx="4598310" cy="2873944"/>
          </a:xfrm>
          <a:prstGeom prst="rect">
            <a:avLst/>
          </a:prstGeom>
        </p:spPr>
      </p:pic>
      <p:pic>
        <p:nvPicPr>
          <p:cNvPr id="5" name="Picture 4"/>
          <p:cNvPicPr>
            <a:picLocks noChangeAspect="1"/>
          </p:cNvPicPr>
          <p:nvPr/>
        </p:nvPicPr>
        <p:blipFill>
          <a:blip r:embed="rId4"/>
          <a:stretch>
            <a:fillRect/>
          </a:stretch>
        </p:blipFill>
        <p:spPr>
          <a:xfrm>
            <a:off x="6775510" y="-87"/>
            <a:ext cx="2368490" cy="2199312"/>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1" nodeType="clickEffect">
                                  <p:stCondLst>
                                    <p:cond delay="0"/>
                                  </p:stCondLst>
                                  <p:childTnLst>
                                    <p:set>
                                      <p:cBhvr>
                                        <p:cTn id="6" dur="1" fill="hold">
                                          <p:stCondLst>
                                            <p:cond delay="0"/>
                                          </p:stCondLst>
                                        </p:cTn>
                                        <p:tgtEl>
                                          <p:spTgt spid="73731">
                                            <p:txEl>
                                              <p:pRg st="0" end="0"/>
                                            </p:txEl>
                                          </p:spTgt>
                                        </p:tgtEl>
                                        <p:attrNameLst>
                                          <p:attrName>style.visibility</p:attrName>
                                        </p:attrNameLst>
                                      </p:cBhvr>
                                      <p:to>
                                        <p:strVal val="visible"/>
                                      </p:to>
                                    </p:set>
                                    <p:animEffect transition="in" filter="circle(in)">
                                      <p:cBhvr>
                                        <p:cTn id="7" dur="2000"/>
                                        <p:tgtEl>
                                          <p:spTgt spid="7373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1" nodeType="clickEffect">
                                  <p:stCondLst>
                                    <p:cond delay="0"/>
                                  </p:stCondLst>
                                  <p:childTnLst>
                                    <p:set>
                                      <p:cBhvr>
                                        <p:cTn id="11" dur="1" fill="hold">
                                          <p:stCondLst>
                                            <p:cond delay="0"/>
                                          </p:stCondLst>
                                        </p:cTn>
                                        <p:tgtEl>
                                          <p:spTgt spid="73731">
                                            <p:txEl>
                                              <p:pRg st="1" end="1"/>
                                            </p:txEl>
                                          </p:spTgt>
                                        </p:tgtEl>
                                        <p:attrNameLst>
                                          <p:attrName>style.visibility</p:attrName>
                                        </p:attrNameLst>
                                      </p:cBhvr>
                                      <p:to>
                                        <p:strVal val="visible"/>
                                      </p:to>
                                    </p:set>
                                    <p:animEffect transition="in" filter="circle(in)">
                                      <p:cBhvr>
                                        <p:cTn id="12" dur="2000"/>
                                        <p:tgtEl>
                                          <p:spTgt spid="73731">
                                            <p:txEl>
                                              <p:pRg st="1" end="1"/>
                                            </p:txEl>
                                          </p:spTgt>
                                        </p:tgtEl>
                                      </p:cBhvr>
                                    </p:animEffect>
                                  </p:childTnLst>
                                </p:cTn>
                              </p:par>
                              <p:par>
                                <p:cTn id="13" presetID="6" presetClass="entr" presetSubtype="16" fill="hold" grpId="1" nodeType="withEffect">
                                  <p:stCondLst>
                                    <p:cond delay="0"/>
                                  </p:stCondLst>
                                  <p:childTnLst>
                                    <p:set>
                                      <p:cBhvr>
                                        <p:cTn id="14" dur="1" fill="hold">
                                          <p:stCondLst>
                                            <p:cond delay="0"/>
                                          </p:stCondLst>
                                        </p:cTn>
                                        <p:tgtEl>
                                          <p:spTgt spid="73731">
                                            <p:txEl>
                                              <p:pRg st="2" end="2"/>
                                            </p:txEl>
                                          </p:spTgt>
                                        </p:tgtEl>
                                        <p:attrNameLst>
                                          <p:attrName>style.visibility</p:attrName>
                                        </p:attrNameLst>
                                      </p:cBhvr>
                                      <p:to>
                                        <p:strVal val="visible"/>
                                      </p:to>
                                    </p:set>
                                    <p:animEffect transition="in" filter="circle(in)">
                                      <p:cBhvr>
                                        <p:cTn id="15" dur="2000"/>
                                        <p:tgtEl>
                                          <p:spTgt spid="73731">
                                            <p:txEl>
                                              <p:pRg st="2" end="2"/>
                                            </p:txEl>
                                          </p:spTgt>
                                        </p:tgtEl>
                                      </p:cBhvr>
                                    </p:animEffect>
                                  </p:childTnLst>
                                </p:cTn>
                              </p:par>
                              <p:par>
                                <p:cTn id="16" presetID="6" presetClass="entr" presetSubtype="16" fill="hold" grpId="1" nodeType="withEffect">
                                  <p:stCondLst>
                                    <p:cond delay="0"/>
                                  </p:stCondLst>
                                  <p:childTnLst>
                                    <p:set>
                                      <p:cBhvr>
                                        <p:cTn id="17" dur="1" fill="hold">
                                          <p:stCondLst>
                                            <p:cond delay="0"/>
                                          </p:stCondLst>
                                        </p:cTn>
                                        <p:tgtEl>
                                          <p:spTgt spid="73731">
                                            <p:txEl>
                                              <p:pRg st="3" end="3"/>
                                            </p:txEl>
                                          </p:spTgt>
                                        </p:tgtEl>
                                        <p:attrNameLst>
                                          <p:attrName>style.visibility</p:attrName>
                                        </p:attrNameLst>
                                      </p:cBhvr>
                                      <p:to>
                                        <p:strVal val="visible"/>
                                      </p:to>
                                    </p:set>
                                    <p:animEffect transition="in" filter="circle(in)">
                                      <p:cBhvr>
                                        <p:cTn id="18" dur="2000"/>
                                        <p:tgtEl>
                                          <p:spTgt spid="73731">
                                            <p:txEl>
                                              <p:pRg st="3" end="3"/>
                                            </p:txEl>
                                          </p:spTgt>
                                        </p:tgtEl>
                                      </p:cBhvr>
                                    </p:animEffect>
                                  </p:childTnLst>
                                </p:cTn>
                              </p:par>
                              <p:par>
                                <p:cTn id="19" presetID="6" presetClass="entr" presetSubtype="16" fill="hold" grpId="1" nodeType="withEffect">
                                  <p:stCondLst>
                                    <p:cond delay="0"/>
                                  </p:stCondLst>
                                  <p:childTnLst>
                                    <p:set>
                                      <p:cBhvr>
                                        <p:cTn id="20" dur="1" fill="hold">
                                          <p:stCondLst>
                                            <p:cond delay="0"/>
                                          </p:stCondLst>
                                        </p:cTn>
                                        <p:tgtEl>
                                          <p:spTgt spid="73731">
                                            <p:txEl>
                                              <p:pRg st="4" end="4"/>
                                            </p:txEl>
                                          </p:spTgt>
                                        </p:tgtEl>
                                        <p:attrNameLst>
                                          <p:attrName>style.visibility</p:attrName>
                                        </p:attrNameLst>
                                      </p:cBhvr>
                                      <p:to>
                                        <p:strVal val="visible"/>
                                      </p:to>
                                    </p:set>
                                    <p:animEffect transition="in" filter="circle(in)">
                                      <p:cBhvr>
                                        <p:cTn id="21" dur="2000"/>
                                        <p:tgtEl>
                                          <p:spTgt spid="73731">
                                            <p:txEl>
                                              <p:pRg st="4" end="4"/>
                                            </p:txEl>
                                          </p:spTgt>
                                        </p:tgtEl>
                                      </p:cBhvr>
                                    </p:animEffect>
                                  </p:childTnLst>
                                </p:cTn>
                              </p:par>
                              <p:par>
                                <p:cTn id="22" presetID="6" presetClass="entr" presetSubtype="16" fill="hold" grpId="1" nodeType="withEffect">
                                  <p:stCondLst>
                                    <p:cond delay="0"/>
                                  </p:stCondLst>
                                  <p:childTnLst>
                                    <p:set>
                                      <p:cBhvr>
                                        <p:cTn id="23" dur="1" fill="hold">
                                          <p:stCondLst>
                                            <p:cond delay="0"/>
                                          </p:stCondLst>
                                        </p:cTn>
                                        <p:tgtEl>
                                          <p:spTgt spid="73731">
                                            <p:txEl>
                                              <p:pRg st="5" end="5"/>
                                            </p:txEl>
                                          </p:spTgt>
                                        </p:tgtEl>
                                        <p:attrNameLst>
                                          <p:attrName>style.visibility</p:attrName>
                                        </p:attrNameLst>
                                      </p:cBhvr>
                                      <p:to>
                                        <p:strVal val="visible"/>
                                      </p:to>
                                    </p:set>
                                    <p:animEffect transition="in" filter="circle(in)">
                                      <p:cBhvr>
                                        <p:cTn id="24" dur="2000"/>
                                        <p:tgtEl>
                                          <p:spTgt spid="73731">
                                            <p:txEl>
                                              <p:pRg st="5" end="5"/>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6" presetClass="entr" presetSubtype="16" fill="hold" grpId="1" nodeType="clickEffect">
                                  <p:stCondLst>
                                    <p:cond delay="0"/>
                                  </p:stCondLst>
                                  <p:childTnLst>
                                    <p:set>
                                      <p:cBhvr>
                                        <p:cTn id="28" dur="1" fill="hold">
                                          <p:stCondLst>
                                            <p:cond delay="0"/>
                                          </p:stCondLst>
                                        </p:cTn>
                                        <p:tgtEl>
                                          <p:spTgt spid="73731">
                                            <p:txEl>
                                              <p:pRg st="6" end="6"/>
                                            </p:txEl>
                                          </p:spTgt>
                                        </p:tgtEl>
                                        <p:attrNameLst>
                                          <p:attrName>style.visibility</p:attrName>
                                        </p:attrNameLst>
                                      </p:cBhvr>
                                      <p:to>
                                        <p:strVal val="visible"/>
                                      </p:to>
                                    </p:set>
                                    <p:animEffect transition="in" filter="circle(in)">
                                      <p:cBhvr>
                                        <p:cTn id="29" dur="2000"/>
                                        <p:tgtEl>
                                          <p:spTgt spid="73731">
                                            <p:txEl>
                                              <p:pRg st="6" end="6"/>
                                            </p:txEl>
                                          </p:spTgt>
                                        </p:tgtEl>
                                      </p:cBhvr>
                                    </p:animEffect>
                                  </p:childTnLst>
                                </p:cTn>
                              </p:par>
                              <p:par>
                                <p:cTn id="30" presetID="6" presetClass="entr" presetSubtype="16" fill="hold" grpId="1" nodeType="withEffect">
                                  <p:stCondLst>
                                    <p:cond delay="0"/>
                                  </p:stCondLst>
                                  <p:childTnLst>
                                    <p:set>
                                      <p:cBhvr>
                                        <p:cTn id="31" dur="1" fill="hold">
                                          <p:stCondLst>
                                            <p:cond delay="0"/>
                                          </p:stCondLst>
                                        </p:cTn>
                                        <p:tgtEl>
                                          <p:spTgt spid="73731">
                                            <p:txEl>
                                              <p:pRg st="7" end="7"/>
                                            </p:txEl>
                                          </p:spTgt>
                                        </p:tgtEl>
                                        <p:attrNameLst>
                                          <p:attrName>style.visibility</p:attrName>
                                        </p:attrNameLst>
                                      </p:cBhvr>
                                      <p:to>
                                        <p:strVal val="visible"/>
                                      </p:to>
                                    </p:set>
                                    <p:animEffect transition="in" filter="circle(in)">
                                      <p:cBhvr>
                                        <p:cTn id="32" dur="2000"/>
                                        <p:tgtEl>
                                          <p:spTgt spid="73731">
                                            <p:txEl>
                                              <p:pRg st="7" end="7"/>
                                            </p:txEl>
                                          </p:spTgt>
                                        </p:tgtEl>
                                      </p:cBhvr>
                                    </p:animEffect>
                                  </p:childTnLst>
                                </p:cTn>
                              </p:par>
                              <p:par>
                                <p:cTn id="33" presetID="6" presetClass="entr" presetSubtype="16" fill="hold" grpId="1" nodeType="withEffect">
                                  <p:stCondLst>
                                    <p:cond delay="0"/>
                                  </p:stCondLst>
                                  <p:childTnLst>
                                    <p:set>
                                      <p:cBhvr>
                                        <p:cTn id="34" dur="1" fill="hold">
                                          <p:stCondLst>
                                            <p:cond delay="0"/>
                                          </p:stCondLst>
                                        </p:cTn>
                                        <p:tgtEl>
                                          <p:spTgt spid="73731">
                                            <p:txEl>
                                              <p:pRg st="8" end="8"/>
                                            </p:txEl>
                                          </p:spTgt>
                                        </p:tgtEl>
                                        <p:attrNameLst>
                                          <p:attrName>style.visibility</p:attrName>
                                        </p:attrNameLst>
                                      </p:cBhvr>
                                      <p:to>
                                        <p:strVal val="visible"/>
                                      </p:to>
                                    </p:set>
                                    <p:animEffect transition="in" filter="circle(in)">
                                      <p:cBhvr>
                                        <p:cTn id="35" dur="2000"/>
                                        <p:tgtEl>
                                          <p:spTgt spid="73731">
                                            <p:txEl>
                                              <p:pRg st="8" end="8"/>
                                            </p:txEl>
                                          </p:spTgt>
                                        </p:tgtEl>
                                      </p:cBhvr>
                                    </p:animEffect>
                                  </p:childTnLst>
                                </p:cTn>
                              </p:par>
                              <p:par>
                                <p:cTn id="36" presetID="6" presetClass="entr" presetSubtype="16" fill="hold" grpId="1" nodeType="withEffect">
                                  <p:stCondLst>
                                    <p:cond delay="0"/>
                                  </p:stCondLst>
                                  <p:childTnLst>
                                    <p:set>
                                      <p:cBhvr>
                                        <p:cTn id="37" dur="1" fill="hold">
                                          <p:stCondLst>
                                            <p:cond delay="0"/>
                                          </p:stCondLst>
                                        </p:cTn>
                                        <p:tgtEl>
                                          <p:spTgt spid="73731">
                                            <p:txEl>
                                              <p:pRg st="9" end="9"/>
                                            </p:txEl>
                                          </p:spTgt>
                                        </p:tgtEl>
                                        <p:attrNameLst>
                                          <p:attrName>style.visibility</p:attrName>
                                        </p:attrNameLst>
                                      </p:cBhvr>
                                      <p:to>
                                        <p:strVal val="visible"/>
                                      </p:to>
                                    </p:set>
                                    <p:animEffect transition="in" filter="circle(in)">
                                      <p:cBhvr>
                                        <p:cTn id="38" dur="2000"/>
                                        <p:tgtEl>
                                          <p:spTgt spid="73731">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3731" grpId="1" build="p"/>
    </p:bldLst>
  </p:timing>
</p:sld>
</file>

<file path=ppt/slides/slide16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4754" name="Rectangle 2"/>
          <p:cNvSpPr>
            <a:spLocks noGrp="1" noChangeArrowheads="1"/>
          </p:cNvSpPr>
          <p:nvPr>
            <p:ph type="title"/>
          </p:nvPr>
        </p:nvSpPr>
        <p:spPr/>
        <p:txBody>
          <a:bodyPr lIns="90488" tIns="44450" rIns="90488" bIns="44450" anchor="ctr"/>
          <a:lstStyle/>
          <a:p>
            <a:pPr eaLnBrk="1" hangingPunct="1"/>
            <a:r>
              <a:rPr lang="en-GB" sz="2800" b="1"/>
              <a:t>The Introduction</a:t>
            </a:r>
          </a:p>
        </p:txBody>
      </p:sp>
      <p:sp>
        <p:nvSpPr>
          <p:cNvPr id="74755" name="Rectangle 3"/>
          <p:cNvSpPr>
            <a:spLocks noGrp="1" noChangeArrowheads="1"/>
          </p:cNvSpPr>
          <p:nvPr>
            <p:ph type="body" sz="half" idx="1"/>
          </p:nvPr>
        </p:nvSpPr>
        <p:spPr>
          <a:xfrm>
            <a:off x="395536" y="1700808"/>
            <a:ext cx="4159250" cy="4114800"/>
          </a:xfrm>
        </p:spPr>
        <p:txBody>
          <a:bodyPr lIns="90488" tIns="44450" rIns="90488" bIns="44450">
            <a:normAutofit fontScale="85000" lnSpcReduction="20000"/>
          </a:bodyPr>
          <a:lstStyle/>
          <a:p>
            <a:pPr eaLnBrk="1" hangingPunct="1"/>
            <a:r>
              <a:rPr lang="en-GB" sz="2500" dirty="0">
                <a:solidFill>
                  <a:srgbClr val="FFFF00"/>
                </a:solidFill>
              </a:rPr>
              <a:t>Why this topic</a:t>
            </a:r>
          </a:p>
          <a:p>
            <a:pPr eaLnBrk="1" hangingPunct="1"/>
            <a:r>
              <a:rPr lang="en-GB" sz="2500" dirty="0"/>
              <a:t>Your research approach</a:t>
            </a:r>
          </a:p>
          <a:p>
            <a:pPr eaLnBrk="1" hangingPunct="1"/>
            <a:r>
              <a:rPr lang="en-GB" sz="2500" dirty="0">
                <a:solidFill>
                  <a:srgbClr val="FFFF00"/>
                </a:solidFill>
              </a:rPr>
              <a:t>Aims and objectives / hypotheses</a:t>
            </a:r>
          </a:p>
          <a:p>
            <a:pPr eaLnBrk="1" hangingPunct="1"/>
            <a:r>
              <a:rPr lang="en-GB" sz="2500" dirty="0"/>
              <a:t>Link into the next chapter (All chapters should link conclusion of previous with intro. of next</a:t>
            </a:r>
            <a:r>
              <a:rPr lang="en-GB" sz="2500" dirty="0" smtClean="0"/>
              <a:t>)</a:t>
            </a:r>
          </a:p>
          <a:p>
            <a:pPr eaLnBrk="1" hangingPunct="1"/>
            <a:r>
              <a:rPr lang="en-GB" sz="2500" dirty="0" smtClean="0">
                <a:solidFill>
                  <a:srgbClr val="FFFF00"/>
                </a:solidFill>
              </a:rPr>
              <a:t>Some engineering courses (E.g. University of Loughborough, 2019) suggest students include a flow chart of how the chapters fit together and why.</a:t>
            </a:r>
            <a:endParaRPr lang="en-GB" sz="2500" dirty="0">
              <a:solidFill>
                <a:srgbClr val="FFFF00"/>
              </a:solidFill>
            </a:endParaRPr>
          </a:p>
        </p:txBody>
      </p:sp>
      <p:sp>
        <p:nvSpPr>
          <p:cNvPr id="23555" name="Footer Placeholder 5"/>
          <p:cNvSpPr>
            <a:spLocks noGrp="1"/>
          </p:cNvSpPr>
          <p:nvPr>
            <p:ph type="ftr" sz="quarter" idx="11"/>
          </p:nvPr>
        </p:nvSpPr>
        <p:spPr>
          <a:noFill/>
        </p:spPr>
        <p:txBody>
          <a:bodyPr/>
          <a:lstStyle/>
          <a:p>
            <a:r>
              <a:rPr lang="en-GB" smtClean="0"/>
              <a:t>CH2021 postgraduate</a:t>
            </a:r>
            <a:endParaRPr lang="en-GB"/>
          </a:p>
        </p:txBody>
      </p:sp>
      <p:sp>
        <p:nvSpPr>
          <p:cNvPr id="23556" name="Slide Number Placeholder 6"/>
          <p:cNvSpPr>
            <a:spLocks noGrp="1"/>
          </p:cNvSpPr>
          <p:nvPr>
            <p:ph type="sldNum" sz="quarter" idx="12"/>
          </p:nvPr>
        </p:nvSpPr>
        <p:spPr>
          <a:noFill/>
        </p:spPr>
        <p:txBody>
          <a:bodyPr/>
          <a:lstStyle/>
          <a:p>
            <a:fld id="{D2A15D66-01C3-48F7-A25E-6737DE3DF1F1}" type="slidenum">
              <a:rPr lang="en-GB" smtClean="0"/>
              <a:pPr/>
              <a:t>168</a:t>
            </a:fld>
            <a:endParaRPr lang="en-GB"/>
          </a:p>
        </p:txBody>
      </p:sp>
      <p:sp>
        <p:nvSpPr>
          <p:cNvPr id="7" name="ClipArt Placeholder 6"/>
          <p:cNvSpPr>
            <a:spLocks noGrp="1"/>
          </p:cNvSpPr>
          <p:nvPr>
            <p:ph type="clipArt" sz="half" idx="2"/>
          </p:nvPr>
        </p:nvSpPr>
        <p:spPr/>
      </p:sp>
      <p:pic>
        <p:nvPicPr>
          <p:cNvPr id="2" name="Picture 4" descr="http://chestofbooks.com/flora-plants/mushrooms/Distinguish-Edible-Toadstools-Mushrooms/images/Introduction.jpg"/>
          <p:cNvPicPr>
            <a:picLocks noChangeAspect="1" noChangeArrowheads="1"/>
          </p:cNvPicPr>
          <p:nvPr/>
        </p:nvPicPr>
        <p:blipFill>
          <a:blip r:embed="rId3" cstate="print"/>
          <a:srcRect/>
          <a:stretch>
            <a:fillRect/>
          </a:stretch>
        </p:blipFill>
        <p:spPr bwMode="auto">
          <a:xfrm>
            <a:off x="4716016" y="2276872"/>
            <a:ext cx="4211337" cy="3240360"/>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4754"/>
                                        </p:tgtEl>
                                        <p:attrNameLst>
                                          <p:attrName>style.visibility</p:attrName>
                                        </p:attrNameLst>
                                      </p:cBhvr>
                                      <p:to>
                                        <p:strVal val="visible"/>
                                      </p:to>
                                    </p:set>
                                    <p:animEffect transition="in" filter="fade">
                                      <p:cBhvr>
                                        <p:cTn id="7" dur="2000"/>
                                        <p:tgtEl>
                                          <p:spTgt spid="7475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4755">
                                            <p:txEl>
                                              <p:pRg st="0" end="0"/>
                                            </p:txEl>
                                          </p:spTgt>
                                        </p:tgtEl>
                                        <p:attrNameLst>
                                          <p:attrName>style.visibility</p:attrName>
                                        </p:attrNameLst>
                                      </p:cBhvr>
                                      <p:to>
                                        <p:strVal val="visible"/>
                                      </p:to>
                                    </p:set>
                                    <p:animEffect transition="in" filter="fade">
                                      <p:cBhvr>
                                        <p:cTn id="10" dur="2000"/>
                                        <p:tgtEl>
                                          <p:spTgt spid="74755">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74755">
                                            <p:txEl>
                                              <p:pRg st="1" end="1"/>
                                            </p:txEl>
                                          </p:spTgt>
                                        </p:tgtEl>
                                        <p:attrNameLst>
                                          <p:attrName>style.visibility</p:attrName>
                                        </p:attrNameLst>
                                      </p:cBhvr>
                                      <p:to>
                                        <p:strVal val="visible"/>
                                      </p:to>
                                    </p:set>
                                    <p:animEffect transition="in" filter="fade">
                                      <p:cBhvr>
                                        <p:cTn id="15" dur="2000"/>
                                        <p:tgtEl>
                                          <p:spTgt spid="74755">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74755">
                                            <p:txEl>
                                              <p:pRg st="2" end="2"/>
                                            </p:txEl>
                                          </p:spTgt>
                                        </p:tgtEl>
                                        <p:attrNameLst>
                                          <p:attrName>style.visibility</p:attrName>
                                        </p:attrNameLst>
                                      </p:cBhvr>
                                      <p:to>
                                        <p:strVal val="visible"/>
                                      </p:to>
                                    </p:set>
                                    <p:animEffect transition="in" filter="fade">
                                      <p:cBhvr>
                                        <p:cTn id="20" dur="2000"/>
                                        <p:tgtEl>
                                          <p:spTgt spid="74755">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74755">
                                            <p:txEl>
                                              <p:pRg st="3" end="3"/>
                                            </p:txEl>
                                          </p:spTgt>
                                        </p:tgtEl>
                                        <p:attrNameLst>
                                          <p:attrName>style.visibility</p:attrName>
                                        </p:attrNameLst>
                                      </p:cBhvr>
                                      <p:to>
                                        <p:strVal val="visible"/>
                                      </p:to>
                                    </p:set>
                                    <p:animEffect transition="in" filter="fade">
                                      <p:cBhvr>
                                        <p:cTn id="25" dur="2000"/>
                                        <p:tgtEl>
                                          <p:spTgt spid="74755">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74755">
                                            <p:txEl>
                                              <p:pRg st="4" end="4"/>
                                            </p:txEl>
                                          </p:spTgt>
                                        </p:tgtEl>
                                        <p:attrNameLst>
                                          <p:attrName>style.visibility</p:attrName>
                                        </p:attrNameLst>
                                      </p:cBhvr>
                                      <p:to>
                                        <p:strVal val="visible"/>
                                      </p:to>
                                    </p:set>
                                    <p:animEffect transition="in" filter="fade">
                                      <p:cBhvr>
                                        <p:cTn id="30" dur="2000"/>
                                        <p:tgtEl>
                                          <p:spTgt spid="7475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4754" grpId="0"/>
      <p:bldP spid="74755" grpId="0" build="p"/>
    </p:bldLst>
  </p:timing>
</p:sld>
</file>

<file path=ppt/slides/slide16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5778" name="Rectangle 2"/>
          <p:cNvSpPr>
            <a:spLocks noGrp="1" noChangeArrowheads="1"/>
          </p:cNvSpPr>
          <p:nvPr>
            <p:ph type="title"/>
          </p:nvPr>
        </p:nvSpPr>
        <p:spPr/>
        <p:txBody>
          <a:bodyPr lIns="90488" tIns="44450" rIns="90488" bIns="44450" anchor="ctr"/>
          <a:lstStyle/>
          <a:p>
            <a:pPr eaLnBrk="1" hangingPunct="1"/>
            <a:r>
              <a:rPr lang="en-GB" sz="2800" b="1"/>
              <a:t>The Literature Review</a:t>
            </a:r>
          </a:p>
        </p:txBody>
      </p:sp>
      <p:sp>
        <p:nvSpPr>
          <p:cNvPr id="75779" name="Rectangle 3"/>
          <p:cNvSpPr>
            <a:spLocks noGrp="1" noChangeArrowheads="1"/>
          </p:cNvSpPr>
          <p:nvPr>
            <p:ph sz="half" idx="1"/>
          </p:nvPr>
        </p:nvSpPr>
        <p:spPr>
          <a:xfrm>
            <a:off x="419100" y="1196752"/>
            <a:ext cx="8305800" cy="4114800"/>
          </a:xfrm>
        </p:spPr>
        <p:txBody>
          <a:bodyPr lIns="90488" tIns="44450" rIns="90488" bIns="44450"/>
          <a:lstStyle/>
          <a:p>
            <a:pPr eaLnBrk="1" hangingPunct="1">
              <a:lnSpc>
                <a:spcPct val="90000"/>
              </a:lnSpc>
            </a:pPr>
            <a:r>
              <a:rPr lang="en-GB" sz="2500" dirty="0"/>
              <a:t>What do we already know about the topic?</a:t>
            </a:r>
          </a:p>
          <a:p>
            <a:pPr eaLnBrk="1" hangingPunct="1">
              <a:lnSpc>
                <a:spcPct val="90000"/>
              </a:lnSpc>
            </a:pPr>
            <a:r>
              <a:rPr lang="en-GB" sz="2500" dirty="0">
                <a:solidFill>
                  <a:srgbClr val="FFFF00"/>
                </a:solidFill>
              </a:rPr>
              <a:t>What do you have to say critically about what is already known?</a:t>
            </a:r>
          </a:p>
          <a:p>
            <a:pPr eaLnBrk="1" hangingPunct="1">
              <a:lnSpc>
                <a:spcPct val="90000"/>
              </a:lnSpc>
            </a:pPr>
            <a:r>
              <a:rPr lang="en-GB" sz="2500" dirty="0"/>
              <a:t>Similar studies</a:t>
            </a:r>
          </a:p>
          <a:p>
            <a:pPr eaLnBrk="1" hangingPunct="1">
              <a:lnSpc>
                <a:spcPct val="90000"/>
              </a:lnSpc>
            </a:pPr>
            <a:r>
              <a:rPr lang="en-GB" sz="2500" dirty="0">
                <a:solidFill>
                  <a:srgbClr val="FFFF00"/>
                </a:solidFill>
              </a:rPr>
              <a:t>How does your work fit into previous research?</a:t>
            </a:r>
          </a:p>
          <a:p>
            <a:pPr eaLnBrk="1" hangingPunct="1">
              <a:lnSpc>
                <a:spcPct val="90000"/>
              </a:lnSpc>
            </a:pPr>
            <a:r>
              <a:rPr lang="en-GB" sz="2500" dirty="0"/>
              <a:t>Why is your research relevant and worthwhile? (Silverman, 2000, p. 227)</a:t>
            </a:r>
          </a:p>
          <a:p>
            <a:pPr eaLnBrk="1" hangingPunct="1">
              <a:lnSpc>
                <a:spcPct val="90000"/>
              </a:lnSpc>
            </a:pPr>
            <a:r>
              <a:rPr lang="en-GB" sz="2500" dirty="0">
                <a:solidFill>
                  <a:srgbClr val="FFFF00"/>
                </a:solidFill>
              </a:rPr>
              <a:t>Be focused and critical (Do not only describe)</a:t>
            </a:r>
          </a:p>
          <a:p>
            <a:pPr eaLnBrk="1" hangingPunct="1">
              <a:lnSpc>
                <a:spcPct val="90000"/>
              </a:lnSpc>
            </a:pPr>
            <a:r>
              <a:rPr lang="en-GB" sz="2500" dirty="0"/>
              <a:t>Redraft after you have completed the other chapters</a:t>
            </a:r>
          </a:p>
        </p:txBody>
      </p:sp>
      <p:sp>
        <p:nvSpPr>
          <p:cNvPr id="141314" name="Footer Placeholder 5"/>
          <p:cNvSpPr>
            <a:spLocks noGrp="1"/>
          </p:cNvSpPr>
          <p:nvPr>
            <p:ph type="ftr" sz="quarter" idx="11"/>
          </p:nvPr>
        </p:nvSpPr>
        <p:spPr>
          <a:noFill/>
        </p:spPr>
        <p:txBody>
          <a:bodyPr/>
          <a:lstStyle/>
          <a:p>
            <a:r>
              <a:rPr lang="en-GB" smtClean="0"/>
              <a:t>CH2021 postgraduate</a:t>
            </a:r>
            <a:endParaRPr lang="en-GB"/>
          </a:p>
        </p:txBody>
      </p:sp>
      <p:sp>
        <p:nvSpPr>
          <p:cNvPr id="141315" name="Slide Number Placeholder 6"/>
          <p:cNvSpPr>
            <a:spLocks noGrp="1"/>
          </p:cNvSpPr>
          <p:nvPr>
            <p:ph type="sldNum" sz="quarter" idx="12"/>
          </p:nvPr>
        </p:nvSpPr>
        <p:spPr>
          <a:noFill/>
        </p:spPr>
        <p:txBody>
          <a:bodyPr/>
          <a:lstStyle/>
          <a:p>
            <a:fld id="{0E15E21A-860D-407B-B5DB-DCCC3FECC405}" type="slidenum">
              <a:rPr lang="en-GB" smtClean="0"/>
              <a:pPr/>
              <a:t>169</a:t>
            </a:fld>
            <a:endParaRPr lang="en-GB"/>
          </a:p>
        </p:txBody>
      </p:sp>
      <p:pic>
        <p:nvPicPr>
          <p:cNvPr id="2" name="Picture 1"/>
          <p:cNvPicPr>
            <a:picLocks noChangeAspect="1"/>
          </p:cNvPicPr>
          <p:nvPr/>
        </p:nvPicPr>
        <p:blipFill>
          <a:blip r:embed="rId3"/>
          <a:stretch>
            <a:fillRect/>
          </a:stretch>
        </p:blipFill>
        <p:spPr>
          <a:xfrm>
            <a:off x="2987824" y="4926775"/>
            <a:ext cx="2971056" cy="1677851"/>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5778"/>
                                        </p:tgtEl>
                                        <p:attrNameLst>
                                          <p:attrName>style.visibility</p:attrName>
                                        </p:attrNameLst>
                                      </p:cBhvr>
                                      <p:to>
                                        <p:strVal val="visible"/>
                                      </p:to>
                                    </p:set>
                                    <p:animEffect transition="in" filter="fade">
                                      <p:cBhvr>
                                        <p:cTn id="7" dur="2000"/>
                                        <p:tgtEl>
                                          <p:spTgt spid="7577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5779">
                                            <p:txEl>
                                              <p:pRg st="0" end="0"/>
                                            </p:txEl>
                                          </p:spTgt>
                                        </p:tgtEl>
                                        <p:attrNameLst>
                                          <p:attrName>style.visibility</p:attrName>
                                        </p:attrNameLst>
                                      </p:cBhvr>
                                      <p:to>
                                        <p:strVal val="visible"/>
                                      </p:to>
                                    </p:set>
                                    <p:animEffect transition="in" filter="fade">
                                      <p:cBhvr>
                                        <p:cTn id="10" dur="2000"/>
                                        <p:tgtEl>
                                          <p:spTgt spid="75779">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75779">
                                            <p:txEl>
                                              <p:pRg st="1" end="1"/>
                                            </p:txEl>
                                          </p:spTgt>
                                        </p:tgtEl>
                                        <p:attrNameLst>
                                          <p:attrName>style.visibility</p:attrName>
                                        </p:attrNameLst>
                                      </p:cBhvr>
                                      <p:to>
                                        <p:strVal val="visible"/>
                                      </p:to>
                                    </p:set>
                                    <p:animEffect transition="in" filter="fade">
                                      <p:cBhvr>
                                        <p:cTn id="15" dur="2000"/>
                                        <p:tgtEl>
                                          <p:spTgt spid="75779">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75779">
                                            <p:txEl>
                                              <p:pRg st="2" end="2"/>
                                            </p:txEl>
                                          </p:spTgt>
                                        </p:tgtEl>
                                        <p:attrNameLst>
                                          <p:attrName>style.visibility</p:attrName>
                                        </p:attrNameLst>
                                      </p:cBhvr>
                                      <p:to>
                                        <p:strVal val="visible"/>
                                      </p:to>
                                    </p:set>
                                    <p:animEffect transition="in" filter="fade">
                                      <p:cBhvr>
                                        <p:cTn id="20" dur="2000"/>
                                        <p:tgtEl>
                                          <p:spTgt spid="75779">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75779">
                                            <p:txEl>
                                              <p:pRg st="3" end="3"/>
                                            </p:txEl>
                                          </p:spTgt>
                                        </p:tgtEl>
                                        <p:attrNameLst>
                                          <p:attrName>style.visibility</p:attrName>
                                        </p:attrNameLst>
                                      </p:cBhvr>
                                      <p:to>
                                        <p:strVal val="visible"/>
                                      </p:to>
                                    </p:set>
                                    <p:animEffect transition="in" filter="fade">
                                      <p:cBhvr>
                                        <p:cTn id="25" dur="2000"/>
                                        <p:tgtEl>
                                          <p:spTgt spid="75779">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75779">
                                            <p:txEl>
                                              <p:pRg st="4" end="4"/>
                                            </p:txEl>
                                          </p:spTgt>
                                        </p:tgtEl>
                                        <p:attrNameLst>
                                          <p:attrName>style.visibility</p:attrName>
                                        </p:attrNameLst>
                                      </p:cBhvr>
                                      <p:to>
                                        <p:strVal val="visible"/>
                                      </p:to>
                                    </p:set>
                                    <p:animEffect transition="in" filter="fade">
                                      <p:cBhvr>
                                        <p:cTn id="30" dur="2000"/>
                                        <p:tgtEl>
                                          <p:spTgt spid="75779">
                                            <p:txEl>
                                              <p:pRg st="4" end="4"/>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75779">
                                            <p:txEl>
                                              <p:pRg st="5" end="5"/>
                                            </p:txEl>
                                          </p:spTgt>
                                        </p:tgtEl>
                                        <p:attrNameLst>
                                          <p:attrName>style.visibility</p:attrName>
                                        </p:attrNameLst>
                                      </p:cBhvr>
                                      <p:to>
                                        <p:strVal val="visible"/>
                                      </p:to>
                                    </p:set>
                                    <p:animEffect transition="in" filter="fade">
                                      <p:cBhvr>
                                        <p:cTn id="35" dur="2000"/>
                                        <p:tgtEl>
                                          <p:spTgt spid="75779">
                                            <p:txEl>
                                              <p:pRg st="5" end="5"/>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75779">
                                            <p:txEl>
                                              <p:pRg st="6" end="6"/>
                                            </p:txEl>
                                          </p:spTgt>
                                        </p:tgtEl>
                                        <p:attrNameLst>
                                          <p:attrName>style.visibility</p:attrName>
                                        </p:attrNameLst>
                                      </p:cBhvr>
                                      <p:to>
                                        <p:strVal val="visible"/>
                                      </p:to>
                                    </p:set>
                                    <p:animEffect transition="in" filter="fade">
                                      <p:cBhvr>
                                        <p:cTn id="40" dur="2000"/>
                                        <p:tgtEl>
                                          <p:spTgt spid="75779">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5778" grpId="0"/>
      <p:bldP spid="75779" grpId="0" build="p"/>
    </p:bldLst>
  </p:timing>
</p:sld>
</file>

<file path=ppt/slides/slide17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6802" name="Rectangle 2"/>
          <p:cNvSpPr>
            <a:spLocks noGrp="1" noChangeArrowheads="1"/>
          </p:cNvSpPr>
          <p:nvPr>
            <p:ph type="title"/>
          </p:nvPr>
        </p:nvSpPr>
        <p:spPr/>
        <p:txBody>
          <a:bodyPr lIns="90488" tIns="44450" rIns="90488" bIns="44450" anchor="ctr"/>
          <a:lstStyle/>
          <a:p>
            <a:pPr eaLnBrk="1" hangingPunct="1"/>
            <a:r>
              <a:rPr lang="en-GB" sz="2800" b="1"/>
              <a:t>There must be method in this madness</a:t>
            </a:r>
          </a:p>
        </p:txBody>
      </p:sp>
      <p:sp>
        <p:nvSpPr>
          <p:cNvPr id="76803" name="Rectangle 3"/>
          <p:cNvSpPr>
            <a:spLocks noGrp="1" noChangeArrowheads="1"/>
          </p:cNvSpPr>
          <p:nvPr>
            <p:ph idx="1"/>
          </p:nvPr>
        </p:nvSpPr>
        <p:spPr/>
        <p:txBody>
          <a:bodyPr lIns="90488" tIns="44450" rIns="90488" bIns="44450"/>
          <a:lstStyle/>
          <a:p>
            <a:pPr eaLnBrk="1" hangingPunct="1"/>
            <a:r>
              <a:rPr lang="en-GB" sz="2500" dirty="0">
                <a:solidFill>
                  <a:srgbClr val="FFFF00"/>
                </a:solidFill>
              </a:rPr>
              <a:t>How you acquired the data?</a:t>
            </a:r>
          </a:p>
          <a:p>
            <a:pPr eaLnBrk="1" hangingPunct="1"/>
            <a:r>
              <a:rPr lang="en-GB" sz="2500" dirty="0"/>
              <a:t>How is the data representative (sample)?</a:t>
            </a:r>
          </a:p>
          <a:p>
            <a:pPr eaLnBrk="1" hangingPunct="1"/>
            <a:r>
              <a:rPr lang="en-GB" sz="2500" dirty="0">
                <a:solidFill>
                  <a:srgbClr val="FFFF00"/>
                </a:solidFill>
              </a:rPr>
              <a:t>The methods used</a:t>
            </a:r>
          </a:p>
          <a:p>
            <a:pPr eaLnBrk="1" hangingPunct="1"/>
            <a:r>
              <a:rPr lang="en-GB" sz="2500" dirty="0"/>
              <a:t>Why these methods?</a:t>
            </a:r>
          </a:p>
          <a:p>
            <a:pPr eaLnBrk="1" hangingPunct="1"/>
            <a:r>
              <a:rPr lang="en-GB" sz="2500" dirty="0">
                <a:solidFill>
                  <a:srgbClr val="FFFF00"/>
                </a:solidFill>
              </a:rPr>
              <a:t>Your form of analysis and why</a:t>
            </a:r>
          </a:p>
          <a:p>
            <a:pPr eaLnBrk="1" hangingPunct="1"/>
            <a:r>
              <a:rPr lang="en-GB" sz="2500" dirty="0"/>
              <a:t>Why these methods and not others? Review</a:t>
            </a:r>
          </a:p>
        </p:txBody>
      </p:sp>
      <p:sp>
        <p:nvSpPr>
          <p:cNvPr id="142338" name="Footer Placeholder 4"/>
          <p:cNvSpPr>
            <a:spLocks noGrp="1"/>
          </p:cNvSpPr>
          <p:nvPr>
            <p:ph type="ftr" sz="quarter" idx="11"/>
          </p:nvPr>
        </p:nvSpPr>
        <p:spPr>
          <a:noFill/>
        </p:spPr>
        <p:txBody>
          <a:bodyPr/>
          <a:lstStyle/>
          <a:p>
            <a:r>
              <a:rPr lang="en-GB" smtClean="0"/>
              <a:t>CH2021 postgraduate</a:t>
            </a:r>
            <a:endParaRPr lang="en-GB"/>
          </a:p>
        </p:txBody>
      </p:sp>
      <p:sp>
        <p:nvSpPr>
          <p:cNvPr id="142339" name="Slide Number Placeholder 5"/>
          <p:cNvSpPr>
            <a:spLocks noGrp="1"/>
          </p:cNvSpPr>
          <p:nvPr>
            <p:ph type="sldNum" sz="quarter" idx="12"/>
          </p:nvPr>
        </p:nvSpPr>
        <p:spPr>
          <a:noFill/>
        </p:spPr>
        <p:txBody>
          <a:bodyPr/>
          <a:lstStyle/>
          <a:p>
            <a:fld id="{1ED6B98D-D828-42FE-8057-519171B1A79E}" type="slidenum">
              <a:rPr lang="en-GB" smtClean="0"/>
              <a:pPr/>
              <a:t>170</a:t>
            </a:fld>
            <a:endParaRPr lang="en-GB"/>
          </a:p>
        </p:txBody>
      </p:sp>
      <p:pic>
        <p:nvPicPr>
          <p:cNvPr id="2" name="Picture 1"/>
          <p:cNvPicPr>
            <a:picLocks noChangeAspect="1"/>
          </p:cNvPicPr>
          <p:nvPr/>
        </p:nvPicPr>
        <p:blipFill>
          <a:blip r:embed="rId3"/>
          <a:stretch>
            <a:fillRect/>
          </a:stretch>
        </p:blipFill>
        <p:spPr>
          <a:xfrm>
            <a:off x="2957314" y="4681077"/>
            <a:ext cx="3229372" cy="2106112"/>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6802"/>
                                        </p:tgtEl>
                                        <p:attrNameLst>
                                          <p:attrName>style.visibility</p:attrName>
                                        </p:attrNameLst>
                                      </p:cBhvr>
                                      <p:to>
                                        <p:strVal val="visible"/>
                                      </p:to>
                                    </p:set>
                                    <p:animEffect transition="in" filter="fade">
                                      <p:cBhvr>
                                        <p:cTn id="7" dur="2000"/>
                                        <p:tgtEl>
                                          <p:spTgt spid="7680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6803">
                                            <p:txEl>
                                              <p:pRg st="0" end="0"/>
                                            </p:txEl>
                                          </p:spTgt>
                                        </p:tgtEl>
                                        <p:attrNameLst>
                                          <p:attrName>style.visibility</p:attrName>
                                        </p:attrNameLst>
                                      </p:cBhvr>
                                      <p:to>
                                        <p:strVal val="visible"/>
                                      </p:to>
                                    </p:set>
                                    <p:animEffect transition="in" filter="fade">
                                      <p:cBhvr>
                                        <p:cTn id="10" dur="2000"/>
                                        <p:tgtEl>
                                          <p:spTgt spid="7680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76803">
                                            <p:txEl>
                                              <p:pRg st="1" end="1"/>
                                            </p:txEl>
                                          </p:spTgt>
                                        </p:tgtEl>
                                        <p:attrNameLst>
                                          <p:attrName>style.visibility</p:attrName>
                                        </p:attrNameLst>
                                      </p:cBhvr>
                                      <p:to>
                                        <p:strVal val="visible"/>
                                      </p:to>
                                    </p:set>
                                    <p:animEffect transition="in" filter="fade">
                                      <p:cBhvr>
                                        <p:cTn id="15" dur="2000"/>
                                        <p:tgtEl>
                                          <p:spTgt spid="7680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76803">
                                            <p:txEl>
                                              <p:pRg st="2" end="2"/>
                                            </p:txEl>
                                          </p:spTgt>
                                        </p:tgtEl>
                                        <p:attrNameLst>
                                          <p:attrName>style.visibility</p:attrName>
                                        </p:attrNameLst>
                                      </p:cBhvr>
                                      <p:to>
                                        <p:strVal val="visible"/>
                                      </p:to>
                                    </p:set>
                                    <p:animEffect transition="in" filter="fade">
                                      <p:cBhvr>
                                        <p:cTn id="20" dur="2000"/>
                                        <p:tgtEl>
                                          <p:spTgt spid="7680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76803">
                                            <p:txEl>
                                              <p:pRg st="3" end="3"/>
                                            </p:txEl>
                                          </p:spTgt>
                                        </p:tgtEl>
                                        <p:attrNameLst>
                                          <p:attrName>style.visibility</p:attrName>
                                        </p:attrNameLst>
                                      </p:cBhvr>
                                      <p:to>
                                        <p:strVal val="visible"/>
                                      </p:to>
                                    </p:set>
                                    <p:animEffect transition="in" filter="fade">
                                      <p:cBhvr>
                                        <p:cTn id="25" dur="2000"/>
                                        <p:tgtEl>
                                          <p:spTgt spid="76803">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76803">
                                            <p:txEl>
                                              <p:pRg st="4" end="4"/>
                                            </p:txEl>
                                          </p:spTgt>
                                        </p:tgtEl>
                                        <p:attrNameLst>
                                          <p:attrName>style.visibility</p:attrName>
                                        </p:attrNameLst>
                                      </p:cBhvr>
                                      <p:to>
                                        <p:strVal val="visible"/>
                                      </p:to>
                                    </p:set>
                                    <p:animEffect transition="in" filter="fade">
                                      <p:cBhvr>
                                        <p:cTn id="30" dur="2000"/>
                                        <p:tgtEl>
                                          <p:spTgt spid="76803">
                                            <p:txEl>
                                              <p:pRg st="4" end="4"/>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76803">
                                            <p:txEl>
                                              <p:pRg st="5" end="5"/>
                                            </p:txEl>
                                          </p:spTgt>
                                        </p:tgtEl>
                                        <p:attrNameLst>
                                          <p:attrName>style.visibility</p:attrName>
                                        </p:attrNameLst>
                                      </p:cBhvr>
                                      <p:to>
                                        <p:strVal val="visible"/>
                                      </p:to>
                                    </p:set>
                                    <p:animEffect transition="in" filter="fade">
                                      <p:cBhvr>
                                        <p:cTn id="35" dur="2000"/>
                                        <p:tgtEl>
                                          <p:spTgt spid="7680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6802" grpId="0"/>
      <p:bldP spid="76803" grpId="0" build="p"/>
    </p:bldLst>
  </p:timing>
</p:sld>
</file>

<file path=ppt/slides/slide17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7826" name="Rectangle 2"/>
          <p:cNvSpPr>
            <a:spLocks noGrp="1" noChangeArrowheads="1"/>
          </p:cNvSpPr>
          <p:nvPr>
            <p:ph type="title"/>
          </p:nvPr>
        </p:nvSpPr>
        <p:spPr>
          <a:xfrm>
            <a:off x="1481599" y="0"/>
            <a:ext cx="6905625" cy="917575"/>
          </a:xfrm>
        </p:spPr>
        <p:txBody>
          <a:bodyPr lIns="90488" tIns="44450" rIns="90488" bIns="44450" anchor="ctr"/>
          <a:lstStyle/>
          <a:p>
            <a:pPr eaLnBrk="1" hangingPunct="1"/>
            <a:r>
              <a:rPr lang="en-GB" sz="2800" b="1" dirty="0"/>
              <a:t>Data </a:t>
            </a:r>
            <a:r>
              <a:rPr lang="en-GB" sz="2800" b="1" dirty="0" smtClean="0"/>
              <a:t>analysis/evaluation/discussion</a:t>
            </a:r>
            <a:endParaRPr lang="en-GB" sz="2800" b="1" dirty="0"/>
          </a:p>
        </p:txBody>
      </p:sp>
      <p:sp>
        <p:nvSpPr>
          <p:cNvPr id="77827" name="Rectangle 3"/>
          <p:cNvSpPr>
            <a:spLocks noGrp="1" noChangeArrowheads="1"/>
          </p:cNvSpPr>
          <p:nvPr>
            <p:ph idx="1"/>
          </p:nvPr>
        </p:nvSpPr>
        <p:spPr>
          <a:xfrm>
            <a:off x="396021" y="962025"/>
            <a:ext cx="4538390" cy="5415589"/>
          </a:xfrm>
        </p:spPr>
        <p:txBody>
          <a:bodyPr lIns="90488" tIns="44450" rIns="90488" bIns="44450">
            <a:normAutofit fontScale="92500" lnSpcReduction="20000"/>
          </a:bodyPr>
          <a:lstStyle/>
          <a:p>
            <a:pPr eaLnBrk="1" hangingPunct="1">
              <a:lnSpc>
                <a:spcPct val="90000"/>
              </a:lnSpc>
            </a:pPr>
            <a:r>
              <a:rPr lang="en-GB" sz="2500" dirty="0"/>
              <a:t>Introduction</a:t>
            </a:r>
          </a:p>
          <a:p>
            <a:pPr lvl="1" eaLnBrk="1" hangingPunct="1">
              <a:lnSpc>
                <a:spcPct val="90000"/>
              </a:lnSpc>
            </a:pPr>
            <a:r>
              <a:rPr lang="en-GB" sz="2100" dirty="0">
                <a:solidFill>
                  <a:srgbClr val="FFFF00"/>
                </a:solidFill>
              </a:rPr>
              <a:t>Set the scene and link to previous chapter</a:t>
            </a:r>
          </a:p>
          <a:p>
            <a:pPr lvl="1" eaLnBrk="1" hangingPunct="1">
              <a:lnSpc>
                <a:spcPct val="90000"/>
              </a:lnSpc>
            </a:pPr>
            <a:r>
              <a:rPr lang="en-GB" sz="2100" dirty="0">
                <a:solidFill>
                  <a:srgbClr val="FFFF00"/>
                </a:solidFill>
              </a:rPr>
              <a:t>What is the chapter addressing and link to objectives</a:t>
            </a:r>
          </a:p>
          <a:p>
            <a:pPr lvl="1" eaLnBrk="1" hangingPunct="1">
              <a:lnSpc>
                <a:spcPct val="90000"/>
              </a:lnSpc>
            </a:pPr>
            <a:r>
              <a:rPr lang="en-GB" sz="2100" dirty="0">
                <a:solidFill>
                  <a:srgbClr val="FFFF00"/>
                </a:solidFill>
              </a:rPr>
              <a:t>How does the chapter fill the gap</a:t>
            </a:r>
            <a:r>
              <a:rPr lang="en-GB" sz="2100" dirty="0" smtClean="0">
                <a:solidFill>
                  <a:srgbClr val="FFFF00"/>
                </a:solidFill>
              </a:rPr>
              <a:t>?</a:t>
            </a:r>
          </a:p>
          <a:p>
            <a:pPr marL="448056" lvl="1" indent="0" eaLnBrk="1" hangingPunct="1">
              <a:lnSpc>
                <a:spcPct val="90000"/>
              </a:lnSpc>
              <a:buNone/>
            </a:pPr>
            <a:endParaRPr lang="en-GB" sz="2100" dirty="0">
              <a:solidFill>
                <a:srgbClr val="FFFF00"/>
              </a:solidFill>
            </a:endParaRPr>
          </a:p>
          <a:p>
            <a:pPr eaLnBrk="1" hangingPunct="1">
              <a:lnSpc>
                <a:spcPct val="90000"/>
              </a:lnSpc>
            </a:pPr>
            <a:r>
              <a:rPr lang="en-GB" dirty="0"/>
              <a:t>Body</a:t>
            </a:r>
          </a:p>
          <a:p>
            <a:pPr lvl="1" eaLnBrk="1" hangingPunct="1">
              <a:lnSpc>
                <a:spcPct val="90000"/>
              </a:lnSpc>
            </a:pPr>
            <a:r>
              <a:rPr lang="en-GB" sz="2100" dirty="0">
                <a:solidFill>
                  <a:srgbClr val="FFFF00"/>
                </a:solidFill>
              </a:rPr>
              <a:t>Make one point at a time</a:t>
            </a:r>
          </a:p>
          <a:p>
            <a:pPr lvl="1" eaLnBrk="1" hangingPunct="1">
              <a:lnSpc>
                <a:spcPct val="90000"/>
              </a:lnSpc>
            </a:pPr>
            <a:r>
              <a:rPr lang="en-GB" sz="2100" u="sng" dirty="0">
                <a:solidFill>
                  <a:srgbClr val="FFFF00"/>
                </a:solidFill>
              </a:rPr>
              <a:t>Analyse</a:t>
            </a:r>
            <a:r>
              <a:rPr lang="en-GB" sz="2100" dirty="0">
                <a:solidFill>
                  <a:srgbClr val="FFFF00"/>
                </a:solidFill>
              </a:rPr>
              <a:t> and indicate limitations</a:t>
            </a:r>
          </a:p>
          <a:p>
            <a:pPr lvl="1" eaLnBrk="1" hangingPunct="1">
              <a:lnSpc>
                <a:spcPct val="90000"/>
              </a:lnSpc>
            </a:pPr>
            <a:r>
              <a:rPr lang="en-GB" sz="2100" dirty="0">
                <a:solidFill>
                  <a:srgbClr val="FFFF00"/>
                </a:solidFill>
              </a:rPr>
              <a:t>Be </a:t>
            </a:r>
            <a:r>
              <a:rPr lang="en-GB" sz="2100" dirty="0" smtClean="0">
                <a:solidFill>
                  <a:srgbClr val="FFFF00"/>
                </a:solidFill>
              </a:rPr>
              <a:t>convincing</a:t>
            </a:r>
          </a:p>
          <a:p>
            <a:pPr marL="448056" lvl="1" indent="0" eaLnBrk="1" hangingPunct="1">
              <a:lnSpc>
                <a:spcPct val="90000"/>
              </a:lnSpc>
              <a:buNone/>
            </a:pPr>
            <a:endParaRPr lang="en-GB" sz="2100" dirty="0">
              <a:solidFill>
                <a:srgbClr val="FFFF00"/>
              </a:solidFill>
            </a:endParaRPr>
          </a:p>
          <a:p>
            <a:pPr eaLnBrk="1" hangingPunct="1">
              <a:lnSpc>
                <a:spcPct val="90000"/>
              </a:lnSpc>
            </a:pPr>
            <a:r>
              <a:rPr lang="en-GB" dirty="0"/>
              <a:t>Conclusion</a:t>
            </a:r>
          </a:p>
          <a:p>
            <a:pPr lvl="1" eaLnBrk="1" hangingPunct="1">
              <a:lnSpc>
                <a:spcPct val="90000"/>
              </a:lnSpc>
            </a:pPr>
            <a:r>
              <a:rPr lang="en-GB" sz="2100" dirty="0">
                <a:solidFill>
                  <a:srgbClr val="FFFF00"/>
                </a:solidFill>
              </a:rPr>
              <a:t>What the chapter did? Questions the chapter identified? Hypotheses  / objective</a:t>
            </a:r>
          </a:p>
          <a:p>
            <a:pPr lvl="1">
              <a:lnSpc>
                <a:spcPct val="90000"/>
              </a:lnSpc>
            </a:pPr>
            <a:r>
              <a:rPr lang="en-GB" sz="1900" dirty="0" smtClean="0">
                <a:solidFill>
                  <a:srgbClr val="FFFF00"/>
                </a:solidFill>
              </a:rPr>
              <a:t>Should </a:t>
            </a:r>
            <a:r>
              <a:rPr lang="en-GB" sz="1900" dirty="0">
                <a:solidFill>
                  <a:srgbClr val="FFFF00"/>
                </a:solidFill>
              </a:rPr>
              <a:t>highlight the importance of the work.  (Haslett, 2016)</a:t>
            </a:r>
          </a:p>
        </p:txBody>
      </p:sp>
      <p:sp>
        <p:nvSpPr>
          <p:cNvPr id="143362" name="Footer Placeholder 4"/>
          <p:cNvSpPr>
            <a:spLocks noGrp="1"/>
          </p:cNvSpPr>
          <p:nvPr>
            <p:ph type="ftr" sz="quarter" idx="11"/>
          </p:nvPr>
        </p:nvSpPr>
        <p:spPr>
          <a:noFill/>
        </p:spPr>
        <p:txBody>
          <a:bodyPr/>
          <a:lstStyle/>
          <a:p>
            <a:r>
              <a:rPr lang="en-GB" smtClean="0"/>
              <a:t>CH2021 postgraduate</a:t>
            </a:r>
            <a:endParaRPr lang="en-GB"/>
          </a:p>
        </p:txBody>
      </p:sp>
      <p:sp>
        <p:nvSpPr>
          <p:cNvPr id="143363" name="Slide Number Placeholder 5"/>
          <p:cNvSpPr>
            <a:spLocks noGrp="1"/>
          </p:cNvSpPr>
          <p:nvPr>
            <p:ph type="sldNum" sz="quarter" idx="12"/>
          </p:nvPr>
        </p:nvSpPr>
        <p:spPr>
          <a:noFill/>
        </p:spPr>
        <p:txBody>
          <a:bodyPr/>
          <a:lstStyle/>
          <a:p>
            <a:fld id="{AE594E75-F2D6-4768-99B3-DA2E407BED84}" type="slidenum">
              <a:rPr lang="en-GB" smtClean="0"/>
              <a:pPr/>
              <a:t>171</a:t>
            </a:fld>
            <a:endParaRPr lang="en-GB"/>
          </a:p>
        </p:txBody>
      </p:sp>
      <p:pic>
        <p:nvPicPr>
          <p:cNvPr id="2" name="Picture 1"/>
          <p:cNvPicPr>
            <a:picLocks noChangeAspect="1"/>
          </p:cNvPicPr>
          <p:nvPr/>
        </p:nvPicPr>
        <p:blipFill>
          <a:blip r:embed="rId3"/>
          <a:stretch>
            <a:fillRect/>
          </a:stretch>
        </p:blipFill>
        <p:spPr>
          <a:xfrm rot="5400000">
            <a:off x="4649638" y="2454246"/>
            <a:ext cx="4527430" cy="2263715"/>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7826"/>
                                        </p:tgtEl>
                                        <p:attrNameLst>
                                          <p:attrName>style.visibility</p:attrName>
                                        </p:attrNameLst>
                                      </p:cBhvr>
                                      <p:to>
                                        <p:strVal val="visible"/>
                                      </p:to>
                                    </p:set>
                                    <p:animEffect transition="in" filter="fade">
                                      <p:cBhvr>
                                        <p:cTn id="7" dur="2000"/>
                                        <p:tgtEl>
                                          <p:spTgt spid="7782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7827">
                                            <p:txEl>
                                              <p:pRg st="0" end="0"/>
                                            </p:txEl>
                                          </p:spTgt>
                                        </p:tgtEl>
                                        <p:attrNameLst>
                                          <p:attrName>style.visibility</p:attrName>
                                        </p:attrNameLst>
                                      </p:cBhvr>
                                      <p:to>
                                        <p:strVal val="visible"/>
                                      </p:to>
                                    </p:set>
                                    <p:animEffect transition="in" filter="fade">
                                      <p:cBhvr>
                                        <p:cTn id="10" dur="2000"/>
                                        <p:tgtEl>
                                          <p:spTgt spid="77827">
                                            <p:txEl>
                                              <p:pRg st="0" end="0"/>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77827">
                                            <p:txEl>
                                              <p:pRg st="1" end="1"/>
                                            </p:txEl>
                                          </p:spTgt>
                                        </p:tgtEl>
                                        <p:attrNameLst>
                                          <p:attrName>style.visibility</p:attrName>
                                        </p:attrNameLst>
                                      </p:cBhvr>
                                      <p:to>
                                        <p:strVal val="visible"/>
                                      </p:to>
                                    </p:set>
                                    <p:animEffect transition="in" filter="fade">
                                      <p:cBhvr>
                                        <p:cTn id="13" dur="2000"/>
                                        <p:tgtEl>
                                          <p:spTgt spid="77827">
                                            <p:txEl>
                                              <p:pRg st="1" end="1"/>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77827">
                                            <p:txEl>
                                              <p:pRg st="2" end="2"/>
                                            </p:txEl>
                                          </p:spTgt>
                                        </p:tgtEl>
                                        <p:attrNameLst>
                                          <p:attrName>style.visibility</p:attrName>
                                        </p:attrNameLst>
                                      </p:cBhvr>
                                      <p:to>
                                        <p:strVal val="visible"/>
                                      </p:to>
                                    </p:set>
                                    <p:animEffect transition="in" filter="fade">
                                      <p:cBhvr>
                                        <p:cTn id="16" dur="2000"/>
                                        <p:tgtEl>
                                          <p:spTgt spid="77827">
                                            <p:txEl>
                                              <p:pRg st="2" end="2"/>
                                            </p:tx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77827">
                                            <p:txEl>
                                              <p:pRg st="3" end="3"/>
                                            </p:txEl>
                                          </p:spTgt>
                                        </p:tgtEl>
                                        <p:attrNameLst>
                                          <p:attrName>style.visibility</p:attrName>
                                        </p:attrNameLst>
                                      </p:cBhvr>
                                      <p:to>
                                        <p:strVal val="visible"/>
                                      </p:to>
                                    </p:set>
                                    <p:animEffect transition="in" filter="fade">
                                      <p:cBhvr>
                                        <p:cTn id="19" dur="2000"/>
                                        <p:tgtEl>
                                          <p:spTgt spid="77827">
                                            <p:txEl>
                                              <p:pRg st="3" end="3"/>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77827">
                                            <p:txEl>
                                              <p:pRg st="5" end="5"/>
                                            </p:txEl>
                                          </p:spTgt>
                                        </p:tgtEl>
                                        <p:attrNameLst>
                                          <p:attrName>style.visibility</p:attrName>
                                        </p:attrNameLst>
                                      </p:cBhvr>
                                      <p:to>
                                        <p:strVal val="visible"/>
                                      </p:to>
                                    </p:set>
                                    <p:animEffect transition="in" filter="fade">
                                      <p:cBhvr>
                                        <p:cTn id="24" dur="2000"/>
                                        <p:tgtEl>
                                          <p:spTgt spid="77827">
                                            <p:txEl>
                                              <p:pRg st="5" end="5"/>
                                            </p:tx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77827">
                                            <p:txEl>
                                              <p:pRg st="6" end="6"/>
                                            </p:txEl>
                                          </p:spTgt>
                                        </p:tgtEl>
                                        <p:attrNameLst>
                                          <p:attrName>style.visibility</p:attrName>
                                        </p:attrNameLst>
                                      </p:cBhvr>
                                      <p:to>
                                        <p:strVal val="visible"/>
                                      </p:to>
                                    </p:set>
                                    <p:animEffect transition="in" filter="fade">
                                      <p:cBhvr>
                                        <p:cTn id="27" dur="2000"/>
                                        <p:tgtEl>
                                          <p:spTgt spid="77827">
                                            <p:txEl>
                                              <p:pRg st="6" end="6"/>
                                            </p:txEl>
                                          </p:spTgt>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77827">
                                            <p:txEl>
                                              <p:pRg st="7" end="7"/>
                                            </p:txEl>
                                          </p:spTgt>
                                        </p:tgtEl>
                                        <p:attrNameLst>
                                          <p:attrName>style.visibility</p:attrName>
                                        </p:attrNameLst>
                                      </p:cBhvr>
                                      <p:to>
                                        <p:strVal val="visible"/>
                                      </p:to>
                                    </p:set>
                                    <p:animEffect transition="in" filter="fade">
                                      <p:cBhvr>
                                        <p:cTn id="30" dur="2000"/>
                                        <p:tgtEl>
                                          <p:spTgt spid="77827">
                                            <p:txEl>
                                              <p:pRg st="7" end="7"/>
                                            </p:tx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77827">
                                            <p:txEl>
                                              <p:pRg st="8" end="8"/>
                                            </p:txEl>
                                          </p:spTgt>
                                        </p:tgtEl>
                                        <p:attrNameLst>
                                          <p:attrName>style.visibility</p:attrName>
                                        </p:attrNameLst>
                                      </p:cBhvr>
                                      <p:to>
                                        <p:strVal val="visible"/>
                                      </p:to>
                                    </p:set>
                                    <p:animEffect transition="in" filter="fade">
                                      <p:cBhvr>
                                        <p:cTn id="33" dur="2000"/>
                                        <p:tgtEl>
                                          <p:spTgt spid="77827">
                                            <p:txEl>
                                              <p:pRg st="8" end="8"/>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77827">
                                            <p:txEl>
                                              <p:pRg st="10" end="10"/>
                                            </p:txEl>
                                          </p:spTgt>
                                        </p:tgtEl>
                                        <p:attrNameLst>
                                          <p:attrName>style.visibility</p:attrName>
                                        </p:attrNameLst>
                                      </p:cBhvr>
                                      <p:to>
                                        <p:strVal val="visible"/>
                                      </p:to>
                                    </p:set>
                                    <p:animEffect transition="in" filter="fade">
                                      <p:cBhvr>
                                        <p:cTn id="38" dur="2000"/>
                                        <p:tgtEl>
                                          <p:spTgt spid="77827">
                                            <p:txEl>
                                              <p:pRg st="10" end="10"/>
                                            </p:txEl>
                                          </p:spTgt>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77827">
                                            <p:txEl>
                                              <p:pRg st="11" end="11"/>
                                            </p:txEl>
                                          </p:spTgt>
                                        </p:tgtEl>
                                        <p:attrNameLst>
                                          <p:attrName>style.visibility</p:attrName>
                                        </p:attrNameLst>
                                      </p:cBhvr>
                                      <p:to>
                                        <p:strVal val="visible"/>
                                      </p:to>
                                    </p:set>
                                    <p:animEffect transition="in" filter="fade">
                                      <p:cBhvr>
                                        <p:cTn id="41" dur="2000"/>
                                        <p:tgtEl>
                                          <p:spTgt spid="77827">
                                            <p:txEl>
                                              <p:pRg st="11" end="11"/>
                                            </p:tx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77827">
                                            <p:txEl>
                                              <p:pRg st="12" end="12"/>
                                            </p:txEl>
                                          </p:spTgt>
                                        </p:tgtEl>
                                        <p:attrNameLst>
                                          <p:attrName>style.visibility</p:attrName>
                                        </p:attrNameLst>
                                      </p:cBhvr>
                                      <p:to>
                                        <p:strVal val="visible"/>
                                      </p:to>
                                    </p:set>
                                    <p:animEffect transition="in" filter="fade">
                                      <p:cBhvr>
                                        <p:cTn id="44" dur="2000"/>
                                        <p:tgtEl>
                                          <p:spTgt spid="77827">
                                            <p:txEl>
                                              <p:pRg st="12" end="1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7826" grpId="0"/>
      <p:bldP spid="77827" grpId="0" build="p"/>
    </p:bldLst>
  </p:timing>
</p:sld>
</file>

<file path=ppt/slides/slide17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8850" name="Rectangle 2"/>
          <p:cNvSpPr>
            <a:spLocks noGrp="1" noChangeArrowheads="1"/>
          </p:cNvSpPr>
          <p:nvPr>
            <p:ph type="title"/>
          </p:nvPr>
        </p:nvSpPr>
        <p:spPr>
          <a:xfrm>
            <a:off x="457200" y="-125657"/>
            <a:ext cx="7467600" cy="1143000"/>
          </a:xfrm>
        </p:spPr>
        <p:txBody>
          <a:bodyPr lIns="90488" tIns="44450" rIns="90488" bIns="44450" anchor="ctr"/>
          <a:lstStyle/>
          <a:p>
            <a:pPr eaLnBrk="1" hangingPunct="1"/>
            <a:r>
              <a:rPr lang="en-GB" sz="2800" b="1"/>
              <a:t>Conclusion</a:t>
            </a:r>
          </a:p>
        </p:txBody>
      </p:sp>
      <p:sp>
        <p:nvSpPr>
          <p:cNvPr id="78851" name="Rectangle 3"/>
          <p:cNvSpPr>
            <a:spLocks noGrp="1" noChangeArrowheads="1"/>
          </p:cNvSpPr>
          <p:nvPr>
            <p:ph idx="1"/>
          </p:nvPr>
        </p:nvSpPr>
        <p:spPr>
          <a:xfrm>
            <a:off x="395536" y="764704"/>
            <a:ext cx="7467600" cy="4525963"/>
          </a:xfrm>
        </p:spPr>
        <p:txBody>
          <a:bodyPr lIns="90488" tIns="44450" rIns="90488" bIns="44450"/>
          <a:lstStyle/>
          <a:p>
            <a:pPr eaLnBrk="1" hangingPunct="1"/>
            <a:r>
              <a:rPr lang="en-GB" sz="2500">
                <a:solidFill>
                  <a:srgbClr val="FFFF00"/>
                </a:solidFill>
              </a:rPr>
              <a:t>Relationship between your findings and the literature</a:t>
            </a:r>
          </a:p>
          <a:p>
            <a:pPr eaLnBrk="1" hangingPunct="1"/>
            <a:r>
              <a:rPr lang="en-GB" sz="2500"/>
              <a:t>Relate to your hypotheses / objectives</a:t>
            </a:r>
          </a:p>
          <a:p>
            <a:pPr eaLnBrk="1" hangingPunct="1"/>
            <a:r>
              <a:rPr lang="en-GB" sz="2500">
                <a:solidFill>
                  <a:srgbClr val="FFFF00"/>
                </a:solidFill>
              </a:rPr>
              <a:t>How would you change the study if you did it again?</a:t>
            </a:r>
          </a:p>
          <a:p>
            <a:pPr eaLnBrk="1" hangingPunct="1"/>
            <a:r>
              <a:rPr lang="en-GB" sz="2500"/>
              <a:t>Any implications for policy and practice</a:t>
            </a:r>
          </a:p>
          <a:p>
            <a:pPr eaLnBrk="1" hangingPunct="1"/>
            <a:r>
              <a:rPr lang="en-GB" sz="2500">
                <a:solidFill>
                  <a:srgbClr val="FFFF00"/>
                </a:solidFill>
              </a:rPr>
              <a:t>Future research directions and methods</a:t>
            </a:r>
          </a:p>
          <a:p>
            <a:pPr eaLnBrk="1" hangingPunct="1"/>
            <a:r>
              <a:rPr lang="en-GB" sz="2500"/>
              <a:t>Contextualise</a:t>
            </a:r>
          </a:p>
        </p:txBody>
      </p:sp>
      <p:sp>
        <p:nvSpPr>
          <p:cNvPr id="144386" name="Footer Placeholder 4"/>
          <p:cNvSpPr>
            <a:spLocks noGrp="1"/>
          </p:cNvSpPr>
          <p:nvPr>
            <p:ph type="ftr" sz="quarter" idx="11"/>
          </p:nvPr>
        </p:nvSpPr>
        <p:spPr>
          <a:noFill/>
        </p:spPr>
        <p:txBody>
          <a:bodyPr/>
          <a:lstStyle/>
          <a:p>
            <a:r>
              <a:rPr lang="en-GB" smtClean="0"/>
              <a:t>CH2021 postgraduate</a:t>
            </a:r>
            <a:endParaRPr lang="en-GB"/>
          </a:p>
        </p:txBody>
      </p:sp>
      <p:sp>
        <p:nvSpPr>
          <p:cNvPr id="144387" name="Slide Number Placeholder 5"/>
          <p:cNvSpPr>
            <a:spLocks noGrp="1"/>
          </p:cNvSpPr>
          <p:nvPr>
            <p:ph type="sldNum" sz="quarter" idx="12"/>
          </p:nvPr>
        </p:nvSpPr>
        <p:spPr>
          <a:noFill/>
        </p:spPr>
        <p:txBody>
          <a:bodyPr/>
          <a:lstStyle/>
          <a:p>
            <a:fld id="{7431254E-80EB-4378-9EEC-48C297DB2237}" type="slidenum">
              <a:rPr lang="en-GB" smtClean="0"/>
              <a:pPr/>
              <a:t>172</a:t>
            </a:fld>
            <a:endParaRPr lang="en-GB"/>
          </a:p>
        </p:txBody>
      </p:sp>
      <p:pic>
        <p:nvPicPr>
          <p:cNvPr id="3" name="Picture 2"/>
          <p:cNvPicPr>
            <a:picLocks noChangeAspect="1"/>
          </p:cNvPicPr>
          <p:nvPr/>
        </p:nvPicPr>
        <p:blipFill>
          <a:blip r:embed="rId3"/>
          <a:stretch>
            <a:fillRect/>
          </a:stretch>
        </p:blipFill>
        <p:spPr>
          <a:xfrm>
            <a:off x="3065253" y="4025421"/>
            <a:ext cx="4557732" cy="2530491"/>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8850"/>
                                        </p:tgtEl>
                                        <p:attrNameLst>
                                          <p:attrName>style.visibility</p:attrName>
                                        </p:attrNameLst>
                                      </p:cBhvr>
                                      <p:to>
                                        <p:strVal val="visible"/>
                                      </p:to>
                                    </p:set>
                                    <p:animEffect transition="in" filter="fade">
                                      <p:cBhvr>
                                        <p:cTn id="7" dur="2000"/>
                                        <p:tgtEl>
                                          <p:spTgt spid="7885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8851"/>
                                        </p:tgtEl>
                                        <p:attrNameLst>
                                          <p:attrName>style.visibility</p:attrName>
                                        </p:attrNameLst>
                                      </p:cBhvr>
                                      <p:to>
                                        <p:strVal val="visible"/>
                                      </p:to>
                                    </p:set>
                                    <p:animEffect transition="in" filter="fade">
                                      <p:cBhvr>
                                        <p:cTn id="10" dur="2000"/>
                                        <p:tgtEl>
                                          <p:spTgt spid="788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8850" grpId="0"/>
      <p:bldP spid="78851" grpId="0"/>
    </p:bldLst>
  </p:timing>
</p:sld>
</file>

<file path=ppt/slides/slide1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Linking chapters</a:t>
            </a:r>
          </a:p>
        </p:txBody>
      </p:sp>
      <p:sp>
        <p:nvSpPr>
          <p:cNvPr id="3" name="Content Placeholder 2"/>
          <p:cNvSpPr>
            <a:spLocks noGrp="1"/>
          </p:cNvSpPr>
          <p:nvPr>
            <p:ph idx="1"/>
          </p:nvPr>
        </p:nvSpPr>
        <p:spPr>
          <a:xfrm>
            <a:off x="457200" y="1340768"/>
            <a:ext cx="7467600" cy="4785395"/>
          </a:xfrm>
        </p:spPr>
        <p:txBody>
          <a:bodyPr>
            <a:normAutofit fontScale="92500" lnSpcReduction="10000"/>
          </a:bodyPr>
          <a:lstStyle/>
          <a:p>
            <a:r>
              <a:rPr lang="en-GB" sz="2400" dirty="0"/>
              <a:t>Start each chapter with a statement of what the chapter is about.</a:t>
            </a:r>
          </a:p>
          <a:p>
            <a:pPr lvl="1"/>
            <a:r>
              <a:rPr lang="en-GB" sz="2000" i="1" u="sng" dirty="0">
                <a:solidFill>
                  <a:srgbClr val="FFFF00"/>
                </a:solidFill>
              </a:rPr>
              <a:t>This chapter surveys the relevant literature.  It is divided into four sections. . . </a:t>
            </a:r>
          </a:p>
          <a:p>
            <a:r>
              <a:rPr lang="en-GB" sz="2400" dirty="0"/>
              <a:t>In the final paragraph of a chapter: Summarise the main points of the chapter and link them to the following chapter</a:t>
            </a:r>
          </a:p>
          <a:p>
            <a:pPr lvl="1"/>
            <a:r>
              <a:rPr lang="en-GB" sz="2000" i="1" u="sng" dirty="0">
                <a:solidFill>
                  <a:srgbClr val="FFFF00"/>
                </a:solidFill>
              </a:rPr>
              <a:t>This chapter has brought together the main findings . . . And discussed various ways of . . . The evidence suggests . . . The following chapter will address these issues in . . . </a:t>
            </a:r>
          </a:p>
          <a:p>
            <a:r>
              <a:rPr lang="en-GB" sz="2400" dirty="0"/>
              <a:t>Thread the objectives running through the </a:t>
            </a:r>
            <a:r>
              <a:rPr lang="en-GB" sz="2400" dirty="0" smtClean="0"/>
              <a:t>dissertation/thesis </a:t>
            </a:r>
            <a:r>
              <a:rPr lang="en-GB" sz="2400" dirty="0"/>
              <a:t>(introduction and Conclusion/summary to each chapter.</a:t>
            </a:r>
          </a:p>
          <a:p>
            <a:r>
              <a:rPr lang="en-GB" sz="2400" dirty="0"/>
              <a:t>Conclusion: needs to close the loop with your objectives (Haslett, 2016)</a:t>
            </a:r>
          </a:p>
        </p:txBody>
      </p:sp>
      <p:sp>
        <p:nvSpPr>
          <p:cNvPr id="4" name="Footer Placeholder 3"/>
          <p:cNvSpPr>
            <a:spLocks noGrp="1"/>
          </p:cNvSpPr>
          <p:nvPr>
            <p:ph type="ftr" sz="quarter" idx="11"/>
          </p:nvPr>
        </p:nvSpPr>
        <p:spPr/>
        <p:txBody>
          <a:bodyPr/>
          <a:lstStyle/>
          <a:p>
            <a:pPr>
              <a:defRPr/>
            </a:pPr>
            <a:r>
              <a:rPr lang="en-GB" smtClean="0"/>
              <a:t>CH2021 postgraduate</a:t>
            </a:r>
            <a:endParaRPr lang="en-GB"/>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pPr>
                <a:defRPr/>
              </a:pPr>
              <a:t>173</a:t>
            </a:fld>
            <a:endParaRPr lang="en-GB"/>
          </a:p>
        </p:txBody>
      </p:sp>
    </p:spTree>
  </p:cSld>
  <p:clrMapOvr>
    <a:masterClrMapping/>
  </p:clrMapOvr>
  <p:timing>
    <p:tnLst>
      <p:par>
        <p:cTn id="1" dur="indefinite" restart="never" nodeType="tmRoot"/>
      </p:par>
    </p:tnLst>
  </p:timing>
</p:sld>
</file>

<file path=ppt/slides/slide1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Structure </a:t>
            </a:r>
            <a:endParaRPr lang="en-GB" dirty="0"/>
          </a:p>
        </p:txBody>
      </p:sp>
      <p:sp>
        <p:nvSpPr>
          <p:cNvPr id="3" name="Content Placeholder 2"/>
          <p:cNvSpPr>
            <a:spLocks noGrp="1"/>
          </p:cNvSpPr>
          <p:nvPr>
            <p:ph idx="1"/>
          </p:nvPr>
        </p:nvSpPr>
        <p:spPr/>
        <p:txBody>
          <a:bodyPr/>
          <a:lstStyle/>
          <a:p>
            <a:r>
              <a:rPr lang="en-GB" dirty="0" smtClean="0">
                <a:hlinkClick r:id="rId2"/>
              </a:rPr>
              <a:t>Possible Structure</a:t>
            </a:r>
            <a:endParaRPr lang="en-GB" dirty="0" smtClean="0"/>
          </a:p>
          <a:p>
            <a:endParaRPr lang="en-GB" dirty="0"/>
          </a:p>
          <a:p>
            <a:r>
              <a:rPr lang="en-GB" dirty="0" smtClean="0"/>
              <a:t>Handout on Moodle.  Possible MSc structure</a:t>
            </a:r>
            <a:endParaRPr lang="en-GB" dirty="0"/>
          </a:p>
        </p:txBody>
      </p:sp>
      <p:sp>
        <p:nvSpPr>
          <p:cNvPr id="4" name="Footer Placeholder 3"/>
          <p:cNvSpPr>
            <a:spLocks noGrp="1"/>
          </p:cNvSpPr>
          <p:nvPr>
            <p:ph type="ftr" sz="quarter" idx="11"/>
          </p:nvPr>
        </p:nvSpPr>
        <p:spPr/>
        <p:txBody>
          <a:bodyPr/>
          <a:lstStyle/>
          <a:p>
            <a:pPr>
              <a:defRPr/>
            </a:pPr>
            <a:r>
              <a:rPr lang="en-GB" smtClean="0"/>
              <a:t>CH2021 postgraduate</a:t>
            </a:r>
            <a:endParaRPr lang="en-GB"/>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pPr>
                <a:defRPr/>
              </a:pPr>
              <a:t>174</a:t>
            </a:fld>
            <a:endParaRPr lang="en-GB"/>
          </a:p>
        </p:txBody>
      </p:sp>
    </p:spTree>
    <p:extLst>
      <p:ext uri="{BB962C8B-B14F-4D97-AF65-F5344CB8AC3E}">
        <p14:creationId xmlns:p14="http://schemas.microsoft.com/office/powerpoint/2010/main" val="1652512712"/>
      </p:ext>
    </p:extLst>
  </p:cSld>
  <p:clrMapOvr>
    <a:masterClrMapping/>
  </p:clrMapOvr>
  <p:timing>
    <p:tnLst>
      <p:par>
        <p:cTn id="1" dur="indefinite" restart="never" nodeType="tmRoot"/>
      </p:par>
    </p:tnLst>
  </p:timing>
</p:sld>
</file>

<file path=ppt/slides/slide1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Be SMART: </a:t>
            </a:r>
            <a:r>
              <a:rPr lang="en-GB">
                <a:solidFill>
                  <a:srgbClr val="FFFF00"/>
                </a:solidFill>
              </a:rPr>
              <a:t>Goal setting</a:t>
            </a:r>
          </a:p>
        </p:txBody>
      </p:sp>
      <p:sp>
        <p:nvSpPr>
          <p:cNvPr id="3" name="Content Placeholder 2"/>
          <p:cNvSpPr>
            <a:spLocks noGrp="1"/>
          </p:cNvSpPr>
          <p:nvPr>
            <p:ph idx="1"/>
          </p:nvPr>
        </p:nvSpPr>
        <p:spPr/>
        <p:txBody>
          <a:bodyPr/>
          <a:lstStyle/>
          <a:p>
            <a:r>
              <a:rPr lang="en-GB"/>
              <a:t>Specific: measurable and convincing</a:t>
            </a:r>
          </a:p>
          <a:p>
            <a:r>
              <a:rPr lang="en-GB"/>
              <a:t>Measurable</a:t>
            </a:r>
          </a:p>
          <a:p>
            <a:r>
              <a:rPr lang="en-GB"/>
              <a:t>Achievable</a:t>
            </a:r>
          </a:p>
          <a:p>
            <a:r>
              <a:rPr lang="en-GB"/>
              <a:t>Realistic</a:t>
            </a:r>
          </a:p>
          <a:p>
            <a:r>
              <a:rPr lang="en-GB"/>
              <a:t>Timescale</a:t>
            </a:r>
          </a:p>
          <a:p>
            <a:endParaRPr lang="en-GB"/>
          </a:p>
          <a:p>
            <a:r>
              <a:rPr lang="en-GB" sz="1600">
                <a:solidFill>
                  <a:srgbClr val="FFFF00"/>
                </a:solidFill>
              </a:rPr>
              <a:t>Murray 2011</a:t>
            </a:r>
          </a:p>
        </p:txBody>
      </p:sp>
      <p:sp>
        <p:nvSpPr>
          <p:cNvPr id="4" name="Footer Placeholder 3"/>
          <p:cNvSpPr>
            <a:spLocks noGrp="1"/>
          </p:cNvSpPr>
          <p:nvPr>
            <p:ph type="ftr" sz="quarter" idx="11"/>
          </p:nvPr>
        </p:nvSpPr>
        <p:spPr/>
        <p:txBody>
          <a:bodyPr/>
          <a:lstStyle/>
          <a:p>
            <a:pPr>
              <a:defRPr/>
            </a:pPr>
            <a:r>
              <a:rPr lang="en-GB" smtClean="0"/>
              <a:t>CH2021 postgraduate</a:t>
            </a:r>
            <a:endParaRPr lang="en-GB"/>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pPr>
                <a:defRPr/>
              </a:pPr>
              <a:t>175</a:t>
            </a:fld>
            <a:endParaRPr lang="en-GB"/>
          </a:p>
        </p:txBody>
      </p:sp>
      <p:pic>
        <p:nvPicPr>
          <p:cNvPr id="244738" name="Picture 2" descr="http://climateprogress.org/wp-content/uploads/2007/09/goal.gif"/>
          <p:cNvPicPr>
            <a:picLocks noChangeAspect="1" noChangeArrowheads="1"/>
          </p:cNvPicPr>
          <p:nvPr/>
        </p:nvPicPr>
        <p:blipFill>
          <a:blip r:embed="rId2" cstate="print"/>
          <a:srcRect/>
          <a:stretch>
            <a:fillRect/>
          </a:stretch>
        </p:blipFill>
        <p:spPr bwMode="auto">
          <a:xfrm>
            <a:off x="3923928" y="2348880"/>
            <a:ext cx="3185170" cy="3627986"/>
          </a:xfrm>
          <a:prstGeom prst="rect">
            <a:avLst/>
          </a:prstGeom>
          <a:noFill/>
        </p:spPr>
      </p:pic>
    </p:spTree>
  </p:cSld>
  <p:clrMapOvr>
    <a:masterClrMapping/>
  </p:clrMapOvr>
  <p:timing>
    <p:tnLst>
      <p:par>
        <p:cTn id="1" dur="indefinite" restart="never" nodeType="tmRoot"/>
      </p:par>
    </p:tnLst>
  </p:timing>
</p:sld>
</file>

<file path=ppt/slides/slide1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562" y="-171983"/>
            <a:ext cx="7467600" cy="1143000"/>
          </a:xfrm>
        </p:spPr>
        <p:txBody>
          <a:bodyPr/>
          <a:lstStyle/>
          <a:p>
            <a:r>
              <a:rPr lang="en-GB" dirty="0"/>
              <a:t>Exercise 1</a:t>
            </a:r>
          </a:p>
        </p:txBody>
      </p:sp>
      <p:sp>
        <p:nvSpPr>
          <p:cNvPr id="3" name="Content Placeholder 2"/>
          <p:cNvSpPr>
            <a:spLocks noGrp="1"/>
          </p:cNvSpPr>
          <p:nvPr>
            <p:ph idx="1"/>
          </p:nvPr>
        </p:nvSpPr>
        <p:spPr>
          <a:xfrm>
            <a:off x="-77637" y="819797"/>
            <a:ext cx="3137140" cy="2275935"/>
          </a:xfrm>
        </p:spPr>
        <p:txBody>
          <a:bodyPr>
            <a:normAutofit lnSpcReduction="10000"/>
          </a:bodyPr>
          <a:lstStyle/>
          <a:p>
            <a:r>
              <a:rPr lang="en-GB" dirty="0"/>
              <a:t>Good practice for dissertations at M level (pdf handout)</a:t>
            </a:r>
          </a:p>
          <a:p>
            <a:endParaRPr lang="en-GB" dirty="0"/>
          </a:p>
        </p:txBody>
      </p:sp>
      <p:sp>
        <p:nvSpPr>
          <p:cNvPr id="4" name="Footer Placeholder 3"/>
          <p:cNvSpPr>
            <a:spLocks noGrp="1"/>
          </p:cNvSpPr>
          <p:nvPr>
            <p:ph type="ftr" sz="quarter" idx="11"/>
          </p:nvPr>
        </p:nvSpPr>
        <p:spPr/>
        <p:txBody>
          <a:bodyPr/>
          <a:lstStyle/>
          <a:p>
            <a:pPr>
              <a:defRPr/>
            </a:pPr>
            <a:r>
              <a:rPr lang="en-GB" smtClean="0"/>
              <a:t>CH2021 postgraduate</a:t>
            </a:r>
            <a:endParaRPr lang="en-GB"/>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pPr>
                <a:defRPr/>
              </a:pPr>
              <a:t>176</a:t>
            </a:fld>
            <a:endParaRPr lang="en-GB"/>
          </a:p>
        </p:txBody>
      </p:sp>
      <p:pic>
        <p:nvPicPr>
          <p:cNvPr id="6" name="Picture 5"/>
          <p:cNvPicPr>
            <a:picLocks noChangeAspect="1"/>
          </p:cNvPicPr>
          <p:nvPr/>
        </p:nvPicPr>
        <p:blipFill>
          <a:blip r:embed="rId2"/>
          <a:stretch>
            <a:fillRect/>
          </a:stretch>
        </p:blipFill>
        <p:spPr>
          <a:xfrm>
            <a:off x="6098416" y="1885560"/>
            <a:ext cx="2881493" cy="4536504"/>
          </a:xfrm>
          <a:prstGeom prst="rect">
            <a:avLst/>
          </a:prstGeom>
        </p:spPr>
      </p:pic>
      <p:sp>
        <p:nvSpPr>
          <p:cNvPr id="7" name="TextBox 6"/>
          <p:cNvSpPr txBox="1"/>
          <p:nvPr/>
        </p:nvSpPr>
        <p:spPr>
          <a:xfrm>
            <a:off x="25152" y="3095732"/>
            <a:ext cx="5698976" cy="3724096"/>
          </a:xfrm>
          <a:prstGeom prst="rect">
            <a:avLst/>
          </a:prstGeom>
          <a:noFill/>
        </p:spPr>
        <p:txBody>
          <a:bodyPr wrap="square" rtlCol="0">
            <a:spAutoFit/>
          </a:bodyPr>
          <a:lstStyle/>
          <a:p>
            <a:r>
              <a:rPr lang="en-GB" sz="1800" b="1" dirty="0">
                <a:solidFill>
                  <a:srgbClr val="FFFF00"/>
                </a:solidFill>
              </a:rPr>
              <a:t>Final Assault exercise 1</a:t>
            </a:r>
          </a:p>
          <a:p>
            <a:endParaRPr lang="en-GB" sz="1800" b="1" dirty="0">
              <a:solidFill>
                <a:srgbClr val="FFFF00"/>
              </a:solidFill>
            </a:endParaRPr>
          </a:p>
          <a:p>
            <a:r>
              <a:rPr lang="en-GB" sz="1800" dirty="0">
                <a:solidFill>
                  <a:srgbClr val="FFFF00"/>
                </a:solidFill>
              </a:rPr>
              <a:t>Read through the good and bad practice in </a:t>
            </a:r>
            <a:r>
              <a:rPr lang="en-GB" sz="1800" i="1" u="sng" dirty="0">
                <a:solidFill>
                  <a:srgbClr val="FFFF00"/>
                </a:solidFill>
              </a:rPr>
              <a:t>dissertation writing (P.254-256</a:t>
            </a:r>
            <a:r>
              <a:rPr lang="en-GB" sz="1800" i="1" u="sng" dirty="0" smtClean="0">
                <a:solidFill>
                  <a:srgbClr val="FFFF00"/>
                </a:solidFill>
              </a:rPr>
              <a:t>) </a:t>
            </a:r>
            <a:r>
              <a:rPr lang="en-GB" sz="1800" i="1" u="sng" dirty="0" err="1" smtClean="0">
                <a:solidFill>
                  <a:srgbClr val="FFFF00"/>
                </a:solidFill>
              </a:rPr>
              <a:t>Biggam</a:t>
            </a:r>
            <a:r>
              <a:rPr lang="en-GB" sz="1800" i="1" u="sng" dirty="0" smtClean="0">
                <a:solidFill>
                  <a:srgbClr val="FFFF00"/>
                </a:solidFill>
              </a:rPr>
              <a:t>, 2018 4</a:t>
            </a:r>
            <a:r>
              <a:rPr lang="en-GB" sz="1800" i="1" u="sng" baseline="30000" dirty="0" smtClean="0">
                <a:solidFill>
                  <a:srgbClr val="FFFF00"/>
                </a:solidFill>
              </a:rPr>
              <a:t>th</a:t>
            </a:r>
            <a:r>
              <a:rPr lang="en-GB" sz="1800" i="1" u="sng" dirty="0" smtClean="0">
                <a:solidFill>
                  <a:srgbClr val="FFFF00"/>
                </a:solidFill>
              </a:rPr>
              <a:t> edition)</a:t>
            </a:r>
            <a:r>
              <a:rPr lang="en-GB" sz="1800" dirty="0" smtClean="0">
                <a:solidFill>
                  <a:srgbClr val="FFFF00"/>
                </a:solidFill>
              </a:rPr>
              <a:t>.  </a:t>
            </a:r>
            <a:endParaRPr lang="en-GB" sz="1800" dirty="0">
              <a:solidFill>
                <a:srgbClr val="FFFF00"/>
              </a:solidFill>
            </a:endParaRPr>
          </a:p>
          <a:p>
            <a:pPr marL="685800" lvl="1" indent="-228600">
              <a:buFont typeface="+mj-lt"/>
              <a:buAutoNum type="arabicPeriod"/>
            </a:pPr>
            <a:r>
              <a:rPr lang="en-GB" sz="1800" dirty="0"/>
              <a:t>Highlight which of the points (Bad/Good) you recognise from your undergraduate dissertation.</a:t>
            </a:r>
          </a:p>
          <a:p>
            <a:pPr marL="685800" lvl="1" indent="-228600">
              <a:buFont typeface="+mj-lt"/>
              <a:buAutoNum type="arabicPeriod"/>
            </a:pPr>
            <a:r>
              <a:rPr lang="en-GB" sz="1800" dirty="0"/>
              <a:t>Consider how you will address the ‘bad’ points for your postgraduate research.  </a:t>
            </a:r>
          </a:p>
          <a:p>
            <a:pPr marL="685800" lvl="1" indent="-228600">
              <a:buFont typeface="+mj-lt"/>
              <a:buAutoNum type="arabicPeriod"/>
            </a:pPr>
            <a:r>
              <a:rPr lang="en-GB" sz="1800" dirty="0"/>
              <a:t>Note and discuss with class.</a:t>
            </a:r>
          </a:p>
          <a:p>
            <a:pPr marL="228600" lvl="0" indent="-228600">
              <a:buFont typeface="+mj-lt"/>
              <a:buAutoNum type="arabicPeriod"/>
            </a:pPr>
            <a:endParaRPr lang="en-GB" sz="1400" dirty="0">
              <a:solidFill>
                <a:srgbClr val="FFFF00"/>
              </a:solidFill>
            </a:endParaRPr>
          </a:p>
          <a:p>
            <a:endParaRPr lang="en-GB" sz="1200" dirty="0">
              <a:solidFill>
                <a:srgbClr val="FF0000"/>
              </a:solidFill>
            </a:endParaRPr>
          </a:p>
          <a:p>
            <a:endParaRPr lang="en-GB" sz="1200" dirty="0">
              <a:solidFill>
                <a:srgbClr val="FF0000"/>
              </a:solidFill>
            </a:endParaRPr>
          </a:p>
        </p:txBody>
      </p:sp>
      <p:pic>
        <p:nvPicPr>
          <p:cNvPr id="8" name="Picture 7"/>
          <p:cNvPicPr>
            <a:picLocks noChangeAspect="1"/>
          </p:cNvPicPr>
          <p:nvPr/>
        </p:nvPicPr>
        <p:blipFill>
          <a:blip r:embed="rId3"/>
          <a:stretch>
            <a:fillRect/>
          </a:stretch>
        </p:blipFill>
        <p:spPr>
          <a:xfrm>
            <a:off x="3847606" y="135864"/>
            <a:ext cx="2063666" cy="3111087"/>
          </a:xfrm>
          <a:prstGeom prst="rect">
            <a:avLst/>
          </a:prstGeom>
        </p:spPr>
      </p:pic>
    </p:spTree>
    <p:extLst>
      <p:ext uri="{BB962C8B-B14F-4D97-AF65-F5344CB8AC3E}">
        <p14:creationId xmlns:p14="http://schemas.microsoft.com/office/powerpoint/2010/main" val="978986110"/>
      </p:ext>
    </p:extLst>
  </p:cSld>
  <p:clrMapOvr>
    <a:masterClrMapping/>
  </p:clrMapOvr>
  <p:timing>
    <p:tnLst>
      <p:par>
        <p:cTn id="1" dur="indefinite" restart="never" nodeType="tmRoot"/>
      </p:par>
    </p:tnLst>
  </p:timing>
</p:sld>
</file>

<file path=ppt/slides/slide1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Viva voce</a:t>
            </a:r>
          </a:p>
        </p:txBody>
      </p:sp>
      <p:sp>
        <p:nvSpPr>
          <p:cNvPr id="3" name="Content Placeholder 2"/>
          <p:cNvSpPr>
            <a:spLocks noGrp="1"/>
          </p:cNvSpPr>
          <p:nvPr>
            <p:ph idx="1"/>
          </p:nvPr>
        </p:nvSpPr>
        <p:spPr>
          <a:xfrm>
            <a:off x="179512" y="1916832"/>
            <a:ext cx="4392488" cy="4525963"/>
          </a:xfrm>
        </p:spPr>
        <p:txBody>
          <a:bodyPr>
            <a:normAutofit/>
          </a:bodyPr>
          <a:lstStyle/>
          <a:p>
            <a:r>
              <a:rPr lang="en-GB" dirty="0"/>
              <a:t>Defence</a:t>
            </a:r>
          </a:p>
          <a:p>
            <a:r>
              <a:rPr lang="en-GB" dirty="0">
                <a:solidFill>
                  <a:srgbClr val="FFFF00"/>
                </a:solidFill>
              </a:rPr>
              <a:t>Highlight the emphasis/contribution of the </a:t>
            </a:r>
            <a:r>
              <a:rPr lang="en-GB" dirty="0" smtClean="0">
                <a:solidFill>
                  <a:srgbClr val="FFFF00"/>
                </a:solidFill>
              </a:rPr>
              <a:t>work</a:t>
            </a:r>
            <a:endParaRPr lang="en-GB" dirty="0">
              <a:solidFill>
                <a:srgbClr val="FFFF00"/>
              </a:solidFill>
            </a:endParaRPr>
          </a:p>
          <a:p>
            <a:r>
              <a:rPr lang="en-GB" dirty="0"/>
              <a:t>External examiners</a:t>
            </a:r>
          </a:p>
          <a:p>
            <a:pPr marL="420624" lvl="1" indent="-384048">
              <a:buSzPct val="80000"/>
              <a:buFont typeface="Wingdings 2"/>
              <a:buChar char=""/>
            </a:pPr>
            <a:r>
              <a:rPr lang="en-GB" sz="2000" dirty="0">
                <a:solidFill>
                  <a:srgbClr val="FFFF00"/>
                </a:solidFill>
              </a:rPr>
              <a:t>Trafford, V. &amp; </a:t>
            </a:r>
            <a:r>
              <a:rPr lang="en-GB" sz="2000" dirty="0" err="1">
                <a:solidFill>
                  <a:srgbClr val="FFFF00"/>
                </a:solidFill>
              </a:rPr>
              <a:t>Lesham</a:t>
            </a:r>
            <a:r>
              <a:rPr lang="en-GB" sz="2000" dirty="0">
                <a:solidFill>
                  <a:srgbClr val="FFFF00"/>
                </a:solidFill>
              </a:rPr>
              <a:t>, S. (2008) </a:t>
            </a:r>
            <a:r>
              <a:rPr lang="en-GB" sz="2000" i="1" dirty="0">
                <a:solidFill>
                  <a:srgbClr val="FFFF00"/>
                </a:solidFill>
              </a:rPr>
              <a:t>Stepping stones to achieving your doctorate: By focusing on your viva from the start: OU</a:t>
            </a:r>
          </a:p>
          <a:p>
            <a:endParaRPr lang="en-GB" dirty="0"/>
          </a:p>
        </p:txBody>
      </p:sp>
      <p:sp>
        <p:nvSpPr>
          <p:cNvPr id="4" name="Footer Placeholder 3"/>
          <p:cNvSpPr>
            <a:spLocks noGrp="1"/>
          </p:cNvSpPr>
          <p:nvPr>
            <p:ph type="ftr" sz="quarter" idx="11"/>
          </p:nvPr>
        </p:nvSpPr>
        <p:spPr/>
        <p:txBody>
          <a:bodyPr/>
          <a:lstStyle/>
          <a:p>
            <a:pPr>
              <a:defRPr/>
            </a:pPr>
            <a:r>
              <a:rPr lang="en-GB" smtClean="0"/>
              <a:t>CH2021 postgraduate</a:t>
            </a:r>
            <a:endParaRPr lang="en-GB"/>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pPr>
                <a:defRPr/>
              </a:pPr>
              <a:t>177</a:t>
            </a:fld>
            <a:endParaRPr lang="en-GB"/>
          </a:p>
        </p:txBody>
      </p:sp>
      <p:pic>
        <p:nvPicPr>
          <p:cNvPr id="247810" name="Picture 2" descr="http://education.exeter.ac.uk/images/mtl_viva_1.jpg"/>
          <p:cNvPicPr>
            <a:picLocks noChangeAspect="1" noChangeArrowheads="1"/>
          </p:cNvPicPr>
          <p:nvPr/>
        </p:nvPicPr>
        <p:blipFill>
          <a:blip r:embed="rId2" cstate="print"/>
          <a:srcRect/>
          <a:stretch>
            <a:fillRect/>
          </a:stretch>
        </p:blipFill>
        <p:spPr bwMode="auto">
          <a:xfrm>
            <a:off x="6228184" y="188640"/>
            <a:ext cx="2652911" cy="1878167"/>
          </a:xfrm>
          <a:prstGeom prst="rect">
            <a:avLst/>
          </a:prstGeom>
          <a:noFill/>
        </p:spPr>
      </p:pic>
      <p:pic>
        <p:nvPicPr>
          <p:cNvPr id="6" name="Picture 5"/>
          <p:cNvPicPr>
            <a:picLocks noChangeAspect="1"/>
          </p:cNvPicPr>
          <p:nvPr/>
        </p:nvPicPr>
        <p:blipFill>
          <a:blip r:embed="rId3"/>
          <a:stretch>
            <a:fillRect/>
          </a:stretch>
        </p:blipFill>
        <p:spPr>
          <a:xfrm>
            <a:off x="5776710" y="2636912"/>
            <a:ext cx="3104385" cy="3621782"/>
          </a:xfrm>
          <a:prstGeom prst="rect">
            <a:avLst/>
          </a:prstGeom>
        </p:spPr>
      </p:pic>
    </p:spTree>
  </p:cSld>
  <p:clrMapOvr>
    <a:masterClrMapping/>
  </p:clrMapOvr>
  <p:timing>
    <p:tnLst>
      <p:par>
        <p:cTn id="1" dur="indefinite" restart="never" nodeType="tmRoot"/>
      </p:par>
    </p:tnLst>
  </p:timing>
</p:sld>
</file>

<file path=ppt/slides/slide17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9874" name="Rectangle 2"/>
          <p:cNvSpPr>
            <a:spLocks noGrp="1" noChangeArrowheads="1"/>
          </p:cNvSpPr>
          <p:nvPr>
            <p:ph type="ctrTitle"/>
          </p:nvPr>
        </p:nvSpPr>
        <p:spPr>
          <a:xfrm>
            <a:off x="368060" y="381000"/>
            <a:ext cx="8547340" cy="1143000"/>
          </a:xfrm>
        </p:spPr>
        <p:txBody>
          <a:bodyPr lIns="90488" tIns="44450" rIns="90488" bIns="44450" anchor="ctr"/>
          <a:lstStyle/>
          <a:p>
            <a:pPr eaLnBrk="1" hangingPunct="1"/>
            <a:r>
              <a:rPr lang="en-GB" sz="3200" b="1" dirty="0"/>
              <a:t>Some Final </a:t>
            </a:r>
            <a:r>
              <a:rPr lang="en-GB" sz="3200" b="1" dirty="0" smtClean="0"/>
              <a:t>Considerations: Writing Style</a:t>
            </a:r>
            <a:endParaRPr lang="en-GB" sz="3200" b="1" dirty="0"/>
          </a:p>
        </p:txBody>
      </p:sp>
      <p:sp>
        <p:nvSpPr>
          <p:cNvPr id="79875" name="Rectangle 3"/>
          <p:cNvSpPr>
            <a:spLocks noGrp="1" noChangeArrowheads="1"/>
          </p:cNvSpPr>
          <p:nvPr>
            <p:ph type="subTitle" idx="1"/>
          </p:nvPr>
        </p:nvSpPr>
        <p:spPr>
          <a:xfrm>
            <a:off x="-40327" y="1524000"/>
            <a:ext cx="4721595" cy="4520242"/>
          </a:xfrm>
        </p:spPr>
        <p:txBody>
          <a:bodyPr lIns="90488" tIns="44450" rIns="90488" bIns="44450">
            <a:noAutofit/>
          </a:bodyPr>
          <a:lstStyle/>
          <a:p>
            <a:pPr algn="l" eaLnBrk="1" hangingPunct="1">
              <a:lnSpc>
                <a:spcPct val="90000"/>
              </a:lnSpc>
              <a:buFont typeface="Wingdings" pitchFamily="2" charset="2"/>
              <a:buChar char="¡"/>
            </a:pPr>
            <a:r>
              <a:rPr lang="en-GB" sz="1600" dirty="0"/>
              <a:t>Drafting and redrafting-</a:t>
            </a:r>
          </a:p>
          <a:p>
            <a:pPr lvl="1" algn="l">
              <a:lnSpc>
                <a:spcPct val="90000"/>
              </a:lnSpc>
              <a:buFont typeface="Wingdings" pitchFamily="2" charset="2"/>
              <a:buChar char="¡"/>
            </a:pPr>
            <a:r>
              <a:rPr lang="en-GB" sz="1600" dirty="0">
                <a:solidFill>
                  <a:srgbClr val="FFFF00"/>
                </a:solidFill>
              </a:rPr>
              <a:t>Plan contents page first</a:t>
            </a:r>
          </a:p>
          <a:p>
            <a:pPr algn="l">
              <a:lnSpc>
                <a:spcPct val="90000"/>
              </a:lnSpc>
              <a:buFont typeface="Wingdings" pitchFamily="2" charset="2"/>
              <a:buChar char="¡"/>
            </a:pPr>
            <a:r>
              <a:rPr lang="en-GB" sz="1600" dirty="0"/>
              <a:t>Grammar, punctuation, spelling (</a:t>
            </a:r>
            <a:r>
              <a:rPr lang="en-GB" sz="1600" dirty="0">
                <a:solidFill>
                  <a:srgbClr val="FFFF00"/>
                </a:solidFill>
              </a:rPr>
              <a:t>Murray 2011)</a:t>
            </a:r>
          </a:p>
          <a:p>
            <a:pPr algn="l" eaLnBrk="1" hangingPunct="1">
              <a:lnSpc>
                <a:spcPct val="90000"/>
              </a:lnSpc>
            </a:pPr>
            <a:endParaRPr lang="en-GB" sz="1600" dirty="0"/>
          </a:p>
          <a:p>
            <a:pPr lvl="1" algn="l">
              <a:lnSpc>
                <a:spcPct val="90000"/>
              </a:lnSpc>
              <a:buFont typeface="Wingdings" pitchFamily="2" charset="2"/>
              <a:buChar char="¡"/>
            </a:pPr>
            <a:r>
              <a:rPr lang="en-GB" sz="1600" dirty="0">
                <a:solidFill>
                  <a:srgbClr val="FFFF00"/>
                </a:solidFill>
              </a:rPr>
              <a:t>What are the definite and indefinite articles?</a:t>
            </a:r>
          </a:p>
          <a:p>
            <a:pPr lvl="1" algn="l">
              <a:lnSpc>
                <a:spcPct val="90000"/>
              </a:lnSpc>
              <a:buFont typeface="Wingdings" pitchFamily="2" charset="2"/>
              <a:buChar char="¡"/>
            </a:pPr>
            <a:r>
              <a:rPr lang="en-GB" sz="1600" dirty="0">
                <a:solidFill>
                  <a:srgbClr val="FFFF00"/>
                </a:solidFill>
              </a:rPr>
              <a:t>When and should you use a semi-colon?</a:t>
            </a:r>
          </a:p>
          <a:p>
            <a:pPr lvl="1" algn="l">
              <a:lnSpc>
                <a:spcPct val="90000"/>
              </a:lnSpc>
              <a:buFont typeface="Wingdings" pitchFamily="2" charset="2"/>
              <a:buChar char="¡"/>
            </a:pPr>
            <a:r>
              <a:rPr lang="en-GB" sz="1600" dirty="0">
                <a:solidFill>
                  <a:srgbClr val="FFFF00"/>
                </a:solidFill>
              </a:rPr>
              <a:t>What is a personal pronoun?</a:t>
            </a:r>
          </a:p>
          <a:p>
            <a:pPr lvl="1" algn="l">
              <a:lnSpc>
                <a:spcPct val="90000"/>
              </a:lnSpc>
              <a:buFont typeface="Wingdings" pitchFamily="2" charset="2"/>
              <a:buChar char="¡"/>
            </a:pPr>
            <a:r>
              <a:rPr lang="en-GB" sz="1600" dirty="0">
                <a:solidFill>
                  <a:srgbClr val="FFFF00"/>
                </a:solidFill>
              </a:rPr>
              <a:t>What is a subject-verb agreement?</a:t>
            </a:r>
          </a:p>
          <a:p>
            <a:pPr lvl="1" algn="l">
              <a:lnSpc>
                <a:spcPct val="90000"/>
              </a:lnSpc>
              <a:buFont typeface="Wingdings" pitchFamily="2" charset="2"/>
              <a:buChar char="¡"/>
            </a:pPr>
            <a:r>
              <a:rPr lang="en-GB" sz="1600" dirty="0">
                <a:solidFill>
                  <a:srgbClr val="FFFF00"/>
                </a:solidFill>
              </a:rPr>
              <a:t>What are the essential elements of a sentence?</a:t>
            </a:r>
          </a:p>
          <a:p>
            <a:pPr lvl="1" algn="l">
              <a:lnSpc>
                <a:spcPct val="90000"/>
              </a:lnSpc>
              <a:buFont typeface="Wingdings" pitchFamily="2" charset="2"/>
              <a:buChar char="¡"/>
            </a:pPr>
            <a:r>
              <a:rPr lang="en-GB" sz="1600" dirty="0">
                <a:solidFill>
                  <a:srgbClr val="FFFF00"/>
                </a:solidFill>
              </a:rPr>
              <a:t>Passive and active voice.</a:t>
            </a:r>
          </a:p>
          <a:p>
            <a:pPr lvl="1" algn="l">
              <a:lnSpc>
                <a:spcPct val="90000"/>
              </a:lnSpc>
              <a:buFont typeface="Wingdings" pitchFamily="2" charset="2"/>
              <a:buChar char="¡"/>
            </a:pPr>
            <a:r>
              <a:rPr lang="en-GB" sz="1600" dirty="0">
                <a:solidFill>
                  <a:srgbClr val="FFFF00"/>
                </a:solidFill>
              </a:rPr>
              <a:t>Define sentence boundaries?</a:t>
            </a:r>
          </a:p>
          <a:p>
            <a:pPr lvl="1" algn="l">
              <a:lnSpc>
                <a:spcPct val="90000"/>
              </a:lnSpc>
              <a:buFont typeface="Wingdings" pitchFamily="2" charset="2"/>
              <a:buChar char="¡"/>
            </a:pPr>
            <a:r>
              <a:rPr lang="en-GB" sz="1600" dirty="0">
                <a:solidFill>
                  <a:srgbClr val="FFFF00"/>
                </a:solidFill>
              </a:rPr>
              <a:t>What is a topic sentence?</a:t>
            </a:r>
          </a:p>
          <a:p>
            <a:pPr lvl="1" algn="l">
              <a:lnSpc>
                <a:spcPct val="90000"/>
              </a:lnSpc>
              <a:buFont typeface="Wingdings" pitchFamily="2" charset="2"/>
              <a:buChar char="¡"/>
            </a:pPr>
            <a:endParaRPr lang="en-GB" sz="1600" dirty="0"/>
          </a:p>
        </p:txBody>
      </p:sp>
      <p:sp>
        <p:nvSpPr>
          <p:cNvPr id="24579" name="Rectangle 9"/>
          <p:cNvSpPr>
            <a:spLocks noGrp="1" noChangeArrowheads="1"/>
          </p:cNvSpPr>
          <p:nvPr>
            <p:ph type="ftr" sz="quarter" idx="11"/>
          </p:nvPr>
        </p:nvSpPr>
        <p:spPr>
          <a:noFill/>
        </p:spPr>
        <p:txBody>
          <a:bodyPr/>
          <a:lstStyle/>
          <a:p>
            <a:r>
              <a:rPr lang="en-GB" smtClean="0"/>
              <a:t>CH2021 postgraduate</a:t>
            </a:r>
            <a:endParaRPr lang="en-GB"/>
          </a:p>
        </p:txBody>
      </p:sp>
      <p:sp>
        <p:nvSpPr>
          <p:cNvPr id="24580" name="Rectangle 10"/>
          <p:cNvSpPr>
            <a:spLocks noGrp="1" noChangeArrowheads="1"/>
          </p:cNvSpPr>
          <p:nvPr>
            <p:ph type="sldNum" sz="quarter" idx="12"/>
          </p:nvPr>
        </p:nvSpPr>
        <p:spPr>
          <a:noFill/>
        </p:spPr>
        <p:txBody>
          <a:bodyPr/>
          <a:lstStyle/>
          <a:p>
            <a:fld id="{E297707A-59B3-4B1D-8329-F82C713F9029}" type="slidenum">
              <a:rPr lang="en-GB" smtClean="0"/>
              <a:pPr/>
              <a:t>178</a:t>
            </a:fld>
            <a:endParaRPr lang="en-GB"/>
          </a:p>
        </p:txBody>
      </p:sp>
      <p:pic>
        <p:nvPicPr>
          <p:cNvPr id="2" name="Picture 4" descr="http://www.cartoonstock.com/lowres/rde3379l.jpg"/>
          <p:cNvPicPr>
            <a:picLocks noChangeAspect="1" noChangeArrowheads="1"/>
          </p:cNvPicPr>
          <p:nvPr/>
        </p:nvPicPr>
        <p:blipFill>
          <a:blip r:embed="rId3" cstate="print"/>
          <a:srcRect/>
          <a:stretch>
            <a:fillRect/>
          </a:stretch>
        </p:blipFill>
        <p:spPr bwMode="auto">
          <a:xfrm>
            <a:off x="5334866" y="1844824"/>
            <a:ext cx="3589963" cy="3096344"/>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9874"/>
                                        </p:tgtEl>
                                        <p:attrNameLst>
                                          <p:attrName>style.visibility</p:attrName>
                                        </p:attrNameLst>
                                      </p:cBhvr>
                                      <p:to>
                                        <p:strVal val="visible"/>
                                      </p:to>
                                    </p:set>
                                    <p:animEffect transition="in" filter="fade">
                                      <p:cBhvr>
                                        <p:cTn id="7" dur="2000"/>
                                        <p:tgtEl>
                                          <p:spTgt spid="7987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9875"/>
                                        </p:tgtEl>
                                        <p:attrNameLst>
                                          <p:attrName>style.visibility</p:attrName>
                                        </p:attrNameLst>
                                      </p:cBhvr>
                                      <p:to>
                                        <p:strVal val="visible"/>
                                      </p:to>
                                    </p:set>
                                    <p:animEffect transition="in" filter="fade">
                                      <p:cBhvr>
                                        <p:cTn id="10" dur="2000"/>
                                        <p:tgtEl>
                                          <p:spTgt spid="7987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874" grpId="0"/>
      <p:bldP spid="79875" grpId="0"/>
    </p:bldLst>
  </p:timing>
</p:sld>
</file>

<file path=ppt/slides/slide17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9874" name="Rectangle 2"/>
          <p:cNvSpPr>
            <a:spLocks noGrp="1" noChangeArrowheads="1"/>
          </p:cNvSpPr>
          <p:nvPr>
            <p:ph type="ctrTitle"/>
          </p:nvPr>
        </p:nvSpPr>
        <p:spPr>
          <a:xfrm>
            <a:off x="438509" y="-171091"/>
            <a:ext cx="8476891" cy="1143000"/>
          </a:xfrm>
        </p:spPr>
        <p:txBody>
          <a:bodyPr lIns="90488" tIns="44450" rIns="90488" bIns="44450" anchor="ctr"/>
          <a:lstStyle/>
          <a:p>
            <a:pPr eaLnBrk="1" hangingPunct="1"/>
            <a:r>
              <a:rPr lang="en-GB" sz="3200" b="1" dirty="0"/>
              <a:t>Some Final </a:t>
            </a:r>
            <a:r>
              <a:rPr lang="en-GB" sz="3200" b="1" dirty="0" smtClean="0"/>
              <a:t>Considerations: Presentation</a:t>
            </a:r>
            <a:endParaRPr lang="en-GB" sz="3200" b="1" dirty="0"/>
          </a:p>
        </p:txBody>
      </p:sp>
      <p:sp>
        <p:nvSpPr>
          <p:cNvPr id="79875" name="Rectangle 3"/>
          <p:cNvSpPr>
            <a:spLocks noGrp="1" noChangeArrowheads="1"/>
          </p:cNvSpPr>
          <p:nvPr>
            <p:ph type="subTitle" idx="1"/>
          </p:nvPr>
        </p:nvSpPr>
        <p:spPr>
          <a:xfrm>
            <a:off x="87370" y="920151"/>
            <a:ext cx="4292082" cy="5501913"/>
          </a:xfrm>
        </p:spPr>
        <p:txBody>
          <a:bodyPr lIns="90488" tIns="44450" rIns="90488" bIns="44450">
            <a:noAutofit/>
          </a:bodyPr>
          <a:lstStyle/>
          <a:p>
            <a:pPr algn="l" eaLnBrk="1" hangingPunct="1">
              <a:lnSpc>
                <a:spcPct val="90000"/>
              </a:lnSpc>
              <a:buFont typeface="Wingdings" pitchFamily="2" charset="2"/>
              <a:buChar char="¡"/>
            </a:pPr>
            <a:r>
              <a:rPr lang="en-GB" sz="1600" dirty="0" smtClean="0">
                <a:solidFill>
                  <a:srgbClr val="FFFF00"/>
                </a:solidFill>
              </a:rPr>
              <a:t>Using </a:t>
            </a:r>
            <a:r>
              <a:rPr lang="en-GB" sz="1600" dirty="0">
                <a:solidFill>
                  <a:srgbClr val="FFFF00"/>
                </a:solidFill>
              </a:rPr>
              <a:t>table, figures etc...</a:t>
            </a:r>
          </a:p>
          <a:p>
            <a:pPr lvl="1" algn="l">
              <a:lnSpc>
                <a:spcPct val="90000"/>
              </a:lnSpc>
              <a:buFont typeface="Wingdings" pitchFamily="2" charset="2"/>
              <a:buChar char="¡"/>
            </a:pPr>
            <a:r>
              <a:rPr lang="en-GB" sz="1600" dirty="0" smtClean="0"/>
              <a:t>Figures and Tables should all have titles </a:t>
            </a:r>
          </a:p>
          <a:p>
            <a:pPr lvl="2" algn="l">
              <a:lnSpc>
                <a:spcPct val="90000"/>
              </a:lnSpc>
              <a:buFont typeface="Wingdings" pitchFamily="2" charset="2"/>
              <a:buChar char="¡"/>
            </a:pPr>
            <a:r>
              <a:rPr lang="en-GB" sz="1400" dirty="0" smtClean="0">
                <a:solidFill>
                  <a:srgbClr val="FFFF00"/>
                </a:solidFill>
              </a:rPr>
              <a:t>Figures below</a:t>
            </a:r>
          </a:p>
          <a:p>
            <a:pPr lvl="2" algn="l">
              <a:lnSpc>
                <a:spcPct val="90000"/>
              </a:lnSpc>
              <a:buFont typeface="Wingdings" pitchFamily="2" charset="2"/>
              <a:buChar char="¡"/>
            </a:pPr>
            <a:r>
              <a:rPr lang="en-GB" sz="1400" dirty="0" smtClean="0">
                <a:solidFill>
                  <a:srgbClr val="FFFF00"/>
                </a:solidFill>
              </a:rPr>
              <a:t>Tables above</a:t>
            </a:r>
          </a:p>
          <a:p>
            <a:pPr lvl="1" algn="l">
              <a:lnSpc>
                <a:spcPct val="90000"/>
              </a:lnSpc>
              <a:buFont typeface="Wingdings" pitchFamily="2" charset="2"/>
              <a:buChar char="¡"/>
            </a:pPr>
            <a:r>
              <a:rPr lang="en-GB" sz="1600" dirty="0" smtClean="0"/>
              <a:t>Refer (describe/explain) to the figure in the text before it is </a:t>
            </a:r>
            <a:r>
              <a:rPr lang="en-GB" sz="1600" dirty="0" smtClean="0"/>
              <a:t>presented</a:t>
            </a:r>
          </a:p>
          <a:p>
            <a:pPr lvl="1" algn="l">
              <a:lnSpc>
                <a:spcPct val="90000"/>
              </a:lnSpc>
            </a:pPr>
            <a:r>
              <a:rPr lang="en-GB" sz="1600" dirty="0" smtClean="0"/>
              <a:t> </a:t>
            </a:r>
            <a:endParaRPr lang="en-GB" sz="1600" dirty="0" smtClean="0"/>
          </a:p>
          <a:p>
            <a:pPr lvl="1" algn="l">
              <a:lnSpc>
                <a:spcPct val="90000"/>
              </a:lnSpc>
              <a:buFont typeface="Wingdings" pitchFamily="2" charset="2"/>
              <a:buChar char="¡"/>
            </a:pPr>
            <a:r>
              <a:rPr lang="en-GB" sz="1600" dirty="0" smtClean="0"/>
              <a:t>They should be printed in a way that is distinguishable in black and white e.g. dashes (colour blindness </a:t>
            </a:r>
            <a:r>
              <a:rPr lang="en-GB" sz="1600" dirty="0" err="1" smtClean="0"/>
              <a:t>etc</a:t>
            </a:r>
            <a:r>
              <a:rPr lang="en-GB" sz="1600" dirty="0" smtClean="0"/>
              <a:t>)</a:t>
            </a:r>
            <a:r>
              <a:rPr lang="en-GB" sz="1600" dirty="0">
                <a:solidFill>
                  <a:srgbClr val="FFFF00"/>
                </a:solidFill>
              </a:rPr>
              <a:t> </a:t>
            </a:r>
            <a:endParaRPr lang="en-GB" sz="1600" dirty="0" smtClean="0">
              <a:solidFill>
                <a:srgbClr val="FFFF00"/>
              </a:solidFill>
            </a:endParaRPr>
          </a:p>
          <a:p>
            <a:pPr lvl="1" algn="l">
              <a:lnSpc>
                <a:spcPct val="90000"/>
              </a:lnSpc>
            </a:pPr>
            <a:endParaRPr lang="en-GB" sz="1600" dirty="0" smtClean="0">
              <a:solidFill>
                <a:srgbClr val="FFFF00"/>
              </a:solidFill>
            </a:endParaRPr>
          </a:p>
          <a:p>
            <a:pPr lvl="1" algn="l">
              <a:lnSpc>
                <a:spcPct val="90000"/>
              </a:lnSpc>
              <a:buFont typeface="Wingdings" pitchFamily="2" charset="2"/>
              <a:buChar char="¡"/>
            </a:pPr>
            <a:r>
              <a:rPr lang="en-GB" sz="1600" dirty="0" err="1" smtClean="0">
                <a:solidFill>
                  <a:srgbClr val="FFFF00"/>
                </a:solidFill>
              </a:rPr>
              <a:t>Bigwood</a:t>
            </a:r>
            <a:r>
              <a:rPr lang="en-GB" sz="1600" dirty="0">
                <a:solidFill>
                  <a:srgbClr val="FFFF00"/>
                </a:solidFill>
              </a:rPr>
              <a:t>, S. &amp; Spore, M. (2003) Presenting numbers, tables and charts.  Oxford University Press (</a:t>
            </a:r>
            <a:r>
              <a:rPr lang="en-GB" sz="1600" dirty="0" err="1">
                <a:solidFill>
                  <a:srgbClr val="FFFF00"/>
                </a:solidFill>
              </a:rPr>
              <a:t>Classmark</a:t>
            </a:r>
            <a:r>
              <a:rPr lang="en-GB" sz="1600" dirty="0">
                <a:solidFill>
                  <a:srgbClr val="FFFF00"/>
                </a:solidFill>
              </a:rPr>
              <a:t> 808.021 PRE).  </a:t>
            </a:r>
            <a:r>
              <a:rPr lang="en-GB" sz="1600" u="sng" dirty="0">
                <a:solidFill>
                  <a:srgbClr val="FFFF00"/>
                </a:solidFill>
              </a:rPr>
              <a:t>This is an excellent summary text of how to present </a:t>
            </a:r>
            <a:r>
              <a:rPr lang="en-GB" sz="1600" u="sng" dirty="0" smtClean="0">
                <a:solidFill>
                  <a:srgbClr val="FFFF00"/>
                </a:solidFill>
              </a:rPr>
              <a:t>data</a:t>
            </a:r>
          </a:p>
          <a:p>
            <a:pPr lvl="1" algn="l">
              <a:lnSpc>
                <a:spcPct val="90000"/>
              </a:lnSpc>
            </a:pPr>
            <a:endParaRPr lang="en-GB" sz="1600" u="sng" dirty="0" smtClean="0">
              <a:solidFill>
                <a:srgbClr val="FFFF00"/>
              </a:solidFill>
            </a:endParaRPr>
          </a:p>
          <a:p>
            <a:pPr lvl="1" algn="l">
              <a:lnSpc>
                <a:spcPct val="90000"/>
              </a:lnSpc>
              <a:buFont typeface="Wingdings" pitchFamily="2" charset="2"/>
              <a:buChar char="¡"/>
            </a:pPr>
            <a:r>
              <a:rPr lang="en-GB" sz="1600" u="sng" dirty="0" smtClean="0">
                <a:solidFill>
                  <a:srgbClr val="FFFF00"/>
                </a:solidFill>
                <a:hlinkClick r:id="rId3"/>
              </a:rPr>
              <a:t>Video 4 min explanation (2019)</a:t>
            </a:r>
            <a:endParaRPr lang="en-GB" sz="1600" u="sng" dirty="0">
              <a:solidFill>
                <a:srgbClr val="FFFF00"/>
              </a:solidFill>
            </a:endParaRPr>
          </a:p>
          <a:p>
            <a:pPr lvl="1" algn="l">
              <a:lnSpc>
                <a:spcPct val="90000"/>
              </a:lnSpc>
              <a:buFont typeface="Wingdings" pitchFamily="2" charset="2"/>
              <a:buChar char="¡"/>
            </a:pPr>
            <a:endParaRPr lang="en-GB" sz="1600" dirty="0" smtClean="0"/>
          </a:p>
          <a:p>
            <a:pPr algn="l" eaLnBrk="1" hangingPunct="1">
              <a:lnSpc>
                <a:spcPct val="90000"/>
              </a:lnSpc>
              <a:buFont typeface="Wingdings" pitchFamily="2" charset="2"/>
              <a:buChar char="¡"/>
            </a:pPr>
            <a:r>
              <a:rPr lang="en-GB" sz="1600" dirty="0" smtClean="0"/>
              <a:t>References</a:t>
            </a:r>
            <a:endParaRPr lang="en-GB" sz="1600" dirty="0"/>
          </a:p>
          <a:p>
            <a:pPr algn="l" eaLnBrk="1" hangingPunct="1">
              <a:lnSpc>
                <a:spcPct val="90000"/>
              </a:lnSpc>
              <a:buFont typeface="Wingdings" pitchFamily="2" charset="2"/>
              <a:buChar char="¡"/>
            </a:pPr>
            <a:r>
              <a:rPr lang="en-GB" sz="1600" dirty="0"/>
              <a:t>Time management</a:t>
            </a:r>
          </a:p>
        </p:txBody>
      </p:sp>
      <p:sp>
        <p:nvSpPr>
          <p:cNvPr id="24579" name="Rectangle 9"/>
          <p:cNvSpPr>
            <a:spLocks noGrp="1" noChangeArrowheads="1"/>
          </p:cNvSpPr>
          <p:nvPr>
            <p:ph type="ftr" sz="quarter" idx="11"/>
          </p:nvPr>
        </p:nvSpPr>
        <p:spPr>
          <a:noFill/>
        </p:spPr>
        <p:txBody>
          <a:bodyPr/>
          <a:lstStyle/>
          <a:p>
            <a:r>
              <a:rPr lang="en-GB" smtClean="0"/>
              <a:t>CH2021 postgraduate</a:t>
            </a:r>
            <a:endParaRPr lang="en-GB"/>
          </a:p>
        </p:txBody>
      </p:sp>
      <p:sp>
        <p:nvSpPr>
          <p:cNvPr id="24580" name="Rectangle 10"/>
          <p:cNvSpPr>
            <a:spLocks noGrp="1" noChangeArrowheads="1"/>
          </p:cNvSpPr>
          <p:nvPr>
            <p:ph type="sldNum" sz="quarter" idx="12"/>
          </p:nvPr>
        </p:nvSpPr>
        <p:spPr>
          <a:noFill/>
        </p:spPr>
        <p:txBody>
          <a:bodyPr/>
          <a:lstStyle/>
          <a:p>
            <a:fld id="{E297707A-59B3-4B1D-8329-F82C713F9029}" type="slidenum">
              <a:rPr lang="en-GB" smtClean="0"/>
              <a:pPr/>
              <a:t>179</a:t>
            </a:fld>
            <a:endParaRPr lang="en-GB"/>
          </a:p>
        </p:txBody>
      </p:sp>
      <p:pic>
        <p:nvPicPr>
          <p:cNvPr id="3" name="Picture 2"/>
          <p:cNvPicPr>
            <a:picLocks noChangeAspect="1"/>
          </p:cNvPicPr>
          <p:nvPr/>
        </p:nvPicPr>
        <p:blipFill>
          <a:blip r:embed="rId4"/>
          <a:stretch>
            <a:fillRect/>
          </a:stretch>
        </p:blipFill>
        <p:spPr>
          <a:xfrm>
            <a:off x="4379452" y="1840302"/>
            <a:ext cx="4546011" cy="2557131"/>
          </a:xfrm>
          <a:prstGeom prst="rect">
            <a:avLst/>
          </a:prstGeom>
        </p:spPr>
      </p:pic>
    </p:spTree>
    <p:extLst>
      <p:ext uri="{BB962C8B-B14F-4D97-AF65-F5344CB8AC3E}">
        <p14:creationId xmlns:p14="http://schemas.microsoft.com/office/powerpoint/2010/main" val="1221631791"/>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9874"/>
                                        </p:tgtEl>
                                        <p:attrNameLst>
                                          <p:attrName>style.visibility</p:attrName>
                                        </p:attrNameLst>
                                      </p:cBhvr>
                                      <p:to>
                                        <p:strVal val="visible"/>
                                      </p:to>
                                    </p:set>
                                    <p:animEffect transition="in" filter="fade">
                                      <p:cBhvr>
                                        <p:cTn id="7" dur="2000"/>
                                        <p:tgtEl>
                                          <p:spTgt spid="7987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9875"/>
                                        </p:tgtEl>
                                        <p:attrNameLst>
                                          <p:attrName>style.visibility</p:attrName>
                                        </p:attrNameLst>
                                      </p:cBhvr>
                                      <p:to>
                                        <p:strVal val="visible"/>
                                      </p:to>
                                    </p:set>
                                    <p:animEffect transition="in" filter="fade">
                                      <p:cBhvr>
                                        <p:cTn id="10" dur="2000"/>
                                        <p:tgtEl>
                                          <p:spTgt spid="7987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874" grpId="0"/>
      <p:bldP spid="79875" grpId="0"/>
    </p:bldLst>
  </p:timing>
</p:sld>
</file>

<file path=ppt/slides/slide1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Exercise 2</a:t>
            </a:r>
          </a:p>
        </p:txBody>
      </p:sp>
      <p:sp>
        <p:nvSpPr>
          <p:cNvPr id="3" name="Content Placeholder 2"/>
          <p:cNvSpPr>
            <a:spLocks noGrp="1"/>
          </p:cNvSpPr>
          <p:nvPr>
            <p:ph idx="1"/>
          </p:nvPr>
        </p:nvSpPr>
        <p:spPr>
          <a:xfrm>
            <a:off x="179512" y="1417638"/>
            <a:ext cx="5338936" cy="4525963"/>
          </a:xfrm>
        </p:spPr>
        <p:txBody>
          <a:bodyPr>
            <a:normAutofit fontScale="92500" lnSpcReduction="10000"/>
          </a:bodyPr>
          <a:lstStyle/>
          <a:p>
            <a:pPr marL="36576" lvl="0" indent="0">
              <a:buClr>
                <a:srgbClr val="6EA0B0"/>
              </a:buClr>
              <a:buNone/>
            </a:pPr>
            <a:r>
              <a:rPr lang="en-GB" dirty="0">
                <a:solidFill>
                  <a:prstClr val="white"/>
                </a:solidFill>
              </a:rPr>
              <a:t>Good practice for dissertations at M level (pdf handout)</a:t>
            </a:r>
          </a:p>
          <a:p>
            <a:pPr marL="0" lvl="0" indent="0" fontAlgn="base">
              <a:spcBef>
                <a:spcPct val="0"/>
              </a:spcBef>
              <a:spcAft>
                <a:spcPct val="0"/>
              </a:spcAft>
              <a:buClrTx/>
              <a:buSzTx/>
              <a:buNone/>
            </a:pPr>
            <a:endParaRPr lang="en-GB" sz="1800" b="1" dirty="0">
              <a:solidFill>
                <a:srgbClr val="FFFF00"/>
              </a:solidFill>
              <a:latin typeface="Verdana" pitchFamily="34" charset="0"/>
            </a:endParaRPr>
          </a:p>
          <a:p>
            <a:pPr marL="0" lvl="0" indent="0" fontAlgn="base">
              <a:spcBef>
                <a:spcPct val="0"/>
              </a:spcBef>
              <a:spcAft>
                <a:spcPct val="0"/>
              </a:spcAft>
              <a:buClrTx/>
              <a:buSzTx/>
              <a:buNone/>
            </a:pPr>
            <a:endParaRPr lang="en-GB" sz="1800" b="1" dirty="0">
              <a:solidFill>
                <a:srgbClr val="FFFF00"/>
              </a:solidFill>
              <a:latin typeface="Verdana" pitchFamily="34" charset="0"/>
            </a:endParaRPr>
          </a:p>
          <a:p>
            <a:pPr marL="0" lvl="0" indent="0" fontAlgn="base">
              <a:spcBef>
                <a:spcPct val="0"/>
              </a:spcBef>
              <a:spcAft>
                <a:spcPct val="0"/>
              </a:spcAft>
              <a:buClrTx/>
              <a:buSzTx/>
              <a:buNone/>
            </a:pPr>
            <a:r>
              <a:rPr lang="en-GB" sz="1800" b="1" dirty="0">
                <a:solidFill>
                  <a:srgbClr val="FFFF00"/>
                </a:solidFill>
                <a:latin typeface="Verdana" pitchFamily="34" charset="0"/>
              </a:rPr>
              <a:t>Final Assault exercise 2</a:t>
            </a:r>
            <a:endParaRPr lang="en-GB" sz="2000" dirty="0">
              <a:solidFill>
                <a:srgbClr val="FFFF00"/>
              </a:solidFill>
              <a:latin typeface="Verdana" pitchFamily="34" charset="0"/>
            </a:endParaRPr>
          </a:p>
          <a:p>
            <a:pPr marL="0" lvl="0" indent="0" fontAlgn="base">
              <a:spcBef>
                <a:spcPct val="0"/>
              </a:spcBef>
              <a:spcAft>
                <a:spcPct val="0"/>
              </a:spcAft>
              <a:buClrTx/>
              <a:buSzTx/>
              <a:buNone/>
            </a:pPr>
            <a:endParaRPr lang="en-GB" sz="2000" dirty="0">
              <a:solidFill>
                <a:srgbClr val="FFFF00"/>
              </a:solidFill>
              <a:latin typeface="Verdana" pitchFamily="34" charset="0"/>
            </a:endParaRPr>
          </a:p>
          <a:p>
            <a:pPr marL="0" lvl="0" indent="0" fontAlgn="base">
              <a:spcBef>
                <a:spcPct val="0"/>
              </a:spcBef>
              <a:spcAft>
                <a:spcPct val="0"/>
              </a:spcAft>
              <a:buClrTx/>
              <a:buSzTx/>
              <a:buNone/>
            </a:pPr>
            <a:r>
              <a:rPr lang="en-GB" sz="2000" dirty="0">
                <a:solidFill>
                  <a:srgbClr val="FFFF00"/>
                </a:solidFill>
                <a:latin typeface="Verdana" pitchFamily="34" charset="0"/>
              </a:rPr>
              <a:t>Read through the good and bad practice in </a:t>
            </a:r>
            <a:r>
              <a:rPr lang="en-GB" sz="2000" i="1" u="sng" dirty="0">
                <a:solidFill>
                  <a:srgbClr val="FFFF00"/>
                </a:solidFill>
                <a:latin typeface="Verdana" pitchFamily="34" charset="0"/>
              </a:rPr>
              <a:t>practical issues (P.256-258</a:t>
            </a:r>
            <a:r>
              <a:rPr lang="en-GB" sz="2000" i="1" u="sng" dirty="0" smtClean="0">
                <a:solidFill>
                  <a:srgbClr val="FFFF00"/>
                </a:solidFill>
                <a:latin typeface="Verdana" pitchFamily="34" charset="0"/>
              </a:rPr>
              <a:t>) </a:t>
            </a:r>
            <a:r>
              <a:rPr lang="en-GB" sz="2000" i="1" u="sng" dirty="0" err="1" smtClean="0">
                <a:solidFill>
                  <a:srgbClr val="FFFF00"/>
                </a:solidFill>
                <a:latin typeface="Verdana" pitchFamily="34" charset="0"/>
              </a:rPr>
              <a:t>Biggum</a:t>
            </a:r>
            <a:r>
              <a:rPr lang="en-GB" sz="2000" i="1" u="sng" smtClean="0">
                <a:solidFill>
                  <a:srgbClr val="FFFF00"/>
                </a:solidFill>
                <a:latin typeface="Verdana" pitchFamily="34" charset="0"/>
              </a:rPr>
              <a:t>, 2017</a:t>
            </a:r>
            <a:r>
              <a:rPr lang="en-GB" sz="2000" smtClean="0">
                <a:solidFill>
                  <a:srgbClr val="FFFF00"/>
                </a:solidFill>
                <a:latin typeface="Verdana" pitchFamily="34" charset="0"/>
              </a:rPr>
              <a:t>.  </a:t>
            </a:r>
            <a:endParaRPr lang="en-GB" sz="2000">
              <a:solidFill>
                <a:srgbClr val="FFFF00"/>
              </a:solidFill>
              <a:latin typeface="Verdana" pitchFamily="34" charset="0"/>
            </a:endParaRPr>
          </a:p>
          <a:p>
            <a:pPr marL="685800" lvl="1" indent="-228600" fontAlgn="base">
              <a:spcBef>
                <a:spcPct val="0"/>
              </a:spcBef>
              <a:spcAft>
                <a:spcPct val="0"/>
              </a:spcAft>
              <a:buClrTx/>
              <a:buSzTx/>
              <a:buFont typeface="+mj-lt"/>
              <a:buAutoNum type="arabicPeriod"/>
            </a:pPr>
            <a:r>
              <a:rPr lang="en-GB" sz="2000" dirty="0">
                <a:solidFill>
                  <a:prstClr val="white"/>
                </a:solidFill>
                <a:latin typeface="Verdana" pitchFamily="34" charset="0"/>
              </a:rPr>
              <a:t>Highlight which of the points (Bad/Good) you recognise from your undergraduate dissertation.</a:t>
            </a:r>
          </a:p>
          <a:p>
            <a:pPr marL="685800" lvl="1" indent="-228600" fontAlgn="base">
              <a:spcBef>
                <a:spcPct val="0"/>
              </a:spcBef>
              <a:spcAft>
                <a:spcPct val="0"/>
              </a:spcAft>
              <a:buClrTx/>
              <a:buSzTx/>
              <a:buFont typeface="+mj-lt"/>
              <a:buAutoNum type="arabicPeriod"/>
            </a:pPr>
            <a:r>
              <a:rPr lang="en-GB" sz="2000" dirty="0">
                <a:solidFill>
                  <a:prstClr val="white"/>
                </a:solidFill>
                <a:latin typeface="Verdana" pitchFamily="34" charset="0"/>
              </a:rPr>
              <a:t>Consider how you will address the ‘bad’ points for your postgraduate research.  </a:t>
            </a:r>
          </a:p>
          <a:p>
            <a:pPr marL="685800" lvl="1" indent="-228600" fontAlgn="base">
              <a:spcBef>
                <a:spcPct val="0"/>
              </a:spcBef>
              <a:spcAft>
                <a:spcPct val="0"/>
              </a:spcAft>
              <a:buClrTx/>
              <a:buSzTx/>
              <a:buFont typeface="+mj-lt"/>
              <a:buAutoNum type="arabicPeriod"/>
            </a:pPr>
            <a:r>
              <a:rPr lang="en-GB" sz="2000" dirty="0">
                <a:solidFill>
                  <a:prstClr val="white"/>
                </a:solidFill>
                <a:latin typeface="Verdana" pitchFamily="34" charset="0"/>
              </a:rPr>
              <a:t>Note and discuss with class.</a:t>
            </a:r>
          </a:p>
          <a:p>
            <a:endParaRPr lang="en-GB" dirty="0"/>
          </a:p>
        </p:txBody>
      </p:sp>
      <p:sp>
        <p:nvSpPr>
          <p:cNvPr id="4" name="Footer Placeholder 3"/>
          <p:cNvSpPr>
            <a:spLocks noGrp="1"/>
          </p:cNvSpPr>
          <p:nvPr>
            <p:ph type="ftr" sz="quarter" idx="11"/>
          </p:nvPr>
        </p:nvSpPr>
        <p:spPr/>
        <p:txBody>
          <a:bodyPr/>
          <a:lstStyle/>
          <a:p>
            <a:pPr>
              <a:defRPr/>
            </a:pPr>
            <a:r>
              <a:rPr lang="en-GB" smtClean="0"/>
              <a:t>CH2021 postgraduate</a:t>
            </a:r>
            <a:endParaRPr lang="en-GB"/>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pPr>
                <a:defRPr/>
              </a:pPr>
              <a:t>180</a:t>
            </a:fld>
            <a:endParaRPr lang="en-GB"/>
          </a:p>
        </p:txBody>
      </p:sp>
      <p:pic>
        <p:nvPicPr>
          <p:cNvPr id="6" name="Picture 5"/>
          <p:cNvPicPr>
            <a:picLocks noChangeAspect="1"/>
          </p:cNvPicPr>
          <p:nvPr/>
        </p:nvPicPr>
        <p:blipFill>
          <a:blip r:embed="rId2"/>
          <a:stretch>
            <a:fillRect/>
          </a:stretch>
        </p:blipFill>
        <p:spPr>
          <a:xfrm>
            <a:off x="6306856" y="1417638"/>
            <a:ext cx="2490862" cy="3641303"/>
          </a:xfrm>
          <a:prstGeom prst="rect">
            <a:avLst/>
          </a:prstGeom>
        </p:spPr>
      </p:pic>
    </p:spTree>
    <p:extLst>
      <p:ext uri="{BB962C8B-B14F-4D97-AF65-F5344CB8AC3E}">
        <p14:creationId xmlns:p14="http://schemas.microsoft.com/office/powerpoint/2010/main" val="163686777"/>
      </p:ext>
    </p:extLst>
  </p:cSld>
  <p:clrMapOvr>
    <a:masterClrMapping/>
  </p:clrMapOvr>
  <p:timing>
    <p:tnLst>
      <p:par>
        <p:cTn id="1" dur="indefinite" restart="never" nodeType="tmRoot"/>
      </p:par>
    </p:tnLst>
  </p:timing>
</p:sld>
</file>

<file path=ppt/slides/slide18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22" name="Rectangle 2"/>
          <p:cNvSpPr>
            <a:spLocks noGrp="1" noChangeArrowheads="1"/>
          </p:cNvSpPr>
          <p:nvPr>
            <p:ph type="ctrTitle"/>
          </p:nvPr>
        </p:nvSpPr>
        <p:spPr>
          <a:xfrm>
            <a:off x="685800" y="304800"/>
            <a:ext cx="7772400" cy="1143000"/>
          </a:xfrm>
        </p:spPr>
        <p:txBody>
          <a:bodyPr lIns="90488" tIns="44450" rIns="90488" bIns="44450" anchor="ctr">
            <a:normAutofit fontScale="90000"/>
          </a:bodyPr>
          <a:lstStyle/>
          <a:p>
            <a:pPr eaLnBrk="1" hangingPunct="1"/>
            <a:r>
              <a:rPr lang="en-GB" sz="3200"/>
              <a:t>Yahoo I’ve Finished!</a:t>
            </a:r>
            <a:br>
              <a:rPr lang="en-GB" sz="3200"/>
            </a:br>
            <a:r>
              <a:rPr lang="en-GB" sz="3200"/>
              <a:t>Publication, Further Research and Ethics</a:t>
            </a:r>
          </a:p>
        </p:txBody>
      </p:sp>
      <p:sp>
        <p:nvSpPr>
          <p:cNvPr id="81923" name="Rectangle 3"/>
          <p:cNvSpPr>
            <a:spLocks noGrp="1" noChangeArrowheads="1"/>
          </p:cNvSpPr>
          <p:nvPr>
            <p:ph type="subTitle" idx="1"/>
          </p:nvPr>
        </p:nvSpPr>
        <p:spPr>
          <a:xfrm>
            <a:off x="395536" y="1556792"/>
            <a:ext cx="3444875" cy="1752600"/>
          </a:xfrm>
        </p:spPr>
        <p:txBody>
          <a:bodyPr lIns="90488" tIns="44450" rIns="90488" bIns="44450">
            <a:normAutofit lnSpcReduction="10000"/>
          </a:bodyPr>
          <a:lstStyle/>
          <a:p>
            <a:pPr eaLnBrk="1" hangingPunct="1">
              <a:buFont typeface="Wingdings" pitchFamily="2" charset="2"/>
              <a:buChar char="¡"/>
            </a:pPr>
            <a:r>
              <a:rPr lang="en-GB" sz="2500">
                <a:solidFill>
                  <a:srgbClr val="FFFF00"/>
                </a:solidFill>
              </a:rPr>
              <a:t>Stress</a:t>
            </a:r>
          </a:p>
          <a:p>
            <a:pPr eaLnBrk="1" hangingPunct="1">
              <a:buFont typeface="Wingdings" pitchFamily="2" charset="2"/>
              <a:buChar char="¡"/>
            </a:pPr>
            <a:r>
              <a:rPr lang="en-GB" sz="2500">
                <a:solidFill>
                  <a:srgbClr val="FFFF00"/>
                </a:solidFill>
              </a:rPr>
              <a:t>Time management</a:t>
            </a:r>
          </a:p>
          <a:p>
            <a:pPr eaLnBrk="1" hangingPunct="1">
              <a:buFont typeface="Wingdings" pitchFamily="2" charset="2"/>
              <a:buChar char="¡"/>
            </a:pPr>
            <a:r>
              <a:rPr lang="en-GB" sz="2500">
                <a:solidFill>
                  <a:srgbClr val="FFFF00"/>
                </a:solidFill>
              </a:rPr>
              <a:t>Reflection</a:t>
            </a:r>
          </a:p>
          <a:p>
            <a:pPr eaLnBrk="1" hangingPunct="1">
              <a:buFont typeface="Wingdings" pitchFamily="2" charset="2"/>
              <a:buChar char="¡"/>
            </a:pPr>
            <a:r>
              <a:rPr lang="en-GB" sz="2500">
                <a:solidFill>
                  <a:srgbClr val="FFFF00"/>
                </a:solidFill>
              </a:rPr>
              <a:t>Viva</a:t>
            </a:r>
          </a:p>
        </p:txBody>
      </p:sp>
      <p:sp>
        <p:nvSpPr>
          <p:cNvPr id="25603" name="Rectangle 9"/>
          <p:cNvSpPr>
            <a:spLocks noGrp="1" noChangeArrowheads="1"/>
          </p:cNvSpPr>
          <p:nvPr>
            <p:ph type="ftr" sz="quarter" idx="11"/>
          </p:nvPr>
        </p:nvSpPr>
        <p:spPr>
          <a:noFill/>
        </p:spPr>
        <p:txBody>
          <a:bodyPr/>
          <a:lstStyle/>
          <a:p>
            <a:r>
              <a:rPr lang="en-GB" smtClean="0"/>
              <a:t>CH2021 postgraduate</a:t>
            </a:r>
            <a:endParaRPr lang="en-GB"/>
          </a:p>
        </p:txBody>
      </p:sp>
      <p:sp>
        <p:nvSpPr>
          <p:cNvPr id="25604" name="Rectangle 10"/>
          <p:cNvSpPr>
            <a:spLocks noGrp="1" noChangeArrowheads="1"/>
          </p:cNvSpPr>
          <p:nvPr>
            <p:ph type="sldNum" sz="quarter" idx="12"/>
          </p:nvPr>
        </p:nvSpPr>
        <p:spPr>
          <a:noFill/>
        </p:spPr>
        <p:txBody>
          <a:bodyPr/>
          <a:lstStyle/>
          <a:p>
            <a:fld id="{BE9581A3-F9D7-4B3B-9AB6-B8A1C543A75D}" type="slidenum">
              <a:rPr lang="en-GB" smtClean="0"/>
              <a:pPr/>
              <a:t>181</a:t>
            </a:fld>
            <a:endParaRPr lang="en-GB"/>
          </a:p>
        </p:txBody>
      </p:sp>
      <p:sp>
        <p:nvSpPr>
          <p:cNvPr id="25608" name="Text Box 7"/>
          <p:cNvSpPr txBox="1">
            <a:spLocks noChangeArrowheads="1"/>
          </p:cNvSpPr>
          <p:nvPr/>
        </p:nvSpPr>
        <p:spPr bwMode="auto">
          <a:xfrm>
            <a:off x="395536" y="3933056"/>
            <a:ext cx="2819400" cy="2092325"/>
          </a:xfrm>
          <a:prstGeom prst="rect">
            <a:avLst/>
          </a:prstGeom>
          <a:noFill/>
          <a:ln w="12700">
            <a:noFill/>
            <a:miter lim="800000"/>
            <a:headEnd/>
            <a:tailEnd/>
          </a:ln>
        </p:spPr>
        <p:txBody>
          <a:bodyPr>
            <a:spAutoFit/>
          </a:bodyPr>
          <a:lstStyle/>
          <a:p>
            <a:pPr>
              <a:spcBef>
                <a:spcPct val="20000"/>
              </a:spcBef>
              <a:buClr>
                <a:schemeClr val="tx2"/>
              </a:buClr>
              <a:buSzPct val="115000"/>
              <a:buFontTx/>
              <a:buChar char="•"/>
            </a:pPr>
            <a:r>
              <a:rPr lang="en-GB" sz="2800">
                <a:latin typeface="Arial" charset="0"/>
              </a:rPr>
              <a:t>Self evaluation</a:t>
            </a:r>
          </a:p>
          <a:p>
            <a:pPr>
              <a:spcBef>
                <a:spcPct val="20000"/>
              </a:spcBef>
              <a:buClr>
                <a:schemeClr val="tx2"/>
              </a:buClr>
              <a:buSzPct val="115000"/>
              <a:buFontTx/>
              <a:buChar char="•"/>
            </a:pPr>
            <a:r>
              <a:rPr lang="en-GB" sz="2800">
                <a:latin typeface="Arial" charset="0"/>
              </a:rPr>
              <a:t>Lessons</a:t>
            </a:r>
          </a:p>
          <a:p>
            <a:pPr>
              <a:spcBef>
                <a:spcPct val="20000"/>
              </a:spcBef>
              <a:buClr>
                <a:schemeClr val="tx2"/>
              </a:buClr>
              <a:buSzPct val="115000"/>
              <a:buFontTx/>
              <a:buChar char="•"/>
            </a:pPr>
            <a:r>
              <a:rPr lang="en-GB" sz="2800">
                <a:latin typeface="Arial" charset="0"/>
              </a:rPr>
              <a:t>Learning</a:t>
            </a:r>
          </a:p>
          <a:p>
            <a:pPr>
              <a:spcBef>
                <a:spcPct val="50000"/>
              </a:spcBef>
            </a:pPr>
            <a:endParaRPr lang="en-GB">
              <a:latin typeface="Arial" charset="0"/>
            </a:endParaRPr>
          </a:p>
        </p:txBody>
      </p:sp>
      <p:pic>
        <p:nvPicPr>
          <p:cNvPr id="2" name="Picture 4" descr="http://www.briody-fitnessnhealth.com/images/stressed.jpg"/>
          <p:cNvPicPr>
            <a:picLocks noChangeAspect="1" noChangeArrowheads="1"/>
          </p:cNvPicPr>
          <p:nvPr/>
        </p:nvPicPr>
        <p:blipFill>
          <a:blip r:embed="rId3" cstate="print"/>
          <a:srcRect/>
          <a:stretch>
            <a:fillRect/>
          </a:stretch>
        </p:blipFill>
        <p:spPr bwMode="auto">
          <a:xfrm>
            <a:off x="4067944" y="3140968"/>
            <a:ext cx="4286250" cy="3105150"/>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81922"/>
                                        </p:tgtEl>
                                        <p:attrNameLst>
                                          <p:attrName>style.visibility</p:attrName>
                                        </p:attrNameLst>
                                      </p:cBhvr>
                                      <p:to>
                                        <p:strVal val="visible"/>
                                      </p:to>
                                    </p:set>
                                    <p:animEffect transition="in" filter="fade">
                                      <p:cBhvr>
                                        <p:cTn id="7" dur="2000"/>
                                        <p:tgtEl>
                                          <p:spTgt spid="8192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1923"/>
                                        </p:tgtEl>
                                        <p:attrNameLst>
                                          <p:attrName>style.visibility</p:attrName>
                                        </p:attrNameLst>
                                      </p:cBhvr>
                                      <p:to>
                                        <p:strVal val="visible"/>
                                      </p:to>
                                    </p:set>
                                    <p:animEffect transition="in" filter="fade">
                                      <p:cBhvr>
                                        <p:cTn id="10" dur="2000"/>
                                        <p:tgtEl>
                                          <p:spTgt spid="819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22" grpId="0"/>
      <p:bldP spid="81923" grpId="0"/>
    </p:bldLst>
  </p:timing>
</p:sld>
</file>

<file path=ppt/slides/slide18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2946" name="Rectangle 2"/>
          <p:cNvSpPr>
            <a:spLocks noGrp="1" noChangeArrowheads="1"/>
          </p:cNvSpPr>
          <p:nvPr>
            <p:ph type="title"/>
          </p:nvPr>
        </p:nvSpPr>
        <p:spPr/>
        <p:txBody>
          <a:bodyPr lIns="90488" tIns="44450" rIns="90488" bIns="44450" anchor="ctr"/>
          <a:lstStyle/>
          <a:p>
            <a:pPr eaLnBrk="1" hangingPunct="1"/>
            <a:r>
              <a:rPr lang="en-GB" sz="2800" b="1"/>
              <a:t>‘Publish or Perish’</a:t>
            </a:r>
          </a:p>
        </p:txBody>
      </p:sp>
      <p:sp>
        <p:nvSpPr>
          <p:cNvPr id="7" name="ClipArt Placeholder 6"/>
          <p:cNvSpPr>
            <a:spLocks noGrp="1"/>
          </p:cNvSpPr>
          <p:nvPr>
            <p:ph type="clipArt" sz="half" idx="1"/>
          </p:nvPr>
        </p:nvSpPr>
        <p:spPr/>
      </p:sp>
      <p:sp>
        <p:nvSpPr>
          <p:cNvPr id="82947" name="Rectangle 3"/>
          <p:cNvSpPr>
            <a:spLocks noGrp="1" noChangeArrowheads="1"/>
          </p:cNvSpPr>
          <p:nvPr>
            <p:ph type="body" sz="half" idx="2"/>
          </p:nvPr>
        </p:nvSpPr>
        <p:spPr>
          <a:xfrm>
            <a:off x="4451350" y="1827213"/>
            <a:ext cx="4232275" cy="4114800"/>
          </a:xfrm>
        </p:spPr>
        <p:txBody>
          <a:bodyPr lIns="90488" tIns="44450" rIns="90488" bIns="44450"/>
          <a:lstStyle/>
          <a:p>
            <a:pPr eaLnBrk="1" hangingPunct="1"/>
            <a:r>
              <a:rPr lang="en-GB" sz="2500"/>
              <a:t>Reviewers comments</a:t>
            </a:r>
          </a:p>
          <a:p>
            <a:pPr eaLnBrk="1" hangingPunct="1"/>
            <a:r>
              <a:rPr lang="en-GB" sz="2500">
                <a:solidFill>
                  <a:srgbClr val="FFFF00"/>
                </a:solidFill>
              </a:rPr>
              <a:t>Focus</a:t>
            </a:r>
          </a:p>
          <a:p>
            <a:pPr eaLnBrk="1" hangingPunct="1"/>
            <a:r>
              <a:rPr lang="en-GB" sz="2500"/>
              <a:t>Concise</a:t>
            </a:r>
          </a:p>
          <a:p>
            <a:pPr eaLnBrk="1" hangingPunct="1"/>
            <a:r>
              <a:rPr lang="en-GB" sz="2500">
                <a:solidFill>
                  <a:srgbClr val="FFFF00"/>
                </a:solidFill>
              </a:rPr>
              <a:t>Re assess your audience “</a:t>
            </a:r>
            <a:r>
              <a:rPr lang="en-GB" sz="2500" err="1">
                <a:solidFill>
                  <a:srgbClr val="FFFF00"/>
                </a:solidFill>
              </a:rPr>
              <a:t>dedissertationalise</a:t>
            </a:r>
            <a:r>
              <a:rPr lang="en-GB" sz="2500">
                <a:solidFill>
                  <a:srgbClr val="FFFF00"/>
                </a:solidFill>
              </a:rPr>
              <a:t>” (Wolcott, 1990, p. 51)</a:t>
            </a:r>
          </a:p>
          <a:p>
            <a:pPr eaLnBrk="1" hangingPunct="1"/>
            <a:r>
              <a:rPr lang="en-GB" sz="2500"/>
              <a:t>Choose an appropriate journal</a:t>
            </a:r>
          </a:p>
        </p:txBody>
      </p:sp>
      <p:sp>
        <p:nvSpPr>
          <p:cNvPr id="26627" name="Footer Placeholder 5"/>
          <p:cNvSpPr>
            <a:spLocks noGrp="1"/>
          </p:cNvSpPr>
          <p:nvPr>
            <p:ph type="ftr" sz="quarter" idx="11"/>
          </p:nvPr>
        </p:nvSpPr>
        <p:spPr>
          <a:noFill/>
        </p:spPr>
        <p:txBody>
          <a:bodyPr/>
          <a:lstStyle/>
          <a:p>
            <a:r>
              <a:rPr lang="en-GB" smtClean="0"/>
              <a:t>CH2021 postgraduate</a:t>
            </a:r>
            <a:endParaRPr lang="en-GB"/>
          </a:p>
        </p:txBody>
      </p:sp>
      <p:sp>
        <p:nvSpPr>
          <p:cNvPr id="26628" name="Slide Number Placeholder 6"/>
          <p:cNvSpPr>
            <a:spLocks noGrp="1"/>
          </p:cNvSpPr>
          <p:nvPr>
            <p:ph type="sldNum" sz="quarter" idx="12"/>
          </p:nvPr>
        </p:nvSpPr>
        <p:spPr>
          <a:noFill/>
        </p:spPr>
        <p:txBody>
          <a:bodyPr/>
          <a:lstStyle/>
          <a:p>
            <a:fld id="{C380124E-D29C-4E3E-B90D-322A4EF54E40}" type="slidenum">
              <a:rPr lang="en-GB" smtClean="0"/>
              <a:pPr/>
              <a:t>182</a:t>
            </a:fld>
            <a:endParaRPr lang="en-GB"/>
          </a:p>
        </p:txBody>
      </p:sp>
      <p:pic>
        <p:nvPicPr>
          <p:cNvPr id="2" name="Picture 4" descr="http://swfsc.noaa.gov/uploadedFiles/Divisions/AERD/Publications/nature%20cover.jpg"/>
          <p:cNvPicPr>
            <a:picLocks noChangeAspect="1" noChangeArrowheads="1"/>
          </p:cNvPicPr>
          <p:nvPr/>
        </p:nvPicPr>
        <p:blipFill>
          <a:blip r:embed="rId3" cstate="print"/>
          <a:srcRect/>
          <a:stretch>
            <a:fillRect/>
          </a:stretch>
        </p:blipFill>
        <p:spPr bwMode="auto">
          <a:xfrm>
            <a:off x="928662" y="1785926"/>
            <a:ext cx="3081375" cy="4276736"/>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82946"/>
                                        </p:tgtEl>
                                        <p:attrNameLst>
                                          <p:attrName>style.visibility</p:attrName>
                                        </p:attrNameLst>
                                      </p:cBhvr>
                                      <p:to>
                                        <p:strVal val="visible"/>
                                      </p:to>
                                    </p:set>
                                    <p:animEffect transition="in" filter="fade">
                                      <p:cBhvr>
                                        <p:cTn id="7" dur="2000"/>
                                        <p:tgtEl>
                                          <p:spTgt spid="8294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2947"/>
                                        </p:tgtEl>
                                        <p:attrNameLst>
                                          <p:attrName>style.visibility</p:attrName>
                                        </p:attrNameLst>
                                      </p:cBhvr>
                                      <p:to>
                                        <p:strVal val="visible"/>
                                      </p:to>
                                    </p:set>
                                    <p:animEffect transition="in" filter="fade">
                                      <p:cBhvr>
                                        <p:cTn id="10" dur="2000"/>
                                        <p:tgtEl>
                                          <p:spTgt spid="829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2946" grpId="0"/>
      <p:bldP spid="82947" grpId="0"/>
    </p:bldLst>
  </p:timing>
</p:sld>
</file>

<file path=ppt/slides/slide18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3970" name="Rectangle 2"/>
          <p:cNvSpPr>
            <a:spLocks noGrp="1" noChangeArrowheads="1"/>
          </p:cNvSpPr>
          <p:nvPr>
            <p:ph type="title"/>
          </p:nvPr>
        </p:nvSpPr>
        <p:spPr/>
        <p:txBody>
          <a:bodyPr lIns="90488" tIns="44450" rIns="90488" bIns="44450" anchor="ctr"/>
          <a:lstStyle/>
          <a:p>
            <a:pPr eaLnBrk="1" hangingPunct="1"/>
            <a:r>
              <a:rPr lang="en-GB" sz="2800" b="1"/>
              <a:t>Audience expectations </a:t>
            </a:r>
            <a:br>
              <a:rPr lang="en-GB" sz="2800" b="1"/>
            </a:br>
            <a:r>
              <a:rPr lang="en-GB" sz="2800"/>
              <a:t>(Silverman, 2018, p. 272-277)</a:t>
            </a:r>
          </a:p>
        </p:txBody>
      </p:sp>
      <p:sp>
        <p:nvSpPr>
          <p:cNvPr id="83971" name="Rectangle 3"/>
          <p:cNvSpPr>
            <a:spLocks noGrp="1" noChangeArrowheads="1"/>
          </p:cNvSpPr>
          <p:nvPr>
            <p:ph type="body" sz="half" idx="1"/>
          </p:nvPr>
        </p:nvSpPr>
        <p:spPr>
          <a:xfrm>
            <a:off x="179512" y="1772816"/>
            <a:ext cx="4946650" cy="4114800"/>
          </a:xfrm>
        </p:spPr>
        <p:txBody>
          <a:bodyPr lIns="90488" tIns="44450" rIns="90488" bIns="44450"/>
          <a:lstStyle/>
          <a:p>
            <a:pPr eaLnBrk="1" hangingPunct="1"/>
            <a:r>
              <a:rPr lang="en-GB" sz="2100"/>
              <a:t>Academic</a:t>
            </a:r>
          </a:p>
          <a:p>
            <a:pPr lvl="1" eaLnBrk="1" hangingPunct="1"/>
            <a:r>
              <a:rPr lang="en-GB" sz="1900">
                <a:solidFill>
                  <a:srgbClr val="FFFF00"/>
                </a:solidFill>
              </a:rPr>
              <a:t>Theoretical/factual developments</a:t>
            </a:r>
          </a:p>
          <a:p>
            <a:pPr eaLnBrk="1" hangingPunct="1"/>
            <a:r>
              <a:rPr lang="en-GB" sz="2100"/>
              <a:t>Policy Makers</a:t>
            </a:r>
          </a:p>
          <a:p>
            <a:pPr lvl="1" eaLnBrk="1" hangingPunct="1"/>
            <a:r>
              <a:rPr lang="en-GB" sz="1900">
                <a:solidFill>
                  <a:srgbClr val="FFFF00"/>
                </a:solidFill>
              </a:rPr>
              <a:t>Practical/current</a:t>
            </a:r>
          </a:p>
          <a:p>
            <a:pPr eaLnBrk="1" hangingPunct="1"/>
            <a:r>
              <a:rPr lang="en-GB" sz="2100"/>
              <a:t>Practitioners</a:t>
            </a:r>
          </a:p>
          <a:p>
            <a:pPr lvl="1" eaLnBrk="1" hangingPunct="1"/>
            <a:r>
              <a:rPr lang="en-GB" sz="1900">
                <a:solidFill>
                  <a:srgbClr val="FFFF00"/>
                </a:solidFill>
              </a:rPr>
              <a:t>Theory for better understanding</a:t>
            </a:r>
          </a:p>
          <a:p>
            <a:pPr lvl="1" eaLnBrk="1" hangingPunct="1"/>
            <a:r>
              <a:rPr lang="en-GB" sz="1900" err="1">
                <a:solidFill>
                  <a:srgbClr val="FFFF00"/>
                </a:solidFill>
              </a:rPr>
              <a:t>prac</a:t>
            </a:r>
            <a:r>
              <a:rPr lang="en-GB" sz="1900">
                <a:solidFill>
                  <a:srgbClr val="FFFF00"/>
                </a:solidFill>
              </a:rPr>
              <a:t>. suggestions / procedures</a:t>
            </a:r>
          </a:p>
          <a:p>
            <a:pPr lvl="1" eaLnBrk="1" hangingPunct="1"/>
            <a:r>
              <a:rPr lang="en-GB" sz="1900">
                <a:solidFill>
                  <a:srgbClr val="FFFF00"/>
                </a:solidFill>
              </a:rPr>
              <a:t>reform of existing practice</a:t>
            </a:r>
          </a:p>
          <a:p>
            <a:pPr eaLnBrk="1" hangingPunct="1"/>
            <a:r>
              <a:rPr lang="en-GB" sz="2100"/>
              <a:t>Lay audiences</a:t>
            </a:r>
          </a:p>
          <a:p>
            <a:pPr lvl="1" eaLnBrk="1" hangingPunct="1"/>
            <a:r>
              <a:rPr lang="en-GB" sz="1900">
                <a:solidFill>
                  <a:srgbClr val="FFFF00"/>
                </a:solidFill>
              </a:rPr>
              <a:t>Better service / management</a:t>
            </a:r>
          </a:p>
        </p:txBody>
      </p:sp>
      <p:sp>
        <p:nvSpPr>
          <p:cNvPr id="27651" name="Footer Placeholder 5"/>
          <p:cNvSpPr>
            <a:spLocks noGrp="1"/>
          </p:cNvSpPr>
          <p:nvPr>
            <p:ph type="ftr" sz="quarter" idx="11"/>
          </p:nvPr>
        </p:nvSpPr>
        <p:spPr>
          <a:noFill/>
        </p:spPr>
        <p:txBody>
          <a:bodyPr/>
          <a:lstStyle/>
          <a:p>
            <a:r>
              <a:rPr lang="en-GB" smtClean="0"/>
              <a:t>CH2021 postgraduate</a:t>
            </a:r>
            <a:endParaRPr lang="en-GB"/>
          </a:p>
        </p:txBody>
      </p:sp>
      <p:sp>
        <p:nvSpPr>
          <p:cNvPr id="27652" name="Slide Number Placeholder 6"/>
          <p:cNvSpPr>
            <a:spLocks noGrp="1"/>
          </p:cNvSpPr>
          <p:nvPr>
            <p:ph type="sldNum" sz="quarter" idx="12"/>
          </p:nvPr>
        </p:nvSpPr>
        <p:spPr>
          <a:noFill/>
        </p:spPr>
        <p:txBody>
          <a:bodyPr/>
          <a:lstStyle/>
          <a:p>
            <a:fld id="{1EC348CC-85FC-4C43-8CE9-2AFE40C1853D}" type="slidenum">
              <a:rPr lang="en-GB" smtClean="0"/>
              <a:pPr/>
              <a:t>183</a:t>
            </a:fld>
            <a:endParaRPr lang="en-GB"/>
          </a:p>
        </p:txBody>
      </p:sp>
      <p:pic>
        <p:nvPicPr>
          <p:cNvPr id="2" name="Picture 4" descr="http://3.bp.blogspot.com/_4gW_d4IfLQw/S_3kEk0h5-I/AAAAAAAAAU8/laV1ftd3TqM/s400/IMG_5295.JPG"/>
          <p:cNvPicPr>
            <a:picLocks noGrp="1" noChangeAspect="1" noChangeArrowheads="1"/>
          </p:cNvPicPr>
          <p:nvPr>
            <p:ph type="clipArt" sz="half" idx="2"/>
          </p:nvPr>
        </p:nvPicPr>
        <p:blipFill>
          <a:blip r:embed="rId3" cstate="print"/>
          <a:srcRect/>
          <a:stretch>
            <a:fillRect/>
          </a:stretch>
        </p:blipFill>
        <p:spPr bwMode="auto">
          <a:xfrm>
            <a:off x="4935037" y="3641058"/>
            <a:ext cx="3840427" cy="2880320"/>
          </a:xfrm>
          <a:prstGeom prst="rect">
            <a:avLst/>
          </a:prstGeom>
          <a:noFill/>
        </p:spPr>
      </p:pic>
      <p:pic>
        <p:nvPicPr>
          <p:cNvPr id="3" name="Picture 2"/>
          <p:cNvPicPr>
            <a:picLocks noChangeAspect="1"/>
          </p:cNvPicPr>
          <p:nvPr/>
        </p:nvPicPr>
        <p:blipFill>
          <a:blip r:embed="rId4"/>
          <a:stretch>
            <a:fillRect/>
          </a:stretch>
        </p:blipFill>
        <p:spPr>
          <a:xfrm>
            <a:off x="6812980" y="177829"/>
            <a:ext cx="2143125" cy="2143125"/>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83970"/>
                                        </p:tgtEl>
                                        <p:attrNameLst>
                                          <p:attrName>style.visibility</p:attrName>
                                        </p:attrNameLst>
                                      </p:cBhvr>
                                      <p:to>
                                        <p:strVal val="visible"/>
                                      </p:to>
                                    </p:set>
                                    <p:animEffect transition="in" filter="fade">
                                      <p:cBhvr>
                                        <p:cTn id="7" dur="2000"/>
                                        <p:tgtEl>
                                          <p:spTgt spid="8397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3971"/>
                                        </p:tgtEl>
                                        <p:attrNameLst>
                                          <p:attrName>style.visibility</p:attrName>
                                        </p:attrNameLst>
                                      </p:cBhvr>
                                      <p:to>
                                        <p:strVal val="visible"/>
                                      </p:to>
                                    </p:set>
                                    <p:animEffect transition="in" filter="fade">
                                      <p:cBhvr>
                                        <p:cTn id="10" dur="2000"/>
                                        <p:tgtEl>
                                          <p:spTgt spid="839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3970" grpId="0"/>
      <p:bldP spid="83971" grpId="0"/>
    </p:bldLst>
  </p:timing>
</p:sld>
</file>

<file path=ppt/slides/slide18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4994" name="Rectangle 2"/>
          <p:cNvSpPr>
            <a:spLocks noGrp="1" noChangeArrowheads="1"/>
          </p:cNvSpPr>
          <p:nvPr>
            <p:ph type="title"/>
          </p:nvPr>
        </p:nvSpPr>
        <p:spPr>
          <a:xfrm>
            <a:off x="66644" y="76581"/>
            <a:ext cx="8686800" cy="1143000"/>
          </a:xfrm>
        </p:spPr>
        <p:txBody>
          <a:bodyPr lIns="90488" tIns="44450" rIns="90488" bIns="44450" anchor="ctr">
            <a:normAutofit fontScale="90000"/>
          </a:bodyPr>
          <a:lstStyle/>
          <a:p>
            <a:pPr eaLnBrk="1" hangingPunct="1"/>
            <a:r>
              <a:rPr lang="en-GB" sz="2800" b="1" dirty="0"/>
              <a:t/>
            </a:r>
            <a:br>
              <a:rPr lang="en-GB" sz="2800" b="1" dirty="0"/>
            </a:br>
            <a:r>
              <a:rPr lang="en-GB" sz="2800" b="1" dirty="0"/>
              <a:t>Future Research Proposals </a:t>
            </a:r>
            <a:br>
              <a:rPr lang="en-GB" sz="2800" b="1" dirty="0"/>
            </a:br>
            <a:r>
              <a:rPr lang="en-GB" sz="2800" b="1" dirty="0"/>
              <a:t>(Robson, </a:t>
            </a:r>
            <a:r>
              <a:rPr lang="en-GB" sz="2800" b="1" dirty="0" smtClean="0"/>
              <a:t>2018)</a:t>
            </a:r>
            <a:r>
              <a:rPr lang="en-GB" sz="2800" b="1" dirty="0"/>
              <a:t/>
            </a:r>
            <a:br>
              <a:rPr lang="en-GB" sz="2800" b="1" dirty="0"/>
            </a:br>
            <a:endParaRPr lang="en-GB" sz="2800" b="1" dirty="0"/>
          </a:p>
        </p:txBody>
      </p:sp>
      <p:sp>
        <p:nvSpPr>
          <p:cNvPr id="84995" name="Rectangle 3"/>
          <p:cNvSpPr>
            <a:spLocks noGrp="1" noChangeArrowheads="1"/>
          </p:cNvSpPr>
          <p:nvPr>
            <p:ph sz="half" idx="1"/>
          </p:nvPr>
        </p:nvSpPr>
        <p:spPr>
          <a:xfrm rot="20667974">
            <a:off x="521523" y="2309204"/>
            <a:ext cx="3586162" cy="3886200"/>
          </a:xfrm>
        </p:spPr>
        <p:txBody>
          <a:bodyPr lIns="90488" tIns="44450" rIns="90488" bIns="44450"/>
          <a:lstStyle/>
          <a:p>
            <a:pPr eaLnBrk="1" hangingPunct="1"/>
            <a:r>
              <a:rPr lang="en-GB" sz="2500" b="1"/>
              <a:t>A quality proposal:</a:t>
            </a:r>
          </a:p>
          <a:p>
            <a:pPr lvl="1" eaLnBrk="1" hangingPunct="1"/>
            <a:r>
              <a:rPr lang="en-GB" sz="2100">
                <a:solidFill>
                  <a:srgbClr val="FFFF00"/>
                </a:solidFill>
              </a:rPr>
              <a:t>Direct and straightforward</a:t>
            </a:r>
          </a:p>
          <a:p>
            <a:pPr lvl="1" eaLnBrk="1" hangingPunct="1"/>
            <a:r>
              <a:rPr lang="en-GB" sz="2100">
                <a:solidFill>
                  <a:srgbClr val="FFFF00"/>
                </a:solidFill>
              </a:rPr>
              <a:t>Clearly communicated</a:t>
            </a:r>
          </a:p>
          <a:p>
            <a:pPr lvl="1" eaLnBrk="1" hangingPunct="1"/>
            <a:r>
              <a:rPr lang="en-GB" sz="2100">
                <a:solidFill>
                  <a:srgbClr val="FFFF00"/>
                </a:solidFill>
              </a:rPr>
              <a:t>Well organised</a:t>
            </a:r>
          </a:p>
          <a:p>
            <a:pPr lvl="1" eaLnBrk="1" hangingPunct="1"/>
            <a:r>
              <a:rPr lang="en-GB" sz="2100">
                <a:solidFill>
                  <a:srgbClr val="FFFF00"/>
                </a:solidFill>
              </a:rPr>
              <a:t>Good topic area</a:t>
            </a:r>
          </a:p>
          <a:p>
            <a:pPr lvl="1" eaLnBrk="1" hangingPunct="1"/>
            <a:r>
              <a:rPr lang="en-GB" sz="2100">
                <a:solidFill>
                  <a:srgbClr val="FFFF00"/>
                </a:solidFill>
              </a:rPr>
              <a:t>Realistic</a:t>
            </a:r>
          </a:p>
        </p:txBody>
      </p:sp>
      <p:sp>
        <p:nvSpPr>
          <p:cNvPr id="84996" name="Rectangle 4"/>
          <p:cNvSpPr>
            <a:spLocks noGrp="1" noChangeArrowheads="1"/>
          </p:cNvSpPr>
          <p:nvPr>
            <p:ph sz="half" idx="2"/>
          </p:nvPr>
        </p:nvSpPr>
        <p:spPr>
          <a:xfrm rot="1436926">
            <a:off x="4923464" y="995362"/>
            <a:ext cx="3586162" cy="3886200"/>
          </a:xfrm>
        </p:spPr>
        <p:txBody>
          <a:bodyPr lIns="90488" tIns="44450" rIns="90488" bIns="44450"/>
          <a:lstStyle/>
          <a:p>
            <a:pPr eaLnBrk="1" hangingPunct="1"/>
            <a:r>
              <a:rPr lang="en-GB" sz="2500" b="1"/>
              <a:t>Should contain:</a:t>
            </a:r>
          </a:p>
          <a:p>
            <a:pPr lvl="1" eaLnBrk="1" hangingPunct="1"/>
            <a:r>
              <a:rPr lang="en-GB" sz="2100">
                <a:solidFill>
                  <a:srgbClr val="FFFF00"/>
                </a:solidFill>
              </a:rPr>
              <a:t>Summary/abstract</a:t>
            </a:r>
          </a:p>
          <a:p>
            <a:pPr lvl="1" eaLnBrk="1" hangingPunct="1"/>
            <a:r>
              <a:rPr lang="en-GB" sz="2100">
                <a:solidFill>
                  <a:srgbClr val="FFFF00"/>
                </a:solidFill>
              </a:rPr>
              <a:t>Background and purpose</a:t>
            </a:r>
          </a:p>
          <a:p>
            <a:pPr lvl="1" eaLnBrk="1" hangingPunct="1"/>
            <a:r>
              <a:rPr lang="en-GB" sz="2100">
                <a:solidFill>
                  <a:srgbClr val="FFFF00"/>
                </a:solidFill>
              </a:rPr>
              <a:t>Plan</a:t>
            </a:r>
          </a:p>
          <a:p>
            <a:pPr lvl="1" eaLnBrk="1" hangingPunct="1"/>
            <a:r>
              <a:rPr lang="en-GB" sz="2100">
                <a:solidFill>
                  <a:srgbClr val="FFFF00"/>
                </a:solidFill>
              </a:rPr>
              <a:t>Ethical issues</a:t>
            </a:r>
          </a:p>
        </p:txBody>
      </p:sp>
      <p:sp>
        <p:nvSpPr>
          <p:cNvPr id="145410" name="Footer Placeholder 5"/>
          <p:cNvSpPr>
            <a:spLocks noGrp="1"/>
          </p:cNvSpPr>
          <p:nvPr>
            <p:ph type="ftr" sz="quarter" idx="11"/>
          </p:nvPr>
        </p:nvSpPr>
        <p:spPr>
          <a:noFill/>
        </p:spPr>
        <p:txBody>
          <a:bodyPr/>
          <a:lstStyle/>
          <a:p>
            <a:r>
              <a:rPr lang="en-GB" smtClean="0"/>
              <a:t>CH2021 postgraduate</a:t>
            </a:r>
            <a:endParaRPr lang="en-GB"/>
          </a:p>
        </p:txBody>
      </p:sp>
      <p:sp>
        <p:nvSpPr>
          <p:cNvPr id="145411" name="Slide Number Placeholder 6"/>
          <p:cNvSpPr>
            <a:spLocks noGrp="1"/>
          </p:cNvSpPr>
          <p:nvPr>
            <p:ph type="sldNum" sz="quarter" idx="12"/>
          </p:nvPr>
        </p:nvSpPr>
        <p:spPr>
          <a:noFill/>
        </p:spPr>
        <p:txBody>
          <a:bodyPr/>
          <a:lstStyle/>
          <a:p>
            <a:fld id="{DF19AD39-1EC4-49AB-9C93-67C9867E1FCD}" type="slidenum">
              <a:rPr lang="en-GB" smtClean="0"/>
              <a:pPr/>
              <a:t>184</a:t>
            </a:fld>
            <a:endParaRPr lang="en-GB"/>
          </a:p>
        </p:txBody>
      </p:sp>
      <p:pic>
        <p:nvPicPr>
          <p:cNvPr id="2" name="Picture 1"/>
          <p:cNvPicPr>
            <a:picLocks noChangeAspect="1"/>
          </p:cNvPicPr>
          <p:nvPr/>
        </p:nvPicPr>
        <p:blipFill>
          <a:blip r:embed="rId3"/>
          <a:stretch>
            <a:fillRect/>
          </a:stretch>
        </p:blipFill>
        <p:spPr>
          <a:xfrm rot="20558816">
            <a:off x="3181418" y="4448472"/>
            <a:ext cx="4946311" cy="1041861"/>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84994"/>
                                        </p:tgtEl>
                                        <p:attrNameLst>
                                          <p:attrName>style.visibility</p:attrName>
                                        </p:attrNameLst>
                                      </p:cBhvr>
                                      <p:to>
                                        <p:strVal val="visible"/>
                                      </p:to>
                                    </p:set>
                                    <p:animEffect transition="in" filter="fade">
                                      <p:cBhvr>
                                        <p:cTn id="7" dur="2000"/>
                                        <p:tgtEl>
                                          <p:spTgt spid="8499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4995"/>
                                        </p:tgtEl>
                                        <p:attrNameLst>
                                          <p:attrName>style.visibility</p:attrName>
                                        </p:attrNameLst>
                                      </p:cBhvr>
                                      <p:to>
                                        <p:strVal val="visible"/>
                                      </p:to>
                                    </p:set>
                                    <p:animEffect transition="in" filter="fade">
                                      <p:cBhvr>
                                        <p:cTn id="10" dur="2000"/>
                                        <p:tgtEl>
                                          <p:spTgt spid="84995"/>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84996"/>
                                        </p:tgtEl>
                                        <p:attrNameLst>
                                          <p:attrName>style.visibility</p:attrName>
                                        </p:attrNameLst>
                                      </p:cBhvr>
                                      <p:to>
                                        <p:strVal val="visible"/>
                                      </p:to>
                                    </p:set>
                                    <p:animEffect transition="in" filter="fade">
                                      <p:cBhvr>
                                        <p:cTn id="13" dur="2000"/>
                                        <p:tgtEl>
                                          <p:spTgt spid="8499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4994" grpId="0"/>
      <p:bldP spid="84995" grpId="0"/>
      <p:bldP spid="84996" grpId="0"/>
    </p:bldLst>
  </p:timing>
</p:sld>
</file>

<file path=ppt/slides/slide18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6018" name="Rectangle 2"/>
          <p:cNvSpPr>
            <a:spLocks noGrp="1" noChangeArrowheads="1"/>
          </p:cNvSpPr>
          <p:nvPr>
            <p:ph type="title"/>
          </p:nvPr>
        </p:nvSpPr>
        <p:spPr>
          <a:xfrm>
            <a:off x="179512" y="117149"/>
            <a:ext cx="7772400" cy="1143000"/>
          </a:xfrm>
        </p:spPr>
        <p:txBody>
          <a:bodyPr lIns="90488" tIns="44450" rIns="90488" bIns="44450" anchor="ctr">
            <a:normAutofit fontScale="90000"/>
          </a:bodyPr>
          <a:lstStyle/>
          <a:p>
            <a:pPr eaLnBrk="1" hangingPunct="1"/>
            <a:r>
              <a:rPr lang="en-GB" sz="2800" b="1"/>
              <a:t>Ethics: </a:t>
            </a:r>
            <a:br>
              <a:rPr lang="en-GB" sz="2800" b="1"/>
            </a:br>
            <a:r>
              <a:rPr lang="en-GB" sz="2800" b="1"/>
              <a:t>An increasingly important consideration (Robson, 2014)</a:t>
            </a:r>
          </a:p>
        </p:txBody>
      </p:sp>
      <p:sp>
        <p:nvSpPr>
          <p:cNvPr id="86019" name="Rectangle 3"/>
          <p:cNvSpPr>
            <a:spLocks noGrp="1" noChangeArrowheads="1"/>
          </p:cNvSpPr>
          <p:nvPr>
            <p:ph type="body" sz="half" idx="1"/>
          </p:nvPr>
        </p:nvSpPr>
        <p:spPr>
          <a:xfrm>
            <a:off x="685800" y="2133600"/>
            <a:ext cx="5100646" cy="4114800"/>
          </a:xfrm>
        </p:spPr>
        <p:txBody>
          <a:bodyPr lIns="90488" tIns="44450" rIns="90488" bIns="44450">
            <a:normAutofit lnSpcReduction="10000"/>
          </a:bodyPr>
          <a:lstStyle/>
          <a:p>
            <a:pPr eaLnBrk="1" hangingPunct="1">
              <a:lnSpc>
                <a:spcPct val="90000"/>
              </a:lnSpc>
            </a:pPr>
            <a:r>
              <a:rPr lang="en-GB" sz="2100">
                <a:solidFill>
                  <a:srgbClr val="FFFF00"/>
                </a:solidFill>
              </a:rPr>
              <a:t>South Korea-Stem cell</a:t>
            </a:r>
          </a:p>
          <a:p>
            <a:pPr eaLnBrk="1" hangingPunct="1">
              <a:lnSpc>
                <a:spcPct val="90000"/>
              </a:lnSpc>
            </a:pPr>
            <a:r>
              <a:rPr lang="en-GB" sz="2100"/>
              <a:t>Consent</a:t>
            </a:r>
          </a:p>
          <a:p>
            <a:pPr eaLnBrk="1" hangingPunct="1">
              <a:lnSpc>
                <a:spcPct val="90000"/>
              </a:lnSpc>
            </a:pPr>
            <a:r>
              <a:rPr lang="en-GB" sz="2100">
                <a:solidFill>
                  <a:srgbClr val="FFFF00"/>
                </a:solidFill>
              </a:rPr>
              <a:t>Deception</a:t>
            </a:r>
          </a:p>
          <a:p>
            <a:pPr eaLnBrk="1" hangingPunct="1">
              <a:lnSpc>
                <a:spcPct val="90000"/>
              </a:lnSpc>
            </a:pPr>
            <a:r>
              <a:rPr lang="en-GB" sz="2100"/>
              <a:t>Debriefing</a:t>
            </a:r>
          </a:p>
          <a:p>
            <a:pPr eaLnBrk="1" hangingPunct="1">
              <a:lnSpc>
                <a:spcPct val="90000"/>
              </a:lnSpc>
            </a:pPr>
            <a:r>
              <a:rPr lang="en-GB" sz="2100">
                <a:solidFill>
                  <a:srgbClr val="FFFF00"/>
                </a:solidFill>
              </a:rPr>
              <a:t>Withdrawal of information/participation</a:t>
            </a:r>
          </a:p>
          <a:p>
            <a:pPr eaLnBrk="1" hangingPunct="1">
              <a:lnSpc>
                <a:spcPct val="90000"/>
              </a:lnSpc>
            </a:pPr>
            <a:r>
              <a:rPr lang="en-GB" sz="2100"/>
              <a:t>Confidentiality </a:t>
            </a:r>
          </a:p>
          <a:p>
            <a:pPr lvl="1" eaLnBrk="1" hangingPunct="1">
              <a:lnSpc>
                <a:spcPct val="90000"/>
              </a:lnSpc>
            </a:pPr>
            <a:r>
              <a:rPr lang="en-GB" sz="1700"/>
              <a:t>(</a:t>
            </a:r>
            <a:r>
              <a:rPr lang="en-GB" sz="1700" i="1"/>
              <a:t>Data Protection Act</a:t>
            </a:r>
            <a:r>
              <a:rPr lang="en-GB" sz="1700"/>
              <a:t>)</a:t>
            </a:r>
            <a:endParaRPr lang="en-GB" sz="2100"/>
          </a:p>
          <a:p>
            <a:pPr eaLnBrk="1" hangingPunct="1">
              <a:lnSpc>
                <a:spcPct val="90000"/>
              </a:lnSpc>
            </a:pPr>
            <a:r>
              <a:rPr lang="en-GB" sz="2100">
                <a:solidFill>
                  <a:srgbClr val="FFFF00"/>
                </a:solidFill>
              </a:rPr>
              <a:t>Observational research</a:t>
            </a:r>
          </a:p>
          <a:p>
            <a:pPr eaLnBrk="1" hangingPunct="1">
              <a:lnSpc>
                <a:spcPct val="90000"/>
              </a:lnSpc>
            </a:pPr>
            <a:r>
              <a:rPr lang="en-GB" sz="2100"/>
              <a:t>Peers &amp; Others</a:t>
            </a:r>
          </a:p>
          <a:p>
            <a:pPr eaLnBrk="1" hangingPunct="1">
              <a:lnSpc>
                <a:spcPct val="90000"/>
              </a:lnSpc>
            </a:pPr>
            <a:r>
              <a:rPr lang="en-GB" sz="2100">
                <a:solidFill>
                  <a:srgbClr val="FFFF00"/>
                </a:solidFill>
              </a:rPr>
              <a:t>Rigour, respect and responsibility</a:t>
            </a:r>
          </a:p>
          <a:p>
            <a:pPr eaLnBrk="1" hangingPunct="1">
              <a:lnSpc>
                <a:spcPct val="90000"/>
              </a:lnSpc>
            </a:pPr>
            <a:r>
              <a:rPr lang="en-GB" sz="2100"/>
              <a:t>Handouts</a:t>
            </a:r>
          </a:p>
        </p:txBody>
      </p:sp>
      <p:sp>
        <p:nvSpPr>
          <p:cNvPr id="7" name="ClipArt Placeholder 6"/>
          <p:cNvSpPr>
            <a:spLocks noGrp="1"/>
          </p:cNvSpPr>
          <p:nvPr>
            <p:ph type="clipArt" sz="half" idx="2"/>
          </p:nvPr>
        </p:nvSpPr>
        <p:spPr/>
      </p:sp>
      <p:sp>
        <p:nvSpPr>
          <p:cNvPr id="28675" name="Footer Placeholder 5"/>
          <p:cNvSpPr>
            <a:spLocks noGrp="1"/>
          </p:cNvSpPr>
          <p:nvPr>
            <p:ph type="ftr" sz="quarter" idx="11"/>
          </p:nvPr>
        </p:nvSpPr>
        <p:spPr>
          <a:noFill/>
        </p:spPr>
        <p:txBody>
          <a:bodyPr/>
          <a:lstStyle/>
          <a:p>
            <a:r>
              <a:rPr lang="en-GB" smtClean="0"/>
              <a:t>CH2021 postgraduate</a:t>
            </a:r>
            <a:endParaRPr lang="en-GB"/>
          </a:p>
        </p:txBody>
      </p:sp>
      <p:sp>
        <p:nvSpPr>
          <p:cNvPr id="28676" name="Slide Number Placeholder 6"/>
          <p:cNvSpPr>
            <a:spLocks noGrp="1"/>
          </p:cNvSpPr>
          <p:nvPr>
            <p:ph type="sldNum" sz="quarter" idx="12"/>
          </p:nvPr>
        </p:nvSpPr>
        <p:spPr>
          <a:noFill/>
        </p:spPr>
        <p:txBody>
          <a:bodyPr/>
          <a:lstStyle/>
          <a:p>
            <a:fld id="{92872178-501A-4CAD-8618-2D06BCC991E4}" type="slidenum">
              <a:rPr lang="en-GB" smtClean="0"/>
              <a:pPr/>
              <a:t>185</a:t>
            </a:fld>
            <a:endParaRPr lang="en-GB"/>
          </a:p>
        </p:txBody>
      </p:sp>
      <p:pic>
        <p:nvPicPr>
          <p:cNvPr id="28678" name="Picture 6" descr="http://www.duke.edu/web/pps114/project/10/Stem_Cell_Cartoon.jpg"/>
          <p:cNvPicPr>
            <a:picLocks noChangeAspect="1" noChangeArrowheads="1"/>
          </p:cNvPicPr>
          <p:nvPr/>
        </p:nvPicPr>
        <p:blipFill>
          <a:blip r:embed="rId3" cstate="print"/>
          <a:srcRect/>
          <a:stretch>
            <a:fillRect/>
          </a:stretch>
        </p:blipFill>
        <p:spPr bwMode="auto">
          <a:xfrm>
            <a:off x="4714876" y="1500174"/>
            <a:ext cx="4238625" cy="3095625"/>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86018"/>
                                        </p:tgtEl>
                                        <p:attrNameLst>
                                          <p:attrName>style.visibility</p:attrName>
                                        </p:attrNameLst>
                                      </p:cBhvr>
                                      <p:to>
                                        <p:strVal val="visible"/>
                                      </p:to>
                                    </p:set>
                                    <p:animEffect transition="in" filter="fade">
                                      <p:cBhvr>
                                        <p:cTn id="7" dur="2000"/>
                                        <p:tgtEl>
                                          <p:spTgt spid="8601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6019"/>
                                        </p:tgtEl>
                                        <p:attrNameLst>
                                          <p:attrName>style.visibility</p:attrName>
                                        </p:attrNameLst>
                                      </p:cBhvr>
                                      <p:to>
                                        <p:strVal val="visible"/>
                                      </p:to>
                                    </p:set>
                                    <p:animEffect transition="in" filter="fade">
                                      <p:cBhvr>
                                        <p:cTn id="10" dur="2000"/>
                                        <p:tgtEl>
                                          <p:spTgt spid="860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6018" grpId="0"/>
      <p:bldP spid="86019" grpId="0"/>
    </p:bldLst>
  </p:timing>
</p:sld>
</file>

<file path=ppt/slides/slide18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7042" name="Rectangle 2"/>
          <p:cNvSpPr>
            <a:spLocks noGrp="1" noChangeArrowheads="1"/>
          </p:cNvSpPr>
          <p:nvPr>
            <p:ph type="title"/>
          </p:nvPr>
        </p:nvSpPr>
        <p:spPr/>
        <p:txBody>
          <a:bodyPr lIns="90488" tIns="44450" rIns="90488" bIns="44450" anchor="ctr"/>
          <a:lstStyle/>
          <a:p>
            <a:pPr eaLnBrk="1" hangingPunct="1"/>
            <a:r>
              <a:rPr lang="en-GB" sz="2800" b="1"/>
              <a:t>Conclusion</a:t>
            </a:r>
          </a:p>
        </p:txBody>
      </p:sp>
      <p:sp>
        <p:nvSpPr>
          <p:cNvPr id="87043" name="Rectangle 3"/>
          <p:cNvSpPr>
            <a:spLocks noGrp="1" noChangeArrowheads="1"/>
          </p:cNvSpPr>
          <p:nvPr>
            <p:ph type="body" sz="half" idx="1"/>
          </p:nvPr>
        </p:nvSpPr>
        <p:spPr>
          <a:xfrm>
            <a:off x="251520" y="1844824"/>
            <a:ext cx="3586162" cy="4114800"/>
          </a:xfrm>
        </p:spPr>
        <p:txBody>
          <a:bodyPr lIns="90488" tIns="44450" rIns="90488" bIns="44450"/>
          <a:lstStyle/>
          <a:p>
            <a:pPr eaLnBrk="1" hangingPunct="1"/>
            <a:r>
              <a:rPr lang="en-GB" sz="2100">
                <a:solidFill>
                  <a:srgbClr val="FFFF00"/>
                </a:solidFill>
              </a:rPr>
              <a:t>Module Aim</a:t>
            </a:r>
          </a:p>
          <a:p>
            <a:pPr eaLnBrk="1" hangingPunct="1"/>
            <a:r>
              <a:rPr lang="en-GB" sz="2100"/>
              <a:t>Dissertation/thesis</a:t>
            </a:r>
          </a:p>
          <a:p>
            <a:pPr eaLnBrk="1" hangingPunct="1"/>
            <a:r>
              <a:rPr lang="en-GB" sz="2100">
                <a:solidFill>
                  <a:srgbClr val="FFFF00"/>
                </a:solidFill>
              </a:rPr>
              <a:t>What you have learnt</a:t>
            </a:r>
          </a:p>
          <a:p>
            <a:pPr eaLnBrk="1" hangingPunct="1"/>
            <a:r>
              <a:rPr lang="en-GB" sz="2100"/>
              <a:t>What you have understood</a:t>
            </a:r>
          </a:p>
          <a:p>
            <a:pPr eaLnBrk="1" hangingPunct="1"/>
            <a:r>
              <a:rPr lang="en-GB" sz="2100">
                <a:solidFill>
                  <a:srgbClr val="FFFF00"/>
                </a:solidFill>
              </a:rPr>
              <a:t>Reading for a research degree</a:t>
            </a:r>
          </a:p>
          <a:p>
            <a:pPr eaLnBrk="1" hangingPunct="1"/>
            <a:r>
              <a:rPr lang="en-GB" sz="2100"/>
              <a:t>GOOD LUCK!</a:t>
            </a:r>
          </a:p>
        </p:txBody>
      </p:sp>
      <p:sp>
        <p:nvSpPr>
          <p:cNvPr id="29699" name="Footer Placeholder 5"/>
          <p:cNvSpPr>
            <a:spLocks noGrp="1"/>
          </p:cNvSpPr>
          <p:nvPr>
            <p:ph type="ftr" sz="quarter" idx="11"/>
          </p:nvPr>
        </p:nvSpPr>
        <p:spPr>
          <a:noFill/>
        </p:spPr>
        <p:txBody>
          <a:bodyPr/>
          <a:lstStyle/>
          <a:p>
            <a:r>
              <a:rPr lang="en-GB" smtClean="0"/>
              <a:t>CH2021 postgraduate</a:t>
            </a:r>
            <a:endParaRPr lang="en-GB"/>
          </a:p>
        </p:txBody>
      </p:sp>
      <p:sp>
        <p:nvSpPr>
          <p:cNvPr id="29700" name="Slide Number Placeholder 6"/>
          <p:cNvSpPr>
            <a:spLocks noGrp="1"/>
          </p:cNvSpPr>
          <p:nvPr>
            <p:ph type="sldNum" sz="quarter" idx="12"/>
          </p:nvPr>
        </p:nvSpPr>
        <p:spPr>
          <a:noFill/>
        </p:spPr>
        <p:txBody>
          <a:bodyPr/>
          <a:lstStyle/>
          <a:p>
            <a:fld id="{3D9D712A-C6A1-4E29-BC73-1FAFCD752FAC}" type="slidenum">
              <a:rPr lang="en-GB" smtClean="0"/>
              <a:pPr/>
              <a:t>186</a:t>
            </a:fld>
            <a:endParaRPr lang="en-GB"/>
          </a:p>
        </p:txBody>
      </p:sp>
      <p:pic>
        <p:nvPicPr>
          <p:cNvPr id="3" name="Picture 2"/>
          <p:cNvPicPr>
            <a:picLocks noChangeAspect="1"/>
          </p:cNvPicPr>
          <p:nvPr/>
        </p:nvPicPr>
        <p:blipFill>
          <a:blip r:embed="rId3"/>
          <a:stretch>
            <a:fillRect/>
          </a:stretch>
        </p:blipFill>
        <p:spPr>
          <a:xfrm>
            <a:off x="4067944" y="1988840"/>
            <a:ext cx="4724387" cy="2976364"/>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87042"/>
                                        </p:tgtEl>
                                        <p:attrNameLst>
                                          <p:attrName>style.visibility</p:attrName>
                                        </p:attrNameLst>
                                      </p:cBhvr>
                                      <p:to>
                                        <p:strVal val="visible"/>
                                      </p:to>
                                    </p:set>
                                    <p:animEffect transition="in" filter="fade">
                                      <p:cBhvr>
                                        <p:cTn id="7" dur="2000"/>
                                        <p:tgtEl>
                                          <p:spTgt spid="8704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7043"/>
                                        </p:tgtEl>
                                        <p:attrNameLst>
                                          <p:attrName>style.visibility</p:attrName>
                                        </p:attrNameLst>
                                      </p:cBhvr>
                                      <p:to>
                                        <p:strVal val="visible"/>
                                      </p:to>
                                    </p:set>
                                    <p:animEffect transition="in" filter="fade">
                                      <p:cBhvr>
                                        <p:cTn id="10" dur="2000"/>
                                        <p:tgtEl>
                                          <p:spTgt spid="8704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7042" grpId="0"/>
      <p:bldP spid="87043" grpId="0"/>
    </p:bldLst>
  </p:timing>
</p:sld>
</file>

<file path=ppt/theme/theme1.xml><?xml version="1.0" encoding="utf-8"?>
<a:theme xmlns:a="http://schemas.openxmlformats.org/drawingml/2006/main" name="Technic">
  <a:themeElements>
    <a:clrScheme name="Technic">
      <a:dk1>
        <a:sysClr val="windowText" lastClr="000000"/>
      </a:dk1>
      <a:lt1>
        <a:sysClr val="window" lastClr="FFFFFF"/>
      </a:lt1>
      <a:dk2>
        <a:srgbClr val="3B3B3B"/>
      </a:dk2>
      <a:lt2>
        <a:srgbClr val="D4D2D0"/>
      </a:lt2>
      <a:accent1>
        <a:srgbClr val="6EA0B0"/>
      </a:accent1>
      <a:accent2>
        <a:srgbClr val="CCAF0A"/>
      </a:accent2>
      <a:accent3>
        <a:srgbClr val="8D89A4"/>
      </a:accent3>
      <a:accent4>
        <a:srgbClr val="748560"/>
      </a:accent4>
      <a:accent5>
        <a:srgbClr val="9E9273"/>
      </a:accent5>
      <a:accent6>
        <a:srgbClr val="7E848D"/>
      </a:accent6>
      <a:hlink>
        <a:srgbClr val="00C8C3"/>
      </a:hlink>
      <a:folHlink>
        <a:srgbClr val="A116E0"/>
      </a:folHlink>
    </a:clrScheme>
    <a:fontScheme name="Technic">
      <a:majorFont>
        <a:latin typeface="Franklin Gothic Book"/>
        <a:ea typeface=""/>
        <a:cs typeface=""/>
        <a:font script="Jpan" typeface="ＭＳ Ｐゴシック"/>
        <a:font script="Hang" typeface="HY견고딕"/>
        <a:font script="Hans" typeface="宋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HGｺﾞｼｯｸM"/>
        <a:font script="Hang" typeface="HY중고딕"/>
        <a:font script="Hans" typeface="黑体"/>
        <a:font script="Hant" typeface="微軟正黑體"/>
        <a:font script="Arab" typeface="Tahoma"/>
        <a:font script="Hebr" typeface="Levenim MT"/>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Technic">
      <a:fillStyleLst>
        <a:solidFill>
          <a:schemeClr val="phClr"/>
        </a:solidFill>
        <a:gradFill rotWithShape="1">
          <a:gsLst>
            <a:gs pos="0">
              <a:schemeClr val="phClr">
                <a:tint val="1000"/>
              </a:schemeClr>
            </a:gs>
            <a:gs pos="68000">
              <a:schemeClr val="phClr">
                <a:tint val="77000"/>
              </a:schemeClr>
            </a:gs>
            <a:gs pos="81000">
              <a:schemeClr val="phClr">
                <a:tint val="79000"/>
              </a:schemeClr>
            </a:gs>
            <a:gs pos="86000">
              <a:schemeClr val="phClr">
                <a:tint val="73000"/>
              </a:schemeClr>
            </a:gs>
            <a:gs pos="100000">
              <a:schemeClr val="phClr">
                <a:tint val="35000"/>
              </a:schemeClr>
            </a:gs>
          </a:gsLst>
          <a:lin ang="5400000" scaled="1"/>
        </a:gradFill>
        <a:gradFill rotWithShape="1">
          <a:gsLst>
            <a:gs pos="0">
              <a:schemeClr val="phClr">
                <a:tint val="73000"/>
                <a:satMod val="150000"/>
              </a:schemeClr>
            </a:gs>
            <a:gs pos="25000">
              <a:schemeClr val="phClr">
                <a:tint val="96000"/>
                <a:shade val="80000"/>
                <a:satMod val="105000"/>
              </a:schemeClr>
            </a:gs>
            <a:gs pos="38000">
              <a:schemeClr val="phClr">
                <a:tint val="96000"/>
                <a:shade val="59000"/>
                <a:satMod val="120000"/>
              </a:schemeClr>
            </a:gs>
            <a:gs pos="55000">
              <a:schemeClr val="phClr">
                <a:shade val="57000"/>
                <a:satMod val="120000"/>
              </a:schemeClr>
            </a:gs>
            <a:gs pos="80000">
              <a:schemeClr val="phClr">
                <a:shade val="56000"/>
                <a:satMod val="145000"/>
              </a:schemeClr>
            </a:gs>
            <a:gs pos="88000">
              <a:schemeClr val="phClr">
                <a:shade val="63000"/>
                <a:satMod val="160000"/>
              </a:schemeClr>
            </a:gs>
            <a:gs pos="100000">
              <a:schemeClr val="phClr">
                <a:tint val="99555"/>
                <a:satMod val="155000"/>
              </a:schemeClr>
            </a:gs>
          </a:gsLst>
          <a:lin ang="5400000" scaled="1"/>
        </a:gradFill>
      </a:fillStyleLst>
      <a:lnStyleLst>
        <a:ln w="9525" cap="flat" cmpd="sng" algn="ctr">
          <a:solidFill>
            <a:schemeClr val="phClr">
              <a:shade val="60000"/>
              <a:satMod val="300000"/>
            </a:schemeClr>
          </a:solidFill>
          <a:prstDash val="solid"/>
        </a:ln>
        <a:ln w="19050" cap="flat" cmpd="sng" algn="ctr">
          <a:solidFill>
            <a:schemeClr val="phClr"/>
          </a:solidFill>
          <a:prstDash val="solid"/>
        </a:ln>
        <a:ln w="19050" cap="flat" cmpd="sng" algn="ctr">
          <a:solidFill>
            <a:schemeClr val="phClr"/>
          </a:solidFill>
          <a:prstDash val="solid"/>
        </a:ln>
      </a:lnStyleLst>
      <a:effectStyleLst>
        <a:effectStyle>
          <a:effectLst>
            <a:glow rad="63500">
              <a:schemeClr val="phClr">
                <a:tint val="30000"/>
                <a:shade val="95000"/>
                <a:satMod val="300000"/>
                <a:alpha val="50000"/>
              </a:schemeClr>
            </a:glow>
          </a:effectLst>
        </a:effectStyle>
        <a:effectStyle>
          <a:effectLst>
            <a:glow rad="70000">
              <a:schemeClr val="phClr">
                <a:tint val="30000"/>
                <a:shade val="95000"/>
                <a:satMod val="300000"/>
                <a:alpha val="50000"/>
              </a:schemeClr>
            </a:glow>
          </a:effectLst>
        </a:effectStyle>
        <a:effectStyle>
          <a:effectLst>
            <a:glow rad="76200">
              <a:schemeClr val="phClr">
                <a:tint val="30000"/>
                <a:shade val="95000"/>
                <a:satMod val="300000"/>
                <a:alpha val="50000"/>
              </a:schemeClr>
            </a:glow>
          </a:effectLst>
          <a:scene3d>
            <a:camera prst="orthographicFront" fov="0">
              <a:rot lat="0" lon="0" rev="0"/>
            </a:camera>
            <a:lightRig rig="harsh" dir="t">
              <a:rot lat="6000000" lon="6000000" rev="0"/>
            </a:lightRig>
          </a:scene3d>
          <a:sp3d contourW="10000" prstMaterial="metal">
            <a:bevelT w="20000" h="9000" prst="softRound"/>
            <a:contourClr>
              <a:schemeClr val="phClr">
                <a:shade val="30000"/>
                <a:satMod val="200000"/>
              </a:schemeClr>
            </a:contourClr>
          </a:sp3d>
        </a:effectStyle>
      </a:effectStyleLst>
      <a:bgFillStyleLst>
        <a:solidFill>
          <a:schemeClr val="phClr"/>
        </a:solidFill>
        <a:gradFill rotWithShape="1">
          <a:gsLst>
            <a:gs pos="0">
              <a:schemeClr val="phClr">
                <a:shade val="40000"/>
                <a:satMod val="150000"/>
              </a:schemeClr>
            </a:gs>
            <a:gs pos="30000">
              <a:schemeClr val="phClr">
                <a:shade val="60000"/>
                <a:satMod val="150000"/>
              </a:schemeClr>
            </a:gs>
            <a:gs pos="100000">
              <a:schemeClr val="phClr">
                <a:tint val="83000"/>
                <a:satMod val="200000"/>
              </a:schemeClr>
            </a:gs>
          </a:gsLst>
          <a:lin ang="13000000" scaled="0"/>
        </a:gradFill>
        <a:gradFill rotWithShape="1">
          <a:gsLst>
            <a:gs pos="0">
              <a:schemeClr val="phClr">
                <a:tint val="78000"/>
                <a:satMod val="220000"/>
              </a:schemeClr>
            </a:gs>
            <a:gs pos="100000">
              <a:schemeClr val="phClr">
                <a:shade val="35000"/>
                <a:satMod val="155000"/>
              </a:schemeClr>
            </a:gs>
          </a:gsLst>
          <a:path path="circle">
            <a:fillToRect l="60000" t="50000" r="4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13" ma:contentTypeDescription="Create a new document." ma:contentTypeScope="" ma:versionID="8221e1a10f8d3d6b3e50db903b46b569">
  <xsd:schema xmlns:xsd="http://www.w3.org/2001/XMLSchema" xmlns:xs="http://www.w3.org/2001/XMLSchema" xmlns:p="http://schemas.microsoft.com/office/2006/metadata/properties" xmlns:ns3="d2d6d51c-be45-489c-bfaa-c0c3d4c0c982" xmlns:ns4="696490a5-0429-499a-a254-a60426c02ef0" targetNamespace="http://schemas.microsoft.com/office/2006/metadata/properties" ma:root="true" ma:fieldsID="3ba10b0d6a078fc71870206bb1a5dc39" ns3:_="" ns4:_="">
    <xsd:import namespace="d2d6d51c-be45-489c-bfaa-c0c3d4c0c982"/>
    <xsd:import namespace="696490a5-0429-499a-a254-a60426c02ef0"/>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OCR"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96490a5-0429-499a-a254-a60426c02ef0"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0D718B1-C21B-4B31-B6BE-37145D865E64}">
  <ds:schemaRefs>
    <ds:schemaRef ds:uri="http://schemas.microsoft.com/sharepoint/v3/contenttype/forms"/>
  </ds:schemaRefs>
</ds:datastoreItem>
</file>

<file path=customXml/itemProps2.xml><?xml version="1.0" encoding="utf-8"?>
<ds:datastoreItem xmlns:ds="http://schemas.openxmlformats.org/officeDocument/2006/customXml" ds:itemID="{C8D95314-CEAE-45C7-BA0B-A319A16EF7D5}">
  <ds:schemaRefs>
    <ds:schemaRef ds:uri="http://purl.org/dc/terms/"/>
    <ds:schemaRef ds:uri="http://schemas.openxmlformats.org/package/2006/metadata/core-properties"/>
    <ds:schemaRef ds:uri="http://schemas.microsoft.com/office/2006/documentManagement/types"/>
    <ds:schemaRef ds:uri="http://purl.org/dc/dcmitype/"/>
    <ds:schemaRef ds:uri="d2d6d51c-be45-489c-bfaa-c0c3d4c0c982"/>
    <ds:schemaRef ds:uri="696490a5-0429-499a-a254-a60426c02ef0"/>
    <ds:schemaRef ds:uri="http://purl.org/dc/elements/1.1/"/>
    <ds:schemaRef ds:uri="http://schemas.microsoft.com/office/2006/metadata/properties"/>
    <ds:schemaRef ds:uri="http://schemas.microsoft.com/office/infopath/2007/PartnerControls"/>
    <ds:schemaRef ds:uri="http://www.w3.org/XML/1998/namespace"/>
  </ds:schemaRefs>
</ds:datastoreItem>
</file>

<file path=customXml/itemProps3.xml><?xml version="1.0" encoding="utf-8"?>
<ds:datastoreItem xmlns:ds="http://schemas.openxmlformats.org/officeDocument/2006/customXml" ds:itemID="{6A9968C7-2816-48F4-8DFC-0905E2A0215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d6d51c-be45-489c-bfaa-c0c3d4c0c982"/>
    <ds:schemaRef ds:uri="696490a5-0429-499a-a254-a60426c02ef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2052</TotalTime>
  <Words>9605</Words>
  <Application>Microsoft Office PowerPoint</Application>
  <PresentationFormat>Letter Paper (8.5x11 in)</PresentationFormat>
  <Paragraphs>1888</Paragraphs>
  <Slides>186</Slides>
  <Notes>111</Notes>
  <HiddenSlides>0</HiddenSlides>
  <MMClips>0</MMClips>
  <ScaleCrop>false</ScaleCrop>
  <HeadingPairs>
    <vt:vector size="8" baseType="variant">
      <vt:variant>
        <vt:lpstr>Fonts Used</vt:lpstr>
      </vt:variant>
      <vt:variant>
        <vt:i4>11</vt:i4>
      </vt:variant>
      <vt:variant>
        <vt:lpstr>Theme</vt:lpstr>
      </vt:variant>
      <vt:variant>
        <vt:i4>1</vt:i4>
      </vt:variant>
      <vt:variant>
        <vt:lpstr>Embedded OLE Servers</vt:lpstr>
      </vt:variant>
      <vt:variant>
        <vt:i4>2</vt:i4>
      </vt:variant>
      <vt:variant>
        <vt:lpstr>Slide Titles</vt:lpstr>
      </vt:variant>
      <vt:variant>
        <vt:i4>186</vt:i4>
      </vt:variant>
    </vt:vector>
  </HeadingPairs>
  <TitlesOfParts>
    <vt:vector size="200" baseType="lpstr">
      <vt:lpstr>MS PGothic</vt:lpstr>
      <vt:lpstr>Arial</vt:lpstr>
      <vt:lpstr>Arial Black</vt:lpstr>
      <vt:lpstr>Calibri</vt:lpstr>
      <vt:lpstr>Franklin Gothic Book</vt:lpstr>
      <vt:lpstr>Symbol</vt:lpstr>
      <vt:lpstr>Tahoma</vt:lpstr>
      <vt:lpstr>Times New Roman</vt:lpstr>
      <vt:lpstr>Verdana</vt:lpstr>
      <vt:lpstr>Wingdings</vt:lpstr>
      <vt:lpstr>Wingdings 2</vt:lpstr>
      <vt:lpstr>Technic</vt:lpstr>
      <vt:lpstr>Document</vt:lpstr>
      <vt:lpstr>Slide</vt:lpstr>
      <vt:lpstr>Postgraduate Research Methods Module</vt:lpstr>
      <vt:lpstr>What is research?</vt:lpstr>
      <vt:lpstr>Good Research</vt:lpstr>
      <vt:lpstr>PowerPoint Presentation</vt:lpstr>
      <vt:lpstr>PowerPoint Presentation</vt:lpstr>
      <vt:lpstr>Skills and Aptitude</vt:lpstr>
      <vt:lpstr>Skills</vt:lpstr>
      <vt:lpstr>Some fundamentals</vt:lpstr>
      <vt:lpstr>Some explanations</vt:lpstr>
      <vt:lpstr>Questions</vt:lpstr>
      <vt:lpstr>Considerations in research design</vt:lpstr>
      <vt:lpstr>Paradigms</vt:lpstr>
      <vt:lpstr>Paradigms</vt:lpstr>
      <vt:lpstr>Ontology</vt:lpstr>
      <vt:lpstr>Epistemology</vt:lpstr>
      <vt:lpstr>Methodology</vt:lpstr>
      <vt:lpstr>Summary of some examples</vt:lpstr>
      <vt:lpstr>The investigative process</vt:lpstr>
      <vt:lpstr>Strategies and methodology</vt:lpstr>
      <vt:lpstr>Experimentation</vt:lpstr>
      <vt:lpstr>The Scientific method</vt:lpstr>
      <vt:lpstr>Hypothetical Deductivism </vt:lpstr>
      <vt:lpstr>No single Scientific Method</vt:lpstr>
      <vt:lpstr>Ethnographic research</vt:lpstr>
      <vt:lpstr>Case study</vt:lpstr>
      <vt:lpstr>Grounded theory</vt:lpstr>
      <vt:lpstr>Action research</vt:lpstr>
      <vt:lpstr>Action Research cont’d</vt:lpstr>
      <vt:lpstr>Action Research Spiral</vt:lpstr>
      <vt:lpstr>Survey</vt:lpstr>
      <vt:lpstr>Research strategies</vt:lpstr>
      <vt:lpstr>Is there a Dichotomy between Qualitative and Quantitative Research Techniques?</vt:lpstr>
      <vt:lpstr>What is Qualitative Research?</vt:lpstr>
      <vt:lpstr>What is quantitative research?</vt:lpstr>
      <vt:lpstr>A Comparison of Qualitative and Quantitative Research (Silverman, 2009: 2)</vt:lpstr>
      <vt:lpstr>Data collection</vt:lpstr>
      <vt:lpstr>Data collection and analysis</vt:lpstr>
      <vt:lpstr>What type of research method should we be using?</vt:lpstr>
      <vt:lpstr>Causal relationships</vt:lpstr>
      <vt:lpstr>Examples of correlations that are not causal relationships </vt:lpstr>
      <vt:lpstr>PowerPoint Presentation</vt:lpstr>
      <vt:lpstr>Some Other Points</vt:lpstr>
      <vt:lpstr>Some Fundamental Research Concepts</vt:lpstr>
      <vt:lpstr>Independent and dependent variables</vt:lpstr>
      <vt:lpstr>Examples</vt:lpstr>
      <vt:lpstr>Research Objectives</vt:lpstr>
      <vt:lpstr>Null hypothesis</vt:lpstr>
      <vt:lpstr>PowerPoint Presentation</vt:lpstr>
      <vt:lpstr>Nature of the Hypothesis</vt:lpstr>
      <vt:lpstr>One tailed/ two tailed hypotheses</vt:lpstr>
      <vt:lpstr>Simple Example</vt:lpstr>
      <vt:lpstr>Think about it…</vt:lpstr>
      <vt:lpstr>Answers</vt:lpstr>
      <vt:lpstr>Reliability</vt:lpstr>
      <vt:lpstr>Validity</vt:lpstr>
      <vt:lpstr>Comparison</vt:lpstr>
      <vt:lpstr>Don’t Reinvent the Wheel  The importance of topic choice in Postgraduate research projects</vt:lpstr>
      <vt:lpstr>A grasp of how research is done</vt:lpstr>
      <vt:lpstr>Other considerations</vt:lpstr>
      <vt:lpstr>Types of topic chosen</vt:lpstr>
      <vt:lpstr>Simple &amp; Great Research Idea</vt:lpstr>
      <vt:lpstr>Exercise</vt:lpstr>
      <vt:lpstr> Setting your work within an academic and vocational arena</vt:lpstr>
      <vt:lpstr>How do students research in the digital age? </vt:lpstr>
      <vt:lpstr>Source Educational Evaluation Rubric (SEER)</vt:lpstr>
      <vt:lpstr>The general aim and scope of literature review</vt:lpstr>
      <vt:lpstr>Be logical and systematic</vt:lpstr>
      <vt:lpstr>Finding the literature</vt:lpstr>
      <vt:lpstr>Assess your literature for CRAAP</vt:lpstr>
      <vt:lpstr>Writing up</vt:lpstr>
      <vt:lpstr>A good literature review should be characterised by: (Wood, 2014)</vt:lpstr>
      <vt:lpstr>Conclusion</vt:lpstr>
      <vt:lpstr>How to Choose a Suitable Methodology</vt:lpstr>
      <vt:lpstr>PowerPoint Presentation</vt:lpstr>
      <vt:lpstr>Methodology</vt:lpstr>
      <vt:lpstr>PowerPoint Presentation</vt:lpstr>
      <vt:lpstr>Wide variety of methods available.  How to decide? Blaxter et. al. (1997) </vt:lpstr>
      <vt:lpstr>Research Families</vt:lpstr>
      <vt:lpstr>Research Strategies</vt:lpstr>
      <vt:lpstr>Research Strategies and Techniques/methods</vt:lpstr>
      <vt:lpstr>e.g. Experiments</vt:lpstr>
      <vt:lpstr>Purposes of Research (Robson, 2005; Rees 2019)</vt:lpstr>
      <vt:lpstr>Purposes Continued</vt:lpstr>
      <vt:lpstr>Likely Types of Project</vt:lpstr>
      <vt:lpstr>Considerations</vt:lpstr>
      <vt:lpstr>What research techniques are Available and preferable for my research? </vt:lpstr>
      <vt:lpstr>Questionnaire Design:  Is there a need for careful consideration?</vt:lpstr>
      <vt:lpstr>PowerPoint Presentation</vt:lpstr>
      <vt:lpstr>Which to Choose?</vt:lpstr>
      <vt:lpstr>Which Type of Question?</vt:lpstr>
      <vt:lpstr>An example: Self Completed</vt:lpstr>
      <vt:lpstr>Designing Self-completed</vt:lpstr>
      <vt:lpstr>Designing Self-completed Cont’d</vt:lpstr>
      <vt:lpstr>The Need for a Good Response</vt:lpstr>
      <vt:lpstr>The Importance of Organisation</vt:lpstr>
      <vt:lpstr>What is wrong with this?</vt:lpstr>
      <vt:lpstr>Coding and Analysis</vt:lpstr>
      <vt:lpstr>Interview Design </vt:lpstr>
      <vt:lpstr>Types of Interview</vt:lpstr>
      <vt:lpstr>Types cont’d</vt:lpstr>
      <vt:lpstr>Types cont’d</vt:lpstr>
      <vt:lpstr>Advantages &amp;  Disadvantages </vt:lpstr>
      <vt:lpstr>Some Considerations</vt:lpstr>
      <vt:lpstr>Analysis, Validity, Ethics</vt:lpstr>
      <vt:lpstr>Other Forms of Data ‘Is there method in the madness?’</vt:lpstr>
      <vt:lpstr>PowerPoint Presentation</vt:lpstr>
      <vt:lpstr>Official Statistics</vt:lpstr>
      <vt:lpstr>Some Official Stat. Considerations</vt:lpstr>
      <vt:lpstr>Documentary Evidence</vt:lpstr>
      <vt:lpstr>Documentary Cont’d</vt:lpstr>
      <vt:lpstr>Observation</vt:lpstr>
      <vt:lpstr>Some Practical Issues</vt:lpstr>
      <vt:lpstr>Your Research Proposal</vt:lpstr>
      <vt:lpstr>Research Analysis / Evaluation:  The tip of the iceberg</vt:lpstr>
      <vt:lpstr>How, where, when and type?</vt:lpstr>
      <vt:lpstr>Qualitative and Quantitative</vt:lpstr>
      <vt:lpstr>Data Management</vt:lpstr>
      <vt:lpstr>Analysing different forms of data</vt:lpstr>
      <vt:lpstr>Statistical Analysis</vt:lpstr>
      <vt:lpstr>Interpretation</vt:lpstr>
      <vt:lpstr>Fundamental tension</vt:lpstr>
      <vt:lpstr>Conclusion</vt:lpstr>
      <vt:lpstr>The difficulties and considerations of evaluating research data</vt:lpstr>
      <vt:lpstr>Challenger  Misinterpretation of data.  Even NASA. What do you think?</vt:lpstr>
      <vt:lpstr>Practical</vt:lpstr>
      <vt:lpstr> It’s More Than Just Reading A Book  Analysis Of Qualitative Data</vt:lpstr>
      <vt:lpstr>What Is Qualitative Research?  Why Do It?!</vt:lpstr>
      <vt:lpstr>Stage 1. Make Your Data ‘Analysis Friendly’</vt:lpstr>
      <vt:lpstr>Stage 2. Decide On Tools To Help You With Analysis</vt:lpstr>
      <vt:lpstr>Stage 3. Deal With Demographic Data</vt:lpstr>
      <vt:lpstr>Stage 4. Carry Out Your Qualitative Analysis</vt:lpstr>
      <vt:lpstr>Common Difficulties/ Problems ...</vt:lpstr>
      <vt:lpstr>… And Some Solutions!!</vt:lpstr>
      <vt:lpstr>Criteria For Demonstrating Rigour In Qualitative Research</vt:lpstr>
      <vt:lpstr>PowerPoint Presentation</vt:lpstr>
      <vt:lpstr>It’s more than just counting  Analysis of Quantitative Data </vt:lpstr>
      <vt:lpstr>Coding</vt:lpstr>
      <vt:lpstr>Considerations in Choosing Statistical Analysis</vt:lpstr>
      <vt:lpstr>More Considerations</vt:lpstr>
      <vt:lpstr>PowerPoint Presentation</vt:lpstr>
      <vt:lpstr>Inferential Statistics</vt:lpstr>
      <vt:lpstr>PowerPoint Presentation</vt:lpstr>
      <vt:lpstr>Types of Statistical Tests: Brief e.g.</vt:lpstr>
      <vt:lpstr>Types of Tests</vt:lpstr>
      <vt:lpstr>Chi Square</vt:lpstr>
      <vt:lpstr>  Types of Chi Square </vt:lpstr>
      <vt:lpstr>PowerPoint Presentation</vt:lpstr>
      <vt:lpstr>Types of Correlation Tests</vt:lpstr>
      <vt:lpstr>Statistical Significance</vt:lpstr>
      <vt:lpstr>p-value interpretation</vt:lpstr>
      <vt:lpstr>Models</vt:lpstr>
      <vt:lpstr>Models</vt:lpstr>
      <vt:lpstr>PowerPoint Presentation</vt:lpstr>
      <vt:lpstr>PowerPoint Presentation</vt:lpstr>
      <vt:lpstr>PowerPoint Presentation</vt:lpstr>
      <vt:lpstr>PowerPoint Presentation</vt:lpstr>
      <vt:lpstr>PowerPoint Presentation</vt:lpstr>
      <vt:lpstr>PowerPoint Presentation</vt:lpstr>
      <vt:lpstr>Regression.  Predictive model e.g. Speed vs network</vt:lpstr>
      <vt:lpstr>PowerPoint Presentation</vt:lpstr>
      <vt:lpstr>PowerPoint Presentation</vt:lpstr>
      <vt:lpstr>PowerPoint Presentation</vt:lpstr>
      <vt:lpstr>PowerPoint Presentation</vt:lpstr>
      <vt:lpstr>Exercise</vt:lpstr>
      <vt:lpstr>Questions for researchers</vt:lpstr>
      <vt:lpstr>The Final Assault on the ‘Summit’ Writing  UP!</vt:lpstr>
      <vt:lpstr>The Opening Pages</vt:lpstr>
      <vt:lpstr>The Introduction</vt:lpstr>
      <vt:lpstr>The Literature Review</vt:lpstr>
      <vt:lpstr>There must be method in this madness</vt:lpstr>
      <vt:lpstr>Data analysis/evaluation/discussion</vt:lpstr>
      <vt:lpstr>Conclusion</vt:lpstr>
      <vt:lpstr>Linking chapters</vt:lpstr>
      <vt:lpstr>Structure </vt:lpstr>
      <vt:lpstr>Be SMART: Goal setting</vt:lpstr>
      <vt:lpstr>Exercise 1</vt:lpstr>
      <vt:lpstr>Viva voce</vt:lpstr>
      <vt:lpstr>Some Final Considerations: Writing Style</vt:lpstr>
      <vt:lpstr>Some Final Considerations: Presentation</vt:lpstr>
      <vt:lpstr>Exercise 2</vt:lpstr>
      <vt:lpstr>Yahoo I’ve Finished! Publication, Further Research and Ethics</vt:lpstr>
      <vt:lpstr>‘Publish or Perish’</vt:lpstr>
      <vt:lpstr>Audience expectations  (Silverman, 2018, p. 272-277)</vt:lpstr>
      <vt:lpstr> Future Research Proposals  (Robson, 2018) </vt:lpstr>
      <vt:lpstr>Ethics:  An increasingly important consideration (Robson, 2014)</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Is there a Dichotomy between Qualitative and Quantitative Research Techniques?</dc:title>
  <dc:subject>The student case study</dc:subject>
  <dc:creator>C.HOUSE</dc:creator>
  <cp:keywords>introduction</cp:keywords>
  <cp:lastModifiedBy>Chris House</cp:lastModifiedBy>
  <cp:revision>89</cp:revision>
  <cp:lastPrinted>2000-02-15T12:58:26Z</cp:lastPrinted>
  <dcterms:created xsi:type="dcterms:W3CDTF">2000-02-15T18:00:52Z</dcterms:created>
  <dcterms:modified xsi:type="dcterms:W3CDTF">2021-01-05T18:11:28Z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