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161"/>
  </p:notesMasterIdLst>
  <p:handoutMasterIdLst>
    <p:handoutMasterId r:id="rId162"/>
  </p:handoutMasterIdLst>
  <p:sldIdLst>
    <p:sldId id="314" r:id="rId2"/>
    <p:sldId id="337" r:id="rId3"/>
    <p:sldId id="324" r:id="rId4"/>
    <p:sldId id="450" r:id="rId5"/>
    <p:sldId id="338" r:id="rId6"/>
    <p:sldId id="339" r:id="rId7"/>
    <p:sldId id="340" r:id="rId8"/>
    <p:sldId id="315" r:id="rId9"/>
    <p:sldId id="443" r:id="rId10"/>
    <p:sldId id="318" r:id="rId11"/>
    <p:sldId id="320" r:id="rId12"/>
    <p:sldId id="444" r:id="rId13"/>
    <p:sldId id="341" r:id="rId14"/>
    <p:sldId id="335" r:id="rId15"/>
    <p:sldId id="342" r:id="rId16"/>
    <p:sldId id="336" r:id="rId17"/>
    <p:sldId id="437" r:id="rId18"/>
    <p:sldId id="440" r:id="rId19"/>
    <p:sldId id="439" r:id="rId20"/>
    <p:sldId id="441" r:id="rId21"/>
    <p:sldId id="438" r:id="rId22"/>
    <p:sldId id="317" r:id="rId23"/>
    <p:sldId id="327" r:id="rId24"/>
    <p:sldId id="322" r:id="rId25"/>
    <p:sldId id="431" r:id="rId26"/>
    <p:sldId id="326" r:id="rId27"/>
    <p:sldId id="323" r:id="rId28"/>
    <p:sldId id="345" r:id="rId29"/>
    <p:sldId id="354" r:id="rId30"/>
    <p:sldId id="382" r:id="rId31"/>
    <p:sldId id="344" r:id="rId32"/>
    <p:sldId id="381" r:id="rId33"/>
    <p:sldId id="398" r:id="rId34"/>
    <p:sldId id="348" r:id="rId35"/>
    <p:sldId id="445" r:id="rId36"/>
    <p:sldId id="333" r:id="rId37"/>
    <p:sldId id="347" r:id="rId38"/>
    <p:sldId id="446" r:id="rId39"/>
    <p:sldId id="449" r:id="rId40"/>
    <p:sldId id="346" r:id="rId41"/>
    <p:sldId id="334" r:id="rId42"/>
    <p:sldId id="343" r:id="rId43"/>
    <p:sldId id="350" r:id="rId44"/>
    <p:sldId id="412" r:id="rId45"/>
    <p:sldId id="384" r:id="rId46"/>
    <p:sldId id="410" r:id="rId47"/>
    <p:sldId id="411" r:id="rId48"/>
    <p:sldId id="448" r:id="rId49"/>
    <p:sldId id="451" r:id="rId50"/>
    <p:sldId id="358" r:id="rId51"/>
    <p:sldId id="414" r:id="rId52"/>
    <p:sldId id="355" r:id="rId53"/>
    <p:sldId id="409" r:id="rId54"/>
    <p:sldId id="390" r:id="rId55"/>
    <p:sldId id="392" r:id="rId56"/>
    <p:sldId id="415" r:id="rId57"/>
    <p:sldId id="351" r:id="rId58"/>
    <p:sldId id="363" r:id="rId59"/>
    <p:sldId id="416" r:id="rId60"/>
    <p:sldId id="452" r:id="rId61"/>
    <p:sldId id="383" r:id="rId62"/>
    <p:sldId id="417" r:id="rId63"/>
    <p:sldId id="385" r:id="rId64"/>
    <p:sldId id="391" r:id="rId65"/>
    <p:sldId id="349" r:id="rId66"/>
    <p:sldId id="356" r:id="rId67"/>
    <p:sldId id="359" r:id="rId68"/>
    <p:sldId id="330" r:id="rId69"/>
    <p:sldId id="447" r:id="rId70"/>
    <p:sldId id="453" r:id="rId71"/>
    <p:sldId id="454" r:id="rId72"/>
    <p:sldId id="472" r:id="rId73"/>
    <p:sldId id="455" r:id="rId74"/>
    <p:sldId id="456" r:id="rId75"/>
    <p:sldId id="457" r:id="rId76"/>
    <p:sldId id="458" r:id="rId77"/>
    <p:sldId id="459" r:id="rId78"/>
    <p:sldId id="461" r:id="rId79"/>
    <p:sldId id="466" r:id="rId80"/>
    <p:sldId id="462" r:id="rId81"/>
    <p:sldId id="463" r:id="rId82"/>
    <p:sldId id="467" r:id="rId83"/>
    <p:sldId id="464" r:id="rId84"/>
    <p:sldId id="465" r:id="rId85"/>
    <p:sldId id="468" r:id="rId86"/>
    <p:sldId id="469" r:id="rId87"/>
    <p:sldId id="470" r:id="rId88"/>
    <p:sldId id="473" r:id="rId89"/>
    <p:sldId id="477" r:id="rId90"/>
    <p:sldId id="478" r:id="rId91"/>
    <p:sldId id="479" r:id="rId92"/>
    <p:sldId id="475" r:id="rId93"/>
    <p:sldId id="480" r:id="rId94"/>
    <p:sldId id="474" r:id="rId95"/>
    <p:sldId id="481" r:id="rId96"/>
    <p:sldId id="482" r:id="rId97"/>
    <p:sldId id="483" r:id="rId98"/>
    <p:sldId id="484" r:id="rId99"/>
    <p:sldId id="485" r:id="rId100"/>
    <p:sldId id="486" r:id="rId101"/>
    <p:sldId id="487" r:id="rId102"/>
    <p:sldId id="488" r:id="rId103"/>
    <p:sldId id="489" r:id="rId104"/>
    <p:sldId id="490" r:id="rId105"/>
    <p:sldId id="491" r:id="rId106"/>
    <p:sldId id="493" r:id="rId107"/>
    <p:sldId id="494" r:id="rId108"/>
    <p:sldId id="495" r:id="rId109"/>
    <p:sldId id="496" r:id="rId110"/>
    <p:sldId id="497" r:id="rId111"/>
    <p:sldId id="498" r:id="rId112"/>
    <p:sldId id="499" r:id="rId113"/>
    <p:sldId id="500" r:id="rId114"/>
    <p:sldId id="501" r:id="rId115"/>
    <p:sldId id="502" r:id="rId116"/>
    <p:sldId id="503" r:id="rId117"/>
    <p:sldId id="504" r:id="rId118"/>
    <p:sldId id="505" r:id="rId119"/>
    <p:sldId id="506" r:id="rId120"/>
    <p:sldId id="507" r:id="rId121"/>
    <p:sldId id="508" r:id="rId122"/>
    <p:sldId id="509" r:id="rId123"/>
    <p:sldId id="510" r:id="rId124"/>
    <p:sldId id="511" r:id="rId125"/>
    <p:sldId id="512" r:id="rId126"/>
    <p:sldId id="527" r:id="rId127"/>
    <p:sldId id="528" r:id="rId128"/>
    <p:sldId id="529" r:id="rId129"/>
    <p:sldId id="530" r:id="rId130"/>
    <p:sldId id="534" r:id="rId131"/>
    <p:sldId id="535" r:id="rId132"/>
    <p:sldId id="536" r:id="rId133"/>
    <p:sldId id="537" r:id="rId134"/>
    <p:sldId id="538" r:id="rId135"/>
    <p:sldId id="539" r:id="rId136"/>
    <p:sldId id="540" r:id="rId137"/>
    <p:sldId id="541" r:id="rId138"/>
    <p:sldId id="542" r:id="rId139"/>
    <p:sldId id="543" r:id="rId140"/>
    <p:sldId id="544" r:id="rId141"/>
    <p:sldId id="545" r:id="rId142"/>
    <p:sldId id="546" r:id="rId143"/>
    <p:sldId id="547" r:id="rId144"/>
    <p:sldId id="548" r:id="rId145"/>
    <p:sldId id="549" r:id="rId146"/>
    <p:sldId id="513" r:id="rId147"/>
    <p:sldId id="514" r:id="rId148"/>
    <p:sldId id="515" r:id="rId149"/>
    <p:sldId id="516" r:id="rId150"/>
    <p:sldId id="517" r:id="rId151"/>
    <p:sldId id="518" r:id="rId152"/>
    <p:sldId id="519" r:id="rId153"/>
    <p:sldId id="520" r:id="rId154"/>
    <p:sldId id="521" r:id="rId155"/>
    <p:sldId id="522" r:id="rId156"/>
    <p:sldId id="523" r:id="rId157"/>
    <p:sldId id="524" r:id="rId158"/>
    <p:sldId id="525" r:id="rId159"/>
    <p:sldId id="526" r:id="rId160"/>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337"/>
            <p14:sldId id="324"/>
            <p14:sldId id="450"/>
            <p14:sldId id="338"/>
            <p14:sldId id="339"/>
            <p14:sldId id="340"/>
            <p14:sldId id="315"/>
            <p14:sldId id="443"/>
            <p14:sldId id="318"/>
            <p14:sldId id="320"/>
            <p14:sldId id="444"/>
            <p14:sldId id="341"/>
            <p14:sldId id="335"/>
            <p14:sldId id="342"/>
            <p14:sldId id="336"/>
            <p14:sldId id="437"/>
            <p14:sldId id="440"/>
            <p14:sldId id="439"/>
            <p14:sldId id="441"/>
            <p14:sldId id="438"/>
            <p14:sldId id="317"/>
            <p14:sldId id="327"/>
            <p14:sldId id="322"/>
            <p14:sldId id="431"/>
            <p14:sldId id="326"/>
            <p14:sldId id="323"/>
            <p14:sldId id="345"/>
            <p14:sldId id="354"/>
            <p14:sldId id="382"/>
            <p14:sldId id="344"/>
            <p14:sldId id="381"/>
            <p14:sldId id="398"/>
            <p14:sldId id="348"/>
            <p14:sldId id="445"/>
            <p14:sldId id="333"/>
            <p14:sldId id="347"/>
            <p14:sldId id="446"/>
            <p14:sldId id="449"/>
            <p14:sldId id="346"/>
            <p14:sldId id="334"/>
            <p14:sldId id="343"/>
            <p14:sldId id="350"/>
            <p14:sldId id="412"/>
            <p14:sldId id="384"/>
            <p14:sldId id="410"/>
            <p14:sldId id="411"/>
            <p14:sldId id="448"/>
            <p14:sldId id="451"/>
            <p14:sldId id="358"/>
            <p14:sldId id="414"/>
            <p14:sldId id="355"/>
            <p14:sldId id="409"/>
            <p14:sldId id="390"/>
            <p14:sldId id="392"/>
            <p14:sldId id="415"/>
            <p14:sldId id="351"/>
            <p14:sldId id="363"/>
            <p14:sldId id="416"/>
            <p14:sldId id="452"/>
            <p14:sldId id="383"/>
            <p14:sldId id="417"/>
            <p14:sldId id="385"/>
            <p14:sldId id="391"/>
            <p14:sldId id="349"/>
            <p14:sldId id="356"/>
            <p14:sldId id="359"/>
            <p14:sldId id="330"/>
            <p14:sldId id="447"/>
            <p14:sldId id="453"/>
            <p14:sldId id="454"/>
            <p14:sldId id="472"/>
            <p14:sldId id="455"/>
            <p14:sldId id="456"/>
            <p14:sldId id="457"/>
            <p14:sldId id="458"/>
            <p14:sldId id="459"/>
            <p14:sldId id="461"/>
            <p14:sldId id="466"/>
            <p14:sldId id="462"/>
            <p14:sldId id="463"/>
            <p14:sldId id="467"/>
            <p14:sldId id="464"/>
            <p14:sldId id="465"/>
            <p14:sldId id="468"/>
            <p14:sldId id="469"/>
            <p14:sldId id="470"/>
            <p14:sldId id="473"/>
            <p14:sldId id="477"/>
            <p14:sldId id="478"/>
            <p14:sldId id="479"/>
            <p14:sldId id="475"/>
            <p14:sldId id="480"/>
            <p14:sldId id="474"/>
            <p14:sldId id="481"/>
            <p14:sldId id="482"/>
            <p14:sldId id="483"/>
            <p14:sldId id="484"/>
            <p14:sldId id="485"/>
            <p14:sldId id="486"/>
            <p14:sldId id="487"/>
            <p14:sldId id="488"/>
            <p14:sldId id="489"/>
            <p14:sldId id="490"/>
            <p14:sldId id="491"/>
            <p14:sldId id="493"/>
            <p14:sldId id="494"/>
            <p14:sldId id="495"/>
            <p14:sldId id="496"/>
            <p14:sldId id="497"/>
            <p14:sldId id="498"/>
            <p14:sldId id="499"/>
            <p14:sldId id="500"/>
            <p14:sldId id="501"/>
            <p14:sldId id="502"/>
            <p14:sldId id="503"/>
            <p14:sldId id="504"/>
            <p14:sldId id="505"/>
            <p14:sldId id="506"/>
            <p14:sldId id="507"/>
            <p14:sldId id="508"/>
            <p14:sldId id="509"/>
            <p14:sldId id="510"/>
            <p14:sldId id="511"/>
            <p14:sldId id="512"/>
            <p14:sldId id="527"/>
            <p14:sldId id="528"/>
            <p14:sldId id="529"/>
            <p14:sldId id="530"/>
            <p14:sldId id="534"/>
            <p14:sldId id="535"/>
            <p14:sldId id="536"/>
            <p14:sldId id="537"/>
            <p14:sldId id="538"/>
            <p14:sldId id="539"/>
            <p14:sldId id="540"/>
            <p14:sldId id="541"/>
            <p14:sldId id="542"/>
            <p14:sldId id="543"/>
            <p14:sldId id="544"/>
            <p14:sldId id="545"/>
            <p14:sldId id="546"/>
            <p14:sldId id="547"/>
            <p14:sldId id="548"/>
            <p14:sldId id="549"/>
            <p14:sldId id="513"/>
            <p14:sldId id="514"/>
            <p14:sldId id="515"/>
            <p14:sldId id="516"/>
            <p14:sldId id="517"/>
            <p14:sldId id="518"/>
            <p14:sldId id="519"/>
            <p14:sldId id="520"/>
            <p14:sldId id="521"/>
            <p14:sldId id="522"/>
            <p14:sldId id="523"/>
            <p14:sldId id="524"/>
            <p14:sldId id="525"/>
            <p14:sldId id="526"/>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2B3E5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5" autoAdjust="0"/>
    <p:restoredTop sz="96433" autoAdjust="0"/>
  </p:normalViewPr>
  <p:slideViewPr>
    <p:cSldViewPr snapToGrid="0">
      <p:cViewPr varScale="1">
        <p:scale>
          <a:sx n="157" d="100"/>
          <a:sy n="157" d="100"/>
        </p:scale>
        <p:origin x="1908" y="96"/>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theme" Target="theme/theme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notesMaster" Target="notesMasters/notesMaster1.xml"/><Relationship Id="rId16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slide" Target="slides/slide155.xml"/><Relationship Id="rId16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handoutMaster" Target="handoutMasters/handoutMaster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presProps" Target="presProp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s>
</file>

<file path=ppt/_rels/viewProps.xml.rels><?xml version="1.0" encoding="UTF-8" standalone="yes"?>
<Relationships xmlns="http://schemas.openxmlformats.org/package/2006/relationships"><Relationship Id="rId1" Type="http://schemas.openxmlformats.org/officeDocument/2006/relationships/slide" Target="slides/slide1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22</a:t>
            </a:fld>
            <a:endParaRPr lang="en-US" altLang="en-US"/>
          </a:p>
        </p:txBody>
      </p:sp>
    </p:spTree>
    <p:extLst>
      <p:ext uri="{BB962C8B-B14F-4D97-AF65-F5344CB8AC3E}">
        <p14:creationId xmlns:p14="http://schemas.microsoft.com/office/powerpoint/2010/main" val="1679733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47</a:t>
            </a:fld>
            <a:endParaRPr lang="en-US" altLang="en-US"/>
          </a:p>
        </p:txBody>
      </p:sp>
    </p:spTree>
    <p:extLst>
      <p:ext uri="{BB962C8B-B14F-4D97-AF65-F5344CB8AC3E}">
        <p14:creationId xmlns:p14="http://schemas.microsoft.com/office/powerpoint/2010/main" val="1671352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48</a:t>
            </a:fld>
            <a:endParaRPr lang="en-US" altLang="en-US"/>
          </a:p>
        </p:txBody>
      </p:sp>
    </p:spTree>
    <p:extLst>
      <p:ext uri="{BB962C8B-B14F-4D97-AF65-F5344CB8AC3E}">
        <p14:creationId xmlns:p14="http://schemas.microsoft.com/office/powerpoint/2010/main" val="1552247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57</a:t>
            </a:fld>
            <a:endParaRPr lang="en-US" altLang="en-US"/>
          </a:p>
        </p:txBody>
      </p:sp>
    </p:spTree>
    <p:extLst>
      <p:ext uri="{BB962C8B-B14F-4D97-AF65-F5344CB8AC3E}">
        <p14:creationId xmlns:p14="http://schemas.microsoft.com/office/powerpoint/2010/main" val="870616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112</a:t>
            </a:fld>
            <a:endParaRPr lang="en-US" altLang="en-US"/>
          </a:p>
        </p:txBody>
      </p:sp>
    </p:spTree>
    <p:extLst>
      <p:ext uri="{BB962C8B-B14F-4D97-AF65-F5344CB8AC3E}">
        <p14:creationId xmlns:p14="http://schemas.microsoft.com/office/powerpoint/2010/main" val="30298322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smtClean="0"/>
              <a:t>WEB</a:t>
            </a:r>
            <a:endParaRPr lang="en-US" altLang="en-US" dirty="0"/>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smtClean="0"/>
              <a:t>WEB</a:t>
            </a:r>
            <a:endParaRPr lang="en-US" altLang="en-US" dirty="0"/>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smtClean="0"/>
              <a:t>Click to edit Master text styles</a:t>
            </a:r>
          </a:p>
          <a:p>
            <a:pPr lvl="1"/>
            <a:r>
              <a:rPr lang="en-US" altLang="en-US" dirty="0" smtClean="0"/>
              <a:t>Second level</a:t>
            </a:r>
          </a:p>
          <a:p>
            <a:pPr lvl="2"/>
            <a:r>
              <a:rPr lang="en-US" altLang="en-US" dirty="0" smtClean="0"/>
              <a:t>Third level</a:t>
            </a:r>
          </a:p>
          <a:p>
            <a:pPr lvl="3"/>
            <a:r>
              <a:rPr lang="en-US" altLang="en-US" dirty="0" smtClean="0"/>
              <a:t>Fourth level</a:t>
            </a:r>
          </a:p>
          <a:p>
            <a:pPr lvl="4"/>
            <a:r>
              <a:rPr lang="en-US" altLang="en-US" dirty="0"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npmjs.com/"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smtClean="0"/>
              <a:t>Node.js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smtClean="0"/>
              <a:t>Lecturer: Michael Dacey</a:t>
            </a:r>
          </a:p>
          <a:p>
            <a:pPr>
              <a:buFont typeface="Monotype Sorts" pitchFamily="2" charset="2"/>
              <a:buNone/>
            </a:pPr>
            <a:endParaRPr lang="en-US" altLang="en-US" sz="3200" dirty="0" smtClean="0"/>
          </a:p>
          <a:p>
            <a:pPr>
              <a:buFont typeface="Monotype Sorts" pitchFamily="2" charset="2"/>
              <a:buNone/>
            </a:pPr>
            <a:r>
              <a:rPr lang="en-US" altLang="en-US" sz="3200" dirty="0" smtClean="0"/>
              <a:t>E-mail: michael.dacey@uwtsd.ac.uk</a:t>
            </a:r>
          </a:p>
          <a:p>
            <a:pPr>
              <a:buFont typeface="Monotype Sorts" pitchFamily="2" charset="2"/>
              <a:buNone/>
            </a:pPr>
            <a:endParaRPr lang="en-US" altLang="en-US" sz="32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it?</a:t>
            </a:r>
            <a:endParaRPr lang="en-GB" dirty="0"/>
          </a:p>
        </p:txBody>
      </p:sp>
      <p:sp>
        <p:nvSpPr>
          <p:cNvPr id="3" name="Content Placeholder 2"/>
          <p:cNvSpPr>
            <a:spLocks noGrp="1"/>
          </p:cNvSpPr>
          <p:nvPr>
            <p:ph idx="1"/>
          </p:nvPr>
        </p:nvSpPr>
        <p:spPr/>
        <p:txBody>
          <a:bodyPr/>
          <a:lstStyle/>
          <a:p>
            <a:r>
              <a:rPr lang="en-GB" dirty="0"/>
              <a:t>Node.js, was aiming to create </a:t>
            </a:r>
            <a:r>
              <a:rPr lang="en-GB" b="1" dirty="0"/>
              <a:t>real-time websites with push </a:t>
            </a:r>
            <a:r>
              <a:rPr lang="en-GB" b="1" dirty="0" smtClean="0"/>
              <a:t>capability</a:t>
            </a:r>
          </a:p>
          <a:p>
            <a:pPr lvl="1"/>
            <a:r>
              <a:rPr lang="en-GB" dirty="0"/>
              <a:t>real-time, two-way connections, where both the client and server can initiate communication, allowing them to exchange data freely</a:t>
            </a:r>
          </a:p>
          <a:p>
            <a:r>
              <a:rPr lang="en-GB" dirty="0" smtClean="0"/>
              <a:t>Shines in </a:t>
            </a:r>
            <a:r>
              <a:rPr lang="en-GB" dirty="0"/>
              <a:t>building fast, scalable network applications, as it’s capable of handling a huge number of simultaneous connections with high </a:t>
            </a:r>
            <a:r>
              <a:rPr lang="en-GB" dirty="0" smtClean="0"/>
              <a:t>throughput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28016" y="6167993"/>
            <a:ext cx="8443796" cy="646331"/>
          </a:xfrm>
          <a:prstGeom prst="rect">
            <a:avLst/>
          </a:prstGeom>
          <a:noFill/>
        </p:spPr>
        <p:txBody>
          <a:bodyPr wrap="square" rtlCol="0">
            <a:spAutoFit/>
          </a:bodyPr>
          <a:lstStyle/>
          <a:p>
            <a:r>
              <a:rPr lang="en-GB" dirty="0"/>
              <a:t>https://medium.com/the-node-js-collection/why-the-hell-would-you-use-node-js-4b053b94ab8e</a:t>
            </a:r>
          </a:p>
        </p:txBody>
      </p:sp>
    </p:spTree>
    <p:extLst>
      <p:ext uri="{BB962C8B-B14F-4D97-AF65-F5344CB8AC3E}">
        <p14:creationId xmlns:p14="http://schemas.microsoft.com/office/powerpoint/2010/main" val="40344699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Node.js</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a:t>The Node.js run-time environment includes everything you need to execute a program written in JavaScript</a:t>
            </a:r>
            <a:r>
              <a:rPr lang="en-GB" dirty="0" smtClean="0"/>
              <a:t>.</a:t>
            </a:r>
          </a:p>
          <a:p>
            <a:r>
              <a:rPr lang="en-GB" dirty="0"/>
              <a:t>Both your browser JavaScript and Node.js run on the V8 JavaScript runtime </a:t>
            </a:r>
            <a:r>
              <a:rPr lang="en-GB" dirty="0" smtClean="0"/>
              <a:t>engine</a:t>
            </a:r>
          </a:p>
          <a:p>
            <a:r>
              <a:rPr lang="en-GB" dirty="0"/>
              <a:t>V8 is an open source runtime engine written in C</a:t>
            </a:r>
            <a:r>
              <a:rPr lang="en-GB" dirty="0" smtClean="0"/>
              <a:t>++.</a:t>
            </a:r>
            <a:br>
              <a:rPr lang="en-GB" dirty="0" smtClean="0"/>
            </a:br>
            <a:r>
              <a:rPr lang="en-GB" dirty="0" smtClean="0"/>
              <a:t>	JavaScript </a:t>
            </a:r>
            <a:r>
              <a:rPr lang="en-GB" dirty="0"/>
              <a:t>-&gt; V8(C++) -&gt; Machine Code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1697306" y="2913046"/>
            <a:ext cx="5403952" cy="3213486"/>
          </a:xfrm>
          <a:prstGeom prst="rect">
            <a:avLst/>
          </a:prstGeom>
        </p:spPr>
      </p:pic>
      <p:sp>
        <p:nvSpPr>
          <p:cNvPr id="6" name="TextBox 5"/>
          <p:cNvSpPr txBox="1"/>
          <p:nvPr/>
        </p:nvSpPr>
        <p:spPr>
          <a:xfrm>
            <a:off x="597254" y="6126532"/>
            <a:ext cx="7930441" cy="369332"/>
          </a:xfrm>
          <a:prstGeom prst="rect">
            <a:avLst/>
          </a:prstGeom>
          <a:noFill/>
        </p:spPr>
        <p:txBody>
          <a:bodyPr wrap="none" rtlCol="0">
            <a:spAutoFit/>
          </a:bodyPr>
          <a:lstStyle/>
          <a:p>
            <a:r>
              <a:rPr lang="en-GB" dirty="0"/>
              <a:t>https://www.freecodecamp.org/news/what-exactly-is-node-js-ae36e97449f5/</a:t>
            </a:r>
          </a:p>
        </p:txBody>
      </p:sp>
      <p:sp>
        <p:nvSpPr>
          <p:cNvPr id="7" name="TextBox 6"/>
          <p:cNvSpPr txBox="1"/>
          <p:nvPr/>
        </p:nvSpPr>
        <p:spPr>
          <a:xfrm>
            <a:off x="7301818" y="3093209"/>
            <a:ext cx="1798983" cy="2031325"/>
          </a:xfrm>
          <a:prstGeom prst="rect">
            <a:avLst/>
          </a:prstGeom>
          <a:noFill/>
        </p:spPr>
        <p:txBody>
          <a:bodyPr wrap="square" rtlCol="0">
            <a:spAutoFit/>
          </a:bodyPr>
          <a:lstStyle/>
          <a:p>
            <a:r>
              <a:rPr lang="en-GB" dirty="0" smtClean="0"/>
              <a:t>V8 </a:t>
            </a:r>
            <a:r>
              <a:rPr lang="en-GB" dirty="0"/>
              <a:t>has hooks that allow you to write your own C++ code that you can make available to JavaScript</a:t>
            </a:r>
          </a:p>
        </p:txBody>
      </p:sp>
    </p:spTree>
    <p:extLst>
      <p:ext uri="{BB962C8B-B14F-4D97-AF65-F5344CB8AC3E}">
        <p14:creationId xmlns:p14="http://schemas.microsoft.com/office/powerpoint/2010/main" val="41034175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does it run?</a:t>
            </a:r>
            <a:endParaRPr lang="en-GB" dirty="0"/>
          </a:p>
        </p:txBody>
      </p:sp>
      <p:sp>
        <p:nvSpPr>
          <p:cNvPr id="3" name="Content Placeholder 2"/>
          <p:cNvSpPr>
            <a:spLocks noGrp="1"/>
          </p:cNvSpPr>
          <p:nvPr>
            <p:ph idx="1"/>
          </p:nvPr>
        </p:nvSpPr>
        <p:spPr>
          <a:xfrm>
            <a:off x="1047750" y="1183907"/>
            <a:ext cx="7029450" cy="655211"/>
          </a:xfrm>
        </p:spPr>
        <p:txBody>
          <a:bodyPr/>
          <a:lstStyle/>
          <a:p>
            <a:r>
              <a:rPr lang="en-GB" dirty="0" smtClean="0"/>
              <a:t>On the server-side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5"/>
          <p:cNvSpPr>
            <a:spLocks noChangeArrowheads="1"/>
          </p:cNvSpPr>
          <p:nvPr/>
        </p:nvSpPr>
        <p:spPr bwMode="auto">
          <a:xfrm>
            <a:off x="4530375" y="2958581"/>
            <a:ext cx="2897187" cy="2389188"/>
          </a:xfrm>
          <a:prstGeom prst="rect">
            <a:avLst/>
          </a:prstGeom>
          <a:solidFill>
            <a:srgbClr val="FFFFFF"/>
          </a:solidFill>
          <a:ln w="4763">
            <a:solidFill>
              <a:srgbClr val="000000"/>
            </a:solidFill>
            <a:miter lim="800000"/>
            <a:headEnd/>
            <a:tailEnd/>
          </a:ln>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6" name="Rectangle 6"/>
          <p:cNvSpPr>
            <a:spLocks noChangeArrowheads="1"/>
          </p:cNvSpPr>
          <p:nvPr/>
        </p:nvSpPr>
        <p:spPr bwMode="auto">
          <a:xfrm>
            <a:off x="5170784" y="5396981"/>
            <a:ext cx="1403526"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US" altLang="en-US" sz="1700" dirty="0">
                <a:solidFill>
                  <a:srgbClr val="000000"/>
                </a:solidFill>
                <a:latin typeface="Arial" panose="020B0604020202020204" pitchFamily="34" charset="0"/>
              </a:rPr>
              <a:t>Web </a:t>
            </a:r>
            <a:r>
              <a:rPr kumimoji="0" lang="en-US" altLang="en-US" sz="1700" dirty="0" smtClean="0">
                <a:solidFill>
                  <a:srgbClr val="000000"/>
                </a:solidFill>
                <a:latin typeface="Arial" panose="020B0604020202020204" pitchFamily="34" charset="0"/>
              </a:rPr>
              <a:t>Server or</a:t>
            </a:r>
          </a:p>
          <a:p>
            <a:pPr algn="ctr">
              <a:spcBef>
                <a:spcPct val="0"/>
              </a:spcBef>
              <a:buClrTx/>
              <a:buSzTx/>
              <a:buFontTx/>
              <a:buNone/>
            </a:pPr>
            <a:r>
              <a:rPr kumimoji="0" lang="en-US" altLang="en-US" sz="1700" dirty="0" smtClean="0">
                <a:solidFill>
                  <a:srgbClr val="000000"/>
                </a:solidFill>
                <a:latin typeface="Arial" panose="020B0604020202020204" pitchFamily="34" charset="0"/>
              </a:rPr>
              <a:t>Web Service</a:t>
            </a:r>
            <a:endParaRPr kumimoji="0" lang="en-US" altLang="en-US" sz="1800" dirty="0"/>
          </a:p>
        </p:txBody>
      </p:sp>
      <p:sp>
        <p:nvSpPr>
          <p:cNvPr id="7" name="Rectangle 7"/>
          <p:cNvSpPr>
            <a:spLocks noChangeArrowheads="1"/>
          </p:cNvSpPr>
          <p:nvPr/>
        </p:nvSpPr>
        <p:spPr bwMode="auto">
          <a:xfrm>
            <a:off x="5661449" y="3220519"/>
            <a:ext cx="740588"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dirty="0" smtClean="0">
                <a:solidFill>
                  <a:srgbClr val="000000"/>
                </a:solidFill>
                <a:latin typeface="Arial" panose="020B0604020202020204" pitchFamily="34" charset="0"/>
              </a:rPr>
              <a:t>Node.js</a:t>
            </a:r>
            <a:endParaRPr kumimoji="0" lang="en-US" altLang="en-US" sz="1800" dirty="0"/>
          </a:p>
        </p:txBody>
      </p:sp>
      <p:sp>
        <p:nvSpPr>
          <p:cNvPr id="12" name="Freeform 12"/>
          <p:cNvSpPr>
            <a:spLocks/>
          </p:cNvSpPr>
          <p:nvPr/>
        </p:nvSpPr>
        <p:spPr bwMode="auto">
          <a:xfrm>
            <a:off x="1545875" y="3852344"/>
            <a:ext cx="596900" cy="596900"/>
          </a:xfrm>
          <a:custGeom>
            <a:avLst/>
            <a:gdLst>
              <a:gd name="T0" fmla="*/ 2147483646 w 376"/>
              <a:gd name="T1" fmla="*/ 2147483646 h 376"/>
              <a:gd name="T2" fmla="*/ 0 w 376"/>
              <a:gd name="T3" fmla="*/ 2147483646 h 376"/>
              <a:gd name="T4" fmla="*/ 0 w 376"/>
              <a:gd name="T5" fmla="*/ 2147483646 h 376"/>
              <a:gd name="T6" fmla="*/ 2147483646 w 376"/>
              <a:gd name="T7" fmla="*/ 2147483646 h 376"/>
              <a:gd name="T8" fmla="*/ 2147483646 w 376"/>
              <a:gd name="T9" fmla="*/ 2147483646 h 376"/>
              <a:gd name="T10" fmla="*/ 2147483646 w 376"/>
              <a:gd name="T11" fmla="*/ 2147483646 h 376"/>
              <a:gd name="T12" fmla="*/ 2147483646 w 376"/>
              <a:gd name="T13" fmla="*/ 2147483646 h 376"/>
              <a:gd name="T14" fmla="*/ 2147483646 w 376"/>
              <a:gd name="T15" fmla="*/ 2147483646 h 376"/>
              <a:gd name="T16" fmla="*/ 2147483646 w 376"/>
              <a:gd name="T17" fmla="*/ 0 h 376"/>
              <a:gd name="T18" fmla="*/ 2147483646 w 376"/>
              <a:gd name="T19" fmla="*/ 0 h 376"/>
              <a:gd name="T20" fmla="*/ 2147483646 w 376"/>
              <a:gd name="T21" fmla="*/ 2147483646 h 376"/>
              <a:gd name="T22" fmla="*/ 2147483646 w 376"/>
              <a:gd name="T23" fmla="*/ 2147483646 h 376"/>
              <a:gd name="T24" fmla="*/ 2147483646 w 376"/>
              <a:gd name="T25" fmla="*/ 2147483646 h 3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6"/>
              <a:gd name="T40" fmla="*/ 0 h 376"/>
              <a:gd name="T41" fmla="*/ 376 w 376"/>
              <a:gd name="T42" fmla="*/ 376 h 37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6" h="376">
                <a:moveTo>
                  <a:pt x="79" y="248"/>
                </a:moveTo>
                <a:lnTo>
                  <a:pt x="0" y="248"/>
                </a:lnTo>
                <a:lnTo>
                  <a:pt x="0" y="376"/>
                </a:lnTo>
                <a:lnTo>
                  <a:pt x="376" y="376"/>
                </a:lnTo>
                <a:lnTo>
                  <a:pt x="376" y="248"/>
                </a:lnTo>
                <a:lnTo>
                  <a:pt x="293" y="248"/>
                </a:lnTo>
                <a:lnTo>
                  <a:pt x="293" y="229"/>
                </a:lnTo>
                <a:lnTo>
                  <a:pt x="328" y="229"/>
                </a:lnTo>
                <a:lnTo>
                  <a:pt x="328" y="0"/>
                </a:lnTo>
                <a:lnTo>
                  <a:pt x="44" y="0"/>
                </a:lnTo>
                <a:lnTo>
                  <a:pt x="44" y="229"/>
                </a:lnTo>
                <a:lnTo>
                  <a:pt x="79" y="229"/>
                </a:lnTo>
                <a:lnTo>
                  <a:pt x="79" y="24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 name="Freeform 13"/>
          <p:cNvSpPr>
            <a:spLocks/>
          </p:cNvSpPr>
          <p:nvPr/>
        </p:nvSpPr>
        <p:spPr bwMode="auto">
          <a:xfrm>
            <a:off x="1545875" y="3852344"/>
            <a:ext cx="596900" cy="596900"/>
          </a:xfrm>
          <a:custGeom>
            <a:avLst/>
            <a:gdLst>
              <a:gd name="T0" fmla="*/ 2147483646 w 376"/>
              <a:gd name="T1" fmla="*/ 2147483646 h 376"/>
              <a:gd name="T2" fmla="*/ 0 w 376"/>
              <a:gd name="T3" fmla="*/ 2147483646 h 376"/>
              <a:gd name="T4" fmla="*/ 0 w 376"/>
              <a:gd name="T5" fmla="*/ 2147483646 h 376"/>
              <a:gd name="T6" fmla="*/ 2147483646 w 376"/>
              <a:gd name="T7" fmla="*/ 2147483646 h 376"/>
              <a:gd name="T8" fmla="*/ 2147483646 w 376"/>
              <a:gd name="T9" fmla="*/ 2147483646 h 376"/>
              <a:gd name="T10" fmla="*/ 2147483646 w 376"/>
              <a:gd name="T11" fmla="*/ 2147483646 h 376"/>
              <a:gd name="T12" fmla="*/ 2147483646 w 376"/>
              <a:gd name="T13" fmla="*/ 2147483646 h 376"/>
              <a:gd name="T14" fmla="*/ 2147483646 w 376"/>
              <a:gd name="T15" fmla="*/ 2147483646 h 376"/>
              <a:gd name="T16" fmla="*/ 2147483646 w 376"/>
              <a:gd name="T17" fmla="*/ 0 h 376"/>
              <a:gd name="T18" fmla="*/ 2147483646 w 376"/>
              <a:gd name="T19" fmla="*/ 0 h 376"/>
              <a:gd name="T20" fmla="*/ 2147483646 w 376"/>
              <a:gd name="T21" fmla="*/ 2147483646 h 376"/>
              <a:gd name="T22" fmla="*/ 2147483646 w 376"/>
              <a:gd name="T23" fmla="*/ 2147483646 h 376"/>
              <a:gd name="T24" fmla="*/ 2147483646 w 376"/>
              <a:gd name="T25" fmla="*/ 2147483646 h 3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6"/>
              <a:gd name="T40" fmla="*/ 0 h 376"/>
              <a:gd name="T41" fmla="*/ 376 w 376"/>
              <a:gd name="T42" fmla="*/ 376 h 37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6" h="376">
                <a:moveTo>
                  <a:pt x="79" y="248"/>
                </a:moveTo>
                <a:lnTo>
                  <a:pt x="0" y="248"/>
                </a:lnTo>
                <a:lnTo>
                  <a:pt x="0" y="376"/>
                </a:lnTo>
                <a:lnTo>
                  <a:pt x="376" y="376"/>
                </a:lnTo>
                <a:lnTo>
                  <a:pt x="376" y="248"/>
                </a:lnTo>
                <a:lnTo>
                  <a:pt x="293" y="248"/>
                </a:lnTo>
                <a:lnTo>
                  <a:pt x="293" y="229"/>
                </a:lnTo>
                <a:lnTo>
                  <a:pt x="328" y="229"/>
                </a:lnTo>
                <a:lnTo>
                  <a:pt x="328" y="0"/>
                </a:lnTo>
                <a:lnTo>
                  <a:pt x="44" y="0"/>
                </a:lnTo>
                <a:lnTo>
                  <a:pt x="44" y="229"/>
                </a:lnTo>
                <a:lnTo>
                  <a:pt x="79" y="229"/>
                </a:lnTo>
                <a:lnTo>
                  <a:pt x="79" y="248"/>
                </a:lnTo>
              </a:path>
            </a:pathLst>
          </a:custGeom>
          <a:noFill/>
          <a:ln w="158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Line 14"/>
          <p:cNvSpPr>
            <a:spLocks noChangeShapeType="1"/>
          </p:cNvSpPr>
          <p:nvPr/>
        </p:nvSpPr>
        <p:spPr bwMode="auto">
          <a:xfrm>
            <a:off x="1671287" y="4246044"/>
            <a:ext cx="339725" cy="1587"/>
          </a:xfrm>
          <a:prstGeom prst="line">
            <a:avLst/>
          </a:prstGeom>
          <a:noFill/>
          <a:ln w="158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Line 15"/>
          <p:cNvSpPr>
            <a:spLocks noChangeShapeType="1"/>
          </p:cNvSpPr>
          <p:nvPr/>
        </p:nvSpPr>
        <p:spPr bwMode="auto">
          <a:xfrm>
            <a:off x="1671287" y="4215881"/>
            <a:ext cx="339725" cy="1588"/>
          </a:xfrm>
          <a:prstGeom prst="line">
            <a:avLst/>
          </a:prstGeom>
          <a:noFill/>
          <a:ln w="158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 name="Freeform 16"/>
          <p:cNvSpPr>
            <a:spLocks noEditPoints="1"/>
          </p:cNvSpPr>
          <p:nvPr/>
        </p:nvSpPr>
        <p:spPr bwMode="auto">
          <a:xfrm>
            <a:off x="1849087" y="4261919"/>
            <a:ext cx="247650" cy="171450"/>
          </a:xfrm>
          <a:custGeom>
            <a:avLst/>
            <a:gdLst>
              <a:gd name="T0" fmla="*/ 0 w 156"/>
              <a:gd name="T1" fmla="*/ 2147483646 h 108"/>
              <a:gd name="T2" fmla="*/ 2147483646 w 156"/>
              <a:gd name="T3" fmla="*/ 2147483646 h 108"/>
              <a:gd name="T4" fmla="*/ 2147483646 w 156"/>
              <a:gd name="T5" fmla="*/ 0 h 108"/>
              <a:gd name="T6" fmla="*/ 0 w 156"/>
              <a:gd name="T7" fmla="*/ 0 h 108"/>
              <a:gd name="T8" fmla="*/ 0 w 156"/>
              <a:gd name="T9" fmla="*/ 2147483646 h 108"/>
              <a:gd name="T10" fmla="*/ 2147483646 w 156"/>
              <a:gd name="T11" fmla="*/ 2147483646 h 108"/>
              <a:gd name="T12" fmla="*/ 2147483646 w 156"/>
              <a:gd name="T13" fmla="*/ 2147483646 h 108"/>
              <a:gd name="T14" fmla="*/ 2147483646 w 156"/>
              <a:gd name="T15" fmla="*/ 0 h 108"/>
              <a:gd name="T16" fmla="*/ 2147483646 w 156"/>
              <a:gd name="T17" fmla="*/ 0 h 108"/>
              <a:gd name="T18" fmla="*/ 2147483646 w 156"/>
              <a:gd name="T19" fmla="*/ 2147483646 h 10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6"/>
              <a:gd name="T31" fmla="*/ 0 h 108"/>
              <a:gd name="T32" fmla="*/ 156 w 156"/>
              <a:gd name="T33" fmla="*/ 108 h 10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6" h="108">
                <a:moveTo>
                  <a:pt x="0" y="108"/>
                </a:moveTo>
                <a:lnTo>
                  <a:pt x="124" y="108"/>
                </a:lnTo>
                <a:lnTo>
                  <a:pt x="124" y="0"/>
                </a:lnTo>
                <a:lnTo>
                  <a:pt x="0" y="0"/>
                </a:lnTo>
                <a:lnTo>
                  <a:pt x="0" y="108"/>
                </a:lnTo>
                <a:close/>
                <a:moveTo>
                  <a:pt x="137" y="19"/>
                </a:moveTo>
                <a:lnTo>
                  <a:pt x="156" y="19"/>
                </a:lnTo>
                <a:lnTo>
                  <a:pt x="156" y="0"/>
                </a:lnTo>
                <a:lnTo>
                  <a:pt x="137" y="0"/>
                </a:lnTo>
                <a:lnTo>
                  <a:pt x="137"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 name="Rectangle 17"/>
          <p:cNvSpPr>
            <a:spLocks noChangeArrowheads="1"/>
          </p:cNvSpPr>
          <p:nvPr/>
        </p:nvSpPr>
        <p:spPr bwMode="auto">
          <a:xfrm>
            <a:off x="1849087" y="4261919"/>
            <a:ext cx="196850" cy="171450"/>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18" name="Line 18"/>
          <p:cNvSpPr>
            <a:spLocks noChangeShapeType="1"/>
          </p:cNvSpPr>
          <p:nvPr/>
        </p:nvSpPr>
        <p:spPr bwMode="auto">
          <a:xfrm>
            <a:off x="1849087" y="4322244"/>
            <a:ext cx="196850" cy="1587"/>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 name="Line 19"/>
          <p:cNvSpPr>
            <a:spLocks noChangeShapeType="1"/>
          </p:cNvSpPr>
          <p:nvPr/>
        </p:nvSpPr>
        <p:spPr bwMode="auto">
          <a:xfrm>
            <a:off x="1849087" y="4377806"/>
            <a:ext cx="196850" cy="1588"/>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 name="Line 20"/>
          <p:cNvSpPr>
            <a:spLocks noChangeShapeType="1"/>
          </p:cNvSpPr>
          <p:nvPr/>
        </p:nvSpPr>
        <p:spPr bwMode="auto">
          <a:xfrm>
            <a:off x="1858612" y="4347644"/>
            <a:ext cx="177800" cy="1587"/>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Rectangle 21"/>
          <p:cNvSpPr>
            <a:spLocks noChangeArrowheads="1"/>
          </p:cNvSpPr>
          <p:nvPr/>
        </p:nvSpPr>
        <p:spPr bwMode="auto">
          <a:xfrm>
            <a:off x="1964975" y="4327006"/>
            <a:ext cx="55562" cy="4127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2" name="Rectangle 22"/>
          <p:cNvSpPr>
            <a:spLocks noChangeArrowheads="1"/>
          </p:cNvSpPr>
          <p:nvPr/>
        </p:nvSpPr>
        <p:spPr bwMode="auto">
          <a:xfrm>
            <a:off x="2066575" y="4261919"/>
            <a:ext cx="30162" cy="30162"/>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3" name="Freeform 23"/>
          <p:cNvSpPr>
            <a:spLocks noEditPoints="1"/>
          </p:cNvSpPr>
          <p:nvPr/>
        </p:nvSpPr>
        <p:spPr bwMode="auto">
          <a:xfrm>
            <a:off x="1560162" y="3898381"/>
            <a:ext cx="561975" cy="398463"/>
          </a:xfrm>
          <a:custGeom>
            <a:avLst/>
            <a:gdLst>
              <a:gd name="T0" fmla="*/ 2147483646 w 354"/>
              <a:gd name="T1" fmla="*/ 2147483646 h 251"/>
              <a:gd name="T2" fmla="*/ 2147483646 w 354"/>
              <a:gd name="T3" fmla="*/ 2147483646 h 251"/>
              <a:gd name="T4" fmla="*/ 2147483646 w 354"/>
              <a:gd name="T5" fmla="*/ 2147483646 h 251"/>
              <a:gd name="T6" fmla="*/ 2147483646 w 354"/>
              <a:gd name="T7" fmla="*/ 2147483646 h 251"/>
              <a:gd name="T8" fmla="*/ 2147483646 w 354"/>
              <a:gd name="T9" fmla="*/ 2147483646 h 251"/>
              <a:gd name="T10" fmla="*/ 2147483646 w 354"/>
              <a:gd name="T11" fmla="*/ 2147483646 h 251"/>
              <a:gd name="T12" fmla="*/ 2147483646 w 354"/>
              <a:gd name="T13" fmla="*/ 2147483646 h 251"/>
              <a:gd name="T14" fmla="*/ 2147483646 w 354"/>
              <a:gd name="T15" fmla="*/ 2147483646 h 251"/>
              <a:gd name="T16" fmla="*/ 2147483646 w 354"/>
              <a:gd name="T17" fmla="*/ 2147483646 h 251"/>
              <a:gd name="T18" fmla="*/ 2147483646 w 354"/>
              <a:gd name="T19" fmla="*/ 2147483646 h 251"/>
              <a:gd name="T20" fmla="*/ 2147483646 w 354"/>
              <a:gd name="T21" fmla="*/ 2147483646 h 251"/>
              <a:gd name="T22" fmla="*/ 2147483646 w 354"/>
              <a:gd name="T23" fmla="*/ 2147483646 h 251"/>
              <a:gd name="T24" fmla="*/ 2147483646 w 354"/>
              <a:gd name="T25" fmla="*/ 2147483646 h 251"/>
              <a:gd name="T26" fmla="*/ 2147483646 w 354"/>
              <a:gd name="T27" fmla="*/ 2147483646 h 251"/>
              <a:gd name="T28" fmla="*/ 2147483646 w 354"/>
              <a:gd name="T29" fmla="*/ 0 h 251"/>
              <a:gd name="T30" fmla="*/ 2147483646 w 354"/>
              <a:gd name="T31" fmla="*/ 0 h 251"/>
              <a:gd name="T32" fmla="*/ 2147483646 w 354"/>
              <a:gd name="T33" fmla="*/ 2147483646 h 251"/>
              <a:gd name="T34" fmla="*/ 2147483646 w 354"/>
              <a:gd name="T35" fmla="*/ 2147483646 h 251"/>
              <a:gd name="T36" fmla="*/ 2147483646 w 354"/>
              <a:gd name="T37" fmla="*/ 2147483646 h 251"/>
              <a:gd name="T38" fmla="*/ 0 w 354"/>
              <a:gd name="T39" fmla="*/ 2147483646 h 251"/>
              <a:gd name="T40" fmla="*/ 2147483646 w 354"/>
              <a:gd name="T41" fmla="*/ 2147483646 h 251"/>
              <a:gd name="T42" fmla="*/ 2147483646 w 354"/>
              <a:gd name="T43" fmla="*/ 2147483646 h 251"/>
              <a:gd name="T44" fmla="*/ 0 w 354"/>
              <a:gd name="T45" fmla="*/ 2147483646 h 251"/>
              <a:gd name="T46" fmla="*/ 0 w 354"/>
              <a:gd name="T47" fmla="*/ 2147483646 h 251"/>
              <a:gd name="T48" fmla="*/ 2147483646 w 354"/>
              <a:gd name="T49" fmla="*/ 2147483646 h 251"/>
              <a:gd name="T50" fmla="*/ 2147483646 w 354"/>
              <a:gd name="T51" fmla="*/ 2147483646 h 251"/>
              <a:gd name="T52" fmla="*/ 2147483646 w 354"/>
              <a:gd name="T53" fmla="*/ 2147483646 h 251"/>
              <a:gd name="T54" fmla="*/ 2147483646 w 354"/>
              <a:gd name="T55" fmla="*/ 2147483646 h 251"/>
              <a:gd name="T56" fmla="*/ 2147483646 w 354"/>
              <a:gd name="T57" fmla="*/ 2147483646 h 251"/>
              <a:gd name="T58" fmla="*/ 2147483646 w 354"/>
              <a:gd name="T59" fmla="*/ 2147483646 h 251"/>
              <a:gd name="T60" fmla="*/ 2147483646 w 354"/>
              <a:gd name="T61" fmla="*/ 2147483646 h 251"/>
              <a:gd name="T62" fmla="*/ 2147483646 w 354"/>
              <a:gd name="T63" fmla="*/ 2147483646 h 251"/>
              <a:gd name="T64" fmla="*/ 2147483646 w 354"/>
              <a:gd name="T65" fmla="*/ 2147483646 h 251"/>
              <a:gd name="T66" fmla="*/ 2147483646 w 354"/>
              <a:gd name="T67" fmla="*/ 2147483646 h 251"/>
              <a:gd name="T68" fmla="*/ 2147483646 w 354"/>
              <a:gd name="T69" fmla="*/ 2147483646 h 251"/>
              <a:gd name="T70" fmla="*/ 2147483646 w 354"/>
              <a:gd name="T71" fmla="*/ 2147483646 h 251"/>
              <a:gd name="T72" fmla="*/ 2147483646 w 354"/>
              <a:gd name="T73" fmla="*/ 2147483646 h 251"/>
              <a:gd name="T74" fmla="*/ 2147483646 w 354"/>
              <a:gd name="T75" fmla="*/ 2147483646 h 251"/>
              <a:gd name="T76" fmla="*/ 2147483646 w 354"/>
              <a:gd name="T77" fmla="*/ 2147483646 h 251"/>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54"/>
              <a:gd name="T118" fmla="*/ 0 h 251"/>
              <a:gd name="T119" fmla="*/ 354 w 354"/>
              <a:gd name="T120" fmla="*/ 251 h 251"/>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54" h="251">
                <a:moveTo>
                  <a:pt x="297" y="178"/>
                </a:moveTo>
                <a:lnTo>
                  <a:pt x="309" y="178"/>
                </a:lnTo>
                <a:lnTo>
                  <a:pt x="309" y="175"/>
                </a:lnTo>
                <a:lnTo>
                  <a:pt x="297" y="175"/>
                </a:lnTo>
                <a:lnTo>
                  <a:pt x="297" y="178"/>
                </a:lnTo>
                <a:close/>
                <a:moveTo>
                  <a:pt x="80" y="149"/>
                </a:moveTo>
                <a:lnTo>
                  <a:pt x="80" y="16"/>
                </a:lnTo>
                <a:lnTo>
                  <a:pt x="274" y="16"/>
                </a:lnTo>
                <a:lnTo>
                  <a:pt x="274" y="149"/>
                </a:lnTo>
                <a:lnTo>
                  <a:pt x="80" y="149"/>
                </a:lnTo>
                <a:close/>
                <a:moveTo>
                  <a:pt x="70" y="156"/>
                </a:moveTo>
                <a:lnTo>
                  <a:pt x="284" y="156"/>
                </a:lnTo>
                <a:lnTo>
                  <a:pt x="284" y="6"/>
                </a:lnTo>
                <a:lnTo>
                  <a:pt x="294" y="6"/>
                </a:lnTo>
                <a:lnTo>
                  <a:pt x="294" y="0"/>
                </a:lnTo>
                <a:lnTo>
                  <a:pt x="64" y="0"/>
                </a:lnTo>
                <a:lnTo>
                  <a:pt x="64" y="165"/>
                </a:lnTo>
                <a:lnTo>
                  <a:pt x="70" y="165"/>
                </a:lnTo>
                <a:lnTo>
                  <a:pt x="70" y="156"/>
                </a:lnTo>
                <a:close/>
                <a:moveTo>
                  <a:pt x="0" y="242"/>
                </a:moveTo>
                <a:lnTo>
                  <a:pt x="35" y="242"/>
                </a:lnTo>
                <a:lnTo>
                  <a:pt x="35" y="229"/>
                </a:lnTo>
                <a:lnTo>
                  <a:pt x="0" y="229"/>
                </a:lnTo>
                <a:lnTo>
                  <a:pt x="0" y="242"/>
                </a:lnTo>
                <a:close/>
                <a:moveTo>
                  <a:pt x="207" y="251"/>
                </a:moveTo>
                <a:lnTo>
                  <a:pt x="284" y="251"/>
                </a:lnTo>
                <a:lnTo>
                  <a:pt x="284" y="245"/>
                </a:lnTo>
                <a:lnTo>
                  <a:pt x="207" y="245"/>
                </a:lnTo>
                <a:lnTo>
                  <a:pt x="207" y="251"/>
                </a:lnTo>
                <a:close/>
                <a:moveTo>
                  <a:pt x="341" y="235"/>
                </a:moveTo>
                <a:lnTo>
                  <a:pt x="354" y="235"/>
                </a:lnTo>
                <a:lnTo>
                  <a:pt x="354" y="229"/>
                </a:lnTo>
                <a:lnTo>
                  <a:pt x="341" y="229"/>
                </a:lnTo>
                <a:lnTo>
                  <a:pt x="341" y="235"/>
                </a:lnTo>
                <a:close/>
                <a:moveTo>
                  <a:pt x="341" y="248"/>
                </a:moveTo>
                <a:lnTo>
                  <a:pt x="354" y="248"/>
                </a:lnTo>
                <a:lnTo>
                  <a:pt x="354" y="242"/>
                </a:lnTo>
                <a:lnTo>
                  <a:pt x="341" y="242"/>
                </a:lnTo>
                <a:lnTo>
                  <a:pt x="341" y="24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4" name="Rectangle 24"/>
          <p:cNvSpPr>
            <a:spLocks noChangeArrowheads="1"/>
          </p:cNvSpPr>
          <p:nvPr/>
        </p:nvSpPr>
        <p:spPr bwMode="auto">
          <a:xfrm>
            <a:off x="2031650" y="4176194"/>
            <a:ext cx="19050" cy="4762"/>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5" name="Rectangle 25"/>
          <p:cNvSpPr>
            <a:spLocks noChangeArrowheads="1"/>
          </p:cNvSpPr>
          <p:nvPr/>
        </p:nvSpPr>
        <p:spPr bwMode="auto">
          <a:xfrm>
            <a:off x="1687162" y="3923781"/>
            <a:ext cx="307975" cy="211138"/>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6" name="Freeform 26"/>
          <p:cNvSpPr>
            <a:spLocks/>
          </p:cNvSpPr>
          <p:nvPr/>
        </p:nvSpPr>
        <p:spPr bwMode="auto">
          <a:xfrm>
            <a:off x="1661762" y="3898381"/>
            <a:ext cx="365125" cy="261938"/>
          </a:xfrm>
          <a:custGeom>
            <a:avLst/>
            <a:gdLst>
              <a:gd name="T0" fmla="*/ 2147483646 w 230"/>
              <a:gd name="T1" fmla="*/ 2147483646 h 165"/>
              <a:gd name="T2" fmla="*/ 2147483646 w 230"/>
              <a:gd name="T3" fmla="*/ 2147483646 h 165"/>
              <a:gd name="T4" fmla="*/ 2147483646 w 230"/>
              <a:gd name="T5" fmla="*/ 2147483646 h 165"/>
              <a:gd name="T6" fmla="*/ 2147483646 w 230"/>
              <a:gd name="T7" fmla="*/ 2147483646 h 165"/>
              <a:gd name="T8" fmla="*/ 2147483646 w 230"/>
              <a:gd name="T9" fmla="*/ 0 h 165"/>
              <a:gd name="T10" fmla="*/ 0 w 230"/>
              <a:gd name="T11" fmla="*/ 0 h 165"/>
              <a:gd name="T12" fmla="*/ 0 w 230"/>
              <a:gd name="T13" fmla="*/ 2147483646 h 165"/>
              <a:gd name="T14" fmla="*/ 2147483646 w 230"/>
              <a:gd name="T15" fmla="*/ 2147483646 h 165"/>
              <a:gd name="T16" fmla="*/ 2147483646 w 230"/>
              <a:gd name="T17" fmla="*/ 2147483646 h 16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30"/>
              <a:gd name="T28" fmla="*/ 0 h 165"/>
              <a:gd name="T29" fmla="*/ 230 w 230"/>
              <a:gd name="T30" fmla="*/ 165 h 16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30" h="165">
                <a:moveTo>
                  <a:pt x="6" y="156"/>
                </a:moveTo>
                <a:lnTo>
                  <a:pt x="220" y="156"/>
                </a:lnTo>
                <a:lnTo>
                  <a:pt x="220" y="6"/>
                </a:lnTo>
                <a:lnTo>
                  <a:pt x="230" y="6"/>
                </a:lnTo>
                <a:lnTo>
                  <a:pt x="230" y="0"/>
                </a:lnTo>
                <a:lnTo>
                  <a:pt x="0" y="0"/>
                </a:lnTo>
                <a:lnTo>
                  <a:pt x="0" y="165"/>
                </a:lnTo>
                <a:lnTo>
                  <a:pt x="6" y="165"/>
                </a:lnTo>
                <a:lnTo>
                  <a:pt x="6" y="156"/>
                </a:lnTo>
              </a:path>
            </a:pathLst>
          </a:custGeom>
          <a:noFill/>
          <a:ln w="4763">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Line 27"/>
          <p:cNvSpPr>
            <a:spLocks noChangeShapeType="1"/>
          </p:cNvSpPr>
          <p:nvPr/>
        </p:nvSpPr>
        <p:spPr bwMode="auto">
          <a:xfrm>
            <a:off x="1615725" y="4196831"/>
            <a:ext cx="450850" cy="1588"/>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8" name="Line 28"/>
          <p:cNvSpPr>
            <a:spLocks noChangeShapeType="1"/>
          </p:cNvSpPr>
          <p:nvPr/>
        </p:nvSpPr>
        <p:spPr bwMode="auto">
          <a:xfrm flipV="1">
            <a:off x="1728437" y="4196831"/>
            <a:ext cx="1588" cy="19050"/>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 name="Line 29"/>
          <p:cNvSpPr>
            <a:spLocks noChangeShapeType="1"/>
          </p:cNvSpPr>
          <p:nvPr/>
        </p:nvSpPr>
        <p:spPr bwMode="auto">
          <a:xfrm flipV="1">
            <a:off x="1844325" y="4196831"/>
            <a:ext cx="1587" cy="19050"/>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 name="Rectangle 30"/>
          <p:cNvSpPr>
            <a:spLocks noChangeArrowheads="1"/>
          </p:cNvSpPr>
          <p:nvPr/>
        </p:nvSpPr>
        <p:spPr bwMode="auto">
          <a:xfrm>
            <a:off x="1560162" y="4261919"/>
            <a:ext cx="55563" cy="20637"/>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31" name="Rectangle 31"/>
          <p:cNvSpPr>
            <a:spLocks noChangeArrowheads="1"/>
          </p:cNvSpPr>
          <p:nvPr/>
        </p:nvSpPr>
        <p:spPr bwMode="auto">
          <a:xfrm>
            <a:off x="1888775" y="4287319"/>
            <a:ext cx="122237" cy="952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32" name="Rectangle 32"/>
          <p:cNvSpPr>
            <a:spLocks noChangeArrowheads="1"/>
          </p:cNvSpPr>
          <p:nvPr/>
        </p:nvSpPr>
        <p:spPr bwMode="auto">
          <a:xfrm>
            <a:off x="2101500" y="4261919"/>
            <a:ext cx="20637" cy="952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33" name="Rectangle 33"/>
          <p:cNvSpPr>
            <a:spLocks noChangeArrowheads="1"/>
          </p:cNvSpPr>
          <p:nvPr/>
        </p:nvSpPr>
        <p:spPr bwMode="auto">
          <a:xfrm>
            <a:off x="2101500" y="4282556"/>
            <a:ext cx="20637" cy="952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34" name="Rectangle 34"/>
          <p:cNvSpPr>
            <a:spLocks noChangeArrowheads="1"/>
          </p:cNvSpPr>
          <p:nvPr/>
        </p:nvSpPr>
        <p:spPr bwMode="auto">
          <a:xfrm>
            <a:off x="1671287" y="4488931"/>
            <a:ext cx="552450" cy="25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Client</a:t>
            </a:r>
            <a:endParaRPr kumimoji="0" lang="en-US" altLang="en-US" sz="1800"/>
          </a:p>
        </p:txBody>
      </p:sp>
      <p:sp>
        <p:nvSpPr>
          <p:cNvPr id="35" name="Line 35"/>
          <p:cNvSpPr>
            <a:spLocks noChangeShapeType="1"/>
          </p:cNvSpPr>
          <p:nvPr/>
        </p:nvSpPr>
        <p:spPr bwMode="auto">
          <a:xfrm>
            <a:off x="2441225" y="4150794"/>
            <a:ext cx="2119312" cy="1587"/>
          </a:xfrm>
          <a:prstGeom prst="line">
            <a:avLst/>
          </a:prstGeom>
          <a:noFill/>
          <a:ln w="460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6" name="Freeform 36"/>
          <p:cNvSpPr>
            <a:spLocks/>
          </p:cNvSpPr>
          <p:nvPr/>
        </p:nvSpPr>
        <p:spPr bwMode="auto">
          <a:xfrm>
            <a:off x="4535137" y="4055544"/>
            <a:ext cx="298450" cy="196850"/>
          </a:xfrm>
          <a:custGeom>
            <a:avLst/>
            <a:gdLst>
              <a:gd name="T0" fmla="*/ 0 w 188"/>
              <a:gd name="T1" fmla="*/ 0 h 124"/>
              <a:gd name="T2" fmla="*/ 2147483646 w 188"/>
              <a:gd name="T3" fmla="*/ 2147483646 h 124"/>
              <a:gd name="T4" fmla="*/ 0 w 188"/>
              <a:gd name="T5" fmla="*/ 2147483646 h 124"/>
              <a:gd name="T6" fmla="*/ 0 w 188"/>
              <a:gd name="T7" fmla="*/ 0 h 124"/>
              <a:gd name="T8" fmla="*/ 0 60000 65536"/>
              <a:gd name="T9" fmla="*/ 0 60000 65536"/>
              <a:gd name="T10" fmla="*/ 0 60000 65536"/>
              <a:gd name="T11" fmla="*/ 0 60000 65536"/>
              <a:gd name="T12" fmla="*/ 0 w 188"/>
              <a:gd name="T13" fmla="*/ 0 h 124"/>
              <a:gd name="T14" fmla="*/ 188 w 188"/>
              <a:gd name="T15" fmla="*/ 124 h 124"/>
            </a:gdLst>
            <a:ahLst/>
            <a:cxnLst>
              <a:cxn ang="T8">
                <a:pos x="T0" y="T1"/>
              </a:cxn>
              <a:cxn ang="T9">
                <a:pos x="T2" y="T3"/>
              </a:cxn>
              <a:cxn ang="T10">
                <a:pos x="T4" y="T5"/>
              </a:cxn>
              <a:cxn ang="T11">
                <a:pos x="T6" y="T7"/>
              </a:cxn>
            </a:cxnLst>
            <a:rect l="T12" t="T13" r="T14" b="T15"/>
            <a:pathLst>
              <a:path w="188" h="124">
                <a:moveTo>
                  <a:pt x="0" y="0"/>
                </a:moveTo>
                <a:lnTo>
                  <a:pt x="188" y="60"/>
                </a:lnTo>
                <a:lnTo>
                  <a:pt x="0" y="124"/>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7" name="Rectangle 37"/>
          <p:cNvSpPr>
            <a:spLocks noChangeArrowheads="1"/>
          </p:cNvSpPr>
          <p:nvPr/>
        </p:nvSpPr>
        <p:spPr bwMode="auto">
          <a:xfrm>
            <a:off x="2868262" y="3842819"/>
            <a:ext cx="1430338"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HTTP Request</a:t>
            </a:r>
            <a:endParaRPr kumimoji="0" lang="en-US" altLang="en-US" sz="1800"/>
          </a:p>
        </p:txBody>
      </p:sp>
      <p:sp>
        <p:nvSpPr>
          <p:cNvPr id="38" name="Line 38"/>
          <p:cNvSpPr>
            <a:spLocks noChangeShapeType="1"/>
          </p:cNvSpPr>
          <p:nvPr/>
        </p:nvSpPr>
        <p:spPr bwMode="auto">
          <a:xfrm flipH="1">
            <a:off x="2709512" y="4750869"/>
            <a:ext cx="2124075" cy="1587"/>
          </a:xfrm>
          <a:prstGeom prst="line">
            <a:avLst/>
          </a:prstGeom>
          <a:noFill/>
          <a:ln w="460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 name="Freeform 39"/>
          <p:cNvSpPr>
            <a:spLocks/>
          </p:cNvSpPr>
          <p:nvPr/>
        </p:nvSpPr>
        <p:spPr bwMode="auto">
          <a:xfrm>
            <a:off x="2441225" y="4655619"/>
            <a:ext cx="293687" cy="196850"/>
          </a:xfrm>
          <a:custGeom>
            <a:avLst/>
            <a:gdLst>
              <a:gd name="T0" fmla="*/ 2147483646 w 185"/>
              <a:gd name="T1" fmla="*/ 2147483646 h 124"/>
              <a:gd name="T2" fmla="*/ 0 w 185"/>
              <a:gd name="T3" fmla="*/ 2147483646 h 124"/>
              <a:gd name="T4" fmla="*/ 2147483646 w 185"/>
              <a:gd name="T5" fmla="*/ 0 h 124"/>
              <a:gd name="T6" fmla="*/ 2147483646 w 185"/>
              <a:gd name="T7" fmla="*/ 2147483646 h 124"/>
              <a:gd name="T8" fmla="*/ 0 60000 65536"/>
              <a:gd name="T9" fmla="*/ 0 60000 65536"/>
              <a:gd name="T10" fmla="*/ 0 60000 65536"/>
              <a:gd name="T11" fmla="*/ 0 60000 65536"/>
              <a:gd name="T12" fmla="*/ 0 w 185"/>
              <a:gd name="T13" fmla="*/ 0 h 124"/>
              <a:gd name="T14" fmla="*/ 185 w 185"/>
              <a:gd name="T15" fmla="*/ 124 h 124"/>
            </a:gdLst>
            <a:ahLst/>
            <a:cxnLst>
              <a:cxn ang="T8">
                <a:pos x="T0" y="T1"/>
              </a:cxn>
              <a:cxn ang="T9">
                <a:pos x="T2" y="T3"/>
              </a:cxn>
              <a:cxn ang="T10">
                <a:pos x="T4" y="T5"/>
              </a:cxn>
              <a:cxn ang="T11">
                <a:pos x="T6" y="T7"/>
              </a:cxn>
            </a:cxnLst>
            <a:rect l="T12" t="T13" r="T14" b="T15"/>
            <a:pathLst>
              <a:path w="185" h="124">
                <a:moveTo>
                  <a:pt x="185" y="124"/>
                </a:moveTo>
                <a:lnTo>
                  <a:pt x="0" y="60"/>
                </a:lnTo>
                <a:lnTo>
                  <a:pt x="185" y="0"/>
                </a:lnTo>
                <a:lnTo>
                  <a:pt x="185" y="1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0" name="Rectangle 40"/>
          <p:cNvSpPr>
            <a:spLocks noChangeArrowheads="1"/>
          </p:cNvSpPr>
          <p:nvPr/>
        </p:nvSpPr>
        <p:spPr bwMode="auto">
          <a:xfrm>
            <a:off x="2982562" y="4417494"/>
            <a:ext cx="1598613"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HTTP Response</a:t>
            </a:r>
            <a:endParaRPr kumimoji="0" lang="en-US" altLang="en-US" sz="1800"/>
          </a:p>
        </p:txBody>
      </p:sp>
      <p:sp>
        <p:nvSpPr>
          <p:cNvPr id="41" name="TextBox 40"/>
          <p:cNvSpPr txBox="1"/>
          <p:nvPr/>
        </p:nvSpPr>
        <p:spPr>
          <a:xfrm>
            <a:off x="4476744" y="1920708"/>
            <a:ext cx="2950818" cy="923330"/>
          </a:xfrm>
          <a:prstGeom prst="rect">
            <a:avLst/>
          </a:prstGeom>
          <a:noFill/>
        </p:spPr>
        <p:txBody>
          <a:bodyPr wrap="square" rtlCol="0">
            <a:spAutoFit/>
          </a:bodyPr>
          <a:lstStyle/>
          <a:p>
            <a:r>
              <a:rPr lang="en-GB" dirty="0" smtClean="0"/>
              <a:t>Yes, JavaScript running as a server-side language instead of PHP, C# or Java</a:t>
            </a:r>
            <a:endParaRPr lang="en-GB" dirty="0"/>
          </a:p>
        </p:txBody>
      </p:sp>
      <p:sp>
        <p:nvSpPr>
          <p:cNvPr id="42" name="Rounded Rectangle 41"/>
          <p:cNvSpPr/>
          <p:nvPr/>
        </p:nvSpPr>
        <p:spPr bwMode="auto">
          <a:xfrm>
            <a:off x="4880113" y="3852344"/>
            <a:ext cx="1808922" cy="1072495"/>
          </a:xfrm>
          <a:prstGeom prst="roundRect">
            <a:avLst/>
          </a:prstGeom>
          <a:solidFill>
            <a:schemeClr val="accent4">
              <a:lumMod val="10000"/>
              <a:lumOff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JavaScript</a:t>
            </a:r>
          </a:p>
        </p:txBody>
      </p:sp>
    </p:spTree>
    <p:extLst>
      <p:ext uri="{BB962C8B-B14F-4D97-AF65-F5344CB8AC3E}">
        <p14:creationId xmlns:p14="http://schemas.microsoft.com/office/powerpoint/2010/main" val="6609005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Traditional Approach</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Each </a:t>
            </a:r>
            <a:r>
              <a:rPr lang="en-GB" dirty="0"/>
              <a:t>connection (request) spawns a new thread, taking up system RAM and eventually maxing-out at the amount of RAM available</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692474" y="1908520"/>
            <a:ext cx="7800666" cy="4119531"/>
          </a:xfrm>
          <a:prstGeom prst="rect">
            <a:avLst/>
          </a:prstGeom>
        </p:spPr>
      </p:pic>
      <p:pic>
        <p:nvPicPr>
          <p:cNvPr id="6" name="Picture 5"/>
          <p:cNvPicPr>
            <a:picLocks noChangeAspect="1"/>
          </p:cNvPicPr>
          <p:nvPr/>
        </p:nvPicPr>
        <p:blipFill>
          <a:blip r:embed="rId3"/>
          <a:stretch>
            <a:fillRect/>
          </a:stretch>
        </p:blipFill>
        <p:spPr>
          <a:xfrm>
            <a:off x="6232357" y="6146630"/>
            <a:ext cx="1914976" cy="492144"/>
          </a:xfrm>
          <a:prstGeom prst="rect">
            <a:avLst/>
          </a:prstGeom>
        </p:spPr>
      </p:pic>
    </p:spTree>
    <p:extLst>
      <p:ext uri="{BB962C8B-B14F-4D97-AF65-F5344CB8AC3E}">
        <p14:creationId xmlns:p14="http://schemas.microsoft.com/office/powerpoint/2010/main" val="12679300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Node.js Approach</a:t>
            </a:r>
            <a:endParaRPr lang="en-GB" dirty="0"/>
          </a:p>
        </p:txBody>
      </p:sp>
      <p:sp>
        <p:nvSpPr>
          <p:cNvPr id="3" name="Content Placeholder 2"/>
          <p:cNvSpPr>
            <a:spLocks noGrp="1"/>
          </p:cNvSpPr>
          <p:nvPr>
            <p:ph idx="1"/>
          </p:nvPr>
        </p:nvSpPr>
        <p:spPr>
          <a:xfrm>
            <a:off x="1047750" y="914400"/>
            <a:ext cx="7029450" cy="4924425"/>
          </a:xfrm>
        </p:spPr>
        <p:txBody>
          <a:bodyPr/>
          <a:lstStyle/>
          <a:p>
            <a:r>
              <a:rPr lang="en-GB" dirty="0"/>
              <a:t>Node.js operates on a </a:t>
            </a:r>
            <a:r>
              <a:rPr lang="en-GB" dirty="0" smtClean="0"/>
              <a:t>single-thread, </a:t>
            </a:r>
            <a:r>
              <a:rPr lang="en-GB" dirty="0"/>
              <a:t>using non-blocking I/O calls, allowing it to support tens of thousands of concurrent </a:t>
            </a:r>
            <a:r>
              <a:rPr lang="en-GB" dirty="0" smtClean="0"/>
              <a:t>connections….it uses an </a:t>
            </a:r>
            <a:r>
              <a:rPr lang="en-GB" b="1" dirty="0" smtClean="0"/>
              <a:t>Event Loop</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1047750" y="2096713"/>
            <a:ext cx="6741169" cy="4440612"/>
          </a:xfrm>
          <a:prstGeom prst="rect">
            <a:avLst/>
          </a:prstGeom>
        </p:spPr>
      </p:pic>
    </p:spTree>
    <p:extLst>
      <p:ext uri="{BB962C8B-B14F-4D97-AF65-F5344CB8AC3E}">
        <p14:creationId xmlns:p14="http://schemas.microsoft.com/office/powerpoint/2010/main" val="28917565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Calculation</a:t>
            </a:r>
            <a:endParaRPr lang="en-GB" dirty="0"/>
          </a:p>
        </p:txBody>
      </p:sp>
      <p:sp>
        <p:nvSpPr>
          <p:cNvPr id="3" name="Content Placeholder 2"/>
          <p:cNvSpPr>
            <a:spLocks noGrp="1"/>
          </p:cNvSpPr>
          <p:nvPr>
            <p:ph idx="1"/>
          </p:nvPr>
        </p:nvSpPr>
        <p:spPr>
          <a:xfrm>
            <a:off x="1047750" y="1234731"/>
            <a:ext cx="7029450" cy="4604094"/>
          </a:xfrm>
        </p:spPr>
        <p:txBody>
          <a:bodyPr/>
          <a:lstStyle/>
          <a:p>
            <a:r>
              <a:rPr lang="en-GB" b="1" u="sng" dirty="0" smtClean="0"/>
              <a:t>Traditional </a:t>
            </a:r>
            <a:r>
              <a:rPr lang="en-GB" b="1" u="sng" dirty="0"/>
              <a:t>web-serving </a:t>
            </a:r>
            <a:r>
              <a:rPr lang="en-GB" b="1" u="sng" dirty="0" smtClean="0"/>
              <a:t>techniques</a:t>
            </a:r>
            <a:br>
              <a:rPr lang="en-GB" b="1" u="sng" dirty="0" smtClean="0"/>
            </a:br>
            <a:r>
              <a:rPr lang="en-GB" dirty="0" smtClean="0"/>
              <a:t>Assuming </a:t>
            </a:r>
            <a:r>
              <a:rPr lang="en-GB" dirty="0"/>
              <a:t>that each thread potentially has an accompanying 2 MB of memory with it, running on a system with 8 GB of </a:t>
            </a:r>
            <a:r>
              <a:rPr lang="en-GB" dirty="0" smtClean="0"/>
              <a:t>RAM</a:t>
            </a:r>
          </a:p>
          <a:p>
            <a:pPr lvl="1"/>
            <a:r>
              <a:rPr lang="en-GB" dirty="0" smtClean="0"/>
              <a:t>Theoretical </a:t>
            </a:r>
            <a:r>
              <a:rPr lang="en-GB" dirty="0"/>
              <a:t>maximum of 4000 concurrent connections </a:t>
            </a:r>
            <a:r>
              <a:rPr lang="en-GB" dirty="0" smtClean="0"/>
              <a:t>plus </a:t>
            </a:r>
            <a:r>
              <a:rPr lang="en-GB" dirty="0"/>
              <a:t>the cost of context-switching between threads. </a:t>
            </a:r>
            <a:endParaRPr lang="en-GB" dirty="0" smtClean="0"/>
          </a:p>
          <a:p>
            <a:endParaRPr lang="en-GB" dirty="0"/>
          </a:p>
          <a:p>
            <a:r>
              <a:rPr lang="en-GB" b="1" u="sng" dirty="0" smtClean="0"/>
              <a:t>Node.js</a:t>
            </a:r>
            <a:r>
              <a:rPr lang="en-GB" dirty="0" smtClean="0"/>
              <a:t> </a:t>
            </a:r>
            <a:br>
              <a:rPr lang="en-GB" dirty="0" smtClean="0"/>
            </a:br>
            <a:r>
              <a:rPr lang="en-GB" dirty="0" smtClean="0"/>
              <a:t>Uses single thread. </a:t>
            </a:r>
          </a:p>
          <a:p>
            <a:r>
              <a:rPr lang="en-GB" dirty="0" smtClean="0"/>
              <a:t>Achieves </a:t>
            </a:r>
            <a:r>
              <a:rPr lang="en-GB" dirty="0"/>
              <a:t>scalability levels of over 1M concurrent connections, and over 600k concurrent </a:t>
            </a:r>
            <a:r>
              <a:rPr lang="en-GB" dirty="0" err="1"/>
              <a:t>websockets</a:t>
            </a:r>
            <a:r>
              <a:rPr lang="en-GB" dirty="0"/>
              <a:t> connections.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1279775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a:t>
            </a:r>
            <a:endParaRPr lang="en-GB" dirty="0"/>
          </a:p>
        </p:txBody>
      </p:sp>
      <p:sp>
        <p:nvSpPr>
          <p:cNvPr id="3" name="Content Placeholder 2"/>
          <p:cNvSpPr>
            <a:spLocks noGrp="1"/>
          </p:cNvSpPr>
          <p:nvPr>
            <p:ph idx="1"/>
          </p:nvPr>
        </p:nvSpPr>
        <p:spPr>
          <a:xfrm>
            <a:off x="1047750" y="1328286"/>
            <a:ext cx="7029450" cy="3609474"/>
          </a:xfrm>
        </p:spPr>
        <p:txBody>
          <a:bodyPr/>
          <a:lstStyle/>
          <a:p>
            <a:r>
              <a:rPr lang="en-GB" dirty="0"/>
              <a:t>Node.js has a single execution thread with no waiting on I/O or context switching. </a:t>
            </a:r>
            <a:endParaRPr lang="en-GB" dirty="0" smtClean="0"/>
          </a:p>
          <a:p>
            <a:pPr lvl="1"/>
            <a:r>
              <a:rPr lang="en-GB" dirty="0" smtClean="0"/>
              <a:t>There is </a:t>
            </a:r>
            <a:r>
              <a:rPr lang="en-GB" dirty="0"/>
              <a:t>an event loop looking for events and dispatching them to handler functions. </a:t>
            </a:r>
            <a:endParaRPr lang="en-GB" dirty="0" smtClean="0"/>
          </a:p>
          <a:p>
            <a:pPr lvl="1"/>
            <a:r>
              <a:rPr lang="en-GB" dirty="0"/>
              <a:t>The handler function, or Promise, is invoked when the </a:t>
            </a:r>
            <a:r>
              <a:rPr lang="en-GB" dirty="0" smtClean="0"/>
              <a:t>operation </a:t>
            </a:r>
            <a:r>
              <a:rPr lang="en-GB" dirty="0"/>
              <a:t>is </a:t>
            </a:r>
            <a:r>
              <a:rPr lang="en-GB" dirty="0" smtClean="0"/>
              <a:t>complete</a:t>
            </a:r>
          </a:p>
          <a:p>
            <a:r>
              <a:rPr lang="en-GB" dirty="0"/>
              <a:t>Node.js being an excellent choice for highly scalable </a:t>
            </a:r>
            <a:r>
              <a:rPr lang="en-GB" dirty="0" err="1" smtClean="0"/>
              <a:t>microservices</a:t>
            </a:r>
            <a:r>
              <a:rPr lang="en-GB" dirty="0" smtClean="0"/>
              <a:t>, it excels at the key </a:t>
            </a:r>
            <a:r>
              <a:rPr lang="en-GB" dirty="0"/>
              <a:t>performance characteristics </a:t>
            </a:r>
            <a:r>
              <a:rPr lang="en-GB" dirty="0" smtClean="0"/>
              <a:t>which are:</a:t>
            </a:r>
          </a:p>
          <a:p>
            <a:pPr lvl="1"/>
            <a:r>
              <a:rPr lang="en-GB" b="1" dirty="0" smtClean="0"/>
              <a:t>I/O </a:t>
            </a:r>
            <a:r>
              <a:rPr lang="en-GB" b="1" dirty="0"/>
              <a:t>performance</a:t>
            </a:r>
            <a:r>
              <a:rPr lang="en-GB" dirty="0"/>
              <a:t>, measured in transactions per </a:t>
            </a:r>
            <a:r>
              <a:rPr lang="en-GB" dirty="0" smtClean="0"/>
              <a:t>second</a:t>
            </a:r>
          </a:p>
          <a:p>
            <a:pPr lvl="1"/>
            <a:r>
              <a:rPr lang="en-GB" b="1" dirty="0" err="1" smtClean="0"/>
              <a:t>startup</a:t>
            </a:r>
            <a:r>
              <a:rPr lang="en-GB" b="1" dirty="0" smtClean="0"/>
              <a:t> </a:t>
            </a:r>
            <a:r>
              <a:rPr lang="en-GB" b="1" dirty="0"/>
              <a:t>time</a:t>
            </a:r>
            <a:r>
              <a:rPr lang="en-GB" dirty="0"/>
              <a:t>, because that limits how quickly your service can scale up to meet </a:t>
            </a:r>
            <a:r>
              <a:rPr lang="en-GB" dirty="0" smtClean="0"/>
              <a:t>demand</a:t>
            </a:r>
          </a:p>
          <a:p>
            <a:pPr lvl="1"/>
            <a:r>
              <a:rPr lang="en-GB" b="1" dirty="0" smtClean="0"/>
              <a:t>memory </a:t>
            </a:r>
            <a:r>
              <a:rPr lang="en-GB" b="1" dirty="0"/>
              <a:t>footprint</a:t>
            </a:r>
            <a:r>
              <a:rPr lang="en-GB" dirty="0"/>
              <a:t>, because that determines how many application instances can be deployed per server. </a:t>
            </a:r>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0922264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Blocking</a:t>
            </a:r>
            <a:endParaRPr lang="en-GB" dirty="0"/>
          </a:p>
        </p:txBody>
      </p:sp>
      <p:sp>
        <p:nvSpPr>
          <p:cNvPr id="3" name="Content Placeholder 2"/>
          <p:cNvSpPr>
            <a:spLocks noGrp="1"/>
          </p:cNvSpPr>
          <p:nvPr>
            <p:ph idx="1"/>
          </p:nvPr>
        </p:nvSpPr>
        <p:spPr>
          <a:xfrm>
            <a:off x="1047750" y="1023731"/>
            <a:ext cx="7029450" cy="1100842"/>
          </a:xfrm>
        </p:spPr>
        <p:txBody>
          <a:bodyPr/>
          <a:lstStyle/>
          <a:p>
            <a:r>
              <a:rPr lang="en-GB" dirty="0"/>
              <a:t>Definition: Blocking</a:t>
            </a:r>
            <a:br>
              <a:rPr lang="en-GB" dirty="0"/>
            </a:br>
            <a:r>
              <a:rPr lang="en-GB" dirty="0"/>
              <a:t>Making a thread wait indefinitely for an event to re-schedule the thread</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cxnSp>
        <p:nvCxnSpPr>
          <p:cNvPr id="6" name="Curved Connector 5"/>
          <p:cNvCxnSpPr/>
          <p:nvPr/>
        </p:nvCxnSpPr>
        <p:spPr bwMode="auto">
          <a:xfrm rot="16200000" flipH="1">
            <a:off x="2701073" y="3254362"/>
            <a:ext cx="1738664" cy="270970"/>
          </a:xfrm>
          <a:prstGeom prst="curved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Rounded Rectangle 6"/>
          <p:cNvSpPr/>
          <p:nvPr/>
        </p:nvSpPr>
        <p:spPr bwMode="auto">
          <a:xfrm>
            <a:off x="3113937" y="4259179"/>
            <a:ext cx="1183907" cy="298383"/>
          </a:xfrm>
          <a:prstGeom prst="roundRect">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Wait</a:t>
            </a:r>
          </a:p>
        </p:txBody>
      </p:sp>
      <p:cxnSp>
        <p:nvCxnSpPr>
          <p:cNvPr id="9" name="Curved Connector 8"/>
          <p:cNvCxnSpPr/>
          <p:nvPr/>
        </p:nvCxnSpPr>
        <p:spPr bwMode="auto">
          <a:xfrm rot="16200000" flipH="1">
            <a:off x="6170720" y="4372685"/>
            <a:ext cx="1062070" cy="158817"/>
          </a:xfrm>
          <a:prstGeom prst="curved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Connector 10"/>
          <p:cNvCxnSpPr>
            <a:stCxn id="7" idx="3"/>
          </p:cNvCxnSpPr>
          <p:nvPr/>
        </p:nvCxnSpPr>
        <p:spPr bwMode="auto">
          <a:xfrm flipV="1">
            <a:off x="4297844" y="3921058"/>
            <a:ext cx="2343752" cy="487313"/>
          </a:xfrm>
          <a:prstGeom prst="line">
            <a:avLst/>
          </a:prstGeom>
          <a:solidFill>
            <a:schemeClr val="accent1"/>
          </a:solidFill>
          <a:ln w="952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p:cNvCxnSpPr/>
          <p:nvPr/>
        </p:nvCxnSpPr>
        <p:spPr bwMode="auto">
          <a:xfrm flipH="1">
            <a:off x="3836512" y="5021347"/>
            <a:ext cx="2944652" cy="113654"/>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4835657" y="5003553"/>
            <a:ext cx="2086956" cy="923330"/>
          </a:xfrm>
          <a:prstGeom prst="rect">
            <a:avLst/>
          </a:prstGeom>
          <a:noFill/>
        </p:spPr>
        <p:txBody>
          <a:bodyPr wrap="square" rtlCol="0">
            <a:spAutoFit/>
          </a:bodyPr>
          <a:lstStyle/>
          <a:p>
            <a:r>
              <a:rPr lang="en-GB" dirty="0" smtClean="0"/>
              <a:t>Done…let calling thread know we have finished</a:t>
            </a:r>
            <a:endParaRPr lang="en-GB" dirty="0"/>
          </a:p>
        </p:txBody>
      </p:sp>
      <p:sp>
        <p:nvSpPr>
          <p:cNvPr id="15" name="TextBox 14"/>
          <p:cNvSpPr txBox="1"/>
          <p:nvPr/>
        </p:nvSpPr>
        <p:spPr>
          <a:xfrm>
            <a:off x="4535977" y="3248640"/>
            <a:ext cx="1441175" cy="646331"/>
          </a:xfrm>
          <a:prstGeom prst="rect">
            <a:avLst/>
          </a:prstGeom>
          <a:noFill/>
        </p:spPr>
        <p:txBody>
          <a:bodyPr wrap="square" rtlCol="0">
            <a:spAutoFit/>
          </a:bodyPr>
          <a:lstStyle/>
          <a:p>
            <a:r>
              <a:rPr lang="en-GB" dirty="0" smtClean="0"/>
              <a:t>Block wait for event</a:t>
            </a:r>
            <a:endParaRPr lang="en-GB" dirty="0"/>
          </a:p>
        </p:txBody>
      </p:sp>
      <p:cxnSp>
        <p:nvCxnSpPr>
          <p:cNvPr id="17" name="Curved Connector 16"/>
          <p:cNvCxnSpPr/>
          <p:nvPr/>
        </p:nvCxnSpPr>
        <p:spPr bwMode="auto">
          <a:xfrm rot="16200000" flipH="1">
            <a:off x="3223232" y="5686705"/>
            <a:ext cx="1342724" cy="245445"/>
          </a:xfrm>
          <a:prstGeom prst="curved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Arrow Connector 18"/>
          <p:cNvCxnSpPr>
            <a:stCxn id="15" idx="1"/>
          </p:cNvCxnSpPr>
          <p:nvPr/>
        </p:nvCxnSpPr>
        <p:spPr bwMode="auto">
          <a:xfrm flipH="1">
            <a:off x="4149594" y="3571806"/>
            <a:ext cx="386383" cy="63986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p:cNvSpPr txBox="1"/>
          <p:nvPr/>
        </p:nvSpPr>
        <p:spPr>
          <a:xfrm>
            <a:off x="6781164" y="4015165"/>
            <a:ext cx="1676400" cy="646331"/>
          </a:xfrm>
          <a:prstGeom prst="rect">
            <a:avLst/>
          </a:prstGeom>
          <a:noFill/>
        </p:spPr>
        <p:txBody>
          <a:bodyPr wrap="square" rtlCol="0">
            <a:spAutoFit/>
          </a:bodyPr>
          <a:lstStyle/>
          <a:p>
            <a:r>
              <a:rPr lang="en-GB" dirty="0" smtClean="0"/>
              <a:t>Second thread or IO device</a:t>
            </a:r>
            <a:endParaRPr lang="en-GB" dirty="0"/>
          </a:p>
        </p:txBody>
      </p:sp>
      <p:sp>
        <p:nvSpPr>
          <p:cNvPr id="21" name="TextBox 20"/>
          <p:cNvSpPr txBox="1"/>
          <p:nvPr/>
        </p:nvSpPr>
        <p:spPr>
          <a:xfrm>
            <a:off x="2072316" y="6256683"/>
            <a:ext cx="1851789" cy="369332"/>
          </a:xfrm>
          <a:prstGeom prst="rect">
            <a:avLst/>
          </a:prstGeom>
          <a:noFill/>
        </p:spPr>
        <p:txBody>
          <a:bodyPr wrap="none" rtlCol="0">
            <a:spAutoFit/>
          </a:bodyPr>
          <a:lstStyle/>
          <a:p>
            <a:r>
              <a:rPr lang="en-GB" dirty="0" smtClean="0"/>
              <a:t>Finish executing</a:t>
            </a:r>
            <a:endParaRPr lang="en-GB" dirty="0"/>
          </a:p>
        </p:txBody>
      </p:sp>
      <p:sp>
        <p:nvSpPr>
          <p:cNvPr id="22" name="TextBox 21"/>
          <p:cNvSpPr txBox="1"/>
          <p:nvPr/>
        </p:nvSpPr>
        <p:spPr>
          <a:xfrm>
            <a:off x="1607242" y="2335847"/>
            <a:ext cx="1723549" cy="369332"/>
          </a:xfrm>
          <a:prstGeom prst="rect">
            <a:avLst/>
          </a:prstGeom>
          <a:noFill/>
        </p:spPr>
        <p:txBody>
          <a:bodyPr wrap="none" rtlCol="0">
            <a:spAutoFit/>
          </a:bodyPr>
          <a:lstStyle/>
          <a:p>
            <a:r>
              <a:rPr lang="en-GB" dirty="0" smtClean="0"/>
              <a:t>Start executing</a:t>
            </a:r>
            <a:endParaRPr lang="en-GB" dirty="0"/>
          </a:p>
        </p:txBody>
      </p:sp>
      <p:sp>
        <p:nvSpPr>
          <p:cNvPr id="23" name="Cloud Callout 22"/>
          <p:cNvSpPr/>
          <p:nvPr/>
        </p:nvSpPr>
        <p:spPr bwMode="auto">
          <a:xfrm>
            <a:off x="532455" y="3324403"/>
            <a:ext cx="1823199" cy="1193309"/>
          </a:xfrm>
          <a:prstGeom prst="cloudCallout">
            <a:avLst>
              <a:gd name="adj1" fmla="val 80638"/>
              <a:gd name="adj2" fmla="val 46159"/>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Hmm, this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could</a:t>
            </a:r>
            <a:r>
              <a:rPr kumimoji="0" lang="en-GB" sz="1800" b="0" i="0" u="none" strike="noStrike" cap="none" normalizeH="0" dirty="0" smtClean="0">
                <a:ln>
                  <a:noFill/>
                </a:ln>
                <a:solidFill>
                  <a:schemeClr val="tx1"/>
                </a:solidFill>
                <a:effectLst/>
                <a:latin typeface="Helvetica" panose="020B0604020202020204" pitchFamily="34" charset="0"/>
              </a:rPr>
              <a:t> take a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dirty="0" smtClean="0">
                <a:ln>
                  <a:noFill/>
                </a:ln>
                <a:solidFill>
                  <a:schemeClr val="tx1"/>
                </a:solidFill>
                <a:effectLst/>
                <a:latin typeface="Helvetica" panose="020B0604020202020204" pitchFamily="34" charset="0"/>
              </a:rPr>
              <a:t>long time</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6633437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1814362"/>
            <a:ext cx="7029450" cy="4024464"/>
          </a:xfrm>
        </p:spPr>
        <p:txBody>
          <a:bodyPr/>
          <a:lstStyle/>
          <a:p>
            <a:r>
              <a:rPr lang="en-GB" dirty="0" smtClean="0"/>
              <a:t>Node.js </a:t>
            </a:r>
            <a:r>
              <a:rPr lang="en-GB" dirty="0"/>
              <a:t>excels at event-driven I/O </a:t>
            </a:r>
            <a:r>
              <a:rPr lang="en-GB" dirty="0" smtClean="0"/>
              <a:t>throughput </a:t>
            </a:r>
            <a:r>
              <a:rPr lang="en-GB" dirty="0" smtClean="0">
                <a:sym typeface="Wingdings" panose="05000000000000000000" pitchFamily="2" charset="2"/>
              </a:rPr>
              <a:t> although we must ensure events are handled quickly</a:t>
            </a:r>
          </a:p>
          <a:p>
            <a:r>
              <a:rPr lang="en-GB" dirty="0"/>
              <a:t>Node.js scales linearly until CPU usage hits </a:t>
            </a:r>
            <a:r>
              <a:rPr lang="en-GB" dirty="0" smtClean="0"/>
              <a:t>100%</a:t>
            </a:r>
          </a:p>
          <a:p>
            <a:endParaRPr lang="en-GB" dirty="0" smtClean="0"/>
          </a:p>
          <a:p>
            <a:r>
              <a:rPr lang="en-GB" i="1" dirty="0" smtClean="0"/>
              <a:t>Blocking operations are the root of all evil </a:t>
            </a:r>
            <a:r>
              <a:rPr lang="en-GB" b="1" dirty="0" smtClean="0"/>
              <a:t>— </a:t>
            </a:r>
            <a:r>
              <a:rPr lang="en-GB" dirty="0"/>
              <a:t>99% of Node misuses come as a direct consequence</a:t>
            </a:r>
            <a:r>
              <a:rPr lang="en-GB" dirty="0" smtClean="0"/>
              <a:t>.</a:t>
            </a:r>
          </a:p>
          <a:p>
            <a:endParaRPr lang="en-GB" dirty="0"/>
          </a:p>
          <a:p>
            <a:r>
              <a:rPr lang="en-GB" b="1" i="1" dirty="0" smtClean="0"/>
              <a:t>Node.js </a:t>
            </a:r>
            <a:r>
              <a:rPr lang="en-GB" b="1" i="1" dirty="0"/>
              <a:t>was never created to solve the compute scaling problem. It was created to solve the I/O scaling problem, which it does </a:t>
            </a:r>
            <a:r>
              <a:rPr lang="en-GB" b="1" i="1" dirty="0" smtClean="0"/>
              <a:t>really </a:t>
            </a:r>
            <a:r>
              <a:rPr lang="en-GB" b="1" i="1" dirty="0"/>
              <a:t>well</a:t>
            </a:r>
            <a:r>
              <a:rPr lang="en-GB" i="1" dirty="0"/>
              <a:t>.</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047750" y="5759901"/>
            <a:ext cx="7281241" cy="646331"/>
          </a:xfrm>
          <a:prstGeom prst="rect">
            <a:avLst/>
          </a:prstGeom>
          <a:noFill/>
        </p:spPr>
        <p:txBody>
          <a:bodyPr wrap="square" rtlCol="0">
            <a:spAutoFit/>
          </a:bodyPr>
          <a:lstStyle/>
          <a:p>
            <a:r>
              <a:rPr lang="en-GB" dirty="0"/>
              <a:t>https://medium.com/the-node-js-collection/why-the-hell-would-you-use-node-js-4b053b94ab8e</a:t>
            </a:r>
          </a:p>
        </p:txBody>
      </p:sp>
    </p:spTree>
    <p:extLst>
      <p:ext uri="{BB962C8B-B14F-4D97-AF65-F5344CB8AC3E}">
        <p14:creationId xmlns:p14="http://schemas.microsoft.com/office/powerpoint/2010/main" val="886509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 Comparison</a:t>
            </a:r>
            <a:endParaRPr lang="en-GB" dirty="0"/>
          </a:p>
        </p:txBody>
      </p:sp>
      <p:sp>
        <p:nvSpPr>
          <p:cNvPr id="3" name="Content Placeholder 2"/>
          <p:cNvSpPr>
            <a:spLocks noGrp="1"/>
          </p:cNvSpPr>
          <p:nvPr>
            <p:ph idx="1"/>
          </p:nvPr>
        </p:nvSpPr>
        <p:spPr>
          <a:xfrm>
            <a:off x="1047750" y="1337912"/>
            <a:ext cx="7029450" cy="4500914"/>
          </a:xfrm>
        </p:spPr>
        <p:txBody>
          <a:bodyPr/>
          <a:lstStyle/>
          <a:p>
            <a:r>
              <a:rPr lang="en-GB" dirty="0" smtClean="0"/>
              <a:t>In 2010, it was demonstrated that Node.js</a:t>
            </a:r>
            <a:r>
              <a:rPr lang="en-GB" dirty="0"/>
              <a:t>, running an interpreted JIT-compiled high-level language, was about as fast as Nginx, built of highly optimized C code, while running similar tasks</a:t>
            </a:r>
            <a:r>
              <a:rPr lang="en-GB" dirty="0" smtClean="0"/>
              <a:t>.</a:t>
            </a:r>
          </a:p>
          <a:p>
            <a:pPr lvl="1"/>
            <a:r>
              <a:rPr lang="en-GB" dirty="0" smtClean="0"/>
              <a:t>Example: a request returning a 1-megabyte </a:t>
            </a:r>
            <a:r>
              <a:rPr lang="en-GB" dirty="0"/>
              <a:t>binary </a:t>
            </a:r>
            <a:r>
              <a:rPr lang="en-GB" dirty="0" smtClean="0"/>
              <a:t>buffer:</a:t>
            </a:r>
            <a:br>
              <a:rPr lang="en-GB" dirty="0" smtClean="0"/>
            </a:br>
            <a:r>
              <a:rPr lang="en-GB" dirty="0" smtClean="0"/>
              <a:t>Node.js </a:t>
            </a:r>
            <a:r>
              <a:rPr lang="en-GB" dirty="0"/>
              <a:t>gave 822 </a:t>
            </a:r>
            <a:r>
              <a:rPr lang="en-GB" dirty="0" err="1"/>
              <a:t>req</a:t>
            </a:r>
            <a:r>
              <a:rPr lang="en-GB" dirty="0"/>
              <a:t>/sec, </a:t>
            </a:r>
            <a:r>
              <a:rPr lang="en-GB" dirty="0" smtClean="0"/>
              <a:t>Nginx </a:t>
            </a:r>
            <a:r>
              <a:rPr lang="en-GB" dirty="0"/>
              <a:t>gave 708 </a:t>
            </a:r>
            <a:r>
              <a:rPr lang="en-GB" dirty="0" err="1" smtClean="0"/>
              <a:t>req</a:t>
            </a:r>
            <a:r>
              <a:rPr lang="en-GB" dirty="0" smtClean="0"/>
              <a:t>/sec. </a:t>
            </a:r>
            <a:br>
              <a:rPr lang="en-GB" dirty="0" smtClean="0"/>
            </a:br>
            <a:r>
              <a:rPr lang="en-GB" dirty="0" smtClean="0"/>
              <a:t>Nginx </a:t>
            </a:r>
            <a:r>
              <a:rPr lang="en-GB" dirty="0"/>
              <a:t>peaked at </a:t>
            </a:r>
            <a:r>
              <a:rPr lang="en-GB" dirty="0" smtClean="0"/>
              <a:t>4 MB </a:t>
            </a:r>
            <a:r>
              <a:rPr lang="en-GB" dirty="0"/>
              <a:t>memory, </a:t>
            </a:r>
            <a:r>
              <a:rPr lang="en-GB" dirty="0" smtClean="0"/>
              <a:t>Node.js </a:t>
            </a:r>
            <a:r>
              <a:rPr lang="en-GB" dirty="0"/>
              <a:t>peaked at 64 </a:t>
            </a:r>
            <a:r>
              <a:rPr lang="en-GB" dirty="0" smtClean="0"/>
              <a:t>MB</a:t>
            </a:r>
          </a:p>
          <a:p>
            <a:pPr lvl="1"/>
            <a:r>
              <a:rPr lang="en-GB" dirty="0" smtClean="0"/>
              <a:t>Since then, Node.js performance has improved significantly</a:t>
            </a:r>
          </a:p>
          <a:p>
            <a:r>
              <a:rPr lang="en-GB" dirty="0" smtClean="0"/>
              <a:t>Node.js vs PHP</a:t>
            </a:r>
          </a:p>
          <a:p>
            <a:pPr lvl="1"/>
            <a:r>
              <a:rPr lang="en-GB" dirty="0" smtClean="0"/>
              <a:t>Node.js can handle </a:t>
            </a:r>
            <a:r>
              <a:rPr lang="en-GB" dirty="0"/>
              <a:t>eight times the number of requests per </a:t>
            </a:r>
            <a:r>
              <a:rPr lang="en-GB" dirty="0" smtClean="0"/>
              <a:t>second </a:t>
            </a:r>
            <a:r>
              <a:rPr lang="en-GB" dirty="0"/>
              <a:t>with the same request latency </a:t>
            </a:r>
            <a:endParaRPr lang="en-GB" dirty="0" smtClean="0"/>
          </a:p>
          <a:p>
            <a:r>
              <a:rPr lang="en-GB" dirty="0" smtClean="0"/>
              <a:t>LinkedIn replaced 30 Ruby on Rails with just 3 node.js servers for a mobile app</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5914575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Computationally Intensive Operations</a:t>
            </a:r>
            <a:endParaRPr lang="en-GB" dirty="0"/>
          </a:p>
        </p:txBody>
      </p:sp>
      <p:sp>
        <p:nvSpPr>
          <p:cNvPr id="3" name="Content Placeholder 2"/>
          <p:cNvSpPr>
            <a:spLocks noGrp="1"/>
          </p:cNvSpPr>
          <p:nvPr>
            <p:ph idx="1"/>
          </p:nvPr>
        </p:nvSpPr>
        <p:spPr/>
        <p:txBody>
          <a:bodyPr/>
          <a:lstStyle/>
          <a:p>
            <a:endParaRPr lang="en-GB" dirty="0" smtClean="0"/>
          </a:p>
          <a:p>
            <a:pPr marL="0" indent="0">
              <a:buNone/>
            </a:pPr>
            <a:r>
              <a:rPr lang="en-GB" dirty="0" smtClean="0"/>
              <a:t>“</a:t>
            </a:r>
            <a:r>
              <a:rPr lang="en-GB" i="1" dirty="0" smtClean="0"/>
              <a:t>Node.js </a:t>
            </a:r>
            <a:r>
              <a:rPr lang="en-GB" i="1" dirty="0"/>
              <a:t>struggles in handling of very high computationally intensive tasks, because whenever it executes </a:t>
            </a:r>
            <a:r>
              <a:rPr lang="en-GB" i="1" dirty="0" smtClean="0"/>
              <a:t>a long-running </a:t>
            </a:r>
            <a:r>
              <a:rPr lang="en-GB" i="1" dirty="0"/>
              <a:t>task, Node will queue all remaining incoming requests, because it implements </a:t>
            </a:r>
            <a:r>
              <a:rPr lang="en-GB" i="1" dirty="0" smtClean="0"/>
              <a:t>a single-threaded </a:t>
            </a:r>
            <a:r>
              <a:rPr lang="en-GB" i="1" dirty="0"/>
              <a:t>architecture with an event loop</a:t>
            </a:r>
            <a:r>
              <a:rPr lang="en-GB" dirty="0" smtClean="0"/>
              <a:t>”</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823284" y="3931920"/>
            <a:ext cx="1723549" cy="369332"/>
          </a:xfrm>
          <a:prstGeom prst="rect">
            <a:avLst/>
          </a:prstGeom>
          <a:noFill/>
        </p:spPr>
        <p:txBody>
          <a:bodyPr wrap="none" rtlCol="0">
            <a:spAutoFit/>
          </a:bodyPr>
          <a:lstStyle/>
          <a:p>
            <a:r>
              <a:rPr lang="en-GB" dirty="0" smtClean="0"/>
              <a:t>(</a:t>
            </a:r>
            <a:r>
              <a:rPr lang="en-GB" dirty="0" err="1" smtClean="0"/>
              <a:t>Chhetri</a:t>
            </a:r>
            <a:r>
              <a:rPr lang="en-GB" dirty="0" smtClean="0"/>
              <a:t>, 2016)</a:t>
            </a:r>
            <a:endParaRPr lang="en-GB" dirty="0"/>
          </a:p>
        </p:txBody>
      </p:sp>
      <p:sp>
        <p:nvSpPr>
          <p:cNvPr id="6" name="TextBox 5"/>
          <p:cNvSpPr txBox="1"/>
          <p:nvPr/>
        </p:nvSpPr>
        <p:spPr>
          <a:xfrm>
            <a:off x="2204185" y="5125453"/>
            <a:ext cx="3108543" cy="369332"/>
          </a:xfrm>
          <a:prstGeom prst="rect">
            <a:avLst/>
          </a:prstGeom>
          <a:noFill/>
        </p:spPr>
        <p:txBody>
          <a:bodyPr wrap="none" rtlCol="0">
            <a:spAutoFit/>
          </a:bodyPr>
          <a:lstStyle/>
          <a:p>
            <a:r>
              <a:rPr lang="en-GB" dirty="0" smtClean="0"/>
              <a:t>There are ways around this!!</a:t>
            </a:r>
            <a:endParaRPr lang="en-GB" dirty="0"/>
          </a:p>
        </p:txBody>
      </p:sp>
    </p:spTree>
    <p:extLst>
      <p:ext uri="{BB962C8B-B14F-4D97-AF65-F5344CB8AC3E}">
        <p14:creationId xmlns:p14="http://schemas.microsoft.com/office/powerpoint/2010/main" val="15943483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Problems</a:t>
            </a:r>
            <a:endParaRPr lang="en-GB" dirty="0"/>
          </a:p>
        </p:txBody>
      </p:sp>
      <p:sp>
        <p:nvSpPr>
          <p:cNvPr id="3" name="Content Placeholder 2"/>
          <p:cNvSpPr>
            <a:spLocks noGrp="1"/>
          </p:cNvSpPr>
          <p:nvPr>
            <p:ph idx="1"/>
          </p:nvPr>
        </p:nvSpPr>
        <p:spPr>
          <a:xfrm>
            <a:off x="1047750" y="931873"/>
            <a:ext cx="7029450" cy="4906952"/>
          </a:xfrm>
        </p:spPr>
        <p:txBody>
          <a:bodyPr/>
          <a:lstStyle/>
          <a:p>
            <a:r>
              <a:rPr lang="en-GB" dirty="0" smtClean="0"/>
              <a:t>Node.js </a:t>
            </a:r>
            <a:r>
              <a:rPr lang="en-GB" dirty="0"/>
              <a:t>performance may have problems with computationally expensive </a:t>
            </a:r>
            <a:r>
              <a:rPr lang="en-GB" dirty="0" smtClean="0"/>
              <a:t>operations. This could </a:t>
            </a:r>
            <a:r>
              <a:rPr lang="en-GB" dirty="0"/>
              <a:t>choke up Node’s single thread and cause problems for</a:t>
            </a:r>
            <a:r>
              <a:rPr lang="en-GB" b="1" dirty="0"/>
              <a:t> all </a:t>
            </a:r>
            <a:r>
              <a:rPr lang="en-GB" dirty="0" smtClean="0"/>
              <a:t>as </a:t>
            </a:r>
            <a:r>
              <a:rPr lang="en-GB" dirty="0"/>
              <a:t>incoming requests would be blocked until said computation was </a:t>
            </a:r>
            <a:r>
              <a:rPr lang="en-GB" dirty="0" smtClean="0"/>
              <a:t>completed. Solutions:</a:t>
            </a:r>
            <a:endParaRPr lang="en-GB" dirty="0"/>
          </a:p>
          <a:p>
            <a:pPr lvl="1"/>
            <a:r>
              <a:rPr lang="en-GB" dirty="0" smtClean="0"/>
              <a:t>run computation as </a:t>
            </a:r>
            <a:r>
              <a:rPr lang="en-GB" dirty="0"/>
              <a:t>background thread e.g. using </a:t>
            </a:r>
            <a:r>
              <a:rPr lang="en-GB" dirty="0" err="1"/>
              <a:t>process.nextTick</a:t>
            </a:r>
            <a:r>
              <a:rPr lang="en-GB" dirty="0"/>
              <a:t>()</a:t>
            </a:r>
          </a:p>
          <a:p>
            <a:pPr lvl="1"/>
            <a:r>
              <a:rPr lang="en-GB" dirty="0" smtClean="0"/>
              <a:t>use </a:t>
            </a:r>
            <a:r>
              <a:rPr lang="en-GB" dirty="0"/>
              <a:t>a native code library</a:t>
            </a:r>
          </a:p>
          <a:p>
            <a:pPr lvl="1"/>
            <a:r>
              <a:rPr lang="en-GB" dirty="0" smtClean="0"/>
              <a:t>use a message Q to allow </a:t>
            </a:r>
            <a:r>
              <a:rPr lang="en-GB" dirty="0"/>
              <a:t>a backend server to perform </a:t>
            </a:r>
            <a:r>
              <a:rPr lang="en-GB" dirty="0" smtClean="0"/>
              <a:t>a computationally intensive operation</a:t>
            </a:r>
          </a:p>
          <a:p>
            <a:pPr lvl="1"/>
            <a:r>
              <a:rPr lang="en-GB" dirty="0" smtClean="0"/>
              <a:t>use a thread pool</a:t>
            </a:r>
            <a:endParaRPr lang="en-GB" dirty="0"/>
          </a:p>
          <a:p>
            <a:r>
              <a:rPr lang="en-GB" dirty="0" smtClean="0"/>
              <a:t>You need </a:t>
            </a:r>
            <a:r>
              <a:rPr lang="en-GB" dirty="0"/>
              <a:t>to be </a:t>
            </a:r>
            <a:r>
              <a:rPr lang="en-GB" b="1" dirty="0"/>
              <a:t>really</a:t>
            </a:r>
            <a:r>
              <a:rPr lang="en-GB" dirty="0"/>
              <a:t> careful not to allow an exception bubbling up to the core (topmost) Node.js event loop, which will cause the Node.js instance to terminate (effectively crashing the program</a:t>
            </a:r>
            <a:r>
              <a:rPr lang="en-GB" dirty="0" smtClean="0"/>
              <a:t>)</a:t>
            </a:r>
          </a:p>
          <a:p>
            <a:pPr lvl="1"/>
            <a:r>
              <a:rPr lang="en-GB" dirty="0"/>
              <a:t>instead of throwing </a:t>
            </a:r>
            <a:r>
              <a:rPr lang="en-GB" dirty="0" smtClean="0"/>
              <a:t>them, pass </a:t>
            </a:r>
            <a:r>
              <a:rPr lang="en-GB" dirty="0"/>
              <a:t>errors back to the caller as </a:t>
            </a:r>
            <a:r>
              <a:rPr lang="en-GB" dirty="0" err="1"/>
              <a:t>callback</a:t>
            </a:r>
            <a:r>
              <a:rPr lang="en-GB" dirty="0"/>
              <a:t> </a:t>
            </a:r>
            <a:r>
              <a:rPr lang="en-GB" dirty="0" smtClean="0"/>
              <a:t>parameters</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1772620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Full Stack Development</a:t>
            </a:r>
            <a:endParaRPr lang="en-GB" dirty="0"/>
          </a:p>
        </p:txBody>
      </p:sp>
      <p:sp>
        <p:nvSpPr>
          <p:cNvPr id="3" name="Content Placeholder 2"/>
          <p:cNvSpPr>
            <a:spLocks noGrp="1"/>
          </p:cNvSpPr>
          <p:nvPr>
            <p:ph idx="1"/>
          </p:nvPr>
        </p:nvSpPr>
        <p:spPr>
          <a:xfrm>
            <a:off x="257176" y="844551"/>
            <a:ext cx="3638964" cy="3488910"/>
          </a:xfrm>
        </p:spPr>
        <p:txBody>
          <a:bodyPr/>
          <a:lstStyle/>
          <a:p>
            <a:r>
              <a:rPr lang="en-GB" dirty="0" smtClean="0"/>
              <a:t>JavaScript from end-to-end</a:t>
            </a:r>
          </a:p>
          <a:p>
            <a:endParaRPr lang="en-GB" dirty="0"/>
          </a:p>
          <a:p>
            <a:r>
              <a:rPr lang="en-GB" dirty="0" smtClean="0"/>
              <a:t>Good for applications that:</a:t>
            </a:r>
          </a:p>
          <a:p>
            <a:pPr lvl="1"/>
            <a:r>
              <a:rPr lang="en-GB" dirty="0" smtClean="0"/>
              <a:t>are lightweight </a:t>
            </a:r>
          </a:p>
          <a:p>
            <a:pPr lvl="1"/>
            <a:r>
              <a:rPr lang="en-GB" dirty="0" smtClean="0"/>
              <a:t>have high traffic loads</a:t>
            </a:r>
          </a:p>
          <a:p>
            <a:pPr lvl="1"/>
            <a:r>
              <a:rPr lang="en-GB" dirty="0" smtClean="0"/>
              <a:t>are data-intensive </a:t>
            </a:r>
          </a:p>
          <a:p>
            <a:pPr lvl="1"/>
            <a:r>
              <a:rPr lang="en-GB" dirty="0" smtClean="0"/>
              <a:t>require low processing </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4063025" y="773842"/>
            <a:ext cx="4968437" cy="5572293"/>
          </a:xfrm>
          <a:prstGeom prst="rect">
            <a:avLst/>
          </a:prstGeom>
        </p:spPr>
      </p:pic>
      <p:sp>
        <p:nvSpPr>
          <p:cNvPr id="6" name="TextBox 5"/>
          <p:cNvSpPr txBox="1"/>
          <p:nvPr/>
        </p:nvSpPr>
        <p:spPr>
          <a:xfrm>
            <a:off x="819978" y="6352659"/>
            <a:ext cx="7007111" cy="369332"/>
          </a:xfrm>
          <a:prstGeom prst="rect">
            <a:avLst/>
          </a:prstGeom>
          <a:noFill/>
        </p:spPr>
        <p:txBody>
          <a:bodyPr wrap="none" rtlCol="0">
            <a:spAutoFit/>
          </a:bodyPr>
          <a:lstStyle/>
          <a:p>
            <a:r>
              <a:rPr lang="en-GB" dirty="0"/>
              <a:t>https://www.toptal.com/javascript/guide-to-full-stack-javascript-initjs</a:t>
            </a:r>
          </a:p>
        </p:txBody>
      </p:sp>
    </p:spTree>
    <p:extLst>
      <p:ext uri="{BB962C8B-B14F-4D97-AF65-F5344CB8AC3E}">
        <p14:creationId xmlns:p14="http://schemas.microsoft.com/office/powerpoint/2010/main" val="128736641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t>
            </a:r>
            <a:r>
              <a:rPr lang="en-GB" dirty="0" smtClean="0">
                <a:solidFill>
                  <a:srgbClr val="FF0000"/>
                </a:solidFill>
              </a:rPr>
              <a:t>NOT</a:t>
            </a:r>
            <a:r>
              <a:rPr lang="en-GB" dirty="0" smtClean="0"/>
              <a:t> use it?</a:t>
            </a:r>
            <a:endParaRPr lang="en-GB" dirty="0"/>
          </a:p>
        </p:txBody>
      </p:sp>
      <p:sp>
        <p:nvSpPr>
          <p:cNvPr id="3" name="Content Placeholder 2"/>
          <p:cNvSpPr>
            <a:spLocks noGrp="1"/>
          </p:cNvSpPr>
          <p:nvPr>
            <p:ph idx="1"/>
          </p:nvPr>
        </p:nvSpPr>
        <p:spPr>
          <a:xfrm>
            <a:off x="1047750" y="1207971"/>
            <a:ext cx="7029450" cy="4630854"/>
          </a:xfrm>
        </p:spPr>
        <p:txBody>
          <a:bodyPr/>
          <a:lstStyle/>
          <a:p>
            <a:r>
              <a:rPr lang="en-GB" dirty="0" smtClean="0"/>
              <a:t>High computation applications block the event queue on the thread</a:t>
            </a:r>
          </a:p>
          <a:p>
            <a:pPr lvl="1"/>
            <a:r>
              <a:rPr lang="en-GB" dirty="0" smtClean="0"/>
              <a:t>There are solutions such as using clusters and message Qs to alleviate these problems</a:t>
            </a:r>
            <a:endParaRPr lang="en-GB" dirty="0"/>
          </a:p>
          <a:p>
            <a:r>
              <a:rPr lang="en-GB" dirty="0" smtClean="0"/>
              <a:t>Server-side web applications using a relational database are best implemented in other frameworks and languages such as PHP </a:t>
            </a:r>
            <a:r>
              <a:rPr lang="en-GB" dirty="0" err="1" smtClean="0"/>
              <a:t>Symfony</a:t>
            </a:r>
            <a:r>
              <a:rPr lang="en-GB" dirty="0" smtClean="0"/>
              <a:t>, </a:t>
            </a:r>
            <a:r>
              <a:rPr lang="en-GB" dirty="0" err="1" smtClean="0"/>
              <a:t>ASP.Net</a:t>
            </a:r>
            <a:r>
              <a:rPr lang="en-GB" dirty="0" smtClean="0"/>
              <a:t> MVC, Ruby on Rails, etc.</a:t>
            </a:r>
          </a:p>
          <a:p>
            <a:pPr lvl="1"/>
            <a:r>
              <a:rPr lang="en-GB" dirty="0" smtClean="0"/>
              <a:t>Node.js can be used as a front end proxy to these other frameworks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29566" y="5072514"/>
            <a:ext cx="6575458" cy="923330"/>
          </a:xfrm>
          <a:prstGeom prst="rect">
            <a:avLst/>
          </a:prstGeom>
          <a:noFill/>
        </p:spPr>
        <p:txBody>
          <a:bodyPr wrap="square" rtlCol="0">
            <a:spAutoFit/>
          </a:bodyPr>
          <a:lstStyle/>
          <a:p>
            <a:r>
              <a:rPr lang="en-GB" b="1" dirty="0" smtClean="0"/>
              <a:t>BUT !!!!</a:t>
            </a:r>
            <a:br>
              <a:rPr lang="en-GB" b="1" dirty="0" smtClean="0"/>
            </a:br>
            <a:r>
              <a:rPr lang="en-GB" b="1" dirty="0" smtClean="0"/>
              <a:t> </a:t>
            </a:r>
            <a:r>
              <a:rPr lang="en-GB" dirty="0" smtClean="0"/>
              <a:t>…. we may just add an SQL server database to our web application just to simplify things while we are learning node.js</a:t>
            </a:r>
            <a:endParaRPr lang="en-GB" dirty="0"/>
          </a:p>
        </p:txBody>
      </p:sp>
    </p:spTree>
    <p:extLst>
      <p:ext uri="{BB962C8B-B14F-4D97-AF65-F5344CB8AC3E}">
        <p14:creationId xmlns:p14="http://schemas.microsoft.com/office/powerpoint/2010/main" val="187603654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Handling a Database</a:t>
            </a:r>
            <a:endParaRPr lang="en-GB" dirty="0"/>
          </a:p>
        </p:txBody>
      </p:sp>
      <p:sp>
        <p:nvSpPr>
          <p:cNvPr id="3" name="Content Placeholder 2"/>
          <p:cNvSpPr>
            <a:spLocks noGrp="1"/>
          </p:cNvSpPr>
          <p:nvPr>
            <p:ph idx="1"/>
          </p:nvPr>
        </p:nvSpPr>
        <p:spPr>
          <a:xfrm>
            <a:off x="257175" y="844551"/>
            <a:ext cx="3429301" cy="2861176"/>
          </a:xfrm>
        </p:spPr>
        <p:txBody>
          <a:bodyPr/>
          <a:lstStyle/>
          <a:p>
            <a:r>
              <a:rPr lang="en-GB" dirty="0" smtClean="0"/>
              <a:t>A database </a:t>
            </a:r>
            <a:r>
              <a:rPr lang="en-GB" dirty="0"/>
              <a:t>can become a </a:t>
            </a:r>
            <a:r>
              <a:rPr lang="en-GB" dirty="0" smtClean="0"/>
              <a:t>bottleneck because </a:t>
            </a:r>
            <a:r>
              <a:rPr lang="en-GB" dirty="0"/>
              <a:t>database access is a blocking </a:t>
            </a:r>
            <a:r>
              <a:rPr lang="en-GB" dirty="0" smtClean="0"/>
              <a:t>operation. </a:t>
            </a:r>
          </a:p>
          <a:p>
            <a:r>
              <a:rPr lang="en-GB" dirty="0" smtClean="0"/>
              <a:t>Solution:</a:t>
            </a:r>
          </a:p>
          <a:p>
            <a:pPr lvl="1"/>
            <a:r>
              <a:rPr lang="en-GB" dirty="0" smtClean="0"/>
              <a:t>Acknowledge </a:t>
            </a:r>
            <a:r>
              <a:rPr lang="en-GB" dirty="0"/>
              <a:t>the client’s </a:t>
            </a:r>
            <a:r>
              <a:rPr lang="en-GB" dirty="0" smtClean="0"/>
              <a:t>request </a:t>
            </a:r>
            <a:r>
              <a:rPr lang="en-GB" dirty="0"/>
              <a:t>before the data is </a:t>
            </a:r>
            <a:r>
              <a:rPr lang="en-GB" dirty="0" smtClean="0"/>
              <a:t>written </a:t>
            </a:r>
            <a:r>
              <a:rPr lang="en-GB" dirty="0"/>
              <a:t>to the database</a:t>
            </a:r>
            <a:r>
              <a:rPr lang="en-GB" dirty="0" smtClean="0"/>
              <a:t>.</a:t>
            </a:r>
          </a:p>
          <a:p>
            <a:pPr lvl="1"/>
            <a:r>
              <a:rPr lang="en-GB" dirty="0"/>
              <a:t>Data </a:t>
            </a:r>
            <a:r>
              <a:rPr lang="en-GB" dirty="0" smtClean="0"/>
              <a:t>is </a:t>
            </a:r>
            <a:r>
              <a:rPr lang="en-GB" dirty="0"/>
              <a:t>queued through </a:t>
            </a:r>
            <a:r>
              <a:rPr lang="en-GB" dirty="0" smtClean="0"/>
              <a:t>message </a:t>
            </a:r>
            <a:r>
              <a:rPr lang="en-GB" dirty="0"/>
              <a:t>queuing (MQ) infrastructure (e.g., </a:t>
            </a:r>
            <a:r>
              <a:rPr lang="en-GB" dirty="0" err="1"/>
              <a:t>RabbitMQ</a:t>
            </a:r>
            <a:r>
              <a:rPr lang="en-GB" dirty="0"/>
              <a:t>, </a:t>
            </a:r>
            <a:r>
              <a:rPr lang="en-GB" dirty="0" err="1"/>
              <a:t>ZeroMQ</a:t>
            </a:r>
            <a:r>
              <a:rPr lang="en-GB" dirty="0"/>
              <a:t>) </a:t>
            </a:r>
            <a:r>
              <a:rPr lang="en-GB" dirty="0" smtClean="0"/>
              <a:t>for a separate </a:t>
            </a:r>
            <a:r>
              <a:rPr lang="en-GB" dirty="0"/>
              <a:t>database batch-write process, or computation intensive processing backend </a:t>
            </a:r>
            <a:r>
              <a:rPr lang="en-GB" dirty="0" smtClean="0"/>
              <a:t>service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4074373" y="1713296"/>
            <a:ext cx="4961342" cy="4770521"/>
          </a:xfrm>
          <a:prstGeom prst="rect">
            <a:avLst/>
          </a:prstGeom>
        </p:spPr>
      </p:pic>
      <p:sp>
        <p:nvSpPr>
          <p:cNvPr id="6" name="TextBox 5"/>
          <p:cNvSpPr txBox="1"/>
          <p:nvPr/>
        </p:nvSpPr>
        <p:spPr>
          <a:xfrm>
            <a:off x="4035288" y="890337"/>
            <a:ext cx="4908688" cy="646331"/>
          </a:xfrm>
          <a:prstGeom prst="rect">
            <a:avLst/>
          </a:prstGeom>
          <a:noFill/>
        </p:spPr>
        <p:txBody>
          <a:bodyPr wrap="square" rtlCol="0">
            <a:spAutoFit/>
          </a:bodyPr>
          <a:lstStyle/>
          <a:p>
            <a:r>
              <a:rPr lang="en-GB" dirty="0" smtClean="0"/>
              <a:t>CAP Theory: favour availability over consistency (eventual consistency)</a:t>
            </a:r>
            <a:endParaRPr lang="en-GB" dirty="0"/>
          </a:p>
        </p:txBody>
      </p:sp>
    </p:spTree>
    <p:extLst>
      <p:ext uri="{BB962C8B-B14F-4D97-AF65-F5344CB8AC3E}">
        <p14:creationId xmlns:p14="http://schemas.microsoft.com/office/powerpoint/2010/main" val="77167741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Handling Computational Expensive Operations</a:t>
            </a:r>
            <a:endParaRPr lang="en-GB" dirty="0"/>
          </a:p>
        </p:txBody>
      </p:sp>
      <p:sp>
        <p:nvSpPr>
          <p:cNvPr id="3" name="Content Placeholder 2"/>
          <p:cNvSpPr>
            <a:spLocks noGrp="1"/>
          </p:cNvSpPr>
          <p:nvPr>
            <p:ph idx="1"/>
          </p:nvPr>
        </p:nvSpPr>
        <p:spPr>
          <a:xfrm>
            <a:off x="1047750" y="1116532"/>
            <a:ext cx="7029450" cy="2401502"/>
          </a:xfrm>
        </p:spPr>
        <p:txBody>
          <a:bodyPr/>
          <a:lstStyle/>
          <a:p>
            <a:r>
              <a:rPr lang="en-GB" dirty="0" smtClean="0"/>
              <a:t>Computationally expensive operations clog up the event loop by preventing node.js from reading the next request until the operation completes</a:t>
            </a:r>
          </a:p>
          <a:p>
            <a:pPr marL="0" indent="0">
              <a:buNone/>
            </a:pPr>
            <a:r>
              <a:rPr lang="en-GB" dirty="0" smtClean="0"/>
              <a:t>Solution:</a:t>
            </a:r>
            <a:endParaRPr lang="en-GB" dirty="0"/>
          </a:p>
          <a:p>
            <a:r>
              <a:rPr lang="en-GB" dirty="0" smtClean="0"/>
              <a:t>Execute the operation on a separate worker thread</a:t>
            </a:r>
          </a:p>
          <a:p>
            <a:r>
              <a:rPr lang="en-GB" dirty="0" smtClean="0"/>
              <a:t>In node.js, a worker thread is passed a script to execute either </a:t>
            </a:r>
            <a:r>
              <a:rPr lang="en-GB" dirty="0"/>
              <a:t>as </a:t>
            </a:r>
            <a:r>
              <a:rPr lang="en-GB" dirty="0" smtClean="0"/>
              <a:t>a </a:t>
            </a:r>
            <a:r>
              <a:rPr lang="en-GB" dirty="0"/>
              <a:t>separate </a:t>
            </a:r>
            <a:r>
              <a:rPr lang="en-GB" dirty="0" smtClean="0"/>
              <a:t>file or as a </a:t>
            </a:r>
            <a:r>
              <a:rPr lang="en-GB" dirty="0"/>
              <a:t>script in textual format which can be </a:t>
            </a:r>
            <a:r>
              <a:rPr lang="en-GB" dirty="0" smtClean="0"/>
              <a:t>“</a:t>
            </a:r>
            <a:r>
              <a:rPr lang="en-GB" dirty="0" err="1" smtClean="0"/>
              <a:t>eval”ed</a:t>
            </a:r>
            <a:endParaRPr lang="en-GB" dirty="0" smtClean="0"/>
          </a:p>
          <a:p>
            <a:r>
              <a:rPr lang="en-GB" dirty="0"/>
              <a:t>Each worker is connected to its parent worker via a message channel.</a:t>
            </a:r>
            <a:r>
              <a:rPr lang="en-GB" dirty="0" smtClean="0"/>
              <a:t/>
            </a:r>
            <a:br>
              <a:rPr lang="en-GB" dirty="0" smtClean="0"/>
            </a:b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8" name="Picture 7"/>
          <p:cNvPicPr>
            <a:picLocks noChangeAspect="1"/>
          </p:cNvPicPr>
          <p:nvPr/>
        </p:nvPicPr>
        <p:blipFill>
          <a:blip r:embed="rId2"/>
          <a:stretch>
            <a:fillRect/>
          </a:stretch>
        </p:blipFill>
        <p:spPr>
          <a:xfrm>
            <a:off x="1128712" y="4594263"/>
            <a:ext cx="6867525" cy="2228850"/>
          </a:xfrm>
          <a:prstGeom prst="rect">
            <a:avLst/>
          </a:prstGeom>
        </p:spPr>
      </p:pic>
    </p:spTree>
    <p:extLst>
      <p:ext uri="{BB962C8B-B14F-4D97-AF65-F5344CB8AC3E}">
        <p14:creationId xmlns:p14="http://schemas.microsoft.com/office/powerpoint/2010/main" val="20726995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Naive Example</a:t>
            </a:r>
            <a:endParaRPr lang="en-GB" dirty="0"/>
          </a:p>
        </p:txBody>
      </p:sp>
      <p:sp>
        <p:nvSpPr>
          <p:cNvPr id="3" name="Content Placeholder 2"/>
          <p:cNvSpPr>
            <a:spLocks noGrp="1"/>
          </p:cNvSpPr>
          <p:nvPr>
            <p:ph idx="1"/>
          </p:nvPr>
        </p:nvSpPr>
        <p:spPr>
          <a:xfrm>
            <a:off x="1047750" y="928838"/>
            <a:ext cx="7029450" cy="620829"/>
          </a:xfrm>
        </p:spPr>
        <p:txBody>
          <a:bodyPr/>
          <a:lstStyle/>
          <a:p>
            <a:r>
              <a:rPr lang="en-GB" dirty="0" smtClean="0"/>
              <a:t>Using the same script file for both the main script and the worker script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flipH="1">
            <a:off x="760396" y="2935703"/>
            <a:ext cx="7834964" cy="3693319"/>
          </a:xfrm>
          <a:prstGeom prst="rect">
            <a:avLst/>
          </a:prstGeom>
          <a:noFill/>
        </p:spPr>
        <p:txBody>
          <a:bodyPr wrap="square" rtlCol="0">
            <a:spAutoFit/>
          </a:bodyPr>
          <a:lstStyle/>
          <a:p>
            <a:r>
              <a:rPr lang="en-GB" dirty="0"/>
              <a:t>if (</a:t>
            </a:r>
            <a:r>
              <a:rPr lang="en-GB" dirty="0" err="1"/>
              <a:t>isMainThread</a:t>
            </a:r>
            <a:r>
              <a:rPr lang="en-GB" dirty="0"/>
              <a:t>) </a:t>
            </a:r>
            <a:endParaRPr lang="en-GB" dirty="0" smtClean="0"/>
          </a:p>
          <a:p>
            <a:r>
              <a:rPr lang="en-GB" dirty="0" smtClean="0"/>
              <a:t>{</a:t>
            </a:r>
            <a:endParaRPr lang="en-GB" dirty="0"/>
          </a:p>
          <a:p>
            <a:r>
              <a:rPr lang="en-GB" dirty="0" smtClean="0"/>
              <a:t>     </a:t>
            </a:r>
            <a:r>
              <a:rPr lang="en-GB" dirty="0" err="1" smtClean="0"/>
              <a:t>const</a:t>
            </a:r>
            <a:r>
              <a:rPr lang="en-GB" dirty="0" smtClean="0"/>
              <a:t> </a:t>
            </a:r>
            <a:r>
              <a:rPr lang="en-GB" dirty="0"/>
              <a:t>worker = new Worker(__filename, </a:t>
            </a:r>
            <a:r>
              <a:rPr lang="en-GB" dirty="0" smtClean="0"/>
              <a:t>{ </a:t>
            </a:r>
            <a:r>
              <a:rPr lang="en-GB" dirty="0" err="1" smtClean="0"/>
              <a:t>workerData</a:t>
            </a:r>
            <a:r>
              <a:rPr lang="en-GB" dirty="0"/>
              <a:t>: </a:t>
            </a:r>
            <a:r>
              <a:rPr lang="en-GB" dirty="0" smtClean="0"/>
              <a:t>{ </a:t>
            </a:r>
            <a:r>
              <a:rPr lang="en-GB" dirty="0" err="1" smtClean="0"/>
              <a:t>num</a:t>
            </a:r>
            <a:r>
              <a:rPr lang="en-GB" dirty="0"/>
              <a:t>: </a:t>
            </a:r>
            <a:r>
              <a:rPr lang="en-GB" dirty="0" smtClean="0"/>
              <a:t>5 } });</a:t>
            </a:r>
            <a:br>
              <a:rPr lang="en-GB" dirty="0" smtClean="0"/>
            </a:br>
            <a:endParaRPr lang="en-GB" dirty="0"/>
          </a:p>
          <a:p>
            <a:r>
              <a:rPr lang="en-GB" dirty="0"/>
              <a:t> </a:t>
            </a:r>
            <a:r>
              <a:rPr lang="en-GB" dirty="0" smtClean="0"/>
              <a:t>    </a:t>
            </a:r>
            <a:r>
              <a:rPr lang="en-GB" b="1" dirty="0" err="1" smtClean="0"/>
              <a:t>worker.once</a:t>
            </a:r>
            <a:r>
              <a:rPr lang="en-GB" dirty="0"/>
              <a:t>('message', (result) =&gt; {</a:t>
            </a:r>
          </a:p>
          <a:p>
            <a:r>
              <a:rPr lang="en-GB" dirty="0"/>
              <a:t> </a:t>
            </a:r>
            <a:r>
              <a:rPr lang="en-GB" dirty="0" smtClean="0"/>
              <a:t>         console.log</a:t>
            </a:r>
            <a:r>
              <a:rPr lang="en-GB" dirty="0"/>
              <a:t>('square of 5 is :', result);</a:t>
            </a:r>
          </a:p>
          <a:p>
            <a:r>
              <a:rPr lang="en-GB" dirty="0"/>
              <a:t> </a:t>
            </a:r>
            <a:r>
              <a:rPr lang="en-GB" dirty="0" smtClean="0"/>
              <a:t>    });</a:t>
            </a:r>
            <a:endParaRPr lang="en-GB" dirty="0"/>
          </a:p>
          <a:p>
            <a:r>
              <a:rPr lang="en-GB" dirty="0"/>
              <a:t>} </a:t>
            </a:r>
            <a:endParaRPr lang="en-GB" dirty="0" smtClean="0"/>
          </a:p>
          <a:p>
            <a:r>
              <a:rPr lang="en-GB" dirty="0" smtClean="0"/>
              <a:t>else </a:t>
            </a:r>
          </a:p>
          <a:p>
            <a:r>
              <a:rPr lang="en-GB" dirty="0" smtClean="0"/>
              <a:t>{</a:t>
            </a:r>
          </a:p>
          <a:p>
            <a:r>
              <a:rPr lang="en-GB" dirty="0"/>
              <a:t> </a:t>
            </a:r>
            <a:r>
              <a:rPr lang="en-GB" dirty="0" smtClean="0"/>
              <a:t>      // Worker script for calculating squared value</a:t>
            </a:r>
            <a:endParaRPr lang="en-GB" dirty="0"/>
          </a:p>
          <a:p>
            <a:r>
              <a:rPr lang="en-GB" dirty="0" smtClean="0"/>
              <a:t>       </a:t>
            </a:r>
            <a:r>
              <a:rPr lang="en-GB" b="1" dirty="0" err="1" smtClean="0"/>
              <a:t>parentPort.postMessage</a:t>
            </a:r>
            <a:r>
              <a:rPr lang="en-GB" dirty="0" smtClean="0"/>
              <a:t>( </a:t>
            </a:r>
            <a:r>
              <a:rPr lang="en-GB" dirty="0" err="1" smtClean="0"/>
              <a:t>workerData.num</a:t>
            </a:r>
            <a:r>
              <a:rPr lang="en-GB" dirty="0" smtClean="0"/>
              <a:t> </a:t>
            </a:r>
            <a:r>
              <a:rPr lang="en-GB" dirty="0"/>
              <a:t>* </a:t>
            </a:r>
            <a:r>
              <a:rPr lang="en-GB" dirty="0" err="1" smtClean="0"/>
              <a:t>workerData.num</a:t>
            </a:r>
            <a:r>
              <a:rPr lang="en-GB" dirty="0" smtClean="0"/>
              <a:t> );</a:t>
            </a:r>
            <a:endParaRPr lang="en-GB" dirty="0"/>
          </a:p>
          <a:p>
            <a:r>
              <a:rPr lang="en-GB" dirty="0"/>
              <a:t>}</a:t>
            </a:r>
          </a:p>
        </p:txBody>
      </p:sp>
      <p:sp>
        <p:nvSpPr>
          <p:cNvPr id="7" name="TextBox 6"/>
          <p:cNvSpPr txBox="1"/>
          <p:nvPr/>
        </p:nvSpPr>
        <p:spPr>
          <a:xfrm>
            <a:off x="3628722" y="2347124"/>
            <a:ext cx="2295625" cy="646331"/>
          </a:xfrm>
          <a:prstGeom prst="rect">
            <a:avLst/>
          </a:prstGeom>
          <a:noFill/>
        </p:spPr>
        <p:txBody>
          <a:bodyPr wrap="square" rtlCol="0">
            <a:spAutoFit/>
          </a:bodyPr>
          <a:lstStyle/>
          <a:p>
            <a:r>
              <a:rPr lang="en-GB" dirty="0" smtClean="0"/>
              <a:t>Use same file for the worker script</a:t>
            </a:r>
            <a:endParaRPr lang="en-GB" dirty="0"/>
          </a:p>
        </p:txBody>
      </p:sp>
      <p:cxnSp>
        <p:nvCxnSpPr>
          <p:cNvPr id="9" name="Straight Arrow Connector 8"/>
          <p:cNvCxnSpPr/>
          <p:nvPr/>
        </p:nvCxnSpPr>
        <p:spPr bwMode="auto">
          <a:xfrm>
            <a:off x="4307305" y="2993455"/>
            <a:ext cx="423512" cy="53420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p:cNvSpPr txBox="1"/>
          <p:nvPr/>
        </p:nvSpPr>
        <p:spPr>
          <a:xfrm>
            <a:off x="1601001" y="1885111"/>
            <a:ext cx="2295625" cy="646331"/>
          </a:xfrm>
          <a:prstGeom prst="rect">
            <a:avLst/>
          </a:prstGeom>
          <a:noFill/>
        </p:spPr>
        <p:txBody>
          <a:bodyPr wrap="square" rtlCol="0">
            <a:spAutoFit/>
          </a:bodyPr>
          <a:lstStyle/>
          <a:p>
            <a:r>
              <a:rPr lang="en-GB" dirty="0" smtClean="0"/>
              <a:t>Running main script?</a:t>
            </a:r>
            <a:endParaRPr lang="en-GB" dirty="0"/>
          </a:p>
        </p:txBody>
      </p:sp>
      <p:cxnSp>
        <p:nvCxnSpPr>
          <p:cNvPr id="12" name="Straight Arrow Connector 11"/>
          <p:cNvCxnSpPr/>
          <p:nvPr/>
        </p:nvCxnSpPr>
        <p:spPr bwMode="auto">
          <a:xfrm flipH="1">
            <a:off x="2241082" y="2531442"/>
            <a:ext cx="279132" cy="40426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6708806" y="2366177"/>
            <a:ext cx="2295625" cy="646331"/>
          </a:xfrm>
          <a:prstGeom prst="rect">
            <a:avLst/>
          </a:prstGeom>
          <a:noFill/>
        </p:spPr>
        <p:txBody>
          <a:bodyPr wrap="square" rtlCol="0">
            <a:spAutoFit/>
          </a:bodyPr>
          <a:lstStyle/>
          <a:p>
            <a:r>
              <a:rPr lang="en-GB" dirty="0" smtClean="0"/>
              <a:t>Data for worker thread</a:t>
            </a:r>
            <a:endParaRPr lang="en-GB" dirty="0"/>
          </a:p>
        </p:txBody>
      </p:sp>
      <p:cxnSp>
        <p:nvCxnSpPr>
          <p:cNvPr id="15" name="Straight Arrow Connector 14"/>
          <p:cNvCxnSpPr/>
          <p:nvPr/>
        </p:nvCxnSpPr>
        <p:spPr bwMode="auto">
          <a:xfrm flipH="1">
            <a:off x="7243011" y="3054415"/>
            <a:ext cx="279132" cy="40426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6451332" y="4028202"/>
            <a:ext cx="2295625" cy="646331"/>
          </a:xfrm>
          <a:prstGeom prst="rect">
            <a:avLst/>
          </a:prstGeom>
          <a:noFill/>
        </p:spPr>
        <p:txBody>
          <a:bodyPr wrap="square" rtlCol="0">
            <a:spAutoFit/>
          </a:bodyPr>
          <a:lstStyle/>
          <a:p>
            <a:r>
              <a:rPr lang="en-GB" dirty="0" smtClean="0"/>
              <a:t>Process result from child worker thread</a:t>
            </a:r>
            <a:endParaRPr lang="en-GB" dirty="0"/>
          </a:p>
        </p:txBody>
      </p:sp>
      <p:cxnSp>
        <p:nvCxnSpPr>
          <p:cNvPr id="17" name="Straight Arrow Connector 16"/>
          <p:cNvCxnSpPr/>
          <p:nvPr/>
        </p:nvCxnSpPr>
        <p:spPr bwMode="auto">
          <a:xfrm flipH="1" flipV="1">
            <a:off x="5111015" y="4239924"/>
            <a:ext cx="1340317" cy="1571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Arc 5"/>
          <p:cNvSpPr/>
          <p:nvPr/>
        </p:nvSpPr>
        <p:spPr bwMode="auto">
          <a:xfrm>
            <a:off x="2661385" y="4379491"/>
            <a:ext cx="1496729" cy="1652127"/>
          </a:xfrm>
          <a:prstGeom prst="arc">
            <a:avLst>
              <a:gd name="adj1" fmla="val 16200000"/>
              <a:gd name="adj2" fmla="val 4992170"/>
            </a:avLst>
          </a:prstGeom>
          <a:noFill/>
          <a:ln w="28575" cap="flat" cmpd="sng" algn="ctr">
            <a:solidFill>
              <a:srgbClr val="FF0000"/>
            </a:solidFill>
            <a:prstDash val="dash"/>
            <a:round/>
            <a:headEnd type="triangl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8" name="TextBox 17"/>
          <p:cNvSpPr txBox="1"/>
          <p:nvPr/>
        </p:nvSpPr>
        <p:spPr>
          <a:xfrm>
            <a:off x="4259981" y="4939946"/>
            <a:ext cx="2295625" cy="646331"/>
          </a:xfrm>
          <a:prstGeom prst="rect">
            <a:avLst/>
          </a:prstGeom>
          <a:noFill/>
        </p:spPr>
        <p:txBody>
          <a:bodyPr wrap="square" rtlCol="0">
            <a:spAutoFit/>
          </a:bodyPr>
          <a:lstStyle/>
          <a:p>
            <a:r>
              <a:rPr lang="en-GB" i="1" dirty="0" smtClean="0"/>
              <a:t>Send result back to parent thread</a:t>
            </a:r>
            <a:endParaRPr lang="en-GB" i="1" dirty="0"/>
          </a:p>
        </p:txBody>
      </p:sp>
    </p:spTree>
    <p:extLst>
      <p:ext uri="{BB962C8B-B14F-4D97-AF65-F5344CB8AC3E}">
        <p14:creationId xmlns:p14="http://schemas.microsoft.com/office/powerpoint/2010/main" val="280071224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Worker Pools</a:t>
            </a:r>
            <a:endParaRPr lang="en-GB" dirty="0"/>
          </a:p>
        </p:txBody>
      </p:sp>
      <p:sp>
        <p:nvSpPr>
          <p:cNvPr id="3" name="Content Placeholder 2"/>
          <p:cNvSpPr>
            <a:spLocks noGrp="1"/>
          </p:cNvSpPr>
          <p:nvPr>
            <p:ph idx="1"/>
          </p:nvPr>
        </p:nvSpPr>
        <p:spPr>
          <a:xfrm>
            <a:off x="1047750" y="1309036"/>
            <a:ext cx="7029450" cy="2954956"/>
          </a:xfrm>
        </p:spPr>
        <p:txBody>
          <a:bodyPr/>
          <a:lstStyle/>
          <a:p>
            <a:r>
              <a:rPr lang="en-GB" dirty="0" smtClean="0"/>
              <a:t>Execute the operation on a separate worker thread</a:t>
            </a:r>
            <a:br>
              <a:rPr lang="en-GB" dirty="0" smtClean="0"/>
            </a:br>
            <a:r>
              <a:rPr lang="en-GB" dirty="0" smtClean="0"/>
              <a:t>Note: creating a worker thread is quite CPU intensive, so the recommended approach is to create and reuse threads. This means the threads have to be stored in what is known as a “pool”</a:t>
            </a:r>
          </a:p>
          <a:p>
            <a:r>
              <a:rPr lang="en-GB" dirty="0" smtClean="0"/>
              <a:t>Currently Node.js does not provide a Worker </a:t>
            </a:r>
            <a:r>
              <a:rPr lang="en-GB" dirty="0"/>
              <a:t>Pool </a:t>
            </a:r>
            <a:r>
              <a:rPr lang="en-GB" dirty="0" smtClean="0"/>
              <a:t>implementation.</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949947" y="6092792"/>
            <a:ext cx="7225055" cy="369332"/>
          </a:xfrm>
          <a:prstGeom prst="rect">
            <a:avLst/>
          </a:prstGeom>
          <a:noFill/>
        </p:spPr>
        <p:txBody>
          <a:bodyPr wrap="none" rtlCol="0">
            <a:spAutoFit/>
          </a:bodyPr>
          <a:lstStyle/>
          <a:p>
            <a:r>
              <a:rPr lang="en-GB" dirty="0"/>
              <a:t>https://nodejs.org/api/async_hooks.html#async-resource-worker-pool</a:t>
            </a:r>
          </a:p>
        </p:txBody>
      </p:sp>
    </p:spTree>
    <p:extLst>
      <p:ext uri="{BB962C8B-B14F-4D97-AF65-F5344CB8AC3E}">
        <p14:creationId xmlns:p14="http://schemas.microsoft.com/office/powerpoint/2010/main" val="370318737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Efficiency of Worker Threads</a:t>
            </a:r>
            <a:endParaRPr lang="en-GB"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85850" y="1292278"/>
            <a:ext cx="7029450" cy="3852138"/>
          </a:xfrm>
        </p:spPr>
      </p:pic>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126155" y="5517705"/>
            <a:ext cx="7170821" cy="646331"/>
          </a:xfrm>
          <a:prstGeom prst="rect">
            <a:avLst/>
          </a:prstGeom>
          <a:noFill/>
        </p:spPr>
        <p:txBody>
          <a:bodyPr wrap="square" rtlCol="0">
            <a:spAutoFit/>
          </a:bodyPr>
          <a:lstStyle/>
          <a:p>
            <a:r>
              <a:rPr lang="en-GB" dirty="0"/>
              <a:t>https://blog.insiderattack.net/deep-dive-into-worker-threads-in-node-js-e75e10546b11</a:t>
            </a:r>
          </a:p>
        </p:txBody>
      </p:sp>
    </p:spTree>
    <p:extLst>
      <p:ext uri="{BB962C8B-B14F-4D97-AF65-F5344CB8AC3E}">
        <p14:creationId xmlns:p14="http://schemas.microsoft.com/office/powerpoint/2010/main" val="3643599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a:t>
            </a:r>
            <a:endParaRPr lang="en-GB" dirty="0"/>
          </a:p>
        </p:txBody>
      </p:sp>
      <p:sp>
        <p:nvSpPr>
          <p:cNvPr id="3" name="Content Placeholder 2"/>
          <p:cNvSpPr>
            <a:spLocks noGrp="1"/>
          </p:cNvSpPr>
          <p:nvPr>
            <p:ph idx="1"/>
          </p:nvPr>
        </p:nvSpPr>
        <p:spPr>
          <a:xfrm>
            <a:off x="1047750" y="1020278"/>
            <a:ext cx="7029450" cy="5462337"/>
          </a:xfrm>
        </p:spPr>
        <p:txBody>
          <a:bodyPr/>
          <a:lstStyle/>
          <a:p>
            <a:r>
              <a:rPr lang="en-GB" dirty="0"/>
              <a:t>Here's a good rule of thumb for keeping your Node.js server speedy: </a:t>
            </a:r>
            <a:r>
              <a:rPr lang="en-GB" dirty="0" smtClean="0"/>
              <a:t/>
            </a:r>
            <a:br>
              <a:rPr lang="en-GB" dirty="0" smtClean="0"/>
            </a:br>
            <a:r>
              <a:rPr lang="en-GB" dirty="0" smtClean="0"/>
              <a:t/>
            </a:r>
            <a:br>
              <a:rPr lang="en-GB" dirty="0" smtClean="0"/>
            </a:br>
            <a:r>
              <a:rPr lang="en-GB" i="1" dirty="0" smtClean="0"/>
              <a:t>Node.js </a:t>
            </a:r>
            <a:r>
              <a:rPr lang="en-GB" i="1" dirty="0"/>
              <a:t>is fast when the work associated with each client at any given time is "small</a:t>
            </a:r>
            <a:r>
              <a:rPr lang="en-GB" i="1" dirty="0" smtClean="0"/>
              <a:t>"</a:t>
            </a:r>
            <a:r>
              <a:rPr lang="en-GB" dirty="0" smtClean="0"/>
              <a:t>.</a:t>
            </a:r>
          </a:p>
          <a:p>
            <a:endParaRPr lang="en-GB" dirty="0"/>
          </a:p>
          <a:p>
            <a:endParaRPr lang="en-GB" dirty="0" smtClean="0"/>
          </a:p>
          <a:p>
            <a:r>
              <a:rPr lang="en-GB" dirty="0" smtClean="0"/>
              <a:t>Do NOT block the event loop or the worker task (thread) obtained from the worker pool. Two reasons:</a:t>
            </a:r>
          </a:p>
          <a:p>
            <a:pPr marL="457200" indent="-457200">
              <a:buFont typeface="+mj-lt"/>
              <a:buAutoNum type="arabicPeriod"/>
            </a:pPr>
            <a:r>
              <a:rPr lang="en-GB" dirty="0" smtClean="0"/>
              <a:t>The </a:t>
            </a:r>
            <a:r>
              <a:rPr lang="en-GB" dirty="0"/>
              <a:t>throughput (requests/second) of your server will </a:t>
            </a:r>
            <a:r>
              <a:rPr lang="en-GB" dirty="0" smtClean="0"/>
              <a:t>suffer</a:t>
            </a:r>
          </a:p>
          <a:p>
            <a:pPr marL="457200" indent="-457200">
              <a:buFont typeface="+mj-lt"/>
              <a:buAutoNum type="arabicPeriod"/>
            </a:pPr>
            <a:r>
              <a:rPr lang="en-GB" dirty="0" smtClean="0"/>
              <a:t>Denial of </a:t>
            </a:r>
            <a:r>
              <a:rPr lang="en-GB" dirty="0"/>
              <a:t>Service attack: A </a:t>
            </a:r>
            <a:r>
              <a:rPr lang="en-GB" dirty="0" smtClean="0"/>
              <a:t>malicious </a:t>
            </a:r>
            <a:r>
              <a:rPr lang="en-GB" dirty="0"/>
              <a:t>client could submit this "evil </a:t>
            </a:r>
            <a:r>
              <a:rPr lang="en-GB" dirty="0" smtClean="0"/>
              <a:t>input“ to make </a:t>
            </a:r>
            <a:r>
              <a:rPr lang="en-GB" dirty="0"/>
              <a:t>your threads block</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403285366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Asynchronous</a:t>
            </a:r>
            <a:endParaRPr lang="en-GB" dirty="0"/>
          </a:p>
        </p:txBody>
      </p:sp>
      <p:sp>
        <p:nvSpPr>
          <p:cNvPr id="3" name="Content Placeholder 2"/>
          <p:cNvSpPr>
            <a:spLocks noGrp="1"/>
          </p:cNvSpPr>
          <p:nvPr>
            <p:ph idx="1"/>
          </p:nvPr>
        </p:nvSpPr>
        <p:spPr>
          <a:xfrm>
            <a:off x="1047750" y="1053966"/>
            <a:ext cx="7029450" cy="620831"/>
          </a:xfrm>
        </p:spPr>
        <p:txBody>
          <a:bodyPr/>
          <a:lstStyle/>
          <a:p>
            <a:r>
              <a:rPr lang="en-GB" dirty="0" smtClean="0"/>
              <a:t>Node.js is asynchronous</a:t>
            </a:r>
          </a:p>
          <a:p>
            <a:r>
              <a:rPr lang="en-GB" dirty="0" smtClean="0"/>
              <a:t>It is much easier to use than normal </a:t>
            </a:r>
            <a:r>
              <a:rPr lang="en-GB" dirty="0" err="1" smtClean="0"/>
              <a:t>async</a:t>
            </a:r>
            <a:r>
              <a:rPr lang="en-GB" dirty="0" smtClean="0"/>
              <a:t> programming because node.js uses a </a:t>
            </a:r>
            <a:r>
              <a:rPr lang="en-GB" dirty="0" err="1" smtClean="0"/>
              <a:t>callback</a:t>
            </a:r>
            <a:r>
              <a:rPr lang="en-GB" dirty="0" smtClean="0"/>
              <a:t> approach</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a:t>Nested </a:t>
            </a:r>
            <a:r>
              <a:rPr lang="en-GB" dirty="0" err="1"/>
              <a:t>callbacks</a:t>
            </a:r>
            <a:r>
              <a:rPr lang="en-GB" dirty="0"/>
              <a:t> are get confusing </a:t>
            </a:r>
            <a:r>
              <a:rPr lang="en-GB" dirty="0">
                <a:sym typeface="Wingdings" panose="05000000000000000000" pitchFamily="2" charset="2"/>
              </a:rPr>
              <a:t> “</a:t>
            </a:r>
            <a:r>
              <a:rPr lang="en-GB" dirty="0" err="1">
                <a:sym typeface="Wingdings" panose="05000000000000000000" pitchFamily="2" charset="2"/>
              </a:rPr>
              <a:t>Callback</a:t>
            </a:r>
            <a:r>
              <a:rPr lang="en-GB" dirty="0">
                <a:sym typeface="Wingdings" panose="05000000000000000000" pitchFamily="2" charset="2"/>
              </a:rPr>
              <a:t> Hell</a:t>
            </a:r>
            <a:r>
              <a:rPr lang="en-GB" dirty="0" smtClean="0">
                <a:sym typeface="Wingdings" panose="05000000000000000000" pitchFamily="2" charset="2"/>
              </a:rPr>
              <a:t>”. Instead, </a:t>
            </a:r>
            <a:r>
              <a:rPr lang="en-GB" dirty="0" err="1" smtClean="0"/>
              <a:t>Javascript</a:t>
            </a:r>
            <a:r>
              <a:rPr lang="en-GB" dirty="0" smtClean="0"/>
              <a:t> provides “</a:t>
            </a:r>
            <a:r>
              <a:rPr lang="en-GB" b="1" dirty="0" smtClean="0"/>
              <a:t>promises</a:t>
            </a:r>
            <a:r>
              <a:rPr lang="en-GB" dirty="0" smtClean="0"/>
              <a:t>” and “</a:t>
            </a:r>
            <a:r>
              <a:rPr lang="en-GB" b="1" dirty="0" err="1" smtClean="0"/>
              <a:t>async</a:t>
            </a:r>
            <a:r>
              <a:rPr lang="en-GB" b="1" dirty="0" smtClean="0"/>
              <a:t> functions</a:t>
            </a:r>
            <a:r>
              <a:rPr lang="en-GB" dirty="0" smtClean="0"/>
              <a:t>” that can be used. </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587140" y="2271561"/>
            <a:ext cx="3966105" cy="917513"/>
          </a:xfrm>
          <a:prstGeom prst="rect">
            <a:avLst/>
          </a:prstGeom>
          <a:noFill/>
          <a:ln w="19050">
            <a:solidFill>
              <a:schemeClr val="tx1"/>
            </a:solidFill>
          </a:ln>
        </p:spPr>
        <p:txBody>
          <a:bodyPr wrap="none" lIns="180000" tIns="180000" rIns="180000" bIns="180000" rtlCol="0">
            <a:spAutoFit/>
          </a:bodyPr>
          <a:lstStyle/>
          <a:p>
            <a:r>
              <a:rPr lang="en-GB" dirty="0"/>
              <a:t>result = query(</a:t>
            </a:r>
            <a:r>
              <a:rPr lang="en-GB" dirty="0">
                <a:solidFill>
                  <a:srgbClr val="FF0000"/>
                </a:solidFill>
              </a:rPr>
              <a:t>'SELECT * from </a:t>
            </a:r>
            <a:r>
              <a:rPr lang="en-GB" dirty="0" err="1">
                <a:solidFill>
                  <a:srgbClr val="FF0000"/>
                </a:solidFill>
              </a:rPr>
              <a:t>db</a:t>
            </a:r>
            <a:r>
              <a:rPr lang="en-GB" dirty="0" smtClean="0">
                <a:solidFill>
                  <a:srgbClr val="FF0000"/>
                </a:solidFill>
              </a:rPr>
              <a:t>'</a:t>
            </a:r>
            <a:r>
              <a:rPr lang="en-GB" dirty="0" smtClean="0"/>
              <a:t>);</a:t>
            </a:r>
            <a:r>
              <a:rPr lang="en-GB" dirty="0"/>
              <a:t/>
            </a:r>
            <a:br>
              <a:rPr lang="en-GB" dirty="0"/>
            </a:br>
            <a:r>
              <a:rPr lang="en-GB" dirty="0">
                <a:solidFill>
                  <a:schemeClr val="accent1">
                    <a:lumMod val="25000"/>
                  </a:schemeClr>
                </a:solidFill>
              </a:rPr>
              <a:t>// operate on the result  </a:t>
            </a:r>
          </a:p>
        </p:txBody>
      </p:sp>
      <p:sp>
        <p:nvSpPr>
          <p:cNvPr id="6" name="TextBox 5"/>
          <p:cNvSpPr txBox="1"/>
          <p:nvPr/>
        </p:nvSpPr>
        <p:spPr>
          <a:xfrm>
            <a:off x="3703020" y="3635944"/>
            <a:ext cx="5240955" cy="1748510"/>
          </a:xfrm>
          <a:prstGeom prst="rect">
            <a:avLst/>
          </a:prstGeom>
          <a:noFill/>
          <a:ln w="19050">
            <a:solidFill>
              <a:schemeClr val="tx1"/>
            </a:solidFill>
          </a:ln>
        </p:spPr>
        <p:txBody>
          <a:bodyPr wrap="square" lIns="180000" tIns="180000" rIns="180000" bIns="180000" rtlCol="0">
            <a:spAutoFit/>
          </a:bodyPr>
          <a:lstStyle/>
          <a:p>
            <a:r>
              <a:rPr lang="en-GB" dirty="0"/>
              <a:t>query(</a:t>
            </a:r>
            <a:r>
              <a:rPr lang="en-GB" dirty="0">
                <a:solidFill>
                  <a:srgbClr val="FF0000"/>
                </a:solidFill>
              </a:rPr>
              <a:t>'SELECT * from </a:t>
            </a:r>
            <a:r>
              <a:rPr lang="en-GB" dirty="0" err="1">
                <a:solidFill>
                  <a:srgbClr val="FF0000"/>
                </a:solidFill>
              </a:rPr>
              <a:t>db</a:t>
            </a:r>
            <a:r>
              <a:rPr lang="en-GB" dirty="0">
                <a:solidFill>
                  <a:srgbClr val="FF0000"/>
                </a:solidFill>
              </a:rPr>
              <a:t>'</a:t>
            </a:r>
            <a:r>
              <a:rPr lang="en-GB" dirty="0"/>
              <a:t>, function (err, result) </a:t>
            </a:r>
            <a:r>
              <a:rPr lang="en-GB" dirty="0" smtClean="0"/>
              <a:t/>
            </a:r>
            <a:br>
              <a:rPr lang="en-GB" dirty="0" smtClean="0"/>
            </a:br>
            <a:r>
              <a:rPr lang="en-GB" dirty="0" smtClean="0"/>
              <a:t>{ </a:t>
            </a:r>
            <a:endParaRPr lang="en-GB" dirty="0"/>
          </a:p>
          <a:p>
            <a:r>
              <a:rPr lang="en-GB" dirty="0"/>
              <a:t>    if (err) throw err; </a:t>
            </a:r>
            <a:r>
              <a:rPr lang="en-GB" dirty="0">
                <a:solidFill>
                  <a:schemeClr val="accent1">
                    <a:lumMod val="25000"/>
                  </a:schemeClr>
                </a:solidFill>
              </a:rPr>
              <a:t>// handle errors </a:t>
            </a:r>
          </a:p>
          <a:p>
            <a:r>
              <a:rPr lang="en-GB" dirty="0"/>
              <a:t>    </a:t>
            </a:r>
            <a:r>
              <a:rPr lang="en-GB" dirty="0">
                <a:solidFill>
                  <a:schemeClr val="accent1">
                    <a:lumMod val="25000"/>
                  </a:schemeClr>
                </a:solidFill>
              </a:rPr>
              <a:t>// operate on result </a:t>
            </a:r>
          </a:p>
          <a:p>
            <a:r>
              <a:rPr lang="en-GB" dirty="0"/>
              <a:t>}); </a:t>
            </a:r>
          </a:p>
        </p:txBody>
      </p:sp>
      <p:sp>
        <p:nvSpPr>
          <p:cNvPr id="9" name="Bent Arrow 8"/>
          <p:cNvSpPr/>
          <p:nvPr/>
        </p:nvSpPr>
        <p:spPr bwMode="auto">
          <a:xfrm flipV="1">
            <a:off x="2175217" y="3354115"/>
            <a:ext cx="1269677" cy="1677371"/>
          </a:xfrm>
          <a:prstGeom prst="bentArrow">
            <a:avLst/>
          </a:prstGeom>
          <a:solidFill>
            <a:schemeClr val="tx1"/>
          </a:solidFill>
          <a:ln w="9525" cap="flat" cmpd="sng" algn="ctr">
            <a:solidFill>
              <a:schemeClr val="tx1"/>
            </a:solidFill>
            <a:prstDash val="solid"/>
            <a:round/>
            <a:headEnd type="none" w="med" len="med"/>
            <a:tailEnd type="none" w="med" len="med"/>
          </a:ln>
          <a:effectLst/>
          <a:extLst/>
        </p:spPr>
        <p:txBody>
          <a:bodyPr vert="vert"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Async</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0" name="TextBox 9"/>
          <p:cNvSpPr txBox="1"/>
          <p:nvPr/>
        </p:nvSpPr>
        <p:spPr>
          <a:xfrm>
            <a:off x="3703020" y="3266612"/>
            <a:ext cx="1954381" cy="369332"/>
          </a:xfrm>
          <a:prstGeom prst="rect">
            <a:avLst/>
          </a:prstGeom>
          <a:noFill/>
        </p:spPr>
        <p:txBody>
          <a:bodyPr wrap="none" rtlCol="0">
            <a:spAutoFit/>
          </a:bodyPr>
          <a:lstStyle/>
          <a:p>
            <a:r>
              <a:rPr lang="en-GB" dirty="0" smtClean="0"/>
              <a:t>node.js approach</a:t>
            </a:r>
            <a:endParaRPr lang="en-GB" dirty="0"/>
          </a:p>
        </p:txBody>
      </p:sp>
      <p:sp>
        <p:nvSpPr>
          <p:cNvPr id="11" name="TextBox 10"/>
          <p:cNvSpPr txBox="1"/>
          <p:nvPr/>
        </p:nvSpPr>
        <p:spPr>
          <a:xfrm>
            <a:off x="4309804" y="2436365"/>
            <a:ext cx="2013693" cy="369332"/>
          </a:xfrm>
          <a:prstGeom prst="rect">
            <a:avLst/>
          </a:prstGeom>
          <a:noFill/>
        </p:spPr>
        <p:txBody>
          <a:bodyPr wrap="none" rtlCol="0">
            <a:spAutoFit/>
          </a:bodyPr>
          <a:lstStyle/>
          <a:p>
            <a:r>
              <a:rPr lang="en-GB" dirty="0" smtClean="0">
                <a:sym typeface="Wingdings" panose="05000000000000000000" pitchFamily="2" charset="2"/>
              </a:rPr>
              <a:t>   </a:t>
            </a:r>
            <a:r>
              <a:rPr lang="en-GB" dirty="0" smtClean="0"/>
              <a:t>Blocks on call</a:t>
            </a:r>
            <a:endParaRPr lang="en-GB" dirty="0"/>
          </a:p>
        </p:txBody>
      </p:sp>
      <p:sp>
        <p:nvSpPr>
          <p:cNvPr id="12" name="TextBox 11"/>
          <p:cNvSpPr txBox="1"/>
          <p:nvPr/>
        </p:nvSpPr>
        <p:spPr>
          <a:xfrm>
            <a:off x="7002379" y="2332205"/>
            <a:ext cx="1676901" cy="646331"/>
          </a:xfrm>
          <a:prstGeom prst="rect">
            <a:avLst/>
          </a:prstGeom>
          <a:noFill/>
        </p:spPr>
        <p:txBody>
          <a:bodyPr wrap="square" rtlCol="0">
            <a:spAutoFit/>
          </a:bodyPr>
          <a:lstStyle/>
          <a:p>
            <a:pPr algn="ctr"/>
            <a:r>
              <a:rPr lang="en-GB" dirty="0" smtClean="0"/>
              <a:t>Anonymous function</a:t>
            </a:r>
          </a:p>
        </p:txBody>
      </p:sp>
      <p:cxnSp>
        <p:nvCxnSpPr>
          <p:cNvPr id="14" name="Straight Arrow Connector 13"/>
          <p:cNvCxnSpPr/>
          <p:nvPr/>
        </p:nvCxnSpPr>
        <p:spPr bwMode="auto">
          <a:xfrm flipH="1">
            <a:off x="7214136" y="3018892"/>
            <a:ext cx="457199" cy="78308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552615" y="3225769"/>
            <a:ext cx="1364476" cy="369332"/>
          </a:xfrm>
          <a:prstGeom prst="rect">
            <a:avLst/>
          </a:prstGeom>
          <a:noFill/>
        </p:spPr>
        <p:txBody>
          <a:bodyPr wrap="none" rtlCol="0">
            <a:spAutoFit/>
          </a:bodyPr>
          <a:lstStyle/>
          <a:p>
            <a:r>
              <a:rPr lang="en-GB" dirty="0" smtClean="0"/>
              <a:t>Blocking IO</a:t>
            </a:r>
            <a:endParaRPr lang="en-GB" dirty="0"/>
          </a:p>
        </p:txBody>
      </p:sp>
      <p:sp>
        <p:nvSpPr>
          <p:cNvPr id="17" name="TextBox 16"/>
          <p:cNvSpPr txBox="1"/>
          <p:nvPr/>
        </p:nvSpPr>
        <p:spPr>
          <a:xfrm>
            <a:off x="3627566" y="5384454"/>
            <a:ext cx="1864613" cy="369332"/>
          </a:xfrm>
          <a:prstGeom prst="rect">
            <a:avLst/>
          </a:prstGeom>
          <a:noFill/>
        </p:spPr>
        <p:txBody>
          <a:bodyPr wrap="none" rtlCol="0">
            <a:spAutoFit/>
          </a:bodyPr>
          <a:lstStyle/>
          <a:p>
            <a:r>
              <a:rPr lang="en-GB" dirty="0" smtClean="0"/>
              <a:t>Non-Blocking IO</a:t>
            </a:r>
            <a:endParaRPr lang="en-GB" dirty="0"/>
          </a:p>
        </p:txBody>
      </p:sp>
    </p:spTree>
    <p:extLst>
      <p:ext uri="{BB962C8B-B14F-4D97-AF65-F5344CB8AC3E}">
        <p14:creationId xmlns:p14="http://schemas.microsoft.com/office/powerpoint/2010/main" val="221982386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Events</a:t>
            </a:r>
            <a:endParaRPr lang="en-GB" dirty="0"/>
          </a:p>
        </p:txBody>
      </p:sp>
      <p:sp>
        <p:nvSpPr>
          <p:cNvPr id="3" name="Content Placeholder 2"/>
          <p:cNvSpPr>
            <a:spLocks noGrp="1"/>
          </p:cNvSpPr>
          <p:nvPr>
            <p:ph idx="1"/>
          </p:nvPr>
        </p:nvSpPr>
        <p:spPr/>
        <p:txBody>
          <a:bodyPr/>
          <a:lstStyle/>
          <a:p>
            <a:r>
              <a:rPr lang="en-GB" dirty="0" smtClean="0"/>
              <a:t>Node.js is event-driven</a:t>
            </a:r>
          </a:p>
          <a:p>
            <a:r>
              <a:rPr lang="en-GB" dirty="0" smtClean="0"/>
              <a:t>An event is something </a:t>
            </a:r>
            <a:r>
              <a:rPr lang="en-GB" dirty="0"/>
              <a:t>that has happened in our app that we can respond to. There are two types of events in </a:t>
            </a:r>
            <a:r>
              <a:rPr lang="en-GB" dirty="0" smtClean="0"/>
              <a:t>Node.js:</a:t>
            </a:r>
            <a:endParaRPr lang="en-GB" dirty="0"/>
          </a:p>
          <a:p>
            <a:pPr lvl="1"/>
            <a:r>
              <a:rPr lang="en-GB" dirty="0"/>
              <a:t>System Events: C++ core from a library called </a:t>
            </a:r>
            <a:r>
              <a:rPr lang="en-GB" dirty="0" err="1"/>
              <a:t>libuv</a:t>
            </a:r>
            <a:r>
              <a:rPr lang="en-GB" dirty="0" smtClean="0"/>
              <a:t>.</a:t>
            </a:r>
            <a:endParaRPr lang="en-GB" dirty="0"/>
          </a:p>
          <a:p>
            <a:pPr lvl="1"/>
            <a:r>
              <a:rPr lang="en-GB" dirty="0"/>
              <a:t>Custom Events: JavaScript core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15347533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Node</a:t>
            </a:r>
            <a:endParaRPr lang="en-GB" dirty="0"/>
          </a:p>
        </p:txBody>
      </p:sp>
      <p:sp>
        <p:nvSpPr>
          <p:cNvPr id="3" name="Content Placeholder 2"/>
          <p:cNvSpPr>
            <a:spLocks noGrp="1"/>
          </p:cNvSpPr>
          <p:nvPr>
            <p:ph idx="1"/>
          </p:nvPr>
        </p:nvSpPr>
        <p:spPr>
          <a:xfrm>
            <a:off x="1047750" y="981777"/>
            <a:ext cx="7029450" cy="4857048"/>
          </a:xfrm>
        </p:spPr>
        <p:txBody>
          <a:bodyPr/>
          <a:lstStyle/>
          <a:p>
            <a:r>
              <a:rPr lang="en-GB" dirty="0" smtClean="0"/>
              <a:t>Two commands associated with node:</a:t>
            </a:r>
          </a:p>
          <a:p>
            <a:pPr lvl="1"/>
            <a:r>
              <a:rPr lang="en-GB" b="1" dirty="0" smtClean="0"/>
              <a:t>node</a:t>
            </a:r>
            <a:r>
              <a:rPr lang="en-GB" dirty="0" smtClean="0"/>
              <a:t>: </a:t>
            </a:r>
            <a:r>
              <a:rPr lang="en-GB" dirty="0"/>
              <a:t>used for running command-line scripts or server processes</a:t>
            </a:r>
            <a:endParaRPr lang="en-GB" dirty="0" smtClean="0"/>
          </a:p>
          <a:p>
            <a:pPr lvl="1"/>
            <a:r>
              <a:rPr lang="en-GB" b="1" dirty="0" err="1" smtClean="0"/>
              <a:t>npm</a:t>
            </a:r>
            <a:r>
              <a:rPr lang="en-GB" dirty="0"/>
              <a:t>: package manager for </a:t>
            </a:r>
            <a:r>
              <a:rPr lang="en-GB" dirty="0" smtClean="0"/>
              <a:t>Node.js, used for installing packages</a:t>
            </a:r>
          </a:p>
          <a:p>
            <a:r>
              <a:rPr lang="en-GB" dirty="0" smtClean="0"/>
              <a:t>Provides a “</a:t>
            </a:r>
            <a:r>
              <a:rPr lang="en-GB" b="1" dirty="0" smtClean="0"/>
              <a:t>require</a:t>
            </a:r>
            <a:r>
              <a:rPr lang="en-GB" dirty="0" smtClean="0"/>
              <a:t>” function to load modules and 3</a:t>
            </a:r>
            <a:r>
              <a:rPr lang="en-GB" baseline="30000" dirty="0" smtClean="0"/>
              <a:t>rd</a:t>
            </a:r>
            <a:r>
              <a:rPr lang="en-GB" dirty="0" smtClean="0"/>
              <a:t> party libraries</a:t>
            </a:r>
          </a:p>
          <a:p>
            <a:r>
              <a:rPr lang="en-GB" dirty="0"/>
              <a:t>A </a:t>
            </a:r>
            <a:r>
              <a:rPr lang="en-GB" b="1" dirty="0" smtClean="0"/>
              <a:t>Node.js Module </a:t>
            </a:r>
            <a:r>
              <a:rPr lang="en-GB" dirty="0"/>
              <a:t>is a reusable block of code whose existence does not accidentally impact other code.</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98839885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Install Node.js</a:t>
            </a:r>
            <a:endParaRPr lang="en-GB" dirty="0"/>
          </a:p>
        </p:txBody>
      </p:sp>
      <p:sp>
        <p:nvSpPr>
          <p:cNvPr id="3" name="Content Placeholder 2"/>
          <p:cNvSpPr>
            <a:spLocks noGrp="1"/>
          </p:cNvSpPr>
          <p:nvPr>
            <p:ph idx="1"/>
          </p:nvPr>
        </p:nvSpPr>
        <p:spPr>
          <a:xfrm>
            <a:off x="1047750" y="914400"/>
            <a:ext cx="7029450" cy="4480559"/>
          </a:xfrm>
        </p:spPr>
        <p:txBody>
          <a:bodyPr/>
          <a:lstStyle/>
          <a:p>
            <a:r>
              <a:rPr lang="en-GB" dirty="0"/>
              <a:t>Enable the </a:t>
            </a:r>
            <a:r>
              <a:rPr lang="en-GB" dirty="0" err="1"/>
              <a:t>NodeSource</a:t>
            </a:r>
            <a:r>
              <a:rPr lang="en-GB" dirty="0"/>
              <a:t> </a:t>
            </a:r>
            <a:r>
              <a:rPr lang="en-GB" dirty="0" smtClean="0"/>
              <a:t>repository</a:t>
            </a:r>
          </a:p>
          <a:p>
            <a:r>
              <a:rPr lang="en-GB" dirty="0" smtClean="0"/>
              <a:t>Install node.js and </a:t>
            </a:r>
            <a:r>
              <a:rPr lang="en-GB" dirty="0" err="1" smtClean="0"/>
              <a:t>npm</a:t>
            </a:r>
            <a:r>
              <a:rPr lang="en-GB" dirty="0" smtClean="0"/>
              <a:t> (</a:t>
            </a:r>
            <a:r>
              <a:rPr lang="en-GB" dirty="0" err="1" smtClean="0"/>
              <a:t>nodejs</a:t>
            </a:r>
            <a:r>
              <a:rPr lang="en-GB" dirty="0" smtClean="0"/>
              <a:t> package does both)</a:t>
            </a:r>
          </a:p>
          <a:p>
            <a:endParaRPr lang="en-GB" dirty="0"/>
          </a:p>
          <a:p>
            <a:endParaRPr lang="en-GB" dirty="0" smtClean="0"/>
          </a:p>
          <a:p>
            <a:r>
              <a:rPr lang="en-GB" dirty="0" smtClean="0"/>
              <a:t>…check for latest version at link below</a:t>
            </a:r>
          </a:p>
          <a:p>
            <a:endParaRPr lang="en-GB" dirty="0"/>
          </a:p>
          <a:p>
            <a:r>
              <a:rPr lang="en-GB" b="1" dirty="0"/>
              <a:t>Windows install</a:t>
            </a:r>
            <a:r>
              <a:rPr lang="en-GB" dirty="0"/>
              <a:t/>
            </a:r>
            <a:br>
              <a:rPr lang="en-GB" dirty="0"/>
            </a:br>
            <a:r>
              <a:rPr lang="en-GB" dirty="0"/>
              <a:t>https://nodejs.org/en/download/</a:t>
            </a:r>
            <a:endParaRPr lang="en-GB" dirty="0" smtClean="0"/>
          </a:p>
          <a:p>
            <a:endParaRPr lang="en-GB" dirty="0"/>
          </a:p>
          <a:p>
            <a:pPr marL="0" indent="0">
              <a:buNone/>
            </a:pPr>
            <a:r>
              <a:rPr lang="en-GB" dirty="0" smtClean="0"/>
              <a:t>EXTRA….we won’t do this….</a:t>
            </a:r>
            <a:endParaRPr lang="en-GB" dirty="0"/>
          </a:p>
          <a:p>
            <a:r>
              <a:rPr lang="en-GB" dirty="0" smtClean="0"/>
              <a:t>To </a:t>
            </a:r>
            <a:r>
              <a:rPr lang="en-GB" dirty="0"/>
              <a:t>compile and install native </a:t>
            </a:r>
            <a:r>
              <a:rPr lang="en-GB" dirty="0" err="1"/>
              <a:t>addons</a:t>
            </a:r>
            <a:r>
              <a:rPr lang="en-GB" dirty="0"/>
              <a:t> from </a:t>
            </a:r>
            <a:r>
              <a:rPr lang="en-GB" dirty="0" err="1"/>
              <a:t>npm</a:t>
            </a:r>
            <a:r>
              <a:rPr lang="en-GB" dirty="0"/>
              <a:t> you may also need to install build tools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6"/>
          <p:cNvSpPr txBox="1">
            <a:spLocks noChangeArrowheads="1"/>
          </p:cNvSpPr>
          <p:nvPr/>
        </p:nvSpPr>
        <p:spPr bwMode="auto">
          <a:xfrm>
            <a:off x="856164" y="1721552"/>
            <a:ext cx="7908925"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it-IT" altLang="en-US" sz="1800" dirty="0" smtClean="0">
                <a:solidFill>
                  <a:schemeClr val="accent5">
                    <a:lumMod val="50000"/>
                  </a:schemeClr>
                </a:solidFill>
              </a:rPr>
              <a:t>$ curl </a:t>
            </a:r>
            <a:r>
              <a:rPr kumimoji="0" lang="it-IT" altLang="en-US" sz="1800" dirty="0">
                <a:solidFill>
                  <a:schemeClr val="accent5">
                    <a:lumMod val="50000"/>
                  </a:schemeClr>
                </a:solidFill>
              </a:rPr>
              <a:t>-sL https://deb.nodesource.com/setup_13.x | sudo -E bash -</a:t>
            </a:r>
            <a:endParaRPr kumimoji="0" lang="en-GB" altLang="en-US" sz="1800" dirty="0" smtClean="0">
              <a:solidFill>
                <a:schemeClr val="accent5">
                  <a:lumMod val="50000"/>
                </a:schemeClr>
              </a:solidFill>
            </a:endParaRPr>
          </a:p>
          <a:p>
            <a:pPr>
              <a:spcBef>
                <a:spcPct val="0"/>
              </a:spcBef>
              <a:buClrTx/>
              <a:buSzTx/>
              <a:buFontTx/>
              <a:buNone/>
              <a:defRPr/>
            </a:pPr>
            <a:r>
              <a:rPr kumimoji="0" lang="en-GB" altLang="en-US" sz="1800" dirty="0" smtClean="0">
                <a:solidFill>
                  <a:schemeClr val="accent5">
                    <a:lumMod val="50000"/>
                  </a:schemeClr>
                </a:solidFill>
              </a:rPr>
              <a:t>$ </a:t>
            </a:r>
            <a:r>
              <a:rPr kumimoji="0" lang="en-GB" altLang="en-US" sz="1800" dirty="0" err="1">
                <a:solidFill>
                  <a:schemeClr val="accent5">
                    <a:lumMod val="50000"/>
                  </a:schemeClr>
                </a:solidFill>
              </a:rPr>
              <a:t>sudo</a:t>
            </a:r>
            <a:r>
              <a:rPr kumimoji="0" lang="en-GB" altLang="en-US" sz="1800" dirty="0">
                <a:solidFill>
                  <a:schemeClr val="accent5">
                    <a:lumMod val="50000"/>
                  </a:schemeClr>
                </a:solidFill>
              </a:rPr>
              <a:t> apt-get install -y </a:t>
            </a:r>
            <a:r>
              <a:rPr kumimoji="0" lang="en-GB" altLang="en-US" sz="1800" dirty="0" err="1" smtClean="0">
                <a:solidFill>
                  <a:schemeClr val="accent5">
                    <a:lumMod val="50000"/>
                  </a:schemeClr>
                </a:solidFill>
              </a:rPr>
              <a:t>nodejs</a:t>
            </a:r>
            <a:endParaRPr kumimoji="0" lang="en-GB" altLang="en-US" sz="1800" dirty="0" smtClean="0">
              <a:solidFill>
                <a:schemeClr val="accent5">
                  <a:lumMod val="50000"/>
                </a:schemeClr>
              </a:solidFill>
            </a:endParaRPr>
          </a:p>
        </p:txBody>
      </p:sp>
      <p:sp>
        <p:nvSpPr>
          <p:cNvPr id="8" name="TextBox 7"/>
          <p:cNvSpPr txBox="1"/>
          <p:nvPr/>
        </p:nvSpPr>
        <p:spPr>
          <a:xfrm>
            <a:off x="2772076" y="5876223"/>
            <a:ext cx="5673348" cy="369332"/>
          </a:xfrm>
          <a:prstGeom prst="rect">
            <a:avLst/>
          </a:prstGeom>
          <a:noFill/>
        </p:spPr>
        <p:txBody>
          <a:bodyPr wrap="none" rtlCol="0">
            <a:spAutoFit/>
          </a:bodyPr>
          <a:lstStyle/>
          <a:p>
            <a:r>
              <a:rPr lang="en-GB" dirty="0"/>
              <a:t>https://github.com/nodesource/distributions#debinstall</a:t>
            </a:r>
          </a:p>
        </p:txBody>
      </p:sp>
      <p:sp>
        <p:nvSpPr>
          <p:cNvPr id="11" name="TextBox 10"/>
          <p:cNvSpPr txBox="1"/>
          <p:nvPr/>
        </p:nvSpPr>
        <p:spPr>
          <a:xfrm>
            <a:off x="1212783" y="4018547"/>
            <a:ext cx="184731" cy="369332"/>
          </a:xfrm>
          <a:prstGeom prst="rect">
            <a:avLst/>
          </a:prstGeom>
          <a:noFill/>
        </p:spPr>
        <p:txBody>
          <a:bodyPr wrap="none" rtlCol="0">
            <a:spAutoFit/>
          </a:bodyPr>
          <a:lstStyle/>
          <a:p>
            <a:endParaRPr lang="en-GB" dirty="0"/>
          </a:p>
        </p:txBody>
      </p:sp>
      <p:sp>
        <p:nvSpPr>
          <p:cNvPr id="13" name="TextBox 6"/>
          <p:cNvSpPr txBox="1">
            <a:spLocks noChangeArrowheads="1"/>
          </p:cNvSpPr>
          <p:nvPr/>
        </p:nvSpPr>
        <p:spPr bwMode="auto">
          <a:xfrm>
            <a:off x="856164" y="5280143"/>
            <a:ext cx="7908925" cy="3693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it-IT" altLang="en-US" sz="1800" dirty="0">
                <a:solidFill>
                  <a:schemeClr val="accent5">
                    <a:lumMod val="50000"/>
                  </a:schemeClr>
                </a:solidFill>
              </a:rPr>
              <a:t>$ apt-get install -y build-essential</a:t>
            </a:r>
          </a:p>
        </p:txBody>
      </p:sp>
      <p:sp>
        <p:nvSpPr>
          <p:cNvPr id="6" name="TextBox 5"/>
          <p:cNvSpPr txBox="1"/>
          <p:nvPr/>
        </p:nvSpPr>
        <p:spPr>
          <a:xfrm>
            <a:off x="6375953" y="2656782"/>
            <a:ext cx="2633870" cy="1477328"/>
          </a:xfrm>
          <a:prstGeom prst="rect">
            <a:avLst/>
          </a:prstGeom>
          <a:noFill/>
        </p:spPr>
        <p:txBody>
          <a:bodyPr wrap="square" rtlCol="0">
            <a:spAutoFit/>
          </a:bodyPr>
          <a:lstStyle/>
          <a:p>
            <a:r>
              <a:rPr lang="en-GB" u="sng" dirty="0" smtClean="0"/>
              <a:t>Note: </a:t>
            </a:r>
            <a:r>
              <a:rPr lang="en-GB" dirty="0" smtClean="0"/>
              <a:t/>
            </a:r>
            <a:br>
              <a:rPr lang="en-GB" dirty="0" smtClean="0"/>
            </a:br>
            <a:r>
              <a:rPr lang="en-GB" dirty="0" smtClean="0"/>
              <a:t>You may need to install </a:t>
            </a:r>
            <a:r>
              <a:rPr lang="en-GB" dirty="0" err="1" smtClean="0"/>
              <a:t>npm</a:t>
            </a:r>
            <a:r>
              <a:rPr lang="en-GB" dirty="0" smtClean="0"/>
              <a:t> and </a:t>
            </a:r>
            <a:r>
              <a:rPr lang="en-GB" dirty="0" err="1" smtClean="0"/>
              <a:t>npx</a:t>
            </a:r>
            <a:r>
              <a:rPr lang="en-GB" dirty="0" smtClean="0"/>
              <a:t> separately</a:t>
            </a:r>
            <a:br>
              <a:rPr lang="en-GB" dirty="0" smtClean="0"/>
            </a:br>
            <a:r>
              <a:rPr lang="en-GB" i="1" dirty="0" smtClean="0"/>
              <a:t>$ apt-get install -y </a:t>
            </a:r>
            <a:r>
              <a:rPr lang="en-GB" i="1" dirty="0" err="1" smtClean="0"/>
              <a:t>npm</a:t>
            </a:r>
            <a:r>
              <a:rPr lang="en-GB" i="1" dirty="0" smtClean="0"/>
              <a:t/>
            </a:r>
            <a:br>
              <a:rPr lang="en-GB" i="1" dirty="0" smtClean="0"/>
            </a:br>
            <a:r>
              <a:rPr lang="en-GB" i="1" dirty="0" smtClean="0"/>
              <a:t>$ </a:t>
            </a:r>
            <a:r>
              <a:rPr lang="pl-PL" i="1" dirty="0" smtClean="0"/>
              <a:t>npm i</a:t>
            </a:r>
            <a:r>
              <a:rPr lang="en-GB" i="1" dirty="0" err="1" smtClean="0"/>
              <a:t>nstall</a:t>
            </a:r>
            <a:r>
              <a:rPr lang="pl-PL" i="1" dirty="0" smtClean="0"/>
              <a:t> </a:t>
            </a:r>
            <a:r>
              <a:rPr lang="pl-PL" i="1" dirty="0"/>
              <a:t>-g npx</a:t>
            </a:r>
            <a:endParaRPr lang="en-GB" i="1" dirty="0"/>
          </a:p>
        </p:txBody>
      </p:sp>
    </p:spTree>
    <p:extLst>
      <p:ext uri="{BB962C8B-B14F-4D97-AF65-F5344CB8AC3E}">
        <p14:creationId xmlns:p14="http://schemas.microsoft.com/office/powerpoint/2010/main" val="13854700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Checking if Node.js is installed</a:t>
            </a:r>
            <a:endParaRPr lang="en-GB" dirty="0"/>
          </a:p>
        </p:txBody>
      </p:sp>
      <p:sp>
        <p:nvSpPr>
          <p:cNvPr id="3" name="Content Placeholder 2"/>
          <p:cNvSpPr>
            <a:spLocks noGrp="1"/>
          </p:cNvSpPr>
          <p:nvPr>
            <p:ph idx="1"/>
          </p:nvPr>
        </p:nvSpPr>
        <p:spPr>
          <a:xfrm>
            <a:off x="1047750" y="880712"/>
            <a:ext cx="7029450" cy="4958113"/>
          </a:xfrm>
        </p:spPr>
        <p:txBody>
          <a:bodyPr/>
          <a:lstStyle/>
          <a:p>
            <a:r>
              <a:rPr lang="en-GB" dirty="0" smtClean="0"/>
              <a:t>Check the version</a:t>
            </a:r>
          </a:p>
          <a:p>
            <a:endParaRPr lang="en-GB" dirty="0" smtClean="0"/>
          </a:p>
          <a:p>
            <a:endParaRPr lang="en-GB" dirty="0"/>
          </a:p>
          <a:p>
            <a:endParaRPr lang="en-GB" dirty="0" smtClean="0"/>
          </a:p>
          <a:p>
            <a:r>
              <a:rPr lang="en-GB" dirty="0" smtClean="0"/>
              <a:t>Ask Node.js for help information</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6"/>
          <p:cNvSpPr txBox="1">
            <a:spLocks noChangeArrowheads="1"/>
          </p:cNvSpPr>
          <p:nvPr/>
        </p:nvSpPr>
        <p:spPr bwMode="auto">
          <a:xfrm>
            <a:off x="803225" y="2910714"/>
            <a:ext cx="7908925" cy="369331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smtClean="0">
                <a:solidFill>
                  <a:schemeClr val="accent5">
                    <a:lumMod val="50000"/>
                  </a:schemeClr>
                </a:solidFill>
              </a:rPr>
              <a:t>$ node </a:t>
            </a:r>
            <a:r>
              <a:rPr kumimoji="0" lang="en-GB" altLang="en-US" sz="1800" dirty="0">
                <a:solidFill>
                  <a:schemeClr val="accent5">
                    <a:lumMod val="50000"/>
                  </a:schemeClr>
                </a:solidFill>
              </a:rPr>
              <a:t>--help</a:t>
            </a:r>
          </a:p>
          <a:p>
            <a:pPr>
              <a:spcBef>
                <a:spcPct val="0"/>
              </a:spcBef>
              <a:buClrTx/>
              <a:buSzTx/>
              <a:buFontTx/>
              <a:buNone/>
              <a:defRPr/>
            </a:pPr>
            <a:r>
              <a:rPr kumimoji="0" lang="en-GB" altLang="en-US" sz="1800" dirty="0">
                <a:solidFill>
                  <a:schemeClr val="bg1"/>
                </a:solidFill>
              </a:rPr>
              <a:t>Usage: node [options] [ -e script | script.js | - ] [arguments]</a:t>
            </a:r>
          </a:p>
          <a:p>
            <a:pPr>
              <a:spcBef>
                <a:spcPct val="0"/>
              </a:spcBef>
              <a:buClrTx/>
              <a:buSzTx/>
              <a:buFontTx/>
              <a:buNone/>
              <a:defRPr/>
            </a:pPr>
            <a:r>
              <a:rPr kumimoji="0" lang="en-GB" altLang="en-US" sz="1800" dirty="0">
                <a:solidFill>
                  <a:schemeClr val="bg1"/>
                </a:solidFill>
              </a:rPr>
              <a:t>       node inspect script.js [arguments]</a:t>
            </a:r>
          </a:p>
          <a:p>
            <a:pPr>
              <a:spcBef>
                <a:spcPct val="0"/>
              </a:spcBef>
              <a:buClrTx/>
              <a:buSzTx/>
              <a:buFontTx/>
              <a:buNone/>
              <a:defRPr/>
            </a:pPr>
            <a:endParaRPr kumimoji="0" lang="en-GB" altLang="en-US" sz="1800" dirty="0">
              <a:solidFill>
                <a:schemeClr val="bg1"/>
              </a:solidFill>
            </a:endParaRPr>
          </a:p>
          <a:p>
            <a:pPr>
              <a:spcBef>
                <a:spcPct val="0"/>
              </a:spcBef>
              <a:buClrTx/>
              <a:buSzTx/>
              <a:buFontTx/>
              <a:buNone/>
              <a:defRPr/>
            </a:pPr>
            <a:r>
              <a:rPr kumimoji="0" lang="en-GB" altLang="en-US" sz="1800" dirty="0">
                <a:solidFill>
                  <a:schemeClr val="bg1"/>
                </a:solidFill>
              </a:rPr>
              <a:t>Options:</a:t>
            </a:r>
          </a:p>
          <a:p>
            <a:pPr>
              <a:spcBef>
                <a:spcPct val="0"/>
              </a:spcBef>
              <a:buClrTx/>
              <a:buSzTx/>
              <a:buFontTx/>
              <a:buNone/>
              <a:defRPr/>
            </a:pPr>
            <a:r>
              <a:rPr kumimoji="0" lang="en-GB" altLang="en-US" sz="1800" dirty="0">
                <a:solidFill>
                  <a:schemeClr val="bg1"/>
                </a:solidFill>
              </a:rPr>
              <a:t>  -                                script read from </a:t>
            </a:r>
            <a:r>
              <a:rPr kumimoji="0" lang="en-GB" altLang="en-US" sz="1800" dirty="0" err="1">
                <a:solidFill>
                  <a:schemeClr val="bg1"/>
                </a:solidFill>
              </a:rPr>
              <a:t>stdin</a:t>
            </a:r>
            <a:r>
              <a:rPr kumimoji="0" lang="en-GB" altLang="en-US" sz="1800" dirty="0">
                <a:solidFill>
                  <a:schemeClr val="bg1"/>
                </a:solidFill>
              </a:rPr>
              <a:t> (default if no file name</a:t>
            </a:r>
          </a:p>
          <a:p>
            <a:pPr>
              <a:spcBef>
                <a:spcPct val="0"/>
              </a:spcBef>
              <a:buClrTx/>
              <a:buSzTx/>
              <a:buFontTx/>
              <a:buNone/>
              <a:defRPr/>
            </a:pPr>
            <a:r>
              <a:rPr kumimoji="0" lang="en-GB" altLang="en-US" sz="1800" dirty="0">
                <a:solidFill>
                  <a:schemeClr val="bg1"/>
                </a:solidFill>
              </a:rPr>
              <a:t>                                   is provided, interactive mode if a </a:t>
            </a:r>
            <a:r>
              <a:rPr kumimoji="0" lang="en-GB" altLang="en-US" sz="1800" dirty="0" err="1">
                <a:solidFill>
                  <a:schemeClr val="bg1"/>
                </a:solidFill>
              </a:rPr>
              <a:t>tty</a:t>
            </a:r>
            <a:r>
              <a:rPr kumimoji="0" lang="en-GB" altLang="en-US" sz="1800" dirty="0">
                <a:solidFill>
                  <a:schemeClr val="bg1"/>
                </a:solidFill>
              </a:rPr>
              <a:t>)</a:t>
            </a:r>
          </a:p>
          <a:p>
            <a:pPr>
              <a:spcBef>
                <a:spcPct val="0"/>
              </a:spcBef>
              <a:buClrTx/>
              <a:buSzTx/>
              <a:buFontTx/>
              <a:buNone/>
              <a:defRPr/>
            </a:pPr>
            <a:r>
              <a:rPr kumimoji="0" lang="en-GB" altLang="en-US" sz="1800" dirty="0">
                <a:solidFill>
                  <a:schemeClr val="bg1"/>
                </a:solidFill>
              </a:rPr>
              <a:t>  --                               indicate the end of node options</a:t>
            </a:r>
          </a:p>
          <a:p>
            <a:pPr>
              <a:spcBef>
                <a:spcPct val="0"/>
              </a:spcBef>
              <a:buClrTx/>
              <a:buSzTx/>
              <a:buFontTx/>
              <a:buNone/>
              <a:defRPr/>
            </a:pPr>
            <a:r>
              <a:rPr kumimoji="0" lang="en-GB" altLang="en-US" sz="1800" dirty="0">
                <a:solidFill>
                  <a:schemeClr val="bg1"/>
                </a:solidFill>
              </a:rPr>
              <a:t>  --abort-on-uncaught-exception    aborting instead of exiting causes a core file</a:t>
            </a:r>
          </a:p>
          <a:p>
            <a:pPr>
              <a:spcBef>
                <a:spcPct val="0"/>
              </a:spcBef>
              <a:buClrTx/>
              <a:buSzTx/>
              <a:buFontTx/>
              <a:buNone/>
              <a:defRPr/>
            </a:pPr>
            <a:r>
              <a:rPr kumimoji="0" lang="en-GB" altLang="en-US" sz="1800" dirty="0">
                <a:solidFill>
                  <a:schemeClr val="bg1"/>
                </a:solidFill>
              </a:rPr>
              <a:t>                                   to be generated for analysis</a:t>
            </a:r>
          </a:p>
          <a:p>
            <a:pPr>
              <a:spcBef>
                <a:spcPct val="0"/>
              </a:spcBef>
              <a:buClrTx/>
              <a:buSzTx/>
              <a:buFontTx/>
              <a:buNone/>
              <a:defRPr/>
            </a:pPr>
            <a:r>
              <a:rPr kumimoji="0" lang="en-GB" altLang="en-US" sz="1800" dirty="0">
                <a:solidFill>
                  <a:schemeClr val="bg1"/>
                </a:solidFill>
              </a:rPr>
              <a:t>  -c, --check                      syntax check script without executing</a:t>
            </a:r>
          </a:p>
          <a:p>
            <a:pPr>
              <a:spcBef>
                <a:spcPct val="0"/>
              </a:spcBef>
              <a:buClrTx/>
              <a:buSzTx/>
              <a:buFontTx/>
              <a:buNone/>
              <a:defRPr/>
            </a:pPr>
            <a:r>
              <a:rPr kumimoji="0" lang="en-GB" altLang="en-US" sz="1800" dirty="0">
                <a:solidFill>
                  <a:schemeClr val="bg1"/>
                </a:solidFill>
              </a:rPr>
              <a:t>  --</a:t>
            </a:r>
            <a:r>
              <a:rPr kumimoji="0" lang="en-GB" altLang="en-US" sz="1800" dirty="0" smtClean="0">
                <a:solidFill>
                  <a:schemeClr val="bg1"/>
                </a:solidFill>
              </a:rPr>
              <a:t>completion-bash …… etc., etc.</a:t>
            </a:r>
            <a:endParaRPr kumimoji="0" lang="en-GB" altLang="en-US" sz="1800" b="0" dirty="0" smtClean="0">
              <a:solidFill>
                <a:schemeClr val="bg1"/>
              </a:solidFill>
            </a:endParaRPr>
          </a:p>
        </p:txBody>
      </p:sp>
      <p:sp>
        <p:nvSpPr>
          <p:cNvPr id="6" name="TextBox 6"/>
          <p:cNvSpPr txBox="1">
            <a:spLocks noChangeArrowheads="1"/>
          </p:cNvSpPr>
          <p:nvPr/>
        </p:nvSpPr>
        <p:spPr bwMode="auto">
          <a:xfrm>
            <a:off x="803225" y="1499175"/>
            <a:ext cx="7908925"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smtClean="0">
                <a:solidFill>
                  <a:schemeClr val="accent5">
                    <a:lumMod val="50000"/>
                  </a:schemeClr>
                </a:solidFill>
              </a:rPr>
              <a:t>$ </a:t>
            </a:r>
            <a:r>
              <a:rPr kumimoji="0" lang="en-GB" altLang="en-US" sz="1800" dirty="0">
                <a:solidFill>
                  <a:schemeClr val="accent5">
                    <a:lumMod val="50000"/>
                  </a:schemeClr>
                </a:solidFill>
              </a:rPr>
              <a:t>node --version</a:t>
            </a:r>
          </a:p>
          <a:p>
            <a:pPr>
              <a:spcBef>
                <a:spcPct val="0"/>
              </a:spcBef>
              <a:buClrTx/>
              <a:buSzTx/>
              <a:buFontTx/>
              <a:buNone/>
              <a:defRPr/>
            </a:pPr>
            <a:r>
              <a:rPr kumimoji="0" lang="en-GB" altLang="en-US" sz="1800" dirty="0">
                <a:solidFill>
                  <a:schemeClr val="bg1"/>
                </a:solidFill>
              </a:rPr>
              <a:t>v10.15.0</a:t>
            </a:r>
            <a:endParaRPr kumimoji="0" lang="en-GB" altLang="en-US" sz="1800" b="0" dirty="0" smtClean="0">
              <a:solidFill>
                <a:schemeClr val="bg1"/>
              </a:solidFill>
            </a:endParaRPr>
          </a:p>
        </p:txBody>
      </p:sp>
    </p:spTree>
    <p:extLst>
      <p:ext uri="{BB962C8B-B14F-4D97-AF65-F5344CB8AC3E}">
        <p14:creationId xmlns:p14="http://schemas.microsoft.com/office/powerpoint/2010/main" val="209244599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7750" y="991402"/>
            <a:ext cx="7029450" cy="3315903"/>
          </a:xfrm>
        </p:spPr>
        <p:txBody>
          <a:bodyPr/>
          <a:lstStyle/>
          <a:p>
            <a:r>
              <a:rPr lang="en-GB" dirty="0" smtClean="0"/>
              <a:t>Just typing “node” puts you into interactive </a:t>
            </a:r>
            <a:r>
              <a:rPr lang="en-GB" dirty="0" err="1" smtClean="0"/>
              <a:t>Javascript</a:t>
            </a:r>
            <a:r>
              <a:rPr lang="en-GB" dirty="0" smtClean="0"/>
              <a:t> mode</a:t>
            </a:r>
          </a:p>
          <a:p>
            <a:endParaRPr lang="en-GB" dirty="0"/>
          </a:p>
          <a:p>
            <a:endParaRPr lang="en-GB" dirty="0" smtClean="0"/>
          </a:p>
          <a:p>
            <a:endParaRPr lang="en-GB" dirty="0"/>
          </a:p>
          <a:p>
            <a:endParaRPr lang="en-GB" dirty="0" smtClean="0"/>
          </a:p>
          <a:p>
            <a:endParaRPr lang="en-GB" dirty="0"/>
          </a:p>
          <a:p>
            <a:r>
              <a:rPr lang="en-GB" dirty="0" smtClean="0"/>
              <a:t>Executing a JavaScript file</a:t>
            </a:r>
          </a:p>
          <a:p>
            <a:r>
              <a:rPr lang="en-GB" dirty="0" smtClean="0"/>
              <a:t>Example: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6"/>
          <p:cNvSpPr txBox="1">
            <a:spLocks noChangeArrowheads="1"/>
          </p:cNvSpPr>
          <p:nvPr/>
        </p:nvSpPr>
        <p:spPr bwMode="auto">
          <a:xfrm>
            <a:off x="947605" y="1861069"/>
            <a:ext cx="7908925" cy="14773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smtClean="0">
                <a:solidFill>
                  <a:schemeClr val="accent5">
                    <a:lumMod val="50000"/>
                  </a:schemeClr>
                </a:solidFill>
              </a:rPr>
              <a:t>node</a:t>
            </a:r>
            <a:endParaRPr kumimoji="0" lang="en-GB" altLang="en-US" sz="1800" dirty="0">
              <a:solidFill>
                <a:schemeClr val="accent5">
                  <a:lumMod val="50000"/>
                </a:schemeClr>
              </a:solidFill>
            </a:endParaRPr>
          </a:p>
          <a:p>
            <a:pPr>
              <a:spcBef>
                <a:spcPct val="0"/>
              </a:spcBef>
              <a:buClrTx/>
              <a:buSzTx/>
              <a:buFontTx/>
              <a:buNone/>
              <a:defRPr/>
            </a:pPr>
            <a:r>
              <a:rPr kumimoji="0" lang="en-GB" altLang="en-US" sz="1800" dirty="0">
                <a:solidFill>
                  <a:schemeClr val="bg1"/>
                </a:solidFill>
              </a:rPr>
              <a:t>&gt; console.log("hello")</a:t>
            </a:r>
          </a:p>
          <a:p>
            <a:pPr>
              <a:spcBef>
                <a:spcPct val="0"/>
              </a:spcBef>
              <a:buClrTx/>
              <a:buSzTx/>
              <a:buFontTx/>
              <a:buNone/>
              <a:defRPr/>
            </a:pPr>
            <a:r>
              <a:rPr kumimoji="0" lang="en-GB" altLang="en-US" sz="1800" dirty="0">
                <a:solidFill>
                  <a:schemeClr val="bg1"/>
                </a:solidFill>
              </a:rPr>
              <a:t>hello</a:t>
            </a:r>
          </a:p>
          <a:p>
            <a:pPr>
              <a:spcBef>
                <a:spcPct val="0"/>
              </a:spcBef>
              <a:buClrTx/>
              <a:buSzTx/>
              <a:buFontTx/>
              <a:buNone/>
              <a:defRPr/>
            </a:pPr>
            <a:r>
              <a:rPr kumimoji="0" lang="en-GB" altLang="en-US" sz="1800" dirty="0">
                <a:solidFill>
                  <a:schemeClr val="bg1"/>
                </a:solidFill>
              </a:rPr>
              <a:t>undefined</a:t>
            </a:r>
          </a:p>
          <a:p>
            <a:pPr>
              <a:spcBef>
                <a:spcPct val="0"/>
              </a:spcBef>
              <a:buClrTx/>
              <a:buSzTx/>
              <a:buFontTx/>
              <a:buNone/>
              <a:defRPr/>
            </a:pPr>
            <a:r>
              <a:rPr kumimoji="0" lang="en-GB" altLang="en-US" sz="1800" dirty="0">
                <a:solidFill>
                  <a:schemeClr val="bg1"/>
                </a:solidFill>
              </a:rPr>
              <a:t>&gt; .</a:t>
            </a:r>
            <a:r>
              <a:rPr kumimoji="0" lang="en-GB" altLang="en-US" sz="1800" dirty="0" smtClean="0">
                <a:solidFill>
                  <a:schemeClr val="bg1"/>
                </a:solidFill>
              </a:rPr>
              <a:t>exit              </a:t>
            </a:r>
            <a:r>
              <a:rPr kumimoji="0" lang="en-GB" altLang="en-US" sz="1800" dirty="0" smtClean="0">
                <a:solidFill>
                  <a:schemeClr val="bg1"/>
                </a:solidFill>
                <a:sym typeface="Wingdings" panose="05000000000000000000" pitchFamily="2" charset="2"/>
              </a:rPr>
              <a:t> Remember the “dot” here before the “exit”</a:t>
            </a:r>
            <a:endParaRPr kumimoji="0" lang="en-GB" altLang="en-US" sz="1800" b="0" dirty="0" smtClean="0">
              <a:solidFill>
                <a:schemeClr val="bg1"/>
              </a:solidFill>
            </a:endParaRPr>
          </a:p>
        </p:txBody>
      </p:sp>
      <p:sp>
        <p:nvSpPr>
          <p:cNvPr id="6" name="TextBox 6"/>
          <p:cNvSpPr txBox="1">
            <a:spLocks noChangeArrowheads="1"/>
          </p:cNvSpPr>
          <p:nvPr/>
        </p:nvSpPr>
        <p:spPr bwMode="auto">
          <a:xfrm>
            <a:off x="947604" y="4564164"/>
            <a:ext cx="2536741" cy="175432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node hello5times.js</a:t>
            </a:r>
          </a:p>
          <a:p>
            <a:pPr>
              <a:spcBef>
                <a:spcPct val="0"/>
              </a:spcBef>
              <a:buClrTx/>
              <a:buSzTx/>
              <a:buFontTx/>
              <a:buNone/>
              <a:defRPr/>
            </a:pPr>
            <a:r>
              <a:rPr kumimoji="0" lang="en-GB" altLang="en-US" sz="1800" dirty="0">
                <a:solidFill>
                  <a:schemeClr val="bg1"/>
                </a:solidFill>
              </a:rPr>
              <a:t>[0] hello</a:t>
            </a:r>
          </a:p>
          <a:p>
            <a:pPr>
              <a:spcBef>
                <a:spcPct val="0"/>
              </a:spcBef>
              <a:buClrTx/>
              <a:buSzTx/>
              <a:buFontTx/>
              <a:buNone/>
              <a:defRPr/>
            </a:pPr>
            <a:r>
              <a:rPr kumimoji="0" lang="en-GB" altLang="en-US" sz="1800" dirty="0">
                <a:solidFill>
                  <a:schemeClr val="bg1"/>
                </a:solidFill>
              </a:rPr>
              <a:t>[1] hello</a:t>
            </a:r>
          </a:p>
          <a:p>
            <a:pPr>
              <a:spcBef>
                <a:spcPct val="0"/>
              </a:spcBef>
              <a:buClrTx/>
              <a:buSzTx/>
              <a:buFontTx/>
              <a:buNone/>
              <a:defRPr/>
            </a:pPr>
            <a:r>
              <a:rPr kumimoji="0" lang="en-GB" altLang="en-US" sz="1800" dirty="0">
                <a:solidFill>
                  <a:schemeClr val="bg1"/>
                </a:solidFill>
              </a:rPr>
              <a:t>[2] hello</a:t>
            </a:r>
          </a:p>
          <a:p>
            <a:pPr>
              <a:spcBef>
                <a:spcPct val="0"/>
              </a:spcBef>
              <a:buClrTx/>
              <a:buSzTx/>
              <a:buFontTx/>
              <a:buNone/>
              <a:defRPr/>
            </a:pPr>
            <a:r>
              <a:rPr kumimoji="0" lang="en-GB" altLang="en-US" sz="1800" dirty="0">
                <a:solidFill>
                  <a:schemeClr val="bg1"/>
                </a:solidFill>
              </a:rPr>
              <a:t>[3] hello</a:t>
            </a:r>
          </a:p>
          <a:p>
            <a:pPr>
              <a:spcBef>
                <a:spcPct val="0"/>
              </a:spcBef>
              <a:buClrTx/>
              <a:buSzTx/>
              <a:buFontTx/>
              <a:buNone/>
              <a:defRPr/>
            </a:pPr>
            <a:r>
              <a:rPr kumimoji="0" lang="en-GB" altLang="en-US" sz="1800" dirty="0">
                <a:solidFill>
                  <a:schemeClr val="bg1"/>
                </a:solidFill>
              </a:rPr>
              <a:t>[4] hello</a:t>
            </a:r>
            <a:endParaRPr kumimoji="0" lang="en-GB" altLang="en-US" sz="1800" b="0" dirty="0" smtClean="0">
              <a:solidFill>
                <a:schemeClr val="bg1"/>
              </a:solidFill>
            </a:endParaRPr>
          </a:p>
        </p:txBody>
      </p:sp>
      <p:sp>
        <p:nvSpPr>
          <p:cNvPr id="7" name="TextBox 6"/>
          <p:cNvSpPr txBox="1"/>
          <p:nvPr/>
        </p:nvSpPr>
        <p:spPr>
          <a:xfrm>
            <a:off x="4109987" y="4878328"/>
            <a:ext cx="3820277" cy="1200329"/>
          </a:xfrm>
          <a:prstGeom prst="rect">
            <a:avLst/>
          </a:prstGeom>
          <a:noFill/>
          <a:ln w="22225">
            <a:solidFill>
              <a:schemeClr val="tx1"/>
            </a:solidFill>
            <a:prstDash val="dash"/>
          </a:ln>
        </p:spPr>
        <p:txBody>
          <a:bodyPr wrap="none" rtlCol="0">
            <a:spAutoFit/>
          </a:bodyPr>
          <a:lstStyle/>
          <a:p>
            <a:r>
              <a:rPr lang="nn-NO" dirty="0"/>
              <a:t>for(i = 0; i &lt; 5; i++)</a:t>
            </a:r>
          </a:p>
          <a:p>
            <a:r>
              <a:rPr lang="nn-NO" dirty="0"/>
              <a:t>{</a:t>
            </a:r>
          </a:p>
          <a:p>
            <a:r>
              <a:rPr lang="nn-NO" dirty="0"/>
              <a:t>	console.log("["+i+"] hello");</a:t>
            </a:r>
          </a:p>
          <a:p>
            <a:r>
              <a:rPr lang="nn-NO" dirty="0"/>
              <a:t>}</a:t>
            </a:r>
            <a:endParaRPr lang="en-GB" dirty="0"/>
          </a:p>
        </p:txBody>
      </p:sp>
      <p:sp>
        <p:nvSpPr>
          <p:cNvPr id="8" name="TextBox 7"/>
          <p:cNvSpPr txBox="1"/>
          <p:nvPr/>
        </p:nvSpPr>
        <p:spPr>
          <a:xfrm>
            <a:off x="4109987" y="4435570"/>
            <a:ext cx="1710725" cy="369332"/>
          </a:xfrm>
          <a:prstGeom prst="rect">
            <a:avLst/>
          </a:prstGeom>
          <a:noFill/>
        </p:spPr>
        <p:txBody>
          <a:bodyPr wrap="none" rtlCol="0">
            <a:spAutoFit/>
          </a:bodyPr>
          <a:lstStyle/>
          <a:p>
            <a:r>
              <a:rPr lang="en-GB" b="1" u="sng" dirty="0" smtClean="0"/>
              <a:t>hello5times.js</a:t>
            </a:r>
            <a:endParaRPr lang="en-GB" b="1" u="sng" dirty="0"/>
          </a:p>
        </p:txBody>
      </p:sp>
    </p:spTree>
    <p:extLst>
      <p:ext uri="{BB962C8B-B14F-4D97-AF65-F5344CB8AC3E}">
        <p14:creationId xmlns:p14="http://schemas.microsoft.com/office/powerpoint/2010/main" val="159786918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1573731"/>
          </a:xfrm>
        </p:spPr>
        <p:txBody>
          <a:bodyPr/>
          <a:lstStyle/>
          <a:p>
            <a:r>
              <a:rPr lang="en-GB" dirty="0" smtClean="0"/>
              <a:t>Check the </a:t>
            </a:r>
            <a:br>
              <a:rPr lang="en-GB" dirty="0" smtClean="0"/>
            </a:br>
            <a:r>
              <a:rPr lang="en-GB" dirty="0" smtClean="0"/>
              <a:t>Node Package Manager (</a:t>
            </a:r>
            <a:r>
              <a:rPr lang="en-GB" dirty="0" err="1" smtClean="0"/>
              <a:t>npm</a:t>
            </a:r>
            <a:r>
              <a:rPr lang="en-GB" dirty="0" smtClean="0"/>
              <a:t>) </a:t>
            </a:r>
            <a:br>
              <a:rPr lang="en-GB" dirty="0" smtClean="0"/>
            </a:br>
            <a:r>
              <a:rPr lang="en-GB" dirty="0" smtClean="0"/>
              <a:t>is installed </a:t>
            </a:r>
            <a:endParaRPr lang="en-GB" dirty="0"/>
          </a:p>
        </p:txBody>
      </p:sp>
      <p:sp>
        <p:nvSpPr>
          <p:cNvPr id="3" name="Content Placeholder 2"/>
          <p:cNvSpPr>
            <a:spLocks noGrp="1"/>
          </p:cNvSpPr>
          <p:nvPr>
            <p:ph idx="1"/>
          </p:nvPr>
        </p:nvSpPr>
        <p:spPr>
          <a:xfrm>
            <a:off x="1047750" y="1645920"/>
            <a:ext cx="7029450" cy="4192905"/>
          </a:xfrm>
        </p:spPr>
        <p:txBody>
          <a:bodyPr/>
          <a:lstStyle/>
          <a:p>
            <a:r>
              <a:rPr lang="en-GB" dirty="0" smtClean="0"/>
              <a:t>Check version</a:t>
            </a:r>
          </a:p>
          <a:p>
            <a:endParaRPr lang="en-GB" dirty="0" smtClean="0"/>
          </a:p>
          <a:p>
            <a:endParaRPr lang="en-GB" dirty="0"/>
          </a:p>
          <a:p>
            <a:endParaRPr lang="en-GB" dirty="0" smtClean="0"/>
          </a:p>
          <a:p>
            <a:endParaRPr lang="en-GB" dirty="0"/>
          </a:p>
          <a:p>
            <a:r>
              <a:rPr lang="en-GB" dirty="0" smtClean="0"/>
              <a:t>Get help</a:t>
            </a:r>
          </a:p>
          <a:p>
            <a:endParaRPr lang="en-GB" dirty="0"/>
          </a:p>
          <a:p>
            <a:endParaRPr lang="en-GB" dirty="0" smtClean="0"/>
          </a:p>
          <a:p>
            <a:endParaRPr lang="en-GB" dirty="0"/>
          </a:p>
          <a:p>
            <a:endParaRPr lang="en-GB" dirty="0" smtClean="0"/>
          </a:p>
          <a:p>
            <a:endParaRPr lang="en-GB" dirty="0" smtClean="0"/>
          </a:p>
          <a:p>
            <a:r>
              <a:rPr lang="en-GB" dirty="0" smtClean="0"/>
              <a:t>Check where Node.js was installed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6"/>
          <p:cNvSpPr txBox="1">
            <a:spLocks noChangeArrowheads="1"/>
          </p:cNvSpPr>
          <p:nvPr/>
        </p:nvSpPr>
        <p:spPr bwMode="auto">
          <a:xfrm>
            <a:off x="820874" y="6051331"/>
            <a:ext cx="7908925"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a:t>
            </a:r>
            <a:r>
              <a:rPr kumimoji="0" lang="en-GB" altLang="en-US" sz="1800" dirty="0" err="1">
                <a:solidFill>
                  <a:schemeClr val="accent5">
                    <a:lumMod val="50000"/>
                  </a:schemeClr>
                </a:solidFill>
              </a:rPr>
              <a:t>config</a:t>
            </a:r>
            <a:r>
              <a:rPr kumimoji="0" lang="en-GB" altLang="en-US" sz="1800" dirty="0">
                <a:solidFill>
                  <a:schemeClr val="accent5">
                    <a:lumMod val="50000"/>
                  </a:schemeClr>
                </a:solidFill>
              </a:rPr>
              <a:t> get prefix</a:t>
            </a:r>
          </a:p>
          <a:p>
            <a:pPr>
              <a:spcBef>
                <a:spcPct val="0"/>
              </a:spcBef>
              <a:buClrTx/>
              <a:buSzTx/>
              <a:buFontTx/>
              <a:buNone/>
              <a:defRPr/>
            </a:pPr>
            <a:r>
              <a:rPr kumimoji="0" lang="en-GB" altLang="en-US" sz="1800" dirty="0">
                <a:solidFill>
                  <a:schemeClr val="bg1"/>
                </a:solidFill>
              </a:rPr>
              <a:t>C</a:t>
            </a:r>
            <a:r>
              <a:rPr kumimoji="0" lang="en-GB" altLang="en-US" sz="1800" dirty="0" smtClean="0">
                <a:solidFill>
                  <a:schemeClr val="bg1"/>
                </a:solidFill>
              </a:rPr>
              <a:t>:\.....\</a:t>
            </a:r>
            <a:r>
              <a:rPr kumimoji="0" lang="en-GB" altLang="en-US" sz="1800" dirty="0">
                <a:solidFill>
                  <a:schemeClr val="bg1"/>
                </a:solidFill>
              </a:rPr>
              <a:t>AppData\Roaming\npm</a:t>
            </a:r>
            <a:endParaRPr kumimoji="0" lang="en-GB" altLang="en-US" sz="1800" b="0" dirty="0" smtClean="0">
              <a:solidFill>
                <a:schemeClr val="bg1"/>
              </a:solidFill>
            </a:endParaRPr>
          </a:p>
        </p:txBody>
      </p:sp>
      <p:sp>
        <p:nvSpPr>
          <p:cNvPr id="7" name="TextBox 6"/>
          <p:cNvSpPr txBox="1">
            <a:spLocks noChangeArrowheads="1"/>
          </p:cNvSpPr>
          <p:nvPr/>
        </p:nvSpPr>
        <p:spPr bwMode="auto">
          <a:xfrm>
            <a:off x="883438" y="2038395"/>
            <a:ext cx="1879013" cy="14773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version</a:t>
            </a:r>
          </a:p>
          <a:p>
            <a:pPr>
              <a:spcBef>
                <a:spcPct val="0"/>
              </a:spcBef>
              <a:buClrTx/>
              <a:buSzTx/>
              <a:buFontTx/>
              <a:buNone/>
              <a:defRPr/>
            </a:pPr>
            <a:r>
              <a:rPr kumimoji="0" lang="en-GB" altLang="en-US" sz="1800" dirty="0">
                <a:solidFill>
                  <a:schemeClr val="bg1"/>
                </a:solidFill>
              </a:rPr>
              <a:t>{ </a:t>
            </a:r>
            <a:r>
              <a:rPr kumimoji="0" lang="en-GB" altLang="en-US" sz="1800" dirty="0" err="1">
                <a:solidFill>
                  <a:schemeClr val="bg1"/>
                </a:solidFill>
              </a:rPr>
              <a:t>npm</a:t>
            </a:r>
            <a:r>
              <a:rPr kumimoji="0" lang="en-GB" altLang="en-US" sz="1800" dirty="0">
                <a:solidFill>
                  <a:schemeClr val="bg1"/>
                </a:solidFill>
              </a:rPr>
              <a:t>: '6.4.1',</a:t>
            </a:r>
          </a:p>
          <a:p>
            <a:pPr>
              <a:spcBef>
                <a:spcPct val="0"/>
              </a:spcBef>
              <a:buClrTx/>
              <a:buSzTx/>
              <a:buFontTx/>
              <a:buNone/>
              <a:defRPr/>
            </a:pPr>
            <a:r>
              <a:rPr kumimoji="0" lang="en-GB" altLang="en-US" sz="1800" dirty="0">
                <a:solidFill>
                  <a:schemeClr val="bg1"/>
                </a:solidFill>
              </a:rPr>
              <a:t>  </a:t>
            </a:r>
            <a:r>
              <a:rPr kumimoji="0" lang="en-GB" altLang="en-US" sz="1800" dirty="0" err="1">
                <a:solidFill>
                  <a:schemeClr val="bg1"/>
                </a:solidFill>
              </a:rPr>
              <a:t>ares</a:t>
            </a:r>
            <a:r>
              <a:rPr kumimoji="0" lang="en-GB" altLang="en-US" sz="1800" dirty="0">
                <a:solidFill>
                  <a:schemeClr val="bg1"/>
                </a:solidFill>
              </a:rPr>
              <a:t>: '1.15.0',</a:t>
            </a:r>
          </a:p>
          <a:p>
            <a:pPr>
              <a:spcBef>
                <a:spcPct val="0"/>
              </a:spcBef>
              <a:buClrTx/>
              <a:buSzTx/>
              <a:buFontTx/>
              <a:buNone/>
              <a:defRPr/>
            </a:pPr>
            <a:r>
              <a:rPr kumimoji="0" lang="en-GB" altLang="en-US" sz="1800" dirty="0">
                <a:solidFill>
                  <a:schemeClr val="bg1"/>
                </a:solidFill>
              </a:rPr>
              <a:t>  </a:t>
            </a:r>
            <a:r>
              <a:rPr kumimoji="0" lang="en-GB" altLang="en-US" sz="1800" dirty="0" err="1">
                <a:solidFill>
                  <a:schemeClr val="bg1"/>
                </a:solidFill>
              </a:rPr>
              <a:t>cldr</a:t>
            </a:r>
            <a:r>
              <a:rPr kumimoji="0" lang="en-GB" altLang="en-US" sz="1800" dirty="0">
                <a:solidFill>
                  <a:schemeClr val="bg1"/>
                </a:solidFill>
              </a:rPr>
              <a:t>: </a:t>
            </a:r>
            <a:r>
              <a:rPr kumimoji="0" lang="en-GB" altLang="en-US" sz="1800" dirty="0" smtClean="0">
                <a:solidFill>
                  <a:schemeClr val="bg1"/>
                </a:solidFill>
              </a:rPr>
              <a:t>'3</a:t>
            </a:r>
          </a:p>
          <a:p>
            <a:pPr>
              <a:spcBef>
                <a:spcPct val="0"/>
              </a:spcBef>
              <a:buClrTx/>
              <a:buSzTx/>
              <a:buFontTx/>
              <a:buNone/>
              <a:defRPr/>
            </a:pPr>
            <a:r>
              <a:rPr kumimoji="0" lang="en-GB" altLang="en-US" sz="1800" b="0" dirty="0" smtClean="0">
                <a:solidFill>
                  <a:schemeClr val="bg1"/>
                </a:solidFill>
              </a:rPr>
              <a:t>…. }</a:t>
            </a:r>
          </a:p>
        </p:txBody>
      </p:sp>
      <p:sp>
        <p:nvSpPr>
          <p:cNvPr id="8" name="TextBox 6"/>
          <p:cNvSpPr txBox="1">
            <a:spLocks noChangeArrowheads="1"/>
          </p:cNvSpPr>
          <p:nvPr/>
        </p:nvSpPr>
        <p:spPr bwMode="auto">
          <a:xfrm>
            <a:off x="820875" y="3990014"/>
            <a:ext cx="3534558" cy="14773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help</a:t>
            </a:r>
          </a:p>
          <a:p>
            <a:pPr>
              <a:spcBef>
                <a:spcPct val="0"/>
              </a:spcBef>
              <a:buClrTx/>
              <a:buSzTx/>
              <a:buFontTx/>
              <a:buNone/>
              <a:defRPr/>
            </a:pPr>
            <a:r>
              <a:rPr kumimoji="0" lang="en-GB" altLang="en-US" sz="1800" dirty="0" smtClean="0">
                <a:solidFill>
                  <a:schemeClr val="bg1"/>
                </a:solidFill>
              </a:rPr>
              <a:t>Usage</a:t>
            </a:r>
            <a:r>
              <a:rPr kumimoji="0" lang="en-GB" altLang="en-US" sz="1800" dirty="0">
                <a:solidFill>
                  <a:schemeClr val="bg1"/>
                </a:solidFill>
              </a:rPr>
              <a:t>: </a:t>
            </a:r>
            <a:r>
              <a:rPr kumimoji="0" lang="en-GB" altLang="en-US" sz="1800" dirty="0" err="1">
                <a:solidFill>
                  <a:schemeClr val="bg1"/>
                </a:solidFill>
              </a:rPr>
              <a:t>npm</a:t>
            </a:r>
            <a:r>
              <a:rPr kumimoji="0" lang="en-GB" altLang="en-US" sz="1800" dirty="0">
                <a:solidFill>
                  <a:schemeClr val="bg1"/>
                </a:solidFill>
              </a:rPr>
              <a:t> &lt;command&gt;</a:t>
            </a:r>
          </a:p>
          <a:p>
            <a:pPr>
              <a:spcBef>
                <a:spcPct val="0"/>
              </a:spcBef>
              <a:buClrTx/>
              <a:buSzTx/>
              <a:buFontTx/>
              <a:buNone/>
              <a:defRPr/>
            </a:pPr>
            <a:endParaRPr kumimoji="0" lang="en-GB" altLang="en-US" sz="1800" dirty="0">
              <a:solidFill>
                <a:schemeClr val="bg1"/>
              </a:solidFill>
            </a:endParaRPr>
          </a:p>
          <a:p>
            <a:pPr>
              <a:spcBef>
                <a:spcPct val="0"/>
              </a:spcBef>
              <a:buClrTx/>
              <a:buSzTx/>
              <a:buFontTx/>
              <a:buNone/>
              <a:defRPr/>
            </a:pPr>
            <a:r>
              <a:rPr kumimoji="0" lang="en-GB" altLang="en-US" sz="1800" dirty="0">
                <a:solidFill>
                  <a:schemeClr val="bg1"/>
                </a:solidFill>
              </a:rPr>
              <a:t>where &lt;command&gt; is one of:</a:t>
            </a:r>
          </a:p>
          <a:p>
            <a:pPr>
              <a:spcBef>
                <a:spcPct val="0"/>
              </a:spcBef>
              <a:buClrTx/>
              <a:buSzTx/>
              <a:buFontTx/>
              <a:buNone/>
              <a:defRPr/>
            </a:pPr>
            <a:r>
              <a:rPr kumimoji="0" lang="en-GB" altLang="en-US" sz="1800" dirty="0">
                <a:solidFill>
                  <a:schemeClr val="bg1"/>
                </a:solidFill>
              </a:rPr>
              <a:t>    access, </a:t>
            </a:r>
            <a:r>
              <a:rPr kumimoji="0" lang="en-GB" altLang="en-US" sz="1800" dirty="0" err="1" smtClean="0">
                <a:solidFill>
                  <a:schemeClr val="bg1"/>
                </a:solidFill>
              </a:rPr>
              <a:t>addus</a:t>
            </a:r>
            <a:r>
              <a:rPr kumimoji="0" lang="en-GB" altLang="en-US" sz="1800" dirty="0" smtClean="0">
                <a:solidFill>
                  <a:schemeClr val="bg1"/>
                </a:solidFill>
              </a:rPr>
              <a:t>………</a:t>
            </a:r>
            <a:endParaRPr kumimoji="0" lang="en-GB" altLang="en-US" sz="1800" b="0" dirty="0" smtClean="0">
              <a:solidFill>
                <a:schemeClr val="bg1"/>
              </a:solidFill>
            </a:endParaRPr>
          </a:p>
        </p:txBody>
      </p:sp>
      <p:sp>
        <p:nvSpPr>
          <p:cNvPr id="9" name="TextBox 8"/>
          <p:cNvSpPr txBox="1">
            <a:spLocks noChangeArrowheads="1"/>
          </p:cNvSpPr>
          <p:nvPr/>
        </p:nvSpPr>
        <p:spPr bwMode="auto">
          <a:xfrm>
            <a:off x="3835829" y="2038395"/>
            <a:ext cx="1879013"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--version</a:t>
            </a:r>
          </a:p>
          <a:p>
            <a:pPr>
              <a:spcBef>
                <a:spcPct val="0"/>
              </a:spcBef>
              <a:buClrTx/>
              <a:buSzTx/>
              <a:buFontTx/>
              <a:buNone/>
              <a:defRPr/>
            </a:pPr>
            <a:r>
              <a:rPr kumimoji="0" lang="en-GB" altLang="en-US" sz="1800" dirty="0">
                <a:solidFill>
                  <a:schemeClr val="bg1"/>
                </a:solidFill>
              </a:rPr>
              <a:t>6.4.1</a:t>
            </a:r>
            <a:endParaRPr kumimoji="0" lang="en-GB" altLang="en-US" sz="1800" b="0" dirty="0" smtClean="0">
              <a:solidFill>
                <a:schemeClr val="bg1"/>
              </a:solidFill>
            </a:endParaRPr>
          </a:p>
        </p:txBody>
      </p:sp>
      <p:sp>
        <p:nvSpPr>
          <p:cNvPr id="6" name="TextBox 5"/>
          <p:cNvSpPr txBox="1"/>
          <p:nvPr/>
        </p:nvSpPr>
        <p:spPr>
          <a:xfrm>
            <a:off x="3033682" y="2227874"/>
            <a:ext cx="530915" cy="369332"/>
          </a:xfrm>
          <a:prstGeom prst="rect">
            <a:avLst/>
          </a:prstGeom>
          <a:noFill/>
        </p:spPr>
        <p:txBody>
          <a:bodyPr wrap="none" rtlCol="0">
            <a:spAutoFit/>
          </a:bodyPr>
          <a:lstStyle/>
          <a:p>
            <a:r>
              <a:rPr lang="en-GB" b="1" dirty="0" smtClean="0"/>
              <a:t>OR</a:t>
            </a:r>
            <a:endParaRPr lang="en-GB" b="1" dirty="0"/>
          </a:p>
        </p:txBody>
      </p:sp>
      <p:sp>
        <p:nvSpPr>
          <p:cNvPr id="10" name="TextBox 6"/>
          <p:cNvSpPr txBox="1">
            <a:spLocks noChangeArrowheads="1"/>
          </p:cNvSpPr>
          <p:nvPr/>
        </p:nvSpPr>
        <p:spPr bwMode="auto">
          <a:xfrm>
            <a:off x="5232454" y="3990014"/>
            <a:ext cx="3534558" cy="147732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a:t>
            </a:r>
            <a:r>
              <a:rPr kumimoji="0" lang="en-GB" altLang="en-US" sz="1800" dirty="0" smtClean="0">
                <a:solidFill>
                  <a:schemeClr val="accent5">
                    <a:lumMod val="50000"/>
                  </a:schemeClr>
                </a:solidFill>
              </a:rPr>
              <a:t>--help</a:t>
            </a:r>
            <a:endParaRPr kumimoji="0" lang="en-GB" altLang="en-US" sz="1800" dirty="0">
              <a:solidFill>
                <a:schemeClr val="accent5">
                  <a:lumMod val="50000"/>
                </a:schemeClr>
              </a:solidFill>
            </a:endParaRPr>
          </a:p>
          <a:p>
            <a:pPr>
              <a:spcBef>
                <a:spcPct val="0"/>
              </a:spcBef>
              <a:buClrTx/>
              <a:buSzTx/>
              <a:buFontTx/>
              <a:buNone/>
              <a:defRPr/>
            </a:pPr>
            <a:r>
              <a:rPr kumimoji="0" lang="en-GB" altLang="en-US" sz="1800" dirty="0" smtClean="0">
                <a:solidFill>
                  <a:schemeClr val="bg1"/>
                </a:solidFill>
              </a:rPr>
              <a:t>Usage</a:t>
            </a:r>
            <a:r>
              <a:rPr kumimoji="0" lang="en-GB" altLang="en-US" sz="1800" dirty="0">
                <a:solidFill>
                  <a:schemeClr val="bg1"/>
                </a:solidFill>
              </a:rPr>
              <a:t>: </a:t>
            </a:r>
            <a:r>
              <a:rPr kumimoji="0" lang="en-GB" altLang="en-US" sz="1800" dirty="0" err="1">
                <a:solidFill>
                  <a:schemeClr val="bg1"/>
                </a:solidFill>
              </a:rPr>
              <a:t>npm</a:t>
            </a:r>
            <a:r>
              <a:rPr kumimoji="0" lang="en-GB" altLang="en-US" sz="1800" dirty="0">
                <a:solidFill>
                  <a:schemeClr val="bg1"/>
                </a:solidFill>
              </a:rPr>
              <a:t> &lt;command&gt;</a:t>
            </a:r>
          </a:p>
          <a:p>
            <a:pPr>
              <a:spcBef>
                <a:spcPct val="0"/>
              </a:spcBef>
              <a:buClrTx/>
              <a:buSzTx/>
              <a:buFontTx/>
              <a:buNone/>
              <a:defRPr/>
            </a:pPr>
            <a:endParaRPr kumimoji="0" lang="en-GB" altLang="en-US" sz="1800" dirty="0">
              <a:solidFill>
                <a:schemeClr val="bg1"/>
              </a:solidFill>
            </a:endParaRPr>
          </a:p>
          <a:p>
            <a:pPr>
              <a:spcBef>
                <a:spcPct val="0"/>
              </a:spcBef>
              <a:buClrTx/>
              <a:buSzTx/>
              <a:buFontTx/>
              <a:buNone/>
              <a:defRPr/>
            </a:pPr>
            <a:r>
              <a:rPr kumimoji="0" lang="en-GB" altLang="en-US" sz="1800" dirty="0">
                <a:solidFill>
                  <a:schemeClr val="bg1"/>
                </a:solidFill>
              </a:rPr>
              <a:t>where &lt;command&gt; is one of:</a:t>
            </a:r>
          </a:p>
          <a:p>
            <a:pPr>
              <a:spcBef>
                <a:spcPct val="0"/>
              </a:spcBef>
              <a:buClrTx/>
              <a:buSzTx/>
              <a:buFontTx/>
              <a:buNone/>
              <a:defRPr/>
            </a:pPr>
            <a:r>
              <a:rPr kumimoji="0" lang="en-GB" altLang="en-US" sz="1800" dirty="0">
                <a:solidFill>
                  <a:schemeClr val="bg1"/>
                </a:solidFill>
              </a:rPr>
              <a:t>    access, </a:t>
            </a:r>
            <a:r>
              <a:rPr kumimoji="0" lang="en-GB" altLang="en-US" sz="1800" dirty="0" err="1" smtClean="0">
                <a:solidFill>
                  <a:schemeClr val="bg1"/>
                </a:solidFill>
              </a:rPr>
              <a:t>addus</a:t>
            </a:r>
            <a:r>
              <a:rPr kumimoji="0" lang="en-GB" altLang="en-US" sz="1800" dirty="0" smtClean="0">
                <a:solidFill>
                  <a:schemeClr val="bg1"/>
                </a:solidFill>
              </a:rPr>
              <a:t>………</a:t>
            </a:r>
            <a:endParaRPr kumimoji="0" lang="en-GB" altLang="en-US" sz="1800" b="0" dirty="0" smtClean="0">
              <a:solidFill>
                <a:schemeClr val="bg1"/>
              </a:solidFill>
            </a:endParaRPr>
          </a:p>
        </p:txBody>
      </p:sp>
      <p:sp>
        <p:nvSpPr>
          <p:cNvPr id="11" name="TextBox 10"/>
          <p:cNvSpPr txBox="1"/>
          <p:nvPr/>
        </p:nvSpPr>
        <p:spPr>
          <a:xfrm>
            <a:off x="4509877" y="4544012"/>
            <a:ext cx="530915" cy="369332"/>
          </a:xfrm>
          <a:prstGeom prst="rect">
            <a:avLst/>
          </a:prstGeom>
          <a:noFill/>
        </p:spPr>
        <p:txBody>
          <a:bodyPr wrap="none" rtlCol="0">
            <a:spAutoFit/>
          </a:bodyPr>
          <a:lstStyle/>
          <a:p>
            <a:r>
              <a:rPr lang="en-GB" b="1" dirty="0" smtClean="0"/>
              <a:t>OR</a:t>
            </a:r>
            <a:endParaRPr lang="en-GB" b="1" dirty="0"/>
          </a:p>
        </p:txBody>
      </p:sp>
    </p:spTree>
    <p:extLst>
      <p:ext uri="{BB962C8B-B14F-4D97-AF65-F5344CB8AC3E}">
        <p14:creationId xmlns:p14="http://schemas.microsoft.com/office/powerpoint/2010/main" val="285045353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Create New </a:t>
            </a:r>
            <a:r>
              <a:rPr lang="en-GB" dirty="0" err="1" smtClean="0"/>
              <a:t>package.json</a:t>
            </a:r>
            <a:endParaRPr lang="en-GB" dirty="0"/>
          </a:p>
        </p:txBody>
      </p:sp>
      <p:sp>
        <p:nvSpPr>
          <p:cNvPr id="3" name="Content Placeholder 2"/>
          <p:cNvSpPr>
            <a:spLocks noGrp="1"/>
          </p:cNvSpPr>
          <p:nvPr>
            <p:ph idx="1"/>
          </p:nvPr>
        </p:nvSpPr>
        <p:spPr>
          <a:xfrm>
            <a:off x="1047750" y="1063592"/>
            <a:ext cx="7029450" cy="4775233"/>
          </a:xfrm>
        </p:spPr>
        <p:txBody>
          <a:bodyPr/>
          <a:lstStyle/>
          <a:p>
            <a:r>
              <a:rPr lang="en-GB" dirty="0" smtClean="0"/>
              <a:t>In the working directory you are using for your project, create a new </a:t>
            </a:r>
            <a:r>
              <a:rPr lang="en-GB" dirty="0" err="1" smtClean="0"/>
              <a:t>package.json</a:t>
            </a:r>
            <a:r>
              <a:rPr lang="en-GB" dirty="0" smtClean="0"/>
              <a:t> file using </a:t>
            </a:r>
            <a:r>
              <a:rPr lang="en-GB" b="1" dirty="0" err="1" smtClean="0"/>
              <a:t>npm</a:t>
            </a:r>
            <a:r>
              <a:rPr lang="en-GB" b="1" dirty="0" smtClean="0"/>
              <a:t> </a:t>
            </a:r>
            <a:r>
              <a:rPr lang="en-GB" b="1" dirty="0" err="1" smtClean="0"/>
              <a:t>init</a:t>
            </a:r>
            <a:r>
              <a:rPr lang="en-GB" dirty="0" smtClean="0"/>
              <a:t> and answering a list of questions</a:t>
            </a:r>
            <a:endParaRPr lang="en-GB" b="1" dirty="0" smtClean="0"/>
          </a:p>
          <a:p>
            <a:pPr lvl="1"/>
            <a:r>
              <a:rPr lang="en-GB" dirty="0" smtClean="0"/>
              <a:t>Note: you can specify the flag </a:t>
            </a:r>
            <a:r>
              <a:rPr lang="en-GB" b="1" dirty="0" smtClean="0"/>
              <a:t>--yes </a:t>
            </a:r>
            <a:r>
              <a:rPr lang="en-GB" dirty="0" smtClean="0"/>
              <a:t>to use default values instead of answering the questions (see next slide)</a:t>
            </a:r>
          </a:p>
          <a:p>
            <a:endParaRPr lang="en-GB" dirty="0"/>
          </a:p>
          <a:p>
            <a:endParaRPr lang="en-GB" dirty="0" smtClean="0"/>
          </a:p>
          <a:p>
            <a:endParaRPr lang="en-GB" dirty="0"/>
          </a:p>
          <a:p>
            <a:r>
              <a:rPr lang="en-GB" dirty="0" smtClean="0"/>
              <a:t>This file keeps a list of the dependencies (modules) being used by your project (see installing modules)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6"/>
          <p:cNvSpPr txBox="1">
            <a:spLocks noChangeArrowheads="1"/>
          </p:cNvSpPr>
          <p:nvPr/>
        </p:nvSpPr>
        <p:spPr bwMode="auto">
          <a:xfrm>
            <a:off x="811247" y="2804877"/>
            <a:ext cx="7908925"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a:t>
            </a:r>
            <a:r>
              <a:rPr kumimoji="0" lang="en-GB" altLang="en-US" sz="1800" dirty="0" err="1" smtClean="0">
                <a:solidFill>
                  <a:schemeClr val="accent5">
                    <a:lumMod val="50000"/>
                  </a:schemeClr>
                </a:solidFill>
              </a:rPr>
              <a:t>init</a:t>
            </a:r>
            <a:r>
              <a:rPr kumimoji="0" lang="en-GB" altLang="en-US" sz="1800" dirty="0" smtClean="0">
                <a:solidFill>
                  <a:schemeClr val="accent5">
                    <a:lumMod val="50000"/>
                  </a:schemeClr>
                </a:solidFill>
              </a:rPr>
              <a:t>                          </a:t>
            </a:r>
            <a:r>
              <a:rPr kumimoji="0" lang="en-GB" altLang="en-US" sz="1800" i="1" dirty="0" smtClean="0">
                <a:solidFill>
                  <a:schemeClr val="bg1"/>
                </a:solidFill>
                <a:sym typeface="Wingdings" panose="05000000000000000000" pitchFamily="2" charset="2"/>
              </a:rPr>
              <a:t> creates </a:t>
            </a:r>
            <a:r>
              <a:rPr kumimoji="0" lang="en-GB" altLang="en-US" sz="1800" i="1" dirty="0" err="1" smtClean="0">
                <a:solidFill>
                  <a:schemeClr val="bg1"/>
                </a:solidFill>
                <a:sym typeface="Wingdings" panose="05000000000000000000" pitchFamily="2" charset="2"/>
              </a:rPr>
              <a:t>package.json</a:t>
            </a:r>
            <a:r>
              <a:rPr kumimoji="0" lang="en-GB" altLang="en-US" sz="1800" i="1" dirty="0" smtClean="0">
                <a:solidFill>
                  <a:schemeClr val="bg1"/>
                </a:solidFill>
                <a:sym typeface="Wingdings" panose="05000000000000000000" pitchFamily="2" charset="2"/>
              </a:rPr>
              <a:t> for us</a:t>
            </a:r>
            <a:endParaRPr kumimoji="0" lang="en-GB" altLang="en-US" sz="1800" i="1" dirty="0">
              <a:solidFill>
                <a:schemeClr val="bg1"/>
              </a:solidFill>
            </a:endParaRPr>
          </a:p>
          <a:p>
            <a:pPr>
              <a:spcBef>
                <a:spcPct val="0"/>
              </a:spcBef>
              <a:buClrTx/>
              <a:buSzTx/>
              <a:buFontTx/>
              <a:buNone/>
              <a:defRPr/>
            </a:pPr>
            <a:r>
              <a:rPr kumimoji="0" lang="en-GB" altLang="en-US" sz="1800" dirty="0" smtClean="0">
                <a:solidFill>
                  <a:schemeClr val="bg1"/>
                </a:solidFill>
              </a:rPr>
              <a:t>Answer questions [See next slide]</a:t>
            </a:r>
            <a:endParaRPr kumimoji="0" lang="en-GB" altLang="en-US" sz="1800" b="0" dirty="0" smtClean="0">
              <a:solidFill>
                <a:schemeClr val="bg1"/>
              </a:solidFill>
            </a:endParaRPr>
          </a:p>
        </p:txBody>
      </p:sp>
      <p:sp>
        <p:nvSpPr>
          <p:cNvPr id="6" name="TextBox 5"/>
          <p:cNvSpPr txBox="1"/>
          <p:nvPr/>
        </p:nvSpPr>
        <p:spPr>
          <a:xfrm>
            <a:off x="1684422" y="6057867"/>
            <a:ext cx="5455340" cy="369332"/>
          </a:xfrm>
          <a:prstGeom prst="rect">
            <a:avLst/>
          </a:prstGeom>
          <a:noFill/>
        </p:spPr>
        <p:txBody>
          <a:bodyPr wrap="none" rtlCol="0">
            <a:spAutoFit/>
          </a:bodyPr>
          <a:lstStyle/>
          <a:p>
            <a:r>
              <a:rPr lang="en-GB" dirty="0"/>
              <a:t>https://docs.npmjs.com/creating-a-package-json-file</a:t>
            </a:r>
          </a:p>
        </p:txBody>
      </p:sp>
    </p:spTree>
    <p:extLst>
      <p:ext uri="{BB962C8B-B14F-4D97-AF65-F5344CB8AC3E}">
        <p14:creationId xmlns:p14="http://schemas.microsoft.com/office/powerpoint/2010/main" val="42486251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16017"/>
          </a:xfrm>
        </p:spPr>
        <p:txBody>
          <a:bodyPr/>
          <a:lstStyle/>
          <a:p>
            <a:r>
              <a:rPr lang="en-GB" dirty="0" smtClean="0"/>
              <a:t>Example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6"/>
          <p:cNvSpPr txBox="1">
            <a:spLocks noChangeArrowheads="1"/>
          </p:cNvSpPr>
          <p:nvPr/>
        </p:nvSpPr>
        <p:spPr bwMode="auto">
          <a:xfrm>
            <a:off x="772747" y="714559"/>
            <a:ext cx="7908925" cy="563231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a:t>
            </a:r>
            <a:r>
              <a:rPr kumimoji="0" lang="en-GB" altLang="en-US" sz="1800" dirty="0" err="1" smtClean="0">
                <a:solidFill>
                  <a:schemeClr val="accent5">
                    <a:lumMod val="50000"/>
                  </a:schemeClr>
                </a:solidFill>
              </a:rPr>
              <a:t>init</a:t>
            </a:r>
            <a:r>
              <a:rPr kumimoji="0" lang="en-GB" altLang="en-US" sz="1800" dirty="0" smtClean="0">
                <a:solidFill>
                  <a:schemeClr val="accent5">
                    <a:lumMod val="50000"/>
                  </a:schemeClr>
                </a:solidFill>
              </a:rPr>
              <a:t>                          </a:t>
            </a:r>
          </a:p>
          <a:p>
            <a:pPr>
              <a:spcBef>
                <a:spcPct val="0"/>
              </a:spcBef>
              <a:buClrTx/>
              <a:buSzTx/>
              <a:buFontTx/>
              <a:buNone/>
              <a:defRPr/>
            </a:pPr>
            <a:r>
              <a:rPr kumimoji="0" lang="en-GB" altLang="en-US" sz="1800" dirty="0">
                <a:solidFill>
                  <a:schemeClr val="bg1"/>
                </a:solidFill>
                <a:sym typeface="Wingdings" panose="05000000000000000000" pitchFamily="2" charset="2"/>
              </a:rPr>
              <a:t>package name: (webserver) </a:t>
            </a:r>
            <a:r>
              <a:rPr kumimoji="0" lang="en-GB" altLang="en-US" sz="1800" dirty="0" err="1">
                <a:solidFill>
                  <a:schemeClr val="bg2">
                    <a:lumMod val="90000"/>
                  </a:schemeClr>
                </a:solidFill>
                <a:sym typeface="Wingdings" panose="05000000000000000000" pitchFamily="2" charset="2"/>
              </a:rPr>
              <a:t>nodewebserver</a:t>
            </a:r>
            <a:endParaRPr kumimoji="0" lang="en-GB" altLang="en-US" sz="1800" dirty="0">
              <a:solidFill>
                <a:schemeClr val="bg2">
                  <a:lumMod val="90000"/>
                </a:schemeClr>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version: (1.0.0</a:t>
            </a:r>
            <a:r>
              <a:rPr kumimoji="0" lang="en-GB" altLang="en-US" sz="1800" dirty="0" smtClean="0">
                <a:solidFill>
                  <a:schemeClr val="bg1"/>
                </a:solidFill>
                <a:sym typeface="Wingdings" panose="05000000000000000000" pitchFamily="2" charset="2"/>
              </a:rPr>
              <a:t>) </a:t>
            </a:r>
            <a:r>
              <a:rPr kumimoji="0" lang="en-GB" altLang="en-US" sz="1800" dirty="0" smtClean="0">
                <a:solidFill>
                  <a:schemeClr val="bg2">
                    <a:lumMod val="90000"/>
                  </a:schemeClr>
                </a:solidFill>
                <a:sym typeface="Wingdings" panose="05000000000000000000" pitchFamily="2" charset="2"/>
              </a:rPr>
              <a:t>&lt;enter&gt;</a:t>
            </a:r>
            <a:endParaRPr kumimoji="0" lang="en-GB" altLang="en-US" sz="1800" dirty="0">
              <a:solidFill>
                <a:schemeClr val="bg2">
                  <a:lumMod val="90000"/>
                </a:schemeClr>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description: </a:t>
            </a:r>
            <a:r>
              <a:rPr kumimoji="0" lang="en-GB" altLang="en-US" sz="1800" dirty="0">
                <a:solidFill>
                  <a:schemeClr val="bg2">
                    <a:lumMod val="90000"/>
                  </a:schemeClr>
                </a:solidFill>
                <a:sym typeface="Wingdings" panose="05000000000000000000" pitchFamily="2" charset="2"/>
              </a:rPr>
              <a:t>A simple node.js webserver implementation</a:t>
            </a:r>
          </a:p>
          <a:p>
            <a:pPr>
              <a:spcBef>
                <a:spcPct val="0"/>
              </a:spcBef>
              <a:buClrTx/>
              <a:buSzTx/>
              <a:buFontTx/>
              <a:buNone/>
              <a:defRPr/>
            </a:pPr>
            <a:r>
              <a:rPr kumimoji="0" lang="en-GB" altLang="en-US" sz="1800" dirty="0">
                <a:solidFill>
                  <a:schemeClr val="bg1"/>
                </a:solidFill>
                <a:sym typeface="Wingdings" panose="05000000000000000000" pitchFamily="2" charset="2"/>
              </a:rPr>
              <a:t>entry point: (index.js) </a:t>
            </a:r>
            <a:r>
              <a:rPr kumimoji="0" lang="en-GB" altLang="en-US" sz="1800" dirty="0">
                <a:solidFill>
                  <a:schemeClr val="bg2">
                    <a:lumMod val="90000"/>
                  </a:schemeClr>
                </a:solidFill>
                <a:sym typeface="Wingdings" panose="05000000000000000000" pitchFamily="2" charset="2"/>
              </a:rPr>
              <a:t>server.js</a:t>
            </a:r>
          </a:p>
          <a:p>
            <a:pPr>
              <a:spcBef>
                <a:spcPct val="0"/>
              </a:spcBef>
              <a:buClrTx/>
              <a:buSzTx/>
              <a:buFontTx/>
              <a:buNone/>
              <a:defRPr/>
            </a:pPr>
            <a:r>
              <a:rPr kumimoji="0" lang="en-GB" altLang="en-US" sz="1800" dirty="0">
                <a:solidFill>
                  <a:schemeClr val="bg1"/>
                </a:solidFill>
                <a:sym typeface="Wingdings" panose="05000000000000000000" pitchFamily="2" charset="2"/>
              </a:rPr>
              <a:t>test command</a:t>
            </a:r>
            <a:r>
              <a:rPr kumimoji="0" lang="en-GB" altLang="en-US" sz="1800" dirty="0" smtClean="0">
                <a:solidFill>
                  <a:schemeClr val="bg1"/>
                </a:solidFill>
                <a:sym typeface="Wingdings" panose="05000000000000000000" pitchFamily="2" charset="2"/>
              </a:rPr>
              <a:t>: </a:t>
            </a:r>
            <a:r>
              <a:rPr kumimoji="0" lang="en-GB" altLang="en-US" sz="1800" dirty="0">
                <a:solidFill>
                  <a:schemeClr val="bg2">
                    <a:lumMod val="90000"/>
                  </a:schemeClr>
                </a:solidFill>
                <a:sym typeface="Wingdings" panose="05000000000000000000" pitchFamily="2" charset="2"/>
              </a:rPr>
              <a:t>&lt;enter&gt;</a:t>
            </a:r>
            <a:endParaRPr kumimoji="0" lang="en-GB" altLang="en-US" sz="1800" dirty="0">
              <a:solidFill>
                <a:schemeClr val="bg1"/>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git repository</a:t>
            </a:r>
            <a:r>
              <a:rPr kumimoji="0" lang="en-GB" altLang="en-US" sz="1800" dirty="0" smtClean="0">
                <a:solidFill>
                  <a:schemeClr val="bg1"/>
                </a:solidFill>
                <a:sym typeface="Wingdings" panose="05000000000000000000" pitchFamily="2" charset="2"/>
              </a:rPr>
              <a:t>: </a:t>
            </a:r>
            <a:r>
              <a:rPr kumimoji="0" lang="en-GB" altLang="en-US" sz="1800" dirty="0">
                <a:solidFill>
                  <a:schemeClr val="bg2">
                    <a:lumMod val="90000"/>
                  </a:schemeClr>
                </a:solidFill>
                <a:sym typeface="Wingdings" panose="05000000000000000000" pitchFamily="2" charset="2"/>
              </a:rPr>
              <a:t>&lt;enter&gt;</a:t>
            </a:r>
            <a:endParaRPr kumimoji="0" lang="en-GB" altLang="en-US" sz="1800" dirty="0">
              <a:solidFill>
                <a:schemeClr val="bg1"/>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keywords</a:t>
            </a:r>
            <a:r>
              <a:rPr kumimoji="0" lang="en-GB" altLang="en-US" sz="1800" dirty="0" smtClean="0">
                <a:solidFill>
                  <a:schemeClr val="bg1"/>
                </a:solidFill>
                <a:sym typeface="Wingdings" panose="05000000000000000000" pitchFamily="2" charset="2"/>
              </a:rPr>
              <a:t>: </a:t>
            </a:r>
            <a:r>
              <a:rPr kumimoji="0" lang="en-GB" altLang="en-US" sz="1800" dirty="0">
                <a:solidFill>
                  <a:schemeClr val="bg2">
                    <a:lumMod val="90000"/>
                  </a:schemeClr>
                </a:solidFill>
                <a:sym typeface="Wingdings" panose="05000000000000000000" pitchFamily="2" charset="2"/>
              </a:rPr>
              <a:t>&lt;enter&gt;</a:t>
            </a:r>
            <a:endParaRPr kumimoji="0" lang="en-GB" altLang="en-US" sz="1800" dirty="0">
              <a:solidFill>
                <a:schemeClr val="bg1"/>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author: </a:t>
            </a:r>
            <a:r>
              <a:rPr kumimoji="0" lang="en-GB" altLang="en-US" sz="1800" dirty="0">
                <a:solidFill>
                  <a:schemeClr val="bg2">
                    <a:lumMod val="90000"/>
                  </a:schemeClr>
                </a:solidFill>
                <a:sym typeface="Wingdings" panose="05000000000000000000" pitchFamily="2" charset="2"/>
              </a:rPr>
              <a:t>Mike Dacey</a:t>
            </a:r>
          </a:p>
          <a:p>
            <a:pPr>
              <a:spcBef>
                <a:spcPct val="0"/>
              </a:spcBef>
              <a:buClrTx/>
              <a:buSzTx/>
              <a:buFontTx/>
              <a:buNone/>
              <a:defRPr/>
            </a:pPr>
            <a:r>
              <a:rPr kumimoji="0" lang="en-GB" altLang="en-US" sz="1800" dirty="0">
                <a:solidFill>
                  <a:schemeClr val="bg1"/>
                </a:solidFill>
                <a:sym typeface="Wingdings" panose="05000000000000000000" pitchFamily="2" charset="2"/>
              </a:rPr>
              <a:t>license: (ISC</a:t>
            </a:r>
            <a:r>
              <a:rPr kumimoji="0" lang="en-GB" altLang="en-US" sz="1800" dirty="0" smtClean="0">
                <a:solidFill>
                  <a:schemeClr val="bg1"/>
                </a:solidFill>
                <a:sym typeface="Wingdings" panose="05000000000000000000" pitchFamily="2" charset="2"/>
              </a:rPr>
              <a:t>) </a:t>
            </a:r>
            <a:r>
              <a:rPr kumimoji="0" lang="en-GB" altLang="en-US" sz="1800" dirty="0">
                <a:solidFill>
                  <a:schemeClr val="bg2">
                    <a:lumMod val="90000"/>
                  </a:schemeClr>
                </a:solidFill>
                <a:sym typeface="Wingdings" panose="05000000000000000000" pitchFamily="2" charset="2"/>
              </a:rPr>
              <a:t>&lt;enter&gt;</a:t>
            </a:r>
            <a:endParaRPr kumimoji="0" lang="en-GB" altLang="en-US" sz="1800" dirty="0">
              <a:solidFill>
                <a:schemeClr val="bg1"/>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About to write to C</a:t>
            </a:r>
            <a:r>
              <a:rPr kumimoji="0" lang="en-GB" altLang="en-US" sz="1800" dirty="0" smtClean="0">
                <a:solidFill>
                  <a:schemeClr val="bg1"/>
                </a:solidFill>
                <a:sym typeface="Wingdings" panose="05000000000000000000" pitchFamily="2" charset="2"/>
              </a:rPr>
              <a:t>:\.....\WebServer\package.json</a:t>
            </a:r>
            <a:r>
              <a:rPr kumimoji="0" lang="en-GB" altLang="en-US" sz="1800" dirty="0">
                <a:solidFill>
                  <a:schemeClr val="bg1"/>
                </a:solidFill>
                <a:sym typeface="Wingdings" panose="05000000000000000000" pitchFamily="2" charset="2"/>
              </a:rPr>
              <a:t>:</a:t>
            </a:r>
          </a:p>
          <a:p>
            <a:pPr>
              <a:spcBef>
                <a:spcPct val="0"/>
              </a:spcBef>
              <a:buClrTx/>
              <a:buSzTx/>
              <a:buFontTx/>
              <a:buNone/>
              <a:defRPr/>
            </a:pPr>
            <a:endParaRPr kumimoji="0" lang="en-GB" altLang="en-US" sz="1800" dirty="0">
              <a:solidFill>
                <a:schemeClr val="bg1"/>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a:t>
            </a:r>
          </a:p>
          <a:p>
            <a:pPr>
              <a:spcBef>
                <a:spcPct val="0"/>
              </a:spcBef>
              <a:buClrTx/>
              <a:buSzTx/>
              <a:buFontTx/>
              <a:buNone/>
              <a:defRPr/>
            </a:pPr>
            <a:r>
              <a:rPr kumimoji="0" lang="en-GB" altLang="en-US" sz="1800" dirty="0">
                <a:solidFill>
                  <a:schemeClr val="bg1"/>
                </a:solidFill>
                <a:sym typeface="Wingdings" panose="05000000000000000000" pitchFamily="2" charset="2"/>
              </a:rPr>
              <a:t>  "name": "</a:t>
            </a:r>
            <a:r>
              <a:rPr kumimoji="0" lang="en-GB" altLang="en-US" sz="1800" dirty="0" err="1">
                <a:solidFill>
                  <a:schemeClr val="bg1"/>
                </a:solidFill>
                <a:sym typeface="Wingdings" panose="05000000000000000000" pitchFamily="2" charset="2"/>
              </a:rPr>
              <a:t>nodewebserver</a:t>
            </a:r>
            <a:r>
              <a:rPr kumimoji="0" lang="en-GB" altLang="en-US" sz="1800" dirty="0">
                <a:solidFill>
                  <a:schemeClr val="bg1"/>
                </a:solidFill>
                <a:sym typeface="Wingdings" panose="05000000000000000000" pitchFamily="2" charset="2"/>
              </a:rPr>
              <a:t>",</a:t>
            </a:r>
          </a:p>
          <a:p>
            <a:pPr>
              <a:spcBef>
                <a:spcPct val="0"/>
              </a:spcBef>
              <a:buClrTx/>
              <a:buSzTx/>
              <a:buFontTx/>
              <a:buNone/>
              <a:defRPr/>
            </a:pPr>
            <a:r>
              <a:rPr kumimoji="0" lang="en-GB" altLang="en-US" sz="1800" dirty="0">
                <a:solidFill>
                  <a:schemeClr val="bg1"/>
                </a:solidFill>
                <a:sym typeface="Wingdings" panose="05000000000000000000" pitchFamily="2" charset="2"/>
              </a:rPr>
              <a:t>  "version": "1.0.0",</a:t>
            </a:r>
          </a:p>
          <a:p>
            <a:pPr>
              <a:spcBef>
                <a:spcPct val="0"/>
              </a:spcBef>
              <a:buClrTx/>
              <a:buSzTx/>
              <a:buFontTx/>
              <a:buNone/>
              <a:defRPr/>
            </a:pPr>
            <a:r>
              <a:rPr kumimoji="0" lang="en-GB" altLang="en-US" sz="1800" dirty="0">
                <a:solidFill>
                  <a:schemeClr val="bg1"/>
                </a:solidFill>
                <a:sym typeface="Wingdings" panose="05000000000000000000" pitchFamily="2" charset="2"/>
              </a:rPr>
              <a:t>  </a:t>
            </a:r>
            <a:r>
              <a:rPr kumimoji="0" lang="en-GB" altLang="en-US" sz="1800" dirty="0" smtClean="0">
                <a:solidFill>
                  <a:schemeClr val="bg1"/>
                </a:solidFill>
                <a:sym typeface="Wingdings" panose="05000000000000000000" pitchFamily="2" charset="2"/>
              </a:rPr>
              <a:t>……..</a:t>
            </a:r>
            <a:r>
              <a:rPr kumimoji="0" lang="en-GB" altLang="en-US" sz="1800" dirty="0" err="1" smtClean="0">
                <a:solidFill>
                  <a:schemeClr val="bg1"/>
                </a:solidFill>
                <a:sym typeface="Wingdings" panose="05000000000000000000" pitchFamily="2" charset="2"/>
              </a:rPr>
              <a:t>etc</a:t>
            </a:r>
            <a:endParaRPr kumimoji="0" lang="en-GB" altLang="en-US" sz="1800" dirty="0">
              <a:solidFill>
                <a:schemeClr val="bg1"/>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  "author": "Mike Dacey",</a:t>
            </a:r>
          </a:p>
          <a:p>
            <a:pPr>
              <a:spcBef>
                <a:spcPct val="0"/>
              </a:spcBef>
              <a:buClrTx/>
              <a:buSzTx/>
              <a:buFontTx/>
              <a:buNone/>
              <a:defRPr/>
            </a:pPr>
            <a:r>
              <a:rPr kumimoji="0" lang="en-GB" altLang="en-US" sz="1800" dirty="0">
                <a:solidFill>
                  <a:schemeClr val="bg1"/>
                </a:solidFill>
                <a:sym typeface="Wingdings" panose="05000000000000000000" pitchFamily="2" charset="2"/>
              </a:rPr>
              <a:t>  "license": "ISC"</a:t>
            </a:r>
          </a:p>
          <a:p>
            <a:pPr>
              <a:spcBef>
                <a:spcPct val="0"/>
              </a:spcBef>
              <a:buClrTx/>
              <a:buSzTx/>
              <a:buFontTx/>
              <a:buNone/>
              <a:defRPr/>
            </a:pPr>
            <a:r>
              <a:rPr kumimoji="0" lang="en-GB" altLang="en-US" sz="1800" dirty="0" smtClean="0">
                <a:solidFill>
                  <a:schemeClr val="bg1"/>
                </a:solidFill>
                <a:sym typeface="Wingdings" panose="05000000000000000000" pitchFamily="2" charset="2"/>
              </a:rPr>
              <a:t>}</a:t>
            </a:r>
            <a:endParaRPr kumimoji="0" lang="en-GB" altLang="en-US" sz="1800" dirty="0">
              <a:solidFill>
                <a:schemeClr val="bg1"/>
              </a:solidFill>
              <a:sym typeface="Wingdings" panose="05000000000000000000" pitchFamily="2" charset="2"/>
            </a:endParaRPr>
          </a:p>
          <a:p>
            <a:pPr>
              <a:spcBef>
                <a:spcPct val="0"/>
              </a:spcBef>
              <a:buClrTx/>
              <a:buSzTx/>
              <a:buFontTx/>
              <a:buNone/>
              <a:defRPr/>
            </a:pPr>
            <a:r>
              <a:rPr kumimoji="0" lang="en-GB" altLang="en-US" sz="1800" dirty="0">
                <a:solidFill>
                  <a:schemeClr val="bg1"/>
                </a:solidFill>
                <a:sym typeface="Wingdings" panose="05000000000000000000" pitchFamily="2" charset="2"/>
              </a:rPr>
              <a:t>Is this OK? (yes) </a:t>
            </a:r>
            <a:r>
              <a:rPr kumimoji="0" lang="en-GB" altLang="en-US" sz="1800" dirty="0">
                <a:solidFill>
                  <a:schemeClr val="bg2">
                    <a:lumMod val="90000"/>
                  </a:schemeClr>
                </a:solidFill>
                <a:sym typeface="Wingdings" panose="05000000000000000000" pitchFamily="2" charset="2"/>
              </a:rPr>
              <a:t>yes</a:t>
            </a:r>
            <a:endParaRPr kumimoji="0" lang="en-GB" altLang="en-US" sz="1800" b="0" dirty="0" smtClean="0">
              <a:solidFill>
                <a:schemeClr val="bg2">
                  <a:lumMod val="90000"/>
                </a:schemeClr>
              </a:solidFill>
            </a:endParaRPr>
          </a:p>
        </p:txBody>
      </p:sp>
      <p:sp>
        <p:nvSpPr>
          <p:cNvPr id="3" name="TextBox 2"/>
          <p:cNvSpPr txBox="1"/>
          <p:nvPr/>
        </p:nvSpPr>
        <p:spPr>
          <a:xfrm>
            <a:off x="6463364" y="4798193"/>
            <a:ext cx="1762021" cy="923330"/>
          </a:xfrm>
          <a:prstGeom prst="rect">
            <a:avLst/>
          </a:prstGeom>
          <a:noFill/>
        </p:spPr>
        <p:txBody>
          <a:bodyPr wrap="none" rtlCol="0">
            <a:spAutoFit/>
          </a:bodyPr>
          <a:lstStyle/>
          <a:p>
            <a:r>
              <a:rPr lang="en-GB" dirty="0" smtClean="0">
                <a:solidFill>
                  <a:srgbClr val="FF0000"/>
                </a:solidFill>
              </a:rPr>
              <a:t>OR</a:t>
            </a:r>
          </a:p>
          <a:p>
            <a:r>
              <a:rPr lang="en-GB" dirty="0" smtClean="0">
                <a:solidFill>
                  <a:schemeClr val="accent5">
                    <a:lumMod val="50000"/>
                  </a:schemeClr>
                </a:solidFill>
              </a:rPr>
              <a:t>$ </a:t>
            </a:r>
            <a:r>
              <a:rPr lang="en-GB" dirty="0" err="1" smtClean="0">
                <a:solidFill>
                  <a:schemeClr val="accent5">
                    <a:lumMod val="50000"/>
                  </a:schemeClr>
                </a:solidFill>
              </a:rPr>
              <a:t>npm</a:t>
            </a:r>
            <a:r>
              <a:rPr lang="en-GB" dirty="0" smtClean="0">
                <a:solidFill>
                  <a:schemeClr val="accent5">
                    <a:lumMod val="50000"/>
                  </a:schemeClr>
                </a:solidFill>
              </a:rPr>
              <a:t> </a:t>
            </a:r>
            <a:r>
              <a:rPr lang="en-GB" dirty="0" err="1" smtClean="0">
                <a:solidFill>
                  <a:schemeClr val="accent5">
                    <a:lumMod val="50000"/>
                  </a:schemeClr>
                </a:solidFill>
              </a:rPr>
              <a:t>init</a:t>
            </a:r>
            <a:r>
              <a:rPr lang="en-GB" dirty="0" smtClean="0">
                <a:solidFill>
                  <a:schemeClr val="accent5">
                    <a:lumMod val="50000"/>
                  </a:schemeClr>
                </a:solidFill>
              </a:rPr>
              <a:t> --yes</a:t>
            </a:r>
            <a:br>
              <a:rPr lang="en-GB" dirty="0" smtClean="0">
                <a:solidFill>
                  <a:schemeClr val="accent5">
                    <a:lumMod val="50000"/>
                  </a:schemeClr>
                </a:solidFill>
              </a:rPr>
            </a:br>
            <a:r>
              <a:rPr lang="en-GB" dirty="0" smtClean="0">
                <a:solidFill>
                  <a:schemeClr val="accent5">
                    <a:lumMod val="50000"/>
                  </a:schemeClr>
                </a:solidFill>
              </a:rPr>
              <a:t>$ </a:t>
            </a:r>
            <a:r>
              <a:rPr lang="en-GB" dirty="0" err="1" smtClean="0">
                <a:solidFill>
                  <a:schemeClr val="accent5">
                    <a:lumMod val="50000"/>
                  </a:schemeClr>
                </a:solidFill>
              </a:rPr>
              <a:t>npm</a:t>
            </a:r>
            <a:r>
              <a:rPr lang="en-GB" dirty="0" smtClean="0">
                <a:solidFill>
                  <a:schemeClr val="accent5">
                    <a:lumMod val="50000"/>
                  </a:schemeClr>
                </a:solidFill>
              </a:rPr>
              <a:t> </a:t>
            </a:r>
            <a:r>
              <a:rPr lang="en-GB" dirty="0" err="1" smtClean="0">
                <a:solidFill>
                  <a:schemeClr val="accent5">
                    <a:lumMod val="50000"/>
                  </a:schemeClr>
                </a:solidFill>
              </a:rPr>
              <a:t>init</a:t>
            </a:r>
            <a:r>
              <a:rPr lang="en-GB" dirty="0" smtClean="0">
                <a:solidFill>
                  <a:schemeClr val="accent5">
                    <a:lumMod val="50000"/>
                  </a:schemeClr>
                </a:solidFill>
              </a:rPr>
              <a:t> -y</a:t>
            </a:r>
            <a:endParaRPr lang="en-GB" dirty="0">
              <a:solidFill>
                <a:schemeClr val="accent5">
                  <a:lumMod val="50000"/>
                </a:schemeClr>
              </a:solidFill>
            </a:endParaRPr>
          </a:p>
        </p:txBody>
      </p:sp>
    </p:spTree>
    <p:extLst>
      <p:ext uri="{BB962C8B-B14F-4D97-AF65-F5344CB8AC3E}">
        <p14:creationId xmlns:p14="http://schemas.microsoft.com/office/powerpoint/2010/main" val="62748531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62013"/>
          </a:xfrm>
        </p:spPr>
        <p:txBody>
          <a:bodyPr/>
          <a:lstStyle/>
          <a:p>
            <a:r>
              <a:rPr lang="en-GB" dirty="0" smtClean="0"/>
              <a:t>Installing Modules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3572465013"/>
              </p:ext>
            </p:extLst>
          </p:nvPr>
        </p:nvGraphicFramePr>
        <p:xfrm>
          <a:off x="79375" y="462013"/>
          <a:ext cx="8977997" cy="6324600"/>
        </p:xfrm>
        <a:graphic>
          <a:graphicData uri="http://schemas.openxmlformats.org/drawingml/2006/table">
            <a:tbl>
              <a:tblPr firstRow="1" bandRow="1">
                <a:tableStyleId>{5940675A-B579-460E-94D1-54222C63F5DA}</a:tableStyleId>
              </a:tblPr>
              <a:tblGrid>
                <a:gridCol w="4134274">
                  <a:extLst>
                    <a:ext uri="{9D8B030D-6E8A-4147-A177-3AD203B41FA5}">
                      <a16:colId xmlns:a16="http://schemas.microsoft.com/office/drawing/2014/main" val="3278490729"/>
                    </a:ext>
                  </a:extLst>
                </a:gridCol>
                <a:gridCol w="4843723">
                  <a:extLst>
                    <a:ext uri="{9D8B030D-6E8A-4147-A177-3AD203B41FA5}">
                      <a16:colId xmlns:a16="http://schemas.microsoft.com/office/drawing/2014/main" val="746962603"/>
                    </a:ext>
                  </a:extLst>
                </a:gridCol>
              </a:tblGrid>
              <a:tr h="370840">
                <a:tc>
                  <a:txBody>
                    <a:bodyPr/>
                    <a:lstStyle/>
                    <a:p>
                      <a:r>
                        <a:rPr lang="en-GB" b="1" i="0" dirty="0" err="1" smtClean="0"/>
                        <a:t>npm</a:t>
                      </a:r>
                      <a:r>
                        <a:rPr lang="en-GB" b="1" i="0" baseline="0" dirty="0" smtClean="0"/>
                        <a:t> install</a:t>
                      </a:r>
                    </a:p>
                    <a:p>
                      <a:r>
                        <a:rPr lang="en-GB" b="1" i="0" baseline="0" dirty="0" err="1" smtClean="0"/>
                        <a:t>npm</a:t>
                      </a:r>
                      <a:r>
                        <a:rPr lang="en-GB" b="1" i="0" baseline="0" dirty="0" smtClean="0"/>
                        <a:t> </a:t>
                      </a:r>
                      <a:r>
                        <a:rPr lang="en-GB" b="1" i="0" baseline="0" dirty="0" err="1" smtClean="0"/>
                        <a:t>i</a:t>
                      </a:r>
                      <a:r>
                        <a:rPr lang="en-GB" b="1" i="0" baseline="0" dirty="0" smtClean="0"/>
                        <a:t>  (shorthand)</a:t>
                      </a:r>
                      <a:endParaRPr lang="en-GB" b="1" i="0" dirty="0"/>
                    </a:p>
                  </a:txBody>
                  <a:tcPr anchor="ctr"/>
                </a:tc>
                <a:tc>
                  <a:txBody>
                    <a:bodyPr/>
                    <a:lstStyle/>
                    <a:p>
                      <a:r>
                        <a:rPr lang="en-GB" dirty="0" smtClean="0"/>
                        <a:t>Install Node.js</a:t>
                      </a:r>
                      <a:r>
                        <a:rPr lang="en-GB" baseline="0" dirty="0" smtClean="0"/>
                        <a:t> modules (dependencies) listed in </a:t>
                      </a:r>
                      <a:r>
                        <a:rPr lang="en-GB" b="1" baseline="0" dirty="0" err="1" smtClean="0"/>
                        <a:t>package.json</a:t>
                      </a:r>
                      <a:r>
                        <a:rPr lang="en-GB" b="0" baseline="0" dirty="0" smtClean="0"/>
                        <a:t> file. </a:t>
                      </a:r>
                      <a:r>
                        <a:rPr lang="en-GB" b="0" baseline="0" dirty="0" smtClean="0">
                          <a:solidFill>
                            <a:srgbClr val="FF0000"/>
                          </a:solidFill>
                        </a:rPr>
                        <a:t>Best to add modules as dependencies because the </a:t>
                      </a:r>
                      <a:r>
                        <a:rPr lang="en-GB" b="0" baseline="0" dirty="0" err="1" smtClean="0">
                          <a:solidFill>
                            <a:srgbClr val="FF0000"/>
                          </a:solidFill>
                        </a:rPr>
                        <a:t>package.json</a:t>
                      </a:r>
                      <a:r>
                        <a:rPr lang="en-GB" b="0" baseline="0" dirty="0" smtClean="0">
                          <a:solidFill>
                            <a:srgbClr val="FF0000"/>
                          </a:solidFill>
                        </a:rPr>
                        <a:t> file can then be distributed with the code</a:t>
                      </a:r>
                      <a:endParaRPr lang="en-GB" dirty="0" smtClean="0">
                        <a:solidFill>
                          <a:srgbClr val="FF0000"/>
                        </a:solidFill>
                      </a:endParaRPr>
                    </a:p>
                  </a:txBody>
                  <a:tcPr/>
                </a:tc>
                <a:extLst>
                  <a:ext uri="{0D108BD9-81ED-4DB2-BD59-A6C34878D82A}">
                    <a16:rowId xmlns:a16="http://schemas.microsoft.com/office/drawing/2014/main" val="22684918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err="1" smtClean="0">
                          <a:solidFill>
                            <a:schemeClr val="bg1">
                              <a:lumMod val="50000"/>
                            </a:schemeClr>
                          </a:solidFill>
                        </a:rPr>
                        <a:t>npm</a:t>
                      </a:r>
                      <a:r>
                        <a:rPr lang="en-GB" b="1" i="0" baseline="0" dirty="0" smtClean="0">
                          <a:solidFill>
                            <a:schemeClr val="bg1">
                              <a:lumMod val="50000"/>
                            </a:schemeClr>
                          </a:solidFill>
                        </a:rPr>
                        <a:t> install </a:t>
                      </a:r>
                      <a:r>
                        <a:rPr lang="en-GB" b="1" i="1" baseline="0" dirty="0" err="1" smtClean="0">
                          <a:solidFill>
                            <a:schemeClr val="bg1">
                              <a:lumMod val="50000"/>
                            </a:schemeClr>
                          </a:solidFill>
                        </a:rPr>
                        <a:t>modulename</a:t>
                      </a:r>
                      <a:r>
                        <a:rPr lang="en-GB" b="1" i="1" baseline="0" dirty="0" err="1" smtClean="0"/>
                        <a:t>@version</a:t>
                      </a:r>
                      <a:endParaRPr lang="en-GB" b="1" i="0" dirty="0" smtClean="0"/>
                    </a:p>
                  </a:txBody>
                  <a:tcPr anchor="ctr"/>
                </a:tc>
                <a:tc>
                  <a:txBody>
                    <a:bodyPr/>
                    <a:lstStyle/>
                    <a:p>
                      <a:r>
                        <a:rPr lang="en-GB" dirty="0" smtClean="0"/>
                        <a:t>Installs a specific (pinned)</a:t>
                      </a:r>
                      <a:r>
                        <a:rPr lang="en-GB" baseline="0" dirty="0" smtClean="0"/>
                        <a:t> version of a Node.js module</a:t>
                      </a:r>
                      <a:endParaRPr lang="en-GB" dirty="0" smtClean="0"/>
                    </a:p>
                  </a:txBody>
                  <a:tcPr/>
                </a:tc>
                <a:extLst>
                  <a:ext uri="{0D108BD9-81ED-4DB2-BD59-A6C34878D82A}">
                    <a16:rowId xmlns:a16="http://schemas.microsoft.com/office/drawing/2014/main" val="284710850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err="1" smtClean="0">
                          <a:solidFill>
                            <a:schemeClr val="bg1">
                              <a:lumMod val="50000"/>
                            </a:schemeClr>
                          </a:solidFill>
                        </a:rPr>
                        <a:t>npm</a:t>
                      </a:r>
                      <a:r>
                        <a:rPr lang="en-GB" b="1" i="0" baseline="0" dirty="0" smtClean="0">
                          <a:solidFill>
                            <a:schemeClr val="bg1">
                              <a:lumMod val="50000"/>
                            </a:schemeClr>
                          </a:solidFill>
                        </a:rPr>
                        <a:t> install </a:t>
                      </a:r>
                      <a:r>
                        <a:rPr lang="en-GB" b="1" i="0" baseline="0" dirty="0" smtClean="0">
                          <a:solidFill>
                            <a:schemeClr val="tx1"/>
                          </a:solidFill>
                        </a:rPr>
                        <a:t>–g </a:t>
                      </a:r>
                      <a:r>
                        <a:rPr lang="en-GB" b="1" i="1" baseline="0" dirty="0" err="1" smtClean="0">
                          <a:solidFill>
                            <a:schemeClr val="bg1">
                              <a:lumMod val="65000"/>
                            </a:schemeClr>
                          </a:solidFill>
                        </a:rPr>
                        <a:t>modulename</a:t>
                      </a:r>
                      <a:endParaRPr lang="en-GB" b="1" i="0" dirty="0" smtClean="0">
                        <a:solidFill>
                          <a:schemeClr val="bg1">
                            <a:lumMod val="65000"/>
                          </a:schemeClr>
                        </a:solidFill>
                      </a:endParaRPr>
                    </a:p>
                  </a:txBody>
                  <a:tcPr anchor="ctr"/>
                </a:tc>
                <a:tc>
                  <a:txBody>
                    <a:bodyPr/>
                    <a:lstStyle/>
                    <a:p>
                      <a:r>
                        <a:rPr lang="en-GB" b="1" baseline="0" dirty="0" smtClean="0"/>
                        <a:t>-g </a:t>
                      </a:r>
                      <a:r>
                        <a:rPr lang="en-GB" baseline="0" dirty="0" smtClean="0"/>
                        <a:t>to install globally, but perhaps just for packages with executable commands</a:t>
                      </a:r>
                      <a:endParaRPr lang="en-GB" dirty="0" smtClean="0"/>
                    </a:p>
                  </a:txBody>
                  <a:tcPr/>
                </a:tc>
                <a:extLst>
                  <a:ext uri="{0D108BD9-81ED-4DB2-BD59-A6C34878D82A}">
                    <a16:rowId xmlns:a16="http://schemas.microsoft.com/office/drawing/2014/main" val="2592604841"/>
                  </a:ext>
                </a:extLst>
              </a:tr>
              <a:tr h="370840">
                <a:tc gridSpan="2">
                  <a:txBody>
                    <a:bodyPr/>
                    <a:lstStyle/>
                    <a:p>
                      <a:r>
                        <a:rPr lang="en-GB" b="0" dirty="0" smtClean="0">
                          <a:solidFill>
                            <a:schemeClr val="bg1"/>
                          </a:solidFill>
                        </a:rPr>
                        <a:t>&lt;</a:t>
                      </a:r>
                      <a:r>
                        <a:rPr lang="en-GB" b="0" baseline="0" dirty="0" smtClean="0">
                          <a:solidFill>
                            <a:schemeClr val="bg1"/>
                          </a:solidFill>
                        </a:rPr>
                        <a:t> </a:t>
                      </a:r>
                      <a:r>
                        <a:rPr lang="en-GB" b="0" baseline="0" dirty="0" err="1" smtClean="0">
                          <a:solidFill>
                            <a:schemeClr val="bg1"/>
                          </a:solidFill>
                        </a:rPr>
                        <a:t>npm</a:t>
                      </a:r>
                      <a:r>
                        <a:rPr lang="en-GB" b="0" baseline="0" dirty="0" smtClean="0">
                          <a:solidFill>
                            <a:schemeClr val="bg1"/>
                          </a:solidFill>
                        </a:rPr>
                        <a:t> version 5</a:t>
                      </a:r>
                      <a:endParaRPr lang="en-GB" b="0" dirty="0">
                        <a:solidFill>
                          <a:schemeClr val="bg1"/>
                        </a:solidFill>
                      </a:endParaRPr>
                    </a:p>
                  </a:txBody>
                  <a:tcPr anchor="ctr">
                    <a:solidFill>
                      <a:schemeClr val="tx1"/>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txBody>
                  <a:tcPr/>
                </a:tc>
                <a:extLst>
                  <a:ext uri="{0D108BD9-81ED-4DB2-BD59-A6C34878D82A}">
                    <a16:rowId xmlns:a16="http://schemas.microsoft.com/office/drawing/2014/main" val="353148717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smtClean="0"/>
                        <a:t>npm</a:t>
                      </a:r>
                      <a:r>
                        <a:rPr lang="en-GB" b="1" dirty="0" smtClean="0"/>
                        <a:t> install  </a:t>
                      </a:r>
                      <a:r>
                        <a:rPr lang="en-GB" b="1" i="1" dirty="0" err="1" smtClean="0"/>
                        <a:t>modulename</a:t>
                      </a:r>
                      <a:endParaRPr lang="en-GB" b="1" i="1" dirty="0" smtClean="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Installs Node.js</a:t>
                      </a:r>
                      <a:r>
                        <a:rPr lang="en-GB" baseline="0" dirty="0" smtClean="0"/>
                        <a:t> module locally</a:t>
                      </a:r>
                      <a:endParaRPr lang="en-GB" dirty="0" smtClean="0"/>
                    </a:p>
                  </a:txBody>
                  <a:tcPr/>
                </a:tc>
                <a:extLst>
                  <a:ext uri="{0D108BD9-81ED-4DB2-BD59-A6C34878D82A}">
                    <a16:rowId xmlns:a16="http://schemas.microsoft.com/office/drawing/2014/main" val="2470397130"/>
                  </a:ext>
                </a:extLst>
              </a:tr>
              <a:tr h="370840">
                <a:tc>
                  <a:txBody>
                    <a:bodyPr/>
                    <a:lstStyle/>
                    <a:p>
                      <a:r>
                        <a:rPr lang="en-GB" b="1" dirty="0" err="1" smtClean="0">
                          <a:solidFill>
                            <a:schemeClr val="bg1">
                              <a:lumMod val="50000"/>
                            </a:schemeClr>
                          </a:solidFill>
                        </a:rPr>
                        <a:t>npm</a:t>
                      </a:r>
                      <a:r>
                        <a:rPr lang="en-GB" b="1" dirty="0" smtClean="0">
                          <a:solidFill>
                            <a:schemeClr val="bg1">
                              <a:lumMod val="50000"/>
                            </a:schemeClr>
                          </a:solidFill>
                        </a:rPr>
                        <a:t> install </a:t>
                      </a:r>
                      <a:r>
                        <a:rPr lang="en-GB" b="1" i="1" dirty="0" err="1" smtClean="0">
                          <a:solidFill>
                            <a:schemeClr val="bg1">
                              <a:lumMod val="50000"/>
                            </a:schemeClr>
                          </a:solidFill>
                        </a:rPr>
                        <a:t>modulename</a:t>
                      </a:r>
                      <a:r>
                        <a:rPr lang="en-GB" b="1" dirty="0" smtClean="0">
                          <a:solidFill>
                            <a:schemeClr val="bg1">
                              <a:lumMod val="50000"/>
                            </a:schemeClr>
                          </a:solidFill>
                        </a:rPr>
                        <a:t> </a:t>
                      </a:r>
                      <a:r>
                        <a:rPr lang="en-GB" b="1" dirty="0" smtClean="0"/>
                        <a:t>--save</a:t>
                      </a:r>
                      <a:endParaRPr lang="en-GB" b="1" dirty="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Add module</a:t>
                      </a:r>
                      <a:r>
                        <a:rPr lang="en-GB" baseline="0" dirty="0" smtClean="0"/>
                        <a:t> to </a:t>
                      </a:r>
                      <a:r>
                        <a:rPr lang="en-GB" b="1" baseline="0" dirty="0" err="1" smtClean="0"/>
                        <a:t>package.json</a:t>
                      </a:r>
                      <a:r>
                        <a:rPr lang="en-GB" b="0" baseline="0" dirty="0" smtClean="0"/>
                        <a:t> </a:t>
                      </a:r>
                      <a:r>
                        <a:rPr lang="en-GB" b="0" i="1" baseline="0" dirty="0" smtClean="0"/>
                        <a:t>dependencies</a:t>
                      </a:r>
                      <a:r>
                        <a:rPr lang="en-GB" b="0" baseline="0" dirty="0" smtClean="0"/>
                        <a:t/>
                      </a:r>
                      <a:br>
                        <a:rPr lang="en-GB" b="0" baseline="0" dirty="0" smtClean="0"/>
                      </a:br>
                      <a:r>
                        <a:rPr lang="en-GB" b="0" baseline="0" dirty="0" smtClean="0"/>
                        <a:t>Use </a:t>
                      </a:r>
                      <a:r>
                        <a:rPr lang="en-GB" b="1" baseline="0" dirty="0" smtClean="0"/>
                        <a:t>--save-dev </a:t>
                      </a:r>
                      <a:r>
                        <a:rPr lang="en-GB" b="0" baseline="0" dirty="0" smtClean="0"/>
                        <a:t>(or</a:t>
                      </a:r>
                      <a:r>
                        <a:rPr lang="en-GB" b="1" baseline="0" dirty="0" smtClean="0"/>
                        <a:t> –D</a:t>
                      </a:r>
                      <a:r>
                        <a:rPr lang="en-GB" b="0" baseline="0" dirty="0" smtClean="0"/>
                        <a:t>) if dependency is for development only (</a:t>
                      </a:r>
                      <a:r>
                        <a:rPr lang="en-GB" b="0" i="1" baseline="0" dirty="0" err="1" smtClean="0"/>
                        <a:t>devDependencies</a:t>
                      </a:r>
                      <a:r>
                        <a:rPr lang="en-GB" b="0" i="0" baseline="0" dirty="0" smtClean="0"/>
                        <a:t> in </a:t>
                      </a:r>
                      <a:r>
                        <a:rPr lang="en-GB" b="0" i="0" baseline="0" dirty="0" err="1" smtClean="0"/>
                        <a:t>package.json</a:t>
                      </a:r>
                      <a:r>
                        <a:rPr lang="en-GB" b="0" baseline="0" dirty="0" smtClean="0"/>
                        <a:t>). </a:t>
                      </a:r>
                      <a:endParaRPr lang="en-GB" b="0" u="none" dirty="0" smtClean="0">
                        <a:solidFill>
                          <a:srgbClr val="FF0000"/>
                        </a:solidFill>
                      </a:endParaRPr>
                    </a:p>
                  </a:txBody>
                  <a:tcPr/>
                </a:tc>
                <a:extLst>
                  <a:ext uri="{0D108BD9-81ED-4DB2-BD59-A6C34878D82A}">
                    <a16:rowId xmlns:a16="http://schemas.microsoft.com/office/drawing/2014/main" val="1217587275"/>
                  </a:ext>
                </a:extLst>
              </a:tr>
              <a:tr h="370840">
                <a:tc gridSpan="2">
                  <a:txBody>
                    <a:bodyPr/>
                    <a:lstStyle/>
                    <a:p>
                      <a:r>
                        <a:rPr lang="en-GB" b="0" dirty="0" smtClean="0">
                          <a:solidFill>
                            <a:schemeClr val="bg1"/>
                          </a:solidFill>
                        </a:rPr>
                        <a:t>&gt;=</a:t>
                      </a:r>
                      <a:r>
                        <a:rPr lang="en-GB" b="0" baseline="0" dirty="0" smtClean="0">
                          <a:solidFill>
                            <a:schemeClr val="bg1"/>
                          </a:solidFill>
                        </a:rPr>
                        <a:t> </a:t>
                      </a:r>
                      <a:r>
                        <a:rPr lang="en-GB" b="0" baseline="0" dirty="0" err="1" smtClean="0">
                          <a:solidFill>
                            <a:schemeClr val="bg1"/>
                          </a:solidFill>
                        </a:rPr>
                        <a:t>npm</a:t>
                      </a:r>
                      <a:r>
                        <a:rPr lang="en-GB" b="0" baseline="0" dirty="0" smtClean="0">
                          <a:solidFill>
                            <a:schemeClr val="bg1"/>
                          </a:solidFill>
                        </a:rPr>
                        <a:t> version 5</a:t>
                      </a:r>
                      <a:endParaRPr lang="en-GB" b="0" dirty="0">
                        <a:solidFill>
                          <a:schemeClr val="bg1"/>
                        </a:solidFill>
                      </a:endParaRPr>
                    </a:p>
                  </a:txBody>
                  <a:tcPr anchor="ctr">
                    <a:solidFill>
                      <a:schemeClr val="tx1"/>
                    </a:solidFill>
                  </a:tcPr>
                </a:tc>
                <a:tc hMerge="1">
                  <a:txBody>
                    <a:bodyPr/>
                    <a:lstStyle/>
                    <a:p>
                      <a:endParaRPr lang="en-GB" dirty="0" smtClean="0"/>
                    </a:p>
                  </a:txBody>
                  <a:tcPr/>
                </a:tc>
                <a:extLst>
                  <a:ext uri="{0D108BD9-81ED-4DB2-BD59-A6C34878D82A}">
                    <a16:rowId xmlns:a16="http://schemas.microsoft.com/office/drawing/2014/main" val="286535673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smtClean="0"/>
                        <a:t>npm</a:t>
                      </a:r>
                      <a:r>
                        <a:rPr lang="en-GB" b="1" dirty="0" smtClean="0"/>
                        <a:t> install  </a:t>
                      </a:r>
                      <a:r>
                        <a:rPr lang="en-GB" b="1" i="1" dirty="0" err="1" smtClean="0"/>
                        <a:t>modulename</a:t>
                      </a:r>
                      <a:endParaRPr lang="en-GB" b="1" i="1" dirty="0" smtClean="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Installs Node.js</a:t>
                      </a:r>
                      <a:r>
                        <a:rPr lang="en-GB" baseline="0" dirty="0" smtClean="0"/>
                        <a:t> module locally </a:t>
                      </a:r>
                      <a:r>
                        <a:rPr lang="en-GB" b="1" baseline="0" dirty="0" smtClean="0"/>
                        <a:t>and adds it to the </a:t>
                      </a:r>
                      <a:r>
                        <a:rPr lang="en-GB" b="1" baseline="0" dirty="0" err="1" smtClean="0"/>
                        <a:t>package.json</a:t>
                      </a:r>
                      <a:r>
                        <a:rPr lang="en-GB" b="1" baseline="0" dirty="0" smtClean="0"/>
                        <a:t> </a:t>
                      </a:r>
                      <a:r>
                        <a:rPr lang="en-GB" b="1" i="1" baseline="0" dirty="0" smtClean="0"/>
                        <a:t>dependencies</a:t>
                      </a:r>
                      <a:endParaRPr lang="en-GB" b="1" dirty="0" smtClean="0"/>
                    </a:p>
                  </a:txBody>
                  <a:tcPr/>
                </a:tc>
                <a:extLst>
                  <a:ext uri="{0D108BD9-81ED-4DB2-BD59-A6C34878D82A}">
                    <a16:rowId xmlns:a16="http://schemas.microsoft.com/office/drawing/2014/main" val="5055323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smtClean="0">
                          <a:solidFill>
                            <a:schemeClr val="bg1">
                              <a:lumMod val="50000"/>
                            </a:schemeClr>
                          </a:solidFill>
                        </a:rPr>
                        <a:t>npm</a:t>
                      </a:r>
                      <a:r>
                        <a:rPr lang="en-GB" b="1" dirty="0" smtClean="0">
                          <a:solidFill>
                            <a:schemeClr val="bg1">
                              <a:lumMod val="50000"/>
                            </a:schemeClr>
                          </a:solidFill>
                        </a:rPr>
                        <a:t> install </a:t>
                      </a:r>
                      <a:r>
                        <a:rPr lang="en-GB" b="1" i="1" dirty="0" err="1" smtClean="0">
                          <a:solidFill>
                            <a:schemeClr val="bg1">
                              <a:lumMod val="50000"/>
                            </a:schemeClr>
                          </a:solidFill>
                        </a:rPr>
                        <a:t>modulename</a:t>
                      </a:r>
                      <a:r>
                        <a:rPr lang="en-GB" b="1" dirty="0" smtClean="0">
                          <a:solidFill>
                            <a:schemeClr val="bg1">
                              <a:lumMod val="50000"/>
                            </a:schemeClr>
                          </a:solidFill>
                        </a:rPr>
                        <a:t> </a:t>
                      </a:r>
                      <a:r>
                        <a:rPr lang="en-GB" b="1" dirty="0" smtClean="0">
                          <a:solidFill>
                            <a:schemeClr val="tx1"/>
                          </a:solidFill>
                        </a:rPr>
                        <a:t>--</a:t>
                      </a:r>
                      <a:r>
                        <a:rPr lang="en-GB" b="1" dirty="0" smtClean="0"/>
                        <a:t>no-save</a:t>
                      </a:r>
                    </a:p>
                    <a:p>
                      <a:endParaRPr lang="en-GB" b="1" dirty="0"/>
                    </a:p>
                  </a:txBody>
                  <a:tcPr anchor="ctr"/>
                </a:tc>
                <a:tc>
                  <a:txBody>
                    <a:bodyPr/>
                    <a:lstStyle/>
                    <a:p>
                      <a:r>
                        <a:rPr lang="en-GB" i="0" baseline="0" dirty="0" smtClean="0"/>
                        <a:t>Don’t add as a dependency.</a:t>
                      </a:r>
                      <a:br>
                        <a:rPr lang="en-GB" i="0" baseline="0" dirty="0" smtClean="0"/>
                      </a:br>
                      <a:r>
                        <a:rPr lang="en-GB" b="0" i="0" baseline="0" dirty="0" smtClean="0"/>
                        <a:t>Or use </a:t>
                      </a:r>
                      <a:r>
                        <a:rPr lang="da-DK" b="1" i="1" baseline="0" dirty="0" smtClean="0"/>
                        <a:t>$ npm config set save false</a:t>
                      </a:r>
                      <a:r>
                        <a:rPr lang="da-DK" b="0" i="0" baseline="0" dirty="0" smtClean="0"/>
                        <a:t> then use the </a:t>
                      </a:r>
                      <a:r>
                        <a:rPr lang="da-DK" b="1" i="0" baseline="0" dirty="0" smtClean="0"/>
                        <a:t>--save</a:t>
                      </a:r>
                      <a:r>
                        <a:rPr lang="da-DK" b="0" i="0" baseline="0" dirty="0" smtClean="0"/>
                        <a:t> flag as above</a:t>
                      </a:r>
                      <a:endParaRPr lang="en-GB" b="0" i="1" dirty="0" smtClean="0"/>
                    </a:p>
                  </a:txBody>
                  <a:tcPr/>
                </a:tc>
                <a:extLst>
                  <a:ext uri="{0D108BD9-81ED-4DB2-BD59-A6C34878D82A}">
                    <a16:rowId xmlns:a16="http://schemas.microsoft.com/office/drawing/2014/main" val="821703221"/>
                  </a:ext>
                </a:extLst>
              </a:tr>
            </a:tbl>
          </a:graphicData>
        </a:graphic>
      </p:graphicFrame>
    </p:spTree>
    <p:extLst>
      <p:ext uri="{BB962C8B-B14F-4D97-AF65-F5344CB8AC3E}">
        <p14:creationId xmlns:p14="http://schemas.microsoft.com/office/powerpoint/2010/main" val="221296944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--save-dev</a:t>
            </a:r>
          </a:p>
        </p:txBody>
      </p:sp>
      <p:sp>
        <p:nvSpPr>
          <p:cNvPr id="3" name="Content Placeholder 2"/>
          <p:cNvSpPr>
            <a:spLocks noGrp="1"/>
          </p:cNvSpPr>
          <p:nvPr>
            <p:ph idx="1"/>
          </p:nvPr>
        </p:nvSpPr>
        <p:spPr>
          <a:xfrm>
            <a:off x="182880" y="697832"/>
            <a:ext cx="4682691" cy="5553775"/>
          </a:xfrm>
        </p:spPr>
        <p:txBody>
          <a:bodyPr/>
          <a:lstStyle/>
          <a:p>
            <a:r>
              <a:rPr lang="en-GB" b="1" dirty="0" smtClean="0"/>
              <a:t>--save </a:t>
            </a:r>
            <a:r>
              <a:rPr lang="en-GB" dirty="0" smtClean="0"/>
              <a:t>is used to save the dependencies (describe the package contents) for production</a:t>
            </a:r>
          </a:p>
          <a:p>
            <a:pPr lvl="1"/>
            <a:r>
              <a:rPr lang="en-GB" dirty="0" smtClean="0"/>
              <a:t>But, remember this flag is not required for </a:t>
            </a:r>
            <a:r>
              <a:rPr lang="en-GB" dirty="0" err="1" smtClean="0"/>
              <a:t>npm</a:t>
            </a:r>
            <a:r>
              <a:rPr lang="en-GB" dirty="0" smtClean="0"/>
              <a:t> version &gt;= 5</a:t>
            </a:r>
          </a:p>
          <a:p>
            <a:pPr lvl="1"/>
            <a:r>
              <a:rPr lang="en-GB" dirty="0" smtClean="0"/>
              <a:t>Any dependencies required to run the application should be stored this way</a:t>
            </a:r>
          </a:p>
          <a:p>
            <a:pPr lvl="1"/>
            <a:endParaRPr lang="en-GB" dirty="0" smtClean="0"/>
          </a:p>
          <a:p>
            <a:r>
              <a:rPr lang="en-GB" dirty="0" smtClean="0"/>
              <a:t>Whereas, </a:t>
            </a:r>
            <a:r>
              <a:rPr lang="en-GB" b="1" dirty="0" smtClean="0"/>
              <a:t>--save-dev</a:t>
            </a:r>
            <a:r>
              <a:rPr lang="en-GB" dirty="0" smtClean="0"/>
              <a:t> is used to save the dependencies required for development in </a:t>
            </a:r>
            <a:r>
              <a:rPr lang="en-GB" i="1" dirty="0" err="1" smtClean="0"/>
              <a:t>devDependencies</a:t>
            </a:r>
            <a:r>
              <a:rPr lang="en-GB" dirty="0" smtClean="0"/>
              <a:t>. These are not required for production e.g. a test suite like jasmine and other development tools</a:t>
            </a:r>
          </a:p>
          <a:p>
            <a:endParaRPr lang="en-GB" dirty="0"/>
          </a:p>
          <a:p>
            <a:r>
              <a:rPr lang="en-GB" dirty="0" smtClean="0"/>
              <a:t>In both cases, these dependencies are stored in the </a:t>
            </a:r>
            <a:r>
              <a:rPr lang="en-GB" dirty="0" err="1" smtClean="0"/>
              <a:t>package.json</a:t>
            </a:r>
            <a:r>
              <a:rPr lang="en-GB" dirty="0" smtClean="0"/>
              <a:t> file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5132372" y="1323473"/>
            <a:ext cx="3872062" cy="3416320"/>
          </a:xfrm>
          <a:prstGeom prst="rect">
            <a:avLst/>
          </a:prstGeom>
          <a:noFill/>
          <a:ln w="12700">
            <a:solidFill>
              <a:schemeClr val="tx1"/>
            </a:solidFill>
          </a:ln>
        </p:spPr>
        <p:txBody>
          <a:bodyPr wrap="square" rtlCol="0">
            <a:spAutoFit/>
          </a:bodyPr>
          <a:lstStyle/>
          <a:p>
            <a:r>
              <a:rPr lang="en-GB" dirty="0" smtClean="0"/>
              <a:t>…..</a:t>
            </a:r>
            <a:br>
              <a:rPr lang="en-GB" dirty="0" smtClean="0"/>
            </a:br>
            <a:r>
              <a:rPr lang="en-GB" dirty="0" smtClean="0"/>
              <a:t>"</a:t>
            </a:r>
            <a:r>
              <a:rPr lang="en-GB" dirty="0"/>
              <a:t>main": </a:t>
            </a:r>
            <a:r>
              <a:rPr lang="en-GB" dirty="0" smtClean="0"/>
              <a:t>“app.js</a:t>
            </a:r>
            <a:r>
              <a:rPr lang="en-GB" dirty="0"/>
              <a:t>",  </a:t>
            </a:r>
            <a:r>
              <a:rPr lang="en-GB" dirty="0" smtClean="0"/>
              <a:t/>
            </a:r>
            <a:br>
              <a:rPr lang="en-GB" dirty="0" smtClean="0"/>
            </a:br>
            <a:r>
              <a:rPr lang="en-GB" dirty="0" smtClean="0"/>
              <a:t>"</a:t>
            </a:r>
            <a:r>
              <a:rPr lang="en-GB" b="1" dirty="0"/>
              <a:t>dependencies</a:t>
            </a:r>
            <a:r>
              <a:rPr lang="en-GB" dirty="0"/>
              <a:t>": </a:t>
            </a:r>
            <a:r>
              <a:rPr lang="en-GB" dirty="0" smtClean="0"/>
              <a:t>{</a:t>
            </a:r>
            <a:br>
              <a:rPr lang="en-GB" dirty="0" smtClean="0"/>
            </a:br>
            <a:r>
              <a:rPr lang="en-GB" dirty="0" smtClean="0"/>
              <a:t>    "</a:t>
            </a:r>
            <a:r>
              <a:rPr lang="en-GB" dirty="0"/>
              <a:t>formidable": "^1.2.1</a:t>
            </a:r>
            <a:r>
              <a:rPr lang="en-GB" dirty="0" smtClean="0"/>
              <a:t>"</a:t>
            </a:r>
            <a:br>
              <a:rPr lang="en-GB" dirty="0" smtClean="0"/>
            </a:br>
            <a:r>
              <a:rPr lang="en-GB" dirty="0" smtClean="0"/>
              <a:t>},  </a:t>
            </a:r>
            <a:br>
              <a:rPr lang="en-GB" dirty="0" smtClean="0"/>
            </a:br>
            <a:r>
              <a:rPr lang="en-GB" dirty="0" smtClean="0"/>
              <a:t>"</a:t>
            </a:r>
            <a:r>
              <a:rPr lang="en-GB" b="1" dirty="0" err="1"/>
              <a:t>devDependencies</a:t>
            </a:r>
            <a:r>
              <a:rPr lang="en-GB" dirty="0"/>
              <a:t>": </a:t>
            </a:r>
            <a:r>
              <a:rPr lang="en-GB" dirty="0" smtClean="0"/>
              <a:t>{</a:t>
            </a:r>
            <a:br>
              <a:rPr lang="en-GB" dirty="0" smtClean="0"/>
            </a:br>
            <a:r>
              <a:rPr lang="en-GB" dirty="0" smtClean="0"/>
              <a:t>    </a:t>
            </a:r>
            <a:r>
              <a:rPr lang="en-GB" dirty="0"/>
              <a:t>"@types/node": "^12.12.14</a:t>
            </a:r>
            <a:r>
              <a:rPr lang="en-GB" dirty="0" smtClean="0"/>
              <a:t>",</a:t>
            </a:r>
            <a:br>
              <a:rPr lang="en-GB" dirty="0" smtClean="0"/>
            </a:br>
            <a:r>
              <a:rPr lang="en-GB" dirty="0" smtClean="0"/>
              <a:t>    </a:t>
            </a:r>
            <a:r>
              <a:rPr lang="en-GB" dirty="0"/>
              <a:t>"</a:t>
            </a:r>
            <a:r>
              <a:rPr lang="en-GB" dirty="0" err="1"/>
              <a:t>ts</a:t>
            </a:r>
            <a:r>
              <a:rPr lang="en-GB" dirty="0"/>
              <a:t>-node": "^8.5.4</a:t>
            </a:r>
            <a:r>
              <a:rPr lang="en-GB" dirty="0" smtClean="0"/>
              <a:t>",</a:t>
            </a:r>
            <a:br>
              <a:rPr lang="en-GB" dirty="0" smtClean="0"/>
            </a:br>
            <a:r>
              <a:rPr lang="en-GB" dirty="0" smtClean="0"/>
              <a:t>    </a:t>
            </a:r>
            <a:r>
              <a:rPr lang="en-GB" dirty="0"/>
              <a:t>"typescript": "^</a:t>
            </a:r>
            <a:r>
              <a:rPr lang="en-GB" dirty="0" smtClean="0"/>
              <a:t>3.7.3“, </a:t>
            </a:r>
            <a:br>
              <a:rPr lang="en-GB" dirty="0" smtClean="0"/>
            </a:br>
            <a:r>
              <a:rPr lang="en-GB" dirty="0" smtClean="0"/>
              <a:t>    </a:t>
            </a:r>
            <a:r>
              <a:rPr lang="en-GB" dirty="0"/>
              <a:t>"@types/formidable": "^1.0.31",</a:t>
            </a:r>
            <a:br>
              <a:rPr lang="en-GB" dirty="0"/>
            </a:br>
            <a:r>
              <a:rPr lang="en-GB" dirty="0" smtClean="0"/>
              <a:t>},</a:t>
            </a:r>
          </a:p>
          <a:p>
            <a:r>
              <a:rPr lang="en-GB" dirty="0" smtClean="0"/>
              <a:t>…..</a:t>
            </a:r>
            <a:endParaRPr lang="en-GB" dirty="0"/>
          </a:p>
        </p:txBody>
      </p:sp>
      <p:sp>
        <p:nvSpPr>
          <p:cNvPr id="7" name="TextBox 6"/>
          <p:cNvSpPr txBox="1"/>
          <p:nvPr/>
        </p:nvSpPr>
        <p:spPr>
          <a:xfrm>
            <a:off x="5132372" y="967337"/>
            <a:ext cx="1646605" cy="369332"/>
          </a:xfrm>
          <a:prstGeom prst="rect">
            <a:avLst/>
          </a:prstGeom>
          <a:noFill/>
        </p:spPr>
        <p:txBody>
          <a:bodyPr wrap="none" rtlCol="0">
            <a:spAutoFit/>
          </a:bodyPr>
          <a:lstStyle/>
          <a:p>
            <a:r>
              <a:rPr lang="en-GB" b="1" u="sng" dirty="0" err="1" smtClean="0"/>
              <a:t>package.json</a:t>
            </a:r>
            <a:endParaRPr lang="en-GB" b="1" u="sng" dirty="0"/>
          </a:p>
        </p:txBody>
      </p:sp>
      <p:sp>
        <p:nvSpPr>
          <p:cNvPr id="5" name="Left Brace 4"/>
          <p:cNvSpPr/>
          <p:nvPr/>
        </p:nvSpPr>
        <p:spPr bwMode="auto">
          <a:xfrm>
            <a:off x="4928135" y="1920240"/>
            <a:ext cx="120316" cy="832585"/>
          </a:xfrm>
          <a:prstGeom prst="lef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Left Brace 7"/>
          <p:cNvSpPr/>
          <p:nvPr/>
        </p:nvSpPr>
        <p:spPr bwMode="auto">
          <a:xfrm>
            <a:off x="4938813" y="2871536"/>
            <a:ext cx="109638" cy="1233639"/>
          </a:xfrm>
          <a:prstGeom prst="lef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10" name="Curved Connector 9"/>
          <p:cNvCxnSpPr/>
          <p:nvPr/>
        </p:nvCxnSpPr>
        <p:spPr bwMode="auto">
          <a:xfrm rot="16200000" flipH="1">
            <a:off x="4326556" y="1852863"/>
            <a:ext cx="563078" cy="399448"/>
          </a:xfrm>
          <a:prstGeom prst="curvedConnector3">
            <a:avLst>
              <a:gd name="adj1" fmla="val 96154"/>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Curved Connector 11"/>
          <p:cNvCxnSpPr/>
          <p:nvPr/>
        </p:nvCxnSpPr>
        <p:spPr bwMode="auto">
          <a:xfrm flipV="1">
            <a:off x="4408371" y="3488355"/>
            <a:ext cx="446521" cy="202933"/>
          </a:xfrm>
          <a:prstGeom prst="curvedConnector3">
            <a:avLst>
              <a:gd name="adj1" fmla="val 5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6"/>
          <p:cNvSpPr txBox="1">
            <a:spLocks noChangeArrowheads="1"/>
          </p:cNvSpPr>
          <p:nvPr/>
        </p:nvSpPr>
        <p:spPr bwMode="auto">
          <a:xfrm>
            <a:off x="607514" y="3178746"/>
            <a:ext cx="3014796" cy="3693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a:t>
            </a:r>
            <a:r>
              <a:rPr kumimoji="0" lang="en-GB" altLang="en-US" sz="1800" dirty="0" smtClean="0">
                <a:solidFill>
                  <a:schemeClr val="accent5">
                    <a:lumMod val="50000"/>
                  </a:schemeClr>
                </a:solidFill>
              </a:rPr>
              <a:t>install </a:t>
            </a:r>
            <a:r>
              <a:rPr kumimoji="0" lang="en-GB" altLang="en-US" sz="1800" i="1" dirty="0" err="1" smtClean="0">
                <a:solidFill>
                  <a:schemeClr val="accent5">
                    <a:lumMod val="50000"/>
                  </a:schemeClr>
                </a:solidFill>
              </a:rPr>
              <a:t>modulename</a:t>
            </a:r>
            <a:endParaRPr kumimoji="0" lang="en-GB" altLang="en-US" sz="1800" b="0" dirty="0" smtClean="0">
              <a:solidFill>
                <a:schemeClr val="bg1"/>
              </a:solidFill>
            </a:endParaRPr>
          </a:p>
        </p:txBody>
      </p:sp>
      <p:sp>
        <p:nvSpPr>
          <p:cNvPr id="13" name="TextBox 6"/>
          <p:cNvSpPr txBox="1">
            <a:spLocks noChangeArrowheads="1"/>
          </p:cNvSpPr>
          <p:nvPr/>
        </p:nvSpPr>
        <p:spPr bwMode="auto">
          <a:xfrm>
            <a:off x="607514" y="5447283"/>
            <a:ext cx="4147368" cy="3693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smtClean="0">
                <a:solidFill>
                  <a:schemeClr val="accent5">
                    <a:lumMod val="50000"/>
                  </a:schemeClr>
                </a:solidFill>
              </a:rPr>
              <a:t>$ </a:t>
            </a:r>
            <a:r>
              <a:rPr kumimoji="0" lang="en-GB" altLang="en-US" sz="1800" dirty="0" err="1" smtClean="0">
                <a:solidFill>
                  <a:schemeClr val="accent5">
                    <a:lumMod val="50000"/>
                  </a:schemeClr>
                </a:solidFill>
              </a:rPr>
              <a:t>npm</a:t>
            </a:r>
            <a:r>
              <a:rPr kumimoji="0" lang="en-GB" altLang="en-US" sz="1800" dirty="0" smtClean="0">
                <a:solidFill>
                  <a:schemeClr val="accent5">
                    <a:lumMod val="50000"/>
                  </a:schemeClr>
                </a:solidFill>
              </a:rPr>
              <a:t> install </a:t>
            </a:r>
            <a:r>
              <a:rPr kumimoji="0" lang="en-GB" altLang="en-US" sz="1800" b="1" dirty="0" smtClean="0">
                <a:solidFill>
                  <a:srgbClr val="FF0000"/>
                </a:solidFill>
              </a:rPr>
              <a:t>--save-dev  </a:t>
            </a:r>
            <a:r>
              <a:rPr kumimoji="0" lang="en-GB" altLang="en-US" sz="1800" i="1" dirty="0" err="1" smtClean="0">
                <a:solidFill>
                  <a:schemeClr val="accent5">
                    <a:lumMod val="50000"/>
                  </a:schemeClr>
                </a:solidFill>
              </a:rPr>
              <a:t>modulename</a:t>
            </a:r>
            <a:endParaRPr kumimoji="0" lang="en-GB" altLang="en-US" sz="1800" b="0" dirty="0" smtClean="0">
              <a:solidFill>
                <a:schemeClr val="bg1"/>
              </a:solidFill>
            </a:endParaRPr>
          </a:p>
        </p:txBody>
      </p:sp>
      <p:sp>
        <p:nvSpPr>
          <p:cNvPr id="14" name="TextBox 13"/>
          <p:cNvSpPr txBox="1"/>
          <p:nvPr/>
        </p:nvSpPr>
        <p:spPr>
          <a:xfrm>
            <a:off x="5467149" y="5302650"/>
            <a:ext cx="3429144" cy="646331"/>
          </a:xfrm>
          <a:prstGeom prst="rect">
            <a:avLst/>
          </a:prstGeom>
          <a:solidFill>
            <a:schemeClr val="bg1"/>
          </a:solidFill>
        </p:spPr>
        <p:txBody>
          <a:bodyPr wrap="none" rtlCol="0">
            <a:spAutoFit/>
          </a:bodyPr>
          <a:lstStyle/>
          <a:p>
            <a:r>
              <a:rPr lang="en-GB" dirty="0" smtClean="0"/>
              <a:t>“</a:t>
            </a:r>
            <a:r>
              <a:rPr lang="en-GB" dirty="0" err="1"/>
              <a:t>i</a:t>
            </a:r>
            <a:r>
              <a:rPr lang="en-GB" dirty="0" smtClean="0"/>
              <a:t>” is shorthand for install e.g.</a:t>
            </a:r>
            <a:br>
              <a:rPr lang="en-GB" dirty="0" smtClean="0"/>
            </a:br>
            <a:r>
              <a:rPr lang="en-GB" dirty="0" smtClean="0"/>
              <a:t>$</a:t>
            </a:r>
            <a:r>
              <a:rPr lang="en-GB" dirty="0" err="1" smtClean="0"/>
              <a:t>npm</a:t>
            </a:r>
            <a:r>
              <a:rPr lang="en-GB" dirty="0" smtClean="0"/>
              <a:t> </a:t>
            </a:r>
            <a:r>
              <a:rPr lang="en-GB" dirty="0" err="1" smtClean="0">
                <a:solidFill>
                  <a:srgbClr val="FF0000"/>
                </a:solidFill>
              </a:rPr>
              <a:t>i</a:t>
            </a:r>
            <a:r>
              <a:rPr lang="en-GB" dirty="0" smtClean="0"/>
              <a:t> --save-dev </a:t>
            </a:r>
            <a:r>
              <a:rPr lang="en-GB" i="1" dirty="0" err="1" smtClean="0"/>
              <a:t>modulename</a:t>
            </a:r>
            <a:endParaRPr lang="en-GB" i="1" dirty="0"/>
          </a:p>
        </p:txBody>
      </p:sp>
    </p:spTree>
    <p:extLst>
      <p:ext uri="{BB962C8B-B14F-4D97-AF65-F5344CB8AC3E}">
        <p14:creationId xmlns:p14="http://schemas.microsoft.com/office/powerpoint/2010/main" val="358802822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p:txBody>
          <a:bodyPr/>
          <a:lstStyle/>
          <a:p>
            <a:r>
              <a:rPr lang="en-GB" dirty="0" smtClean="0"/>
              <a:t>You can switch a package between “production” and “development”, by just installing it again </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6"/>
          <p:cNvSpPr txBox="1">
            <a:spLocks noChangeArrowheads="1"/>
          </p:cNvSpPr>
          <p:nvPr/>
        </p:nvSpPr>
        <p:spPr bwMode="auto">
          <a:xfrm>
            <a:off x="811247" y="2804877"/>
            <a:ext cx="7908925"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a:t>
            </a:r>
            <a:r>
              <a:rPr kumimoji="0" lang="en-GB" altLang="en-US" sz="1800" dirty="0" err="1">
                <a:solidFill>
                  <a:schemeClr val="accent5">
                    <a:lumMod val="50000"/>
                  </a:schemeClr>
                </a:solidFill>
              </a:rPr>
              <a:t>npm</a:t>
            </a:r>
            <a:r>
              <a:rPr kumimoji="0" lang="en-GB" altLang="en-US" sz="1800" dirty="0">
                <a:solidFill>
                  <a:schemeClr val="accent5">
                    <a:lumMod val="50000"/>
                  </a:schemeClr>
                </a:solidFill>
              </a:rPr>
              <a:t> </a:t>
            </a:r>
            <a:r>
              <a:rPr kumimoji="0" lang="en-GB" altLang="en-US" sz="1800" dirty="0" smtClean="0">
                <a:solidFill>
                  <a:schemeClr val="accent5">
                    <a:lumMod val="50000"/>
                  </a:schemeClr>
                </a:solidFill>
              </a:rPr>
              <a:t>install </a:t>
            </a:r>
            <a:r>
              <a:rPr kumimoji="0" lang="en-GB" altLang="en-US" sz="1800" i="1" dirty="0" err="1" smtClean="0">
                <a:solidFill>
                  <a:schemeClr val="accent5">
                    <a:lumMod val="50000"/>
                  </a:schemeClr>
                </a:solidFill>
              </a:rPr>
              <a:t>modulename</a:t>
            </a:r>
            <a:r>
              <a:rPr kumimoji="0" lang="en-GB" altLang="en-US" sz="1800" i="1" dirty="0" smtClean="0">
                <a:solidFill>
                  <a:schemeClr val="accent5">
                    <a:lumMod val="50000"/>
                  </a:schemeClr>
                </a:solidFill>
              </a:rPr>
              <a:t>                          </a:t>
            </a:r>
            <a:r>
              <a:rPr kumimoji="0" lang="en-GB" altLang="en-US" sz="1800" dirty="0" smtClean="0">
                <a:solidFill>
                  <a:schemeClr val="bg1"/>
                </a:solidFill>
                <a:sym typeface="Wingdings" panose="05000000000000000000" pitchFamily="2" charset="2"/>
              </a:rPr>
              <a:t> Production</a:t>
            </a:r>
            <a:r>
              <a:rPr kumimoji="0" lang="en-GB" altLang="en-US" sz="1800" dirty="0" smtClean="0">
                <a:solidFill>
                  <a:schemeClr val="accent5">
                    <a:lumMod val="50000"/>
                  </a:schemeClr>
                </a:solidFill>
              </a:rPr>
              <a:t/>
            </a:r>
            <a:br>
              <a:rPr kumimoji="0" lang="en-GB" altLang="en-US" sz="1800" dirty="0" smtClean="0">
                <a:solidFill>
                  <a:schemeClr val="accent5">
                    <a:lumMod val="50000"/>
                  </a:schemeClr>
                </a:solidFill>
              </a:rPr>
            </a:br>
            <a:r>
              <a:rPr kumimoji="0" lang="en-GB" altLang="en-US" sz="1800" dirty="0" smtClean="0">
                <a:solidFill>
                  <a:schemeClr val="accent5">
                    <a:lumMod val="50000"/>
                  </a:schemeClr>
                </a:solidFill>
              </a:rPr>
              <a:t>$ </a:t>
            </a:r>
            <a:r>
              <a:rPr kumimoji="0" lang="en-GB" altLang="en-US" sz="1800" dirty="0" err="1" smtClean="0">
                <a:solidFill>
                  <a:schemeClr val="accent5">
                    <a:lumMod val="50000"/>
                  </a:schemeClr>
                </a:solidFill>
              </a:rPr>
              <a:t>npm</a:t>
            </a:r>
            <a:r>
              <a:rPr kumimoji="0" lang="en-GB" altLang="en-US" sz="1800" dirty="0" smtClean="0">
                <a:solidFill>
                  <a:schemeClr val="accent5">
                    <a:lumMod val="50000"/>
                  </a:schemeClr>
                </a:solidFill>
              </a:rPr>
              <a:t> install --save-dev  </a:t>
            </a:r>
            <a:r>
              <a:rPr kumimoji="0" lang="en-GB" altLang="en-US" sz="1800" i="1" dirty="0" err="1" smtClean="0">
                <a:solidFill>
                  <a:schemeClr val="accent5">
                    <a:lumMod val="50000"/>
                  </a:schemeClr>
                </a:solidFill>
              </a:rPr>
              <a:t>modulename</a:t>
            </a:r>
            <a:r>
              <a:rPr kumimoji="0" lang="en-GB" altLang="en-US" sz="1800" i="1" dirty="0" smtClean="0">
                <a:solidFill>
                  <a:schemeClr val="accent5">
                    <a:lumMod val="50000"/>
                  </a:schemeClr>
                </a:solidFill>
              </a:rPr>
              <a:t>       </a:t>
            </a:r>
            <a:r>
              <a:rPr kumimoji="0" lang="en-GB" altLang="en-US" sz="1800" dirty="0" smtClean="0">
                <a:solidFill>
                  <a:schemeClr val="bg1"/>
                </a:solidFill>
                <a:sym typeface="Wingdings" panose="05000000000000000000" pitchFamily="2" charset="2"/>
              </a:rPr>
              <a:t> Development</a:t>
            </a:r>
            <a:endParaRPr kumimoji="0" lang="en-GB" altLang="en-US" sz="1800" b="0" dirty="0" smtClean="0">
              <a:solidFill>
                <a:schemeClr val="bg1"/>
              </a:solidFill>
            </a:endParaRPr>
          </a:p>
        </p:txBody>
      </p:sp>
    </p:spTree>
    <p:extLst>
      <p:ext uri="{BB962C8B-B14F-4D97-AF65-F5344CB8AC3E}">
        <p14:creationId xmlns:p14="http://schemas.microsoft.com/office/powerpoint/2010/main" val="185264792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GIT</a:t>
            </a:r>
            <a:endParaRPr lang="en-GB" dirty="0"/>
          </a:p>
        </p:txBody>
      </p:sp>
      <p:sp>
        <p:nvSpPr>
          <p:cNvPr id="3" name="Content Placeholder 2"/>
          <p:cNvSpPr>
            <a:spLocks noGrp="1"/>
          </p:cNvSpPr>
          <p:nvPr>
            <p:ph idx="1"/>
          </p:nvPr>
        </p:nvSpPr>
        <p:spPr>
          <a:xfrm>
            <a:off x="601579" y="1724025"/>
            <a:ext cx="8037095" cy="4114800"/>
          </a:xfrm>
        </p:spPr>
        <p:txBody>
          <a:bodyPr/>
          <a:lstStyle/>
          <a:p>
            <a:r>
              <a:rPr lang="nb-NO" dirty="0" smtClean="0"/>
              <a:t>You can also install a module that is in development from Git, as a .tar file, etc.</a:t>
            </a:r>
          </a:p>
          <a:p>
            <a:endParaRPr lang="nb-NO" dirty="0"/>
          </a:p>
          <a:p>
            <a:r>
              <a:rPr lang="nb-NO" dirty="0" smtClean="0"/>
              <a:t>Example: Installing from a Git repository</a:t>
            </a:r>
            <a:br>
              <a:rPr lang="nb-NO" dirty="0" smtClean="0"/>
            </a:br>
            <a:r>
              <a:rPr lang="nb-NO" dirty="0" smtClean="0"/>
              <a:t/>
            </a:r>
            <a:br>
              <a:rPr lang="nb-NO" dirty="0" smtClean="0"/>
            </a:br>
            <a:r>
              <a:rPr lang="nb-NO" b="1" i="1" dirty="0" smtClean="0"/>
              <a:t>$ </a:t>
            </a:r>
            <a:r>
              <a:rPr lang="nb-NO" b="1" i="1" dirty="0"/>
              <a:t>npm install git+ssh://user@hostname:project.git#tag </a:t>
            </a:r>
            <a:r>
              <a:rPr lang="nb-NO" b="1" i="1" dirty="0" smtClean="0"/>
              <a:t>--save</a:t>
            </a:r>
            <a:br>
              <a:rPr lang="nb-NO" b="1" i="1" dirty="0" smtClean="0"/>
            </a:br>
            <a:r>
              <a:rPr lang="nb-NO" b="1" i="1" dirty="0"/>
              <a:t>$ npm install git://github.com/Marak/colors.js#v0.6.0</a:t>
            </a:r>
            <a:endParaRPr lang="nb-NO" b="1" i="1" dirty="0" smtClean="0"/>
          </a:p>
          <a:p>
            <a:pPr marL="0" indent="0">
              <a:buNone/>
            </a:pPr>
            <a:r>
              <a:rPr lang="nb-NO" b="1" i="1" dirty="0" smtClean="0"/>
              <a:t> </a:t>
            </a:r>
          </a:p>
          <a:p>
            <a:r>
              <a:rPr lang="nb-NO" dirty="0" smtClean="0"/>
              <a:t>We will not explore this any further!!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93889649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15591"/>
          </a:xfrm>
        </p:spPr>
        <p:txBody>
          <a:bodyPr/>
          <a:lstStyle/>
          <a:p>
            <a:r>
              <a:rPr lang="en-GB" dirty="0" smtClean="0"/>
              <a:t>Exercise: Create “</a:t>
            </a:r>
            <a:r>
              <a:rPr lang="en-GB" dirty="0" err="1" smtClean="0"/>
              <a:t>package.json</a:t>
            </a:r>
            <a:r>
              <a:rPr lang="en-GB" dirty="0" smtClean="0"/>
              <a:t>”</a:t>
            </a:r>
            <a:endParaRPr lang="en-GB" dirty="0"/>
          </a:p>
        </p:txBody>
      </p:sp>
      <p:sp>
        <p:nvSpPr>
          <p:cNvPr id="3" name="Content Placeholder 2"/>
          <p:cNvSpPr>
            <a:spLocks noGrp="1"/>
          </p:cNvSpPr>
          <p:nvPr>
            <p:ph idx="1"/>
          </p:nvPr>
        </p:nvSpPr>
        <p:spPr>
          <a:xfrm>
            <a:off x="79376" y="844550"/>
            <a:ext cx="3527736" cy="4994275"/>
          </a:xfrm>
        </p:spPr>
        <p:txBody>
          <a:bodyPr/>
          <a:lstStyle/>
          <a:p>
            <a:r>
              <a:rPr lang="en-GB" dirty="0" smtClean="0"/>
              <a:t>Create a new directory</a:t>
            </a:r>
          </a:p>
          <a:p>
            <a:r>
              <a:rPr lang="en-GB" dirty="0" smtClean="0"/>
              <a:t>Use the </a:t>
            </a:r>
            <a:r>
              <a:rPr lang="en-GB" i="1" dirty="0" err="1" smtClean="0">
                <a:solidFill>
                  <a:srgbClr val="FF0000"/>
                </a:solidFill>
              </a:rPr>
              <a:t>npm</a:t>
            </a:r>
            <a:r>
              <a:rPr lang="en-GB" i="1" dirty="0" smtClean="0">
                <a:solidFill>
                  <a:srgbClr val="FF0000"/>
                </a:solidFill>
              </a:rPr>
              <a:t> </a:t>
            </a:r>
            <a:r>
              <a:rPr lang="en-GB" i="1" dirty="0" err="1" smtClean="0">
                <a:solidFill>
                  <a:srgbClr val="FF0000"/>
                </a:solidFill>
              </a:rPr>
              <a:t>init</a:t>
            </a:r>
            <a:r>
              <a:rPr lang="en-GB" i="1" dirty="0" smtClean="0">
                <a:solidFill>
                  <a:srgbClr val="FF0000"/>
                </a:solidFill>
              </a:rPr>
              <a:t> --yes </a:t>
            </a:r>
            <a:r>
              <a:rPr lang="en-GB" dirty="0" smtClean="0"/>
              <a:t>command </a:t>
            </a:r>
            <a:br>
              <a:rPr lang="en-GB" dirty="0" smtClean="0"/>
            </a:br>
            <a:r>
              <a:rPr lang="en-GB" sz="1600" dirty="0" smtClean="0"/>
              <a:t>(the --yes option means we can avoid answering a set of questions)</a:t>
            </a:r>
          </a:p>
          <a:p>
            <a:r>
              <a:rPr lang="en-GB" dirty="0" smtClean="0"/>
              <a:t>A </a:t>
            </a:r>
            <a:r>
              <a:rPr lang="en-GB" i="1" dirty="0" err="1" smtClean="0"/>
              <a:t>package.json</a:t>
            </a:r>
            <a:r>
              <a:rPr lang="en-GB" dirty="0" smtClean="0"/>
              <a:t> file should have been created</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3701055" y="615591"/>
            <a:ext cx="5377560" cy="6186309"/>
          </a:xfrm>
          <a:prstGeom prst="rect">
            <a:avLst/>
          </a:prstGeom>
          <a:solidFill>
            <a:srgbClr val="000000"/>
          </a:solidFill>
        </p:spPr>
        <p:txBody>
          <a:bodyPr wrap="square" rtlCol="0">
            <a:spAutoFit/>
          </a:bodyPr>
          <a:lstStyle/>
          <a:p>
            <a:r>
              <a:rPr lang="en-GB" dirty="0" smtClean="0">
                <a:solidFill>
                  <a:schemeClr val="bg1"/>
                </a:solidFill>
              </a:rPr>
              <a:t>$ </a:t>
            </a:r>
            <a:r>
              <a:rPr lang="en-GB" dirty="0">
                <a:solidFill>
                  <a:schemeClr val="accent1">
                    <a:lumMod val="50000"/>
                  </a:schemeClr>
                </a:solidFill>
              </a:rPr>
              <a:t>cd </a:t>
            </a:r>
            <a:r>
              <a:rPr lang="en-GB" dirty="0" err="1" smtClean="0">
                <a:solidFill>
                  <a:schemeClr val="accent1">
                    <a:lumMod val="50000"/>
                  </a:schemeClr>
                </a:solidFill>
              </a:rPr>
              <a:t>nodetest</a:t>
            </a:r>
            <a:endParaRPr lang="en-GB" dirty="0">
              <a:solidFill>
                <a:schemeClr val="accent1">
                  <a:lumMod val="50000"/>
                </a:schemeClr>
              </a:solidFill>
            </a:endParaRPr>
          </a:p>
          <a:p>
            <a:r>
              <a:rPr lang="en-GB" dirty="0" smtClean="0">
                <a:solidFill>
                  <a:schemeClr val="bg1"/>
                </a:solidFill>
              </a:rPr>
              <a:t>$ </a:t>
            </a:r>
            <a:r>
              <a:rPr lang="en-GB" dirty="0" err="1">
                <a:solidFill>
                  <a:schemeClr val="bg1"/>
                </a:solidFill>
              </a:rPr>
              <a:t>npm</a:t>
            </a:r>
            <a:r>
              <a:rPr lang="en-GB" dirty="0">
                <a:solidFill>
                  <a:schemeClr val="bg1"/>
                </a:solidFill>
              </a:rPr>
              <a:t> </a:t>
            </a:r>
            <a:r>
              <a:rPr lang="en-GB" dirty="0" err="1">
                <a:solidFill>
                  <a:schemeClr val="bg1"/>
                </a:solidFill>
              </a:rPr>
              <a:t>init</a:t>
            </a:r>
            <a:r>
              <a:rPr lang="en-GB" dirty="0">
                <a:solidFill>
                  <a:schemeClr val="bg1"/>
                </a:solidFill>
              </a:rPr>
              <a:t> --yes</a:t>
            </a:r>
          </a:p>
          <a:p>
            <a:r>
              <a:rPr lang="en-GB" dirty="0">
                <a:solidFill>
                  <a:schemeClr val="bg1"/>
                </a:solidFill>
              </a:rPr>
              <a:t>Wrote to </a:t>
            </a:r>
            <a:r>
              <a:rPr lang="en-GB" dirty="0" smtClean="0">
                <a:solidFill>
                  <a:schemeClr val="bg1"/>
                </a:solidFill>
              </a:rPr>
              <a:t>….</a:t>
            </a:r>
            <a:r>
              <a:rPr lang="en-GB" dirty="0" err="1" smtClean="0">
                <a:solidFill>
                  <a:schemeClr val="bg1"/>
                </a:solidFill>
              </a:rPr>
              <a:t>nodetest</a:t>
            </a:r>
            <a:r>
              <a:rPr lang="en-GB" dirty="0" smtClean="0">
                <a:solidFill>
                  <a:schemeClr val="bg1"/>
                </a:solidFill>
              </a:rPr>
              <a:t>\</a:t>
            </a:r>
            <a:r>
              <a:rPr lang="en-GB" dirty="0" err="1" smtClean="0">
                <a:solidFill>
                  <a:schemeClr val="bg1"/>
                </a:solidFill>
              </a:rPr>
              <a:t>package.json</a:t>
            </a:r>
            <a:r>
              <a:rPr lang="en-GB" dirty="0">
                <a:solidFill>
                  <a:schemeClr val="bg1"/>
                </a:solidFill>
              </a:rPr>
              <a:t>:</a:t>
            </a:r>
          </a:p>
          <a:p>
            <a:r>
              <a:rPr lang="en-GB" dirty="0" smtClean="0">
                <a:solidFill>
                  <a:schemeClr val="bg1"/>
                </a:solidFill>
              </a:rPr>
              <a:t>{</a:t>
            </a:r>
            <a:endParaRPr lang="en-GB" dirty="0">
              <a:solidFill>
                <a:schemeClr val="bg1"/>
              </a:solidFill>
            </a:endParaRPr>
          </a:p>
          <a:p>
            <a:r>
              <a:rPr lang="en-GB" dirty="0">
                <a:solidFill>
                  <a:schemeClr val="bg1"/>
                </a:solidFill>
              </a:rPr>
              <a:t>  </a:t>
            </a:r>
            <a:r>
              <a:rPr lang="en-GB" dirty="0" smtClean="0">
                <a:solidFill>
                  <a:schemeClr val="bg1"/>
                </a:solidFill>
              </a:rPr>
              <a:t>……. etc.</a:t>
            </a:r>
            <a:endParaRPr lang="en-GB" dirty="0">
              <a:solidFill>
                <a:schemeClr val="bg1"/>
              </a:solidFill>
            </a:endParaRPr>
          </a:p>
          <a:p>
            <a:r>
              <a:rPr lang="en-GB" dirty="0">
                <a:solidFill>
                  <a:schemeClr val="bg1"/>
                </a:solidFill>
              </a:rPr>
              <a:t>}</a:t>
            </a:r>
          </a:p>
          <a:p>
            <a:endParaRPr lang="en-GB" dirty="0">
              <a:solidFill>
                <a:schemeClr val="bg1"/>
              </a:solidFill>
            </a:endParaRPr>
          </a:p>
          <a:p>
            <a:r>
              <a:rPr lang="en-GB" dirty="0" smtClean="0">
                <a:solidFill>
                  <a:schemeClr val="bg1"/>
                </a:solidFill>
              </a:rPr>
              <a:t>$ </a:t>
            </a:r>
            <a:r>
              <a:rPr lang="en-GB" dirty="0">
                <a:solidFill>
                  <a:schemeClr val="accent1">
                    <a:lumMod val="50000"/>
                  </a:schemeClr>
                </a:solidFill>
              </a:rPr>
              <a:t>ls</a:t>
            </a:r>
          </a:p>
          <a:p>
            <a:r>
              <a:rPr lang="en-GB" dirty="0" err="1">
                <a:solidFill>
                  <a:schemeClr val="bg1"/>
                </a:solidFill>
              </a:rPr>
              <a:t>package.json</a:t>
            </a:r>
            <a:endParaRPr lang="en-GB" dirty="0">
              <a:solidFill>
                <a:schemeClr val="bg1"/>
              </a:solidFill>
            </a:endParaRPr>
          </a:p>
          <a:p>
            <a:r>
              <a:rPr lang="en-GB" dirty="0" smtClean="0">
                <a:solidFill>
                  <a:schemeClr val="bg1"/>
                </a:solidFill>
              </a:rPr>
              <a:t>$ </a:t>
            </a:r>
            <a:r>
              <a:rPr lang="en-GB" dirty="0">
                <a:solidFill>
                  <a:schemeClr val="accent1">
                    <a:lumMod val="50000"/>
                  </a:schemeClr>
                </a:solidFill>
              </a:rPr>
              <a:t>cat </a:t>
            </a:r>
            <a:r>
              <a:rPr lang="en-GB" dirty="0" err="1">
                <a:solidFill>
                  <a:schemeClr val="accent1">
                    <a:lumMod val="50000"/>
                  </a:schemeClr>
                </a:solidFill>
              </a:rPr>
              <a:t>package.json</a:t>
            </a:r>
            <a:endParaRPr lang="en-GB" dirty="0">
              <a:solidFill>
                <a:schemeClr val="accent1">
                  <a:lumMod val="50000"/>
                </a:schemeClr>
              </a:solidFill>
            </a:endParaRPr>
          </a:p>
          <a:p>
            <a:r>
              <a:rPr lang="en-GB" dirty="0">
                <a:solidFill>
                  <a:schemeClr val="bg1"/>
                </a:solidFill>
              </a:rPr>
              <a:t>{</a:t>
            </a:r>
          </a:p>
          <a:p>
            <a:r>
              <a:rPr lang="en-GB" dirty="0">
                <a:solidFill>
                  <a:schemeClr val="bg1"/>
                </a:solidFill>
              </a:rPr>
              <a:t>  "name": "</a:t>
            </a:r>
            <a:r>
              <a:rPr lang="en-GB" dirty="0" err="1">
                <a:solidFill>
                  <a:schemeClr val="bg1"/>
                </a:solidFill>
              </a:rPr>
              <a:t>TestAgain</a:t>
            </a:r>
            <a:r>
              <a:rPr lang="en-GB" dirty="0">
                <a:solidFill>
                  <a:schemeClr val="bg1"/>
                </a:solidFill>
              </a:rPr>
              <a:t>",</a:t>
            </a:r>
          </a:p>
          <a:p>
            <a:r>
              <a:rPr lang="en-GB" dirty="0">
                <a:solidFill>
                  <a:schemeClr val="bg1"/>
                </a:solidFill>
              </a:rPr>
              <a:t>  "version": "1.0.0",</a:t>
            </a:r>
          </a:p>
          <a:p>
            <a:r>
              <a:rPr lang="en-GB" dirty="0">
                <a:solidFill>
                  <a:schemeClr val="bg1"/>
                </a:solidFill>
              </a:rPr>
              <a:t>  "description": "",</a:t>
            </a:r>
          </a:p>
          <a:p>
            <a:r>
              <a:rPr lang="en-GB" dirty="0">
                <a:solidFill>
                  <a:schemeClr val="bg1"/>
                </a:solidFill>
              </a:rPr>
              <a:t>  "main": "index.js",</a:t>
            </a:r>
          </a:p>
          <a:p>
            <a:r>
              <a:rPr lang="en-GB" dirty="0">
                <a:solidFill>
                  <a:schemeClr val="bg1"/>
                </a:solidFill>
              </a:rPr>
              <a:t>  "scripts": {</a:t>
            </a:r>
          </a:p>
          <a:p>
            <a:r>
              <a:rPr lang="en-GB" dirty="0">
                <a:solidFill>
                  <a:schemeClr val="bg1"/>
                </a:solidFill>
              </a:rPr>
              <a:t>    "test": "echo \"Error: no test specified\" &amp;&amp; exit 1"</a:t>
            </a:r>
          </a:p>
          <a:p>
            <a:r>
              <a:rPr lang="en-GB" dirty="0">
                <a:solidFill>
                  <a:schemeClr val="bg1"/>
                </a:solidFill>
              </a:rPr>
              <a:t>  },</a:t>
            </a:r>
          </a:p>
          <a:p>
            <a:r>
              <a:rPr lang="en-GB" dirty="0">
                <a:solidFill>
                  <a:schemeClr val="bg1"/>
                </a:solidFill>
              </a:rPr>
              <a:t>  "keywords": [],</a:t>
            </a:r>
          </a:p>
          <a:p>
            <a:r>
              <a:rPr lang="en-GB" dirty="0">
                <a:solidFill>
                  <a:schemeClr val="bg1"/>
                </a:solidFill>
              </a:rPr>
              <a:t>  "author": "",</a:t>
            </a:r>
          </a:p>
          <a:p>
            <a:r>
              <a:rPr lang="en-GB" dirty="0">
                <a:solidFill>
                  <a:schemeClr val="bg1"/>
                </a:solidFill>
              </a:rPr>
              <a:t>  "license": "ISC"</a:t>
            </a:r>
          </a:p>
          <a:p>
            <a:r>
              <a:rPr lang="en-GB" dirty="0">
                <a:solidFill>
                  <a:schemeClr val="bg1"/>
                </a:solidFill>
              </a:rPr>
              <a:t>}</a:t>
            </a:r>
          </a:p>
        </p:txBody>
      </p:sp>
    </p:spTree>
    <p:extLst>
      <p:ext uri="{BB962C8B-B14F-4D97-AF65-F5344CB8AC3E}">
        <p14:creationId xmlns:p14="http://schemas.microsoft.com/office/powerpoint/2010/main" val="369956650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Install the “print” module</a:t>
            </a:r>
            <a:endParaRPr lang="en-GB" dirty="0"/>
          </a:p>
        </p:txBody>
      </p:sp>
      <p:sp>
        <p:nvSpPr>
          <p:cNvPr id="3" name="Content Placeholder 2"/>
          <p:cNvSpPr>
            <a:spLocks noGrp="1"/>
          </p:cNvSpPr>
          <p:nvPr>
            <p:ph idx="1"/>
          </p:nvPr>
        </p:nvSpPr>
        <p:spPr>
          <a:xfrm>
            <a:off x="1047750" y="1453415"/>
            <a:ext cx="7029450" cy="4385410"/>
          </a:xfrm>
        </p:spPr>
        <p:txBody>
          <a:bodyPr/>
          <a:lstStyle/>
          <a:p>
            <a:r>
              <a:rPr lang="en-GB" dirty="0" smtClean="0"/>
              <a:t>Install the “print” node module using </a:t>
            </a:r>
            <a:r>
              <a:rPr lang="en-GB" dirty="0" err="1" smtClean="0"/>
              <a:t>npm</a:t>
            </a:r>
            <a:endParaRPr lang="en-GB" dirty="0" smtClean="0"/>
          </a:p>
          <a:p>
            <a:endParaRPr lang="en-GB" dirty="0"/>
          </a:p>
          <a:p>
            <a:endParaRPr lang="en-GB" dirty="0" smtClean="0"/>
          </a:p>
          <a:p>
            <a:endParaRPr lang="en-GB" dirty="0"/>
          </a:p>
          <a:p>
            <a:endParaRPr lang="en-GB" dirty="0" smtClean="0"/>
          </a:p>
          <a:p>
            <a:endParaRPr lang="en-GB" dirty="0"/>
          </a:p>
          <a:p>
            <a:r>
              <a:rPr lang="en-GB" dirty="0" smtClean="0"/>
              <a:t>We can execute this “function” in interactive JS like this: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24538" y="2030925"/>
            <a:ext cx="7031255" cy="1477328"/>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smtClean="0">
                <a:solidFill>
                  <a:schemeClr val="bg1"/>
                </a:solidFill>
              </a:rPr>
              <a:t> </a:t>
            </a:r>
            <a:r>
              <a:rPr lang="en-GB" dirty="0" err="1" smtClean="0">
                <a:solidFill>
                  <a:schemeClr val="accent1">
                    <a:lumMod val="50000"/>
                  </a:schemeClr>
                </a:solidFill>
              </a:rPr>
              <a:t>npm</a:t>
            </a:r>
            <a:r>
              <a:rPr lang="en-GB" dirty="0" smtClean="0">
                <a:solidFill>
                  <a:schemeClr val="accent1">
                    <a:lumMod val="50000"/>
                  </a:schemeClr>
                </a:solidFill>
              </a:rPr>
              <a:t> install </a:t>
            </a:r>
            <a:r>
              <a:rPr lang="en-GB" dirty="0">
                <a:solidFill>
                  <a:schemeClr val="accent1">
                    <a:lumMod val="50000"/>
                  </a:schemeClr>
                </a:solidFill>
              </a:rPr>
              <a:t>print</a:t>
            </a:r>
          </a:p>
          <a:p>
            <a:r>
              <a:rPr lang="en-GB" dirty="0" err="1">
                <a:solidFill>
                  <a:schemeClr val="bg1"/>
                </a:solidFill>
              </a:rPr>
              <a:t>npm</a:t>
            </a:r>
            <a:r>
              <a:rPr lang="en-GB" dirty="0">
                <a:solidFill>
                  <a:schemeClr val="bg1"/>
                </a:solidFill>
              </a:rPr>
              <a:t> WARN </a:t>
            </a:r>
            <a:r>
              <a:rPr lang="en-GB" dirty="0" err="1">
                <a:solidFill>
                  <a:schemeClr val="bg1"/>
                </a:solidFill>
              </a:rPr>
              <a:t>saveError</a:t>
            </a:r>
            <a:r>
              <a:rPr lang="en-GB" dirty="0">
                <a:solidFill>
                  <a:schemeClr val="bg1"/>
                </a:solidFill>
              </a:rPr>
              <a:t> ENOENT: no such file or directory, open 'C:\Users\</a:t>
            </a:r>
            <a:r>
              <a:rPr lang="en-GB" dirty="0" err="1">
                <a:solidFill>
                  <a:schemeClr val="bg1"/>
                </a:solidFill>
              </a:rPr>
              <a:t>sc</a:t>
            </a:r>
            <a:r>
              <a:rPr lang="en-GB" dirty="0">
                <a:solidFill>
                  <a:schemeClr val="bg1"/>
                </a:solidFill>
              </a:rPr>
              <a:t>-md\Desktop\Code Projects\</a:t>
            </a:r>
            <a:r>
              <a:rPr lang="en-GB" dirty="0" err="1">
                <a:solidFill>
                  <a:schemeClr val="bg1"/>
                </a:solidFill>
              </a:rPr>
              <a:t>NodeJSTypescript</a:t>
            </a:r>
            <a:r>
              <a:rPr lang="en-GB" dirty="0">
                <a:solidFill>
                  <a:schemeClr val="bg1"/>
                </a:solidFill>
              </a:rPr>
              <a:t>\Playground\</a:t>
            </a:r>
            <a:r>
              <a:rPr lang="en-GB" dirty="0" err="1">
                <a:solidFill>
                  <a:schemeClr val="bg1"/>
                </a:solidFill>
              </a:rPr>
              <a:t>package.json</a:t>
            </a:r>
            <a:r>
              <a:rPr lang="en-GB" dirty="0">
                <a:solidFill>
                  <a:schemeClr val="bg1"/>
                </a:solidFill>
              </a:rPr>
              <a:t>'</a:t>
            </a:r>
          </a:p>
          <a:p>
            <a:r>
              <a:rPr lang="en-GB" dirty="0" err="1">
                <a:solidFill>
                  <a:schemeClr val="bg1"/>
                </a:solidFill>
              </a:rPr>
              <a:t>npm</a:t>
            </a:r>
            <a:r>
              <a:rPr lang="en-GB" dirty="0">
                <a:solidFill>
                  <a:schemeClr val="bg1"/>
                </a:solidFill>
              </a:rPr>
              <a:t> notice created a </a:t>
            </a:r>
            <a:r>
              <a:rPr lang="en-GB" dirty="0" smtClean="0">
                <a:solidFill>
                  <a:schemeClr val="bg1"/>
                </a:solidFill>
              </a:rPr>
              <a:t>….etc.</a:t>
            </a:r>
            <a:endParaRPr lang="en-GB" dirty="0">
              <a:solidFill>
                <a:schemeClr val="bg1"/>
              </a:solidFill>
            </a:endParaRPr>
          </a:p>
        </p:txBody>
      </p:sp>
      <p:sp>
        <p:nvSpPr>
          <p:cNvPr id="6" name="TextBox 5"/>
          <p:cNvSpPr txBox="1"/>
          <p:nvPr/>
        </p:nvSpPr>
        <p:spPr>
          <a:xfrm>
            <a:off x="1424538" y="4288601"/>
            <a:ext cx="7031255" cy="1754326"/>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smtClean="0">
                <a:solidFill>
                  <a:schemeClr val="accent1">
                    <a:lumMod val="50000"/>
                  </a:schemeClr>
                </a:solidFill>
              </a:rPr>
              <a:t> </a:t>
            </a:r>
            <a:r>
              <a:rPr lang="en-GB" dirty="0">
                <a:solidFill>
                  <a:schemeClr val="accent1">
                    <a:lumMod val="50000"/>
                  </a:schemeClr>
                </a:solidFill>
              </a:rPr>
              <a:t>node</a:t>
            </a:r>
          </a:p>
          <a:p>
            <a:r>
              <a:rPr lang="en-GB" dirty="0">
                <a:solidFill>
                  <a:schemeClr val="bg1"/>
                </a:solidFill>
              </a:rPr>
              <a:t>&gt; </a:t>
            </a:r>
            <a:r>
              <a:rPr lang="en-GB" dirty="0" err="1">
                <a:solidFill>
                  <a:schemeClr val="bg1"/>
                </a:solidFill>
              </a:rPr>
              <a:t>const</a:t>
            </a:r>
            <a:r>
              <a:rPr lang="en-GB" dirty="0">
                <a:solidFill>
                  <a:schemeClr val="bg1"/>
                </a:solidFill>
              </a:rPr>
              <a:t> print = require("print")</a:t>
            </a:r>
          </a:p>
          <a:p>
            <a:r>
              <a:rPr lang="en-GB" dirty="0">
                <a:solidFill>
                  <a:srgbClr val="FFC000"/>
                </a:solidFill>
              </a:rPr>
              <a:t>undefined</a:t>
            </a:r>
          </a:p>
          <a:p>
            <a:r>
              <a:rPr lang="en-GB" dirty="0">
                <a:solidFill>
                  <a:schemeClr val="bg1"/>
                </a:solidFill>
              </a:rPr>
              <a:t>&gt; print("Hello")</a:t>
            </a:r>
          </a:p>
          <a:p>
            <a:r>
              <a:rPr lang="en-GB" dirty="0">
                <a:solidFill>
                  <a:srgbClr val="FFC000"/>
                </a:solidFill>
              </a:rPr>
              <a:t>'"Hello"'</a:t>
            </a:r>
          </a:p>
          <a:p>
            <a:r>
              <a:rPr lang="en-GB" dirty="0">
                <a:solidFill>
                  <a:schemeClr val="bg1"/>
                </a:solidFill>
              </a:rPr>
              <a:t>&gt; .exit</a:t>
            </a:r>
          </a:p>
        </p:txBody>
      </p:sp>
      <p:sp>
        <p:nvSpPr>
          <p:cNvPr id="7" name="TextBox 6"/>
          <p:cNvSpPr txBox="1"/>
          <p:nvPr/>
        </p:nvSpPr>
        <p:spPr>
          <a:xfrm>
            <a:off x="5695121" y="4844004"/>
            <a:ext cx="2694167" cy="923330"/>
          </a:xfrm>
          <a:prstGeom prst="rect">
            <a:avLst/>
          </a:prstGeom>
          <a:noFill/>
        </p:spPr>
        <p:txBody>
          <a:bodyPr wrap="square" rtlCol="0">
            <a:spAutoFit/>
          </a:bodyPr>
          <a:lstStyle/>
          <a:p>
            <a:r>
              <a:rPr lang="en-GB" dirty="0" smtClean="0">
                <a:solidFill>
                  <a:srgbClr val="FF0000"/>
                </a:solidFill>
              </a:rPr>
              <a:t>Note: we use “require” to load the node module we just installed</a:t>
            </a:r>
            <a:endParaRPr lang="en-GB" dirty="0">
              <a:solidFill>
                <a:srgbClr val="FF0000"/>
              </a:solidFill>
            </a:endParaRPr>
          </a:p>
        </p:txBody>
      </p:sp>
      <p:cxnSp>
        <p:nvCxnSpPr>
          <p:cNvPr id="9" name="Elbow Connector 8"/>
          <p:cNvCxnSpPr/>
          <p:nvPr/>
        </p:nvCxnSpPr>
        <p:spPr bwMode="auto">
          <a:xfrm rot="10800000">
            <a:off x="3627783" y="4959627"/>
            <a:ext cx="2057400" cy="352839"/>
          </a:xfrm>
          <a:prstGeom prst="bentConnector3">
            <a:avLst>
              <a:gd name="adj1" fmla="val 100000"/>
            </a:avLst>
          </a:prstGeom>
          <a:solidFill>
            <a:schemeClr val="accent1"/>
          </a:solidFill>
          <a:ln w="22225" cap="flat" cmpd="sng" algn="ctr">
            <a:solidFill>
              <a:schemeClr val="bg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44549493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 installed packages</a:t>
            </a:r>
            <a:endParaRPr lang="en-GB"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12783" y="2435186"/>
            <a:ext cx="7031255" cy="646331"/>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smtClean="0">
                <a:solidFill>
                  <a:schemeClr val="bg1"/>
                </a:solidFill>
              </a:rPr>
              <a:t> </a:t>
            </a:r>
            <a:r>
              <a:rPr lang="en-GB" dirty="0" err="1" smtClean="0">
                <a:solidFill>
                  <a:schemeClr val="accent1">
                    <a:lumMod val="50000"/>
                  </a:schemeClr>
                </a:solidFill>
              </a:rPr>
              <a:t>npm</a:t>
            </a:r>
            <a:r>
              <a:rPr lang="en-GB" dirty="0" smtClean="0">
                <a:solidFill>
                  <a:schemeClr val="accent1">
                    <a:lumMod val="50000"/>
                  </a:schemeClr>
                </a:solidFill>
              </a:rPr>
              <a:t> ls</a:t>
            </a:r>
            <a:endParaRPr lang="en-GB" dirty="0">
              <a:solidFill>
                <a:schemeClr val="accent1">
                  <a:lumMod val="50000"/>
                </a:schemeClr>
              </a:solidFill>
            </a:endParaRPr>
          </a:p>
          <a:p>
            <a:r>
              <a:rPr lang="en-GB" dirty="0">
                <a:solidFill>
                  <a:schemeClr val="bg1"/>
                </a:solidFill>
              </a:rPr>
              <a:t>`-- print@1.1.0</a:t>
            </a:r>
          </a:p>
        </p:txBody>
      </p:sp>
    </p:spTree>
    <p:extLst>
      <p:ext uri="{BB962C8B-B14F-4D97-AF65-F5344CB8AC3E}">
        <p14:creationId xmlns:p14="http://schemas.microsoft.com/office/powerpoint/2010/main" val="293307474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Check installed packages</a:t>
            </a:r>
            <a:endParaRPr lang="en-GB" dirty="0"/>
          </a:p>
        </p:txBody>
      </p:sp>
      <p:sp>
        <p:nvSpPr>
          <p:cNvPr id="3" name="Content Placeholder 2"/>
          <p:cNvSpPr>
            <a:spLocks noGrp="1"/>
          </p:cNvSpPr>
          <p:nvPr>
            <p:ph idx="1"/>
          </p:nvPr>
        </p:nvSpPr>
        <p:spPr>
          <a:xfrm>
            <a:off x="1047750" y="1099524"/>
            <a:ext cx="7029450" cy="1929777"/>
          </a:xfrm>
        </p:spPr>
        <p:txBody>
          <a:bodyPr/>
          <a:lstStyle/>
          <a:p>
            <a:r>
              <a:rPr lang="en-GB" dirty="0" smtClean="0"/>
              <a:t>List all the installed packages</a:t>
            </a:r>
          </a:p>
          <a:p>
            <a:endParaRPr lang="en-GB" dirty="0"/>
          </a:p>
          <a:p>
            <a:endParaRPr lang="en-GB" dirty="0" smtClean="0"/>
          </a:p>
          <a:p>
            <a:endParaRPr lang="en-GB" dirty="0"/>
          </a:p>
          <a:p>
            <a:r>
              <a:rPr lang="en-GB" dirty="0" smtClean="0"/>
              <a:t>Open </a:t>
            </a:r>
            <a:r>
              <a:rPr lang="en-GB" dirty="0" err="1" smtClean="0"/>
              <a:t>package.json</a:t>
            </a:r>
            <a:r>
              <a:rPr lang="en-GB" dirty="0" smtClean="0"/>
              <a:t> to see the installed packages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12783" y="1683470"/>
            <a:ext cx="7031255" cy="646331"/>
          </a:xfrm>
          <a:prstGeom prst="rect">
            <a:avLst/>
          </a:prstGeom>
          <a:solidFill>
            <a:srgbClr val="000000"/>
          </a:solidFill>
        </p:spPr>
        <p:txBody>
          <a:bodyPr wrap="square" rtlCol="0">
            <a:spAutoFit/>
          </a:bodyPr>
          <a:lstStyle/>
          <a:p>
            <a:r>
              <a:rPr lang="en-GB" dirty="0">
                <a:solidFill>
                  <a:schemeClr val="bg1"/>
                </a:solidFill>
              </a:rPr>
              <a:t>$</a:t>
            </a:r>
            <a:r>
              <a:rPr lang="en-GB" dirty="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ls</a:t>
            </a:r>
            <a:endParaRPr lang="en-GB" dirty="0">
              <a:solidFill>
                <a:schemeClr val="accent1">
                  <a:lumMod val="50000"/>
                </a:schemeClr>
              </a:solidFill>
            </a:endParaRPr>
          </a:p>
          <a:p>
            <a:r>
              <a:rPr lang="en-GB" dirty="0">
                <a:solidFill>
                  <a:schemeClr val="bg1"/>
                </a:solidFill>
              </a:rPr>
              <a:t>`-- print@1.1.0</a:t>
            </a:r>
          </a:p>
        </p:txBody>
      </p:sp>
      <p:sp>
        <p:nvSpPr>
          <p:cNvPr id="8" name="TextBox 7"/>
          <p:cNvSpPr txBox="1"/>
          <p:nvPr/>
        </p:nvSpPr>
        <p:spPr>
          <a:xfrm>
            <a:off x="1212783" y="3168721"/>
            <a:ext cx="6332419" cy="3139321"/>
          </a:xfrm>
          <a:prstGeom prst="rect">
            <a:avLst/>
          </a:prstGeom>
          <a:solidFill>
            <a:srgbClr val="000000"/>
          </a:solidFill>
        </p:spPr>
        <p:txBody>
          <a:bodyPr wrap="square" rtlCol="0">
            <a:spAutoFit/>
          </a:bodyPr>
          <a:lstStyle/>
          <a:p>
            <a:r>
              <a:rPr lang="en-GB" dirty="0" smtClean="0">
                <a:solidFill>
                  <a:schemeClr val="bg1"/>
                </a:solidFill>
              </a:rPr>
              <a:t>$ </a:t>
            </a:r>
            <a:r>
              <a:rPr lang="en-GB" dirty="0">
                <a:solidFill>
                  <a:schemeClr val="accent1">
                    <a:lumMod val="50000"/>
                  </a:schemeClr>
                </a:solidFill>
              </a:rPr>
              <a:t>cat </a:t>
            </a:r>
            <a:r>
              <a:rPr lang="en-GB" dirty="0" err="1">
                <a:solidFill>
                  <a:schemeClr val="accent1">
                    <a:lumMod val="50000"/>
                  </a:schemeClr>
                </a:solidFill>
              </a:rPr>
              <a:t>package.json</a:t>
            </a:r>
            <a:endParaRPr lang="en-GB" dirty="0">
              <a:solidFill>
                <a:schemeClr val="accent1">
                  <a:lumMod val="50000"/>
                </a:schemeClr>
              </a:solidFill>
            </a:endParaRPr>
          </a:p>
          <a:p>
            <a:r>
              <a:rPr lang="en-GB" dirty="0">
                <a:solidFill>
                  <a:schemeClr val="bg1"/>
                </a:solidFill>
              </a:rPr>
              <a:t>{</a:t>
            </a:r>
          </a:p>
          <a:p>
            <a:r>
              <a:rPr lang="en-GB" dirty="0">
                <a:solidFill>
                  <a:schemeClr val="bg1"/>
                </a:solidFill>
              </a:rPr>
              <a:t>  "name": "</a:t>
            </a:r>
            <a:r>
              <a:rPr lang="en-GB" dirty="0" err="1">
                <a:solidFill>
                  <a:schemeClr val="bg1"/>
                </a:solidFill>
              </a:rPr>
              <a:t>TestAgain</a:t>
            </a:r>
            <a:r>
              <a:rPr lang="en-GB" dirty="0">
                <a:solidFill>
                  <a:schemeClr val="bg1"/>
                </a:solidFill>
              </a:rPr>
              <a:t>",</a:t>
            </a:r>
          </a:p>
          <a:p>
            <a:r>
              <a:rPr lang="en-GB" dirty="0">
                <a:solidFill>
                  <a:schemeClr val="bg1"/>
                </a:solidFill>
              </a:rPr>
              <a:t>  "version": "1.0.0",</a:t>
            </a:r>
          </a:p>
          <a:p>
            <a:r>
              <a:rPr lang="en-GB" dirty="0" smtClean="0">
                <a:solidFill>
                  <a:schemeClr val="bg1"/>
                </a:solidFill>
              </a:rPr>
              <a:t>……</a:t>
            </a:r>
            <a:endParaRPr lang="en-GB" dirty="0">
              <a:solidFill>
                <a:schemeClr val="bg1"/>
              </a:solidFill>
            </a:endParaRPr>
          </a:p>
          <a:p>
            <a:r>
              <a:rPr lang="en-GB" dirty="0">
                <a:solidFill>
                  <a:schemeClr val="bg1"/>
                </a:solidFill>
              </a:rPr>
              <a:t>  },</a:t>
            </a:r>
          </a:p>
          <a:p>
            <a:r>
              <a:rPr lang="en-GB" dirty="0">
                <a:solidFill>
                  <a:schemeClr val="bg1"/>
                </a:solidFill>
              </a:rPr>
              <a:t>  </a:t>
            </a:r>
            <a:r>
              <a:rPr lang="en-GB" dirty="0" smtClean="0">
                <a:solidFill>
                  <a:schemeClr val="bg1"/>
                </a:solidFill>
              </a:rPr>
              <a:t>….</a:t>
            </a:r>
            <a:endParaRPr lang="en-GB" dirty="0">
              <a:solidFill>
                <a:schemeClr val="bg1"/>
              </a:solidFill>
            </a:endParaRPr>
          </a:p>
          <a:p>
            <a:r>
              <a:rPr lang="en-GB" dirty="0">
                <a:solidFill>
                  <a:schemeClr val="bg1"/>
                </a:solidFill>
              </a:rPr>
              <a:t>  "dependencies": {</a:t>
            </a:r>
          </a:p>
          <a:p>
            <a:r>
              <a:rPr lang="en-GB" dirty="0">
                <a:solidFill>
                  <a:srgbClr val="FF0000"/>
                </a:solidFill>
              </a:rPr>
              <a:t>    "print": "^1.2.0"</a:t>
            </a:r>
          </a:p>
          <a:p>
            <a:r>
              <a:rPr lang="en-GB" dirty="0">
                <a:solidFill>
                  <a:schemeClr val="bg1"/>
                </a:solidFill>
              </a:rPr>
              <a:t>  }</a:t>
            </a:r>
          </a:p>
          <a:p>
            <a:r>
              <a:rPr lang="en-GB" dirty="0" smtClean="0">
                <a:solidFill>
                  <a:schemeClr val="bg1"/>
                </a:solidFill>
              </a:rPr>
              <a:t>}</a:t>
            </a:r>
            <a:endParaRPr lang="en-GB" dirty="0">
              <a:solidFill>
                <a:schemeClr val="bg1"/>
              </a:solidFill>
            </a:endParaRPr>
          </a:p>
        </p:txBody>
      </p:sp>
      <p:sp>
        <p:nvSpPr>
          <p:cNvPr id="9" name="Right Brace 8"/>
          <p:cNvSpPr/>
          <p:nvPr/>
        </p:nvSpPr>
        <p:spPr bwMode="auto">
          <a:xfrm>
            <a:off x="3809065" y="5104933"/>
            <a:ext cx="336589" cy="819033"/>
          </a:xfrm>
          <a:prstGeom prst="rightBrace">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TextBox 9"/>
          <p:cNvSpPr txBox="1"/>
          <p:nvPr/>
        </p:nvSpPr>
        <p:spPr>
          <a:xfrm>
            <a:off x="4347607" y="5191283"/>
            <a:ext cx="2614174" cy="646331"/>
          </a:xfrm>
          <a:prstGeom prst="rect">
            <a:avLst/>
          </a:prstGeom>
          <a:noFill/>
        </p:spPr>
        <p:txBody>
          <a:bodyPr wrap="square" rtlCol="0">
            <a:spAutoFit/>
          </a:bodyPr>
          <a:lstStyle/>
          <a:p>
            <a:r>
              <a:rPr lang="en-GB" dirty="0" smtClean="0">
                <a:solidFill>
                  <a:srgbClr val="FF0000"/>
                </a:solidFill>
              </a:rPr>
              <a:t>Note: the “print” module is now a dependency</a:t>
            </a:r>
            <a:endParaRPr lang="en-GB" dirty="0">
              <a:solidFill>
                <a:srgbClr val="FF0000"/>
              </a:solidFill>
            </a:endParaRPr>
          </a:p>
        </p:txBody>
      </p:sp>
    </p:spTree>
    <p:extLst>
      <p:ext uri="{BB962C8B-B14F-4D97-AF65-F5344CB8AC3E}">
        <p14:creationId xmlns:p14="http://schemas.microsoft.com/office/powerpoint/2010/main" val="360264757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Install Modules from </a:t>
            </a:r>
            <a:r>
              <a:rPr lang="en-GB" dirty="0" err="1" smtClean="0"/>
              <a:t>package.jsom</a:t>
            </a:r>
            <a:endParaRPr lang="en-GB" dirty="0"/>
          </a:p>
        </p:txBody>
      </p:sp>
      <p:sp>
        <p:nvSpPr>
          <p:cNvPr id="3" name="Content Placeholder 2"/>
          <p:cNvSpPr>
            <a:spLocks noGrp="1"/>
          </p:cNvSpPr>
          <p:nvPr>
            <p:ph idx="1"/>
          </p:nvPr>
        </p:nvSpPr>
        <p:spPr/>
        <p:txBody>
          <a:bodyPr/>
          <a:lstStyle/>
          <a:p>
            <a:r>
              <a:rPr lang="en-GB" dirty="0" smtClean="0"/>
              <a:t>If you have been given a </a:t>
            </a:r>
            <a:r>
              <a:rPr lang="en-GB" dirty="0" err="1" smtClean="0"/>
              <a:t>package.json</a:t>
            </a:r>
            <a:r>
              <a:rPr lang="en-GB" dirty="0" smtClean="0"/>
              <a:t> file, you should be able to install all the modules it contains using </a:t>
            </a:r>
            <a:r>
              <a:rPr lang="en-GB" dirty="0" err="1" smtClean="0"/>
              <a:t>npm</a:t>
            </a:r>
            <a:r>
              <a:rPr lang="en-GB" dirty="0" smtClean="0"/>
              <a:t> install</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948088" y="2873136"/>
            <a:ext cx="7031255" cy="646331"/>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smtClean="0">
                <a:solidFill>
                  <a:schemeClr val="bg1"/>
                </a:solidFill>
              </a:rPr>
              <a:t> </a:t>
            </a:r>
            <a:r>
              <a:rPr lang="en-GB" dirty="0" err="1" smtClean="0">
                <a:solidFill>
                  <a:schemeClr val="accent1">
                    <a:lumMod val="50000"/>
                  </a:schemeClr>
                </a:solidFill>
              </a:rPr>
              <a:t>npm</a:t>
            </a:r>
            <a:r>
              <a:rPr lang="en-GB" dirty="0" smtClean="0">
                <a:solidFill>
                  <a:schemeClr val="accent1">
                    <a:lumMod val="50000"/>
                  </a:schemeClr>
                </a:solidFill>
              </a:rPr>
              <a:t> install</a:t>
            </a:r>
            <a:endParaRPr lang="en-GB" dirty="0">
              <a:solidFill>
                <a:schemeClr val="accent1">
                  <a:lumMod val="50000"/>
                </a:schemeClr>
              </a:solidFill>
            </a:endParaRPr>
          </a:p>
          <a:p>
            <a:r>
              <a:rPr lang="en-GB" dirty="0" smtClean="0">
                <a:solidFill>
                  <a:schemeClr val="bg1"/>
                </a:solidFill>
              </a:rPr>
              <a:t>Installs the modules</a:t>
            </a:r>
            <a:endParaRPr lang="en-GB" dirty="0">
              <a:solidFill>
                <a:schemeClr val="bg1"/>
              </a:solidFill>
            </a:endParaRPr>
          </a:p>
        </p:txBody>
      </p:sp>
    </p:spTree>
    <p:extLst>
      <p:ext uri="{BB962C8B-B14F-4D97-AF65-F5344CB8AC3E}">
        <p14:creationId xmlns:p14="http://schemas.microsoft.com/office/powerpoint/2010/main" val="164797745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Updating Modules</a:t>
            </a:r>
            <a:endParaRPr lang="en-GB" dirty="0"/>
          </a:p>
        </p:txBody>
      </p:sp>
      <p:sp>
        <p:nvSpPr>
          <p:cNvPr id="3" name="Content Placeholder 2"/>
          <p:cNvSpPr>
            <a:spLocks noGrp="1"/>
          </p:cNvSpPr>
          <p:nvPr>
            <p:ph idx="1"/>
          </p:nvPr>
        </p:nvSpPr>
        <p:spPr/>
        <p:txBody>
          <a:bodyPr/>
          <a:lstStyle/>
          <a:p>
            <a:r>
              <a:rPr lang="en-GB" dirty="0" smtClean="0"/>
              <a:t>Check for outdated dependencies in </a:t>
            </a:r>
            <a:r>
              <a:rPr lang="en-GB" dirty="0" err="1" smtClean="0"/>
              <a:t>package.json</a:t>
            </a:r>
            <a:endParaRPr lang="en-GB" dirty="0" smtClean="0"/>
          </a:p>
          <a:p>
            <a:endParaRPr lang="en-GB" dirty="0"/>
          </a:p>
          <a:p>
            <a:endParaRPr lang="en-GB" dirty="0" smtClean="0"/>
          </a:p>
          <a:p>
            <a:r>
              <a:rPr lang="en-GB" dirty="0" smtClean="0"/>
              <a:t>Updating modules</a:t>
            </a:r>
          </a:p>
          <a:p>
            <a:endParaRPr lang="en-GB" dirty="0"/>
          </a:p>
          <a:p>
            <a:endParaRPr lang="en-GB" dirty="0" smtClean="0"/>
          </a:p>
          <a:p>
            <a:pPr lvl="1"/>
            <a:r>
              <a:rPr lang="en-GB" dirty="0" smtClean="0"/>
              <a:t>Shorthand form</a:t>
            </a:r>
          </a:p>
          <a:p>
            <a:endParaRPr lang="en-GB" dirty="0"/>
          </a:p>
          <a:p>
            <a:r>
              <a:rPr lang="en-GB" dirty="0" smtClean="0"/>
              <a:t>Update all dependencies in </a:t>
            </a:r>
            <a:r>
              <a:rPr lang="en-GB" dirty="0" err="1" smtClean="0"/>
              <a:t>package.json</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55031" y="2261931"/>
            <a:ext cx="7031255" cy="369332"/>
          </a:xfrm>
          <a:prstGeom prst="rect">
            <a:avLst/>
          </a:prstGeom>
          <a:solidFill>
            <a:srgbClr val="000000"/>
          </a:solidFill>
        </p:spPr>
        <p:txBody>
          <a:bodyPr wrap="square" rtlCol="0">
            <a:spAutoFit/>
          </a:bodyPr>
          <a:lstStyle/>
          <a:p>
            <a:r>
              <a:rPr lang="en-GB" dirty="0">
                <a:solidFill>
                  <a:schemeClr val="bg1"/>
                </a:solidFill>
              </a:rPr>
              <a:t>$ </a:t>
            </a:r>
            <a:r>
              <a:rPr lang="en-GB" dirty="0" smtClean="0">
                <a:solidFill>
                  <a:schemeClr val="bg1"/>
                </a:solidFill>
              </a:rPr>
              <a:t> </a:t>
            </a:r>
            <a:r>
              <a:rPr lang="en-GB" dirty="0" err="1" smtClean="0">
                <a:solidFill>
                  <a:schemeClr val="accent1">
                    <a:lumMod val="50000"/>
                  </a:schemeClr>
                </a:solidFill>
              </a:rPr>
              <a:t>npm</a:t>
            </a:r>
            <a:r>
              <a:rPr lang="en-GB" dirty="0" smtClean="0">
                <a:solidFill>
                  <a:schemeClr val="accent1">
                    <a:lumMod val="50000"/>
                  </a:schemeClr>
                </a:solidFill>
              </a:rPr>
              <a:t> outdated</a:t>
            </a:r>
            <a:endParaRPr lang="en-GB" dirty="0">
              <a:solidFill>
                <a:schemeClr val="accent1">
                  <a:lumMod val="50000"/>
                </a:schemeClr>
              </a:solidFill>
            </a:endParaRPr>
          </a:p>
        </p:txBody>
      </p:sp>
      <p:sp>
        <p:nvSpPr>
          <p:cNvPr id="6" name="TextBox 5"/>
          <p:cNvSpPr txBox="1"/>
          <p:nvPr/>
        </p:nvSpPr>
        <p:spPr>
          <a:xfrm>
            <a:off x="1155030" y="3402475"/>
            <a:ext cx="7031255" cy="923330"/>
          </a:xfrm>
          <a:prstGeom prst="rect">
            <a:avLst/>
          </a:prstGeom>
          <a:solidFill>
            <a:srgbClr val="000000"/>
          </a:solidFill>
        </p:spPr>
        <p:txBody>
          <a:bodyPr wrap="square" rtlCol="0">
            <a:spAutoFit/>
          </a:bodyPr>
          <a:lstStyle/>
          <a:p>
            <a:r>
              <a:rPr lang="en-GB" dirty="0">
                <a:solidFill>
                  <a:schemeClr val="bg1"/>
                </a:solidFill>
              </a:rPr>
              <a:t>$ </a:t>
            </a:r>
            <a:r>
              <a:rPr lang="en-GB" dirty="0" smtClean="0">
                <a:solidFill>
                  <a:schemeClr val="bg1"/>
                </a:solidFill>
              </a:rPr>
              <a:t> </a:t>
            </a:r>
            <a:r>
              <a:rPr lang="en-GB" dirty="0" err="1" smtClean="0">
                <a:solidFill>
                  <a:schemeClr val="accent1">
                    <a:lumMod val="50000"/>
                  </a:schemeClr>
                </a:solidFill>
              </a:rPr>
              <a:t>npm</a:t>
            </a:r>
            <a:r>
              <a:rPr lang="en-GB" dirty="0" smtClean="0">
                <a:solidFill>
                  <a:schemeClr val="accent1">
                    <a:lumMod val="50000"/>
                  </a:schemeClr>
                </a:solidFill>
              </a:rPr>
              <a:t> update print</a:t>
            </a:r>
            <a:br>
              <a:rPr lang="en-GB" dirty="0" smtClean="0">
                <a:solidFill>
                  <a:schemeClr val="accent1">
                    <a:lumMod val="50000"/>
                  </a:schemeClr>
                </a:solidFill>
              </a:rPr>
            </a:br>
            <a:r>
              <a:rPr lang="en-GB" dirty="0" smtClean="0">
                <a:solidFill>
                  <a:schemeClr val="accent1">
                    <a:lumMod val="50000"/>
                  </a:schemeClr>
                </a:solidFill>
              </a:rPr>
              <a:t>OR</a:t>
            </a: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up </a:t>
            </a:r>
            <a:r>
              <a:rPr lang="en-GB" dirty="0" smtClean="0">
                <a:solidFill>
                  <a:schemeClr val="accent1">
                    <a:lumMod val="50000"/>
                  </a:schemeClr>
                </a:solidFill>
              </a:rPr>
              <a:t>print</a:t>
            </a:r>
            <a:endParaRPr lang="en-GB" dirty="0">
              <a:solidFill>
                <a:schemeClr val="accent1">
                  <a:lumMod val="50000"/>
                </a:schemeClr>
              </a:solidFill>
            </a:endParaRPr>
          </a:p>
        </p:txBody>
      </p:sp>
      <p:sp>
        <p:nvSpPr>
          <p:cNvPr id="8" name="TextBox 7"/>
          <p:cNvSpPr txBox="1"/>
          <p:nvPr/>
        </p:nvSpPr>
        <p:spPr>
          <a:xfrm>
            <a:off x="1155030" y="5205280"/>
            <a:ext cx="7031255" cy="369332"/>
          </a:xfrm>
          <a:prstGeom prst="rect">
            <a:avLst/>
          </a:prstGeom>
          <a:solidFill>
            <a:srgbClr val="000000"/>
          </a:solidFill>
        </p:spPr>
        <p:txBody>
          <a:bodyPr wrap="square" rtlCol="0">
            <a:spAutoFit/>
          </a:bodyPr>
          <a:lstStyle/>
          <a:p>
            <a:r>
              <a:rPr lang="en-GB" dirty="0">
                <a:solidFill>
                  <a:schemeClr val="bg1"/>
                </a:solidFill>
              </a:rPr>
              <a:t>$ </a:t>
            </a:r>
            <a:r>
              <a:rPr lang="en-GB" dirty="0" smtClean="0">
                <a:solidFill>
                  <a:schemeClr val="bg1"/>
                </a:solidFill>
              </a:rPr>
              <a:t> </a:t>
            </a:r>
            <a:r>
              <a:rPr lang="en-GB" dirty="0" err="1" smtClean="0">
                <a:solidFill>
                  <a:schemeClr val="accent1">
                    <a:lumMod val="50000"/>
                  </a:schemeClr>
                </a:solidFill>
              </a:rPr>
              <a:t>npm</a:t>
            </a:r>
            <a:r>
              <a:rPr lang="en-GB" dirty="0" smtClean="0">
                <a:solidFill>
                  <a:schemeClr val="accent1">
                    <a:lumMod val="50000"/>
                  </a:schemeClr>
                </a:solidFill>
              </a:rPr>
              <a:t> update</a:t>
            </a:r>
            <a:endParaRPr lang="en-GB" dirty="0">
              <a:solidFill>
                <a:schemeClr val="accent1">
                  <a:lumMod val="50000"/>
                </a:schemeClr>
              </a:solidFill>
            </a:endParaRPr>
          </a:p>
        </p:txBody>
      </p:sp>
    </p:spTree>
    <p:extLst>
      <p:ext uri="{BB962C8B-B14F-4D97-AF65-F5344CB8AC3E}">
        <p14:creationId xmlns:p14="http://schemas.microsoft.com/office/powerpoint/2010/main" val="18888497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Node Modules</a:t>
            </a:r>
            <a:endParaRPr lang="en-GB" dirty="0"/>
          </a:p>
        </p:txBody>
      </p:sp>
      <p:sp>
        <p:nvSpPr>
          <p:cNvPr id="3" name="Content Placeholder 2"/>
          <p:cNvSpPr>
            <a:spLocks noGrp="1"/>
          </p:cNvSpPr>
          <p:nvPr>
            <p:ph idx="1"/>
          </p:nvPr>
        </p:nvSpPr>
        <p:spPr>
          <a:xfrm>
            <a:off x="1047750" y="755583"/>
            <a:ext cx="7029450" cy="5083242"/>
          </a:xfrm>
        </p:spPr>
        <p:txBody>
          <a:bodyPr/>
          <a:lstStyle/>
          <a:p>
            <a:r>
              <a:rPr lang="en-GB" dirty="0" smtClean="0"/>
              <a:t>There are a lot of node modules</a:t>
            </a:r>
            <a:r>
              <a:rPr lang="en-GB" dirty="0"/>
              <a:t>, check out </a:t>
            </a:r>
            <a:r>
              <a:rPr lang="en-GB" dirty="0">
                <a:hlinkClick r:id="rId2"/>
              </a:rPr>
              <a:t>https://www.npmjs.com</a:t>
            </a:r>
            <a:r>
              <a:rPr lang="en-GB" dirty="0" smtClean="0">
                <a:hlinkClick r:id="rId2"/>
              </a:rPr>
              <a:t>/</a:t>
            </a:r>
            <a:endParaRPr lang="en-GB" dirty="0" smtClean="0"/>
          </a:p>
          <a:p>
            <a:r>
              <a:rPr lang="en-GB" dirty="0" smtClean="0"/>
              <a:t>Some useful modules: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1412507598"/>
              </p:ext>
            </p:extLst>
          </p:nvPr>
        </p:nvGraphicFramePr>
        <p:xfrm>
          <a:off x="149192" y="1947277"/>
          <a:ext cx="8874492" cy="4754880"/>
        </p:xfrm>
        <a:graphic>
          <a:graphicData uri="http://schemas.openxmlformats.org/drawingml/2006/table">
            <a:tbl>
              <a:tblPr firstRow="1" bandRow="1">
                <a:tableStyleId>{5940675A-B579-460E-94D1-54222C63F5DA}</a:tableStyleId>
              </a:tblPr>
              <a:tblGrid>
                <a:gridCol w="1690210">
                  <a:extLst>
                    <a:ext uri="{9D8B030D-6E8A-4147-A177-3AD203B41FA5}">
                      <a16:colId xmlns:a16="http://schemas.microsoft.com/office/drawing/2014/main" val="847620719"/>
                    </a:ext>
                  </a:extLst>
                </a:gridCol>
                <a:gridCol w="7184282">
                  <a:extLst>
                    <a:ext uri="{9D8B030D-6E8A-4147-A177-3AD203B41FA5}">
                      <a16:colId xmlns:a16="http://schemas.microsoft.com/office/drawing/2014/main" val="3395676887"/>
                    </a:ext>
                  </a:extLst>
                </a:gridCol>
              </a:tblGrid>
              <a:tr h="370840">
                <a:tc>
                  <a:txBody>
                    <a:bodyPr/>
                    <a:lstStyle/>
                    <a:p>
                      <a:pPr algn="l"/>
                      <a:r>
                        <a:rPr lang="en-GB" b="1" dirty="0" smtClean="0"/>
                        <a:t>path</a:t>
                      </a:r>
                      <a:endParaRPr lang="en-GB" b="1" dirty="0"/>
                    </a:p>
                  </a:txBody>
                  <a:tcPr/>
                </a:tc>
                <a:tc>
                  <a:txBody>
                    <a:bodyPr/>
                    <a:lstStyle/>
                    <a:p>
                      <a:r>
                        <a:rPr lang="en-GB" dirty="0" smtClean="0"/>
                        <a:t>Used for handling and transforming file paths</a:t>
                      </a:r>
                    </a:p>
                    <a:p>
                      <a:r>
                        <a:rPr lang="en-GB" dirty="0" smtClean="0"/>
                        <a:t>e.g. </a:t>
                      </a:r>
                      <a:r>
                        <a:rPr lang="en-GB" dirty="0" err="1" smtClean="0"/>
                        <a:t>path.join</a:t>
                      </a:r>
                      <a:r>
                        <a:rPr lang="en-GB" dirty="0" smtClean="0"/>
                        <a:t>(part1, part2,</a:t>
                      </a:r>
                      <a:r>
                        <a:rPr lang="en-GB" baseline="0" dirty="0" smtClean="0"/>
                        <a:t> </a:t>
                      </a:r>
                      <a:r>
                        <a:rPr lang="en-GB" baseline="0" dirty="0" err="1" smtClean="0"/>
                        <a:t>etc</a:t>
                      </a:r>
                      <a:r>
                        <a:rPr lang="en-GB" baseline="0" dirty="0" smtClean="0"/>
                        <a:t>)</a:t>
                      </a:r>
                      <a:endParaRPr lang="en-GB" dirty="0"/>
                    </a:p>
                  </a:txBody>
                  <a:tcPr/>
                </a:tc>
                <a:extLst>
                  <a:ext uri="{0D108BD9-81ED-4DB2-BD59-A6C34878D82A}">
                    <a16:rowId xmlns:a16="http://schemas.microsoft.com/office/drawing/2014/main" val="1749509692"/>
                  </a:ext>
                </a:extLst>
              </a:tr>
              <a:tr h="370840">
                <a:tc>
                  <a:txBody>
                    <a:bodyPr/>
                    <a:lstStyle/>
                    <a:p>
                      <a:pPr algn="l"/>
                      <a:r>
                        <a:rPr lang="en-GB" b="1" dirty="0" smtClean="0"/>
                        <a:t>fs</a:t>
                      </a:r>
                      <a:endParaRPr lang="en-GB" b="1" dirty="0"/>
                    </a:p>
                  </a:txBody>
                  <a:tcPr/>
                </a:tc>
                <a:tc>
                  <a:txBody>
                    <a:bodyPr/>
                    <a:lstStyle/>
                    <a:p>
                      <a:r>
                        <a:rPr lang="en-GB" dirty="0" smtClean="0"/>
                        <a:t>File I/O using simple wrappers around standard POSIX functions</a:t>
                      </a:r>
                    </a:p>
                    <a:p>
                      <a:r>
                        <a:rPr lang="en-GB" dirty="0" smtClean="0"/>
                        <a:t>e.g. </a:t>
                      </a:r>
                      <a:r>
                        <a:rPr lang="en-GB" dirty="0" err="1" smtClean="0"/>
                        <a:t>fs.open</a:t>
                      </a:r>
                      <a:r>
                        <a:rPr lang="en-GB" dirty="0" smtClean="0"/>
                        <a:t>(path, flags[, mode], </a:t>
                      </a:r>
                      <a:r>
                        <a:rPr lang="en-GB" dirty="0" err="1" smtClean="0"/>
                        <a:t>callback</a:t>
                      </a:r>
                      <a:r>
                        <a:rPr lang="en-GB" dirty="0" smtClean="0"/>
                        <a:t>)</a:t>
                      </a:r>
                      <a:endParaRPr lang="en-GB" dirty="0"/>
                    </a:p>
                  </a:txBody>
                  <a:tcPr/>
                </a:tc>
                <a:extLst>
                  <a:ext uri="{0D108BD9-81ED-4DB2-BD59-A6C34878D82A}">
                    <a16:rowId xmlns:a16="http://schemas.microsoft.com/office/drawing/2014/main" val="1217449932"/>
                  </a:ext>
                </a:extLst>
              </a:tr>
              <a:tr h="370840">
                <a:tc>
                  <a:txBody>
                    <a:bodyPr/>
                    <a:lstStyle/>
                    <a:p>
                      <a:pPr algn="l"/>
                      <a:r>
                        <a:rPr lang="en-GB" b="1" dirty="0" smtClean="0"/>
                        <a:t>express</a:t>
                      </a:r>
                      <a:endParaRPr lang="en-GB" b="1" dirty="0"/>
                    </a:p>
                  </a:txBody>
                  <a:tcPr/>
                </a:tc>
                <a:tc>
                  <a:txBody>
                    <a:bodyPr/>
                    <a:lstStyle/>
                    <a:p>
                      <a:r>
                        <a:rPr lang="en-GB" dirty="0" smtClean="0"/>
                        <a:t>A</a:t>
                      </a:r>
                      <a:r>
                        <a:rPr lang="en-GB" baseline="0" dirty="0" smtClean="0"/>
                        <a:t> web development framework, t</a:t>
                      </a:r>
                      <a:r>
                        <a:rPr lang="en-GB" dirty="0" smtClean="0"/>
                        <a:t>he de-facto standard for the majority of Node.js applications</a:t>
                      </a:r>
                      <a:endParaRPr lang="en-GB" dirty="0"/>
                    </a:p>
                  </a:txBody>
                  <a:tcPr/>
                </a:tc>
                <a:extLst>
                  <a:ext uri="{0D108BD9-81ED-4DB2-BD59-A6C34878D82A}">
                    <a16:rowId xmlns:a16="http://schemas.microsoft.com/office/drawing/2014/main" val="1730810465"/>
                  </a:ext>
                </a:extLst>
              </a:tr>
              <a:tr h="370840">
                <a:tc>
                  <a:txBody>
                    <a:bodyPr/>
                    <a:lstStyle/>
                    <a:p>
                      <a:pPr algn="l"/>
                      <a:r>
                        <a:rPr lang="en-GB" b="1" dirty="0" smtClean="0"/>
                        <a:t>connect</a:t>
                      </a:r>
                      <a:endParaRPr lang="en-GB" b="1" dirty="0"/>
                    </a:p>
                  </a:txBody>
                  <a:tcPr/>
                </a:tc>
                <a:tc>
                  <a:txBody>
                    <a:bodyPr/>
                    <a:lstStyle/>
                    <a:p>
                      <a:r>
                        <a:rPr lang="en-GB" dirty="0" smtClean="0"/>
                        <a:t>An extensible HTTP server framework for Node.js, providing a collection of high performance “plugins” </a:t>
                      </a:r>
                      <a:endParaRPr lang="en-GB" dirty="0"/>
                    </a:p>
                  </a:txBody>
                  <a:tcPr/>
                </a:tc>
                <a:extLst>
                  <a:ext uri="{0D108BD9-81ED-4DB2-BD59-A6C34878D82A}">
                    <a16:rowId xmlns:a16="http://schemas.microsoft.com/office/drawing/2014/main" val="323314387"/>
                  </a:ext>
                </a:extLst>
              </a:tr>
              <a:tr h="370840">
                <a:tc>
                  <a:txBody>
                    <a:bodyPr/>
                    <a:lstStyle/>
                    <a:p>
                      <a:pPr algn="l"/>
                      <a:r>
                        <a:rPr lang="en-GB" b="1" dirty="0" smtClean="0"/>
                        <a:t>socket.io</a:t>
                      </a:r>
                      <a:r>
                        <a:rPr lang="en-GB" dirty="0" smtClean="0"/>
                        <a:t> and </a:t>
                      </a:r>
                      <a:r>
                        <a:rPr lang="en-GB" b="1" dirty="0" err="1" smtClean="0"/>
                        <a:t>sockjs</a:t>
                      </a:r>
                      <a:endParaRPr lang="en-GB" b="1" dirty="0"/>
                    </a:p>
                  </a:txBody>
                  <a:tcPr/>
                </a:tc>
                <a:tc>
                  <a:txBody>
                    <a:bodyPr/>
                    <a:lstStyle/>
                    <a:p>
                      <a:r>
                        <a:rPr lang="en-GB" dirty="0" err="1" smtClean="0"/>
                        <a:t>Websockets</a:t>
                      </a:r>
                      <a:r>
                        <a:rPr lang="en-GB" dirty="0" smtClean="0"/>
                        <a:t> components</a:t>
                      </a:r>
                      <a:endParaRPr lang="en-GB" dirty="0"/>
                    </a:p>
                  </a:txBody>
                  <a:tcPr/>
                </a:tc>
                <a:extLst>
                  <a:ext uri="{0D108BD9-81ED-4DB2-BD59-A6C34878D82A}">
                    <a16:rowId xmlns:a16="http://schemas.microsoft.com/office/drawing/2014/main" val="125379219"/>
                  </a:ext>
                </a:extLst>
              </a:tr>
              <a:tr h="370840">
                <a:tc>
                  <a:txBody>
                    <a:bodyPr/>
                    <a:lstStyle/>
                    <a:p>
                      <a:pPr algn="l"/>
                      <a:r>
                        <a:rPr lang="en-GB" b="1" dirty="0" smtClean="0"/>
                        <a:t>forever</a:t>
                      </a:r>
                      <a:endParaRPr lang="en-GB" b="1" dirty="0"/>
                    </a:p>
                  </a:txBody>
                  <a:tcPr/>
                </a:tc>
                <a:tc>
                  <a:txBody>
                    <a:bodyPr/>
                    <a:lstStyle/>
                    <a:p>
                      <a:r>
                        <a:rPr lang="en-GB" dirty="0" smtClean="0"/>
                        <a:t>Most common utility for ensuring that a given node script runs continuously. Keeps your Node.js process up in production in the face of any unexpected failures</a:t>
                      </a:r>
                      <a:endParaRPr lang="en-GB" dirty="0"/>
                    </a:p>
                  </a:txBody>
                  <a:tcPr/>
                </a:tc>
                <a:extLst>
                  <a:ext uri="{0D108BD9-81ED-4DB2-BD59-A6C34878D82A}">
                    <a16:rowId xmlns:a16="http://schemas.microsoft.com/office/drawing/2014/main" val="1445832459"/>
                  </a:ext>
                </a:extLst>
              </a:tr>
              <a:tr h="370840">
                <a:tc>
                  <a:txBody>
                    <a:bodyPr/>
                    <a:lstStyle/>
                    <a:p>
                      <a:pPr algn="l"/>
                      <a:r>
                        <a:rPr lang="en-GB" b="1" dirty="0" smtClean="0"/>
                        <a:t>moment</a:t>
                      </a:r>
                      <a:r>
                        <a:rPr lang="en-GB" dirty="0" smtClean="0"/>
                        <a:t> </a:t>
                      </a:r>
                      <a:endParaRPr lang="en-GB" b="1" dirty="0"/>
                    </a:p>
                  </a:txBody>
                  <a:tcPr/>
                </a:tc>
                <a:tc>
                  <a:txBody>
                    <a:bodyPr/>
                    <a:lstStyle/>
                    <a:p>
                      <a:r>
                        <a:rPr lang="en-GB" dirty="0" smtClean="0"/>
                        <a:t>A date library for parsing, validating, manipulating, and formatting dates</a:t>
                      </a:r>
                      <a:endParaRPr lang="en-GB" dirty="0"/>
                    </a:p>
                  </a:txBody>
                  <a:tcPr/>
                </a:tc>
                <a:extLst>
                  <a:ext uri="{0D108BD9-81ED-4DB2-BD59-A6C34878D82A}">
                    <a16:rowId xmlns:a16="http://schemas.microsoft.com/office/drawing/2014/main" val="2734733130"/>
                  </a:ext>
                </a:extLst>
              </a:tr>
            </a:tbl>
          </a:graphicData>
        </a:graphic>
      </p:graphicFrame>
    </p:spTree>
    <p:extLst>
      <p:ext uri="{BB962C8B-B14F-4D97-AF65-F5344CB8AC3E}">
        <p14:creationId xmlns:p14="http://schemas.microsoft.com/office/powerpoint/2010/main" val="180172597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yarn</a:t>
            </a:r>
            <a:endParaRPr lang="en-GB" dirty="0"/>
          </a:p>
        </p:txBody>
      </p:sp>
      <p:sp>
        <p:nvSpPr>
          <p:cNvPr id="3" name="Content Placeholder 2"/>
          <p:cNvSpPr>
            <a:spLocks noGrp="1"/>
          </p:cNvSpPr>
          <p:nvPr>
            <p:ph idx="1"/>
          </p:nvPr>
        </p:nvSpPr>
        <p:spPr>
          <a:xfrm>
            <a:off x="1047750" y="1020278"/>
            <a:ext cx="7029450" cy="880711"/>
          </a:xfrm>
        </p:spPr>
        <p:txBody>
          <a:bodyPr/>
          <a:lstStyle/>
          <a:p>
            <a:r>
              <a:rPr lang="en-GB" dirty="0" smtClean="0"/>
              <a:t>Yarn developed by Facebook, Google, etc., is an alternative to </a:t>
            </a:r>
            <a:r>
              <a:rPr lang="en-GB" dirty="0" err="1" smtClean="0"/>
              <a:t>npm</a:t>
            </a:r>
            <a:r>
              <a:rPr lang="en-GB" dirty="0" smtClean="0"/>
              <a:t> but uses the same Node.js modules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1965006709"/>
              </p:ext>
            </p:extLst>
          </p:nvPr>
        </p:nvGraphicFramePr>
        <p:xfrm>
          <a:off x="1229728" y="2326974"/>
          <a:ext cx="6665494" cy="2392680"/>
        </p:xfrm>
        <a:graphic>
          <a:graphicData uri="http://schemas.openxmlformats.org/drawingml/2006/table">
            <a:tbl>
              <a:tblPr firstRow="1" bandRow="1">
                <a:tableStyleId>{5940675A-B579-460E-94D1-54222C63F5DA}</a:tableStyleId>
              </a:tblPr>
              <a:tblGrid>
                <a:gridCol w="1564105">
                  <a:extLst>
                    <a:ext uri="{9D8B030D-6E8A-4147-A177-3AD203B41FA5}">
                      <a16:colId xmlns:a16="http://schemas.microsoft.com/office/drawing/2014/main" val="3278490729"/>
                    </a:ext>
                  </a:extLst>
                </a:gridCol>
                <a:gridCol w="5101389">
                  <a:extLst>
                    <a:ext uri="{9D8B030D-6E8A-4147-A177-3AD203B41FA5}">
                      <a16:colId xmlns:a16="http://schemas.microsoft.com/office/drawing/2014/main" val="746962603"/>
                    </a:ext>
                  </a:extLst>
                </a:gridCol>
              </a:tblGrid>
              <a:tr h="370840">
                <a:tc>
                  <a:txBody>
                    <a:bodyPr/>
                    <a:lstStyle/>
                    <a:p>
                      <a:r>
                        <a:rPr lang="en-GB" b="1" dirty="0" smtClean="0"/>
                        <a:t>yarn add</a:t>
                      </a:r>
                      <a:endParaRPr lang="en-GB" b="1" dirty="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Adds a package to use in your current package</a:t>
                      </a:r>
                    </a:p>
                  </a:txBody>
                  <a:tcPr/>
                </a:tc>
                <a:extLst>
                  <a:ext uri="{0D108BD9-81ED-4DB2-BD59-A6C34878D82A}">
                    <a16:rowId xmlns:a16="http://schemas.microsoft.com/office/drawing/2014/main" val="1112339507"/>
                  </a:ext>
                </a:extLst>
              </a:tr>
              <a:tr h="370840">
                <a:tc>
                  <a:txBody>
                    <a:bodyPr/>
                    <a:lstStyle/>
                    <a:p>
                      <a:r>
                        <a:rPr lang="en-GB" b="1" dirty="0" smtClean="0"/>
                        <a:t>yarn </a:t>
                      </a:r>
                      <a:r>
                        <a:rPr lang="en-GB" b="1" dirty="0" err="1" smtClean="0"/>
                        <a:t>init</a:t>
                      </a:r>
                      <a:endParaRPr lang="en-GB" b="1" dirty="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Initializes the development of a package</a:t>
                      </a:r>
                    </a:p>
                  </a:txBody>
                  <a:tcPr/>
                </a:tc>
                <a:extLst>
                  <a:ext uri="{0D108BD9-81ED-4DB2-BD59-A6C34878D82A}">
                    <a16:rowId xmlns:a16="http://schemas.microsoft.com/office/drawing/2014/main" val="2583110936"/>
                  </a:ext>
                </a:extLst>
              </a:tr>
              <a:tr h="370840">
                <a:tc>
                  <a:txBody>
                    <a:bodyPr/>
                    <a:lstStyle/>
                    <a:p>
                      <a:r>
                        <a:rPr lang="en-GB" b="1" dirty="0" smtClean="0"/>
                        <a:t>yarn install</a:t>
                      </a:r>
                      <a:endParaRPr lang="en-GB" b="1" dirty="0"/>
                    </a:p>
                  </a:txBody>
                  <a:tcPr anchor="ctr"/>
                </a:tc>
                <a:tc>
                  <a:txBody>
                    <a:bodyPr/>
                    <a:lstStyle/>
                    <a:p>
                      <a:r>
                        <a:rPr lang="en-GB" dirty="0" smtClean="0"/>
                        <a:t>Installs all the dependencies defined in a </a:t>
                      </a:r>
                      <a:r>
                        <a:rPr lang="en-GB" dirty="0" err="1" smtClean="0"/>
                        <a:t>package.json</a:t>
                      </a:r>
                      <a:r>
                        <a:rPr lang="en-GB" dirty="0" smtClean="0"/>
                        <a:t> file</a:t>
                      </a:r>
                    </a:p>
                  </a:txBody>
                  <a:tcPr/>
                </a:tc>
                <a:extLst>
                  <a:ext uri="{0D108BD9-81ED-4DB2-BD59-A6C34878D82A}">
                    <a16:rowId xmlns:a16="http://schemas.microsoft.com/office/drawing/2014/main" val="2592604841"/>
                  </a:ext>
                </a:extLst>
              </a:tr>
              <a:tr h="370840">
                <a:tc>
                  <a:txBody>
                    <a:bodyPr/>
                    <a:lstStyle/>
                    <a:p>
                      <a:r>
                        <a:rPr lang="en-GB" b="1" dirty="0" smtClean="0"/>
                        <a:t>yarn publish</a:t>
                      </a:r>
                      <a:endParaRPr lang="en-GB" b="1" dirty="0"/>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Publishes a package to a package manager</a:t>
                      </a:r>
                    </a:p>
                  </a:txBody>
                  <a:tcPr/>
                </a:tc>
                <a:extLst>
                  <a:ext uri="{0D108BD9-81ED-4DB2-BD59-A6C34878D82A}">
                    <a16:rowId xmlns:a16="http://schemas.microsoft.com/office/drawing/2014/main" val="1217587275"/>
                  </a:ext>
                </a:extLst>
              </a:tr>
              <a:tr h="370840">
                <a:tc>
                  <a:txBody>
                    <a:bodyPr/>
                    <a:lstStyle/>
                    <a:p>
                      <a:r>
                        <a:rPr lang="en-GB" b="1" dirty="0" smtClean="0"/>
                        <a:t>yarn remove</a:t>
                      </a:r>
                      <a:endParaRPr lang="en-GB" b="1" dirty="0"/>
                    </a:p>
                  </a:txBody>
                  <a:tcPr anchor="ctr"/>
                </a:tc>
                <a:tc>
                  <a:txBody>
                    <a:bodyPr/>
                    <a:lstStyle/>
                    <a:p>
                      <a:r>
                        <a:rPr lang="en-GB" dirty="0" smtClean="0"/>
                        <a:t>Removes an unused package from your current package</a:t>
                      </a:r>
                    </a:p>
                  </a:txBody>
                  <a:tcPr/>
                </a:tc>
                <a:extLst>
                  <a:ext uri="{0D108BD9-81ED-4DB2-BD59-A6C34878D82A}">
                    <a16:rowId xmlns:a16="http://schemas.microsoft.com/office/drawing/2014/main" val="821703221"/>
                  </a:ext>
                </a:extLst>
              </a:tr>
            </a:tbl>
          </a:graphicData>
        </a:graphic>
      </p:graphicFrame>
      <p:sp>
        <p:nvSpPr>
          <p:cNvPr id="6" name="TextBox 5"/>
          <p:cNvSpPr txBox="1"/>
          <p:nvPr/>
        </p:nvSpPr>
        <p:spPr>
          <a:xfrm>
            <a:off x="1668443" y="5096165"/>
            <a:ext cx="6166496" cy="769441"/>
          </a:xfrm>
          <a:prstGeom prst="rect">
            <a:avLst/>
          </a:prstGeom>
          <a:noFill/>
        </p:spPr>
        <p:txBody>
          <a:bodyPr wrap="none" rtlCol="0">
            <a:spAutoFit/>
          </a:bodyPr>
          <a:lstStyle/>
          <a:p>
            <a:r>
              <a:rPr lang="en-GB" sz="4400" b="1" dirty="0" smtClean="0">
                <a:solidFill>
                  <a:srgbClr val="FF0000"/>
                </a:solidFill>
              </a:rPr>
              <a:t>We will stick with </a:t>
            </a:r>
            <a:r>
              <a:rPr lang="en-GB" sz="4400" b="1" dirty="0" err="1" smtClean="0">
                <a:solidFill>
                  <a:srgbClr val="FF0000"/>
                </a:solidFill>
              </a:rPr>
              <a:t>npm</a:t>
            </a:r>
            <a:endParaRPr lang="en-GB" sz="4400" b="1" dirty="0">
              <a:solidFill>
                <a:srgbClr val="FF0000"/>
              </a:solidFill>
            </a:endParaRPr>
          </a:p>
        </p:txBody>
      </p:sp>
    </p:spTree>
    <p:extLst>
      <p:ext uri="{BB962C8B-B14F-4D97-AF65-F5344CB8AC3E}">
        <p14:creationId xmlns:p14="http://schemas.microsoft.com/office/powerpoint/2010/main" val="86276237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Install </a:t>
            </a:r>
            <a:r>
              <a:rPr lang="en-GB" dirty="0" err="1" smtClean="0"/>
              <a:t>TypeScript</a:t>
            </a:r>
            <a:endParaRPr lang="en-GB" dirty="0"/>
          </a:p>
        </p:txBody>
      </p:sp>
      <p:sp>
        <p:nvSpPr>
          <p:cNvPr id="3" name="Content Placeholder 2"/>
          <p:cNvSpPr>
            <a:spLocks noGrp="1"/>
          </p:cNvSpPr>
          <p:nvPr>
            <p:ph idx="1"/>
          </p:nvPr>
        </p:nvSpPr>
        <p:spPr>
          <a:xfrm>
            <a:off x="1047750" y="844550"/>
            <a:ext cx="7162600" cy="3217313"/>
          </a:xfrm>
        </p:spPr>
        <p:txBody>
          <a:bodyPr/>
          <a:lstStyle/>
          <a:p>
            <a:r>
              <a:rPr lang="en-GB" dirty="0" smtClean="0"/>
              <a:t>In your projects working directory</a:t>
            </a:r>
          </a:p>
          <a:p>
            <a:r>
              <a:rPr lang="en-GB" dirty="0" smtClean="0"/>
              <a:t>Install typescript</a:t>
            </a:r>
          </a:p>
          <a:p>
            <a:endParaRPr lang="en-GB" dirty="0" smtClean="0"/>
          </a:p>
          <a:p>
            <a:r>
              <a:rPr lang="en-GB" b="1" dirty="0" smtClean="0">
                <a:solidFill>
                  <a:srgbClr val="FF0000"/>
                </a:solidFill>
              </a:rPr>
              <a:t>Create a new </a:t>
            </a:r>
            <a:r>
              <a:rPr lang="en-GB" b="1" dirty="0" err="1" smtClean="0">
                <a:solidFill>
                  <a:srgbClr val="FF0000"/>
                </a:solidFill>
              </a:rPr>
              <a:t>ts.config</a:t>
            </a:r>
            <a:r>
              <a:rPr lang="en-GB" b="1" dirty="0" smtClean="0">
                <a:solidFill>
                  <a:srgbClr val="FF0000"/>
                </a:solidFill>
              </a:rPr>
              <a:t> file using --</a:t>
            </a:r>
            <a:r>
              <a:rPr lang="en-GB" b="1" dirty="0" err="1" smtClean="0">
                <a:solidFill>
                  <a:srgbClr val="FF0000"/>
                </a:solidFill>
              </a:rPr>
              <a:t>init</a:t>
            </a:r>
            <a:r>
              <a:rPr lang="en-GB" b="1" dirty="0" smtClean="0">
                <a:solidFill>
                  <a:srgbClr val="FF0000"/>
                </a:solidFill>
              </a:rPr>
              <a:t> flag</a:t>
            </a:r>
          </a:p>
          <a:p>
            <a:endParaRPr lang="en-GB" dirty="0"/>
          </a:p>
          <a:p>
            <a:endParaRPr lang="en-GB" dirty="0" smtClean="0"/>
          </a:p>
          <a:p>
            <a:pPr marL="0" indent="0">
              <a:buNone/>
            </a:pPr>
            <a:r>
              <a:rPr lang="en-GB" u="sng" dirty="0" smtClean="0"/>
              <a:t>Note:</a:t>
            </a:r>
          </a:p>
          <a:p>
            <a:r>
              <a:rPr lang="en-GB" dirty="0" smtClean="0"/>
              <a:t>By default </a:t>
            </a:r>
            <a:r>
              <a:rPr lang="en-GB" dirty="0" err="1" smtClean="0"/>
              <a:t>TypeScript</a:t>
            </a:r>
            <a:r>
              <a:rPr lang="en-GB" dirty="0" smtClean="0"/>
              <a:t> is installed locally, and stored in the ./</a:t>
            </a:r>
            <a:r>
              <a:rPr lang="en-GB" dirty="0" err="1" smtClean="0"/>
              <a:t>node_modules</a:t>
            </a:r>
            <a:r>
              <a:rPr lang="en-GB" dirty="0" smtClean="0"/>
              <a:t> directory. Making the project easier to move. </a:t>
            </a:r>
            <a:r>
              <a:rPr lang="en-GB" b="1" dirty="0" smtClean="0">
                <a:solidFill>
                  <a:srgbClr val="FF0000"/>
                </a:solidFill>
              </a:rPr>
              <a:t>We will use this approach</a:t>
            </a:r>
          </a:p>
          <a:p>
            <a:r>
              <a:rPr lang="en-GB" dirty="0" smtClean="0"/>
              <a:t>To install </a:t>
            </a:r>
            <a:r>
              <a:rPr lang="en-GB" dirty="0" err="1" smtClean="0"/>
              <a:t>TypeScript</a:t>
            </a:r>
            <a:r>
              <a:rPr lang="en-GB" dirty="0" smtClean="0"/>
              <a:t> globally so that it can be shared across projects, specify the </a:t>
            </a:r>
            <a:r>
              <a:rPr lang="en-GB" b="1" dirty="0" smtClean="0"/>
              <a:t>–g </a:t>
            </a:r>
            <a:r>
              <a:rPr lang="en-GB" dirty="0" smtClean="0"/>
              <a:t>option on install (which also sets </a:t>
            </a:r>
            <a:r>
              <a:rPr lang="en-GB" dirty="0"/>
              <a:t>the PATH environment variable</a:t>
            </a:r>
            <a:r>
              <a:rPr lang="en-GB" dirty="0" smtClean="0"/>
              <a:t>). Then you can just type </a:t>
            </a:r>
            <a:r>
              <a:rPr lang="en-GB" b="1" dirty="0" err="1" smtClean="0"/>
              <a:t>tsc</a:t>
            </a:r>
            <a:r>
              <a:rPr lang="en-GB" dirty="0" smtClean="0"/>
              <a:t> </a:t>
            </a:r>
            <a:r>
              <a:rPr lang="en-GB" u="sng" dirty="0" smtClean="0"/>
              <a:t>instead of </a:t>
            </a:r>
            <a:r>
              <a:rPr lang="en-GB" dirty="0" smtClean="0"/>
              <a:t>specifying </a:t>
            </a:r>
            <a:r>
              <a:rPr lang="en-GB" b="1" dirty="0" smtClean="0"/>
              <a:t>./</a:t>
            </a:r>
            <a:r>
              <a:rPr lang="en-GB" b="1" dirty="0" err="1" smtClean="0"/>
              <a:t>node_modules</a:t>
            </a:r>
            <a:r>
              <a:rPr lang="en-GB" b="1" dirty="0" smtClean="0"/>
              <a:t>/.bin/</a:t>
            </a:r>
            <a:r>
              <a:rPr lang="en-GB" b="1" dirty="0" err="1" smtClean="0"/>
              <a:t>tsc</a:t>
            </a:r>
            <a:endParaRPr lang="en-GB" b="1" dirty="0" smtClean="0"/>
          </a:p>
          <a:p>
            <a:endParaRPr lang="en-GB" dirty="0"/>
          </a:p>
          <a:p>
            <a:endParaRPr lang="en-GB" dirty="0" smtClean="0"/>
          </a:p>
          <a:p>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79329" y="2404256"/>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tsc</a:t>
            </a:r>
            <a:r>
              <a:rPr lang="en-GB" dirty="0">
                <a:solidFill>
                  <a:schemeClr val="accent1">
                    <a:lumMod val="50000"/>
                  </a:schemeClr>
                </a:solidFill>
              </a:rPr>
              <a:t> --</a:t>
            </a:r>
            <a:r>
              <a:rPr lang="en-GB" dirty="0" err="1">
                <a:solidFill>
                  <a:schemeClr val="accent1">
                    <a:lumMod val="50000"/>
                  </a:schemeClr>
                </a:solidFill>
              </a:rPr>
              <a:t>init</a:t>
            </a:r>
            <a:endParaRPr lang="en-GB" dirty="0">
              <a:solidFill>
                <a:schemeClr val="accent1">
                  <a:lumMod val="50000"/>
                </a:schemeClr>
              </a:solidFill>
            </a:endParaRPr>
          </a:p>
        </p:txBody>
      </p:sp>
      <p:sp>
        <p:nvSpPr>
          <p:cNvPr id="12" name="TextBox 11"/>
          <p:cNvSpPr txBox="1"/>
          <p:nvPr/>
        </p:nvSpPr>
        <p:spPr>
          <a:xfrm>
            <a:off x="113063" y="5990901"/>
            <a:ext cx="9030937" cy="646331"/>
          </a:xfrm>
          <a:prstGeom prst="rect">
            <a:avLst/>
          </a:prstGeom>
          <a:noFill/>
        </p:spPr>
        <p:txBody>
          <a:bodyPr wrap="square" rtlCol="0">
            <a:spAutoFit/>
          </a:bodyPr>
          <a:lstStyle/>
          <a:p>
            <a:r>
              <a:rPr lang="en-GB" dirty="0"/>
              <a:t>https://blog.angular-university.io/typescript-2-type-system-how-do-type-definitions-work-in-npm-when-to-use-types-and-why-what-are-compiler-opt-in-types/</a:t>
            </a:r>
          </a:p>
        </p:txBody>
      </p:sp>
      <p:sp>
        <p:nvSpPr>
          <p:cNvPr id="13" name="TextBox 12"/>
          <p:cNvSpPr txBox="1"/>
          <p:nvPr/>
        </p:nvSpPr>
        <p:spPr>
          <a:xfrm>
            <a:off x="1479331" y="1624467"/>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typescript</a:t>
            </a:r>
          </a:p>
        </p:txBody>
      </p:sp>
      <p:sp>
        <p:nvSpPr>
          <p:cNvPr id="6" name="TextBox 5"/>
          <p:cNvSpPr txBox="1"/>
          <p:nvPr/>
        </p:nvSpPr>
        <p:spPr>
          <a:xfrm rot="16200000">
            <a:off x="7925405" y="4588104"/>
            <a:ext cx="1390809" cy="646331"/>
          </a:xfrm>
          <a:prstGeom prst="rect">
            <a:avLst/>
          </a:prstGeom>
          <a:noFill/>
        </p:spPr>
        <p:txBody>
          <a:bodyPr wrap="square" rtlCol="0">
            <a:spAutoFit/>
          </a:bodyPr>
          <a:lstStyle/>
          <a:p>
            <a:r>
              <a:rPr lang="en-GB" dirty="0" smtClean="0"/>
              <a:t>We won’t do this</a:t>
            </a:r>
            <a:endParaRPr lang="en-GB" dirty="0"/>
          </a:p>
        </p:txBody>
      </p:sp>
      <p:sp>
        <p:nvSpPr>
          <p:cNvPr id="7" name="Right Brace 6"/>
          <p:cNvSpPr/>
          <p:nvPr/>
        </p:nvSpPr>
        <p:spPr bwMode="auto">
          <a:xfrm>
            <a:off x="8138160" y="4427621"/>
            <a:ext cx="216568" cy="1179053"/>
          </a:xfrm>
          <a:prstGeom prst="rightBrace">
            <a:avLst/>
          </a:prstGeom>
          <a:noFill/>
          <a:ln w="127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57232679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DefintivelyTyped</a:t>
            </a:r>
            <a:r>
              <a:rPr lang="en-GB" dirty="0" smtClean="0"/>
              <a:t> @types</a:t>
            </a:r>
            <a:endParaRPr lang="en-GB" dirty="0"/>
          </a:p>
        </p:txBody>
      </p:sp>
      <p:sp>
        <p:nvSpPr>
          <p:cNvPr id="3" name="Content Placeholder 2"/>
          <p:cNvSpPr>
            <a:spLocks noGrp="1"/>
          </p:cNvSpPr>
          <p:nvPr>
            <p:ph idx="1"/>
          </p:nvPr>
        </p:nvSpPr>
        <p:spPr/>
        <p:txBody>
          <a:bodyPr/>
          <a:lstStyle/>
          <a:p>
            <a:r>
              <a:rPr lang="en-GB" dirty="0" smtClean="0"/>
              <a:t>Install </a:t>
            </a:r>
            <a:r>
              <a:rPr lang="en-GB" dirty="0" err="1" smtClean="0"/>
              <a:t>TypeScript</a:t>
            </a:r>
            <a:r>
              <a:rPr lang="en-GB" dirty="0" smtClean="0"/>
              <a:t> definitions using @types modules</a:t>
            </a:r>
          </a:p>
          <a:p>
            <a:r>
              <a:rPr lang="en-GB" dirty="0" smtClean="0"/>
              <a:t>All </a:t>
            </a:r>
            <a:r>
              <a:rPr lang="en-GB" dirty="0"/>
              <a:t>the content of </a:t>
            </a:r>
            <a:r>
              <a:rPr lang="en-GB" dirty="0" err="1"/>
              <a:t>DefintivelyTyped</a:t>
            </a:r>
            <a:r>
              <a:rPr lang="en-GB" dirty="0"/>
              <a:t> is now available under the @types scoped </a:t>
            </a:r>
            <a:r>
              <a:rPr lang="en-GB" dirty="0" smtClean="0"/>
              <a:t>package</a:t>
            </a:r>
          </a:p>
          <a:p>
            <a:r>
              <a:rPr lang="en-GB" dirty="0" smtClean="0"/>
              <a:t>Example: install node.js types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172676" y="3321605"/>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a:t>
            </a:r>
            <a:r>
              <a:rPr lang="en-GB" dirty="0" smtClean="0">
                <a:solidFill>
                  <a:schemeClr val="accent1">
                    <a:lumMod val="50000"/>
                  </a:schemeClr>
                </a:solidFill>
              </a:rPr>
              <a:t>save-dev @types/node</a:t>
            </a:r>
          </a:p>
        </p:txBody>
      </p:sp>
      <p:sp>
        <p:nvSpPr>
          <p:cNvPr id="9" name="TextBox 8"/>
          <p:cNvSpPr txBox="1"/>
          <p:nvPr/>
        </p:nvSpPr>
        <p:spPr>
          <a:xfrm>
            <a:off x="1172676" y="5226518"/>
            <a:ext cx="6494150" cy="646331"/>
          </a:xfrm>
          <a:prstGeom prst="rect">
            <a:avLst/>
          </a:prstGeom>
          <a:noFill/>
        </p:spPr>
        <p:txBody>
          <a:bodyPr wrap="none" rtlCol="0">
            <a:spAutoFit/>
          </a:bodyPr>
          <a:lstStyle/>
          <a:p>
            <a:r>
              <a:rPr lang="en-GB" dirty="0" smtClean="0"/>
              <a:t>Check this link for Node.js module definitions</a:t>
            </a:r>
          </a:p>
          <a:p>
            <a:r>
              <a:rPr lang="en-GB" dirty="0" smtClean="0"/>
              <a:t>https</a:t>
            </a:r>
            <a:r>
              <a:rPr lang="en-GB" dirty="0"/>
              <a:t>://nodes.duniter.io/typescript/duniter/typedoc/globals.html</a:t>
            </a:r>
          </a:p>
        </p:txBody>
      </p:sp>
    </p:spTree>
    <p:extLst>
      <p:ext uri="{BB962C8B-B14F-4D97-AF65-F5344CB8AC3E}">
        <p14:creationId xmlns:p14="http://schemas.microsoft.com/office/powerpoint/2010/main" val="152386248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TypeScript</a:t>
            </a:r>
            <a:r>
              <a:rPr lang="en-GB" dirty="0" smtClean="0"/>
              <a:t> Usage</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Compile specific files (and imports)</a:t>
            </a:r>
          </a:p>
          <a:p>
            <a:endParaRPr lang="en-GB" dirty="0" smtClean="0"/>
          </a:p>
          <a:p>
            <a:endParaRPr lang="en-GB" dirty="0" smtClean="0"/>
          </a:p>
          <a:p>
            <a:r>
              <a:rPr lang="en-GB" dirty="0" smtClean="0"/>
              <a:t>Better approach is to setup </a:t>
            </a:r>
            <a:r>
              <a:rPr lang="en-GB" dirty="0" err="1" smtClean="0"/>
              <a:t>tsconfig.json</a:t>
            </a:r>
            <a:r>
              <a:rPr lang="en-GB" dirty="0" smtClean="0"/>
              <a:t> so it knows the target </a:t>
            </a:r>
            <a:r>
              <a:rPr lang="en-GB" dirty="0" err="1" smtClean="0"/>
              <a:t>EcmaScript</a:t>
            </a:r>
            <a:r>
              <a:rPr lang="en-GB" dirty="0" smtClean="0"/>
              <a:t> version, input files and output directory …you </a:t>
            </a:r>
            <a:r>
              <a:rPr lang="en-GB" dirty="0"/>
              <a:t>can specify “include” and “exclude” directories in the </a:t>
            </a:r>
            <a:r>
              <a:rPr lang="en-GB" dirty="0" err="1"/>
              <a:t>tsconfig.json</a:t>
            </a:r>
            <a:r>
              <a:rPr lang="en-GB" dirty="0"/>
              <a:t> </a:t>
            </a:r>
            <a:r>
              <a:rPr lang="en-GB" dirty="0" smtClean="0"/>
              <a:t>file (see next slide). </a:t>
            </a:r>
            <a:r>
              <a:rPr lang="en-GB" dirty="0"/>
              <a:t>Then </a:t>
            </a:r>
            <a:r>
              <a:rPr lang="en-GB" dirty="0" smtClean="0"/>
              <a:t>compile:</a:t>
            </a:r>
            <a:br>
              <a:rPr lang="en-GB" dirty="0" smtClean="0"/>
            </a:br>
            <a:r>
              <a:rPr lang="en-GB" dirty="0" smtClean="0"/>
              <a:t/>
            </a:r>
            <a:br>
              <a:rPr lang="en-GB" dirty="0" smtClean="0"/>
            </a:br>
            <a:r>
              <a:rPr lang="en-GB" dirty="0" smtClean="0"/>
              <a:t> </a:t>
            </a:r>
          </a:p>
          <a:p>
            <a:r>
              <a:rPr lang="en-GB" dirty="0" smtClean="0"/>
              <a:t>You can ask </a:t>
            </a:r>
            <a:r>
              <a:rPr lang="en-GB" dirty="0" err="1" smtClean="0"/>
              <a:t>TypeScript</a:t>
            </a:r>
            <a:r>
              <a:rPr lang="en-GB" dirty="0" smtClean="0"/>
              <a:t> to watch directory for file changes and compile them automatically</a:t>
            </a:r>
            <a:r>
              <a:rPr lang="en-GB" dirty="0"/>
              <a:t/>
            </a:r>
            <a:br>
              <a:rPr lang="en-GB" dirty="0"/>
            </a:br>
            <a:r>
              <a:rPr lang="en-GB" dirty="0"/>
              <a:t>(</a:t>
            </a:r>
            <a:r>
              <a:rPr lang="en-GB" dirty="0" err="1"/>
              <a:t>Ctrl+C</a:t>
            </a:r>
            <a:r>
              <a:rPr lang="en-GB" dirty="0"/>
              <a:t> to escape)</a:t>
            </a:r>
          </a:p>
          <a:p>
            <a:endParaRPr lang="en-GB" dirty="0"/>
          </a:p>
          <a:p>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9" name="TextBox 8"/>
          <p:cNvSpPr txBox="1"/>
          <p:nvPr/>
        </p:nvSpPr>
        <p:spPr>
          <a:xfrm>
            <a:off x="2796139" y="5380672"/>
            <a:ext cx="6347861" cy="1200329"/>
          </a:xfrm>
          <a:prstGeom prst="rect">
            <a:avLst/>
          </a:prstGeom>
          <a:solidFill>
            <a:schemeClr val="bg1"/>
          </a:solidFill>
        </p:spPr>
        <p:txBody>
          <a:bodyPr wrap="square" rtlCol="0">
            <a:spAutoFit/>
          </a:bodyPr>
          <a:lstStyle/>
          <a:p>
            <a:r>
              <a:rPr lang="en-GB" dirty="0" smtClean="0"/>
              <a:t>NOTE: We are </a:t>
            </a:r>
            <a:r>
              <a:rPr lang="en-GB" dirty="0"/>
              <a:t>using </a:t>
            </a:r>
            <a:r>
              <a:rPr lang="en-GB" b="1" dirty="0"/>
              <a:t>$ ./</a:t>
            </a:r>
            <a:r>
              <a:rPr lang="en-GB" b="1" dirty="0" err="1"/>
              <a:t>node_modules</a:t>
            </a:r>
            <a:r>
              <a:rPr lang="en-GB" b="1" dirty="0"/>
              <a:t>/.</a:t>
            </a:r>
            <a:r>
              <a:rPr lang="en-GB" b="1" dirty="0" smtClean="0"/>
              <a:t>bin/</a:t>
            </a:r>
            <a:r>
              <a:rPr lang="en-GB" b="1" dirty="0" err="1" smtClean="0"/>
              <a:t>tsc</a:t>
            </a:r>
            <a:r>
              <a:rPr lang="en-GB" dirty="0" smtClean="0"/>
              <a:t> OR for Windows </a:t>
            </a:r>
            <a:r>
              <a:rPr lang="en-GB" b="1" dirty="0"/>
              <a:t>C:&gt; .\</a:t>
            </a:r>
            <a:r>
              <a:rPr lang="en-GB" b="1" dirty="0" err="1"/>
              <a:t>node_modules</a:t>
            </a:r>
            <a:r>
              <a:rPr lang="en-GB" b="1" dirty="0"/>
              <a:t>\.bin\</a:t>
            </a:r>
            <a:r>
              <a:rPr lang="en-GB" b="1" dirty="0" err="1"/>
              <a:t>tsc</a:t>
            </a:r>
            <a:r>
              <a:rPr lang="en-GB" b="1" dirty="0"/>
              <a:t> </a:t>
            </a:r>
            <a:r>
              <a:rPr lang="en-GB" dirty="0" smtClean="0"/>
              <a:t>because we have installed </a:t>
            </a:r>
            <a:r>
              <a:rPr lang="en-GB" dirty="0" err="1" smtClean="0"/>
              <a:t>TypeScript</a:t>
            </a:r>
            <a:r>
              <a:rPr lang="en-GB" dirty="0" smtClean="0"/>
              <a:t> locally. If you install it globally then you can just type </a:t>
            </a:r>
            <a:r>
              <a:rPr lang="en-GB" b="1" dirty="0" smtClean="0"/>
              <a:t>$ </a:t>
            </a:r>
            <a:r>
              <a:rPr lang="en-GB" b="1" dirty="0" err="1" smtClean="0"/>
              <a:t>tsc</a:t>
            </a:r>
            <a:endParaRPr lang="en-GB" b="1" dirty="0"/>
          </a:p>
        </p:txBody>
      </p:sp>
      <p:sp>
        <p:nvSpPr>
          <p:cNvPr id="8" name="TextBox 7"/>
          <p:cNvSpPr txBox="1"/>
          <p:nvPr/>
        </p:nvSpPr>
        <p:spPr>
          <a:xfrm>
            <a:off x="1479331" y="4912962"/>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tsc</a:t>
            </a:r>
            <a:r>
              <a:rPr lang="en-GB" dirty="0">
                <a:solidFill>
                  <a:schemeClr val="accent1">
                    <a:lumMod val="50000"/>
                  </a:schemeClr>
                </a:solidFill>
              </a:rPr>
              <a:t> </a:t>
            </a:r>
            <a:r>
              <a:rPr lang="en-GB" dirty="0" smtClean="0">
                <a:solidFill>
                  <a:schemeClr val="accent1">
                    <a:lumMod val="50000"/>
                  </a:schemeClr>
                </a:solidFill>
              </a:rPr>
              <a:t> </a:t>
            </a:r>
            <a:r>
              <a:rPr lang="en-GB" i="1" dirty="0" smtClean="0">
                <a:solidFill>
                  <a:schemeClr val="accent1">
                    <a:lumMod val="50000"/>
                  </a:schemeClr>
                </a:solidFill>
              </a:rPr>
              <a:t>--watch</a:t>
            </a:r>
            <a:endParaRPr lang="en-GB" i="1" dirty="0">
              <a:solidFill>
                <a:schemeClr val="accent1">
                  <a:lumMod val="50000"/>
                </a:schemeClr>
              </a:solidFill>
            </a:endParaRPr>
          </a:p>
        </p:txBody>
      </p:sp>
      <p:sp>
        <p:nvSpPr>
          <p:cNvPr id="10" name="TextBox 9"/>
          <p:cNvSpPr txBox="1"/>
          <p:nvPr/>
        </p:nvSpPr>
        <p:spPr>
          <a:xfrm>
            <a:off x="1527175" y="1319768"/>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a:t>
            </a:r>
            <a:r>
              <a:rPr lang="en-GB" dirty="0" smtClean="0">
                <a:solidFill>
                  <a:schemeClr val="accent1">
                    <a:lumMod val="50000"/>
                  </a:schemeClr>
                </a:solidFill>
              </a:rPr>
              <a:t>bin/</a:t>
            </a:r>
            <a:r>
              <a:rPr lang="en-GB" dirty="0" err="1" smtClean="0">
                <a:solidFill>
                  <a:schemeClr val="accent1">
                    <a:lumMod val="50000"/>
                  </a:schemeClr>
                </a:solidFill>
              </a:rPr>
              <a:t>tsc</a:t>
            </a:r>
            <a:r>
              <a:rPr lang="en-GB" dirty="0" smtClean="0">
                <a:solidFill>
                  <a:schemeClr val="accent1">
                    <a:lumMod val="50000"/>
                  </a:schemeClr>
                </a:solidFill>
              </a:rPr>
              <a:t> --target es5  ./</a:t>
            </a:r>
            <a:r>
              <a:rPr lang="en-GB" i="1" dirty="0" err="1" smtClean="0">
                <a:solidFill>
                  <a:schemeClr val="accent1">
                    <a:lumMod val="50000"/>
                  </a:schemeClr>
                </a:solidFill>
              </a:rPr>
              <a:t>myfile.ts</a:t>
            </a:r>
            <a:r>
              <a:rPr lang="en-GB" i="1" dirty="0" smtClean="0">
                <a:solidFill>
                  <a:schemeClr val="accent1">
                    <a:lumMod val="50000"/>
                  </a:schemeClr>
                </a:solidFill>
              </a:rPr>
              <a:t>   </a:t>
            </a:r>
            <a:r>
              <a:rPr lang="en-GB" dirty="0" smtClean="0">
                <a:solidFill>
                  <a:schemeClr val="accent1">
                    <a:lumMod val="50000"/>
                  </a:schemeClr>
                </a:solidFill>
              </a:rPr>
              <a:t>./</a:t>
            </a:r>
            <a:r>
              <a:rPr lang="en-GB" i="1" dirty="0" smtClean="0">
                <a:solidFill>
                  <a:schemeClr val="accent1">
                    <a:lumMod val="50000"/>
                  </a:schemeClr>
                </a:solidFill>
              </a:rPr>
              <a:t>myfile2.ts</a:t>
            </a:r>
            <a:endParaRPr lang="en-GB" i="1" dirty="0">
              <a:solidFill>
                <a:schemeClr val="accent1">
                  <a:lumMod val="50000"/>
                </a:schemeClr>
              </a:solidFill>
            </a:endParaRPr>
          </a:p>
        </p:txBody>
      </p:sp>
      <p:sp>
        <p:nvSpPr>
          <p:cNvPr id="12" name="TextBox 11"/>
          <p:cNvSpPr txBox="1"/>
          <p:nvPr/>
        </p:nvSpPr>
        <p:spPr>
          <a:xfrm>
            <a:off x="1479332" y="3341687"/>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a:t>
            </a:r>
            <a:r>
              <a:rPr lang="en-GB" dirty="0" smtClean="0">
                <a:solidFill>
                  <a:schemeClr val="accent1">
                    <a:lumMod val="50000"/>
                  </a:schemeClr>
                </a:solidFill>
              </a:rPr>
              <a:t>bin/</a:t>
            </a:r>
            <a:r>
              <a:rPr lang="en-GB" dirty="0" err="1" smtClean="0">
                <a:solidFill>
                  <a:schemeClr val="accent1">
                    <a:lumMod val="50000"/>
                  </a:schemeClr>
                </a:solidFill>
              </a:rPr>
              <a:t>tsc</a:t>
            </a:r>
            <a:endParaRPr lang="en-GB" i="1" dirty="0">
              <a:solidFill>
                <a:schemeClr val="accent1">
                  <a:lumMod val="50000"/>
                </a:schemeClr>
              </a:solidFill>
            </a:endParaRPr>
          </a:p>
        </p:txBody>
      </p:sp>
    </p:spTree>
    <p:extLst>
      <p:ext uri="{BB962C8B-B14F-4D97-AF65-F5344CB8AC3E}">
        <p14:creationId xmlns:p14="http://schemas.microsoft.com/office/powerpoint/2010/main" val="131032419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r>
              <a:rPr lang="en-GB" dirty="0" err="1" smtClean="0"/>
              <a:t>tsconfig.json</a:t>
            </a:r>
            <a:r>
              <a:rPr lang="en-GB" dirty="0" smtClean="0"/>
              <a:t> </a:t>
            </a:r>
            <a:r>
              <a:rPr lang="en-GB" dirty="0"/>
              <a:t>F</a:t>
            </a:r>
            <a:r>
              <a:rPr lang="en-GB" dirty="0" smtClean="0"/>
              <a:t>ile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51835" y="1342725"/>
            <a:ext cx="5195653" cy="4801314"/>
          </a:xfrm>
          <a:prstGeom prst="rect">
            <a:avLst/>
          </a:prstGeom>
          <a:noFill/>
        </p:spPr>
        <p:txBody>
          <a:bodyPr wrap="none" rtlCol="0">
            <a:spAutoFit/>
          </a:bodyPr>
          <a:lstStyle/>
          <a:p>
            <a:r>
              <a:rPr lang="en-GB" dirty="0"/>
              <a:t>{</a:t>
            </a:r>
          </a:p>
          <a:p>
            <a:r>
              <a:rPr lang="en-GB" dirty="0" smtClean="0"/>
              <a:t>     "</a:t>
            </a:r>
            <a:r>
              <a:rPr lang="en-GB" dirty="0" err="1"/>
              <a:t>compilerOptions</a:t>
            </a:r>
            <a:r>
              <a:rPr lang="en-GB" dirty="0"/>
              <a:t>": {</a:t>
            </a:r>
          </a:p>
          <a:p>
            <a:r>
              <a:rPr lang="en-GB" dirty="0" smtClean="0"/>
              <a:t>           "target": "es5",                          </a:t>
            </a:r>
            <a:br>
              <a:rPr lang="en-GB" dirty="0" smtClean="0"/>
            </a:br>
            <a:r>
              <a:rPr lang="en-GB" dirty="0" smtClean="0"/>
              <a:t>           "module": "</a:t>
            </a:r>
            <a:r>
              <a:rPr lang="en-GB" dirty="0" err="1" smtClean="0"/>
              <a:t>commonjs</a:t>
            </a:r>
            <a:r>
              <a:rPr lang="en-GB" dirty="0" smtClean="0"/>
              <a:t>",</a:t>
            </a:r>
          </a:p>
          <a:p>
            <a:r>
              <a:rPr lang="en-GB" dirty="0" smtClean="0"/>
              <a:t>           "</a:t>
            </a:r>
            <a:r>
              <a:rPr lang="en-GB" dirty="0"/>
              <a:t>strict": true,                           </a:t>
            </a:r>
          </a:p>
          <a:p>
            <a:r>
              <a:rPr lang="en-GB" dirty="0" smtClean="0"/>
              <a:t>           "</a:t>
            </a:r>
            <a:r>
              <a:rPr lang="en-GB" dirty="0" err="1"/>
              <a:t>esModuleInterop</a:t>
            </a:r>
            <a:r>
              <a:rPr lang="en-GB" dirty="0"/>
              <a:t>": true,                  </a:t>
            </a:r>
          </a:p>
          <a:p>
            <a:r>
              <a:rPr lang="en-GB" dirty="0" smtClean="0"/>
              <a:t>           "</a:t>
            </a:r>
            <a:r>
              <a:rPr lang="en-GB" dirty="0" err="1"/>
              <a:t>forceConsistentCasingInFileNames</a:t>
            </a:r>
            <a:r>
              <a:rPr lang="en-GB" dirty="0"/>
              <a:t>": true</a:t>
            </a:r>
          </a:p>
          <a:p>
            <a:r>
              <a:rPr lang="en-GB" dirty="0" smtClean="0"/>
              <a:t>           "</a:t>
            </a:r>
            <a:r>
              <a:rPr lang="en-GB" dirty="0" err="1"/>
              <a:t>outDir</a:t>
            </a:r>
            <a:r>
              <a:rPr lang="en-GB" dirty="0"/>
              <a:t>": "./</a:t>
            </a:r>
            <a:r>
              <a:rPr lang="en-GB" dirty="0" err="1" smtClean="0"/>
              <a:t>dist</a:t>
            </a:r>
            <a:r>
              <a:rPr lang="en-GB" dirty="0" smtClean="0"/>
              <a:t>“</a:t>
            </a:r>
          </a:p>
          <a:p>
            <a:r>
              <a:rPr lang="en-GB" dirty="0"/>
              <a:t> </a:t>
            </a:r>
            <a:r>
              <a:rPr lang="en-GB" dirty="0" smtClean="0"/>
              <a:t>    },</a:t>
            </a:r>
            <a:endParaRPr lang="en-GB" dirty="0"/>
          </a:p>
          <a:p>
            <a:r>
              <a:rPr lang="en-GB" dirty="0"/>
              <a:t>  </a:t>
            </a:r>
            <a:r>
              <a:rPr lang="en-GB" dirty="0" smtClean="0"/>
              <a:t>  "</a:t>
            </a:r>
            <a:r>
              <a:rPr lang="en-GB" dirty="0"/>
              <a:t>include": [</a:t>
            </a:r>
          </a:p>
          <a:p>
            <a:r>
              <a:rPr lang="en-GB" dirty="0"/>
              <a:t>    </a:t>
            </a:r>
            <a:r>
              <a:rPr lang="en-GB" dirty="0" smtClean="0"/>
              <a:t>      "./**/*"</a:t>
            </a:r>
            <a:endParaRPr lang="en-GB" dirty="0"/>
          </a:p>
          <a:p>
            <a:r>
              <a:rPr lang="en-GB" dirty="0"/>
              <a:t>  </a:t>
            </a:r>
            <a:r>
              <a:rPr lang="en-GB" dirty="0" smtClean="0"/>
              <a:t>  ],</a:t>
            </a:r>
            <a:endParaRPr lang="en-GB" dirty="0"/>
          </a:p>
          <a:p>
            <a:r>
              <a:rPr lang="en-GB" dirty="0"/>
              <a:t>  </a:t>
            </a:r>
            <a:r>
              <a:rPr lang="en-GB" dirty="0" smtClean="0"/>
              <a:t>  "</a:t>
            </a:r>
            <a:r>
              <a:rPr lang="en-GB" dirty="0"/>
              <a:t>exclude": [</a:t>
            </a:r>
          </a:p>
          <a:p>
            <a:r>
              <a:rPr lang="en-GB" dirty="0"/>
              <a:t>    </a:t>
            </a:r>
            <a:r>
              <a:rPr lang="en-GB" dirty="0" smtClean="0"/>
              <a:t>     "./</a:t>
            </a:r>
            <a:r>
              <a:rPr lang="en-GB" dirty="0" err="1"/>
              <a:t>node_modules</a:t>
            </a:r>
            <a:r>
              <a:rPr lang="en-GB" dirty="0"/>
              <a:t>",</a:t>
            </a:r>
          </a:p>
          <a:p>
            <a:r>
              <a:rPr lang="en-GB" dirty="0" smtClean="0"/>
              <a:t>         "./</a:t>
            </a:r>
            <a:r>
              <a:rPr lang="en-GB" dirty="0"/>
              <a:t>pages</a:t>
            </a:r>
            <a:r>
              <a:rPr lang="en-GB" dirty="0" smtClean="0"/>
              <a:t>"</a:t>
            </a:r>
            <a:endParaRPr lang="en-GB" dirty="0"/>
          </a:p>
          <a:p>
            <a:r>
              <a:rPr lang="en-GB" dirty="0" smtClean="0"/>
              <a:t>     ]</a:t>
            </a:r>
            <a:endParaRPr lang="en-GB" dirty="0"/>
          </a:p>
          <a:p>
            <a:r>
              <a:rPr lang="en-GB" dirty="0"/>
              <a:t>}</a:t>
            </a:r>
          </a:p>
        </p:txBody>
      </p:sp>
      <p:sp>
        <p:nvSpPr>
          <p:cNvPr id="6" name="TextBox 5"/>
          <p:cNvSpPr txBox="1"/>
          <p:nvPr/>
        </p:nvSpPr>
        <p:spPr>
          <a:xfrm>
            <a:off x="5125452" y="1612232"/>
            <a:ext cx="2903359" cy="369332"/>
          </a:xfrm>
          <a:prstGeom prst="rect">
            <a:avLst/>
          </a:prstGeom>
          <a:noFill/>
        </p:spPr>
        <p:txBody>
          <a:bodyPr wrap="none" rtlCol="0">
            <a:spAutoFit/>
          </a:bodyPr>
          <a:lstStyle/>
          <a:p>
            <a:r>
              <a:rPr lang="en-GB" dirty="0"/>
              <a:t>ECMAScript target version</a:t>
            </a:r>
          </a:p>
        </p:txBody>
      </p:sp>
      <p:cxnSp>
        <p:nvCxnSpPr>
          <p:cNvPr id="8" name="Straight Arrow Connector 7"/>
          <p:cNvCxnSpPr>
            <a:stCxn id="6" idx="1"/>
          </p:cNvCxnSpPr>
          <p:nvPr/>
        </p:nvCxnSpPr>
        <p:spPr bwMode="auto">
          <a:xfrm flipH="1">
            <a:off x="3113773" y="1796898"/>
            <a:ext cx="2011679" cy="28215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5732493" y="2189747"/>
            <a:ext cx="2659702" cy="369332"/>
          </a:xfrm>
          <a:prstGeom prst="rect">
            <a:avLst/>
          </a:prstGeom>
          <a:noFill/>
        </p:spPr>
        <p:txBody>
          <a:bodyPr wrap="none" rtlCol="0">
            <a:spAutoFit/>
          </a:bodyPr>
          <a:lstStyle/>
          <a:p>
            <a:r>
              <a:rPr lang="en-GB" dirty="0" smtClean="0"/>
              <a:t>Module </a:t>
            </a:r>
            <a:r>
              <a:rPr lang="en-GB" dirty="0"/>
              <a:t>code generation</a:t>
            </a:r>
          </a:p>
        </p:txBody>
      </p:sp>
      <p:cxnSp>
        <p:nvCxnSpPr>
          <p:cNvPr id="11" name="Straight Arrow Connector 10"/>
          <p:cNvCxnSpPr>
            <a:stCxn id="9" idx="1"/>
          </p:cNvCxnSpPr>
          <p:nvPr/>
        </p:nvCxnSpPr>
        <p:spPr bwMode="auto">
          <a:xfrm flipH="1">
            <a:off x="4081112" y="2374413"/>
            <a:ext cx="1651381" cy="1265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6577131" y="2828586"/>
            <a:ext cx="2198038" cy="369332"/>
          </a:xfrm>
          <a:prstGeom prst="rect">
            <a:avLst/>
          </a:prstGeom>
          <a:noFill/>
        </p:spPr>
        <p:txBody>
          <a:bodyPr wrap="none" rtlCol="0">
            <a:spAutoFit/>
          </a:bodyPr>
          <a:lstStyle/>
          <a:p>
            <a:r>
              <a:rPr lang="en-GB" dirty="0" smtClean="0"/>
              <a:t>Strict </a:t>
            </a:r>
            <a:r>
              <a:rPr lang="en-GB" dirty="0"/>
              <a:t>type-checking</a:t>
            </a:r>
          </a:p>
        </p:txBody>
      </p:sp>
      <p:cxnSp>
        <p:nvCxnSpPr>
          <p:cNvPr id="14" name="Straight Arrow Connector 13"/>
          <p:cNvCxnSpPr>
            <a:stCxn id="12" idx="1"/>
          </p:cNvCxnSpPr>
          <p:nvPr/>
        </p:nvCxnSpPr>
        <p:spPr bwMode="auto">
          <a:xfrm flipH="1" flipV="1">
            <a:off x="3205213" y="2613259"/>
            <a:ext cx="3371918" cy="39999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p:cNvSpPr txBox="1"/>
          <p:nvPr/>
        </p:nvSpPr>
        <p:spPr>
          <a:xfrm>
            <a:off x="6790623" y="3619785"/>
            <a:ext cx="2153352" cy="923330"/>
          </a:xfrm>
          <a:prstGeom prst="rect">
            <a:avLst/>
          </a:prstGeom>
          <a:noFill/>
        </p:spPr>
        <p:txBody>
          <a:bodyPr wrap="square" rtlCol="0">
            <a:spAutoFit/>
          </a:bodyPr>
          <a:lstStyle/>
          <a:p>
            <a:r>
              <a:rPr lang="en-GB" dirty="0" smtClean="0"/>
              <a:t>Output directory for generated JavaScript</a:t>
            </a:r>
            <a:endParaRPr lang="en-GB" dirty="0"/>
          </a:p>
        </p:txBody>
      </p:sp>
      <p:cxnSp>
        <p:nvCxnSpPr>
          <p:cNvPr id="17" name="Straight Arrow Connector 16"/>
          <p:cNvCxnSpPr/>
          <p:nvPr/>
        </p:nvCxnSpPr>
        <p:spPr bwMode="auto">
          <a:xfrm flipH="1" flipV="1">
            <a:off x="3373655" y="3467425"/>
            <a:ext cx="3383280" cy="74844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TextBox 17"/>
          <p:cNvSpPr txBox="1"/>
          <p:nvPr/>
        </p:nvSpPr>
        <p:spPr>
          <a:xfrm>
            <a:off x="5431949" y="4863136"/>
            <a:ext cx="3575786" cy="923330"/>
          </a:xfrm>
          <a:prstGeom prst="rect">
            <a:avLst/>
          </a:prstGeom>
          <a:noFill/>
        </p:spPr>
        <p:txBody>
          <a:bodyPr wrap="square" rtlCol="0">
            <a:spAutoFit/>
          </a:bodyPr>
          <a:lstStyle/>
          <a:p>
            <a:r>
              <a:rPr lang="en-GB" dirty="0" smtClean="0"/>
              <a:t>Search the current, all subdirectories and include all </a:t>
            </a:r>
            <a:r>
              <a:rPr lang="en-GB" dirty="0" err="1" smtClean="0"/>
              <a:t>TypeScript</a:t>
            </a:r>
            <a:r>
              <a:rPr lang="en-GB" dirty="0" smtClean="0"/>
              <a:t> files</a:t>
            </a:r>
            <a:endParaRPr lang="en-GB" dirty="0"/>
          </a:p>
        </p:txBody>
      </p:sp>
      <p:cxnSp>
        <p:nvCxnSpPr>
          <p:cNvPr id="20" name="Straight Arrow Connector 19"/>
          <p:cNvCxnSpPr/>
          <p:nvPr/>
        </p:nvCxnSpPr>
        <p:spPr bwMode="auto">
          <a:xfrm flipH="1" flipV="1">
            <a:off x="2353377" y="4278093"/>
            <a:ext cx="3078572" cy="105622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1" name="TextBox 20"/>
          <p:cNvSpPr txBox="1"/>
          <p:nvPr/>
        </p:nvSpPr>
        <p:spPr>
          <a:xfrm>
            <a:off x="2403200" y="6005539"/>
            <a:ext cx="3575786" cy="646331"/>
          </a:xfrm>
          <a:prstGeom prst="rect">
            <a:avLst/>
          </a:prstGeom>
          <a:noFill/>
        </p:spPr>
        <p:txBody>
          <a:bodyPr wrap="square" rtlCol="0">
            <a:spAutoFit/>
          </a:bodyPr>
          <a:lstStyle/>
          <a:p>
            <a:r>
              <a:rPr lang="en-GB" dirty="0" smtClean="0"/>
              <a:t>Do not look for </a:t>
            </a:r>
            <a:r>
              <a:rPr lang="en-GB" dirty="0" err="1" smtClean="0"/>
              <a:t>TypeScript</a:t>
            </a:r>
            <a:r>
              <a:rPr lang="en-GB" dirty="0" smtClean="0"/>
              <a:t> files in these directories</a:t>
            </a:r>
            <a:endParaRPr lang="en-GB" dirty="0"/>
          </a:p>
        </p:txBody>
      </p:sp>
      <p:cxnSp>
        <p:nvCxnSpPr>
          <p:cNvPr id="23" name="Straight Arrow Connector 22"/>
          <p:cNvCxnSpPr/>
          <p:nvPr/>
        </p:nvCxnSpPr>
        <p:spPr bwMode="auto">
          <a:xfrm flipH="1" flipV="1">
            <a:off x="3449661" y="5322433"/>
            <a:ext cx="650701" cy="65915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6393187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Multiple </a:t>
            </a:r>
            <a:r>
              <a:rPr lang="en-GB" dirty="0" err="1" smtClean="0"/>
              <a:t>tsconfig</a:t>
            </a:r>
            <a:r>
              <a:rPr lang="en-GB" dirty="0" smtClean="0"/>
              <a:t> Files</a:t>
            </a:r>
            <a:endParaRPr lang="en-GB" dirty="0"/>
          </a:p>
        </p:txBody>
      </p:sp>
      <p:sp>
        <p:nvSpPr>
          <p:cNvPr id="3" name="Content Placeholder 2"/>
          <p:cNvSpPr>
            <a:spLocks noGrp="1"/>
          </p:cNvSpPr>
          <p:nvPr>
            <p:ph idx="1"/>
          </p:nvPr>
        </p:nvSpPr>
        <p:spPr>
          <a:xfrm>
            <a:off x="1047750" y="707457"/>
            <a:ext cx="7029450" cy="2112745"/>
          </a:xfrm>
        </p:spPr>
        <p:txBody>
          <a:bodyPr/>
          <a:lstStyle/>
          <a:p>
            <a:r>
              <a:rPr lang="en-GB" dirty="0" smtClean="0"/>
              <a:t>Different parts or components of your application may need to be build slightly differently but share some common options</a:t>
            </a:r>
          </a:p>
          <a:p>
            <a:r>
              <a:rPr lang="en-GB" dirty="0" smtClean="0"/>
              <a:t>For example, the server-side and client-side code will need to be built </a:t>
            </a:r>
            <a:r>
              <a:rPr lang="en-GB" dirty="0" err="1" smtClean="0"/>
              <a:t>seperately</a:t>
            </a:r>
            <a:endParaRPr lang="en-GB" dirty="0" smtClean="0"/>
          </a:p>
          <a:p>
            <a:r>
              <a:rPr lang="en-GB" dirty="0" smtClean="0"/>
              <a:t>You can “extend” a </a:t>
            </a:r>
            <a:r>
              <a:rPr lang="en-GB" dirty="0" err="1" smtClean="0"/>
              <a:t>config</a:t>
            </a:r>
            <a:r>
              <a:rPr lang="en-GB" dirty="0" smtClean="0"/>
              <a:t> file from another</a:t>
            </a:r>
            <a:endParaRPr lang="en-GB" dirty="0"/>
          </a:p>
        </p:txBody>
      </p:sp>
      <p:sp>
        <p:nvSpPr>
          <p:cNvPr id="4" name="Footer Placeholder 3"/>
          <p:cNvSpPr>
            <a:spLocks noGrp="1"/>
          </p:cNvSpPr>
          <p:nvPr>
            <p:ph type="ftr" sz="quarter" idx="10"/>
          </p:nvPr>
        </p:nvSpPr>
        <p:spPr>
          <a:xfrm>
            <a:off x="93813" y="6537325"/>
            <a:ext cx="2895600" cy="320675"/>
          </a:xfrm>
        </p:spPr>
        <p:txBody>
          <a:bodyPr/>
          <a:lstStyle/>
          <a:p>
            <a:pPr>
              <a:defRPr/>
            </a:pPr>
            <a:r>
              <a:rPr lang="en-US" altLang="en-US" smtClean="0"/>
              <a:t>WEB</a:t>
            </a:r>
            <a:endParaRPr lang="en-US" altLang="en-US" dirty="0"/>
          </a:p>
        </p:txBody>
      </p:sp>
      <p:sp>
        <p:nvSpPr>
          <p:cNvPr id="5" name="Rounded Rectangle 4"/>
          <p:cNvSpPr/>
          <p:nvPr/>
        </p:nvSpPr>
        <p:spPr bwMode="auto">
          <a:xfrm>
            <a:off x="818148" y="4451684"/>
            <a:ext cx="2594008" cy="1313849"/>
          </a:xfrm>
          <a:prstGeom prst="round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a:t>{</a:t>
            </a:r>
            <a:br>
              <a:rPr lang="en-GB" dirty="0"/>
            </a:br>
            <a:r>
              <a:rPr lang="en-GB" dirty="0" smtClean="0"/>
              <a:t>   "</a:t>
            </a:r>
            <a:r>
              <a:rPr lang="en-GB" dirty="0" err="1" smtClean="0"/>
              <a:t>compilerOptions</a:t>
            </a:r>
            <a:r>
              <a:rPr lang="en-GB" dirty="0" smtClean="0"/>
              <a:t>": {</a:t>
            </a:r>
            <a:br>
              <a:rPr lang="en-GB" dirty="0" smtClean="0"/>
            </a:br>
            <a:r>
              <a:rPr lang="en-GB" dirty="0" smtClean="0"/>
              <a:t>   }</a:t>
            </a: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r>
              <a:rPr lang="en-GB" dirty="0"/>
              <a:t>}</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6" name="TextBox 5"/>
          <p:cNvSpPr txBox="1"/>
          <p:nvPr/>
        </p:nvSpPr>
        <p:spPr>
          <a:xfrm>
            <a:off x="779947" y="3990292"/>
            <a:ext cx="2762295" cy="369332"/>
          </a:xfrm>
          <a:prstGeom prst="rect">
            <a:avLst/>
          </a:prstGeom>
          <a:noFill/>
        </p:spPr>
        <p:txBody>
          <a:bodyPr wrap="none" rtlCol="0">
            <a:spAutoFit/>
          </a:bodyPr>
          <a:lstStyle/>
          <a:p>
            <a:r>
              <a:rPr lang="en-GB" dirty="0" smtClean="0"/>
              <a:t>./</a:t>
            </a:r>
            <a:r>
              <a:rPr lang="en-GB" dirty="0" err="1" smtClean="0"/>
              <a:t>config</a:t>
            </a:r>
            <a:r>
              <a:rPr lang="en-GB" dirty="0" smtClean="0"/>
              <a:t>/</a:t>
            </a:r>
            <a:r>
              <a:rPr lang="en-GB" dirty="0" err="1" smtClean="0"/>
              <a:t>compileopts.json</a:t>
            </a:r>
            <a:endParaRPr lang="en-GB" dirty="0"/>
          </a:p>
        </p:txBody>
      </p:sp>
      <p:sp>
        <p:nvSpPr>
          <p:cNvPr id="8" name="Rounded Rectangle 7"/>
          <p:cNvSpPr/>
          <p:nvPr/>
        </p:nvSpPr>
        <p:spPr bwMode="auto">
          <a:xfrm>
            <a:off x="4240932" y="3067871"/>
            <a:ext cx="4385911" cy="1565709"/>
          </a:xfrm>
          <a:prstGeom prst="round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a:t>{</a:t>
            </a:r>
            <a:br>
              <a:rPr lang="en-GB" dirty="0"/>
            </a:br>
            <a:r>
              <a:rPr lang="en-GB" dirty="0"/>
              <a:t>  "</a:t>
            </a:r>
            <a:r>
              <a:rPr lang="en-GB" b="1" dirty="0"/>
              <a:t>extends</a:t>
            </a:r>
            <a:r>
              <a:rPr lang="en-GB" dirty="0"/>
              <a:t>": "../</a:t>
            </a:r>
            <a:r>
              <a:rPr lang="en-GB" dirty="0" err="1" smtClean="0"/>
              <a:t>config</a:t>
            </a:r>
            <a:r>
              <a:rPr lang="en-GB" dirty="0" smtClean="0"/>
              <a:t>/</a:t>
            </a:r>
            <a:r>
              <a:rPr lang="en-GB" dirty="0" err="1" smtClean="0"/>
              <a:t>compileopts.json</a:t>
            </a:r>
            <a:r>
              <a:rPr lang="en-GB" dirty="0"/>
              <a:t>",</a:t>
            </a:r>
            <a:br>
              <a:rPr lang="en-GB" dirty="0"/>
            </a:br>
            <a:r>
              <a:rPr lang="en-GB" dirty="0" smtClean="0"/>
              <a:t>   "</a:t>
            </a:r>
            <a:r>
              <a:rPr lang="en-GB" dirty="0" err="1" smtClean="0"/>
              <a:t>compilerOptions</a:t>
            </a:r>
            <a:r>
              <a:rPr lang="en-GB" dirty="0" smtClean="0"/>
              <a:t>": {</a:t>
            </a:r>
            <a:br>
              <a:rPr lang="en-GB" dirty="0" smtClean="0"/>
            </a:br>
            <a:r>
              <a:rPr lang="en-GB" dirty="0" smtClean="0"/>
              <a:t>   }</a:t>
            </a: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r>
              <a:rPr lang="en-GB" dirty="0"/>
              <a:t>}</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9" name="TextBox 8"/>
          <p:cNvSpPr txBox="1"/>
          <p:nvPr/>
        </p:nvSpPr>
        <p:spPr>
          <a:xfrm>
            <a:off x="4202731" y="2705939"/>
            <a:ext cx="2993192" cy="369332"/>
          </a:xfrm>
          <a:prstGeom prst="rect">
            <a:avLst/>
          </a:prstGeom>
          <a:noFill/>
        </p:spPr>
        <p:txBody>
          <a:bodyPr wrap="none" rtlCol="0">
            <a:spAutoFit/>
          </a:bodyPr>
          <a:lstStyle/>
          <a:p>
            <a:r>
              <a:rPr lang="en-GB" dirty="0" smtClean="0"/>
              <a:t>./server/</a:t>
            </a:r>
            <a:r>
              <a:rPr lang="en-GB" dirty="0" err="1" smtClean="0"/>
              <a:t>tsconfig.server.json</a:t>
            </a:r>
            <a:endParaRPr lang="en-GB" dirty="0"/>
          </a:p>
        </p:txBody>
      </p:sp>
      <p:sp>
        <p:nvSpPr>
          <p:cNvPr id="12" name="Rounded Rectangle 11"/>
          <p:cNvSpPr/>
          <p:nvPr/>
        </p:nvSpPr>
        <p:spPr bwMode="auto">
          <a:xfrm>
            <a:off x="4279133" y="5200232"/>
            <a:ext cx="4385911" cy="1565709"/>
          </a:xfrm>
          <a:prstGeom prst="round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a:t>{</a:t>
            </a:r>
            <a:br>
              <a:rPr lang="en-GB" dirty="0"/>
            </a:br>
            <a:r>
              <a:rPr lang="en-GB" dirty="0"/>
              <a:t>  "</a:t>
            </a:r>
            <a:r>
              <a:rPr lang="en-GB" b="1" dirty="0"/>
              <a:t>extends</a:t>
            </a:r>
            <a:r>
              <a:rPr lang="en-GB" dirty="0"/>
              <a:t>": "../</a:t>
            </a:r>
            <a:r>
              <a:rPr lang="en-GB" dirty="0" err="1" smtClean="0"/>
              <a:t>config</a:t>
            </a:r>
            <a:r>
              <a:rPr lang="en-GB" dirty="0" smtClean="0"/>
              <a:t>/</a:t>
            </a:r>
            <a:r>
              <a:rPr lang="en-GB" dirty="0" err="1" smtClean="0"/>
              <a:t>compileopts.json</a:t>
            </a:r>
            <a:r>
              <a:rPr lang="en-GB" dirty="0"/>
              <a:t>",</a:t>
            </a:r>
            <a:br>
              <a:rPr lang="en-GB" dirty="0"/>
            </a:br>
            <a:r>
              <a:rPr lang="en-GB" dirty="0" smtClean="0"/>
              <a:t>   "</a:t>
            </a:r>
            <a:r>
              <a:rPr lang="en-GB" dirty="0" err="1" smtClean="0"/>
              <a:t>compilerOptions</a:t>
            </a:r>
            <a:r>
              <a:rPr lang="en-GB" dirty="0" smtClean="0"/>
              <a:t>": {</a:t>
            </a:r>
            <a:br>
              <a:rPr lang="en-GB" dirty="0" smtClean="0"/>
            </a:br>
            <a:r>
              <a:rPr lang="en-GB" dirty="0" smtClean="0"/>
              <a:t>   }</a:t>
            </a: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r>
              <a:rPr lang="en-GB" dirty="0"/>
              <a:t>}</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3" name="TextBox 12"/>
          <p:cNvSpPr txBox="1"/>
          <p:nvPr/>
        </p:nvSpPr>
        <p:spPr>
          <a:xfrm>
            <a:off x="4240932" y="4838300"/>
            <a:ext cx="2890600" cy="369332"/>
          </a:xfrm>
          <a:prstGeom prst="rect">
            <a:avLst/>
          </a:prstGeom>
          <a:noFill/>
        </p:spPr>
        <p:txBody>
          <a:bodyPr wrap="none" rtlCol="0">
            <a:spAutoFit/>
          </a:bodyPr>
          <a:lstStyle/>
          <a:p>
            <a:r>
              <a:rPr lang="en-GB" dirty="0" smtClean="0"/>
              <a:t>./client/</a:t>
            </a:r>
            <a:r>
              <a:rPr lang="en-GB" dirty="0" err="1" smtClean="0"/>
              <a:t>tsconfig.server.json</a:t>
            </a:r>
            <a:endParaRPr lang="en-GB" dirty="0"/>
          </a:p>
        </p:txBody>
      </p:sp>
      <p:cxnSp>
        <p:nvCxnSpPr>
          <p:cNvPr id="15" name="Straight Arrow Connector 14"/>
          <p:cNvCxnSpPr>
            <a:stCxn id="8" idx="1"/>
          </p:cNvCxnSpPr>
          <p:nvPr/>
        </p:nvCxnSpPr>
        <p:spPr bwMode="auto">
          <a:xfrm flipH="1">
            <a:off x="3604661" y="3850726"/>
            <a:ext cx="636271" cy="69721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Arrow Connector 16"/>
          <p:cNvCxnSpPr>
            <a:stCxn id="12" idx="1"/>
          </p:cNvCxnSpPr>
          <p:nvPr/>
        </p:nvCxnSpPr>
        <p:spPr bwMode="auto">
          <a:xfrm flipH="1" flipV="1">
            <a:off x="3638494" y="5298592"/>
            <a:ext cx="640639" cy="68449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64880084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37566"/>
          </a:xfrm>
        </p:spPr>
        <p:txBody>
          <a:bodyPr/>
          <a:lstStyle/>
          <a:p>
            <a:r>
              <a:rPr lang="en-GB" dirty="0" smtClean="0"/>
              <a:t>Exercise: Compile a .</a:t>
            </a:r>
            <a:r>
              <a:rPr lang="en-GB" dirty="0" err="1" smtClean="0"/>
              <a:t>ts</a:t>
            </a:r>
            <a:r>
              <a:rPr lang="en-GB" dirty="0" smtClean="0"/>
              <a:t> file</a:t>
            </a:r>
            <a:endParaRPr lang="en-GB" dirty="0"/>
          </a:p>
        </p:txBody>
      </p:sp>
      <p:sp>
        <p:nvSpPr>
          <p:cNvPr id="3" name="Content Placeholder 2"/>
          <p:cNvSpPr>
            <a:spLocks noGrp="1"/>
          </p:cNvSpPr>
          <p:nvPr>
            <p:ph idx="1"/>
          </p:nvPr>
        </p:nvSpPr>
        <p:spPr>
          <a:xfrm>
            <a:off x="1047750" y="437566"/>
            <a:ext cx="7029450" cy="5401259"/>
          </a:xfrm>
        </p:spPr>
        <p:txBody>
          <a:bodyPr/>
          <a:lstStyle/>
          <a:p>
            <a:r>
              <a:rPr lang="en-GB" dirty="0" smtClean="0"/>
              <a:t>Within the “</a:t>
            </a:r>
            <a:r>
              <a:rPr lang="en-GB" dirty="0" err="1" smtClean="0"/>
              <a:t>nodetest</a:t>
            </a:r>
            <a:r>
              <a:rPr lang="en-GB" dirty="0" smtClean="0"/>
              <a:t>” directory</a:t>
            </a:r>
          </a:p>
          <a:p>
            <a:r>
              <a:rPr lang="en-GB" dirty="0" smtClean="0"/>
              <a:t>Install </a:t>
            </a:r>
            <a:r>
              <a:rPr lang="en-GB" dirty="0" err="1" smtClean="0"/>
              <a:t>TypeScript</a:t>
            </a:r>
            <a:r>
              <a:rPr lang="en-GB" dirty="0" smtClean="0"/>
              <a:t> for development purposes (--save-dev)</a:t>
            </a:r>
          </a:p>
          <a:p>
            <a:r>
              <a:rPr lang="en-GB" dirty="0" smtClean="0"/>
              <a:t>Create the “</a:t>
            </a:r>
            <a:r>
              <a:rPr lang="en-GB" dirty="0" err="1" smtClean="0"/>
              <a:t>tsconfig.json</a:t>
            </a:r>
            <a:r>
              <a:rPr lang="en-GB" dirty="0" smtClean="0"/>
              <a:t>” file using </a:t>
            </a:r>
            <a:r>
              <a:rPr lang="en-GB" i="1" dirty="0" err="1" smtClean="0"/>
              <a:t>tsc</a:t>
            </a:r>
            <a:r>
              <a:rPr lang="en-GB" i="1" dirty="0" smtClean="0"/>
              <a:t> --</a:t>
            </a:r>
            <a:r>
              <a:rPr lang="en-GB" i="1" dirty="0" err="1" smtClean="0"/>
              <a:t>init</a:t>
            </a:r>
            <a:endParaRPr lang="en-GB" i="1" dirty="0" smtClean="0"/>
          </a:p>
          <a:p>
            <a:r>
              <a:rPr lang="en-GB" dirty="0" smtClean="0"/>
              <a:t>Add @types/node to allow </a:t>
            </a:r>
            <a:r>
              <a:rPr lang="en-GB" dirty="0" err="1" smtClean="0"/>
              <a:t>TypeScript</a:t>
            </a:r>
            <a:r>
              <a:rPr lang="en-GB" dirty="0" smtClean="0"/>
              <a:t> to handle node.js for development purposes (--save-dev)</a:t>
            </a:r>
          </a:p>
          <a:p>
            <a:r>
              <a:rPr lang="en-GB" dirty="0" smtClean="0"/>
              <a:t>Create a “</a:t>
            </a:r>
            <a:r>
              <a:rPr lang="en-GB" dirty="0" err="1" smtClean="0"/>
              <a:t>hello.ts</a:t>
            </a:r>
            <a:r>
              <a:rPr lang="en-GB" dirty="0" smtClean="0"/>
              <a:t>” file containing:</a:t>
            </a:r>
          </a:p>
          <a:p>
            <a:endParaRPr lang="en-GB" dirty="0"/>
          </a:p>
          <a:p>
            <a:endParaRPr lang="en-GB" dirty="0" smtClean="0"/>
          </a:p>
          <a:p>
            <a:r>
              <a:rPr lang="en-GB" dirty="0" smtClean="0"/>
              <a:t>Compile it using the </a:t>
            </a:r>
            <a:r>
              <a:rPr lang="en-GB" dirty="0" err="1" smtClean="0"/>
              <a:t>TypeScript</a:t>
            </a:r>
            <a:r>
              <a:rPr lang="en-GB" dirty="0" smtClean="0"/>
              <a:t> compiler “</a:t>
            </a:r>
            <a:r>
              <a:rPr lang="en-GB" dirty="0" err="1" smtClean="0"/>
              <a:t>tsc</a:t>
            </a:r>
            <a:r>
              <a:rPr lang="en-GB" dirty="0" smtClean="0"/>
              <a:t>”</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4" name="Footer Placeholder 3"/>
          <p:cNvSpPr>
            <a:spLocks noGrp="1"/>
          </p:cNvSpPr>
          <p:nvPr>
            <p:ph type="ftr" sz="quarter" idx="10"/>
          </p:nvPr>
        </p:nvSpPr>
        <p:spPr>
          <a:xfrm>
            <a:off x="79375" y="6391467"/>
            <a:ext cx="2895600" cy="320675"/>
          </a:xfrm>
        </p:spPr>
        <p:txBody>
          <a:bodyPr/>
          <a:lstStyle/>
          <a:p>
            <a:pPr>
              <a:defRPr/>
            </a:pPr>
            <a:r>
              <a:rPr lang="en-US" altLang="en-US" smtClean="0"/>
              <a:t>WEB</a:t>
            </a:r>
            <a:endParaRPr lang="en-US" altLang="en-US" dirty="0"/>
          </a:p>
        </p:txBody>
      </p:sp>
      <p:sp>
        <p:nvSpPr>
          <p:cNvPr id="5" name="TextBox 4"/>
          <p:cNvSpPr txBox="1"/>
          <p:nvPr/>
        </p:nvSpPr>
        <p:spPr>
          <a:xfrm>
            <a:off x="226759" y="3689482"/>
            <a:ext cx="8747631" cy="313932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smtClean="0">
                <a:solidFill>
                  <a:schemeClr val="accent1">
                    <a:lumMod val="50000"/>
                  </a:schemeClr>
                </a:solidFill>
              </a:rPr>
              <a:t>typescript</a:t>
            </a:r>
          </a:p>
          <a:p>
            <a:r>
              <a:rPr lang="en-GB" dirty="0">
                <a:solidFill>
                  <a:schemeClr val="bg1"/>
                </a:solidFill>
              </a:rPr>
              <a:t>$ </a:t>
            </a:r>
            <a:r>
              <a:rPr lang="en-GB" dirty="0">
                <a:solidFill>
                  <a:schemeClr val="accent1">
                    <a:lumMod val="50000"/>
                  </a:schemeClr>
                </a:solidFill>
              </a:rPr>
              <a:t>./</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tsc</a:t>
            </a:r>
            <a:r>
              <a:rPr lang="en-GB" dirty="0">
                <a:solidFill>
                  <a:schemeClr val="accent1">
                    <a:lumMod val="50000"/>
                  </a:schemeClr>
                </a:solidFill>
              </a:rPr>
              <a:t> </a:t>
            </a:r>
            <a:r>
              <a:rPr lang="en-GB" dirty="0" smtClean="0">
                <a:solidFill>
                  <a:schemeClr val="accent1">
                    <a:lumMod val="50000"/>
                  </a:schemeClr>
                </a:solidFill>
              </a:rPr>
              <a:t>--</a:t>
            </a:r>
            <a:r>
              <a:rPr lang="en-GB" dirty="0" err="1" smtClean="0">
                <a:solidFill>
                  <a:schemeClr val="accent1">
                    <a:lumMod val="50000"/>
                  </a:schemeClr>
                </a:solidFill>
              </a:rPr>
              <a:t>init</a:t>
            </a:r>
            <a:endParaRPr lang="en-GB" dirty="0" smtClean="0">
              <a:solidFill>
                <a:schemeClr val="accent1">
                  <a:lumMod val="50000"/>
                </a:schemeClr>
              </a:solidFill>
            </a:endParaRPr>
          </a:p>
          <a:p>
            <a:r>
              <a:rPr lang="en-GB" dirty="0">
                <a:solidFill>
                  <a:schemeClr val="bg1"/>
                </a:solidFill>
              </a:rPr>
              <a:t>$ </a:t>
            </a:r>
            <a:r>
              <a:rPr lang="en-GB" dirty="0">
                <a:solidFill>
                  <a:schemeClr val="accent1">
                    <a:lumMod val="50000"/>
                  </a:schemeClr>
                </a:solidFill>
              </a:rPr>
              <a:t>ls</a:t>
            </a:r>
          </a:p>
          <a:p>
            <a:r>
              <a:rPr lang="en-GB" dirty="0" err="1">
                <a:solidFill>
                  <a:schemeClr val="bg1"/>
                </a:solidFill>
              </a:rPr>
              <a:t>hello.ts</a:t>
            </a:r>
            <a:r>
              <a:rPr lang="en-GB" dirty="0">
                <a:solidFill>
                  <a:schemeClr val="bg1"/>
                </a:solidFill>
              </a:rPr>
              <a:t>  </a:t>
            </a:r>
            <a:r>
              <a:rPr lang="en-GB" dirty="0" err="1">
                <a:solidFill>
                  <a:schemeClr val="bg1"/>
                </a:solidFill>
              </a:rPr>
              <a:t>node_modules</a:t>
            </a:r>
            <a:r>
              <a:rPr lang="en-GB" dirty="0">
                <a:solidFill>
                  <a:schemeClr val="bg1"/>
                </a:solidFill>
              </a:rPr>
              <a:t>/  </a:t>
            </a:r>
            <a:r>
              <a:rPr lang="en-GB" dirty="0" err="1">
                <a:solidFill>
                  <a:schemeClr val="bg1"/>
                </a:solidFill>
              </a:rPr>
              <a:t>package.json</a:t>
            </a:r>
            <a:r>
              <a:rPr lang="en-GB" dirty="0">
                <a:solidFill>
                  <a:schemeClr val="bg1"/>
                </a:solidFill>
              </a:rPr>
              <a:t>  package-</a:t>
            </a:r>
            <a:r>
              <a:rPr lang="en-GB" dirty="0" err="1">
                <a:solidFill>
                  <a:schemeClr val="bg1"/>
                </a:solidFill>
              </a:rPr>
              <a:t>lock.json</a:t>
            </a:r>
            <a:r>
              <a:rPr lang="en-GB" dirty="0">
                <a:solidFill>
                  <a:schemeClr val="bg1"/>
                </a:solidFill>
              </a:rPr>
              <a:t>  </a:t>
            </a:r>
            <a:r>
              <a:rPr lang="en-GB" dirty="0" smtClean="0">
                <a:solidFill>
                  <a:schemeClr val="bg1"/>
                </a:solidFill>
              </a:rPr>
              <a:t>server.js </a:t>
            </a:r>
            <a:r>
              <a:rPr lang="en-GB" b="1" dirty="0" err="1" smtClean="0">
                <a:solidFill>
                  <a:srgbClr val="FF0000"/>
                </a:solidFill>
              </a:rPr>
              <a:t>tsconfig.json</a:t>
            </a:r>
            <a:endParaRPr lang="en-GB" b="1" dirty="0">
              <a:solidFill>
                <a:srgbClr val="FF0000"/>
              </a:solidFill>
            </a:endParaRP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smtClean="0">
                <a:solidFill>
                  <a:schemeClr val="accent1">
                    <a:lumMod val="50000"/>
                  </a:schemeClr>
                </a:solidFill>
              </a:rPr>
              <a:t>types/node</a:t>
            </a:r>
          </a:p>
          <a:p>
            <a:r>
              <a:rPr lang="en-GB" dirty="0" smtClean="0">
                <a:solidFill>
                  <a:schemeClr val="bg1"/>
                </a:solidFill>
              </a:rPr>
              <a:t>$ </a:t>
            </a:r>
            <a:r>
              <a:rPr lang="en-GB" dirty="0" smtClean="0">
                <a:solidFill>
                  <a:schemeClr val="accent1">
                    <a:lumMod val="50000"/>
                  </a:schemeClr>
                </a:solidFill>
              </a:rPr>
              <a:t>vi </a:t>
            </a:r>
            <a:r>
              <a:rPr lang="en-GB" dirty="0" err="1" smtClean="0">
                <a:solidFill>
                  <a:schemeClr val="accent1">
                    <a:lumMod val="50000"/>
                  </a:schemeClr>
                </a:solidFill>
              </a:rPr>
              <a:t>hello.ts</a:t>
            </a:r>
            <a:r>
              <a:rPr lang="en-GB" dirty="0" smtClean="0">
                <a:solidFill>
                  <a:schemeClr val="accent1">
                    <a:lumMod val="50000"/>
                  </a:schemeClr>
                </a:solidFill>
              </a:rPr>
              <a:t>        </a:t>
            </a:r>
            <a:r>
              <a:rPr lang="en-GB" dirty="0" smtClean="0">
                <a:solidFill>
                  <a:srgbClr val="FF0000"/>
                </a:solidFill>
                <a:sym typeface="Wingdings" panose="05000000000000000000" pitchFamily="2" charset="2"/>
              </a:rPr>
              <a:t> Edit the file</a:t>
            </a:r>
            <a:endParaRPr lang="en-GB" dirty="0">
              <a:solidFill>
                <a:srgbClr val="FF0000"/>
              </a:solidFill>
            </a:endParaRPr>
          </a:p>
          <a:p>
            <a:r>
              <a:rPr lang="en-GB" dirty="0" smtClean="0">
                <a:solidFill>
                  <a:schemeClr val="bg1"/>
                </a:solidFill>
              </a:rPr>
              <a:t>$</a:t>
            </a:r>
            <a:r>
              <a:rPr lang="en-GB" dirty="0" smtClean="0"/>
              <a:t> </a:t>
            </a:r>
            <a:r>
              <a:rPr lang="en-GB" dirty="0">
                <a:solidFill>
                  <a:schemeClr val="accent1">
                    <a:lumMod val="50000"/>
                  </a:schemeClr>
                </a:solidFill>
              </a:rPr>
              <a:t>./</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tsc</a:t>
            </a:r>
            <a:r>
              <a:rPr lang="en-GB" dirty="0">
                <a:solidFill>
                  <a:schemeClr val="accent1">
                    <a:lumMod val="50000"/>
                  </a:schemeClr>
                </a:solidFill>
              </a:rPr>
              <a:t> --target es5 ./</a:t>
            </a:r>
            <a:r>
              <a:rPr lang="en-GB" dirty="0" err="1" smtClean="0">
                <a:solidFill>
                  <a:schemeClr val="accent1">
                    <a:lumMod val="50000"/>
                  </a:schemeClr>
                </a:solidFill>
              </a:rPr>
              <a:t>hello.ts</a:t>
            </a:r>
            <a:r>
              <a:rPr lang="en-GB" dirty="0" smtClean="0">
                <a:solidFill>
                  <a:schemeClr val="accent1">
                    <a:lumMod val="50000"/>
                  </a:schemeClr>
                </a:solidFill>
              </a:rPr>
              <a:t>     </a:t>
            </a:r>
            <a:r>
              <a:rPr lang="en-GB" dirty="0" smtClean="0">
                <a:solidFill>
                  <a:srgbClr val="FF0000"/>
                </a:solidFill>
                <a:sym typeface="Wingdings" panose="05000000000000000000" pitchFamily="2" charset="2"/>
              </a:rPr>
              <a:t> Produces the .</a:t>
            </a:r>
            <a:r>
              <a:rPr lang="en-GB" dirty="0" err="1" smtClean="0">
                <a:solidFill>
                  <a:srgbClr val="FF0000"/>
                </a:solidFill>
                <a:sym typeface="Wingdings" panose="05000000000000000000" pitchFamily="2" charset="2"/>
              </a:rPr>
              <a:t>js</a:t>
            </a:r>
            <a:r>
              <a:rPr lang="en-GB" dirty="0" smtClean="0">
                <a:solidFill>
                  <a:srgbClr val="FF0000"/>
                </a:solidFill>
                <a:sym typeface="Wingdings" panose="05000000000000000000" pitchFamily="2" charset="2"/>
              </a:rPr>
              <a:t> files</a:t>
            </a:r>
            <a:endParaRPr lang="en-GB" dirty="0" smtClean="0">
              <a:solidFill>
                <a:srgbClr val="FF0000"/>
              </a:solidFill>
            </a:endParaRPr>
          </a:p>
          <a:p>
            <a:r>
              <a:rPr lang="en-GB" dirty="0">
                <a:solidFill>
                  <a:schemeClr val="bg1"/>
                </a:solidFill>
              </a:rPr>
              <a:t>$</a:t>
            </a:r>
            <a:r>
              <a:rPr lang="en-GB" dirty="0"/>
              <a:t> </a:t>
            </a:r>
            <a:r>
              <a:rPr lang="en-GB" dirty="0">
                <a:solidFill>
                  <a:schemeClr val="accent1">
                    <a:lumMod val="50000"/>
                  </a:schemeClr>
                </a:solidFill>
              </a:rPr>
              <a:t>ls</a:t>
            </a:r>
          </a:p>
          <a:p>
            <a:r>
              <a:rPr lang="en-GB" b="1" dirty="0">
                <a:solidFill>
                  <a:srgbClr val="FF0000"/>
                </a:solidFill>
              </a:rPr>
              <a:t>hello.js</a:t>
            </a:r>
            <a:r>
              <a:rPr lang="en-GB" b="1" dirty="0">
                <a:solidFill>
                  <a:schemeClr val="bg1"/>
                </a:solidFill>
              </a:rPr>
              <a:t> </a:t>
            </a:r>
            <a:r>
              <a:rPr lang="en-GB" dirty="0">
                <a:solidFill>
                  <a:schemeClr val="bg1"/>
                </a:solidFill>
              </a:rPr>
              <a:t> </a:t>
            </a:r>
            <a:r>
              <a:rPr lang="en-GB" dirty="0" err="1">
                <a:solidFill>
                  <a:schemeClr val="bg1"/>
                </a:solidFill>
              </a:rPr>
              <a:t>node_modules</a:t>
            </a:r>
            <a:r>
              <a:rPr lang="en-GB" dirty="0">
                <a:solidFill>
                  <a:schemeClr val="bg1"/>
                </a:solidFill>
              </a:rPr>
              <a:t>/  package-</a:t>
            </a:r>
            <a:r>
              <a:rPr lang="en-GB" dirty="0" err="1">
                <a:solidFill>
                  <a:schemeClr val="bg1"/>
                </a:solidFill>
              </a:rPr>
              <a:t>lock.json</a:t>
            </a:r>
            <a:r>
              <a:rPr lang="en-GB" dirty="0">
                <a:solidFill>
                  <a:schemeClr val="bg1"/>
                </a:solidFill>
              </a:rPr>
              <a:t>  </a:t>
            </a:r>
            <a:r>
              <a:rPr lang="en-GB" dirty="0" err="1" smtClean="0">
                <a:solidFill>
                  <a:schemeClr val="bg1"/>
                </a:solidFill>
              </a:rPr>
              <a:t>tsconfig.json</a:t>
            </a:r>
            <a:r>
              <a:rPr lang="en-GB" dirty="0" smtClean="0">
                <a:solidFill>
                  <a:schemeClr val="bg1"/>
                </a:solidFill>
              </a:rPr>
              <a:t> </a:t>
            </a:r>
            <a:r>
              <a:rPr lang="en-GB" dirty="0" err="1" smtClean="0">
                <a:solidFill>
                  <a:schemeClr val="bg1"/>
                </a:solidFill>
              </a:rPr>
              <a:t>hello.ts</a:t>
            </a:r>
            <a:r>
              <a:rPr lang="en-GB" dirty="0" smtClean="0">
                <a:solidFill>
                  <a:schemeClr val="bg1"/>
                </a:solidFill>
              </a:rPr>
              <a:t>  </a:t>
            </a:r>
            <a:r>
              <a:rPr lang="en-GB" dirty="0" err="1">
                <a:solidFill>
                  <a:schemeClr val="bg1"/>
                </a:solidFill>
              </a:rPr>
              <a:t>package.json</a:t>
            </a:r>
            <a:r>
              <a:rPr lang="en-GB" dirty="0">
                <a:solidFill>
                  <a:schemeClr val="bg1"/>
                </a:solidFill>
              </a:rPr>
              <a:t>   </a:t>
            </a:r>
            <a:r>
              <a:rPr lang="en-GB" dirty="0" smtClean="0">
                <a:solidFill>
                  <a:schemeClr val="bg1"/>
                </a:solidFill>
              </a:rPr>
              <a:t>server.js</a:t>
            </a:r>
          </a:p>
          <a:p>
            <a:r>
              <a:rPr lang="en-GB" dirty="0" smtClean="0">
                <a:solidFill>
                  <a:schemeClr val="bg1"/>
                </a:solidFill>
              </a:rPr>
              <a:t>$ </a:t>
            </a:r>
            <a:r>
              <a:rPr lang="en-GB" dirty="0" smtClean="0">
                <a:solidFill>
                  <a:schemeClr val="accent1">
                    <a:lumMod val="50000"/>
                  </a:schemeClr>
                </a:solidFill>
              </a:rPr>
              <a:t>node hello.js       </a:t>
            </a:r>
            <a:r>
              <a:rPr lang="en-GB" dirty="0" smtClean="0">
                <a:solidFill>
                  <a:srgbClr val="FF0000"/>
                </a:solidFill>
                <a:sym typeface="Wingdings" panose="05000000000000000000" pitchFamily="2" charset="2"/>
              </a:rPr>
              <a:t> Execute the built .</a:t>
            </a:r>
            <a:r>
              <a:rPr lang="en-GB" dirty="0" err="1" smtClean="0">
                <a:solidFill>
                  <a:srgbClr val="FF0000"/>
                </a:solidFill>
                <a:sym typeface="Wingdings" panose="05000000000000000000" pitchFamily="2" charset="2"/>
              </a:rPr>
              <a:t>js</a:t>
            </a:r>
            <a:r>
              <a:rPr lang="en-GB" dirty="0" smtClean="0">
                <a:solidFill>
                  <a:srgbClr val="FF0000"/>
                </a:solidFill>
                <a:sym typeface="Wingdings" panose="05000000000000000000" pitchFamily="2" charset="2"/>
              </a:rPr>
              <a:t> file…outputs “Hello World”</a:t>
            </a:r>
            <a:endParaRPr lang="en-GB" dirty="0">
              <a:solidFill>
                <a:srgbClr val="FF0000"/>
              </a:solidFill>
            </a:endParaRPr>
          </a:p>
        </p:txBody>
      </p:sp>
      <p:sp>
        <p:nvSpPr>
          <p:cNvPr id="6" name="TextBox 5"/>
          <p:cNvSpPr txBox="1"/>
          <p:nvPr/>
        </p:nvSpPr>
        <p:spPr>
          <a:xfrm>
            <a:off x="1369223" y="2636640"/>
            <a:ext cx="4055469" cy="646331"/>
          </a:xfrm>
          <a:prstGeom prst="rect">
            <a:avLst/>
          </a:prstGeom>
          <a:solidFill>
            <a:schemeClr val="accent6">
              <a:lumMod val="20000"/>
              <a:lumOff val="80000"/>
            </a:schemeClr>
          </a:solidFill>
          <a:ln w="19050">
            <a:solidFill>
              <a:srgbClr val="FF0000"/>
            </a:solidFill>
          </a:ln>
        </p:spPr>
        <p:txBody>
          <a:bodyPr wrap="square" rtlCol="0">
            <a:spAutoFit/>
          </a:bodyPr>
          <a:lstStyle/>
          <a:p>
            <a:r>
              <a:rPr lang="en-GB" dirty="0" smtClean="0"/>
              <a:t>let message: string = “Hello World”;</a:t>
            </a:r>
          </a:p>
          <a:p>
            <a:r>
              <a:rPr lang="en-GB" dirty="0" smtClean="0"/>
              <a:t>console.log( message );</a:t>
            </a:r>
            <a:endParaRPr lang="en-GB" dirty="0">
              <a:solidFill>
                <a:schemeClr val="accent1">
                  <a:lumMod val="50000"/>
                </a:schemeClr>
              </a:solidFill>
            </a:endParaRPr>
          </a:p>
        </p:txBody>
      </p:sp>
      <p:cxnSp>
        <p:nvCxnSpPr>
          <p:cNvPr id="8" name="Elbow Connector 7"/>
          <p:cNvCxnSpPr/>
          <p:nvPr/>
        </p:nvCxnSpPr>
        <p:spPr bwMode="auto">
          <a:xfrm>
            <a:off x="3775406" y="4151261"/>
            <a:ext cx="4173703" cy="392687"/>
          </a:xfrm>
          <a:prstGeom prst="bentConnector3">
            <a:avLst>
              <a:gd name="adj1" fmla="val 100000"/>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6161440" y="3781929"/>
            <a:ext cx="1787669" cy="369332"/>
          </a:xfrm>
          <a:prstGeom prst="rect">
            <a:avLst/>
          </a:prstGeom>
          <a:noFill/>
        </p:spPr>
        <p:txBody>
          <a:bodyPr wrap="none" rtlCol="0">
            <a:spAutoFit/>
          </a:bodyPr>
          <a:lstStyle/>
          <a:p>
            <a:r>
              <a:rPr lang="en-GB" dirty="0" smtClean="0">
                <a:solidFill>
                  <a:srgbClr val="FF0000"/>
                </a:solidFill>
              </a:rPr>
              <a:t>Created this file</a:t>
            </a:r>
            <a:endParaRPr lang="en-GB" dirty="0">
              <a:solidFill>
                <a:srgbClr val="FF0000"/>
              </a:solidFill>
            </a:endParaRPr>
          </a:p>
        </p:txBody>
      </p:sp>
    </p:spTree>
    <p:extLst>
      <p:ext uri="{BB962C8B-B14F-4D97-AF65-F5344CB8AC3E}">
        <p14:creationId xmlns:p14="http://schemas.microsoft.com/office/powerpoint/2010/main" val="235609109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ts</a:t>
            </a:r>
            <a:r>
              <a:rPr lang="en-GB" dirty="0" smtClean="0"/>
              <a:t>-node</a:t>
            </a:r>
            <a:endParaRPr lang="en-GB" dirty="0"/>
          </a:p>
        </p:txBody>
      </p:sp>
      <p:sp>
        <p:nvSpPr>
          <p:cNvPr id="3" name="Content Placeholder 2"/>
          <p:cNvSpPr>
            <a:spLocks noGrp="1"/>
          </p:cNvSpPr>
          <p:nvPr>
            <p:ph idx="1"/>
          </p:nvPr>
        </p:nvSpPr>
        <p:spPr>
          <a:xfrm>
            <a:off x="1047750" y="652312"/>
            <a:ext cx="7029450" cy="5186514"/>
          </a:xfrm>
        </p:spPr>
        <p:txBody>
          <a:bodyPr/>
          <a:lstStyle/>
          <a:p>
            <a:r>
              <a:rPr lang="en-GB" dirty="0" smtClean="0"/>
              <a:t>This is a </a:t>
            </a:r>
            <a:r>
              <a:rPr lang="en-GB" dirty="0"/>
              <a:t>utility </a:t>
            </a:r>
            <a:r>
              <a:rPr lang="en-GB" dirty="0" smtClean="0"/>
              <a:t>to </a:t>
            </a:r>
            <a:r>
              <a:rPr lang="en-GB" dirty="0"/>
              <a:t>allow us to </a:t>
            </a:r>
            <a:r>
              <a:rPr lang="en-GB" dirty="0" smtClean="0"/>
              <a:t>build and run </a:t>
            </a:r>
            <a:r>
              <a:rPr lang="en-GB" dirty="0" err="1"/>
              <a:t>TypeScript</a:t>
            </a:r>
            <a:r>
              <a:rPr lang="en-GB" dirty="0"/>
              <a:t> files from </a:t>
            </a:r>
            <a:r>
              <a:rPr lang="en-GB" dirty="0" smtClean="0"/>
              <a:t>Node.js. It also provides a REPL (interactive editor)</a:t>
            </a:r>
            <a:endParaRPr lang="en-GB" dirty="0"/>
          </a:p>
          <a:p>
            <a:r>
              <a:rPr lang="en-GB" dirty="0" smtClean="0"/>
              <a:t>Install </a:t>
            </a:r>
            <a:r>
              <a:rPr lang="en-GB" dirty="0" err="1" smtClean="0"/>
              <a:t>ts</a:t>
            </a:r>
            <a:r>
              <a:rPr lang="en-GB" dirty="0" smtClean="0"/>
              <a:t>-node in your projects working directory</a:t>
            </a:r>
          </a:p>
          <a:p>
            <a:endParaRPr lang="en-GB" dirty="0"/>
          </a:p>
          <a:p>
            <a:endParaRPr lang="en-GB" dirty="0" smtClean="0"/>
          </a:p>
          <a:p>
            <a:r>
              <a:rPr lang="en-GB" dirty="0" smtClean="0"/>
              <a:t>You can build </a:t>
            </a:r>
            <a:r>
              <a:rPr lang="en-GB" b="1" dirty="0" smtClean="0"/>
              <a:t>and run </a:t>
            </a:r>
            <a:r>
              <a:rPr lang="en-GB" dirty="0" smtClean="0"/>
              <a:t>a </a:t>
            </a:r>
            <a:r>
              <a:rPr lang="en-GB" dirty="0" err="1" smtClean="0"/>
              <a:t>TypeScript</a:t>
            </a:r>
            <a:r>
              <a:rPr lang="en-GB" dirty="0" smtClean="0"/>
              <a:t> file like this</a:t>
            </a:r>
          </a:p>
          <a:p>
            <a:endParaRPr lang="en-GB" dirty="0"/>
          </a:p>
          <a:p>
            <a:endParaRPr lang="en-GB" dirty="0" smtClean="0"/>
          </a:p>
          <a:p>
            <a:endParaRPr lang="en-GB" dirty="0"/>
          </a:p>
          <a:p>
            <a:endParaRPr lang="en-GB" dirty="0" smtClean="0"/>
          </a:p>
          <a:p>
            <a:pPr marL="0" indent="0">
              <a:buNone/>
            </a:pPr>
            <a:r>
              <a:rPr lang="en-GB" dirty="0" smtClean="0"/>
              <a:t/>
            </a:r>
            <a:br>
              <a:rPr lang="en-GB" dirty="0" smtClean="0"/>
            </a:br>
            <a:r>
              <a:rPr lang="en-GB" dirty="0" smtClean="0"/>
              <a:t/>
            </a:r>
            <a:br>
              <a:rPr lang="en-GB" dirty="0" smtClean="0"/>
            </a:br>
            <a:endParaRPr lang="en-GB" dirty="0"/>
          </a:p>
          <a:p>
            <a:endParaRPr lang="en-GB" dirty="0" smtClean="0"/>
          </a:p>
          <a:p>
            <a:endParaRPr lang="en-GB" dirty="0"/>
          </a:p>
          <a:p>
            <a:endParaRPr lang="en-GB" dirty="0" smtClean="0"/>
          </a:p>
          <a:p>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11" name="TextBox 10"/>
          <p:cNvSpPr txBox="1"/>
          <p:nvPr/>
        </p:nvSpPr>
        <p:spPr>
          <a:xfrm>
            <a:off x="1273740" y="1723801"/>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err="1">
                <a:solidFill>
                  <a:schemeClr val="accent1">
                    <a:lumMod val="50000"/>
                  </a:schemeClr>
                </a:solidFill>
              </a:rPr>
              <a:t>ts</a:t>
            </a:r>
            <a:r>
              <a:rPr lang="en-GB" dirty="0">
                <a:solidFill>
                  <a:schemeClr val="accent1">
                    <a:lumMod val="50000"/>
                  </a:schemeClr>
                </a:solidFill>
              </a:rPr>
              <a:t>-node</a:t>
            </a:r>
          </a:p>
        </p:txBody>
      </p:sp>
      <p:sp>
        <p:nvSpPr>
          <p:cNvPr id="12" name="TextBox 11"/>
          <p:cNvSpPr txBox="1"/>
          <p:nvPr/>
        </p:nvSpPr>
        <p:spPr>
          <a:xfrm>
            <a:off x="113063" y="5990901"/>
            <a:ext cx="9030937" cy="646331"/>
          </a:xfrm>
          <a:prstGeom prst="rect">
            <a:avLst/>
          </a:prstGeom>
          <a:noFill/>
        </p:spPr>
        <p:txBody>
          <a:bodyPr wrap="square" rtlCol="0">
            <a:spAutoFit/>
          </a:bodyPr>
          <a:lstStyle/>
          <a:p>
            <a:r>
              <a:rPr lang="en-GB" dirty="0"/>
              <a:t>https://blog.angular-university.io/typescript-2-type-system-how-do-type-definitions-work-in-npm-when-to-use-types-and-why-what-are-compiler-opt-in-types/</a:t>
            </a:r>
          </a:p>
        </p:txBody>
      </p:sp>
      <p:sp>
        <p:nvSpPr>
          <p:cNvPr id="8" name="TextBox 7"/>
          <p:cNvSpPr txBox="1"/>
          <p:nvPr/>
        </p:nvSpPr>
        <p:spPr>
          <a:xfrm>
            <a:off x="1273740" y="3038595"/>
            <a:ext cx="7031255" cy="369332"/>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a:t>
            </a:r>
            <a:r>
              <a:rPr lang="en-GB" dirty="0">
                <a:solidFill>
                  <a:schemeClr val="accent1">
                    <a:lumMod val="50000"/>
                  </a:schemeClr>
                </a:solidFill>
              </a:rPr>
              <a:t>-node ./</a:t>
            </a:r>
            <a:r>
              <a:rPr lang="en-GB" i="1" dirty="0" err="1" smtClean="0">
                <a:solidFill>
                  <a:schemeClr val="accent1">
                    <a:lumMod val="50000"/>
                  </a:schemeClr>
                </a:solidFill>
              </a:rPr>
              <a:t>main.ts</a:t>
            </a:r>
            <a:endParaRPr lang="en-GB" i="1" dirty="0">
              <a:solidFill>
                <a:schemeClr val="accent1">
                  <a:lumMod val="50000"/>
                </a:schemeClr>
              </a:solidFill>
            </a:endParaRPr>
          </a:p>
        </p:txBody>
      </p:sp>
    </p:spTree>
    <p:extLst>
      <p:ext uri="{BB962C8B-B14F-4D97-AF65-F5344CB8AC3E}">
        <p14:creationId xmlns:p14="http://schemas.microsoft.com/office/powerpoint/2010/main" val="110626401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a:t>
            </a:r>
            <a:r>
              <a:rPr lang="en-GB" dirty="0" err="1" smtClean="0"/>
              <a:t>ackage.json</a:t>
            </a:r>
            <a:r>
              <a:rPr lang="en-GB" dirty="0" smtClean="0"/>
              <a:t> Scripts</a:t>
            </a:r>
            <a:endParaRPr lang="en-GB" dirty="0"/>
          </a:p>
        </p:txBody>
      </p:sp>
      <p:sp>
        <p:nvSpPr>
          <p:cNvPr id="3" name="Content Placeholder 2"/>
          <p:cNvSpPr>
            <a:spLocks noGrp="1"/>
          </p:cNvSpPr>
          <p:nvPr>
            <p:ph idx="1"/>
          </p:nvPr>
        </p:nvSpPr>
        <p:spPr>
          <a:xfrm>
            <a:off x="79376" y="1053966"/>
            <a:ext cx="4612940" cy="4784859"/>
          </a:xfrm>
        </p:spPr>
        <p:txBody>
          <a:bodyPr/>
          <a:lstStyle/>
          <a:p>
            <a:r>
              <a:rPr lang="en-GB" dirty="0"/>
              <a:t>Edit </a:t>
            </a:r>
            <a:r>
              <a:rPr lang="en-GB" dirty="0" err="1"/>
              <a:t>package.json</a:t>
            </a:r>
            <a:r>
              <a:rPr lang="en-GB" dirty="0"/>
              <a:t> and add </a:t>
            </a:r>
            <a:r>
              <a:rPr lang="en-GB" dirty="0" smtClean="0"/>
              <a:t>a script to build and </a:t>
            </a:r>
            <a:r>
              <a:rPr lang="en-GB" dirty="0"/>
              <a:t>run </a:t>
            </a:r>
            <a:r>
              <a:rPr lang="en-GB" dirty="0" smtClean="0"/>
              <a:t>your “main” </a:t>
            </a:r>
            <a:r>
              <a:rPr lang="en-GB" dirty="0" err="1" smtClean="0"/>
              <a:t>TypeScript</a:t>
            </a:r>
            <a:r>
              <a:rPr lang="en-GB" dirty="0" smtClean="0"/>
              <a:t> file </a:t>
            </a:r>
            <a:r>
              <a:rPr lang="en-GB" dirty="0"/>
              <a:t>using </a:t>
            </a:r>
            <a:r>
              <a:rPr lang="en-GB" dirty="0" err="1" smtClean="0"/>
              <a:t>ts</a:t>
            </a:r>
            <a:r>
              <a:rPr lang="en-GB" dirty="0" smtClean="0"/>
              <a:t>-node</a:t>
            </a:r>
          </a:p>
          <a:p>
            <a:r>
              <a:rPr lang="en-GB" dirty="0" smtClean="0"/>
              <a:t>Scripts can be runs using the </a:t>
            </a:r>
            <a:r>
              <a:rPr lang="en-GB" dirty="0" err="1" smtClean="0"/>
              <a:t>npm</a:t>
            </a:r>
            <a:endParaRPr lang="en-GB" dirty="0" smtClean="0"/>
          </a:p>
          <a:p>
            <a:r>
              <a:rPr lang="en-GB" dirty="0" smtClean="0"/>
              <a:t>We will tend to create a lot of scripts to simplify our workflow, and you can give them any name you wish e.g. “</a:t>
            </a:r>
            <a:r>
              <a:rPr lang="en-GB" dirty="0" err="1" smtClean="0"/>
              <a:t>goforit</a:t>
            </a:r>
            <a:r>
              <a:rPr lang="en-GB" dirty="0" smtClean="0"/>
              <a:t>”</a:t>
            </a:r>
            <a:endParaRPr lang="en-GB" dirty="0"/>
          </a:p>
          <a:p>
            <a:r>
              <a:rPr lang="en-GB" dirty="0"/>
              <a:t>Run the script like this</a:t>
            </a:r>
          </a:p>
          <a:p>
            <a:endParaRPr lang="en-GB" dirty="0" smtClean="0"/>
          </a:p>
          <a:p>
            <a:endParaRPr lang="en-GB" dirty="0"/>
          </a:p>
          <a:p>
            <a:r>
              <a:rPr lang="en-GB" dirty="0" smtClean="0"/>
              <a:t>Note: Any </a:t>
            </a:r>
            <a:r>
              <a:rPr lang="en-GB" dirty="0" err="1" smtClean="0"/>
              <a:t>TypeScript</a:t>
            </a:r>
            <a:r>
              <a:rPr lang="en-GB" dirty="0" smtClean="0"/>
              <a:t> files required are automatically built and run as well since </a:t>
            </a:r>
            <a:r>
              <a:rPr lang="en-GB" dirty="0" err="1" smtClean="0"/>
              <a:t>ts</a:t>
            </a:r>
            <a:r>
              <a:rPr lang="en-GB" dirty="0" smtClean="0"/>
              <a:t>-node </a:t>
            </a:r>
            <a:r>
              <a:rPr lang="en-GB" dirty="0"/>
              <a:t>starts with the </a:t>
            </a:r>
            <a:r>
              <a:rPr lang="en-GB" dirty="0" smtClean="0"/>
              <a:t>provided script file “</a:t>
            </a:r>
            <a:r>
              <a:rPr lang="en-GB" dirty="0" err="1" smtClean="0"/>
              <a:t>hello.ts</a:t>
            </a:r>
            <a:r>
              <a:rPr lang="en-GB" dirty="0" smtClean="0"/>
              <a:t>” and </a:t>
            </a:r>
            <a:r>
              <a:rPr lang="en-GB" dirty="0" err="1"/>
              <a:t>TypeScript</a:t>
            </a:r>
            <a:r>
              <a:rPr lang="en-GB" dirty="0"/>
              <a:t> resolves dependencies based </a:t>
            </a:r>
            <a:r>
              <a:rPr lang="en-GB" dirty="0" smtClean="0"/>
              <a:t>on the imported modules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504487" y="4123059"/>
            <a:ext cx="2398299"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a:t>
            </a:r>
            <a:r>
              <a:rPr lang="en-GB" dirty="0" smtClean="0">
                <a:solidFill>
                  <a:schemeClr val="accent1">
                    <a:lumMod val="50000"/>
                  </a:schemeClr>
                </a:solidFill>
              </a:rPr>
              <a:t>run </a:t>
            </a:r>
            <a:r>
              <a:rPr lang="en-GB" b="1" dirty="0" err="1" smtClean="0">
                <a:solidFill>
                  <a:schemeClr val="bg2">
                    <a:lumMod val="50000"/>
                  </a:schemeClr>
                </a:solidFill>
              </a:rPr>
              <a:t>goforit</a:t>
            </a:r>
            <a:endParaRPr lang="en-GB" b="1" dirty="0">
              <a:solidFill>
                <a:schemeClr val="bg2">
                  <a:lumMod val="50000"/>
                </a:schemeClr>
              </a:solidFill>
            </a:endParaRPr>
          </a:p>
        </p:txBody>
      </p:sp>
      <p:sp>
        <p:nvSpPr>
          <p:cNvPr id="7" name="TextBox 6"/>
          <p:cNvSpPr txBox="1"/>
          <p:nvPr/>
        </p:nvSpPr>
        <p:spPr>
          <a:xfrm>
            <a:off x="4634563" y="1053966"/>
            <a:ext cx="4309412" cy="5355312"/>
          </a:xfrm>
          <a:prstGeom prst="rect">
            <a:avLst/>
          </a:prstGeom>
          <a:noFill/>
        </p:spPr>
        <p:txBody>
          <a:bodyPr wrap="square" rtlCol="0">
            <a:spAutoFit/>
          </a:bodyPr>
          <a:lstStyle/>
          <a:p>
            <a:r>
              <a:rPr lang="en-GB" dirty="0" smtClean="0"/>
              <a:t>{</a:t>
            </a:r>
            <a:br>
              <a:rPr lang="en-GB" dirty="0" smtClean="0"/>
            </a:br>
            <a:r>
              <a:rPr lang="en-GB" dirty="0" smtClean="0">
                <a:solidFill>
                  <a:schemeClr val="bg1">
                    <a:lumMod val="50000"/>
                  </a:schemeClr>
                </a:solidFill>
              </a:rPr>
              <a:t>  </a:t>
            </a:r>
            <a:r>
              <a:rPr lang="en-GB" dirty="0">
                <a:solidFill>
                  <a:schemeClr val="bg1">
                    <a:lumMod val="50000"/>
                  </a:schemeClr>
                </a:solidFill>
              </a:rPr>
              <a:t>"name": "Playground</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"version": "1.0.0</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"description": </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"main": "pulser.js</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"dependencies": </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print": "^1.1.0"  </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a:t>
            </a:r>
            <a:r>
              <a:rPr lang="en-GB" dirty="0" err="1">
                <a:solidFill>
                  <a:schemeClr val="bg1">
                    <a:lumMod val="50000"/>
                  </a:schemeClr>
                </a:solidFill>
              </a:rPr>
              <a:t>devDependencies</a:t>
            </a:r>
            <a:r>
              <a:rPr lang="en-GB" dirty="0">
                <a:solidFill>
                  <a:schemeClr val="bg1">
                    <a:lumMod val="50000"/>
                  </a:schemeClr>
                </a:solidFill>
              </a:rPr>
              <a:t>": </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err="1">
                <a:solidFill>
                  <a:schemeClr val="bg1">
                    <a:lumMod val="50000"/>
                  </a:schemeClr>
                </a:solidFill>
              </a:rPr>
              <a:t>ts</a:t>
            </a:r>
            <a:r>
              <a:rPr lang="en-GB" dirty="0">
                <a:solidFill>
                  <a:schemeClr val="bg1">
                    <a:lumMod val="50000"/>
                  </a:schemeClr>
                </a:solidFill>
              </a:rPr>
              <a:t>-node": "^8.5.4</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"typescript": "^</a:t>
            </a:r>
            <a:r>
              <a:rPr lang="en-GB" dirty="0" smtClean="0">
                <a:solidFill>
                  <a:schemeClr val="bg1">
                    <a:lumMod val="50000"/>
                  </a:schemeClr>
                </a:solidFill>
              </a:rPr>
              <a:t>3.7.3“</a:t>
            </a:r>
            <a:br>
              <a:rPr lang="en-GB" dirty="0" smtClean="0">
                <a:solidFill>
                  <a:schemeClr val="bg1">
                    <a:lumMod val="50000"/>
                  </a:schemeClr>
                </a:solidFill>
              </a:rPr>
            </a:br>
            <a:r>
              <a:rPr lang="en-GB" dirty="0" smtClean="0">
                <a:solidFill>
                  <a:schemeClr val="bg1">
                    <a:lumMod val="50000"/>
                  </a:schemeClr>
                </a:solidFill>
              </a:rPr>
              <a:t>  },</a:t>
            </a:r>
            <a:r>
              <a:rPr lang="en-GB" dirty="0" smtClean="0"/>
              <a:t/>
            </a:r>
            <a:br>
              <a:rPr lang="en-GB" dirty="0" smtClean="0"/>
            </a:br>
            <a:r>
              <a:rPr lang="en-GB" dirty="0" smtClean="0"/>
              <a:t>  </a:t>
            </a:r>
            <a:r>
              <a:rPr lang="en-GB" dirty="0"/>
              <a:t>"scripts": </a:t>
            </a:r>
            <a:r>
              <a:rPr lang="en-GB" dirty="0" smtClean="0"/>
              <a:t>{</a:t>
            </a:r>
            <a:br>
              <a:rPr lang="en-GB" dirty="0" smtClean="0"/>
            </a:br>
            <a:r>
              <a:rPr lang="en-GB" dirty="0" smtClean="0"/>
              <a:t>        “</a:t>
            </a:r>
            <a:r>
              <a:rPr lang="en-GB" b="1" dirty="0" err="1">
                <a:solidFill>
                  <a:schemeClr val="bg2">
                    <a:lumMod val="50000"/>
                  </a:schemeClr>
                </a:solidFill>
              </a:rPr>
              <a:t>goforit</a:t>
            </a:r>
            <a:r>
              <a:rPr lang="en-GB" dirty="0"/>
              <a:t>": "./</a:t>
            </a:r>
            <a:r>
              <a:rPr lang="en-GB" dirty="0" err="1"/>
              <a:t>node_modules</a:t>
            </a:r>
            <a:r>
              <a:rPr lang="en-GB" dirty="0"/>
              <a:t>/.</a:t>
            </a:r>
            <a:r>
              <a:rPr lang="en-GB" dirty="0" smtClean="0"/>
              <a:t>bin/</a:t>
            </a:r>
            <a:r>
              <a:rPr lang="en-GB" dirty="0" err="1" smtClean="0"/>
              <a:t>ts</a:t>
            </a:r>
            <a:r>
              <a:rPr lang="en-GB" dirty="0" smtClean="0"/>
              <a:t>-node ./</a:t>
            </a:r>
            <a:r>
              <a:rPr lang="en-GB" i="1" dirty="0" err="1" smtClean="0"/>
              <a:t>hello</a:t>
            </a:r>
            <a:r>
              <a:rPr lang="en-GB" dirty="0" err="1" smtClean="0"/>
              <a:t>.ts</a:t>
            </a:r>
            <a:r>
              <a:rPr lang="en-GB" dirty="0"/>
              <a:t>"</a:t>
            </a:r>
            <a:r>
              <a:rPr lang="en-GB" dirty="0" smtClean="0"/>
              <a:t/>
            </a:r>
            <a:br>
              <a:rPr lang="en-GB" dirty="0" smtClean="0"/>
            </a:br>
            <a:r>
              <a:rPr lang="en-GB" dirty="0" smtClean="0"/>
              <a:t>  },</a:t>
            </a:r>
            <a:br>
              <a:rPr lang="en-GB" dirty="0" smtClean="0"/>
            </a:br>
            <a:r>
              <a:rPr lang="en-GB" dirty="0" smtClean="0">
                <a:solidFill>
                  <a:schemeClr val="bg1">
                    <a:lumMod val="50000"/>
                  </a:schemeClr>
                </a:solidFill>
              </a:rPr>
              <a:t>  </a:t>
            </a:r>
            <a:r>
              <a:rPr lang="en-GB" dirty="0">
                <a:solidFill>
                  <a:schemeClr val="bg1">
                    <a:lumMod val="50000"/>
                  </a:schemeClr>
                </a:solidFill>
              </a:rPr>
              <a:t>"keywords": </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"author": </a:t>
            </a:r>
            <a:r>
              <a:rPr lang="en-GB" dirty="0" smtClean="0">
                <a:solidFill>
                  <a:schemeClr val="bg1">
                    <a:lumMod val="50000"/>
                  </a:schemeClr>
                </a:solidFill>
              </a:rPr>
              <a:t>"",</a:t>
            </a:r>
            <a:br>
              <a:rPr lang="en-GB" dirty="0" smtClean="0">
                <a:solidFill>
                  <a:schemeClr val="bg1">
                    <a:lumMod val="50000"/>
                  </a:schemeClr>
                </a:solidFill>
              </a:rPr>
            </a:br>
            <a:r>
              <a:rPr lang="en-GB" dirty="0" smtClean="0">
                <a:solidFill>
                  <a:schemeClr val="bg1">
                    <a:lumMod val="50000"/>
                  </a:schemeClr>
                </a:solidFill>
              </a:rPr>
              <a:t>  </a:t>
            </a:r>
            <a:r>
              <a:rPr lang="en-GB" dirty="0">
                <a:solidFill>
                  <a:schemeClr val="bg1">
                    <a:lumMod val="50000"/>
                  </a:schemeClr>
                </a:solidFill>
              </a:rPr>
              <a:t>"license": "</a:t>
            </a:r>
            <a:r>
              <a:rPr lang="en-GB" dirty="0" smtClean="0">
                <a:solidFill>
                  <a:schemeClr val="bg1">
                    <a:lumMod val="50000"/>
                  </a:schemeClr>
                </a:solidFill>
              </a:rPr>
              <a:t>ISC“</a:t>
            </a:r>
            <a:r>
              <a:rPr lang="en-GB" dirty="0" smtClean="0"/>
              <a:t/>
            </a:r>
            <a:br>
              <a:rPr lang="en-GB" dirty="0" smtClean="0"/>
            </a:br>
            <a:r>
              <a:rPr lang="en-GB" dirty="0" smtClean="0"/>
              <a:t>}</a:t>
            </a:r>
            <a:endParaRPr lang="en-GB" dirty="0"/>
          </a:p>
        </p:txBody>
      </p:sp>
    </p:spTree>
    <p:extLst>
      <p:ext uri="{BB962C8B-B14F-4D97-AF65-F5344CB8AC3E}">
        <p14:creationId xmlns:p14="http://schemas.microsoft.com/office/powerpoint/2010/main" val="240095891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362794"/>
          </a:xfrm>
        </p:spPr>
        <p:txBody>
          <a:bodyPr/>
          <a:lstStyle/>
          <a:p>
            <a:r>
              <a:rPr lang="en-GB" dirty="0" smtClean="0"/>
              <a:t>Exercise</a:t>
            </a:r>
            <a:endParaRPr lang="en-GB" dirty="0"/>
          </a:p>
        </p:txBody>
      </p:sp>
      <p:sp>
        <p:nvSpPr>
          <p:cNvPr id="3" name="Content Placeholder 2"/>
          <p:cNvSpPr>
            <a:spLocks noGrp="1"/>
          </p:cNvSpPr>
          <p:nvPr>
            <p:ph idx="1"/>
          </p:nvPr>
        </p:nvSpPr>
        <p:spPr>
          <a:xfrm>
            <a:off x="1047750" y="452388"/>
            <a:ext cx="7029450" cy="2805764"/>
          </a:xfrm>
        </p:spPr>
        <p:txBody>
          <a:bodyPr/>
          <a:lstStyle/>
          <a:p>
            <a:r>
              <a:rPr lang="en-GB" dirty="0" smtClean="0"/>
              <a:t>Add a script to </a:t>
            </a:r>
            <a:r>
              <a:rPr lang="en-GB" dirty="0" err="1" smtClean="0"/>
              <a:t>package.json</a:t>
            </a:r>
            <a:r>
              <a:rPr lang="en-GB" dirty="0" smtClean="0"/>
              <a:t> build and run the </a:t>
            </a:r>
            <a:r>
              <a:rPr lang="en-GB" dirty="0" err="1" smtClean="0"/>
              <a:t>hello.ts</a:t>
            </a:r>
            <a:r>
              <a:rPr lang="en-GB" dirty="0" smtClean="0"/>
              <a:t> file from the previous exercise</a:t>
            </a:r>
          </a:p>
          <a:p>
            <a:r>
              <a:rPr lang="en-GB" dirty="0" smtClean="0"/>
              <a:t>Install </a:t>
            </a:r>
            <a:r>
              <a:rPr lang="en-GB" dirty="0"/>
              <a:t>@</a:t>
            </a:r>
            <a:r>
              <a:rPr lang="en-GB" dirty="0" smtClean="0"/>
              <a:t>types/node which provides </a:t>
            </a:r>
            <a:r>
              <a:rPr lang="en-GB" dirty="0" err="1" smtClean="0"/>
              <a:t>TypeScript</a:t>
            </a:r>
            <a:r>
              <a:rPr lang="en-GB" dirty="0" smtClean="0"/>
              <a:t> support for node.js itself</a:t>
            </a:r>
          </a:p>
          <a:p>
            <a:r>
              <a:rPr lang="en-GB" dirty="0" smtClean="0"/>
              <a:t>Now create the following </a:t>
            </a:r>
            <a:r>
              <a:rPr lang="en-GB" dirty="0" err="1" smtClean="0"/>
              <a:t>TypeScript</a:t>
            </a:r>
            <a:r>
              <a:rPr lang="en-GB" dirty="0" smtClean="0"/>
              <a:t> file which uses the </a:t>
            </a:r>
            <a:r>
              <a:rPr lang="en-GB" dirty="0" err="1" smtClean="0"/>
              <a:t>filesystem</a:t>
            </a:r>
            <a:r>
              <a:rPr lang="en-GB" dirty="0" smtClean="0"/>
              <a:t> module “fs” from node.js itself</a:t>
            </a:r>
          </a:p>
          <a:p>
            <a:pPr lvl="1"/>
            <a:r>
              <a:rPr lang="en-GB" dirty="0" smtClean="0"/>
              <a:t>Add a .txt file called “sometext.txt” with some text in it</a:t>
            </a:r>
          </a:p>
          <a:p>
            <a:r>
              <a:rPr lang="en-GB" dirty="0" smtClean="0"/>
              <a:t>Add another script “goforit2”…add a comma at the end of the “</a:t>
            </a:r>
            <a:r>
              <a:rPr lang="en-GB" dirty="0" err="1" smtClean="0"/>
              <a:t>goforit</a:t>
            </a:r>
            <a:r>
              <a:rPr lang="en-GB" dirty="0" smtClean="0"/>
              <a:t>” line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44329" y="3675003"/>
            <a:ext cx="6732871" cy="2862322"/>
          </a:xfrm>
          <a:prstGeom prst="rect">
            <a:avLst/>
          </a:prstGeom>
          <a:solidFill>
            <a:schemeClr val="bg1"/>
          </a:solidFill>
        </p:spPr>
        <p:txBody>
          <a:bodyPr wrap="square" rtlCol="0">
            <a:spAutoFit/>
          </a:bodyPr>
          <a:lstStyle/>
          <a:p>
            <a:r>
              <a:rPr lang="en-GB" dirty="0"/>
              <a:t>import {</a:t>
            </a:r>
            <a:r>
              <a:rPr lang="en-GB" dirty="0" err="1"/>
              <a:t>readFile</a:t>
            </a:r>
            <a:r>
              <a:rPr lang="en-GB" dirty="0"/>
              <a:t>} from 'fs';</a:t>
            </a:r>
          </a:p>
          <a:p>
            <a:endParaRPr lang="en-GB" dirty="0"/>
          </a:p>
          <a:p>
            <a:r>
              <a:rPr lang="en-GB" dirty="0"/>
              <a:t>// Self Invoking Function</a:t>
            </a:r>
          </a:p>
          <a:p>
            <a:r>
              <a:rPr lang="en-GB" dirty="0"/>
              <a:t>(function()</a:t>
            </a:r>
          </a:p>
          <a:p>
            <a:r>
              <a:rPr lang="en-GB" dirty="0"/>
              <a:t>{</a:t>
            </a:r>
          </a:p>
          <a:p>
            <a:r>
              <a:rPr lang="en-GB" dirty="0" smtClean="0"/>
              <a:t>     </a:t>
            </a:r>
            <a:r>
              <a:rPr lang="en-GB" dirty="0" err="1" smtClean="0"/>
              <a:t>readFile</a:t>
            </a:r>
            <a:r>
              <a:rPr lang="en-GB" dirty="0"/>
              <a:t>('./sometext.txt', (err: </a:t>
            </a:r>
            <a:r>
              <a:rPr lang="en-GB" dirty="0" err="1"/>
              <a:t>Error|null</a:t>
            </a:r>
            <a:r>
              <a:rPr lang="en-GB" dirty="0"/>
              <a:t>, data: Buffer) =&gt; {</a:t>
            </a:r>
          </a:p>
          <a:p>
            <a:r>
              <a:rPr lang="en-GB" dirty="0" smtClean="0"/>
              <a:t>          if </a:t>
            </a:r>
            <a:r>
              <a:rPr lang="en-GB" dirty="0"/>
              <a:t>(err) throw err;</a:t>
            </a:r>
          </a:p>
          <a:p>
            <a:r>
              <a:rPr lang="en-GB" dirty="0" smtClean="0"/>
              <a:t>               console.log(</a:t>
            </a:r>
            <a:r>
              <a:rPr lang="en-GB" dirty="0" err="1" smtClean="0"/>
              <a:t>data.toString</a:t>
            </a:r>
            <a:r>
              <a:rPr lang="en-GB" dirty="0"/>
              <a:t>());</a:t>
            </a:r>
          </a:p>
          <a:p>
            <a:r>
              <a:rPr lang="en-GB" dirty="0" smtClean="0"/>
              <a:t>     });</a:t>
            </a:r>
            <a:endParaRPr lang="en-GB" dirty="0"/>
          </a:p>
          <a:p>
            <a:r>
              <a:rPr lang="en-GB" dirty="0"/>
              <a:t>})();</a:t>
            </a:r>
          </a:p>
        </p:txBody>
      </p:sp>
      <p:sp>
        <p:nvSpPr>
          <p:cNvPr id="6" name="TextBox 5"/>
          <p:cNvSpPr txBox="1"/>
          <p:nvPr/>
        </p:nvSpPr>
        <p:spPr>
          <a:xfrm>
            <a:off x="6310965" y="3823546"/>
            <a:ext cx="1505540" cy="369332"/>
          </a:xfrm>
          <a:prstGeom prst="rect">
            <a:avLst/>
          </a:prstGeom>
          <a:noFill/>
        </p:spPr>
        <p:txBody>
          <a:bodyPr wrap="none" rtlCol="0">
            <a:spAutoFit/>
          </a:bodyPr>
          <a:lstStyle/>
          <a:p>
            <a:r>
              <a:rPr lang="en-GB" b="1" u="sng" dirty="0" err="1" smtClean="0"/>
              <a:t>outputfile.ts</a:t>
            </a:r>
            <a:endParaRPr lang="en-GB" b="1" u="sng" dirty="0"/>
          </a:p>
        </p:txBody>
      </p:sp>
    </p:spTree>
    <p:extLst>
      <p:ext uri="{BB962C8B-B14F-4D97-AF65-F5344CB8AC3E}">
        <p14:creationId xmlns:p14="http://schemas.microsoft.com/office/powerpoint/2010/main" val="425919206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81263"/>
          </a:xfrm>
        </p:spPr>
        <p:txBody>
          <a:bodyPr/>
          <a:lstStyle/>
          <a:p>
            <a:r>
              <a:rPr lang="en-GB" dirty="0" err="1" smtClean="0"/>
              <a:t>nodemon</a:t>
            </a:r>
            <a:endParaRPr lang="en-GB" dirty="0"/>
          </a:p>
        </p:txBody>
      </p:sp>
      <p:sp>
        <p:nvSpPr>
          <p:cNvPr id="3" name="Content Placeholder 2"/>
          <p:cNvSpPr>
            <a:spLocks noGrp="1"/>
          </p:cNvSpPr>
          <p:nvPr>
            <p:ph idx="1"/>
          </p:nvPr>
        </p:nvSpPr>
        <p:spPr>
          <a:xfrm>
            <a:off x="675608" y="481263"/>
            <a:ext cx="7996631" cy="6323798"/>
          </a:xfrm>
        </p:spPr>
        <p:txBody>
          <a:bodyPr/>
          <a:lstStyle/>
          <a:p>
            <a:r>
              <a:rPr lang="en-GB" b="1" dirty="0" err="1"/>
              <a:t>nodemon</a:t>
            </a:r>
            <a:r>
              <a:rPr lang="en-GB" dirty="0"/>
              <a:t> is a tool that helps develop node.js based applications by automatically restarting the node application when file changes </a:t>
            </a:r>
            <a:r>
              <a:rPr lang="en-GB" dirty="0" smtClean="0"/>
              <a:t>are made in </a:t>
            </a:r>
            <a:r>
              <a:rPr lang="en-GB" dirty="0"/>
              <a:t>the </a:t>
            </a:r>
            <a:r>
              <a:rPr lang="en-GB" dirty="0" smtClean="0"/>
              <a:t>current directory </a:t>
            </a:r>
            <a:r>
              <a:rPr lang="en-GB" dirty="0"/>
              <a:t>are detected</a:t>
            </a:r>
            <a:r>
              <a:rPr lang="en-GB" dirty="0" smtClean="0"/>
              <a:t>.</a:t>
            </a:r>
          </a:p>
          <a:p>
            <a:r>
              <a:rPr lang="en-GB" dirty="0"/>
              <a:t>This is useful when running services </a:t>
            </a:r>
            <a:r>
              <a:rPr lang="en-GB" dirty="0" smtClean="0"/>
              <a:t>where you want </a:t>
            </a:r>
            <a:r>
              <a:rPr lang="en-GB" dirty="0"/>
              <a:t>files </a:t>
            </a:r>
            <a:r>
              <a:rPr lang="en-GB" dirty="0" smtClean="0"/>
              <a:t>to be automatically </a:t>
            </a:r>
            <a:r>
              <a:rPr lang="en-GB" dirty="0"/>
              <a:t>rebuilt for </a:t>
            </a:r>
            <a:r>
              <a:rPr lang="en-GB" dirty="0" smtClean="0"/>
              <a:t>you when they are changed</a:t>
            </a:r>
            <a:br>
              <a:rPr lang="en-GB" dirty="0" smtClean="0"/>
            </a:br>
            <a:r>
              <a:rPr lang="en-GB" dirty="0" smtClean="0"/>
              <a:t>“</a:t>
            </a:r>
            <a:r>
              <a:rPr lang="en-GB" i="1" dirty="0" smtClean="0"/>
              <a:t>main.js” represents the first file to execute…all its dependencies are automatically monitored</a:t>
            </a:r>
          </a:p>
          <a:p>
            <a:endParaRPr lang="en-GB" dirty="0"/>
          </a:p>
          <a:p>
            <a:endParaRPr lang="en-GB" dirty="0" smtClean="0"/>
          </a:p>
          <a:p>
            <a:r>
              <a:rPr lang="en-GB" dirty="0" smtClean="0"/>
              <a:t>You can monitor a different directory using the --watch option (or even multiple directories, using multiple --watch</a:t>
            </a:r>
            <a:endParaRPr lang="en-GB" dirty="0"/>
          </a:p>
          <a:p>
            <a:endParaRPr lang="en-GB" dirty="0" smtClean="0"/>
          </a:p>
          <a:p>
            <a:endParaRPr lang="en-GB" dirty="0"/>
          </a:p>
          <a:p>
            <a:r>
              <a:rPr lang="en-GB" b="1" dirty="0"/>
              <a:t>By default </a:t>
            </a:r>
            <a:r>
              <a:rPr lang="en-GB" b="1" dirty="0" err="1"/>
              <a:t>nodemon</a:t>
            </a:r>
            <a:r>
              <a:rPr lang="en-GB" b="1" dirty="0"/>
              <a:t> will traverse </a:t>
            </a:r>
            <a:r>
              <a:rPr lang="en-GB" b="1" dirty="0" smtClean="0"/>
              <a:t>all sub-directories</a:t>
            </a:r>
          </a:p>
          <a:p>
            <a:endParaRPr lang="en-GB" dirty="0" smtClean="0"/>
          </a:p>
          <a:p>
            <a:r>
              <a:rPr lang="en-GB" dirty="0" smtClean="0"/>
              <a:t>We will also find </a:t>
            </a:r>
            <a:r>
              <a:rPr lang="en-GB" b="1" u="sng" dirty="0" err="1" smtClean="0"/>
              <a:t>npm</a:t>
            </a:r>
            <a:r>
              <a:rPr lang="en-GB" b="1" u="sng" dirty="0" smtClean="0"/>
              <a:t>-run-all</a:t>
            </a:r>
            <a:r>
              <a:rPr lang="en-GB" dirty="0" smtClean="0"/>
              <a:t> quite useful since it allows us to run scripts sequentially </a:t>
            </a:r>
            <a:r>
              <a:rPr lang="en-GB" b="1" dirty="0" smtClean="0"/>
              <a:t>(run-s)</a:t>
            </a:r>
            <a:r>
              <a:rPr lang="en-GB" dirty="0" smtClean="0"/>
              <a:t> or in parallel (</a:t>
            </a:r>
            <a:r>
              <a:rPr lang="en-GB" b="1" dirty="0" smtClean="0"/>
              <a:t>run-p</a:t>
            </a:r>
            <a:r>
              <a:rPr lang="en-GB" dirty="0" smtClean="0"/>
              <a:t>)</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39717" y="2791569"/>
            <a:ext cx="7031255" cy="646331"/>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install --save-dev </a:t>
            </a:r>
            <a:r>
              <a:rPr lang="en-GB" dirty="0" err="1" smtClean="0">
                <a:solidFill>
                  <a:schemeClr val="accent1">
                    <a:lumMod val="50000"/>
                  </a:schemeClr>
                </a:solidFill>
              </a:rPr>
              <a:t>nodemon</a:t>
            </a:r>
            <a:endParaRPr lang="en-GB" dirty="0" smtClean="0">
              <a:solidFill>
                <a:schemeClr val="accent1">
                  <a:lumMod val="50000"/>
                </a:schemeClr>
              </a:solidFill>
            </a:endParaRPr>
          </a:p>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a:t>
            </a:r>
            <a:r>
              <a:rPr lang="en-GB" dirty="0" smtClean="0">
                <a:solidFill>
                  <a:schemeClr val="accent1">
                    <a:lumMod val="50000"/>
                  </a:schemeClr>
                </a:solidFill>
              </a:rPr>
              <a:t>bin/</a:t>
            </a:r>
            <a:r>
              <a:rPr lang="en-GB" dirty="0" err="1" smtClean="0">
                <a:solidFill>
                  <a:schemeClr val="accent1">
                    <a:lumMod val="50000"/>
                  </a:schemeClr>
                </a:solidFill>
              </a:rPr>
              <a:t>nodemon</a:t>
            </a:r>
            <a:r>
              <a:rPr lang="en-GB" dirty="0" smtClean="0">
                <a:solidFill>
                  <a:schemeClr val="accent1">
                    <a:lumMod val="50000"/>
                  </a:schemeClr>
                </a:solidFill>
              </a:rPr>
              <a:t> </a:t>
            </a:r>
            <a:r>
              <a:rPr lang="en-GB" i="1" dirty="0" smtClean="0">
                <a:solidFill>
                  <a:schemeClr val="accent1">
                    <a:lumMod val="50000"/>
                  </a:schemeClr>
                </a:solidFill>
              </a:rPr>
              <a:t>main.js</a:t>
            </a:r>
            <a:endParaRPr lang="en-GB" dirty="0">
              <a:solidFill>
                <a:schemeClr val="accent1">
                  <a:lumMod val="50000"/>
                </a:schemeClr>
              </a:solidFill>
            </a:endParaRPr>
          </a:p>
        </p:txBody>
      </p:sp>
      <p:sp>
        <p:nvSpPr>
          <p:cNvPr id="6" name="TextBox 5"/>
          <p:cNvSpPr txBox="1"/>
          <p:nvPr/>
        </p:nvSpPr>
        <p:spPr>
          <a:xfrm>
            <a:off x="1303782" y="6328330"/>
            <a:ext cx="7031255" cy="369332"/>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install --save-dev </a:t>
            </a:r>
            <a:r>
              <a:rPr lang="en-GB" dirty="0" err="1" smtClean="0">
                <a:solidFill>
                  <a:schemeClr val="accent1">
                    <a:lumMod val="50000"/>
                  </a:schemeClr>
                </a:solidFill>
              </a:rPr>
              <a:t>npm</a:t>
            </a:r>
            <a:r>
              <a:rPr lang="en-GB" dirty="0" smtClean="0">
                <a:solidFill>
                  <a:schemeClr val="accent1">
                    <a:lumMod val="50000"/>
                  </a:schemeClr>
                </a:solidFill>
              </a:rPr>
              <a:t>-run-all</a:t>
            </a:r>
          </a:p>
        </p:txBody>
      </p:sp>
      <p:sp>
        <p:nvSpPr>
          <p:cNvPr id="7" name="TextBox 6"/>
          <p:cNvSpPr txBox="1"/>
          <p:nvPr/>
        </p:nvSpPr>
        <p:spPr>
          <a:xfrm>
            <a:off x="1239718" y="4208015"/>
            <a:ext cx="7031255" cy="646331"/>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a:solidFill>
                  <a:schemeClr val="accent1">
                    <a:lumMod val="50000"/>
                  </a:schemeClr>
                </a:solidFill>
              </a:rPr>
              <a:t>./</a:t>
            </a:r>
            <a:r>
              <a:rPr lang="en-GB" dirty="0" err="1">
                <a:solidFill>
                  <a:schemeClr val="accent1">
                    <a:lumMod val="50000"/>
                  </a:schemeClr>
                </a:solidFill>
              </a:rPr>
              <a:t>node_modules</a:t>
            </a:r>
            <a:r>
              <a:rPr lang="en-GB" dirty="0">
                <a:solidFill>
                  <a:schemeClr val="accent1">
                    <a:lumMod val="50000"/>
                  </a:schemeClr>
                </a:solidFill>
              </a:rPr>
              <a:t>/.</a:t>
            </a:r>
            <a:r>
              <a:rPr lang="en-GB" dirty="0" smtClean="0">
                <a:solidFill>
                  <a:schemeClr val="accent1">
                    <a:lumMod val="50000"/>
                  </a:schemeClr>
                </a:solidFill>
              </a:rPr>
              <a:t>bin/</a:t>
            </a:r>
            <a:r>
              <a:rPr lang="en-GB" dirty="0" err="1" smtClean="0">
                <a:solidFill>
                  <a:schemeClr val="accent1">
                    <a:lumMod val="50000"/>
                  </a:schemeClr>
                </a:solidFill>
              </a:rPr>
              <a:t>nodemon</a:t>
            </a:r>
            <a:r>
              <a:rPr lang="en-GB" dirty="0" smtClean="0">
                <a:solidFill>
                  <a:schemeClr val="accent1">
                    <a:lumMod val="50000"/>
                  </a:schemeClr>
                </a:solidFill>
              </a:rPr>
              <a:t>   </a:t>
            </a:r>
            <a:r>
              <a:rPr lang="en-GB" i="1" dirty="0" smtClean="0">
                <a:solidFill>
                  <a:schemeClr val="accent1">
                    <a:lumMod val="50000"/>
                  </a:schemeClr>
                </a:solidFill>
              </a:rPr>
              <a:t>--watch dir1  server.js</a:t>
            </a:r>
          </a:p>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i="1" dirty="0" smtClean="0">
                <a:solidFill>
                  <a:schemeClr val="accent1">
                    <a:lumMod val="50000"/>
                  </a:schemeClr>
                </a:solidFill>
              </a:rPr>
              <a:t>--watch dir1 --watch dir2  app.js</a:t>
            </a:r>
            <a:endParaRPr lang="en-GB" dirty="0">
              <a:solidFill>
                <a:schemeClr val="accent1">
                  <a:lumMod val="50000"/>
                </a:schemeClr>
              </a:solidFill>
            </a:endParaRPr>
          </a:p>
        </p:txBody>
      </p:sp>
    </p:spTree>
    <p:extLst>
      <p:ext uri="{BB962C8B-B14F-4D97-AF65-F5344CB8AC3E}">
        <p14:creationId xmlns:p14="http://schemas.microsoft.com/office/powerpoint/2010/main" val="120089540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nodemon</a:t>
            </a:r>
            <a:r>
              <a:rPr lang="en-GB" dirty="0" smtClean="0"/>
              <a:t> &amp; </a:t>
            </a:r>
            <a:r>
              <a:rPr lang="en-GB" dirty="0" err="1" smtClean="0"/>
              <a:t>package.json</a:t>
            </a:r>
            <a:endParaRPr lang="en-GB" dirty="0"/>
          </a:p>
        </p:txBody>
      </p:sp>
      <p:sp>
        <p:nvSpPr>
          <p:cNvPr id="3" name="Content Placeholder 2"/>
          <p:cNvSpPr>
            <a:spLocks noGrp="1"/>
          </p:cNvSpPr>
          <p:nvPr>
            <p:ph idx="1"/>
          </p:nvPr>
        </p:nvSpPr>
        <p:spPr>
          <a:xfrm>
            <a:off x="412482" y="844550"/>
            <a:ext cx="4578217" cy="4114800"/>
          </a:xfrm>
        </p:spPr>
        <p:txBody>
          <a:bodyPr/>
          <a:lstStyle/>
          <a:p>
            <a:r>
              <a:rPr lang="en-GB" dirty="0" smtClean="0"/>
              <a:t>If </a:t>
            </a:r>
            <a:r>
              <a:rPr lang="en-GB" dirty="0"/>
              <a:t>you have a </a:t>
            </a:r>
            <a:r>
              <a:rPr lang="en-GB" dirty="0" err="1"/>
              <a:t>package.json</a:t>
            </a:r>
            <a:r>
              <a:rPr lang="en-GB" dirty="0"/>
              <a:t> file for your app, you can omit the main script entirely and </a:t>
            </a:r>
            <a:r>
              <a:rPr lang="en-GB" dirty="0" err="1"/>
              <a:t>nodemon</a:t>
            </a:r>
            <a:r>
              <a:rPr lang="en-GB" dirty="0"/>
              <a:t> will read the </a:t>
            </a:r>
            <a:r>
              <a:rPr lang="en-GB" dirty="0" err="1"/>
              <a:t>package.json</a:t>
            </a:r>
            <a:r>
              <a:rPr lang="en-GB" dirty="0"/>
              <a:t> for the </a:t>
            </a:r>
            <a:r>
              <a:rPr lang="en-GB" i="1" dirty="0"/>
              <a:t>main</a:t>
            </a:r>
            <a:r>
              <a:rPr lang="en-GB" dirty="0"/>
              <a:t> property and use that value as the </a:t>
            </a:r>
            <a:r>
              <a:rPr lang="en-GB" dirty="0" smtClean="0"/>
              <a:t>app</a:t>
            </a:r>
          </a:p>
          <a:p>
            <a:endParaRPr lang="en-GB" dirty="0"/>
          </a:p>
          <a:p>
            <a:endParaRPr lang="en-GB" dirty="0" smtClean="0"/>
          </a:p>
          <a:p>
            <a:endParaRPr lang="en-GB" dirty="0"/>
          </a:p>
          <a:p>
            <a:r>
              <a:rPr lang="en-GB" dirty="0" smtClean="0"/>
              <a:t>You can add </a:t>
            </a:r>
            <a:r>
              <a:rPr lang="en-GB" dirty="0" err="1" smtClean="0"/>
              <a:t>nodemon</a:t>
            </a:r>
            <a:r>
              <a:rPr lang="en-GB" dirty="0" smtClean="0"/>
              <a:t> options to </a:t>
            </a:r>
            <a:r>
              <a:rPr lang="en-GB" dirty="0" err="1" smtClean="0"/>
              <a:t>package.json</a:t>
            </a:r>
            <a:r>
              <a:rPr lang="en-GB" dirty="0" smtClean="0"/>
              <a:t> instead of adding them to the command line each time, by including a section </a:t>
            </a:r>
            <a:r>
              <a:rPr lang="en-GB" dirty="0"/>
              <a:t>called “</a:t>
            </a:r>
            <a:r>
              <a:rPr lang="en-GB" dirty="0" err="1"/>
              <a:t>nodemonConfig</a:t>
            </a:r>
            <a:r>
              <a:rPr lang="en-GB" dirty="0"/>
              <a: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866623" y="2938289"/>
            <a:ext cx="3669933" cy="369332"/>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a:solidFill>
                  <a:schemeClr val="accent1">
                    <a:lumMod val="50000"/>
                  </a:schemeClr>
                </a:solidFill>
              </a:rPr>
              <a:t>./</a:t>
            </a:r>
            <a:r>
              <a:rPr lang="en-GB" dirty="0" err="1">
                <a:solidFill>
                  <a:schemeClr val="accent1">
                    <a:lumMod val="50000"/>
                  </a:schemeClr>
                </a:solidFill>
              </a:rPr>
              <a:t>node_modules</a:t>
            </a:r>
            <a:r>
              <a:rPr lang="en-GB" dirty="0">
                <a:solidFill>
                  <a:schemeClr val="accent1">
                    <a:lumMod val="50000"/>
                  </a:schemeClr>
                </a:solidFill>
              </a:rPr>
              <a:t>/.</a:t>
            </a:r>
            <a:r>
              <a:rPr lang="en-GB" dirty="0" smtClean="0">
                <a:solidFill>
                  <a:schemeClr val="accent1">
                    <a:lumMod val="50000"/>
                  </a:schemeClr>
                </a:solidFill>
              </a:rPr>
              <a:t>bin/</a:t>
            </a:r>
            <a:r>
              <a:rPr lang="en-GB" dirty="0" err="1" smtClean="0">
                <a:solidFill>
                  <a:schemeClr val="accent1">
                    <a:lumMod val="50000"/>
                  </a:schemeClr>
                </a:solidFill>
              </a:rPr>
              <a:t>nodemon</a:t>
            </a:r>
            <a:endParaRPr lang="en-GB" dirty="0">
              <a:solidFill>
                <a:schemeClr val="accent1">
                  <a:lumMod val="50000"/>
                </a:schemeClr>
              </a:solidFill>
            </a:endParaRPr>
          </a:p>
        </p:txBody>
      </p:sp>
      <p:sp>
        <p:nvSpPr>
          <p:cNvPr id="7" name="TextBox 6"/>
          <p:cNvSpPr txBox="1"/>
          <p:nvPr/>
        </p:nvSpPr>
        <p:spPr>
          <a:xfrm>
            <a:off x="5132372" y="1323473"/>
            <a:ext cx="3872062" cy="2585323"/>
          </a:xfrm>
          <a:prstGeom prst="rect">
            <a:avLst/>
          </a:prstGeom>
          <a:noFill/>
          <a:ln w="12700">
            <a:solidFill>
              <a:schemeClr val="tx1"/>
            </a:solidFill>
          </a:ln>
        </p:spPr>
        <p:txBody>
          <a:bodyPr wrap="square" rtlCol="0">
            <a:spAutoFit/>
          </a:bodyPr>
          <a:lstStyle/>
          <a:p>
            <a:r>
              <a:rPr lang="en-GB" dirty="0" smtClean="0"/>
              <a:t>…..</a:t>
            </a:r>
            <a:br>
              <a:rPr lang="en-GB" dirty="0" smtClean="0"/>
            </a:br>
            <a:r>
              <a:rPr lang="en-GB" dirty="0" smtClean="0"/>
              <a:t>"</a:t>
            </a:r>
            <a:r>
              <a:rPr lang="en-GB" b="1" dirty="0"/>
              <a:t>main</a:t>
            </a:r>
            <a:r>
              <a:rPr lang="en-GB" dirty="0"/>
              <a:t>": </a:t>
            </a:r>
            <a:r>
              <a:rPr lang="en-GB" dirty="0" smtClean="0"/>
              <a:t>“</a:t>
            </a:r>
            <a:r>
              <a:rPr lang="en-GB" i="1" dirty="0" smtClean="0">
                <a:solidFill>
                  <a:srgbClr val="FF0000"/>
                </a:solidFill>
              </a:rPr>
              <a:t>app.js</a:t>
            </a:r>
            <a:r>
              <a:rPr lang="en-GB" dirty="0"/>
              <a:t>",  </a:t>
            </a:r>
            <a:r>
              <a:rPr lang="en-GB" dirty="0" smtClean="0"/>
              <a:t/>
            </a:r>
            <a:br>
              <a:rPr lang="en-GB" dirty="0" smtClean="0"/>
            </a:br>
            <a:r>
              <a:rPr lang="en-GB" dirty="0" smtClean="0"/>
              <a:t>"</a:t>
            </a:r>
            <a:r>
              <a:rPr lang="en-GB" dirty="0"/>
              <a:t>dependencies": </a:t>
            </a:r>
            <a:r>
              <a:rPr lang="en-GB" dirty="0" smtClean="0"/>
              <a:t>{</a:t>
            </a:r>
            <a:br>
              <a:rPr lang="en-GB" dirty="0" smtClean="0"/>
            </a:br>
            <a:r>
              <a:rPr lang="en-GB" dirty="0" smtClean="0"/>
              <a:t>    ……</a:t>
            </a:r>
            <a:br>
              <a:rPr lang="en-GB" dirty="0" smtClean="0"/>
            </a:br>
            <a:r>
              <a:rPr lang="en-GB" dirty="0" smtClean="0"/>
              <a:t>},  </a:t>
            </a:r>
            <a:br>
              <a:rPr lang="en-GB" dirty="0" smtClean="0"/>
            </a:br>
            <a:r>
              <a:rPr lang="en-GB" dirty="0" smtClean="0"/>
              <a:t>"</a:t>
            </a:r>
            <a:r>
              <a:rPr lang="en-GB" dirty="0" err="1"/>
              <a:t>devDependencies</a:t>
            </a:r>
            <a:r>
              <a:rPr lang="en-GB" dirty="0"/>
              <a:t>": </a:t>
            </a:r>
            <a:r>
              <a:rPr lang="en-GB" dirty="0" smtClean="0"/>
              <a:t>{</a:t>
            </a:r>
            <a:br>
              <a:rPr lang="en-GB" dirty="0" smtClean="0"/>
            </a:br>
            <a:r>
              <a:rPr lang="en-GB" dirty="0" smtClean="0"/>
              <a:t>    …….</a:t>
            </a:r>
            <a:r>
              <a:rPr lang="en-GB" dirty="0"/>
              <a:t/>
            </a:r>
            <a:br>
              <a:rPr lang="en-GB" dirty="0"/>
            </a:br>
            <a:r>
              <a:rPr lang="en-GB" dirty="0" smtClean="0"/>
              <a:t>},</a:t>
            </a:r>
          </a:p>
          <a:p>
            <a:r>
              <a:rPr lang="en-GB" dirty="0" smtClean="0"/>
              <a:t>…..</a:t>
            </a:r>
            <a:endParaRPr lang="en-GB" dirty="0"/>
          </a:p>
        </p:txBody>
      </p:sp>
      <p:sp>
        <p:nvSpPr>
          <p:cNvPr id="8" name="TextBox 7"/>
          <p:cNvSpPr txBox="1"/>
          <p:nvPr/>
        </p:nvSpPr>
        <p:spPr>
          <a:xfrm>
            <a:off x="5132372" y="967337"/>
            <a:ext cx="1646605" cy="369332"/>
          </a:xfrm>
          <a:prstGeom prst="rect">
            <a:avLst/>
          </a:prstGeom>
          <a:noFill/>
        </p:spPr>
        <p:txBody>
          <a:bodyPr wrap="none" rtlCol="0">
            <a:spAutoFit/>
          </a:bodyPr>
          <a:lstStyle/>
          <a:p>
            <a:r>
              <a:rPr lang="en-GB" b="1" u="sng" dirty="0" err="1" smtClean="0"/>
              <a:t>package.json</a:t>
            </a:r>
            <a:endParaRPr lang="en-GB" b="1" u="sng" dirty="0"/>
          </a:p>
        </p:txBody>
      </p:sp>
      <p:sp>
        <p:nvSpPr>
          <p:cNvPr id="10" name="TextBox 9"/>
          <p:cNvSpPr txBox="1"/>
          <p:nvPr/>
        </p:nvSpPr>
        <p:spPr>
          <a:xfrm>
            <a:off x="5132372" y="3952002"/>
            <a:ext cx="3872062" cy="2862322"/>
          </a:xfrm>
          <a:prstGeom prst="rect">
            <a:avLst/>
          </a:prstGeom>
          <a:noFill/>
          <a:ln w="12700">
            <a:solidFill>
              <a:schemeClr val="tx1"/>
            </a:solidFill>
          </a:ln>
        </p:spPr>
        <p:txBody>
          <a:bodyPr wrap="square" rtlCol="0">
            <a:spAutoFit/>
          </a:bodyPr>
          <a:lstStyle/>
          <a:p>
            <a:r>
              <a:rPr lang="en-GB" dirty="0" smtClean="0"/>
              <a:t>"</a:t>
            </a:r>
            <a:r>
              <a:rPr lang="en-GB" dirty="0"/>
              <a:t>main": </a:t>
            </a:r>
            <a:r>
              <a:rPr lang="en-GB" dirty="0" smtClean="0"/>
              <a:t>“</a:t>
            </a:r>
            <a:r>
              <a:rPr lang="en-GB" i="1" dirty="0" smtClean="0"/>
              <a:t>app.js</a:t>
            </a:r>
            <a:r>
              <a:rPr lang="en-GB" dirty="0"/>
              <a:t>",  </a:t>
            </a:r>
            <a:r>
              <a:rPr lang="en-GB" dirty="0" smtClean="0"/>
              <a:t/>
            </a:r>
            <a:br>
              <a:rPr lang="en-GB" dirty="0" smtClean="0"/>
            </a:br>
            <a:r>
              <a:rPr lang="en-GB" dirty="0" smtClean="0"/>
              <a:t>……</a:t>
            </a:r>
            <a:br>
              <a:rPr lang="en-GB" dirty="0" smtClean="0"/>
            </a:br>
            <a:r>
              <a:rPr lang="en-GB" dirty="0"/>
              <a:t>" </a:t>
            </a:r>
            <a:r>
              <a:rPr lang="en-GB" dirty="0" err="1"/>
              <a:t>devDependencies</a:t>
            </a:r>
            <a:r>
              <a:rPr lang="en-GB" dirty="0"/>
              <a:t> ": </a:t>
            </a:r>
            <a:r>
              <a:rPr lang="en-GB" dirty="0" smtClean="0"/>
              <a:t>{</a:t>
            </a:r>
            <a:br>
              <a:rPr lang="en-GB" dirty="0" smtClean="0"/>
            </a:br>
            <a:r>
              <a:rPr lang="en-GB" dirty="0" smtClean="0"/>
              <a:t>    ……</a:t>
            </a:r>
            <a:br>
              <a:rPr lang="en-GB" dirty="0" smtClean="0"/>
            </a:br>
            <a:r>
              <a:rPr lang="en-GB" dirty="0" smtClean="0"/>
              <a:t>},  </a:t>
            </a:r>
            <a:br>
              <a:rPr lang="en-GB" dirty="0" smtClean="0"/>
            </a:br>
            <a:r>
              <a:rPr lang="en-GB" dirty="0" smtClean="0">
                <a:solidFill>
                  <a:srgbClr val="FF0000"/>
                </a:solidFill>
              </a:rPr>
              <a:t>"</a:t>
            </a:r>
            <a:r>
              <a:rPr lang="en-GB" dirty="0" err="1">
                <a:solidFill>
                  <a:srgbClr val="FF0000"/>
                </a:solidFill>
              </a:rPr>
              <a:t>nodemonConfig</a:t>
            </a:r>
            <a:r>
              <a:rPr lang="en-GB" dirty="0">
                <a:solidFill>
                  <a:srgbClr val="FF0000"/>
                </a:solidFill>
              </a:rPr>
              <a:t>": {</a:t>
            </a:r>
          </a:p>
          <a:p>
            <a:r>
              <a:rPr lang="en-GB" dirty="0">
                <a:solidFill>
                  <a:srgbClr val="FF0000"/>
                </a:solidFill>
              </a:rPr>
              <a:t>    </a:t>
            </a:r>
            <a:r>
              <a:rPr lang="en-GB" dirty="0" smtClean="0">
                <a:solidFill>
                  <a:srgbClr val="FF0000"/>
                </a:solidFill>
              </a:rPr>
              <a:t>"</a:t>
            </a:r>
            <a:r>
              <a:rPr lang="en-GB" dirty="0">
                <a:solidFill>
                  <a:srgbClr val="FF0000"/>
                </a:solidFill>
              </a:rPr>
              <a:t>ignore": ["test/*", "docs/*"],</a:t>
            </a:r>
          </a:p>
          <a:p>
            <a:r>
              <a:rPr lang="en-GB" dirty="0">
                <a:solidFill>
                  <a:srgbClr val="FF0000"/>
                </a:solidFill>
              </a:rPr>
              <a:t>    "delay": "2500"</a:t>
            </a:r>
          </a:p>
          <a:p>
            <a:r>
              <a:rPr lang="en-GB" dirty="0" smtClean="0">
                <a:solidFill>
                  <a:srgbClr val="FF0000"/>
                </a:solidFill>
              </a:rPr>
              <a:t>}</a:t>
            </a:r>
            <a:r>
              <a:rPr lang="en-GB" dirty="0" smtClean="0"/>
              <a:t/>
            </a:r>
            <a:br>
              <a:rPr lang="en-GB" dirty="0" smtClean="0"/>
            </a:br>
            <a:r>
              <a:rPr lang="en-GB" dirty="0" smtClean="0"/>
              <a:t>…..</a:t>
            </a:r>
            <a:endParaRPr lang="en-GB" dirty="0"/>
          </a:p>
        </p:txBody>
      </p:sp>
    </p:spTree>
    <p:extLst>
      <p:ext uri="{BB962C8B-B14F-4D97-AF65-F5344CB8AC3E}">
        <p14:creationId xmlns:p14="http://schemas.microsoft.com/office/powerpoint/2010/main" val="350526618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nodemon</a:t>
            </a:r>
            <a:r>
              <a:rPr lang="en-GB" dirty="0" smtClean="0"/>
              <a:t>: Select files to monitor</a:t>
            </a:r>
            <a:endParaRPr lang="en-GB" dirty="0"/>
          </a:p>
        </p:txBody>
      </p:sp>
      <p:sp>
        <p:nvSpPr>
          <p:cNvPr id="3" name="Content Placeholder 2"/>
          <p:cNvSpPr>
            <a:spLocks noGrp="1"/>
          </p:cNvSpPr>
          <p:nvPr>
            <p:ph idx="1"/>
          </p:nvPr>
        </p:nvSpPr>
        <p:spPr>
          <a:xfrm>
            <a:off x="1047750" y="774619"/>
            <a:ext cx="7029450" cy="5064206"/>
          </a:xfrm>
        </p:spPr>
        <p:txBody>
          <a:bodyPr/>
          <a:lstStyle/>
          <a:p>
            <a:r>
              <a:rPr lang="en-GB" dirty="0"/>
              <a:t>By default, </a:t>
            </a:r>
            <a:r>
              <a:rPr lang="en-GB" dirty="0" err="1"/>
              <a:t>nodemon</a:t>
            </a:r>
            <a:r>
              <a:rPr lang="en-GB" dirty="0"/>
              <a:t> looks for files with the .</a:t>
            </a:r>
            <a:r>
              <a:rPr lang="en-GB" dirty="0" err="1"/>
              <a:t>js</a:t>
            </a:r>
            <a:r>
              <a:rPr lang="en-GB" dirty="0"/>
              <a:t>, .</a:t>
            </a:r>
            <a:r>
              <a:rPr lang="en-GB" dirty="0" err="1"/>
              <a:t>mjs</a:t>
            </a:r>
            <a:r>
              <a:rPr lang="en-GB" dirty="0"/>
              <a:t>, .coffee, .</a:t>
            </a:r>
            <a:r>
              <a:rPr lang="en-GB" dirty="0" err="1"/>
              <a:t>litcoffee</a:t>
            </a:r>
            <a:r>
              <a:rPr lang="en-GB" dirty="0"/>
              <a:t>, and .</a:t>
            </a:r>
            <a:r>
              <a:rPr lang="en-GB" dirty="0" err="1"/>
              <a:t>json</a:t>
            </a:r>
            <a:r>
              <a:rPr lang="en-GB" dirty="0"/>
              <a:t> </a:t>
            </a:r>
            <a:r>
              <a:rPr lang="en-GB" dirty="0" smtClean="0"/>
              <a:t>extensions. (or the extension of any “exec” script file provided).</a:t>
            </a:r>
          </a:p>
          <a:p>
            <a:r>
              <a:rPr lang="en-GB" dirty="0" smtClean="0"/>
              <a:t>You can control this using the “--</a:t>
            </a:r>
            <a:r>
              <a:rPr lang="en-GB" dirty="0" err="1" smtClean="0"/>
              <a:t>ext</a:t>
            </a:r>
            <a:r>
              <a:rPr lang="en-GB" dirty="0" smtClean="0"/>
              <a:t>“ (i.e. “-e”) option to monitor multiple types of files</a:t>
            </a:r>
          </a:p>
          <a:p>
            <a:endParaRPr lang="en-GB" dirty="0"/>
          </a:p>
          <a:p>
            <a:endParaRPr lang="en-GB" dirty="0" smtClean="0"/>
          </a:p>
          <a:p>
            <a:endParaRPr lang="en-GB" dirty="0" smtClean="0"/>
          </a:p>
          <a:p>
            <a:r>
              <a:rPr lang="en-GB" dirty="0" smtClean="0"/>
              <a:t>You can </a:t>
            </a:r>
            <a:r>
              <a:rPr lang="en-GB" dirty="0"/>
              <a:t>ignore some specific files, directories or file </a:t>
            </a:r>
            <a:r>
              <a:rPr lang="en-GB" dirty="0" smtClean="0"/>
              <a:t>patterns using “--ignore"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79331" y="2590373"/>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b="1" dirty="0">
                <a:solidFill>
                  <a:srgbClr val="FF0000"/>
                </a:solidFill>
              </a:rPr>
              <a:t>--</a:t>
            </a:r>
            <a:r>
              <a:rPr lang="en-GB" b="1" dirty="0" err="1">
                <a:solidFill>
                  <a:srgbClr val="FF0000"/>
                </a:solidFill>
              </a:rPr>
              <a:t>ext</a:t>
            </a:r>
            <a:r>
              <a:rPr lang="en-GB" b="1" dirty="0">
                <a:solidFill>
                  <a:srgbClr val="FF0000"/>
                </a:solidFill>
              </a:rPr>
              <a:t> </a:t>
            </a:r>
            <a:r>
              <a:rPr lang="en-GB" b="1" dirty="0" err="1">
                <a:solidFill>
                  <a:srgbClr val="FF0000"/>
                </a:solidFill>
              </a:rPr>
              <a:t>ts,tsx,js</a:t>
            </a:r>
            <a:r>
              <a:rPr lang="en-GB" b="1" dirty="0">
                <a:solidFill>
                  <a:srgbClr val="FF0000"/>
                </a:solidFill>
              </a:rPr>
              <a:t>    </a:t>
            </a:r>
            <a:r>
              <a:rPr lang="en-GB" dirty="0">
                <a:solidFill>
                  <a:schemeClr val="accent1">
                    <a:lumMod val="50000"/>
                  </a:schemeClr>
                </a:solidFill>
              </a:rPr>
              <a:t>main.js</a:t>
            </a:r>
            <a:endParaRPr lang="en-GB" dirty="0" smtClean="0">
              <a:solidFill>
                <a:schemeClr val="accent1">
                  <a:lumMod val="50000"/>
                </a:schemeClr>
              </a:solidFill>
            </a:endParaRPr>
          </a:p>
        </p:txBody>
      </p:sp>
      <p:sp>
        <p:nvSpPr>
          <p:cNvPr id="6" name="TextBox 5"/>
          <p:cNvSpPr txBox="1"/>
          <p:nvPr/>
        </p:nvSpPr>
        <p:spPr>
          <a:xfrm>
            <a:off x="5271175" y="6003409"/>
            <a:ext cx="3672800" cy="369332"/>
          </a:xfrm>
          <a:prstGeom prst="rect">
            <a:avLst/>
          </a:prstGeom>
          <a:noFill/>
        </p:spPr>
        <p:txBody>
          <a:bodyPr wrap="none" rtlCol="0">
            <a:spAutoFit/>
          </a:bodyPr>
          <a:lstStyle/>
          <a:p>
            <a:r>
              <a:rPr lang="en-GB" dirty="0"/>
              <a:t>https://github.com/remy/nodemon/</a:t>
            </a:r>
          </a:p>
        </p:txBody>
      </p:sp>
      <p:sp>
        <p:nvSpPr>
          <p:cNvPr id="7" name="TextBox 6"/>
          <p:cNvSpPr txBox="1"/>
          <p:nvPr/>
        </p:nvSpPr>
        <p:spPr>
          <a:xfrm>
            <a:off x="1479331" y="4306208"/>
            <a:ext cx="7031255" cy="923330"/>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--ignore </a:t>
            </a:r>
            <a:r>
              <a:rPr lang="en-GB" i="1" dirty="0" err="1">
                <a:solidFill>
                  <a:schemeClr val="accent1">
                    <a:lumMod val="50000"/>
                  </a:schemeClr>
                </a:solidFill>
              </a:rPr>
              <a:t>somedir</a:t>
            </a:r>
            <a:r>
              <a:rPr lang="en-GB" dirty="0">
                <a:solidFill>
                  <a:schemeClr val="accent1">
                    <a:lumMod val="50000"/>
                  </a:schemeClr>
                </a:solidFill>
              </a:rPr>
              <a:t>/</a:t>
            </a:r>
            <a:r>
              <a:rPr lang="en-GB" i="1" dirty="0">
                <a:solidFill>
                  <a:srgbClr val="FF0000"/>
                </a:solidFill>
              </a:rPr>
              <a:t>ignorethisfile.js</a:t>
            </a:r>
            <a:r>
              <a:rPr lang="en-GB" dirty="0">
                <a:solidFill>
                  <a:schemeClr val="accent1">
                    <a:lumMod val="50000"/>
                  </a:schemeClr>
                </a:solidFill>
              </a:rPr>
              <a:t/>
            </a:r>
            <a:br>
              <a:rPr lang="en-GB" dirty="0">
                <a:solidFill>
                  <a:schemeClr val="accent1">
                    <a:lumMod val="50000"/>
                  </a:schemeClr>
                </a:solidFill>
              </a:rPr>
            </a:br>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smtClean="0">
                <a:solidFill>
                  <a:schemeClr val="accent1">
                    <a:lumMod val="50000"/>
                  </a:schemeClr>
                </a:solidFill>
              </a:rPr>
              <a:t>nodemon</a:t>
            </a:r>
            <a:r>
              <a:rPr lang="en-GB" dirty="0" smtClean="0">
                <a:solidFill>
                  <a:schemeClr val="accent1">
                    <a:lumMod val="50000"/>
                  </a:schemeClr>
                </a:solidFill>
              </a:rPr>
              <a:t> </a:t>
            </a:r>
            <a:r>
              <a:rPr lang="en-GB" b="1" dirty="0">
                <a:solidFill>
                  <a:srgbClr val="FF0000"/>
                </a:solidFill>
              </a:rPr>
              <a:t>--ignore </a:t>
            </a:r>
            <a:r>
              <a:rPr lang="en-GB" i="1" dirty="0" smtClean="0">
                <a:solidFill>
                  <a:schemeClr val="accent1">
                    <a:lumMod val="50000"/>
                  </a:schemeClr>
                </a:solidFill>
              </a:rPr>
              <a:t>dir1</a:t>
            </a:r>
            <a:r>
              <a:rPr lang="en-GB" dirty="0" smtClean="0">
                <a:solidFill>
                  <a:schemeClr val="accent1">
                    <a:lumMod val="50000"/>
                  </a:schemeClr>
                </a:solidFill>
              </a:rPr>
              <a:t>/ </a:t>
            </a:r>
            <a:r>
              <a:rPr lang="en-GB" b="1" dirty="0">
                <a:solidFill>
                  <a:srgbClr val="FF0000"/>
                </a:solidFill>
              </a:rPr>
              <a:t>--ignore </a:t>
            </a:r>
            <a:r>
              <a:rPr lang="en-GB" i="1" dirty="0" smtClean="0">
                <a:solidFill>
                  <a:schemeClr val="accent1">
                    <a:lumMod val="50000"/>
                  </a:schemeClr>
                </a:solidFill>
              </a:rPr>
              <a:t>dir2</a:t>
            </a:r>
            <a:r>
              <a:rPr lang="en-GB" dirty="0" smtClean="0">
                <a:solidFill>
                  <a:schemeClr val="accent1">
                    <a:lumMod val="50000"/>
                  </a:schemeClr>
                </a:solidFill>
              </a:rPr>
              <a:t>/</a:t>
            </a:r>
            <a:r>
              <a:rPr lang="en-GB" dirty="0">
                <a:solidFill>
                  <a:schemeClr val="accent1">
                    <a:lumMod val="50000"/>
                  </a:schemeClr>
                </a:solidFill>
              </a:rPr>
              <a:t/>
            </a:r>
            <a:br>
              <a:rPr lang="en-GB" dirty="0">
                <a:solidFill>
                  <a:schemeClr val="accent1">
                    <a:lumMod val="50000"/>
                  </a:schemeClr>
                </a:solidFill>
              </a:rPr>
            </a:br>
            <a:r>
              <a:rPr lang="en-GB" dirty="0" smtClean="0">
                <a:solidFill>
                  <a:schemeClr val="accent1">
                    <a:lumMod val="50000"/>
                  </a:schemeClr>
                </a:solidFill>
              </a:rPr>
              <a:t>$ </a:t>
            </a:r>
            <a:r>
              <a:rPr lang="en-GB" dirty="0">
                <a:solidFill>
                  <a:schemeClr val="accent1">
                    <a:lumMod val="50000"/>
                  </a:schemeClr>
                </a:solidFill>
              </a:rPr>
              <a:t>./</a:t>
            </a:r>
            <a:r>
              <a:rPr lang="en-GB" dirty="0" err="1">
                <a:solidFill>
                  <a:schemeClr val="accent1">
                    <a:lumMod val="50000"/>
                  </a:schemeClr>
                </a:solidFill>
              </a:rPr>
              <a:t>node_modules</a:t>
            </a:r>
            <a:r>
              <a:rPr lang="en-GB" dirty="0">
                <a:solidFill>
                  <a:schemeClr val="accent1">
                    <a:lumMod val="50000"/>
                  </a:schemeClr>
                </a:solidFill>
              </a:rPr>
              <a:t>/.bin/</a:t>
            </a:r>
            <a:r>
              <a:rPr lang="en-GB" dirty="0" err="1" smtClean="0">
                <a:solidFill>
                  <a:schemeClr val="accent1">
                    <a:lumMod val="50000"/>
                  </a:schemeClr>
                </a:solidFill>
              </a:rPr>
              <a:t>nodemon</a:t>
            </a:r>
            <a:r>
              <a:rPr lang="en-GB" dirty="0" smtClean="0">
                <a:solidFill>
                  <a:schemeClr val="accent1">
                    <a:lumMod val="50000"/>
                  </a:schemeClr>
                </a:solidFill>
              </a:rPr>
              <a:t> </a:t>
            </a:r>
            <a:r>
              <a:rPr lang="en-GB" dirty="0">
                <a:solidFill>
                  <a:schemeClr val="accent1">
                    <a:lumMod val="50000"/>
                  </a:schemeClr>
                </a:solidFill>
              </a:rPr>
              <a:t>--ignore </a:t>
            </a:r>
            <a:r>
              <a:rPr lang="en-GB" dirty="0" smtClean="0">
                <a:solidFill>
                  <a:schemeClr val="accent1">
                    <a:lumMod val="50000"/>
                  </a:schemeClr>
                </a:solidFill>
              </a:rPr>
              <a:t>‘</a:t>
            </a:r>
            <a:r>
              <a:rPr lang="en-GB" i="1" dirty="0" err="1" smtClean="0">
                <a:solidFill>
                  <a:schemeClr val="accent1">
                    <a:lumMod val="50000"/>
                  </a:schemeClr>
                </a:solidFill>
              </a:rPr>
              <a:t>somedir</a:t>
            </a:r>
            <a:r>
              <a:rPr lang="en-GB" dirty="0" smtClean="0">
                <a:solidFill>
                  <a:schemeClr val="accent1">
                    <a:lumMod val="50000"/>
                  </a:schemeClr>
                </a:solidFill>
              </a:rPr>
              <a:t>/</a:t>
            </a:r>
            <a:r>
              <a:rPr lang="en-GB" dirty="0" smtClean="0">
                <a:solidFill>
                  <a:srgbClr val="FF0000"/>
                </a:solidFill>
              </a:rPr>
              <a:t>*.</a:t>
            </a:r>
            <a:r>
              <a:rPr lang="en-GB" dirty="0" err="1">
                <a:solidFill>
                  <a:srgbClr val="FF0000"/>
                </a:solidFill>
              </a:rPr>
              <a:t>js</a:t>
            </a:r>
            <a:r>
              <a:rPr lang="en-GB" dirty="0">
                <a:solidFill>
                  <a:schemeClr val="accent1">
                    <a:lumMod val="50000"/>
                  </a:schemeClr>
                </a:solidFill>
              </a:rPr>
              <a:t>'</a:t>
            </a:r>
            <a:endParaRPr lang="en-GB" dirty="0" smtClean="0">
              <a:solidFill>
                <a:schemeClr val="accent1">
                  <a:lumMod val="50000"/>
                </a:schemeClr>
              </a:solidFill>
            </a:endParaRPr>
          </a:p>
        </p:txBody>
      </p:sp>
    </p:spTree>
    <p:extLst>
      <p:ext uri="{BB962C8B-B14F-4D97-AF65-F5344CB8AC3E}">
        <p14:creationId xmlns:p14="http://schemas.microsoft.com/office/powerpoint/2010/main" val="166005193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Execute a Script</a:t>
            </a:r>
            <a:endParaRPr lang="en-GB" dirty="0"/>
          </a:p>
        </p:txBody>
      </p:sp>
      <p:sp>
        <p:nvSpPr>
          <p:cNvPr id="3" name="Content Placeholder 2"/>
          <p:cNvSpPr>
            <a:spLocks noGrp="1"/>
          </p:cNvSpPr>
          <p:nvPr>
            <p:ph idx="1"/>
          </p:nvPr>
        </p:nvSpPr>
        <p:spPr>
          <a:xfrm>
            <a:off x="1047750" y="969065"/>
            <a:ext cx="7029450" cy="4869760"/>
          </a:xfrm>
        </p:spPr>
        <p:txBody>
          <a:bodyPr/>
          <a:lstStyle/>
          <a:p>
            <a:r>
              <a:rPr lang="en-GB" dirty="0" err="1" smtClean="0"/>
              <a:t>nodemon</a:t>
            </a:r>
            <a:r>
              <a:rPr lang="en-GB" dirty="0" smtClean="0"/>
              <a:t> can be used to execute a script when the files being watched are changed</a:t>
            </a:r>
          </a:p>
          <a:p>
            <a:r>
              <a:rPr lang="en-GB" dirty="0" smtClean="0"/>
              <a:t>Example:</a:t>
            </a:r>
            <a:br>
              <a:rPr lang="en-GB" dirty="0" smtClean="0"/>
            </a:br>
            <a:r>
              <a:rPr lang="en-GB" dirty="0" smtClean="0"/>
              <a:t>Monitor any </a:t>
            </a:r>
            <a:r>
              <a:rPr lang="en-GB" dirty="0" err="1" smtClean="0"/>
              <a:t>TypeScript</a:t>
            </a:r>
            <a:r>
              <a:rPr lang="en-GB" dirty="0" smtClean="0"/>
              <a:t> files (*.</a:t>
            </a:r>
            <a:r>
              <a:rPr lang="en-GB" dirty="0" err="1" smtClean="0"/>
              <a:t>ts</a:t>
            </a:r>
            <a:r>
              <a:rPr lang="en-GB" dirty="0" smtClean="0"/>
              <a:t>, *.</a:t>
            </a:r>
            <a:r>
              <a:rPr lang="en-GB" dirty="0" err="1" smtClean="0"/>
              <a:t>tsx</a:t>
            </a:r>
            <a:r>
              <a:rPr lang="en-GB" dirty="0" smtClean="0"/>
              <a:t>) in the current directory and compile them if they change using the </a:t>
            </a:r>
            <a:r>
              <a:rPr lang="en-GB" dirty="0" err="1" smtClean="0"/>
              <a:t>TypeScript</a:t>
            </a:r>
            <a:r>
              <a:rPr lang="en-GB" dirty="0" smtClean="0"/>
              <a:t> compiler “</a:t>
            </a:r>
            <a:r>
              <a:rPr lang="en-GB" dirty="0" err="1" smtClean="0"/>
              <a:t>tsc</a:t>
            </a:r>
            <a:r>
              <a:rPr lang="en-GB" dirty="0" smtClean="0"/>
              <a:t>”</a:t>
            </a:r>
          </a:p>
          <a:p>
            <a:endParaRPr lang="en-GB" dirty="0" smtClean="0"/>
          </a:p>
          <a:p>
            <a:endParaRPr lang="en-GB" dirty="0"/>
          </a:p>
          <a:p>
            <a:endParaRPr lang="en-GB" dirty="0"/>
          </a:p>
          <a:p>
            <a:endParaRPr lang="en-GB" dirty="0" smtClean="0"/>
          </a:p>
          <a:p>
            <a:endParaRPr lang="en-GB" dirty="0"/>
          </a:p>
          <a:p>
            <a:r>
              <a:rPr lang="en-GB" dirty="0" smtClean="0"/>
              <a:t>Note: if a file is specified with the </a:t>
            </a:r>
            <a:r>
              <a:rPr lang="en-GB" dirty="0" err="1" smtClean="0"/>
              <a:t>nodemon</a:t>
            </a:r>
            <a:r>
              <a:rPr lang="en-GB" dirty="0" smtClean="0"/>
              <a:t> command, then this is passed as an input to the executing script e.g.</a:t>
            </a:r>
            <a:br>
              <a:rPr lang="en-GB" dirty="0" smtClean="0"/>
            </a:br>
            <a:r>
              <a:rPr lang="en-GB" dirty="0" err="1" smtClean="0"/>
              <a:t>nodemon</a:t>
            </a:r>
            <a:r>
              <a:rPr lang="en-GB" dirty="0" smtClean="0"/>
              <a:t> --exec python  </a:t>
            </a:r>
            <a:r>
              <a:rPr lang="en-GB" i="1" dirty="0" smtClean="0"/>
              <a:t>somefile</a:t>
            </a:r>
            <a:r>
              <a:rPr lang="en-GB" dirty="0" smtClean="0"/>
              <a:t>.py</a:t>
            </a:r>
          </a:p>
          <a:p>
            <a:pPr marL="457200" lvl="1" indent="0">
              <a:buNone/>
            </a:pPr>
            <a:r>
              <a:rPr lang="en-GB" dirty="0" smtClean="0"/>
              <a:t/>
            </a:r>
            <a:br>
              <a:rPr lang="en-GB" dirty="0" smtClean="0"/>
            </a:br>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64949" y="3988182"/>
            <a:ext cx="8311138"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dirty="0" err="1">
                <a:solidFill>
                  <a:schemeClr val="accent1">
                    <a:lumMod val="50000"/>
                  </a:schemeClr>
                </a:solidFill>
              </a:rPr>
              <a:t>ext</a:t>
            </a:r>
            <a:r>
              <a:rPr lang="en-GB" dirty="0">
                <a:solidFill>
                  <a:schemeClr val="accent1">
                    <a:lumMod val="50000"/>
                  </a:schemeClr>
                </a:solidFill>
              </a:rPr>
              <a:t> </a:t>
            </a:r>
            <a:r>
              <a:rPr lang="en-GB" dirty="0" err="1" smtClean="0">
                <a:solidFill>
                  <a:schemeClr val="accent1">
                    <a:lumMod val="50000"/>
                  </a:schemeClr>
                </a:solidFill>
              </a:rPr>
              <a:t>ts,tsx</a:t>
            </a:r>
            <a:r>
              <a:rPr lang="en-GB" dirty="0" smtClean="0">
                <a:solidFill>
                  <a:schemeClr val="accent1">
                    <a:lumMod val="50000"/>
                  </a:schemeClr>
                </a:solidFill>
              </a:rPr>
              <a:t>  </a:t>
            </a:r>
            <a:r>
              <a:rPr lang="en-GB" b="1" dirty="0" smtClean="0">
                <a:solidFill>
                  <a:srgbClr val="FF0000"/>
                </a:solidFill>
              </a:rPr>
              <a:t>--exec </a:t>
            </a:r>
            <a:r>
              <a:rPr lang="en-GB" dirty="0">
                <a:solidFill>
                  <a:srgbClr val="FFC000"/>
                </a:solidFill>
              </a:rPr>
              <a:t>./</a:t>
            </a:r>
            <a:r>
              <a:rPr lang="en-GB" dirty="0" err="1">
                <a:solidFill>
                  <a:srgbClr val="FFC000"/>
                </a:solidFill>
              </a:rPr>
              <a:t>node_modules</a:t>
            </a:r>
            <a:r>
              <a:rPr lang="en-GB" dirty="0">
                <a:solidFill>
                  <a:srgbClr val="FFC000"/>
                </a:solidFill>
              </a:rPr>
              <a:t>/.bin/</a:t>
            </a:r>
            <a:r>
              <a:rPr lang="en-GB" dirty="0" err="1">
                <a:solidFill>
                  <a:srgbClr val="FFC000"/>
                </a:solidFill>
              </a:rPr>
              <a:t>tsc</a:t>
            </a:r>
            <a:r>
              <a:rPr lang="en-GB" b="1" dirty="0">
                <a:solidFill>
                  <a:schemeClr val="accent1">
                    <a:lumMod val="50000"/>
                  </a:schemeClr>
                </a:solidFill>
              </a:rPr>
              <a:t> </a:t>
            </a:r>
            <a:endParaRPr lang="en-GB" dirty="0" smtClean="0">
              <a:solidFill>
                <a:schemeClr val="accent1">
                  <a:lumMod val="50000"/>
                </a:schemeClr>
              </a:solidFill>
            </a:endParaRPr>
          </a:p>
        </p:txBody>
      </p:sp>
      <p:sp>
        <p:nvSpPr>
          <p:cNvPr id="6" name="Arc 5"/>
          <p:cNvSpPr/>
          <p:nvPr/>
        </p:nvSpPr>
        <p:spPr bwMode="auto">
          <a:xfrm>
            <a:off x="3727490" y="5055409"/>
            <a:ext cx="1403633" cy="926048"/>
          </a:xfrm>
          <a:prstGeom prst="arc">
            <a:avLst>
              <a:gd name="adj1" fmla="val 1100835"/>
              <a:gd name="adj2" fmla="val 9489337"/>
            </a:avLst>
          </a:prstGeom>
          <a:noFill/>
          <a:ln w="9525" cap="flat" cmpd="sng" algn="ctr">
            <a:solidFill>
              <a:schemeClr val="tx1"/>
            </a:solidFill>
            <a:prstDash val="solid"/>
            <a:round/>
            <a:headEnd type="none" w="med" len="med"/>
            <a:tailEnd type="arrow"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5993294" y="3135833"/>
            <a:ext cx="3066223" cy="523220"/>
          </a:xfrm>
          <a:prstGeom prst="rect">
            <a:avLst/>
          </a:prstGeom>
          <a:noFill/>
        </p:spPr>
        <p:txBody>
          <a:bodyPr wrap="square" rtlCol="0">
            <a:spAutoFit/>
          </a:bodyPr>
          <a:lstStyle/>
          <a:p>
            <a:r>
              <a:rPr lang="en-GB" sz="1400" i="1" dirty="0" smtClean="0"/>
              <a:t>Script to execute in the form of a command</a:t>
            </a:r>
            <a:endParaRPr lang="en-GB" sz="1400" i="1" dirty="0"/>
          </a:p>
        </p:txBody>
      </p:sp>
      <p:sp>
        <p:nvSpPr>
          <p:cNvPr id="8" name="Right Brace 7"/>
          <p:cNvSpPr/>
          <p:nvPr/>
        </p:nvSpPr>
        <p:spPr bwMode="auto">
          <a:xfrm rot="16200000">
            <a:off x="7167355" y="2649127"/>
            <a:ext cx="248478" cy="2392846"/>
          </a:xfrm>
          <a:prstGeom prst="righ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90698450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09587"/>
            <a:ext cx="7029450" cy="1337912"/>
          </a:xfrm>
        </p:spPr>
        <p:txBody>
          <a:bodyPr/>
          <a:lstStyle/>
          <a:p>
            <a:r>
              <a:rPr lang="en-GB" dirty="0" smtClean="0"/>
              <a:t>Install </a:t>
            </a:r>
            <a:r>
              <a:rPr lang="en-GB" dirty="0" err="1" smtClean="0"/>
              <a:t>nodemon</a:t>
            </a:r>
            <a:r>
              <a:rPr lang="en-GB" dirty="0" smtClean="0"/>
              <a:t> and get it to watch for changes in the file </a:t>
            </a:r>
            <a:r>
              <a:rPr lang="en-GB" dirty="0" err="1" smtClean="0"/>
              <a:t>hello.ts</a:t>
            </a:r>
            <a:endParaRPr lang="en-GB" dirty="0" smtClean="0"/>
          </a:p>
          <a:p>
            <a:r>
              <a:rPr lang="en-GB" dirty="0" smtClean="0"/>
              <a:t>NOTE: you </a:t>
            </a:r>
            <a:r>
              <a:rPr lang="en-GB" u="sng" dirty="0" smtClean="0"/>
              <a:t>may</a:t>
            </a:r>
            <a:r>
              <a:rPr lang="en-GB" dirty="0" smtClean="0"/>
              <a:t> need a second window (or separate editor) to make file changes to see the recompile in action</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79375" y="2636225"/>
            <a:ext cx="9002061" cy="3416320"/>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dirty="0" err="1">
                <a:solidFill>
                  <a:schemeClr val="accent1">
                    <a:lumMod val="50000"/>
                  </a:schemeClr>
                </a:solidFill>
              </a:rPr>
              <a:t>hello.ts</a:t>
            </a:r>
            <a:r>
              <a:rPr lang="en-GB" dirty="0">
                <a:solidFill>
                  <a:schemeClr val="accent1">
                    <a:lumMod val="50000"/>
                  </a:schemeClr>
                </a:solidFill>
              </a:rPr>
              <a:t> --exec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a:t>
            </a:r>
            <a:r>
              <a:rPr lang="en-GB" dirty="0">
                <a:solidFill>
                  <a:schemeClr val="accent1">
                    <a:lumMod val="50000"/>
                  </a:schemeClr>
                </a:solidFill>
              </a:rPr>
              <a:t>-node </a:t>
            </a:r>
            <a:r>
              <a:rPr lang="en-GB" dirty="0" err="1">
                <a:solidFill>
                  <a:schemeClr val="accent1">
                    <a:lumMod val="50000"/>
                  </a:schemeClr>
                </a:solidFill>
              </a:rPr>
              <a:t>hello.ts</a:t>
            </a:r>
            <a:endParaRPr lang="en-GB" dirty="0">
              <a:solidFill>
                <a:schemeClr val="accent1">
                  <a:lumMod val="50000"/>
                </a:schemeClr>
              </a:solidFill>
            </a:endParaRPr>
          </a:p>
          <a:p>
            <a:r>
              <a:rPr lang="en-GB" dirty="0">
                <a:solidFill>
                  <a:schemeClr val="bg1"/>
                </a:solidFill>
              </a:rPr>
              <a:t>[</a:t>
            </a:r>
            <a:r>
              <a:rPr lang="en-GB" dirty="0" err="1">
                <a:solidFill>
                  <a:schemeClr val="bg1"/>
                </a:solidFill>
              </a:rPr>
              <a:t>nodemon</a:t>
            </a:r>
            <a:r>
              <a:rPr lang="en-GB" dirty="0">
                <a:solidFill>
                  <a:schemeClr val="bg1"/>
                </a:solidFill>
              </a:rPr>
              <a:t>] 2.0.7</a:t>
            </a:r>
          </a:p>
          <a:p>
            <a:r>
              <a:rPr lang="en-GB" dirty="0">
                <a:solidFill>
                  <a:schemeClr val="bg1"/>
                </a:solidFill>
              </a:rPr>
              <a:t>[</a:t>
            </a:r>
            <a:r>
              <a:rPr lang="en-GB" dirty="0" err="1">
                <a:solidFill>
                  <a:schemeClr val="bg1"/>
                </a:solidFill>
              </a:rPr>
              <a:t>nodemon</a:t>
            </a:r>
            <a:r>
              <a:rPr lang="en-GB" dirty="0">
                <a:solidFill>
                  <a:schemeClr val="bg1"/>
                </a:solidFill>
              </a:rPr>
              <a:t>] to restart at any time, enter `</a:t>
            </a:r>
            <a:r>
              <a:rPr lang="en-GB" dirty="0" err="1">
                <a:solidFill>
                  <a:schemeClr val="bg1"/>
                </a:solidFill>
              </a:rPr>
              <a:t>rs`</a:t>
            </a:r>
            <a:endParaRPr lang="en-GB" dirty="0">
              <a:solidFill>
                <a:schemeClr val="bg1"/>
              </a:solidFill>
            </a:endParaRPr>
          </a:p>
          <a:p>
            <a:r>
              <a:rPr lang="en-GB" dirty="0">
                <a:solidFill>
                  <a:schemeClr val="bg1"/>
                </a:solidFill>
              </a:rPr>
              <a:t>[</a:t>
            </a:r>
            <a:r>
              <a:rPr lang="en-GB" dirty="0" err="1">
                <a:solidFill>
                  <a:schemeClr val="bg1"/>
                </a:solidFill>
              </a:rPr>
              <a:t>nodemon</a:t>
            </a:r>
            <a:r>
              <a:rPr lang="en-GB" dirty="0">
                <a:solidFill>
                  <a:schemeClr val="bg1"/>
                </a:solidFill>
              </a:rPr>
              <a:t>] watching path(s): *.*</a:t>
            </a:r>
          </a:p>
          <a:p>
            <a:r>
              <a:rPr lang="en-GB" dirty="0">
                <a:solidFill>
                  <a:schemeClr val="bg1"/>
                </a:solidFill>
              </a:rPr>
              <a:t>[</a:t>
            </a:r>
            <a:r>
              <a:rPr lang="en-GB" dirty="0" err="1">
                <a:solidFill>
                  <a:schemeClr val="bg1"/>
                </a:solidFill>
              </a:rPr>
              <a:t>nodemon</a:t>
            </a:r>
            <a:r>
              <a:rPr lang="en-GB" dirty="0">
                <a:solidFill>
                  <a:schemeClr val="bg1"/>
                </a:solidFill>
              </a:rPr>
              <a:t>] watching extensions: </a:t>
            </a:r>
            <a:r>
              <a:rPr lang="en-GB" dirty="0" err="1">
                <a:solidFill>
                  <a:schemeClr val="bg1"/>
                </a:solidFill>
              </a:rPr>
              <a:t>ts,json</a:t>
            </a:r>
            <a:endParaRPr lang="en-GB" dirty="0">
              <a:solidFill>
                <a:schemeClr val="bg1"/>
              </a:solidFill>
            </a:endParaRPr>
          </a:p>
          <a:p>
            <a:r>
              <a:rPr lang="en-GB" dirty="0">
                <a:solidFill>
                  <a:schemeClr val="bg1"/>
                </a:solidFill>
              </a:rPr>
              <a:t>[</a:t>
            </a:r>
            <a:r>
              <a:rPr lang="en-GB" dirty="0" err="1">
                <a:solidFill>
                  <a:schemeClr val="bg1"/>
                </a:solidFill>
              </a:rPr>
              <a:t>nodemon</a:t>
            </a:r>
            <a:r>
              <a:rPr lang="en-GB" dirty="0">
                <a:solidFill>
                  <a:schemeClr val="bg1"/>
                </a:solidFill>
              </a:rPr>
              <a:t>] starting `.\</a:t>
            </a:r>
            <a:r>
              <a:rPr lang="en-GB" dirty="0" err="1">
                <a:solidFill>
                  <a:schemeClr val="bg1"/>
                </a:solidFill>
              </a:rPr>
              <a:t>node_modules</a:t>
            </a:r>
            <a:r>
              <a:rPr lang="en-GB" dirty="0">
                <a:solidFill>
                  <a:schemeClr val="bg1"/>
                </a:solidFill>
              </a:rPr>
              <a:t>\.bin\</a:t>
            </a:r>
            <a:r>
              <a:rPr lang="en-GB" dirty="0" err="1">
                <a:solidFill>
                  <a:schemeClr val="bg1"/>
                </a:solidFill>
              </a:rPr>
              <a:t>ts</a:t>
            </a:r>
            <a:r>
              <a:rPr lang="en-GB" dirty="0">
                <a:solidFill>
                  <a:schemeClr val="bg1"/>
                </a:solidFill>
              </a:rPr>
              <a:t>-node </a:t>
            </a:r>
            <a:r>
              <a:rPr lang="en-GB" dirty="0" err="1">
                <a:solidFill>
                  <a:schemeClr val="bg1"/>
                </a:solidFill>
              </a:rPr>
              <a:t>hello.ts</a:t>
            </a:r>
            <a:r>
              <a:rPr lang="en-GB" dirty="0">
                <a:solidFill>
                  <a:schemeClr val="bg1"/>
                </a:solidFill>
              </a:rPr>
              <a:t> </a:t>
            </a:r>
            <a:r>
              <a:rPr lang="en-GB" dirty="0" err="1">
                <a:solidFill>
                  <a:schemeClr val="bg1"/>
                </a:solidFill>
              </a:rPr>
              <a:t>hello.ts</a:t>
            </a:r>
            <a:r>
              <a:rPr lang="en-GB" dirty="0">
                <a:solidFill>
                  <a:schemeClr val="bg1"/>
                </a:solidFill>
              </a:rPr>
              <a:t>`</a:t>
            </a:r>
          </a:p>
          <a:p>
            <a:r>
              <a:rPr lang="en-GB" dirty="0">
                <a:solidFill>
                  <a:srgbClr val="FFC000"/>
                </a:solidFill>
              </a:rPr>
              <a:t>Hello World</a:t>
            </a:r>
          </a:p>
          <a:p>
            <a:r>
              <a:rPr lang="en-GB" dirty="0">
                <a:solidFill>
                  <a:schemeClr val="bg1"/>
                </a:solidFill>
              </a:rPr>
              <a:t>[</a:t>
            </a:r>
            <a:r>
              <a:rPr lang="en-GB" dirty="0" err="1">
                <a:solidFill>
                  <a:schemeClr val="bg1"/>
                </a:solidFill>
              </a:rPr>
              <a:t>nodemon</a:t>
            </a:r>
            <a:r>
              <a:rPr lang="en-GB" dirty="0">
                <a:solidFill>
                  <a:schemeClr val="bg1"/>
                </a:solidFill>
              </a:rPr>
              <a:t>] clean exit - waiting for changes before restart</a:t>
            </a:r>
          </a:p>
          <a:p>
            <a:r>
              <a:rPr lang="en-GB" dirty="0">
                <a:solidFill>
                  <a:schemeClr val="bg1"/>
                </a:solidFill>
              </a:rPr>
              <a:t>[</a:t>
            </a:r>
            <a:r>
              <a:rPr lang="en-GB" dirty="0" err="1">
                <a:solidFill>
                  <a:schemeClr val="bg1"/>
                </a:solidFill>
              </a:rPr>
              <a:t>nodemon</a:t>
            </a:r>
            <a:r>
              <a:rPr lang="en-GB" dirty="0">
                <a:solidFill>
                  <a:schemeClr val="bg1"/>
                </a:solidFill>
              </a:rPr>
              <a:t>] restarting due to changes...</a:t>
            </a:r>
          </a:p>
          <a:p>
            <a:r>
              <a:rPr lang="en-GB" dirty="0">
                <a:solidFill>
                  <a:schemeClr val="bg1"/>
                </a:solidFill>
              </a:rPr>
              <a:t>[</a:t>
            </a:r>
            <a:r>
              <a:rPr lang="en-GB" dirty="0" err="1">
                <a:solidFill>
                  <a:schemeClr val="bg1"/>
                </a:solidFill>
              </a:rPr>
              <a:t>nodemon</a:t>
            </a:r>
            <a:r>
              <a:rPr lang="en-GB" dirty="0">
                <a:solidFill>
                  <a:schemeClr val="bg1"/>
                </a:solidFill>
              </a:rPr>
              <a:t>] starting `.\</a:t>
            </a:r>
            <a:r>
              <a:rPr lang="en-GB" dirty="0" err="1">
                <a:solidFill>
                  <a:schemeClr val="bg1"/>
                </a:solidFill>
              </a:rPr>
              <a:t>node_modules</a:t>
            </a:r>
            <a:r>
              <a:rPr lang="en-GB" dirty="0">
                <a:solidFill>
                  <a:schemeClr val="bg1"/>
                </a:solidFill>
              </a:rPr>
              <a:t>\.bin\</a:t>
            </a:r>
            <a:r>
              <a:rPr lang="en-GB" dirty="0" err="1">
                <a:solidFill>
                  <a:schemeClr val="bg1"/>
                </a:solidFill>
              </a:rPr>
              <a:t>ts</a:t>
            </a:r>
            <a:r>
              <a:rPr lang="en-GB" dirty="0">
                <a:solidFill>
                  <a:schemeClr val="bg1"/>
                </a:solidFill>
              </a:rPr>
              <a:t>-node </a:t>
            </a:r>
            <a:r>
              <a:rPr lang="en-GB" dirty="0" err="1">
                <a:solidFill>
                  <a:schemeClr val="bg1"/>
                </a:solidFill>
              </a:rPr>
              <a:t>hello.ts</a:t>
            </a:r>
            <a:r>
              <a:rPr lang="en-GB" dirty="0">
                <a:solidFill>
                  <a:schemeClr val="bg1"/>
                </a:solidFill>
              </a:rPr>
              <a:t> </a:t>
            </a:r>
            <a:r>
              <a:rPr lang="en-GB" dirty="0" err="1">
                <a:solidFill>
                  <a:schemeClr val="bg1"/>
                </a:solidFill>
              </a:rPr>
              <a:t>hello.ts</a:t>
            </a:r>
            <a:r>
              <a:rPr lang="en-GB" dirty="0">
                <a:solidFill>
                  <a:schemeClr val="bg1"/>
                </a:solidFill>
              </a:rPr>
              <a:t>`</a:t>
            </a:r>
          </a:p>
          <a:p>
            <a:r>
              <a:rPr lang="en-GB" dirty="0">
                <a:solidFill>
                  <a:srgbClr val="FFC000"/>
                </a:solidFill>
              </a:rPr>
              <a:t>Hello World a</a:t>
            </a:r>
          </a:p>
          <a:p>
            <a:r>
              <a:rPr lang="en-GB" dirty="0">
                <a:solidFill>
                  <a:schemeClr val="bg1"/>
                </a:solidFill>
              </a:rPr>
              <a:t>[</a:t>
            </a:r>
            <a:r>
              <a:rPr lang="en-GB" dirty="0" err="1">
                <a:solidFill>
                  <a:schemeClr val="bg1"/>
                </a:solidFill>
              </a:rPr>
              <a:t>nodemon</a:t>
            </a:r>
            <a:r>
              <a:rPr lang="en-GB" dirty="0">
                <a:solidFill>
                  <a:schemeClr val="bg1"/>
                </a:solidFill>
              </a:rPr>
              <a:t>] clean exit - waiting for changes before restart</a:t>
            </a:r>
            <a:endParaRPr lang="en-GB" dirty="0" smtClean="0">
              <a:solidFill>
                <a:schemeClr val="bg1"/>
              </a:solidFill>
            </a:endParaRPr>
          </a:p>
        </p:txBody>
      </p:sp>
    </p:spTree>
    <p:extLst>
      <p:ext uri="{BB962C8B-B14F-4D97-AF65-F5344CB8AC3E}">
        <p14:creationId xmlns:p14="http://schemas.microsoft.com/office/powerpoint/2010/main" val="292202522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57649"/>
          </a:xfrm>
        </p:spPr>
        <p:txBody>
          <a:bodyPr/>
          <a:lstStyle/>
          <a:p>
            <a:r>
              <a:rPr lang="en-GB" dirty="0" err="1" smtClean="0"/>
              <a:t>TypeScript</a:t>
            </a:r>
            <a:r>
              <a:rPr lang="en-GB" dirty="0" smtClean="0"/>
              <a:t> Auto Build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12" name="TextBox 11"/>
          <p:cNvSpPr txBox="1"/>
          <p:nvPr/>
        </p:nvSpPr>
        <p:spPr>
          <a:xfrm>
            <a:off x="545917" y="552510"/>
            <a:ext cx="4340192" cy="1200329"/>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install –save-dev typescript</a:t>
            </a:r>
            <a:br>
              <a:rPr lang="en-GB" dirty="0" smtClean="0">
                <a:solidFill>
                  <a:schemeClr val="accent1">
                    <a:lumMod val="50000"/>
                  </a:schemeClr>
                </a:solidFill>
              </a:rPr>
            </a:br>
            <a:r>
              <a:rPr lang="en-GB" dirty="0" smtClean="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err="1" smtClean="0">
                <a:solidFill>
                  <a:schemeClr val="accent1">
                    <a:lumMod val="50000"/>
                  </a:schemeClr>
                </a:solidFill>
              </a:rPr>
              <a:t>nodemon</a:t>
            </a:r>
            <a:endParaRPr lang="en-GB" dirty="0" smtClean="0">
              <a:solidFill>
                <a:schemeClr val="accent1">
                  <a:lumMod val="50000"/>
                </a:schemeClr>
              </a:solidFill>
            </a:endParaRPr>
          </a:p>
          <a:p>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a:t>
            </a:r>
            <a:r>
              <a:rPr lang="en-GB" dirty="0">
                <a:solidFill>
                  <a:schemeClr val="accent1">
                    <a:lumMod val="50000"/>
                  </a:schemeClr>
                </a:solidFill>
              </a:rPr>
              <a:t>install --</a:t>
            </a:r>
            <a:r>
              <a:rPr lang="en-GB" dirty="0" smtClean="0">
                <a:solidFill>
                  <a:schemeClr val="accent1">
                    <a:lumMod val="50000"/>
                  </a:schemeClr>
                </a:solidFill>
              </a:rPr>
              <a:t>save-dev </a:t>
            </a:r>
            <a:r>
              <a:rPr lang="en-GB" dirty="0" err="1" smtClean="0">
                <a:solidFill>
                  <a:schemeClr val="accent1">
                    <a:lumMod val="50000"/>
                  </a:schemeClr>
                </a:solidFill>
              </a:rPr>
              <a:t>npm</a:t>
            </a:r>
            <a:r>
              <a:rPr lang="en-GB" dirty="0" smtClean="0">
                <a:solidFill>
                  <a:schemeClr val="accent1">
                    <a:lumMod val="50000"/>
                  </a:schemeClr>
                </a:solidFill>
              </a:rPr>
              <a:t>-run-all </a:t>
            </a:r>
            <a:br>
              <a:rPr lang="en-GB" dirty="0" smtClean="0">
                <a:solidFill>
                  <a:schemeClr val="accent1">
                    <a:lumMod val="50000"/>
                  </a:schemeClr>
                </a:solidFill>
              </a:rPr>
            </a:br>
            <a:r>
              <a:rPr lang="en-GB" dirty="0" smtClean="0">
                <a:solidFill>
                  <a:schemeClr val="accent1">
                    <a:lumMod val="50000"/>
                  </a:schemeClr>
                </a:solidFill>
              </a:rPr>
              <a:t>$ </a:t>
            </a:r>
            <a:r>
              <a:rPr lang="en-GB" dirty="0">
                <a:solidFill>
                  <a:schemeClr val="accent1">
                    <a:lumMod val="50000"/>
                  </a:schemeClr>
                </a:solidFill>
              </a:rPr>
              <a:t>./</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tsc</a:t>
            </a:r>
            <a:r>
              <a:rPr lang="en-GB" dirty="0">
                <a:solidFill>
                  <a:schemeClr val="accent1">
                    <a:lumMod val="50000"/>
                  </a:schemeClr>
                </a:solidFill>
              </a:rPr>
              <a:t> --</a:t>
            </a:r>
            <a:r>
              <a:rPr lang="en-GB" dirty="0" err="1" smtClean="0">
                <a:solidFill>
                  <a:schemeClr val="accent1">
                    <a:lumMod val="50000"/>
                  </a:schemeClr>
                </a:solidFill>
              </a:rPr>
              <a:t>init</a:t>
            </a:r>
            <a:endParaRPr lang="en-GB" dirty="0">
              <a:solidFill>
                <a:schemeClr val="accent1">
                  <a:lumMod val="50000"/>
                </a:schemeClr>
              </a:solidFill>
            </a:endParaRPr>
          </a:p>
        </p:txBody>
      </p:sp>
      <p:sp>
        <p:nvSpPr>
          <p:cNvPr id="6" name="TextBox 5"/>
          <p:cNvSpPr txBox="1"/>
          <p:nvPr/>
        </p:nvSpPr>
        <p:spPr>
          <a:xfrm>
            <a:off x="489069" y="6139044"/>
            <a:ext cx="8454906" cy="646331"/>
          </a:xfrm>
          <a:prstGeom prst="rect">
            <a:avLst/>
          </a:prstGeom>
          <a:noFill/>
        </p:spPr>
        <p:txBody>
          <a:bodyPr wrap="square" rtlCol="0">
            <a:spAutoFit/>
          </a:bodyPr>
          <a:lstStyle/>
          <a:p>
            <a:r>
              <a:rPr lang="en-GB" dirty="0"/>
              <a:t>https://stackoverflow.com/questions/41853422/how-to-compile-typescript-using-npm-command</a:t>
            </a:r>
          </a:p>
        </p:txBody>
      </p:sp>
      <p:sp>
        <p:nvSpPr>
          <p:cNvPr id="7" name="TextBox 6"/>
          <p:cNvSpPr txBox="1"/>
          <p:nvPr/>
        </p:nvSpPr>
        <p:spPr>
          <a:xfrm>
            <a:off x="88052" y="2178708"/>
            <a:ext cx="2525050" cy="3139321"/>
          </a:xfrm>
          <a:prstGeom prst="rect">
            <a:avLst/>
          </a:prstGeom>
          <a:noFill/>
          <a:ln w="19050">
            <a:solidFill>
              <a:schemeClr val="tx1"/>
            </a:solidFill>
          </a:ln>
        </p:spPr>
        <p:txBody>
          <a:bodyPr wrap="none" rtlCol="0">
            <a:spAutoFit/>
          </a:bodyPr>
          <a:lstStyle/>
          <a:p>
            <a:r>
              <a:rPr lang="en-GB" dirty="0"/>
              <a:t>{</a:t>
            </a:r>
          </a:p>
          <a:p>
            <a:r>
              <a:rPr lang="en-GB" dirty="0"/>
              <a:t>  "</a:t>
            </a:r>
            <a:r>
              <a:rPr lang="en-GB" dirty="0" err="1"/>
              <a:t>compilerOptions</a:t>
            </a:r>
            <a:r>
              <a:rPr lang="en-GB" dirty="0"/>
              <a:t>": </a:t>
            </a:r>
            <a:r>
              <a:rPr lang="en-GB" dirty="0" smtClean="0"/>
              <a:t>{</a:t>
            </a:r>
            <a:br>
              <a:rPr lang="en-GB" dirty="0" smtClean="0"/>
            </a:br>
            <a:r>
              <a:rPr lang="en-GB" dirty="0" smtClean="0"/>
              <a:t>      ….</a:t>
            </a:r>
            <a:endParaRPr lang="en-GB" dirty="0"/>
          </a:p>
          <a:p>
            <a:r>
              <a:rPr lang="en-GB" dirty="0"/>
              <a:t>  </a:t>
            </a:r>
            <a:r>
              <a:rPr lang="en-GB" dirty="0" smtClean="0"/>
              <a:t>    "</a:t>
            </a:r>
            <a:r>
              <a:rPr lang="en-GB" dirty="0" err="1" smtClean="0"/>
              <a:t>outDir</a:t>
            </a:r>
            <a:r>
              <a:rPr lang="en-GB" dirty="0" smtClean="0"/>
              <a:t>": "./</a:t>
            </a:r>
            <a:r>
              <a:rPr lang="en-GB" dirty="0" err="1" smtClean="0">
                <a:solidFill>
                  <a:schemeClr val="bg2">
                    <a:lumMod val="50000"/>
                  </a:schemeClr>
                </a:solidFill>
              </a:rPr>
              <a:t>dist</a:t>
            </a:r>
            <a:r>
              <a:rPr lang="en-GB" dirty="0" smtClean="0"/>
              <a:t>",   </a:t>
            </a:r>
            <a:br>
              <a:rPr lang="en-GB" dirty="0" smtClean="0"/>
            </a:br>
            <a:r>
              <a:rPr lang="en-GB" dirty="0" smtClean="0"/>
              <a:t>       ….. </a:t>
            </a:r>
          </a:p>
          <a:p>
            <a:r>
              <a:rPr lang="en-GB" dirty="0" smtClean="0"/>
              <a:t>  </a:t>
            </a:r>
            <a:r>
              <a:rPr lang="en-GB" dirty="0"/>
              <a:t>},</a:t>
            </a:r>
          </a:p>
          <a:p>
            <a:r>
              <a:rPr lang="en-GB" dirty="0"/>
              <a:t>  "include": ["./</a:t>
            </a:r>
            <a:r>
              <a:rPr lang="en-GB" dirty="0" err="1"/>
              <a:t>src</a:t>
            </a:r>
            <a:r>
              <a:rPr lang="en-GB" dirty="0"/>
              <a:t>/**/*"],</a:t>
            </a:r>
          </a:p>
          <a:p>
            <a:r>
              <a:rPr lang="en-GB" dirty="0"/>
              <a:t>  "exclude": [</a:t>
            </a:r>
          </a:p>
          <a:p>
            <a:r>
              <a:rPr lang="en-GB" dirty="0"/>
              <a:t>    </a:t>
            </a:r>
            <a:r>
              <a:rPr lang="en-GB" dirty="0" smtClean="0"/>
              <a:t>“./</a:t>
            </a:r>
            <a:r>
              <a:rPr lang="en-GB" dirty="0" err="1" smtClean="0"/>
              <a:t>node_modules</a:t>
            </a:r>
            <a:r>
              <a:rPr lang="en-GB" dirty="0"/>
              <a:t>"</a:t>
            </a:r>
          </a:p>
          <a:p>
            <a:r>
              <a:rPr lang="en-GB" dirty="0"/>
              <a:t>  ]</a:t>
            </a:r>
          </a:p>
          <a:p>
            <a:r>
              <a:rPr lang="en-GB" dirty="0"/>
              <a:t>}</a:t>
            </a:r>
          </a:p>
        </p:txBody>
      </p:sp>
      <p:sp>
        <p:nvSpPr>
          <p:cNvPr id="13" name="TextBox 12"/>
          <p:cNvSpPr txBox="1"/>
          <p:nvPr/>
        </p:nvSpPr>
        <p:spPr>
          <a:xfrm>
            <a:off x="2641313" y="2191427"/>
            <a:ext cx="6502687" cy="2585323"/>
          </a:xfrm>
          <a:prstGeom prst="rect">
            <a:avLst/>
          </a:prstGeom>
          <a:noFill/>
          <a:ln w="19050">
            <a:solidFill>
              <a:schemeClr val="tx1"/>
            </a:solidFill>
          </a:ln>
        </p:spPr>
        <p:txBody>
          <a:bodyPr wrap="square" rtlCol="0">
            <a:spAutoFit/>
          </a:bodyPr>
          <a:lstStyle/>
          <a:p>
            <a:r>
              <a:rPr lang="en-GB" dirty="0"/>
              <a:t>{</a:t>
            </a:r>
          </a:p>
          <a:p>
            <a:r>
              <a:rPr lang="en-GB" dirty="0"/>
              <a:t>    </a:t>
            </a:r>
            <a:r>
              <a:rPr lang="en-GB" dirty="0" smtClean="0"/>
              <a:t>……</a:t>
            </a:r>
            <a:endParaRPr lang="en-GB" dirty="0"/>
          </a:p>
          <a:p>
            <a:r>
              <a:rPr lang="en-GB" dirty="0"/>
              <a:t>    "main": "./</a:t>
            </a:r>
            <a:r>
              <a:rPr lang="en-GB" dirty="0" err="1" smtClean="0">
                <a:solidFill>
                  <a:schemeClr val="bg2">
                    <a:lumMod val="50000"/>
                  </a:schemeClr>
                </a:solidFill>
              </a:rPr>
              <a:t>dist</a:t>
            </a:r>
            <a:r>
              <a:rPr lang="en-GB" dirty="0" smtClean="0"/>
              <a:t>/</a:t>
            </a:r>
            <a:r>
              <a:rPr lang="en-GB" i="1" dirty="0" smtClean="0"/>
              <a:t>my-file.js</a:t>
            </a:r>
            <a:r>
              <a:rPr lang="en-GB" dirty="0" smtClean="0"/>
              <a:t>",</a:t>
            </a:r>
            <a:endParaRPr lang="en-GB" dirty="0"/>
          </a:p>
          <a:p>
            <a:r>
              <a:rPr lang="en-GB" dirty="0" smtClean="0"/>
              <a:t>    "</a:t>
            </a:r>
            <a:r>
              <a:rPr lang="en-GB" dirty="0"/>
              <a:t>scripts": </a:t>
            </a:r>
            <a:r>
              <a:rPr lang="en-GB" dirty="0" smtClean="0"/>
              <a:t>{</a:t>
            </a:r>
          </a:p>
          <a:p>
            <a:r>
              <a:rPr lang="en-GB" dirty="0" smtClean="0"/>
              <a:t>           “</a:t>
            </a:r>
            <a:r>
              <a:rPr lang="en-GB" dirty="0" smtClean="0">
                <a:solidFill>
                  <a:schemeClr val="tx1">
                    <a:lumMod val="60000"/>
                    <a:lumOff val="40000"/>
                  </a:schemeClr>
                </a:solidFill>
              </a:rPr>
              <a:t>watch</a:t>
            </a:r>
            <a:r>
              <a:rPr lang="en-GB" dirty="0" smtClean="0"/>
              <a:t>": </a:t>
            </a:r>
            <a:r>
              <a:rPr lang="en-GB" dirty="0"/>
              <a:t>"./</a:t>
            </a:r>
            <a:r>
              <a:rPr lang="en-GB" dirty="0" err="1"/>
              <a:t>node_modules</a:t>
            </a:r>
            <a:r>
              <a:rPr lang="en-GB" dirty="0"/>
              <a:t>/.</a:t>
            </a:r>
            <a:r>
              <a:rPr lang="en-GB" dirty="0" smtClean="0"/>
              <a:t>bin/</a:t>
            </a:r>
            <a:r>
              <a:rPr lang="en-GB" dirty="0" err="1" smtClean="0"/>
              <a:t>nodemon</a:t>
            </a:r>
            <a:r>
              <a:rPr lang="en-GB" dirty="0" smtClean="0"/>
              <a:t> --watch ./</a:t>
            </a:r>
            <a:r>
              <a:rPr lang="en-GB" dirty="0" err="1" smtClean="0"/>
              <a:t>src</a:t>
            </a:r>
            <a:r>
              <a:rPr lang="en-GB" dirty="0" smtClean="0"/>
              <a:t/>
            </a:r>
            <a:br>
              <a:rPr lang="en-GB" dirty="0" smtClean="0"/>
            </a:br>
            <a:r>
              <a:rPr lang="en-GB" dirty="0" smtClean="0"/>
              <a:t>                          --</a:t>
            </a:r>
            <a:r>
              <a:rPr lang="en-GB" dirty="0" err="1"/>
              <a:t>ext</a:t>
            </a:r>
            <a:r>
              <a:rPr lang="en-GB" dirty="0"/>
              <a:t> </a:t>
            </a:r>
            <a:r>
              <a:rPr lang="en-GB" dirty="0" err="1"/>
              <a:t>ts,tsx</a:t>
            </a:r>
            <a:r>
              <a:rPr lang="en-GB" dirty="0"/>
              <a:t> </a:t>
            </a:r>
            <a:r>
              <a:rPr lang="en-GB" dirty="0" smtClean="0"/>
              <a:t>--</a:t>
            </a:r>
            <a:r>
              <a:rPr lang="en-GB" dirty="0"/>
              <a:t>exec ./</a:t>
            </a:r>
            <a:r>
              <a:rPr lang="en-GB" dirty="0" err="1"/>
              <a:t>node_modules</a:t>
            </a:r>
            <a:r>
              <a:rPr lang="en-GB" dirty="0"/>
              <a:t>/.bin/</a:t>
            </a:r>
            <a:r>
              <a:rPr lang="en-GB" dirty="0" err="1"/>
              <a:t>tsc</a:t>
            </a:r>
            <a:r>
              <a:rPr lang="en-GB" dirty="0"/>
              <a:t>"</a:t>
            </a:r>
          </a:p>
          <a:p>
            <a:r>
              <a:rPr lang="en-GB" dirty="0" smtClean="0"/>
              <a:t>      },</a:t>
            </a:r>
            <a:endParaRPr lang="en-GB" dirty="0"/>
          </a:p>
          <a:p>
            <a:r>
              <a:rPr lang="en-GB" dirty="0"/>
              <a:t>    </a:t>
            </a:r>
            <a:r>
              <a:rPr lang="en-GB" dirty="0" smtClean="0"/>
              <a:t>……..</a:t>
            </a:r>
            <a:endParaRPr lang="en-GB" dirty="0"/>
          </a:p>
          <a:p>
            <a:r>
              <a:rPr lang="en-GB" dirty="0"/>
              <a:t>}</a:t>
            </a:r>
          </a:p>
        </p:txBody>
      </p:sp>
      <p:sp>
        <p:nvSpPr>
          <p:cNvPr id="14" name="TextBox 13"/>
          <p:cNvSpPr txBox="1"/>
          <p:nvPr/>
        </p:nvSpPr>
        <p:spPr>
          <a:xfrm>
            <a:off x="79375" y="1792612"/>
            <a:ext cx="1467068" cy="369332"/>
          </a:xfrm>
          <a:prstGeom prst="rect">
            <a:avLst/>
          </a:prstGeom>
          <a:noFill/>
        </p:spPr>
        <p:txBody>
          <a:bodyPr wrap="none" rtlCol="0">
            <a:spAutoFit/>
          </a:bodyPr>
          <a:lstStyle/>
          <a:p>
            <a:r>
              <a:rPr lang="en-GB" dirty="0" err="1" smtClean="0"/>
              <a:t>tsconfig.json</a:t>
            </a:r>
            <a:endParaRPr lang="en-GB" dirty="0"/>
          </a:p>
        </p:txBody>
      </p:sp>
      <p:sp>
        <p:nvSpPr>
          <p:cNvPr id="15" name="TextBox 14"/>
          <p:cNvSpPr txBox="1"/>
          <p:nvPr/>
        </p:nvSpPr>
        <p:spPr>
          <a:xfrm>
            <a:off x="2883989" y="1800827"/>
            <a:ext cx="1569660" cy="369332"/>
          </a:xfrm>
          <a:prstGeom prst="rect">
            <a:avLst/>
          </a:prstGeom>
          <a:noFill/>
        </p:spPr>
        <p:txBody>
          <a:bodyPr wrap="none" rtlCol="0">
            <a:spAutoFit/>
          </a:bodyPr>
          <a:lstStyle/>
          <a:p>
            <a:r>
              <a:rPr lang="en-GB" dirty="0" err="1" smtClean="0"/>
              <a:t>package.json</a:t>
            </a:r>
            <a:endParaRPr lang="en-GB" dirty="0"/>
          </a:p>
        </p:txBody>
      </p:sp>
      <p:sp>
        <p:nvSpPr>
          <p:cNvPr id="16" name="TextBox 15"/>
          <p:cNvSpPr txBox="1"/>
          <p:nvPr/>
        </p:nvSpPr>
        <p:spPr>
          <a:xfrm>
            <a:off x="5838106" y="2020248"/>
            <a:ext cx="3283640" cy="646331"/>
          </a:xfrm>
          <a:prstGeom prst="rect">
            <a:avLst/>
          </a:prstGeom>
          <a:solidFill>
            <a:schemeClr val="bg1"/>
          </a:solidFill>
        </p:spPr>
        <p:txBody>
          <a:bodyPr wrap="square" rtlCol="0">
            <a:spAutoFit/>
          </a:bodyPr>
          <a:lstStyle/>
          <a:p>
            <a:r>
              <a:rPr lang="en-GB" dirty="0" smtClean="0"/>
              <a:t>“</a:t>
            </a:r>
            <a:r>
              <a:rPr lang="en-GB" dirty="0" err="1" smtClean="0"/>
              <a:t>dist</a:t>
            </a:r>
            <a:r>
              <a:rPr lang="en-GB" dirty="0" smtClean="0"/>
              <a:t>” and “</a:t>
            </a:r>
            <a:r>
              <a:rPr lang="en-GB" dirty="0" err="1" smtClean="0"/>
              <a:t>src</a:t>
            </a:r>
            <a:r>
              <a:rPr lang="en-GB" dirty="0" smtClean="0"/>
              <a:t>” are directory names you can choose</a:t>
            </a:r>
            <a:endParaRPr lang="en-GB" dirty="0"/>
          </a:p>
        </p:txBody>
      </p:sp>
      <p:sp>
        <p:nvSpPr>
          <p:cNvPr id="17" name="TextBox 16"/>
          <p:cNvSpPr txBox="1"/>
          <p:nvPr/>
        </p:nvSpPr>
        <p:spPr>
          <a:xfrm>
            <a:off x="215376" y="5397574"/>
            <a:ext cx="1791224" cy="646331"/>
          </a:xfrm>
          <a:prstGeom prst="rect">
            <a:avLst/>
          </a:prstGeom>
          <a:solidFill>
            <a:schemeClr val="bg1"/>
          </a:solidFill>
        </p:spPr>
        <p:txBody>
          <a:bodyPr wrap="square" rtlCol="0">
            <a:spAutoFit/>
          </a:bodyPr>
          <a:lstStyle/>
          <a:p>
            <a:r>
              <a:rPr lang="en-GB" dirty="0" smtClean="0"/>
              <a:t>Where to store built .</a:t>
            </a:r>
            <a:r>
              <a:rPr lang="en-GB" dirty="0" err="1" smtClean="0"/>
              <a:t>js</a:t>
            </a:r>
            <a:r>
              <a:rPr lang="en-GB" dirty="0" smtClean="0"/>
              <a:t> files</a:t>
            </a:r>
            <a:endParaRPr lang="en-GB" dirty="0"/>
          </a:p>
        </p:txBody>
      </p:sp>
      <p:cxnSp>
        <p:nvCxnSpPr>
          <p:cNvPr id="19" name="Straight Arrow Connector 18"/>
          <p:cNvCxnSpPr>
            <a:stCxn id="17" idx="0"/>
          </p:cNvCxnSpPr>
          <p:nvPr/>
        </p:nvCxnSpPr>
        <p:spPr bwMode="auto">
          <a:xfrm flipV="1">
            <a:off x="1110988" y="3367885"/>
            <a:ext cx="366224" cy="202968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p:cNvSpPr txBox="1"/>
          <p:nvPr/>
        </p:nvSpPr>
        <p:spPr>
          <a:xfrm>
            <a:off x="2326585" y="5552465"/>
            <a:ext cx="3181384" cy="369332"/>
          </a:xfrm>
          <a:prstGeom prst="rect">
            <a:avLst/>
          </a:prstGeom>
          <a:solidFill>
            <a:schemeClr val="bg1"/>
          </a:solidFill>
        </p:spPr>
        <p:txBody>
          <a:bodyPr wrap="none" rtlCol="0">
            <a:spAutoFit/>
          </a:bodyPr>
          <a:lstStyle/>
          <a:p>
            <a:r>
              <a:rPr lang="en-GB" dirty="0" smtClean="0"/>
              <a:t>Where to find </a:t>
            </a:r>
            <a:r>
              <a:rPr lang="en-GB" dirty="0" err="1" smtClean="0"/>
              <a:t>TypeScript</a:t>
            </a:r>
            <a:r>
              <a:rPr lang="en-GB" dirty="0" smtClean="0"/>
              <a:t> files</a:t>
            </a:r>
            <a:endParaRPr lang="en-GB" dirty="0"/>
          </a:p>
        </p:txBody>
      </p:sp>
      <p:cxnSp>
        <p:nvCxnSpPr>
          <p:cNvPr id="22" name="Straight Arrow Connector 21"/>
          <p:cNvCxnSpPr/>
          <p:nvPr/>
        </p:nvCxnSpPr>
        <p:spPr bwMode="auto">
          <a:xfrm flipH="1" flipV="1">
            <a:off x="2111925" y="4196615"/>
            <a:ext cx="405363" cy="13558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 name="TextBox 22"/>
          <p:cNvSpPr txBox="1"/>
          <p:nvPr/>
        </p:nvSpPr>
        <p:spPr>
          <a:xfrm>
            <a:off x="6378991" y="5017572"/>
            <a:ext cx="2201869"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a:t>
            </a:r>
            <a:r>
              <a:rPr lang="en-GB" dirty="0" smtClean="0">
                <a:solidFill>
                  <a:schemeClr val="accent1">
                    <a:lumMod val="50000"/>
                  </a:schemeClr>
                </a:solidFill>
              </a:rPr>
              <a:t>run </a:t>
            </a:r>
            <a:r>
              <a:rPr lang="en-GB" b="1" dirty="0" smtClean="0">
                <a:solidFill>
                  <a:schemeClr val="accent4">
                    <a:lumMod val="50000"/>
                    <a:lumOff val="50000"/>
                  </a:schemeClr>
                </a:solidFill>
              </a:rPr>
              <a:t>watch</a:t>
            </a:r>
            <a:endParaRPr lang="en-GB" b="1" dirty="0">
              <a:solidFill>
                <a:schemeClr val="accent4">
                  <a:lumMod val="50000"/>
                  <a:lumOff val="50000"/>
                </a:schemeClr>
              </a:solidFill>
            </a:endParaRPr>
          </a:p>
        </p:txBody>
      </p:sp>
      <p:cxnSp>
        <p:nvCxnSpPr>
          <p:cNvPr id="24" name="Straight Arrow Connector 23"/>
          <p:cNvCxnSpPr/>
          <p:nvPr/>
        </p:nvCxnSpPr>
        <p:spPr bwMode="auto">
          <a:xfrm flipV="1">
            <a:off x="4886109" y="3605182"/>
            <a:ext cx="3564811" cy="194728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27553202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Multiple Scripts</a:t>
            </a:r>
            <a:endParaRPr lang="en-GB" dirty="0"/>
          </a:p>
        </p:txBody>
      </p:sp>
      <p:sp>
        <p:nvSpPr>
          <p:cNvPr id="3" name="Content Placeholder 2"/>
          <p:cNvSpPr>
            <a:spLocks noGrp="1"/>
          </p:cNvSpPr>
          <p:nvPr>
            <p:ph idx="1"/>
          </p:nvPr>
        </p:nvSpPr>
        <p:spPr>
          <a:xfrm>
            <a:off x="1047750" y="789272"/>
            <a:ext cx="7029450" cy="1001027"/>
          </a:xfrm>
        </p:spPr>
        <p:txBody>
          <a:bodyPr/>
          <a:lstStyle/>
          <a:p>
            <a:r>
              <a:rPr lang="en-GB" dirty="0" smtClean="0"/>
              <a:t>You can have multiple scripts so that you can just build, build and run, monitor Typescript files for changes, build and then run the application again….etc.</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1535997" y="2229930"/>
            <a:ext cx="7177012" cy="2862322"/>
          </a:xfrm>
          <a:prstGeom prst="rect">
            <a:avLst/>
          </a:prstGeom>
          <a:noFill/>
          <a:ln w="19050">
            <a:solidFill>
              <a:schemeClr val="tx1"/>
            </a:solidFill>
          </a:ln>
        </p:spPr>
        <p:txBody>
          <a:bodyPr wrap="square" rtlCol="0">
            <a:spAutoFit/>
          </a:bodyPr>
          <a:lstStyle/>
          <a:p>
            <a:r>
              <a:rPr lang="en-GB" dirty="0">
                <a:solidFill>
                  <a:schemeClr val="bg1">
                    <a:lumMod val="50000"/>
                  </a:schemeClr>
                </a:solidFill>
              </a:rPr>
              <a:t>{</a:t>
            </a:r>
          </a:p>
          <a:p>
            <a:r>
              <a:rPr lang="en-GB" dirty="0">
                <a:solidFill>
                  <a:schemeClr val="bg1">
                    <a:lumMod val="50000"/>
                  </a:schemeClr>
                </a:solidFill>
              </a:rPr>
              <a:t>    </a:t>
            </a:r>
            <a:r>
              <a:rPr lang="en-GB" dirty="0" smtClean="0">
                <a:solidFill>
                  <a:schemeClr val="bg1">
                    <a:lumMod val="50000"/>
                  </a:schemeClr>
                </a:solidFill>
              </a:rPr>
              <a:t>……</a:t>
            </a:r>
            <a:endParaRPr lang="en-GB" dirty="0">
              <a:solidFill>
                <a:schemeClr val="bg1">
                  <a:lumMod val="50000"/>
                </a:schemeClr>
              </a:solidFill>
            </a:endParaRPr>
          </a:p>
          <a:p>
            <a:r>
              <a:rPr lang="en-GB" dirty="0">
                <a:solidFill>
                  <a:schemeClr val="bg1">
                    <a:lumMod val="50000"/>
                  </a:schemeClr>
                </a:solidFill>
              </a:rPr>
              <a:t>    "main": "./</a:t>
            </a:r>
            <a:r>
              <a:rPr lang="en-GB" dirty="0" err="1" smtClean="0">
                <a:solidFill>
                  <a:schemeClr val="bg1">
                    <a:lumMod val="50000"/>
                  </a:schemeClr>
                </a:solidFill>
              </a:rPr>
              <a:t>dist</a:t>
            </a:r>
            <a:r>
              <a:rPr lang="en-GB" dirty="0" smtClean="0">
                <a:solidFill>
                  <a:schemeClr val="bg1">
                    <a:lumMod val="50000"/>
                  </a:schemeClr>
                </a:solidFill>
              </a:rPr>
              <a:t>/</a:t>
            </a:r>
            <a:r>
              <a:rPr lang="en-GB" i="1" dirty="0" smtClean="0">
                <a:solidFill>
                  <a:schemeClr val="bg1">
                    <a:lumMod val="50000"/>
                  </a:schemeClr>
                </a:solidFill>
              </a:rPr>
              <a:t>my-file.js</a:t>
            </a:r>
            <a:r>
              <a:rPr lang="en-GB" dirty="0" smtClean="0">
                <a:solidFill>
                  <a:schemeClr val="bg1">
                    <a:lumMod val="50000"/>
                  </a:schemeClr>
                </a:solidFill>
              </a:rPr>
              <a:t>",</a:t>
            </a:r>
            <a:endParaRPr lang="en-GB" dirty="0">
              <a:solidFill>
                <a:schemeClr val="bg1">
                  <a:lumMod val="50000"/>
                </a:schemeClr>
              </a:solidFill>
            </a:endParaRPr>
          </a:p>
          <a:p>
            <a:r>
              <a:rPr lang="en-GB" dirty="0" smtClean="0"/>
              <a:t>    "</a:t>
            </a:r>
            <a:r>
              <a:rPr lang="en-GB" dirty="0"/>
              <a:t>scripts": </a:t>
            </a:r>
            <a:r>
              <a:rPr lang="en-GB" dirty="0" smtClean="0"/>
              <a:t>{</a:t>
            </a:r>
            <a:br>
              <a:rPr lang="en-GB" dirty="0" smtClean="0"/>
            </a:br>
            <a:r>
              <a:rPr lang="en-GB" dirty="0" smtClean="0"/>
              <a:t>        “</a:t>
            </a:r>
            <a:r>
              <a:rPr lang="en-GB" dirty="0" smtClean="0">
                <a:solidFill>
                  <a:srgbClr val="FF0000"/>
                </a:solidFill>
              </a:rPr>
              <a:t>build</a:t>
            </a:r>
            <a:r>
              <a:rPr lang="en-GB" dirty="0"/>
              <a:t>”: </a:t>
            </a:r>
            <a:r>
              <a:rPr lang="en-GB" dirty="0" smtClean="0"/>
              <a:t>           "./</a:t>
            </a:r>
            <a:r>
              <a:rPr lang="en-GB" dirty="0" err="1"/>
              <a:t>node_modules</a:t>
            </a:r>
            <a:r>
              <a:rPr lang="en-GB" dirty="0"/>
              <a:t>/.</a:t>
            </a:r>
            <a:r>
              <a:rPr lang="en-GB" dirty="0" smtClean="0"/>
              <a:t>bin/</a:t>
            </a:r>
            <a:r>
              <a:rPr lang="en-GB" dirty="0" err="1" smtClean="0"/>
              <a:t>tsc</a:t>
            </a:r>
            <a:r>
              <a:rPr lang="en-GB" dirty="0" smtClean="0"/>
              <a:t>“,</a:t>
            </a:r>
            <a:r>
              <a:rPr lang="en-GB" dirty="0"/>
              <a:t/>
            </a:r>
            <a:br>
              <a:rPr lang="en-GB" dirty="0"/>
            </a:br>
            <a:r>
              <a:rPr lang="en-GB" dirty="0"/>
              <a:t>  </a:t>
            </a:r>
            <a:r>
              <a:rPr lang="en-GB" dirty="0" smtClean="0"/>
              <a:t>      "</a:t>
            </a:r>
            <a:r>
              <a:rPr lang="en-GB" dirty="0" err="1">
                <a:solidFill>
                  <a:srgbClr val="FF0000"/>
                </a:solidFill>
              </a:rPr>
              <a:t>build:watch</a:t>
            </a:r>
            <a:r>
              <a:rPr lang="en-GB" dirty="0"/>
              <a:t>": </a:t>
            </a:r>
            <a:r>
              <a:rPr lang="en-GB" dirty="0" smtClean="0"/>
              <a:t> "./</a:t>
            </a:r>
            <a:r>
              <a:rPr lang="en-GB" dirty="0" err="1"/>
              <a:t>node_modules</a:t>
            </a:r>
            <a:r>
              <a:rPr lang="en-GB" dirty="0"/>
              <a:t>/.bin/</a:t>
            </a:r>
            <a:r>
              <a:rPr lang="en-GB" dirty="0" err="1"/>
              <a:t>tsc</a:t>
            </a:r>
            <a:r>
              <a:rPr lang="en-GB" dirty="0"/>
              <a:t> --watch</a:t>
            </a:r>
            <a:r>
              <a:rPr lang="en-GB" dirty="0" smtClean="0"/>
              <a:t>",</a:t>
            </a:r>
            <a:br>
              <a:rPr lang="en-GB" dirty="0" smtClean="0"/>
            </a:br>
            <a:r>
              <a:rPr lang="en-GB" dirty="0" smtClean="0"/>
              <a:t>        “</a:t>
            </a:r>
            <a:r>
              <a:rPr lang="en-GB" dirty="0" smtClean="0">
                <a:solidFill>
                  <a:srgbClr val="FF0000"/>
                </a:solidFill>
              </a:rPr>
              <a:t>start</a:t>
            </a:r>
            <a:r>
              <a:rPr lang="en-GB" dirty="0" smtClean="0"/>
              <a:t>”:             "./</a:t>
            </a:r>
            <a:r>
              <a:rPr lang="en-GB" dirty="0" err="1"/>
              <a:t>node_modules</a:t>
            </a:r>
            <a:r>
              <a:rPr lang="en-GB" dirty="0"/>
              <a:t>/.bin/</a:t>
            </a:r>
            <a:r>
              <a:rPr lang="en-GB" dirty="0" err="1"/>
              <a:t>ts</a:t>
            </a:r>
            <a:r>
              <a:rPr lang="en-GB" dirty="0"/>
              <a:t>-node ./</a:t>
            </a:r>
            <a:r>
              <a:rPr lang="en-GB" i="1" dirty="0"/>
              <a:t>my-</a:t>
            </a:r>
            <a:r>
              <a:rPr lang="en-GB" i="1" dirty="0" err="1"/>
              <a:t>file</a:t>
            </a:r>
            <a:r>
              <a:rPr lang="en-GB" dirty="0" err="1"/>
              <a:t>.ts</a:t>
            </a:r>
            <a:r>
              <a:rPr lang="en-GB" dirty="0" smtClean="0"/>
              <a:t>“</a:t>
            </a:r>
            <a:endParaRPr lang="en-GB" dirty="0"/>
          </a:p>
          <a:p>
            <a:r>
              <a:rPr lang="en-GB" dirty="0" smtClean="0"/>
              <a:t>    },</a:t>
            </a:r>
            <a:endParaRPr lang="en-GB" dirty="0"/>
          </a:p>
          <a:p>
            <a:r>
              <a:rPr lang="en-GB" dirty="0">
                <a:solidFill>
                  <a:schemeClr val="bg1">
                    <a:lumMod val="50000"/>
                  </a:schemeClr>
                </a:solidFill>
              </a:rPr>
              <a:t>    </a:t>
            </a:r>
            <a:r>
              <a:rPr lang="en-GB" dirty="0" smtClean="0">
                <a:solidFill>
                  <a:schemeClr val="bg1">
                    <a:lumMod val="50000"/>
                  </a:schemeClr>
                </a:solidFill>
              </a:rPr>
              <a:t>……..</a:t>
            </a:r>
            <a:endParaRPr lang="en-GB" dirty="0">
              <a:solidFill>
                <a:schemeClr val="bg1">
                  <a:lumMod val="50000"/>
                </a:schemeClr>
              </a:solidFill>
            </a:endParaRPr>
          </a:p>
          <a:p>
            <a:r>
              <a:rPr lang="en-GB" dirty="0">
                <a:solidFill>
                  <a:schemeClr val="bg1">
                    <a:lumMod val="50000"/>
                  </a:schemeClr>
                </a:solidFill>
              </a:rPr>
              <a:t>}</a:t>
            </a:r>
          </a:p>
        </p:txBody>
      </p:sp>
      <p:sp>
        <p:nvSpPr>
          <p:cNvPr id="6" name="TextBox 5"/>
          <p:cNvSpPr txBox="1"/>
          <p:nvPr/>
        </p:nvSpPr>
        <p:spPr>
          <a:xfrm>
            <a:off x="1445012" y="1839330"/>
            <a:ext cx="1646605" cy="369332"/>
          </a:xfrm>
          <a:prstGeom prst="rect">
            <a:avLst/>
          </a:prstGeom>
          <a:noFill/>
        </p:spPr>
        <p:txBody>
          <a:bodyPr wrap="none" rtlCol="0">
            <a:spAutoFit/>
          </a:bodyPr>
          <a:lstStyle/>
          <a:p>
            <a:r>
              <a:rPr lang="en-GB" b="1" u="sng" dirty="0" err="1" smtClean="0"/>
              <a:t>package.json</a:t>
            </a:r>
            <a:endParaRPr lang="en-GB" b="1" u="sng" dirty="0"/>
          </a:p>
        </p:txBody>
      </p:sp>
      <p:sp>
        <p:nvSpPr>
          <p:cNvPr id="7" name="TextBox 6"/>
          <p:cNvSpPr txBox="1"/>
          <p:nvPr/>
        </p:nvSpPr>
        <p:spPr>
          <a:xfrm>
            <a:off x="5705285" y="5497333"/>
            <a:ext cx="3063330" cy="923330"/>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a:t>
            </a:r>
            <a:r>
              <a:rPr lang="en-GB" dirty="0" smtClean="0">
                <a:solidFill>
                  <a:schemeClr val="accent1">
                    <a:lumMod val="50000"/>
                  </a:schemeClr>
                </a:solidFill>
              </a:rPr>
              <a:t>run </a:t>
            </a:r>
            <a:r>
              <a:rPr lang="en-GB" b="1" dirty="0" smtClean="0">
                <a:solidFill>
                  <a:schemeClr val="accent4">
                    <a:lumMod val="50000"/>
                    <a:lumOff val="50000"/>
                  </a:schemeClr>
                </a:solidFill>
              </a:rPr>
              <a:t>build</a:t>
            </a:r>
            <a:br>
              <a:rPr lang="en-GB" b="1" dirty="0" smtClean="0">
                <a:solidFill>
                  <a:schemeClr val="accent4">
                    <a:lumMod val="50000"/>
                    <a:lumOff val="50000"/>
                  </a:schemeClr>
                </a:solidFill>
              </a:rPr>
            </a:b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run </a:t>
            </a:r>
            <a:r>
              <a:rPr lang="en-GB" b="1" dirty="0" err="1" smtClean="0">
                <a:solidFill>
                  <a:schemeClr val="accent4">
                    <a:lumMod val="50000"/>
                    <a:lumOff val="50000"/>
                  </a:schemeClr>
                </a:solidFill>
              </a:rPr>
              <a:t>build:watch</a:t>
            </a:r>
            <a:r>
              <a:rPr lang="en-GB" b="1" dirty="0" smtClean="0">
                <a:solidFill>
                  <a:schemeClr val="accent4">
                    <a:lumMod val="50000"/>
                    <a:lumOff val="50000"/>
                  </a:schemeClr>
                </a:solidFill>
              </a:rPr>
              <a:t/>
            </a:r>
            <a:br>
              <a:rPr lang="en-GB" b="1" dirty="0" smtClean="0">
                <a:solidFill>
                  <a:schemeClr val="accent4">
                    <a:lumMod val="50000"/>
                    <a:lumOff val="50000"/>
                  </a:schemeClr>
                </a:solidFill>
              </a:rPr>
            </a:b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run </a:t>
            </a:r>
            <a:r>
              <a:rPr lang="en-GB" b="1" dirty="0" smtClean="0">
                <a:solidFill>
                  <a:schemeClr val="accent4">
                    <a:lumMod val="50000"/>
                    <a:lumOff val="50000"/>
                  </a:schemeClr>
                </a:solidFill>
              </a:rPr>
              <a:t>start</a:t>
            </a:r>
          </a:p>
        </p:txBody>
      </p:sp>
      <p:sp>
        <p:nvSpPr>
          <p:cNvPr id="9" name="TextBox 8"/>
          <p:cNvSpPr txBox="1"/>
          <p:nvPr/>
        </p:nvSpPr>
        <p:spPr>
          <a:xfrm flipH="1">
            <a:off x="79375" y="3331538"/>
            <a:ext cx="1247864" cy="923330"/>
          </a:xfrm>
          <a:prstGeom prst="rect">
            <a:avLst/>
          </a:prstGeom>
          <a:noFill/>
        </p:spPr>
        <p:txBody>
          <a:bodyPr wrap="square" rtlCol="0">
            <a:spAutoFit/>
          </a:bodyPr>
          <a:lstStyle/>
          <a:p>
            <a:r>
              <a:rPr lang="en-GB" dirty="0" smtClean="0"/>
              <a:t>I invented these names</a:t>
            </a:r>
            <a:endParaRPr lang="en-GB" dirty="0"/>
          </a:p>
        </p:txBody>
      </p:sp>
      <p:sp>
        <p:nvSpPr>
          <p:cNvPr id="10" name="Left Brace 9"/>
          <p:cNvSpPr/>
          <p:nvPr/>
        </p:nvSpPr>
        <p:spPr bwMode="auto">
          <a:xfrm>
            <a:off x="1269676" y="3431401"/>
            <a:ext cx="623191" cy="723604"/>
          </a:xfrm>
          <a:prstGeom prst="leftBrace">
            <a:avLst>
              <a:gd name="adj1" fmla="val 7399"/>
              <a:gd name="adj2" fmla="val 44684"/>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TextBox 10"/>
          <p:cNvSpPr txBox="1"/>
          <p:nvPr/>
        </p:nvSpPr>
        <p:spPr>
          <a:xfrm flipH="1">
            <a:off x="4333178" y="5597196"/>
            <a:ext cx="1247864" cy="646331"/>
          </a:xfrm>
          <a:prstGeom prst="rect">
            <a:avLst/>
          </a:prstGeom>
          <a:noFill/>
        </p:spPr>
        <p:txBody>
          <a:bodyPr wrap="square" rtlCol="0">
            <a:spAutoFit/>
          </a:bodyPr>
          <a:lstStyle/>
          <a:p>
            <a:r>
              <a:rPr lang="en-GB" dirty="0" smtClean="0"/>
              <a:t>Choose one</a:t>
            </a:r>
            <a:endParaRPr lang="en-GB" dirty="0"/>
          </a:p>
        </p:txBody>
      </p:sp>
      <p:sp>
        <p:nvSpPr>
          <p:cNvPr id="12" name="Left Brace 11"/>
          <p:cNvSpPr/>
          <p:nvPr/>
        </p:nvSpPr>
        <p:spPr bwMode="auto">
          <a:xfrm>
            <a:off x="5351646" y="5597196"/>
            <a:ext cx="177967" cy="723604"/>
          </a:xfrm>
          <a:prstGeom prst="leftBrace">
            <a:avLst>
              <a:gd name="adj1" fmla="val 7399"/>
              <a:gd name="adj2" fmla="val 44684"/>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838895980"/>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npm</a:t>
            </a:r>
            <a:r>
              <a:rPr lang="en-GB" dirty="0" smtClean="0"/>
              <a:t>-run-all to the rescue</a:t>
            </a:r>
            <a:endParaRPr lang="en-GB" dirty="0"/>
          </a:p>
        </p:txBody>
      </p:sp>
      <p:sp>
        <p:nvSpPr>
          <p:cNvPr id="3" name="Content Placeholder 2"/>
          <p:cNvSpPr>
            <a:spLocks noGrp="1"/>
          </p:cNvSpPr>
          <p:nvPr>
            <p:ph idx="1"/>
          </p:nvPr>
        </p:nvSpPr>
        <p:spPr>
          <a:xfrm>
            <a:off x="845620" y="865818"/>
            <a:ext cx="7552422" cy="4938863"/>
          </a:xfrm>
        </p:spPr>
        <p:txBody>
          <a:bodyPr/>
          <a:lstStyle/>
          <a:p>
            <a:r>
              <a:rPr lang="en-GB" dirty="0" smtClean="0"/>
              <a:t>Earlier we installed </a:t>
            </a:r>
            <a:r>
              <a:rPr lang="en-GB" dirty="0" err="1" smtClean="0"/>
              <a:t>npm</a:t>
            </a:r>
            <a:r>
              <a:rPr lang="en-GB" dirty="0" smtClean="0"/>
              <a:t>-run-all which has the nice feature that we can execute scripts defined in </a:t>
            </a:r>
            <a:r>
              <a:rPr lang="en-GB" dirty="0" err="1" smtClean="0"/>
              <a:t>package.json</a:t>
            </a:r>
            <a:r>
              <a:rPr lang="en-GB" dirty="0" smtClean="0"/>
              <a:t> either sequentially (run-s) or in parallel (run-p)</a:t>
            </a:r>
          </a:p>
          <a:p>
            <a:r>
              <a:rPr lang="en-GB" dirty="0" smtClean="0"/>
              <a:t>Typically, we use </a:t>
            </a:r>
            <a:r>
              <a:rPr lang="en-GB" b="1" dirty="0" smtClean="0"/>
              <a:t>run-s</a:t>
            </a:r>
            <a:r>
              <a:rPr lang="en-GB" dirty="0" smtClean="0"/>
              <a:t> to ensure one script completes before the next on starts e.g. build the files before running the app</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56865" y="3121005"/>
            <a:ext cx="7177012" cy="3139321"/>
          </a:xfrm>
          <a:prstGeom prst="rect">
            <a:avLst/>
          </a:prstGeom>
          <a:noFill/>
          <a:ln w="19050">
            <a:solidFill>
              <a:schemeClr val="tx1"/>
            </a:solidFill>
          </a:ln>
        </p:spPr>
        <p:txBody>
          <a:bodyPr wrap="square" rtlCol="0">
            <a:spAutoFit/>
          </a:bodyPr>
          <a:lstStyle/>
          <a:p>
            <a:r>
              <a:rPr lang="en-GB" dirty="0">
                <a:solidFill>
                  <a:schemeClr val="bg1">
                    <a:lumMod val="50000"/>
                  </a:schemeClr>
                </a:solidFill>
              </a:rPr>
              <a:t>{</a:t>
            </a:r>
          </a:p>
          <a:p>
            <a:r>
              <a:rPr lang="en-GB" dirty="0">
                <a:solidFill>
                  <a:schemeClr val="bg1">
                    <a:lumMod val="50000"/>
                  </a:schemeClr>
                </a:solidFill>
              </a:rPr>
              <a:t>    </a:t>
            </a:r>
            <a:r>
              <a:rPr lang="en-GB" dirty="0" smtClean="0">
                <a:solidFill>
                  <a:schemeClr val="bg1">
                    <a:lumMod val="50000"/>
                  </a:schemeClr>
                </a:solidFill>
              </a:rPr>
              <a:t>……</a:t>
            </a:r>
            <a:endParaRPr lang="en-GB" dirty="0">
              <a:solidFill>
                <a:schemeClr val="bg1">
                  <a:lumMod val="50000"/>
                </a:schemeClr>
              </a:solidFill>
            </a:endParaRPr>
          </a:p>
          <a:p>
            <a:r>
              <a:rPr lang="en-GB" dirty="0">
                <a:solidFill>
                  <a:schemeClr val="bg1">
                    <a:lumMod val="50000"/>
                  </a:schemeClr>
                </a:solidFill>
              </a:rPr>
              <a:t>    "main": "./</a:t>
            </a:r>
            <a:r>
              <a:rPr lang="en-GB" dirty="0" err="1" smtClean="0">
                <a:solidFill>
                  <a:schemeClr val="bg1">
                    <a:lumMod val="50000"/>
                  </a:schemeClr>
                </a:solidFill>
              </a:rPr>
              <a:t>dist</a:t>
            </a:r>
            <a:r>
              <a:rPr lang="en-GB" dirty="0" smtClean="0">
                <a:solidFill>
                  <a:schemeClr val="bg1">
                    <a:lumMod val="50000"/>
                  </a:schemeClr>
                </a:solidFill>
              </a:rPr>
              <a:t>/</a:t>
            </a:r>
            <a:r>
              <a:rPr lang="en-GB" i="1" dirty="0" smtClean="0">
                <a:solidFill>
                  <a:schemeClr val="bg1">
                    <a:lumMod val="50000"/>
                  </a:schemeClr>
                </a:solidFill>
              </a:rPr>
              <a:t>server.js</a:t>
            </a:r>
            <a:r>
              <a:rPr lang="en-GB" dirty="0" smtClean="0">
                <a:solidFill>
                  <a:schemeClr val="bg1">
                    <a:lumMod val="50000"/>
                  </a:schemeClr>
                </a:solidFill>
              </a:rPr>
              <a:t>",</a:t>
            </a:r>
            <a:endParaRPr lang="en-GB" dirty="0">
              <a:solidFill>
                <a:schemeClr val="bg1">
                  <a:lumMod val="50000"/>
                </a:schemeClr>
              </a:solidFill>
            </a:endParaRPr>
          </a:p>
          <a:p>
            <a:r>
              <a:rPr lang="en-GB" dirty="0" smtClean="0"/>
              <a:t>    "</a:t>
            </a:r>
            <a:r>
              <a:rPr lang="en-GB" dirty="0"/>
              <a:t>scripts": </a:t>
            </a:r>
            <a:r>
              <a:rPr lang="en-GB" dirty="0" smtClean="0"/>
              <a:t>{</a:t>
            </a:r>
            <a:br>
              <a:rPr lang="en-GB" dirty="0" smtClean="0"/>
            </a:br>
            <a:r>
              <a:rPr lang="en-GB" dirty="0" smtClean="0"/>
              <a:t>        “</a:t>
            </a:r>
            <a:r>
              <a:rPr lang="en-GB" b="1" dirty="0" smtClean="0"/>
              <a:t>build</a:t>
            </a:r>
            <a:r>
              <a:rPr lang="en-GB" dirty="0"/>
              <a:t>”: </a:t>
            </a:r>
            <a:r>
              <a:rPr lang="en-GB" dirty="0" smtClean="0"/>
              <a:t>           "./</a:t>
            </a:r>
            <a:r>
              <a:rPr lang="en-GB" dirty="0" err="1"/>
              <a:t>node_modules</a:t>
            </a:r>
            <a:r>
              <a:rPr lang="en-GB" dirty="0"/>
              <a:t>/.</a:t>
            </a:r>
            <a:r>
              <a:rPr lang="en-GB" dirty="0" smtClean="0"/>
              <a:t>bin/</a:t>
            </a:r>
            <a:r>
              <a:rPr lang="en-GB" dirty="0" err="1" smtClean="0"/>
              <a:t>tsc</a:t>
            </a:r>
            <a:r>
              <a:rPr lang="en-GB" dirty="0" smtClean="0"/>
              <a:t>“,</a:t>
            </a:r>
            <a:r>
              <a:rPr lang="en-GB" dirty="0"/>
              <a:t/>
            </a:r>
            <a:br>
              <a:rPr lang="en-GB" dirty="0"/>
            </a:br>
            <a:r>
              <a:rPr lang="en-GB" dirty="0" smtClean="0"/>
              <a:t>        "</a:t>
            </a:r>
            <a:r>
              <a:rPr lang="en-GB" b="1" dirty="0" err="1" smtClean="0"/>
              <a:t>autorun</a:t>
            </a:r>
            <a:r>
              <a:rPr lang="en-GB" dirty="0" smtClean="0"/>
              <a:t>":        "</a:t>
            </a:r>
            <a:r>
              <a:rPr lang="en-GB" dirty="0"/>
              <a:t>node ./</a:t>
            </a:r>
            <a:r>
              <a:rPr lang="en-GB" dirty="0" err="1"/>
              <a:t>dist</a:t>
            </a:r>
            <a:r>
              <a:rPr lang="en-GB" dirty="0"/>
              <a:t>/server.js</a:t>
            </a:r>
            <a:r>
              <a:rPr lang="en-GB" dirty="0" smtClean="0"/>
              <a:t>",</a:t>
            </a:r>
            <a:br>
              <a:rPr lang="en-GB" dirty="0" smtClean="0"/>
            </a:br>
            <a:r>
              <a:rPr lang="en-GB" dirty="0" smtClean="0"/>
              <a:t>        "</a:t>
            </a:r>
            <a:r>
              <a:rPr lang="en-GB" b="1" dirty="0" err="1" smtClean="0">
                <a:solidFill>
                  <a:schemeClr val="accent4">
                    <a:lumMod val="50000"/>
                    <a:lumOff val="50000"/>
                  </a:schemeClr>
                </a:solidFill>
              </a:rPr>
              <a:t>start:watch</a:t>
            </a:r>
            <a:r>
              <a:rPr lang="en-GB" dirty="0" smtClean="0"/>
              <a:t>":  "./</a:t>
            </a:r>
            <a:r>
              <a:rPr lang="en-GB" dirty="0" err="1"/>
              <a:t>node_modules</a:t>
            </a:r>
            <a:r>
              <a:rPr lang="en-GB" dirty="0"/>
              <a:t>/.bin/</a:t>
            </a:r>
            <a:r>
              <a:rPr lang="en-GB" dirty="0" err="1"/>
              <a:t>nodemon</a:t>
            </a:r>
            <a:r>
              <a:rPr lang="en-GB" dirty="0"/>
              <a:t> --</a:t>
            </a:r>
            <a:r>
              <a:rPr lang="en-GB" dirty="0" err="1"/>
              <a:t>ext</a:t>
            </a:r>
            <a:r>
              <a:rPr lang="en-GB" dirty="0"/>
              <a:t> </a:t>
            </a:r>
            <a:r>
              <a:rPr lang="en-GB" dirty="0" err="1"/>
              <a:t>ts,tsx</a:t>
            </a:r>
            <a:r>
              <a:rPr lang="en-GB" dirty="0"/>
              <a:t> </a:t>
            </a:r>
            <a:r>
              <a:rPr lang="en-GB" dirty="0" smtClean="0"/>
              <a:t/>
            </a:r>
            <a:br>
              <a:rPr lang="en-GB" dirty="0" smtClean="0"/>
            </a:br>
            <a:r>
              <a:rPr lang="en-GB" dirty="0" smtClean="0"/>
              <a:t>                                  --</a:t>
            </a:r>
            <a:r>
              <a:rPr lang="en-GB" dirty="0"/>
              <a:t>exec </a:t>
            </a:r>
            <a:r>
              <a:rPr lang="en-GB" b="1" dirty="0"/>
              <a:t>run-s build </a:t>
            </a:r>
            <a:r>
              <a:rPr lang="en-GB" b="1" dirty="0" err="1" smtClean="0"/>
              <a:t>autorun</a:t>
            </a:r>
            <a:r>
              <a:rPr lang="en-GB" dirty="0" smtClean="0"/>
              <a:t>"</a:t>
            </a:r>
            <a:br>
              <a:rPr lang="en-GB" dirty="0" smtClean="0"/>
            </a:br>
            <a:r>
              <a:rPr lang="en-GB" dirty="0" smtClean="0"/>
              <a:t>    },</a:t>
            </a:r>
            <a:endParaRPr lang="en-GB" dirty="0"/>
          </a:p>
          <a:p>
            <a:r>
              <a:rPr lang="en-GB" dirty="0">
                <a:solidFill>
                  <a:schemeClr val="bg1">
                    <a:lumMod val="50000"/>
                  </a:schemeClr>
                </a:solidFill>
              </a:rPr>
              <a:t>    </a:t>
            </a:r>
            <a:r>
              <a:rPr lang="en-GB" dirty="0" smtClean="0">
                <a:solidFill>
                  <a:schemeClr val="bg1">
                    <a:lumMod val="50000"/>
                  </a:schemeClr>
                </a:solidFill>
              </a:rPr>
              <a:t>……..</a:t>
            </a:r>
            <a:endParaRPr lang="en-GB" dirty="0">
              <a:solidFill>
                <a:schemeClr val="bg1">
                  <a:lumMod val="50000"/>
                </a:schemeClr>
              </a:solidFill>
            </a:endParaRPr>
          </a:p>
          <a:p>
            <a:r>
              <a:rPr lang="en-GB" dirty="0">
                <a:solidFill>
                  <a:schemeClr val="bg1">
                    <a:lumMod val="50000"/>
                  </a:schemeClr>
                </a:solidFill>
              </a:rPr>
              <a:t>}</a:t>
            </a:r>
          </a:p>
        </p:txBody>
      </p:sp>
      <p:sp>
        <p:nvSpPr>
          <p:cNvPr id="6" name="TextBox 5"/>
          <p:cNvSpPr txBox="1"/>
          <p:nvPr/>
        </p:nvSpPr>
        <p:spPr>
          <a:xfrm>
            <a:off x="1165880" y="2730405"/>
            <a:ext cx="1646605" cy="369332"/>
          </a:xfrm>
          <a:prstGeom prst="rect">
            <a:avLst/>
          </a:prstGeom>
          <a:noFill/>
        </p:spPr>
        <p:txBody>
          <a:bodyPr wrap="none" rtlCol="0">
            <a:spAutoFit/>
          </a:bodyPr>
          <a:lstStyle/>
          <a:p>
            <a:r>
              <a:rPr lang="en-GB" b="1" u="sng" dirty="0" err="1" smtClean="0"/>
              <a:t>package.json</a:t>
            </a:r>
            <a:endParaRPr lang="en-GB" b="1" u="sng" dirty="0"/>
          </a:p>
        </p:txBody>
      </p:sp>
      <p:sp>
        <p:nvSpPr>
          <p:cNvPr id="7" name="TextBox 6"/>
          <p:cNvSpPr txBox="1"/>
          <p:nvPr/>
        </p:nvSpPr>
        <p:spPr>
          <a:xfrm>
            <a:off x="5272149" y="6086742"/>
            <a:ext cx="3063330" cy="369332"/>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run </a:t>
            </a:r>
            <a:r>
              <a:rPr lang="en-GB" b="1" dirty="0" err="1" smtClean="0">
                <a:solidFill>
                  <a:schemeClr val="accent4">
                    <a:lumMod val="50000"/>
                    <a:lumOff val="50000"/>
                  </a:schemeClr>
                </a:solidFill>
              </a:rPr>
              <a:t>start:watch</a:t>
            </a:r>
            <a:endParaRPr lang="en-GB" b="1" dirty="0">
              <a:solidFill>
                <a:schemeClr val="accent4">
                  <a:lumMod val="50000"/>
                  <a:lumOff val="50000"/>
                </a:schemeClr>
              </a:solidFill>
            </a:endParaRPr>
          </a:p>
        </p:txBody>
      </p:sp>
      <p:sp>
        <p:nvSpPr>
          <p:cNvPr id="8" name="TextBox 7"/>
          <p:cNvSpPr txBox="1"/>
          <p:nvPr/>
        </p:nvSpPr>
        <p:spPr>
          <a:xfrm>
            <a:off x="6249849" y="3267777"/>
            <a:ext cx="2475452" cy="923330"/>
          </a:xfrm>
          <a:prstGeom prst="rect">
            <a:avLst/>
          </a:prstGeom>
          <a:solidFill>
            <a:schemeClr val="bg1"/>
          </a:solidFill>
        </p:spPr>
        <p:txBody>
          <a:bodyPr wrap="square" rtlCol="0">
            <a:spAutoFit/>
          </a:bodyPr>
          <a:lstStyle/>
          <a:p>
            <a:r>
              <a:rPr lang="en-GB" dirty="0" err="1" smtClean="0"/>
              <a:t>server.ts</a:t>
            </a:r>
            <a:r>
              <a:rPr lang="en-GB" dirty="0" smtClean="0"/>
              <a:t> should have been compiled to server.js</a:t>
            </a:r>
            <a:endParaRPr lang="en-GB" dirty="0"/>
          </a:p>
        </p:txBody>
      </p:sp>
      <p:cxnSp>
        <p:nvCxnSpPr>
          <p:cNvPr id="10" name="Elbow Connector 9"/>
          <p:cNvCxnSpPr>
            <a:stCxn id="8" idx="2"/>
          </p:cNvCxnSpPr>
          <p:nvPr/>
        </p:nvCxnSpPr>
        <p:spPr bwMode="auto">
          <a:xfrm rot="5400000">
            <a:off x="6344668" y="3583096"/>
            <a:ext cx="534896" cy="1750918"/>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84952939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28838"/>
            <a:ext cx="7029450" cy="649705"/>
          </a:xfrm>
        </p:spPr>
        <p:txBody>
          <a:bodyPr/>
          <a:lstStyle/>
          <a:p>
            <a:r>
              <a:rPr lang="en-GB" dirty="0" smtClean="0"/>
              <a:t>Install </a:t>
            </a:r>
            <a:r>
              <a:rPr lang="en-GB" dirty="0" err="1" smtClean="0"/>
              <a:t>npm</a:t>
            </a:r>
            <a:r>
              <a:rPr lang="en-GB" dirty="0" smtClean="0"/>
              <a:t>-run-all</a:t>
            </a:r>
          </a:p>
          <a:p>
            <a:r>
              <a:rPr lang="en-GB" dirty="0" smtClean="0"/>
              <a:t>Add the script lines shown</a:t>
            </a:r>
          </a:p>
          <a:p>
            <a:r>
              <a:rPr lang="en-GB" dirty="0" err="1" smtClean="0"/>
              <a:t>npm</a:t>
            </a:r>
            <a:r>
              <a:rPr lang="en-GB" dirty="0" smtClean="0"/>
              <a:t> run </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940066" y="2104332"/>
            <a:ext cx="460408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err="1" smtClean="0">
                <a:solidFill>
                  <a:schemeClr val="accent1">
                    <a:lumMod val="50000"/>
                  </a:schemeClr>
                </a:solidFill>
              </a:rPr>
              <a:t>npm</a:t>
            </a:r>
            <a:r>
              <a:rPr lang="en-GB" dirty="0" smtClean="0">
                <a:solidFill>
                  <a:schemeClr val="accent1">
                    <a:lumMod val="50000"/>
                  </a:schemeClr>
                </a:solidFill>
              </a:rPr>
              <a:t>-run-all</a:t>
            </a:r>
            <a:endParaRPr lang="en-GB" dirty="0">
              <a:solidFill>
                <a:schemeClr val="accent1">
                  <a:lumMod val="50000"/>
                </a:schemeClr>
              </a:solidFill>
            </a:endParaRPr>
          </a:p>
        </p:txBody>
      </p:sp>
      <p:sp>
        <p:nvSpPr>
          <p:cNvPr id="6" name="TextBox 5"/>
          <p:cNvSpPr txBox="1"/>
          <p:nvPr/>
        </p:nvSpPr>
        <p:spPr>
          <a:xfrm>
            <a:off x="940065" y="2584327"/>
            <a:ext cx="7842987" cy="3416320"/>
          </a:xfrm>
          <a:prstGeom prst="rect">
            <a:avLst/>
          </a:prstGeom>
          <a:noFill/>
          <a:ln w="19050">
            <a:solidFill>
              <a:schemeClr val="tx1"/>
            </a:solidFill>
          </a:ln>
        </p:spPr>
        <p:txBody>
          <a:bodyPr wrap="square" rtlCol="0">
            <a:spAutoFit/>
          </a:bodyPr>
          <a:lstStyle/>
          <a:p>
            <a:r>
              <a:rPr lang="en-GB" dirty="0">
                <a:solidFill>
                  <a:schemeClr val="bg1">
                    <a:lumMod val="50000"/>
                  </a:schemeClr>
                </a:solidFill>
              </a:rPr>
              <a:t>{</a:t>
            </a:r>
          </a:p>
          <a:p>
            <a:r>
              <a:rPr lang="en-GB" dirty="0">
                <a:solidFill>
                  <a:schemeClr val="bg1">
                    <a:lumMod val="50000"/>
                  </a:schemeClr>
                </a:solidFill>
              </a:rPr>
              <a:t>    </a:t>
            </a:r>
            <a:r>
              <a:rPr lang="en-GB" dirty="0" smtClean="0">
                <a:solidFill>
                  <a:schemeClr val="bg1">
                    <a:lumMod val="50000"/>
                  </a:schemeClr>
                </a:solidFill>
              </a:rPr>
              <a:t>……</a:t>
            </a:r>
            <a:endParaRPr lang="en-GB" dirty="0">
              <a:solidFill>
                <a:schemeClr val="bg1">
                  <a:lumMod val="50000"/>
                </a:schemeClr>
              </a:solidFill>
            </a:endParaRPr>
          </a:p>
          <a:p>
            <a:r>
              <a:rPr lang="en-GB" dirty="0">
                <a:solidFill>
                  <a:schemeClr val="bg1">
                    <a:lumMod val="50000"/>
                  </a:schemeClr>
                </a:solidFill>
              </a:rPr>
              <a:t>    "main": "./</a:t>
            </a:r>
            <a:r>
              <a:rPr lang="en-GB" dirty="0" err="1" smtClean="0">
                <a:solidFill>
                  <a:schemeClr val="bg1">
                    <a:lumMod val="50000"/>
                  </a:schemeClr>
                </a:solidFill>
              </a:rPr>
              <a:t>dist</a:t>
            </a:r>
            <a:r>
              <a:rPr lang="en-GB" dirty="0" smtClean="0">
                <a:solidFill>
                  <a:schemeClr val="bg1">
                    <a:lumMod val="50000"/>
                  </a:schemeClr>
                </a:solidFill>
              </a:rPr>
              <a:t>/</a:t>
            </a:r>
            <a:r>
              <a:rPr lang="en-GB" i="1" dirty="0" smtClean="0">
                <a:solidFill>
                  <a:schemeClr val="bg1">
                    <a:lumMod val="50000"/>
                  </a:schemeClr>
                </a:solidFill>
              </a:rPr>
              <a:t>server.js</a:t>
            </a:r>
            <a:r>
              <a:rPr lang="en-GB" dirty="0" smtClean="0">
                <a:solidFill>
                  <a:schemeClr val="bg1">
                    <a:lumMod val="50000"/>
                  </a:schemeClr>
                </a:solidFill>
              </a:rPr>
              <a:t>",</a:t>
            </a:r>
            <a:endParaRPr lang="en-GB" dirty="0">
              <a:solidFill>
                <a:schemeClr val="bg1">
                  <a:lumMod val="50000"/>
                </a:schemeClr>
              </a:solidFill>
            </a:endParaRPr>
          </a:p>
          <a:p>
            <a:r>
              <a:rPr lang="en-GB" dirty="0" smtClean="0"/>
              <a:t>    "</a:t>
            </a:r>
            <a:r>
              <a:rPr lang="en-GB" dirty="0"/>
              <a:t>scripts": </a:t>
            </a:r>
            <a:r>
              <a:rPr lang="en-GB" dirty="0" smtClean="0"/>
              <a:t>{</a:t>
            </a:r>
          </a:p>
          <a:p>
            <a:r>
              <a:rPr lang="en-GB" dirty="0"/>
              <a:t> </a:t>
            </a:r>
            <a:r>
              <a:rPr lang="en-GB" dirty="0" smtClean="0"/>
              <a:t>       ……etc., etc.,</a:t>
            </a:r>
            <a:br>
              <a:rPr lang="en-GB" dirty="0" smtClean="0"/>
            </a:br>
            <a:r>
              <a:rPr lang="en-GB" dirty="0"/>
              <a:t> </a:t>
            </a:r>
            <a:r>
              <a:rPr lang="en-GB" dirty="0" smtClean="0"/>
              <a:t>      "</a:t>
            </a:r>
            <a:r>
              <a:rPr lang="en-GB" dirty="0"/>
              <a:t>build": "./</a:t>
            </a:r>
            <a:r>
              <a:rPr lang="en-GB" dirty="0" err="1"/>
              <a:t>node_modules</a:t>
            </a:r>
            <a:r>
              <a:rPr lang="en-GB" dirty="0"/>
              <a:t>/.bin/</a:t>
            </a:r>
            <a:r>
              <a:rPr lang="en-GB" dirty="0" err="1"/>
              <a:t>tsc</a:t>
            </a:r>
            <a:r>
              <a:rPr lang="en-GB" dirty="0"/>
              <a:t>",    </a:t>
            </a:r>
            <a:endParaRPr lang="en-GB" dirty="0" smtClean="0"/>
          </a:p>
          <a:p>
            <a:r>
              <a:rPr lang="en-GB" dirty="0"/>
              <a:t> </a:t>
            </a:r>
            <a:r>
              <a:rPr lang="en-GB" dirty="0" smtClean="0"/>
              <a:t>      "</a:t>
            </a:r>
            <a:r>
              <a:rPr lang="en-GB" dirty="0" err="1"/>
              <a:t>autorun</a:t>
            </a:r>
            <a:r>
              <a:rPr lang="en-GB" dirty="0"/>
              <a:t>": "node ./hello.js",     </a:t>
            </a:r>
            <a:endParaRPr lang="en-GB" dirty="0" smtClean="0"/>
          </a:p>
          <a:p>
            <a:r>
              <a:rPr lang="en-GB" dirty="0"/>
              <a:t> </a:t>
            </a:r>
            <a:r>
              <a:rPr lang="en-GB" dirty="0" smtClean="0"/>
              <a:t>     "</a:t>
            </a:r>
            <a:r>
              <a:rPr lang="en-GB" dirty="0" err="1"/>
              <a:t>start:watch</a:t>
            </a:r>
            <a:r>
              <a:rPr lang="en-GB" dirty="0"/>
              <a:t>": "./</a:t>
            </a:r>
            <a:r>
              <a:rPr lang="en-GB" dirty="0" err="1"/>
              <a:t>node_modules</a:t>
            </a:r>
            <a:r>
              <a:rPr lang="en-GB" dirty="0"/>
              <a:t>/.bin/</a:t>
            </a:r>
            <a:r>
              <a:rPr lang="en-GB" dirty="0" err="1"/>
              <a:t>nodemon</a:t>
            </a:r>
            <a:r>
              <a:rPr lang="en-GB" dirty="0"/>
              <a:t> --</a:t>
            </a:r>
            <a:r>
              <a:rPr lang="en-GB" dirty="0" err="1"/>
              <a:t>ext</a:t>
            </a:r>
            <a:r>
              <a:rPr lang="en-GB" dirty="0"/>
              <a:t> </a:t>
            </a:r>
            <a:r>
              <a:rPr lang="en-GB" dirty="0" err="1"/>
              <a:t>ts,tsx</a:t>
            </a:r>
            <a:r>
              <a:rPr lang="en-GB" dirty="0"/>
              <a:t> --exec run-s build </a:t>
            </a:r>
            <a:r>
              <a:rPr lang="en-GB" dirty="0" err="1"/>
              <a:t>autorun</a:t>
            </a:r>
            <a:r>
              <a:rPr lang="en-GB" dirty="0"/>
              <a:t>"</a:t>
            </a:r>
            <a:r>
              <a:rPr lang="en-GB" dirty="0" smtClean="0"/>
              <a:t/>
            </a:r>
            <a:br>
              <a:rPr lang="en-GB" dirty="0" smtClean="0"/>
            </a:br>
            <a:r>
              <a:rPr lang="en-GB" dirty="0" smtClean="0"/>
              <a:t>    },</a:t>
            </a:r>
            <a:endParaRPr lang="en-GB" dirty="0"/>
          </a:p>
          <a:p>
            <a:r>
              <a:rPr lang="en-GB" dirty="0">
                <a:solidFill>
                  <a:schemeClr val="bg1">
                    <a:lumMod val="50000"/>
                  </a:schemeClr>
                </a:solidFill>
              </a:rPr>
              <a:t>    </a:t>
            </a:r>
            <a:r>
              <a:rPr lang="en-GB" dirty="0" smtClean="0">
                <a:solidFill>
                  <a:schemeClr val="bg1">
                    <a:lumMod val="50000"/>
                  </a:schemeClr>
                </a:solidFill>
              </a:rPr>
              <a:t>……..</a:t>
            </a:r>
            <a:endParaRPr lang="en-GB" dirty="0">
              <a:solidFill>
                <a:schemeClr val="bg1">
                  <a:lumMod val="50000"/>
                </a:schemeClr>
              </a:solidFill>
            </a:endParaRPr>
          </a:p>
          <a:p>
            <a:r>
              <a:rPr lang="en-GB" dirty="0">
                <a:solidFill>
                  <a:schemeClr val="bg1">
                    <a:lumMod val="50000"/>
                  </a:schemeClr>
                </a:solidFill>
              </a:rPr>
              <a:t>}</a:t>
            </a:r>
          </a:p>
        </p:txBody>
      </p:sp>
      <p:sp>
        <p:nvSpPr>
          <p:cNvPr id="7" name="TextBox 6"/>
          <p:cNvSpPr txBox="1"/>
          <p:nvPr/>
        </p:nvSpPr>
        <p:spPr>
          <a:xfrm>
            <a:off x="899961" y="6203090"/>
            <a:ext cx="6723247"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a:t>
            </a:r>
            <a:r>
              <a:rPr lang="en-GB" dirty="0" smtClean="0">
                <a:solidFill>
                  <a:schemeClr val="accent1">
                    <a:lumMod val="50000"/>
                  </a:schemeClr>
                </a:solidFill>
              </a:rPr>
              <a:t>run </a:t>
            </a:r>
            <a:r>
              <a:rPr lang="en-GB" dirty="0" err="1" smtClean="0">
                <a:solidFill>
                  <a:schemeClr val="accent1">
                    <a:lumMod val="50000"/>
                  </a:schemeClr>
                </a:solidFill>
              </a:rPr>
              <a:t>start:watch</a:t>
            </a:r>
            <a:endParaRPr lang="en-GB" dirty="0">
              <a:solidFill>
                <a:schemeClr val="accent1">
                  <a:lumMod val="50000"/>
                </a:schemeClr>
              </a:solidFill>
            </a:endParaRPr>
          </a:p>
        </p:txBody>
      </p:sp>
      <p:sp>
        <p:nvSpPr>
          <p:cNvPr id="8" name="TextBox 7"/>
          <p:cNvSpPr txBox="1"/>
          <p:nvPr/>
        </p:nvSpPr>
        <p:spPr>
          <a:xfrm>
            <a:off x="5375710" y="6203090"/>
            <a:ext cx="2089033" cy="369332"/>
          </a:xfrm>
          <a:prstGeom prst="rect">
            <a:avLst/>
          </a:prstGeom>
          <a:noFill/>
        </p:spPr>
        <p:txBody>
          <a:bodyPr wrap="none" rtlCol="0">
            <a:spAutoFit/>
          </a:bodyPr>
          <a:lstStyle/>
          <a:p>
            <a:r>
              <a:rPr lang="en-GB" dirty="0" smtClean="0">
                <a:solidFill>
                  <a:srgbClr val="FF0000"/>
                </a:solidFill>
              </a:rPr>
              <a:t>&lt;Ctrl&gt;+&lt;C&gt; to end</a:t>
            </a:r>
            <a:endParaRPr lang="en-GB" dirty="0">
              <a:solidFill>
                <a:srgbClr val="FF0000"/>
              </a:solidFill>
            </a:endParaRPr>
          </a:p>
        </p:txBody>
      </p:sp>
    </p:spTree>
    <p:extLst>
      <p:ext uri="{BB962C8B-B14F-4D97-AF65-F5344CB8AC3E}">
        <p14:creationId xmlns:p14="http://schemas.microsoft.com/office/powerpoint/2010/main" val="2005552251"/>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798896"/>
            <a:ext cx="7029450" cy="365760"/>
          </a:xfrm>
        </p:spPr>
        <p:txBody>
          <a:bodyPr/>
          <a:lstStyle/>
          <a:p>
            <a:r>
              <a:rPr lang="en-GB" dirty="0" smtClean="0"/>
              <a:t>Create a new Node.js and </a:t>
            </a:r>
            <a:r>
              <a:rPr lang="en-GB" dirty="0" err="1" smtClean="0"/>
              <a:t>TypeScript</a:t>
            </a:r>
            <a:r>
              <a:rPr lang="en-GB" dirty="0" smtClean="0"/>
              <a:t> project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03734" y="1360362"/>
            <a:ext cx="4604085" cy="3970318"/>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a:t>
            </a:r>
            <a:r>
              <a:rPr lang="en-GB" dirty="0" err="1" smtClean="0">
                <a:solidFill>
                  <a:schemeClr val="accent1">
                    <a:lumMod val="50000"/>
                  </a:schemeClr>
                </a:solidFill>
              </a:rPr>
              <a:t>init</a:t>
            </a:r>
            <a:endParaRPr lang="en-GB" dirty="0" smtClean="0">
              <a:solidFill>
                <a:schemeClr val="accent1">
                  <a:lumMod val="50000"/>
                </a:schemeClr>
              </a:solidFill>
            </a:endParaRPr>
          </a:p>
          <a:p>
            <a:r>
              <a:rPr lang="en-GB" dirty="0" smtClean="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smtClean="0">
                <a:solidFill>
                  <a:schemeClr val="accent1">
                    <a:lumMod val="50000"/>
                  </a:schemeClr>
                </a:solidFill>
              </a:rPr>
              <a:t>typescript</a:t>
            </a:r>
            <a:r>
              <a:rPr lang="en-GB" dirty="0">
                <a:solidFill>
                  <a:schemeClr val="accent1">
                    <a:lumMod val="50000"/>
                  </a:schemeClr>
                </a:solidFill>
              </a:rPr>
              <a:t/>
            </a:r>
            <a:br>
              <a:rPr lang="en-GB" dirty="0">
                <a:solidFill>
                  <a:schemeClr val="accent1">
                    <a:lumMod val="50000"/>
                  </a:schemeClr>
                </a:solidFill>
              </a:rPr>
            </a:br>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tsc</a:t>
            </a:r>
            <a:r>
              <a:rPr lang="en-GB" dirty="0">
                <a:solidFill>
                  <a:schemeClr val="accent1">
                    <a:lumMod val="50000"/>
                  </a:schemeClr>
                </a:solidFill>
              </a:rPr>
              <a:t> </a:t>
            </a:r>
            <a:r>
              <a:rPr lang="en-GB" dirty="0" smtClean="0">
                <a:solidFill>
                  <a:schemeClr val="accent1">
                    <a:lumMod val="50000"/>
                  </a:schemeClr>
                </a:solidFill>
              </a:rPr>
              <a:t>--</a:t>
            </a:r>
            <a:r>
              <a:rPr lang="en-GB" dirty="0" err="1" smtClean="0">
                <a:solidFill>
                  <a:schemeClr val="accent1">
                    <a:lumMod val="50000"/>
                  </a:schemeClr>
                </a:solidFill>
              </a:rPr>
              <a:t>init</a:t>
            </a:r>
            <a:endParaRPr lang="en-GB" dirty="0" smtClean="0">
              <a:solidFill>
                <a:schemeClr val="accent1">
                  <a:lumMod val="50000"/>
                </a:schemeClr>
              </a:solidFill>
            </a:endParaRPr>
          </a:p>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err="1" smtClean="0">
                <a:solidFill>
                  <a:schemeClr val="accent1">
                    <a:lumMod val="50000"/>
                  </a:schemeClr>
                </a:solidFill>
              </a:rPr>
              <a:t>ts</a:t>
            </a:r>
            <a:r>
              <a:rPr lang="en-GB" dirty="0" smtClean="0">
                <a:solidFill>
                  <a:schemeClr val="accent1">
                    <a:lumMod val="50000"/>
                  </a:schemeClr>
                </a:solidFill>
              </a:rPr>
              <a:t>-node</a:t>
            </a:r>
          </a:p>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a:t>
            </a:r>
            <a:r>
              <a:rPr lang="en-GB" dirty="0" smtClean="0">
                <a:solidFill>
                  <a:schemeClr val="accent1">
                    <a:lumMod val="50000"/>
                  </a:schemeClr>
                </a:solidFill>
              </a:rPr>
              <a:t>save-dev @types/node</a:t>
            </a:r>
            <a:br>
              <a:rPr lang="en-GB" dirty="0" smtClean="0">
                <a:solidFill>
                  <a:schemeClr val="accent1">
                    <a:lumMod val="50000"/>
                  </a:schemeClr>
                </a:solidFill>
              </a:rPr>
            </a:br>
            <a:r>
              <a:rPr lang="en-GB" dirty="0" smtClean="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a:t>
            </a:r>
            <a:r>
              <a:rPr lang="en-GB" dirty="0" smtClean="0">
                <a:solidFill>
                  <a:schemeClr val="accent1">
                    <a:lumMod val="50000"/>
                  </a:schemeClr>
                </a:solidFill>
              </a:rPr>
              <a:t>--save-dev </a:t>
            </a:r>
            <a:r>
              <a:rPr lang="en-GB" dirty="0" err="1" smtClean="0">
                <a:solidFill>
                  <a:schemeClr val="accent1">
                    <a:lumMod val="50000"/>
                  </a:schemeClr>
                </a:solidFill>
              </a:rPr>
              <a:t>nodemon</a:t>
            </a:r>
            <a:r>
              <a:rPr lang="en-GB" dirty="0">
                <a:solidFill>
                  <a:schemeClr val="accent1">
                    <a:lumMod val="50000"/>
                  </a:schemeClr>
                </a:solidFill>
              </a:rPr>
              <a:t/>
            </a:r>
            <a:br>
              <a:rPr lang="en-GB" dirty="0">
                <a:solidFill>
                  <a:schemeClr val="accent1">
                    <a:lumMod val="50000"/>
                  </a:schemeClr>
                </a:solidFill>
              </a:rPr>
            </a:br>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a:t>
            </a:r>
            <a:r>
              <a:rPr lang="en-GB" dirty="0">
                <a:solidFill>
                  <a:schemeClr val="accent1">
                    <a:lumMod val="50000"/>
                  </a:schemeClr>
                </a:solidFill>
              </a:rPr>
              <a:t>install --</a:t>
            </a:r>
            <a:r>
              <a:rPr lang="en-GB" dirty="0" smtClean="0">
                <a:solidFill>
                  <a:schemeClr val="accent1">
                    <a:lumMod val="50000"/>
                  </a:schemeClr>
                </a:solidFill>
              </a:rPr>
              <a:t>save-dev </a:t>
            </a:r>
            <a:r>
              <a:rPr lang="en-GB" dirty="0" err="1" smtClean="0">
                <a:solidFill>
                  <a:schemeClr val="accent1">
                    <a:lumMod val="50000"/>
                  </a:schemeClr>
                </a:solidFill>
              </a:rPr>
              <a:t>npm</a:t>
            </a:r>
            <a:r>
              <a:rPr lang="en-GB" dirty="0" smtClean="0">
                <a:solidFill>
                  <a:schemeClr val="accent1">
                    <a:lumMod val="50000"/>
                  </a:schemeClr>
                </a:solidFill>
              </a:rPr>
              <a:t>-run-all</a:t>
            </a:r>
            <a:r>
              <a:rPr lang="en-GB" dirty="0">
                <a:solidFill>
                  <a:schemeClr val="accent1">
                    <a:lumMod val="50000"/>
                  </a:schemeClr>
                </a:solidFill>
              </a:rPr>
              <a:t/>
            </a:r>
            <a:br>
              <a:rPr lang="en-GB" dirty="0">
                <a:solidFill>
                  <a:schemeClr val="accent1">
                    <a:lumMod val="50000"/>
                  </a:schemeClr>
                </a:solidFill>
              </a:rPr>
            </a:b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formidable</a:t>
            </a:r>
            <a:br>
              <a:rPr lang="en-GB" dirty="0">
                <a:solidFill>
                  <a:schemeClr val="accent1">
                    <a:lumMod val="50000"/>
                  </a:schemeClr>
                </a:solidFill>
              </a:rPr>
            </a:br>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install --save-dev </a:t>
            </a:r>
            <a:r>
              <a:rPr lang="en-GB" dirty="0">
                <a:solidFill>
                  <a:schemeClr val="accent1">
                    <a:lumMod val="50000"/>
                  </a:schemeClr>
                </a:solidFill>
              </a:rPr>
              <a:t>@types/formidable</a:t>
            </a:r>
            <a:endParaRPr lang="en-GB" dirty="0" smtClean="0">
              <a:solidFill>
                <a:schemeClr val="accent1">
                  <a:lumMod val="50000"/>
                </a:schemeClr>
              </a:solidFill>
            </a:endParaRPr>
          </a:p>
          <a:p>
            <a:endParaRPr lang="en-GB" dirty="0" smtClean="0">
              <a:solidFill>
                <a:schemeClr val="accent1">
                  <a:lumMod val="50000"/>
                </a:schemeClr>
              </a:solidFill>
            </a:endParaRPr>
          </a:p>
          <a:p>
            <a:r>
              <a:rPr lang="en-GB" u="sng" dirty="0" smtClean="0">
                <a:solidFill>
                  <a:schemeClr val="bg1"/>
                </a:solidFill>
              </a:rPr>
              <a:t>Edit the </a:t>
            </a:r>
            <a:r>
              <a:rPr lang="en-GB" u="sng" dirty="0" err="1" smtClean="0">
                <a:solidFill>
                  <a:schemeClr val="bg1"/>
                </a:solidFill>
              </a:rPr>
              <a:t>tsconfig.json</a:t>
            </a:r>
            <a:r>
              <a:rPr lang="en-GB" u="sng" dirty="0" smtClean="0">
                <a:solidFill>
                  <a:schemeClr val="bg1"/>
                </a:solidFill>
              </a:rPr>
              <a:t> file</a:t>
            </a:r>
          </a:p>
          <a:p>
            <a:endParaRPr lang="en-GB" u="sng" dirty="0">
              <a:solidFill>
                <a:schemeClr val="bg1"/>
              </a:solidFill>
            </a:endParaRPr>
          </a:p>
          <a:p>
            <a:r>
              <a:rPr lang="en-GB" u="sng" dirty="0" smtClean="0">
                <a:solidFill>
                  <a:schemeClr val="bg1"/>
                </a:solidFill>
              </a:rPr>
              <a:t>Edit the </a:t>
            </a:r>
            <a:r>
              <a:rPr lang="en-GB" u="sng" dirty="0" err="1" smtClean="0">
                <a:solidFill>
                  <a:schemeClr val="bg1"/>
                </a:solidFill>
              </a:rPr>
              <a:t>package.json</a:t>
            </a:r>
            <a:r>
              <a:rPr lang="en-GB" u="sng" dirty="0" smtClean="0">
                <a:solidFill>
                  <a:schemeClr val="bg1"/>
                </a:solidFill>
              </a:rPr>
              <a:t> file</a:t>
            </a:r>
            <a:endParaRPr lang="en-GB" u="sng" dirty="0">
              <a:solidFill>
                <a:schemeClr val="bg1"/>
              </a:solidFill>
            </a:endParaRPr>
          </a:p>
          <a:p>
            <a:endParaRPr lang="en-GB" dirty="0" smtClean="0">
              <a:solidFill>
                <a:schemeClr val="accent1">
                  <a:lumMod val="50000"/>
                </a:schemeClr>
              </a:solidFill>
            </a:endParaRPr>
          </a:p>
        </p:txBody>
      </p:sp>
      <p:sp>
        <p:nvSpPr>
          <p:cNvPr id="8" name="TextBox 7"/>
          <p:cNvSpPr txBox="1"/>
          <p:nvPr/>
        </p:nvSpPr>
        <p:spPr>
          <a:xfrm>
            <a:off x="143741" y="6278875"/>
            <a:ext cx="6224781" cy="369332"/>
          </a:xfrm>
          <a:prstGeom prst="rect">
            <a:avLst/>
          </a:prstGeom>
          <a:noFill/>
        </p:spPr>
        <p:txBody>
          <a:bodyPr wrap="none" rtlCol="0">
            <a:spAutoFit/>
          </a:bodyPr>
          <a:lstStyle/>
          <a:p>
            <a:r>
              <a:rPr lang="en-GB" dirty="0" smtClean="0"/>
              <a:t>See next slides for answer: </a:t>
            </a:r>
            <a:r>
              <a:rPr lang="en-GB" dirty="0" err="1" smtClean="0"/>
              <a:t>tsconfig.json</a:t>
            </a:r>
            <a:r>
              <a:rPr lang="en-GB" dirty="0" smtClean="0"/>
              <a:t> and </a:t>
            </a:r>
            <a:r>
              <a:rPr lang="en-GB" dirty="0" err="1" smtClean="0"/>
              <a:t>package.json</a:t>
            </a:r>
            <a:endParaRPr lang="en-GB" dirty="0"/>
          </a:p>
        </p:txBody>
      </p:sp>
      <p:sp>
        <p:nvSpPr>
          <p:cNvPr id="9" name="Content Placeholder 2"/>
          <p:cNvSpPr txBox="1">
            <a:spLocks/>
          </p:cNvSpPr>
          <p:nvPr/>
        </p:nvSpPr>
        <p:spPr bwMode="auto">
          <a:xfrm>
            <a:off x="4889634" y="1360362"/>
            <a:ext cx="4054341" cy="4478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The output directory for JS files should be ./</a:t>
            </a:r>
            <a:r>
              <a:rPr lang="en-GB" dirty="0" err="1" smtClean="0"/>
              <a:t>dist</a:t>
            </a:r>
            <a:endParaRPr lang="en-GB" dirty="0" smtClean="0"/>
          </a:p>
          <a:p>
            <a:r>
              <a:rPr lang="en-GB" dirty="0" smtClean="0"/>
              <a:t>Include all </a:t>
            </a:r>
            <a:r>
              <a:rPr lang="en-GB" dirty="0" err="1" smtClean="0"/>
              <a:t>TypeScript</a:t>
            </a:r>
            <a:r>
              <a:rPr lang="en-GB" dirty="0" smtClean="0"/>
              <a:t> files in current and subdirectories but exclude ./</a:t>
            </a:r>
            <a:r>
              <a:rPr lang="en-GB" dirty="0" err="1" smtClean="0"/>
              <a:t>node_modules</a:t>
            </a:r>
            <a:r>
              <a:rPr lang="en-GB" dirty="0" smtClean="0"/>
              <a:t> directory</a:t>
            </a:r>
          </a:p>
          <a:p>
            <a:endParaRPr lang="en-GB" dirty="0" smtClean="0"/>
          </a:p>
          <a:p>
            <a:r>
              <a:rPr lang="en-GB" dirty="0" smtClean="0"/>
              <a:t>Add scripts to </a:t>
            </a:r>
            <a:r>
              <a:rPr lang="en-GB" dirty="0" err="1" smtClean="0"/>
              <a:t>package.json</a:t>
            </a:r>
            <a:r>
              <a:rPr lang="en-GB" dirty="0" smtClean="0"/>
              <a:t> that:</a:t>
            </a:r>
          </a:p>
          <a:p>
            <a:pPr lvl="1"/>
            <a:r>
              <a:rPr lang="en-GB" dirty="0" smtClean="0"/>
              <a:t>Build .</a:t>
            </a:r>
            <a:r>
              <a:rPr lang="en-GB" dirty="0" err="1" smtClean="0"/>
              <a:t>ts</a:t>
            </a:r>
            <a:r>
              <a:rPr lang="en-GB" dirty="0" smtClean="0"/>
              <a:t> files</a:t>
            </a:r>
          </a:p>
          <a:p>
            <a:pPr lvl="1"/>
            <a:r>
              <a:rPr lang="en-GB" dirty="0" smtClean="0"/>
              <a:t>Watch and build .</a:t>
            </a:r>
            <a:r>
              <a:rPr lang="en-GB" dirty="0" err="1" smtClean="0"/>
              <a:t>ts</a:t>
            </a:r>
            <a:r>
              <a:rPr lang="en-GB" dirty="0" smtClean="0"/>
              <a:t> files</a:t>
            </a:r>
          </a:p>
          <a:p>
            <a:pPr lvl="1"/>
            <a:r>
              <a:rPr lang="en-GB" dirty="0" err="1" smtClean="0"/>
              <a:t>Autorun</a:t>
            </a:r>
            <a:r>
              <a:rPr lang="en-GB" dirty="0" smtClean="0"/>
              <a:t> the “</a:t>
            </a:r>
            <a:r>
              <a:rPr lang="en-GB" dirty="0" err="1" smtClean="0"/>
              <a:t>main.ts</a:t>
            </a:r>
            <a:r>
              <a:rPr lang="en-GB" dirty="0" smtClean="0"/>
              <a:t>” file (</a:t>
            </a:r>
            <a:r>
              <a:rPr lang="en-GB" dirty="0" smtClean="0">
                <a:solidFill>
                  <a:srgbClr val="FF0000"/>
                </a:solidFill>
              </a:rPr>
              <a:t>lets call this </a:t>
            </a:r>
            <a:r>
              <a:rPr lang="en-GB" dirty="0" err="1" smtClean="0">
                <a:solidFill>
                  <a:srgbClr val="FF0000"/>
                </a:solidFill>
              </a:rPr>
              <a:t>server.ts</a:t>
            </a:r>
            <a:r>
              <a:rPr lang="en-GB" dirty="0" smtClean="0"/>
              <a:t>)</a:t>
            </a:r>
          </a:p>
          <a:p>
            <a:pPr lvl="1"/>
            <a:r>
              <a:rPr lang="en-GB" dirty="0" smtClean="0"/>
              <a:t>Start app and watch for file changes</a:t>
            </a:r>
          </a:p>
          <a:p>
            <a:pPr lvl="1"/>
            <a:endParaRPr lang="en-GB" dirty="0"/>
          </a:p>
        </p:txBody>
      </p:sp>
      <p:sp>
        <p:nvSpPr>
          <p:cNvPr id="6" name="TextBox 5"/>
          <p:cNvSpPr txBox="1"/>
          <p:nvPr/>
        </p:nvSpPr>
        <p:spPr>
          <a:xfrm>
            <a:off x="6179420" y="147045"/>
            <a:ext cx="2890600" cy="369332"/>
          </a:xfrm>
          <a:prstGeom prst="rect">
            <a:avLst/>
          </a:prstGeom>
          <a:noFill/>
        </p:spPr>
        <p:txBody>
          <a:bodyPr wrap="none" rtlCol="0">
            <a:spAutoFit/>
          </a:bodyPr>
          <a:lstStyle/>
          <a:p>
            <a:r>
              <a:rPr lang="en-GB" dirty="0" smtClean="0">
                <a:solidFill>
                  <a:srgbClr val="FF0000"/>
                </a:solidFill>
              </a:rPr>
              <a:t>Copy </a:t>
            </a:r>
            <a:r>
              <a:rPr lang="en-GB" dirty="0" err="1" smtClean="0">
                <a:solidFill>
                  <a:srgbClr val="FF0000"/>
                </a:solidFill>
              </a:rPr>
              <a:t>hello.ts</a:t>
            </a:r>
            <a:r>
              <a:rPr lang="en-GB" dirty="0" smtClean="0">
                <a:solidFill>
                  <a:srgbClr val="FF0000"/>
                </a:solidFill>
              </a:rPr>
              <a:t> into </a:t>
            </a:r>
            <a:r>
              <a:rPr lang="en-GB" dirty="0" err="1" smtClean="0">
                <a:solidFill>
                  <a:srgbClr val="FF0000"/>
                </a:solidFill>
              </a:rPr>
              <a:t>server.ts</a:t>
            </a:r>
            <a:endParaRPr lang="en-GB" dirty="0">
              <a:solidFill>
                <a:srgbClr val="FF0000"/>
              </a:solidFill>
            </a:endParaRPr>
          </a:p>
        </p:txBody>
      </p:sp>
      <p:cxnSp>
        <p:nvCxnSpPr>
          <p:cNvPr id="10" name="Elbow Connector 9"/>
          <p:cNvCxnSpPr/>
          <p:nvPr/>
        </p:nvCxnSpPr>
        <p:spPr bwMode="auto">
          <a:xfrm rot="5400000" flipH="1" flipV="1">
            <a:off x="5905555" y="2420528"/>
            <a:ext cx="4957010" cy="1148707"/>
          </a:xfrm>
          <a:prstGeom prst="bentConnector3">
            <a:avLst>
              <a:gd name="adj1" fmla="val -194"/>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055968942"/>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341079" y="1828148"/>
            <a:ext cx="2409634" cy="3139321"/>
          </a:xfrm>
          <a:prstGeom prst="rect">
            <a:avLst/>
          </a:prstGeom>
          <a:noFill/>
          <a:ln w="19050">
            <a:solidFill>
              <a:schemeClr val="tx1"/>
            </a:solidFill>
          </a:ln>
        </p:spPr>
        <p:txBody>
          <a:bodyPr wrap="none" rtlCol="0">
            <a:spAutoFit/>
          </a:bodyPr>
          <a:lstStyle/>
          <a:p>
            <a:r>
              <a:rPr lang="en-GB" dirty="0"/>
              <a:t>{</a:t>
            </a:r>
          </a:p>
          <a:p>
            <a:r>
              <a:rPr lang="en-GB" dirty="0"/>
              <a:t>  "</a:t>
            </a:r>
            <a:r>
              <a:rPr lang="en-GB" dirty="0" err="1"/>
              <a:t>compilerOptions</a:t>
            </a:r>
            <a:r>
              <a:rPr lang="en-GB" dirty="0"/>
              <a:t>": </a:t>
            </a:r>
            <a:r>
              <a:rPr lang="en-GB" dirty="0" smtClean="0"/>
              <a:t>{</a:t>
            </a:r>
            <a:br>
              <a:rPr lang="en-GB" dirty="0" smtClean="0"/>
            </a:br>
            <a:r>
              <a:rPr lang="en-GB" dirty="0" smtClean="0"/>
              <a:t>      ….</a:t>
            </a:r>
            <a:endParaRPr lang="en-GB" dirty="0"/>
          </a:p>
          <a:p>
            <a:r>
              <a:rPr lang="en-GB" dirty="0"/>
              <a:t>  </a:t>
            </a:r>
            <a:r>
              <a:rPr lang="en-GB" dirty="0" smtClean="0"/>
              <a:t>    "</a:t>
            </a:r>
            <a:r>
              <a:rPr lang="en-GB" dirty="0" err="1" smtClean="0"/>
              <a:t>outDir</a:t>
            </a:r>
            <a:r>
              <a:rPr lang="en-GB" dirty="0" smtClean="0"/>
              <a:t>": "./</a:t>
            </a:r>
            <a:r>
              <a:rPr lang="en-GB" dirty="0" err="1" smtClean="0">
                <a:solidFill>
                  <a:schemeClr val="bg2">
                    <a:lumMod val="50000"/>
                  </a:schemeClr>
                </a:solidFill>
              </a:rPr>
              <a:t>dist</a:t>
            </a:r>
            <a:r>
              <a:rPr lang="en-GB" dirty="0" smtClean="0"/>
              <a:t>",   </a:t>
            </a:r>
            <a:br>
              <a:rPr lang="en-GB" dirty="0" smtClean="0"/>
            </a:br>
            <a:r>
              <a:rPr lang="en-GB" dirty="0" smtClean="0"/>
              <a:t>       ….. </a:t>
            </a:r>
          </a:p>
          <a:p>
            <a:r>
              <a:rPr lang="en-GB" dirty="0" smtClean="0"/>
              <a:t>  </a:t>
            </a:r>
            <a:r>
              <a:rPr lang="en-GB" dirty="0"/>
              <a:t>},</a:t>
            </a:r>
          </a:p>
          <a:p>
            <a:r>
              <a:rPr lang="en-GB" dirty="0"/>
              <a:t>  "include": </a:t>
            </a:r>
            <a:r>
              <a:rPr lang="en-GB" dirty="0" smtClean="0"/>
              <a:t>["./**/*"],</a:t>
            </a:r>
            <a:endParaRPr lang="en-GB" dirty="0"/>
          </a:p>
          <a:p>
            <a:r>
              <a:rPr lang="en-GB" dirty="0"/>
              <a:t>  "exclude": [</a:t>
            </a:r>
          </a:p>
          <a:p>
            <a:r>
              <a:rPr lang="en-GB" dirty="0"/>
              <a:t>    </a:t>
            </a:r>
            <a:r>
              <a:rPr lang="en-GB" dirty="0" smtClean="0"/>
              <a:t>“./</a:t>
            </a:r>
            <a:r>
              <a:rPr lang="en-GB" dirty="0" err="1" smtClean="0"/>
              <a:t>node_modules</a:t>
            </a:r>
            <a:r>
              <a:rPr lang="en-GB" dirty="0"/>
              <a:t>"</a:t>
            </a:r>
          </a:p>
          <a:p>
            <a:r>
              <a:rPr lang="en-GB" dirty="0"/>
              <a:t>  ]</a:t>
            </a:r>
          </a:p>
          <a:p>
            <a:r>
              <a:rPr lang="en-GB" dirty="0"/>
              <a:t>}</a:t>
            </a:r>
          </a:p>
        </p:txBody>
      </p:sp>
      <p:sp>
        <p:nvSpPr>
          <p:cNvPr id="6" name="TextBox 5"/>
          <p:cNvSpPr txBox="1"/>
          <p:nvPr/>
        </p:nvSpPr>
        <p:spPr>
          <a:xfrm>
            <a:off x="2245060" y="1444342"/>
            <a:ext cx="1667957" cy="369332"/>
          </a:xfrm>
          <a:prstGeom prst="rect">
            <a:avLst/>
          </a:prstGeom>
          <a:noFill/>
        </p:spPr>
        <p:txBody>
          <a:bodyPr wrap="none" rtlCol="0">
            <a:spAutoFit/>
          </a:bodyPr>
          <a:lstStyle/>
          <a:p>
            <a:r>
              <a:rPr lang="en-GB" b="1" u="sng" dirty="0" err="1" smtClean="0"/>
              <a:t>tsconfig.json</a:t>
            </a:r>
            <a:endParaRPr lang="en-GB" b="1" u="sng" dirty="0"/>
          </a:p>
        </p:txBody>
      </p:sp>
    </p:spTree>
    <p:extLst>
      <p:ext uri="{BB962C8B-B14F-4D97-AF65-F5344CB8AC3E}">
        <p14:creationId xmlns:p14="http://schemas.microsoft.com/office/powerpoint/2010/main" val="1704527351"/>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94058" y="539011"/>
            <a:ext cx="7033963" cy="5909310"/>
          </a:xfrm>
          <a:prstGeom prst="rect">
            <a:avLst/>
          </a:prstGeom>
          <a:noFill/>
        </p:spPr>
        <p:txBody>
          <a:bodyPr wrap="square" rtlCol="0">
            <a:spAutoFit/>
          </a:bodyPr>
          <a:lstStyle/>
          <a:p>
            <a:r>
              <a:rPr lang="en-GB" dirty="0" smtClean="0"/>
              <a:t>{</a:t>
            </a:r>
            <a:br>
              <a:rPr lang="en-GB" dirty="0" smtClean="0"/>
            </a:br>
            <a:r>
              <a:rPr lang="en-GB" dirty="0" smtClean="0"/>
              <a:t>  </a:t>
            </a:r>
            <a:r>
              <a:rPr lang="en-GB" dirty="0"/>
              <a:t>"name": "</a:t>
            </a:r>
            <a:r>
              <a:rPr lang="en-GB" dirty="0" err="1"/>
              <a:t>nodewebserver</a:t>
            </a:r>
            <a:r>
              <a:rPr lang="en-GB" dirty="0" smtClean="0"/>
              <a:t>",</a:t>
            </a:r>
            <a:br>
              <a:rPr lang="en-GB" dirty="0" smtClean="0"/>
            </a:br>
            <a:r>
              <a:rPr lang="en-GB" dirty="0" smtClean="0"/>
              <a:t>  </a:t>
            </a:r>
            <a:r>
              <a:rPr lang="en-GB" dirty="0"/>
              <a:t>"version": "1.0.0</a:t>
            </a:r>
            <a:r>
              <a:rPr lang="en-GB" dirty="0" smtClean="0"/>
              <a:t>",</a:t>
            </a:r>
            <a:br>
              <a:rPr lang="en-GB" dirty="0" smtClean="0"/>
            </a:br>
            <a:r>
              <a:rPr lang="en-GB" dirty="0" smtClean="0"/>
              <a:t>  </a:t>
            </a:r>
            <a:r>
              <a:rPr lang="en-GB" dirty="0"/>
              <a:t>"description": "A simple node.js webserver implementation</a:t>
            </a:r>
            <a:r>
              <a:rPr lang="en-GB" dirty="0" smtClean="0"/>
              <a:t>",</a:t>
            </a:r>
            <a:br>
              <a:rPr lang="en-GB" dirty="0" smtClean="0"/>
            </a:br>
            <a:r>
              <a:rPr lang="en-GB" dirty="0" smtClean="0"/>
              <a:t>  </a:t>
            </a:r>
            <a:r>
              <a:rPr lang="en-GB" dirty="0"/>
              <a:t>"main": </a:t>
            </a:r>
            <a:r>
              <a:rPr lang="en-GB" dirty="0" smtClean="0"/>
              <a:t>“./</a:t>
            </a:r>
            <a:r>
              <a:rPr lang="en-GB" dirty="0" err="1" smtClean="0"/>
              <a:t>dist</a:t>
            </a:r>
            <a:r>
              <a:rPr lang="en-GB" dirty="0" smtClean="0"/>
              <a:t>/server.js",</a:t>
            </a:r>
            <a:br>
              <a:rPr lang="en-GB" dirty="0" smtClean="0"/>
            </a:br>
            <a:r>
              <a:rPr lang="en-GB" dirty="0" smtClean="0"/>
              <a:t>  </a:t>
            </a:r>
            <a:r>
              <a:rPr lang="en-GB" dirty="0"/>
              <a:t>"scripts": </a:t>
            </a:r>
            <a:r>
              <a:rPr lang="en-GB" dirty="0" smtClean="0"/>
              <a:t>{</a:t>
            </a:r>
            <a:br>
              <a:rPr lang="en-GB" dirty="0" smtClean="0"/>
            </a:br>
            <a:r>
              <a:rPr lang="en-GB" dirty="0" smtClean="0">
                <a:solidFill>
                  <a:srgbClr val="FF0000"/>
                </a:solidFill>
              </a:rPr>
              <a:t>    "</a:t>
            </a:r>
            <a:r>
              <a:rPr lang="en-GB" b="1" dirty="0">
                <a:solidFill>
                  <a:srgbClr val="FF0000"/>
                </a:solidFill>
              </a:rPr>
              <a:t>build</a:t>
            </a:r>
            <a:r>
              <a:rPr lang="en-GB" dirty="0">
                <a:solidFill>
                  <a:srgbClr val="FF0000"/>
                </a:solidFill>
              </a:rPr>
              <a:t>": </a:t>
            </a:r>
            <a:r>
              <a:rPr lang="en-GB" dirty="0" smtClean="0">
                <a:solidFill>
                  <a:srgbClr val="FF0000"/>
                </a:solidFill>
              </a:rPr>
              <a:t>           "./</a:t>
            </a:r>
            <a:r>
              <a:rPr lang="en-GB" dirty="0" err="1">
                <a:solidFill>
                  <a:srgbClr val="FF0000"/>
                </a:solidFill>
              </a:rPr>
              <a:t>node_modules</a:t>
            </a:r>
            <a:r>
              <a:rPr lang="en-GB" dirty="0">
                <a:solidFill>
                  <a:srgbClr val="FF0000"/>
                </a:solidFill>
              </a:rPr>
              <a:t>/.</a:t>
            </a:r>
            <a:r>
              <a:rPr lang="en-GB" dirty="0" smtClean="0">
                <a:solidFill>
                  <a:srgbClr val="FF0000"/>
                </a:solidFill>
              </a:rPr>
              <a:t>bin/</a:t>
            </a:r>
            <a:r>
              <a:rPr lang="en-GB" dirty="0" err="1" smtClean="0">
                <a:solidFill>
                  <a:srgbClr val="FF0000"/>
                </a:solidFill>
              </a:rPr>
              <a:t>tsc</a:t>
            </a:r>
            <a:r>
              <a:rPr lang="en-GB" dirty="0">
                <a:solidFill>
                  <a:srgbClr val="FF0000"/>
                </a:solidFill>
              </a:rPr>
              <a:t>",</a:t>
            </a:r>
            <a:br>
              <a:rPr lang="en-GB" dirty="0">
                <a:solidFill>
                  <a:srgbClr val="FF0000"/>
                </a:solidFill>
              </a:rPr>
            </a:br>
            <a:r>
              <a:rPr lang="en-GB" dirty="0">
                <a:solidFill>
                  <a:srgbClr val="FF0000"/>
                </a:solidFill>
              </a:rPr>
              <a:t> </a:t>
            </a:r>
            <a:r>
              <a:rPr lang="en-GB" dirty="0" smtClean="0">
                <a:solidFill>
                  <a:srgbClr val="FF0000"/>
                </a:solidFill>
              </a:rPr>
              <a:t>   "</a:t>
            </a:r>
            <a:r>
              <a:rPr lang="en-GB" b="1" dirty="0" err="1">
                <a:solidFill>
                  <a:srgbClr val="FF0000"/>
                </a:solidFill>
              </a:rPr>
              <a:t>build:watch</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tsc</a:t>
            </a:r>
            <a:r>
              <a:rPr lang="en-GB" dirty="0">
                <a:solidFill>
                  <a:srgbClr val="FF0000"/>
                </a:solidFill>
              </a:rPr>
              <a:t> --watch",</a:t>
            </a:r>
            <a:br>
              <a:rPr lang="en-GB" dirty="0">
                <a:solidFill>
                  <a:srgbClr val="FF0000"/>
                </a:solidFill>
              </a:rPr>
            </a:br>
            <a:r>
              <a:rPr lang="en-GB" dirty="0" smtClean="0">
                <a:solidFill>
                  <a:srgbClr val="FF0000"/>
                </a:solidFill>
              </a:rPr>
              <a:t>    "</a:t>
            </a:r>
            <a:r>
              <a:rPr lang="en-GB" b="1" dirty="0" err="1" smtClean="0">
                <a:solidFill>
                  <a:srgbClr val="FF0000"/>
                </a:solidFill>
              </a:rPr>
              <a:t>autorun</a:t>
            </a:r>
            <a:r>
              <a:rPr lang="en-GB" dirty="0" smtClean="0">
                <a:solidFill>
                  <a:srgbClr val="FF0000"/>
                </a:solidFill>
              </a:rPr>
              <a:t>":        "</a:t>
            </a:r>
            <a:r>
              <a:rPr lang="en-GB" dirty="0">
                <a:solidFill>
                  <a:srgbClr val="FF0000"/>
                </a:solidFill>
              </a:rPr>
              <a:t>node ./</a:t>
            </a:r>
            <a:r>
              <a:rPr lang="en-GB" dirty="0" err="1">
                <a:solidFill>
                  <a:srgbClr val="FF0000"/>
                </a:solidFill>
              </a:rPr>
              <a:t>dist</a:t>
            </a:r>
            <a:r>
              <a:rPr lang="en-GB" dirty="0">
                <a:solidFill>
                  <a:srgbClr val="FF0000"/>
                </a:solidFill>
              </a:rPr>
              <a:t>/server.js",	</a:t>
            </a:r>
            <a:r>
              <a:rPr lang="en-GB" dirty="0" smtClean="0">
                <a:solidFill>
                  <a:srgbClr val="FF0000"/>
                </a:solidFill>
              </a:rPr>
              <a:t/>
            </a:r>
            <a:br>
              <a:rPr lang="en-GB" dirty="0" smtClean="0">
                <a:solidFill>
                  <a:srgbClr val="FF0000"/>
                </a:solidFill>
              </a:rPr>
            </a:br>
            <a:r>
              <a:rPr lang="en-GB" dirty="0" smtClean="0">
                <a:solidFill>
                  <a:srgbClr val="FF0000"/>
                </a:solidFill>
              </a:rPr>
              <a:t>    "</a:t>
            </a:r>
            <a:r>
              <a:rPr lang="en-GB" b="1" dirty="0" err="1" smtClean="0">
                <a:solidFill>
                  <a:srgbClr val="FF0000"/>
                </a:solidFill>
              </a:rPr>
              <a:t>start:watch</a:t>
            </a:r>
            <a:r>
              <a:rPr lang="en-GB" dirty="0" smtClean="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a:t>
            </a:r>
            <a:r>
              <a:rPr lang="en-GB" dirty="0" err="1">
                <a:solidFill>
                  <a:srgbClr val="FF0000"/>
                </a:solidFill>
              </a:rPr>
              <a:t>ext</a:t>
            </a:r>
            <a:r>
              <a:rPr lang="en-GB" dirty="0">
                <a:solidFill>
                  <a:srgbClr val="FF0000"/>
                </a:solidFill>
              </a:rPr>
              <a:t> </a:t>
            </a:r>
            <a:r>
              <a:rPr lang="en-GB" dirty="0" err="1">
                <a:solidFill>
                  <a:srgbClr val="FF0000"/>
                </a:solidFill>
              </a:rPr>
              <a:t>ts,tsx</a:t>
            </a:r>
            <a:r>
              <a:rPr lang="en-GB" dirty="0">
                <a:solidFill>
                  <a:srgbClr val="FF0000"/>
                </a:solidFill>
              </a:rPr>
              <a:t> </a:t>
            </a:r>
            <a:r>
              <a:rPr lang="en-GB" dirty="0" smtClean="0">
                <a:solidFill>
                  <a:srgbClr val="FF0000"/>
                </a:solidFill>
              </a:rPr>
              <a:t/>
            </a:r>
            <a:br>
              <a:rPr lang="en-GB" dirty="0" smtClean="0">
                <a:solidFill>
                  <a:srgbClr val="FF0000"/>
                </a:solidFill>
              </a:rPr>
            </a:br>
            <a:r>
              <a:rPr lang="en-GB" dirty="0" smtClean="0">
                <a:solidFill>
                  <a:srgbClr val="FF0000"/>
                </a:solidFill>
              </a:rPr>
              <a:t>                               --</a:t>
            </a:r>
            <a:r>
              <a:rPr lang="en-GB" dirty="0">
                <a:solidFill>
                  <a:srgbClr val="FF0000"/>
                </a:solidFill>
              </a:rPr>
              <a:t>exec run-s build </a:t>
            </a:r>
            <a:r>
              <a:rPr lang="en-GB" dirty="0" err="1" smtClean="0">
                <a:solidFill>
                  <a:srgbClr val="FF0000"/>
                </a:solidFill>
              </a:rPr>
              <a:t>autorun</a:t>
            </a:r>
            <a:r>
              <a:rPr lang="en-GB" dirty="0" smtClean="0">
                <a:solidFill>
                  <a:srgbClr val="FF0000"/>
                </a:solidFill>
              </a:rPr>
              <a:t>"</a:t>
            </a:r>
            <a:r>
              <a:rPr lang="en-GB" dirty="0" smtClean="0"/>
              <a:t/>
            </a:r>
            <a:br>
              <a:rPr lang="en-GB" dirty="0" smtClean="0"/>
            </a:br>
            <a:r>
              <a:rPr lang="en-GB" dirty="0" smtClean="0"/>
              <a:t>  },</a:t>
            </a:r>
            <a:br>
              <a:rPr lang="en-GB" dirty="0" smtClean="0"/>
            </a:br>
            <a:r>
              <a:rPr lang="en-GB" dirty="0" smtClean="0"/>
              <a:t>  </a:t>
            </a:r>
            <a:r>
              <a:rPr lang="en-GB" dirty="0"/>
              <a:t>"author": "Mike Dacey</a:t>
            </a:r>
            <a:r>
              <a:rPr lang="en-GB" dirty="0" smtClean="0"/>
              <a:t>",</a:t>
            </a:r>
            <a:br>
              <a:rPr lang="en-GB" dirty="0" smtClean="0"/>
            </a:br>
            <a:r>
              <a:rPr lang="en-GB" dirty="0" smtClean="0"/>
              <a:t>  </a:t>
            </a:r>
            <a:r>
              <a:rPr lang="en-GB" dirty="0"/>
              <a:t>"license": "ISC</a:t>
            </a:r>
            <a:r>
              <a:rPr lang="en-GB" dirty="0" smtClean="0"/>
              <a:t>",</a:t>
            </a:r>
            <a:br>
              <a:rPr lang="en-GB" dirty="0" smtClean="0"/>
            </a:br>
            <a:r>
              <a:rPr lang="en-GB" dirty="0" smtClean="0"/>
              <a:t>  </a:t>
            </a:r>
            <a:r>
              <a:rPr lang="en-GB" dirty="0"/>
              <a:t>"</a:t>
            </a:r>
            <a:r>
              <a:rPr lang="en-GB" dirty="0" err="1"/>
              <a:t>devDependencies</a:t>
            </a:r>
            <a:r>
              <a:rPr lang="en-GB" dirty="0"/>
              <a:t>": </a:t>
            </a:r>
            <a:r>
              <a:rPr lang="en-GB" dirty="0" smtClean="0"/>
              <a:t>{</a:t>
            </a:r>
            <a:br>
              <a:rPr lang="en-GB" dirty="0" smtClean="0"/>
            </a:br>
            <a:r>
              <a:rPr lang="en-GB" dirty="0" smtClean="0"/>
              <a:t>    </a:t>
            </a:r>
            <a:r>
              <a:rPr lang="en-GB" dirty="0"/>
              <a:t>"@types/node": "^13.1.4</a:t>
            </a:r>
            <a:r>
              <a:rPr lang="en-GB" dirty="0" smtClean="0"/>
              <a:t>",</a:t>
            </a:r>
            <a:br>
              <a:rPr lang="en-GB" dirty="0" smtClean="0"/>
            </a:br>
            <a:r>
              <a:rPr lang="en-GB" dirty="0" smtClean="0"/>
              <a:t>    </a:t>
            </a:r>
            <a:r>
              <a:rPr lang="en-GB" dirty="0"/>
              <a:t>"</a:t>
            </a:r>
            <a:r>
              <a:rPr lang="en-GB" dirty="0" err="1"/>
              <a:t>nodemon</a:t>
            </a:r>
            <a:r>
              <a:rPr lang="en-GB" dirty="0"/>
              <a:t>": "^2.0.2</a:t>
            </a:r>
            <a:r>
              <a:rPr lang="en-GB" dirty="0" smtClean="0"/>
              <a:t>",</a:t>
            </a:r>
            <a:br>
              <a:rPr lang="en-GB" dirty="0" smtClean="0"/>
            </a:br>
            <a:r>
              <a:rPr lang="en-GB" dirty="0" smtClean="0"/>
              <a:t>    </a:t>
            </a:r>
            <a:r>
              <a:rPr lang="en-GB" dirty="0"/>
              <a:t>"</a:t>
            </a:r>
            <a:r>
              <a:rPr lang="en-GB" dirty="0" err="1"/>
              <a:t>ts</a:t>
            </a:r>
            <a:r>
              <a:rPr lang="en-GB" dirty="0"/>
              <a:t>-node": "^8.5.4</a:t>
            </a:r>
            <a:r>
              <a:rPr lang="en-GB" dirty="0" smtClean="0"/>
              <a:t>",</a:t>
            </a:r>
            <a:br>
              <a:rPr lang="en-GB" dirty="0" smtClean="0"/>
            </a:br>
            <a:r>
              <a:rPr lang="en-GB" dirty="0" smtClean="0"/>
              <a:t>    </a:t>
            </a:r>
            <a:r>
              <a:rPr lang="en-GB" dirty="0"/>
              <a:t>"typescript": "^</a:t>
            </a:r>
            <a:r>
              <a:rPr lang="en-GB" dirty="0" smtClean="0"/>
              <a:t>3.7.4“</a:t>
            </a:r>
            <a:br>
              <a:rPr lang="en-GB" dirty="0" smtClean="0"/>
            </a:br>
            <a:r>
              <a:rPr lang="en-GB" dirty="0" smtClean="0"/>
              <a:t>  }</a:t>
            </a:r>
            <a:br>
              <a:rPr lang="en-GB" dirty="0" smtClean="0"/>
            </a:br>
            <a:r>
              <a:rPr lang="en-GB" dirty="0" smtClean="0"/>
              <a:t>}</a:t>
            </a:r>
            <a:endParaRPr lang="en-GB" dirty="0"/>
          </a:p>
        </p:txBody>
      </p:sp>
      <p:sp>
        <p:nvSpPr>
          <p:cNvPr id="6" name="TextBox 5"/>
          <p:cNvSpPr txBox="1"/>
          <p:nvPr/>
        </p:nvSpPr>
        <p:spPr>
          <a:xfrm>
            <a:off x="594058" y="53937"/>
            <a:ext cx="1646605" cy="369332"/>
          </a:xfrm>
          <a:prstGeom prst="rect">
            <a:avLst/>
          </a:prstGeom>
          <a:noFill/>
        </p:spPr>
        <p:txBody>
          <a:bodyPr wrap="none" rtlCol="0">
            <a:spAutoFit/>
          </a:bodyPr>
          <a:lstStyle/>
          <a:p>
            <a:r>
              <a:rPr lang="en-GB" b="1" u="sng" dirty="0" err="1" smtClean="0"/>
              <a:t>package.json</a:t>
            </a:r>
            <a:endParaRPr lang="en-GB" b="1" u="sng" dirty="0"/>
          </a:p>
        </p:txBody>
      </p:sp>
      <p:sp>
        <p:nvSpPr>
          <p:cNvPr id="7" name="TextBox 6"/>
          <p:cNvSpPr txBox="1"/>
          <p:nvPr/>
        </p:nvSpPr>
        <p:spPr>
          <a:xfrm>
            <a:off x="5833810" y="5702712"/>
            <a:ext cx="2726446" cy="923330"/>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a:t>
            </a:r>
            <a:r>
              <a:rPr lang="en-GB" dirty="0" smtClean="0">
                <a:solidFill>
                  <a:schemeClr val="accent1">
                    <a:lumMod val="50000"/>
                  </a:schemeClr>
                </a:solidFill>
              </a:rPr>
              <a:t>run </a:t>
            </a:r>
            <a:r>
              <a:rPr lang="en-GB" b="1" dirty="0" smtClean="0">
                <a:solidFill>
                  <a:schemeClr val="accent4">
                    <a:lumMod val="50000"/>
                    <a:lumOff val="50000"/>
                  </a:schemeClr>
                </a:solidFill>
              </a:rPr>
              <a:t>build</a:t>
            </a:r>
            <a:br>
              <a:rPr lang="en-GB" b="1" dirty="0" smtClean="0">
                <a:solidFill>
                  <a:schemeClr val="accent4">
                    <a:lumMod val="50000"/>
                    <a:lumOff val="50000"/>
                  </a:schemeClr>
                </a:solidFill>
              </a:rPr>
            </a:b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run </a:t>
            </a:r>
            <a:r>
              <a:rPr lang="en-GB" b="1" dirty="0" err="1" smtClean="0">
                <a:solidFill>
                  <a:schemeClr val="accent4">
                    <a:lumMod val="50000"/>
                    <a:lumOff val="50000"/>
                  </a:schemeClr>
                </a:solidFill>
              </a:rPr>
              <a:t>build:watch</a:t>
            </a:r>
            <a:endParaRPr lang="en-GB" b="1" dirty="0" smtClean="0">
              <a:solidFill>
                <a:schemeClr val="accent4">
                  <a:lumMod val="50000"/>
                  <a:lumOff val="50000"/>
                </a:schemeClr>
              </a:solidFill>
            </a:endParaRPr>
          </a:p>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run </a:t>
            </a:r>
            <a:r>
              <a:rPr lang="en-GB" b="1" dirty="0" err="1" smtClean="0">
                <a:solidFill>
                  <a:schemeClr val="accent4">
                    <a:lumMod val="50000"/>
                    <a:lumOff val="50000"/>
                  </a:schemeClr>
                </a:solidFill>
              </a:rPr>
              <a:t>start:watch</a:t>
            </a:r>
            <a:endParaRPr lang="en-GB" b="1" dirty="0">
              <a:solidFill>
                <a:schemeClr val="accent4">
                  <a:lumMod val="50000"/>
                  <a:lumOff val="50000"/>
                </a:schemeClr>
              </a:solidFill>
            </a:endParaRPr>
          </a:p>
        </p:txBody>
      </p:sp>
      <p:sp>
        <p:nvSpPr>
          <p:cNvPr id="14" name="Arc 13"/>
          <p:cNvSpPr/>
          <p:nvPr/>
        </p:nvSpPr>
        <p:spPr bwMode="auto">
          <a:xfrm>
            <a:off x="466966" y="2746571"/>
            <a:ext cx="4476097" cy="1414914"/>
          </a:xfrm>
          <a:prstGeom prst="arc">
            <a:avLst>
              <a:gd name="adj1" fmla="val 238629"/>
              <a:gd name="adj2" fmla="val 11713613"/>
            </a:avLst>
          </a:prstGeom>
          <a:noFill/>
          <a:ln w="22225" cap="flat" cmpd="sng" algn="ctr">
            <a:solidFill>
              <a:schemeClr val="accent1">
                <a:lumMod val="25000"/>
              </a:schemeClr>
            </a:solidFill>
            <a:prstDash val="dash"/>
            <a:round/>
            <a:headEnd type="none" w="med" len="med"/>
            <a:tailEnd type="arrow"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5" name="Arc 14"/>
          <p:cNvSpPr/>
          <p:nvPr/>
        </p:nvSpPr>
        <p:spPr bwMode="auto">
          <a:xfrm>
            <a:off x="895242" y="1700667"/>
            <a:ext cx="3511994" cy="2679133"/>
          </a:xfrm>
          <a:prstGeom prst="arc">
            <a:avLst>
              <a:gd name="adj1" fmla="val 12487365"/>
              <a:gd name="adj2" fmla="val 537771"/>
            </a:avLst>
          </a:prstGeom>
          <a:noFill/>
          <a:ln w="22225" cap="flat" cmpd="sng" algn="ctr">
            <a:solidFill>
              <a:schemeClr val="accent1">
                <a:lumMod val="25000"/>
              </a:schemeClr>
            </a:solidFill>
            <a:prstDash val="dash"/>
            <a:round/>
            <a:headEnd type="arrow" w="lg" len="lg"/>
            <a:tailEnd type="none"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6" name="TextBox 15"/>
          <p:cNvSpPr txBox="1"/>
          <p:nvPr/>
        </p:nvSpPr>
        <p:spPr>
          <a:xfrm>
            <a:off x="3735060" y="4525242"/>
            <a:ext cx="3002563" cy="1200329"/>
          </a:xfrm>
          <a:prstGeom prst="rect">
            <a:avLst/>
          </a:prstGeom>
          <a:noFill/>
        </p:spPr>
        <p:txBody>
          <a:bodyPr wrap="square" rtlCol="0">
            <a:spAutoFit/>
          </a:bodyPr>
          <a:lstStyle/>
          <a:p>
            <a:r>
              <a:rPr lang="en-GB" dirty="0" smtClean="0"/>
              <a:t>The “run-s” command executes both the </a:t>
            </a:r>
            <a:r>
              <a:rPr lang="en-GB" b="1" dirty="0" smtClean="0"/>
              <a:t>build</a:t>
            </a:r>
            <a:r>
              <a:rPr lang="en-GB" dirty="0" smtClean="0"/>
              <a:t> and </a:t>
            </a:r>
            <a:r>
              <a:rPr lang="en-GB" b="1" dirty="0" err="1" smtClean="0"/>
              <a:t>autorun</a:t>
            </a:r>
            <a:r>
              <a:rPr lang="en-GB" dirty="0" smtClean="0"/>
              <a:t> </a:t>
            </a:r>
            <a:r>
              <a:rPr lang="en-GB" dirty="0"/>
              <a:t>commands sequentially </a:t>
            </a:r>
          </a:p>
        </p:txBody>
      </p:sp>
      <p:sp>
        <p:nvSpPr>
          <p:cNvPr id="20" name="TextBox 19"/>
          <p:cNvSpPr txBox="1"/>
          <p:nvPr/>
        </p:nvSpPr>
        <p:spPr>
          <a:xfrm>
            <a:off x="4490461" y="0"/>
            <a:ext cx="4646029" cy="923330"/>
          </a:xfrm>
          <a:prstGeom prst="rect">
            <a:avLst/>
          </a:prstGeom>
          <a:noFill/>
        </p:spPr>
        <p:txBody>
          <a:bodyPr wrap="square" rtlCol="0">
            <a:spAutoFit/>
          </a:bodyPr>
          <a:lstStyle/>
          <a:p>
            <a:r>
              <a:rPr lang="en-GB" dirty="0" smtClean="0"/>
              <a:t>Note: you could add </a:t>
            </a:r>
            <a:r>
              <a:rPr lang="en-GB" dirty="0"/>
              <a:t>a "</a:t>
            </a:r>
            <a:r>
              <a:rPr lang="en-GB" dirty="0" err="1"/>
              <a:t>nodemonConfig</a:t>
            </a:r>
            <a:r>
              <a:rPr lang="en-GB" dirty="0"/>
              <a:t>": </a:t>
            </a:r>
            <a:r>
              <a:rPr lang="en-GB" dirty="0" smtClean="0"/>
              <a:t>{ } to </a:t>
            </a:r>
            <a:r>
              <a:rPr lang="en-GB" dirty="0" err="1" smtClean="0"/>
              <a:t>package.json</a:t>
            </a:r>
            <a:r>
              <a:rPr lang="en-GB" dirty="0" smtClean="0"/>
              <a:t> e.g. to allow </a:t>
            </a:r>
            <a:r>
              <a:rPr lang="en-GB" dirty="0" err="1" smtClean="0"/>
              <a:t>nodemon</a:t>
            </a:r>
            <a:r>
              <a:rPr lang="en-GB" dirty="0" smtClean="0"/>
              <a:t> to check if the </a:t>
            </a:r>
            <a:r>
              <a:rPr lang="en-GB" dirty="0" err="1" smtClean="0"/>
              <a:t>tsconfig.json</a:t>
            </a:r>
            <a:r>
              <a:rPr lang="en-GB" dirty="0" smtClean="0"/>
              <a:t> file is altered</a:t>
            </a:r>
            <a:endParaRPr lang="en-GB" dirty="0"/>
          </a:p>
        </p:txBody>
      </p:sp>
      <p:sp>
        <p:nvSpPr>
          <p:cNvPr id="22" name="TextBox 21"/>
          <p:cNvSpPr txBox="1"/>
          <p:nvPr/>
        </p:nvSpPr>
        <p:spPr>
          <a:xfrm>
            <a:off x="7464944" y="1675311"/>
            <a:ext cx="1578359" cy="3416320"/>
          </a:xfrm>
          <a:prstGeom prst="rect">
            <a:avLst/>
          </a:prstGeom>
          <a:noFill/>
        </p:spPr>
        <p:txBody>
          <a:bodyPr wrap="square" rtlCol="0">
            <a:spAutoFit/>
          </a:bodyPr>
          <a:lstStyle/>
          <a:p>
            <a:r>
              <a:rPr lang="en-GB" dirty="0" smtClean="0"/>
              <a:t>Watch the </a:t>
            </a:r>
            <a:r>
              <a:rPr lang="en-GB" dirty="0" err="1" smtClean="0"/>
              <a:t>TypeScript</a:t>
            </a:r>
            <a:r>
              <a:rPr lang="en-GB" dirty="0" smtClean="0"/>
              <a:t> files in the current directory where </a:t>
            </a:r>
            <a:r>
              <a:rPr lang="en-GB" dirty="0" err="1" smtClean="0"/>
              <a:t>package.json</a:t>
            </a:r>
            <a:r>
              <a:rPr lang="en-GB" dirty="0" smtClean="0"/>
              <a:t> resides. Use </a:t>
            </a:r>
            <a:r>
              <a:rPr lang="en-GB" b="1" dirty="0" smtClean="0"/>
              <a:t>--watch </a:t>
            </a:r>
            <a:r>
              <a:rPr lang="en-GB" b="1" i="1" dirty="0" err="1" smtClean="0"/>
              <a:t>dir</a:t>
            </a:r>
            <a:r>
              <a:rPr lang="en-GB" dirty="0" smtClean="0"/>
              <a:t> to specify another directory</a:t>
            </a:r>
            <a:endParaRPr lang="en-GB" dirty="0"/>
          </a:p>
        </p:txBody>
      </p:sp>
      <p:cxnSp>
        <p:nvCxnSpPr>
          <p:cNvPr id="24" name="Curved Connector 23"/>
          <p:cNvCxnSpPr/>
          <p:nvPr/>
        </p:nvCxnSpPr>
        <p:spPr bwMode="auto">
          <a:xfrm rot="10800000">
            <a:off x="6929133" y="3295026"/>
            <a:ext cx="535811" cy="176721"/>
          </a:xfrm>
          <a:prstGeom prst="curvedConnector3">
            <a:avLst>
              <a:gd name="adj1" fmla="val 5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Arrow Connector 36"/>
          <p:cNvCxnSpPr/>
          <p:nvPr/>
        </p:nvCxnSpPr>
        <p:spPr bwMode="auto">
          <a:xfrm flipH="1" flipV="1">
            <a:off x="3735060" y="3680897"/>
            <a:ext cx="799268" cy="69890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 name="TextBox 12"/>
          <p:cNvSpPr txBox="1"/>
          <p:nvPr/>
        </p:nvSpPr>
        <p:spPr>
          <a:xfrm flipH="1">
            <a:off x="4585946" y="5813721"/>
            <a:ext cx="1247864" cy="646331"/>
          </a:xfrm>
          <a:prstGeom prst="rect">
            <a:avLst/>
          </a:prstGeom>
          <a:noFill/>
        </p:spPr>
        <p:txBody>
          <a:bodyPr wrap="square" rtlCol="0">
            <a:spAutoFit/>
          </a:bodyPr>
          <a:lstStyle/>
          <a:p>
            <a:r>
              <a:rPr lang="en-GB" dirty="0" smtClean="0"/>
              <a:t>Choose one</a:t>
            </a:r>
            <a:endParaRPr lang="en-GB" dirty="0"/>
          </a:p>
        </p:txBody>
      </p:sp>
      <p:sp>
        <p:nvSpPr>
          <p:cNvPr id="17" name="Left Brace 16"/>
          <p:cNvSpPr/>
          <p:nvPr/>
        </p:nvSpPr>
        <p:spPr bwMode="auto">
          <a:xfrm>
            <a:off x="5604414" y="5813721"/>
            <a:ext cx="177967" cy="723604"/>
          </a:xfrm>
          <a:prstGeom prst="leftBrace">
            <a:avLst>
              <a:gd name="adj1" fmla="val 7399"/>
              <a:gd name="adj2" fmla="val 44684"/>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971591271"/>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Hmm, perhaps not!!</a:t>
            </a:r>
            <a:endParaRPr lang="en-GB" dirty="0"/>
          </a:p>
        </p:txBody>
      </p:sp>
      <p:sp>
        <p:nvSpPr>
          <p:cNvPr id="3" name="Content Placeholder 2"/>
          <p:cNvSpPr>
            <a:spLocks noGrp="1"/>
          </p:cNvSpPr>
          <p:nvPr>
            <p:ph idx="1"/>
          </p:nvPr>
        </p:nvSpPr>
        <p:spPr>
          <a:xfrm>
            <a:off x="1047750" y="1065829"/>
            <a:ext cx="7029450" cy="1025060"/>
          </a:xfrm>
        </p:spPr>
        <p:txBody>
          <a:bodyPr/>
          <a:lstStyle/>
          <a:p>
            <a:r>
              <a:rPr lang="en-GB" dirty="0" smtClean="0"/>
              <a:t>This was another approach I used which ran the compiler and application in parallel. The first approach presented is better because this does not wait for compile to complete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411516" y="2459759"/>
            <a:ext cx="8532459" cy="2585323"/>
          </a:xfrm>
          <a:prstGeom prst="rect">
            <a:avLst/>
          </a:prstGeom>
          <a:noFill/>
        </p:spPr>
        <p:txBody>
          <a:bodyPr wrap="square" rtlCol="0">
            <a:spAutoFit/>
          </a:bodyPr>
          <a:lstStyle/>
          <a:p>
            <a:r>
              <a:rPr lang="en-GB" dirty="0" smtClean="0"/>
              <a:t>…….. </a:t>
            </a:r>
            <a:r>
              <a:rPr lang="en-GB" dirty="0" err="1" smtClean="0"/>
              <a:t>etc</a:t>
            </a:r>
            <a:endParaRPr lang="en-GB" dirty="0" smtClean="0"/>
          </a:p>
          <a:p>
            <a:r>
              <a:rPr lang="en-GB" dirty="0" smtClean="0"/>
              <a:t> </a:t>
            </a:r>
            <a:r>
              <a:rPr lang="en-GB" dirty="0"/>
              <a:t>"scripts": {</a:t>
            </a:r>
            <a:br>
              <a:rPr lang="en-GB" dirty="0"/>
            </a:br>
            <a:r>
              <a:rPr lang="en-GB" dirty="0" smtClean="0"/>
              <a:t>    </a:t>
            </a:r>
            <a:r>
              <a:rPr lang="en-GB" dirty="0" smtClean="0">
                <a:solidFill>
                  <a:srgbClr val="FF0000"/>
                </a:solidFill>
              </a:rPr>
              <a:t>"</a:t>
            </a:r>
            <a:r>
              <a:rPr lang="en-GB" b="1" dirty="0">
                <a:solidFill>
                  <a:srgbClr val="FF0000"/>
                </a:solidFill>
              </a:rPr>
              <a:t>build</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tsc</a:t>
            </a:r>
            <a:r>
              <a:rPr lang="en-GB" dirty="0">
                <a:solidFill>
                  <a:srgbClr val="FF0000"/>
                </a:solidFill>
              </a:rPr>
              <a:t>",</a:t>
            </a:r>
            <a:br>
              <a:rPr lang="en-GB" dirty="0">
                <a:solidFill>
                  <a:srgbClr val="FF0000"/>
                </a:solidFill>
              </a:rPr>
            </a:br>
            <a:r>
              <a:rPr lang="en-GB" dirty="0">
                <a:solidFill>
                  <a:srgbClr val="FF0000"/>
                </a:solidFill>
              </a:rPr>
              <a:t>    "</a:t>
            </a:r>
            <a:r>
              <a:rPr lang="en-GB" b="1" dirty="0" err="1">
                <a:solidFill>
                  <a:srgbClr val="FF0000"/>
                </a:solidFill>
              </a:rPr>
              <a:t>build:watch</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tsc</a:t>
            </a:r>
            <a:r>
              <a:rPr lang="en-GB" dirty="0">
                <a:solidFill>
                  <a:srgbClr val="FF0000"/>
                </a:solidFill>
              </a:rPr>
              <a:t> --watch",</a:t>
            </a:r>
            <a:br>
              <a:rPr lang="en-GB" dirty="0">
                <a:solidFill>
                  <a:srgbClr val="FF0000"/>
                </a:solidFill>
              </a:rPr>
            </a:br>
            <a:r>
              <a:rPr lang="en-GB" dirty="0">
                <a:solidFill>
                  <a:srgbClr val="FF0000"/>
                </a:solidFill>
              </a:rPr>
              <a:t>    "</a:t>
            </a:r>
            <a:r>
              <a:rPr lang="en-GB" b="1" dirty="0" err="1">
                <a:solidFill>
                  <a:srgbClr val="FF0000"/>
                </a:solidFill>
              </a:rPr>
              <a:t>autorun</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a:t>
            </a:r>
            <a:r>
              <a:rPr lang="en-GB" dirty="0" err="1">
                <a:solidFill>
                  <a:srgbClr val="FF0000"/>
                </a:solidFill>
              </a:rPr>
              <a:t>dist</a:t>
            </a:r>
            <a:r>
              <a:rPr lang="en-GB" dirty="0">
                <a:solidFill>
                  <a:srgbClr val="FF0000"/>
                </a:solidFill>
              </a:rPr>
              <a:t>/server.js </a:t>
            </a:r>
            <a:br>
              <a:rPr lang="en-GB" dirty="0">
                <a:solidFill>
                  <a:srgbClr val="FF0000"/>
                </a:solidFill>
              </a:rPr>
            </a:br>
            <a:r>
              <a:rPr lang="en-GB" dirty="0">
                <a:solidFill>
                  <a:srgbClr val="FF0000"/>
                </a:solidFill>
              </a:rPr>
              <a:t>                                  --delay 2 --watch ./</a:t>
            </a:r>
            <a:r>
              <a:rPr lang="en-GB" dirty="0" err="1">
                <a:solidFill>
                  <a:srgbClr val="FF0000"/>
                </a:solidFill>
              </a:rPr>
              <a:t>dist</a:t>
            </a:r>
            <a:r>
              <a:rPr lang="en-GB" dirty="0">
                <a:solidFill>
                  <a:srgbClr val="FF0000"/>
                </a:solidFill>
              </a:rPr>
              <a:t>",	</a:t>
            </a:r>
            <a:br>
              <a:rPr lang="en-GB" dirty="0">
                <a:solidFill>
                  <a:srgbClr val="FF0000"/>
                </a:solidFill>
              </a:rPr>
            </a:br>
            <a:r>
              <a:rPr lang="en-GB" dirty="0">
                <a:solidFill>
                  <a:srgbClr val="FF0000"/>
                </a:solidFill>
              </a:rPr>
              <a:t>    "</a:t>
            </a:r>
            <a:r>
              <a:rPr lang="en-GB" b="1" dirty="0" err="1">
                <a:solidFill>
                  <a:srgbClr val="FF0000"/>
                </a:solidFill>
              </a:rPr>
              <a:t>start:watch</a:t>
            </a:r>
            <a:r>
              <a:rPr lang="en-GB" dirty="0">
                <a:solidFill>
                  <a:srgbClr val="FF0000"/>
                </a:solidFill>
              </a:rPr>
              <a:t>":  "run-p </a:t>
            </a:r>
            <a:r>
              <a:rPr lang="en-GB" b="1" dirty="0" err="1">
                <a:solidFill>
                  <a:schemeClr val="tx1">
                    <a:lumMod val="60000"/>
                    <a:lumOff val="40000"/>
                  </a:schemeClr>
                </a:solidFill>
              </a:rPr>
              <a:t>autorun</a:t>
            </a:r>
            <a:r>
              <a:rPr lang="en-GB" dirty="0">
                <a:solidFill>
                  <a:schemeClr val="tx1">
                    <a:lumMod val="60000"/>
                    <a:lumOff val="40000"/>
                  </a:schemeClr>
                </a:solidFill>
              </a:rPr>
              <a:t> </a:t>
            </a:r>
            <a:r>
              <a:rPr lang="en-GB" b="1" dirty="0" err="1">
                <a:solidFill>
                  <a:schemeClr val="tx1">
                    <a:lumMod val="60000"/>
                    <a:lumOff val="40000"/>
                  </a:schemeClr>
                </a:solidFill>
              </a:rPr>
              <a:t>build:watch</a:t>
            </a:r>
            <a:r>
              <a:rPr lang="en-GB" dirty="0">
                <a:solidFill>
                  <a:srgbClr val="FF0000"/>
                </a:solidFill>
              </a:rPr>
              <a:t>"</a:t>
            </a:r>
            <a:r>
              <a:rPr lang="en-GB" dirty="0" smtClean="0">
                <a:solidFill>
                  <a:srgbClr val="FF0000"/>
                </a:solidFill>
              </a:rPr>
              <a:t/>
            </a:r>
            <a:br>
              <a:rPr lang="en-GB" dirty="0" smtClean="0">
                <a:solidFill>
                  <a:srgbClr val="FF0000"/>
                </a:solidFill>
              </a:rPr>
            </a:br>
            <a:r>
              <a:rPr lang="en-GB" dirty="0" smtClean="0"/>
              <a:t>},</a:t>
            </a:r>
            <a:br>
              <a:rPr lang="en-GB" dirty="0" smtClean="0"/>
            </a:br>
            <a:r>
              <a:rPr lang="en-GB" dirty="0" smtClean="0"/>
              <a:t>………</a:t>
            </a:r>
            <a:r>
              <a:rPr lang="en-GB" dirty="0" err="1" smtClean="0"/>
              <a:t>etc</a:t>
            </a:r>
            <a:endParaRPr lang="en-GB" dirty="0"/>
          </a:p>
        </p:txBody>
      </p:sp>
      <p:sp>
        <p:nvSpPr>
          <p:cNvPr id="6" name="Arc 5"/>
          <p:cNvSpPr/>
          <p:nvPr/>
        </p:nvSpPr>
        <p:spPr bwMode="auto">
          <a:xfrm>
            <a:off x="387113" y="3626021"/>
            <a:ext cx="3284925" cy="1414914"/>
          </a:xfrm>
          <a:prstGeom prst="arc">
            <a:avLst>
              <a:gd name="adj1" fmla="val 493579"/>
              <a:gd name="adj2" fmla="val 12123311"/>
            </a:avLst>
          </a:prstGeom>
          <a:noFill/>
          <a:ln w="9525" cap="flat" cmpd="sng" algn="ctr">
            <a:solidFill>
              <a:schemeClr val="tx1"/>
            </a:solidFill>
            <a:prstDash val="solid"/>
            <a:round/>
            <a:headEnd type="none" w="med" len="med"/>
            <a:tailEnd type="arrow"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Arc 6"/>
          <p:cNvSpPr/>
          <p:nvPr/>
        </p:nvSpPr>
        <p:spPr bwMode="auto">
          <a:xfrm>
            <a:off x="1473523" y="3034404"/>
            <a:ext cx="3587709" cy="2224846"/>
          </a:xfrm>
          <a:prstGeom prst="arc">
            <a:avLst>
              <a:gd name="adj1" fmla="val 12770357"/>
              <a:gd name="adj2" fmla="val 21527638"/>
            </a:avLst>
          </a:prstGeom>
          <a:noFill/>
          <a:ln w="9525" cap="flat" cmpd="sng" algn="ctr">
            <a:solidFill>
              <a:schemeClr val="tx1"/>
            </a:solidFill>
            <a:prstDash val="solid"/>
            <a:round/>
            <a:headEnd type="arrow" w="lg" len="lg"/>
            <a:tailEnd type="none"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5620358" y="4700282"/>
            <a:ext cx="2887128" cy="1200329"/>
          </a:xfrm>
          <a:prstGeom prst="rect">
            <a:avLst/>
          </a:prstGeom>
          <a:noFill/>
        </p:spPr>
        <p:txBody>
          <a:bodyPr wrap="square" rtlCol="0">
            <a:spAutoFit/>
          </a:bodyPr>
          <a:lstStyle/>
          <a:p>
            <a:r>
              <a:rPr lang="en-GB" dirty="0" smtClean="0"/>
              <a:t>The “run-p” command runs both the </a:t>
            </a:r>
            <a:r>
              <a:rPr lang="en-GB" dirty="0" err="1" smtClean="0"/>
              <a:t>autorun</a:t>
            </a:r>
            <a:r>
              <a:rPr lang="en-GB" dirty="0" smtClean="0"/>
              <a:t> and </a:t>
            </a:r>
            <a:r>
              <a:rPr lang="en-GB" dirty="0" err="1" smtClean="0"/>
              <a:t>build:watch</a:t>
            </a:r>
            <a:r>
              <a:rPr lang="en-GB" dirty="0" smtClean="0"/>
              <a:t> commands in parallel</a:t>
            </a:r>
            <a:endParaRPr lang="en-GB" dirty="0"/>
          </a:p>
        </p:txBody>
      </p:sp>
      <p:cxnSp>
        <p:nvCxnSpPr>
          <p:cNvPr id="9" name="Elbow Connector 8"/>
          <p:cNvCxnSpPr/>
          <p:nvPr/>
        </p:nvCxnSpPr>
        <p:spPr bwMode="auto">
          <a:xfrm rot="10800000">
            <a:off x="2859684" y="4472983"/>
            <a:ext cx="2620892" cy="640662"/>
          </a:xfrm>
          <a:prstGeom prst="bentConnector3">
            <a:avLst>
              <a:gd name="adj1" fmla="val 100000"/>
            </a:avLst>
          </a:prstGeom>
          <a:solidFill>
            <a:schemeClr val="accent1"/>
          </a:solidFill>
          <a:ln w="952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7507399" y="3459572"/>
            <a:ext cx="1578359" cy="923330"/>
          </a:xfrm>
          <a:prstGeom prst="rect">
            <a:avLst/>
          </a:prstGeom>
          <a:noFill/>
        </p:spPr>
        <p:txBody>
          <a:bodyPr wrap="square" rtlCol="0">
            <a:spAutoFit/>
          </a:bodyPr>
          <a:lstStyle/>
          <a:p>
            <a:r>
              <a:rPr lang="en-GB" dirty="0" smtClean="0"/>
              <a:t>Watch the JavaScript files in ./</a:t>
            </a:r>
            <a:r>
              <a:rPr lang="en-GB" dirty="0" err="1" smtClean="0"/>
              <a:t>dist</a:t>
            </a:r>
            <a:endParaRPr lang="en-GB" dirty="0"/>
          </a:p>
        </p:txBody>
      </p:sp>
      <p:cxnSp>
        <p:nvCxnSpPr>
          <p:cNvPr id="11" name="Curved Connector 10"/>
          <p:cNvCxnSpPr>
            <a:stCxn id="10" idx="1"/>
          </p:cNvCxnSpPr>
          <p:nvPr/>
        </p:nvCxnSpPr>
        <p:spPr bwMode="auto">
          <a:xfrm rot="10800000" flipV="1">
            <a:off x="5364095" y="3921236"/>
            <a:ext cx="2143305" cy="120757"/>
          </a:xfrm>
          <a:prstGeom prst="curvedConnector3">
            <a:avLst>
              <a:gd name="adj1" fmla="val 2663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Connector 12"/>
          <p:cNvCxnSpPr/>
          <p:nvPr/>
        </p:nvCxnSpPr>
        <p:spPr bwMode="auto">
          <a:xfrm>
            <a:off x="465936" y="844550"/>
            <a:ext cx="8041550" cy="5358227"/>
          </a:xfrm>
          <a:prstGeom prst="line">
            <a:avLst/>
          </a:prstGeom>
          <a:solidFill>
            <a:schemeClr val="accent1"/>
          </a:solidFill>
          <a:ln w="22542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2593448" y="5362347"/>
            <a:ext cx="2887128" cy="923330"/>
          </a:xfrm>
          <a:prstGeom prst="rect">
            <a:avLst/>
          </a:prstGeom>
          <a:noFill/>
        </p:spPr>
        <p:txBody>
          <a:bodyPr wrap="square" rtlCol="0">
            <a:spAutoFit/>
          </a:bodyPr>
          <a:lstStyle/>
          <a:p>
            <a:r>
              <a:rPr lang="en-GB" dirty="0" smtClean="0"/>
              <a:t>Delay 2s to wait for compile to (hopefully </a:t>
            </a:r>
            <a:r>
              <a:rPr lang="en-GB" dirty="0" smtClean="0">
                <a:sym typeface="Wingdings" panose="05000000000000000000" pitchFamily="2" charset="2"/>
              </a:rPr>
              <a:t>) finish</a:t>
            </a:r>
            <a:endParaRPr lang="en-GB" dirty="0"/>
          </a:p>
        </p:txBody>
      </p:sp>
      <p:cxnSp>
        <p:nvCxnSpPr>
          <p:cNvPr id="18" name="Straight Arrow Connector 17"/>
          <p:cNvCxnSpPr>
            <a:stCxn id="16" idx="0"/>
          </p:cNvCxnSpPr>
          <p:nvPr/>
        </p:nvCxnSpPr>
        <p:spPr bwMode="auto">
          <a:xfrm flipH="1" flipV="1">
            <a:off x="3517819" y="4104113"/>
            <a:ext cx="519193" cy="125823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Connector 14"/>
          <p:cNvCxnSpPr/>
          <p:nvPr/>
        </p:nvCxnSpPr>
        <p:spPr bwMode="auto">
          <a:xfrm flipH="1">
            <a:off x="1094950" y="652311"/>
            <a:ext cx="6982250" cy="5602884"/>
          </a:xfrm>
          <a:prstGeom prst="line">
            <a:avLst/>
          </a:prstGeom>
          <a:solidFill>
            <a:schemeClr val="accent1"/>
          </a:solidFill>
          <a:ln w="22542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97009447"/>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Event Driven</a:t>
            </a:r>
            <a:endParaRPr lang="en-GB" dirty="0"/>
          </a:p>
        </p:txBody>
      </p:sp>
      <p:sp>
        <p:nvSpPr>
          <p:cNvPr id="3" name="Content Placeholder 2"/>
          <p:cNvSpPr>
            <a:spLocks noGrp="1"/>
          </p:cNvSpPr>
          <p:nvPr>
            <p:ph idx="1"/>
          </p:nvPr>
        </p:nvSpPr>
        <p:spPr>
          <a:xfrm>
            <a:off x="1047750" y="1272210"/>
            <a:ext cx="7029450" cy="1664803"/>
          </a:xfrm>
        </p:spPr>
        <p:txBody>
          <a:bodyPr/>
          <a:lstStyle/>
          <a:p>
            <a:r>
              <a:rPr lang="en-GB" dirty="0" smtClean="0"/>
              <a:t>Node.js is event driven</a:t>
            </a:r>
          </a:p>
          <a:p>
            <a:r>
              <a:rPr lang="en-GB" dirty="0" smtClean="0"/>
              <a:t>Node.js provides an </a:t>
            </a:r>
            <a:r>
              <a:rPr lang="en-GB" dirty="0" err="1" smtClean="0"/>
              <a:t>EventEmitter</a:t>
            </a:r>
            <a:r>
              <a:rPr lang="en-GB" dirty="0" smtClean="0"/>
              <a:t> class that is used to send events to the event loop</a:t>
            </a:r>
          </a:p>
          <a:p>
            <a:r>
              <a:rPr lang="en-GB" dirty="0" smtClean="0"/>
              <a:t>Many classes in Node.js inherit from this class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7" name="TextBox 6"/>
          <p:cNvSpPr txBox="1"/>
          <p:nvPr/>
        </p:nvSpPr>
        <p:spPr>
          <a:xfrm>
            <a:off x="2276168" y="3032168"/>
            <a:ext cx="4259499" cy="369332"/>
          </a:xfrm>
          <a:prstGeom prst="rect">
            <a:avLst/>
          </a:prstGeom>
          <a:noFill/>
        </p:spPr>
        <p:txBody>
          <a:bodyPr wrap="none" rtlCol="0">
            <a:spAutoFit/>
          </a:bodyPr>
          <a:lstStyle/>
          <a:p>
            <a:r>
              <a:rPr lang="en-GB" dirty="0" err="1"/>
              <a:t>this.</a:t>
            </a:r>
            <a:r>
              <a:rPr lang="en-GB" b="1" dirty="0" err="1"/>
              <a:t>emit</a:t>
            </a:r>
            <a:r>
              <a:rPr lang="en-GB" dirty="0"/>
              <a:t>('</a:t>
            </a:r>
            <a:r>
              <a:rPr lang="en-GB" dirty="0" err="1"/>
              <a:t>eventName</a:t>
            </a:r>
            <a:r>
              <a:rPr lang="en-GB" dirty="0"/>
              <a:t>', data1, data2, ..); </a:t>
            </a:r>
          </a:p>
        </p:txBody>
      </p:sp>
      <p:sp>
        <p:nvSpPr>
          <p:cNvPr id="8" name="TextBox 7"/>
          <p:cNvSpPr txBox="1"/>
          <p:nvPr/>
        </p:nvSpPr>
        <p:spPr>
          <a:xfrm>
            <a:off x="2297059" y="3813839"/>
            <a:ext cx="5990807" cy="923330"/>
          </a:xfrm>
          <a:prstGeom prst="rect">
            <a:avLst/>
          </a:prstGeom>
          <a:noFill/>
        </p:spPr>
        <p:txBody>
          <a:bodyPr wrap="none" rtlCol="0">
            <a:spAutoFit/>
          </a:bodyPr>
          <a:lstStyle/>
          <a:p>
            <a:r>
              <a:rPr lang="en-GB" dirty="0" err="1"/>
              <a:t>emitter.</a:t>
            </a:r>
            <a:r>
              <a:rPr lang="en-GB" b="1" dirty="0" err="1"/>
              <a:t>on</a:t>
            </a:r>
            <a:r>
              <a:rPr lang="en-GB" dirty="0"/>
              <a:t>('</a:t>
            </a:r>
            <a:r>
              <a:rPr lang="en-GB" dirty="0" err="1"/>
              <a:t>eventName</a:t>
            </a:r>
            <a:r>
              <a:rPr lang="en-GB" dirty="0"/>
              <a:t>', (data1, data2, </a:t>
            </a:r>
            <a:r>
              <a:rPr lang="en-GB" dirty="0" smtClean="0"/>
              <a:t>...</a:t>
            </a:r>
            <a:r>
              <a:rPr lang="en-GB" dirty="0" err="1" smtClean="0"/>
              <a:t>moreArgs</a:t>
            </a:r>
            <a:r>
              <a:rPr lang="en-GB" dirty="0" smtClean="0"/>
              <a:t>) </a:t>
            </a:r>
            <a:r>
              <a:rPr lang="en-GB" dirty="0"/>
              <a:t>=&gt; { </a:t>
            </a:r>
          </a:p>
          <a:p>
            <a:r>
              <a:rPr lang="en-GB" dirty="0"/>
              <a:t>  // act on event </a:t>
            </a:r>
          </a:p>
          <a:p>
            <a:r>
              <a:rPr lang="en-GB" dirty="0"/>
              <a:t>}); </a:t>
            </a:r>
          </a:p>
        </p:txBody>
      </p:sp>
      <p:sp>
        <p:nvSpPr>
          <p:cNvPr id="9" name="TextBox 8"/>
          <p:cNvSpPr txBox="1"/>
          <p:nvPr/>
        </p:nvSpPr>
        <p:spPr>
          <a:xfrm>
            <a:off x="2732020" y="5497333"/>
            <a:ext cx="6096541" cy="1200329"/>
          </a:xfrm>
          <a:prstGeom prst="rect">
            <a:avLst/>
          </a:prstGeom>
          <a:noFill/>
        </p:spPr>
        <p:txBody>
          <a:bodyPr wrap="none" rtlCol="0">
            <a:spAutoFit/>
          </a:bodyPr>
          <a:lstStyle/>
          <a:p>
            <a:r>
              <a:rPr lang="en-GB" dirty="0" smtClean="0"/>
              <a:t>Lambda function is equivalent to an anonymous function</a:t>
            </a:r>
            <a:br>
              <a:rPr lang="en-GB" dirty="0" smtClean="0"/>
            </a:br>
            <a:r>
              <a:rPr lang="en-GB" dirty="0" smtClean="0"/>
              <a:t>function(data1, data2, …</a:t>
            </a:r>
            <a:r>
              <a:rPr lang="en-GB" dirty="0" err="1" smtClean="0"/>
              <a:t>moreArgs</a:t>
            </a:r>
            <a:r>
              <a:rPr lang="en-GB" dirty="0" smtClean="0"/>
              <a:t>) </a:t>
            </a:r>
            <a:br>
              <a:rPr lang="en-GB" dirty="0" smtClean="0"/>
            </a:br>
            <a:r>
              <a:rPr lang="en-GB" dirty="0" smtClean="0"/>
              <a:t>{  </a:t>
            </a:r>
            <a:br>
              <a:rPr lang="en-GB" dirty="0" smtClean="0"/>
            </a:br>
            <a:r>
              <a:rPr lang="en-GB" dirty="0" smtClean="0"/>
              <a:t>}</a:t>
            </a:r>
            <a:endParaRPr lang="en-GB" dirty="0"/>
          </a:p>
        </p:txBody>
      </p:sp>
      <p:sp>
        <p:nvSpPr>
          <p:cNvPr id="10" name="TextBox 9"/>
          <p:cNvSpPr txBox="1"/>
          <p:nvPr/>
        </p:nvSpPr>
        <p:spPr>
          <a:xfrm>
            <a:off x="362778" y="3032168"/>
            <a:ext cx="1659429" cy="369332"/>
          </a:xfrm>
          <a:prstGeom prst="rect">
            <a:avLst/>
          </a:prstGeom>
          <a:noFill/>
        </p:spPr>
        <p:txBody>
          <a:bodyPr wrap="none" rtlCol="0">
            <a:spAutoFit/>
          </a:bodyPr>
          <a:lstStyle/>
          <a:p>
            <a:r>
              <a:rPr lang="en-GB" dirty="0" smtClean="0"/>
              <a:t>SEND EVENT</a:t>
            </a:r>
            <a:endParaRPr lang="en-GB" dirty="0"/>
          </a:p>
        </p:txBody>
      </p:sp>
      <p:sp>
        <p:nvSpPr>
          <p:cNvPr id="11" name="TextBox 10"/>
          <p:cNvSpPr txBox="1"/>
          <p:nvPr/>
        </p:nvSpPr>
        <p:spPr>
          <a:xfrm>
            <a:off x="61158" y="3847841"/>
            <a:ext cx="2031325" cy="369332"/>
          </a:xfrm>
          <a:prstGeom prst="rect">
            <a:avLst/>
          </a:prstGeom>
          <a:noFill/>
        </p:spPr>
        <p:txBody>
          <a:bodyPr wrap="none" rtlCol="0">
            <a:spAutoFit/>
          </a:bodyPr>
          <a:lstStyle/>
          <a:p>
            <a:r>
              <a:rPr lang="en-GB" dirty="0" smtClean="0"/>
              <a:t>RECEIVE EVENT</a:t>
            </a:r>
            <a:endParaRPr lang="en-GB" dirty="0"/>
          </a:p>
        </p:txBody>
      </p:sp>
      <p:cxnSp>
        <p:nvCxnSpPr>
          <p:cNvPr id="13" name="Straight Arrow Connector 12"/>
          <p:cNvCxnSpPr/>
          <p:nvPr/>
        </p:nvCxnSpPr>
        <p:spPr bwMode="auto">
          <a:xfrm flipV="1">
            <a:off x="5780290" y="4275504"/>
            <a:ext cx="829232" cy="11264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926661522"/>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9375" y="844550"/>
            <a:ext cx="6445995" cy="3139321"/>
          </a:xfrm>
          <a:prstGeom prst="rect">
            <a:avLst/>
          </a:prstGeom>
          <a:noFill/>
          <a:ln w="19050">
            <a:solidFill>
              <a:schemeClr val="tx1"/>
            </a:solidFill>
          </a:ln>
        </p:spPr>
        <p:txBody>
          <a:bodyPr wrap="none" rtlCol="0">
            <a:spAutoFit/>
          </a:bodyPr>
          <a:lstStyle/>
          <a:p>
            <a:r>
              <a:rPr lang="en-GB" dirty="0"/>
              <a:t>import {</a:t>
            </a:r>
            <a:r>
              <a:rPr lang="en-GB" dirty="0" err="1"/>
              <a:t>EventEmitter</a:t>
            </a:r>
            <a:r>
              <a:rPr lang="en-GB" dirty="0"/>
              <a:t>} from 'events</a:t>
            </a:r>
            <a:r>
              <a:rPr lang="en-GB" dirty="0" smtClean="0"/>
              <a:t>';</a:t>
            </a:r>
            <a:br>
              <a:rPr lang="en-GB" dirty="0" smtClean="0"/>
            </a:br>
            <a:endParaRPr lang="en-GB" dirty="0"/>
          </a:p>
          <a:p>
            <a:r>
              <a:rPr lang="en-GB" dirty="0" smtClean="0"/>
              <a:t>export class </a:t>
            </a:r>
            <a:r>
              <a:rPr lang="en-GB" dirty="0" err="1"/>
              <a:t>Pulser</a:t>
            </a:r>
            <a:r>
              <a:rPr lang="en-GB" dirty="0"/>
              <a:t> extends </a:t>
            </a:r>
            <a:r>
              <a:rPr lang="en-GB" dirty="0" err="1"/>
              <a:t>EventEmitter</a:t>
            </a:r>
            <a:r>
              <a:rPr lang="en-GB" dirty="0"/>
              <a:t> {</a:t>
            </a:r>
          </a:p>
          <a:p>
            <a:r>
              <a:rPr lang="en-GB" dirty="0"/>
              <a:t>    start</a:t>
            </a:r>
            <a:r>
              <a:rPr lang="en-GB" dirty="0" smtClean="0"/>
              <a:t>(): void </a:t>
            </a:r>
            <a:r>
              <a:rPr lang="en-GB" dirty="0"/>
              <a:t>{</a:t>
            </a:r>
          </a:p>
          <a:p>
            <a:r>
              <a:rPr lang="en-GB" dirty="0" smtClean="0"/>
              <a:t>        </a:t>
            </a:r>
            <a:r>
              <a:rPr lang="en-GB" dirty="0" err="1" smtClean="0"/>
              <a:t>setInterval</a:t>
            </a:r>
            <a:r>
              <a:rPr lang="en-GB" dirty="0"/>
              <a:t>(() =&gt; {</a:t>
            </a:r>
          </a:p>
          <a:p>
            <a:r>
              <a:rPr lang="en-GB" dirty="0"/>
              <a:t>            console.log(new Date().</a:t>
            </a:r>
            <a:r>
              <a:rPr lang="en-GB" dirty="0" err="1"/>
              <a:t>toISOString</a:t>
            </a:r>
            <a:r>
              <a:rPr lang="en-GB" dirty="0"/>
              <a:t>() + ' &gt;&gt;&gt;&gt; pulse');</a:t>
            </a:r>
          </a:p>
          <a:p>
            <a:r>
              <a:rPr lang="en-GB" dirty="0"/>
              <a:t>            </a:t>
            </a:r>
            <a:r>
              <a:rPr lang="en-GB" b="1" dirty="0" err="1"/>
              <a:t>this.emit</a:t>
            </a:r>
            <a:r>
              <a:rPr lang="en-GB" b="1" dirty="0"/>
              <a:t>('pulse');</a:t>
            </a:r>
          </a:p>
          <a:p>
            <a:r>
              <a:rPr lang="en-GB" dirty="0"/>
              <a:t>            console.log(new Date().</a:t>
            </a:r>
            <a:r>
              <a:rPr lang="en-GB" dirty="0" err="1"/>
              <a:t>toISOString</a:t>
            </a:r>
            <a:r>
              <a:rPr lang="en-GB" dirty="0"/>
              <a:t>() + ' &lt;&lt;&lt;&lt; pulse');</a:t>
            </a:r>
          </a:p>
          <a:p>
            <a:r>
              <a:rPr lang="en-GB" dirty="0"/>
              <a:t>        }, 1000);    </a:t>
            </a:r>
            <a:r>
              <a:rPr lang="en-GB" dirty="0" smtClean="0"/>
              <a:t/>
            </a:r>
            <a:br>
              <a:rPr lang="en-GB" dirty="0" smtClean="0"/>
            </a:br>
            <a:r>
              <a:rPr lang="en-GB" dirty="0" smtClean="0"/>
              <a:t>    }</a:t>
            </a:r>
            <a:endParaRPr lang="en-GB" dirty="0"/>
          </a:p>
          <a:p>
            <a:r>
              <a:rPr lang="en-GB" dirty="0" smtClean="0"/>
              <a:t>}</a:t>
            </a:r>
            <a:endParaRPr lang="en-GB" dirty="0"/>
          </a:p>
        </p:txBody>
      </p:sp>
      <p:sp>
        <p:nvSpPr>
          <p:cNvPr id="6" name="TextBox 5"/>
          <p:cNvSpPr txBox="1"/>
          <p:nvPr/>
        </p:nvSpPr>
        <p:spPr>
          <a:xfrm>
            <a:off x="2261590" y="4652978"/>
            <a:ext cx="6353021" cy="1754326"/>
          </a:xfrm>
          <a:prstGeom prst="rect">
            <a:avLst/>
          </a:prstGeom>
          <a:noFill/>
          <a:ln w="19050">
            <a:solidFill>
              <a:schemeClr val="tx1"/>
            </a:solidFill>
          </a:ln>
        </p:spPr>
        <p:txBody>
          <a:bodyPr wrap="none" rtlCol="0">
            <a:spAutoFit/>
          </a:bodyPr>
          <a:lstStyle/>
          <a:p>
            <a:r>
              <a:rPr lang="en-GB" dirty="0"/>
              <a:t>import {</a:t>
            </a:r>
            <a:r>
              <a:rPr lang="en-GB" dirty="0" err="1"/>
              <a:t>Pulser</a:t>
            </a:r>
            <a:r>
              <a:rPr lang="en-GB" dirty="0"/>
              <a:t>} from './emitter</a:t>
            </a:r>
            <a:r>
              <a:rPr lang="en-GB" dirty="0" smtClean="0"/>
              <a:t>';</a:t>
            </a:r>
          </a:p>
          <a:p>
            <a:r>
              <a:rPr lang="en-GB" dirty="0" err="1" smtClean="0"/>
              <a:t>const</a:t>
            </a:r>
            <a:r>
              <a:rPr lang="en-GB" dirty="0" smtClean="0"/>
              <a:t> </a:t>
            </a:r>
            <a:r>
              <a:rPr lang="en-GB" dirty="0" err="1" smtClean="0"/>
              <a:t>pulser</a:t>
            </a:r>
            <a:r>
              <a:rPr lang="en-GB" dirty="0" smtClean="0"/>
              <a:t>: </a:t>
            </a:r>
            <a:r>
              <a:rPr lang="en-GB" dirty="0" err="1" smtClean="0"/>
              <a:t>Pulser</a:t>
            </a:r>
            <a:r>
              <a:rPr lang="en-GB" dirty="0" smtClean="0"/>
              <a:t> </a:t>
            </a:r>
            <a:r>
              <a:rPr lang="en-GB" dirty="0"/>
              <a:t>= new </a:t>
            </a:r>
            <a:r>
              <a:rPr lang="en-GB" dirty="0" err="1"/>
              <a:t>Pulser</a:t>
            </a:r>
            <a:r>
              <a:rPr lang="en-GB" dirty="0"/>
              <a:t>();</a:t>
            </a:r>
          </a:p>
          <a:p>
            <a:r>
              <a:rPr lang="en-GB" b="1" dirty="0" err="1" smtClean="0"/>
              <a:t>pulser.on</a:t>
            </a:r>
            <a:r>
              <a:rPr lang="en-GB" b="1" dirty="0"/>
              <a:t>('pulse', () </a:t>
            </a:r>
            <a:r>
              <a:rPr lang="en-GB" dirty="0"/>
              <a:t>=&gt; {</a:t>
            </a:r>
          </a:p>
          <a:p>
            <a:r>
              <a:rPr lang="en-GB" dirty="0"/>
              <a:t>    console.log(`${new Date().</a:t>
            </a:r>
            <a:r>
              <a:rPr lang="en-GB" dirty="0" err="1"/>
              <a:t>toISOString</a:t>
            </a:r>
            <a:r>
              <a:rPr lang="en-GB" dirty="0"/>
              <a:t>()} pulse received`);</a:t>
            </a:r>
          </a:p>
          <a:p>
            <a:r>
              <a:rPr lang="en-GB" dirty="0"/>
              <a:t>});</a:t>
            </a:r>
          </a:p>
          <a:p>
            <a:r>
              <a:rPr lang="en-GB" dirty="0" err="1" smtClean="0"/>
              <a:t>pulser.start</a:t>
            </a:r>
            <a:r>
              <a:rPr lang="en-GB" dirty="0"/>
              <a:t>();</a:t>
            </a:r>
          </a:p>
        </p:txBody>
      </p:sp>
      <p:sp>
        <p:nvSpPr>
          <p:cNvPr id="7" name="TextBox 6"/>
          <p:cNvSpPr txBox="1"/>
          <p:nvPr/>
        </p:nvSpPr>
        <p:spPr>
          <a:xfrm>
            <a:off x="120315" y="475218"/>
            <a:ext cx="1043940" cy="369332"/>
          </a:xfrm>
          <a:prstGeom prst="rect">
            <a:avLst/>
          </a:prstGeom>
          <a:noFill/>
        </p:spPr>
        <p:txBody>
          <a:bodyPr wrap="none" rtlCol="0">
            <a:spAutoFit/>
          </a:bodyPr>
          <a:lstStyle/>
          <a:p>
            <a:r>
              <a:rPr lang="en-GB" dirty="0" err="1" smtClean="0"/>
              <a:t>pulser.ts</a:t>
            </a:r>
            <a:endParaRPr lang="en-GB" dirty="0"/>
          </a:p>
        </p:txBody>
      </p:sp>
      <p:sp>
        <p:nvSpPr>
          <p:cNvPr id="8" name="TextBox 7"/>
          <p:cNvSpPr txBox="1"/>
          <p:nvPr/>
        </p:nvSpPr>
        <p:spPr>
          <a:xfrm>
            <a:off x="2173705" y="4290299"/>
            <a:ext cx="1159292" cy="369332"/>
          </a:xfrm>
          <a:prstGeom prst="rect">
            <a:avLst/>
          </a:prstGeom>
          <a:noFill/>
        </p:spPr>
        <p:txBody>
          <a:bodyPr wrap="none" rtlCol="0">
            <a:spAutoFit/>
          </a:bodyPr>
          <a:lstStyle/>
          <a:p>
            <a:r>
              <a:rPr lang="en-GB" dirty="0" err="1" smtClean="0"/>
              <a:t>pulsing.ts</a:t>
            </a:r>
            <a:endParaRPr lang="en-GB" dirty="0"/>
          </a:p>
        </p:txBody>
      </p:sp>
      <p:sp>
        <p:nvSpPr>
          <p:cNvPr id="9" name="TextBox 8"/>
          <p:cNvSpPr txBox="1"/>
          <p:nvPr/>
        </p:nvSpPr>
        <p:spPr>
          <a:xfrm>
            <a:off x="6864643" y="1852078"/>
            <a:ext cx="1749968" cy="646331"/>
          </a:xfrm>
          <a:prstGeom prst="rect">
            <a:avLst/>
          </a:prstGeom>
          <a:noFill/>
        </p:spPr>
        <p:txBody>
          <a:bodyPr wrap="square" rtlCol="0">
            <a:spAutoFit/>
          </a:bodyPr>
          <a:lstStyle/>
          <a:p>
            <a:r>
              <a:rPr lang="en-GB" dirty="0" err="1" smtClean="0"/>
              <a:t>Config</a:t>
            </a:r>
            <a:r>
              <a:rPr lang="en-GB" dirty="0" smtClean="0"/>
              <a:t> files on next slide</a:t>
            </a:r>
            <a:endParaRPr lang="en-GB" dirty="0"/>
          </a:p>
        </p:txBody>
      </p:sp>
    </p:spTree>
    <p:extLst>
      <p:ext uri="{BB962C8B-B14F-4D97-AF65-F5344CB8AC3E}">
        <p14:creationId xmlns:p14="http://schemas.microsoft.com/office/powerpoint/2010/main" val="3300718744"/>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05388" y="928838"/>
            <a:ext cx="4939173" cy="3139321"/>
          </a:xfrm>
          <a:prstGeom prst="rect">
            <a:avLst/>
          </a:prstGeom>
          <a:noFill/>
        </p:spPr>
        <p:txBody>
          <a:bodyPr wrap="none" rtlCol="0">
            <a:spAutoFit/>
          </a:bodyPr>
          <a:lstStyle/>
          <a:p>
            <a:r>
              <a:rPr lang="en-GB" b="1" u="sng" dirty="0" err="1" smtClean="0"/>
              <a:t>ts.config</a:t>
            </a:r>
            <a:endParaRPr lang="en-GB" b="1" u="sng" dirty="0" smtClean="0"/>
          </a:p>
          <a:p>
            <a:r>
              <a:rPr lang="en-GB" dirty="0" smtClean="0"/>
              <a:t>{</a:t>
            </a:r>
            <a:endParaRPr lang="en-GB" dirty="0"/>
          </a:p>
          <a:p>
            <a:r>
              <a:rPr lang="en-GB" dirty="0"/>
              <a:t>  "</a:t>
            </a:r>
            <a:r>
              <a:rPr lang="en-GB" dirty="0" err="1"/>
              <a:t>compilerOptions</a:t>
            </a:r>
            <a:r>
              <a:rPr lang="en-GB" dirty="0"/>
              <a:t>": {</a:t>
            </a:r>
          </a:p>
          <a:p>
            <a:r>
              <a:rPr lang="en-GB" dirty="0" smtClean="0"/>
              <a:t>       "</a:t>
            </a:r>
            <a:r>
              <a:rPr lang="en-GB" dirty="0"/>
              <a:t>target": "es5", </a:t>
            </a:r>
          </a:p>
          <a:p>
            <a:r>
              <a:rPr lang="en-GB" dirty="0"/>
              <a:t>    </a:t>
            </a:r>
            <a:r>
              <a:rPr lang="en-GB" dirty="0" smtClean="0"/>
              <a:t>   "</a:t>
            </a:r>
            <a:r>
              <a:rPr lang="en-GB" dirty="0"/>
              <a:t>module": "</a:t>
            </a:r>
            <a:r>
              <a:rPr lang="en-GB" dirty="0" err="1"/>
              <a:t>commonjs</a:t>
            </a:r>
            <a:r>
              <a:rPr lang="en-GB" dirty="0"/>
              <a:t>",   </a:t>
            </a:r>
          </a:p>
          <a:p>
            <a:r>
              <a:rPr lang="en-GB" dirty="0" smtClean="0"/>
              <a:t>       "</a:t>
            </a:r>
            <a:r>
              <a:rPr lang="en-GB" dirty="0"/>
              <a:t>strict": true,                          </a:t>
            </a:r>
          </a:p>
          <a:p>
            <a:r>
              <a:rPr lang="en-GB" dirty="0" smtClean="0"/>
              <a:t>       "</a:t>
            </a:r>
            <a:r>
              <a:rPr lang="en-GB" dirty="0" err="1"/>
              <a:t>esModuleInterop</a:t>
            </a:r>
            <a:r>
              <a:rPr lang="en-GB" dirty="0"/>
              <a:t>": true</a:t>
            </a:r>
            <a:r>
              <a:rPr lang="en-GB" dirty="0" smtClean="0"/>
              <a:t>,</a:t>
            </a:r>
          </a:p>
          <a:p>
            <a:r>
              <a:rPr lang="en-GB" dirty="0"/>
              <a:t> </a:t>
            </a:r>
            <a:r>
              <a:rPr lang="en-GB" dirty="0" smtClean="0"/>
              <a:t>      "</a:t>
            </a:r>
            <a:r>
              <a:rPr lang="en-GB" dirty="0" err="1"/>
              <a:t>forceConsistentCasingInFileNames</a:t>
            </a:r>
            <a:r>
              <a:rPr lang="en-GB" dirty="0"/>
              <a:t>": </a:t>
            </a:r>
            <a:r>
              <a:rPr lang="en-GB" dirty="0" smtClean="0"/>
              <a:t>true</a:t>
            </a:r>
            <a:endParaRPr lang="en-GB" dirty="0"/>
          </a:p>
          <a:p>
            <a:r>
              <a:rPr lang="en-GB" dirty="0"/>
              <a:t>  }</a:t>
            </a:r>
          </a:p>
          <a:p>
            <a:r>
              <a:rPr lang="en-GB" dirty="0"/>
              <a:t>}</a:t>
            </a:r>
          </a:p>
          <a:p>
            <a:endParaRPr lang="en-GB" dirty="0"/>
          </a:p>
        </p:txBody>
      </p:sp>
      <p:sp>
        <p:nvSpPr>
          <p:cNvPr id="6" name="TextBox 5"/>
          <p:cNvSpPr txBox="1"/>
          <p:nvPr/>
        </p:nvSpPr>
        <p:spPr>
          <a:xfrm>
            <a:off x="2305752" y="3612682"/>
            <a:ext cx="5679760" cy="1754326"/>
          </a:xfrm>
          <a:prstGeom prst="rect">
            <a:avLst/>
          </a:prstGeom>
          <a:noFill/>
        </p:spPr>
        <p:txBody>
          <a:bodyPr wrap="none" rtlCol="0">
            <a:spAutoFit/>
          </a:bodyPr>
          <a:lstStyle/>
          <a:p>
            <a:r>
              <a:rPr lang="en-GB" b="1" u="sng" dirty="0" err="1" smtClean="0"/>
              <a:t>package.json</a:t>
            </a:r>
            <a:endParaRPr lang="en-GB" b="1" u="sng" dirty="0" smtClean="0"/>
          </a:p>
          <a:p>
            <a:r>
              <a:rPr lang="en-GB" dirty="0" smtClean="0"/>
              <a:t>……</a:t>
            </a:r>
          </a:p>
          <a:p>
            <a:r>
              <a:rPr lang="en-GB" dirty="0" smtClean="0"/>
              <a:t>"</a:t>
            </a:r>
            <a:r>
              <a:rPr lang="en-GB" dirty="0"/>
              <a:t>scripts": {    </a:t>
            </a:r>
            <a:r>
              <a:rPr lang="en-GB" dirty="0" smtClean="0"/>
              <a:t/>
            </a:r>
            <a:br>
              <a:rPr lang="en-GB" dirty="0" smtClean="0"/>
            </a:br>
            <a:r>
              <a:rPr lang="en-GB" dirty="0" smtClean="0"/>
              <a:t>      "</a:t>
            </a:r>
            <a:r>
              <a:rPr lang="en-GB" dirty="0"/>
              <a:t>start": "./</a:t>
            </a:r>
            <a:r>
              <a:rPr lang="en-GB" dirty="0" err="1"/>
              <a:t>node_modules</a:t>
            </a:r>
            <a:r>
              <a:rPr lang="en-GB" dirty="0"/>
              <a:t>/.bin/</a:t>
            </a:r>
            <a:r>
              <a:rPr lang="en-GB" dirty="0" err="1"/>
              <a:t>ts</a:t>
            </a:r>
            <a:r>
              <a:rPr lang="en-GB" dirty="0"/>
              <a:t>-node ./</a:t>
            </a:r>
            <a:r>
              <a:rPr lang="en-GB" dirty="0" err="1" smtClean="0"/>
              <a:t>pulsing.ts</a:t>
            </a:r>
            <a:r>
              <a:rPr lang="en-GB" dirty="0"/>
              <a:t>"  </a:t>
            </a:r>
            <a:r>
              <a:rPr lang="en-GB" dirty="0" smtClean="0"/>
              <a:t/>
            </a:r>
            <a:br>
              <a:rPr lang="en-GB" dirty="0" smtClean="0"/>
            </a:br>
            <a:r>
              <a:rPr lang="en-GB" dirty="0" smtClean="0"/>
              <a:t>},</a:t>
            </a:r>
            <a:br>
              <a:rPr lang="en-GB" dirty="0" smtClean="0"/>
            </a:br>
            <a:r>
              <a:rPr lang="en-GB" dirty="0" smtClean="0"/>
              <a:t>……</a:t>
            </a:r>
            <a:endParaRPr lang="en-GB" dirty="0"/>
          </a:p>
        </p:txBody>
      </p:sp>
      <p:sp>
        <p:nvSpPr>
          <p:cNvPr id="7" name="TextBox 6"/>
          <p:cNvSpPr txBox="1"/>
          <p:nvPr/>
        </p:nvSpPr>
        <p:spPr>
          <a:xfrm>
            <a:off x="1002599" y="5743530"/>
            <a:ext cx="2332555" cy="369332"/>
          </a:xfrm>
          <a:prstGeom prst="rect">
            <a:avLst/>
          </a:prstGeom>
          <a:solidFill>
            <a:srgbClr val="000000"/>
          </a:solidFill>
        </p:spPr>
        <p:txBody>
          <a:bodyPr wrap="square" rtlCol="0">
            <a:spAutoFit/>
          </a:bodyPr>
          <a:lstStyle/>
          <a:p>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run start</a:t>
            </a:r>
            <a:endParaRPr lang="en-GB" dirty="0">
              <a:solidFill>
                <a:schemeClr val="accent1">
                  <a:lumMod val="50000"/>
                </a:schemeClr>
              </a:solidFill>
            </a:endParaRPr>
          </a:p>
        </p:txBody>
      </p:sp>
    </p:spTree>
    <p:extLst>
      <p:ext uri="{BB962C8B-B14F-4D97-AF65-F5344CB8AC3E}">
        <p14:creationId xmlns:p14="http://schemas.microsoft.com/office/powerpoint/2010/main" val="58589521"/>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a Network Service</a:t>
            </a:r>
            <a:endParaRPr lang="en-GB" dirty="0"/>
          </a:p>
        </p:txBody>
      </p:sp>
      <p:sp>
        <p:nvSpPr>
          <p:cNvPr id="3" name="Content Placeholder 2"/>
          <p:cNvSpPr>
            <a:spLocks noGrp="1"/>
          </p:cNvSpPr>
          <p:nvPr>
            <p:ph idx="1"/>
          </p:nvPr>
        </p:nvSpPr>
        <p:spPr>
          <a:xfrm>
            <a:off x="1047750" y="844551"/>
            <a:ext cx="7029450" cy="878372"/>
          </a:xfrm>
        </p:spPr>
        <p:txBody>
          <a:bodyPr/>
          <a:lstStyle/>
          <a:p>
            <a:r>
              <a:rPr lang="en-GB" dirty="0" smtClean="0"/>
              <a:t>A network service can be created in Node.js using the “server” class and then executed as a standard .</a:t>
            </a:r>
            <a:r>
              <a:rPr lang="en-GB" dirty="0" err="1" smtClean="0"/>
              <a:t>js</a:t>
            </a:r>
            <a:r>
              <a:rPr lang="en-GB" dirty="0" smtClean="0"/>
              <a:t> file</a:t>
            </a:r>
          </a:p>
          <a:p>
            <a:endParaRPr lang="en-GB" dirty="0"/>
          </a:p>
          <a:p>
            <a:r>
              <a:rPr lang="en-GB" dirty="0" smtClean="0"/>
              <a:t>Example: display “Hello World” on webpage</a:t>
            </a:r>
          </a:p>
          <a:p>
            <a:endParaRPr lang="en-GB" dirty="0"/>
          </a:p>
          <a:p>
            <a:endParaRPr lang="en-GB" dirty="0" smtClean="0"/>
          </a:p>
          <a:p>
            <a:r>
              <a:rPr lang="en-GB" dirty="0" err="1" smtClean="0"/>
              <a:t>Youffffffffff</a:t>
            </a:r>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Execute service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9376" y="2651761"/>
            <a:ext cx="5200082" cy="2862322"/>
          </a:xfrm>
          <a:prstGeom prst="rect">
            <a:avLst/>
          </a:prstGeom>
          <a:solidFill>
            <a:schemeClr val="bg1"/>
          </a:solidFill>
          <a:ln>
            <a:solidFill>
              <a:schemeClr val="tx1"/>
            </a:solidFill>
          </a:ln>
        </p:spPr>
        <p:txBody>
          <a:bodyPr wrap="square" rtlCol="0">
            <a:spAutoFit/>
          </a:bodyPr>
          <a:lstStyle/>
          <a:p>
            <a:r>
              <a:rPr lang="en-GB" dirty="0" err="1"/>
              <a:t>const</a:t>
            </a:r>
            <a:r>
              <a:rPr lang="en-GB" dirty="0"/>
              <a:t> http = require('http'); </a:t>
            </a:r>
          </a:p>
          <a:p>
            <a:r>
              <a:rPr lang="en-GB" dirty="0" smtClean="0"/>
              <a:t>server = </a:t>
            </a:r>
            <a:r>
              <a:rPr lang="en-GB" dirty="0" err="1" smtClean="0"/>
              <a:t>http.createServer</a:t>
            </a:r>
            <a:r>
              <a:rPr lang="en-GB" dirty="0" smtClean="0"/>
              <a:t>(function </a:t>
            </a:r>
            <a:r>
              <a:rPr lang="en-GB" dirty="0"/>
              <a:t>(</a:t>
            </a:r>
            <a:r>
              <a:rPr lang="en-GB" dirty="0" err="1"/>
              <a:t>req</a:t>
            </a:r>
            <a:r>
              <a:rPr lang="en-GB" dirty="0"/>
              <a:t>, res) { </a:t>
            </a:r>
          </a:p>
          <a:p>
            <a:r>
              <a:rPr lang="en-GB" dirty="0"/>
              <a:t>  </a:t>
            </a:r>
            <a:r>
              <a:rPr lang="en-GB" dirty="0" err="1"/>
              <a:t>res.writeHead</a:t>
            </a:r>
            <a:r>
              <a:rPr lang="en-GB" dirty="0"/>
              <a:t>(200, {'Content-Type': 'text/plain'}); </a:t>
            </a:r>
          </a:p>
          <a:p>
            <a:r>
              <a:rPr lang="en-GB" dirty="0"/>
              <a:t>  </a:t>
            </a:r>
            <a:r>
              <a:rPr lang="en-GB" dirty="0" err="1"/>
              <a:t>res.end</a:t>
            </a:r>
            <a:r>
              <a:rPr lang="en-GB" dirty="0"/>
              <a:t>('Hello, World!\n'); </a:t>
            </a:r>
          </a:p>
          <a:p>
            <a:r>
              <a:rPr lang="en-GB" dirty="0" smtClean="0"/>
              <a:t>});</a:t>
            </a:r>
          </a:p>
          <a:p>
            <a:endParaRPr lang="en-GB" dirty="0"/>
          </a:p>
          <a:p>
            <a:r>
              <a:rPr lang="en-GB" dirty="0" err="1" smtClean="0"/>
              <a:t>server.listen</a:t>
            </a:r>
            <a:r>
              <a:rPr lang="en-GB" dirty="0" smtClean="0"/>
              <a:t>(8124</a:t>
            </a:r>
            <a:r>
              <a:rPr lang="en-GB" dirty="0"/>
              <a:t>, </a:t>
            </a:r>
            <a:r>
              <a:rPr lang="en-GB" dirty="0" smtClean="0"/>
              <a:t>'127.0.0.1‘, </a:t>
            </a:r>
            <a:r>
              <a:rPr lang="en-GB" dirty="0"/>
              <a:t>() =&gt;</a:t>
            </a:r>
          </a:p>
          <a:p>
            <a:r>
              <a:rPr lang="en-GB" dirty="0"/>
              <a:t>{</a:t>
            </a:r>
          </a:p>
          <a:p>
            <a:r>
              <a:rPr lang="en-GB" dirty="0"/>
              <a:t>    console.log</a:t>
            </a:r>
            <a:r>
              <a:rPr lang="en-GB" dirty="0" smtClean="0"/>
              <a:t>(‘Server running‘);</a:t>
            </a:r>
            <a:endParaRPr lang="en-GB" dirty="0"/>
          </a:p>
          <a:p>
            <a:r>
              <a:rPr lang="en-GB" dirty="0"/>
              <a:t>}</a:t>
            </a:r>
            <a:r>
              <a:rPr lang="en-GB" dirty="0" smtClean="0"/>
              <a:t>);</a:t>
            </a:r>
            <a:endParaRPr lang="en-GB" dirty="0"/>
          </a:p>
        </p:txBody>
      </p:sp>
      <p:sp>
        <p:nvSpPr>
          <p:cNvPr id="7" name="TextBox 6"/>
          <p:cNvSpPr txBox="1"/>
          <p:nvPr/>
        </p:nvSpPr>
        <p:spPr>
          <a:xfrm>
            <a:off x="1309036" y="2282429"/>
            <a:ext cx="1120884" cy="369332"/>
          </a:xfrm>
          <a:prstGeom prst="rect">
            <a:avLst/>
          </a:prstGeom>
          <a:noFill/>
        </p:spPr>
        <p:txBody>
          <a:bodyPr wrap="none" rtlCol="0">
            <a:spAutoFit/>
          </a:bodyPr>
          <a:lstStyle/>
          <a:p>
            <a:r>
              <a:rPr lang="en-GB" b="1" u="sng" dirty="0" smtClean="0"/>
              <a:t>server.js</a:t>
            </a:r>
            <a:endParaRPr lang="en-GB" b="1" u="sng" dirty="0"/>
          </a:p>
        </p:txBody>
      </p:sp>
      <p:sp>
        <p:nvSpPr>
          <p:cNvPr id="8" name="TextBox 6"/>
          <p:cNvSpPr txBox="1">
            <a:spLocks noChangeArrowheads="1"/>
          </p:cNvSpPr>
          <p:nvPr/>
        </p:nvSpPr>
        <p:spPr bwMode="auto">
          <a:xfrm>
            <a:off x="1386038" y="5960220"/>
            <a:ext cx="5020059"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node server.js</a:t>
            </a:r>
          </a:p>
          <a:p>
            <a:pPr>
              <a:spcBef>
                <a:spcPct val="0"/>
              </a:spcBef>
              <a:buClrTx/>
              <a:buSzTx/>
              <a:buFontTx/>
              <a:buNone/>
              <a:defRPr/>
            </a:pPr>
            <a:r>
              <a:rPr kumimoji="0" lang="en-GB" altLang="en-US" sz="1800" dirty="0">
                <a:solidFill>
                  <a:schemeClr val="bg1"/>
                </a:solidFill>
              </a:rPr>
              <a:t>Server running at http://127.0.0.1:8124</a:t>
            </a:r>
            <a:endParaRPr kumimoji="0" lang="en-GB" altLang="en-US" sz="1800" b="0" dirty="0" smtClean="0">
              <a:solidFill>
                <a:schemeClr val="bg1"/>
              </a:solidFill>
            </a:endParaRPr>
          </a:p>
        </p:txBody>
      </p:sp>
      <p:sp>
        <p:nvSpPr>
          <p:cNvPr id="6" name="TextBox 5"/>
          <p:cNvSpPr txBox="1"/>
          <p:nvPr/>
        </p:nvSpPr>
        <p:spPr>
          <a:xfrm>
            <a:off x="3896067" y="3651896"/>
            <a:ext cx="5293895" cy="2308324"/>
          </a:xfrm>
          <a:prstGeom prst="rect">
            <a:avLst/>
          </a:prstGeom>
          <a:solidFill>
            <a:schemeClr val="bg1"/>
          </a:solidFill>
          <a:ln w="12700">
            <a:solidFill>
              <a:schemeClr val="tx1"/>
            </a:solidFill>
          </a:ln>
        </p:spPr>
        <p:txBody>
          <a:bodyPr wrap="square" rtlCol="0">
            <a:spAutoFit/>
          </a:bodyPr>
          <a:lstStyle/>
          <a:p>
            <a:r>
              <a:rPr lang="en-GB" dirty="0" err="1"/>
              <a:t>const</a:t>
            </a:r>
            <a:r>
              <a:rPr lang="en-GB" dirty="0"/>
              <a:t> http = require('http'); </a:t>
            </a:r>
          </a:p>
          <a:p>
            <a:r>
              <a:rPr lang="en-GB" dirty="0" err="1"/>
              <a:t>const</a:t>
            </a:r>
            <a:r>
              <a:rPr lang="en-GB" dirty="0"/>
              <a:t> server = </a:t>
            </a:r>
            <a:r>
              <a:rPr lang="en-GB" dirty="0" err="1"/>
              <a:t>http.createServer</a:t>
            </a:r>
            <a:r>
              <a:rPr lang="en-GB" dirty="0"/>
              <a:t>(); </a:t>
            </a:r>
          </a:p>
          <a:p>
            <a:r>
              <a:rPr lang="en-GB" i="1" dirty="0" err="1"/>
              <a:t>server</a:t>
            </a:r>
            <a:r>
              <a:rPr lang="en-GB" b="1" i="1" dirty="0" err="1">
                <a:solidFill>
                  <a:srgbClr val="FF0000"/>
                </a:solidFill>
              </a:rPr>
              <a:t>.on</a:t>
            </a:r>
            <a:r>
              <a:rPr lang="en-GB" i="1" dirty="0"/>
              <a:t>('request',  (</a:t>
            </a:r>
            <a:r>
              <a:rPr lang="en-GB" i="1" dirty="0" err="1"/>
              <a:t>req</a:t>
            </a:r>
            <a:r>
              <a:rPr lang="en-GB" i="1" dirty="0"/>
              <a:t>, res) </a:t>
            </a:r>
            <a:r>
              <a:rPr lang="en-GB" dirty="0"/>
              <a:t>=&gt; { </a:t>
            </a:r>
          </a:p>
          <a:p>
            <a:r>
              <a:rPr lang="en-GB" dirty="0"/>
              <a:t>  </a:t>
            </a:r>
            <a:r>
              <a:rPr lang="en-GB" dirty="0" err="1"/>
              <a:t>res.writeHead</a:t>
            </a:r>
            <a:r>
              <a:rPr lang="en-GB" dirty="0"/>
              <a:t>(200, {'Content-Type': 'text/plain'}); </a:t>
            </a:r>
          </a:p>
          <a:p>
            <a:r>
              <a:rPr lang="en-GB" dirty="0"/>
              <a:t>  </a:t>
            </a:r>
            <a:r>
              <a:rPr lang="en-GB" dirty="0" err="1"/>
              <a:t>res.end</a:t>
            </a:r>
            <a:r>
              <a:rPr lang="en-GB" dirty="0"/>
              <a:t>('Hello, World!\n'); </a:t>
            </a:r>
          </a:p>
          <a:p>
            <a:r>
              <a:rPr lang="en-GB" dirty="0"/>
              <a:t>}); </a:t>
            </a:r>
          </a:p>
          <a:p>
            <a:r>
              <a:rPr lang="en-GB" dirty="0" err="1"/>
              <a:t>server.listen</a:t>
            </a:r>
            <a:r>
              <a:rPr lang="en-GB" dirty="0"/>
              <a:t>(8124, '127.0.0.1'); </a:t>
            </a:r>
          </a:p>
          <a:p>
            <a:r>
              <a:rPr lang="en-GB" dirty="0"/>
              <a:t>console.log('Server </a:t>
            </a:r>
            <a:r>
              <a:rPr lang="en-GB" dirty="0" smtClean="0"/>
              <a:t>running');</a:t>
            </a:r>
            <a:endParaRPr lang="en-GB" dirty="0"/>
          </a:p>
        </p:txBody>
      </p:sp>
      <p:sp>
        <p:nvSpPr>
          <p:cNvPr id="9" name="TextBox 8"/>
          <p:cNvSpPr txBox="1"/>
          <p:nvPr/>
        </p:nvSpPr>
        <p:spPr>
          <a:xfrm>
            <a:off x="5941770" y="2505498"/>
            <a:ext cx="3002205" cy="923330"/>
          </a:xfrm>
          <a:prstGeom prst="rect">
            <a:avLst/>
          </a:prstGeom>
          <a:noFill/>
        </p:spPr>
        <p:txBody>
          <a:bodyPr wrap="square" rtlCol="0">
            <a:spAutoFit/>
          </a:bodyPr>
          <a:lstStyle/>
          <a:p>
            <a:r>
              <a:rPr lang="en-GB" dirty="0" smtClean="0"/>
              <a:t>You can see the event handling more clearly in </a:t>
            </a:r>
            <a:r>
              <a:rPr lang="en-GB" smtClean="0"/>
              <a:t>this equivalent approach</a:t>
            </a:r>
            <a:endParaRPr lang="en-GB" dirty="0"/>
          </a:p>
        </p:txBody>
      </p:sp>
      <p:cxnSp>
        <p:nvCxnSpPr>
          <p:cNvPr id="11" name="Straight Arrow Connector 10"/>
          <p:cNvCxnSpPr>
            <a:stCxn id="9" idx="2"/>
          </p:cNvCxnSpPr>
          <p:nvPr/>
        </p:nvCxnSpPr>
        <p:spPr bwMode="auto">
          <a:xfrm flipH="1">
            <a:off x="7399683" y="3428828"/>
            <a:ext cx="43190" cy="22306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34733474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76108"/>
            <a:ext cx="7029450" cy="4862717"/>
          </a:xfrm>
        </p:spPr>
        <p:txBody>
          <a:bodyPr/>
          <a:lstStyle/>
          <a:p>
            <a:r>
              <a:rPr lang="en-GB" dirty="0" smtClean="0"/>
              <a:t>Create a “server.js” file in your “</a:t>
            </a:r>
            <a:r>
              <a:rPr lang="en-GB" dirty="0" err="1" smtClean="0"/>
              <a:t>nodetest</a:t>
            </a:r>
            <a:r>
              <a:rPr lang="en-GB" dirty="0" smtClean="0"/>
              <a:t>” directory</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Execute the server.js file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829637" y="1453582"/>
            <a:ext cx="5872640" cy="2585323"/>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http = require('http'); </a:t>
            </a:r>
          </a:p>
          <a:p>
            <a:r>
              <a:rPr lang="en-GB" dirty="0" smtClean="0"/>
              <a:t>server = </a:t>
            </a:r>
            <a:r>
              <a:rPr lang="en-GB" dirty="0" err="1" smtClean="0">
                <a:solidFill>
                  <a:srgbClr val="FF0000"/>
                </a:solidFill>
              </a:rPr>
              <a:t>http.createServer</a:t>
            </a:r>
            <a:r>
              <a:rPr lang="en-GB" dirty="0" smtClean="0"/>
              <a:t>( </a:t>
            </a:r>
            <a:r>
              <a:rPr lang="en-GB" dirty="0"/>
              <a:t>(</a:t>
            </a:r>
            <a:r>
              <a:rPr lang="en-GB" dirty="0" err="1"/>
              <a:t>req</a:t>
            </a:r>
            <a:r>
              <a:rPr lang="en-GB" dirty="0"/>
              <a:t>, res</a:t>
            </a:r>
            <a:r>
              <a:rPr lang="en-GB" dirty="0" smtClean="0"/>
              <a:t>) =&gt; </a:t>
            </a:r>
            <a:r>
              <a:rPr lang="en-GB" dirty="0"/>
              <a:t>{ </a:t>
            </a:r>
          </a:p>
          <a:p>
            <a:r>
              <a:rPr lang="en-GB" dirty="0"/>
              <a:t>  </a:t>
            </a:r>
            <a:r>
              <a:rPr lang="en-GB" dirty="0" err="1"/>
              <a:t>res.writeHead</a:t>
            </a:r>
            <a:r>
              <a:rPr lang="en-GB" dirty="0"/>
              <a:t>(200, {'Content-Type': 'text/plain'}); </a:t>
            </a:r>
          </a:p>
          <a:p>
            <a:r>
              <a:rPr lang="en-GB" dirty="0"/>
              <a:t>  </a:t>
            </a:r>
            <a:r>
              <a:rPr lang="en-GB" dirty="0" err="1"/>
              <a:t>res.end</a:t>
            </a:r>
            <a:r>
              <a:rPr lang="en-GB" dirty="0"/>
              <a:t>('Hello, World!\n'); </a:t>
            </a:r>
          </a:p>
          <a:p>
            <a:r>
              <a:rPr lang="en-GB" dirty="0" smtClean="0"/>
              <a:t>});</a:t>
            </a:r>
          </a:p>
          <a:p>
            <a:endParaRPr lang="en-GB" dirty="0"/>
          </a:p>
          <a:p>
            <a:r>
              <a:rPr lang="en-GB" dirty="0" err="1" smtClean="0">
                <a:solidFill>
                  <a:srgbClr val="FF0000"/>
                </a:solidFill>
              </a:rPr>
              <a:t>server.listen</a:t>
            </a:r>
            <a:r>
              <a:rPr lang="en-GB" dirty="0" smtClean="0"/>
              <a:t>(8124</a:t>
            </a:r>
            <a:r>
              <a:rPr lang="en-GB" dirty="0"/>
              <a:t>, </a:t>
            </a:r>
            <a:r>
              <a:rPr lang="en-GB" dirty="0" smtClean="0"/>
              <a:t>'127.0.0.1</a:t>
            </a:r>
            <a:r>
              <a:rPr lang="en-GB" dirty="0"/>
              <a:t>', () </a:t>
            </a:r>
            <a:r>
              <a:rPr lang="en-GB" dirty="0" smtClean="0"/>
              <a:t>=&gt; {</a:t>
            </a:r>
            <a:endParaRPr lang="en-GB" dirty="0"/>
          </a:p>
          <a:p>
            <a:r>
              <a:rPr lang="en-GB" dirty="0"/>
              <a:t>    console.log</a:t>
            </a:r>
            <a:r>
              <a:rPr lang="en-GB" dirty="0" smtClean="0"/>
              <a:t>('Server running http://127.0.0.1:8124');</a:t>
            </a:r>
            <a:endParaRPr lang="en-GB" dirty="0"/>
          </a:p>
          <a:p>
            <a:r>
              <a:rPr lang="en-GB" dirty="0"/>
              <a:t>}</a:t>
            </a:r>
            <a:r>
              <a:rPr lang="en-GB" dirty="0" smtClean="0"/>
              <a:t>);</a:t>
            </a:r>
            <a:endParaRPr lang="en-GB" dirty="0"/>
          </a:p>
        </p:txBody>
      </p:sp>
      <p:sp>
        <p:nvSpPr>
          <p:cNvPr id="6" name="TextBox 6"/>
          <p:cNvSpPr txBox="1">
            <a:spLocks noChangeArrowheads="1"/>
          </p:cNvSpPr>
          <p:nvPr/>
        </p:nvSpPr>
        <p:spPr bwMode="auto">
          <a:xfrm>
            <a:off x="1919648" y="5091035"/>
            <a:ext cx="5020059" cy="64633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defRPr/>
            </a:pPr>
            <a:r>
              <a:rPr kumimoji="0" lang="en-GB" altLang="en-US" sz="1800" dirty="0">
                <a:solidFill>
                  <a:schemeClr val="accent5">
                    <a:lumMod val="50000"/>
                  </a:schemeClr>
                </a:solidFill>
              </a:rPr>
              <a:t>$ node server.js</a:t>
            </a:r>
          </a:p>
          <a:p>
            <a:pPr>
              <a:spcBef>
                <a:spcPct val="0"/>
              </a:spcBef>
              <a:buClrTx/>
              <a:buSzTx/>
              <a:buFontTx/>
              <a:buNone/>
              <a:defRPr/>
            </a:pPr>
            <a:r>
              <a:rPr kumimoji="0" lang="en-GB" altLang="en-US" sz="1800" dirty="0">
                <a:solidFill>
                  <a:schemeClr val="bg1"/>
                </a:solidFill>
              </a:rPr>
              <a:t>Server running at http://127.0.0.1:8124</a:t>
            </a:r>
            <a:endParaRPr kumimoji="0" lang="en-GB" altLang="en-US" sz="1800" b="0" dirty="0" smtClean="0">
              <a:solidFill>
                <a:schemeClr val="bg1"/>
              </a:solidFill>
            </a:endParaRPr>
          </a:p>
        </p:txBody>
      </p:sp>
      <p:sp>
        <p:nvSpPr>
          <p:cNvPr id="7" name="TextBox 6"/>
          <p:cNvSpPr txBox="1"/>
          <p:nvPr/>
        </p:nvSpPr>
        <p:spPr>
          <a:xfrm>
            <a:off x="4881066" y="5854661"/>
            <a:ext cx="2165978" cy="369332"/>
          </a:xfrm>
          <a:prstGeom prst="rect">
            <a:avLst/>
          </a:prstGeom>
          <a:noFill/>
        </p:spPr>
        <p:txBody>
          <a:bodyPr wrap="none" rtlCol="0">
            <a:spAutoFit/>
          </a:bodyPr>
          <a:lstStyle/>
          <a:p>
            <a:r>
              <a:rPr lang="en-GB" b="1" dirty="0" smtClean="0"/>
              <a:t>&lt;Ctrl&gt;+&lt;C&gt; to exit</a:t>
            </a:r>
            <a:endParaRPr lang="en-GB" b="1" dirty="0"/>
          </a:p>
        </p:txBody>
      </p:sp>
    </p:spTree>
    <p:extLst>
      <p:ext uri="{BB962C8B-B14F-4D97-AF65-F5344CB8AC3E}">
        <p14:creationId xmlns:p14="http://schemas.microsoft.com/office/powerpoint/2010/main" val="231368321"/>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149192"/>
            <a:ext cx="8686800" cy="6388133"/>
          </a:xfrm>
        </p:spPr>
        <p:txBody>
          <a:bodyPr/>
          <a:lstStyle/>
          <a:p>
            <a:r>
              <a:rPr lang="en-US" altLang="en-US" sz="4000" dirty="0" err="1" smtClean="0"/>
              <a:t>ExpressJS</a:t>
            </a:r>
            <a:endParaRPr lang="en-US" altLang="en-US" sz="4000" dirty="0" smtClean="0"/>
          </a:p>
        </p:txBody>
      </p:sp>
    </p:spTree>
    <p:extLst>
      <p:ext uri="{BB962C8B-B14F-4D97-AF65-F5344CB8AC3E}">
        <p14:creationId xmlns:p14="http://schemas.microsoft.com/office/powerpoint/2010/main" val="3059828303"/>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Express</a:t>
            </a:r>
            <a:endParaRPr lang="en-GB" dirty="0"/>
          </a:p>
        </p:txBody>
      </p:sp>
      <p:sp>
        <p:nvSpPr>
          <p:cNvPr id="3" name="Content Placeholder 2"/>
          <p:cNvSpPr>
            <a:spLocks noGrp="1"/>
          </p:cNvSpPr>
          <p:nvPr>
            <p:ph idx="1"/>
          </p:nvPr>
        </p:nvSpPr>
        <p:spPr/>
        <p:txBody>
          <a:bodyPr/>
          <a:lstStyle/>
          <a:p>
            <a:r>
              <a:rPr lang="en-GB" dirty="0" smtClean="0"/>
              <a:t>Express is a fast</a:t>
            </a:r>
            <a:r>
              <a:rPr lang="en-GB" dirty="0"/>
              <a:t>, </a:t>
            </a:r>
            <a:r>
              <a:rPr lang="en-GB" dirty="0" err="1"/>
              <a:t>unopinionated</a:t>
            </a:r>
            <a:r>
              <a:rPr lang="en-GB" dirty="0"/>
              <a:t>, minimalist web framework for </a:t>
            </a:r>
            <a:r>
              <a:rPr lang="en-GB" dirty="0" smtClean="0"/>
              <a:t>Node.js</a:t>
            </a:r>
          </a:p>
          <a:p>
            <a:pPr lvl="1"/>
            <a:r>
              <a:rPr lang="en-GB" dirty="0"/>
              <a:t>minimal and flexible Node.js web application framework </a:t>
            </a:r>
            <a:endParaRPr lang="en-GB" dirty="0" smtClean="0"/>
          </a:p>
          <a:p>
            <a:pPr lvl="1"/>
            <a:r>
              <a:rPr lang="en-GB" dirty="0" smtClean="0"/>
              <a:t>provides </a:t>
            </a:r>
            <a:r>
              <a:rPr lang="en-GB" dirty="0"/>
              <a:t>a robust set of features for web and mobile applications</a:t>
            </a:r>
            <a:r>
              <a:rPr lang="en-GB" dirty="0" smtClean="0"/>
              <a:t>.</a:t>
            </a:r>
          </a:p>
          <a:p>
            <a:r>
              <a:rPr lang="en-GB" dirty="0" smtClean="0"/>
              <a:t>You can build a web service or a webserver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242854279"/>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149192"/>
            <a:ext cx="8686800" cy="6388133"/>
          </a:xfrm>
        </p:spPr>
        <p:txBody>
          <a:bodyPr/>
          <a:lstStyle/>
          <a:p>
            <a:r>
              <a:rPr lang="en-US" altLang="en-US" sz="4000" dirty="0" err="1" smtClean="0"/>
              <a:t>ExpressJS</a:t>
            </a:r>
            <a:r>
              <a:rPr lang="en-US" altLang="en-US" sz="4000" dirty="0" smtClean="0"/>
              <a:t/>
            </a:r>
            <a:br>
              <a:rPr lang="en-US" altLang="en-US" sz="4000" dirty="0" smtClean="0"/>
            </a:br>
            <a:r>
              <a:rPr lang="en-US" altLang="en-US" sz="4000" dirty="0" smtClean="0"/>
              <a:t>Building a Web Server</a:t>
            </a:r>
          </a:p>
        </p:txBody>
      </p:sp>
    </p:spTree>
    <p:extLst>
      <p:ext uri="{BB962C8B-B14F-4D97-AF65-F5344CB8AC3E}">
        <p14:creationId xmlns:p14="http://schemas.microsoft.com/office/powerpoint/2010/main" val="1039033066"/>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Setup</a:t>
            </a:r>
            <a:endParaRPr lang="en-GB" dirty="0"/>
          </a:p>
        </p:txBody>
      </p:sp>
      <p:sp>
        <p:nvSpPr>
          <p:cNvPr id="3" name="Content Placeholder 2"/>
          <p:cNvSpPr>
            <a:spLocks noGrp="1"/>
          </p:cNvSpPr>
          <p:nvPr>
            <p:ph idx="1"/>
          </p:nvPr>
        </p:nvSpPr>
        <p:spPr>
          <a:xfrm>
            <a:off x="1047750" y="617080"/>
            <a:ext cx="7540878" cy="5221745"/>
          </a:xfrm>
        </p:spPr>
        <p:txBody>
          <a:bodyPr/>
          <a:lstStyle/>
          <a:p>
            <a:r>
              <a:rPr lang="en-GB" dirty="0" smtClean="0"/>
              <a:t>Make a new directory</a:t>
            </a:r>
          </a:p>
          <a:p>
            <a:r>
              <a:rPr lang="en-GB" dirty="0" smtClean="0"/>
              <a:t>Download 3 files from Moodle</a:t>
            </a:r>
          </a:p>
          <a:p>
            <a:pPr lvl="1"/>
            <a:r>
              <a:rPr lang="en-GB" dirty="0" smtClean="0"/>
              <a:t>.</a:t>
            </a:r>
            <a:r>
              <a:rPr lang="en-GB" dirty="0" err="1" smtClean="0"/>
              <a:t>dockerignore</a:t>
            </a:r>
            <a:endParaRPr lang="en-GB" dirty="0" smtClean="0"/>
          </a:p>
          <a:p>
            <a:pPr lvl="1"/>
            <a:r>
              <a:rPr lang="en-GB" dirty="0" err="1" smtClean="0"/>
              <a:t>docker</a:t>
            </a:r>
            <a:r>
              <a:rPr lang="en-GB" dirty="0" smtClean="0"/>
              <a:t>-compose</a:t>
            </a:r>
          </a:p>
          <a:p>
            <a:pPr lvl="1"/>
            <a:r>
              <a:rPr lang="en-GB" dirty="0" err="1" smtClean="0"/>
              <a:t>Dockerfile</a:t>
            </a:r>
            <a:endParaRPr lang="en-GB" dirty="0" smtClean="0"/>
          </a:p>
          <a:p>
            <a:r>
              <a:rPr lang="en-GB" b="1" dirty="0" smtClean="0">
                <a:solidFill>
                  <a:srgbClr val="FF0000"/>
                </a:solidFill>
              </a:rPr>
              <a:t>Do not delete or change these files (unless specified)!!</a:t>
            </a:r>
          </a:p>
          <a:p>
            <a:r>
              <a:rPr lang="en-GB" dirty="0" smtClean="0">
                <a:solidFill>
                  <a:srgbClr val="FF0000"/>
                </a:solidFill>
              </a:rPr>
              <a:t>Make 2 directories called “</a:t>
            </a:r>
            <a:r>
              <a:rPr lang="en-GB" dirty="0" err="1" smtClean="0">
                <a:solidFill>
                  <a:srgbClr val="0070C0"/>
                </a:solidFill>
              </a:rPr>
              <a:t>nodeweb</a:t>
            </a:r>
            <a:r>
              <a:rPr lang="en-GB" b="1" u="sng" dirty="0" err="1" smtClean="0">
                <a:solidFill>
                  <a:srgbClr val="0070C0"/>
                </a:solidFill>
              </a:rPr>
              <a:t>server</a:t>
            </a:r>
            <a:r>
              <a:rPr lang="en-GB" b="1" dirty="0" smtClean="0">
                <a:solidFill>
                  <a:srgbClr val="FF0000"/>
                </a:solidFill>
              </a:rPr>
              <a:t>”</a:t>
            </a:r>
            <a:r>
              <a:rPr lang="en-GB" dirty="0" smtClean="0">
                <a:solidFill>
                  <a:srgbClr val="FF0000"/>
                </a:solidFill>
              </a:rPr>
              <a:t> and “</a:t>
            </a:r>
            <a:r>
              <a:rPr lang="en-GB" dirty="0" err="1" smtClean="0">
                <a:solidFill>
                  <a:srgbClr val="0070C0"/>
                </a:solidFill>
              </a:rPr>
              <a:t>nodeweb</a:t>
            </a:r>
            <a:r>
              <a:rPr lang="en-GB" b="1" u="sng" dirty="0" err="1" smtClean="0">
                <a:solidFill>
                  <a:srgbClr val="0070C0"/>
                </a:solidFill>
              </a:rPr>
              <a:t>service</a:t>
            </a:r>
            <a:r>
              <a:rPr lang="en-GB" b="1" dirty="0" smtClean="0">
                <a:solidFill>
                  <a:srgbClr val="FF0000"/>
                </a:solidFill>
              </a:rPr>
              <a:t>”</a:t>
            </a:r>
            <a:endParaRPr lang="en-GB" b="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55030" y="3530501"/>
            <a:ext cx="7031255" cy="2862322"/>
          </a:xfrm>
          <a:prstGeom prst="rect">
            <a:avLst/>
          </a:prstGeom>
          <a:solidFill>
            <a:srgbClr val="000000"/>
          </a:solidFill>
        </p:spPr>
        <p:txBody>
          <a:bodyPr wrap="square" rtlCol="0">
            <a:spAutoFit/>
          </a:bodyPr>
          <a:lstStyle/>
          <a:p>
            <a:r>
              <a:rPr lang="en-GB" dirty="0">
                <a:solidFill>
                  <a:schemeClr val="bg1"/>
                </a:solidFill>
              </a:rPr>
              <a:t>$ </a:t>
            </a:r>
            <a:r>
              <a:rPr lang="en-GB" dirty="0" smtClean="0">
                <a:solidFill>
                  <a:schemeClr val="bg1"/>
                </a:solidFill>
              </a:rPr>
              <a:t> </a:t>
            </a:r>
            <a:r>
              <a:rPr lang="en-GB" dirty="0" err="1" smtClean="0">
                <a:solidFill>
                  <a:schemeClr val="accent1">
                    <a:lumMod val="50000"/>
                  </a:schemeClr>
                </a:solidFill>
              </a:rPr>
              <a:t>mkdir</a:t>
            </a:r>
            <a:r>
              <a:rPr lang="en-GB" dirty="0" smtClean="0">
                <a:solidFill>
                  <a:schemeClr val="accent1">
                    <a:lumMod val="50000"/>
                  </a:schemeClr>
                </a:solidFill>
              </a:rPr>
              <a:t> </a:t>
            </a:r>
            <a:r>
              <a:rPr lang="en-GB" dirty="0" err="1" smtClean="0">
                <a:solidFill>
                  <a:schemeClr val="accent1">
                    <a:lumMod val="50000"/>
                  </a:schemeClr>
                </a:solidFill>
              </a:rPr>
              <a:t>expressjs</a:t>
            </a:r>
            <a:endParaRPr lang="en-GB" dirty="0" smtClean="0">
              <a:solidFill>
                <a:schemeClr val="accent1">
                  <a:lumMod val="50000"/>
                </a:schemeClr>
              </a:solidFill>
            </a:endParaRPr>
          </a:p>
          <a:p>
            <a:r>
              <a:rPr lang="en-GB" dirty="0" smtClean="0">
                <a:solidFill>
                  <a:schemeClr val="bg1"/>
                </a:solidFill>
              </a:rPr>
              <a:t>$  </a:t>
            </a:r>
            <a:r>
              <a:rPr lang="en-GB" dirty="0">
                <a:solidFill>
                  <a:schemeClr val="accent1">
                    <a:lumMod val="50000"/>
                  </a:schemeClr>
                </a:solidFill>
              </a:rPr>
              <a:t>ls -</a:t>
            </a:r>
            <a:r>
              <a:rPr lang="en-GB" dirty="0" smtClean="0">
                <a:solidFill>
                  <a:schemeClr val="accent1">
                    <a:lumMod val="50000"/>
                  </a:schemeClr>
                </a:solidFill>
              </a:rPr>
              <a:t>al</a:t>
            </a:r>
            <a:endParaRPr lang="en-GB" dirty="0">
              <a:solidFill>
                <a:schemeClr val="accent1">
                  <a:lumMod val="50000"/>
                </a:schemeClr>
              </a:solidFill>
            </a:endParaRPr>
          </a:p>
          <a:p>
            <a:r>
              <a:rPr lang="en-GB" dirty="0">
                <a:solidFill>
                  <a:schemeClr val="bg1"/>
                </a:solidFill>
              </a:rPr>
              <a:t>total 17</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13:58 ./</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13:55 ../</a:t>
            </a:r>
          </a:p>
          <a:p>
            <a:r>
              <a:rPr lang="pt-BR" dirty="0">
                <a:solidFill>
                  <a:schemeClr val="bg1"/>
                </a:solidFill>
              </a:rPr>
              <a:t>-rw-r--r-- 1 sc-md 1049089   12 Aug  5 12:40 </a:t>
            </a:r>
            <a:r>
              <a:rPr lang="pt-BR" dirty="0">
                <a:solidFill>
                  <a:srgbClr val="FF0000"/>
                </a:solidFill>
              </a:rPr>
              <a:t>.dockerignore</a:t>
            </a:r>
          </a:p>
          <a:p>
            <a:r>
              <a:rPr lang="en-GB" dirty="0">
                <a:solidFill>
                  <a:schemeClr val="bg1"/>
                </a:solidFill>
              </a:rPr>
              <a:t>-</a:t>
            </a:r>
            <a:r>
              <a:rPr lang="en-GB" dirty="0" err="1">
                <a:solidFill>
                  <a:schemeClr val="bg1"/>
                </a:solidFill>
              </a:rPr>
              <a:t>rw</a:t>
            </a:r>
            <a:r>
              <a:rPr lang="en-GB" dirty="0">
                <a:solidFill>
                  <a:schemeClr val="bg1"/>
                </a:solidFill>
              </a:rPr>
              <a:t>-r--r-- 1 </a:t>
            </a:r>
            <a:r>
              <a:rPr lang="en-GB" dirty="0" err="1">
                <a:solidFill>
                  <a:schemeClr val="bg1"/>
                </a:solidFill>
              </a:rPr>
              <a:t>sc</a:t>
            </a:r>
            <a:r>
              <a:rPr lang="en-GB" dirty="0">
                <a:solidFill>
                  <a:schemeClr val="bg1"/>
                </a:solidFill>
              </a:rPr>
              <a:t>-md 1049089 2279 Oct 20 13:34 </a:t>
            </a:r>
            <a:r>
              <a:rPr lang="en-GB" dirty="0" err="1">
                <a:solidFill>
                  <a:srgbClr val="FF0000"/>
                </a:solidFill>
              </a:rPr>
              <a:t>docker-compose.yml</a:t>
            </a:r>
            <a:endParaRPr lang="en-GB" dirty="0">
              <a:solidFill>
                <a:srgbClr val="FF0000"/>
              </a:solidFill>
            </a:endParaRPr>
          </a:p>
          <a:p>
            <a:r>
              <a:rPr lang="en-GB" dirty="0">
                <a:solidFill>
                  <a:schemeClr val="bg1"/>
                </a:solidFill>
              </a:rPr>
              <a:t>-</a:t>
            </a:r>
            <a:r>
              <a:rPr lang="en-GB" dirty="0" err="1">
                <a:solidFill>
                  <a:schemeClr val="bg1"/>
                </a:solidFill>
              </a:rPr>
              <a:t>rw</a:t>
            </a:r>
            <a:r>
              <a:rPr lang="en-GB" dirty="0">
                <a:solidFill>
                  <a:schemeClr val="bg1"/>
                </a:solidFill>
              </a:rPr>
              <a:t>-r--r-- 1 </a:t>
            </a:r>
            <a:r>
              <a:rPr lang="en-GB" dirty="0" err="1">
                <a:solidFill>
                  <a:schemeClr val="bg1"/>
                </a:solidFill>
              </a:rPr>
              <a:t>sc</a:t>
            </a:r>
            <a:r>
              <a:rPr lang="en-GB" dirty="0">
                <a:solidFill>
                  <a:schemeClr val="bg1"/>
                </a:solidFill>
              </a:rPr>
              <a:t>-md 1049089 1395 Oct 20 10:29 </a:t>
            </a:r>
            <a:r>
              <a:rPr lang="en-GB" dirty="0" err="1" smtClean="0">
                <a:solidFill>
                  <a:srgbClr val="FF0000"/>
                </a:solidFill>
              </a:rPr>
              <a:t>Dockerfile</a:t>
            </a:r>
            <a:endParaRPr lang="en-GB" dirty="0" smtClean="0">
              <a:solidFill>
                <a:srgbClr val="FF0000"/>
              </a:solidFill>
            </a:endParaRP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14:03 </a:t>
            </a:r>
            <a:r>
              <a:rPr lang="en-GB" dirty="0" err="1">
                <a:solidFill>
                  <a:srgbClr val="FF0000"/>
                </a:solidFill>
              </a:rPr>
              <a:t>nodewebserver</a:t>
            </a:r>
            <a:r>
              <a:rPr lang="en-GB" dirty="0">
                <a:solidFill>
                  <a:schemeClr val="bg1"/>
                </a:solidFill>
              </a:rPr>
              <a:t>/</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14:03 </a:t>
            </a:r>
            <a:r>
              <a:rPr lang="en-GB" dirty="0" err="1">
                <a:solidFill>
                  <a:srgbClr val="FF0000"/>
                </a:solidFill>
              </a:rPr>
              <a:t>nodewebservice</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114039459"/>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Setup</a:t>
            </a:r>
            <a:endParaRPr lang="en-GB" dirty="0"/>
          </a:p>
        </p:txBody>
      </p:sp>
      <p:sp>
        <p:nvSpPr>
          <p:cNvPr id="3" name="Content Placeholder 2"/>
          <p:cNvSpPr>
            <a:spLocks noGrp="1"/>
          </p:cNvSpPr>
          <p:nvPr>
            <p:ph idx="1"/>
          </p:nvPr>
        </p:nvSpPr>
        <p:spPr>
          <a:xfrm>
            <a:off x="1047750" y="1217596"/>
            <a:ext cx="7029450" cy="4621229"/>
          </a:xfrm>
        </p:spPr>
        <p:txBody>
          <a:bodyPr/>
          <a:lstStyle/>
          <a:p>
            <a:r>
              <a:rPr lang="en-GB" dirty="0" smtClean="0"/>
              <a:t>Change to the directory</a:t>
            </a:r>
            <a:r>
              <a:rPr lang="en-GB" dirty="0" smtClean="0">
                <a:solidFill>
                  <a:srgbClr val="FF0000"/>
                </a:solidFill>
              </a:rPr>
              <a:t> </a:t>
            </a:r>
            <a:r>
              <a:rPr lang="en-GB" dirty="0" smtClean="0"/>
              <a:t>called</a:t>
            </a:r>
            <a:r>
              <a:rPr lang="en-GB" dirty="0" smtClean="0">
                <a:solidFill>
                  <a:srgbClr val="FF0000"/>
                </a:solidFill>
              </a:rPr>
              <a:t> “</a:t>
            </a:r>
            <a:r>
              <a:rPr lang="en-GB" dirty="0" err="1" smtClean="0">
                <a:solidFill>
                  <a:srgbClr val="0070C0"/>
                </a:solidFill>
              </a:rPr>
              <a:t>nodeweb</a:t>
            </a:r>
            <a:r>
              <a:rPr lang="en-GB" b="1" u="sng" dirty="0" err="1" smtClean="0">
                <a:solidFill>
                  <a:srgbClr val="0070C0"/>
                </a:solidFill>
              </a:rPr>
              <a:t>server</a:t>
            </a:r>
            <a:r>
              <a:rPr lang="en-GB" b="1" dirty="0" smtClean="0">
                <a:solidFill>
                  <a:srgbClr val="FF0000"/>
                </a:solidFill>
              </a:rPr>
              <a:t>”</a:t>
            </a:r>
          </a:p>
          <a:p>
            <a:r>
              <a:rPr lang="en-GB" dirty="0" smtClean="0"/>
              <a:t>Make a directory called “public” and within it create the sub-directories “</a:t>
            </a:r>
            <a:r>
              <a:rPr lang="en-GB" dirty="0" err="1" smtClean="0"/>
              <a:t>css</a:t>
            </a:r>
            <a:r>
              <a:rPr lang="en-GB" dirty="0" smtClean="0"/>
              <a:t>”, “images”, “</a:t>
            </a:r>
            <a:r>
              <a:rPr lang="en-GB" dirty="0" err="1" smtClean="0"/>
              <a:t>js</a:t>
            </a:r>
            <a:r>
              <a:rPr lang="en-GB" dirty="0" smtClean="0"/>
              <a:t>” and “</a:t>
            </a:r>
            <a:r>
              <a:rPr lang="en-GB" dirty="0" err="1" smtClean="0"/>
              <a:t>ts</a:t>
            </a:r>
            <a:r>
              <a:rPr lang="en-GB" dirty="0" smtClean="0"/>
              <a:t>”</a:t>
            </a:r>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56095" y="2675275"/>
            <a:ext cx="7031255" cy="2031325"/>
          </a:xfrm>
          <a:prstGeom prst="rect">
            <a:avLst/>
          </a:prstGeom>
          <a:solidFill>
            <a:srgbClr val="000000"/>
          </a:solidFill>
        </p:spPr>
        <p:txBody>
          <a:bodyPr wrap="square" rtlCol="0">
            <a:spAutoFit/>
          </a:bodyPr>
          <a:lstStyle/>
          <a:p>
            <a:r>
              <a:rPr lang="en-GB" dirty="0">
                <a:solidFill>
                  <a:schemeClr val="bg1"/>
                </a:solidFill>
              </a:rPr>
              <a:t>$ </a:t>
            </a:r>
            <a:r>
              <a:rPr lang="en-GB" dirty="0" smtClean="0">
                <a:solidFill>
                  <a:schemeClr val="bg1"/>
                </a:solidFill>
              </a:rPr>
              <a:t> </a:t>
            </a:r>
            <a:r>
              <a:rPr lang="en-GB" dirty="0" smtClean="0">
                <a:solidFill>
                  <a:schemeClr val="accent1">
                    <a:lumMod val="50000"/>
                  </a:schemeClr>
                </a:solidFill>
              </a:rPr>
              <a:t>cd </a:t>
            </a:r>
            <a:r>
              <a:rPr lang="en-GB" dirty="0" err="1">
                <a:solidFill>
                  <a:schemeClr val="accent1">
                    <a:lumMod val="50000"/>
                  </a:schemeClr>
                </a:solidFill>
              </a:rPr>
              <a:t>nodewebserver</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mkdir</a:t>
            </a:r>
            <a:r>
              <a:rPr lang="en-GB" dirty="0">
                <a:solidFill>
                  <a:schemeClr val="accent1">
                    <a:lumMod val="50000"/>
                  </a:schemeClr>
                </a:solidFill>
              </a:rPr>
              <a:t> </a:t>
            </a:r>
            <a:r>
              <a:rPr lang="en-GB" dirty="0" smtClean="0">
                <a:solidFill>
                  <a:srgbClr val="FF0000"/>
                </a:solidFill>
              </a:rPr>
              <a:t>views</a:t>
            </a:r>
            <a:endParaRPr lang="en-GB" dirty="0">
              <a:solidFill>
                <a:srgbClr val="FF0000"/>
              </a:solidFill>
            </a:endParaRPr>
          </a:p>
          <a:p>
            <a:r>
              <a:rPr lang="en-GB" dirty="0" smtClean="0">
                <a:solidFill>
                  <a:schemeClr val="bg1"/>
                </a:solidFill>
              </a:rPr>
              <a:t>$ </a:t>
            </a:r>
            <a:r>
              <a:rPr lang="en-GB" dirty="0" err="1">
                <a:solidFill>
                  <a:schemeClr val="accent1">
                    <a:lumMod val="50000"/>
                  </a:schemeClr>
                </a:solidFill>
              </a:rPr>
              <a:t>mkdir</a:t>
            </a:r>
            <a:r>
              <a:rPr lang="en-GB" dirty="0">
                <a:solidFill>
                  <a:schemeClr val="accent1">
                    <a:lumMod val="50000"/>
                  </a:schemeClr>
                </a:solidFill>
              </a:rPr>
              <a:t> </a:t>
            </a:r>
            <a:r>
              <a:rPr lang="en-GB" dirty="0">
                <a:solidFill>
                  <a:srgbClr val="FF0000"/>
                </a:solidFill>
              </a:rPr>
              <a:t>public</a:t>
            </a:r>
          </a:p>
          <a:p>
            <a:r>
              <a:rPr lang="en-GB" dirty="0" smtClean="0">
                <a:solidFill>
                  <a:schemeClr val="bg1"/>
                </a:solidFill>
              </a:rPr>
              <a:t>$ </a:t>
            </a:r>
            <a:r>
              <a:rPr lang="en-GB" dirty="0" err="1">
                <a:solidFill>
                  <a:schemeClr val="accent1">
                    <a:lumMod val="50000"/>
                  </a:schemeClr>
                </a:solidFill>
              </a:rPr>
              <a:t>mkdir</a:t>
            </a:r>
            <a:r>
              <a:rPr lang="en-GB" dirty="0">
                <a:solidFill>
                  <a:schemeClr val="accent1">
                    <a:lumMod val="50000"/>
                  </a:schemeClr>
                </a:solidFill>
              </a:rPr>
              <a:t> public/</a:t>
            </a:r>
            <a:r>
              <a:rPr lang="en-GB" dirty="0" err="1">
                <a:solidFill>
                  <a:srgbClr val="FF0000"/>
                </a:solidFill>
              </a:rPr>
              <a:t>css</a:t>
            </a:r>
            <a:endParaRPr lang="en-GB" dirty="0">
              <a:solidFill>
                <a:srgbClr val="FF0000"/>
              </a:solidFill>
            </a:endParaRPr>
          </a:p>
          <a:p>
            <a:r>
              <a:rPr lang="en-GB" dirty="0" smtClean="0">
                <a:solidFill>
                  <a:schemeClr val="bg1"/>
                </a:solidFill>
              </a:rPr>
              <a:t>$ </a:t>
            </a:r>
            <a:r>
              <a:rPr lang="en-GB" dirty="0" err="1">
                <a:solidFill>
                  <a:schemeClr val="accent1">
                    <a:lumMod val="50000"/>
                  </a:schemeClr>
                </a:solidFill>
              </a:rPr>
              <a:t>mkdir</a:t>
            </a:r>
            <a:r>
              <a:rPr lang="en-GB" dirty="0">
                <a:solidFill>
                  <a:schemeClr val="accent1">
                    <a:lumMod val="50000"/>
                  </a:schemeClr>
                </a:solidFill>
              </a:rPr>
              <a:t> public/</a:t>
            </a:r>
            <a:r>
              <a:rPr lang="en-GB" dirty="0">
                <a:solidFill>
                  <a:srgbClr val="FF0000"/>
                </a:solidFill>
              </a:rPr>
              <a:t>images</a:t>
            </a:r>
          </a:p>
          <a:p>
            <a:r>
              <a:rPr lang="en-GB" dirty="0" smtClean="0">
                <a:solidFill>
                  <a:schemeClr val="bg1"/>
                </a:solidFill>
              </a:rPr>
              <a:t>$ </a:t>
            </a:r>
            <a:r>
              <a:rPr lang="en-GB" dirty="0" err="1">
                <a:solidFill>
                  <a:schemeClr val="accent1">
                    <a:lumMod val="50000"/>
                  </a:schemeClr>
                </a:solidFill>
              </a:rPr>
              <a:t>mkdir</a:t>
            </a:r>
            <a:r>
              <a:rPr lang="en-GB" dirty="0">
                <a:solidFill>
                  <a:schemeClr val="accent1">
                    <a:lumMod val="50000"/>
                  </a:schemeClr>
                </a:solidFill>
              </a:rPr>
              <a:t> public/</a:t>
            </a:r>
            <a:r>
              <a:rPr lang="en-GB" dirty="0" err="1">
                <a:solidFill>
                  <a:srgbClr val="FF0000"/>
                </a:solidFill>
              </a:rPr>
              <a:t>js</a:t>
            </a:r>
            <a:endParaRPr lang="en-GB" dirty="0">
              <a:solidFill>
                <a:srgbClr val="FF0000"/>
              </a:solidFill>
            </a:endParaRPr>
          </a:p>
          <a:p>
            <a:r>
              <a:rPr lang="en-GB" dirty="0" smtClean="0">
                <a:solidFill>
                  <a:schemeClr val="bg1"/>
                </a:solidFill>
              </a:rPr>
              <a:t>$</a:t>
            </a:r>
            <a:endParaRPr lang="en-GB" dirty="0">
              <a:solidFill>
                <a:srgbClr val="FF0000"/>
              </a:solidFill>
            </a:endParaRPr>
          </a:p>
        </p:txBody>
      </p:sp>
    </p:spTree>
    <p:extLst>
      <p:ext uri="{BB962C8B-B14F-4D97-AF65-F5344CB8AC3E}">
        <p14:creationId xmlns:p14="http://schemas.microsoft.com/office/powerpoint/2010/main" val="967008185"/>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a Web Server</a:t>
            </a:r>
            <a:endParaRPr lang="en-GB" dirty="0"/>
          </a:p>
        </p:txBody>
      </p:sp>
      <p:sp>
        <p:nvSpPr>
          <p:cNvPr id="3" name="Content Placeholder 2"/>
          <p:cNvSpPr>
            <a:spLocks noGrp="1"/>
          </p:cNvSpPr>
          <p:nvPr>
            <p:ph idx="1"/>
          </p:nvPr>
        </p:nvSpPr>
        <p:spPr>
          <a:xfrm>
            <a:off x="1047750" y="1626847"/>
            <a:ext cx="7029450" cy="4211978"/>
          </a:xfrm>
        </p:spPr>
        <p:txBody>
          <a:bodyPr/>
          <a:lstStyle/>
          <a:p>
            <a:r>
              <a:rPr lang="en-GB" dirty="0" smtClean="0"/>
              <a:t>In the </a:t>
            </a:r>
            <a:r>
              <a:rPr lang="en-GB" dirty="0" err="1" smtClean="0"/>
              <a:t>nodewebserver</a:t>
            </a:r>
            <a:r>
              <a:rPr lang="en-GB" dirty="0" smtClean="0"/>
              <a:t> directory, create a </a:t>
            </a:r>
            <a:r>
              <a:rPr lang="en-GB" dirty="0" err="1" smtClean="0"/>
              <a:t>package.json</a:t>
            </a:r>
            <a:r>
              <a:rPr lang="en-GB" dirty="0" smtClean="0"/>
              <a:t> file using </a:t>
            </a:r>
            <a:r>
              <a:rPr lang="en-GB" i="1" dirty="0" err="1" smtClean="0"/>
              <a:t>npm</a:t>
            </a:r>
            <a:r>
              <a:rPr lang="en-GB" i="1" dirty="0" smtClean="0"/>
              <a:t> </a:t>
            </a:r>
            <a:r>
              <a:rPr lang="en-GB" i="1" dirty="0" err="1" smtClean="0"/>
              <a:t>init</a:t>
            </a:r>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85500" y="3317652"/>
            <a:ext cx="7031255" cy="923330"/>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ls</a:t>
            </a:r>
            <a:r>
              <a:rPr lang="en-GB" dirty="0"/>
              <a:t> </a:t>
            </a:r>
            <a:endParaRPr lang="en-GB" dirty="0">
              <a:solidFill>
                <a:schemeClr val="bg1"/>
              </a:solidFill>
            </a:endParaRPr>
          </a:p>
          <a:p>
            <a:r>
              <a:rPr lang="en-GB" dirty="0">
                <a:solidFill>
                  <a:schemeClr val="bg1"/>
                </a:solidFill>
              </a:rPr>
              <a:t>public/  </a:t>
            </a:r>
            <a:endParaRPr lang="en-GB" dirty="0" smtClean="0">
              <a:solidFill>
                <a:schemeClr val="bg1"/>
              </a:solidFill>
            </a:endParaRPr>
          </a:p>
          <a:p>
            <a:r>
              <a:rPr lang="en-GB" dirty="0" smtClean="0">
                <a:solidFill>
                  <a:schemeClr val="bg1"/>
                </a:solidFill>
              </a:rPr>
              <a:t>$</a:t>
            </a:r>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a:t>
            </a:r>
            <a:r>
              <a:rPr lang="en-GB" dirty="0" err="1" smtClean="0">
                <a:solidFill>
                  <a:schemeClr val="accent1">
                    <a:lumMod val="50000"/>
                  </a:schemeClr>
                </a:solidFill>
              </a:rPr>
              <a:t>init</a:t>
            </a:r>
            <a:r>
              <a:rPr lang="en-GB" dirty="0" smtClean="0">
                <a:solidFill>
                  <a:schemeClr val="accent1">
                    <a:lumMod val="50000"/>
                  </a:schemeClr>
                </a:solidFill>
              </a:rPr>
              <a:t>                          </a:t>
            </a:r>
            <a:r>
              <a:rPr lang="en-GB" dirty="0" smtClean="0">
                <a:solidFill>
                  <a:srgbClr val="FF0000"/>
                </a:solidFill>
                <a:sym typeface="Wingdings" panose="05000000000000000000" pitchFamily="2" charset="2"/>
              </a:rPr>
              <a:t> See next slide</a:t>
            </a:r>
            <a:endParaRPr lang="en-GB" dirty="0">
              <a:solidFill>
                <a:srgbClr val="FF0000"/>
              </a:solidFill>
            </a:endParaRPr>
          </a:p>
        </p:txBody>
      </p:sp>
    </p:spTree>
    <p:extLst>
      <p:ext uri="{BB962C8B-B14F-4D97-AF65-F5344CB8AC3E}">
        <p14:creationId xmlns:p14="http://schemas.microsoft.com/office/powerpoint/2010/main" val="377091496"/>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147643" y="828616"/>
            <a:ext cx="7338765" cy="5724644"/>
          </a:xfrm>
          <a:prstGeom prst="rect">
            <a:avLst/>
          </a:prstGeom>
          <a:solidFill>
            <a:srgbClr val="000000"/>
          </a:solidFill>
        </p:spPr>
        <p:txBody>
          <a:bodyPr wrap="square" rtlCol="0">
            <a:spAutoFit/>
          </a:bodyPr>
          <a:lstStyle/>
          <a:p>
            <a:r>
              <a:rPr lang="en-GB" dirty="0" smtClean="0">
                <a:solidFill>
                  <a:schemeClr val="bg1"/>
                </a:solidFill>
              </a:rPr>
              <a:t>$ </a:t>
            </a:r>
            <a:r>
              <a:rPr lang="en-GB" strike="sngStrike" dirty="0">
                <a:solidFill>
                  <a:schemeClr val="accent1">
                    <a:lumMod val="50000"/>
                  </a:schemeClr>
                </a:solidFill>
              </a:rPr>
              <a:t>cd </a:t>
            </a:r>
            <a:r>
              <a:rPr lang="en-GB" strike="sngStrike" dirty="0" err="1" smtClean="0">
                <a:solidFill>
                  <a:schemeClr val="accent1">
                    <a:lumMod val="50000"/>
                  </a:schemeClr>
                </a:solidFill>
              </a:rPr>
              <a:t>nodewebserver</a:t>
            </a:r>
            <a:r>
              <a:rPr lang="en-GB" dirty="0" smtClean="0">
                <a:solidFill>
                  <a:srgbClr val="FF0000"/>
                </a:solidFill>
              </a:rPr>
              <a:t> </a:t>
            </a:r>
            <a:r>
              <a:rPr lang="en-GB" dirty="0" smtClean="0">
                <a:solidFill>
                  <a:srgbClr val="FF0000"/>
                </a:solidFill>
                <a:sym typeface="Wingdings" panose="05000000000000000000" pitchFamily="2" charset="2"/>
              </a:rPr>
              <a:t> you should already be in this directory</a:t>
            </a:r>
            <a:endParaRPr lang="en-GB" dirty="0">
              <a:solidFill>
                <a:srgbClr val="FF0000"/>
              </a:solidFill>
            </a:endParaRPr>
          </a:p>
          <a:p>
            <a:r>
              <a:rPr lang="en-GB" dirty="0" smtClean="0">
                <a:solidFill>
                  <a:schemeClr val="bg1"/>
                </a:solidFill>
              </a:rPr>
              <a:t>$ </a:t>
            </a:r>
            <a:r>
              <a:rPr lang="en-GB" dirty="0" err="1">
                <a:solidFill>
                  <a:schemeClr val="accent1">
                    <a:lumMod val="50000"/>
                  </a:schemeClr>
                </a:solidFill>
              </a:rPr>
              <a:t>npm</a:t>
            </a:r>
            <a:r>
              <a:rPr lang="en-GB" dirty="0">
                <a:solidFill>
                  <a:schemeClr val="accent1">
                    <a:lumMod val="50000"/>
                  </a:schemeClr>
                </a:solidFill>
              </a:rPr>
              <a:t> </a:t>
            </a:r>
            <a:r>
              <a:rPr lang="en-GB" dirty="0" err="1">
                <a:solidFill>
                  <a:schemeClr val="accent1">
                    <a:lumMod val="50000"/>
                  </a:schemeClr>
                </a:solidFill>
              </a:rPr>
              <a:t>init</a:t>
            </a:r>
            <a:endParaRPr lang="en-GB" dirty="0">
              <a:solidFill>
                <a:schemeClr val="accent1">
                  <a:lumMod val="50000"/>
                </a:schemeClr>
              </a:solidFill>
            </a:endParaRPr>
          </a:p>
          <a:p>
            <a:r>
              <a:rPr lang="en-GB" dirty="0" smtClean="0">
                <a:solidFill>
                  <a:schemeClr val="bg1"/>
                </a:solidFill>
              </a:rPr>
              <a:t>…...</a:t>
            </a:r>
            <a:endParaRPr lang="en-GB" dirty="0">
              <a:solidFill>
                <a:schemeClr val="bg1"/>
              </a:solidFill>
            </a:endParaRPr>
          </a:p>
          <a:p>
            <a:r>
              <a:rPr lang="en-GB" sz="1200" dirty="0">
                <a:solidFill>
                  <a:schemeClr val="bg1"/>
                </a:solidFill>
              </a:rPr>
              <a:t>package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version: (1.0.0)</a:t>
            </a:r>
          </a:p>
          <a:p>
            <a:r>
              <a:rPr lang="en-GB" sz="1200" dirty="0">
                <a:solidFill>
                  <a:schemeClr val="bg1"/>
                </a:solidFill>
              </a:rPr>
              <a:t>description: </a:t>
            </a:r>
            <a:r>
              <a:rPr lang="en-GB" sz="1200" dirty="0">
                <a:solidFill>
                  <a:schemeClr val="accent1">
                    <a:lumMod val="50000"/>
                  </a:schemeClr>
                </a:solidFill>
              </a:rPr>
              <a:t>Node.js web </a:t>
            </a:r>
            <a:r>
              <a:rPr lang="en-GB" sz="1200" dirty="0" smtClean="0">
                <a:solidFill>
                  <a:schemeClr val="accent1">
                    <a:lumMod val="50000"/>
                  </a:schemeClr>
                </a:solidFill>
              </a:rPr>
              <a:t>server </a:t>
            </a:r>
            <a:r>
              <a:rPr lang="en-GB" sz="1200" dirty="0">
                <a:solidFill>
                  <a:schemeClr val="accent1">
                    <a:lumMod val="50000"/>
                  </a:schemeClr>
                </a:solidFill>
              </a:rPr>
              <a:t>example</a:t>
            </a:r>
          </a:p>
          <a:p>
            <a:r>
              <a:rPr lang="en-GB" sz="1200" dirty="0">
                <a:solidFill>
                  <a:schemeClr val="bg1"/>
                </a:solidFill>
              </a:rPr>
              <a:t>entry point: (index.js) </a:t>
            </a:r>
            <a:r>
              <a:rPr lang="en-GB" dirty="0" smtClean="0">
                <a:solidFill>
                  <a:schemeClr val="accent1">
                    <a:lumMod val="50000"/>
                  </a:schemeClr>
                </a:solidFill>
              </a:rPr>
              <a:t>server.js</a:t>
            </a:r>
            <a:endParaRPr lang="en-GB" dirty="0">
              <a:solidFill>
                <a:schemeClr val="accent1">
                  <a:lumMod val="50000"/>
                </a:schemeClr>
              </a:solidFill>
            </a:endParaRPr>
          </a:p>
          <a:p>
            <a:r>
              <a:rPr lang="en-GB" sz="1200" dirty="0">
                <a:solidFill>
                  <a:schemeClr val="bg1"/>
                </a:solidFill>
              </a:rPr>
              <a:t>test command:</a:t>
            </a:r>
          </a:p>
          <a:p>
            <a:r>
              <a:rPr lang="en-GB" sz="1200" dirty="0">
                <a:solidFill>
                  <a:schemeClr val="bg1"/>
                </a:solidFill>
              </a:rPr>
              <a:t>git repository:</a:t>
            </a:r>
          </a:p>
          <a:p>
            <a:r>
              <a:rPr lang="en-GB" sz="1200" dirty="0">
                <a:solidFill>
                  <a:schemeClr val="bg1"/>
                </a:solidFill>
              </a:rPr>
              <a:t>keywords:</a:t>
            </a:r>
          </a:p>
          <a:p>
            <a:r>
              <a:rPr lang="en-GB" sz="1200" dirty="0">
                <a:solidFill>
                  <a:schemeClr val="bg1"/>
                </a:solidFill>
              </a:rPr>
              <a:t>author: </a:t>
            </a:r>
            <a:r>
              <a:rPr lang="en-GB" sz="1200" dirty="0">
                <a:solidFill>
                  <a:schemeClr val="accent1">
                    <a:lumMod val="50000"/>
                  </a:schemeClr>
                </a:solidFill>
              </a:rPr>
              <a:t>Mike Dacey</a:t>
            </a:r>
          </a:p>
          <a:p>
            <a:r>
              <a:rPr lang="en-GB" sz="1200" dirty="0">
                <a:solidFill>
                  <a:schemeClr val="bg1"/>
                </a:solidFill>
              </a:rPr>
              <a:t>license: (ISC)</a:t>
            </a:r>
          </a:p>
          <a:p>
            <a:r>
              <a:rPr lang="en-GB" sz="1200" dirty="0">
                <a:solidFill>
                  <a:schemeClr val="bg1"/>
                </a:solidFill>
              </a:rPr>
              <a:t>About to write to </a:t>
            </a:r>
            <a:r>
              <a:rPr lang="en-GB" sz="1200" dirty="0" smtClean="0">
                <a:solidFill>
                  <a:schemeClr val="bg1"/>
                </a:solidFill>
              </a:rPr>
              <a:t>\</a:t>
            </a:r>
            <a:r>
              <a:rPr lang="en-GB" sz="1200" dirty="0" err="1" smtClean="0">
                <a:solidFill>
                  <a:schemeClr val="bg1"/>
                </a:solidFill>
              </a:rPr>
              <a:t>expressjs</a:t>
            </a:r>
            <a:r>
              <a:rPr lang="en-GB" sz="1200" dirty="0" smtClean="0">
                <a:solidFill>
                  <a:schemeClr val="bg1"/>
                </a:solidFill>
              </a:rPr>
              <a:t>\</a:t>
            </a:r>
            <a:r>
              <a:rPr lang="en-GB" sz="1200" dirty="0" err="1" smtClean="0">
                <a:solidFill>
                  <a:schemeClr val="bg1"/>
                </a:solidFill>
              </a:rPr>
              <a:t>nodewebservice</a:t>
            </a:r>
            <a:r>
              <a:rPr lang="en-GB" sz="1200" dirty="0" smtClean="0">
                <a:solidFill>
                  <a:schemeClr val="bg1"/>
                </a:solidFill>
              </a:rPr>
              <a:t>\</a:t>
            </a:r>
            <a:r>
              <a:rPr lang="en-GB" sz="1200" dirty="0" err="1" smtClean="0">
                <a:solidFill>
                  <a:schemeClr val="bg1"/>
                </a:solidFill>
              </a:rPr>
              <a:t>package.json</a:t>
            </a:r>
            <a:r>
              <a:rPr lang="en-GB" sz="1200" dirty="0">
                <a:solidFill>
                  <a:schemeClr val="bg1"/>
                </a:solidFill>
              </a:rPr>
              <a:t>:</a:t>
            </a:r>
          </a:p>
          <a:p>
            <a:endParaRPr lang="en-GB" sz="1200" dirty="0">
              <a:solidFill>
                <a:schemeClr val="bg1"/>
              </a:solidFill>
            </a:endParaRPr>
          </a:p>
          <a:p>
            <a:r>
              <a:rPr lang="en-GB" sz="1200" dirty="0">
                <a:solidFill>
                  <a:schemeClr val="bg1"/>
                </a:solidFill>
              </a:rPr>
              <a:t>{</a:t>
            </a:r>
          </a:p>
          <a:p>
            <a:r>
              <a:rPr lang="en-GB" sz="1200" dirty="0">
                <a:solidFill>
                  <a:schemeClr val="bg1"/>
                </a:solidFill>
              </a:rPr>
              <a:t>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  "version": "1.0.0",</a:t>
            </a:r>
          </a:p>
          <a:p>
            <a:r>
              <a:rPr lang="en-GB" sz="1200" dirty="0">
                <a:solidFill>
                  <a:schemeClr val="bg1"/>
                </a:solidFill>
              </a:rPr>
              <a:t>  "description": "Node.js web service example",</a:t>
            </a:r>
          </a:p>
          <a:p>
            <a:r>
              <a:rPr lang="en-GB" sz="1200" dirty="0">
                <a:solidFill>
                  <a:schemeClr val="bg1"/>
                </a:solidFill>
              </a:rPr>
              <a:t>  "main": "service.js",</a:t>
            </a:r>
          </a:p>
          <a:p>
            <a:r>
              <a:rPr lang="en-GB" sz="1200" dirty="0">
                <a:solidFill>
                  <a:schemeClr val="bg1"/>
                </a:solidFill>
              </a:rPr>
              <a:t>  "scripts": {</a:t>
            </a:r>
          </a:p>
          <a:p>
            <a:r>
              <a:rPr lang="en-GB" sz="1200" dirty="0">
                <a:solidFill>
                  <a:schemeClr val="bg1"/>
                </a:solidFill>
              </a:rPr>
              <a:t>    "test": "echo \"Error: no test specified\" &amp;&amp; exit 1"</a:t>
            </a:r>
          </a:p>
          <a:p>
            <a:r>
              <a:rPr lang="en-GB" sz="1200" dirty="0">
                <a:solidFill>
                  <a:schemeClr val="bg1"/>
                </a:solidFill>
              </a:rPr>
              <a:t>  },</a:t>
            </a:r>
          </a:p>
          <a:p>
            <a:r>
              <a:rPr lang="en-GB" sz="1200" dirty="0">
                <a:solidFill>
                  <a:schemeClr val="bg1"/>
                </a:solidFill>
              </a:rPr>
              <a:t>  "author": "Mike Dacey",</a:t>
            </a:r>
          </a:p>
          <a:p>
            <a:r>
              <a:rPr lang="en-GB" sz="1200" dirty="0">
                <a:solidFill>
                  <a:schemeClr val="bg1"/>
                </a:solidFill>
              </a:rPr>
              <a:t>  "license": "ISC"</a:t>
            </a:r>
          </a:p>
          <a:p>
            <a:r>
              <a:rPr lang="en-GB" sz="1200" dirty="0">
                <a:solidFill>
                  <a:schemeClr val="bg1"/>
                </a:solidFill>
              </a:rPr>
              <a:t>}</a:t>
            </a:r>
          </a:p>
          <a:p>
            <a:endParaRPr lang="en-GB" sz="1200" dirty="0">
              <a:solidFill>
                <a:schemeClr val="bg1"/>
              </a:solidFill>
            </a:endParaRPr>
          </a:p>
          <a:p>
            <a:endParaRPr lang="en-GB" sz="1200" dirty="0">
              <a:solidFill>
                <a:schemeClr val="bg1"/>
              </a:solidFill>
            </a:endParaRPr>
          </a:p>
          <a:p>
            <a:r>
              <a:rPr lang="en-GB" sz="1200" dirty="0">
                <a:solidFill>
                  <a:schemeClr val="bg1"/>
                </a:solidFill>
              </a:rPr>
              <a:t>Is this OK? (yes) </a:t>
            </a:r>
            <a:r>
              <a:rPr lang="en-GB" dirty="0">
                <a:solidFill>
                  <a:schemeClr val="accent1">
                    <a:lumMod val="50000"/>
                  </a:schemeClr>
                </a:solidFill>
              </a:rPr>
              <a:t>yes</a:t>
            </a:r>
          </a:p>
        </p:txBody>
      </p:sp>
      <p:sp>
        <p:nvSpPr>
          <p:cNvPr id="3" name="TextBox 2"/>
          <p:cNvSpPr txBox="1"/>
          <p:nvPr/>
        </p:nvSpPr>
        <p:spPr>
          <a:xfrm>
            <a:off x="6555732" y="130629"/>
            <a:ext cx="2536625" cy="646331"/>
          </a:xfrm>
          <a:prstGeom prst="rect">
            <a:avLst/>
          </a:prstGeom>
          <a:noFill/>
        </p:spPr>
        <p:txBody>
          <a:bodyPr wrap="square" rtlCol="0">
            <a:spAutoFit/>
          </a:bodyPr>
          <a:lstStyle/>
          <a:p>
            <a:r>
              <a:rPr lang="en-GB" dirty="0" smtClean="0"/>
              <a:t>In </a:t>
            </a:r>
            <a:r>
              <a:rPr lang="en-GB" dirty="0"/>
              <a:t>the </a:t>
            </a:r>
            <a:r>
              <a:rPr lang="en-GB" dirty="0" err="1"/>
              <a:t>node</a:t>
            </a:r>
            <a:r>
              <a:rPr lang="en-GB" u="sng" dirty="0" err="1"/>
              <a:t>webserver</a:t>
            </a:r>
            <a:r>
              <a:rPr lang="en-GB" dirty="0"/>
              <a:t> directory</a:t>
            </a:r>
          </a:p>
        </p:txBody>
      </p:sp>
    </p:spTree>
    <p:extLst>
      <p:ext uri="{BB962C8B-B14F-4D97-AF65-F5344CB8AC3E}">
        <p14:creationId xmlns:p14="http://schemas.microsoft.com/office/powerpoint/2010/main" val="1905010446"/>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98547"/>
            <a:ext cx="7029450" cy="1222940"/>
          </a:xfrm>
        </p:spPr>
        <p:txBody>
          <a:bodyPr/>
          <a:lstStyle/>
          <a:p>
            <a:r>
              <a:rPr lang="en-GB" dirty="0"/>
              <a:t>We are going to be using the </a:t>
            </a:r>
            <a:r>
              <a:rPr lang="en-GB" b="1" dirty="0"/>
              <a:t>express.js</a:t>
            </a:r>
            <a:r>
              <a:rPr lang="en-GB" dirty="0"/>
              <a:t> </a:t>
            </a:r>
            <a:r>
              <a:rPr lang="en-GB" dirty="0" smtClean="0"/>
              <a:t>framework, </a:t>
            </a:r>
            <a:r>
              <a:rPr lang="en-GB" dirty="0" err="1" smtClean="0"/>
              <a:t>cors</a:t>
            </a:r>
            <a:r>
              <a:rPr lang="en-GB" dirty="0" smtClean="0"/>
              <a:t> and (possibly) </a:t>
            </a:r>
            <a:r>
              <a:rPr lang="en-GB" dirty="0" err="1" smtClean="0"/>
              <a:t>axios</a:t>
            </a:r>
            <a:r>
              <a:rPr lang="en-GB" dirty="0" smtClean="0"/>
              <a:t> and a template engine</a:t>
            </a:r>
            <a:r>
              <a:rPr lang="en-GB" dirty="0"/>
              <a:t/>
            </a:r>
            <a:br>
              <a:rPr lang="en-GB" dirty="0"/>
            </a:br>
            <a:r>
              <a:rPr lang="en-GB" i="1" dirty="0" err="1"/>
              <a:t>npm</a:t>
            </a:r>
            <a:r>
              <a:rPr lang="en-GB" i="1" dirty="0"/>
              <a:t> install express express-validator </a:t>
            </a:r>
            <a:r>
              <a:rPr lang="en-GB" i="1" dirty="0" err="1" smtClean="0"/>
              <a:t>axios</a:t>
            </a:r>
            <a:r>
              <a:rPr lang="en-GB" i="1" dirty="0" smtClean="0"/>
              <a:t> </a:t>
            </a:r>
            <a:r>
              <a:rPr lang="en-GB" i="1" dirty="0" err="1" smtClean="0"/>
              <a:t>cors</a:t>
            </a:r>
            <a:r>
              <a:rPr lang="en-GB" i="1" dirty="0" smtClean="0"/>
              <a:t> </a:t>
            </a:r>
            <a:r>
              <a:rPr lang="en-GB" i="1" dirty="0" err="1" smtClean="0"/>
              <a:t>ejs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86144" y="2375484"/>
            <a:ext cx="7338765" cy="2585323"/>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smtClean="0">
                <a:solidFill>
                  <a:schemeClr val="accent1">
                    <a:lumMod val="50000"/>
                  </a:schemeClr>
                </a:solidFill>
              </a:rPr>
              <a:t>nodewebserver</a:t>
            </a:r>
            <a:r>
              <a:rPr lang="en-GB" dirty="0" smtClean="0">
                <a:solidFill>
                  <a:schemeClr val="accent1">
                    <a:lumMod val="50000"/>
                  </a:schemeClr>
                </a:solidFill>
              </a:rPr>
              <a:t>/</a:t>
            </a:r>
            <a:endParaRPr lang="en-GB" dirty="0">
              <a:solidFill>
                <a:schemeClr val="accent1">
                  <a:lumMod val="50000"/>
                </a:schemeClr>
              </a:solidFill>
            </a:endParaRPr>
          </a:p>
          <a:p>
            <a:r>
              <a:rPr lang="en-GB" dirty="0" smtClean="0">
                <a:solidFill>
                  <a:schemeClr val="bg1"/>
                </a:solidFill>
              </a:rPr>
              <a:t>$ </a:t>
            </a:r>
            <a:r>
              <a:rPr lang="en-GB" dirty="0" smtClean="0">
                <a:solidFill>
                  <a:schemeClr val="accent1">
                    <a:lumMod val="50000"/>
                  </a:schemeClr>
                </a:solidFill>
              </a:rPr>
              <a:t>ls</a:t>
            </a:r>
          </a:p>
          <a:p>
            <a:r>
              <a:rPr lang="en-GB" dirty="0" err="1" smtClean="0">
                <a:solidFill>
                  <a:schemeClr val="bg1"/>
                </a:solidFill>
              </a:rPr>
              <a:t>package.json</a:t>
            </a:r>
            <a:endParaRPr lang="en-GB" dirty="0">
              <a:solidFill>
                <a:schemeClr val="bg1"/>
              </a:solidFill>
            </a:endParaRPr>
          </a:p>
          <a:p>
            <a:r>
              <a:rPr lang="en-GB" dirty="0" smtClean="0">
                <a:solidFill>
                  <a:schemeClr val="bg1"/>
                </a:solidFill>
              </a:rPr>
              <a:t>$</a:t>
            </a:r>
            <a:r>
              <a:rPr lang="en-GB" dirty="0" smtClean="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express express-validator </a:t>
            </a:r>
            <a:r>
              <a:rPr lang="en-GB" dirty="0" err="1" smtClean="0">
                <a:solidFill>
                  <a:schemeClr val="accent1">
                    <a:lumMod val="50000"/>
                  </a:schemeClr>
                </a:solidFill>
              </a:rPr>
              <a:t>axios</a:t>
            </a:r>
            <a:endParaRPr lang="en-GB" dirty="0">
              <a:solidFill>
                <a:schemeClr val="accent1">
                  <a:lumMod val="50000"/>
                </a:schemeClr>
              </a:solidFill>
            </a:endParaRPr>
          </a:p>
          <a:p>
            <a:r>
              <a:rPr lang="en-GB" dirty="0" smtClean="0">
                <a:solidFill>
                  <a:schemeClr val="bg1"/>
                </a:solidFill>
              </a:rPr>
              <a:t>….</a:t>
            </a:r>
            <a:endParaRPr lang="en-GB" dirty="0">
              <a:solidFill>
                <a:schemeClr val="bg1"/>
              </a:solidFill>
            </a:endParaRPr>
          </a:p>
          <a:p>
            <a:r>
              <a:rPr lang="en-GB" dirty="0" smtClean="0">
                <a:solidFill>
                  <a:schemeClr val="bg1"/>
                </a:solidFill>
              </a:rPr>
              <a:t>+ </a:t>
            </a:r>
            <a:r>
              <a:rPr lang="en-GB" dirty="0">
                <a:solidFill>
                  <a:schemeClr val="bg1"/>
                </a:solidFill>
              </a:rPr>
              <a:t>express-validator@6.6.1</a:t>
            </a:r>
          </a:p>
          <a:p>
            <a:r>
              <a:rPr lang="en-GB" dirty="0">
                <a:solidFill>
                  <a:schemeClr val="bg1"/>
                </a:solidFill>
              </a:rPr>
              <a:t>+ express@4.17.1</a:t>
            </a:r>
          </a:p>
          <a:p>
            <a:r>
              <a:rPr lang="en-GB" dirty="0">
                <a:solidFill>
                  <a:schemeClr val="bg1"/>
                </a:solidFill>
              </a:rPr>
              <a:t>+ axios@0.21.0</a:t>
            </a:r>
          </a:p>
          <a:p>
            <a:r>
              <a:rPr lang="en-GB" dirty="0" smtClean="0">
                <a:solidFill>
                  <a:schemeClr val="bg1"/>
                </a:solidFill>
              </a:rPr>
              <a:t>found </a:t>
            </a:r>
            <a:r>
              <a:rPr lang="en-GB" dirty="0">
                <a:solidFill>
                  <a:schemeClr val="bg1"/>
                </a:solidFill>
              </a:rPr>
              <a:t>0 vulnerabilities</a:t>
            </a:r>
          </a:p>
        </p:txBody>
      </p:sp>
      <p:sp>
        <p:nvSpPr>
          <p:cNvPr id="6" name="TextBox 5"/>
          <p:cNvSpPr txBox="1"/>
          <p:nvPr/>
        </p:nvSpPr>
        <p:spPr>
          <a:xfrm>
            <a:off x="6555732" y="130629"/>
            <a:ext cx="2536625" cy="646331"/>
          </a:xfrm>
          <a:prstGeom prst="rect">
            <a:avLst/>
          </a:prstGeom>
          <a:noFill/>
        </p:spPr>
        <p:txBody>
          <a:bodyPr wrap="square" rtlCol="0">
            <a:spAutoFit/>
          </a:bodyPr>
          <a:lstStyle/>
          <a:p>
            <a:r>
              <a:rPr lang="en-GB" dirty="0" smtClean="0"/>
              <a:t>In </a:t>
            </a:r>
            <a:r>
              <a:rPr lang="en-GB" dirty="0"/>
              <a:t>the </a:t>
            </a:r>
            <a:r>
              <a:rPr lang="en-GB" dirty="0" err="1"/>
              <a:t>node</a:t>
            </a:r>
            <a:r>
              <a:rPr lang="en-GB" u="sng" dirty="0" err="1"/>
              <a:t>webserver</a:t>
            </a:r>
            <a:r>
              <a:rPr lang="en-GB" dirty="0"/>
              <a:t> directory</a:t>
            </a:r>
          </a:p>
        </p:txBody>
      </p:sp>
    </p:spTree>
    <p:extLst>
      <p:ext uri="{BB962C8B-B14F-4D97-AF65-F5344CB8AC3E}">
        <p14:creationId xmlns:p14="http://schemas.microsoft.com/office/powerpoint/2010/main" val="3303042526"/>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Node.js vs Express</a:t>
            </a:r>
            <a:endParaRPr lang="en-GB" dirty="0"/>
          </a:p>
        </p:txBody>
      </p:sp>
      <p:sp>
        <p:nvSpPr>
          <p:cNvPr id="3" name="Content Placeholder 2"/>
          <p:cNvSpPr>
            <a:spLocks noGrp="1"/>
          </p:cNvSpPr>
          <p:nvPr>
            <p:ph idx="1"/>
          </p:nvPr>
        </p:nvSpPr>
        <p:spPr>
          <a:xfrm>
            <a:off x="166004" y="664141"/>
            <a:ext cx="5349272" cy="437950"/>
          </a:xfrm>
        </p:spPr>
        <p:txBody>
          <a:bodyPr/>
          <a:lstStyle/>
          <a:p>
            <a:r>
              <a:rPr lang="en-GB" dirty="0" smtClean="0"/>
              <a:t>This in Node.js ……</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99693" y="1102091"/>
            <a:ext cx="520008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http = require('http'); </a:t>
            </a:r>
          </a:p>
          <a:p>
            <a:r>
              <a:rPr lang="en-GB" dirty="0" smtClean="0"/>
              <a:t>server = </a:t>
            </a:r>
            <a:r>
              <a:rPr lang="en-GB" dirty="0" err="1" smtClean="0"/>
              <a:t>http.createServer</a:t>
            </a:r>
            <a:r>
              <a:rPr lang="en-GB" dirty="0" smtClean="0"/>
              <a:t>(function </a:t>
            </a:r>
            <a:r>
              <a:rPr lang="en-GB" dirty="0"/>
              <a:t>(</a:t>
            </a:r>
            <a:r>
              <a:rPr lang="en-GB" dirty="0" err="1"/>
              <a:t>req</a:t>
            </a:r>
            <a:r>
              <a:rPr lang="en-GB" dirty="0"/>
              <a:t>, res) { </a:t>
            </a:r>
          </a:p>
          <a:p>
            <a:r>
              <a:rPr lang="en-GB" dirty="0"/>
              <a:t>  </a:t>
            </a:r>
            <a:r>
              <a:rPr lang="en-GB" dirty="0" err="1"/>
              <a:t>res.writeHead</a:t>
            </a:r>
            <a:r>
              <a:rPr lang="en-GB" dirty="0"/>
              <a:t>(200, {'Content-Type': 'text/plain'}); </a:t>
            </a:r>
          </a:p>
          <a:p>
            <a:r>
              <a:rPr lang="en-GB" dirty="0"/>
              <a:t>  </a:t>
            </a:r>
            <a:r>
              <a:rPr lang="en-GB" dirty="0" err="1"/>
              <a:t>res.end</a:t>
            </a:r>
            <a:r>
              <a:rPr lang="en-GB" dirty="0"/>
              <a:t>('Hello, World!\n'); </a:t>
            </a:r>
          </a:p>
          <a:p>
            <a:r>
              <a:rPr lang="en-GB" dirty="0" smtClean="0"/>
              <a:t>});</a:t>
            </a:r>
          </a:p>
          <a:p>
            <a:endParaRPr lang="en-GB" dirty="0"/>
          </a:p>
          <a:p>
            <a:r>
              <a:rPr lang="en-GB" dirty="0" err="1" smtClean="0"/>
              <a:t>server.listen</a:t>
            </a:r>
            <a:r>
              <a:rPr lang="en-GB" dirty="0" smtClean="0"/>
              <a:t>(3000, '127.0.0.1‘, </a:t>
            </a:r>
            <a:r>
              <a:rPr lang="en-GB" dirty="0"/>
              <a:t>() =&gt;</a:t>
            </a:r>
          </a:p>
          <a:p>
            <a:r>
              <a:rPr lang="en-GB" dirty="0"/>
              <a:t>{</a:t>
            </a:r>
          </a:p>
          <a:p>
            <a:r>
              <a:rPr lang="en-GB" dirty="0"/>
              <a:t>    console.log</a:t>
            </a:r>
            <a:r>
              <a:rPr lang="en-GB" dirty="0" smtClean="0"/>
              <a:t>(‘Server running‘);</a:t>
            </a:r>
            <a:endParaRPr lang="en-GB" dirty="0"/>
          </a:p>
          <a:p>
            <a:r>
              <a:rPr lang="en-GB" dirty="0"/>
              <a:t>}</a:t>
            </a:r>
            <a:r>
              <a:rPr lang="en-GB" dirty="0" smtClean="0"/>
              <a:t>);</a:t>
            </a:r>
            <a:endParaRPr lang="en-GB" dirty="0"/>
          </a:p>
        </p:txBody>
      </p:sp>
      <p:sp>
        <p:nvSpPr>
          <p:cNvPr id="6" name="TextBox 5"/>
          <p:cNvSpPr txBox="1"/>
          <p:nvPr/>
        </p:nvSpPr>
        <p:spPr>
          <a:xfrm>
            <a:off x="5515276" y="4528686"/>
            <a:ext cx="184731" cy="369332"/>
          </a:xfrm>
          <a:prstGeom prst="rect">
            <a:avLst/>
          </a:prstGeom>
          <a:noFill/>
        </p:spPr>
        <p:txBody>
          <a:bodyPr wrap="none" rtlCol="0">
            <a:spAutoFit/>
          </a:bodyPr>
          <a:lstStyle/>
          <a:p>
            <a:endParaRPr lang="en-GB" dirty="0"/>
          </a:p>
        </p:txBody>
      </p:sp>
      <p:sp>
        <p:nvSpPr>
          <p:cNvPr id="14" name="TextBox 13"/>
          <p:cNvSpPr txBox="1"/>
          <p:nvPr/>
        </p:nvSpPr>
        <p:spPr>
          <a:xfrm>
            <a:off x="908051" y="4750069"/>
            <a:ext cx="8178962"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express = require('express</a:t>
            </a:r>
            <a:r>
              <a:rPr lang="en-GB" dirty="0" smtClean="0"/>
              <a:t>');</a:t>
            </a:r>
            <a:endParaRPr lang="en-GB" dirty="0"/>
          </a:p>
          <a:p>
            <a:r>
              <a:rPr lang="en-GB" dirty="0" err="1"/>
              <a:t>const</a:t>
            </a:r>
            <a:r>
              <a:rPr lang="en-GB" dirty="0"/>
              <a:t> </a:t>
            </a:r>
            <a:r>
              <a:rPr lang="en-GB" dirty="0" smtClean="0"/>
              <a:t>server </a:t>
            </a:r>
            <a:r>
              <a:rPr lang="en-GB" dirty="0"/>
              <a:t>= express</a:t>
            </a:r>
            <a:r>
              <a:rPr lang="en-GB" dirty="0" smtClean="0"/>
              <a:t>();</a:t>
            </a:r>
            <a:endParaRPr lang="en-GB" dirty="0"/>
          </a:p>
          <a:p>
            <a:endParaRPr lang="en-GB" dirty="0"/>
          </a:p>
          <a:p>
            <a:r>
              <a:rPr lang="en-GB" dirty="0" err="1" smtClean="0"/>
              <a:t>server.get</a:t>
            </a:r>
            <a:r>
              <a:rPr lang="en-GB" dirty="0"/>
              <a:t>('/', (</a:t>
            </a:r>
            <a:r>
              <a:rPr lang="en-GB" dirty="0" err="1"/>
              <a:t>req,res</a:t>
            </a:r>
            <a:r>
              <a:rPr lang="en-GB" dirty="0"/>
              <a:t>)=&gt; { </a:t>
            </a:r>
            <a:r>
              <a:rPr lang="en-GB" dirty="0" smtClean="0"/>
              <a:t>   </a:t>
            </a:r>
            <a:r>
              <a:rPr lang="en-GB" dirty="0" smtClean="0">
                <a:solidFill>
                  <a:schemeClr val="accent5">
                    <a:lumMod val="25000"/>
                  </a:schemeClr>
                </a:solidFill>
              </a:rPr>
              <a:t>//</a:t>
            </a:r>
            <a:r>
              <a:rPr lang="en-GB" dirty="0">
                <a:solidFill>
                  <a:schemeClr val="accent5">
                    <a:lumMod val="25000"/>
                  </a:schemeClr>
                </a:solidFill>
              </a:rPr>
              <a:t>get method</a:t>
            </a:r>
          </a:p>
          <a:p>
            <a:r>
              <a:rPr lang="en-GB" dirty="0"/>
              <a:t>  </a:t>
            </a:r>
            <a:r>
              <a:rPr lang="en-GB" dirty="0" err="1"/>
              <a:t>res.send</a:t>
            </a:r>
            <a:r>
              <a:rPr lang="en-GB" dirty="0"/>
              <a:t>('Hello World</a:t>
            </a:r>
            <a:r>
              <a:rPr lang="en-GB" dirty="0" smtClean="0"/>
              <a:t>');   </a:t>
            </a:r>
            <a:r>
              <a:rPr lang="en-GB" dirty="0" smtClean="0">
                <a:solidFill>
                  <a:schemeClr val="accent5">
                    <a:lumMod val="25000"/>
                  </a:schemeClr>
                </a:solidFill>
              </a:rPr>
              <a:t>//</a:t>
            </a:r>
            <a:r>
              <a:rPr lang="en-GB" dirty="0">
                <a:solidFill>
                  <a:schemeClr val="accent5">
                    <a:lumMod val="25000"/>
                  </a:schemeClr>
                </a:solidFill>
              </a:rPr>
              <a:t>send response</a:t>
            </a:r>
          </a:p>
          <a:p>
            <a:r>
              <a:rPr lang="en-GB" dirty="0"/>
              <a:t>})</a:t>
            </a:r>
          </a:p>
          <a:p>
            <a:r>
              <a:rPr lang="en-GB" dirty="0" err="1" smtClean="0"/>
              <a:t>server.listen</a:t>
            </a:r>
            <a:r>
              <a:rPr lang="en-GB" dirty="0" smtClean="0"/>
              <a:t>(3000</a:t>
            </a:r>
            <a:r>
              <a:rPr lang="en-GB" dirty="0"/>
              <a:t>, () =&gt; console.log('Listening at http://localhost:3000'));</a:t>
            </a:r>
          </a:p>
        </p:txBody>
      </p:sp>
      <p:sp>
        <p:nvSpPr>
          <p:cNvPr id="15" name="Content Placeholder 2"/>
          <p:cNvSpPr txBox="1">
            <a:spLocks/>
          </p:cNvSpPr>
          <p:nvPr/>
        </p:nvSpPr>
        <p:spPr bwMode="auto">
          <a:xfrm>
            <a:off x="808837" y="4275402"/>
            <a:ext cx="4332276" cy="43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 is simplified to this in Express</a:t>
            </a:r>
            <a:endParaRPr lang="en-GB" dirty="0"/>
          </a:p>
        </p:txBody>
      </p:sp>
    </p:spTree>
    <p:extLst>
      <p:ext uri="{BB962C8B-B14F-4D97-AF65-F5344CB8AC3E}">
        <p14:creationId xmlns:p14="http://schemas.microsoft.com/office/powerpoint/2010/main" val="2733623256"/>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Create the server.js file and enter the following code</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Run the server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41351" y="1397675"/>
            <a:ext cx="8178962"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express = require('express</a:t>
            </a:r>
            <a:r>
              <a:rPr lang="en-GB" dirty="0" smtClean="0"/>
              <a:t>');</a:t>
            </a:r>
            <a:endParaRPr lang="en-GB" dirty="0"/>
          </a:p>
          <a:p>
            <a:r>
              <a:rPr lang="en-GB" dirty="0" err="1"/>
              <a:t>const</a:t>
            </a:r>
            <a:r>
              <a:rPr lang="en-GB" dirty="0"/>
              <a:t> </a:t>
            </a:r>
            <a:r>
              <a:rPr lang="en-GB" dirty="0" smtClean="0"/>
              <a:t>server </a:t>
            </a:r>
            <a:r>
              <a:rPr lang="en-GB" dirty="0"/>
              <a:t>= express</a:t>
            </a:r>
            <a:r>
              <a:rPr lang="en-GB" dirty="0" smtClean="0"/>
              <a:t>();</a:t>
            </a:r>
            <a:endParaRPr lang="en-GB" dirty="0"/>
          </a:p>
          <a:p>
            <a:endParaRPr lang="en-GB" dirty="0"/>
          </a:p>
          <a:p>
            <a:r>
              <a:rPr lang="en-GB" dirty="0" err="1" smtClean="0"/>
              <a:t>server.get</a:t>
            </a:r>
            <a:r>
              <a:rPr lang="en-GB" dirty="0"/>
              <a:t>('/', (</a:t>
            </a:r>
            <a:r>
              <a:rPr lang="en-GB" dirty="0" err="1"/>
              <a:t>req,res</a:t>
            </a:r>
            <a:r>
              <a:rPr lang="en-GB" dirty="0"/>
              <a:t>)=&gt; { </a:t>
            </a:r>
            <a:r>
              <a:rPr lang="en-GB" dirty="0" smtClean="0"/>
              <a:t>   </a:t>
            </a:r>
            <a:r>
              <a:rPr lang="en-GB" dirty="0" smtClean="0">
                <a:solidFill>
                  <a:schemeClr val="accent5">
                    <a:lumMod val="25000"/>
                  </a:schemeClr>
                </a:solidFill>
              </a:rPr>
              <a:t>//</a:t>
            </a:r>
            <a:r>
              <a:rPr lang="en-GB" dirty="0">
                <a:solidFill>
                  <a:schemeClr val="accent5">
                    <a:lumMod val="25000"/>
                  </a:schemeClr>
                </a:solidFill>
              </a:rPr>
              <a:t>get method</a:t>
            </a:r>
          </a:p>
          <a:p>
            <a:r>
              <a:rPr lang="en-GB" dirty="0"/>
              <a:t>  </a:t>
            </a:r>
            <a:r>
              <a:rPr lang="en-GB" dirty="0" err="1"/>
              <a:t>res.send</a:t>
            </a:r>
            <a:r>
              <a:rPr lang="en-GB" dirty="0"/>
              <a:t>('Hello World</a:t>
            </a:r>
            <a:r>
              <a:rPr lang="en-GB" dirty="0" smtClean="0"/>
              <a:t>');   </a:t>
            </a:r>
            <a:r>
              <a:rPr lang="en-GB" dirty="0" smtClean="0">
                <a:solidFill>
                  <a:schemeClr val="accent5">
                    <a:lumMod val="25000"/>
                  </a:schemeClr>
                </a:solidFill>
              </a:rPr>
              <a:t>//</a:t>
            </a:r>
            <a:r>
              <a:rPr lang="en-GB" dirty="0">
                <a:solidFill>
                  <a:schemeClr val="accent5">
                    <a:lumMod val="25000"/>
                  </a:schemeClr>
                </a:solidFill>
              </a:rPr>
              <a:t>send response</a:t>
            </a:r>
          </a:p>
          <a:p>
            <a:r>
              <a:rPr lang="en-GB" dirty="0"/>
              <a:t>})</a:t>
            </a:r>
          </a:p>
          <a:p>
            <a:r>
              <a:rPr lang="en-GB" dirty="0" err="1" smtClean="0"/>
              <a:t>server.listen</a:t>
            </a:r>
            <a:r>
              <a:rPr lang="en-GB" dirty="0" smtClean="0"/>
              <a:t>(3000</a:t>
            </a:r>
            <a:r>
              <a:rPr lang="en-GB" dirty="0"/>
              <a:t>, () =&gt; console.log('Listening at http://localhost:3000'));</a:t>
            </a:r>
          </a:p>
        </p:txBody>
      </p:sp>
      <p:sp>
        <p:nvSpPr>
          <p:cNvPr id="6" name="TextBox 5"/>
          <p:cNvSpPr txBox="1"/>
          <p:nvPr/>
        </p:nvSpPr>
        <p:spPr>
          <a:xfrm>
            <a:off x="641351" y="4340002"/>
            <a:ext cx="7031255" cy="369332"/>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node server.js</a:t>
            </a:r>
            <a:endParaRPr lang="en-GB" dirty="0">
              <a:solidFill>
                <a:srgbClr val="FF0000"/>
              </a:solidFill>
            </a:endParaRPr>
          </a:p>
        </p:txBody>
      </p:sp>
    </p:spTree>
    <p:extLst>
      <p:ext uri="{BB962C8B-B14F-4D97-AF65-F5344CB8AC3E}">
        <p14:creationId xmlns:p14="http://schemas.microsoft.com/office/powerpoint/2010/main" val="408032186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Express Object</a:t>
            </a:r>
            <a:endParaRPr lang="en-GB" dirty="0"/>
          </a:p>
        </p:txBody>
      </p:sp>
      <p:sp>
        <p:nvSpPr>
          <p:cNvPr id="3" name="Content Placeholder 2"/>
          <p:cNvSpPr>
            <a:spLocks noGrp="1"/>
          </p:cNvSpPr>
          <p:nvPr>
            <p:ph idx="1"/>
          </p:nvPr>
        </p:nvSpPr>
        <p:spPr/>
        <p:txBody>
          <a:bodyPr/>
          <a:lstStyle/>
          <a:p>
            <a:r>
              <a:rPr lang="en-GB" dirty="0" smtClean="0"/>
              <a:t>To use Express we have to create an object that represents our server and contains a number of methods we can use. In particular, the routing methods.</a:t>
            </a:r>
          </a:p>
          <a:p>
            <a:endParaRPr lang="en-GB" dirty="0"/>
          </a:p>
          <a:p>
            <a:endParaRPr lang="en-GB" dirty="0" smtClean="0"/>
          </a:p>
          <a:p>
            <a:endParaRPr lang="en-GB" dirty="0"/>
          </a:p>
          <a:p>
            <a:endParaRPr lang="en-GB" dirty="0" smtClean="0"/>
          </a:p>
          <a:p>
            <a:endParaRPr lang="en-GB" dirty="0"/>
          </a:p>
          <a:p>
            <a:r>
              <a:rPr lang="en-GB" dirty="0" smtClean="0"/>
              <a:t>Note: The name we give to this object is not important. Here I have named it “service” but often people name it “app”.</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507381" y="3176338"/>
            <a:ext cx="3701654" cy="646331"/>
          </a:xfrm>
          <a:prstGeom prst="rect">
            <a:avLst/>
          </a:prstGeom>
          <a:solidFill>
            <a:schemeClr val="accent2">
              <a:lumMod val="20000"/>
              <a:lumOff val="80000"/>
            </a:schemeClr>
          </a:solidFill>
        </p:spPr>
        <p:txBody>
          <a:bodyPr wrap="none" rtlCol="0">
            <a:spAutoFit/>
          </a:bodyPr>
          <a:lstStyle/>
          <a:p>
            <a:r>
              <a:rPr lang="en-GB" dirty="0" err="1"/>
              <a:t>const</a:t>
            </a:r>
            <a:r>
              <a:rPr lang="en-GB" dirty="0"/>
              <a:t> express = require('express');</a:t>
            </a:r>
          </a:p>
          <a:p>
            <a:r>
              <a:rPr lang="en-GB" dirty="0" err="1"/>
              <a:t>const</a:t>
            </a:r>
            <a:r>
              <a:rPr lang="en-GB" dirty="0"/>
              <a:t> </a:t>
            </a:r>
            <a:r>
              <a:rPr lang="en-GB" dirty="0" smtClean="0"/>
              <a:t>server </a:t>
            </a:r>
            <a:r>
              <a:rPr lang="en-GB" dirty="0"/>
              <a:t>= express();</a:t>
            </a:r>
          </a:p>
        </p:txBody>
      </p:sp>
      <p:sp>
        <p:nvSpPr>
          <p:cNvPr id="6" name="TextBox 5"/>
          <p:cNvSpPr txBox="1"/>
          <p:nvPr/>
        </p:nvSpPr>
        <p:spPr>
          <a:xfrm>
            <a:off x="2620025" y="5377160"/>
            <a:ext cx="3701654" cy="646331"/>
          </a:xfrm>
          <a:prstGeom prst="rect">
            <a:avLst/>
          </a:prstGeom>
          <a:solidFill>
            <a:schemeClr val="accent2">
              <a:lumMod val="20000"/>
              <a:lumOff val="80000"/>
            </a:schemeClr>
          </a:solidFill>
        </p:spPr>
        <p:txBody>
          <a:bodyPr wrap="none" rtlCol="0">
            <a:spAutoFit/>
          </a:bodyPr>
          <a:lstStyle/>
          <a:p>
            <a:r>
              <a:rPr lang="en-GB" dirty="0" err="1"/>
              <a:t>const</a:t>
            </a:r>
            <a:r>
              <a:rPr lang="en-GB" dirty="0"/>
              <a:t> express = require('express');</a:t>
            </a:r>
          </a:p>
          <a:p>
            <a:r>
              <a:rPr lang="en-GB" dirty="0" err="1"/>
              <a:t>const</a:t>
            </a:r>
            <a:r>
              <a:rPr lang="en-GB" dirty="0"/>
              <a:t> </a:t>
            </a:r>
            <a:r>
              <a:rPr lang="en-GB" b="1" dirty="0" smtClean="0"/>
              <a:t>app</a:t>
            </a:r>
            <a:r>
              <a:rPr lang="en-GB" dirty="0" smtClean="0"/>
              <a:t> </a:t>
            </a:r>
            <a:r>
              <a:rPr lang="en-GB" dirty="0"/>
              <a:t>= express();</a:t>
            </a:r>
          </a:p>
        </p:txBody>
      </p:sp>
    </p:spTree>
    <p:extLst>
      <p:ext uri="{BB962C8B-B14F-4D97-AF65-F5344CB8AC3E}">
        <p14:creationId xmlns:p14="http://schemas.microsoft.com/office/powerpoint/2010/main" val="4001308076"/>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Start the Server/Service</a:t>
            </a:r>
            <a:endParaRPr lang="en-GB" dirty="0"/>
          </a:p>
        </p:txBody>
      </p:sp>
      <p:sp>
        <p:nvSpPr>
          <p:cNvPr id="3" name="Content Placeholder 2"/>
          <p:cNvSpPr>
            <a:spLocks noGrp="1"/>
          </p:cNvSpPr>
          <p:nvPr>
            <p:ph idx="1"/>
          </p:nvPr>
        </p:nvSpPr>
        <p:spPr>
          <a:xfrm>
            <a:off x="1047750" y="1097281"/>
            <a:ext cx="7029450" cy="760396"/>
          </a:xfrm>
        </p:spPr>
        <p:txBody>
          <a:bodyPr/>
          <a:lstStyle/>
          <a:p>
            <a:r>
              <a:rPr lang="en-GB" dirty="0" smtClean="0"/>
              <a:t>Create the express object and then call it’s listen method with a port number to start the server (app)</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26773" y="2035534"/>
            <a:ext cx="8532744" cy="2246769"/>
          </a:xfrm>
          <a:prstGeom prst="rect">
            <a:avLst/>
          </a:prstGeom>
          <a:solidFill>
            <a:schemeClr val="accent2">
              <a:lumMod val="20000"/>
              <a:lumOff val="80000"/>
            </a:schemeClr>
          </a:solidFill>
        </p:spPr>
        <p:txBody>
          <a:bodyPr wrap="square" rtlCol="0">
            <a:spAutoFit/>
          </a:bodyPr>
          <a:lstStyle/>
          <a:p>
            <a:r>
              <a:rPr lang="en-GB" sz="2000" dirty="0" err="1" smtClean="0"/>
              <a:t>const</a:t>
            </a:r>
            <a:r>
              <a:rPr lang="en-GB" sz="2000" dirty="0" smtClean="0"/>
              <a:t> </a:t>
            </a:r>
            <a:r>
              <a:rPr lang="en-GB" sz="2000" dirty="0"/>
              <a:t>express = require('express');</a:t>
            </a:r>
          </a:p>
          <a:p>
            <a:r>
              <a:rPr lang="en-GB" sz="2000" dirty="0" err="1"/>
              <a:t>const</a:t>
            </a:r>
            <a:r>
              <a:rPr lang="en-GB" sz="2000" dirty="0"/>
              <a:t> server = express</a:t>
            </a:r>
            <a:r>
              <a:rPr lang="en-GB" sz="2000" dirty="0" smtClean="0"/>
              <a:t>();</a:t>
            </a:r>
          </a:p>
          <a:p>
            <a:r>
              <a:rPr lang="en-GB" sz="2000" dirty="0"/>
              <a:t>let port = </a:t>
            </a:r>
            <a:r>
              <a:rPr lang="en-GB" sz="2000" dirty="0" smtClean="0"/>
              <a:t>3000;                 </a:t>
            </a:r>
            <a:r>
              <a:rPr lang="en-GB" sz="2000" dirty="0">
                <a:solidFill>
                  <a:srgbClr val="FF0000"/>
                </a:solidFill>
                <a:sym typeface="Wingdings" panose="05000000000000000000" pitchFamily="2" charset="2"/>
              </a:rPr>
              <a:t> choose a port </a:t>
            </a:r>
            <a:r>
              <a:rPr lang="en-GB" sz="2000" dirty="0" smtClean="0">
                <a:solidFill>
                  <a:srgbClr val="FF0000"/>
                </a:solidFill>
                <a:sym typeface="Wingdings" panose="05000000000000000000" pitchFamily="2" charset="2"/>
              </a:rPr>
              <a:t>number</a:t>
            </a:r>
            <a:endParaRPr lang="en-GB" sz="2000" dirty="0"/>
          </a:p>
          <a:p>
            <a:endParaRPr lang="en-GB" sz="2000" dirty="0"/>
          </a:p>
          <a:p>
            <a:r>
              <a:rPr lang="en-GB" sz="2000" dirty="0" smtClean="0">
                <a:solidFill>
                  <a:schemeClr val="accent5">
                    <a:lumMod val="25000"/>
                  </a:schemeClr>
                </a:solidFill>
              </a:rPr>
              <a:t>// Set up the Routing Method here</a:t>
            </a:r>
          </a:p>
          <a:p>
            <a:endParaRPr lang="en-GB" sz="2000" dirty="0"/>
          </a:p>
          <a:p>
            <a:r>
              <a:rPr lang="en-GB" sz="2000" dirty="0" err="1" smtClean="0"/>
              <a:t>server.listen</a:t>
            </a:r>
            <a:r>
              <a:rPr lang="en-GB" sz="2000" dirty="0" smtClean="0"/>
              <a:t>(port</a:t>
            </a:r>
            <a:r>
              <a:rPr lang="en-GB" sz="2000" dirty="0"/>
              <a:t>, () =&gt; console.log</a:t>
            </a:r>
            <a:r>
              <a:rPr lang="en-GB" sz="2000" dirty="0" smtClean="0"/>
              <a:t>(`Listening </a:t>
            </a:r>
            <a:r>
              <a:rPr lang="en-GB" sz="2000" dirty="0"/>
              <a:t>at http://localhost</a:t>
            </a:r>
            <a:r>
              <a:rPr lang="en-GB" sz="2000" dirty="0" smtClean="0"/>
              <a:t>:${port</a:t>
            </a:r>
            <a:r>
              <a:rPr lang="en-GB" sz="2000" dirty="0"/>
              <a:t>}`));</a:t>
            </a:r>
          </a:p>
        </p:txBody>
      </p:sp>
      <p:cxnSp>
        <p:nvCxnSpPr>
          <p:cNvPr id="7" name="Straight Arrow Connector 6"/>
          <p:cNvCxnSpPr/>
          <p:nvPr/>
        </p:nvCxnSpPr>
        <p:spPr bwMode="auto">
          <a:xfrm flipV="1">
            <a:off x="4969289" y="4282303"/>
            <a:ext cx="352839" cy="6510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3765465" y="4909931"/>
            <a:ext cx="3253026" cy="1200329"/>
          </a:xfrm>
          <a:prstGeom prst="rect">
            <a:avLst/>
          </a:prstGeom>
          <a:noFill/>
        </p:spPr>
        <p:txBody>
          <a:bodyPr wrap="square" rtlCol="0">
            <a:spAutoFit/>
          </a:bodyPr>
          <a:lstStyle/>
          <a:p>
            <a:r>
              <a:rPr lang="en-GB" dirty="0" smtClean="0"/>
              <a:t>The lambda function here is just a </a:t>
            </a:r>
            <a:r>
              <a:rPr lang="en-GB" dirty="0" err="1" smtClean="0"/>
              <a:t>callback</a:t>
            </a:r>
            <a:r>
              <a:rPr lang="en-GB" dirty="0" smtClean="0"/>
              <a:t> to print out a message so we know it has started</a:t>
            </a:r>
            <a:endParaRPr lang="en-GB" dirty="0"/>
          </a:p>
        </p:txBody>
      </p:sp>
      <p:cxnSp>
        <p:nvCxnSpPr>
          <p:cNvPr id="10" name="Straight Connector 9"/>
          <p:cNvCxnSpPr/>
          <p:nvPr/>
        </p:nvCxnSpPr>
        <p:spPr bwMode="auto">
          <a:xfrm>
            <a:off x="2863516" y="4270431"/>
            <a:ext cx="5866598"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619512706"/>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Modify the server.js file and enter the following code</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Run the server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41351" y="1397675"/>
            <a:ext cx="8178962"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express = require('express');</a:t>
            </a:r>
          </a:p>
          <a:p>
            <a:r>
              <a:rPr lang="en-GB" dirty="0" err="1"/>
              <a:t>const</a:t>
            </a:r>
            <a:r>
              <a:rPr lang="en-GB" dirty="0"/>
              <a:t> server = express();</a:t>
            </a:r>
          </a:p>
          <a:p>
            <a:r>
              <a:rPr lang="en-GB" dirty="0">
                <a:solidFill>
                  <a:srgbClr val="FF0000"/>
                </a:solidFill>
              </a:rPr>
              <a:t>let port = 3000;</a:t>
            </a:r>
          </a:p>
          <a:p>
            <a:endParaRPr lang="en-GB" dirty="0"/>
          </a:p>
          <a:p>
            <a:r>
              <a:rPr lang="en-GB" dirty="0" err="1"/>
              <a:t>server.get</a:t>
            </a:r>
            <a:r>
              <a:rPr lang="en-GB" dirty="0"/>
              <a:t>('/', (</a:t>
            </a:r>
            <a:r>
              <a:rPr lang="en-GB" dirty="0" err="1"/>
              <a:t>req,res</a:t>
            </a:r>
            <a:r>
              <a:rPr lang="en-GB" dirty="0"/>
              <a:t>)=&gt; {    //get method</a:t>
            </a:r>
          </a:p>
          <a:p>
            <a:r>
              <a:rPr lang="en-GB" dirty="0"/>
              <a:t>  </a:t>
            </a:r>
            <a:r>
              <a:rPr lang="en-GB" dirty="0" err="1"/>
              <a:t>res.send</a:t>
            </a:r>
            <a:r>
              <a:rPr lang="en-GB" dirty="0"/>
              <a:t>('Hello World');   //send response</a:t>
            </a:r>
          </a:p>
          <a:p>
            <a:r>
              <a:rPr lang="en-GB" dirty="0"/>
              <a:t>})</a:t>
            </a:r>
          </a:p>
          <a:p>
            <a:r>
              <a:rPr lang="en-GB" dirty="0" err="1"/>
              <a:t>server.listen</a:t>
            </a:r>
            <a:r>
              <a:rPr lang="en-GB" dirty="0"/>
              <a:t>(port, () =&gt; console.log(</a:t>
            </a:r>
            <a:r>
              <a:rPr lang="en-GB" dirty="0">
                <a:solidFill>
                  <a:srgbClr val="FF0000"/>
                </a:solidFill>
              </a:rPr>
              <a:t>`Listening at http://localhost:${port}`</a:t>
            </a:r>
            <a:r>
              <a:rPr lang="en-GB" dirty="0"/>
              <a:t>));</a:t>
            </a:r>
          </a:p>
        </p:txBody>
      </p:sp>
      <p:sp>
        <p:nvSpPr>
          <p:cNvPr id="6" name="TextBox 5"/>
          <p:cNvSpPr txBox="1"/>
          <p:nvPr/>
        </p:nvSpPr>
        <p:spPr>
          <a:xfrm>
            <a:off x="641351" y="5469493"/>
            <a:ext cx="3930649" cy="369332"/>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node server.js</a:t>
            </a:r>
            <a:endParaRPr lang="en-GB" dirty="0">
              <a:solidFill>
                <a:srgbClr val="FF0000"/>
              </a:solidFill>
            </a:endParaRPr>
          </a:p>
        </p:txBody>
      </p:sp>
      <p:sp>
        <p:nvSpPr>
          <p:cNvPr id="7" name="TextBox 6"/>
          <p:cNvSpPr txBox="1"/>
          <p:nvPr/>
        </p:nvSpPr>
        <p:spPr>
          <a:xfrm>
            <a:off x="3905250" y="3802915"/>
            <a:ext cx="5173211" cy="646331"/>
          </a:xfrm>
          <a:prstGeom prst="rect">
            <a:avLst/>
          </a:prstGeom>
          <a:noFill/>
        </p:spPr>
        <p:txBody>
          <a:bodyPr wrap="none" rtlCol="0">
            <a:spAutoFit/>
          </a:bodyPr>
          <a:lstStyle/>
          <a:p>
            <a:r>
              <a:rPr lang="en-GB" dirty="0" smtClean="0"/>
              <a:t>Node the use of tilde </a:t>
            </a:r>
            <a:r>
              <a:rPr lang="en-GB" sz="3600" dirty="0" smtClean="0"/>
              <a:t>`</a:t>
            </a:r>
            <a:r>
              <a:rPr lang="en-GB" dirty="0" smtClean="0"/>
              <a:t> instead of single quotes </a:t>
            </a:r>
            <a:r>
              <a:rPr lang="en-GB" sz="3600" dirty="0" smtClean="0"/>
              <a:t>‘</a:t>
            </a:r>
            <a:endParaRPr lang="en-GB" sz="3600" dirty="0"/>
          </a:p>
        </p:txBody>
      </p:sp>
      <p:cxnSp>
        <p:nvCxnSpPr>
          <p:cNvPr id="9" name="Straight Arrow Connector 8"/>
          <p:cNvCxnSpPr/>
          <p:nvPr/>
        </p:nvCxnSpPr>
        <p:spPr bwMode="auto">
          <a:xfrm flipH="1" flipV="1">
            <a:off x="4445000" y="3657600"/>
            <a:ext cx="635000" cy="17780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p:nvPr/>
        </p:nvCxnSpPr>
        <p:spPr bwMode="auto">
          <a:xfrm flipV="1">
            <a:off x="7207250" y="3547984"/>
            <a:ext cx="590550" cy="38433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 name="TextBox 12"/>
          <p:cNvSpPr txBox="1"/>
          <p:nvPr/>
        </p:nvSpPr>
        <p:spPr>
          <a:xfrm>
            <a:off x="6558972" y="4495046"/>
            <a:ext cx="1167948" cy="369332"/>
          </a:xfrm>
          <a:prstGeom prst="rect">
            <a:avLst/>
          </a:prstGeom>
          <a:noFill/>
        </p:spPr>
        <p:txBody>
          <a:bodyPr wrap="none" rtlCol="0">
            <a:spAutoFit/>
          </a:bodyPr>
          <a:lstStyle/>
          <a:p>
            <a:r>
              <a:rPr lang="en-GB" b="1" dirty="0" smtClean="0"/>
              <a:t>Tilde key</a:t>
            </a:r>
            <a:endParaRPr lang="en-GB" b="1" dirty="0"/>
          </a:p>
        </p:txBody>
      </p:sp>
      <p:pic>
        <p:nvPicPr>
          <p:cNvPr id="14" name="Picture 13"/>
          <p:cNvPicPr>
            <a:picLocks noChangeAspect="1"/>
          </p:cNvPicPr>
          <p:nvPr/>
        </p:nvPicPr>
        <p:blipFill>
          <a:blip r:embed="rId2"/>
          <a:stretch>
            <a:fillRect/>
          </a:stretch>
        </p:blipFill>
        <p:spPr>
          <a:xfrm>
            <a:off x="6649282" y="4821360"/>
            <a:ext cx="2046647" cy="1364431"/>
          </a:xfrm>
          <a:prstGeom prst="rect">
            <a:avLst/>
          </a:prstGeom>
        </p:spPr>
      </p:pic>
      <p:pic>
        <p:nvPicPr>
          <p:cNvPr id="15" name="Picture 14"/>
          <p:cNvPicPr>
            <a:picLocks noChangeAspect="1"/>
          </p:cNvPicPr>
          <p:nvPr/>
        </p:nvPicPr>
        <p:blipFill>
          <a:blip r:embed="rId3"/>
          <a:stretch>
            <a:fillRect/>
          </a:stretch>
        </p:blipFill>
        <p:spPr>
          <a:xfrm>
            <a:off x="7726920" y="5237639"/>
            <a:ext cx="889483" cy="874343"/>
          </a:xfrm>
          <a:prstGeom prst="rect">
            <a:avLst/>
          </a:prstGeom>
        </p:spPr>
      </p:pic>
      <p:cxnSp>
        <p:nvCxnSpPr>
          <p:cNvPr id="16" name="Straight Connector 15"/>
          <p:cNvCxnSpPr>
            <a:endCxn id="15" idx="0"/>
          </p:cNvCxnSpPr>
          <p:nvPr/>
        </p:nvCxnSpPr>
        <p:spPr bwMode="auto">
          <a:xfrm>
            <a:off x="6932614" y="5120813"/>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Connector 16"/>
          <p:cNvCxnSpPr/>
          <p:nvPr/>
        </p:nvCxnSpPr>
        <p:spPr bwMode="auto">
          <a:xfrm>
            <a:off x="6932614" y="5398162"/>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73432368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Routing Methods</a:t>
            </a:r>
            <a:endParaRPr lang="en-GB" dirty="0"/>
          </a:p>
        </p:txBody>
      </p:sp>
      <p:sp>
        <p:nvSpPr>
          <p:cNvPr id="3" name="Content Placeholder 2"/>
          <p:cNvSpPr>
            <a:spLocks noGrp="1"/>
          </p:cNvSpPr>
          <p:nvPr>
            <p:ph idx="1"/>
          </p:nvPr>
        </p:nvSpPr>
        <p:spPr>
          <a:xfrm>
            <a:off x="1047750" y="1207971"/>
            <a:ext cx="7029450" cy="2618071"/>
          </a:xfrm>
        </p:spPr>
        <p:txBody>
          <a:bodyPr/>
          <a:lstStyle/>
          <a:p>
            <a:r>
              <a:rPr lang="en-GB" dirty="0" smtClean="0"/>
              <a:t>For a web server, the only routing methods we are interested in are GET and POST</a:t>
            </a:r>
          </a:p>
          <a:p>
            <a:r>
              <a:rPr lang="en-GB" dirty="0" smtClean="0"/>
              <a:t>GET to request a new page</a:t>
            </a:r>
          </a:p>
          <a:p>
            <a:r>
              <a:rPr lang="en-GB" dirty="0" smtClean="0"/>
              <a:t>POST to process a HTML form</a:t>
            </a:r>
          </a:p>
          <a:p>
            <a:r>
              <a:rPr lang="en-GB" dirty="0" smtClean="0">
                <a:solidFill>
                  <a:srgbClr val="FF0000"/>
                </a:solidFill>
              </a:rPr>
              <a:t>Of course, we are free to make a hybrid web server/service if we wish and use the other methods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aphicFrame>
        <p:nvGraphicFramePr>
          <p:cNvPr id="5" name="Table 4"/>
          <p:cNvGraphicFramePr>
            <a:graphicFrameLocks noGrp="1"/>
          </p:cNvGraphicFramePr>
          <p:nvPr>
            <p:extLst/>
          </p:nvPr>
        </p:nvGraphicFramePr>
        <p:xfrm>
          <a:off x="726708" y="4145045"/>
          <a:ext cx="8085221" cy="1112520"/>
        </p:xfrm>
        <a:graphic>
          <a:graphicData uri="http://schemas.openxmlformats.org/drawingml/2006/table">
            <a:tbl>
              <a:tblPr firstRow="1" bandRow="1">
                <a:tableStyleId>{5940675A-B579-460E-94D1-54222C63F5DA}</a:tableStyleId>
              </a:tblPr>
              <a:tblGrid>
                <a:gridCol w="1694046">
                  <a:extLst>
                    <a:ext uri="{9D8B030D-6E8A-4147-A177-3AD203B41FA5}">
                      <a16:colId xmlns:a16="http://schemas.microsoft.com/office/drawing/2014/main" val="692622438"/>
                    </a:ext>
                  </a:extLst>
                </a:gridCol>
                <a:gridCol w="1963554">
                  <a:extLst>
                    <a:ext uri="{9D8B030D-6E8A-4147-A177-3AD203B41FA5}">
                      <a16:colId xmlns:a16="http://schemas.microsoft.com/office/drawing/2014/main" val="3603761167"/>
                    </a:ext>
                  </a:extLst>
                </a:gridCol>
                <a:gridCol w="4427621">
                  <a:extLst>
                    <a:ext uri="{9D8B030D-6E8A-4147-A177-3AD203B41FA5}">
                      <a16:colId xmlns:a16="http://schemas.microsoft.com/office/drawing/2014/main" val="1931982962"/>
                    </a:ext>
                  </a:extLst>
                </a:gridCol>
              </a:tblGrid>
              <a:tr h="370840">
                <a:tc>
                  <a:txBody>
                    <a:bodyPr/>
                    <a:lstStyle/>
                    <a:p>
                      <a:r>
                        <a:rPr lang="en-GB" b="1" dirty="0" smtClean="0"/>
                        <a:t>HTTP Method</a:t>
                      </a:r>
                      <a:endParaRPr lang="en-GB" b="1" dirty="0"/>
                    </a:p>
                  </a:txBody>
                  <a:tcPr>
                    <a:solidFill>
                      <a:schemeClr val="accent2">
                        <a:lumMod val="20000"/>
                        <a:lumOff val="80000"/>
                      </a:schemeClr>
                    </a:solidFill>
                  </a:tcPr>
                </a:tc>
                <a:tc>
                  <a:txBody>
                    <a:bodyPr/>
                    <a:lstStyle/>
                    <a:p>
                      <a:r>
                        <a:rPr lang="en-GB" b="1" dirty="0" smtClean="0"/>
                        <a:t>Routing</a:t>
                      </a:r>
                      <a:r>
                        <a:rPr lang="en-GB" b="1" baseline="0" dirty="0" smtClean="0"/>
                        <a:t> </a:t>
                      </a:r>
                      <a:r>
                        <a:rPr lang="en-GB" b="1" dirty="0" smtClean="0"/>
                        <a:t>Method</a:t>
                      </a:r>
                      <a:endParaRPr lang="en-GB" b="1" dirty="0"/>
                    </a:p>
                  </a:txBody>
                  <a:tcPr>
                    <a:solidFill>
                      <a:schemeClr val="accent2">
                        <a:lumMod val="20000"/>
                        <a:lumOff val="80000"/>
                      </a:schemeClr>
                    </a:solidFill>
                  </a:tcPr>
                </a:tc>
                <a:tc>
                  <a:txBody>
                    <a:bodyPr/>
                    <a:lstStyle/>
                    <a:p>
                      <a:r>
                        <a:rPr lang="en-GB" b="1" dirty="0" smtClean="0"/>
                        <a:t>Usual interpretation</a:t>
                      </a:r>
                      <a:endParaRPr lang="en-GB" b="1" dirty="0"/>
                    </a:p>
                  </a:txBody>
                  <a:tcPr>
                    <a:solidFill>
                      <a:schemeClr val="accent2">
                        <a:lumMod val="20000"/>
                        <a:lumOff val="80000"/>
                      </a:schemeClr>
                    </a:solidFill>
                  </a:tcPr>
                </a:tc>
                <a:extLst>
                  <a:ext uri="{0D108BD9-81ED-4DB2-BD59-A6C34878D82A}">
                    <a16:rowId xmlns:a16="http://schemas.microsoft.com/office/drawing/2014/main" val="2907545386"/>
                  </a:ext>
                </a:extLst>
              </a:tr>
              <a:tr h="370840">
                <a:tc>
                  <a:txBody>
                    <a:bodyPr/>
                    <a:lstStyle/>
                    <a:p>
                      <a:pPr algn="ctr"/>
                      <a:r>
                        <a:rPr lang="en-GB" b="1" dirty="0" smtClean="0"/>
                        <a:t>GET</a:t>
                      </a:r>
                      <a:endParaRPr lang="en-GB" b="1" dirty="0"/>
                    </a:p>
                  </a:txBody>
                  <a:tcPr/>
                </a:tc>
                <a:tc>
                  <a:txBody>
                    <a:bodyPr/>
                    <a:lstStyle/>
                    <a:p>
                      <a:pPr algn="ctr"/>
                      <a:r>
                        <a:rPr lang="en-GB" b="1" dirty="0" smtClean="0"/>
                        <a:t>get</a:t>
                      </a:r>
                      <a:endParaRPr lang="en-GB" b="1" dirty="0"/>
                    </a:p>
                  </a:txBody>
                  <a:tcPr/>
                </a:tc>
                <a:tc>
                  <a:txBody>
                    <a:bodyPr/>
                    <a:lstStyle/>
                    <a:p>
                      <a:r>
                        <a:rPr lang="en-GB" i="1" dirty="0" smtClean="0"/>
                        <a:t>Read</a:t>
                      </a:r>
                      <a:r>
                        <a:rPr lang="en-GB" i="1" baseline="0" dirty="0" smtClean="0"/>
                        <a:t> a new HTML page</a:t>
                      </a:r>
                      <a:endParaRPr lang="en-GB" i="1" dirty="0"/>
                    </a:p>
                  </a:txBody>
                  <a:tcPr/>
                </a:tc>
                <a:extLst>
                  <a:ext uri="{0D108BD9-81ED-4DB2-BD59-A6C34878D82A}">
                    <a16:rowId xmlns:a16="http://schemas.microsoft.com/office/drawing/2014/main" val="192453745"/>
                  </a:ext>
                </a:extLst>
              </a:tr>
              <a:tr h="370840">
                <a:tc>
                  <a:txBody>
                    <a:bodyPr/>
                    <a:lstStyle/>
                    <a:p>
                      <a:pPr algn="ctr"/>
                      <a:r>
                        <a:rPr lang="en-GB" b="1" dirty="0" smtClean="0"/>
                        <a:t>POST</a:t>
                      </a:r>
                      <a:endParaRPr lang="en-GB" b="1" dirty="0"/>
                    </a:p>
                  </a:txBody>
                  <a:tcPr/>
                </a:tc>
                <a:tc>
                  <a:txBody>
                    <a:bodyPr/>
                    <a:lstStyle/>
                    <a:p>
                      <a:pPr algn="ctr"/>
                      <a:r>
                        <a:rPr lang="en-GB" b="1" dirty="0" smtClean="0"/>
                        <a:t>post</a:t>
                      </a:r>
                      <a:endParaRPr lang="en-GB" b="1" dirty="0"/>
                    </a:p>
                  </a:txBody>
                  <a:tcPr/>
                </a:tc>
                <a:tc>
                  <a:txBody>
                    <a:bodyPr/>
                    <a:lstStyle/>
                    <a:p>
                      <a:r>
                        <a:rPr lang="en-GB" i="1" dirty="0" smtClean="0"/>
                        <a:t>Post changes from a HTML</a:t>
                      </a:r>
                      <a:r>
                        <a:rPr lang="en-GB" i="1" baseline="0" dirty="0" smtClean="0"/>
                        <a:t> form</a:t>
                      </a:r>
                      <a:endParaRPr lang="en-GB" i="1" dirty="0"/>
                    </a:p>
                  </a:txBody>
                  <a:tcPr/>
                </a:tc>
                <a:extLst>
                  <a:ext uri="{0D108BD9-81ED-4DB2-BD59-A6C34878D82A}">
                    <a16:rowId xmlns:a16="http://schemas.microsoft.com/office/drawing/2014/main" val="2274118294"/>
                  </a:ext>
                </a:extLst>
              </a:tr>
            </a:tbl>
          </a:graphicData>
        </a:graphic>
      </p:graphicFrame>
      <p:sp>
        <p:nvSpPr>
          <p:cNvPr id="6" name="TextBox 5"/>
          <p:cNvSpPr txBox="1"/>
          <p:nvPr/>
        </p:nvSpPr>
        <p:spPr>
          <a:xfrm>
            <a:off x="3801979" y="6268352"/>
            <a:ext cx="4788490" cy="369332"/>
          </a:xfrm>
          <a:prstGeom prst="rect">
            <a:avLst/>
          </a:prstGeom>
          <a:noFill/>
        </p:spPr>
        <p:txBody>
          <a:bodyPr wrap="none" rtlCol="0">
            <a:spAutoFit/>
          </a:bodyPr>
          <a:lstStyle/>
          <a:p>
            <a:r>
              <a:rPr lang="en-GB" dirty="0"/>
              <a:t>https://expressjs.com/en/4x/api.html#express</a:t>
            </a:r>
          </a:p>
        </p:txBody>
      </p:sp>
    </p:spTree>
    <p:extLst>
      <p:ext uri="{BB962C8B-B14F-4D97-AF65-F5344CB8AC3E}">
        <p14:creationId xmlns:p14="http://schemas.microsoft.com/office/powerpoint/2010/main" val="4083755089"/>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Request Body</a:t>
            </a:r>
            <a:endParaRPr lang="en-GB" dirty="0"/>
          </a:p>
        </p:txBody>
      </p:sp>
      <p:sp>
        <p:nvSpPr>
          <p:cNvPr id="3" name="Content Placeholder 2"/>
          <p:cNvSpPr>
            <a:spLocks noGrp="1"/>
          </p:cNvSpPr>
          <p:nvPr>
            <p:ph idx="1"/>
          </p:nvPr>
        </p:nvSpPr>
        <p:spPr>
          <a:xfrm>
            <a:off x="1047750" y="1742173"/>
            <a:ext cx="7029450" cy="3854918"/>
          </a:xfrm>
        </p:spPr>
        <p:txBody>
          <a:bodyPr/>
          <a:lstStyle/>
          <a:p>
            <a:r>
              <a:rPr lang="en-GB" dirty="0" smtClean="0"/>
              <a:t>To read information sent in the HTTP Request body we must first setup express to handle the type of content we want to receive in the body (just do this once)</a:t>
            </a:r>
          </a:p>
          <a:p>
            <a:endParaRPr lang="en-GB" dirty="0" smtClean="0"/>
          </a:p>
          <a:p>
            <a:endParaRPr lang="en-GB" dirty="0"/>
          </a:p>
          <a:p>
            <a:endParaRPr lang="en-GB" dirty="0" smtClean="0"/>
          </a:p>
          <a:p>
            <a:endParaRPr lang="en-GB" dirty="0"/>
          </a:p>
          <a:p>
            <a:endParaRPr lang="en-GB" dirty="0" smtClean="0"/>
          </a:p>
          <a:p>
            <a:r>
              <a:rPr lang="en-GB" dirty="0" smtClean="0"/>
              <a:t>Now you can use the </a:t>
            </a:r>
            <a:r>
              <a:rPr lang="en-GB" dirty="0" err="1" smtClean="0"/>
              <a:t>request.body</a:t>
            </a:r>
            <a:r>
              <a:rPr lang="en-GB" dirty="0" smtClean="0"/>
              <a:t> array to read the values e.g. if the value is named “address” </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75172" y="2939627"/>
            <a:ext cx="6174606" cy="1323439"/>
          </a:xfrm>
          <a:prstGeom prst="rect">
            <a:avLst/>
          </a:prstGeom>
          <a:solidFill>
            <a:schemeClr val="accent2">
              <a:lumMod val="20000"/>
              <a:lumOff val="80000"/>
            </a:schemeClr>
          </a:solidFill>
        </p:spPr>
        <p:txBody>
          <a:bodyPr wrap="square" rtlCol="0">
            <a:spAutoFit/>
          </a:bodyPr>
          <a:lstStyle/>
          <a:p>
            <a:r>
              <a:rPr lang="en-GB" sz="2000" dirty="0">
                <a:solidFill>
                  <a:schemeClr val="accent5">
                    <a:lumMod val="25000"/>
                  </a:schemeClr>
                </a:solidFill>
              </a:rPr>
              <a:t>// for parsing </a:t>
            </a:r>
            <a:r>
              <a:rPr lang="en-GB" sz="2000" dirty="0" smtClean="0">
                <a:solidFill>
                  <a:schemeClr val="accent5">
                    <a:lumMod val="25000"/>
                  </a:schemeClr>
                </a:solidFill>
              </a:rPr>
              <a:t>application/</a:t>
            </a:r>
            <a:r>
              <a:rPr lang="en-GB" sz="2000" dirty="0" err="1" smtClean="0">
                <a:solidFill>
                  <a:schemeClr val="accent5">
                    <a:lumMod val="25000"/>
                  </a:schemeClr>
                </a:solidFill>
              </a:rPr>
              <a:t>json</a:t>
            </a:r>
            <a:endParaRPr lang="en-GB" sz="2000" dirty="0" smtClean="0">
              <a:solidFill>
                <a:schemeClr val="accent5">
                  <a:lumMod val="25000"/>
                </a:schemeClr>
              </a:solidFill>
            </a:endParaRPr>
          </a:p>
          <a:p>
            <a:r>
              <a:rPr lang="en-GB" sz="2000" dirty="0" err="1" smtClean="0"/>
              <a:t>server.use</a:t>
            </a:r>
            <a:r>
              <a:rPr lang="en-GB" sz="2000" dirty="0" smtClean="0"/>
              <a:t>( </a:t>
            </a:r>
            <a:r>
              <a:rPr lang="en-GB" sz="2000" dirty="0" err="1" smtClean="0"/>
              <a:t>express.json</a:t>
            </a:r>
            <a:r>
              <a:rPr lang="en-GB" sz="2000" dirty="0" smtClean="0"/>
              <a:t>() );</a:t>
            </a:r>
          </a:p>
          <a:p>
            <a:r>
              <a:rPr lang="en-GB" sz="2000" dirty="0" smtClean="0">
                <a:solidFill>
                  <a:schemeClr val="accent5">
                    <a:lumMod val="25000"/>
                  </a:schemeClr>
                </a:solidFill>
              </a:rPr>
              <a:t>// </a:t>
            </a:r>
            <a:r>
              <a:rPr lang="en-GB" sz="2000" dirty="0">
                <a:solidFill>
                  <a:schemeClr val="accent5">
                    <a:lumMod val="25000"/>
                  </a:schemeClr>
                </a:solidFill>
              </a:rPr>
              <a:t>for parsing </a:t>
            </a:r>
            <a:r>
              <a:rPr lang="en-GB" sz="2000" dirty="0" smtClean="0">
                <a:solidFill>
                  <a:schemeClr val="accent5">
                    <a:lumMod val="25000"/>
                  </a:schemeClr>
                </a:solidFill>
              </a:rPr>
              <a:t>application/x-www-form-</a:t>
            </a:r>
            <a:r>
              <a:rPr lang="en-GB" sz="2000" dirty="0" err="1" smtClean="0">
                <a:solidFill>
                  <a:schemeClr val="accent5">
                    <a:lumMod val="25000"/>
                  </a:schemeClr>
                </a:solidFill>
              </a:rPr>
              <a:t>urlencoded</a:t>
            </a:r>
            <a:endParaRPr lang="en-GB" sz="2000" dirty="0" smtClean="0">
              <a:solidFill>
                <a:schemeClr val="accent5">
                  <a:lumMod val="25000"/>
                </a:schemeClr>
              </a:solidFill>
            </a:endParaRPr>
          </a:p>
          <a:p>
            <a:r>
              <a:rPr lang="en-GB" sz="2000" dirty="0" err="1" smtClean="0"/>
              <a:t>server.use</a:t>
            </a:r>
            <a:r>
              <a:rPr lang="en-GB" sz="2000" dirty="0" smtClean="0"/>
              <a:t>( </a:t>
            </a:r>
            <a:r>
              <a:rPr lang="en-GB" sz="2000" dirty="0" err="1" smtClean="0"/>
              <a:t>express.urlencoded</a:t>
            </a:r>
            <a:r>
              <a:rPr lang="en-GB" sz="2000" dirty="0"/>
              <a:t>({ extended: true </a:t>
            </a:r>
            <a:r>
              <a:rPr lang="en-GB" sz="2000" dirty="0" smtClean="0"/>
              <a:t>}) );</a:t>
            </a:r>
            <a:endParaRPr lang="en-GB" sz="2000" dirty="0"/>
          </a:p>
        </p:txBody>
      </p:sp>
      <p:sp>
        <p:nvSpPr>
          <p:cNvPr id="7" name="TextBox 6"/>
          <p:cNvSpPr txBox="1"/>
          <p:nvPr/>
        </p:nvSpPr>
        <p:spPr>
          <a:xfrm>
            <a:off x="3157085" y="5467043"/>
            <a:ext cx="2145331" cy="400110"/>
          </a:xfrm>
          <a:prstGeom prst="rect">
            <a:avLst/>
          </a:prstGeom>
          <a:solidFill>
            <a:schemeClr val="accent2">
              <a:lumMod val="20000"/>
              <a:lumOff val="80000"/>
            </a:schemeClr>
          </a:solidFill>
        </p:spPr>
        <p:txBody>
          <a:bodyPr wrap="none" rtlCol="0">
            <a:spAutoFit/>
          </a:bodyPr>
          <a:lstStyle/>
          <a:p>
            <a:r>
              <a:rPr lang="en-GB" sz="2000" dirty="0" err="1" smtClean="0">
                <a:solidFill>
                  <a:srgbClr val="FF0000"/>
                </a:solidFill>
              </a:rPr>
              <a:t>req.body</a:t>
            </a:r>
            <a:r>
              <a:rPr lang="en-GB" sz="2000" dirty="0" err="1" smtClean="0"/>
              <a:t>.address</a:t>
            </a:r>
            <a:endParaRPr lang="en-GB" sz="2000" dirty="0"/>
          </a:p>
        </p:txBody>
      </p:sp>
    </p:spTree>
    <p:extLst>
      <p:ext uri="{BB962C8B-B14F-4D97-AF65-F5344CB8AC3E}">
        <p14:creationId xmlns:p14="http://schemas.microsoft.com/office/powerpoint/2010/main" val="3555371263"/>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Static Content</a:t>
            </a:r>
            <a:endParaRPr lang="en-GB" dirty="0"/>
          </a:p>
        </p:txBody>
      </p:sp>
      <p:sp>
        <p:nvSpPr>
          <p:cNvPr id="3" name="Content Placeholder 2"/>
          <p:cNvSpPr>
            <a:spLocks noGrp="1"/>
          </p:cNvSpPr>
          <p:nvPr>
            <p:ph idx="1"/>
          </p:nvPr>
        </p:nvSpPr>
        <p:spPr>
          <a:xfrm>
            <a:off x="1047750" y="1033670"/>
            <a:ext cx="7029450" cy="4805155"/>
          </a:xfrm>
        </p:spPr>
        <p:txBody>
          <a:bodyPr/>
          <a:lstStyle/>
          <a:p>
            <a:r>
              <a:rPr lang="en-GB" dirty="0" smtClean="0"/>
              <a:t>For a web server just wants to serve static web pages, images, </a:t>
            </a:r>
            <a:r>
              <a:rPr lang="en-GB" dirty="0" err="1" smtClean="0"/>
              <a:t>css</a:t>
            </a:r>
            <a:r>
              <a:rPr lang="en-GB" dirty="0" smtClean="0"/>
              <a:t> or </a:t>
            </a:r>
            <a:r>
              <a:rPr lang="en-GB" dirty="0" err="1" smtClean="0"/>
              <a:t>js</a:t>
            </a:r>
            <a:r>
              <a:rPr lang="en-GB" dirty="0" smtClean="0"/>
              <a:t> files</a:t>
            </a:r>
          </a:p>
          <a:p>
            <a:r>
              <a:rPr lang="en-GB" dirty="0" smtClean="0"/>
              <a:t>To server static content we can call the </a:t>
            </a:r>
            <a:r>
              <a:rPr lang="en-GB" b="1" dirty="0" smtClean="0"/>
              <a:t>use()</a:t>
            </a:r>
            <a:r>
              <a:rPr lang="en-GB" dirty="0" smtClean="0"/>
              <a:t> method and pass it the directory path to the content</a:t>
            </a:r>
          </a:p>
          <a:p>
            <a:r>
              <a:rPr lang="en-GB" dirty="0" smtClean="0"/>
              <a:t>We will do it this way:</a:t>
            </a:r>
          </a:p>
          <a:p>
            <a:endParaRPr lang="en-GB" dirty="0"/>
          </a:p>
          <a:p>
            <a:endParaRPr lang="en-GB" dirty="0" smtClean="0"/>
          </a:p>
          <a:p>
            <a:endParaRPr lang="en-GB" dirty="0"/>
          </a:p>
          <a:p>
            <a:endParaRPr lang="en-GB" dirty="0" smtClean="0"/>
          </a:p>
          <a:p>
            <a:endParaRPr lang="en-GB" dirty="0"/>
          </a:p>
          <a:p>
            <a:endParaRPr lang="en-GB" dirty="0" smtClean="0"/>
          </a:p>
          <a:p>
            <a:r>
              <a:rPr lang="en-GB" dirty="0" smtClean="0"/>
              <a:t>The static content will be found in the /public folder</a:t>
            </a:r>
          </a:p>
          <a:p>
            <a:r>
              <a:rPr lang="en-GB" dirty="0" smtClean="0"/>
              <a:t>To access a file called “hello.html” from the “/public” directory we can just use the URL</a:t>
            </a:r>
            <a:br>
              <a:rPr lang="en-GB" dirty="0" smtClean="0"/>
            </a:br>
            <a:r>
              <a:rPr lang="en-GB" i="1" dirty="0" smtClean="0">
                <a:solidFill>
                  <a:srgbClr val="FF0000"/>
                </a:solidFill>
              </a:rPr>
              <a:t>http://localhost:3000</a:t>
            </a:r>
            <a:r>
              <a:rPr lang="en-GB" b="1" i="1" dirty="0" smtClean="0">
                <a:solidFill>
                  <a:srgbClr val="FF0000"/>
                </a:solidFill>
              </a:rPr>
              <a:t>/hello.html</a:t>
            </a:r>
            <a:endParaRPr lang="en-GB" b="1" i="1" dirty="0">
              <a:solidFill>
                <a:srgbClr val="FF0000"/>
              </a:solidFill>
            </a:endParaRP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35577" y="3026542"/>
            <a:ext cx="6952265" cy="1015663"/>
          </a:xfrm>
          <a:prstGeom prst="rect">
            <a:avLst/>
          </a:prstGeom>
          <a:solidFill>
            <a:schemeClr val="accent2">
              <a:lumMod val="20000"/>
              <a:lumOff val="80000"/>
            </a:schemeClr>
          </a:solidFill>
        </p:spPr>
        <p:txBody>
          <a:bodyPr wrap="square" rtlCol="0">
            <a:spAutoFit/>
          </a:bodyPr>
          <a:lstStyle/>
          <a:p>
            <a:r>
              <a:rPr lang="en-GB" sz="2000" dirty="0" err="1"/>
              <a:t>const</a:t>
            </a:r>
            <a:r>
              <a:rPr lang="en-GB" sz="2000" dirty="0"/>
              <a:t> path = require('path');</a:t>
            </a:r>
          </a:p>
          <a:p>
            <a:endParaRPr lang="en-GB" sz="2000" dirty="0" smtClean="0"/>
          </a:p>
          <a:p>
            <a:r>
              <a:rPr lang="en-GB" sz="2000" dirty="0" err="1" smtClean="0"/>
              <a:t>server.use</a:t>
            </a:r>
            <a:r>
              <a:rPr lang="en-GB" sz="2000" dirty="0" smtClean="0"/>
              <a:t>( </a:t>
            </a:r>
            <a:r>
              <a:rPr lang="en-GB" sz="2000" dirty="0" err="1" smtClean="0"/>
              <a:t>express.static</a:t>
            </a:r>
            <a:r>
              <a:rPr lang="en-GB" sz="2000" dirty="0" smtClean="0"/>
              <a:t>( </a:t>
            </a:r>
            <a:r>
              <a:rPr lang="en-GB" sz="2000" dirty="0" err="1" smtClean="0"/>
              <a:t>path.join</a:t>
            </a:r>
            <a:r>
              <a:rPr lang="en-GB" sz="2000" dirty="0" smtClean="0"/>
              <a:t>(__</a:t>
            </a:r>
            <a:r>
              <a:rPr lang="en-GB" sz="2000" dirty="0" err="1" smtClean="0"/>
              <a:t>dirname</a:t>
            </a:r>
            <a:r>
              <a:rPr lang="en-GB" sz="2000" dirty="0"/>
              <a:t>, '/public</a:t>
            </a:r>
            <a:r>
              <a:rPr lang="en-GB" sz="2000" dirty="0" smtClean="0"/>
              <a:t>') ) );</a:t>
            </a:r>
            <a:endParaRPr lang="en-GB" sz="2000" dirty="0"/>
          </a:p>
        </p:txBody>
      </p:sp>
    </p:spTree>
    <p:extLst>
      <p:ext uri="{BB962C8B-B14F-4D97-AF65-F5344CB8AC3E}">
        <p14:creationId xmlns:p14="http://schemas.microsoft.com/office/powerpoint/2010/main" val="2825766920"/>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735497"/>
            <a:ext cx="7029450" cy="382656"/>
          </a:xfrm>
        </p:spPr>
        <p:txBody>
          <a:bodyPr/>
          <a:lstStyle/>
          <a:p>
            <a:r>
              <a:rPr lang="en-GB" dirty="0" smtClean="0"/>
              <a:t>Add the static content to the web server (</a:t>
            </a:r>
            <a:r>
              <a:rPr lang="en-GB" dirty="0" err="1" smtClean="0"/>
              <a:t>server.ts</a:t>
            </a:r>
            <a:r>
              <a:rPr lang="en-GB" dirty="0" smtClean="0"/>
              <a: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57175" y="1212790"/>
            <a:ext cx="8613775" cy="5016758"/>
          </a:xfrm>
          <a:prstGeom prst="rect">
            <a:avLst/>
          </a:prstGeom>
          <a:solidFill>
            <a:schemeClr val="accent2">
              <a:lumMod val="20000"/>
              <a:lumOff val="80000"/>
            </a:schemeClr>
          </a:solidFill>
        </p:spPr>
        <p:txBody>
          <a:bodyPr wrap="square" rtlCol="0">
            <a:spAutoFit/>
          </a:bodyPr>
          <a:lstStyle/>
          <a:p>
            <a:r>
              <a:rPr lang="en-GB" sz="2000" dirty="0" err="1" smtClean="0">
                <a:solidFill>
                  <a:schemeClr val="bg1">
                    <a:lumMod val="50000"/>
                  </a:schemeClr>
                </a:solidFill>
              </a:rPr>
              <a:t>const</a:t>
            </a:r>
            <a:r>
              <a:rPr lang="en-GB" sz="2000" dirty="0" smtClean="0">
                <a:solidFill>
                  <a:schemeClr val="bg1">
                    <a:lumMod val="50000"/>
                  </a:schemeClr>
                </a:solidFill>
              </a:rPr>
              <a:t> </a:t>
            </a:r>
            <a:r>
              <a:rPr lang="en-GB" sz="2000" dirty="0">
                <a:solidFill>
                  <a:schemeClr val="bg1">
                    <a:lumMod val="50000"/>
                  </a:schemeClr>
                </a:solidFill>
              </a:rPr>
              <a:t>express = require('express');</a:t>
            </a:r>
          </a:p>
          <a:p>
            <a:r>
              <a:rPr lang="en-GB" sz="2000" dirty="0" err="1">
                <a:solidFill>
                  <a:schemeClr val="bg1">
                    <a:lumMod val="50000"/>
                  </a:schemeClr>
                </a:solidFill>
              </a:rPr>
              <a:t>const</a:t>
            </a:r>
            <a:r>
              <a:rPr lang="en-GB" sz="2000" dirty="0">
                <a:solidFill>
                  <a:schemeClr val="bg1">
                    <a:lumMod val="50000"/>
                  </a:schemeClr>
                </a:solidFill>
              </a:rPr>
              <a:t> server = express();</a:t>
            </a:r>
          </a:p>
          <a:p>
            <a:r>
              <a:rPr lang="en-GB" sz="2000" dirty="0" err="1"/>
              <a:t>const</a:t>
            </a:r>
            <a:r>
              <a:rPr lang="en-GB" sz="2000" dirty="0"/>
              <a:t> path = require('path');</a:t>
            </a:r>
          </a:p>
          <a:p>
            <a:r>
              <a:rPr lang="en-GB" sz="2000" dirty="0"/>
              <a:t>let port = 3000;</a:t>
            </a:r>
          </a:p>
          <a:p>
            <a:endParaRPr lang="en-GB" sz="2000" dirty="0"/>
          </a:p>
          <a:p>
            <a:r>
              <a:rPr lang="en-GB" sz="2000" dirty="0" err="1">
                <a:solidFill>
                  <a:schemeClr val="bg1">
                    <a:lumMod val="50000"/>
                  </a:schemeClr>
                </a:solidFill>
              </a:rPr>
              <a:t>server.get</a:t>
            </a:r>
            <a:r>
              <a:rPr lang="en-GB" sz="2000" dirty="0">
                <a:solidFill>
                  <a:schemeClr val="bg1">
                    <a:lumMod val="50000"/>
                  </a:schemeClr>
                </a:solidFill>
              </a:rPr>
              <a:t>('/', (</a:t>
            </a:r>
            <a:r>
              <a:rPr lang="en-GB" sz="2000" dirty="0" err="1">
                <a:solidFill>
                  <a:schemeClr val="bg1">
                    <a:lumMod val="50000"/>
                  </a:schemeClr>
                </a:solidFill>
              </a:rPr>
              <a:t>req,res</a:t>
            </a:r>
            <a:r>
              <a:rPr lang="en-GB" sz="2000" dirty="0">
                <a:solidFill>
                  <a:schemeClr val="bg1">
                    <a:lumMod val="50000"/>
                  </a:schemeClr>
                </a:solidFill>
              </a:rPr>
              <a:t>)=&gt; {    //get method</a:t>
            </a:r>
          </a:p>
          <a:p>
            <a:r>
              <a:rPr lang="en-GB" sz="2000" dirty="0">
                <a:solidFill>
                  <a:schemeClr val="bg1">
                    <a:lumMod val="50000"/>
                  </a:schemeClr>
                </a:solidFill>
              </a:rPr>
              <a:t>  </a:t>
            </a:r>
            <a:r>
              <a:rPr lang="en-GB" sz="2000" dirty="0" err="1">
                <a:solidFill>
                  <a:schemeClr val="bg1">
                    <a:lumMod val="50000"/>
                  </a:schemeClr>
                </a:solidFill>
              </a:rPr>
              <a:t>res.send</a:t>
            </a:r>
            <a:r>
              <a:rPr lang="en-GB" sz="2000" dirty="0">
                <a:solidFill>
                  <a:schemeClr val="bg1">
                    <a:lumMod val="50000"/>
                  </a:schemeClr>
                </a:solidFill>
              </a:rPr>
              <a:t>('Hello World');   //send response</a:t>
            </a:r>
          </a:p>
          <a:p>
            <a:r>
              <a:rPr lang="en-GB" sz="2000" dirty="0">
                <a:solidFill>
                  <a:schemeClr val="bg1">
                    <a:lumMod val="50000"/>
                  </a:schemeClr>
                </a:solidFill>
              </a:rPr>
              <a:t>})</a:t>
            </a:r>
          </a:p>
          <a:p>
            <a:endParaRPr lang="en-GB" sz="2000" dirty="0"/>
          </a:p>
          <a:p>
            <a:r>
              <a:rPr lang="en-GB" sz="2000" dirty="0">
                <a:solidFill>
                  <a:schemeClr val="accent1">
                    <a:lumMod val="25000"/>
                  </a:schemeClr>
                </a:solidFill>
              </a:rPr>
              <a:t>// for parsing application/</a:t>
            </a:r>
            <a:r>
              <a:rPr lang="en-GB" sz="2000" dirty="0" err="1">
                <a:solidFill>
                  <a:schemeClr val="accent1">
                    <a:lumMod val="25000"/>
                  </a:schemeClr>
                </a:solidFill>
              </a:rPr>
              <a:t>json</a:t>
            </a:r>
            <a:endParaRPr lang="en-GB" sz="2000" dirty="0">
              <a:solidFill>
                <a:schemeClr val="accent1">
                  <a:lumMod val="25000"/>
                </a:schemeClr>
              </a:solidFill>
            </a:endParaRPr>
          </a:p>
          <a:p>
            <a:r>
              <a:rPr lang="en-GB" sz="2000" dirty="0" err="1"/>
              <a:t>server.use</a:t>
            </a:r>
            <a:r>
              <a:rPr lang="en-GB" sz="2000" dirty="0"/>
              <a:t>( </a:t>
            </a:r>
            <a:r>
              <a:rPr lang="en-GB" sz="2000" dirty="0" err="1"/>
              <a:t>express.json</a:t>
            </a:r>
            <a:r>
              <a:rPr lang="en-GB" sz="2000" dirty="0"/>
              <a:t>() );</a:t>
            </a:r>
          </a:p>
          <a:p>
            <a:r>
              <a:rPr lang="en-GB" sz="2000" dirty="0">
                <a:solidFill>
                  <a:schemeClr val="accent1">
                    <a:lumMod val="25000"/>
                  </a:schemeClr>
                </a:solidFill>
              </a:rPr>
              <a:t>// for parsing application/x-www-form-</a:t>
            </a:r>
            <a:r>
              <a:rPr lang="en-GB" sz="2000" dirty="0" err="1">
                <a:solidFill>
                  <a:schemeClr val="accent1">
                    <a:lumMod val="25000"/>
                  </a:schemeClr>
                </a:solidFill>
              </a:rPr>
              <a:t>urlencoded</a:t>
            </a:r>
            <a:endParaRPr lang="en-GB" sz="2000" dirty="0">
              <a:solidFill>
                <a:schemeClr val="accent1">
                  <a:lumMod val="25000"/>
                </a:schemeClr>
              </a:solidFill>
            </a:endParaRPr>
          </a:p>
          <a:p>
            <a:r>
              <a:rPr lang="en-GB" sz="2000" dirty="0" err="1"/>
              <a:t>server.use</a:t>
            </a:r>
            <a:r>
              <a:rPr lang="en-GB" sz="2000" dirty="0"/>
              <a:t>( </a:t>
            </a:r>
            <a:r>
              <a:rPr lang="en-GB" sz="2000" dirty="0" err="1"/>
              <a:t>express.urlencoded</a:t>
            </a:r>
            <a:r>
              <a:rPr lang="en-GB" sz="2000" dirty="0"/>
              <a:t>({ extended: true }) );</a:t>
            </a:r>
          </a:p>
          <a:p>
            <a:r>
              <a:rPr lang="en-GB" sz="2000" dirty="0" err="1" smtClean="0"/>
              <a:t>server.use</a:t>
            </a:r>
            <a:r>
              <a:rPr lang="en-GB" sz="2000" dirty="0"/>
              <a:t>( </a:t>
            </a:r>
            <a:r>
              <a:rPr lang="en-GB" sz="2000" dirty="0" err="1"/>
              <a:t>express.static</a:t>
            </a:r>
            <a:r>
              <a:rPr lang="en-GB" sz="2000" dirty="0"/>
              <a:t>( </a:t>
            </a:r>
            <a:r>
              <a:rPr lang="en-GB" sz="2000" dirty="0" err="1"/>
              <a:t>path.join</a:t>
            </a:r>
            <a:r>
              <a:rPr lang="en-GB" sz="2000" dirty="0" smtClean="0"/>
              <a:t>(__</a:t>
            </a:r>
            <a:r>
              <a:rPr lang="en-GB" sz="2000" dirty="0" err="1" smtClean="0"/>
              <a:t>dirname</a:t>
            </a:r>
            <a:r>
              <a:rPr lang="en-GB" sz="2000" dirty="0"/>
              <a:t>, '/public') ) );</a:t>
            </a:r>
          </a:p>
          <a:p>
            <a:endParaRPr lang="en-GB" sz="2000" dirty="0"/>
          </a:p>
          <a:p>
            <a:r>
              <a:rPr lang="en-GB" sz="2000" dirty="0" err="1">
                <a:solidFill>
                  <a:schemeClr val="bg1">
                    <a:lumMod val="50000"/>
                  </a:schemeClr>
                </a:solidFill>
              </a:rPr>
              <a:t>server.listen</a:t>
            </a:r>
            <a:r>
              <a:rPr lang="en-GB" sz="2000" dirty="0">
                <a:solidFill>
                  <a:schemeClr val="bg1">
                    <a:lumMod val="50000"/>
                  </a:schemeClr>
                </a:solidFill>
              </a:rPr>
              <a:t>(port, () =&gt; console.log(`Listening at http://localhost:${port}`));</a:t>
            </a:r>
          </a:p>
        </p:txBody>
      </p:sp>
      <p:sp>
        <p:nvSpPr>
          <p:cNvPr id="6" name="TextBox 5"/>
          <p:cNvSpPr txBox="1"/>
          <p:nvPr/>
        </p:nvSpPr>
        <p:spPr>
          <a:xfrm>
            <a:off x="6554949" y="145474"/>
            <a:ext cx="2536625" cy="646331"/>
          </a:xfrm>
          <a:prstGeom prst="rect">
            <a:avLst/>
          </a:prstGeom>
          <a:noFill/>
        </p:spPr>
        <p:txBody>
          <a:bodyPr wrap="square" rtlCol="0">
            <a:spAutoFit/>
          </a:bodyPr>
          <a:lstStyle/>
          <a:p>
            <a:r>
              <a:rPr lang="en-GB" dirty="0" smtClean="0"/>
              <a:t>In </a:t>
            </a:r>
            <a:r>
              <a:rPr lang="en-GB" dirty="0"/>
              <a:t>the </a:t>
            </a:r>
            <a:r>
              <a:rPr lang="en-GB" dirty="0" err="1"/>
              <a:t>node</a:t>
            </a:r>
            <a:r>
              <a:rPr lang="en-GB" u="sng" dirty="0" err="1"/>
              <a:t>webserver</a:t>
            </a:r>
            <a:r>
              <a:rPr lang="en-GB" dirty="0"/>
              <a:t> directory</a:t>
            </a:r>
          </a:p>
        </p:txBody>
      </p:sp>
      <p:sp>
        <p:nvSpPr>
          <p:cNvPr id="7" name="TextBox 6"/>
          <p:cNvSpPr txBox="1"/>
          <p:nvPr/>
        </p:nvSpPr>
        <p:spPr>
          <a:xfrm>
            <a:off x="5734051" y="2027793"/>
            <a:ext cx="2476499" cy="369332"/>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node server.js</a:t>
            </a:r>
            <a:endParaRPr lang="en-GB" dirty="0">
              <a:solidFill>
                <a:srgbClr val="FF0000"/>
              </a:solidFill>
            </a:endParaRPr>
          </a:p>
        </p:txBody>
      </p:sp>
    </p:spTree>
    <p:extLst>
      <p:ext uri="{BB962C8B-B14F-4D97-AF65-F5344CB8AC3E}">
        <p14:creationId xmlns:p14="http://schemas.microsoft.com/office/powerpoint/2010/main" val="1302246781"/>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hello.html</a:t>
            </a:r>
            <a:endParaRPr lang="en-GB" dirty="0"/>
          </a:p>
        </p:txBody>
      </p:sp>
      <p:sp>
        <p:nvSpPr>
          <p:cNvPr id="3" name="Content Placeholder 2"/>
          <p:cNvSpPr>
            <a:spLocks noGrp="1"/>
          </p:cNvSpPr>
          <p:nvPr>
            <p:ph idx="1"/>
          </p:nvPr>
        </p:nvSpPr>
        <p:spPr>
          <a:xfrm>
            <a:off x="1047750" y="988943"/>
            <a:ext cx="7029450" cy="482048"/>
          </a:xfrm>
        </p:spPr>
        <p:txBody>
          <a:bodyPr/>
          <a:lstStyle/>
          <a:p>
            <a:r>
              <a:rPr lang="en-GB" dirty="0" smtClean="0"/>
              <a:t>Add a “hello.html” page to the “</a:t>
            </a:r>
            <a:r>
              <a:rPr lang="en-GB" dirty="0" err="1" smtClean="0"/>
              <a:t>nodewebserver</a:t>
            </a:r>
            <a:r>
              <a:rPr lang="en-GB" dirty="0" smtClean="0"/>
              <a:t>/public” directory</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60855" y="1995661"/>
            <a:ext cx="6602028" cy="3477875"/>
          </a:xfrm>
          <a:prstGeom prst="rect">
            <a:avLst/>
          </a:prstGeom>
          <a:solidFill>
            <a:schemeClr val="accent2">
              <a:lumMod val="20000"/>
              <a:lumOff val="80000"/>
            </a:schemeClr>
          </a:solidFill>
        </p:spPr>
        <p:txBody>
          <a:bodyPr wrap="square" rtlCol="0">
            <a:spAutoFit/>
          </a:bodyPr>
          <a:lstStyle/>
          <a:p>
            <a:r>
              <a:rPr lang="en-GB" sz="2000" dirty="0"/>
              <a:t>&lt;!DOCTYPE html&gt;</a:t>
            </a:r>
          </a:p>
          <a:p>
            <a:r>
              <a:rPr lang="en-GB" sz="2000" dirty="0"/>
              <a:t>&lt;html&gt;</a:t>
            </a:r>
          </a:p>
          <a:p>
            <a:r>
              <a:rPr lang="en-GB" sz="2000" dirty="0"/>
              <a:t>&lt;head&gt;</a:t>
            </a:r>
          </a:p>
          <a:p>
            <a:r>
              <a:rPr lang="en-GB" sz="2000" dirty="0"/>
              <a:t>&lt;title&gt;Hello Page&lt;/title&gt;</a:t>
            </a:r>
          </a:p>
          <a:p>
            <a:r>
              <a:rPr lang="en-GB" sz="2000" dirty="0"/>
              <a:t>&lt;meta charset="utf-8" /&gt;</a:t>
            </a:r>
          </a:p>
          <a:p>
            <a:r>
              <a:rPr lang="en-GB" sz="2000" dirty="0"/>
              <a:t>&lt;/head&gt;</a:t>
            </a:r>
          </a:p>
          <a:p>
            <a:r>
              <a:rPr lang="en-GB" sz="2000" dirty="0"/>
              <a:t>&lt;body&gt;</a:t>
            </a:r>
          </a:p>
          <a:p>
            <a:r>
              <a:rPr lang="en-GB" sz="2000" dirty="0"/>
              <a:t>&lt;p&gt;Hello Page&lt;/p&gt;</a:t>
            </a:r>
          </a:p>
          <a:p>
            <a:endParaRPr lang="en-GB" sz="2000" dirty="0"/>
          </a:p>
          <a:p>
            <a:r>
              <a:rPr lang="en-GB" sz="2000" dirty="0"/>
              <a:t>&lt;/body&gt;</a:t>
            </a:r>
          </a:p>
          <a:p>
            <a:r>
              <a:rPr lang="en-GB" sz="2000" dirty="0"/>
              <a:t>&lt;/html&gt;</a:t>
            </a:r>
          </a:p>
        </p:txBody>
      </p:sp>
      <p:sp>
        <p:nvSpPr>
          <p:cNvPr id="6" name="TextBox 5"/>
          <p:cNvSpPr txBox="1"/>
          <p:nvPr/>
        </p:nvSpPr>
        <p:spPr>
          <a:xfrm>
            <a:off x="2231318" y="5643322"/>
            <a:ext cx="3403496" cy="369332"/>
          </a:xfrm>
          <a:prstGeom prst="rect">
            <a:avLst/>
          </a:prstGeom>
          <a:noFill/>
        </p:spPr>
        <p:txBody>
          <a:bodyPr wrap="none" rtlCol="0">
            <a:spAutoFit/>
          </a:bodyPr>
          <a:lstStyle/>
          <a:p>
            <a:r>
              <a:rPr lang="en-GB" i="1" dirty="0" smtClean="0">
                <a:solidFill>
                  <a:srgbClr val="FF0000"/>
                </a:solidFill>
              </a:rPr>
              <a:t>http</a:t>
            </a:r>
            <a:r>
              <a:rPr lang="en-GB" i="1" dirty="0">
                <a:solidFill>
                  <a:srgbClr val="FF0000"/>
                </a:solidFill>
              </a:rPr>
              <a:t>://</a:t>
            </a:r>
            <a:r>
              <a:rPr lang="en-GB" i="1" dirty="0" smtClean="0">
                <a:solidFill>
                  <a:srgbClr val="FF0000"/>
                </a:solidFill>
              </a:rPr>
              <a:t>localhost:3000</a:t>
            </a:r>
            <a:r>
              <a:rPr lang="en-GB" b="1" i="1" dirty="0" smtClean="0">
                <a:solidFill>
                  <a:srgbClr val="FF0000"/>
                </a:solidFill>
              </a:rPr>
              <a:t>/hello.html</a:t>
            </a:r>
            <a:endParaRPr lang="en-GB" b="1" i="1" dirty="0">
              <a:solidFill>
                <a:srgbClr val="FF0000"/>
              </a:solidFill>
            </a:endParaRPr>
          </a:p>
        </p:txBody>
      </p:sp>
      <p:sp>
        <p:nvSpPr>
          <p:cNvPr id="7" name="TextBox 6"/>
          <p:cNvSpPr txBox="1"/>
          <p:nvPr/>
        </p:nvSpPr>
        <p:spPr>
          <a:xfrm>
            <a:off x="6508751" y="5643322"/>
            <a:ext cx="1981199" cy="369332"/>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node server.js</a:t>
            </a:r>
            <a:endParaRPr lang="en-GB" dirty="0">
              <a:solidFill>
                <a:srgbClr val="FF0000"/>
              </a:solidFill>
            </a:endParaRPr>
          </a:p>
        </p:txBody>
      </p:sp>
    </p:spTree>
    <p:extLst>
      <p:ext uri="{BB962C8B-B14F-4D97-AF65-F5344CB8AC3E}">
        <p14:creationId xmlns:p14="http://schemas.microsoft.com/office/powerpoint/2010/main" val="696724791"/>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149192"/>
            <a:ext cx="8686800" cy="6388133"/>
          </a:xfrm>
        </p:spPr>
        <p:txBody>
          <a:bodyPr/>
          <a:lstStyle/>
          <a:p>
            <a:r>
              <a:rPr lang="en-US" altLang="en-US" sz="4000" dirty="0" err="1" smtClean="0"/>
              <a:t>ExpressJS</a:t>
            </a:r>
            <a:r>
              <a:rPr lang="en-US" altLang="en-US" sz="4000" dirty="0" smtClean="0"/>
              <a:t/>
            </a:r>
            <a:br>
              <a:rPr lang="en-US" altLang="en-US" sz="4000" dirty="0" smtClean="0"/>
            </a:br>
            <a:r>
              <a:rPr lang="en-US" altLang="en-US" sz="4000" dirty="0" smtClean="0"/>
              <a:t>Building a Web Service</a:t>
            </a:r>
          </a:p>
        </p:txBody>
      </p:sp>
    </p:spTree>
    <p:extLst>
      <p:ext uri="{BB962C8B-B14F-4D97-AF65-F5344CB8AC3E}">
        <p14:creationId xmlns:p14="http://schemas.microsoft.com/office/powerpoint/2010/main" val="3617638156"/>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a Web Service</a:t>
            </a:r>
            <a:endParaRPr lang="en-GB" dirty="0"/>
          </a:p>
        </p:txBody>
      </p:sp>
      <p:sp>
        <p:nvSpPr>
          <p:cNvPr id="3" name="Content Placeholder 2"/>
          <p:cNvSpPr>
            <a:spLocks noGrp="1"/>
          </p:cNvSpPr>
          <p:nvPr>
            <p:ph idx="1"/>
          </p:nvPr>
        </p:nvSpPr>
        <p:spPr>
          <a:xfrm>
            <a:off x="1047750" y="1626847"/>
            <a:ext cx="7029450" cy="4211978"/>
          </a:xfrm>
        </p:spPr>
        <p:txBody>
          <a:bodyPr/>
          <a:lstStyle/>
          <a:p>
            <a:r>
              <a:rPr lang="en-GB" dirty="0"/>
              <a:t>Change into the </a:t>
            </a:r>
            <a:r>
              <a:rPr lang="en-GB" dirty="0" err="1"/>
              <a:t>nodeweb</a:t>
            </a:r>
            <a:r>
              <a:rPr lang="en-GB" b="1" dirty="0" err="1"/>
              <a:t>service</a:t>
            </a:r>
            <a:r>
              <a:rPr lang="en-GB" dirty="0"/>
              <a:t> directory</a:t>
            </a:r>
          </a:p>
          <a:p>
            <a:r>
              <a:rPr lang="en-GB" dirty="0" smtClean="0"/>
              <a:t>Create a </a:t>
            </a:r>
            <a:r>
              <a:rPr lang="en-GB" dirty="0" err="1" smtClean="0"/>
              <a:t>package.json</a:t>
            </a:r>
            <a:r>
              <a:rPr lang="en-GB" dirty="0" smtClean="0"/>
              <a:t> file using </a:t>
            </a:r>
            <a:r>
              <a:rPr lang="en-GB" i="1" dirty="0" err="1" smtClean="0"/>
              <a:t>npm</a:t>
            </a:r>
            <a:r>
              <a:rPr lang="en-GB" i="1" dirty="0" smtClean="0"/>
              <a:t> </a:t>
            </a:r>
            <a:r>
              <a:rPr lang="en-GB" i="1" dirty="0" err="1" smtClean="0"/>
              <a:t>init</a:t>
            </a:r>
            <a:r>
              <a:rPr lang="en-GB" dirty="0" smtClean="0"/>
              <a:t> and answer the questions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85500" y="3317652"/>
            <a:ext cx="7031255" cy="1200329"/>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ls </a:t>
            </a:r>
            <a:r>
              <a:rPr lang="en-GB" dirty="0" err="1">
                <a:solidFill>
                  <a:schemeClr val="accent1">
                    <a:lumMod val="50000"/>
                  </a:schemeClr>
                </a:solidFill>
              </a:rPr>
              <a:t>nodewebservice</a:t>
            </a:r>
            <a:endParaRPr lang="en-GB" dirty="0">
              <a:solidFill>
                <a:schemeClr val="accent1">
                  <a:lumMod val="50000"/>
                </a:schemeClr>
              </a:solidFill>
            </a:endParaRPr>
          </a:p>
          <a:p>
            <a:r>
              <a:rPr lang="en-GB" dirty="0" err="1" smtClean="0">
                <a:solidFill>
                  <a:schemeClr val="bg1"/>
                </a:solidFill>
              </a:rPr>
              <a:t>tsconfig.service.json</a:t>
            </a:r>
            <a:endParaRPr lang="en-GB" dirty="0" smtClean="0">
              <a:solidFill>
                <a:schemeClr val="bg1"/>
              </a:solidFill>
            </a:endParaRPr>
          </a:p>
          <a:p>
            <a:r>
              <a:rPr lang="en-GB" dirty="0" smtClean="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nodewebservice</a:t>
            </a:r>
            <a:r>
              <a:rPr lang="en-GB" dirty="0" smtClean="0">
                <a:solidFill>
                  <a:schemeClr val="accent1">
                    <a:lumMod val="50000"/>
                  </a:schemeClr>
                </a:solidFill>
              </a:rPr>
              <a:t>/</a:t>
            </a:r>
          </a:p>
          <a:p>
            <a:r>
              <a:rPr lang="en-GB" dirty="0" smtClean="0">
                <a:solidFill>
                  <a:schemeClr val="bg1"/>
                </a:solidFill>
              </a:rPr>
              <a:t>$</a:t>
            </a:r>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a:t>
            </a:r>
            <a:r>
              <a:rPr lang="en-GB" dirty="0" err="1" smtClean="0">
                <a:solidFill>
                  <a:schemeClr val="accent1">
                    <a:lumMod val="50000"/>
                  </a:schemeClr>
                </a:solidFill>
              </a:rPr>
              <a:t>init</a:t>
            </a:r>
            <a:r>
              <a:rPr lang="en-GB" dirty="0" smtClean="0">
                <a:solidFill>
                  <a:schemeClr val="accent1">
                    <a:lumMod val="50000"/>
                  </a:schemeClr>
                </a:solidFill>
              </a:rPr>
              <a:t>                          </a:t>
            </a:r>
            <a:r>
              <a:rPr lang="en-GB" dirty="0" smtClean="0">
                <a:solidFill>
                  <a:srgbClr val="FF0000"/>
                </a:solidFill>
                <a:sym typeface="Wingdings" panose="05000000000000000000" pitchFamily="2" charset="2"/>
              </a:rPr>
              <a:t> See next slide</a:t>
            </a:r>
            <a:endParaRPr lang="en-GB" dirty="0">
              <a:solidFill>
                <a:srgbClr val="FF0000"/>
              </a:solidFill>
            </a:endParaRPr>
          </a:p>
        </p:txBody>
      </p:sp>
    </p:spTree>
    <p:extLst>
      <p:ext uri="{BB962C8B-B14F-4D97-AF65-F5344CB8AC3E}">
        <p14:creationId xmlns:p14="http://schemas.microsoft.com/office/powerpoint/2010/main" val="370585567"/>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147643" y="828616"/>
            <a:ext cx="7338765" cy="5724644"/>
          </a:xfrm>
          <a:prstGeom prst="rect">
            <a:avLst/>
          </a:prstGeom>
          <a:solidFill>
            <a:srgbClr val="000000"/>
          </a:solidFill>
        </p:spPr>
        <p:txBody>
          <a:bodyPr wrap="square" rtlCol="0">
            <a:spAutoFit/>
          </a:bodyPr>
          <a:lstStyle/>
          <a:p>
            <a:r>
              <a:rPr lang="en-GB" dirty="0" smtClean="0">
                <a:solidFill>
                  <a:schemeClr val="bg1"/>
                </a:solidFill>
              </a:rPr>
              <a:t>$ </a:t>
            </a:r>
            <a:r>
              <a:rPr lang="en-GB" dirty="0">
                <a:solidFill>
                  <a:schemeClr val="accent1">
                    <a:lumMod val="50000"/>
                  </a:schemeClr>
                </a:solidFill>
              </a:rPr>
              <a:t>cd </a:t>
            </a:r>
            <a:r>
              <a:rPr lang="en-GB" dirty="0" err="1" smtClean="0">
                <a:solidFill>
                  <a:schemeClr val="accent1">
                    <a:lumMod val="50000"/>
                  </a:schemeClr>
                </a:solidFill>
              </a:rPr>
              <a:t>nodewebservice</a:t>
            </a:r>
            <a:endParaRPr lang="en-GB" dirty="0">
              <a:solidFill>
                <a:schemeClr val="accent1">
                  <a:lumMod val="50000"/>
                </a:schemeClr>
              </a:solidFill>
            </a:endParaRPr>
          </a:p>
          <a:p>
            <a:r>
              <a:rPr lang="en-GB" dirty="0" smtClean="0">
                <a:solidFill>
                  <a:schemeClr val="bg1"/>
                </a:solidFill>
              </a:rPr>
              <a:t>$ </a:t>
            </a:r>
            <a:r>
              <a:rPr lang="en-GB" dirty="0" err="1">
                <a:solidFill>
                  <a:schemeClr val="accent1">
                    <a:lumMod val="50000"/>
                  </a:schemeClr>
                </a:solidFill>
              </a:rPr>
              <a:t>npm</a:t>
            </a:r>
            <a:r>
              <a:rPr lang="en-GB" dirty="0">
                <a:solidFill>
                  <a:schemeClr val="accent1">
                    <a:lumMod val="50000"/>
                  </a:schemeClr>
                </a:solidFill>
              </a:rPr>
              <a:t> </a:t>
            </a:r>
            <a:r>
              <a:rPr lang="en-GB" dirty="0" err="1">
                <a:solidFill>
                  <a:schemeClr val="accent1">
                    <a:lumMod val="50000"/>
                  </a:schemeClr>
                </a:solidFill>
              </a:rPr>
              <a:t>init</a:t>
            </a:r>
            <a:endParaRPr lang="en-GB" dirty="0">
              <a:solidFill>
                <a:schemeClr val="accent1">
                  <a:lumMod val="50000"/>
                </a:schemeClr>
              </a:solidFill>
            </a:endParaRPr>
          </a:p>
          <a:p>
            <a:r>
              <a:rPr lang="en-GB" dirty="0" smtClean="0">
                <a:solidFill>
                  <a:schemeClr val="bg1"/>
                </a:solidFill>
              </a:rPr>
              <a:t>…...</a:t>
            </a:r>
            <a:endParaRPr lang="en-GB" dirty="0">
              <a:solidFill>
                <a:schemeClr val="bg1"/>
              </a:solidFill>
            </a:endParaRPr>
          </a:p>
          <a:p>
            <a:r>
              <a:rPr lang="en-GB" sz="1200" dirty="0">
                <a:solidFill>
                  <a:schemeClr val="bg1"/>
                </a:solidFill>
              </a:rPr>
              <a:t>package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version: (1.0.0)</a:t>
            </a:r>
          </a:p>
          <a:p>
            <a:r>
              <a:rPr lang="en-GB" sz="1200" dirty="0">
                <a:solidFill>
                  <a:schemeClr val="bg1"/>
                </a:solidFill>
              </a:rPr>
              <a:t>description: </a:t>
            </a:r>
            <a:r>
              <a:rPr lang="en-GB" sz="1200" dirty="0">
                <a:solidFill>
                  <a:schemeClr val="accent1">
                    <a:lumMod val="50000"/>
                  </a:schemeClr>
                </a:solidFill>
              </a:rPr>
              <a:t>Node.js web service example</a:t>
            </a:r>
          </a:p>
          <a:p>
            <a:r>
              <a:rPr lang="en-GB" sz="1200" dirty="0">
                <a:solidFill>
                  <a:schemeClr val="bg1"/>
                </a:solidFill>
              </a:rPr>
              <a:t>entry point: (index.js) </a:t>
            </a:r>
            <a:r>
              <a:rPr lang="en-GB" dirty="0">
                <a:solidFill>
                  <a:schemeClr val="accent1">
                    <a:lumMod val="50000"/>
                  </a:schemeClr>
                </a:solidFill>
              </a:rPr>
              <a:t>service.js</a:t>
            </a:r>
          </a:p>
          <a:p>
            <a:r>
              <a:rPr lang="en-GB" sz="1200" dirty="0">
                <a:solidFill>
                  <a:schemeClr val="bg1"/>
                </a:solidFill>
              </a:rPr>
              <a:t>test command:</a:t>
            </a:r>
          </a:p>
          <a:p>
            <a:r>
              <a:rPr lang="en-GB" sz="1200" dirty="0">
                <a:solidFill>
                  <a:schemeClr val="bg1"/>
                </a:solidFill>
              </a:rPr>
              <a:t>git repository:</a:t>
            </a:r>
          </a:p>
          <a:p>
            <a:r>
              <a:rPr lang="en-GB" sz="1200" dirty="0">
                <a:solidFill>
                  <a:schemeClr val="bg1"/>
                </a:solidFill>
              </a:rPr>
              <a:t>keywords:</a:t>
            </a:r>
          </a:p>
          <a:p>
            <a:r>
              <a:rPr lang="en-GB" sz="1200" dirty="0">
                <a:solidFill>
                  <a:schemeClr val="bg1"/>
                </a:solidFill>
              </a:rPr>
              <a:t>author: </a:t>
            </a:r>
            <a:r>
              <a:rPr lang="en-GB" sz="1200" dirty="0">
                <a:solidFill>
                  <a:schemeClr val="accent1">
                    <a:lumMod val="50000"/>
                  </a:schemeClr>
                </a:solidFill>
              </a:rPr>
              <a:t>Mike Dacey</a:t>
            </a:r>
          </a:p>
          <a:p>
            <a:r>
              <a:rPr lang="en-GB" sz="1200" dirty="0">
                <a:solidFill>
                  <a:schemeClr val="bg1"/>
                </a:solidFill>
              </a:rPr>
              <a:t>license: (ISC)</a:t>
            </a:r>
          </a:p>
          <a:p>
            <a:r>
              <a:rPr lang="en-GB" sz="1200" dirty="0">
                <a:solidFill>
                  <a:schemeClr val="bg1"/>
                </a:solidFill>
              </a:rPr>
              <a:t>About to write to </a:t>
            </a:r>
            <a:r>
              <a:rPr lang="en-GB" sz="1200" dirty="0" smtClean="0">
                <a:solidFill>
                  <a:schemeClr val="bg1"/>
                </a:solidFill>
              </a:rPr>
              <a:t>\</a:t>
            </a:r>
            <a:r>
              <a:rPr lang="en-GB" sz="1200" dirty="0" err="1" smtClean="0">
                <a:solidFill>
                  <a:schemeClr val="bg1"/>
                </a:solidFill>
              </a:rPr>
              <a:t>expressjs</a:t>
            </a:r>
            <a:r>
              <a:rPr lang="en-GB" sz="1200" dirty="0" smtClean="0">
                <a:solidFill>
                  <a:schemeClr val="bg1"/>
                </a:solidFill>
              </a:rPr>
              <a:t>\</a:t>
            </a:r>
            <a:r>
              <a:rPr lang="en-GB" sz="1200" dirty="0" err="1" smtClean="0">
                <a:solidFill>
                  <a:schemeClr val="bg1"/>
                </a:solidFill>
              </a:rPr>
              <a:t>nodewebservice</a:t>
            </a:r>
            <a:r>
              <a:rPr lang="en-GB" sz="1200" dirty="0" smtClean="0">
                <a:solidFill>
                  <a:schemeClr val="bg1"/>
                </a:solidFill>
              </a:rPr>
              <a:t>\</a:t>
            </a:r>
            <a:r>
              <a:rPr lang="en-GB" sz="1200" dirty="0" err="1" smtClean="0">
                <a:solidFill>
                  <a:schemeClr val="bg1"/>
                </a:solidFill>
              </a:rPr>
              <a:t>package.json</a:t>
            </a:r>
            <a:r>
              <a:rPr lang="en-GB" sz="1200" dirty="0">
                <a:solidFill>
                  <a:schemeClr val="bg1"/>
                </a:solidFill>
              </a:rPr>
              <a:t>:</a:t>
            </a:r>
          </a:p>
          <a:p>
            <a:endParaRPr lang="en-GB" sz="1200" dirty="0">
              <a:solidFill>
                <a:schemeClr val="bg1"/>
              </a:solidFill>
            </a:endParaRPr>
          </a:p>
          <a:p>
            <a:r>
              <a:rPr lang="en-GB" sz="1200" dirty="0">
                <a:solidFill>
                  <a:schemeClr val="bg1"/>
                </a:solidFill>
              </a:rPr>
              <a:t>{</a:t>
            </a:r>
          </a:p>
          <a:p>
            <a:r>
              <a:rPr lang="en-GB" sz="1200" dirty="0">
                <a:solidFill>
                  <a:schemeClr val="bg1"/>
                </a:solidFill>
              </a:rPr>
              <a:t>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  "version": "1.0.0",</a:t>
            </a:r>
          </a:p>
          <a:p>
            <a:r>
              <a:rPr lang="en-GB" sz="1200" dirty="0">
                <a:solidFill>
                  <a:schemeClr val="bg1"/>
                </a:solidFill>
              </a:rPr>
              <a:t>  "description": "Node.js web service example",</a:t>
            </a:r>
          </a:p>
          <a:p>
            <a:r>
              <a:rPr lang="en-GB" sz="1200" dirty="0">
                <a:solidFill>
                  <a:schemeClr val="bg1"/>
                </a:solidFill>
              </a:rPr>
              <a:t>  "main": "service.js",</a:t>
            </a:r>
          </a:p>
          <a:p>
            <a:r>
              <a:rPr lang="en-GB" sz="1200" dirty="0">
                <a:solidFill>
                  <a:schemeClr val="bg1"/>
                </a:solidFill>
              </a:rPr>
              <a:t>  "scripts": {</a:t>
            </a:r>
          </a:p>
          <a:p>
            <a:r>
              <a:rPr lang="en-GB" sz="1200" dirty="0">
                <a:solidFill>
                  <a:schemeClr val="bg1"/>
                </a:solidFill>
              </a:rPr>
              <a:t>    "test": "echo \"Error: no test specified\" &amp;&amp; exit 1"</a:t>
            </a:r>
          </a:p>
          <a:p>
            <a:r>
              <a:rPr lang="en-GB" sz="1200" dirty="0">
                <a:solidFill>
                  <a:schemeClr val="bg1"/>
                </a:solidFill>
              </a:rPr>
              <a:t>  },</a:t>
            </a:r>
          </a:p>
          <a:p>
            <a:r>
              <a:rPr lang="en-GB" sz="1200" dirty="0">
                <a:solidFill>
                  <a:schemeClr val="bg1"/>
                </a:solidFill>
              </a:rPr>
              <a:t>  "author": "Mike Dacey",</a:t>
            </a:r>
          </a:p>
          <a:p>
            <a:r>
              <a:rPr lang="en-GB" sz="1200" dirty="0">
                <a:solidFill>
                  <a:schemeClr val="bg1"/>
                </a:solidFill>
              </a:rPr>
              <a:t>  "license": "ISC"</a:t>
            </a:r>
          </a:p>
          <a:p>
            <a:r>
              <a:rPr lang="en-GB" sz="1200" dirty="0">
                <a:solidFill>
                  <a:schemeClr val="bg1"/>
                </a:solidFill>
              </a:rPr>
              <a:t>}</a:t>
            </a:r>
          </a:p>
          <a:p>
            <a:endParaRPr lang="en-GB" sz="1200" dirty="0">
              <a:solidFill>
                <a:schemeClr val="bg1"/>
              </a:solidFill>
            </a:endParaRPr>
          </a:p>
          <a:p>
            <a:endParaRPr lang="en-GB" sz="1200" dirty="0">
              <a:solidFill>
                <a:schemeClr val="bg1"/>
              </a:solidFill>
            </a:endParaRPr>
          </a:p>
          <a:p>
            <a:r>
              <a:rPr lang="en-GB" sz="1200" dirty="0">
                <a:solidFill>
                  <a:schemeClr val="bg1"/>
                </a:solidFill>
              </a:rPr>
              <a:t>Is this OK? (yes) </a:t>
            </a:r>
            <a:r>
              <a:rPr lang="en-GB" dirty="0">
                <a:solidFill>
                  <a:schemeClr val="accent1">
                    <a:lumMod val="50000"/>
                  </a:schemeClr>
                </a:solidFill>
              </a:rPr>
              <a:t>yes</a:t>
            </a:r>
          </a:p>
        </p:txBody>
      </p:sp>
    </p:spTree>
    <p:extLst>
      <p:ext uri="{BB962C8B-B14F-4D97-AF65-F5344CB8AC3E}">
        <p14:creationId xmlns:p14="http://schemas.microsoft.com/office/powerpoint/2010/main" val="3281146878"/>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98547"/>
            <a:ext cx="7029450" cy="1222940"/>
          </a:xfrm>
        </p:spPr>
        <p:txBody>
          <a:bodyPr/>
          <a:lstStyle/>
          <a:p>
            <a:r>
              <a:rPr lang="en-GB" dirty="0"/>
              <a:t>We are going to be using the </a:t>
            </a:r>
            <a:r>
              <a:rPr lang="en-GB" b="1" dirty="0"/>
              <a:t>express.js</a:t>
            </a:r>
            <a:r>
              <a:rPr lang="en-GB" dirty="0"/>
              <a:t> framework and a </a:t>
            </a:r>
            <a:r>
              <a:rPr lang="en-GB" b="1" dirty="0" err="1"/>
              <a:t>Postgres</a:t>
            </a:r>
            <a:r>
              <a:rPr lang="en-GB" dirty="0"/>
              <a:t> database, so we need to install these</a:t>
            </a:r>
            <a:br>
              <a:rPr lang="en-GB" dirty="0"/>
            </a:br>
            <a:r>
              <a:rPr lang="en-GB" i="1" dirty="0" err="1"/>
              <a:t>npm</a:t>
            </a:r>
            <a:r>
              <a:rPr lang="en-GB" i="1" dirty="0"/>
              <a:t> install express express-validator </a:t>
            </a:r>
            <a:r>
              <a:rPr lang="en-GB" i="1" dirty="0" err="1"/>
              <a:t>cors</a:t>
            </a:r>
            <a:r>
              <a:rPr lang="en-GB" i="1" dirty="0"/>
              <a:t> </a:t>
            </a:r>
            <a:r>
              <a:rPr lang="en-GB" i="1" dirty="0" err="1"/>
              <a:t>pg</a:t>
            </a:r>
            <a:r>
              <a:rPr lang="en-GB" i="1" dirty="0"/>
              <a:t> </a:t>
            </a:r>
            <a:r>
              <a:rPr lang="en-GB" i="1" dirty="0" err="1"/>
              <a:t>pg</a:t>
            </a:r>
            <a:r>
              <a:rPr lang="en-GB" i="1" dirty="0"/>
              <a:t>-format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86144" y="2375484"/>
            <a:ext cx="7693561" cy="3139321"/>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nodewebservice</a:t>
            </a:r>
            <a:r>
              <a:rPr lang="en-GB" dirty="0" smtClean="0">
                <a:solidFill>
                  <a:schemeClr val="accent1">
                    <a:lumMod val="50000"/>
                  </a:schemeClr>
                </a:solidFill>
              </a:rPr>
              <a:t>/ </a:t>
            </a:r>
            <a:r>
              <a:rPr lang="en-GB" dirty="0" smtClean="0">
                <a:solidFill>
                  <a:srgbClr val="FF0000"/>
                </a:solidFill>
                <a:sym typeface="Wingdings" panose="05000000000000000000" pitchFamily="2" charset="2"/>
              </a:rPr>
              <a:t> make sure you are in the </a:t>
            </a:r>
            <a:r>
              <a:rPr lang="en-GB" dirty="0" err="1" smtClean="0">
                <a:solidFill>
                  <a:srgbClr val="FF0000"/>
                </a:solidFill>
                <a:sym typeface="Wingdings" panose="05000000000000000000" pitchFamily="2" charset="2"/>
              </a:rPr>
              <a:t>dir</a:t>
            </a:r>
            <a:r>
              <a:rPr lang="en-GB" dirty="0" smtClean="0">
                <a:solidFill>
                  <a:srgbClr val="FF0000"/>
                </a:solidFill>
                <a:sym typeface="Wingdings" panose="05000000000000000000" pitchFamily="2" charset="2"/>
              </a:rPr>
              <a:t> “</a:t>
            </a:r>
            <a:r>
              <a:rPr lang="en-GB" dirty="0" err="1" smtClean="0">
                <a:solidFill>
                  <a:srgbClr val="FF0000"/>
                </a:solidFill>
                <a:sym typeface="Wingdings" panose="05000000000000000000" pitchFamily="2" charset="2"/>
              </a:rPr>
              <a:t>nodewebservice</a:t>
            </a:r>
            <a:r>
              <a:rPr lang="en-GB" dirty="0" smtClean="0">
                <a:solidFill>
                  <a:srgbClr val="FF0000"/>
                </a:solidFill>
                <a:sym typeface="Wingdings" panose="05000000000000000000" pitchFamily="2" charset="2"/>
              </a:rPr>
              <a:t>”</a:t>
            </a:r>
            <a:endParaRPr lang="en-GB" dirty="0">
              <a:solidFill>
                <a:srgbClr val="FF0000"/>
              </a:solidFill>
            </a:endParaRPr>
          </a:p>
          <a:p>
            <a:r>
              <a:rPr lang="en-GB" dirty="0" smtClean="0">
                <a:solidFill>
                  <a:schemeClr val="bg1"/>
                </a:solidFill>
              </a:rPr>
              <a:t>$ </a:t>
            </a:r>
            <a:r>
              <a:rPr lang="en-GB" dirty="0" smtClean="0">
                <a:solidFill>
                  <a:schemeClr val="accent1">
                    <a:lumMod val="50000"/>
                  </a:schemeClr>
                </a:solidFill>
              </a:rPr>
              <a:t>ls</a:t>
            </a:r>
          </a:p>
          <a:p>
            <a:r>
              <a:rPr lang="en-GB" dirty="0" err="1" smtClean="0">
                <a:solidFill>
                  <a:schemeClr val="bg1"/>
                </a:solidFill>
              </a:rPr>
              <a:t>package.json</a:t>
            </a:r>
            <a:endParaRPr lang="en-GB" dirty="0">
              <a:solidFill>
                <a:schemeClr val="bg1"/>
              </a:solidFill>
            </a:endParaRPr>
          </a:p>
          <a:p>
            <a:r>
              <a:rPr lang="en-GB" dirty="0" smtClean="0">
                <a:solidFill>
                  <a:schemeClr val="bg1"/>
                </a:solidFill>
              </a:rPr>
              <a:t>$</a:t>
            </a:r>
            <a:r>
              <a:rPr lang="en-GB" dirty="0" smtClean="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express express-validator </a:t>
            </a:r>
            <a:r>
              <a:rPr lang="en-GB" dirty="0" err="1">
                <a:solidFill>
                  <a:schemeClr val="accent1">
                    <a:lumMod val="50000"/>
                  </a:schemeClr>
                </a:solidFill>
              </a:rPr>
              <a:t>cors</a:t>
            </a:r>
            <a:r>
              <a:rPr lang="en-GB" dirty="0">
                <a:solidFill>
                  <a:schemeClr val="accent1">
                    <a:lumMod val="50000"/>
                  </a:schemeClr>
                </a:solidFill>
              </a:rPr>
              <a:t> </a:t>
            </a:r>
            <a:r>
              <a:rPr lang="en-GB" dirty="0" err="1">
                <a:solidFill>
                  <a:schemeClr val="accent1">
                    <a:lumMod val="50000"/>
                  </a:schemeClr>
                </a:solidFill>
              </a:rPr>
              <a:t>pg</a:t>
            </a:r>
            <a:r>
              <a:rPr lang="en-GB" dirty="0">
                <a:solidFill>
                  <a:schemeClr val="accent1">
                    <a:lumMod val="50000"/>
                  </a:schemeClr>
                </a:solidFill>
              </a:rPr>
              <a:t> </a:t>
            </a:r>
            <a:r>
              <a:rPr lang="en-GB" dirty="0" err="1">
                <a:solidFill>
                  <a:schemeClr val="accent1">
                    <a:lumMod val="50000"/>
                  </a:schemeClr>
                </a:solidFill>
              </a:rPr>
              <a:t>pg</a:t>
            </a:r>
            <a:r>
              <a:rPr lang="en-GB" dirty="0">
                <a:solidFill>
                  <a:schemeClr val="accent1">
                    <a:lumMod val="50000"/>
                  </a:schemeClr>
                </a:solidFill>
              </a:rPr>
              <a:t>-format</a:t>
            </a:r>
          </a:p>
          <a:p>
            <a:r>
              <a:rPr lang="en-GB" dirty="0" smtClean="0">
                <a:solidFill>
                  <a:schemeClr val="bg1"/>
                </a:solidFill>
              </a:rPr>
              <a:t>….</a:t>
            </a:r>
            <a:endParaRPr lang="en-GB" dirty="0">
              <a:solidFill>
                <a:schemeClr val="bg1"/>
              </a:solidFill>
            </a:endParaRPr>
          </a:p>
          <a:p>
            <a:r>
              <a:rPr lang="en-GB" dirty="0">
                <a:solidFill>
                  <a:schemeClr val="bg1"/>
                </a:solidFill>
              </a:rPr>
              <a:t>+ pg-format@1.0.4</a:t>
            </a:r>
          </a:p>
          <a:p>
            <a:r>
              <a:rPr lang="en-GB" dirty="0">
                <a:solidFill>
                  <a:schemeClr val="bg1"/>
                </a:solidFill>
              </a:rPr>
              <a:t>+ cors@2.8.5</a:t>
            </a:r>
          </a:p>
          <a:p>
            <a:r>
              <a:rPr lang="en-GB" dirty="0">
                <a:solidFill>
                  <a:schemeClr val="bg1"/>
                </a:solidFill>
              </a:rPr>
              <a:t>+ express-validator@6.6.1</a:t>
            </a:r>
          </a:p>
          <a:p>
            <a:r>
              <a:rPr lang="en-GB" dirty="0">
                <a:solidFill>
                  <a:schemeClr val="bg1"/>
                </a:solidFill>
              </a:rPr>
              <a:t>+ express@4.17.1</a:t>
            </a:r>
          </a:p>
          <a:p>
            <a:r>
              <a:rPr lang="en-GB" dirty="0">
                <a:solidFill>
                  <a:schemeClr val="bg1"/>
                </a:solidFill>
              </a:rPr>
              <a:t>+ pg@8.4.2</a:t>
            </a:r>
          </a:p>
          <a:p>
            <a:r>
              <a:rPr lang="en-GB" dirty="0" smtClean="0">
                <a:solidFill>
                  <a:schemeClr val="bg1"/>
                </a:solidFill>
              </a:rPr>
              <a:t>found </a:t>
            </a:r>
            <a:r>
              <a:rPr lang="en-GB" dirty="0">
                <a:solidFill>
                  <a:schemeClr val="bg1"/>
                </a:solidFill>
              </a:rPr>
              <a:t>0 vulnerabilities</a:t>
            </a:r>
          </a:p>
        </p:txBody>
      </p:sp>
    </p:spTree>
    <p:extLst>
      <p:ext uri="{BB962C8B-B14F-4D97-AF65-F5344CB8AC3E}">
        <p14:creationId xmlns:p14="http://schemas.microsoft.com/office/powerpoint/2010/main" val="316595920"/>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Start the Server/Service</a:t>
            </a:r>
            <a:endParaRPr lang="en-GB" dirty="0"/>
          </a:p>
        </p:txBody>
      </p:sp>
      <p:sp>
        <p:nvSpPr>
          <p:cNvPr id="3" name="Content Placeholder 2"/>
          <p:cNvSpPr>
            <a:spLocks noGrp="1"/>
          </p:cNvSpPr>
          <p:nvPr>
            <p:ph idx="1"/>
          </p:nvPr>
        </p:nvSpPr>
        <p:spPr>
          <a:xfrm>
            <a:off x="1047750" y="1097281"/>
            <a:ext cx="7029450" cy="760396"/>
          </a:xfrm>
        </p:spPr>
        <p:txBody>
          <a:bodyPr/>
          <a:lstStyle/>
          <a:p>
            <a:r>
              <a:rPr lang="en-GB" dirty="0" smtClean="0"/>
              <a:t>Create the express object and then call it’s listen method with a port number to start the service (app)</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26773" y="2035534"/>
            <a:ext cx="8532744" cy="2246769"/>
          </a:xfrm>
          <a:prstGeom prst="rect">
            <a:avLst/>
          </a:prstGeom>
          <a:solidFill>
            <a:schemeClr val="accent2">
              <a:lumMod val="20000"/>
              <a:lumOff val="80000"/>
            </a:schemeClr>
          </a:solidFill>
        </p:spPr>
        <p:txBody>
          <a:bodyPr wrap="square" rtlCol="0">
            <a:spAutoFit/>
          </a:bodyPr>
          <a:lstStyle/>
          <a:p>
            <a:r>
              <a:rPr lang="en-GB" sz="2000" dirty="0" err="1" smtClean="0"/>
              <a:t>const</a:t>
            </a:r>
            <a:r>
              <a:rPr lang="en-GB" sz="2000" dirty="0" smtClean="0"/>
              <a:t> </a:t>
            </a:r>
            <a:r>
              <a:rPr lang="en-GB" sz="2000" dirty="0"/>
              <a:t>express = require('express');</a:t>
            </a:r>
          </a:p>
          <a:p>
            <a:r>
              <a:rPr lang="en-GB" sz="2000" dirty="0" err="1"/>
              <a:t>const</a:t>
            </a:r>
            <a:r>
              <a:rPr lang="en-GB" sz="2000" dirty="0"/>
              <a:t> </a:t>
            </a:r>
            <a:r>
              <a:rPr lang="en-GB" sz="2000" dirty="0" smtClean="0"/>
              <a:t>service </a:t>
            </a:r>
            <a:r>
              <a:rPr lang="en-GB" sz="2000" dirty="0"/>
              <a:t>= express</a:t>
            </a:r>
            <a:r>
              <a:rPr lang="en-GB" sz="2000" dirty="0" smtClean="0"/>
              <a:t>();</a:t>
            </a:r>
          </a:p>
          <a:p>
            <a:r>
              <a:rPr lang="en-GB" sz="2000" dirty="0"/>
              <a:t>let port = </a:t>
            </a:r>
            <a:r>
              <a:rPr lang="en-GB" sz="2000" dirty="0" smtClean="0"/>
              <a:t>1339;                 </a:t>
            </a:r>
            <a:r>
              <a:rPr lang="en-GB" sz="2000" dirty="0">
                <a:solidFill>
                  <a:srgbClr val="FF0000"/>
                </a:solidFill>
                <a:sym typeface="Wingdings" panose="05000000000000000000" pitchFamily="2" charset="2"/>
              </a:rPr>
              <a:t> choose a port </a:t>
            </a:r>
            <a:r>
              <a:rPr lang="en-GB" sz="2000" dirty="0" smtClean="0">
                <a:solidFill>
                  <a:srgbClr val="FF0000"/>
                </a:solidFill>
                <a:sym typeface="Wingdings" panose="05000000000000000000" pitchFamily="2" charset="2"/>
              </a:rPr>
              <a:t>number</a:t>
            </a:r>
            <a:endParaRPr lang="en-GB" sz="2000" dirty="0"/>
          </a:p>
          <a:p>
            <a:endParaRPr lang="en-GB" sz="2000" dirty="0"/>
          </a:p>
          <a:p>
            <a:r>
              <a:rPr lang="en-GB" sz="2000" dirty="0" smtClean="0">
                <a:solidFill>
                  <a:schemeClr val="accent5">
                    <a:lumMod val="25000"/>
                  </a:schemeClr>
                </a:solidFill>
              </a:rPr>
              <a:t>// Set up the Routing Methods here</a:t>
            </a:r>
          </a:p>
          <a:p>
            <a:endParaRPr lang="en-GB" sz="2000" dirty="0"/>
          </a:p>
          <a:p>
            <a:r>
              <a:rPr lang="en-GB" sz="2000" dirty="0" err="1" smtClean="0"/>
              <a:t>service.listen</a:t>
            </a:r>
            <a:r>
              <a:rPr lang="en-GB" sz="2000" dirty="0" smtClean="0"/>
              <a:t>(port</a:t>
            </a:r>
            <a:r>
              <a:rPr lang="en-GB" sz="2000" dirty="0"/>
              <a:t>, () =&gt; console.log</a:t>
            </a:r>
            <a:r>
              <a:rPr lang="en-GB" sz="2000" dirty="0" smtClean="0"/>
              <a:t>(`Listening </a:t>
            </a:r>
            <a:r>
              <a:rPr lang="en-GB" sz="2000" dirty="0"/>
              <a:t>at http://localhost</a:t>
            </a:r>
            <a:r>
              <a:rPr lang="en-GB" sz="2000" dirty="0" smtClean="0"/>
              <a:t>:${port</a:t>
            </a:r>
            <a:r>
              <a:rPr lang="en-GB" sz="2000" dirty="0"/>
              <a:t>}`));</a:t>
            </a:r>
          </a:p>
        </p:txBody>
      </p:sp>
      <p:cxnSp>
        <p:nvCxnSpPr>
          <p:cNvPr id="7" name="Straight Arrow Connector 6"/>
          <p:cNvCxnSpPr/>
          <p:nvPr/>
        </p:nvCxnSpPr>
        <p:spPr bwMode="auto">
          <a:xfrm flipV="1">
            <a:off x="4969289" y="4282303"/>
            <a:ext cx="352839" cy="6510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3765465" y="4909931"/>
            <a:ext cx="3253026" cy="1200329"/>
          </a:xfrm>
          <a:prstGeom prst="rect">
            <a:avLst/>
          </a:prstGeom>
          <a:noFill/>
        </p:spPr>
        <p:txBody>
          <a:bodyPr wrap="square" rtlCol="0">
            <a:spAutoFit/>
          </a:bodyPr>
          <a:lstStyle/>
          <a:p>
            <a:r>
              <a:rPr lang="en-GB" dirty="0" smtClean="0"/>
              <a:t>The lambda function here is just a </a:t>
            </a:r>
            <a:r>
              <a:rPr lang="en-GB" dirty="0" err="1" smtClean="0"/>
              <a:t>callback</a:t>
            </a:r>
            <a:r>
              <a:rPr lang="en-GB" dirty="0" smtClean="0"/>
              <a:t> to print out a message so we know it has started</a:t>
            </a:r>
            <a:endParaRPr lang="en-GB" dirty="0"/>
          </a:p>
        </p:txBody>
      </p:sp>
      <p:cxnSp>
        <p:nvCxnSpPr>
          <p:cNvPr id="10" name="Straight Connector 9"/>
          <p:cNvCxnSpPr/>
          <p:nvPr/>
        </p:nvCxnSpPr>
        <p:spPr bwMode="auto">
          <a:xfrm>
            <a:off x="2863516" y="4270431"/>
            <a:ext cx="5866598"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439513291"/>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In the </a:t>
            </a:r>
            <a:r>
              <a:rPr lang="en-GB" dirty="0" err="1" smtClean="0"/>
              <a:t>nodewebservice</a:t>
            </a:r>
            <a:r>
              <a:rPr lang="en-GB" dirty="0" smtClean="0"/>
              <a:t> directory, create the service.js file and enter the following code</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Run the service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41351" y="1828664"/>
            <a:ext cx="8178962"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express = require('express');</a:t>
            </a:r>
          </a:p>
          <a:p>
            <a:r>
              <a:rPr lang="en-GB" dirty="0" err="1"/>
              <a:t>const</a:t>
            </a:r>
            <a:r>
              <a:rPr lang="en-GB" dirty="0"/>
              <a:t> server = express();</a:t>
            </a:r>
          </a:p>
          <a:p>
            <a:r>
              <a:rPr lang="en-GB" dirty="0">
                <a:solidFill>
                  <a:srgbClr val="FF0000"/>
                </a:solidFill>
              </a:rPr>
              <a:t>let port = 3000;</a:t>
            </a:r>
          </a:p>
          <a:p>
            <a:endParaRPr lang="en-GB" dirty="0"/>
          </a:p>
          <a:p>
            <a:r>
              <a:rPr lang="en-GB" dirty="0" err="1"/>
              <a:t>server.get</a:t>
            </a:r>
            <a:r>
              <a:rPr lang="en-GB" dirty="0"/>
              <a:t>('/', (</a:t>
            </a:r>
            <a:r>
              <a:rPr lang="en-GB" dirty="0" err="1"/>
              <a:t>req,res</a:t>
            </a:r>
            <a:r>
              <a:rPr lang="en-GB" dirty="0"/>
              <a:t>)=&gt; {    //get method</a:t>
            </a:r>
          </a:p>
          <a:p>
            <a:r>
              <a:rPr lang="en-GB" dirty="0"/>
              <a:t>  </a:t>
            </a:r>
            <a:r>
              <a:rPr lang="en-GB" dirty="0" err="1"/>
              <a:t>res.send</a:t>
            </a:r>
            <a:r>
              <a:rPr lang="en-GB" dirty="0"/>
              <a:t>('Hello World');   //send response</a:t>
            </a:r>
          </a:p>
          <a:p>
            <a:r>
              <a:rPr lang="en-GB" dirty="0"/>
              <a:t>})</a:t>
            </a:r>
          </a:p>
          <a:p>
            <a:r>
              <a:rPr lang="en-GB" dirty="0" err="1"/>
              <a:t>server.listen</a:t>
            </a:r>
            <a:r>
              <a:rPr lang="en-GB" dirty="0"/>
              <a:t>(port, () =&gt; console.log(</a:t>
            </a:r>
            <a:r>
              <a:rPr lang="en-GB" dirty="0">
                <a:solidFill>
                  <a:srgbClr val="FF0000"/>
                </a:solidFill>
              </a:rPr>
              <a:t>`Listening at http://localhost:${port}`</a:t>
            </a:r>
            <a:r>
              <a:rPr lang="en-GB" dirty="0"/>
              <a:t>));</a:t>
            </a:r>
          </a:p>
        </p:txBody>
      </p:sp>
      <p:sp>
        <p:nvSpPr>
          <p:cNvPr id="6" name="TextBox 5"/>
          <p:cNvSpPr txBox="1"/>
          <p:nvPr/>
        </p:nvSpPr>
        <p:spPr>
          <a:xfrm>
            <a:off x="693770" y="5776416"/>
            <a:ext cx="2771632" cy="369332"/>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node service.js</a:t>
            </a:r>
            <a:endParaRPr lang="en-GB" dirty="0">
              <a:solidFill>
                <a:srgbClr val="FF0000"/>
              </a:solidFill>
            </a:endParaRPr>
          </a:p>
        </p:txBody>
      </p:sp>
      <p:sp>
        <p:nvSpPr>
          <p:cNvPr id="7" name="TextBox 6"/>
          <p:cNvSpPr txBox="1"/>
          <p:nvPr/>
        </p:nvSpPr>
        <p:spPr>
          <a:xfrm>
            <a:off x="3905250" y="4233904"/>
            <a:ext cx="5173211" cy="646331"/>
          </a:xfrm>
          <a:prstGeom prst="rect">
            <a:avLst/>
          </a:prstGeom>
          <a:noFill/>
        </p:spPr>
        <p:txBody>
          <a:bodyPr wrap="none" rtlCol="0">
            <a:spAutoFit/>
          </a:bodyPr>
          <a:lstStyle/>
          <a:p>
            <a:r>
              <a:rPr lang="en-GB" dirty="0" smtClean="0"/>
              <a:t>Node the use of tilde </a:t>
            </a:r>
            <a:r>
              <a:rPr lang="en-GB" sz="3600" dirty="0" smtClean="0"/>
              <a:t>`</a:t>
            </a:r>
            <a:r>
              <a:rPr lang="en-GB" dirty="0" smtClean="0"/>
              <a:t> instead of single quotes </a:t>
            </a:r>
            <a:r>
              <a:rPr lang="en-GB" sz="3600" dirty="0" smtClean="0"/>
              <a:t>‘</a:t>
            </a:r>
            <a:endParaRPr lang="en-GB" sz="3600" dirty="0"/>
          </a:p>
        </p:txBody>
      </p:sp>
      <p:cxnSp>
        <p:nvCxnSpPr>
          <p:cNvPr id="9" name="Straight Arrow Connector 8"/>
          <p:cNvCxnSpPr/>
          <p:nvPr/>
        </p:nvCxnSpPr>
        <p:spPr bwMode="auto">
          <a:xfrm flipH="1" flipV="1">
            <a:off x="4445000" y="4088589"/>
            <a:ext cx="635000" cy="17780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p:nvPr/>
        </p:nvCxnSpPr>
        <p:spPr bwMode="auto">
          <a:xfrm flipV="1">
            <a:off x="7207250" y="3978973"/>
            <a:ext cx="590550" cy="38433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p:cNvSpPr txBox="1"/>
          <p:nvPr/>
        </p:nvSpPr>
        <p:spPr>
          <a:xfrm>
            <a:off x="6583352" y="5033823"/>
            <a:ext cx="1167948" cy="369332"/>
          </a:xfrm>
          <a:prstGeom prst="rect">
            <a:avLst/>
          </a:prstGeom>
          <a:noFill/>
        </p:spPr>
        <p:txBody>
          <a:bodyPr wrap="none" rtlCol="0">
            <a:spAutoFit/>
          </a:bodyPr>
          <a:lstStyle/>
          <a:p>
            <a:r>
              <a:rPr lang="en-GB" b="1" dirty="0" smtClean="0"/>
              <a:t>Tilde key</a:t>
            </a:r>
            <a:endParaRPr lang="en-GB" b="1" dirty="0"/>
          </a:p>
        </p:txBody>
      </p:sp>
      <p:pic>
        <p:nvPicPr>
          <p:cNvPr id="12" name="Picture 11"/>
          <p:cNvPicPr>
            <a:picLocks noChangeAspect="1"/>
          </p:cNvPicPr>
          <p:nvPr/>
        </p:nvPicPr>
        <p:blipFill>
          <a:blip r:embed="rId2"/>
          <a:stretch>
            <a:fillRect/>
          </a:stretch>
        </p:blipFill>
        <p:spPr>
          <a:xfrm>
            <a:off x="6673662" y="5360137"/>
            <a:ext cx="2046647" cy="1364431"/>
          </a:xfrm>
          <a:prstGeom prst="rect">
            <a:avLst/>
          </a:prstGeom>
        </p:spPr>
      </p:pic>
      <p:pic>
        <p:nvPicPr>
          <p:cNvPr id="13" name="Picture 12"/>
          <p:cNvPicPr>
            <a:picLocks noChangeAspect="1"/>
          </p:cNvPicPr>
          <p:nvPr/>
        </p:nvPicPr>
        <p:blipFill>
          <a:blip r:embed="rId3"/>
          <a:stretch>
            <a:fillRect/>
          </a:stretch>
        </p:blipFill>
        <p:spPr>
          <a:xfrm>
            <a:off x="7751300" y="5776416"/>
            <a:ext cx="889483" cy="874343"/>
          </a:xfrm>
          <a:prstGeom prst="rect">
            <a:avLst/>
          </a:prstGeom>
        </p:spPr>
      </p:pic>
      <p:cxnSp>
        <p:nvCxnSpPr>
          <p:cNvPr id="14" name="Straight Connector 13"/>
          <p:cNvCxnSpPr>
            <a:endCxn id="13" idx="0"/>
          </p:cNvCxnSpPr>
          <p:nvPr/>
        </p:nvCxnSpPr>
        <p:spPr bwMode="auto">
          <a:xfrm>
            <a:off x="6956994" y="5659590"/>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Connector 14"/>
          <p:cNvCxnSpPr/>
          <p:nvPr/>
        </p:nvCxnSpPr>
        <p:spPr bwMode="auto">
          <a:xfrm>
            <a:off x="6956994" y="5936939"/>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Rectangle 15"/>
          <p:cNvSpPr/>
          <p:nvPr/>
        </p:nvSpPr>
        <p:spPr bwMode="auto">
          <a:xfrm>
            <a:off x="5919537" y="2112745"/>
            <a:ext cx="2680636" cy="694521"/>
          </a:xfrm>
          <a:prstGeom prst="rect">
            <a:avLst/>
          </a:prstGeom>
          <a:solidFill>
            <a:schemeClr val="bg1"/>
          </a:solid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lang="en-GB" dirty="0" smtClean="0"/>
              <a:t>http://localhost:1339</a:t>
            </a:r>
          </a:p>
        </p:txBody>
      </p:sp>
    </p:spTree>
    <p:extLst>
      <p:ext uri="{BB962C8B-B14F-4D97-AF65-F5344CB8AC3E}">
        <p14:creationId xmlns:p14="http://schemas.microsoft.com/office/powerpoint/2010/main" val="166095824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Routing Methods</a:t>
            </a:r>
            <a:endParaRPr lang="en-GB" dirty="0"/>
          </a:p>
        </p:txBody>
      </p:sp>
      <p:sp>
        <p:nvSpPr>
          <p:cNvPr id="3" name="Content Placeholder 2"/>
          <p:cNvSpPr>
            <a:spLocks noGrp="1"/>
          </p:cNvSpPr>
          <p:nvPr>
            <p:ph idx="1"/>
          </p:nvPr>
        </p:nvSpPr>
        <p:spPr>
          <a:xfrm>
            <a:off x="1047750" y="784459"/>
            <a:ext cx="7029450" cy="2349799"/>
          </a:xfrm>
        </p:spPr>
        <p:txBody>
          <a:bodyPr/>
          <a:lstStyle/>
          <a:p>
            <a:r>
              <a:rPr lang="en-GB" dirty="0" smtClean="0"/>
              <a:t>Express returns an “app” object </a:t>
            </a:r>
          </a:p>
          <a:p>
            <a:r>
              <a:rPr lang="en-GB" dirty="0" smtClean="0"/>
              <a:t>This app object has a number of methods for handling routing</a:t>
            </a:r>
          </a:p>
          <a:p>
            <a:pPr lvl="1"/>
            <a:r>
              <a:rPr lang="en-GB" dirty="0" smtClean="0"/>
              <a:t>Here routing </a:t>
            </a:r>
            <a:r>
              <a:rPr lang="en-GB" dirty="0"/>
              <a:t>refers to how an application’s endpoints (URIs) respond to client </a:t>
            </a:r>
            <a:r>
              <a:rPr lang="en-GB" dirty="0" smtClean="0"/>
              <a:t>request</a:t>
            </a:r>
          </a:p>
          <a:p>
            <a:pPr lvl="1"/>
            <a:r>
              <a:rPr lang="en-GB" dirty="0" smtClean="0"/>
              <a:t>These correspond to the HTTP methods</a:t>
            </a:r>
          </a:p>
          <a:p>
            <a:r>
              <a:rPr lang="en-GB" dirty="0" smtClean="0"/>
              <a:t>Here are some of the main ones: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aphicFrame>
        <p:nvGraphicFramePr>
          <p:cNvPr id="5" name="Table 4"/>
          <p:cNvGraphicFramePr>
            <a:graphicFrameLocks noGrp="1"/>
          </p:cNvGraphicFramePr>
          <p:nvPr>
            <p:extLst/>
          </p:nvPr>
        </p:nvGraphicFramePr>
        <p:xfrm>
          <a:off x="683394" y="3403232"/>
          <a:ext cx="8085221" cy="2865120"/>
        </p:xfrm>
        <a:graphic>
          <a:graphicData uri="http://schemas.openxmlformats.org/drawingml/2006/table">
            <a:tbl>
              <a:tblPr firstRow="1" bandRow="1">
                <a:tableStyleId>{5940675A-B579-460E-94D1-54222C63F5DA}</a:tableStyleId>
              </a:tblPr>
              <a:tblGrid>
                <a:gridCol w="1694046">
                  <a:extLst>
                    <a:ext uri="{9D8B030D-6E8A-4147-A177-3AD203B41FA5}">
                      <a16:colId xmlns:a16="http://schemas.microsoft.com/office/drawing/2014/main" val="692622438"/>
                    </a:ext>
                  </a:extLst>
                </a:gridCol>
                <a:gridCol w="1963554">
                  <a:extLst>
                    <a:ext uri="{9D8B030D-6E8A-4147-A177-3AD203B41FA5}">
                      <a16:colId xmlns:a16="http://schemas.microsoft.com/office/drawing/2014/main" val="3603761167"/>
                    </a:ext>
                  </a:extLst>
                </a:gridCol>
                <a:gridCol w="4427621">
                  <a:extLst>
                    <a:ext uri="{9D8B030D-6E8A-4147-A177-3AD203B41FA5}">
                      <a16:colId xmlns:a16="http://schemas.microsoft.com/office/drawing/2014/main" val="1931982962"/>
                    </a:ext>
                  </a:extLst>
                </a:gridCol>
              </a:tblGrid>
              <a:tr h="370840">
                <a:tc>
                  <a:txBody>
                    <a:bodyPr/>
                    <a:lstStyle/>
                    <a:p>
                      <a:r>
                        <a:rPr lang="en-GB" b="1" dirty="0" smtClean="0"/>
                        <a:t>HTTP Method</a:t>
                      </a:r>
                      <a:endParaRPr lang="en-GB" b="1" dirty="0"/>
                    </a:p>
                  </a:txBody>
                  <a:tcPr>
                    <a:solidFill>
                      <a:schemeClr val="accent2">
                        <a:lumMod val="20000"/>
                        <a:lumOff val="80000"/>
                      </a:schemeClr>
                    </a:solidFill>
                  </a:tcPr>
                </a:tc>
                <a:tc>
                  <a:txBody>
                    <a:bodyPr/>
                    <a:lstStyle/>
                    <a:p>
                      <a:r>
                        <a:rPr lang="en-GB" b="1" dirty="0" smtClean="0"/>
                        <a:t>Routing</a:t>
                      </a:r>
                      <a:r>
                        <a:rPr lang="en-GB" b="1" baseline="0" dirty="0" smtClean="0"/>
                        <a:t> </a:t>
                      </a:r>
                      <a:r>
                        <a:rPr lang="en-GB" b="1" dirty="0" smtClean="0"/>
                        <a:t>Method</a:t>
                      </a:r>
                      <a:endParaRPr lang="en-GB" b="1" dirty="0"/>
                    </a:p>
                  </a:txBody>
                  <a:tcPr>
                    <a:solidFill>
                      <a:schemeClr val="accent2">
                        <a:lumMod val="20000"/>
                        <a:lumOff val="80000"/>
                      </a:schemeClr>
                    </a:solidFill>
                  </a:tcPr>
                </a:tc>
                <a:tc>
                  <a:txBody>
                    <a:bodyPr/>
                    <a:lstStyle/>
                    <a:p>
                      <a:r>
                        <a:rPr lang="en-GB" b="1" dirty="0" smtClean="0"/>
                        <a:t>Usual interpretation</a:t>
                      </a:r>
                      <a:endParaRPr lang="en-GB" b="1" dirty="0"/>
                    </a:p>
                  </a:txBody>
                  <a:tcPr>
                    <a:solidFill>
                      <a:schemeClr val="accent2">
                        <a:lumMod val="20000"/>
                        <a:lumOff val="80000"/>
                      </a:schemeClr>
                    </a:solidFill>
                  </a:tcPr>
                </a:tc>
                <a:extLst>
                  <a:ext uri="{0D108BD9-81ED-4DB2-BD59-A6C34878D82A}">
                    <a16:rowId xmlns:a16="http://schemas.microsoft.com/office/drawing/2014/main" val="2907545386"/>
                  </a:ext>
                </a:extLst>
              </a:tr>
              <a:tr h="370840">
                <a:tc>
                  <a:txBody>
                    <a:bodyPr/>
                    <a:lstStyle/>
                    <a:p>
                      <a:pPr algn="ctr"/>
                      <a:r>
                        <a:rPr lang="en-GB" b="1" dirty="0" smtClean="0"/>
                        <a:t>GET</a:t>
                      </a:r>
                      <a:endParaRPr lang="en-GB" b="1" dirty="0"/>
                    </a:p>
                  </a:txBody>
                  <a:tcPr/>
                </a:tc>
                <a:tc>
                  <a:txBody>
                    <a:bodyPr/>
                    <a:lstStyle/>
                    <a:p>
                      <a:pPr algn="ctr"/>
                      <a:r>
                        <a:rPr lang="en-GB" b="1" dirty="0" smtClean="0"/>
                        <a:t>get</a:t>
                      </a:r>
                      <a:endParaRPr lang="en-GB" b="1" dirty="0"/>
                    </a:p>
                  </a:txBody>
                  <a:tcPr/>
                </a:tc>
                <a:tc>
                  <a:txBody>
                    <a:bodyPr/>
                    <a:lstStyle/>
                    <a:p>
                      <a:r>
                        <a:rPr lang="en-GB" i="1" dirty="0" smtClean="0"/>
                        <a:t>Read</a:t>
                      </a:r>
                      <a:r>
                        <a:rPr lang="en-GB" i="1" baseline="0" dirty="0" smtClean="0"/>
                        <a:t> or find something</a:t>
                      </a:r>
                      <a:endParaRPr lang="en-GB" i="1" dirty="0"/>
                    </a:p>
                  </a:txBody>
                  <a:tcPr/>
                </a:tc>
                <a:extLst>
                  <a:ext uri="{0D108BD9-81ED-4DB2-BD59-A6C34878D82A}">
                    <a16:rowId xmlns:a16="http://schemas.microsoft.com/office/drawing/2014/main" val="192453745"/>
                  </a:ext>
                </a:extLst>
              </a:tr>
              <a:tr h="370840">
                <a:tc>
                  <a:txBody>
                    <a:bodyPr/>
                    <a:lstStyle/>
                    <a:p>
                      <a:pPr algn="ctr"/>
                      <a:r>
                        <a:rPr lang="en-GB" b="1" dirty="0" smtClean="0"/>
                        <a:t>POST</a:t>
                      </a:r>
                      <a:endParaRPr lang="en-GB" b="1" dirty="0"/>
                    </a:p>
                  </a:txBody>
                  <a:tcPr/>
                </a:tc>
                <a:tc>
                  <a:txBody>
                    <a:bodyPr/>
                    <a:lstStyle/>
                    <a:p>
                      <a:pPr algn="ctr"/>
                      <a:r>
                        <a:rPr lang="en-GB" b="1" dirty="0" smtClean="0"/>
                        <a:t>post</a:t>
                      </a:r>
                      <a:endParaRPr lang="en-GB" b="1" dirty="0"/>
                    </a:p>
                  </a:txBody>
                  <a:tcPr/>
                </a:tc>
                <a:tc>
                  <a:txBody>
                    <a:bodyPr/>
                    <a:lstStyle/>
                    <a:p>
                      <a:r>
                        <a:rPr lang="en-GB" i="1" dirty="0" smtClean="0"/>
                        <a:t>Add a new item</a:t>
                      </a:r>
                      <a:endParaRPr lang="en-GB" i="1" dirty="0"/>
                    </a:p>
                  </a:txBody>
                  <a:tcPr/>
                </a:tc>
                <a:extLst>
                  <a:ext uri="{0D108BD9-81ED-4DB2-BD59-A6C34878D82A}">
                    <a16:rowId xmlns:a16="http://schemas.microsoft.com/office/drawing/2014/main" val="2274118294"/>
                  </a:ext>
                </a:extLst>
              </a:tr>
              <a:tr h="370840">
                <a:tc>
                  <a:txBody>
                    <a:bodyPr/>
                    <a:lstStyle/>
                    <a:p>
                      <a:pPr algn="ctr"/>
                      <a:r>
                        <a:rPr lang="en-GB" b="1" dirty="0" smtClean="0"/>
                        <a:t>PUT</a:t>
                      </a:r>
                      <a:endParaRPr lang="en-GB" b="1" dirty="0"/>
                    </a:p>
                  </a:txBody>
                  <a:tcPr/>
                </a:tc>
                <a:tc>
                  <a:txBody>
                    <a:bodyPr/>
                    <a:lstStyle/>
                    <a:p>
                      <a:pPr algn="ctr"/>
                      <a:r>
                        <a:rPr lang="en-GB" b="1" dirty="0" smtClean="0"/>
                        <a:t>put</a:t>
                      </a:r>
                      <a:endParaRPr lang="en-GB" b="1" dirty="0"/>
                    </a:p>
                  </a:txBody>
                  <a:tcPr/>
                </a:tc>
                <a:tc>
                  <a:txBody>
                    <a:bodyPr/>
                    <a:lstStyle/>
                    <a:p>
                      <a:r>
                        <a:rPr lang="en-GB" i="1" dirty="0" smtClean="0"/>
                        <a:t>Replace</a:t>
                      </a:r>
                      <a:r>
                        <a:rPr lang="en-GB" i="1" baseline="0" dirty="0" smtClean="0"/>
                        <a:t> the complete contents of an item(s)</a:t>
                      </a:r>
                      <a:endParaRPr lang="en-GB" i="1" dirty="0"/>
                    </a:p>
                  </a:txBody>
                  <a:tcPr/>
                </a:tc>
                <a:extLst>
                  <a:ext uri="{0D108BD9-81ED-4DB2-BD59-A6C34878D82A}">
                    <a16:rowId xmlns:a16="http://schemas.microsoft.com/office/drawing/2014/main" val="1997406344"/>
                  </a:ext>
                </a:extLst>
              </a:tr>
              <a:tr h="370840">
                <a:tc>
                  <a:txBody>
                    <a:bodyPr/>
                    <a:lstStyle/>
                    <a:p>
                      <a:pPr algn="ctr"/>
                      <a:r>
                        <a:rPr lang="en-GB" b="1" dirty="0" smtClean="0"/>
                        <a:t>PATCH</a:t>
                      </a:r>
                      <a:endParaRPr lang="en-GB" b="1" dirty="0"/>
                    </a:p>
                  </a:txBody>
                  <a:tcPr/>
                </a:tc>
                <a:tc>
                  <a:txBody>
                    <a:bodyPr/>
                    <a:lstStyle/>
                    <a:p>
                      <a:pPr algn="ctr"/>
                      <a:r>
                        <a:rPr lang="en-GB" b="1" dirty="0" smtClean="0"/>
                        <a:t>patch</a:t>
                      </a:r>
                      <a:endParaRPr lang="en-GB" b="1" dirty="0"/>
                    </a:p>
                  </a:txBody>
                  <a:tcPr/>
                </a:tc>
                <a:tc>
                  <a:txBody>
                    <a:bodyPr/>
                    <a:lstStyle/>
                    <a:p>
                      <a:r>
                        <a:rPr lang="en-GB" i="1" dirty="0" smtClean="0"/>
                        <a:t>Edit/delete</a:t>
                      </a:r>
                      <a:r>
                        <a:rPr lang="en-GB" i="1" baseline="0" dirty="0" smtClean="0"/>
                        <a:t> a set of fields for an item(s)</a:t>
                      </a:r>
                      <a:endParaRPr lang="en-GB" i="1" dirty="0"/>
                    </a:p>
                  </a:txBody>
                  <a:tcPr/>
                </a:tc>
                <a:extLst>
                  <a:ext uri="{0D108BD9-81ED-4DB2-BD59-A6C34878D82A}">
                    <a16:rowId xmlns:a16="http://schemas.microsoft.com/office/drawing/2014/main" val="63929259"/>
                  </a:ext>
                </a:extLst>
              </a:tr>
              <a:tr h="370840">
                <a:tc>
                  <a:txBody>
                    <a:bodyPr/>
                    <a:lstStyle/>
                    <a:p>
                      <a:pPr algn="ctr"/>
                      <a:r>
                        <a:rPr lang="en-GB" b="1" dirty="0" smtClean="0"/>
                        <a:t>DELETE</a:t>
                      </a:r>
                      <a:endParaRPr lang="en-GB" b="1" dirty="0"/>
                    </a:p>
                  </a:txBody>
                  <a:tcPr/>
                </a:tc>
                <a:tc>
                  <a:txBody>
                    <a:bodyPr/>
                    <a:lstStyle/>
                    <a:p>
                      <a:pPr algn="ctr"/>
                      <a:r>
                        <a:rPr lang="en-GB" b="1" dirty="0" smtClean="0"/>
                        <a:t>delete</a:t>
                      </a:r>
                      <a:endParaRPr lang="en-GB" b="1" dirty="0"/>
                    </a:p>
                  </a:txBody>
                  <a:tcPr/>
                </a:tc>
                <a:tc>
                  <a:txBody>
                    <a:bodyPr/>
                    <a:lstStyle/>
                    <a:p>
                      <a:r>
                        <a:rPr lang="en-GB" i="1" dirty="0" smtClean="0"/>
                        <a:t>Delete the entire item(s)</a:t>
                      </a:r>
                      <a:endParaRPr lang="en-GB" i="1" dirty="0"/>
                    </a:p>
                  </a:txBody>
                  <a:tcPr/>
                </a:tc>
                <a:extLst>
                  <a:ext uri="{0D108BD9-81ED-4DB2-BD59-A6C34878D82A}">
                    <a16:rowId xmlns:a16="http://schemas.microsoft.com/office/drawing/2014/main" val="3821393923"/>
                  </a:ext>
                </a:extLst>
              </a:tr>
              <a:tr h="370840">
                <a:tc>
                  <a:txBody>
                    <a:bodyPr/>
                    <a:lstStyle/>
                    <a:p>
                      <a:pPr algn="ctr"/>
                      <a:r>
                        <a:rPr lang="en-GB" b="0" dirty="0" smtClean="0"/>
                        <a:t>Any Type</a:t>
                      </a:r>
                      <a:endParaRPr lang="en-GB" b="0" dirty="0"/>
                    </a:p>
                  </a:txBody>
                  <a:tcPr/>
                </a:tc>
                <a:tc>
                  <a:txBody>
                    <a:bodyPr/>
                    <a:lstStyle/>
                    <a:p>
                      <a:pPr algn="ctr"/>
                      <a:r>
                        <a:rPr lang="en-GB" b="1" dirty="0" smtClean="0"/>
                        <a:t>use</a:t>
                      </a:r>
                      <a:endParaRPr lang="en-GB" b="1" dirty="0"/>
                    </a:p>
                  </a:txBody>
                  <a:tcPr/>
                </a:tc>
                <a:tc>
                  <a:txBody>
                    <a:bodyPr/>
                    <a:lstStyle/>
                    <a:p>
                      <a:r>
                        <a:rPr lang="en-GB" i="1" dirty="0" smtClean="0"/>
                        <a:t>Handle</a:t>
                      </a:r>
                      <a:r>
                        <a:rPr lang="en-GB" i="1" baseline="0" dirty="0" smtClean="0"/>
                        <a:t> any of the above request types</a:t>
                      </a:r>
                      <a:endParaRPr lang="en-GB" i="1" dirty="0"/>
                    </a:p>
                  </a:txBody>
                  <a:tcPr/>
                </a:tc>
                <a:extLst>
                  <a:ext uri="{0D108BD9-81ED-4DB2-BD59-A6C34878D82A}">
                    <a16:rowId xmlns:a16="http://schemas.microsoft.com/office/drawing/2014/main" val="2974852446"/>
                  </a:ext>
                </a:extLst>
              </a:tr>
            </a:tbl>
          </a:graphicData>
        </a:graphic>
      </p:graphicFrame>
      <p:sp>
        <p:nvSpPr>
          <p:cNvPr id="6" name="TextBox 5"/>
          <p:cNvSpPr txBox="1"/>
          <p:nvPr/>
        </p:nvSpPr>
        <p:spPr>
          <a:xfrm>
            <a:off x="3801979" y="6268352"/>
            <a:ext cx="4788490" cy="369332"/>
          </a:xfrm>
          <a:prstGeom prst="rect">
            <a:avLst/>
          </a:prstGeom>
          <a:noFill/>
        </p:spPr>
        <p:txBody>
          <a:bodyPr wrap="none" rtlCol="0">
            <a:spAutoFit/>
          </a:bodyPr>
          <a:lstStyle/>
          <a:p>
            <a:r>
              <a:rPr lang="en-GB" dirty="0"/>
              <a:t>https://expressjs.com/en/4x/api.html#express</a:t>
            </a:r>
          </a:p>
        </p:txBody>
      </p:sp>
    </p:spTree>
    <p:extLst>
      <p:ext uri="{BB962C8B-B14F-4D97-AF65-F5344CB8AC3E}">
        <p14:creationId xmlns:p14="http://schemas.microsoft.com/office/powerpoint/2010/main" val="2223698736"/>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Routing Method Signature</a:t>
            </a:r>
            <a:endParaRPr lang="en-GB" dirty="0"/>
          </a:p>
        </p:txBody>
      </p:sp>
      <p:sp>
        <p:nvSpPr>
          <p:cNvPr id="3" name="Content Placeholder 2"/>
          <p:cNvSpPr>
            <a:spLocks noGrp="1"/>
          </p:cNvSpPr>
          <p:nvPr>
            <p:ph idx="1"/>
          </p:nvPr>
        </p:nvSpPr>
        <p:spPr>
          <a:xfrm>
            <a:off x="1047750" y="1130968"/>
            <a:ext cx="7029450" cy="4707857"/>
          </a:xfrm>
        </p:spPr>
        <p:txBody>
          <a:bodyPr/>
          <a:lstStyle/>
          <a:p>
            <a:r>
              <a:rPr lang="en-GB" dirty="0" smtClean="0"/>
              <a:t>The signature of all the routing methods is identical:</a:t>
            </a:r>
          </a:p>
          <a:p>
            <a:endParaRPr lang="en-GB" dirty="0"/>
          </a:p>
          <a:p>
            <a:endParaRPr lang="en-GB" dirty="0" smtClean="0"/>
          </a:p>
          <a:p>
            <a:pPr marL="0" indent="0">
              <a:buNone/>
            </a:pPr>
            <a:r>
              <a:rPr lang="en-GB" dirty="0" smtClean="0"/>
              <a:t>Method:</a:t>
            </a:r>
          </a:p>
          <a:p>
            <a:r>
              <a:rPr lang="en-GB" b="1" dirty="0" err="1" smtClean="0"/>
              <a:t>obj</a:t>
            </a:r>
            <a:r>
              <a:rPr lang="en-GB" dirty="0" smtClean="0"/>
              <a:t>: The express object you created (often named “app”)</a:t>
            </a:r>
          </a:p>
          <a:p>
            <a:r>
              <a:rPr lang="en-GB" b="1" dirty="0" err="1" smtClean="0"/>
              <a:t>routingmethod</a:t>
            </a:r>
            <a:r>
              <a:rPr lang="en-GB" dirty="0" smtClean="0"/>
              <a:t>: The name of the routing method i.e. get, post, use, etc.</a:t>
            </a:r>
          </a:p>
          <a:p>
            <a:pPr marL="0" indent="0">
              <a:buNone/>
            </a:pPr>
            <a:r>
              <a:rPr lang="en-GB" dirty="0" smtClean="0"/>
              <a:t>Arguments</a:t>
            </a:r>
          </a:p>
          <a:p>
            <a:r>
              <a:rPr lang="en-GB" b="1" dirty="0" err="1" smtClean="0"/>
              <a:t>uri</a:t>
            </a:r>
            <a:r>
              <a:rPr lang="en-GB" dirty="0" smtClean="0"/>
              <a:t>: The URI with which incoming request should be matched</a:t>
            </a:r>
          </a:p>
          <a:p>
            <a:r>
              <a:rPr lang="en-GB" b="1" dirty="0" err="1" smtClean="0"/>
              <a:t>callbackFunction</a:t>
            </a:r>
            <a:r>
              <a:rPr lang="en-GB" dirty="0" smtClean="0"/>
              <a:t>: the </a:t>
            </a:r>
            <a:r>
              <a:rPr lang="en-GB" dirty="0" err="1" smtClean="0"/>
              <a:t>callback</a:t>
            </a:r>
            <a:r>
              <a:rPr lang="en-GB" dirty="0" smtClean="0"/>
              <a:t> function to be called when </a:t>
            </a:r>
            <a:r>
              <a:rPr lang="en-GB" b="1" dirty="0" smtClean="0">
                <a:solidFill>
                  <a:srgbClr val="FF0000"/>
                </a:solidFill>
              </a:rPr>
              <a:t>both</a:t>
            </a:r>
            <a:r>
              <a:rPr lang="en-GB" dirty="0" smtClean="0"/>
              <a:t> the HTTP method </a:t>
            </a:r>
            <a:r>
              <a:rPr lang="en-GB" b="1" dirty="0" smtClean="0">
                <a:solidFill>
                  <a:srgbClr val="FF0000"/>
                </a:solidFill>
              </a:rPr>
              <a:t>and</a:t>
            </a:r>
            <a:r>
              <a:rPr lang="en-GB" dirty="0" smtClean="0"/>
              <a:t> the URI match</a:t>
            </a:r>
          </a:p>
          <a:p>
            <a:pPr lvl="1"/>
            <a:r>
              <a:rPr lang="en-GB" dirty="0" smtClean="0"/>
              <a:t>This is an important point because you can have multiple endpoints associated with the same URI but listening for different HTTP methods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843204" y="1606717"/>
            <a:ext cx="4737194" cy="369332"/>
          </a:xfrm>
          <a:prstGeom prst="rect">
            <a:avLst/>
          </a:prstGeom>
          <a:noFill/>
          <a:ln w="19050">
            <a:solidFill>
              <a:schemeClr val="tx1"/>
            </a:solidFill>
          </a:ln>
        </p:spPr>
        <p:txBody>
          <a:bodyPr wrap="none" rtlCol="0">
            <a:spAutoFit/>
          </a:bodyPr>
          <a:lstStyle/>
          <a:p>
            <a:r>
              <a:rPr lang="en-GB" dirty="0" smtClean="0"/>
              <a:t>  </a:t>
            </a:r>
            <a:r>
              <a:rPr lang="en-GB" i="1" dirty="0" err="1" smtClean="0"/>
              <a:t>obj</a:t>
            </a:r>
            <a:r>
              <a:rPr lang="en-GB" dirty="0" err="1" smtClean="0"/>
              <a:t>.</a:t>
            </a:r>
            <a:r>
              <a:rPr lang="en-GB" i="1" dirty="0" err="1" smtClean="0"/>
              <a:t>routingmethod</a:t>
            </a:r>
            <a:r>
              <a:rPr lang="en-GB" dirty="0" smtClean="0"/>
              <a:t>( </a:t>
            </a:r>
            <a:r>
              <a:rPr lang="en-GB" dirty="0" err="1" smtClean="0"/>
              <a:t>uri</a:t>
            </a:r>
            <a:r>
              <a:rPr lang="en-GB" dirty="0" smtClean="0"/>
              <a:t>, </a:t>
            </a:r>
            <a:r>
              <a:rPr lang="en-GB" dirty="0" err="1" smtClean="0"/>
              <a:t>callbackFunction</a:t>
            </a:r>
            <a:r>
              <a:rPr lang="en-GB" dirty="0" smtClean="0"/>
              <a:t> );  </a:t>
            </a:r>
            <a:endParaRPr lang="en-GB" dirty="0"/>
          </a:p>
        </p:txBody>
      </p:sp>
    </p:spTree>
    <p:extLst>
      <p:ext uri="{BB962C8B-B14F-4D97-AF65-F5344CB8AC3E}">
        <p14:creationId xmlns:p14="http://schemas.microsoft.com/office/powerpoint/2010/main" val="3882875135"/>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a:xfrm>
            <a:off x="1047750" y="1169469"/>
            <a:ext cx="7029450" cy="4669356"/>
          </a:xfrm>
        </p:spPr>
        <p:txBody>
          <a:bodyPr/>
          <a:lstStyle/>
          <a:p>
            <a:r>
              <a:rPr lang="en-GB" dirty="0" smtClean="0"/>
              <a:t>Process data “posted” to the web server at the URI /</a:t>
            </a:r>
            <a:r>
              <a:rPr lang="en-GB" dirty="0" err="1" smtClean="0"/>
              <a:t>addkitty</a:t>
            </a:r>
            <a:endParaRPr lang="en-GB" dirty="0" smtClean="0"/>
          </a:p>
          <a:p>
            <a:endParaRPr lang="en-GB" dirty="0"/>
          </a:p>
          <a:p>
            <a:endParaRPr lang="en-GB" dirty="0" smtClean="0"/>
          </a:p>
          <a:p>
            <a:endParaRPr lang="en-GB" dirty="0"/>
          </a:p>
          <a:p>
            <a:r>
              <a:rPr lang="en-GB" dirty="0" smtClean="0"/>
              <a:t>Read the all the books stored from a web service at the URI /books</a:t>
            </a:r>
            <a:r>
              <a:rPr lang="en-GB" dirty="0"/>
              <a:t>(if on our own machine this might be the URL </a:t>
            </a:r>
            <a:r>
              <a:rPr lang="en-GB" i="1" dirty="0"/>
              <a:t>http://</a:t>
            </a:r>
            <a:r>
              <a:rPr lang="en-GB" i="1" dirty="0" smtClean="0"/>
              <a:t>localhost/books</a:t>
            </a:r>
            <a:r>
              <a:rPr lang="en-GB" dirty="0" smtClean="0"/>
              <a:t>)</a:t>
            </a:r>
            <a:endParaRPr lang="en-GB" dirty="0"/>
          </a:p>
          <a:p>
            <a:endParaRPr lang="en-GB" dirty="0" smtClean="0"/>
          </a:p>
          <a:p>
            <a:endParaRPr lang="en-GB" dirty="0"/>
          </a:p>
          <a:p>
            <a:endParaRPr lang="en-GB" dirty="0" smtClean="0"/>
          </a:p>
          <a:p>
            <a:r>
              <a:rPr lang="en-GB" dirty="0" smtClean="0"/>
              <a:t>Note: I have used lambda functions but any function will do. Instead, I could use an anonymous function:</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151898" y="2066192"/>
            <a:ext cx="4450257" cy="707886"/>
          </a:xfrm>
          <a:prstGeom prst="rect">
            <a:avLst/>
          </a:prstGeom>
          <a:solidFill>
            <a:schemeClr val="accent2">
              <a:lumMod val="20000"/>
              <a:lumOff val="80000"/>
            </a:schemeClr>
          </a:solidFill>
        </p:spPr>
        <p:txBody>
          <a:bodyPr wrap="none" rtlCol="0">
            <a:spAutoFit/>
          </a:bodyPr>
          <a:lstStyle/>
          <a:p>
            <a:r>
              <a:rPr lang="en-GB" sz="2000" dirty="0" err="1"/>
              <a:t>service.</a:t>
            </a:r>
            <a:r>
              <a:rPr lang="en-GB" sz="2000" b="1" dirty="0" err="1"/>
              <a:t>post</a:t>
            </a:r>
            <a:r>
              <a:rPr lang="en-GB" sz="2000" dirty="0"/>
              <a:t>('/</a:t>
            </a:r>
            <a:r>
              <a:rPr lang="en-GB" sz="2000" dirty="0" err="1"/>
              <a:t>addkitty</a:t>
            </a:r>
            <a:r>
              <a:rPr lang="en-GB" sz="2000" dirty="0"/>
              <a:t>', </a:t>
            </a:r>
            <a:r>
              <a:rPr lang="en-GB" sz="2000" dirty="0" smtClean="0"/>
              <a:t>(</a:t>
            </a:r>
            <a:r>
              <a:rPr lang="en-GB" sz="2000" dirty="0" err="1"/>
              <a:t>req</a:t>
            </a:r>
            <a:r>
              <a:rPr lang="en-GB" sz="2000" dirty="0"/>
              <a:t>, res) =&gt; </a:t>
            </a:r>
            <a:r>
              <a:rPr lang="en-GB" sz="2000" dirty="0" smtClean="0"/>
              <a:t>{</a:t>
            </a:r>
            <a:br>
              <a:rPr lang="en-GB" sz="2000" dirty="0" smtClean="0"/>
            </a:br>
            <a:r>
              <a:rPr lang="en-GB" sz="2000" dirty="0" smtClean="0"/>
              <a:t>});</a:t>
            </a:r>
            <a:endParaRPr lang="en-GB" sz="2000" dirty="0"/>
          </a:p>
        </p:txBody>
      </p:sp>
      <p:sp>
        <p:nvSpPr>
          <p:cNvPr id="6" name="TextBox 5"/>
          <p:cNvSpPr txBox="1"/>
          <p:nvPr/>
        </p:nvSpPr>
        <p:spPr>
          <a:xfrm>
            <a:off x="2344258" y="4112070"/>
            <a:ext cx="4065537" cy="707886"/>
          </a:xfrm>
          <a:prstGeom prst="rect">
            <a:avLst/>
          </a:prstGeom>
          <a:solidFill>
            <a:schemeClr val="accent2">
              <a:lumMod val="20000"/>
              <a:lumOff val="80000"/>
            </a:schemeClr>
          </a:solidFill>
        </p:spPr>
        <p:txBody>
          <a:bodyPr wrap="none" rtlCol="0">
            <a:spAutoFit/>
          </a:bodyPr>
          <a:lstStyle/>
          <a:p>
            <a:r>
              <a:rPr lang="en-GB" sz="2000" dirty="0" err="1" smtClean="0"/>
              <a:t>service.</a:t>
            </a:r>
            <a:r>
              <a:rPr lang="en-GB" sz="2000" b="1" dirty="0" err="1" smtClean="0"/>
              <a:t>get</a:t>
            </a:r>
            <a:r>
              <a:rPr lang="en-GB" sz="2000" dirty="0" smtClean="0"/>
              <a:t>('/books', (</a:t>
            </a:r>
            <a:r>
              <a:rPr lang="en-GB" sz="2000" dirty="0" err="1"/>
              <a:t>req</a:t>
            </a:r>
            <a:r>
              <a:rPr lang="en-GB" sz="2000" dirty="0"/>
              <a:t>, res) =&gt; </a:t>
            </a:r>
            <a:r>
              <a:rPr lang="en-GB" sz="2000" dirty="0" smtClean="0"/>
              <a:t>{</a:t>
            </a:r>
            <a:br>
              <a:rPr lang="en-GB" sz="2000" dirty="0" smtClean="0"/>
            </a:br>
            <a:r>
              <a:rPr lang="en-GB" sz="2000" dirty="0" smtClean="0"/>
              <a:t>});</a:t>
            </a:r>
            <a:endParaRPr lang="en-GB" sz="2000" dirty="0"/>
          </a:p>
        </p:txBody>
      </p:sp>
      <p:sp>
        <p:nvSpPr>
          <p:cNvPr id="7" name="TextBox 6"/>
          <p:cNvSpPr txBox="1"/>
          <p:nvPr/>
        </p:nvSpPr>
        <p:spPr>
          <a:xfrm>
            <a:off x="1990796" y="5799935"/>
            <a:ext cx="4772460" cy="707886"/>
          </a:xfrm>
          <a:prstGeom prst="rect">
            <a:avLst/>
          </a:prstGeom>
          <a:solidFill>
            <a:schemeClr val="accent2">
              <a:lumMod val="20000"/>
              <a:lumOff val="80000"/>
            </a:schemeClr>
          </a:solidFill>
        </p:spPr>
        <p:txBody>
          <a:bodyPr wrap="none" rtlCol="0">
            <a:spAutoFit/>
          </a:bodyPr>
          <a:lstStyle/>
          <a:p>
            <a:r>
              <a:rPr lang="en-GB" sz="2000" dirty="0" err="1" smtClean="0"/>
              <a:t>service.get</a:t>
            </a:r>
            <a:r>
              <a:rPr lang="en-GB" sz="2000" dirty="0" smtClean="0"/>
              <a:t>('/books', </a:t>
            </a:r>
            <a:r>
              <a:rPr lang="en-GB" sz="2000" b="1" dirty="0" smtClean="0"/>
              <a:t>function(</a:t>
            </a:r>
            <a:r>
              <a:rPr lang="en-GB" sz="2000" b="1" dirty="0" err="1" smtClean="0"/>
              <a:t>req</a:t>
            </a:r>
            <a:r>
              <a:rPr lang="en-GB" sz="2000" b="1" dirty="0"/>
              <a:t>, res</a:t>
            </a:r>
            <a:r>
              <a:rPr lang="en-GB" sz="2000" b="1" dirty="0" smtClean="0"/>
              <a:t>) {</a:t>
            </a:r>
            <a:br>
              <a:rPr lang="en-GB" sz="2000" b="1" dirty="0" smtClean="0"/>
            </a:br>
            <a:r>
              <a:rPr lang="en-GB" sz="2000" b="1" dirty="0" smtClean="0"/>
              <a:t>}</a:t>
            </a:r>
            <a:r>
              <a:rPr lang="en-GB" sz="2000" dirty="0" smtClean="0"/>
              <a:t>);</a:t>
            </a:r>
            <a:endParaRPr lang="en-GB" sz="2000" dirty="0"/>
          </a:p>
        </p:txBody>
      </p:sp>
    </p:spTree>
    <p:extLst>
      <p:ext uri="{BB962C8B-B14F-4D97-AF65-F5344CB8AC3E}">
        <p14:creationId xmlns:p14="http://schemas.microsoft.com/office/powerpoint/2010/main" val="1737607448"/>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Comparison</a:t>
            </a:r>
            <a:endParaRPr lang="en-GB" dirty="0"/>
          </a:p>
        </p:txBody>
      </p:sp>
      <p:sp>
        <p:nvSpPr>
          <p:cNvPr id="3" name="Content Placeholder 2"/>
          <p:cNvSpPr>
            <a:spLocks noGrp="1"/>
          </p:cNvSpPr>
          <p:nvPr>
            <p:ph idx="1"/>
          </p:nvPr>
        </p:nvSpPr>
        <p:spPr>
          <a:xfrm>
            <a:off x="1047750" y="952901"/>
            <a:ext cx="7029450" cy="591954"/>
          </a:xfrm>
        </p:spPr>
        <p:txBody>
          <a:bodyPr/>
          <a:lstStyle/>
          <a:p>
            <a:r>
              <a:rPr lang="en-GB" dirty="0" smtClean="0"/>
              <a:t>In Node.js we would have written something like this to filter on  the HTTP method:</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We would still need to write code to process the URIs, and extract parameter values from the URIs.</a:t>
            </a:r>
          </a:p>
          <a:p>
            <a:r>
              <a:rPr lang="en-GB" sz="2800" b="1" dirty="0" smtClean="0"/>
              <a:t>Express does this work for us!!</a:t>
            </a:r>
            <a:endParaRPr lang="en-GB" sz="2800" b="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819826" y="1796684"/>
            <a:ext cx="5466561" cy="3170099"/>
          </a:xfrm>
          <a:prstGeom prst="rect">
            <a:avLst/>
          </a:prstGeom>
          <a:solidFill>
            <a:schemeClr val="accent2">
              <a:lumMod val="20000"/>
              <a:lumOff val="80000"/>
            </a:schemeClr>
          </a:solidFill>
        </p:spPr>
        <p:txBody>
          <a:bodyPr wrap="none" rtlCol="0">
            <a:spAutoFit/>
          </a:bodyPr>
          <a:lstStyle/>
          <a:p>
            <a:r>
              <a:rPr lang="en-GB" sz="2000" dirty="0"/>
              <a:t>server = </a:t>
            </a:r>
            <a:r>
              <a:rPr lang="en-GB" sz="2000" dirty="0" err="1"/>
              <a:t>http.createServer</a:t>
            </a:r>
            <a:r>
              <a:rPr lang="en-GB" sz="2000" dirty="0"/>
              <a:t>(function (</a:t>
            </a:r>
            <a:r>
              <a:rPr lang="en-GB" sz="2000" dirty="0" err="1"/>
              <a:t>req</a:t>
            </a:r>
            <a:r>
              <a:rPr lang="en-GB" sz="2000" dirty="0"/>
              <a:t>, res) { </a:t>
            </a:r>
          </a:p>
          <a:p>
            <a:r>
              <a:rPr lang="en-GB" sz="2000" dirty="0"/>
              <a:t>  </a:t>
            </a:r>
            <a:r>
              <a:rPr lang="en-GB" sz="2000" dirty="0" smtClean="0"/>
              <a:t>switch(</a:t>
            </a:r>
            <a:r>
              <a:rPr lang="en-GB" sz="2000" dirty="0" err="1" smtClean="0"/>
              <a:t>req.method.toLowerCase</a:t>
            </a:r>
            <a:r>
              <a:rPr lang="en-GB" sz="2000" dirty="0" smtClean="0"/>
              <a:t>())</a:t>
            </a:r>
          </a:p>
          <a:p>
            <a:r>
              <a:rPr lang="en-GB" sz="2000" dirty="0"/>
              <a:t> </a:t>
            </a:r>
            <a:r>
              <a:rPr lang="en-GB" sz="2000" dirty="0" smtClean="0"/>
              <a:t> {</a:t>
            </a:r>
          </a:p>
          <a:p>
            <a:r>
              <a:rPr lang="en-GB" sz="2000" dirty="0"/>
              <a:t> </a:t>
            </a:r>
            <a:r>
              <a:rPr lang="en-GB" sz="2000" dirty="0" smtClean="0"/>
              <a:t> case ‘get’:</a:t>
            </a:r>
            <a:br>
              <a:rPr lang="en-GB" sz="2000" dirty="0" smtClean="0"/>
            </a:br>
            <a:r>
              <a:rPr lang="en-GB" sz="2000" dirty="0" smtClean="0"/>
              <a:t>       break;</a:t>
            </a:r>
          </a:p>
          <a:p>
            <a:r>
              <a:rPr lang="en-GB" sz="2000" dirty="0"/>
              <a:t> </a:t>
            </a:r>
            <a:r>
              <a:rPr lang="en-GB" sz="2000" dirty="0" smtClean="0"/>
              <a:t> case ‘post’:</a:t>
            </a:r>
          </a:p>
          <a:p>
            <a:r>
              <a:rPr lang="en-GB" sz="2000" dirty="0"/>
              <a:t> </a:t>
            </a:r>
            <a:r>
              <a:rPr lang="en-GB" sz="2000" dirty="0" smtClean="0"/>
              <a:t>      break;</a:t>
            </a:r>
          </a:p>
          <a:p>
            <a:r>
              <a:rPr lang="en-GB" sz="2000" dirty="0"/>
              <a:t> </a:t>
            </a:r>
            <a:r>
              <a:rPr lang="en-GB" sz="2000" dirty="0" smtClean="0"/>
              <a:t>…..etc., etc.</a:t>
            </a:r>
          </a:p>
          <a:p>
            <a:r>
              <a:rPr lang="en-GB" sz="2000" dirty="0"/>
              <a:t> </a:t>
            </a:r>
            <a:r>
              <a:rPr lang="en-GB" sz="2000" dirty="0" smtClean="0"/>
              <a:t> }</a:t>
            </a:r>
            <a:endParaRPr lang="en-GB" sz="2000" dirty="0"/>
          </a:p>
          <a:p>
            <a:r>
              <a:rPr lang="en-GB" sz="2000" dirty="0"/>
              <a:t>});</a:t>
            </a:r>
          </a:p>
        </p:txBody>
      </p:sp>
      <p:sp>
        <p:nvSpPr>
          <p:cNvPr id="6" name="Right Brace 5"/>
          <p:cNvSpPr/>
          <p:nvPr/>
        </p:nvSpPr>
        <p:spPr bwMode="auto">
          <a:xfrm>
            <a:off x="3907856" y="2748012"/>
            <a:ext cx="389824" cy="1525604"/>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4461308" y="3058567"/>
            <a:ext cx="1973179" cy="646331"/>
          </a:xfrm>
          <a:prstGeom prst="rect">
            <a:avLst/>
          </a:prstGeom>
          <a:noFill/>
        </p:spPr>
        <p:txBody>
          <a:bodyPr wrap="square" rtlCol="0">
            <a:spAutoFit/>
          </a:bodyPr>
          <a:lstStyle/>
          <a:p>
            <a:r>
              <a:rPr lang="en-GB" dirty="0" smtClean="0"/>
              <a:t>Handle the HTTP methods</a:t>
            </a:r>
            <a:endParaRPr lang="en-GB" dirty="0"/>
          </a:p>
        </p:txBody>
      </p:sp>
    </p:spTree>
    <p:extLst>
      <p:ext uri="{BB962C8B-B14F-4D97-AF65-F5344CB8AC3E}">
        <p14:creationId xmlns:p14="http://schemas.microsoft.com/office/powerpoint/2010/main" val="354111260"/>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Callback</a:t>
            </a:r>
            <a:endParaRPr lang="en-GB" dirty="0"/>
          </a:p>
        </p:txBody>
      </p:sp>
      <p:sp>
        <p:nvSpPr>
          <p:cNvPr id="3" name="Content Placeholder 2"/>
          <p:cNvSpPr>
            <a:spLocks noGrp="1"/>
          </p:cNvSpPr>
          <p:nvPr>
            <p:ph idx="1"/>
          </p:nvPr>
        </p:nvSpPr>
        <p:spPr>
          <a:xfrm>
            <a:off x="1047750" y="2079057"/>
            <a:ext cx="7029450" cy="2420754"/>
          </a:xfrm>
        </p:spPr>
        <p:txBody>
          <a:bodyPr/>
          <a:lstStyle/>
          <a:p>
            <a:pPr marL="0" indent="0">
              <a:buNone/>
            </a:pPr>
            <a:r>
              <a:rPr lang="en-GB" dirty="0" smtClean="0"/>
              <a:t>Your </a:t>
            </a:r>
            <a:r>
              <a:rPr lang="en-GB" dirty="0" err="1" smtClean="0"/>
              <a:t>callback</a:t>
            </a:r>
            <a:r>
              <a:rPr lang="en-GB" dirty="0" smtClean="0"/>
              <a:t> function is passed two arguments</a:t>
            </a:r>
          </a:p>
          <a:p>
            <a:r>
              <a:rPr lang="en-GB" b="1" dirty="0" smtClean="0"/>
              <a:t>request</a:t>
            </a:r>
            <a:r>
              <a:rPr lang="en-GB" dirty="0" smtClean="0"/>
              <a:t>: </a:t>
            </a:r>
            <a:r>
              <a:rPr lang="en-GB" dirty="0" smtClean="0">
                <a:solidFill>
                  <a:srgbClr val="FF0000"/>
                </a:solidFill>
              </a:rPr>
              <a:t>Request object </a:t>
            </a:r>
            <a:r>
              <a:rPr lang="en-GB" dirty="0" smtClean="0"/>
              <a:t>that represents the incoming HTTP Request data. Using this object we can read values from the URI and from the body of the HTTP request.</a:t>
            </a:r>
          </a:p>
          <a:p>
            <a:r>
              <a:rPr lang="en-GB" b="1" dirty="0" smtClean="0"/>
              <a:t>response</a:t>
            </a:r>
            <a:r>
              <a:rPr lang="en-GB" dirty="0" smtClean="0"/>
              <a:t>: </a:t>
            </a:r>
            <a:r>
              <a:rPr lang="en-GB" dirty="0" smtClean="0">
                <a:solidFill>
                  <a:srgbClr val="FF0000"/>
                </a:solidFill>
              </a:rPr>
              <a:t>Response object </a:t>
            </a:r>
            <a:r>
              <a:rPr lang="en-GB" dirty="0" smtClean="0"/>
              <a:t>that represents the outgoing HTTP Response. We can use this object to send data back to the requestor.</a:t>
            </a:r>
          </a:p>
          <a:p>
            <a:r>
              <a:rPr lang="en-GB" b="1" u="sng" dirty="0" smtClean="0"/>
              <a:t>Typically, a </a:t>
            </a:r>
            <a:r>
              <a:rPr lang="en-GB" b="1" u="sng" dirty="0" err="1" smtClean="0"/>
              <a:t>lamda</a:t>
            </a:r>
            <a:r>
              <a:rPr lang="en-GB" b="1" u="sng" dirty="0" smtClean="0"/>
              <a:t> function is used for the </a:t>
            </a:r>
            <a:r>
              <a:rPr lang="en-GB" b="1" u="sng" dirty="0" err="1" smtClean="0"/>
              <a:t>callback</a:t>
            </a:r>
            <a:endParaRPr lang="en-GB" b="1" u="sng" dirty="0"/>
          </a:p>
          <a:p>
            <a:r>
              <a:rPr lang="en-GB" u="sng" dirty="0" smtClean="0"/>
              <a:t>Hint:</a:t>
            </a:r>
            <a:r>
              <a:rPr lang="en-GB" dirty="0" smtClean="0"/>
              <a:t> if you an </a:t>
            </a:r>
            <a:r>
              <a:rPr lang="en-GB" b="1" dirty="0" smtClean="0"/>
              <a:t>await</a:t>
            </a:r>
            <a:r>
              <a:rPr lang="en-GB" dirty="0" smtClean="0"/>
              <a:t> in the </a:t>
            </a:r>
            <a:r>
              <a:rPr lang="en-GB" dirty="0" err="1" smtClean="0"/>
              <a:t>callback</a:t>
            </a:r>
            <a:r>
              <a:rPr lang="en-GB" dirty="0" smtClean="0"/>
              <a:t> you can prepend an </a:t>
            </a:r>
            <a:r>
              <a:rPr lang="en-GB" b="1" dirty="0" err="1" smtClean="0"/>
              <a:t>async</a:t>
            </a:r>
            <a:r>
              <a:rPr lang="en-GB" dirty="0"/>
              <a:t> </a:t>
            </a:r>
            <a:r>
              <a:rPr lang="en-GB" dirty="0" smtClean="0"/>
              <a:t>to the </a:t>
            </a:r>
            <a:r>
              <a:rPr lang="en-GB" dirty="0" err="1" smtClean="0"/>
              <a:t>callback</a:t>
            </a:r>
            <a:r>
              <a:rPr lang="en-GB" dirty="0" smtClean="0"/>
              <a:t> like this: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Rectangle 5"/>
          <p:cNvSpPr/>
          <p:nvPr/>
        </p:nvSpPr>
        <p:spPr>
          <a:xfrm>
            <a:off x="2555507" y="961122"/>
            <a:ext cx="3278763" cy="923330"/>
          </a:xfrm>
          <a:prstGeom prst="rect">
            <a:avLst/>
          </a:prstGeom>
          <a:solidFill>
            <a:schemeClr val="accent2">
              <a:lumMod val="20000"/>
              <a:lumOff val="80000"/>
            </a:schemeClr>
          </a:solidFill>
        </p:spPr>
        <p:txBody>
          <a:bodyPr wrap="square">
            <a:spAutoFit/>
          </a:bodyPr>
          <a:lstStyle/>
          <a:p>
            <a:r>
              <a:rPr lang="en-GB" dirty="0" smtClean="0"/>
              <a:t>function(</a:t>
            </a:r>
            <a:r>
              <a:rPr lang="en-GB" b="1" dirty="0" smtClean="0">
                <a:solidFill>
                  <a:srgbClr val="FF0000"/>
                </a:solidFill>
              </a:rPr>
              <a:t>request, response</a:t>
            </a:r>
            <a:r>
              <a:rPr lang="en-GB" dirty="0" smtClean="0"/>
              <a:t>) </a:t>
            </a:r>
          </a:p>
          <a:p>
            <a:r>
              <a:rPr lang="en-GB" dirty="0" smtClean="0"/>
              <a:t>{</a:t>
            </a:r>
            <a:r>
              <a:rPr lang="en-GB" dirty="0"/>
              <a:t/>
            </a:r>
            <a:br>
              <a:rPr lang="en-GB" dirty="0"/>
            </a:br>
            <a:r>
              <a:rPr lang="en-GB" dirty="0" smtClean="0"/>
              <a:t>}</a:t>
            </a:r>
            <a:endParaRPr lang="en-GB" dirty="0"/>
          </a:p>
        </p:txBody>
      </p:sp>
      <p:sp>
        <p:nvSpPr>
          <p:cNvPr id="7" name="TextBox 6"/>
          <p:cNvSpPr txBox="1"/>
          <p:nvPr/>
        </p:nvSpPr>
        <p:spPr>
          <a:xfrm>
            <a:off x="2082237" y="5706156"/>
            <a:ext cx="4863832" cy="707886"/>
          </a:xfrm>
          <a:prstGeom prst="rect">
            <a:avLst/>
          </a:prstGeom>
          <a:solidFill>
            <a:schemeClr val="accent2">
              <a:lumMod val="20000"/>
              <a:lumOff val="80000"/>
            </a:schemeClr>
          </a:solidFill>
        </p:spPr>
        <p:txBody>
          <a:bodyPr wrap="none" rtlCol="0">
            <a:spAutoFit/>
          </a:bodyPr>
          <a:lstStyle/>
          <a:p>
            <a:r>
              <a:rPr lang="en-GB" sz="2000" dirty="0" err="1" smtClean="0"/>
              <a:t>service.get</a:t>
            </a:r>
            <a:r>
              <a:rPr lang="en-GB" sz="2000" dirty="0" smtClean="0"/>
              <a:t>('/books', </a:t>
            </a:r>
            <a:r>
              <a:rPr lang="en-GB" sz="2000" b="1" dirty="0" err="1" smtClean="0">
                <a:solidFill>
                  <a:srgbClr val="FF0000"/>
                </a:solidFill>
              </a:rPr>
              <a:t>async</a:t>
            </a:r>
            <a:r>
              <a:rPr lang="en-GB" sz="2000" b="1" dirty="0" smtClean="0"/>
              <a:t> </a:t>
            </a:r>
            <a:r>
              <a:rPr lang="en-GB" sz="2000" dirty="0" smtClean="0"/>
              <a:t>(</a:t>
            </a:r>
            <a:r>
              <a:rPr lang="en-GB" sz="2000" dirty="0" err="1" smtClean="0"/>
              <a:t>req</a:t>
            </a:r>
            <a:r>
              <a:rPr lang="en-GB" sz="2000" dirty="0"/>
              <a:t>, res</a:t>
            </a:r>
            <a:r>
              <a:rPr lang="en-GB" sz="2000" dirty="0" smtClean="0"/>
              <a:t>) =&gt; {</a:t>
            </a:r>
            <a:br>
              <a:rPr lang="en-GB" sz="2000" dirty="0" smtClean="0"/>
            </a:br>
            <a:r>
              <a:rPr lang="en-GB" sz="2000" dirty="0" smtClean="0"/>
              <a:t>});</a:t>
            </a:r>
            <a:endParaRPr lang="en-GB" sz="2000" dirty="0"/>
          </a:p>
        </p:txBody>
      </p:sp>
      <p:sp>
        <p:nvSpPr>
          <p:cNvPr id="8" name="TextBox 7"/>
          <p:cNvSpPr txBox="1"/>
          <p:nvPr/>
        </p:nvSpPr>
        <p:spPr>
          <a:xfrm>
            <a:off x="6002097" y="1246814"/>
            <a:ext cx="2941878" cy="646331"/>
          </a:xfrm>
          <a:prstGeom prst="rect">
            <a:avLst/>
          </a:prstGeom>
          <a:noFill/>
        </p:spPr>
        <p:txBody>
          <a:bodyPr wrap="square" rtlCol="0">
            <a:spAutoFit/>
          </a:bodyPr>
          <a:lstStyle/>
          <a:p>
            <a:r>
              <a:rPr lang="en-GB" i="1" dirty="0" smtClean="0"/>
              <a:t>You choose these argument names</a:t>
            </a:r>
          </a:p>
        </p:txBody>
      </p:sp>
      <p:cxnSp>
        <p:nvCxnSpPr>
          <p:cNvPr id="10" name="Straight Arrow Connector 9"/>
          <p:cNvCxnSpPr>
            <a:stCxn id="8" idx="1"/>
          </p:cNvCxnSpPr>
          <p:nvPr/>
        </p:nvCxnSpPr>
        <p:spPr bwMode="auto">
          <a:xfrm flipH="1" flipV="1">
            <a:off x="5257800" y="1292157"/>
            <a:ext cx="744297" cy="27782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a:stCxn id="8" idx="1"/>
          </p:cNvCxnSpPr>
          <p:nvPr/>
        </p:nvCxnSpPr>
        <p:spPr bwMode="auto">
          <a:xfrm flipH="1" flipV="1">
            <a:off x="4075043" y="1353627"/>
            <a:ext cx="1927054" cy="21635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208621555"/>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1082843"/>
            <a:ext cx="7029450" cy="409074"/>
          </a:xfrm>
        </p:spPr>
        <p:txBody>
          <a:bodyPr/>
          <a:lstStyle/>
          <a:p>
            <a:r>
              <a:rPr lang="en-GB" dirty="0" smtClean="0"/>
              <a:t>Add some basic routes to the </a:t>
            </a:r>
            <a:r>
              <a:rPr lang="en-GB" b="1" dirty="0" smtClean="0"/>
              <a:t>service.js </a:t>
            </a:r>
            <a:r>
              <a:rPr lang="en-GB" dirty="0" smtClean="0"/>
              <a:t>file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71330" y="1936611"/>
            <a:ext cx="8073222" cy="4247317"/>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import express from 'express';</a:t>
            </a:r>
          </a:p>
          <a:p>
            <a:endParaRPr lang="en-GB" dirty="0">
              <a:solidFill>
                <a:schemeClr val="bg1">
                  <a:lumMod val="65000"/>
                </a:schemeClr>
              </a:solidFill>
            </a:endParaRPr>
          </a:p>
          <a:p>
            <a:r>
              <a:rPr lang="en-GB" dirty="0">
                <a:solidFill>
                  <a:schemeClr val="bg1">
                    <a:lumMod val="65000"/>
                  </a:schemeClr>
                </a:solidFill>
              </a:rPr>
              <a:t>let port: number = 1339;</a:t>
            </a:r>
          </a:p>
          <a:p>
            <a:r>
              <a:rPr lang="en-GB" dirty="0">
                <a:solidFill>
                  <a:schemeClr val="bg1">
                    <a:lumMod val="65000"/>
                  </a:schemeClr>
                </a:solidFill>
              </a:rPr>
              <a:t>let service = express</a:t>
            </a:r>
            <a:r>
              <a:rPr lang="en-GB" dirty="0" smtClean="0">
                <a:solidFill>
                  <a:schemeClr val="bg1">
                    <a:lumMod val="65000"/>
                  </a:schemeClr>
                </a:solidFill>
              </a:rPr>
              <a:t>();</a:t>
            </a:r>
          </a:p>
          <a:p>
            <a:endParaRPr lang="en-GB" dirty="0" smtClean="0"/>
          </a:p>
          <a:p>
            <a:r>
              <a:rPr lang="en-GB" dirty="0" err="1"/>
              <a:t>service.get</a:t>
            </a:r>
            <a:r>
              <a:rPr lang="en-GB" dirty="0" smtClean="0"/>
              <a:t>( '/', (</a:t>
            </a:r>
            <a:r>
              <a:rPr lang="en-GB" dirty="0" err="1"/>
              <a:t>req</a:t>
            </a:r>
            <a:r>
              <a:rPr lang="en-GB" dirty="0"/>
              <a:t>, res</a:t>
            </a:r>
            <a:r>
              <a:rPr lang="en-GB" dirty="0" smtClean="0"/>
              <a:t>) =&gt; </a:t>
            </a:r>
            <a:r>
              <a:rPr lang="en-GB" dirty="0"/>
              <a:t>{</a:t>
            </a:r>
          </a:p>
          <a:p>
            <a:r>
              <a:rPr lang="en-GB" dirty="0" smtClean="0"/>
              <a:t>      </a:t>
            </a:r>
            <a:r>
              <a:rPr lang="en-GB" dirty="0" err="1" smtClean="0"/>
              <a:t>res.send</a:t>
            </a:r>
            <a:r>
              <a:rPr lang="en-GB" dirty="0"/>
              <a:t>('Welcome!');</a:t>
            </a:r>
          </a:p>
          <a:p>
            <a:r>
              <a:rPr lang="en-GB" dirty="0" smtClean="0"/>
              <a:t>} );</a:t>
            </a:r>
            <a:endParaRPr lang="en-GB" dirty="0"/>
          </a:p>
          <a:p>
            <a:endParaRPr lang="en-GB" dirty="0"/>
          </a:p>
          <a:p>
            <a:r>
              <a:rPr lang="en-GB" dirty="0" err="1"/>
              <a:t>service.get</a:t>
            </a:r>
            <a:r>
              <a:rPr lang="en-GB" dirty="0" smtClean="0"/>
              <a:t>( '/</a:t>
            </a:r>
            <a:r>
              <a:rPr lang="en-GB" dirty="0"/>
              <a:t>hi', </a:t>
            </a:r>
            <a:r>
              <a:rPr lang="en-GB" dirty="0" smtClean="0"/>
              <a:t>(</a:t>
            </a:r>
            <a:r>
              <a:rPr lang="en-GB" dirty="0" err="1"/>
              <a:t>req</a:t>
            </a:r>
            <a:r>
              <a:rPr lang="en-GB" dirty="0"/>
              <a:t>, res) </a:t>
            </a:r>
            <a:r>
              <a:rPr lang="en-GB" dirty="0" smtClean="0"/>
              <a:t>=&gt; {</a:t>
            </a:r>
            <a:endParaRPr lang="en-GB" dirty="0"/>
          </a:p>
          <a:p>
            <a:r>
              <a:rPr lang="en-GB" dirty="0" smtClean="0"/>
              <a:t>      </a:t>
            </a:r>
            <a:r>
              <a:rPr lang="en-GB" dirty="0" err="1" smtClean="0"/>
              <a:t>res.send</a:t>
            </a:r>
            <a:r>
              <a:rPr lang="en-GB" dirty="0"/>
              <a:t>('Hello!');</a:t>
            </a:r>
          </a:p>
          <a:p>
            <a:r>
              <a:rPr lang="en-GB" dirty="0" smtClean="0"/>
              <a:t>} );</a:t>
            </a:r>
            <a:r>
              <a:rPr lang="en-GB" dirty="0"/>
              <a:t>	</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ectangle 5"/>
          <p:cNvSpPr/>
          <p:nvPr/>
        </p:nvSpPr>
        <p:spPr bwMode="auto">
          <a:xfrm>
            <a:off x="5919537" y="2112745"/>
            <a:ext cx="2680636" cy="1084222"/>
          </a:xfrm>
          <a:prstGeom prst="rect">
            <a:avLst/>
          </a:prstGeom>
          <a:solidFill>
            <a:schemeClr val="bg1"/>
          </a:solid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lang="en-GB" dirty="0" smtClean="0"/>
              <a:t>http://localhost:1339</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http://localhost:1339/hi</a:t>
            </a:r>
          </a:p>
        </p:txBody>
      </p:sp>
      <p:sp>
        <p:nvSpPr>
          <p:cNvPr id="7" name="TextBox 6"/>
          <p:cNvSpPr txBox="1"/>
          <p:nvPr/>
        </p:nvSpPr>
        <p:spPr>
          <a:xfrm>
            <a:off x="6269255" y="4560020"/>
            <a:ext cx="1981199" cy="369332"/>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node service.js</a:t>
            </a:r>
            <a:endParaRPr lang="en-GB" dirty="0">
              <a:solidFill>
                <a:srgbClr val="FF0000"/>
              </a:solidFill>
            </a:endParaRPr>
          </a:p>
        </p:txBody>
      </p:sp>
    </p:spTree>
    <p:extLst>
      <p:ext uri="{BB962C8B-B14F-4D97-AF65-F5344CB8AC3E}">
        <p14:creationId xmlns:p14="http://schemas.microsoft.com/office/powerpoint/2010/main" val="1773490106"/>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Route Parameters</a:t>
            </a:r>
            <a:endParaRPr lang="en-GB" dirty="0"/>
          </a:p>
        </p:txBody>
      </p:sp>
      <p:sp>
        <p:nvSpPr>
          <p:cNvPr id="3" name="Content Placeholder 2"/>
          <p:cNvSpPr>
            <a:spLocks noGrp="1"/>
          </p:cNvSpPr>
          <p:nvPr>
            <p:ph idx="1"/>
          </p:nvPr>
        </p:nvSpPr>
        <p:spPr>
          <a:xfrm>
            <a:off x="1047750" y="1150219"/>
            <a:ext cx="7029450" cy="5387106"/>
          </a:xfrm>
        </p:spPr>
        <p:txBody>
          <a:bodyPr/>
          <a:lstStyle/>
          <a:p>
            <a:r>
              <a:rPr lang="en-GB" dirty="0" smtClean="0"/>
              <a:t>We can extract parameters from the URI (path) using a colon (:) and a name that represents the value being extracted (aka named parameters)</a:t>
            </a:r>
          </a:p>
          <a:p>
            <a:r>
              <a:rPr lang="en-GB" dirty="0" smtClean="0"/>
              <a:t>For example, to find a book by a specific name we might use a URI that looks like this “/</a:t>
            </a:r>
            <a:r>
              <a:rPr lang="en-GB" dirty="0" err="1" smtClean="0"/>
              <a:t>findbook</a:t>
            </a:r>
            <a:r>
              <a:rPr lang="en-GB" dirty="0" smtClean="0"/>
              <a:t>/</a:t>
            </a:r>
            <a:r>
              <a:rPr lang="en-GB" dirty="0" smtClean="0">
                <a:solidFill>
                  <a:schemeClr val="accent5">
                    <a:lumMod val="25000"/>
                  </a:schemeClr>
                </a:solidFill>
              </a:rPr>
              <a:t>Unix Programming</a:t>
            </a:r>
            <a:r>
              <a:rPr lang="en-GB" dirty="0" smtClean="0"/>
              <a:t>”</a:t>
            </a:r>
          </a:p>
          <a:p>
            <a:r>
              <a:rPr lang="en-GB" dirty="0" smtClean="0"/>
              <a:t>We break this URI down into the route </a:t>
            </a:r>
            <a:r>
              <a:rPr lang="en-GB" b="1" dirty="0" smtClean="0"/>
              <a:t>path</a:t>
            </a:r>
            <a:r>
              <a:rPr lang="en-GB" dirty="0" smtClean="0"/>
              <a:t> </a:t>
            </a:r>
            <a:r>
              <a:rPr lang="en-GB" b="1" dirty="0" smtClean="0"/>
              <a:t>and the route parameter(s)</a:t>
            </a:r>
            <a:r>
              <a:rPr lang="en-GB" dirty="0" smtClean="0"/>
              <a:t> (i.e. book title) that we want to extract e.g. say we name this value the “title”.</a:t>
            </a:r>
          </a:p>
          <a:p>
            <a:endParaRPr lang="en-GB" dirty="0"/>
          </a:p>
          <a:p>
            <a:endParaRPr lang="en-GB" dirty="0" smtClean="0"/>
          </a:p>
          <a:p>
            <a:endParaRPr lang="en-GB" dirty="0"/>
          </a:p>
          <a:p>
            <a:r>
              <a:rPr lang="en-GB" dirty="0" smtClean="0"/>
              <a:t>We can get the named parameter from the request object using </a:t>
            </a:r>
            <a:r>
              <a:rPr lang="en-GB" b="1" i="1" dirty="0" err="1" smtClean="0"/>
              <a:t>params</a:t>
            </a:r>
            <a:r>
              <a:rPr lang="en-GB" dirty="0" smtClean="0"/>
              <a:t> array e.g. to read the above “title” value: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014859" y="4286429"/>
            <a:ext cx="4923143" cy="769441"/>
          </a:xfrm>
          <a:prstGeom prst="rect">
            <a:avLst/>
          </a:prstGeom>
          <a:solidFill>
            <a:schemeClr val="accent2">
              <a:lumMod val="20000"/>
              <a:lumOff val="80000"/>
            </a:schemeClr>
          </a:solidFill>
        </p:spPr>
        <p:txBody>
          <a:bodyPr wrap="none" rtlCol="0">
            <a:spAutoFit/>
          </a:bodyPr>
          <a:lstStyle/>
          <a:p>
            <a:r>
              <a:rPr lang="en-GB" sz="2000" dirty="0" err="1" smtClean="0"/>
              <a:t>service.get</a:t>
            </a:r>
            <a:r>
              <a:rPr lang="en-GB" sz="2000" dirty="0" smtClean="0"/>
              <a:t>('/</a:t>
            </a:r>
            <a:r>
              <a:rPr lang="en-GB" sz="2000" dirty="0" err="1" smtClean="0"/>
              <a:t>findbook</a:t>
            </a:r>
            <a:r>
              <a:rPr lang="en-GB" sz="2000" dirty="0" smtClean="0"/>
              <a:t>/</a:t>
            </a:r>
            <a:r>
              <a:rPr lang="en-GB" sz="2400" b="1" dirty="0" smtClean="0">
                <a:solidFill>
                  <a:srgbClr val="FF0000"/>
                </a:solidFill>
              </a:rPr>
              <a:t>:</a:t>
            </a:r>
            <a:r>
              <a:rPr lang="en-GB" sz="2000" dirty="0" smtClean="0">
                <a:solidFill>
                  <a:srgbClr val="FF0000"/>
                </a:solidFill>
              </a:rPr>
              <a:t>title</a:t>
            </a:r>
            <a:r>
              <a:rPr lang="en-GB" sz="2000" dirty="0" smtClean="0"/>
              <a:t>', (</a:t>
            </a:r>
            <a:r>
              <a:rPr lang="en-GB" sz="2000" dirty="0" err="1" smtClean="0"/>
              <a:t>req</a:t>
            </a:r>
            <a:r>
              <a:rPr lang="en-GB" sz="2000" dirty="0"/>
              <a:t>, res</a:t>
            </a:r>
            <a:r>
              <a:rPr lang="en-GB" sz="2000" dirty="0" smtClean="0"/>
              <a:t>) =&gt; {</a:t>
            </a:r>
            <a:br>
              <a:rPr lang="en-GB" sz="2000" dirty="0" smtClean="0"/>
            </a:br>
            <a:r>
              <a:rPr lang="en-GB" sz="2000" dirty="0" smtClean="0"/>
              <a:t>});</a:t>
            </a:r>
            <a:endParaRPr lang="en-GB" sz="2000" dirty="0"/>
          </a:p>
        </p:txBody>
      </p:sp>
      <p:sp>
        <p:nvSpPr>
          <p:cNvPr id="6" name="TextBox 5"/>
          <p:cNvSpPr txBox="1"/>
          <p:nvPr/>
        </p:nvSpPr>
        <p:spPr>
          <a:xfrm>
            <a:off x="3113772" y="6006165"/>
            <a:ext cx="1774845" cy="369332"/>
          </a:xfrm>
          <a:prstGeom prst="rect">
            <a:avLst/>
          </a:prstGeom>
          <a:solidFill>
            <a:schemeClr val="accent2">
              <a:lumMod val="20000"/>
              <a:lumOff val="80000"/>
            </a:schemeClr>
          </a:solidFill>
        </p:spPr>
        <p:txBody>
          <a:bodyPr wrap="none" rtlCol="0">
            <a:spAutoFit/>
          </a:bodyPr>
          <a:lstStyle/>
          <a:p>
            <a:r>
              <a:rPr lang="en-GB" dirty="0" err="1" smtClean="0"/>
              <a:t>req.params.title</a:t>
            </a:r>
            <a:endParaRPr lang="en-GB" dirty="0"/>
          </a:p>
        </p:txBody>
      </p:sp>
      <p:sp>
        <p:nvSpPr>
          <p:cNvPr id="7" name="TextBox 6"/>
          <p:cNvSpPr txBox="1"/>
          <p:nvPr/>
        </p:nvSpPr>
        <p:spPr>
          <a:xfrm>
            <a:off x="5441675" y="5913832"/>
            <a:ext cx="3657600" cy="923330"/>
          </a:xfrm>
          <a:prstGeom prst="rect">
            <a:avLst/>
          </a:prstGeom>
          <a:solidFill>
            <a:schemeClr val="bg1"/>
          </a:solidFill>
        </p:spPr>
        <p:txBody>
          <a:bodyPr wrap="square" rtlCol="0">
            <a:spAutoFit/>
          </a:bodyPr>
          <a:lstStyle/>
          <a:p>
            <a:r>
              <a:rPr lang="en-GB" dirty="0" smtClean="0"/>
              <a:t>Remember: the first argument is always the Request object, </a:t>
            </a:r>
            <a:r>
              <a:rPr lang="en-GB" b="1" dirty="0" smtClean="0"/>
              <a:t>and I chose the name “</a:t>
            </a:r>
            <a:r>
              <a:rPr lang="en-GB" b="1" dirty="0" err="1" smtClean="0"/>
              <a:t>req</a:t>
            </a:r>
            <a:r>
              <a:rPr lang="en-GB" b="1" dirty="0" smtClean="0"/>
              <a:t>”</a:t>
            </a:r>
            <a:endParaRPr lang="en-GB" b="1" dirty="0"/>
          </a:p>
        </p:txBody>
      </p:sp>
    </p:spTree>
    <p:extLst>
      <p:ext uri="{BB962C8B-B14F-4D97-AF65-F5344CB8AC3E}">
        <p14:creationId xmlns:p14="http://schemas.microsoft.com/office/powerpoint/2010/main" val="1529688891"/>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1155032"/>
            <a:ext cx="7029450" cy="697831"/>
          </a:xfrm>
        </p:spPr>
        <p:txBody>
          <a:bodyPr/>
          <a:lstStyle/>
          <a:p>
            <a:r>
              <a:rPr lang="en-GB" dirty="0"/>
              <a:t>Add </a:t>
            </a:r>
            <a:r>
              <a:rPr lang="en-GB" dirty="0" smtClean="0"/>
              <a:t>a route with a route parameter “name” </a:t>
            </a:r>
            <a:r>
              <a:rPr lang="en-GB" dirty="0"/>
              <a:t>to the </a:t>
            </a:r>
            <a:r>
              <a:rPr lang="en-GB" b="1" dirty="0" smtClean="0"/>
              <a:t>service.js </a:t>
            </a:r>
            <a:r>
              <a:rPr lang="en-GB" dirty="0"/>
              <a:t>file</a:t>
            </a:r>
          </a:p>
          <a:p>
            <a:endParaRPr lang="en-GB" dirty="0"/>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671330" y="1936611"/>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endParaRPr lang="en-GB" dirty="0"/>
          </a:p>
          <a:p>
            <a:endParaRPr lang="en-GB" dirty="0">
              <a:solidFill>
                <a:schemeClr val="bg1">
                  <a:lumMod val="65000"/>
                </a:schemeClr>
              </a:solidFill>
            </a:endParaRPr>
          </a:p>
          <a:p>
            <a:r>
              <a:rPr lang="en-GB" dirty="0" err="1">
                <a:solidFill>
                  <a:schemeClr val="bg1">
                    <a:lumMod val="65000"/>
                  </a:schemeClr>
                </a:solidFill>
              </a:rPr>
              <a:t>service.get</a:t>
            </a:r>
            <a:r>
              <a:rPr lang="en-GB" dirty="0" smtClean="0">
                <a:solidFill>
                  <a:schemeClr val="bg1">
                    <a:lumMod val="65000"/>
                  </a:schemeClr>
                </a:solidFill>
              </a:rPr>
              <a:t>( '/</a:t>
            </a:r>
            <a:r>
              <a:rPr lang="en-GB" dirty="0">
                <a:solidFill>
                  <a:schemeClr val="bg1">
                    <a:lumMod val="65000"/>
                  </a:schemeClr>
                </a:solidFill>
              </a:rPr>
              <a:t>hi', function (</a:t>
            </a:r>
            <a:r>
              <a:rPr lang="en-GB" dirty="0" err="1">
                <a:solidFill>
                  <a:schemeClr val="bg1">
                    <a:lumMod val="65000"/>
                  </a:schemeClr>
                </a:solidFill>
              </a:rPr>
              <a:t>req</a:t>
            </a:r>
            <a:r>
              <a:rPr lang="en-GB" dirty="0">
                <a:solidFill>
                  <a:schemeClr val="bg1">
                    <a:lumMod val="65000"/>
                  </a:schemeClr>
                </a:solidFill>
              </a:rPr>
              <a:t>, res) {</a:t>
            </a:r>
          </a:p>
          <a:p>
            <a:r>
              <a:rPr lang="en-GB" dirty="0" smtClean="0">
                <a:solidFill>
                  <a:schemeClr val="bg1">
                    <a:lumMod val="65000"/>
                  </a:schemeClr>
                </a:solidFill>
              </a:rPr>
              <a:t>      </a:t>
            </a:r>
            <a:r>
              <a:rPr lang="en-GB" dirty="0" err="1" smtClean="0">
                <a:solidFill>
                  <a:schemeClr val="bg1">
                    <a:lumMod val="65000"/>
                  </a:schemeClr>
                </a:solidFill>
              </a:rPr>
              <a:t>res.send</a:t>
            </a:r>
            <a:r>
              <a:rPr lang="en-GB" dirty="0">
                <a:solidFill>
                  <a:schemeClr val="bg1">
                    <a:lumMod val="65000"/>
                  </a:schemeClr>
                </a:solidFill>
              </a:rPr>
              <a:t>('Hello!');</a:t>
            </a:r>
          </a:p>
          <a:p>
            <a:r>
              <a:rPr lang="en-GB" dirty="0" smtClean="0">
                <a:solidFill>
                  <a:schemeClr val="bg1">
                    <a:lumMod val="65000"/>
                  </a:schemeClr>
                </a:solidFill>
              </a:rPr>
              <a:t>} );</a:t>
            </a:r>
            <a:r>
              <a:rPr lang="en-GB" dirty="0"/>
              <a:t>	</a:t>
            </a:r>
          </a:p>
          <a:p>
            <a:endParaRPr lang="en-GB" dirty="0" smtClean="0"/>
          </a:p>
          <a:p>
            <a:r>
              <a:rPr lang="en-GB" dirty="0" err="1"/>
              <a:t>service.get</a:t>
            </a:r>
            <a:r>
              <a:rPr lang="en-GB" dirty="0"/>
              <a:t>('/hello/</a:t>
            </a:r>
            <a:r>
              <a:rPr lang="en-GB" dirty="0">
                <a:solidFill>
                  <a:srgbClr val="FF0000"/>
                </a:solidFill>
              </a:rPr>
              <a:t>:name</a:t>
            </a:r>
            <a:r>
              <a:rPr lang="en-GB" dirty="0"/>
              <a:t>', </a:t>
            </a:r>
            <a:r>
              <a:rPr lang="en-GB" dirty="0" smtClean="0"/>
              <a:t>(</a:t>
            </a:r>
            <a:r>
              <a:rPr lang="en-GB" dirty="0" err="1"/>
              <a:t>req</a:t>
            </a:r>
            <a:r>
              <a:rPr lang="en-GB" dirty="0"/>
              <a:t>, res</a:t>
            </a:r>
            <a:r>
              <a:rPr lang="en-GB" dirty="0" smtClean="0"/>
              <a:t>) =&gt; </a:t>
            </a:r>
            <a:r>
              <a:rPr lang="en-GB" dirty="0"/>
              <a:t>{</a:t>
            </a:r>
          </a:p>
          <a:p>
            <a:r>
              <a:rPr lang="en-GB" dirty="0"/>
              <a:t>    </a:t>
            </a:r>
            <a:r>
              <a:rPr lang="en-GB" dirty="0" err="1"/>
              <a:t>res.send</a:t>
            </a:r>
            <a:r>
              <a:rPr lang="en-GB" dirty="0" smtClean="0"/>
              <a:t>(` Hello </a:t>
            </a:r>
            <a:r>
              <a:rPr lang="en-GB" dirty="0"/>
              <a:t>${</a:t>
            </a:r>
            <a:r>
              <a:rPr lang="en-GB" dirty="0">
                <a:solidFill>
                  <a:srgbClr val="FF0000"/>
                </a:solidFill>
              </a:rPr>
              <a:t>req.params.name</a:t>
            </a:r>
            <a:r>
              <a:rPr lang="en-GB" dirty="0" smtClean="0"/>
              <a:t>}` );</a:t>
            </a:r>
            <a:endParaRPr lang="en-GB" dirty="0"/>
          </a:p>
          <a:p>
            <a:r>
              <a:rPr lang="en-GB" dirty="0" smtClean="0"/>
              <a:t>});</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ectangle 5"/>
          <p:cNvSpPr/>
          <p:nvPr/>
        </p:nvSpPr>
        <p:spPr bwMode="auto">
          <a:xfrm>
            <a:off x="5283423" y="2069786"/>
            <a:ext cx="3340603" cy="683394"/>
          </a:xfrm>
          <a:prstGeom prst="rect">
            <a:avLst/>
          </a:prstGeom>
          <a:solidFill>
            <a:schemeClr val="bg1"/>
          </a:solid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http://localhost:1339/hello/fred</a:t>
            </a:r>
          </a:p>
        </p:txBody>
      </p:sp>
      <p:sp>
        <p:nvSpPr>
          <p:cNvPr id="7" name="TextBox 6"/>
          <p:cNvSpPr txBox="1"/>
          <p:nvPr/>
        </p:nvSpPr>
        <p:spPr>
          <a:xfrm>
            <a:off x="814353" y="5430997"/>
            <a:ext cx="7350039" cy="1200329"/>
          </a:xfrm>
          <a:prstGeom prst="rect">
            <a:avLst/>
          </a:prstGeom>
          <a:noFill/>
          <a:ln w="12700">
            <a:solidFill>
              <a:schemeClr val="tx1"/>
            </a:solidFill>
          </a:ln>
        </p:spPr>
        <p:txBody>
          <a:bodyPr wrap="square" rtlCol="0">
            <a:spAutoFit/>
          </a:bodyPr>
          <a:lstStyle/>
          <a:p>
            <a:r>
              <a:rPr lang="en-GB" dirty="0" smtClean="0"/>
              <a:t>Hint: I am using a </a:t>
            </a:r>
            <a:r>
              <a:rPr lang="en-GB" b="1" dirty="0" smtClean="0">
                <a:solidFill>
                  <a:srgbClr val="FF0000"/>
                </a:solidFill>
              </a:rPr>
              <a:t>JavaScript template </a:t>
            </a:r>
            <a:r>
              <a:rPr lang="en-GB" dirty="0" smtClean="0"/>
              <a:t>string here to create the message string, which injects a variable value identified by ${   }.</a:t>
            </a:r>
          </a:p>
          <a:p>
            <a:r>
              <a:rPr lang="en-GB" dirty="0" smtClean="0"/>
              <a:t>	         </a:t>
            </a:r>
          </a:p>
          <a:p>
            <a:r>
              <a:rPr lang="en-GB" dirty="0" smtClean="0"/>
              <a:t> </a:t>
            </a:r>
            <a:endParaRPr lang="en-GB" dirty="0"/>
          </a:p>
        </p:txBody>
      </p:sp>
      <p:grpSp>
        <p:nvGrpSpPr>
          <p:cNvPr id="11" name="Group 10"/>
          <p:cNvGrpSpPr/>
          <p:nvPr/>
        </p:nvGrpSpPr>
        <p:grpSpPr>
          <a:xfrm>
            <a:off x="2390361" y="5995354"/>
            <a:ext cx="3025187" cy="1164791"/>
            <a:chOff x="6957392" y="5890994"/>
            <a:chExt cx="3025187" cy="1164791"/>
          </a:xfrm>
        </p:grpSpPr>
        <p:sp>
          <p:nvSpPr>
            <p:cNvPr id="8" name="TextBox 7"/>
            <p:cNvSpPr txBox="1"/>
            <p:nvPr/>
          </p:nvSpPr>
          <p:spPr>
            <a:xfrm>
              <a:off x="7771745" y="5947789"/>
              <a:ext cx="466794" cy="1107996"/>
            </a:xfrm>
            <a:prstGeom prst="rect">
              <a:avLst/>
            </a:prstGeom>
            <a:noFill/>
          </p:spPr>
          <p:txBody>
            <a:bodyPr wrap="none" rtlCol="0">
              <a:spAutoFit/>
            </a:bodyPr>
            <a:lstStyle/>
            <a:p>
              <a:r>
                <a:rPr lang="en-GB" sz="6600" dirty="0" smtClean="0"/>
                <a:t>`</a:t>
              </a:r>
              <a:endParaRPr lang="en-GB" sz="6600" dirty="0"/>
            </a:p>
          </p:txBody>
        </p:sp>
        <p:sp>
          <p:nvSpPr>
            <p:cNvPr id="9" name="TextBox 8"/>
            <p:cNvSpPr txBox="1"/>
            <p:nvPr/>
          </p:nvSpPr>
          <p:spPr>
            <a:xfrm>
              <a:off x="6957392" y="5890994"/>
              <a:ext cx="3025187" cy="923330"/>
            </a:xfrm>
            <a:prstGeom prst="rect">
              <a:avLst/>
            </a:prstGeom>
            <a:noFill/>
          </p:spPr>
          <p:txBody>
            <a:bodyPr wrap="none" rtlCol="0">
              <a:spAutoFit/>
            </a:bodyPr>
            <a:lstStyle/>
            <a:p>
              <a:r>
                <a:rPr lang="en-GB" dirty="0" smtClean="0"/>
                <a:t>let name = “Fred”;</a:t>
              </a:r>
            </a:p>
            <a:p>
              <a:r>
                <a:rPr lang="en-GB" dirty="0" smtClean="0"/>
                <a:t>let text =   Hello ${ name }  ;</a:t>
              </a:r>
              <a:endParaRPr lang="en-GB" dirty="0"/>
            </a:p>
            <a:p>
              <a:endParaRPr lang="en-GB" dirty="0"/>
            </a:p>
          </p:txBody>
        </p:sp>
        <p:sp>
          <p:nvSpPr>
            <p:cNvPr id="10" name="TextBox 9"/>
            <p:cNvSpPr txBox="1"/>
            <p:nvPr/>
          </p:nvSpPr>
          <p:spPr>
            <a:xfrm>
              <a:off x="9479619" y="5947789"/>
              <a:ext cx="466794" cy="1107996"/>
            </a:xfrm>
            <a:prstGeom prst="rect">
              <a:avLst/>
            </a:prstGeom>
            <a:noFill/>
          </p:spPr>
          <p:txBody>
            <a:bodyPr wrap="none" rtlCol="0">
              <a:spAutoFit/>
            </a:bodyPr>
            <a:lstStyle/>
            <a:p>
              <a:r>
                <a:rPr lang="en-GB" sz="6600" dirty="0" smtClean="0"/>
                <a:t>`</a:t>
              </a:r>
              <a:endParaRPr lang="en-GB" sz="6600" dirty="0"/>
            </a:p>
          </p:txBody>
        </p:sp>
      </p:grpSp>
      <p:sp>
        <p:nvSpPr>
          <p:cNvPr id="12" name="TextBox 11"/>
          <p:cNvSpPr txBox="1"/>
          <p:nvPr/>
        </p:nvSpPr>
        <p:spPr>
          <a:xfrm>
            <a:off x="1821518" y="3644771"/>
            <a:ext cx="466794" cy="1107996"/>
          </a:xfrm>
          <a:prstGeom prst="rect">
            <a:avLst/>
          </a:prstGeom>
          <a:noFill/>
        </p:spPr>
        <p:txBody>
          <a:bodyPr wrap="none" rtlCol="0">
            <a:spAutoFit/>
          </a:bodyPr>
          <a:lstStyle/>
          <a:p>
            <a:r>
              <a:rPr lang="en-GB" sz="6600" dirty="0" smtClean="0">
                <a:solidFill>
                  <a:srgbClr val="FF0000"/>
                </a:solidFill>
              </a:rPr>
              <a:t>`</a:t>
            </a:r>
            <a:endParaRPr lang="en-GB" sz="6600" dirty="0">
              <a:solidFill>
                <a:srgbClr val="FF0000"/>
              </a:solidFill>
            </a:endParaRPr>
          </a:p>
        </p:txBody>
      </p:sp>
      <p:sp>
        <p:nvSpPr>
          <p:cNvPr id="13" name="TextBox 12"/>
          <p:cNvSpPr txBox="1"/>
          <p:nvPr/>
        </p:nvSpPr>
        <p:spPr>
          <a:xfrm>
            <a:off x="4562475" y="3644771"/>
            <a:ext cx="466794" cy="1107996"/>
          </a:xfrm>
          <a:prstGeom prst="rect">
            <a:avLst/>
          </a:prstGeom>
          <a:noFill/>
        </p:spPr>
        <p:txBody>
          <a:bodyPr wrap="none" rtlCol="0">
            <a:spAutoFit/>
          </a:bodyPr>
          <a:lstStyle/>
          <a:p>
            <a:r>
              <a:rPr lang="en-GB" sz="6600" dirty="0" smtClean="0">
                <a:solidFill>
                  <a:srgbClr val="FF0000"/>
                </a:solidFill>
              </a:rPr>
              <a:t>`</a:t>
            </a:r>
            <a:endParaRPr lang="en-GB" sz="6600" dirty="0">
              <a:solidFill>
                <a:srgbClr val="FF0000"/>
              </a:solidFill>
            </a:endParaRPr>
          </a:p>
        </p:txBody>
      </p:sp>
      <p:sp>
        <p:nvSpPr>
          <p:cNvPr id="15" name="TextBox 14"/>
          <p:cNvSpPr txBox="1"/>
          <p:nvPr/>
        </p:nvSpPr>
        <p:spPr>
          <a:xfrm>
            <a:off x="6408625" y="3019004"/>
            <a:ext cx="1167948" cy="369332"/>
          </a:xfrm>
          <a:prstGeom prst="rect">
            <a:avLst/>
          </a:prstGeom>
          <a:noFill/>
        </p:spPr>
        <p:txBody>
          <a:bodyPr wrap="none" rtlCol="0">
            <a:spAutoFit/>
          </a:bodyPr>
          <a:lstStyle/>
          <a:p>
            <a:r>
              <a:rPr lang="en-GB" b="1" dirty="0" smtClean="0"/>
              <a:t>Tilde key</a:t>
            </a:r>
            <a:endParaRPr lang="en-GB" b="1" dirty="0"/>
          </a:p>
        </p:txBody>
      </p:sp>
      <p:cxnSp>
        <p:nvCxnSpPr>
          <p:cNvPr id="17" name="Elbow Connector 16"/>
          <p:cNvCxnSpPr/>
          <p:nvPr/>
        </p:nvCxnSpPr>
        <p:spPr bwMode="auto">
          <a:xfrm rot="10800000">
            <a:off x="4818833" y="4145654"/>
            <a:ext cx="1589793" cy="190734"/>
          </a:xfrm>
          <a:prstGeom prst="bentConnector3">
            <a:avLst>
              <a:gd name="adj1" fmla="val 98695"/>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6" name="Picture 15"/>
          <p:cNvPicPr>
            <a:picLocks noChangeAspect="1"/>
          </p:cNvPicPr>
          <p:nvPr/>
        </p:nvPicPr>
        <p:blipFill>
          <a:blip r:embed="rId2"/>
          <a:stretch>
            <a:fillRect/>
          </a:stretch>
        </p:blipFill>
        <p:spPr>
          <a:xfrm>
            <a:off x="6498935" y="3345318"/>
            <a:ext cx="2046647" cy="1364431"/>
          </a:xfrm>
          <a:prstGeom prst="rect">
            <a:avLst/>
          </a:prstGeom>
        </p:spPr>
      </p:pic>
      <p:pic>
        <p:nvPicPr>
          <p:cNvPr id="18" name="Picture 17"/>
          <p:cNvPicPr>
            <a:picLocks noChangeAspect="1"/>
          </p:cNvPicPr>
          <p:nvPr/>
        </p:nvPicPr>
        <p:blipFill>
          <a:blip r:embed="rId3"/>
          <a:stretch>
            <a:fillRect/>
          </a:stretch>
        </p:blipFill>
        <p:spPr>
          <a:xfrm>
            <a:off x="7576573" y="3761597"/>
            <a:ext cx="889483" cy="874343"/>
          </a:xfrm>
          <a:prstGeom prst="rect">
            <a:avLst/>
          </a:prstGeom>
        </p:spPr>
      </p:pic>
      <p:cxnSp>
        <p:nvCxnSpPr>
          <p:cNvPr id="20" name="Straight Connector 19"/>
          <p:cNvCxnSpPr>
            <a:endCxn id="18" idx="0"/>
          </p:cNvCxnSpPr>
          <p:nvPr/>
        </p:nvCxnSpPr>
        <p:spPr bwMode="auto">
          <a:xfrm>
            <a:off x="6782267" y="3644771"/>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Connector 21"/>
          <p:cNvCxnSpPr/>
          <p:nvPr/>
        </p:nvCxnSpPr>
        <p:spPr bwMode="auto">
          <a:xfrm>
            <a:off x="6782267" y="3922120"/>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272755616"/>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76470"/>
          </a:xfrm>
        </p:spPr>
        <p:txBody>
          <a:bodyPr/>
          <a:lstStyle/>
          <a:p>
            <a:r>
              <a:rPr lang="en-GB" dirty="0" smtClean="0"/>
              <a:t>Response Object</a:t>
            </a:r>
            <a:endParaRPr lang="en-GB" dirty="0"/>
          </a:p>
        </p:txBody>
      </p:sp>
      <p:sp>
        <p:nvSpPr>
          <p:cNvPr id="3" name="Content Placeholder 2"/>
          <p:cNvSpPr>
            <a:spLocks noGrp="1"/>
          </p:cNvSpPr>
          <p:nvPr>
            <p:ph idx="1"/>
          </p:nvPr>
        </p:nvSpPr>
        <p:spPr>
          <a:xfrm>
            <a:off x="257176" y="576470"/>
            <a:ext cx="6864212" cy="5065035"/>
          </a:xfrm>
        </p:spPr>
        <p:txBody>
          <a:bodyPr/>
          <a:lstStyle/>
          <a:p>
            <a:r>
              <a:rPr lang="en-GB" dirty="0" smtClean="0"/>
              <a:t>Each </a:t>
            </a:r>
            <a:r>
              <a:rPr lang="en-GB" dirty="0" err="1" smtClean="0"/>
              <a:t>callback</a:t>
            </a:r>
            <a:r>
              <a:rPr lang="en-GB" dirty="0" smtClean="0"/>
              <a:t> is passed a Response object that can be used to return HTML Headers, HTML, JSON data, etc. to the sender of the HTTP Request</a:t>
            </a:r>
          </a:p>
          <a:p>
            <a:r>
              <a:rPr lang="en-GB" dirty="0" smtClean="0"/>
              <a:t>Before returning from the </a:t>
            </a:r>
            <a:r>
              <a:rPr lang="en-GB" dirty="0" err="1" smtClean="0"/>
              <a:t>callback</a:t>
            </a:r>
            <a:r>
              <a:rPr lang="en-GB" dirty="0" smtClean="0"/>
              <a:t> don’t forget to “send the HTTP Response.</a:t>
            </a:r>
            <a:br>
              <a:rPr lang="en-GB" dirty="0" smtClean="0"/>
            </a:br>
            <a:r>
              <a:rPr lang="en-GB" dirty="0" smtClean="0"/>
              <a:t>Some ways to send a response are:</a:t>
            </a:r>
          </a:p>
          <a:p>
            <a:pPr lvl="1"/>
            <a:r>
              <a:rPr lang="en-GB" dirty="0" smtClean="0"/>
              <a:t>Return standard HTML, JSON, </a:t>
            </a:r>
            <a:r>
              <a:rPr lang="en-GB" dirty="0" err="1" smtClean="0"/>
              <a:t>etc</a:t>
            </a:r>
            <a:r>
              <a:rPr lang="en-GB" dirty="0" smtClean="0"/>
              <a:t> </a:t>
            </a:r>
            <a:r>
              <a:rPr lang="en-GB" u="sng" dirty="0" smtClean="0"/>
              <a:t>and send the response</a:t>
            </a:r>
          </a:p>
          <a:p>
            <a:pPr lvl="1"/>
            <a:endParaRPr lang="en-GB" dirty="0"/>
          </a:p>
          <a:p>
            <a:pPr lvl="1"/>
            <a:endParaRPr lang="en-GB" dirty="0" smtClean="0"/>
          </a:p>
          <a:p>
            <a:pPr lvl="1"/>
            <a:r>
              <a:rPr lang="en-GB" dirty="0" smtClean="0"/>
              <a:t>For extra formatting of JSON </a:t>
            </a:r>
            <a:r>
              <a:rPr lang="en-GB" u="sng" dirty="0" smtClean="0"/>
              <a:t>and send the response</a:t>
            </a:r>
            <a:endParaRPr lang="en-GB" dirty="0"/>
          </a:p>
          <a:p>
            <a:pPr lvl="1"/>
            <a:endParaRPr lang="en-GB" dirty="0" smtClean="0"/>
          </a:p>
          <a:p>
            <a:pPr lvl="1"/>
            <a:endParaRPr lang="en-GB" dirty="0" smtClean="0"/>
          </a:p>
          <a:p>
            <a:pPr lvl="1"/>
            <a:endParaRPr lang="en-GB" dirty="0" smtClean="0"/>
          </a:p>
          <a:p>
            <a:pPr lvl="1"/>
            <a:endParaRPr lang="en-GB" dirty="0"/>
          </a:p>
          <a:p>
            <a:pPr lvl="1"/>
            <a:r>
              <a:rPr lang="en-GB" dirty="0" smtClean="0"/>
              <a:t>Don’t return any data, just </a:t>
            </a:r>
            <a:r>
              <a:rPr lang="en-GB" u="sng" dirty="0" smtClean="0"/>
              <a:t>send the response </a:t>
            </a:r>
            <a:r>
              <a:rPr lang="en-GB" dirty="0" smtClean="0"/>
              <a:t>(you will probably set some headers)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887203" y="5735472"/>
            <a:ext cx="2630848" cy="707886"/>
          </a:xfrm>
          <a:prstGeom prst="rect">
            <a:avLst/>
          </a:prstGeom>
          <a:solidFill>
            <a:schemeClr val="accent2">
              <a:lumMod val="20000"/>
              <a:lumOff val="80000"/>
            </a:schemeClr>
          </a:solidFill>
        </p:spPr>
        <p:txBody>
          <a:bodyPr wrap="none" rtlCol="0">
            <a:spAutoFit/>
          </a:bodyPr>
          <a:lstStyle/>
          <a:p>
            <a:r>
              <a:rPr lang="en-GB" sz="2000" dirty="0" err="1" smtClean="0"/>
              <a:t>res.</a:t>
            </a:r>
            <a:r>
              <a:rPr lang="en-GB" sz="2000" dirty="0" err="1" smtClean="0">
                <a:solidFill>
                  <a:srgbClr val="FF0000"/>
                </a:solidFill>
              </a:rPr>
              <a:t>end</a:t>
            </a:r>
            <a:r>
              <a:rPr lang="en-GB" sz="2000" dirty="0" smtClean="0"/>
              <a:t>();</a:t>
            </a:r>
          </a:p>
          <a:p>
            <a:r>
              <a:rPr lang="en-GB" sz="2000" dirty="0" err="1"/>
              <a:t>res.status</a:t>
            </a:r>
            <a:r>
              <a:rPr lang="en-GB" sz="2000" dirty="0"/>
              <a:t>(404).</a:t>
            </a:r>
            <a:r>
              <a:rPr lang="en-GB" sz="2000" dirty="0">
                <a:solidFill>
                  <a:srgbClr val="FF0000"/>
                </a:solidFill>
              </a:rPr>
              <a:t>end</a:t>
            </a:r>
            <a:r>
              <a:rPr lang="en-GB" sz="2000" dirty="0" smtClean="0"/>
              <a:t>();</a:t>
            </a:r>
            <a:endParaRPr lang="en-GB" sz="2000" dirty="0"/>
          </a:p>
        </p:txBody>
      </p:sp>
      <p:sp>
        <p:nvSpPr>
          <p:cNvPr id="6" name="TextBox 5"/>
          <p:cNvSpPr txBox="1"/>
          <p:nvPr/>
        </p:nvSpPr>
        <p:spPr>
          <a:xfrm>
            <a:off x="1887203" y="2956732"/>
            <a:ext cx="3390672" cy="400110"/>
          </a:xfrm>
          <a:prstGeom prst="rect">
            <a:avLst/>
          </a:prstGeom>
          <a:solidFill>
            <a:schemeClr val="accent2">
              <a:lumMod val="20000"/>
              <a:lumOff val="80000"/>
            </a:schemeClr>
          </a:solidFill>
        </p:spPr>
        <p:txBody>
          <a:bodyPr wrap="none" rtlCol="0">
            <a:spAutoFit/>
          </a:bodyPr>
          <a:lstStyle/>
          <a:p>
            <a:r>
              <a:rPr lang="en-GB" sz="2000" dirty="0" err="1" smtClean="0"/>
              <a:t>res.</a:t>
            </a:r>
            <a:r>
              <a:rPr lang="en-GB" sz="2000" dirty="0" err="1" smtClean="0">
                <a:solidFill>
                  <a:srgbClr val="FF0000"/>
                </a:solidFill>
              </a:rPr>
              <a:t>send</a:t>
            </a:r>
            <a:r>
              <a:rPr lang="en-GB" sz="2000" dirty="0" smtClean="0"/>
              <a:t>(‘Hello world&lt;/</a:t>
            </a:r>
            <a:r>
              <a:rPr lang="en-GB" sz="2000" dirty="0" err="1" smtClean="0"/>
              <a:t>br</a:t>
            </a:r>
            <a:r>
              <a:rPr lang="en-GB" sz="2000" dirty="0" smtClean="0"/>
              <a:t>&gt;’);</a:t>
            </a:r>
          </a:p>
        </p:txBody>
      </p:sp>
      <p:sp>
        <p:nvSpPr>
          <p:cNvPr id="7" name="TextBox 6"/>
          <p:cNvSpPr txBox="1"/>
          <p:nvPr/>
        </p:nvSpPr>
        <p:spPr>
          <a:xfrm>
            <a:off x="1887203" y="3929091"/>
            <a:ext cx="4876656" cy="1015663"/>
          </a:xfrm>
          <a:prstGeom prst="rect">
            <a:avLst/>
          </a:prstGeom>
          <a:solidFill>
            <a:schemeClr val="accent2">
              <a:lumMod val="20000"/>
              <a:lumOff val="80000"/>
            </a:schemeClr>
          </a:solidFill>
        </p:spPr>
        <p:txBody>
          <a:bodyPr wrap="none" rtlCol="0">
            <a:spAutoFit/>
          </a:bodyPr>
          <a:lstStyle/>
          <a:p>
            <a:r>
              <a:rPr lang="en-GB" sz="2000" dirty="0" err="1"/>
              <a:t>res.</a:t>
            </a:r>
            <a:r>
              <a:rPr lang="en-GB" sz="2000" dirty="0" err="1">
                <a:solidFill>
                  <a:srgbClr val="FF0000"/>
                </a:solidFill>
              </a:rPr>
              <a:t>json</a:t>
            </a:r>
            <a:r>
              <a:rPr lang="en-GB" sz="2000" dirty="0"/>
              <a:t>(null)</a:t>
            </a:r>
          </a:p>
          <a:p>
            <a:r>
              <a:rPr lang="en-GB" sz="2000" dirty="0" err="1"/>
              <a:t>res.</a:t>
            </a:r>
            <a:r>
              <a:rPr lang="en-GB" sz="2000" dirty="0" err="1">
                <a:solidFill>
                  <a:srgbClr val="FF0000"/>
                </a:solidFill>
              </a:rPr>
              <a:t>json</a:t>
            </a:r>
            <a:r>
              <a:rPr lang="en-GB" sz="2000" dirty="0" smtClean="0"/>
              <a:t>( </a:t>
            </a:r>
            <a:r>
              <a:rPr lang="en-GB" sz="2000" dirty="0" smtClean="0">
                <a:solidFill>
                  <a:srgbClr val="0070C0"/>
                </a:solidFill>
              </a:rPr>
              <a:t>{ </a:t>
            </a:r>
            <a:r>
              <a:rPr lang="en-GB" sz="2000" dirty="0">
                <a:solidFill>
                  <a:srgbClr val="0070C0"/>
                </a:solidFill>
              </a:rPr>
              <a:t>user: '</a:t>
            </a:r>
            <a:r>
              <a:rPr lang="en-GB" sz="2000" dirty="0" err="1">
                <a:solidFill>
                  <a:srgbClr val="0070C0"/>
                </a:solidFill>
              </a:rPr>
              <a:t>tobi</a:t>
            </a:r>
            <a:r>
              <a:rPr lang="en-GB" sz="2000" dirty="0">
                <a:solidFill>
                  <a:srgbClr val="0070C0"/>
                </a:solidFill>
              </a:rPr>
              <a:t>' </a:t>
            </a:r>
            <a:r>
              <a:rPr lang="en-GB" sz="2000" dirty="0" smtClean="0">
                <a:solidFill>
                  <a:srgbClr val="0070C0"/>
                </a:solidFill>
              </a:rPr>
              <a:t>} </a:t>
            </a:r>
            <a:r>
              <a:rPr lang="en-GB" sz="2000" dirty="0" smtClean="0"/>
              <a:t>)</a:t>
            </a:r>
            <a:endParaRPr lang="en-GB" sz="2000" dirty="0"/>
          </a:p>
          <a:p>
            <a:r>
              <a:rPr lang="en-GB" sz="2000" dirty="0" err="1"/>
              <a:t>res.status</a:t>
            </a:r>
            <a:r>
              <a:rPr lang="en-GB" sz="2000" dirty="0"/>
              <a:t>(500).</a:t>
            </a:r>
            <a:r>
              <a:rPr lang="en-GB" sz="2000" dirty="0" err="1">
                <a:solidFill>
                  <a:srgbClr val="FF0000"/>
                </a:solidFill>
              </a:rPr>
              <a:t>json</a:t>
            </a:r>
            <a:r>
              <a:rPr lang="en-GB" sz="2000" dirty="0" smtClean="0"/>
              <a:t>( </a:t>
            </a:r>
            <a:r>
              <a:rPr lang="en-GB" sz="2000" dirty="0" smtClean="0">
                <a:solidFill>
                  <a:srgbClr val="0070C0"/>
                </a:solidFill>
              </a:rPr>
              <a:t>{ </a:t>
            </a:r>
            <a:r>
              <a:rPr lang="en-GB" sz="2000" dirty="0">
                <a:solidFill>
                  <a:srgbClr val="0070C0"/>
                </a:solidFill>
              </a:rPr>
              <a:t>error: 'message' </a:t>
            </a:r>
            <a:r>
              <a:rPr lang="en-GB" sz="2000" dirty="0" smtClean="0">
                <a:solidFill>
                  <a:srgbClr val="0070C0"/>
                </a:solidFill>
              </a:rPr>
              <a:t>} </a:t>
            </a:r>
            <a:r>
              <a:rPr lang="en-GB" sz="2000" dirty="0" smtClean="0"/>
              <a:t>)</a:t>
            </a:r>
          </a:p>
        </p:txBody>
      </p:sp>
      <p:sp>
        <p:nvSpPr>
          <p:cNvPr id="8" name="TextBox 7"/>
          <p:cNvSpPr txBox="1"/>
          <p:nvPr/>
        </p:nvSpPr>
        <p:spPr>
          <a:xfrm>
            <a:off x="5492782" y="5760513"/>
            <a:ext cx="3337870" cy="646331"/>
          </a:xfrm>
          <a:prstGeom prst="rect">
            <a:avLst/>
          </a:prstGeom>
          <a:noFill/>
        </p:spPr>
        <p:txBody>
          <a:bodyPr wrap="square" rtlCol="0">
            <a:spAutoFit/>
          </a:bodyPr>
          <a:lstStyle/>
          <a:p>
            <a:r>
              <a:rPr lang="en-GB" dirty="0" smtClean="0"/>
              <a:t>Actually, you can also put data in the end() call if you wish</a:t>
            </a:r>
            <a:endParaRPr lang="en-GB" dirty="0"/>
          </a:p>
        </p:txBody>
      </p:sp>
      <p:cxnSp>
        <p:nvCxnSpPr>
          <p:cNvPr id="10" name="Straight Arrow Connector 9"/>
          <p:cNvCxnSpPr/>
          <p:nvPr/>
        </p:nvCxnSpPr>
        <p:spPr bwMode="auto">
          <a:xfrm flipH="1">
            <a:off x="3252323" y="5922955"/>
            <a:ext cx="2240459" cy="48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6956563" y="2909492"/>
            <a:ext cx="2032552" cy="2308324"/>
          </a:xfrm>
          <a:prstGeom prst="rect">
            <a:avLst/>
          </a:prstGeom>
          <a:noFill/>
          <a:ln w="15875">
            <a:solidFill>
              <a:schemeClr val="tx1"/>
            </a:solidFill>
          </a:ln>
        </p:spPr>
        <p:txBody>
          <a:bodyPr wrap="square" rtlCol="0">
            <a:spAutoFit/>
          </a:bodyPr>
          <a:lstStyle/>
          <a:p>
            <a:r>
              <a:rPr lang="en-GB" dirty="0" smtClean="0"/>
              <a:t>send() will workout the content type automatically e.g. if you give it an object it is converted to JSON</a:t>
            </a:r>
            <a:endParaRPr lang="en-GB" dirty="0"/>
          </a:p>
        </p:txBody>
      </p:sp>
      <p:sp>
        <p:nvSpPr>
          <p:cNvPr id="11" name="Right Arrow 10"/>
          <p:cNvSpPr/>
          <p:nvPr/>
        </p:nvSpPr>
        <p:spPr bwMode="auto">
          <a:xfrm>
            <a:off x="5772501" y="2956732"/>
            <a:ext cx="1144402" cy="400110"/>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393855240"/>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 </a:t>
            </a:r>
            <a:r>
              <a:rPr lang="en-GB" dirty="0" smtClean="0"/>
              <a:t>Headers</a:t>
            </a:r>
            <a:endParaRPr lang="en-GB" dirty="0"/>
          </a:p>
        </p:txBody>
      </p:sp>
      <p:sp>
        <p:nvSpPr>
          <p:cNvPr id="3" name="Content Placeholder 2"/>
          <p:cNvSpPr>
            <a:spLocks noGrp="1"/>
          </p:cNvSpPr>
          <p:nvPr>
            <p:ph idx="1"/>
          </p:nvPr>
        </p:nvSpPr>
        <p:spPr>
          <a:xfrm>
            <a:off x="1047750" y="1237948"/>
            <a:ext cx="7029450" cy="4114800"/>
          </a:xfrm>
        </p:spPr>
        <p:txBody>
          <a:bodyPr/>
          <a:lstStyle/>
          <a:p>
            <a:r>
              <a:rPr lang="en-GB" dirty="0" smtClean="0"/>
              <a:t>You can add new or modify existing HTTP Headers</a:t>
            </a:r>
          </a:p>
          <a:p>
            <a:pPr lvl="1"/>
            <a:r>
              <a:rPr lang="en-GB" dirty="0" smtClean="0"/>
              <a:t>Add a new header ‘Warning’</a:t>
            </a:r>
          </a:p>
          <a:p>
            <a:pPr lvl="1"/>
            <a:endParaRPr lang="en-GB" dirty="0"/>
          </a:p>
          <a:p>
            <a:pPr lvl="1"/>
            <a:endParaRPr lang="en-GB" dirty="0" smtClean="0"/>
          </a:p>
          <a:p>
            <a:pPr lvl="1"/>
            <a:r>
              <a:rPr lang="en-GB" dirty="0" smtClean="0"/>
              <a:t>Change the value of an existing header ‘Content-Type’</a:t>
            </a:r>
          </a:p>
          <a:p>
            <a:pPr lvl="1"/>
            <a:endParaRPr lang="en-GB" dirty="0"/>
          </a:p>
          <a:p>
            <a:pPr lvl="1"/>
            <a:endParaRPr lang="en-GB" dirty="0" smtClean="0"/>
          </a:p>
          <a:p>
            <a:pPr lvl="1"/>
            <a:r>
              <a:rPr lang="en-GB" dirty="0"/>
              <a:t>Set </a:t>
            </a:r>
            <a:r>
              <a:rPr lang="en-GB" dirty="0" smtClean="0"/>
              <a:t>the </a:t>
            </a:r>
            <a:r>
              <a:rPr lang="en-GB" b="1" dirty="0"/>
              <a:t>HTTP status </a:t>
            </a:r>
            <a:r>
              <a:rPr lang="en-GB" dirty="0"/>
              <a:t>for the </a:t>
            </a:r>
            <a:r>
              <a:rPr lang="en-GB" dirty="0" smtClean="0"/>
              <a:t>response, </a:t>
            </a:r>
            <a:r>
              <a:rPr lang="en-GB" dirty="0" smtClean="0">
                <a:solidFill>
                  <a:schemeClr val="accent5">
                    <a:lumMod val="25000"/>
                  </a:schemeClr>
                </a:solidFill>
              </a:rPr>
              <a:t>200 is the default</a:t>
            </a:r>
            <a:endParaRPr lang="en-GB" dirty="0">
              <a:solidFill>
                <a:schemeClr val="accent5">
                  <a:lumMod val="25000"/>
                </a:schemeClr>
              </a:solidFill>
            </a:endParaRP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781324" y="1991414"/>
            <a:ext cx="6088654" cy="400110"/>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append</a:t>
            </a:r>
            <a:r>
              <a:rPr lang="en-GB" sz="2000" dirty="0"/>
              <a:t>('Warning', '199 Miscellaneous warning</a:t>
            </a:r>
            <a:r>
              <a:rPr lang="en-GB" sz="2000" dirty="0" smtClean="0"/>
              <a:t>');</a:t>
            </a:r>
          </a:p>
        </p:txBody>
      </p:sp>
      <p:sp>
        <p:nvSpPr>
          <p:cNvPr id="8" name="TextBox 7"/>
          <p:cNvSpPr txBox="1"/>
          <p:nvPr/>
        </p:nvSpPr>
        <p:spPr>
          <a:xfrm>
            <a:off x="1781324" y="3004805"/>
            <a:ext cx="4097853" cy="400110"/>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set</a:t>
            </a:r>
            <a:r>
              <a:rPr lang="en-GB" sz="2000" dirty="0"/>
              <a:t>('Content-Type', 'text/plain</a:t>
            </a:r>
            <a:r>
              <a:rPr lang="en-GB" sz="2000" dirty="0" smtClean="0"/>
              <a:t>');</a:t>
            </a:r>
          </a:p>
        </p:txBody>
      </p:sp>
      <p:sp>
        <p:nvSpPr>
          <p:cNvPr id="10" name="TextBox 9"/>
          <p:cNvSpPr txBox="1"/>
          <p:nvPr/>
        </p:nvSpPr>
        <p:spPr>
          <a:xfrm>
            <a:off x="1781324" y="3978721"/>
            <a:ext cx="6755375" cy="707886"/>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status</a:t>
            </a:r>
            <a:r>
              <a:rPr lang="en-GB" sz="2000" dirty="0"/>
              <a:t>(403).end</a:t>
            </a:r>
            <a:r>
              <a:rPr lang="en-GB" sz="2000" dirty="0" smtClean="0"/>
              <a:t>();	</a:t>
            </a:r>
            <a:r>
              <a:rPr lang="en-GB" sz="2000" dirty="0" smtClean="0">
                <a:solidFill>
                  <a:srgbClr val="FF0000"/>
                </a:solidFill>
                <a:sym typeface="Wingdings" panose="05000000000000000000" pitchFamily="2" charset="2"/>
              </a:rPr>
              <a:t> </a:t>
            </a:r>
            <a:r>
              <a:rPr lang="en-GB" sz="2000" i="1" dirty="0" smtClean="0">
                <a:solidFill>
                  <a:srgbClr val="FF0000"/>
                </a:solidFill>
                <a:sym typeface="Wingdings" panose="05000000000000000000" pitchFamily="2" charset="2"/>
              </a:rPr>
              <a:t>Notice status() is chainable</a:t>
            </a:r>
          </a:p>
          <a:p>
            <a:r>
              <a:rPr lang="en-GB" sz="2000" i="1" dirty="0">
                <a:solidFill>
                  <a:srgbClr val="FF0000"/>
                </a:solidFill>
                <a:sym typeface="Wingdings" panose="05000000000000000000" pitchFamily="2" charset="2"/>
              </a:rPr>
              <a:t>	</a:t>
            </a:r>
            <a:r>
              <a:rPr lang="en-GB" sz="2000" i="1" dirty="0" smtClean="0">
                <a:solidFill>
                  <a:srgbClr val="FF0000"/>
                </a:solidFill>
                <a:sym typeface="Wingdings" panose="05000000000000000000" pitchFamily="2" charset="2"/>
              </a:rPr>
              <a:t>		so we can call end() on the return</a:t>
            </a:r>
            <a:endParaRPr lang="en-GB" sz="2000" i="1" dirty="0" smtClean="0">
              <a:solidFill>
                <a:srgbClr val="FF0000"/>
              </a:solidFill>
            </a:endParaRPr>
          </a:p>
        </p:txBody>
      </p:sp>
      <p:sp>
        <p:nvSpPr>
          <p:cNvPr id="12" name="TextBox 11"/>
          <p:cNvSpPr txBox="1"/>
          <p:nvPr/>
        </p:nvSpPr>
        <p:spPr>
          <a:xfrm>
            <a:off x="495701" y="5659655"/>
            <a:ext cx="3234827" cy="923330"/>
          </a:xfrm>
          <a:prstGeom prst="rect">
            <a:avLst/>
          </a:prstGeom>
          <a:noFill/>
        </p:spPr>
        <p:txBody>
          <a:bodyPr wrap="square" rtlCol="0">
            <a:spAutoFit/>
          </a:bodyPr>
          <a:lstStyle/>
          <a:p>
            <a:r>
              <a:rPr lang="en-GB" dirty="0" smtClean="0"/>
              <a:t>Note: You can also set the Content-Type using the </a:t>
            </a:r>
            <a:r>
              <a:rPr lang="en-GB" b="1" dirty="0" smtClean="0"/>
              <a:t>type()</a:t>
            </a:r>
            <a:r>
              <a:rPr lang="en-GB" dirty="0" smtClean="0"/>
              <a:t> method</a:t>
            </a:r>
            <a:endParaRPr lang="en-GB" dirty="0"/>
          </a:p>
        </p:txBody>
      </p:sp>
      <p:sp>
        <p:nvSpPr>
          <p:cNvPr id="13" name="TextBox 12"/>
          <p:cNvSpPr txBox="1"/>
          <p:nvPr/>
        </p:nvSpPr>
        <p:spPr>
          <a:xfrm>
            <a:off x="4369869" y="5333742"/>
            <a:ext cx="4738798" cy="1477328"/>
          </a:xfrm>
          <a:prstGeom prst="rect">
            <a:avLst/>
          </a:prstGeom>
          <a:solidFill>
            <a:schemeClr val="accent6">
              <a:lumMod val="20000"/>
              <a:lumOff val="80000"/>
            </a:schemeClr>
          </a:solidFill>
        </p:spPr>
        <p:txBody>
          <a:bodyPr wrap="none" rtlCol="0">
            <a:spAutoFit/>
          </a:bodyPr>
          <a:lstStyle/>
          <a:p>
            <a:r>
              <a:rPr lang="en-GB" dirty="0" err="1"/>
              <a:t>res.type</a:t>
            </a:r>
            <a:r>
              <a:rPr lang="en-GB" dirty="0"/>
              <a:t>(</a:t>
            </a:r>
            <a:r>
              <a:rPr lang="en-GB" dirty="0" smtClean="0"/>
              <a:t>'html</a:t>
            </a:r>
            <a:r>
              <a:rPr lang="en-GB" dirty="0"/>
              <a:t>');  </a:t>
            </a:r>
            <a:r>
              <a:rPr lang="en-GB" dirty="0">
                <a:solidFill>
                  <a:schemeClr val="accent5">
                    <a:lumMod val="25000"/>
                  </a:schemeClr>
                </a:solidFill>
              </a:rPr>
              <a:t>// =&gt; 'text/html'</a:t>
            </a:r>
          </a:p>
          <a:p>
            <a:r>
              <a:rPr lang="en-GB" dirty="0" err="1"/>
              <a:t>res.type</a:t>
            </a:r>
            <a:r>
              <a:rPr lang="en-GB" dirty="0" smtClean="0"/>
              <a:t>(‘txt');      </a:t>
            </a:r>
            <a:r>
              <a:rPr lang="en-GB" dirty="0">
                <a:solidFill>
                  <a:schemeClr val="accent5">
                    <a:lumMod val="25000"/>
                  </a:schemeClr>
                </a:solidFill>
              </a:rPr>
              <a:t>// =&gt; </a:t>
            </a:r>
            <a:r>
              <a:rPr lang="en-GB" dirty="0" smtClean="0">
                <a:solidFill>
                  <a:schemeClr val="accent5">
                    <a:lumMod val="25000"/>
                  </a:schemeClr>
                </a:solidFill>
              </a:rPr>
              <a:t>'text/plain'</a:t>
            </a:r>
            <a:endParaRPr lang="en-GB" dirty="0">
              <a:solidFill>
                <a:schemeClr val="accent5">
                  <a:lumMod val="25000"/>
                </a:schemeClr>
              </a:solidFill>
            </a:endParaRPr>
          </a:p>
          <a:p>
            <a:r>
              <a:rPr lang="en-GB" dirty="0" err="1" smtClean="0"/>
              <a:t>res.type</a:t>
            </a:r>
            <a:r>
              <a:rPr lang="en-GB" dirty="0" smtClean="0"/>
              <a:t>(‘</a:t>
            </a:r>
            <a:r>
              <a:rPr lang="en-GB" dirty="0" err="1" smtClean="0"/>
              <a:t>js</a:t>
            </a:r>
            <a:r>
              <a:rPr lang="en-GB" dirty="0" smtClean="0"/>
              <a:t>');       </a:t>
            </a:r>
            <a:r>
              <a:rPr lang="en-GB" dirty="0" smtClean="0">
                <a:solidFill>
                  <a:schemeClr val="accent5">
                    <a:lumMod val="25000"/>
                  </a:schemeClr>
                </a:solidFill>
              </a:rPr>
              <a:t>// </a:t>
            </a:r>
            <a:r>
              <a:rPr lang="en-GB" dirty="0">
                <a:solidFill>
                  <a:schemeClr val="accent5">
                    <a:lumMod val="25000"/>
                  </a:schemeClr>
                </a:solidFill>
              </a:rPr>
              <a:t>=&gt; </a:t>
            </a:r>
            <a:r>
              <a:rPr lang="en-GB" dirty="0" smtClean="0">
                <a:solidFill>
                  <a:schemeClr val="accent5">
                    <a:lumMod val="25000"/>
                  </a:schemeClr>
                </a:solidFill>
              </a:rPr>
              <a:t>'application/</a:t>
            </a:r>
            <a:r>
              <a:rPr lang="en-GB" dirty="0" err="1" smtClean="0">
                <a:solidFill>
                  <a:schemeClr val="accent5">
                    <a:lumMod val="25000"/>
                  </a:schemeClr>
                </a:solidFill>
              </a:rPr>
              <a:t>javascript</a:t>
            </a:r>
            <a:r>
              <a:rPr lang="en-GB" dirty="0" smtClean="0">
                <a:solidFill>
                  <a:schemeClr val="accent5">
                    <a:lumMod val="25000"/>
                  </a:schemeClr>
                </a:solidFill>
              </a:rPr>
              <a:t>'</a:t>
            </a:r>
            <a:endParaRPr lang="en-GB" dirty="0">
              <a:solidFill>
                <a:schemeClr val="accent5">
                  <a:lumMod val="25000"/>
                </a:schemeClr>
              </a:solidFill>
            </a:endParaRPr>
          </a:p>
          <a:p>
            <a:r>
              <a:rPr lang="en-GB" dirty="0" err="1" smtClean="0"/>
              <a:t>res.type</a:t>
            </a:r>
            <a:r>
              <a:rPr lang="en-GB" dirty="0"/>
              <a:t>('</a:t>
            </a:r>
            <a:r>
              <a:rPr lang="en-GB" dirty="0" err="1"/>
              <a:t>json</a:t>
            </a:r>
            <a:r>
              <a:rPr lang="en-GB" dirty="0" smtClean="0"/>
              <a:t>');   </a:t>
            </a:r>
            <a:r>
              <a:rPr lang="en-GB" dirty="0" smtClean="0">
                <a:solidFill>
                  <a:schemeClr val="accent5">
                    <a:lumMod val="25000"/>
                  </a:schemeClr>
                </a:solidFill>
              </a:rPr>
              <a:t>// </a:t>
            </a:r>
            <a:r>
              <a:rPr lang="en-GB" dirty="0">
                <a:solidFill>
                  <a:schemeClr val="accent5">
                    <a:lumMod val="25000"/>
                  </a:schemeClr>
                </a:solidFill>
              </a:rPr>
              <a:t>=&gt; 'application/</a:t>
            </a:r>
            <a:r>
              <a:rPr lang="en-GB" dirty="0" err="1">
                <a:solidFill>
                  <a:schemeClr val="accent5">
                    <a:lumMod val="25000"/>
                  </a:schemeClr>
                </a:solidFill>
              </a:rPr>
              <a:t>json</a:t>
            </a:r>
            <a:r>
              <a:rPr lang="en-GB" dirty="0">
                <a:solidFill>
                  <a:schemeClr val="accent5">
                    <a:lumMod val="25000"/>
                  </a:schemeClr>
                </a:solidFill>
              </a:rPr>
              <a:t>'</a:t>
            </a:r>
          </a:p>
          <a:p>
            <a:r>
              <a:rPr lang="en-GB" dirty="0" err="1" smtClean="0"/>
              <a:t>res.type</a:t>
            </a:r>
            <a:r>
              <a:rPr lang="en-GB" dirty="0"/>
              <a:t>('</a:t>
            </a:r>
            <a:r>
              <a:rPr lang="en-GB" dirty="0" err="1"/>
              <a:t>png</a:t>
            </a:r>
            <a:r>
              <a:rPr lang="en-GB" dirty="0" smtClean="0"/>
              <a:t>');    </a:t>
            </a:r>
            <a:r>
              <a:rPr lang="en-GB" dirty="0" smtClean="0">
                <a:solidFill>
                  <a:schemeClr val="accent5">
                    <a:lumMod val="25000"/>
                  </a:schemeClr>
                </a:solidFill>
              </a:rPr>
              <a:t>// </a:t>
            </a:r>
            <a:r>
              <a:rPr lang="en-GB" dirty="0">
                <a:solidFill>
                  <a:schemeClr val="accent5">
                    <a:lumMod val="25000"/>
                  </a:schemeClr>
                </a:solidFill>
              </a:rPr>
              <a:t>=&gt; 'image/</a:t>
            </a:r>
            <a:r>
              <a:rPr lang="en-GB" dirty="0" err="1">
                <a:solidFill>
                  <a:schemeClr val="accent5">
                    <a:lumMod val="25000"/>
                  </a:schemeClr>
                </a:solidFill>
              </a:rPr>
              <a:t>png</a:t>
            </a:r>
            <a:r>
              <a:rPr lang="en-GB" dirty="0">
                <a:solidFill>
                  <a:schemeClr val="accent5">
                    <a:lumMod val="25000"/>
                  </a:schemeClr>
                </a:solidFill>
              </a:rPr>
              <a:t>'</a:t>
            </a:r>
          </a:p>
        </p:txBody>
      </p:sp>
      <p:cxnSp>
        <p:nvCxnSpPr>
          <p:cNvPr id="17" name="Elbow Connector 16"/>
          <p:cNvCxnSpPr>
            <a:stCxn id="8" idx="1"/>
            <a:endCxn id="12" idx="1"/>
          </p:cNvCxnSpPr>
          <p:nvPr/>
        </p:nvCxnSpPr>
        <p:spPr bwMode="auto">
          <a:xfrm rot="10800000" flipV="1">
            <a:off x="495702" y="3204860"/>
            <a:ext cx="1285623" cy="2916460"/>
          </a:xfrm>
          <a:prstGeom prst="bentConnector3">
            <a:avLst>
              <a:gd name="adj1" fmla="val 11778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001007156"/>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a:t>
            </a:r>
            <a:endParaRPr lang="en-GB" dirty="0"/>
          </a:p>
        </p:txBody>
      </p:sp>
      <p:sp>
        <p:nvSpPr>
          <p:cNvPr id="3" name="Content Placeholder 2"/>
          <p:cNvSpPr>
            <a:spLocks noGrp="1"/>
          </p:cNvSpPr>
          <p:nvPr>
            <p:ph idx="1"/>
          </p:nvPr>
        </p:nvSpPr>
        <p:spPr>
          <a:xfrm>
            <a:off x="1047750" y="1434165"/>
            <a:ext cx="7029450" cy="1386038"/>
          </a:xfrm>
        </p:spPr>
        <p:txBody>
          <a:bodyPr/>
          <a:lstStyle/>
          <a:p>
            <a:r>
              <a:rPr lang="en-GB" b="1" dirty="0" smtClean="0"/>
              <a:t>IF</a:t>
            </a:r>
            <a:r>
              <a:rPr lang="en-GB" dirty="0" smtClean="0"/>
              <a:t> your </a:t>
            </a:r>
            <a:r>
              <a:rPr lang="en-GB" dirty="0" err="1" smtClean="0"/>
              <a:t>callback</a:t>
            </a:r>
            <a:r>
              <a:rPr lang="en-GB" dirty="0" smtClean="0"/>
              <a:t> function </a:t>
            </a:r>
            <a:r>
              <a:rPr lang="en-GB" b="1" dirty="0"/>
              <a:t>does not end</a:t>
            </a:r>
            <a:r>
              <a:rPr lang="en-GB" dirty="0"/>
              <a:t> the request-response </a:t>
            </a:r>
            <a:r>
              <a:rPr lang="en-GB" dirty="0" smtClean="0"/>
              <a:t>cycle by calling </a:t>
            </a:r>
            <a:r>
              <a:rPr lang="en-GB" dirty="0" err="1" smtClean="0"/>
              <a:t>response.end</a:t>
            </a:r>
            <a:r>
              <a:rPr lang="en-GB" dirty="0" smtClean="0"/>
              <a:t>()/send()/</a:t>
            </a:r>
            <a:r>
              <a:rPr lang="en-GB" dirty="0" err="1" smtClean="0"/>
              <a:t>json</a:t>
            </a:r>
            <a:r>
              <a:rPr lang="en-GB" dirty="0" smtClean="0"/>
              <a:t>()</a:t>
            </a:r>
          </a:p>
          <a:p>
            <a:pPr lvl="1"/>
            <a:r>
              <a:rPr lang="en-GB" b="1" dirty="0" smtClean="0"/>
              <a:t>It MUST </a:t>
            </a:r>
            <a:r>
              <a:rPr lang="en-GB" b="1" dirty="0"/>
              <a:t>call next() </a:t>
            </a:r>
            <a:r>
              <a:rPr lang="en-GB" dirty="0"/>
              <a:t>to pass control to the next middleware function. Otherwise, the request will be left hanging</a:t>
            </a:r>
            <a:r>
              <a:rPr lang="en-GB" dirty="0" smtClean="0"/>
              <a:t>.</a:t>
            </a:r>
          </a:p>
          <a:p>
            <a:r>
              <a:rPr lang="en-GB" dirty="0" smtClean="0"/>
              <a:t>Otherwise, just ignore this argument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6" name="Picture 5"/>
          <p:cNvPicPr>
            <a:picLocks noChangeAspect="1"/>
          </p:cNvPicPr>
          <p:nvPr/>
        </p:nvPicPr>
        <p:blipFill>
          <a:blip r:embed="rId2"/>
          <a:stretch>
            <a:fillRect/>
          </a:stretch>
        </p:blipFill>
        <p:spPr>
          <a:xfrm>
            <a:off x="108657" y="3289599"/>
            <a:ext cx="8983836" cy="2898476"/>
          </a:xfrm>
          <a:prstGeom prst="rect">
            <a:avLst/>
          </a:prstGeom>
        </p:spPr>
      </p:pic>
      <p:sp>
        <p:nvSpPr>
          <p:cNvPr id="7" name="Oval 6"/>
          <p:cNvSpPr/>
          <p:nvPr/>
        </p:nvSpPr>
        <p:spPr bwMode="auto">
          <a:xfrm>
            <a:off x="2800952" y="4562375"/>
            <a:ext cx="808522" cy="380198"/>
          </a:xfrm>
          <a:prstGeom prst="ellipse">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264871552"/>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702644"/>
            <a:ext cx="7029450" cy="5136181"/>
          </a:xfrm>
        </p:spPr>
        <p:txBody>
          <a:bodyPr/>
          <a:lstStyle/>
          <a:p>
            <a:r>
              <a:rPr lang="en-GB" dirty="0"/>
              <a:t>Add a route </a:t>
            </a:r>
            <a:r>
              <a:rPr lang="en-GB" dirty="0" smtClean="0"/>
              <a:t>to </a:t>
            </a:r>
            <a:r>
              <a:rPr lang="en-GB" dirty="0"/>
              <a:t>the </a:t>
            </a:r>
            <a:r>
              <a:rPr lang="en-GB" b="1" dirty="0" smtClean="0"/>
              <a:t>service.js </a:t>
            </a:r>
            <a:r>
              <a:rPr lang="en-GB" dirty="0" smtClean="0"/>
              <a:t>file which simply returns an error status 403</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To see this error you will have to use your browser web development tools</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76143" y="1476776"/>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endParaRPr lang="en-GB" dirty="0"/>
          </a:p>
          <a:p>
            <a:endParaRPr lang="en-GB" dirty="0" smtClean="0"/>
          </a:p>
          <a:p>
            <a:r>
              <a:rPr lang="en-GB" dirty="0" err="1">
                <a:solidFill>
                  <a:schemeClr val="bg1">
                    <a:lumMod val="65000"/>
                  </a:schemeClr>
                </a:solidFill>
              </a:rPr>
              <a:t>service.get</a:t>
            </a:r>
            <a:r>
              <a:rPr lang="en-GB" dirty="0">
                <a:solidFill>
                  <a:schemeClr val="bg1">
                    <a:lumMod val="65000"/>
                  </a:schemeClr>
                </a:solidFill>
              </a:rPr>
              <a:t>('/hello/:name',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res.send</a:t>
            </a:r>
            <a:r>
              <a:rPr lang="en-GB" dirty="0" smtClean="0">
                <a:solidFill>
                  <a:schemeClr val="bg1">
                    <a:lumMod val="65000"/>
                  </a:schemeClr>
                </a:solidFill>
              </a:rPr>
              <a:t>(` Hello </a:t>
            </a:r>
            <a:r>
              <a:rPr lang="en-GB" dirty="0">
                <a:solidFill>
                  <a:schemeClr val="bg1">
                    <a:lumMod val="65000"/>
                  </a:schemeClr>
                </a:solidFill>
              </a:rPr>
              <a:t>${req.params.name</a:t>
            </a:r>
            <a:r>
              <a:rPr lang="en-GB" dirty="0" smtClean="0">
                <a:solidFill>
                  <a:schemeClr val="bg1">
                    <a:lumMod val="65000"/>
                  </a:schemeClr>
                </a:solidFill>
              </a:rPr>
              <a:t>}` );</a:t>
            </a:r>
            <a:endParaRPr lang="en-GB" dirty="0">
              <a:solidFill>
                <a:schemeClr val="bg1">
                  <a:lumMod val="65000"/>
                </a:schemeClr>
              </a:solidFill>
            </a:endParaRPr>
          </a:p>
          <a:p>
            <a:r>
              <a:rPr lang="en-GB" dirty="0" smtClean="0">
                <a:solidFill>
                  <a:schemeClr val="bg1">
                    <a:lumMod val="65000"/>
                  </a:schemeClr>
                </a:solidFill>
              </a:rPr>
              <a:t>});</a:t>
            </a:r>
          </a:p>
          <a:p>
            <a:endParaRPr lang="en-GB" dirty="0"/>
          </a:p>
          <a:p>
            <a:r>
              <a:rPr lang="en-GB" dirty="0" err="1"/>
              <a:t>service.get</a:t>
            </a:r>
            <a:r>
              <a:rPr lang="en-GB" dirty="0"/>
              <a:t>('/error', </a:t>
            </a:r>
            <a:r>
              <a:rPr lang="en-GB" dirty="0" smtClean="0"/>
              <a:t>(</a:t>
            </a:r>
            <a:r>
              <a:rPr lang="en-GB" dirty="0" err="1"/>
              <a:t>req</a:t>
            </a:r>
            <a:r>
              <a:rPr lang="en-GB" dirty="0"/>
              <a:t>, res</a:t>
            </a:r>
            <a:r>
              <a:rPr lang="en-GB" dirty="0" smtClean="0"/>
              <a:t>) =&gt; </a:t>
            </a:r>
            <a:r>
              <a:rPr lang="en-GB" dirty="0"/>
              <a:t>{</a:t>
            </a:r>
          </a:p>
          <a:p>
            <a:r>
              <a:rPr lang="en-GB" dirty="0"/>
              <a:t>    </a:t>
            </a:r>
            <a:r>
              <a:rPr lang="en-GB" dirty="0" err="1"/>
              <a:t>res.status</a:t>
            </a:r>
            <a:r>
              <a:rPr lang="en-GB" dirty="0"/>
              <a:t>(403).end();</a:t>
            </a:r>
          </a:p>
          <a:p>
            <a:r>
              <a:rPr lang="en-GB" dirty="0"/>
              <a:t>});</a:t>
            </a:r>
            <a:endParaRPr lang="en-GB" dirty="0" smtClean="0"/>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pic>
        <p:nvPicPr>
          <p:cNvPr id="6" name="Picture 5"/>
          <p:cNvPicPr>
            <a:picLocks noChangeAspect="1"/>
          </p:cNvPicPr>
          <p:nvPr/>
        </p:nvPicPr>
        <p:blipFill>
          <a:blip r:embed="rId2"/>
          <a:stretch>
            <a:fillRect/>
          </a:stretch>
        </p:blipFill>
        <p:spPr>
          <a:xfrm>
            <a:off x="2625199" y="5905099"/>
            <a:ext cx="6360235" cy="847224"/>
          </a:xfrm>
          <a:prstGeom prst="rect">
            <a:avLst/>
          </a:prstGeom>
        </p:spPr>
      </p:pic>
      <p:sp>
        <p:nvSpPr>
          <p:cNvPr id="7" name="Rectangle 6"/>
          <p:cNvSpPr/>
          <p:nvPr/>
        </p:nvSpPr>
        <p:spPr bwMode="auto">
          <a:xfrm>
            <a:off x="5733028" y="1626686"/>
            <a:ext cx="2872762" cy="683394"/>
          </a:xfrm>
          <a:prstGeom prst="rect">
            <a:avLst/>
          </a:prstGeom>
          <a:solidFill>
            <a:schemeClr val="bg1"/>
          </a:solid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http://localhost:1339/error</a:t>
            </a:r>
          </a:p>
        </p:txBody>
      </p:sp>
    </p:spTree>
    <p:extLst>
      <p:ext uri="{BB962C8B-B14F-4D97-AF65-F5344CB8AC3E}">
        <p14:creationId xmlns:p14="http://schemas.microsoft.com/office/powerpoint/2010/main" val="945843591"/>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Request Body</a:t>
            </a:r>
            <a:endParaRPr lang="en-GB" dirty="0"/>
          </a:p>
        </p:txBody>
      </p:sp>
      <p:sp>
        <p:nvSpPr>
          <p:cNvPr id="3" name="Content Placeholder 2"/>
          <p:cNvSpPr>
            <a:spLocks noGrp="1"/>
          </p:cNvSpPr>
          <p:nvPr>
            <p:ph idx="1"/>
          </p:nvPr>
        </p:nvSpPr>
        <p:spPr>
          <a:xfrm>
            <a:off x="1047750" y="654518"/>
            <a:ext cx="7029450" cy="5184307"/>
          </a:xfrm>
        </p:spPr>
        <p:txBody>
          <a:bodyPr/>
          <a:lstStyle/>
          <a:p>
            <a:r>
              <a:rPr lang="en-GB" dirty="0" smtClean="0"/>
              <a:t>To read information sent in the HTTP Request body we must first setup express to handle the type of content we want to receive in the body (just do this once)</a:t>
            </a:r>
          </a:p>
          <a:p>
            <a:endParaRPr lang="en-GB" dirty="0"/>
          </a:p>
          <a:p>
            <a:endParaRPr lang="en-GB" dirty="0" smtClean="0"/>
          </a:p>
          <a:p>
            <a:endParaRPr lang="en-GB" dirty="0"/>
          </a:p>
          <a:p>
            <a:endParaRPr lang="en-GB" dirty="0" smtClean="0"/>
          </a:p>
          <a:p>
            <a:r>
              <a:rPr lang="en-GB" dirty="0" smtClean="0"/>
              <a:t>Now you can use the </a:t>
            </a:r>
            <a:r>
              <a:rPr lang="en-GB" dirty="0" err="1" smtClean="0"/>
              <a:t>request.body</a:t>
            </a:r>
            <a:r>
              <a:rPr lang="en-GB" dirty="0" smtClean="0"/>
              <a:t> array to read the value e.g. if the value is named “address” </a:t>
            </a:r>
          </a:p>
          <a:p>
            <a:endParaRPr lang="en-GB" dirty="0"/>
          </a:p>
          <a:p>
            <a:r>
              <a:rPr lang="en-GB" dirty="0" smtClean="0"/>
              <a:t>For example, say we have a HTTP POST Request containing an “address” value in the body which is in JSON format then:</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684421" y="1669093"/>
            <a:ext cx="6174606" cy="1323439"/>
          </a:xfrm>
          <a:prstGeom prst="rect">
            <a:avLst/>
          </a:prstGeom>
          <a:solidFill>
            <a:schemeClr val="accent2">
              <a:lumMod val="20000"/>
              <a:lumOff val="80000"/>
            </a:schemeClr>
          </a:solidFill>
        </p:spPr>
        <p:txBody>
          <a:bodyPr wrap="square" rtlCol="0">
            <a:spAutoFit/>
          </a:bodyPr>
          <a:lstStyle/>
          <a:p>
            <a:r>
              <a:rPr lang="en-GB" sz="2000" dirty="0">
                <a:solidFill>
                  <a:schemeClr val="accent5">
                    <a:lumMod val="25000"/>
                  </a:schemeClr>
                </a:solidFill>
              </a:rPr>
              <a:t>// for parsing </a:t>
            </a:r>
            <a:r>
              <a:rPr lang="en-GB" sz="2000" dirty="0" smtClean="0">
                <a:solidFill>
                  <a:schemeClr val="accent5">
                    <a:lumMod val="25000"/>
                  </a:schemeClr>
                </a:solidFill>
              </a:rPr>
              <a:t>application/</a:t>
            </a:r>
            <a:r>
              <a:rPr lang="en-GB" sz="2000" dirty="0" err="1" smtClean="0">
                <a:solidFill>
                  <a:schemeClr val="accent5">
                    <a:lumMod val="25000"/>
                  </a:schemeClr>
                </a:solidFill>
              </a:rPr>
              <a:t>json</a:t>
            </a:r>
            <a:endParaRPr lang="en-GB" sz="2000" dirty="0" smtClean="0">
              <a:solidFill>
                <a:schemeClr val="accent5">
                  <a:lumMod val="25000"/>
                </a:schemeClr>
              </a:solidFill>
            </a:endParaRPr>
          </a:p>
          <a:p>
            <a:r>
              <a:rPr lang="en-GB" sz="2000" dirty="0" err="1" smtClean="0"/>
              <a:t>service.use</a:t>
            </a:r>
            <a:r>
              <a:rPr lang="en-GB" sz="2000" dirty="0" smtClean="0"/>
              <a:t>( </a:t>
            </a:r>
            <a:r>
              <a:rPr lang="en-GB" sz="2000" dirty="0" err="1" smtClean="0"/>
              <a:t>express.json</a:t>
            </a:r>
            <a:r>
              <a:rPr lang="en-GB" sz="2000" dirty="0" smtClean="0"/>
              <a:t>() );</a:t>
            </a:r>
          </a:p>
          <a:p>
            <a:r>
              <a:rPr lang="en-GB" sz="2000" dirty="0" smtClean="0">
                <a:solidFill>
                  <a:schemeClr val="accent5">
                    <a:lumMod val="25000"/>
                  </a:schemeClr>
                </a:solidFill>
              </a:rPr>
              <a:t>// </a:t>
            </a:r>
            <a:r>
              <a:rPr lang="en-GB" sz="2000" dirty="0">
                <a:solidFill>
                  <a:schemeClr val="accent5">
                    <a:lumMod val="25000"/>
                  </a:schemeClr>
                </a:solidFill>
              </a:rPr>
              <a:t>for parsing </a:t>
            </a:r>
            <a:r>
              <a:rPr lang="en-GB" sz="2000" dirty="0" smtClean="0">
                <a:solidFill>
                  <a:schemeClr val="accent5">
                    <a:lumMod val="25000"/>
                  </a:schemeClr>
                </a:solidFill>
              </a:rPr>
              <a:t>application/x-www-form-</a:t>
            </a:r>
            <a:r>
              <a:rPr lang="en-GB" sz="2000" dirty="0" err="1" smtClean="0">
                <a:solidFill>
                  <a:schemeClr val="accent5">
                    <a:lumMod val="25000"/>
                  </a:schemeClr>
                </a:solidFill>
              </a:rPr>
              <a:t>urlencoded</a:t>
            </a:r>
            <a:endParaRPr lang="en-GB" sz="2000" dirty="0" smtClean="0">
              <a:solidFill>
                <a:schemeClr val="accent5">
                  <a:lumMod val="25000"/>
                </a:schemeClr>
              </a:solidFill>
            </a:endParaRPr>
          </a:p>
          <a:p>
            <a:r>
              <a:rPr lang="en-GB" sz="2000" dirty="0" err="1" smtClean="0"/>
              <a:t>service.use</a:t>
            </a:r>
            <a:r>
              <a:rPr lang="en-GB" sz="2000" dirty="0" smtClean="0"/>
              <a:t>( </a:t>
            </a:r>
            <a:r>
              <a:rPr lang="en-GB" sz="2000" dirty="0" err="1" smtClean="0"/>
              <a:t>express.urlencoded</a:t>
            </a:r>
            <a:r>
              <a:rPr lang="en-GB" sz="2000" dirty="0"/>
              <a:t>({ extended: true </a:t>
            </a:r>
            <a:r>
              <a:rPr lang="en-GB" sz="2000" dirty="0" smtClean="0"/>
              <a:t>}) );</a:t>
            </a:r>
            <a:endParaRPr lang="en-GB" sz="2000" dirty="0"/>
          </a:p>
        </p:txBody>
      </p:sp>
      <p:sp>
        <p:nvSpPr>
          <p:cNvPr id="6" name="TextBox 5"/>
          <p:cNvSpPr txBox="1"/>
          <p:nvPr/>
        </p:nvSpPr>
        <p:spPr>
          <a:xfrm>
            <a:off x="1802332" y="5080425"/>
            <a:ext cx="6478248" cy="1631216"/>
          </a:xfrm>
          <a:prstGeom prst="rect">
            <a:avLst/>
          </a:prstGeom>
          <a:solidFill>
            <a:schemeClr val="accent2">
              <a:lumMod val="20000"/>
              <a:lumOff val="80000"/>
            </a:schemeClr>
          </a:solidFill>
        </p:spPr>
        <p:txBody>
          <a:bodyPr wrap="none" rtlCol="0">
            <a:spAutoFit/>
          </a:bodyPr>
          <a:lstStyle/>
          <a:p>
            <a:r>
              <a:rPr lang="en-GB" sz="2000" b="1" dirty="0" err="1"/>
              <a:t>service.use</a:t>
            </a:r>
            <a:r>
              <a:rPr lang="en-GB" sz="2000" b="1" dirty="0" smtClean="0"/>
              <a:t>( </a:t>
            </a:r>
            <a:r>
              <a:rPr lang="en-GB" sz="2000" b="1" dirty="0" err="1" smtClean="0"/>
              <a:t>express.json</a:t>
            </a:r>
            <a:r>
              <a:rPr lang="en-GB" sz="2000" b="1" dirty="0" smtClean="0"/>
              <a:t>() );</a:t>
            </a:r>
            <a:endParaRPr lang="en-GB" sz="2000" b="1" dirty="0"/>
          </a:p>
          <a:p>
            <a:endParaRPr lang="en-GB" sz="2000" dirty="0" smtClean="0"/>
          </a:p>
          <a:p>
            <a:r>
              <a:rPr lang="en-GB" sz="2000" dirty="0" err="1" smtClean="0"/>
              <a:t>service.post</a:t>
            </a:r>
            <a:r>
              <a:rPr lang="en-GB" sz="2000" dirty="0"/>
              <a:t>('/</a:t>
            </a:r>
            <a:r>
              <a:rPr lang="en-GB" sz="2000" dirty="0" err="1" smtClean="0"/>
              <a:t>addaddress</a:t>
            </a:r>
            <a:r>
              <a:rPr lang="en-GB" sz="2000" dirty="0" smtClean="0"/>
              <a:t>', </a:t>
            </a:r>
            <a:r>
              <a:rPr lang="en-GB" sz="2000" dirty="0" err="1"/>
              <a:t>async</a:t>
            </a:r>
            <a:r>
              <a:rPr lang="en-GB" sz="2000" dirty="0"/>
              <a:t> (</a:t>
            </a:r>
            <a:r>
              <a:rPr lang="en-GB" sz="2000" dirty="0" err="1"/>
              <a:t>req</a:t>
            </a:r>
            <a:r>
              <a:rPr lang="en-GB" sz="2000" dirty="0"/>
              <a:t>, res) =&gt; </a:t>
            </a:r>
            <a:r>
              <a:rPr lang="en-GB" sz="2000" dirty="0" smtClean="0"/>
              <a:t>{</a:t>
            </a:r>
          </a:p>
          <a:p>
            <a:r>
              <a:rPr lang="en-GB" sz="2000" dirty="0"/>
              <a:t> </a:t>
            </a:r>
            <a:r>
              <a:rPr lang="en-GB" sz="2000" dirty="0" smtClean="0"/>
              <a:t>     console.log(“The address is “ + </a:t>
            </a:r>
            <a:r>
              <a:rPr lang="en-GB" sz="2000" b="1" dirty="0" err="1" smtClean="0"/>
              <a:t>req.body.address</a:t>
            </a:r>
            <a:r>
              <a:rPr lang="en-GB" sz="2000" dirty="0" smtClean="0"/>
              <a:t>);</a:t>
            </a:r>
          </a:p>
          <a:p>
            <a:r>
              <a:rPr lang="en-GB" sz="2000" dirty="0" smtClean="0"/>
              <a:t>});</a:t>
            </a:r>
            <a:endParaRPr lang="en-GB" sz="2000" dirty="0"/>
          </a:p>
        </p:txBody>
      </p:sp>
      <p:sp>
        <p:nvSpPr>
          <p:cNvPr id="7" name="TextBox 6"/>
          <p:cNvSpPr txBox="1"/>
          <p:nvPr/>
        </p:nvSpPr>
        <p:spPr>
          <a:xfrm>
            <a:off x="2906829" y="3742237"/>
            <a:ext cx="2145331" cy="400110"/>
          </a:xfrm>
          <a:prstGeom prst="rect">
            <a:avLst/>
          </a:prstGeom>
          <a:solidFill>
            <a:schemeClr val="accent2">
              <a:lumMod val="20000"/>
              <a:lumOff val="80000"/>
            </a:schemeClr>
          </a:solidFill>
        </p:spPr>
        <p:txBody>
          <a:bodyPr wrap="none" rtlCol="0">
            <a:spAutoFit/>
          </a:bodyPr>
          <a:lstStyle/>
          <a:p>
            <a:r>
              <a:rPr lang="en-GB" sz="2000" dirty="0" err="1" smtClean="0"/>
              <a:t>req.body.address</a:t>
            </a:r>
            <a:endParaRPr lang="en-GB" sz="2000" dirty="0"/>
          </a:p>
        </p:txBody>
      </p:sp>
    </p:spTree>
    <p:extLst>
      <p:ext uri="{BB962C8B-B14F-4D97-AF65-F5344CB8AC3E}">
        <p14:creationId xmlns:p14="http://schemas.microsoft.com/office/powerpoint/2010/main" val="1340114989"/>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52230"/>
          </a:xfrm>
        </p:spPr>
        <p:txBody>
          <a:bodyPr/>
          <a:lstStyle/>
          <a:p>
            <a:r>
              <a:rPr lang="en-GB" dirty="0" smtClean="0"/>
              <a:t>Exercise</a:t>
            </a:r>
            <a:endParaRPr lang="en-GB" dirty="0"/>
          </a:p>
        </p:txBody>
      </p:sp>
      <p:sp>
        <p:nvSpPr>
          <p:cNvPr id="3" name="Content Placeholder 2"/>
          <p:cNvSpPr>
            <a:spLocks noGrp="1"/>
          </p:cNvSpPr>
          <p:nvPr>
            <p:ph idx="1"/>
          </p:nvPr>
        </p:nvSpPr>
        <p:spPr>
          <a:xfrm>
            <a:off x="791240" y="506897"/>
            <a:ext cx="8034708" cy="718792"/>
          </a:xfrm>
        </p:spPr>
        <p:txBody>
          <a:bodyPr/>
          <a:lstStyle/>
          <a:p>
            <a:r>
              <a:rPr lang="en-GB" dirty="0"/>
              <a:t>Add a route to the </a:t>
            </a:r>
            <a:r>
              <a:rPr lang="en-GB" b="1" dirty="0" err="1" smtClean="0"/>
              <a:t>service.ts</a:t>
            </a:r>
            <a:r>
              <a:rPr lang="en-GB" b="1" dirty="0" smtClean="0"/>
              <a:t> </a:t>
            </a:r>
            <a:r>
              <a:rPr lang="en-GB" dirty="0"/>
              <a:t>file which </a:t>
            </a:r>
            <a:r>
              <a:rPr lang="en-GB" dirty="0" smtClean="0"/>
              <a:t>handles data </a:t>
            </a:r>
            <a:r>
              <a:rPr lang="en-GB" b="1" dirty="0" err="1" smtClean="0"/>
              <a:t>POST</a:t>
            </a:r>
            <a:r>
              <a:rPr lang="en-GB" dirty="0" err="1" smtClean="0"/>
              <a:t>ed</a:t>
            </a:r>
            <a:r>
              <a:rPr lang="en-GB" dirty="0" smtClean="0"/>
              <a:t> to the service in </a:t>
            </a:r>
            <a:r>
              <a:rPr lang="en-GB" b="1" dirty="0" smtClean="0"/>
              <a:t>JSON</a:t>
            </a:r>
            <a:r>
              <a:rPr lang="en-GB" dirty="0" smtClean="0"/>
              <a:t> format using a post routing method</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91240" y="1225689"/>
            <a:ext cx="8073222" cy="5632311"/>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endParaRPr lang="en-GB" dirty="0" smtClean="0"/>
          </a:p>
          <a:p>
            <a:r>
              <a:rPr lang="en-GB" dirty="0" err="1" smtClean="0">
                <a:solidFill>
                  <a:schemeClr val="bg1">
                    <a:lumMod val="65000"/>
                  </a:schemeClr>
                </a:solidFill>
              </a:rPr>
              <a:t>service.get</a:t>
            </a:r>
            <a:r>
              <a:rPr lang="en-GB" dirty="0">
                <a:solidFill>
                  <a:schemeClr val="bg1">
                    <a:lumMod val="65000"/>
                  </a:schemeClr>
                </a:solidFill>
              </a:rPr>
              <a:t>('/error',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res.status</a:t>
            </a:r>
            <a:r>
              <a:rPr lang="en-GB" dirty="0">
                <a:solidFill>
                  <a:schemeClr val="bg1">
                    <a:lumMod val="65000"/>
                  </a:schemeClr>
                </a:solidFill>
              </a:rPr>
              <a:t>(403).end();</a:t>
            </a:r>
          </a:p>
          <a:p>
            <a:r>
              <a:rPr lang="en-GB" dirty="0" smtClean="0">
                <a:solidFill>
                  <a:schemeClr val="bg1">
                    <a:lumMod val="65000"/>
                  </a:schemeClr>
                </a:solidFill>
              </a:rPr>
              <a:t>});</a:t>
            </a:r>
          </a:p>
          <a:p>
            <a:endParaRPr lang="en-GB" dirty="0">
              <a:solidFill>
                <a:schemeClr val="bg1">
                  <a:lumMod val="65000"/>
                </a:schemeClr>
              </a:solidFill>
            </a:endParaRPr>
          </a:p>
          <a:p>
            <a:r>
              <a:rPr lang="en-GB" dirty="0" err="1"/>
              <a:t>service.use</a:t>
            </a:r>
            <a:r>
              <a:rPr lang="en-GB" dirty="0" smtClean="0"/>
              <a:t>( </a:t>
            </a:r>
            <a:r>
              <a:rPr lang="en-GB" dirty="0" err="1" smtClean="0"/>
              <a:t>express.json</a:t>
            </a:r>
            <a:r>
              <a:rPr lang="en-GB" dirty="0" smtClean="0"/>
              <a:t>() );</a:t>
            </a:r>
            <a:r>
              <a:rPr lang="en-GB" dirty="0"/>
              <a:t>		</a:t>
            </a:r>
            <a:endParaRPr lang="en-GB" dirty="0" smtClean="0"/>
          </a:p>
          <a:p>
            <a:r>
              <a:rPr lang="en-GB" dirty="0" err="1" smtClean="0"/>
              <a:t>service.use</a:t>
            </a:r>
            <a:r>
              <a:rPr lang="en-GB" dirty="0" smtClean="0"/>
              <a:t>( </a:t>
            </a:r>
            <a:r>
              <a:rPr lang="en-GB" dirty="0" err="1" smtClean="0"/>
              <a:t>express.urlencoded</a:t>
            </a:r>
            <a:r>
              <a:rPr lang="en-GB" dirty="0" smtClean="0"/>
              <a:t>( { </a:t>
            </a:r>
            <a:r>
              <a:rPr lang="en-GB" dirty="0"/>
              <a:t>extended: true </a:t>
            </a:r>
            <a:r>
              <a:rPr lang="en-GB" dirty="0" smtClean="0"/>
              <a:t>} ) );</a:t>
            </a:r>
          </a:p>
          <a:p>
            <a:endParaRPr lang="en-GB" dirty="0"/>
          </a:p>
          <a:p>
            <a:r>
              <a:rPr lang="en-GB" dirty="0" err="1"/>
              <a:t>service.post</a:t>
            </a:r>
            <a:r>
              <a:rPr lang="en-GB" dirty="0"/>
              <a:t>('/dogs', </a:t>
            </a:r>
            <a:r>
              <a:rPr lang="en-GB" dirty="0" smtClean="0"/>
              <a:t>(</a:t>
            </a:r>
            <a:r>
              <a:rPr lang="en-GB" dirty="0" err="1"/>
              <a:t>req</a:t>
            </a:r>
            <a:r>
              <a:rPr lang="en-GB" dirty="0"/>
              <a:t>, res</a:t>
            </a:r>
            <a:r>
              <a:rPr lang="en-GB" dirty="0" smtClean="0"/>
              <a:t>) =&gt; </a:t>
            </a:r>
            <a:r>
              <a:rPr lang="en-GB" dirty="0"/>
              <a:t>{</a:t>
            </a:r>
          </a:p>
          <a:p>
            <a:r>
              <a:rPr lang="en-GB" dirty="0" smtClean="0"/>
              <a:t>     let </a:t>
            </a:r>
            <a:r>
              <a:rPr lang="en-GB" dirty="0" smtClean="0">
                <a:solidFill>
                  <a:srgbClr val="FF0000"/>
                </a:solidFill>
              </a:rPr>
              <a:t>result</a:t>
            </a:r>
            <a:r>
              <a:rPr lang="en-GB" dirty="0"/>
              <a:t> </a:t>
            </a:r>
            <a:r>
              <a:rPr lang="en-GB" dirty="0" smtClean="0"/>
              <a:t>= </a:t>
            </a:r>
            <a:r>
              <a:rPr lang="en-GB" dirty="0"/>
              <a:t>{</a:t>
            </a:r>
          </a:p>
          <a:p>
            <a:r>
              <a:rPr lang="en-GB" dirty="0" smtClean="0"/>
              <a:t>          id</a:t>
            </a:r>
            <a:r>
              <a:rPr lang="en-GB" dirty="0"/>
              <a:t>: 101,</a:t>
            </a:r>
          </a:p>
          <a:p>
            <a:r>
              <a:rPr lang="en-GB" dirty="0" smtClean="0"/>
              <a:t>          name</a:t>
            </a:r>
            <a:r>
              <a:rPr lang="en-GB" dirty="0"/>
              <a:t>: req.body.name,</a:t>
            </a:r>
          </a:p>
          <a:p>
            <a:r>
              <a:rPr lang="en-GB" dirty="0" smtClean="0"/>
              <a:t>          breed</a:t>
            </a:r>
            <a:r>
              <a:rPr lang="en-GB" dirty="0"/>
              <a:t>: </a:t>
            </a:r>
            <a:r>
              <a:rPr lang="en-GB" dirty="0" err="1"/>
              <a:t>req.body.breed</a:t>
            </a:r>
            <a:r>
              <a:rPr lang="en-GB" dirty="0"/>
              <a:t>,</a:t>
            </a:r>
          </a:p>
          <a:p>
            <a:r>
              <a:rPr lang="en-GB" dirty="0" smtClean="0"/>
              <a:t>          age</a:t>
            </a:r>
            <a:r>
              <a:rPr lang="en-GB" dirty="0"/>
              <a:t>: </a:t>
            </a:r>
            <a:r>
              <a:rPr lang="en-GB" dirty="0" err="1"/>
              <a:t>req.body.age</a:t>
            </a:r>
            <a:endParaRPr lang="en-GB" dirty="0"/>
          </a:p>
          <a:p>
            <a:r>
              <a:rPr lang="en-GB" dirty="0" smtClean="0"/>
              <a:t>    };</a:t>
            </a:r>
            <a:endParaRPr lang="en-GB" dirty="0"/>
          </a:p>
          <a:p>
            <a:r>
              <a:rPr lang="en-GB" dirty="0"/>
              <a:t>    </a:t>
            </a:r>
            <a:r>
              <a:rPr lang="en-GB" dirty="0" err="1" smtClean="0"/>
              <a:t>res.send</a:t>
            </a:r>
            <a:r>
              <a:rPr lang="en-GB" dirty="0" smtClean="0"/>
              <a:t>( </a:t>
            </a:r>
            <a:r>
              <a:rPr lang="en-GB" dirty="0" smtClean="0">
                <a:solidFill>
                  <a:srgbClr val="FF0000"/>
                </a:solidFill>
              </a:rPr>
              <a:t>result</a:t>
            </a:r>
            <a:r>
              <a:rPr lang="en-GB" dirty="0" smtClean="0"/>
              <a:t> );</a:t>
            </a:r>
            <a:endParaRPr lang="en-GB" dirty="0"/>
          </a:p>
          <a:p>
            <a:r>
              <a:rPr lang="en-GB" dirty="0"/>
              <a:t>});</a:t>
            </a:r>
            <a:endParaRPr lang="en-GB" dirty="0" smtClean="0"/>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ight Brace 5"/>
          <p:cNvSpPr/>
          <p:nvPr/>
        </p:nvSpPr>
        <p:spPr bwMode="auto">
          <a:xfrm>
            <a:off x="6132443" y="3508513"/>
            <a:ext cx="506896" cy="1858617"/>
          </a:xfrm>
          <a:prstGeom prst="rightBrace">
            <a:avLst/>
          </a:prstGeom>
          <a:noFill/>
          <a:ln w="222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6735622" y="3656833"/>
            <a:ext cx="1922304" cy="1477328"/>
          </a:xfrm>
          <a:prstGeom prst="rect">
            <a:avLst/>
          </a:prstGeom>
          <a:noFill/>
        </p:spPr>
        <p:txBody>
          <a:bodyPr wrap="square" rtlCol="0">
            <a:spAutoFit/>
          </a:bodyPr>
          <a:lstStyle/>
          <a:p>
            <a:r>
              <a:rPr lang="en-GB" dirty="0" smtClean="0"/>
              <a:t>Echo the sent JSON data back to the sender, with a fake “id” value of 101</a:t>
            </a:r>
            <a:endParaRPr lang="en-GB" dirty="0"/>
          </a:p>
        </p:txBody>
      </p:sp>
    </p:spTree>
    <p:extLst>
      <p:ext uri="{BB962C8B-B14F-4D97-AF65-F5344CB8AC3E}">
        <p14:creationId xmlns:p14="http://schemas.microsoft.com/office/powerpoint/2010/main" val="1443608953"/>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880712"/>
            <a:ext cx="7029450" cy="471637"/>
          </a:xfrm>
        </p:spPr>
        <p:txBody>
          <a:bodyPr/>
          <a:lstStyle/>
          <a:p>
            <a:r>
              <a:rPr lang="en-GB" dirty="0" smtClean="0"/>
              <a:t>Using Postman test this POST route</a:t>
            </a:r>
          </a:p>
          <a:p>
            <a:r>
              <a:rPr lang="en-GB" dirty="0" smtClean="0"/>
              <a:t>Method is POST to URL </a:t>
            </a:r>
            <a:r>
              <a:rPr lang="en-GB" i="1" dirty="0" smtClean="0"/>
              <a:t>localhost:1339/dogs</a:t>
            </a:r>
          </a:p>
          <a:p>
            <a:r>
              <a:rPr lang="en-GB" dirty="0" smtClean="0"/>
              <a:t>Request Body contains JSON data</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7" name="Picture 6"/>
          <p:cNvPicPr>
            <a:picLocks noChangeAspect="1"/>
          </p:cNvPicPr>
          <p:nvPr/>
        </p:nvPicPr>
        <p:blipFill>
          <a:blip r:embed="rId2"/>
          <a:stretch>
            <a:fillRect/>
          </a:stretch>
        </p:blipFill>
        <p:spPr>
          <a:xfrm>
            <a:off x="79375" y="2201114"/>
            <a:ext cx="8951139" cy="3526206"/>
          </a:xfrm>
          <a:prstGeom prst="rect">
            <a:avLst/>
          </a:prstGeom>
          <a:ln w="28575">
            <a:solidFill>
              <a:schemeClr val="tx1"/>
            </a:solidFill>
          </a:ln>
        </p:spPr>
      </p:pic>
      <p:sp>
        <p:nvSpPr>
          <p:cNvPr id="8" name="Rounded Rectangle 7"/>
          <p:cNvSpPr/>
          <p:nvPr/>
        </p:nvSpPr>
        <p:spPr bwMode="auto">
          <a:xfrm>
            <a:off x="1650733" y="2287245"/>
            <a:ext cx="2021305" cy="514952"/>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Rounded Rectangle 8"/>
          <p:cNvSpPr/>
          <p:nvPr/>
        </p:nvSpPr>
        <p:spPr bwMode="auto">
          <a:xfrm>
            <a:off x="474011" y="4007281"/>
            <a:ext cx="2500964" cy="1499613"/>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Rounded Rectangle 9"/>
          <p:cNvSpPr/>
          <p:nvPr/>
        </p:nvSpPr>
        <p:spPr bwMode="auto">
          <a:xfrm>
            <a:off x="79376" y="2287245"/>
            <a:ext cx="671396" cy="514952"/>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Rounded Rectangle 10"/>
          <p:cNvSpPr/>
          <p:nvPr/>
        </p:nvSpPr>
        <p:spPr bwMode="auto">
          <a:xfrm>
            <a:off x="3711308" y="3007536"/>
            <a:ext cx="1029133" cy="514952"/>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2" name="Rounded Rectangle 11"/>
          <p:cNvSpPr/>
          <p:nvPr/>
        </p:nvSpPr>
        <p:spPr bwMode="auto">
          <a:xfrm>
            <a:off x="4789339" y="3449265"/>
            <a:ext cx="750000" cy="514952"/>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3" name="Rounded Rectangle 12"/>
          <p:cNvSpPr/>
          <p:nvPr/>
        </p:nvSpPr>
        <p:spPr bwMode="auto">
          <a:xfrm>
            <a:off x="7713815" y="3449265"/>
            <a:ext cx="1083676" cy="514952"/>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4" name="TextBox 13"/>
          <p:cNvSpPr txBox="1"/>
          <p:nvPr/>
        </p:nvSpPr>
        <p:spPr>
          <a:xfrm>
            <a:off x="3105978" y="4308974"/>
            <a:ext cx="2675349" cy="923330"/>
          </a:xfrm>
          <a:prstGeom prst="rect">
            <a:avLst/>
          </a:prstGeom>
          <a:noFill/>
        </p:spPr>
        <p:txBody>
          <a:bodyPr wrap="square" rtlCol="0">
            <a:spAutoFit/>
          </a:bodyPr>
          <a:lstStyle/>
          <a:p>
            <a:r>
              <a:rPr lang="en-GB" dirty="0" smtClean="0">
                <a:solidFill>
                  <a:srgbClr val="FF0000"/>
                </a:solidFill>
              </a:rPr>
              <a:t>Send the </a:t>
            </a:r>
            <a:r>
              <a:rPr lang="en-GB" b="1" dirty="0" smtClean="0">
                <a:solidFill>
                  <a:srgbClr val="FF0000"/>
                </a:solidFill>
              </a:rPr>
              <a:t>name</a:t>
            </a:r>
            <a:r>
              <a:rPr lang="en-GB" dirty="0" smtClean="0">
                <a:solidFill>
                  <a:srgbClr val="FF0000"/>
                </a:solidFill>
              </a:rPr>
              <a:t>, </a:t>
            </a:r>
            <a:r>
              <a:rPr lang="en-GB" b="1" dirty="0" smtClean="0">
                <a:solidFill>
                  <a:srgbClr val="FF0000"/>
                </a:solidFill>
              </a:rPr>
              <a:t>breed</a:t>
            </a:r>
            <a:r>
              <a:rPr lang="en-GB" dirty="0" smtClean="0">
                <a:solidFill>
                  <a:srgbClr val="FF0000"/>
                </a:solidFill>
              </a:rPr>
              <a:t> and </a:t>
            </a:r>
            <a:r>
              <a:rPr lang="en-GB" b="1" dirty="0" smtClean="0">
                <a:solidFill>
                  <a:srgbClr val="FF0000"/>
                </a:solidFill>
              </a:rPr>
              <a:t>age</a:t>
            </a:r>
            <a:r>
              <a:rPr lang="en-GB" dirty="0" smtClean="0">
                <a:solidFill>
                  <a:srgbClr val="FF0000"/>
                </a:solidFill>
              </a:rPr>
              <a:t> of the dog to the web service</a:t>
            </a:r>
            <a:endParaRPr lang="en-GB" dirty="0">
              <a:solidFill>
                <a:srgbClr val="FF0000"/>
              </a:solidFill>
            </a:endParaRPr>
          </a:p>
        </p:txBody>
      </p:sp>
      <p:pic>
        <p:nvPicPr>
          <p:cNvPr id="15" name="Picture 14"/>
          <p:cNvPicPr>
            <a:picLocks noChangeAspect="1"/>
          </p:cNvPicPr>
          <p:nvPr/>
        </p:nvPicPr>
        <p:blipFill>
          <a:blip r:embed="rId3"/>
          <a:stretch>
            <a:fillRect/>
          </a:stretch>
        </p:blipFill>
        <p:spPr>
          <a:xfrm>
            <a:off x="6763578" y="5108876"/>
            <a:ext cx="2266936" cy="1715080"/>
          </a:xfrm>
          <a:prstGeom prst="rect">
            <a:avLst/>
          </a:prstGeom>
          <a:ln w="28575">
            <a:solidFill>
              <a:schemeClr val="tx1"/>
            </a:solidFill>
          </a:ln>
        </p:spPr>
      </p:pic>
      <p:sp>
        <p:nvSpPr>
          <p:cNvPr id="16" name="TextBox 15"/>
          <p:cNvSpPr txBox="1"/>
          <p:nvPr/>
        </p:nvSpPr>
        <p:spPr>
          <a:xfrm>
            <a:off x="7833155" y="5357988"/>
            <a:ext cx="1223412" cy="369332"/>
          </a:xfrm>
          <a:prstGeom prst="rect">
            <a:avLst/>
          </a:prstGeom>
          <a:noFill/>
        </p:spPr>
        <p:txBody>
          <a:bodyPr wrap="none" rtlCol="0">
            <a:spAutoFit/>
          </a:bodyPr>
          <a:lstStyle/>
          <a:p>
            <a:r>
              <a:rPr lang="en-GB" u="sng" dirty="0" smtClean="0">
                <a:solidFill>
                  <a:srgbClr val="FF0000"/>
                </a:solidFill>
              </a:rPr>
              <a:t>Response</a:t>
            </a:r>
            <a:endParaRPr lang="en-GB" u="sng" dirty="0">
              <a:solidFill>
                <a:srgbClr val="FF0000"/>
              </a:solidFill>
            </a:endParaRPr>
          </a:p>
        </p:txBody>
      </p:sp>
    </p:spTree>
    <p:extLst>
      <p:ext uri="{BB962C8B-B14F-4D97-AF65-F5344CB8AC3E}">
        <p14:creationId xmlns:p14="http://schemas.microsoft.com/office/powerpoint/2010/main" val="1072996122"/>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smtClean="0"/>
              <a:t>Same Origin Resource</a:t>
            </a:r>
          </a:p>
        </p:txBody>
      </p:sp>
      <p:sp>
        <p:nvSpPr>
          <p:cNvPr id="8195" name="Content Placeholder 2"/>
          <p:cNvSpPr>
            <a:spLocks noGrp="1"/>
          </p:cNvSpPr>
          <p:nvPr>
            <p:ph idx="1"/>
          </p:nvPr>
        </p:nvSpPr>
        <p:spPr>
          <a:xfrm>
            <a:off x="1047750" y="2873375"/>
            <a:ext cx="3425825" cy="379413"/>
          </a:xfrm>
        </p:spPr>
        <p:txBody>
          <a:bodyPr/>
          <a:lstStyle/>
          <a:p>
            <a:r>
              <a:rPr lang="en-GB" altLang="en-US" dirty="0" smtClean="0"/>
              <a:t>Same Origin Resource</a:t>
            </a:r>
          </a:p>
        </p:txBody>
      </p:sp>
      <p:sp>
        <p:nvSpPr>
          <p:cNvPr id="819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WAN</a:t>
            </a:r>
          </a:p>
        </p:txBody>
      </p:sp>
      <p:pic>
        <p:nvPicPr>
          <p:cNvPr id="8197" name="Picture 2" descr="http://developer.yahoo.com/javascript/img/proxy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9513" y="968375"/>
            <a:ext cx="320040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4" descr="http://developer.yahoo.com/javascript/img/proxy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3252788"/>
            <a:ext cx="3305175"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p:cNvSpPr txBox="1">
            <a:spLocks/>
          </p:cNvSpPr>
          <p:nvPr/>
        </p:nvSpPr>
        <p:spPr bwMode="auto">
          <a:xfrm>
            <a:off x="4876800" y="6054725"/>
            <a:ext cx="3425825" cy="379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a:defRPr/>
            </a:pPr>
            <a:r>
              <a:rPr lang="en-GB" kern="0" dirty="0" smtClean="0"/>
              <a:t>Cross Origin Resource </a:t>
            </a:r>
            <a:endParaRPr lang="en-GB" kern="0" dirty="0"/>
          </a:p>
        </p:txBody>
      </p:sp>
      <p:sp>
        <p:nvSpPr>
          <p:cNvPr id="2" name="TextBox 1"/>
          <p:cNvSpPr txBox="1"/>
          <p:nvPr/>
        </p:nvSpPr>
        <p:spPr>
          <a:xfrm>
            <a:off x="4806423" y="1233645"/>
            <a:ext cx="3778334" cy="1477328"/>
          </a:xfrm>
          <a:prstGeom prst="rect">
            <a:avLst/>
          </a:prstGeom>
          <a:noFill/>
        </p:spPr>
        <p:txBody>
          <a:bodyPr wrap="square" rtlCol="0">
            <a:spAutoFit/>
          </a:bodyPr>
          <a:lstStyle/>
          <a:p>
            <a:r>
              <a:rPr lang="en-GB" b="1" dirty="0"/>
              <a:t>If we make AJAX calls from JavaScript running in a browser, one issue we will encounter is Cross Origin Resource Sharing (CORS</a:t>
            </a:r>
            <a:r>
              <a:rPr lang="en-GB" b="1" dirty="0" smtClean="0"/>
              <a:t>)</a:t>
            </a:r>
            <a:endParaRPr lang="en-GB" b="1" dirty="0"/>
          </a:p>
        </p:txBody>
      </p:sp>
      <p:sp>
        <p:nvSpPr>
          <p:cNvPr id="3" name="TextBox 2"/>
          <p:cNvSpPr txBox="1"/>
          <p:nvPr/>
        </p:nvSpPr>
        <p:spPr>
          <a:xfrm>
            <a:off x="336300" y="3781762"/>
            <a:ext cx="4338888" cy="2031325"/>
          </a:xfrm>
          <a:prstGeom prst="rect">
            <a:avLst/>
          </a:prstGeom>
          <a:solidFill>
            <a:schemeClr val="bg1"/>
          </a:solidFill>
          <a:ln w="38100">
            <a:solidFill>
              <a:schemeClr val="tx1"/>
            </a:solidFill>
          </a:ln>
        </p:spPr>
        <p:txBody>
          <a:bodyPr wrap="square" rtlCol="0">
            <a:spAutoFit/>
          </a:bodyPr>
          <a:lstStyle/>
          <a:p>
            <a:r>
              <a:rPr lang="en-GB" altLang="en-US" b="1" dirty="0" smtClean="0"/>
              <a:t>The web browser </a:t>
            </a:r>
            <a:r>
              <a:rPr lang="en-GB" altLang="en-US" dirty="0" smtClean="0"/>
              <a:t>implements a policy that permits </a:t>
            </a:r>
            <a:r>
              <a:rPr lang="en-GB" altLang="en-US" dirty="0"/>
              <a:t>scripts running on pages originating from the same site to access each other's methods and properties with no specific restrictions, but prevents access to most methods and properties across pages on different sites</a:t>
            </a:r>
            <a:endParaRPr lang="en-GB" dirty="0"/>
          </a:p>
        </p:txBody>
      </p:sp>
    </p:spTree>
    <p:extLst>
      <p:ext uri="{BB962C8B-B14F-4D97-AF65-F5344CB8AC3E}">
        <p14:creationId xmlns:p14="http://schemas.microsoft.com/office/powerpoint/2010/main" val="866817410"/>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CORS</a:t>
            </a:r>
            <a:endParaRPr lang="en-GB" dirty="0"/>
          </a:p>
        </p:txBody>
      </p:sp>
      <p:sp>
        <p:nvSpPr>
          <p:cNvPr id="3" name="Content Placeholder 2"/>
          <p:cNvSpPr>
            <a:spLocks noGrp="1"/>
          </p:cNvSpPr>
          <p:nvPr>
            <p:ph idx="1"/>
          </p:nvPr>
        </p:nvSpPr>
        <p:spPr/>
        <p:txBody>
          <a:bodyPr/>
          <a:lstStyle/>
          <a:p>
            <a:r>
              <a:rPr lang="en-GB" dirty="0" smtClean="0"/>
              <a:t>We can use the “</a:t>
            </a:r>
            <a:r>
              <a:rPr lang="en-GB" dirty="0" err="1" smtClean="0"/>
              <a:t>cors</a:t>
            </a:r>
            <a:r>
              <a:rPr lang="en-GB" dirty="0" smtClean="0"/>
              <a:t>” library to provide CORS support that will allow a web browser to negotiate with our web service to allow JavaScript running in the browser to use our web service</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3397718" y="3596759"/>
            <a:ext cx="2121158" cy="369332"/>
          </a:xfrm>
          <a:prstGeom prst="rect">
            <a:avLst/>
          </a:prstGeom>
          <a:noFill/>
        </p:spPr>
        <p:txBody>
          <a:bodyPr wrap="none" rtlCol="0">
            <a:spAutoFit/>
          </a:bodyPr>
          <a:lstStyle/>
          <a:p>
            <a:r>
              <a:rPr lang="en-GB" b="1" i="1" dirty="0" err="1" smtClean="0"/>
              <a:t>server.use</a:t>
            </a:r>
            <a:r>
              <a:rPr lang="en-GB" b="1" i="1" dirty="0" smtClean="0"/>
              <a:t>(</a:t>
            </a:r>
            <a:r>
              <a:rPr lang="en-GB" b="1" i="1" dirty="0" err="1" smtClean="0"/>
              <a:t>cors</a:t>
            </a:r>
            <a:r>
              <a:rPr lang="en-GB" b="1" i="1" dirty="0" smtClean="0"/>
              <a:t>())</a:t>
            </a:r>
            <a:endParaRPr lang="en-GB" b="1" i="1" dirty="0"/>
          </a:p>
        </p:txBody>
      </p:sp>
    </p:spTree>
    <p:extLst>
      <p:ext uri="{BB962C8B-B14F-4D97-AF65-F5344CB8AC3E}">
        <p14:creationId xmlns:p14="http://schemas.microsoft.com/office/powerpoint/2010/main" val="1693355168"/>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49" y="770022"/>
            <a:ext cx="7509109" cy="443860"/>
          </a:xfrm>
        </p:spPr>
        <p:txBody>
          <a:bodyPr/>
          <a:lstStyle/>
          <a:p>
            <a:r>
              <a:rPr lang="en-GB" dirty="0" smtClean="0"/>
              <a:t>Let’s fix our </a:t>
            </a:r>
            <a:r>
              <a:rPr lang="en-GB" dirty="0" err="1" smtClean="0"/>
              <a:t>webservice</a:t>
            </a:r>
            <a:r>
              <a:rPr lang="en-GB" dirty="0" smtClean="0"/>
              <a:t> so that it will “use” CORS if needs to</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91240" y="1225689"/>
            <a:ext cx="8073222"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solidFill>
                  <a:srgbClr val="FF0000"/>
                </a:solidFill>
              </a:rPr>
              <a:t>const</a:t>
            </a:r>
            <a:r>
              <a:rPr lang="en-GB" dirty="0">
                <a:solidFill>
                  <a:srgbClr val="FF0000"/>
                </a:solidFill>
              </a:rPr>
              <a:t> </a:t>
            </a:r>
            <a:r>
              <a:rPr lang="en-GB" dirty="0" err="1">
                <a:solidFill>
                  <a:srgbClr val="FF0000"/>
                </a:solidFill>
              </a:rPr>
              <a:t>cors</a:t>
            </a:r>
            <a:r>
              <a:rPr lang="en-GB" dirty="0">
                <a:solidFill>
                  <a:srgbClr val="FF0000"/>
                </a:solidFill>
              </a:rPr>
              <a:t> = require('</a:t>
            </a:r>
            <a:r>
              <a:rPr lang="en-GB" dirty="0" err="1">
                <a:solidFill>
                  <a:srgbClr val="FF0000"/>
                </a:solidFill>
              </a:rPr>
              <a:t>cors</a:t>
            </a:r>
            <a:r>
              <a:rPr lang="en-GB" dirty="0" smtClean="0">
                <a:solidFill>
                  <a:srgbClr val="FF0000"/>
                </a:solidFill>
              </a:rPr>
              <a:t>');    </a:t>
            </a:r>
            <a:r>
              <a:rPr lang="en-GB" dirty="0" smtClean="0">
                <a:sym typeface="Wingdings" panose="05000000000000000000" pitchFamily="2" charset="2"/>
              </a:rPr>
              <a:t> near the top of the file</a:t>
            </a:r>
            <a:endParaRPr lang="en-GB" dirty="0"/>
          </a:p>
          <a:p>
            <a:r>
              <a:rPr lang="en-GB" dirty="0" smtClean="0">
                <a:solidFill>
                  <a:schemeClr val="bg1">
                    <a:lumMod val="65000"/>
                  </a:schemeClr>
                </a:solidFill>
              </a:rPr>
              <a:t>…….</a:t>
            </a:r>
            <a:endParaRPr lang="en-GB" dirty="0" smtClean="0"/>
          </a:p>
          <a:p>
            <a:r>
              <a:rPr lang="en-GB" dirty="0" err="1" smtClean="0">
                <a:solidFill>
                  <a:schemeClr val="bg1">
                    <a:lumMod val="65000"/>
                  </a:schemeClr>
                </a:solidFill>
              </a:rPr>
              <a:t>service.get</a:t>
            </a:r>
            <a:r>
              <a:rPr lang="en-GB" dirty="0">
                <a:solidFill>
                  <a:schemeClr val="bg1">
                    <a:lumMod val="65000"/>
                  </a:schemeClr>
                </a:solidFill>
              </a:rPr>
              <a:t>('/error',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res.status</a:t>
            </a:r>
            <a:r>
              <a:rPr lang="en-GB" dirty="0">
                <a:solidFill>
                  <a:schemeClr val="bg1">
                    <a:lumMod val="65000"/>
                  </a:schemeClr>
                </a:solidFill>
              </a:rPr>
              <a:t>(403).end();</a:t>
            </a:r>
          </a:p>
          <a:p>
            <a:r>
              <a:rPr lang="en-GB" dirty="0" smtClean="0">
                <a:solidFill>
                  <a:schemeClr val="bg1">
                    <a:lumMod val="65000"/>
                  </a:schemeClr>
                </a:solidFill>
              </a:rPr>
              <a:t>});</a:t>
            </a:r>
          </a:p>
          <a:p>
            <a:endParaRPr lang="en-GB" dirty="0">
              <a:solidFill>
                <a:schemeClr val="bg1">
                  <a:lumMod val="65000"/>
                </a:schemeClr>
              </a:solidFill>
            </a:endParaRPr>
          </a:p>
          <a:p>
            <a:r>
              <a:rPr lang="en-GB" dirty="0" smtClean="0"/>
              <a:t>let </a:t>
            </a:r>
            <a:r>
              <a:rPr lang="en-GB" dirty="0" err="1"/>
              <a:t>corsOptions</a:t>
            </a:r>
            <a:r>
              <a:rPr lang="en-GB" dirty="0"/>
              <a:t> = {</a:t>
            </a:r>
          </a:p>
          <a:p>
            <a:r>
              <a:rPr lang="en-GB" dirty="0" smtClean="0"/>
              <a:t>     origin</a:t>
            </a:r>
            <a:r>
              <a:rPr lang="en-GB" dirty="0"/>
              <a:t>: "*",</a:t>
            </a:r>
          </a:p>
          <a:p>
            <a:r>
              <a:rPr lang="en-GB" dirty="0" smtClean="0"/>
              <a:t>     methods</a:t>
            </a:r>
            <a:r>
              <a:rPr lang="en-GB" dirty="0"/>
              <a:t>: "GET,HEAD,PUT,PATCH,POST,DELETE",</a:t>
            </a:r>
          </a:p>
          <a:p>
            <a:r>
              <a:rPr lang="en-GB" dirty="0" smtClean="0"/>
              <a:t>     </a:t>
            </a:r>
            <a:r>
              <a:rPr lang="en-GB" dirty="0" err="1" smtClean="0"/>
              <a:t>allowedHeaders</a:t>
            </a:r>
            <a:r>
              <a:rPr lang="en-GB" dirty="0"/>
              <a:t>: </a:t>
            </a:r>
            <a:r>
              <a:rPr lang="en-GB" sz="1400" dirty="0"/>
              <a:t>"Authorization, Origin, Content-Type, Accept, X-Requested-With"</a:t>
            </a:r>
            <a:r>
              <a:rPr lang="en-GB" dirty="0"/>
              <a:t>,</a:t>
            </a:r>
          </a:p>
          <a:p>
            <a:r>
              <a:rPr lang="en-GB" dirty="0" smtClean="0"/>
              <a:t>     </a:t>
            </a:r>
            <a:r>
              <a:rPr lang="en-GB" dirty="0" err="1" smtClean="0"/>
              <a:t>maxAge</a:t>
            </a:r>
            <a:r>
              <a:rPr lang="en-GB" dirty="0"/>
              <a:t>: </a:t>
            </a:r>
            <a:r>
              <a:rPr lang="en-GB" dirty="0" smtClean="0"/>
              <a:t>0</a:t>
            </a:r>
            <a:endParaRPr lang="en-GB" dirty="0"/>
          </a:p>
          <a:p>
            <a:r>
              <a:rPr lang="en-GB" dirty="0" smtClean="0"/>
              <a:t>};</a:t>
            </a:r>
            <a:endParaRPr lang="en-GB" dirty="0"/>
          </a:p>
          <a:p>
            <a:r>
              <a:rPr lang="en-GB" dirty="0"/>
              <a:t>		</a:t>
            </a:r>
          </a:p>
          <a:p>
            <a:r>
              <a:rPr lang="en-GB" dirty="0" err="1" smtClean="0"/>
              <a:t>service.use</a:t>
            </a:r>
            <a:r>
              <a:rPr lang="en-GB" dirty="0" smtClean="0"/>
              <a:t>( </a:t>
            </a:r>
            <a:r>
              <a:rPr lang="en-GB" dirty="0" err="1" smtClean="0"/>
              <a:t>cors</a:t>
            </a:r>
            <a:r>
              <a:rPr lang="en-GB" dirty="0" smtClean="0"/>
              <a:t>( </a:t>
            </a:r>
            <a:r>
              <a:rPr lang="en-GB" dirty="0" err="1" smtClean="0"/>
              <a:t>corsOptions</a:t>
            </a:r>
            <a:r>
              <a:rPr lang="en-GB" dirty="0" smtClean="0"/>
              <a:t> ) );</a:t>
            </a:r>
          </a:p>
          <a:p>
            <a:endParaRPr lang="en-GB" dirty="0">
              <a:solidFill>
                <a:schemeClr val="bg1">
                  <a:lumMod val="65000"/>
                </a:schemeClr>
              </a:solidFill>
            </a:endParaRPr>
          </a:p>
          <a:p>
            <a:r>
              <a:rPr lang="en-GB" dirty="0" err="1">
                <a:solidFill>
                  <a:schemeClr val="bg1">
                    <a:lumMod val="65000"/>
                  </a:schemeClr>
                </a:solidFill>
              </a:rPr>
              <a:t>service.use</a:t>
            </a:r>
            <a:r>
              <a:rPr lang="en-GB" dirty="0" smtClean="0">
                <a:solidFill>
                  <a:schemeClr val="bg1">
                    <a:lumMod val="65000"/>
                  </a:schemeClr>
                </a:solidFill>
              </a:rPr>
              <a:t>( </a:t>
            </a:r>
            <a:r>
              <a:rPr lang="en-GB" dirty="0" err="1" smtClean="0">
                <a:solidFill>
                  <a:schemeClr val="bg1">
                    <a:lumMod val="65000"/>
                  </a:schemeClr>
                </a:solidFill>
              </a:rPr>
              <a:t>express.json</a:t>
            </a:r>
            <a:r>
              <a:rPr lang="en-GB" dirty="0" smtClean="0">
                <a:solidFill>
                  <a:schemeClr val="bg1">
                    <a:lumMod val="65000"/>
                  </a:schemeClr>
                </a:solidFill>
              </a:rPr>
              <a:t>() );</a:t>
            </a:r>
            <a:r>
              <a:rPr lang="en-GB" dirty="0">
                <a:solidFill>
                  <a:schemeClr val="bg1">
                    <a:lumMod val="65000"/>
                  </a:schemeClr>
                </a:solidFill>
              </a:rPr>
              <a:t>		</a:t>
            </a:r>
            <a:endParaRPr lang="en-GB" dirty="0" smtClean="0">
              <a:solidFill>
                <a:schemeClr val="bg1">
                  <a:lumMod val="65000"/>
                </a:schemeClr>
              </a:solidFill>
            </a:endParaRPr>
          </a:p>
          <a:p>
            <a:r>
              <a:rPr lang="en-GB" dirty="0" err="1" smtClean="0">
                <a:solidFill>
                  <a:schemeClr val="bg1">
                    <a:lumMod val="65000"/>
                  </a:schemeClr>
                </a:solidFill>
              </a:rPr>
              <a:t>service.use</a:t>
            </a:r>
            <a:r>
              <a:rPr lang="en-GB" dirty="0" smtClean="0">
                <a:solidFill>
                  <a:schemeClr val="bg1">
                    <a:lumMod val="65000"/>
                  </a:schemeClr>
                </a:solidFill>
              </a:rPr>
              <a:t>( </a:t>
            </a:r>
            <a:r>
              <a:rPr lang="en-GB" dirty="0" err="1" smtClean="0">
                <a:solidFill>
                  <a:schemeClr val="bg1">
                    <a:lumMod val="65000"/>
                  </a:schemeClr>
                </a:solidFill>
              </a:rPr>
              <a:t>express.urlencoded</a:t>
            </a:r>
            <a:r>
              <a:rPr lang="en-GB" dirty="0" smtClean="0">
                <a:solidFill>
                  <a:schemeClr val="bg1">
                    <a:lumMod val="65000"/>
                  </a:schemeClr>
                </a:solidFill>
              </a:rPr>
              <a:t>( { </a:t>
            </a:r>
            <a:r>
              <a:rPr lang="en-GB" dirty="0">
                <a:solidFill>
                  <a:schemeClr val="bg1">
                    <a:lumMod val="65000"/>
                  </a:schemeClr>
                </a:solidFill>
              </a:rPr>
              <a:t>extended: true </a:t>
            </a:r>
            <a:r>
              <a:rPr lang="en-GB" dirty="0" smtClean="0">
                <a:solidFill>
                  <a:schemeClr val="bg1">
                    <a:lumMod val="65000"/>
                  </a:schemeClr>
                </a:solidFill>
              </a:rPr>
              <a:t>} ) );</a:t>
            </a:r>
            <a:endParaRPr lang="en-GB" dirty="0">
              <a:solidFill>
                <a:schemeClr val="bg1">
                  <a:lumMod val="65000"/>
                </a:schemeClr>
              </a:solidFill>
            </a:endParaRPr>
          </a:p>
          <a:p>
            <a:r>
              <a:rPr lang="en-GB" dirty="0" smtClean="0">
                <a:solidFill>
                  <a:schemeClr val="bg1">
                    <a:lumMod val="65000"/>
                  </a:schemeClr>
                </a:solidFill>
              </a:rPr>
              <a:t>….</a:t>
            </a:r>
            <a:r>
              <a:rPr lang="en-GB" dirty="0">
                <a:solidFill>
                  <a:schemeClr val="bg1">
                    <a:lumMod val="65000"/>
                  </a:schemeClr>
                </a:solidFill>
              </a:rPr>
              <a:t>	</a:t>
            </a:r>
            <a:r>
              <a:rPr lang="en-GB" dirty="0"/>
              <a:t>	</a:t>
            </a:r>
          </a:p>
        </p:txBody>
      </p:sp>
      <p:sp>
        <p:nvSpPr>
          <p:cNvPr id="6" name="TextBox 5"/>
          <p:cNvSpPr txBox="1"/>
          <p:nvPr/>
        </p:nvSpPr>
        <p:spPr>
          <a:xfrm>
            <a:off x="2263888" y="6304002"/>
            <a:ext cx="6781152" cy="369332"/>
          </a:xfrm>
          <a:prstGeom prst="rect">
            <a:avLst/>
          </a:prstGeom>
          <a:noFill/>
        </p:spPr>
        <p:txBody>
          <a:bodyPr wrap="none" rtlCol="0">
            <a:spAutoFit/>
          </a:bodyPr>
          <a:lstStyle/>
          <a:p>
            <a:r>
              <a:rPr lang="en-GB" dirty="0" smtClean="0"/>
              <a:t>“Authorization</a:t>
            </a:r>
            <a:r>
              <a:rPr lang="en-GB" dirty="0"/>
              <a:t>, Origin, Content-Type, Accept, </a:t>
            </a:r>
            <a:r>
              <a:rPr lang="en-GB" dirty="0" smtClean="0"/>
              <a:t>X-Requested-With”</a:t>
            </a:r>
            <a:endParaRPr lang="en-GB" dirty="0"/>
          </a:p>
        </p:txBody>
      </p:sp>
      <p:sp>
        <p:nvSpPr>
          <p:cNvPr id="7" name="Down Arrow 6"/>
          <p:cNvSpPr/>
          <p:nvPr/>
        </p:nvSpPr>
        <p:spPr bwMode="auto">
          <a:xfrm rot="9463159">
            <a:off x="6821427" y="3784588"/>
            <a:ext cx="419374" cy="2427407"/>
          </a:xfrm>
          <a:prstGeom prst="down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131824280"/>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49" y="1005840"/>
            <a:ext cx="7254039" cy="4832985"/>
          </a:xfrm>
        </p:spPr>
        <p:txBody>
          <a:bodyPr/>
          <a:lstStyle/>
          <a:p>
            <a:r>
              <a:rPr lang="en-GB" dirty="0" smtClean="0"/>
              <a:t>Build a </a:t>
            </a:r>
            <a:r>
              <a:rPr lang="en-GB" dirty="0" err="1" smtClean="0"/>
              <a:t>webservice</a:t>
            </a:r>
            <a:r>
              <a:rPr lang="en-GB" dirty="0" smtClean="0"/>
              <a:t> that allows student details to added, read and deleted (CRUD operations)</a:t>
            </a:r>
          </a:p>
          <a:p>
            <a:pPr lvl="1"/>
            <a:r>
              <a:rPr lang="en-GB" dirty="0" smtClean="0"/>
              <a:t>I will ignore edit operations for now!!</a:t>
            </a:r>
          </a:p>
          <a:p>
            <a:r>
              <a:rPr lang="en-GB" dirty="0" smtClean="0"/>
              <a:t>The student details are:</a:t>
            </a:r>
          </a:p>
          <a:p>
            <a:pPr lvl="1"/>
            <a:r>
              <a:rPr lang="en-GB" dirty="0" smtClean="0">
                <a:solidFill>
                  <a:srgbClr val="FF0000"/>
                </a:solidFill>
              </a:rPr>
              <a:t>Id</a:t>
            </a:r>
            <a:r>
              <a:rPr lang="en-GB" dirty="0" smtClean="0"/>
              <a:t>, </a:t>
            </a:r>
            <a:r>
              <a:rPr lang="en-GB" dirty="0" smtClean="0">
                <a:solidFill>
                  <a:srgbClr val="FF0000"/>
                </a:solidFill>
              </a:rPr>
              <a:t>Name</a:t>
            </a:r>
            <a:r>
              <a:rPr lang="en-GB" dirty="0" smtClean="0"/>
              <a:t>, </a:t>
            </a:r>
            <a:r>
              <a:rPr lang="en-GB" dirty="0" smtClean="0">
                <a:solidFill>
                  <a:srgbClr val="FF0000"/>
                </a:solidFill>
              </a:rPr>
              <a:t>Age</a:t>
            </a:r>
            <a:r>
              <a:rPr lang="en-GB" dirty="0" smtClean="0"/>
              <a:t> and </a:t>
            </a:r>
            <a:r>
              <a:rPr lang="en-GB" dirty="0" smtClean="0">
                <a:solidFill>
                  <a:srgbClr val="FF0000"/>
                </a:solidFill>
              </a:rPr>
              <a:t>Course</a:t>
            </a:r>
            <a:r>
              <a:rPr lang="en-GB" dirty="0" smtClean="0"/>
              <a:t> where the Id is provided by database</a:t>
            </a:r>
          </a:p>
          <a:p>
            <a:r>
              <a:rPr lang="en-GB" dirty="0" smtClean="0"/>
              <a:t>The URI should be </a:t>
            </a:r>
            <a:r>
              <a:rPr lang="en-GB" dirty="0" smtClean="0">
                <a:solidFill>
                  <a:srgbClr val="0070C0"/>
                </a:solidFill>
              </a:rPr>
              <a:t>http://localhost:1339/students</a:t>
            </a:r>
          </a:p>
          <a:p>
            <a:r>
              <a:rPr lang="en-GB" dirty="0" smtClean="0"/>
              <a:t>For add, method is POST and returns 201</a:t>
            </a:r>
          </a:p>
          <a:p>
            <a:r>
              <a:rPr lang="en-GB" dirty="0" smtClean="0"/>
              <a:t>For read, method is GET and returns 200</a:t>
            </a:r>
          </a:p>
          <a:p>
            <a:pPr lvl="1"/>
            <a:r>
              <a:rPr lang="en-GB" dirty="0" smtClean="0"/>
              <a:t>To read all the student details </a:t>
            </a:r>
            <a:r>
              <a:rPr lang="en-GB" dirty="0">
                <a:solidFill>
                  <a:srgbClr val="0070C0"/>
                </a:solidFill>
              </a:rPr>
              <a:t>http://</a:t>
            </a:r>
            <a:r>
              <a:rPr lang="en-GB" dirty="0" smtClean="0">
                <a:solidFill>
                  <a:srgbClr val="0070C0"/>
                </a:solidFill>
              </a:rPr>
              <a:t>localhost:1339/students</a:t>
            </a:r>
          </a:p>
          <a:p>
            <a:pPr lvl="1"/>
            <a:r>
              <a:rPr lang="en-GB" dirty="0" smtClean="0"/>
              <a:t>To read a specific student’s details provide either:</a:t>
            </a:r>
          </a:p>
          <a:p>
            <a:pPr lvl="2"/>
            <a:r>
              <a:rPr lang="en-GB" dirty="0" smtClean="0"/>
              <a:t>The id </a:t>
            </a:r>
            <a:r>
              <a:rPr lang="en-GB" dirty="0">
                <a:solidFill>
                  <a:srgbClr val="0070C0"/>
                </a:solidFill>
              </a:rPr>
              <a:t>http://</a:t>
            </a:r>
            <a:r>
              <a:rPr lang="en-GB" dirty="0" smtClean="0">
                <a:solidFill>
                  <a:srgbClr val="0070C0"/>
                </a:solidFill>
              </a:rPr>
              <a:t>localhost:1339/students</a:t>
            </a:r>
            <a:r>
              <a:rPr lang="en-GB" b="1" dirty="0" smtClean="0">
                <a:solidFill>
                  <a:srgbClr val="0070C0"/>
                </a:solidFill>
              </a:rPr>
              <a:t>/:id</a:t>
            </a:r>
          </a:p>
          <a:p>
            <a:pPr lvl="2"/>
            <a:r>
              <a:rPr lang="en-GB" dirty="0" smtClean="0"/>
              <a:t>The student’s name</a:t>
            </a:r>
            <a:br>
              <a:rPr lang="en-GB" dirty="0" smtClean="0"/>
            </a:br>
            <a:r>
              <a:rPr lang="en-GB" dirty="0" smtClean="0">
                <a:solidFill>
                  <a:srgbClr val="0070C0"/>
                </a:solidFill>
              </a:rPr>
              <a:t>http</a:t>
            </a:r>
            <a:r>
              <a:rPr lang="en-GB" dirty="0">
                <a:solidFill>
                  <a:srgbClr val="0070C0"/>
                </a:solidFill>
              </a:rPr>
              <a:t>://</a:t>
            </a:r>
            <a:r>
              <a:rPr lang="en-GB" dirty="0" smtClean="0">
                <a:solidFill>
                  <a:srgbClr val="0070C0"/>
                </a:solidFill>
              </a:rPr>
              <a:t>localhost:1339/students</a:t>
            </a:r>
            <a:r>
              <a:rPr lang="en-GB" b="1" dirty="0" smtClean="0">
                <a:solidFill>
                  <a:srgbClr val="0070C0"/>
                </a:solidFill>
              </a:rPr>
              <a:t>?name=:name</a:t>
            </a:r>
          </a:p>
          <a:p>
            <a:r>
              <a:rPr lang="en-GB" dirty="0" smtClean="0"/>
              <a:t>For delete, method is DELETE and the student id must be specified </a:t>
            </a:r>
            <a:r>
              <a:rPr lang="en-GB" dirty="0" smtClean="0">
                <a:solidFill>
                  <a:srgbClr val="0070C0"/>
                </a:solidFill>
              </a:rPr>
              <a:t>http</a:t>
            </a:r>
            <a:r>
              <a:rPr lang="en-GB" dirty="0">
                <a:solidFill>
                  <a:srgbClr val="0070C0"/>
                </a:solidFill>
              </a:rPr>
              <a:t>://</a:t>
            </a:r>
            <a:r>
              <a:rPr lang="en-GB" dirty="0" smtClean="0">
                <a:solidFill>
                  <a:srgbClr val="0070C0"/>
                </a:solidFill>
              </a:rPr>
              <a:t>localhost:1339/students</a:t>
            </a:r>
            <a:r>
              <a:rPr lang="en-GB" b="1" dirty="0" smtClean="0">
                <a:solidFill>
                  <a:srgbClr val="0070C0"/>
                </a:solidFill>
              </a:rPr>
              <a:t>/:id</a:t>
            </a:r>
            <a:r>
              <a:rPr lang="en-GB" dirty="0" smtClean="0"/>
              <a:t> and returns 200</a:t>
            </a:r>
            <a:endParaRPr lang="en-GB" dirty="0">
              <a:solidFill>
                <a:srgbClr val="0070C0"/>
              </a:solidFill>
            </a:endParaRP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164447463"/>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p:txBody>
          <a:bodyPr/>
          <a:lstStyle/>
          <a:p>
            <a:r>
              <a:rPr lang="en-GB" dirty="0" smtClean="0"/>
              <a:t>In the following I am using </a:t>
            </a:r>
            <a:r>
              <a:rPr lang="en-GB" b="1" dirty="0" err="1" smtClean="0"/>
              <a:t>async</a:t>
            </a:r>
            <a:r>
              <a:rPr lang="en-GB" dirty="0" smtClean="0"/>
              <a:t> lambda functions because these will be converted to use a database at a later stage and we will be using </a:t>
            </a:r>
            <a:r>
              <a:rPr lang="en-GB" dirty="0" err="1" smtClean="0"/>
              <a:t>async</a:t>
            </a:r>
            <a:r>
              <a:rPr lang="en-GB" smtClean="0"/>
              <a:t> database functions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497495319"/>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79945"/>
          </a:xfrm>
        </p:spPr>
        <p:txBody>
          <a:bodyPr/>
          <a:lstStyle/>
          <a:p>
            <a:r>
              <a:rPr lang="en-GB" dirty="0" smtClean="0"/>
              <a:t>Add Student Details</a:t>
            </a:r>
            <a:endParaRPr lang="en-GB" dirty="0"/>
          </a:p>
        </p:txBody>
      </p:sp>
      <p:sp>
        <p:nvSpPr>
          <p:cNvPr id="3" name="Content Placeholder 2"/>
          <p:cNvSpPr>
            <a:spLocks noGrp="1"/>
          </p:cNvSpPr>
          <p:nvPr>
            <p:ph idx="1"/>
          </p:nvPr>
        </p:nvSpPr>
        <p:spPr>
          <a:xfrm>
            <a:off x="691799" y="679946"/>
            <a:ext cx="8020245" cy="5158880"/>
          </a:xfrm>
        </p:spPr>
        <p:txBody>
          <a:bodyPr/>
          <a:lstStyle/>
          <a:p>
            <a:r>
              <a:rPr lang="en-GB" dirty="0" smtClean="0"/>
              <a:t>URI is </a:t>
            </a:r>
            <a:r>
              <a:rPr lang="en-GB" dirty="0">
                <a:solidFill>
                  <a:srgbClr val="0070C0"/>
                </a:solidFill>
              </a:rPr>
              <a:t>http://localhost:1339/students</a:t>
            </a:r>
            <a:r>
              <a:rPr lang="en-GB" dirty="0" smtClean="0"/>
              <a:t> and method is </a:t>
            </a:r>
            <a:r>
              <a:rPr lang="en-GB" dirty="0" smtClean="0">
                <a:solidFill>
                  <a:srgbClr val="FF0000"/>
                </a:solidFill>
              </a:rPr>
              <a:t>POST</a:t>
            </a:r>
          </a:p>
          <a:p>
            <a:r>
              <a:rPr lang="en-GB" dirty="0" smtClean="0"/>
              <a:t>On successful add, return status code 201</a:t>
            </a:r>
          </a:p>
          <a:p>
            <a:pPr lvl="1"/>
            <a:r>
              <a:rPr lang="en-GB" sz="1400" i="1" dirty="0" smtClean="0"/>
              <a:t>I have also chosen to return the new student data from the “database” but since this is our API we could choose to just return nothing (</a:t>
            </a:r>
            <a:r>
              <a:rPr lang="en-GB" sz="1400" i="1" dirty="0" err="1" smtClean="0"/>
              <a:t>res.status</a:t>
            </a:r>
            <a:r>
              <a:rPr lang="en-GB" sz="1400" i="1" dirty="0" smtClean="0"/>
              <a:t>(201).end())</a:t>
            </a:r>
            <a:endParaRPr lang="en-GB" sz="1400" i="1" dirty="0"/>
          </a:p>
        </p:txBody>
      </p:sp>
      <p:sp>
        <p:nvSpPr>
          <p:cNvPr id="4" name="Footer Placeholder 3"/>
          <p:cNvSpPr>
            <a:spLocks noGrp="1"/>
          </p:cNvSpPr>
          <p:nvPr>
            <p:ph type="ftr" sz="quarter" idx="10"/>
          </p:nvPr>
        </p:nvSpPr>
        <p:spPr>
          <a:xfrm>
            <a:off x="56936" y="6167077"/>
            <a:ext cx="2895600" cy="320675"/>
          </a:xfrm>
        </p:spPr>
        <p:txBody>
          <a:bodyPr/>
          <a:lstStyle/>
          <a:p>
            <a:pPr>
              <a:defRPr/>
            </a:pPr>
            <a:r>
              <a:rPr lang="en-US" altLang="en-US" smtClean="0"/>
              <a:t>WEB</a:t>
            </a:r>
            <a:endParaRPr lang="en-US" altLang="en-US" dirty="0"/>
          </a:p>
        </p:txBody>
      </p:sp>
      <p:sp>
        <p:nvSpPr>
          <p:cNvPr id="5" name="TextBox 4"/>
          <p:cNvSpPr txBox="1"/>
          <p:nvPr/>
        </p:nvSpPr>
        <p:spPr>
          <a:xfrm>
            <a:off x="691799" y="2034874"/>
            <a:ext cx="8073222" cy="4524315"/>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endParaRPr lang="en-GB" dirty="0" smtClean="0"/>
          </a:p>
          <a:p>
            <a:r>
              <a:rPr lang="en-GB" dirty="0" err="1"/>
              <a:t>service.</a:t>
            </a:r>
            <a:r>
              <a:rPr lang="en-GB" dirty="0" err="1">
                <a:solidFill>
                  <a:srgbClr val="FF0000"/>
                </a:solidFill>
              </a:rPr>
              <a:t>post</a:t>
            </a:r>
            <a:r>
              <a:rPr lang="en-GB" dirty="0"/>
              <a:t>('</a:t>
            </a:r>
            <a:r>
              <a:rPr lang="en-GB" dirty="0">
                <a:solidFill>
                  <a:srgbClr val="0070C0"/>
                </a:solidFill>
              </a:rPr>
              <a:t>/students</a:t>
            </a:r>
            <a:r>
              <a:rPr lang="en-GB" dirty="0"/>
              <a:t>', </a:t>
            </a:r>
            <a:r>
              <a:rPr lang="en-GB" dirty="0" err="1"/>
              <a:t>async</a:t>
            </a:r>
            <a:r>
              <a:rPr lang="en-GB" dirty="0"/>
              <a:t> (</a:t>
            </a:r>
            <a:r>
              <a:rPr lang="en-GB" dirty="0" err="1"/>
              <a:t>req</a:t>
            </a:r>
            <a:r>
              <a:rPr lang="en-GB" dirty="0"/>
              <a:t>, res) </a:t>
            </a:r>
            <a:r>
              <a:rPr lang="en-GB" dirty="0" smtClean="0"/>
              <a:t>=&gt; {</a:t>
            </a:r>
            <a:endParaRPr lang="en-GB" dirty="0"/>
          </a:p>
          <a:p>
            <a:r>
              <a:rPr lang="en-GB" dirty="0" smtClean="0"/>
              <a:t>    console.log</a:t>
            </a:r>
            <a:r>
              <a:rPr lang="en-GB" dirty="0"/>
              <a:t>("Add student");</a:t>
            </a:r>
          </a:p>
          <a:p>
            <a:r>
              <a:rPr lang="en-GB" dirty="0" smtClean="0"/>
              <a:t>    console.log(req.body.name</a:t>
            </a:r>
            <a:r>
              <a:rPr lang="en-GB" dirty="0"/>
              <a:t>);</a:t>
            </a:r>
          </a:p>
          <a:p>
            <a:r>
              <a:rPr lang="en-GB" dirty="0" smtClean="0"/>
              <a:t>    console.log(</a:t>
            </a:r>
            <a:r>
              <a:rPr lang="en-GB" dirty="0" err="1" smtClean="0"/>
              <a:t>req.body.age</a:t>
            </a:r>
            <a:r>
              <a:rPr lang="en-GB" dirty="0"/>
              <a:t>);</a:t>
            </a:r>
          </a:p>
          <a:p>
            <a:r>
              <a:rPr lang="en-GB" dirty="0" smtClean="0"/>
              <a:t>    console.log(</a:t>
            </a:r>
            <a:r>
              <a:rPr lang="en-GB" dirty="0" err="1" smtClean="0"/>
              <a:t>req.body.course</a:t>
            </a:r>
            <a:r>
              <a:rPr lang="en-GB" dirty="0"/>
              <a:t>);</a:t>
            </a:r>
          </a:p>
          <a:p>
            <a:r>
              <a:rPr lang="en-GB" dirty="0"/>
              <a:t>    </a:t>
            </a:r>
            <a:r>
              <a:rPr lang="en-GB" dirty="0" err="1">
                <a:solidFill>
                  <a:srgbClr val="FF0000"/>
                </a:solidFill>
              </a:rPr>
              <a:t>res.status</a:t>
            </a:r>
            <a:r>
              <a:rPr lang="en-GB" dirty="0">
                <a:solidFill>
                  <a:srgbClr val="FF0000"/>
                </a:solidFill>
              </a:rPr>
              <a:t>(201</a:t>
            </a:r>
            <a:r>
              <a:rPr lang="en-GB" dirty="0" smtClean="0">
                <a:solidFill>
                  <a:srgbClr val="FF0000"/>
                </a:solidFill>
              </a:rPr>
              <a:t>).</a:t>
            </a:r>
            <a:r>
              <a:rPr lang="en-GB" dirty="0">
                <a:solidFill>
                  <a:srgbClr val="FF0000"/>
                </a:solidFill>
              </a:rPr>
              <a:t>send({</a:t>
            </a:r>
          </a:p>
          <a:p>
            <a:r>
              <a:rPr lang="en-GB" dirty="0" smtClean="0">
                <a:solidFill>
                  <a:srgbClr val="FF0000"/>
                </a:solidFill>
              </a:rPr>
              <a:t>        Id</a:t>
            </a:r>
            <a:r>
              <a:rPr lang="en-GB" dirty="0">
                <a:solidFill>
                  <a:srgbClr val="FF0000"/>
                </a:solidFill>
              </a:rPr>
              <a:t>: 101,</a:t>
            </a:r>
          </a:p>
          <a:p>
            <a:r>
              <a:rPr lang="en-GB" dirty="0" smtClean="0">
                <a:solidFill>
                  <a:srgbClr val="FF0000"/>
                </a:solidFill>
              </a:rPr>
              <a:t>        Name</a:t>
            </a:r>
            <a:r>
              <a:rPr lang="en-GB" dirty="0">
                <a:solidFill>
                  <a:srgbClr val="FF0000"/>
                </a:solidFill>
              </a:rPr>
              <a:t>: req.body.name,</a:t>
            </a:r>
          </a:p>
          <a:p>
            <a:r>
              <a:rPr lang="en-GB" dirty="0" smtClean="0">
                <a:solidFill>
                  <a:srgbClr val="FF0000"/>
                </a:solidFill>
              </a:rPr>
              <a:t>        Age</a:t>
            </a:r>
            <a:r>
              <a:rPr lang="en-GB" dirty="0">
                <a:solidFill>
                  <a:srgbClr val="FF0000"/>
                </a:solidFill>
              </a:rPr>
              <a:t>: </a:t>
            </a:r>
            <a:r>
              <a:rPr lang="en-GB" dirty="0" err="1">
                <a:solidFill>
                  <a:srgbClr val="FF0000"/>
                </a:solidFill>
              </a:rPr>
              <a:t>req.body.age</a:t>
            </a:r>
            <a:r>
              <a:rPr lang="en-GB" dirty="0">
                <a:solidFill>
                  <a:srgbClr val="FF0000"/>
                </a:solidFill>
              </a:rPr>
              <a:t>,</a:t>
            </a:r>
          </a:p>
          <a:p>
            <a:r>
              <a:rPr lang="en-GB" dirty="0" smtClean="0">
                <a:solidFill>
                  <a:srgbClr val="FF0000"/>
                </a:solidFill>
              </a:rPr>
              <a:t>        Course</a:t>
            </a:r>
            <a:r>
              <a:rPr lang="en-GB" dirty="0">
                <a:solidFill>
                  <a:srgbClr val="FF0000"/>
                </a:solidFill>
              </a:rPr>
              <a:t>: </a:t>
            </a:r>
            <a:r>
              <a:rPr lang="en-GB" dirty="0" err="1" smtClean="0">
                <a:solidFill>
                  <a:srgbClr val="FF0000"/>
                </a:solidFill>
              </a:rPr>
              <a:t>req.body.course</a:t>
            </a:r>
            <a:endParaRPr lang="en-GB" dirty="0" smtClean="0">
              <a:solidFill>
                <a:srgbClr val="FF0000"/>
              </a:solidFill>
            </a:endParaRPr>
          </a:p>
          <a:p>
            <a:r>
              <a:rPr lang="en-GB" dirty="0">
                <a:solidFill>
                  <a:srgbClr val="FF0000"/>
                </a:solidFill>
              </a:rPr>
              <a:t> </a:t>
            </a:r>
            <a:r>
              <a:rPr lang="en-GB" dirty="0" smtClean="0">
                <a:solidFill>
                  <a:srgbClr val="FF0000"/>
                </a:solidFill>
              </a:rPr>
              <a:t>   });</a:t>
            </a:r>
          </a:p>
          <a:p>
            <a:r>
              <a:rPr lang="en-GB" dirty="0" smtClean="0"/>
              <a:t>});</a:t>
            </a:r>
            <a:endParaRPr lang="en-GB" dirty="0"/>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ight Brace 5"/>
          <p:cNvSpPr/>
          <p:nvPr/>
        </p:nvSpPr>
        <p:spPr bwMode="auto">
          <a:xfrm>
            <a:off x="4908589" y="3842724"/>
            <a:ext cx="302930" cy="1279038"/>
          </a:xfrm>
          <a:prstGeom prst="righ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5545031" y="3943700"/>
            <a:ext cx="2259821" cy="1200329"/>
          </a:xfrm>
          <a:prstGeom prst="rect">
            <a:avLst/>
          </a:prstGeom>
          <a:noFill/>
        </p:spPr>
        <p:txBody>
          <a:bodyPr wrap="square" rtlCol="0">
            <a:spAutoFit/>
          </a:bodyPr>
          <a:lstStyle/>
          <a:p>
            <a:r>
              <a:rPr lang="en-GB" dirty="0" smtClean="0"/>
              <a:t>Pretend we added it and return a fake primary key “Id” value 101</a:t>
            </a:r>
            <a:endParaRPr lang="en-GB" dirty="0"/>
          </a:p>
        </p:txBody>
      </p:sp>
    </p:spTree>
    <p:extLst>
      <p:ext uri="{BB962C8B-B14F-4D97-AF65-F5344CB8AC3E}">
        <p14:creationId xmlns:p14="http://schemas.microsoft.com/office/powerpoint/2010/main" val="14709515"/>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257175" y="1152215"/>
            <a:ext cx="8629566" cy="3275406"/>
          </a:xfrm>
          <a:prstGeom prst="rect">
            <a:avLst/>
          </a:prstGeom>
        </p:spPr>
      </p:pic>
      <p:pic>
        <p:nvPicPr>
          <p:cNvPr id="6" name="Picture 5"/>
          <p:cNvPicPr>
            <a:picLocks noChangeAspect="1"/>
          </p:cNvPicPr>
          <p:nvPr/>
        </p:nvPicPr>
        <p:blipFill>
          <a:blip r:embed="rId3"/>
          <a:stretch>
            <a:fillRect/>
          </a:stretch>
        </p:blipFill>
        <p:spPr>
          <a:xfrm>
            <a:off x="5257800" y="4851183"/>
            <a:ext cx="3609975" cy="1381125"/>
          </a:xfrm>
          <a:prstGeom prst="rect">
            <a:avLst/>
          </a:prstGeom>
        </p:spPr>
      </p:pic>
    </p:spTree>
    <p:extLst>
      <p:ext uri="{BB962C8B-B14F-4D97-AF65-F5344CB8AC3E}">
        <p14:creationId xmlns:p14="http://schemas.microsoft.com/office/powerpoint/2010/main" val="1852389509"/>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Delete Student</a:t>
            </a:r>
            <a:endParaRPr lang="en-GB" dirty="0"/>
          </a:p>
        </p:txBody>
      </p:sp>
      <p:sp>
        <p:nvSpPr>
          <p:cNvPr id="3" name="Content Placeholder 2"/>
          <p:cNvSpPr>
            <a:spLocks noGrp="1"/>
          </p:cNvSpPr>
          <p:nvPr>
            <p:ph idx="1"/>
          </p:nvPr>
        </p:nvSpPr>
        <p:spPr>
          <a:xfrm>
            <a:off x="1047750" y="1267818"/>
            <a:ext cx="7029450" cy="4571007"/>
          </a:xfrm>
        </p:spPr>
        <p:txBody>
          <a:bodyPr/>
          <a:lstStyle/>
          <a:p>
            <a:r>
              <a:rPr lang="en-GB" dirty="0"/>
              <a:t>URI is </a:t>
            </a:r>
            <a:r>
              <a:rPr lang="en-GB" dirty="0">
                <a:solidFill>
                  <a:srgbClr val="0070C0"/>
                </a:solidFill>
              </a:rPr>
              <a:t>http://</a:t>
            </a:r>
            <a:r>
              <a:rPr lang="en-GB" dirty="0" smtClean="0">
                <a:solidFill>
                  <a:srgbClr val="0070C0"/>
                </a:solidFill>
              </a:rPr>
              <a:t>localhost:1339/students/:id</a:t>
            </a:r>
            <a:r>
              <a:rPr lang="en-GB" dirty="0" smtClean="0"/>
              <a:t> </a:t>
            </a:r>
            <a:r>
              <a:rPr lang="en-GB" dirty="0"/>
              <a:t>and method is </a:t>
            </a:r>
            <a:r>
              <a:rPr lang="en-GB" dirty="0" smtClean="0">
                <a:solidFill>
                  <a:srgbClr val="FF0000"/>
                </a:solidFill>
              </a:rPr>
              <a:t>DELETE</a:t>
            </a:r>
            <a:endParaRPr lang="en-GB" dirty="0">
              <a:solidFill>
                <a:srgbClr val="FF0000"/>
              </a:solidFill>
            </a:endParaRPr>
          </a:p>
          <a:p>
            <a:r>
              <a:rPr lang="en-GB" dirty="0" smtClean="0"/>
              <a:t>Routing parameter expected for the student </a:t>
            </a:r>
            <a:r>
              <a:rPr lang="en-GB" b="1" dirty="0" smtClean="0"/>
              <a:t>Id</a:t>
            </a:r>
          </a:p>
          <a:p>
            <a:r>
              <a:rPr lang="en-GB" dirty="0" smtClean="0"/>
              <a:t>On </a:t>
            </a:r>
            <a:r>
              <a:rPr lang="en-GB" dirty="0"/>
              <a:t>successful </a:t>
            </a:r>
            <a:r>
              <a:rPr lang="en-GB" dirty="0" smtClean="0"/>
              <a:t>delete, </a:t>
            </a:r>
            <a:r>
              <a:rPr lang="en-GB" dirty="0"/>
              <a:t>return status code </a:t>
            </a:r>
            <a:r>
              <a:rPr lang="en-GB" dirty="0" smtClean="0"/>
              <a:t>200</a:t>
            </a:r>
          </a:p>
          <a:p>
            <a:pPr lvl="1"/>
            <a:r>
              <a:rPr lang="en-GB" sz="1400" i="1" dirty="0" smtClean="0"/>
              <a:t>I have chosen to return an empty JSON object as well, but since this is our API we could choose to just return nothing (</a:t>
            </a:r>
            <a:r>
              <a:rPr lang="en-GB" sz="1400" i="1" dirty="0" err="1" smtClean="0"/>
              <a:t>res.end</a:t>
            </a:r>
            <a:r>
              <a:rPr lang="en-GB" sz="1400" i="1" dirty="0" smtClean="0"/>
              <a:t>())</a:t>
            </a:r>
            <a:endParaRPr lang="en-GB" sz="1400" i="1"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67177" y="3294198"/>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p>
          <a:p>
            <a:endParaRPr lang="en-GB" dirty="0" smtClean="0"/>
          </a:p>
          <a:p>
            <a:r>
              <a:rPr lang="en-GB" dirty="0" err="1"/>
              <a:t>service.</a:t>
            </a:r>
            <a:r>
              <a:rPr lang="en-GB" dirty="0" err="1">
                <a:solidFill>
                  <a:srgbClr val="FF0000"/>
                </a:solidFill>
              </a:rPr>
              <a:t>delete</a:t>
            </a:r>
            <a:r>
              <a:rPr lang="en-GB" dirty="0"/>
              <a:t>('</a:t>
            </a:r>
            <a:r>
              <a:rPr lang="en-GB" dirty="0">
                <a:solidFill>
                  <a:srgbClr val="0070C0"/>
                </a:solidFill>
              </a:rPr>
              <a:t>/students/</a:t>
            </a:r>
            <a:r>
              <a:rPr lang="en-GB" b="1" dirty="0">
                <a:solidFill>
                  <a:schemeClr val="bg2">
                    <a:lumMod val="75000"/>
                  </a:schemeClr>
                </a:solidFill>
              </a:rPr>
              <a:t>:id</a:t>
            </a:r>
            <a:r>
              <a:rPr lang="en-GB" dirty="0"/>
              <a:t>', </a:t>
            </a:r>
            <a:r>
              <a:rPr lang="en-GB" dirty="0" err="1"/>
              <a:t>async</a:t>
            </a:r>
            <a:r>
              <a:rPr lang="en-GB" dirty="0"/>
              <a:t> (</a:t>
            </a:r>
            <a:r>
              <a:rPr lang="en-GB" dirty="0" err="1"/>
              <a:t>req</a:t>
            </a:r>
            <a:r>
              <a:rPr lang="en-GB" dirty="0"/>
              <a:t>, res) =&gt; {</a:t>
            </a:r>
          </a:p>
          <a:p>
            <a:r>
              <a:rPr lang="en-GB" dirty="0" smtClean="0"/>
              <a:t>    console.log</a:t>
            </a:r>
            <a:r>
              <a:rPr lang="en-GB" dirty="0"/>
              <a:t>("Delete student");</a:t>
            </a:r>
          </a:p>
          <a:p>
            <a:r>
              <a:rPr lang="en-GB" dirty="0" smtClean="0"/>
              <a:t>    console.log(</a:t>
            </a:r>
            <a:r>
              <a:rPr lang="en-GB" b="1" dirty="0" smtClean="0">
                <a:solidFill>
                  <a:schemeClr val="bg2">
                    <a:lumMod val="75000"/>
                  </a:schemeClr>
                </a:solidFill>
              </a:rPr>
              <a:t>req.params.id</a:t>
            </a:r>
            <a:r>
              <a:rPr lang="en-GB" dirty="0"/>
              <a:t>);</a:t>
            </a:r>
          </a:p>
          <a:p>
            <a:r>
              <a:rPr lang="en-GB" dirty="0"/>
              <a:t>    </a:t>
            </a:r>
            <a:r>
              <a:rPr lang="en-GB" dirty="0" err="1" smtClean="0">
                <a:solidFill>
                  <a:srgbClr val="FF0000"/>
                </a:solidFill>
              </a:rPr>
              <a:t>res.send</a:t>
            </a:r>
            <a:r>
              <a:rPr lang="en-GB" dirty="0" smtClean="0">
                <a:solidFill>
                  <a:srgbClr val="FF0000"/>
                </a:solidFill>
              </a:rPr>
              <a:t>({});     </a:t>
            </a:r>
            <a:r>
              <a:rPr lang="en-GB" dirty="0" smtClean="0">
                <a:solidFill>
                  <a:schemeClr val="accent1">
                    <a:lumMod val="25000"/>
                  </a:schemeClr>
                </a:solidFill>
              </a:rPr>
              <a:t>// 200 is the default status code</a:t>
            </a:r>
            <a:endParaRPr lang="en-GB" dirty="0">
              <a:solidFill>
                <a:schemeClr val="accent1">
                  <a:lumMod val="25000"/>
                </a:schemeClr>
              </a:solidFill>
            </a:endParaRPr>
          </a:p>
          <a:p>
            <a:r>
              <a:rPr lang="en-GB" dirty="0"/>
              <a:t>});</a:t>
            </a:r>
          </a:p>
          <a:p>
            <a:endParaRPr lang="en-GB" dirty="0" smtClean="0">
              <a:solidFill>
                <a:schemeClr val="bg1">
                  <a:lumMod val="65000"/>
                </a:schemeClr>
              </a:solidFill>
            </a:endParaRPr>
          </a:p>
          <a:p>
            <a:r>
              <a:rPr lang="en-GB" dirty="0" err="1" smtClean="0">
                <a:solidFill>
                  <a:schemeClr val="bg1">
                    <a:lumMod val="65000"/>
                  </a:schemeClr>
                </a:solidFill>
              </a:rPr>
              <a:t>service.listen</a:t>
            </a:r>
            <a:r>
              <a:rPr lang="en-GB" dirty="0" smtClean="0">
                <a:solidFill>
                  <a:schemeClr val="bg1">
                    <a:lumMod val="65000"/>
                  </a:schemeClr>
                </a:solidFill>
              </a:rPr>
              <a:t>(port</a:t>
            </a:r>
            <a:r>
              <a:rPr lang="en-GB" dirty="0">
                <a:solidFill>
                  <a:schemeClr val="bg1">
                    <a:lumMod val="65000"/>
                  </a:schemeClr>
                </a:solidFill>
              </a:rPr>
              <a:t>, () =&gt; console.log(`Example web service listening at http://localhost:${port}`));	</a:t>
            </a:r>
            <a:r>
              <a:rPr lang="en-GB" dirty="0"/>
              <a:t>	</a:t>
            </a:r>
          </a:p>
        </p:txBody>
      </p:sp>
    </p:spTree>
    <p:extLst>
      <p:ext uri="{BB962C8B-B14F-4D97-AF65-F5344CB8AC3E}">
        <p14:creationId xmlns:p14="http://schemas.microsoft.com/office/powerpoint/2010/main" val="722570032"/>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743501" y="2116655"/>
            <a:ext cx="5934075" cy="1200150"/>
          </a:xfrm>
          <a:prstGeom prst="rect">
            <a:avLst/>
          </a:prstGeom>
        </p:spPr>
      </p:pic>
      <p:pic>
        <p:nvPicPr>
          <p:cNvPr id="6" name="Picture 5"/>
          <p:cNvPicPr>
            <a:picLocks noChangeAspect="1"/>
          </p:cNvPicPr>
          <p:nvPr/>
        </p:nvPicPr>
        <p:blipFill>
          <a:blip r:embed="rId3"/>
          <a:stretch>
            <a:fillRect/>
          </a:stretch>
        </p:blipFill>
        <p:spPr>
          <a:xfrm>
            <a:off x="5096076" y="4835141"/>
            <a:ext cx="2647950" cy="1076325"/>
          </a:xfrm>
          <a:prstGeom prst="rect">
            <a:avLst/>
          </a:prstGeom>
        </p:spPr>
      </p:pic>
    </p:spTree>
    <p:extLst>
      <p:ext uri="{BB962C8B-B14F-4D97-AF65-F5344CB8AC3E}">
        <p14:creationId xmlns:p14="http://schemas.microsoft.com/office/powerpoint/2010/main" val="1698872292"/>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 All Student Details</a:t>
            </a:r>
            <a:endParaRPr lang="en-GB" dirty="0"/>
          </a:p>
        </p:txBody>
      </p:sp>
      <p:sp>
        <p:nvSpPr>
          <p:cNvPr id="3" name="Content Placeholder 2"/>
          <p:cNvSpPr>
            <a:spLocks noGrp="1"/>
          </p:cNvSpPr>
          <p:nvPr>
            <p:ph idx="1"/>
          </p:nvPr>
        </p:nvSpPr>
        <p:spPr/>
        <p:txBody>
          <a:bodyPr/>
          <a:lstStyle/>
          <a:p>
            <a:r>
              <a:rPr lang="en-GB" dirty="0"/>
              <a:t>URI is </a:t>
            </a:r>
            <a:r>
              <a:rPr lang="en-GB" dirty="0">
                <a:solidFill>
                  <a:srgbClr val="0070C0"/>
                </a:solidFill>
              </a:rPr>
              <a:t>http://</a:t>
            </a:r>
            <a:r>
              <a:rPr lang="en-GB" dirty="0" smtClean="0">
                <a:solidFill>
                  <a:srgbClr val="0070C0"/>
                </a:solidFill>
              </a:rPr>
              <a:t>localhost:1339/students</a:t>
            </a:r>
            <a:r>
              <a:rPr lang="en-GB" dirty="0" smtClean="0"/>
              <a:t> </a:t>
            </a:r>
            <a:r>
              <a:rPr lang="en-GB" dirty="0"/>
              <a:t>and method is </a:t>
            </a:r>
            <a:r>
              <a:rPr lang="en-GB" dirty="0" smtClean="0">
                <a:solidFill>
                  <a:srgbClr val="FF0000"/>
                </a:solidFill>
              </a:rPr>
              <a:t>GET</a:t>
            </a:r>
            <a:endParaRPr lang="en-GB" dirty="0">
              <a:solidFill>
                <a:srgbClr val="FF0000"/>
              </a:solidFill>
            </a:endParaRPr>
          </a:p>
          <a:p>
            <a:r>
              <a:rPr lang="en-GB" dirty="0" smtClean="0"/>
              <a:t>On </a:t>
            </a:r>
            <a:r>
              <a:rPr lang="en-GB" dirty="0"/>
              <a:t>successful </a:t>
            </a:r>
            <a:r>
              <a:rPr lang="en-GB" dirty="0" smtClean="0"/>
              <a:t>read, </a:t>
            </a:r>
            <a:r>
              <a:rPr lang="en-GB" dirty="0"/>
              <a:t>return status code </a:t>
            </a:r>
            <a:r>
              <a:rPr lang="en-GB" dirty="0" smtClean="0"/>
              <a:t>200 and JSON </a:t>
            </a:r>
            <a:r>
              <a:rPr lang="en-GB" b="1" dirty="0" smtClean="0"/>
              <a:t>array</a:t>
            </a:r>
            <a:r>
              <a:rPr lang="en-GB" dirty="0" smtClean="0"/>
              <a:t> in Response Body</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91240" y="2938063"/>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p>
          <a:p>
            <a:endParaRPr lang="en-GB" dirty="0" smtClean="0"/>
          </a:p>
          <a:p>
            <a:r>
              <a:rPr lang="en-GB" dirty="0" err="1"/>
              <a:t>service.</a:t>
            </a:r>
            <a:r>
              <a:rPr lang="en-GB" dirty="0" err="1">
                <a:solidFill>
                  <a:srgbClr val="FF0000"/>
                </a:solidFill>
              </a:rPr>
              <a:t>get</a:t>
            </a:r>
            <a:r>
              <a:rPr lang="en-GB" dirty="0"/>
              <a:t>('</a:t>
            </a:r>
            <a:r>
              <a:rPr lang="en-GB" dirty="0">
                <a:solidFill>
                  <a:srgbClr val="0070C0"/>
                </a:solidFill>
              </a:rPr>
              <a:t>/students</a:t>
            </a:r>
            <a:r>
              <a:rPr lang="en-GB" dirty="0"/>
              <a:t>', </a:t>
            </a:r>
            <a:r>
              <a:rPr lang="en-GB" dirty="0" err="1"/>
              <a:t>async</a:t>
            </a:r>
            <a:r>
              <a:rPr lang="en-GB" dirty="0"/>
              <a:t> (</a:t>
            </a:r>
            <a:r>
              <a:rPr lang="en-GB" dirty="0" err="1"/>
              <a:t>req</a:t>
            </a:r>
            <a:r>
              <a:rPr lang="en-GB" dirty="0"/>
              <a:t>, res) =&gt; {</a:t>
            </a:r>
          </a:p>
          <a:p>
            <a:r>
              <a:rPr lang="en-GB" dirty="0" smtClean="0"/>
              <a:t>    let </a:t>
            </a:r>
            <a:r>
              <a:rPr lang="en-GB" dirty="0"/>
              <a:t>data = </a:t>
            </a:r>
            <a:r>
              <a:rPr lang="en-GB" dirty="0" smtClean="0"/>
              <a:t>[ ];                                             </a:t>
            </a:r>
            <a:r>
              <a:rPr lang="en-GB" dirty="0" smtClean="0">
                <a:solidFill>
                  <a:srgbClr val="FF0000"/>
                </a:solidFill>
                <a:sym typeface="Wingdings" panose="05000000000000000000" pitchFamily="2" charset="2"/>
              </a:rPr>
              <a:t> records are objects in an array</a:t>
            </a:r>
            <a:endParaRPr lang="en-GB" dirty="0">
              <a:solidFill>
                <a:srgbClr val="FF0000"/>
              </a:solidFill>
            </a:endParaRPr>
          </a:p>
          <a:p>
            <a:r>
              <a:rPr lang="en-GB" dirty="0" smtClean="0"/>
              <a:t>    console.log</a:t>
            </a:r>
            <a:r>
              <a:rPr lang="en-GB" dirty="0"/>
              <a:t>("Read all student details");</a:t>
            </a:r>
          </a:p>
          <a:p>
            <a:r>
              <a:rPr lang="en-GB" dirty="0" smtClean="0"/>
              <a:t>    data[0</a:t>
            </a:r>
            <a:r>
              <a:rPr lang="en-GB" dirty="0"/>
              <a:t>] = { Id: 1, </a:t>
            </a:r>
            <a:r>
              <a:rPr lang="en-GB" dirty="0" err="1"/>
              <a:t>Name:"Fred</a:t>
            </a:r>
            <a:r>
              <a:rPr lang="en-GB" dirty="0"/>
              <a:t>", Age:23, Course: "SE" </a:t>
            </a:r>
            <a:r>
              <a:rPr lang="en-GB" dirty="0" smtClean="0"/>
              <a:t>};</a:t>
            </a:r>
            <a:endParaRPr lang="en-GB" dirty="0"/>
          </a:p>
          <a:p>
            <a:r>
              <a:rPr lang="en-GB" dirty="0" smtClean="0"/>
              <a:t>    data[1</a:t>
            </a:r>
            <a:r>
              <a:rPr lang="en-GB" dirty="0"/>
              <a:t>] = { Id: 2, </a:t>
            </a:r>
            <a:r>
              <a:rPr lang="en-GB" dirty="0" err="1"/>
              <a:t>Name:"Bob</a:t>
            </a:r>
            <a:r>
              <a:rPr lang="en-GB" dirty="0"/>
              <a:t>", Age:24, Course: "WD" </a:t>
            </a:r>
            <a:r>
              <a:rPr lang="en-GB" dirty="0" smtClean="0"/>
              <a:t>};</a:t>
            </a:r>
            <a:endParaRPr lang="en-GB" dirty="0"/>
          </a:p>
          <a:p>
            <a:r>
              <a:rPr lang="en-GB" dirty="0"/>
              <a:t>    </a:t>
            </a:r>
            <a:r>
              <a:rPr lang="en-GB" dirty="0" err="1">
                <a:solidFill>
                  <a:srgbClr val="FF0000"/>
                </a:solidFill>
              </a:rPr>
              <a:t>res.send</a:t>
            </a:r>
            <a:r>
              <a:rPr lang="en-GB" dirty="0">
                <a:solidFill>
                  <a:srgbClr val="FF0000"/>
                </a:solidFill>
              </a:rPr>
              <a:t>(data);</a:t>
            </a:r>
          </a:p>
          <a:p>
            <a:r>
              <a:rPr lang="en-GB" dirty="0" smtClean="0"/>
              <a:t>});</a:t>
            </a:r>
          </a:p>
          <a:p>
            <a:endParaRPr lang="en-GB" dirty="0" smtClean="0">
              <a:solidFill>
                <a:schemeClr val="bg1">
                  <a:lumMod val="65000"/>
                </a:schemeClr>
              </a:solidFill>
            </a:endParaRPr>
          </a:p>
          <a:p>
            <a:r>
              <a:rPr lang="en-GB" dirty="0" err="1" smtClean="0">
                <a:solidFill>
                  <a:schemeClr val="bg1">
                    <a:lumMod val="65000"/>
                  </a:schemeClr>
                </a:solidFill>
              </a:rPr>
              <a:t>service.listen</a:t>
            </a:r>
            <a:r>
              <a:rPr lang="en-GB" dirty="0" smtClean="0">
                <a:solidFill>
                  <a:schemeClr val="bg1">
                    <a:lumMod val="65000"/>
                  </a:schemeClr>
                </a:solidFill>
              </a:rPr>
              <a:t>(port</a:t>
            </a:r>
            <a:r>
              <a:rPr lang="en-GB" dirty="0">
                <a:solidFill>
                  <a:schemeClr val="bg1">
                    <a:lumMod val="65000"/>
                  </a:schemeClr>
                </a:solidFill>
              </a:rPr>
              <a:t>, () =&gt; console.log(`Example web service listening at http://localhost:${port}`));	</a:t>
            </a:r>
            <a:r>
              <a:rPr lang="en-GB" dirty="0"/>
              <a:t>	</a:t>
            </a:r>
          </a:p>
        </p:txBody>
      </p:sp>
      <p:sp>
        <p:nvSpPr>
          <p:cNvPr id="6" name="Right Brace 5"/>
          <p:cNvSpPr/>
          <p:nvPr/>
        </p:nvSpPr>
        <p:spPr bwMode="auto">
          <a:xfrm>
            <a:off x="6783041" y="4340673"/>
            <a:ext cx="506896" cy="611100"/>
          </a:xfrm>
          <a:prstGeom prst="rightBrace">
            <a:avLst/>
          </a:prstGeom>
          <a:noFill/>
          <a:ln w="222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7491434" y="4123657"/>
            <a:ext cx="1171531" cy="923330"/>
          </a:xfrm>
          <a:prstGeom prst="rect">
            <a:avLst/>
          </a:prstGeom>
          <a:noFill/>
        </p:spPr>
        <p:txBody>
          <a:bodyPr wrap="square" rtlCol="0">
            <a:spAutoFit/>
          </a:bodyPr>
          <a:lstStyle/>
          <a:p>
            <a:r>
              <a:rPr lang="en-GB" dirty="0" smtClean="0"/>
              <a:t>Fake database records</a:t>
            </a:r>
            <a:endParaRPr lang="en-GB" dirty="0"/>
          </a:p>
        </p:txBody>
      </p:sp>
    </p:spTree>
    <p:extLst>
      <p:ext uri="{BB962C8B-B14F-4D97-AF65-F5344CB8AC3E}">
        <p14:creationId xmlns:p14="http://schemas.microsoft.com/office/powerpoint/2010/main" val="3467755480"/>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322607" y="1253365"/>
            <a:ext cx="5467350" cy="1419225"/>
          </a:xfrm>
          <a:prstGeom prst="rect">
            <a:avLst/>
          </a:prstGeom>
        </p:spPr>
      </p:pic>
      <p:pic>
        <p:nvPicPr>
          <p:cNvPr id="6" name="Picture 5"/>
          <p:cNvPicPr>
            <a:picLocks noChangeAspect="1"/>
          </p:cNvPicPr>
          <p:nvPr/>
        </p:nvPicPr>
        <p:blipFill>
          <a:blip r:embed="rId3"/>
          <a:stretch>
            <a:fillRect/>
          </a:stretch>
        </p:blipFill>
        <p:spPr>
          <a:xfrm>
            <a:off x="79375" y="3143250"/>
            <a:ext cx="9002316" cy="3575050"/>
          </a:xfrm>
          <a:prstGeom prst="rect">
            <a:avLst/>
          </a:prstGeom>
        </p:spPr>
      </p:pic>
      <p:sp>
        <p:nvSpPr>
          <p:cNvPr id="7" name="TextBox 6"/>
          <p:cNvSpPr txBox="1"/>
          <p:nvPr/>
        </p:nvSpPr>
        <p:spPr>
          <a:xfrm>
            <a:off x="5582757" y="3412093"/>
            <a:ext cx="1287532" cy="369332"/>
          </a:xfrm>
          <a:prstGeom prst="rect">
            <a:avLst/>
          </a:prstGeom>
          <a:noFill/>
        </p:spPr>
        <p:txBody>
          <a:bodyPr wrap="none" rtlCol="0">
            <a:spAutoFit/>
          </a:bodyPr>
          <a:lstStyle/>
          <a:p>
            <a:r>
              <a:rPr lang="en-GB" b="1" u="sng" dirty="0" smtClean="0"/>
              <a:t>Response</a:t>
            </a:r>
            <a:endParaRPr lang="en-GB" b="1" u="sng" dirty="0"/>
          </a:p>
        </p:txBody>
      </p:sp>
    </p:spTree>
    <p:extLst>
      <p:ext uri="{BB962C8B-B14F-4D97-AF65-F5344CB8AC3E}">
        <p14:creationId xmlns:p14="http://schemas.microsoft.com/office/powerpoint/2010/main" val="1298819018"/>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 a Student’s Details By Id</a:t>
            </a:r>
            <a:endParaRPr lang="en-GB" dirty="0"/>
          </a:p>
        </p:txBody>
      </p:sp>
      <p:sp>
        <p:nvSpPr>
          <p:cNvPr id="3" name="Content Placeholder 2"/>
          <p:cNvSpPr>
            <a:spLocks noGrp="1"/>
          </p:cNvSpPr>
          <p:nvPr>
            <p:ph idx="1"/>
          </p:nvPr>
        </p:nvSpPr>
        <p:spPr>
          <a:xfrm>
            <a:off x="1047750" y="1436076"/>
            <a:ext cx="7029450" cy="4402749"/>
          </a:xfrm>
        </p:spPr>
        <p:txBody>
          <a:bodyPr/>
          <a:lstStyle/>
          <a:p>
            <a:r>
              <a:rPr lang="en-GB" dirty="0"/>
              <a:t>URI is </a:t>
            </a:r>
            <a:r>
              <a:rPr lang="en-GB" dirty="0">
                <a:solidFill>
                  <a:srgbClr val="0070C0"/>
                </a:solidFill>
              </a:rPr>
              <a:t>http://</a:t>
            </a:r>
            <a:r>
              <a:rPr lang="en-GB" dirty="0" smtClean="0">
                <a:solidFill>
                  <a:srgbClr val="0070C0"/>
                </a:solidFill>
              </a:rPr>
              <a:t>localhost:1339/students</a:t>
            </a:r>
            <a:r>
              <a:rPr lang="en-GB" b="1" dirty="0" smtClean="0">
                <a:solidFill>
                  <a:srgbClr val="0070C0"/>
                </a:solidFill>
              </a:rPr>
              <a:t>/:id</a:t>
            </a:r>
            <a:r>
              <a:rPr lang="en-GB" dirty="0" smtClean="0"/>
              <a:t> </a:t>
            </a:r>
            <a:r>
              <a:rPr lang="en-GB" dirty="0"/>
              <a:t>and method is </a:t>
            </a:r>
            <a:r>
              <a:rPr lang="en-GB" dirty="0" smtClean="0">
                <a:solidFill>
                  <a:srgbClr val="FF0000"/>
                </a:solidFill>
              </a:rPr>
              <a:t>GET</a:t>
            </a:r>
          </a:p>
          <a:p>
            <a:r>
              <a:rPr lang="en-GB" dirty="0"/>
              <a:t>Routing parameter expected for the student </a:t>
            </a:r>
            <a:r>
              <a:rPr lang="en-GB" b="1" dirty="0"/>
              <a:t>Id</a:t>
            </a:r>
          </a:p>
          <a:p>
            <a:r>
              <a:rPr lang="en-GB" dirty="0" smtClean="0"/>
              <a:t>On </a:t>
            </a:r>
            <a:r>
              <a:rPr lang="en-GB" dirty="0"/>
              <a:t>successful read, return status code 200 and JSON in Response Body</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06149" y="3360476"/>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p>
          <a:p>
            <a:endParaRPr lang="en-GB" dirty="0" smtClean="0"/>
          </a:p>
          <a:p>
            <a:r>
              <a:rPr lang="en-GB" dirty="0" err="1"/>
              <a:t>service.</a:t>
            </a:r>
            <a:r>
              <a:rPr lang="en-GB" dirty="0" err="1">
                <a:solidFill>
                  <a:srgbClr val="FF0000"/>
                </a:solidFill>
              </a:rPr>
              <a:t>get</a:t>
            </a:r>
            <a:r>
              <a:rPr lang="en-GB" dirty="0"/>
              <a:t>('/students</a:t>
            </a:r>
            <a:r>
              <a:rPr lang="en-GB" b="1" dirty="0">
                <a:solidFill>
                  <a:srgbClr val="FFC000"/>
                </a:solidFill>
              </a:rPr>
              <a:t>/:id</a:t>
            </a:r>
            <a:r>
              <a:rPr lang="en-GB" dirty="0"/>
              <a:t>', </a:t>
            </a:r>
            <a:r>
              <a:rPr lang="en-GB" dirty="0" err="1"/>
              <a:t>async</a:t>
            </a:r>
            <a:r>
              <a:rPr lang="en-GB" dirty="0"/>
              <a:t> (</a:t>
            </a:r>
            <a:r>
              <a:rPr lang="en-GB" dirty="0" err="1"/>
              <a:t>req</a:t>
            </a:r>
            <a:r>
              <a:rPr lang="en-GB" dirty="0"/>
              <a:t>, res) =&gt; {</a:t>
            </a:r>
          </a:p>
          <a:p>
            <a:r>
              <a:rPr lang="en-GB" dirty="0" smtClean="0"/>
              <a:t>    console.log</a:t>
            </a:r>
            <a:r>
              <a:rPr lang="en-GB" dirty="0"/>
              <a:t>("Read a student's details");</a:t>
            </a:r>
          </a:p>
          <a:p>
            <a:r>
              <a:rPr lang="en-GB" dirty="0" smtClean="0"/>
              <a:t>    console.log(req.params.id</a:t>
            </a:r>
            <a:r>
              <a:rPr lang="en-GB" dirty="0"/>
              <a:t>);</a:t>
            </a:r>
          </a:p>
          <a:p>
            <a:r>
              <a:rPr lang="en-GB" dirty="0">
                <a:solidFill>
                  <a:srgbClr val="FF0000"/>
                </a:solidFill>
              </a:rPr>
              <a:t>    </a:t>
            </a:r>
            <a:r>
              <a:rPr lang="en-GB" dirty="0" err="1">
                <a:solidFill>
                  <a:srgbClr val="FF0000"/>
                </a:solidFill>
              </a:rPr>
              <a:t>res.send</a:t>
            </a:r>
            <a:r>
              <a:rPr lang="en-GB" dirty="0" smtClean="0">
                <a:solidFill>
                  <a:srgbClr val="FF0000"/>
                </a:solidFill>
              </a:rPr>
              <a:t>( { </a:t>
            </a:r>
            <a:r>
              <a:rPr lang="en-GB" dirty="0">
                <a:solidFill>
                  <a:srgbClr val="FF0000"/>
                </a:solidFill>
              </a:rPr>
              <a:t>Id: </a:t>
            </a:r>
            <a:r>
              <a:rPr lang="en-GB" b="1" dirty="0">
                <a:solidFill>
                  <a:srgbClr val="FFC000"/>
                </a:solidFill>
              </a:rPr>
              <a:t>req.params.id</a:t>
            </a:r>
            <a:r>
              <a:rPr lang="en-GB" dirty="0">
                <a:solidFill>
                  <a:srgbClr val="FF0000"/>
                </a:solidFill>
              </a:rPr>
              <a:t>, </a:t>
            </a:r>
            <a:r>
              <a:rPr lang="en-GB" dirty="0" err="1">
                <a:solidFill>
                  <a:srgbClr val="FF0000"/>
                </a:solidFill>
              </a:rPr>
              <a:t>Name:"Fred</a:t>
            </a:r>
            <a:r>
              <a:rPr lang="en-GB" dirty="0">
                <a:solidFill>
                  <a:srgbClr val="FF0000"/>
                </a:solidFill>
              </a:rPr>
              <a:t>", Age:23, Course: "SE" </a:t>
            </a:r>
            <a:r>
              <a:rPr lang="en-GB" dirty="0" smtClean="0">
                <a:solidFill>
                  <a:srgbClr val="FF0000"/>
                </a:solidFill>
              </a:rPr>
              <a:t>} );</a:t>
            </a:r>
            <a:endParaRPr lang="en-GB" dirty="0">
              <a:solidFill>
                <a:srgbClr val="FF0000"/>
              </a:solidFill>
            </a:endParaRPr>
          </a:p>
          <a:p>
            <a:r>
              <a:rPr lang="en-GB" dirty="0" smtClean="0"/>
              <a:t>});</a:t>
            </a:r>
          </a:p>
          <a:p>
            <a:endParaRPr lang="en-GB" dirty="0" smtClean="0">
              <a:solidFill>
                <a:schemeClr val="bg1">
                  <a:lumMod val="65000"/>
                </a:schemeClr>
              </a:solidFill>
            </a:endParaRPr>
          </a:p>
          <a:p>
            <a:r>
              <a:rPr lang="en-GB" dirty="0" err="1" smtClean="0">
                <a:solidFill>
                  <a:schemeClr val="bg1">
                    <a:lumMod val="65000"/>
                  </a:schemeClr>
                </a:solidFill>
              </a:rPr>
              <a:t>service.listen</a:t>
            </a:r>
            <a:r>
              <a:rPr lang="en-GB" dirty="0" smtClean="0">
                <a:solidFill>
                  <a:schemeClr val="bg1">
                    <a:lumMod val="65000"/>
                  </a:schemeClr>
                </a:solidFill>
              </a:rPr>
              <a:t>(port</a:t>
            </a:r>
            <a:r>
              <a:rPr lang="en-GB" dirty="0">
                <a:solidFill>
                  <a:schemeClr val="bg1">
                    <a:lumMod val="65000"/>
                  </a:schemeClr>
                </a:solidFill>
              </a:rPr>
              <a:t>, () =&gt; console.log(`Example web service listening at http://localhost:${port}`));	</a:t>
            </a:r>
            <a:r>
              <a:rPr lang="en-GB" dirty="0"/>
              <a:t>	</a:t>
            </a:r>
          </a:p>
        </p:txBody>
      </p:sp>
      <p:sp>
        <p:nvSpPr>
          <p:cNvPr id="6" name="TextBox 5"/>
          <p:cNvSpPr txBox="1"/>
          <p:nvPr/>
        </p:nvSpPr>
        <p:spPr>
          <a:xfrm>
            <a:off x="3043467" y="6222798"/>
            <a:ext cx="4878259" cy="369332"/>
          </a:xfrm>
          <a:prstGeom prst="rect">
            <a:avLst/>
          </a:prstGeom>
          <a:noFill/>
        </p:spPr>
        <p:txBody>
          <a:bodyPr wrap="none" rtlCol="0">
            <a:spAutoFit/>
          </a:bodyPr>
          <a:lstStyle/>
          <a:p>
            <a:r>
              <a:rPr lang="en-GB" i="1" dirty="0" smtClean="0"/>
              <a:t>Pretending we read the record they requested</a:t>
            </a:r>
            <a:endParaRPr lang="en-GB" i="1" dirty="0"/>
          </a:p>
        </p:txBody>
      </p:sp>
      <p:cxnSp>
        <p:nvCxnSpPr>
          <p:cNvPr id="8" name="Straight Arrow Connector 7"/>
          <p:cNvCxnSpPr/>
          <p:nvPr/>
        </p:nvCxnSpPr>
        <p:spPr bwMode="auto">
          <a:xfrm flipH="1" flipV="1">
            <a:off x="3776870" y="5093804"/>
            <a:ext cx="823705" cy="117778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019984671"/>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1047750" y="1143000"/>
            <a:ext cx="5629275" cy="1162050"/>
          </a:xfrm>
          <a:prstGeom prst="rect">
            <a:avLst/>
          </a:prstGeom>
        </p:spPr>
      </p:pic>
      <p:pic>
        <p:nvPicPr>
          <p:cNvPr id="6" name="Picture 5"/>
          <p:cNvPicPr>
            <a:picLocks noChangeAspect="1"/>
          </p:cNvPicPr>
          <p:nvPr/>
        </p:nvPicPr>
        <p:blipFill>
          <a:blip r:embed="rId3"/>
          <a:stretch>
            <a:fillRect/>
          </a:stretch>
        </p:blipFill>
        <p:spPr>
          <a:xfrm>
            <a:off x="79375" y="3003550"/>
            <a:ext cx="8927744" cy="3014299"/>
          </a:xfrm>
          <a:prstGeom prst="rect">
            <a:avLst/>
          </a:prstGeom>
        </p:spPr>
      </p:pic>
      <p:sp>
        <p:nvSpPr>
          <p:cNvPr id="7" name="TextBox 6"/>
          <p:cNvSpPr txBox="1"/>
          <p:nvPr/>
        </p:nvSpPr>
        <p:spPr>
          <a:xfrm>
            <a:off x="5602007" y="3215243"/>
            <a:ext cx="1287532" cy="369332"/>
          </a:xfrm>
          <a:prstGeom prst="rect">
            <a:avLst/>
          </a:prstGeom>
          <a:noFill/>
        </p:spPr>
        <p:txBody>
          <a:bodyPr wrap="none" rtlCol="0">
            <a:spAutoFit/>
          </a:bodyPr>
          <a:lstStyle/>
          <a:p>
            <a:r>
              <a:rPr lang="en-GB" b="1" u="sng" dirty="0" smtClean="0"/>
              <a:t>Response</a:t>
            </a:r>
            <a:endParaRPr lang="en-GB" b="1" u="sng" dirty="0"/>
          </a:p>
        </p:txBody>
      </p:sp>
    </p:spTree>
    <p:extLst>
      <p:ext uri="{BB962C8B-B14F-4D97-AF65-F5344CB8AC3E}">
        <p14:creationId xmlns:p14="http://schemas.microsoft.com/office/powerpoint/2010/main" val="2808136977"/>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Query String Parameters</a:t>
            </a:r>
            <a:endParaRPr lang="en-GB" dirty="0"/>
          </a:p>
        </p:txBody>
      </p:sp>
      <p:sp>
        <p:nvSpPr>
          <p:cNvPr id="3" name="Content Placeholder 2"/>
          <p:cNvSpPr>
            <a:spLocks noGrp="1"/>
          </p:cNvSpPr>
          <p:nvPr>
            <p:ph idx="1"/>
          </p:nvPr>
        </p:nvSpPr>
        <p:spPr>
          <a:xfrm>
            <a:off x="1047750" y="1150219"/>
            <a:ext cx="7181850" cy="3102021"/>
          </a:xfrm>
        </p:spPr>
        <p:txBody>
          <a:bodyPr/>
          <a:lstStyle/>
          <a:p>
            <a:r>
              <a:rPr lang="en-GB" dirty="0" smtClean="0"/>
              <a:t>We can extract parameters from the URI add as query string parameters following the ? symbol</a:t>
            </a:r>
          </a:p>
          <a:p>
            <a:r>
              <a:rPr lang="en-GB" dirty="0" smtClean="0"/>
              <a:t>For example, to filter the students by name or age (note: there may be multiple students with the same name) “/</a:t>
            </a:r>
            <a:r>
              <a:rPr lang="en-GB" dirty="0" err="1" smtClean="0"/>
              <a:t>students?</a:t>
            </a:r>
            <a:r>
              <a:rPr lang="en-GB" dirty="0" err="1" smtClean="0">
                <a:solidFill>
                  <a:schemeClr val="accent5">
                    <a:lumMod val="25000"/>
                  </a:schemeClr>
                </a:solidFill>
              </a:rPr>
              <a:t>name</a:t>
            </a:r>
            <a:r>
              <a:rPr lang="en-GB" dirty="0" smtClean="0">
                <a:solidFill>
                  <a:schemeClr val="accent5">
                    <a:lumMod val="25000"/>
                  </a:schemeClr>
                </a:solidFill>
              </a:rPr>
              <a:t>=Fred</a:t>
            </a:r>
            <a:r>
              <a:rPr lang="en-GB" dirty="0" smtClean="0"/>
              <a:t>”</a:t>
            </a:r>
          </a:p>
          <a:p>
            <a:r>
              <a:rPr lang="en-GB" dirty="0" smtClean="0"/>
              <a:t>The </a:t>
            </a:r>
            <a:r>
              <a:rPr lang="en-GB" dirty="0" err="1" smtClean="0"/>
              <a:t>expressjs</a:t>
            </a:r>
            <a:r>
              <a:rPr lang="en-GB" dirty="0" smtClean="0"/>
              <a:t> framework automatically extract the query string parameters for us.</a:t>
            </a:r>
          </a:p>
          <a:p>
            <a:r>
              <a:rPr lang="en-GB" dirty="0" smtClean="0"/>
              <a:t>We can get these parameters from the request object using the </a:t>
            </a:r>
            <a:r>
              <a:rPr lang="en-GB" b="1" i="1" dirty="0" smtClean="0"/>
              <a:t>query</a:t>
            </a:r>
            <a:r>
              <a:rPr lang="en-GB" dirty="0" smtClean="0"/>
              <a:t> array e.g. to read the above “name” value: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39727" y="4462464"/>
            <a:ext cx="7577908" cy="1938992"/>
          </a:xfrm>
          <a:prstGeom prst="rect">
            <a:avLst/>
          </a:prstGeom>
          <a:solidFill>
            <a:schemeClr val="accent2">
              <a:lumMod val="20000"/>
              <a:lumOff val="80000"/>
            </a:schemeClr>
          </a:solidFill>
        </p:spPr>
        <p:txBody>
          <a:bodyPr wrap="none" rtlCol="0">
            <a:spAutoFit/>
          </a:bodyPr>
          <a:lstStyle/>
          <a:p>
            <a:r>
              <a:rPr lang="en-GB" sz="2000" dirty="0" err="1" smtClean="0"/>
              <a:t>service.get</a:t>
            </a:r>
            <a:r>
              <a:rPr lang="en-GB" sz="2000" dirty="0" smtClean="0"/>
              <a:t>('/students', (</a:t>
            </a:r>
            <a:r>
              <a:rPr lang="en-GB" sz="2000" dirty="0" err="1" smtClean="0"/>
              <a:t>req</a:t>
            </a:r>
            <a:r>
              <a:rPr lang="en-GB" sz="2000" dirty="0"/>
              <a:t>, res</a:t>
            </a:r>
            <a:r>
              <a:rPr lang="en-GB" sz="2000" dirty="0" smtClean="0"/>
              <a:t>) =&gt; {</a:t>
            </a:r>
          </a:p>
          <a:p>
            <a:r>
              <a:rPr lang="en-GB" sz="2000" dirty="0"/>
              <a:t> </a:t>
            </a:r>
            <a:r>
              <a:rPr lang="en-GB" sz="2000" dirty="0" smtClean="0"/>
              <a:t>     if( </a:t>
            </a:r>
            <a:r>
              <a:rPr lang="en-GB" sz="2000" dirty="0" err="1" smtClean="0"/>
              <a:t>typeof</a:t>
            </a:r>
            <a:r>
              <a:rPr lang="en-GB" sz="2000" dirty="0" smtClean="0"/>
              <a:t> </a:t>
            </a:r>
            <a:r>
              <a:rPr lang="en-GB" sz="2000" dirty="0">
                <a:solidFill>
                  <a:srgbClr val="FF0000"/>
                </a:solidFill>
              </a:rPr>
              <a:t>req.query.name</a:t>
            </a:r>
            <a:r>
              <a:rPr lang="en-GB" sz="2000" dirty="0"/>
              <a:t> === "</a:t>
            </a:r>
            <a:r>
              <a:rPr lang="en-GB" sz="2000" dirty="0" smtClean="0"/>
              <a:t>string“ )</a:t>
            </a:r>
          </a:p>
          <a:p>
            <a:r>
              <a:rPr lang="en-GB" sz="2000" dirty="0"/>
              <a:t> </a:t>
            </a:r>
            <a:r>
              <a:rPr lang="en-GB" sz="2000" dirty="0" smtClean="0"/>
              <a:t>     {</a:t>
            </a:r>
          </a:p>
          <a:p>
            <a:r>
              <a:rPr lang="en-GB" sz="2000" dirty="0"/>
              <a:t> </a:t>
            </a:r>
            <a:r>
              <a:rPr lang="en-GB" sz="2000" dirty="0" smtClean="0"/>
              <a:t>           console.log( `Search for the name = ${</a:t>
            </a:r>
            <a:r>
              <a:rPr lang="en-GB" sz="2000" dirty="0" smtClean="0">
                <a:solidFill>
                  <a:srgbClr val="FF0000"/>
                </a:solidFill>
              </a:rPr>
              <a:t>req.query.name</a:t>
            </a:r>
            <a:r>
              <a:rPr lang="en-GB" sz="2000" dirty="0" smtClean="0"/>
              <a:t>}` );</a:t>
            </a:r>
          </a:p>
          <a:p>
            <a:r>
              <a:rPr lang="en-GB" sz="2000" dirty="0"/>
              <a:t> </a:t>
            </a:r>
            <a:r>
              <a:rPr lang="en-GB" sz="2000" dirty="0" smtClean="0"/>
              <a:t>     }</a:t>
            </a:r>
            <a:br>
              <a:rPr lang="en-GB" sz="2000" dirty="0" smtClean="0"/>
            </a:br>
            <a:r>
              <a:rPr lang="en-GB" sz="2000" dirty="0" smtClean="0"/>
              <a:t>});</a:t>
            </a:r>
            <a:endParaRPr lang="en-GB" sz="2000" dirty="0"/>
          </a:p>
        </p:txBody>
      </p:sp>
    </p:spTree>
    <p:extLst>
      <p:ext uri="{BB962C8B-B14F-4D97-AF65-F5344CB8AC3E}">
        <p14:creationId xmlns:p14="http://schemas.microsoft.com/office/powerpoint/2010/main" val="43165121"/>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 Student’s Details By </a:t>
            </a:r>
            <a:r>
              <a:rPr lang="en-GB" dirty="0" smtClean="0"/>
              <a:t>Name</a:t>
            </a:r>
            <a:endParaRPr lang="en-GB" dirty="0"/>
          </a:p>
        </p:txBody>
      </p:sp>
      <p:sp>
        <p:nvSpPr>
          <p:cNvPr id="3" name="Content Placeholder 2"/>
          <p:cNvSpPr>
            <a:spLocks noGrp="1"/>
          </p:cNvSpPr>
          <p:nvPr>
            <p:ph idx="1"/>
          </p:nvPr>
        </p:nvSpPr>
        <p:spPr>
          <a:xfrm>
            <a:off x="1047750" y="1256097"/>
            <a:ext cx="7029450" cy="4582728"/>
          </a:xfrm>
        </p:spPr>
        <p:txBody>
          <a:bodyPr/>
          <a:lstStyle/>
          <a:p>
            <a:r>
              <a:rPr lang="en-GB" dirty="0"/>
              <a:t>URI is </a:t>
            </a:r>
            <a:r>
              <a:rPr lang="en-GB" dirty="0">
                <a:solidFill>
                  <a:srgbClr val="0070C0"/>
                </a:solidFill>
              </a:rPr>
              <a:t>http://</a:t>
            </a:r>
            <a:r>
              <a:rPr lang="en-GB" dirty="0" smtClean="0">
                <a:solidFill>
                  <a:srgbClr val="0070C0"/>
                </a:solidFill>
              </a:rPr>
              <a:t>localhost:1339/students</a:t>
            </a:r>
            <a:r>
              <a:rPr lang="en-GB" b="1" dirty="0" smtClean="0">
                <a:solidFill>
                  <a:srgbClr val="0070C0"/>
                </a:solidFill>
              </a:rPr>
              <a:t>?name=:name</a:t>
            </a:r>
            <a:r>
              <a:rPr lang="en-GB" dirty="0" smtClean="0"/>
              <a:t> </a:t>
            </a:r>
            <a:r>
              <a:rPr lang="en-GB" dirty="0"/>
              <a:t>and method is </a:t>
            </a:r>
            <a:r>
              <a:rPr lang="en-GB" dirty="0">
                <a:solidFill>
                  <a:srgbClr val="FF0000"/>
                </a:solidFill>
              </a:rPr>
              <a:t>GET</a:t>
            </a:r>
          </a:p>
          <a:p>
            <a:r>
              <a:rPr lang="en-GB" dirty="0"/>
              <a:t>Routing parameter expected for the student </a:t>
            </a:r>
            <a:r>
              <a:rPr lang="en-GB" b="1" dirty="0" smtClean="0"/>
              <a:t>Name</a:t>
            </a:r>
            <a:endParaRPr lang="en-GB" b="1" dirty="0"/>
          </a:p>
          <a:p>
            <a:r>
              <a:rPr lang="en-GB" dirty="0"/>
              <a:t>On successful read, return status code 200 and JSON in Response </a:t>
            </a:r>
            <a:r>
              <a:rPr lang="en-GB" dirty="0" smtClean="0"/>
              <a:t>Body</a:t>
            </a:r>
          </a:p>
          <a:p>
            <a:r>
              <a:rPr lang="en-GB" dirty="0" smtClean="0"/>
              <a:t>Modify the previous “/students” route that read all the students details</a:t>
            </a:r>
          </a:p>
          <a:p>
            <a:r>
              <a:rPr lang="en-GB" dirty="0" smtClean="0"/>
              <a:t>See next slide….</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725910889"/>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 Student’s Details By </a:t>
            </a:r>
            <a:r>
              <a:rPr lang="en-GB" dirty="0" smtClean="0"/>
              <a:t>Name</a:t>
            </a:r>
            <a:endParaRPr lang="en-GB" dirty="0"/>
          </a:p>
        </p:txBody>
      </p:sp>
      <p:sp>
        <p:nvSpPr>
          <p:cNvPr id="3" name="Content Placeholder 2"/>
          <p:cNvSpPr>
            <a:spLocks noGrp="1"/>
          </p:cNvSpPr>
          <p:nvPr>
            <p:ph idx="1"/>
          </p:nvPr>
        </p:nvSpPr>
        <p:spPr>
          <a:xfrm>
            <a:off x="1047750" y="1256097"/>
            <a:ext cx="7029450" cy="4582728"/>
          </a:xfrm>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04019" y="1088914"/>
            <a:ext cx="8073222"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a:t>
            </a:r>
            <a:r>
              <a:rPr lang="en-GB" dirty="0" err="1">
                <a:solidFill>
                  <a:srgbClr val="FF0000"/>
                </a:solidFill>
              </a:rPr>
              <a:t>get</a:t>
            </a:r>
            <a:r>
              <a:rPr lang="en-GB" dirty="0"/>
              <a:t>('</a:t>
            </a:r>
            <a:r>
              <a:rPr lang="en-GB" dirty="0">
                <a:solidFill>
                  <a:srgbClr val="0070C0"/>
                </a:solidFill>
              </a:rPr>
              <a:t>/students</a:t>
            </a:r>
            <a:r>
              <a:rPr lang="en-GB" dirty="0"/>
              <a:t>', </a:t>
            </a:r>
            <a:r>
              <a:rPr lang="en-GB" dirty="0" err="1"/>
              <a:t>async</a:t>
            </a:r>
            <a:r>
              <a:rPr lang="en-GB" dirty="0"/>
              <a:t> (</a:t>
            </a:r>
            <a:r>
              <a:rPr lang="en-GB" dirty="0" err="1"/>
              <a:t>req</a:t>
            </a:r>
            <a:r>
              <a:rPr lang="en-GB" dirty="0"/>
              <a:t>, res) =&gt; {</a:t>
            </a:r>
          </a:p>
          <a:p>
            <a:r>
              <a:rPr lang="en-GB" dirty="0">
                <a:solidFill>
                  <a:schemeClr val="bg1">
                    <a:lumMod val="65000"/>
                  </a:schemeClr>
                </a:solidFill>
              </a:rPr>
              <a:t>    </a:t>
            </a:r>
            <a:r>
              <a:rPr lang="en-GB" dirty="0" smtClean="0">
                <a:solidFill>
                  <a:schemeClr val="bg1">
                    <a:lumMod val="65000"/>
                  </a:schemeClr>
                </a:solidFill>
              </a:rPr>
              <a:t> let </a:t>
            </a:r>
            <a:r>
              <a:rPr lang="en-GB" dirty="0">
                <a:solidFill>
                  <a:schemeClr val="bg1">
                    <a:lumMod val="65000"/>
                  </a:schemeClr>
                </a:solidFill>
              </a:rPr>
              <a:t>data = [ ];                                             </a:t>
            </a:r>
          </a:p>
          <a:p>
            <a:r>
              <a:rPr lang="en-GB" dirty="0" smtClean="0"/>
              <a:t>     if(</a:t>
            </a:r>
            <a:r>
              <a:rPr lang="en-GB" dirty="0" err="1" smtClean="0"/>
              <a:t>typeof</a:t>
            </a:r>
            <a:r>
              <a:rPr lang="en-GB" dirty="0" smtClean="0"/>
              <a:t> </a:t>
            </a:r>
            <a:r>
              <a:rPr lang="en-GB" dirty="0">
                <a:solidFill>
                  <a:srgbClr val="FF0000"/>
                </a:solidFill>
              </a:rPr>
              <a:t>req.query.name</a:t>
            </a:r>
            <a:r>
              <a:rPr lang="en-GB" dirty="0"/>
              <a:t> === "string")</a:t>
            </a:r>
          </a:p>
          <a:p>
            <a:r>
              <a:rPr lang="en-GB" dirty="0" smtClean="0"/>
              <a:t>     {</a:t>
            </a:r>
            <a:endParaRPr lang="en-GB" dirty="0"/>
          </a:p>
          <a:p>
            <a:r>
              <a:rPr lang="en-GB" dirty="0" smtClean="0"/>
              <a:t>          console.log</a:t>
            </a:r>
            <a:r>
              <a:rPr lang="en-GB" dirty="0"/>
              <a:t>("Read the students' details");</a:t>
            </a:r>
          </a:p>
          <a:p>
            <a:r>
              <a:rPr lang="en-GB" dirty="0" smtClean="0"/>
              <a:t>          console.log(req.query.name</a:t>
            </a:r>
            <a:r>
              <a:rPr lang="en-GB" dirty="0"/>
              <a:t>);</a:t>
            </a:r>
          </a:p>
          <a:p>
            <a:r>
              <a:rPr lang="en-GB" dirty="0" smtClean="0"/>
              <a:t>          data[0</a:t>
            </a:r>
            <a:r>
              <a:rPr lang="en-GB" dirty="0"/>
              <a:t>] = { Id: 1, </a:t>
            </a:r>
            <a:r>
              <a:rPr lang="en-GB" dirty="0" err="1"/>
              <a:t>Name:req.query.name</a:t>
            </a:r>
            <a:r>
              <a:rPr lang="en-GB" dirty="0"/>
              <a:t>, Age:23, Course: "SE" };</a:t>
            </a:r>
          </a:p>
          <a:p>
            <a:r>
              <a:rPr lang="en-GB" dirty="0" smtClean="0"/>
              <a:t>          data[1</a:t>
            </a:r>
            <a:r>
              <a:rPr lang="en-GB" dirty="0"/>
              <a:t>] = { Id: 2, </a:t>
            </a:r>
            <a:r>
              <a:rPr lang="en-GB" dirty="0" err="1"/>
              <a:t>Name:req.query.name</a:t>
            </a:r>
            <a:r>
              <a:rPr lang="en-GB" dirty="0"/>
              <a:t>, Age:24, Course: "WD" };	</a:t>
            </a:r>
          </a:p>
          <a:p>
            <a:r>
              <a:rPr lang="en-GB" dirty="0" smtClean="0"/>
              <a:t>     }</a:t>
            </a:r>
            <a:endParaRPr lang="en-GB" dirty="0"/>
          </a:p>
          <a:p>
            <a:r>
              <a:rPr lang="en-GB" dirty="0" smtClean="0"/>
              <a:t>     else</a:t>
            </a:r>
            <a:endParaRPr lang="en-GB" dirty="0"/>
          </a:p>
          <a:p>
            <a:r>
              <a:rPr lang="en-GB" dirty="0" smtClean="0"/>
              <a:t>     {</a:t>
            </a:r>
            <a:endParaRPr lang="en-GB" dirty="0"/>
          </a:p>
          <a:p>
            <a:r>
              <a:rPr lang="en-GB" dirty="0" smtClean="0">
                <a:solidFill>
                  <a:schemeClr val="bg1">
                    <a:lumMod val="65000"/>
                  </a:schemeClr>
                </a:solidFill>
              </a:rPr>
              <a:t>          console.log</a:t>
            </a:r>
            <a:r>
              <a:rPr lang="en-GB" dirty="0">
                <a:solidFill>
                  <a:schemeClr val="bg1">
                    <a:lumMod val="65000"/>
                  </a:schemeClr>
                </a:solidFill>
              </a:rPr>
              <a:t>("Read all student details");</a:t>
            </a:r>
          </a:p>
          <a:p>
            <a:r>
              <a:rPr lang="en-GB" dirty="0" smtClean="0">
                <a:solidFill>
                  <a:schemeClr val="bg1">
                    <a:lumMod val="65000"/>
                  </a:schemeClr>
                </a:solidFill>
              </a:rPr>
              <a:t>          data[0</a:t>
            </a:r>
            <a:r>
              <a:rPr lang="en-GB" dirty="0">
                <a:solidFill>
                  <a:schemeClr val="bg1">
                    <a:lumMod val="65000"/>
                  </a:schemeClr>
                </a:solidFill>
              </a:rPr>
              <a:t>] = { Id: 1, </a:t>
            </a:r>
            <a:r>
              <a:rPr lang="en-GB" dirty="0" err="1">
                <a:solidFill>
                  <a:schemeClr val="bg1">
                    <a:lumMod val="65000"/>
                  </a:schemeClr>
                </a:solidFill>
              </a:rPr>
              <a:t>Name:"Fred</a:t>
            </a:r>
            <a:r>
              <a:rPr lang="en-GB" dirty="0">
                <a:solidFill>
                  <a:schemeClr val="bg1">
                    <a:lumMod val="65000"/>
                  </a:schemeClr>
                </a:solidFill>
              </a:rPr>
              <a:t>", Age:23, Course: "SE" };</a:t>
            </a:r>
          </a:p>
          <a:p>
            <a:r>
              <a:rPr lang="en-GB" dirty="0" smtClean="0">
                <a:solidFill>
                  <a:schemeClr val="bg1">
                    <a:lumMod val="65000"/>
                  </a:schemeClr>
                </a:solidFill>
              </a:rPr>
              <a:t>          data[1</a:t>
            </a:r>
            <a:r>
              <a:rPr lang="en-GB" dirty="0">
                <a:solidFill>
                  <a:schemeClr val="bg1">
                    <a:lumMod val="65000"/>
                  </a:schemeClr>
                </a:solidFill>
              </a:rPr>
              <a:t>] = { Id: 2, </a:t>
            </a:r>
            <a:r>
              <a:rPr lang="en-GB" dirty="0" err="1">
                <a:solidFill>
                  <a:schemeClr val="bg1">
                    <a:lumMod val="65000"/>
                  </a:schemeClr>
                </a:solidFill>
              </a:rPr>
              <a:t>Name:"Bob</a:t>
            </a:r>
            <a:r>
              <a:rPr lang="en-GB" dirty="0">
                <a:solidFill>
                  <a:schemeClr val="bg1">
                    <a:lumMod val="65000"/>
                  </a:schemeClr>
                </a:solidFill>
              </a:rPr>
              <a:t>", Age:24, Course: "WD" };</a:t>
            </a:r>
          </a:p>
          <a:p>
            <a:r>
              <a:rPr lang="en-GB" dirty="0" smtClean="0"/>
              <a:t>      }</a:t>
            </a:r>
          </a:p>
          <a:p>
            <a:r>
              <a:rPr lang="en-GB" dirty="0" smtClean="0">
                <a:solidFill>
                  <a:schemeClr val="bg1">
                    <a:lumMod val="65000"/>
                  </a:schemeClr>
                </a:solidFill>
              </a:rPr>
              <a:t>      </a:t>
            </a:r>
            <a:r>
              <a:rPr lang="en-GB" dirty="0" err="1" smtClean="0">
                <a:solidFill>
                  <a:schemeClr val="bg1">
                    <a:lumMod val="65000"/>
                  </a:schemeClr>
                </a:solidFill>
              </a:rPr>
              <a:t>res.send</a:t>
            </a:r>
            <a:r>
              <a:rPr lang="en-GB" dirty="0" smtClean="0">
                <a:solidFill>
                  <a:schemeClr val="bg1">
                    <a:lumMod val="65000"/>
                  </a:schemeClr>
                </a:solidFill>
              </a:rPr>
              <a:t>(data</a:t>
            </a:r>
            <a:r>
              <a:rPr lang="en-GB" dirty="0">
                <a:solidFill>
                  <a:schemeClr val="bg1">
                    <a:lumMod val="65000"/>
                  </a:schemeClr>
                </a:solidFill>
              </a:rPr>
              <a:t>);</a:t>
            </a:r>
          </a:p>
          <a:p>
            <a:r>
              <a:rPr lang="en-GB" dirty="0"/>
              <a:t>});</a:t>
            </a:r>
          </a:p>
          <a:p>
            <a:r>
              <a:rPr lang="en-GB" dirty="0">
                <a:solidFill>
                  <a:schemeClr val="bg1">
                    <a:lumMod val="65000"/>
                  </a:schemeClr>
                </a:solidFill>
              </a:rPr>
              <a:t>	</a:t>
            </a:r>
            <a:r>
              <a:rPr lang="en-GB" dirty="0"/>
              <a:t>	</a:t>
            </a:r>
          </a:p>
        </p:txBody>
      </p:sp>
    </p:spTree>
    <p:extLst>
      <p:ext uri="{BB962C8B-B14F-4D97-AF65-F5344CB8AC3E}">
        <p14:creationId xmlns:p14="http://schemas.microsoft.com/office/powerpoint/2010/main" val="1038744393"/>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149192"/>
            <a:ext cx="8686800" cy="6388133"/>
          </a:xfrm>
        </p:spPr>
        <p:txBody>
          <a:bodyPr/>
          <a:lstStyle/>
          <a:p>
            <a:r>
              <a:rPr lang="en-US" altLang="en-US" sz="4000" smtClean="0"/>
              <a:t>AJAX</a:t>
            </a:r>
            <a:endParaRPr lang="en-US" altLang="en-US" sz="4000" dirty="0" smtClean="0"/>
          </a:p>
        </p:txBody>
      </p:sp>
    </p:spTree>
    <p:extLst>
      <p:ext uri="{BB962C8B-B14F-4D97-AF65-F5344CB8AC3E}">
        <p14:creationId xmlns:p14="http://schemas.microsoft.com/office/powerpoint/2010/main" val="187981225"/>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6147" name="Rectangle 2"/>
          <p:cNvSpPr>
            <a:spLocks noGrp="1" noChangeArrowheads="1"/>
          </p:cNvSpPr>
          <p:nvPr>
            <p:ph type="title"/>
          </p:nvPr>
        </p:nvSpPr>
        <p:spPr/>
        <p:txBody>
          <a:bodyPr/>
          <a:lstStyle/>
          <a:p>
            <a:r>
              <a:rPr lang="en-US" altLang="en-US" smtClean="0"/>
              <a:t>jQuery</a:t>
            </a:r>
          </a:p>
        </p:txBody>
      </p:sp>
      <p:sp>
        <p:nvSpPr>
          <p:cNvPr id="6148" name="Rectangle 3"/>
          <p:cNvSpPr>
            <a:spLocks noGrp="1" noChangeArrowheads="1"/>
          </p:cNvSpPr>
          <p:nvPr>
            <p:ph type="body" idx="1"/>
          </p:nvPr>
        </p:nvSpPr>
        <p:spPr>
          <a:xfrm>
            <a:off x="962025" y="1695450"/>
            <a:ext cx="7029450" cy="3275013"/>
          </a:xfrm>
        </p:spPr>
        <p:txBody>
          <a:bodyPr/>
          <a:lstStyle/>
          <a:p>
            <a:r>
              <a:rPr lang="en-US" altLang="en-US" smtClean="0"/>
              <a:t>JavaScript</a:t>
            </a:r>
          </a:p>
          <a:p>
            <a:r>
              <a:rPr lang="en-US" altLang="en-US" smtClean="0"/>
              <a:t>Open source</a:t>
            </a:r>
          </a:p>
          <a:p>
            <a:r>
              <a:rPr lang="en-US" altLang="en-US" smtClean="0"/>
              <a:t>Library provides 2 files</a:t>
            </a:r>
          </a:p>
          <a:p>
            <a:pPr lvl="1"/>
            <a:r>
              <a:rPr lang="en-US" altLang="en-US" smtClean="0"/>
              <a:t>.js </a:t>
            </a:r>
            <a:r>
              <a:rPr lang="en-US" altLang="en-US" smtClean="0">
                <a:sym typeface="Wingdings" panose="05000000000000000000" pitchFamily="2" charset="2"/>
              </a:rPr>
              <a:t> full version</a:t>
            </a:r>
          </a:p>
          <a:p>
            <a:pPr lvl="1"/>
            <a:r>
              <a:rPr lang="en-US" altLang="en-US" smtClean="0">
                <a:sym typeface="Wingdings" panose="05000000000000000000" pitchFamily="2" charset="2"/>
              </a:rPr>
              <a:t>.min.js whitespace removed, etc, to minimize size</a:t>
            </a:r>
            <a:endParaRPr lang="en-US" altLang="en-US" smtClean="0"/>
          </a:p>
          <a:p>
            <a:r>
              <a:rPr lang="en-US" altLang="en-US" smtClean="0"/>
              <a:t>For MVC, add to master page if required by all pages.</a:t>
            </a:r>
          </a:p>
          <a:p>
            <a:endParaRPr lang="en-US" altLang="en-US" smtClean="0"/>
          </a:p>
          <a:p>
            <a:r>
              <a:rPr lang="en-US" altLang="en-US" smtClean="0"/>
              <a:t>Download the jQuery library and include it on your HTML page</a:t>
            </a:r>
          </a:p>
        </p:txBody>
      </p:sp>
      <p:sp>
        <p:nvSpPr>
          <p:cNvPr id="6149" name="TextBox 1"/>
          <p:cNvSpPr txBox="1">
            <a:spLocks noChangeArrowheads="1"/>
          </p:cNvSpPr>
          <p:nvPr/>
        </p:nvSpPr>
        <p:spPr bwMode="auto">
          <a:xfrm>
            <a:off x="1049338" y="5254625"/>
            <a:ext cx="69881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&lt;script src=“scripts/jquery-1.4.1.js" type="text/javascript"&gt;&lt;/script&gt;</a:t>
            </a:r>
          </a:p>
        </p:txBody>
      </p:sp>
      <p:sp>
        <p:nvSpPr>
          <p:cNvPr id="6150" name="TextBox 2"/>
          <p:cNvSpPr txBox="1">
            <a:spLocks noChangeArrowheads="1"/>
          </p:cNvSpPr>
          <p:nvPr/>
        </p:nvSpPr>
        <p:spPr bwMode="auto">
          <a:xfrm>
            <a:off x="5221288" y="5821363"/>
            <a:ext cx="26797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Remember, you can leave this attribute out for HTML5</a:t>
            </a:r>
          </a:p>
        </p:txBody>
      </p:sp>
      <p:cxnSp>
        <p:nvCxnSpPr>
          <p:cNvPr id="6151" name="Straight Connector 4"/>
          <p:cNvCxnSpPr>
            <a:cxnSpLocks noChangeShapeType="1"/>
          </p:cNvCxnSpPr>
          <p:nvPr/>
        </p:nvCxnSpPr>
        <p:spPr bwMode="auto">
          <a:xfrm>
            <a:off x="4789488" y="5622925"/>
            <a:ext cx="2168525" cy="0"/>
          </a:xfrm>
          <a:prstGeom prst="line">
            <a:avLst/>
          </a:prstGeom>
          <a:noFill/>
          <a:ln w="38100" algn="ctr">
            <a:solidFill>
              <a:schemeClr val="tx1"/>
            </a:solidFill>
            <a:round/>
            <a:headEnd/>
            <a:tailEnd/>
          </a:ln>
          <a:extLst>
            <a:ext uri="{909E8E84-426E-40DD-AFC4-6F175D3DCCD1}">
              <a14:hiddenFill xmlns:a14="http://schemas.microsoft.com/office/drawing/2010/main">
                <a:noFill/>
              </a14:hiddenFill>
            </a:ext>
          </a:extLst>
        </p:spPr>
      </p:cxnSp>
      <p:cxnSp>
        <p:nvCxnSpPr>
          <p:cNvPr id="6152" name="Straight Arrow Connector 6"/>
          <p:cNvCxnSpPr>
            <a:cxnSpLocks noChangeShapeType="1"/>
          </p:cNvCxnSpPr>
          <p:nvPr/>
        </p:nvCxnSpPr>
        <p:spPr bwMode="auto">
          <a:xfrm flipH="1" flipV="1">
            <a:off x="5983288" y="5622925"/>
            <a:ext cx="96837" cy="249238"/>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6153" name="TextBox 7"/>
          <p:cNvSpPr txBox="1">
            <a:spLocks noChangeArrowheads="1"/>
          </p:cNvSpPr>
          <p:nvPr/>
        </p:nvSpPr>
        <p:spPr bwMode="auto">
          <a:xfrm>
            <a:off x="873125" y="5884863"/>
            <a:ext cx="24034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Use the latest version</a:t>
            </a:r>
          </a:p>
        </p:txBody>
      </p:sp>
      <p:cxnSp>
        <p:nvCxnSpPr>
          <p:cNvPr id="6154" name="Straight Arrow Connector 9"/>
          <p:cNvCxnSpPr>
            <a:cxnSpLocks noChangeShapeType="1"/>
          </p:cNvCxnSpPr>
          <p:nvPr/>
        </p:nvCxnSpPr>
        <p:spPr bwMode="auto">
          <a:xfrm flipV="1">
            <a:off x="2566988" y="5622925"/>
            <a:ext cx="654050" cy="198438"/>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819742043"/>
      </p:ext>
    </p:extLst>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mtClean="0"/>
              <a:t>Let’s begin ….</a:t>
            </a:r>
          </a:p>
        </p:txBody>
      </p:sp>
      <p:sp>
        <p:nvSpPr>
          <p:cNvPr id="7171" name="Content Placeholder 2"/>
          <p:cNvSpPr>
            <a:spLocks noGrp="1"/>
          </p:cNvSpPr>
          <p:nvPr>
            <p:ph idx="1"/>
          </p:nvPr>
        </p:nvSpPr>
        <p:spPr>
          <a:xfrm>
            <a:off x="1047750" y="844550"/>
            <a:ext cx="7029450" cy="4994275"/>
          </a:xfrm>
        </p:spPr>
        <p:txBody>
          <a:bodyPr/>
          <a:lstStyle/>
          <a:p>
            <a:r>
              <a:rPr lang="en-GB" altLang="en-US" smtClean="0"/>
              <a:t>Create a HTML page and an empty jquerytest.js page</a:t>
            </a:r>
          </a:p>
        </p:txBody>
      </p:sp>
      <p:sp>
        <p:nvSpPr>
          <p:cNvPr id="717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7173" name="TextBox 4"/>
          <p:cNvSpPr txBox="1">
            <a:spLocks noChangeArrowheads="1"/>
          </p:cNvSpPr>
          <p:nvPr/>
        </p:nvSpPr>
        <p:spPr bwMode="auto">
          <a:xfrm>
            <a:off x="1693863" y="1838325"/>
            <a:ext cx="5472112" cy="34163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solidFill>
                  <a:schemeClr val="bg1"/>
                </a:solidFill>
              </a:rPr>
              <a:t>&lt;!DOCTYPE html&gt;</a:t>
            </a:r>
          </a:p>
          <a:p>
            <a:pPr>
              <a:spcBef>
                <a:spcPct val="0"/>
              </a:spcBef>
              <a:buClrTx/>
              <a:buSzTx/>
              <a:buFontTx/>
              <a:buNone/>
            </a:pPr>
            <a:r>
              <a:rPr kumimoji="0" lang="en-GB" altLang="en-US" sz="1800" b="0">
                <a:solidFill>
                  <a:schemeClr val="bg1"/>
                </a:solidFill>
              </a:rPr>
              <a:t>&lt;html&gt;</a:t>
            </a:r>
          </a:p>
          <a:p>
            <a:pPr>
              <a:spcBef>
                <a:spcPct val="0"/>
              </a:spcBef>
              <a:buClrTx/>
              <a:buSzTx/>
              <a:buFontTx/>
              <a:buNone/>
            </a:pPr>
            <a:r>
              <a:rPr kumimoji="0" lang="en-GB" altLang="en-US" sz="1800" b="0">
                <a:solidFill>
                  <a:schemeClr val="bg1"/>
                </a:solidFill>
              </a:rPr>
              <a:t>&lt;head&gt;</a:t>
            </a:r>
          </a:p>
          <a:p>
            <a:pPr>
              <a:spcBef>
                <a:spcPct val="0"/>
              </a:spcBef>
              <a:buClrTx/>
              <a:buSzTx/>
              <a:buFontTx/>
              <a:buNone/>
            </a:pPr>
            <a:r>
              <a:rPr kumimoji="0" lang="en-GB" altLang="en-US" sz="1800" b="0">
                <a:solidFill>
                  <a:schemeClr val="bg1"/>
                </a:solidFill>
              </a:rPr>
              <a:t>    &lt;meta charset="utf-8" /&gt;</a:t>
            </a:r>
          </a:p>
          <a:p>
            <a:pPr>
              <a:spcBef>
                <a:spcPct val="0"/>
              </a:spcBef>
              <a:buClrTx/>
              <a:buSzTx/>
              <a:buFontTx/>
              <a:buNone/>
            </a:pPr>
            <a:r>
              <a:rPr kumimoji="0" lang="en-GB" altLang="en-US" sz="1800" b="0">
                <a:solidFill>
                  <a:schemeClr val="bg1"/>
                </a:solidFill>
              </a:rPr>
              <a:t>    &lt;title&gt;jQuery Demo&lt;/title&gt;</a:t>
            </a:r>
          </a:p>
          <a:p>
            <a:pPr>
              <a:spcBef>
                <a:spcPct val="0"/>
              </a:spcBef>
              <a:buClrTx/>
              <a:buSzTx/>
              <a:buFontTx/>
              <a:buNone/>
            </a:pPr>
            <a:r>
              <a:rPr kumimoji="0" lang="en-GB" altLang="en-US" sz="1800" b="0">
                <a:solidFill>
                  <a:schemeClr val="bg1"/>
                </a:solidFill>
              </a:rPr>
              <a:t>/head&gt;</a:t>
            </a:r>
          </a:p>
          <a:p>
            <a:pPr>
              <a:spcBef>
                <a:spcPct val="0"/>
              </a:spcBef>
              <a:buClrTx/>
              <a:buSzTx/>
              <a:buFontTx/>
              <a:buNone/>
            </a:pPr>
            <a:r>
              <a:rPr kumimoji="0" lang="en-GB" altLang="en-US" sz="1800" b="0">
                <a:solidFill>
                  <a:schemeClr val="bg1"/>
                </a:solidFill>
              </a:rPr>
              <a:t>&lt;body&gt;</a:t>
            </a:r>
          </a:p>
          <a:p>
            <a:pPr>
              <a:spcBef>
                <a:spcPct val="0"/>
              </a:spcBef>
              <a:buClrTx/>
              <a:buSzTx/>
              <a:buFontTx/>
              <a:buNone/>
            </a:pPr>
            <a:r>
              <a:rPr kumimoji="0" lang="en-GB" altLang="en-US" sz="1800" b="0">
                <a:solidFill>
                  <a:schemeClr val="bg1"/>
                </a:solidFill>
              </a:rPr>
              <a:t>	</a:t>
            </a:r>
          </a:p>
          <a:p>
            <a:pPr>
              <a:spcBef>
                <a:spcPct val="0"/>
              </a:spcBef>
              <a:buClrTx/>
              <a:buSzTx/>
              <a:buFontTx/>
              <a:buNone/>
            </a:pPr>
            <a:r>
              <a:rPr kumimoji="0" lang="en-GB" altLang="en-US" sz="1800" b="0">
                <a:solidFill>
                  <a:srgbClr val="FF0000"/>
                </a:solidFill>
              </a:rPr>
              <a:t>    &lt;script src="Scripts/jquery-3.3.1.min.js"&gt;&lt;/script&gt;</a:t>
            </a:r>
          </a:p>
          <a:p>
            <a:pPr>
              <a:spcBef>
                <a:spcPct val="0"/>
              </a:spcBef>
              <a:buClrTx/>
              <a:buSzTx/>
              <a:buFontTx/>
              <a:buNone/>
            </a:pPr>
            <a:r>
              <a:rPr kumimoji="0" lang="en-GB" altLang="en-US" sz="1800" b="0">
                <a:solidFill>
                  <a:srgbClr val="FF0000"/>
                </a:solidFill>
              </a:rPr>
              <a:t>    &lt;script src="</a:t>
            </a:r>
            <a:r>
              <a:rPr kumimoji="0" lang="en-GB" altLang="en-US" sz="1800" b="0">
                <a:solidFill>
                  <a:srgbClr val="FFC000"/>
                </a:solidFill>
              </a:rPr>
              <a:t>jquerytest.js</a:t>
            </a:r>
            <a:r>
              <a:rPr kumimoji="0" lang="en-GB" altLang="en-US" sz="1800" b="0">
                <a:solidFill>
                  <a:srgbClr val="FF0000"/>
                </a:solidFill>
              </a:rPr>
              <a:t>"&gt;&lt;/script&gt;</a:t>
            </a:r>
          </a:p>
          <a:p>
            <a:pPr>
              <a:spcBef>
                <a:spcPct val="0"/>
              </a:spcBef>
              <a:buClrTx/>
              <a:buSzTx/>
              <a:buFontTx/>
              <a:buNone/>
            </a:pPr>
            <a:r>
              <a:rPr kumimoji="0" lang="en-GB" altLang="en-US" sz="1800" b="0">
                <a:solidFill>
                  <a:schemeClr val="bg1"/>
                </a:solidFill>
              </a:rPr>
              <a:t>&lt;/body&gt;</a:t>
            </a:r>
          </a:p>
          <a:p>
            <a:pPr>
              <a:spcBef>
                <a:spcPct val="0"/>
              </a:spcBef>
              <a:buClrTx/>
              <a:buSzTx/>
              <a:buFontTx/>
              <a:buNone/>
            </a:pPr>
            <a:r>
              <a:rPr kumimoji="0" lang="en-GB" altLang="en-US" sz="1800" b="0">
                <a:solidFill>
                  <a:schemeClr val="bg1"/>
                </a:solidFill>
              </a:rPr>
              <a:t>&lt;/html&gt;</a:t>
            </a:r>
          </a:p>
        </p:txBody>
      </p:sp>
      <p:sp>
        <p:nvSpPr>
          <p:cNvPr id="7174" name="TextBox 5"/>
          <p:cNvSpPr txBox="1">
            <a:spLocks noChangeArrowheads="1"/>
          </p:cNvSpPr>
          <p:nvPr/>
        </p:nvSpPr>
        <p:spPr bwMode="auto">
          <a:xfrm>
            <a:off x="1693863" y="1470025"/>
            <a:ext cx="19034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jquerytest.html</a:t>
            </a:r>
          </a:p>
        </p:txBody>
      </p:sp>
      <p:sp>
        <p:nvSpPr>
          <p:cNvPr id="7175" name="TextBox 1"/>
          <p:cNvSpPr txBox="1">
            <a:spLocks noChangeArrowheads="1"/>
          </p:cNvSpPr>
          <p:nvPr/>
        </p:nvSpPr>
        <p:spPr bwMode="auto">
          <a:xfrm>
            <a:off x="376238" y="5680075"/>
            <a:ext cx="8767762"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600"/>
              <a:t>&lt;script src="https://ajax.googleapis.com/ajax/libs/jquery/3.5.1/jquery.min.js"&gt;&lt;/script&gt;</a:t>
            </a:r>
          </a:p>
        </p:txBody>
      </p:sp>
    </p:spTree>
    <p:extLst>
      <p:ext uri="{BB962C8B-B14F-4D97-AF65-F5344CB8AC3E}">
        <p14:creationId xmlns:p14="http://schemas.microsoft.com/office/powerpoint/2010/main" val="416788815"/>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smtClean="0"/>
              <a:t>CSS Reminder</a:t>
            </a:r>
          </a:p>
        </p:txBody>
      </p:sp>
      <p:sp>
        <p:nvSpPr>
          <p:cNvPr id="8195" name="Content Placeholder 2"/>
          <p:cNvSpPr>
            <a:spLocks noGrp="1"/>
          </p:cNvSpPr>
          <p:nvPr>
            <p:ph idx="1"/>
          </p:nvPr>
        </p:nvSpPr>
        <p:spPr>
          <a:xfrm>
            <a:off x="1047750" y="941388"/>
            <a:ext cx="7029450" cy="4897437"/>
          </a:xfrm>
        </p:spPr>
        <p:txBody>
          <a:bodyPr/>
          <a:lstStyle/>
          <a:p>
            <a:r>
              <a:rPr lang="en-GB" altLang="en-US" smtClean="0"/>
              <a:t>Ignoring inline styling, style rules take the form</a:t>
            </a:r>
          </a:p>
          <a:p>
            <a:pPr>
              <a:buFont typeface="Monotype Sorts" pitchFamily="2" charset="2"/>
              <a:buNone/>
            </a:pPr>
            <a:r>
              <a:rPr lang="en-GB" altLang="en-US" smtClean="0"/>
              <a:t>	</a:t>
            </a:r>
            <a:r>
              <a:rPr lang="en-GB" altLang="en-US" i="1" smtClean="0"/>
              <a:t>selector</a:t>
            </a:r>
            <a:r>
              <a:rPr lang="en-GB" altLang="en-US" smtClean="0"/>
              <a:t> { styleType:value;  .... }</a:t>
            </a:r>
          </a:p>
          <a:p>
            <a:endParaRPr lang="en-GB" altLang="en-US" smtClean="0"/>
          </a:p>
          <a:p>
            <a:r>
              <a:rPr lang="en-GB" altLang="en-US" smtClean="0"/>
              <a:t>For example, to style all &lt;h1&gt; tags (HTML headers 1)</a:t>
            </a:r>
          </a:p>
          <a:p>
            <a:pPr>
              <a:buFont typeface="Monotype Sorts" pitchFamily="2" charset="2"/>
              <a:buNone/>
            </a:pPr>
            <a:r>
              <a:rPr lang="en-GB" altLang="en-US" smtClean="0"/>
              <a:t>	h1 { font-family:sans-serif; }</a:t>
            </a:r>
          </a:p>
          <a:p>
            <a:pPr>
              <a:buFont typeface="Monotype Sorts" pitchFamily="2" charset="2"/>
              <a:buNone/>
            </a:pPr>
            <a:endParaRPr lang="en-GB" altLang="en-US" smtClean="0"/>
          </a:p>
          <a:p>
            <a:r>
              <a:rPr lang="en-GB" altLang="en-US" smtClean="0"/>
              <a:t>You can also style a specific element by it’s Id value i.e. the selector becomes the id value</a:t>
            </a:r>
          </a:p>
          <a:p>
            <a:pPr>
              <a:lnSpc>
                <a:spcPct val="90000"/>
              </a:lnSpc>
              <a:buFont typeface="Monotype Sorts" pitchFamily="2" charset="2"/>
              <a:buNone/>
            </a:pPr>
            <a:r>
              <a:rPr lang="en-GB" altLang="en-US" smtClean="0"/>
              <a:t>	#</a:t>
            </a:r>
            <a:r>
              <a:rPr lang="en-GB" altLang="en-US" smtClean="0">
                <a:solidFill>
                  <a:srgbClr val="FF0000"/>
                </a:solidFill>
              </a:rPr>
              <a:t>myId</a:t>
            </a:r>
            <a:r>
              <a:rPr lang="en-GB" altLang="en-US" smtClean="0"/>
              <a:t> { color:red }</a:t>
            </a:r>
          </a:p>
          <a:p>
            <a:pPr>
              <a:lnSpc>
                <a:spcPct val="90000"/>
              </a:lnSpc>
              <a:buFont typeface="Monotype Sorts" pitchFamily="2" charset="2"/>
              <a:buNone/>
            </a:pPr>
            <a:r>
              <a:rPr lang="en-GB" altLang="en-US" smtClean="0"/>
              <a:t>	&lt;p id=“</a:t>
            </a:r>
            <a:r>
              <a:rPr lang="en-GB" altLang="en-US" smtClean="0">
                <a:solidFill>
                  <a:srgbClr val="FF0000"/>
                </a:solidFill>
              </a:rPr>
              <a:t>myId</a:t>
            </a:r>
            <a:r>
              <a:rPr lang="en-GB" altLang="en-US" smtClean="0"/>
              <a:t>”&gt;All this text is red&lt;/p&gt;</a:t>
            </a:r>
          </a:p>
          <a:p>
            <a:pPr>
              <a:lnSpc>
                <a:spcPct val="90000"/>
              </a:lnSpc>
              <a:buFont typeface="Monotype Sorts" pitchFamily="2" charset="2"/>
              <a:buNone/>
            </a:pPr>
            <a:endParaRPr lang="en-GB" altLang="en-US" smtClean="0"/>
          </a:p>
          <a:p>
            <a:r>
              <a:rPr lang="en-GB" altLang="en-US" smtClean="0"/>
              <a:t>CSS also has contextual selectors</a:t>
            </a:r>
          </a:p>
          <a:p>
            <a:pPr lvl="1"/>
            <a:r>
              <a:rPr lang="en-GB" altLang="en-US" smtClean="0"/>
              <a:t>to just style all &lt;p&gt; tags contained within &lt;div&gt; tags</a:t>
            </a:r>
          </a:p>
          <a:p>
            <a:pPr>
              <a:buFont typeface="Monotype Sorts" pitchFamily="2" charset="2"/>
              <a:buNone/>
            </a:pPr>
            <a:r>
              <a:rPr lang="en-GB" altLang="en-US" smtClean="0"/>
              <a:t>	div p { font-family:sans-serif; }</a:t>
            </a:r>
          </a:p>
          <a:p>
            <a:pPr lvl="1"/>
            <a:r>
              <a:rPr lang="en-GB" altLang="en-US" smtClean="0"/>
              <a:t>also style all &lt;p&gt; tags contained within tag with id myId</a:t>
            </a:r>
          </a:p>
          <a:p>
            <a:pPr>
              <a:buFont typeface="Monotype Sorts" pitchFamily="2" charset="2"/>
              <a:buNone/>
            </a:pPr>
            <a:r>
              <a:rPr lang="en-GB" altLang="en-US" smtClean="0"/>
              <a:t>	my_id p { font-family:sans-serif; }</a:t>
            </a:r>
          </a:p>
          <a:p>
            <a:pPr>
              <a:buFont typeface="Monotype Sorts" pitchFamily="2" charset="2"/>
              <a:buNone/>
            </a:pPr>
            <a:endParaRPr lang="en-GB" altLang="en-US" smtClean="0"/>
          </a:p>
          <a:p>
            <a:endParaRPr lang="en-GB" altLang="en-US" smtClean="0"/>
          </a:p>
        </p:txBody>
      </p:sp>
      <p:sp>
        <p:nvSpPr>
          <p:cNvPr id="819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Tree>
    <p:extLst>
      <p:ext uri="{BB962C8B-B14F-4D97-AF65-F5344CB8AC3E}">
        <p14:creationId xmlns:p14="http://schemas.microsoft.com/office/powerpoint/2010/main" val="673079860"/>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smtClean="0"/>
              <a:t>Applying Behaviour</a:t>
            </a:r>
          </a:p>
        </p:txBody>
      </p:sp>
      <p:sp>
        <p:nvSpPr>
          <p:cNvPr id="9219" name="Content Placeholder 2"/>
          <p:cNvSpPr>
            <a:spLocks noGrp="1"/>
          </p:cNvSpPr>
          <p:nvPr>
            <p:ph idx="1"/>
          </p:nvPr>
        </p:nvSpPr>
        <p:spPr>
          <a:xfrm>
            <a:off x="1085850" y="1074738"/>
            <a:ext cx="7029450" cy="4789487"/>
          </a:xfrm>
        </p:spPr>
        <p:txBody>
          <a:bodyPr/>
          <a:lstStyle/>
          <a:p>
            <a:r>
              <a:rPr lang="en-GB" altLang="en-US" smtClean="0"/>
              <a:t>jQuery allows us to selectors in the similar way but instead of styling we add JavaScript behaviour</a:t>
            </a:r>
          </a:p>
          <a:p>
            <a:endParaRPr lang="en-GB" altLang="en-US" smtClean="0"/>
          </a:p>
          <a:p>
            <a:r>
              <a:rPr lang="en-GB" altLang="en-US" smtClean="0"/>
              <a:t>To select all &lt;div&gt; tags</a:t>
            </a:r>
          </a:p>
          <a:p>
            <a:pPr>
              <a:buFont typeface="Monotype Sorts" pitchFamily="2" charset="2"/>
              <a:buNone/>
            </a:pPr>
            <a:r>
              <a:rPr lang="en-GB" altLang="en-US" smtClean="0"/>
              <a:t>	$(“div”)</a:t>
            </a:r>
          </a:p>
          <a:p>
            <a:pPr>
              <a:buFont typeface="Monotype Sorts" pitchFamily="2" charset="2"/>
              <a:buNone/>
            </a:pPr>
            <a:endParaRPr lang="en-GB" altLang="en-US" smtClean="0"/>
          </a:p>
          <a:p>
            <a:r>
              <a:rPr lang="en-GB" altLang="en-US" smtClean="0"/>
              <a:t>To select all &lt;div&gt; tags with a specific class attribute value i.e. &lt;div class=“normalStyle”&gt;</a:t>
            </a:r>
          </a:p>
          <a:p>
            <a:pPr>
              <a:buFont typeface="Monotype Sorts" pitchFamily="2" charset="2"/>
              <a:buNone/>
            </a:pPr>
            <a:r>
              <a:rPr lang="en-GB" altLang="en-US" smtClean="0"/>
              <a:t>	$(“div.normalStyle”)</a:t>
            </a:r>
          </a:p>
          <a:p>
            <a:pPr>
              <a:buFont typeface="Monotype Sorts" pitchFamily="2" charset="2"/>
              <a:buNone/>
            </a:pPr>
            <a:endParaRPr lang="en-GB" altLang="en-US" smtClean="0"/>
          </a:p>
          <a:p>
            <a:r>
              <a:rPr lang="en-GB" altLang="en-US" smtClean="0"/>
              <a:t>To select a HTML tag based its id value (id’s are case-senstive) e.g.</a:t>
            </a:r>
          </a:p>
          <a:p>
            <a:pPr>
              <a:buFont typeface="Monotype Sorts" pitchFamily="2" charset="2"/>
              <a:buNone/>
            </a:pPr>
            <a:r>
              <a:rPr lang="en-GB" altLang="en-US" smtClean="0"/>
              <a:t>	&lt;div id=“mainContent”&gt;</a:t>
            </a:r>
          </a:p>
          <a:p>
            <a:pPr>
              <a:buFont typeface="Monotype Sorts" pitchFamily="2" charset="2"/>
              <a:buNone/>
            </a:pPr>
            <a:r>
              <a:rPr lang="en-GB" altLang="en-US" smtClean="0"/>
              <a:t>	$(“#mainContent”)</a:t>
            </a:r>
          </a:p>
        </p:txBody>
      </p:sp>
      <p:sp>
        <p:nvSpPr>
          <p:cNvPr id="922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9221" name="Rectangular Callout 4"/>
          <p:cNvSpPr>
            <a:spLocks noChangeArrowheads="1"/>
          </p:cNvSpPr>
          <p:nvPr/>
        </p:nvSpPr>
        <p:spPr bwMode="auto">
          <a:xfrm>
            <a:off x="5068888" y="1922463"/>
            <a:ext cx="2595562" cy="1211262"/>
          </a:xfrm>
          <a:prstGeom prst="wedgeRectCallout">
            <a:avLst>
              <a:gd name="adj1" fmla="val -86185"/>
              <a:gd name="adj2" fmla="val -18472"/>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By tag I mean the </a:t>
            </a:r>
          </a:p>
          <a:p>
            <a:pPr algn="ctr">
              <a:spcBef>
                <a:spcPct val="0"/>
              </a:spcBef>
              <a:buClrTx/>
              <a:buSzTx/>
              <a:buFontTx/>
              <a:buNone/>
            </a:pPr>
            <a:r>
              <a:rPr kumimoji="0" lang="en-GB" altLang="en-US" sz="1800"/>
              <a:t>JavaScript object </a:t>
            </a:r>
          </a:p>
          <a:p>
            <a:pPr algn="ctr">
              <a:spcBef>
                <a:spcPct val="0"/>
              </a:spcBef>
              <a:buClrTx/>
              <a:buSzTx/>
              <a:buFontTx/>
              <a:buNone/>
            </a:pPr>
            <a:r>
              <a:rPr kumimoji="0" lang="en-GB" altLang="en-US" sz="1800"/>
              <a:t>representing that </a:t>
            </a:r>
          </a:p>
          <a:p>
            <a:pPr algn="ctr">
              <a:spcBef>
                <a:spcPct val="0"/>
              </a:spcBef>
              <a:buClrTx/>
              <a:buSzTx/>
              <a:buFontTx/>
              <a:buNone/>
            </a:pPr>
            <a:r>
              <a:rPr kumimoji="0" lang="en-GB" altLang="en-US" sz="1800"/>
              <a:t>HTML element</a:t>
            </a:r>
          </a:p>
        </p:txBody>
      </p:sp>
      <p:sp>
        <p:nvSpPr>
          <p:cNvPr id="9222" name="TextBox 1"/>
          <p:cNvSpPr txBox="1">
            <a:spLocks noChangeArrowheads="1"/>
          </p:cNvSpPr>
          <p:nvPr/>
        </p:nvSpPr>
        <p:spPr bwMode="auto">
          <a:xfrm>
            <a:off x="4530725" y="5186363"/>
            <a:ext cx="4297363" cy="1200150"/>
          </a:xfrm>
          <a:prstGeom prst="rect">
            <a:avLst/>
          </a:prstGeom>
          <a:noFill/>
          <a:ln w="19050">
            <a:solidFill>
              <a:schemeClr val="tx1"/>
            </a:solidFill>
            <a:prstDash val="dash"/>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Actually, jQuery wraps the DOM object in a jQuery equivalent.</a:t>
            </a:r>
          </a:p>
          <a:p>
            <a:pPr>
              <a:spcBef>
                <a:spcPct val="0"/>
              </a:spcBef>
              <a:buClrTx/>
              <a:buSzTx/>
              <a:buFontTx/>
              <a:buNone/>
            </a:pPr>
            <a:r>
              <a:rPr kumimoji="0" lang="en-GB" altLang="en-US" sz="1800" b="0"/>
              <a:t>You can do this manually</a:t>
            </a:r>
          </a:p>
          <a:p>
            <a:pPr algn="ctr">
              <a:spcBef>
                <a:spcPct val="0"/>
              </a:spcBef>
              <a:buClrTx/>
              <a:buSzTx/>
              <a:buFontTx/>
              <a:buNone/>
            </a:pPr>
            <a:r>
              <a:rPr kumimoji="0" lang="en-GB" altLang="en-US" sz="1800" b="0"/>
              <a:t>$( getElementById(“mainContent”) )</a:t>
            </a:r>
          </a:p>
        </p:txBody>
      </p:sp>
    </p:spTree>
    <p:extLst>
      <p:ext uri="{BB962C8B-B14F-4D97-AF65-F5344CB8AC3E}">
        <p14:creationId xmlns:p14="http://schemas.microsoft.com/office/powerpoint/2010/main" val="2088533067"/>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smtClean="0"/>
              <a:t>pageReady</a:t>
            </a:r>
          </a:p>
        </p:txBody>
      </p:sp>
      <p:sp>
        <p:nvSpPr>
          <p:cNvPr id="13315" name="Content Placeholder 2"/>
          <p:cNvSpPr>
            <a:spLocks noGrp="1"/>
          </p:cNvSpPr>
          <p:nvPr>
            <p:ph idx="1"/>
          </p:nvPr>
        </p:nvSpPr>
        <p:spPr/>
        <p:txBody>
          <a:bodyPr/>
          <a:lstStyle/>
          <a:p>
            <a:r>
              <a:rPr lang="en-GB" altLang="en-US" smtClean="0"/>
              <a:t>Note: Before you style HTML elements on a page you will need to be sure that the elements have been downloaded by the browser. In short, you have to wait until the page has finished loading.</a:t>
            </a:r>
          </a:p>
          <a:p>
            <a:r>
              <a:rPr lang="en-GB" altLang="en-US" smtClean="0"/>
              <a:t>This can be handled in jQuery quite easily by creating a JavaScript function and using the $(</a:t>
            </a:r>
            <a:r>
              <a:rPr lang="en-GB" altLang="en-US" i="1" smtClean="0"/>
              <a:t>function name</a:t>
            </a:r>
            <a:r>
              <a:rPr lang="en-GB" altLang="en-US" smtClean="0"/>
              <a:t>) syntax</a:t>
            </a:r>
          </a:p>
          <a:p>
            <a:endParaRPr lang="en-GB" altLang="en-US" smtClean="0"/>
          </a:p>
          <a:p>
            <a:pPr>
              <a:buFont typeface="Monotype Sorts" pitchFamily="2" charset="2"/>
              <a:buNone/>
            </a:pPr>
            <a:r>
              <a:rPr lang="en-GB" altLang="en-US" smtClean="0"/>
              <a:t>	$(pageReady);</a:t>
            </a:r>
          </a:p>
          <a:p>
            <a:pPr>
              <a:buFont typeface="Monotype Sorts" pitchFamily="2" charset="2"/>
              <a:buNone/>
            </a:pPr>
            <a:endParaRPr lang="en-GB" altLang="en-US" smtClean="0"/>
          </a:p>
          <a:p>
            <a:pPr>
              <a:buFont typeface="Monotype Sorts" pitchFamily="2" charset="2"/>
              <a:buNone/>
            </a:pPr>
            <a:r>
              <a:rPr lang="en-GB" altLang="en-US" smtClean="0"/>
              <a:t>	function pageReady()</a:t>
            </a:r>
          </a:p>
          <a:p>
            <a:pPr>
              <a:buFont typeface="Monotype Sorts" pitchFamily="2" charset="2"/>
              <a:buNone/>
            </a:pPr>
            <a:r>
              <a:rPr lang="en-GB" altLang="en-US" smtClean="0"/>
              <a:t>	{</a:t>
            </a:r>
          </a:p>
          <a:p>
            <a:pPr>
              <a:buFont typeface="Monotype Sorts" pitchFamily="2" charset="2"/>
              <a:buNone/>
            </a:pPr>
            <a:r>
              <a:rPr lang="en-GB" altLang="en-US" smtClean="0"/>
              <a:t>			</a:t>
            </a:r>
            <a:r>
              <a:rPr lang="en-GB" altLang="en-US" smtClean="0">
                <a:sym typeface="Wingdings" panose="05000000000000000000" pitchFamily="2" charset="2"/>
              </a:rPr>
              <a:t> Add jQuery code here</a:t>
            </a:r>
            <a:endParaRPr lang="en-GB" altLang="en-US" smtClean="0"/>
          </a:p>
          <a:p>
            <a:pPr>
              <a:buFont typeface="Monotype Sorts" pitchFamily="2" charset="2"/>
              <a:buNone/>
            </a:pPr>
            <a:r>
              <a:rPr lang="en-GB" altLang="en-US" smtClean="0"/>
              <a:t>	}</a:t>
            </a:r>
          </a:p>
        </p:txBody>
      </p:sp>
      <p:sp>
        <p:nvSpPr>
          <p:cNvPr id="1331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13317" name="TextBox 1"/>
          <p:cNvSpPr txBox="1">
            <a:spLocks noChangeArrowheads="1"/>
          </p:cNvSpPr>
          <p:nvPr/>
        </p:nvSpPr>
        <p:spPr bwMode="auto">
          <a:xfrm>
            <a:off x="5927725" y="4576763"/>
            <a:ext cx="27320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solidFill>
                  <a:srgbClr val="FF0000"/>
                </a:solidFill>
              </a:rPr>
              <a:t>OR</a:t>
            </a:r>
            <a:r>
              <a:rPr kumimoji="0" lang="en-GB" altLang="en-US" sz="1800" b="0">
                <a:solidFill>
                  <a:srgbClr val="FF0000"/>
                </a:solidFill>
              </a:rPr>
              <a:t> </a:t>
            </a:r>
          </a:p>
          <a:p>
            <a:pPr>
              <a:spcBef>
                <a:spcPct val="0"/>
              </a:spcBef>
              <a:buClrTx/>
              <a:buSzTx/>
              <a:buFontTx/>
              <a:buNone/>
            </a:pPr>
            <a:r>
              <a:rPr kumimoji="0" lang="en-GB" altLang="en-US" sz="1800" b="0">
                <a:solidFill>
                  <a:srgbClr val="FF0000"/>
                </a:solidFill>
              </a:rPr>
              <a:t>use an anonymous function</a:t>
            </a:r>
          </a:p>
        </p:txBody>
      </p:sp>
    </p:spTree>
    <p:extLst>
      <p:ext uri="{BB962C8B-B14F-4D97-AF65-F5344CB8AC3E}">
        <p14:creationId xmlns:p14="http://schemas.microsoft.com/office/powerpoint/2010/main" val="3960455798"/>
      </p:ext>
    </p:extLst>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smtClean="0"/>
              <a:t>Exercise</a:t>
            </a:r>
          </a:p>
        </p:txBody>
      </p:sp>
      <p:sp>
        <p:nvSpPr>
          <p:cNvPr id="14339"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5" name="TextBox 4"/>
          <p:cNvSpPr txBox="1"/>
          <p:nvPr/>
        </p:nvSpPr>
        <p:spPr>
          <a:xfrm>
            <a:off x="450850" y="1033463"/>
            <a:ext cx="6292850" cy="2862262"/>
          </a:xfrm>
          <a:prstGeom prst="rect">
            <a:avLst/>
          </a:prstGeom>
          <a:solidFill>
            <a:srgbClr val="000000"/>
          </a:solidFill>
        </p:spPr>
        <p:txBody>
          <a:bodyPr wrap="none">
            <a:spAutoFit/>
          </a:bodyPr>
          <a:lstStyle/>
          <a:p>
            <a:pPr>
              <a:defRPr/>
            </a:pPr>
            <a:r>
              <a:rPr lang="en-GB" b="0" dirty="0">
                <a:solidFill>
                  <a:schemeClr val="bg1">
                    <a:lumMod val="65000"/>
                  </a:schemeClr>
                </a:solidFill>
              </a:rPr>
              <a:t>….</a:t>
            </a:r>
          </a:p>
          <a:p>
            <a:pPr>
              <a:defRPr/>
            </a:pPr>
            <a:r>
              <a:rPr lang="en-GB" b="0" dirty="0">
                <a:solidFill>
                  <a:schemeClr val="bg1"/>
                </a:solidFill>
              </a:rPr>
              <a:t>&lt;body&gt;</a:t>
            </a:r>
          </a:p>
          <a:p>
            <a:pPr>
              <a:defRPr/>
            </a:pPr>
            <a:r>
              <a:rPr lang="en-GB" b="0" dirty="0">
                <a:solidFill>
                  <a:schemeClr val="bg1"/>
                </a:solidFill>
              </a:rPr>
              <a:t>     &lt;p&gt;Hello World&lt;/p&gt;</a:t>
            </a:r>
          </a:p>
          <a:p>
            <a:pPr>
              <a:defRPr/>
            </a:pPr>
            <a:r>
              <a:rPr lang="en-GB" b="0" dirty="0">
                <a:solidFill>
                  <a:schemeClr val="bg1"/>
                </a:solidFill>
              </a:rPr>
              <a:t>     &lt;p id="</a:t>
            </a:r>
            <a:r>
              <a:rPr lang="en-GB" b="0" dirty="0" err="1">
                <a:solidFill>
                  <a:schemeClr val="bg1"/>
                </a:solidFill>
              </a:rPr>
              <a:t>myP</a:t>
            </a:r>
            <a:r>
              <a:rPr lang="en-GB" b="0" dirty="0">
                <a:solidFill>
                  <a:schemeClr val="bg1"/>
                </a:solidFill>
              </a:rPr>
              <a:t>"&gt;Goodbye&lt;/p&gt;</a:t>
            </a:r>
          </a:p>
          <a:p>
            <a:pPr>
              <a:defRPr/>
            </a:pPr>
            <a:r>
              <a:rPr lang="en-GB" b="0" dirty="0">
                <a:solidFill>
                  <a:schemeClr val="bg1"/>
                </a:solidFill>
              </a:rPr>
              <a:t>     &lt;p&gt;&lt;a </a:t>
            </a:r>
            <a:r>
              <a:rPr lang="en-GB" b="0" dirty="0" err="1">
                <a:solidFill>
                  <a:schemeClr val="bg1"/>
                </a:solidFill>
              </a:rPr>
              <a:t>href</a:t>
            </a:r>
            <a:r>
              <a:rPr lang="en-GB" b="0" dirty="0">
                <a:solidFill>
                  <a:schemeClr val="bg1"/>
                </a:solidFill>
              </a:rPr>
              <a:t>="http://www.gooogle.co.uk"&gt;Google&lt;/a&gt;&lt;/p&gt;</a:t>
            </a:r>
          </a:p>
          <a:p>
            <a:pPr>
              <a:defRPr/>
            </a:pPr>
            <a:r>
              <a:rPr lang="en-GB" b="0" dirty="0">
                <a:solidFill>
                  <a:schemeClr val="bg1"/>
                </a:solidFill>
              </a:rPr>
              <a:t>	</a:t>
            </a:r>
          </a:p>
          <a:p>
            <a:pPr>
              <a:defRPr/>
            </a:pPr>
            <a:r>
              <a:rPr lang="en-GB" b="0" dirty="0">
                <a:solidFill>
                  <a:schemeClr val="bg1"/>
                </a:solidFill>
              </a:rPr>
              <a:t>    &lt;script </a:t>
            </a:r>
            <a:r>
              <a:rPr lang="en-GB" b="0" dirty="0" err="1">
                <a:solidFill>
                  <a:schemeClr val="bg1"/>
                </a:solidFill>
              </a:rPr>
              <a:t>src</a:t>
            </a:r>
            <a:r>
              <a:rPr lang="en-GB" b="0" dirty="0">
                <a:solidFill>
                  <a:schemeClr val="bg1"/>
                </a:solidFill>
              </a:rPr>
              <a:t>="Scripts/jquery-3.3.1.min.js"&gt;&lt;/script&gt;</a:t>
            </a:r>
          </a:p>
          <a:p>
            <a:pPr>
              <a:defRPr/>
            </a:pPr>
            <a:r>
              <a:rPr lang="en-GB" b="0" dirty="0">
                <a:solidFill>
                  <a:schemeClr val="bg1"/>
                </a:solidFill>
              </a:rPr>
              <a:t>    &lt;script </a:t>
            </a:r>
            <a:r>
              <a:rPr lang="en-GB" b="0" dirty="0" err="1">
                <a:solidFill>
                  <a:schemeClr val="bg1"/>
                </a:solidFill>
              </a:rPr>
              <a:t>src</a:t>
            </a:r>
            <a:r>
              <a:rPr lang="en-GB" b="0" dirty="0">
                <a:solidFill>
                  <a:schemeClr val="bg1"/>
                </a:solidFill>
              </a:rPr>
              <a:t>="jquerytest.js"&gt;&lt;/script&gt;</a:t>
            </a:r>
          </a:p>
          <a:p>
            <a:pPr>
              <a:defRPr/>
            </a:pPr>
            <a:r>
              <a:rPr lang="en-GB" b="0" dirty="0">
                <a:solidFill>
                  <a:schemeClr val="bg1"/>
                </a:solidFill>
              </a:rPr>
              <a:t>&lt;/body&gt;</a:t>
            </a:r>
          </a:p>
          <a:p>
            <a:pPr>
              <a:defRPr/>
            </a:pPr>
            <a:r>
              <a:rPr lang="en-GB" b="0" dirty="0">
                <a:solidFill>
                  <a:schemeClr val="bg1"/>
                </a:solidFill>
              </a:rPr>
              <a:t>&lt;/html&gt;</a:t>
            </a:r>
          </a:p>
        </p:txBody>
      </p:sp>
      <p:sp>
        <p:nvSpPr>
          <p:cNvPr id="14341" name="TextBox 5"/>
          <p:cNvSpPr txBox="1">
            <a:spLocks noChangeArrowheads="1"/>
          </p:cNvSpPr>
          <p:nvPr/>
        </p:nvSpPr>
        <p:spPr bwMode="auto">
          <a:xfrm>
            <a:off x="673100" y="4505325"/>
            <a:ext cx="8105775" cy="20320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solidFill>
                  <a:schemeClr val="bg1"/>
                </a:solidFill>
              </a:rPr>
              <a:t>$(  function ()</a:t>
            </a:r>
          </a:p>
          <a:p>
            <a:pPr>
              <a:spcBef>
                <a:spcPct val="0"/>
              </a:spcBef>
              <a:buClrTx/>
              <a:buSzTx/>
              <a:buFontTx/>
              <a:buNone/>
            </a:pPr>
            <a:r>
              <a:rPr kumimoji="0" lang="en-GB" altLang="en-US" sz="1800" b="0">
                <a:solidFill>
                  <a:schemeClr val="bg1"/>
                </a:solidFill>
              </a:rPr>
              <a:t>{</a:t>
            </a:r>
          </a:p>
          <a:p>
            <a:pPr>
              <a:spcBef>
                <a:spcPct val="0"/>
              </a:spcBef>
              <a:buClrTx/>
              <a:buSzTx/>
              <a:buFontTx/>
              <a:buNone/>
            </a:pPr>
            <a:r>
              <a:rPr kumimoji="0" lang="en-GB" altLang="en-US" sz="1800" b="0">
                <a:solidFill>
                  <a:schemeClr val="bg1"/>
                </a:solidFill>
              </a:rPr>
              <a:t>    $("p").css("background-color", "red");             // All paragraph tags</a:t>
            </a:r>
          </a:p>
          <a:p>
            <a:pPr>
              <a:spcBef>
                <a:spcPct val="0"/>
              </a:spcBef>
              <a:buClrTx/>
              <a:buSzTx/>
              <a:buFontTx/>
              <a:buNone/>
            </a:pPr>
            <a:r>
              <a:rPr kumimoji="0" lang="en-GB" altLang="en-US" sz="1800" b="0">
                <a:solidFill>
                  <a:schemeClr val="bg1"/>
                </a:solidFill>
              </a:rPr>
              <a:t>    $("#</a:t>
            </a:r>
            <a:r>
              <a:rPr kumimoji="0" lang="en-GB" altLang="en-US" sz="1800" b="0">
                <a:solidFill>
                  <a:srgbClr val="FF0000"/>
                </a:solidFill>
              </a:rPr>
              <a:t>myP</a:t>
            </a:r>
            <a:r>
              <a:rPr kumimoji="0" lang="en-GB" altLang="en-US" sz="1800" b="0">
                <a:solidFill>
                  <a:schemeClr val="bg1"/>
                </a:solidFill>
              </a:rPr>
              <a:t>").css("background-color", "blue");    // Element with id="myP"</a:t>
            </a:r>
          </a:p>
          <a:p>
            <a:pPr>
              <a:spcBef>
                <a:spcPct val="0"/>
              </a:spcBef>
              <a:buClrTx/>
              <a:buSzTx/>
              <a:buFontTx/>
              <a:buNone/>
            </a:pPr>
            <a:r>
              <a:rPr kumimoji="0" lang="en-GB" altLang="en-US" sz="1800" b="0">
                <a:solidFill>
                  <a:schemeClr val="bg1"/>
                </a:solidFill>
              </a:rPr>
              <a:t>    $("p a").css("background-color", "orange");   // All anchor tags contained</a:t>
            </a:r>
            <a:br>
              <a:rPr kumimoji="0" lang="en-GB" altLang="en-US" sz="1800" b="0">
                <a:solidFill>
                  <a:schemeClr val="bg1"/>
                </a:solidFill>
              </a:rPr>
            </a:br>
            <a:r>
              <a:rPr kumimoji="0" lang="en-GB" altLang="en-US" sz="1800" b="0">
                <a:solidFill>
                  <a:schemeClr val="bg1"/>
                </a:solidFill>
              </a:rPr>
              <a:t>					   //  in a paragraph</a:t>
            </a:r>
          </a:p>
          <a:p>
            <a:pPr>
              <a:spcBef>
                <a:spcPct val="0"/>
              </a:spcBef>
              <a:buClrTx/>
              <a:buSzTx/>
              <a:buFontTx/>
              <a:buNone/>
            </a:pPr>
            <a:r>
              <a:rPr kumimoji="0" lang="en-GB" altLang="en-US" sz="1800" b="0">
                <a:solidFill>
                  <a:schemeClr val="bg1"/>
                </a:solidFill>
              </a:rPr>
              <a:t>}  );</a:t>
            </a:r>
          </a:p>
        </p:txBody>
      </p:sp>
      <p:sp>
        <p:nvSpPr>
          <p:cNvPr id="14342" name="TextBox 6"/>
          <p:cNvSpPr txBox="1">
            <a:spLocks noChangeArrowheads="1"/>
          </p:cNvSpPr>
          <p:nvPr/>
        </p:nvSpPr>
        <p:spPr bwMode="auto">
          <a:xfrm>
            <a:off x="758825" y="4083050"/>
            <a:ext cx="1543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jquerytest.js</a:t>
            </a:r>
          </a:p>
        </p:txBody>
      </p:sp>
      <p:sp>
        <p:nvSpPr>
          <p:cNvPr id="14343" name="TextBox 7"/>
          <p:cNvSpPr txBox="1">
            <a:spLocks noChangeArrowheads="1"/>
          </p:cNvSpPr>
          <p:nvPr/>
        </p:nvSpPr>
        <p:spPr bwMode="auto">
          <a:xfrm>
            <a:off x="450850" y="611188"/>
            <a:ext cx="19034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jquerytest.html</a:t>
            </a:r>
          </a:p>
        </p:txBody>
      </p:sp>
    </p:spTree>
    <p:extLst>
      <p:ext uri="{BB962C8B-B14F-4D97-AF65-F5344CB8AC3E}">
        <p14:creationId xmlns:p14="http://schemas.microsoft.com/office/powerpoint/2010/main" val="237576836"/>
      </p:ext>
    </p:extLst>
  </p:cSld>
  <p:clrMapOvr>
    <a:masterClrMapping/>
  </p:clrMapOvr>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smtClean="0"/>
              <a:t>Event Handlers</a:t>
            </a:r>
          </a:p>
        </p:txBody>
      </p:sp>
      <p:sp>
        <p:nvSpPr>
          <p:cNvPr id="15363" name="Content Placeholder 2"/>
          <p:cNvSpPr>
            <a:spLocks noGrp="1"/>
          </p:cNvSpPr>
          <p:nvPr>
            <p:ph idx="1"/>
          </p:nvPr>
        </p:nvSpPr>
        <p:spPr/>
        <p:txBody>
          <a:bodyPr/>
          <a:lstStyle/>
          <a:p>
            <a:r>
              <a:rPr lang="en-GB" altLang="en-US" smtClean="0"/>
              <a:t>jQuery also handles JavaScript events quite succinctly</a:t>
            </a:r>
          </a:p>
          <a:p>
            <a:pPr>
              <a:buFont typeface="Monotype Sorts" pitchFamily="2" charset="2"/>
              <a:buNone/>
            </a:pPr>
            <a:r>
              <a:rPr lang="en-GB" altLang="en-US" smtClean="0"/>
              <a:t>	$(“#testButton”).click(</a:t>
            </a:r>
            <a:r>
              <a:rPr lang="en-GB" altLang="en-US" smtClean="0">
                <a:solidFill>
                  <a:srgbClr val="0070C0"/>
                </a:solidFill>
              </a:rPr>
              <a:t>testButtonClicked</a:t>
            </a:r>
            <a:r>
              <a:rPr lang="en-GB" altLang="en-US" smtClean="0"/>
              <a:t>);</a:t>
            </a:r>
          </a:p>
          <a:p>
            <a:pPr>
              <a:buFont typeface="Monotype Sorts" pitchFamily="2" charset="2"/>
              <a:buNone/>
            </a:pPr>
            <a:endParaRPr lang="en-GB" altLang="en-US" smtClean="0"/>
          </a:p>
          <a:p>
            <a:pPr>
              <a:buFont typeface="Monotype Sorts" pitchFamily="2" charset="2"/>
              <a:buNone/>
            </a:pPr>
            <a:r>
              <a:rPr lang="en-GB" altLang="en-US" smtClean="0"/>
              <a:t>	function </a:t>
            </a:r>
            <a:r>
              <a:rPr lang="en-GB" altLang="en-US" smtClean="0">
                <a:solidFill>
                  <a:srgbClr val="0070C0"/>
                </a:solidFill>
              </a:rPr>
              <a:t>testButtonClicked</a:t>
            </a:r>
            <a:r>
              <a:rPr lang="en-GB" altLang="en-US" smtClean="0"/>
              <a:t>(e)</a:t>
            </a:r>
          </a:p>
          <a:p>
            <a:pPr>
              <a:buFont typeface="Monotype Sorts" pitchFamily="2" charset="2"/>
              <a:buNone/>
            </a:pPr>
            <a:r>
              <a:rPr lang="en-GB" altLang="en-US" smtClean="0"/>
              <a:t>	{</a:t>
            </a:r>
          </a:p>
          <a:p>
            <a:pPr>
              <a:buFont typeface="Monotype Sorts" pitchFamily="2" charset="2"/>
              <a:buNone/>
            </a:pPr>
            <a:r>
              <a:rPr lang="en-GB" altLang="en-US" smtClean="0"/>
              <a:t>	}</a:t>
            </a:r>
          </a:p>
          <a:p>
            <a:pPr>
              <a:buFont typeface="Monotype Sorts" pitchFamily="2" charset="2"/>
              <a:buNone/>
            </a:pPr>
            <a:endParaRPr lang="en-GB" altLang="en-US" smtClean="0"/>
          </a:p>
          <a:p>
            <a:pPr>
              <a:buFont typeface="Monotype Sorts" pitchFamily="2" charset="2"/>
              <a:buNone/>
            </a:pPr>
            <a:r>
              <a:rPr lang="en-GB" altLang="en-US" smtClean="0"/>
              <a:t>	&lt;input id=“testButton”  type=“button” value=“Click Me” /&gt;</a:t>
            </a:r>
          </a:p>
          <a:p>
            <a:endParaRPr lang="en-GB" altLang="en-US" smtClean="0"/>
          </a:p>
        </p:txBody>
      </p:sp>
      <p:sp>
        <p:nvSpPr>
          <p:cNvPr id="1536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15365" name="TextBox 1"/>
          <p:cNvSpPr txBox="1">
            <a:spLocks noChangeArrowheads="1"/>
          </p:cNvSpPr>
          <p:nvPr/>
        </p:nvSpPr>
        <p:spPr bwMode="auto">
          <a:xfrm>
            <a:off x="5924550" y="2925763"/>
            <a:ext cx="26543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Often we use anonymous functions</a:t>
            </a:r>
          </a:p>
        </p:txBody>
      </p:sp>
    </p:spTree>
    <p:extLst>
      <p:ext uri="{BB962C8B-B14F-4D97-AF65-F5344CB8AC3E}">
        <p14:creationId xmlns:p14="http://schemas.microsoft.com/office/powerpoint/2010/main" val="2119262476"/>
      </p:ext>
    </p:extLst>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29639" y="0"/>
            <a:ext cx="2077907" cy="334963"/>
          </a:xfrm>
        </p:spPr>
        <p:txBody>
          <a:bodyPr/>
          <a:lstStyle/>
          <a:p>
            <a:r>
              <a:rPr lang="en-GB" dirty="0" smtClean="0"/>
              <a:t>Exercise</a:t>
            </a:r>
            <a:endParaRPr lang="en-GB"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468330" y="371067"/>
            <a:ext cx="5388013" cy="3108543"/>
          </a:xfrm>
          <a:prstGeom prst="rect">
            <a:avLst/>
          </a:prstGeom>
          <a:solidFill>
            <a:srgbClr val="000000"/>
          </a:solidFill>
        </p:spPr>
        <p:txBody>
          <a:bodyPr wrap="none">
            <a:spAutoFit/>
          </a:bodyPr>
          <a:lstStyle/>
          <a:p>
            <a:pPr>
              <a:defRPr/>
            </a:pPr>
            <a:r>
              <a:rPr lang="en-GB" sz="1400" b="0" dirty="0">
                <a:solidFill>
                  <a:schemeClr val="bg1">
                    <a:lumMod val="65000"/>
                  </a:schemeClr>
                </a:solidFill>
              </a:rPr>
              <a:t>….</a:t>
            </a:r>
          </a:p>
          <a:p>
            <a:pPr>
              <a:defRPr/>
            </a:pPr>
            <a:r>
              <a:rPr lang="en-GB" sz="1400" b="0" dirty="0">
                <a:solidFill>
                  <a:schemeClr val="bg1"/>
                </a:solidFill>
              </a:rPr>
              <a:t>&lt;body&gt;</a:t>
            </a:r>
          </a:p>
          <a:p>
            <a:pPr>
              <a:defRPr/>
            </a:pPr>
            <a:r>
              <a:rPr lang="en-GB" sz="1400" b="0" dirty="0">
                <a:solidFill>
                  <a:schemeClr val="bg1"/>
                </a:solidFill>
              </a:rPr>
              <a:t>     </a:t>
            </a:r>
            <a:r>
              <a:rPr lang="en-GB" sz="1400" b="0" dirty="0" smtClean="0">
                <a:solidFill>
                  <a:schemeClr val="bg1"/>
                </a:solidFill>
              </a:rPr>
              <a:t>….</a:t>
            </a:r>
            <a:endParaRPr lang="en-GB" sz="1400" b="0" dirty="0">
              <a:solidFill>
                <a:schemeClr val="bg1"/>
              </a:solidFill>
            </a:endParaRPr>
          </a:p>
          <a:p>
            <a:pPr>
              <a:defRPr/>
            </a:pPr>
            <a:r>
              <a:rPr lang="en-GB" sz="1400" b="0" dirty="0">
                <a:solidFill>
                  <a:schemeClr val="bg1"/>
                </a:solidFill>
              </a:rPr>
              <a:t>     &lt;p&gt;&lt;a </a:t>
            </a:r>
            <a:r>
              <a:rPr lang="en-GB" sz="1400" b="0" dirty="0" err="1">
                <a:solidFill>
                  <a:schemeClr val="bg1"/>
                </a:solidFill>
              </a:rPr>
              <a:t>href</a:t>
            </a:r>
            <a:r>
              <a:rPr lang="en-GB" sz="1400" b="0" dirty="0">
                <a:solidFill>
                  <a:schemeClr val="bg1"/>
                </a:solidFill>
              </a:rPr>
              <a:t>="http://www.gooogle.co.uk"&gt;Google&lt;/a&gt;&lt;/p</a:t>
            </a:r>
            <a:r>
              <a:rPr lang="en-GB" sz="1400" b="0" dirty="0" smtClean="0">
                <a:solidFill>
                  <a:schemeClr val="bg1"/>
                </a:solidFill>
              </a:rPr>
              <a:t>&gt;</a:t>
            </a:r>
          </a:p>
          <a:p>
            <a:pPr>
              <a:defRPr/>
            </a:pPr>
            <a:endParaRPr lang="en-GB" sz="1400" dirty="0">
              <a:solidFill>
                <a:schemeClr val="bg1"/>
              </a:solidFill>
            </a:endParaRPr>
          </a:p>
          <a:p>
            <a:pPr>
              <a:defRPr/>
            </a:pPr>
            <a:r>
              <a:rPr lang="en-GB" sz="1400" dirty="0">
                <a:solidFill>
                  <a:schemeClr val="bg1"/>
                </a:solidFill>
              </a:rPr>
              <a:t> </a:t>
            </a:r>
            <a:r>
              <a:rPr lang="en-GB" sz="1400" dirty="0" smtClean="0">
                <a:solidFill>
                  <a:schemeClr val="bg1"/>
                </a:solidFill>
              </a:rPr>
              <a:t>    &lt;</a:t>
            </a:r>
            <a:r>
              <a:rPr lang="en-GB" sz="1400" dirty="0">
                <a:solidFill>
                  <a:schemeClr val="bg1"/>
                </a:solidFill>
              </a:rPr>
              <a:t>form id="form1"&gt;</a:t>
            </a:r>
          </a:p>
          <a:p>
            <a:pPr>
              <a:defRPr/>
            </a:pPr>
            <a:r>
              <a:rPr lang="en-GB" sz="1400" dirty="0">
                <a:solidFill>
                  <a:schemeClr val="bg1"/>
                </a:solidFill>
              </a:rPr>
              <a:t>        &lt;input id="</a:t>
            </a:r>
            <a:r>
              <a:rPr lang="en-GB" sz="1400" dirty="0" err="1">
                <a:solidFill>
                  <a:schemeClr val="bg1"/>
                </a:solidFill>
              </a:rPr>
              <a:t>ajaxtest</a:t>
            </a:r>
            <a:r>
              <a:rPr lang="en-GB" sz="1400" dirty="0">
                <a:solidFill>
                  <a:schemeClr val="bg1"/>
                </a:solidFill>
              </a:rPr>
              <a:t>-button" type="button" value="Click Me" /&gt;</a:t>
            </a:r>
          </a:p>
          <a:p>
            <a:pPr>
              <a:defRPr/>
            </a:pPr>
            <a:r>
              <a:rPr lang="en-GB" sz="1400" dirty="0" smtClean="0">
                <a:solidFill>
                  <a:schemeClr val="bg1"/>
                </a:solidFill>
              </a:rPr>
              <a:t>        &lt;</a:t>
            </a:r>
            <a:r>
              <a:rPr lang="en-GB" sz="1400" dirty="0">
                <a:solidFill>
                  <a:schemeClr val="bg1"/>
                </a:solidFill>
              </a:rPr>
              <a:t>div id="</a:t>
            </a:r>
            <a:r>
              <a:rPr lang="en-GB" sz="1400" dirty="0" err="1">
                <a:solidFill>
                  <a:schemeClr val="bg1"/>
                </a:solidFill>
              </a:rPr>
              <a:t>loadtext</a:t>
            </a:r>
            <a:r>
              <a:rPr lang="en-GB" sz="1400" dirty="0">
                <a:solidFill>
                  <a:schemeClr val="bg1"/>
                </a:solidFill>
              </a:rPr>
              <a:t>"&gt;Waiting...&lt;/div&gt;</a:t>
            </a:r>
          </a:p>
          <a:p>
            <a:pPr>
              <a:defRPr/>
            </a:pPr>
            <a:r>
              <a:rPr lang="en-GB" sz="1400" dirty="0">
                <a:solidFill>
                  <a:schemeClr val="bg1"/>
                </a:solidFill>
              </a:rPr>
              <a:t>    </a:t>
            </a:r>
            <a:r>
              <a:rPr lang="en-GB" sz="1400" dirty="0" smtClean="0">
                <a:solidFill>
                  <a:schemeClr val="bg1"/>
                </a:solidFill>
              </a:rPr>
              <a:t> &lt;/</a:t>
            </a:r>
            <a:r>
              <a:rPr lang="en-GB" sz="1400" dirty="0">
                <a:solidFill>
                  <a:schemeClr val="bg1"/>
                </a:solidFill>
              </a:rPr>
              <a:t>form&gt;</a:t>
            </a:r>
            <a:endParaRPr lang="en-GB" sz="1400" b="0" dirty="0">
              <a:solidFill>
                <a:schemeClr val="bg1"/>
              </a:solidFill>
            </a:endParaRPr>
          </a:p>
          <a:p>
            <a:pPr>
              <a:defRPr/>
            </a:pPr>
            <a:r>
              <a:rPr lang="en-GB" sz="1400" b="0" dirty="0">
                <a:solidFill>
                  <a:schemeClr val="bg1"/>
                </a:solidFill>
              </a:rPr>
              <a:t>	</a:t>
            </a:r>
          </a:p>
          <a:p>
            <a:pPr>
              <a:defRPr/>
            </a:pPr>
            <a:r>
              <a:rPr lang="en-GB" sz="1400" b="0" dirty="0">
                <a:solidFill>
                  <a:schemeClr val="bg1"/>
                </a:solidFill>
              </a:rPr>
              <a:t>    &lt;script </a:t>
            </a:r>
            <a:r>
              <a:rPr lang="en-GB" sz="1400" b="0" dirty="0" err="1">
                <a:solidFill>
                  <a:schemeClr val="bg1"/>
                </a:solidFill>
              </a:rPr>
              <a:t>src</a:t>
            </a:r>
            <a:r>
              <a:rPr lang="en-GB" sz="1400" b="0" dirty="0">
                <a:solidFill>
                  <a:schemeClr val="bg1"/>
                </a:solidFill>
              </a:rPr>
              <a:t>="Scripts/jquery-3.3.1.min.js"&gt;&lt;/script&gt;</a:t>
            </a:r>
          </a:p>
          <a:p>
            <a:pPr>
              <a:defRPr/>
            </a:pPr>
            <a:r>
              <a:rPr lang="en-GB" sz="1400" b="0" dirty="0">
                <a:solidFill>
                  <a:schemeClr val="bg1"/>
                </a:solidFill>
              </a:rPr>
              <a:t>    &lt;script </a:t>
            </a:r>
            <a:r>
              <a:rPr lang="en-GB" sz="1400" b="0" dirty="0" err="1">
                <a:solidFill>
                  <a:schemeClr val="bg1"/>
                </a:solidFill>
              </a:rPr>
              <a:t>src</a:t>
            </a:r>
            <a:r>
              <a:rPr lang="en-GB" sz="1400" b="0" dirty="0">
                <a:solidFill>
                  <a:schemeClr val="bg1"/>
                </a:solidFill>
              </a:rPr>
              <a:t>="jquerytest.js"&gt;&lt;/script&gt;</a:t>
            </a:r>
          </a:p>
          <a:p>
            <a:pPr>
              <a:defRPr/>
            </a:pPr>
            <a:r>
              <a:rPr lang="en-GB" sz="1400" b="0" dirty="0">
                <a:solidFill>
                  <a:schemeClr val="bg1"/>
                </a:solidFill>
              </a:rPr>
              <a:t>&lt;/body&gt;</a:t>
            </a:r>
          </a:p>
          <a:p>
            <a:pPr>
              <a:defRPr/>
            </a:pPr>
            <a:r>
              <a:rPr lang="en-GB" sz="1400" b="0" dirty="0">
                <a:solidFill>
                  <a:schemeClr val="bg1"/>
                </a:solidFill>
              </a:rPr>
              <a:t>&lt;/html&gt;</a:t>
            </a:r>
          </a:p>
        </p:txBody>
      </p:sp>
      <p:sp>
        <p:nvSpPr>
          <p:cNvPr id="6" name="TextBox 7"/>
          <p:cNvSpPr txBox="1">
            <a:spLocks noChangeArrowheads="1"/>
          </p:cNvSpPr>
          <p:nvPr/>
        </p:nvSpPr>
        <p:spPr bwMode="auto">
          <a:xfrm>
            <a:off x="167581" y="-572254"/>
            <a:ext cx="19034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jquerytest.html</a:t>
            </a:r>
          </a:p>
        </p:txBody>
      </p:sp>
      <p:sp>
        <p:nvSpPr>
          <p:cNvPr id="7" name="TextBox 5"/>
          <p:cNvSpPr txBox="1">
            <a:spLocks noChangeArrowheads="1"/>
          </p:cNvSpPr>
          <p:nvPr/>
        </p:nvSpPr>
        <p:spPr bwMode="auto">
          <a:xfrm>
            <a:off x="372351" y="3922053"/>
            <a:ext cx="8105775" cy="230832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600" b="0" dirty="0">
                <a:solidFill>
                  <a:schemeClr val="bg1"/>
                </a:solidFill>
              </a:rPr>
              <a:t>$(  function ()</a:t>
            </a:r>
          </a:p>
          <a:p>
            <a:pPr>
              <a:spcBef>
                <a:spcPct val="0"/>
              </a:spcBef>
              <a:buClrTx/>
              <a:buSzTx/>
              <a:buFontTx/>
              <a:buNone/>
            </a:pPr>
            <a:r>
              <a:rPr kumimoji="0" lang="en-GB" altLang="en-US" sz="1600" b="0" dirty="0">
                <a:solidFill>
                  <a:schemeClr val="bg1"/>
                </a:solidFill>
              </a:rPr>
              <a:t>{</a:t>
            </a:r>
          </a:p>
          <a:p>
            <a:pPr>
              <a:spcBef>
                <a:spcPct val="0"/>
              </a:spcBef>
              <a:buClrTx/>
              <a:buSzTx/>
              <a:buFontTx/>
              <a:buNone/>
            </a:pPr>
            <a:r>
              <a:rPr kumimoji="0" lang="en-GB" altLang="en-US" sz="1600" b="0" dirty="0">
                <a:solidFill>
                  <a:schemeClr val="bg1"/>
                </a:solidFill>
              </a:rPr>
              <a:t>    </a:t>
            </a:r>
            <a:r>
              <a:rPr kumimoji="0" lang="en-GB" altLang="en-US" sz="1600" b="0" dirty="0" smtClean="0">
                <a:solidFill>
                  <a:schemeClr val="bg1"/>
                </a:solidFill>
              </a:rPr>
              <a:t>…..</a:t>
            </a:r>
            <a:endParaRPr kumimoji="0" lang="en-GB" altLang="en-US" sz="1600" b="0" dirty="0">
              <a:solidFill>
                <a:schemeClr val="bg1"/>
              </a:solidFill>
            </a:endParaRPr>
          </a:p>
          <a:p>
            <a:pPr>
              <a:spcBef>
                <a:spcPct val="0"/>
              </a:spcBef>
              <a:buClrTx/>
              <a:buSzTx/>
              <a:buFontTx/>
              <a:buNone/>
            </a:pPr>
            <a:r>
              <a:rPr kumimoji="0" lang="en-GB" altLang="en-US" sz="1600" b="0" dirty="0">
                <a:solidFill>
                  <a:schemeClr val="bg1"/>
                </a:solidFill>
              </a:rPr>
              <a:t>    $("p a").</a:t>
            </a:r>
            <a:r>
              <a:rPr kumimoji="0" lang="en-GB" altLang="en-US" sz="1600" b="0" dirty="0" err="1">
                <a:solidFill>
                  <a:schemeClr val="bg1"/>
                </a:solidFill>
              </a:rPr>
              <a:t>css</a:t>
            </a:r>
            <a:r>
              <a:rPr kumimoji="0" lang="en-GB" altLang="en-US" sz="1600" b="0" dirty="0">
                <a:solidFill>
                  <a:schemeClr val="bg1"/>
                </a:solidFill>
              </a:rPr>
              <a:t>("background-</a:t>
            </a:r>
            <a:r>
              <a:rPr kumimoji="0" lang="en-GB" altLang="en-US" sz="1600" b="0" dirty="0" err="1">
                <a:solidFill>
                  <a:schemeClr val="bg1"/>
                </a:solidFill>
              </a:rPr>
              <a:t>color</a:t>
            </a:r>
            <a:r>
              <a:rPr kumimoji="0" lang="en-GB" altLang="en-US" sz="1600" b="0" dirty="0">
                <a:solidFill>
                  <a:schemeClr val="bg1"/>
                </a:solidFill>
              </a:rPr>
              <a:t>", "orange</a:t>
            </a:r>
            <a:r>
              <a:rPr kumimoji="0" lang="en-GB" altLang="en-US" sz="1600" b="0" dirty="0" smtClean="0">
                <a:solidFill>
                  <a:schemeClr val="bg1"/>
                </a:solidFill>
              </a:rPr>
              <a:t>");</a:t>
            </a:r>
          </a:p>
          <a:p>
            <a:pPr>
              <a:spcBef>
                <a:spcPct val="0"/>
              </a:spcBef>
              <a:buClrTx/>
              <a:buSzTx/>
              <a:buFontTx/>
              <a:buNone/>
            </a:pPr>
            <a:r>
              <a:rPr kumimoji="0" lang="en-GB" altLang="en-US" sz="1600" dirty="0" smtClean="0">
                <a:solidFill>
                  <a:schemeClr val="bg1"/>
                </a:solidFill>
              </a:rPr>
              <a:t>    $("#</a:t>
            </a:r>
            <a:r>
              <a:rPr kumimoji="0" lang="en-GB" altLang="en-US" sz="1600" dirty="0" err="1">
                <a:solidFill>
                  <a:schemeClr val="bg1"/>
                </a:solidFill>
              </a:rPr>
              <a:t>ajaxtest</a:t>
            </a:r>
            <a:r>
              <a:rPr kumimoji="0" lang="en-GB" altLang="en-US" sz="1600" dirty="0">
                <a:solidFill>
                  <a:schemeClr val="bg1"/>
                </a:solidFill>
              </a:rPr>
              <a:t>-button").click</a:t>
            </a:r>
            <a:r>
              <a:rPr kumimoji="0" lang="en-GB" altLang="en-US" sz="1600" dirty="0" smtClean="0">
                <a:solidFill>
                  <a:schemeClr val="bg1"/>
                </a:solidFill>
              </a:rPr>
              <a:t>( function(e</a:t>
            </a:r>
            <a:r>
              <a:rPr kumimoji="0" lang="en-GB" altLang="en-US" sz="1600" dirty="0">
                <a:solidFill>
                  <a:schemeClr val="bg1"/>
                </a:solidFill>
              </a:rPr>
              <a:t>)</a:t>
            </a:r>
          </a:p>
          <a:p>
            <a:pPr>
              <a:spcBef>
                <a:spcPct val="0"/>
              </a:spcBef>
              <a:buClrTx/>
              <a:buSzTx/>
              <a:buFontTx/>
              <a:buNone/>
            </a:pPr>
            <a:r>
              <a:rPr kumimoji="0" lang="en-GB" altLang="en-US" sz="1600" dirty="0" smtClean="0">
                <a:solidFill>
                  <a:schemeClr val="bg1"/>
                </a:solidFill>
              </a:rPr>
              <a:t>   {</a:t>
            </a:r>
          </a:p>
          <a:p>
            <a:pPr>
              <a:spcBef>
                <a:spcPct val="0"/>
              </a:spcBef>
              <a:buClrTx/>
              <a:buSzTx/>
              <a:buFontTx/>
              <a:buNone/>
            </a:pPr>
            <a:r>
              <a:rPr kumimoji="0" lang="en-GB" altLang="en-US" sz="1600" dirty="0">
                <a:solidFill>
                  <a:schemeClr val="bg1"/>
                </a:solidFill>
              </a:rPr>
              <a:t> </a:t>
            </a:r>
            <a:r>
              <a:rPr kumimoji="0" lang="en-GB" altLang="en-US" sz="1600" dirty="0" smtClean="0">
                <a:solidFill>
                  <a:schemeClr val="bg1"/>
                </a:solidFill>
              </a:rPr>
              <a:t>       $(“#</a:t>
            </a:r>
            <a:r>
              <a:rPr kumimoji="0" lang="en-GB" altLang="en-US" sz="1600" dirty="0" err="1" smtClean="0">
                <a:solidFill>
                  <a:schemeClr val="bg1"/>
                </a:solidFill>
              </a:rPr>
              <a:t>loadtext</a:t>
            </a:r>
            <a:r>
              <a:rPr kumimoji="0" lang="en-GB" altLang="en-US" sz="1600" dirty="0" smtClean="0">
                <a:solidFill>
                  <a:schemeClr val="bg1"/>
                </a:solidFill>
              </a:rPr>
              <a:t>”).html(“Button Clicked”);</a:t>
            </a:r>
          </a:p>
          <a:p>
            <a:pPr>
              <a:spcBef>
                <a:spcPct val="0"/>
              </a:spcBef>
              <a:buClrTx/>
              <a:buSzTx/>
              <a:buFontTx/>
              <a:buNone/>
            </a:pPr>
            <a:r>
              <a:rPr kumimoji="0" lang="en-GB" altLang="en-US" sz="1600" dirty="0">
                <a:solidFill>
                  <a:schemeClr val="bg1"/>
                </a:solidFill>
              </a:rPr>
              <a:t> </a:t>
            </a:r>
            <a:r>
              <a:rPr kumimoji="0" lang="en-GB" altLang="en-US" sz="1600" dirty="0" smtClean="0">
                <a:solidFill>
                  <a:schemeClr val="bg1"/>
                </a:solidFill>
              </a:rPr>
              <a:t>  }</a:t>
            </a:r>
          </a:p>
          <a:p>
            <a:pPr>
              <a:spcBef>
                <a:spcPct val="0"/>
              </a:spcBef>
              <a:buClrTx/>
              <a:buSzTx/>
              <a:buFontTx/>
              <a:buNone/>
            </a:pPr>
            <a:r>
              <a:rPr kumimoji="0" lang="en-GB" altLang="en-US" sz="1600" b="0" dirty="0" smtClean="0">
                <a:solidFill>
                  <a:schemeClr val="bg1"/>
                </a:solidFill>
              </a:rPr>
              <a:t>}  </a:t>
            </a:r>
            <a:r>
              <a:rPr kumimoji="0" lang="en-GB" altLang="en-US" sz="1600" b="0" dirty="0">
                <a:solidFill>
                  <a:schemeClr val="bg1"/>
                </a:solidFill>
              </a:rPr>
              <a:t>);</a:t>
            </a:r>
          </a:p>
        </p:txBody>
      </p:sp>
      <p:sp>
        <p:nvSpPr>
          <p:cNvPr id="8" name="TextBox 6"/>
          <p:cNvSpPr txBox="1">
            <a:spLocks noChangeArrowheads="1"/>
          </p:cNvSpPr>
          <p:nvPr/>
        </p:nvSpPr>
        <p:spPr bwMode="auto">
          <a:xfrm>
            <a:off x="397319" y="3552165"/>
            <a:ext cx="1543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jquerytest.js</a:t>
            </a:r>
          </a:p>
        </p:txBody>
      </p:sp>
    </p:spTree>
    <p:extLst>
      <p:ext uri="{BB962C8B-B14F-4D97-AF65-F5344CB8AC3E}">
        <p14:creationId xmlns:p14="http://schemas.microsoft.com/office/powerpoint/2010/main" val="187461913"/>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WAN</a:t>
            </a:r>
          </a:p>
        </p:txBody>
      </p:sp>
      <p:sp>
        <p:nvSpPr>
          <p:cNvPr id="23555" name="Rectangle 2"/>
          <p:cNvSpPr>
            <a:spLocks noGrp="1" noChangeArrowheads="1"/>
          </p:cNvSpPr>
          <p:nvPr>
            <p:ph type="title"/>
          </p:nvPr>
        </p:nvSpPr>
        <p:spPr/>
        <p:txBody>
          <a:bodyPr/>
          <a:lstStyle/>
          <a:p>
            <a:r>
              <a:rPr lang="en-GB" altLang="en-US" smtClean="0"/>
              <a:t>Basic AJAX</a:t>
            </a:r>
            <a:endParaRPr lang="en-US" altLang="en-US" smtClean="0"/>
          </a:p>
        </p:txBody>
      </p:sp>
      <p:sp>
        <p:nvSpPr>
          <p:cNvPr id="23556" name="Rectangle 3"/>
          <p:cNvSpPr>
            <a:spLocks noGrp="1" noChangeArrowheads="1"/>
          </p:cNvSpPr>
          <p:nvPr>
            <p:ph type="body" idx="1"/>
          </p:nvPr>
        </p:nvSpPr>
        <p:spPr/>
        <p:txBody>
          <a:bodyPr/>
          <a:lstStyle/>
          <a:p>
            <a:r>
              <a:rPr lang="en-GB" altLang="en-US" smtClean="0"/>
              <a:t>AJAX = Asynchronous JavaScript and XML</a:t>
            </a:r>
          </a:p>
          <a:p>
            <a:r>
              <a:rPr lang="en-GB" altLang="en-US" smtClean="0"/>
              <a:t>Asynchronous = the content of the web page remains unaltered except for that part of page we want to update by loading extra data/content dynamically</a:t>
            </a:r>
          </a:p>
          <a:p>
            <a:r>
              <a:rPr lang="en-GB" altLang="en-US" smtClean="0"/>
              <a:t>JavaScript = a scripting language is used to provide the interactive behaviour</a:t>
            </a:r>
          </a:p>
          <a:p>
            <a:r>
              <a:rPr lang="en-GB" altLang="en-US" smtClean="0"/>
              <a:t>XML = content can be retrieved in XML format (though it doesn’t have to be)</a:t>
            </a:r>
            <a:endParaRPr lang="en-US" altLang="en-US" smtClean="0"/>
          </a:p>
        </p:txBody>
      </p:sp>
    </p:spTree>
    <p:extLst>
      <p:ext uri="{BB962C8B-B14F-4D97-AF65-F5344CB8AC3E}">
        <p14:creationId xmlns:p14="http://schemas.microsoft.com/office/powerpoint/2010/main" val="3405749480"/>
      </p:ext>
    </p:extLst>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WAN</a:t>
            </a:r>
          </a:p>
        </p:txBody>
      </p:sp>
      <p:sp>
        <p:nvSpPr>
          <p:cNvPr id="24579" name="Rectangle 2"/>
          <p:cNvSpPr>
            <a:spLocks noGrp="1" noChangeArrowheads="1"/>
          </p:cNvSpPr>
          <p:nvPr>
            <p:ph type="title"/>
          </p:nvPr>
        </p:nvSpPr>
        <p:spPr/>
        <p:txBody>
          <a:bodyPr/>
          <a:lstStyle/>
          <a:p>
            <a:r>
              <a:rPr lang="en-US" altLang="en-US" smtClean="0"/>
              <a:t>AJAX Operation</a:t>
            </a:r>
          </a:p>
        </p:txBody>
      </p:sp>
      <p:sp>
        <p:nvSpPr>
          <p:cNvPr id="24580" name="Rectangle 3"/>
          <p:cNvSpPr>
            <a:spLocks noChangeArrowheads="1"/>
          </p:cNvSpPr>
          <p:nvPr/>
        </p:nvSpPr>
        <p:spPr bwMode="auto">
          <a:xfrm>
            <a:off x="2076450" y="22574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581" name="AutoShape 4"/>
          <p:cNvSpPr>
            <a:spLocks noChangeAspect="1" noChangeArrowheads="1" noTextEdit="1"/>
          </p:cNvSpPr>
          <p:nvPr/>
        </p:nvSpPr>
        <p:spPr bwMode="auto">
          <a:xfrm>
            <a:off x="342900" y="1438275"/>
            <a:ext cx="8281988" cy="388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24582" name="Rectangle 5"/>
          <p:cNvSpPr>
            <a:spLocks noChangeArrowheads="1"/>
          </p:cNvSpPr>
          <p:nvPr/>
        </p:nvSpPr>
        <p:spPr bwMode="auto">
          <a:xfrm>
            <a:off x="4106863" y="3390900"/>
            <a:ext cx="2897187" cy="2389188"/>
          </a:xfrm>
          <a:prstGeom prst="rect">
            <a:avLst/>
          </a:prstGeom>
          <a:solidFill>
            <a:srgbClr val="FFFFFF"/>
          </a:solidFill>
          <a:ln w="4763">
            <a:solidFill>
              <a:srgbClr val="000000"/>
            </a:solidFill>
            <a:miter lim="800000"/>
            <a:headEnd/>
            <a:tailEnd/>
          </a:ln>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583" name="Rectangle 6"/>
          <p:cNvSpPr>
            <a:spLocks noChangeArrowheads="1"/>
          </p:cNvSpPr>
          <p:nvPr/>
        </p:nvSpPr>
        <p:spPr bwMode="auto">
          <a:xfrm>
            <a:off x="4924425" y="5829300"/>
            <a:ext cx="1141413" cy="25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Web Server</a:t>
            </a:r>
            <a:endParaRPr kumimoji="0" lang="en-US" altLang="en-US" sz="1800"/>
          </a:p>
        </p:txBody>
      </p:sp>
      <p:sp>
        <p:nvSpPr>
          <p:cNvPr id="24584" name="Rectangle 7"/>
          <p:cNvSpPr>
            <a:spLocks noChangeArrowheads="1"/>
          </p:cNvSpPr>
          <p:nvPr/>
        </p:nvSpPr>
        <p:spPr bwMode="auto">
          <a:xfrm>
            <a:off x="4919663" y="3652838"/>
            <a:ext cx="1058862"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Application</a:t>
            </a:r>
            <a:endParaRPr kumimoji="0" lang="en-US" altLang="en-US" sz="1800"/>
          </a:p>
        </p:txBody>
      </p:sp>
      <p:sp>
        <p:nvSpPr>
          <p:cNvPr id="24585" name="Rectangle 8"/>
          <p:cNvSpPr>
            <a:spLocks noChangeArrowheads="1"/>
          </p:cNvSpPr>
          <p:nvPr/>
        </p:nvSpPr>
        <p:spPr bwMode="auto">
          <a:xfrm>
            <a:off x="4410075" y="4284663"/>
            <a:ext cx="2071688" cy="596900"/>
          </a:xfrm>
          <a:prstGeom prst="rect">
            <a:avLst/>
          </a:prstGeom>
          <a:solidFill>
            <a:srgbClr val="FFFFFF"/>
          </a:solidFill>
          <a:ln w="4763">
            <a:solidFill>
              <a:srgbClr val="000000"/>
            </a:solidFill>
            <a:miter lim="800000"/>
            <a:headEnd/>
            <a:tailEnd/>
          </a:ln>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586" name="Rectangle 9"/>
          <p:cNvSpPr>
            <a:spLocks noChangeArrowheads="1"/>
          </p:cNvSpPr>
          <p:nvPr/>
        </p:nvSpPr>
        <p:spPr bwMode="auto">
          <a:xfrm>
            <a:off x="4687888" y="4456113"/>
            <a:ext cx="1492250"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Request Object</a:t>
            </a:r>
            <a:endParaRPr kumimoji="0" lang="en-US" altLang="en-US" sz="1800"/>
          </a:p>
        </p:txBody>
      </p:sp>
      <p:sp>
        <p:nvSpPr>
          <p:cNvPr id="24587" name="Rectangle 10"/>
          <p:cNvSpPr>
            <a:spLocks noChangeArrowheads="1"/>
          </p:cNvSpPr>
          <p:nvPr/>
        </p:nvSpPr>
        <p:spPr bwMode="auto">
          <a:xfrm>
            <a:off x="4410075" y="4881563"/>
            <a:ext cx="2081213" cy="600075"/>
          </a:xfrm>
          <a:prstGeom prst="rect">
            <a:avLst/>
          </a:prstGeom>
          <a:solidFill>
            <a:srgbClr val="FFFFFF"/>
          </a:solidFill>
          <a:ln w="4763">
            <a:solidFill>
              <a:srgbClr val="000000"/>
            </a:solidFill>
            <a:miter lim="800000"/>
            <a:headEnd/>
            <a:tailEnd/>
          </a:ln>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588" name="Rectangle 11"/>
          <p:cNvSpPr>
            <a:spLocks noChangeArrowheads="1"/>
          </p:cNvSpPr>
          <p:nvPr/>
        </p:nvSpPr>
        <p:spPr bwMode="auto">
          <a:xfrm>
            <a:off x="4611688" y="5053013"/>
            <a:ext cx="1660525"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Response Object</a:t>
            </a:r>
            <a:endParaRPr kumimoji="0" lang="en-US" altLang="en-US" sz="1800"/>
          </a:p>
        </p:txBody>
      </p:sp>
      <p:sp>
        <p:nvSpPr>
          <p:cNvPr id="24589" name="Freeform 12"/>
          <p:cNvSpPr>
            <a:spLocks/>
          </p:cNvSpPr>
          <p:nvPr/>
        </p:nvSpPr>
        <p:spPr bwMode="auto">
          <a:xfrm>
            <a:off x="1122363" y="4284663"/>
            <a:ext cx="596900" cy="596900"/>
          </a:xfrm>
          <a:custGeom>
            <a:avLst/>
            <a:gdLst>
              <a:gd name="T0" fmla="*/ 2147483646 w 376"/>
              <a:gd name="T1" fmla="*/ 2147483646 h 376"/>
              <a:gd name="T2" fmla="*/ 0 w 376"/>
              <a:gd name="T3" fmla="*/ 2147483646 h 376"/>
              <a:gd name="T4" fmla="*/ 0 w 376"/>
              <a:gd name="T5" fmla="*/ 2147483646 h 376"/>
              <a:gd name="T6" fmla="*/ 2147483646 w 376"/>
              <a:gd name="T7" fmla="*/ 2147483646 h 376"/>
              <a:gd name="T8" fmla="*/ 2147483646 w 376"/>
              <a:gd name="T9" fmla="*/ 2147483646 h 376"/>
              <a:gd name="T10" fmla="*/ 2147483646 w 376"/>
              <a:gd name="T11" fmla="*/ 2147483646 h 376"/>
              <a:gd name="T12" fmla="*/ 2147483646 w 376"/>
              <a:gd name="T13" fmla="*/ 2147483646 h 376"/>
              <a:gd name="T14" fmla="*/ 2147483646 w 376"/>
              <a:gd name="T15" fmla="*/ 2147483646 h 376"/>
              <a:gd name="T16" fmla="*/ 2147483646 w 376"/>
              <a:gd name="T17" fmla="*/ 0 h 376"/>
              <a:gd name="T18" fmla="*/ 2147483646 w 376"/>
              <a:gd name="T19" fmla="*/ 0 h 376"/>
              <a:gd name="T20" fmla="*/ 2147483646 w 376"/>
              <a:gd name="T21" fmla="*/ 2147483646 h 376"/>
              <a:gd name="T22" fmla="*/ 2147483646 w 376"/>
              <a:gd name="T23" fmla="*/ 2147483646 h 376"/>
              <a:gd name="T24" fmla="*/ 2147483646 w 376"/>
              <a:gd name="T25" fmla="*/ 2147483646 h 3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6"/>
              <a:gd name="T40" fmla="*/ 0 h 376"/>
              <a:gd name="T41" fmla="*/ 376 w 376"/>
              <a:gd name="T42" fmla="*/ 376 h 37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6" h="376">
                <a:moveTo>
                  <a:pt x="79" y="248"/>
                </a:moveTo>
                <a:lnTo>
                  <a:pt x="0" y="248"/>
                </a:lnTo>
                <a:lnTo>
                  <a:pt x="0" y="376"/>
                </a:lnTo>
                <a:lnTo>
                  <a:pt x="376" y="376"/>
                </a:lnTo>
                <a:lnTo>
                  <a:pt x="376" y="248"/>
                </a:lnTo>
                <a:lnTo>
                  <a:pt x="293" y="248"/>
                </a:lnTo>
                <a:lnTo>
                  <a:pt x="293" y="229"/>
                </a:lnTo>
                <a:lnTo>
                  <a:pt x="328" y="229"/>
                </a:lnTo>
                <a:lnTo>
                  <a:pt x="328" y="0"/>
                </a:lnTo>
                <a:lnTo>
                  <a:pt x="44" y="0"/>
                </a:lnTo>
                <a:lnTo>
                  <a:pt x="44" y="229"/>
                </a:lnTo>
                <a:lnTo>
                  <a:pt x="79" y="229"/>
                </a:lnTo>
                <a:lnTo>
                  <a:pt x="79" y="24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4590" name="Freeform 13"/>
          <p:cNvSpPr>
            <a:spLocks/>
          </p:cNvSpPr>
          <p:nvPr/>
        </p:nvSpPr>
        <p:spPr bwMode="auto">
          <a:xfrm>
            <a:off x="1122363" y="4284663"/>
            <a:ext cx="596900" cy="596900"/>
          </a:xfrm>
          <a:custGeom>
            <a:avLst/>
            <a:gdLst>
              <a:gd name="T0" fmla="*/ 2147483646 w 376"/>
              <a:gd name="T1" fmla="*/ 2147483646 h 376"/>
              <a:gd name="T2" fmla="*/ 0 w 376"/>
              <a:gd name="T3" fmla="*/ 2147483646 h 376"/>
              <a:gd name="T4" fmla="*/ 0 w 376"/>
              <a:gd name="T5" fmla="*/ 2147483646 h 376"/>
              <a:gd name="T6" fmla="*/ 2147483646 w 376"/>
              <a:gd name="T7" fmla="*/ 2147483646 h 376"/>
              <a:gd name="T8" fmla="*/ 2147483646 w 376"/>
              <a:gd name="T9" fmla="*/ 2147483646 h 376"/>
              <a:gd name="T10" fmla="*/ 2147483646 w 376"/>
              <a:gd name="T11" fmla="*/ 2147483646 h 376"/>
              <a:gd name="T12" fmla="*/ 2147483646 w 376"/>
              <a:gd name="T13" fmla="*/ 2147483646 h 376"/>
              <a:gd name="T14" fmla="*/ 2147483646 w 376"/>
              <a:gd name="T15" fmla="*/ 2147483646 h 376"/>
              <a:gd name="T16" fmla="*/ 2147483646 w 376"/>
              <a:gd name="T17" fmla="*/ 0 h 376"/>
              <a:gd name="T18" fmla="*/ 2147483646 w 376"/>
              <a:gd name="T19" fmla="*/ 0 h 376"/>
              <a:gd name="T20" fmla="*/ 2147483646 w 376"/>
              <a:gd name="T21" fmla="*/ 2147483646 h 376"/>
              <a:gd name="T22" fmla="*/ 2147483646 w 376"/>
              <a:gd name="T23" fmla="*/ 2147483646 h 376"/>
              <a:gd name="T24" fmla="*/ 2147483646 w 376"/>
              <a:gd name="T25" fmla="*/ 2147483646 h 3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6"/>
              <a:gd name="T40" fmla="*/ 0 h 376"/>
              <a:gd name="T41" fmla="*/ 376 w 376"/>
              <a:gd name="T42" fmla="*/ 376 h 37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6" h="376">
                <a:moveTo>
                  <a:pt x="79" y="248"/>
                </a:moveTo>
                <a:lnTo>
                  <a:pt x="0" y="248"/>
                </a:lnTo>
                <a:lnTo>
                  <a:pt x="0" y="376"/>
                </a:lnTo>
                <a:lnTo>
                  <a:pt x="376" y="376"/>
                </a:lnTo>
                <a:lnTo>
                  <a:pt x="376" y="248"/>
                </a:lnTo>
                <a:lnTo>
                  <a:pt x="293" y="248"/>
                </a:lnTo>
                <a:lnTo>
                  <a:pt x="293" y="229"/>
                </a:lnTo>
                <a:lnTo>
                  <a:pt x="328" y="229"/>
                </a:lnTo>
                <a:lnTo>
                  <a:pt x="328" y="0"/>
                </a:lnTo>
                <a:lnTo>
                  <a:pt x="44" y="0"/>
                </a:lnTo>
                <a:lnTo>
                  <a:pt x="44" y="229"/>
                </a:lnTo>
                <a:lnTo>
                  <a:pt x="79" y="229"/>
                </a:lnTo>
                <a:lnTo>
                  <a:pt x="79" y="248"/>
                </a:lnTo>
              </a:path>
            </a:pathLst>
          </a:custGeom>
          <a:noFill/>
          <a:ln w="158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591" name="Line 14"/>
          <p:cNvSpPr>
            <a:spLocks noChangeShapeType="1"/>
          </p:cNvSpPr>
          <p:nvPr/>
        </p:nvSpPr>
        <p:spPr bwMode="auto">
          <a:xfrm>
            <a:off x="1247775" y="4678363"/>
            <a:ext cx="339725" cy="1587"/>
          </a:xfrm>
          <a:prstGeom prst="line">
            <a:avLst/>
          </a:prstGeom>
          <a:noFill/>
          <a:ln w="158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2" name="Line 15"/>
          <p:cNvSpPr>
            <a:spLocks noChangeShapeType="1"/>
          </p:cNvSpPr>
          <p:nvPr/>
        </p:nvSpPr>
        <p:spPr bwMode="auto">
          <a:xfrm>
            <a:off x="1247775" y="4648200"/>
            <a:ext cx="339725" cy="1588"/>
          </a:xfrm>
          <a:prstGeom prst="line">
            <a:avLst/>
          </a:prstGeom>
          <a:noFill/>
          <a:ln w="158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3" name="Freeform 16"/>
          <p:cNvSpPr>
            <a:spLocks noEditPoints="1"/>
          </p:cNvSpPr>
          <p:nvPr/>
        </p:nvSpPr>
        <p:spPr bwMode="auto">
          <a:xfrm>
            <a:off x="1425575" y="4694238"/>
            <a:ext cx="247650" cy="171450"/>
          </a:xfrm>
          <a:custGeom>
            <a:avLst/>
            <a:gdLst>
              <a:gd name="T0" fmla="*/ 0 w 156"/>
              <a:gd name="T1" fmla="*/ 2147483646 h 108"/>
              <a:gd name="T2" fmla="*/ 2147483646 w 156"/>
              <a:gd name="T3" fmla="*/ 2147483646 h 108"/>
              <a:gd name="T4" fmla="*/ 2147483646 w 156"/>
              <a:gd name="T5" fmla="*/ 0 h 108"/>
              <a:gd name="T6" fmla="*/ 0 w 156"/>
              <a:gd name="T7" fmla="*/ 0 h 108"/>
              <a:gd name="T8" fmla="*/ 0 w 156"/>
              <a:gd name="T9" fmla="*/ 2147483646 h 108"/>
              <a:gd name="T10" fmla="*/ 2147483646 w 156"/>
              <a:gd name="T11" fmla="*/ 2147483646 h 108"/>
              <a:gd name="T12" fmla="*/ 2147483646 w 156"/>
              <a:gd name="T13" fmla="*/ 2147483646 h 108"/>
              <a:gd name="T14" fmla="*/ 2147483646 w 156"/>
              <a:gd name="T15" fmla="*/ 0 h 108"/>
              <a:gd name="T16" fmla="*/ 2147483646 w 156"/>
              <a:gd name="T17" fmla="*/ 0 h 108"/>
              <a:gd name="T18" fmla="*/ 2147483646 w 156"/>
              <a:gd name="T19" fmla="*/ 2147483646 h 10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6"/>
              <a:gd name="T31" fmla="*/ 0 h 108"/>
              <a:gd name="T32" fmla="*/ 156 w 156"/>
              <a:gd name="T33" fmla="*/ 108 h 10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6" h="108">
                <a:moveTo>
                  <a:pt x="0" y="108"/>
                </a:moveTo>
                <a:lnTo>
                  <a:pt x="124" y="108"/>
                </a:lnTo>
                <a:lnTo>
                  <a:pt x="124" y="0"/>
                </a:lnTo>
                <a:lnTo>
                  <a:pt x="0" y="0"/>
                </a:lnTo>
                <a:lnTo>
                  <a:pt x="0" y="108"/>
                </a:lnTo>
                <a:close/>
                <a:moveTo>
                  <a:pt x="137" y="19"/>
                </a:moveTo>
                <a:lnTo>
                  <a:pt x="156" y="19"/>
                </a:lnTo>
                <a:lnTo>
                  <a:pt x="156" y="0"/>
                </a:lnTo>
                <a:lnTo>
                  <a:pt x="137" y="0"/>
                </a:lnTo>
                <a:lnTo>
                  <a:pt x="137"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4594" name="Rectangle 17"/>
          <p:cNvSpPr>
            <a:spLocks noChangeArrowheads="1"/>
          </p:cNvSpPr>
          <p:nvPr/>
        </p:nvSpPr>
        <p:spPr bwMode="auto">
          <a:xfrm>
            <a:off x="1425575" y="4694238"/>
            <a:ext cx="196850" cy="171450"/>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595" name="Line 18"/>
          <p:cNvSpPr>
            <a:spLocks noChangeShapeType="1"/>
          </p:cNvSpPr>
          <p:nvPr/>
        </p:nvSpPr>
        <p:spPr bwMode="auto">
          <a:xfrm>
            <a:off x="1425575" y="4754563"/>
            <a:ext cx="196850" cy="1587"/>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6" name="Line 19"/>
          <p:cNvSpPr>
            <a:spLocks noChangeShapeType="1"/>
          </p:cNvSpPr>
          <p:nvPr/>
        </p:nvSpPr>
        <p:spPr bwMode="auto">
          <a:xfrm>
            <a:off x="1425575" y="4810125"/>
            <a:ext cx="196850" cy="1588"/>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7" name="Line 20"/>
          <p:cNvSpPr>
            <a:spLocks noChangeShapeType="1"/>
          </p:cNvSpPr>
          <p:nvPr/>
        </p:nvSpPr>
        <p:spPr bwMode="auto">
          <a:xfrm>
            <a:off x="1435100" y="4779963"/>
            <a:ext cx="177800" cy="1587"/>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8" name="Rectangle 21"/>
          <p:cNvSpPr>
            <a:spLocks noChangeArrowheads="1"/>
          </p:cNvSpPr>
          <p:nvPr/>
        </p:nvSpPr>
        <p:spPr bwMode="auto">
          <a:xfrm>
            <a:off x="1541463" y="4759325"/>
            <a:ext cx="55562" cy="4127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599" name="Rectangle 22"/>
          <p:cNvSpPr>
            <a:spLocks noChangeArrowheads="1"/>
          </p:cNvSpPr>
          <p:nvPr/>
        </p:nvSpPr>
        <p:spPr bwMode="auto">
          <a:xfrm>
            <a:off x="1643063" y="4694238"/>
            <a:ext cx="30162" cy="30162"/>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600" name="Freeform 23"/>
          <p:cNvSpPr>
            <a:spLocks noEditPoints="1"/>
          </p:cNvSpPr>
          <p:nvPr/>
        </p:nvSpPr>
        <p:spPr bwMode="auto">
          <a:xfrm>
            <a:off x="1136650" y="4330700"/>
            <a:ext cx="561975" cy="398463"/>
          </a:xfrm>
          <a:custGeom>
            <a:avLst/>
            <a:gdLst>
              <a:gd name="T0" fmla="*/ 2147483646 w 354"/>
              <a:gd name="T1" fmla="*/ 2147483646 h 251"/>
              <a:gd name="T2" fmla="*/ 2147483646 w 354"/>
              <a:gd name="T3" fmla="*/ 2147483646 h 251"/>
              <a:gd name="T4" fmla="*/ 2147483646 w 354"/>
              <a:gd name="T5" fmla="*/ 2147483646 h 251"/>
              <a:gd name="T6" fmla="*/ 2147483646 w 354"/>
              <a:gd name="T7" fmla="*/ 2147483646 h 251"/>
              <a:gd name="T8" fmla="*/ 2147483646 w 354"/>
              <a:gd name="T9" fmla="*/ 2147483646 h 251"/>
              <a:gd name="T10" fmla="*/ 2147483646 w 354"/>
              <a:gd name="T11" fmla="*/ 2147483646 h 251"/>
              <a:gd name="T12" fmla="*/ 2147483646 w 354"/>
              <a:gd name="T13" fmla="*/ 2147483646 h 251"/>
              <a:gd name="T14" fmla="*/ 2147483646 w 354"/>
              <a:gd name="T15" fmla="*/ 2147483646 h 251"/>
              <a:gd name="T16" fmla="*/ 2147483646 w 354"/>
              <a:gd name="T17" fmla="*/ 2147483646 h 251"/>
              <a:gd name="T18" fmla="*/ 2147483646 w 354"/>
              <a:gd name="T19" fmla="*/ 2147483646 h 251"/>
              <a:gd name="T20" fmla="*/ 2147483646 w 354"/>
              <a:gd name="T21" fmla="*/ 2147483646 h 251"/>
              <a:gd name="T22" fmla="*/ 2147483646 w 354"/>
              <a:gd name="T23" fmla="*/ 2147483646 h 251"/>
              <a:gd name="T24" fmla="*/ 2147483646 w 354"/>
              <a:gd name="T25" fmla="*/ 2147483646 h 251"/>
              <a:gd name="T26" fmla="*/ 2147483646 w 354"/>
              <a:gd name="T27" fmla="*/ 2147483646 h 251"/>
              <a:gd name="T28" fmla="*/ 2147483646 w 354"/>
              <a:gd name="T29" fmla="*/ 0 h 251"/>
              <a:gd name="T30" fmla="*/ 2147483646 w 354"/>
              <a:gd name="T31" fmla="*/ 0 h 251"/>
              <a:gd name="T32" fmla="*/ 2147483646 w 354"/>
              <a:gd name="T33" fmla="*/ 2147483646 h 251"/>
              <a:gd name="T34" fmla="*/ 2147483646 w 354"/>
              <a:gd name="T35" fmla="*/ 2147483646 h 251"/>
              <a:gd name="T36" fmla="*/ 2147483646 w 354"/>
              <a:gd name="T37" fmla="*/ 2147483646 h 251"/>
              <a:gd name="T38" fmla="*/ 0 w 354"/>
              <a:gd name="T39" fmla="*/ 2147483646 h 251"/>
              <a:gd name="T40" fmla="*/ 2147483646 w 354"/>
              <a:gd name="T41" fmla="*/ 2147483646 h 251"/>
              <a:gd name="T42" fmla="*/ 2147483646 w 354"/>
              <a:gd name="T43" fmla="*/ 2147483646 h 251"/>
              <a:gd name="T44" fmla="*/ 0 w 354"/>
              <a:gd name="T45" fmla="*/ 2147483646 h 251"/>
              <a:gd name="T46" fmla="*/ 0 w 354"/>
              <a:gd name="T47" fmla="*/ 2147483646 h 251"/>
              <a:gd name="T48" fmla="*/ 2147483646 w 354"/>
              <a:gd name="T49" fmla="*/ 2147483646 h 251"/>
              <a:gd name="T50" fmla="*/ 2147483646 w 354"/>
              <a:gd name="T51" fmla="*/ 2147483646 h 251"/>
              <a:gd name="T52" fmla="*/ 2147483646 w 354"/>
              <a:gd name="T53" fmla="*/ 2147483646 h 251"/>
              <a:gd name="T54" fmla="*/ 2147483646 w 354"/>
              <a:gd name="T55" fmla="*/ 2147483646 h 251"/>
              <a:gd name="T56" fmla="*/ 2147483646 w 354"/>
              <a:gd name="T57" fmla="*/ 2147483646 h 251"/>
              <a:gd name="T58" fmla="*/ 2147483646 w 354"/>
              <a:gd name="T59" fmla="*/ 2147483646 h 251"/>
              <a:gd name="T60" fmla="*/ 2147483646 w 354"/>
              <a:gd name="T61" fmla="*/ 2147483646 h 251"/>
              <a:gd name="T62" fmla="*/ 2147483646 w 354"/>
              <a:gd name="T63" fmla="*/ 2147483646 h 251"/>
              <a:gd name="T64" fmla="*/ 2147483646 w 354"/>
              <a:gd name="T65" fmla="*/ 2147483646 h 251"/>
              <a:gd name="T66" fmla="*/ 2147483646 w 354"/>
              <a:gd name="T67" fmla="*/ 2147483646 h 251"/>
              <a:gd name="T68" fmla="*/ 2147483646 w 354"/>
              <a:gd name="T69" fmla="*/ 2147483646 h 251"/>
              <a:gd name="T70" fmla="*/ 2147483646 w 354"/>
              <a:gd name="T71" fmla="*/ 2147483646 h 251"/>
              <a:gd name="T72" fmla="*/ 2147483646 w 354"/>
              <a:gd name="T73" fmla="*/ 2147483646 h 251"/>
              <a:gd name="T74" fmla="*/ 2147483646 w 354"/>
              <a:gd name="T75" fmla="*/ 2147483646 h 251"/>
              <a:gd name="T76" fmla="*/ 2147483646 w 354"/>
              <a:gd name="T77" fmla="*/ 2147483646 h 251"/>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54"/>
              <a:gd name="T118" fmla="*/ 0 h 251"/>
              <a:gd name="T119" fmla="*/ 354 w 354"/>
              <a:gd name="T120" fmla="*/ 251 h 251"/>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54" h="251">
                <a:moveTo>
                  <a:pt x="297" y="178"/>
                </a:moveTo>
                <a:lnTo>
                  <a:pt x="309" y="178"/>
                </a:lnTo>
                <a:lnTo>
                  <a:pt x="309" y="175"/>
                </a:lnTo>
                <a:lnTo>
                  <a:pt x="297" y="175"/>
                </a:lnTo>
                <a:lnTo>
                  <a:pt x="297" y="178"/>
                </a:lnTo>
                <a:close/>
                <a:moveTo>
                  <a:pt x="80" y="149"/>
                </a:moveTo>
                <a:lnTo>
                  <a:pt x="80" y="16"/>
                </a:lnTo>
                <a:lnTo>
                  <a:pt x="274" y="16"/>
                </a:lnTo>
                <a:lnTo>
                  <a:pt x="274" y="149"/>
                </a:lnTo>
                <a:lnTo>
                  <a:pt x="80" y="149"/>
                </a:lnTo>
                <a:close/>
                <a:moveTo>
                  <a:pt x="70" y="156"/>
                </a:moveTo>
                <a:lnTo>
                  <a:pt x="284" y="156"/>
                </a:lnTo>
                <a:lnTo>
                  <a:pt x="284" y="6"/>
                </a:lnTo>
                <a:lnTo>
                  <a:pt x="294" y="6"/>
                </a:lnTo>
                <a:lnTo>
                  <a:pt x="294" y="0"/>
                </a:lnTo>
                <a:lnTo>
                  <a:pt x="64" y="0"/>
                </a:lnTo>
                <a:lnTo>
                  <a:pt x="64" y="165"/>
                </a:lnTo>
                <a:lnTo>
                  <a:pt x="70" y="165"/>
                </a:lnTo>
                <a:lnTo>
                  <a:pt x="70" y="156"/>
                </a:lnTo>
                <a:close/>
                <a:moveTo>
                  <a:pt x="0" y="242"/>
                </a:moveTo>
                <a:lnTo>
                  <a:pt x="35" y="242"/>
                </a:lnTo>
                <a:lnTo>
                  <a:pt x="35" y="229"/>
                </a:lnTo>
                <a:lnTo>
                  <a:pt x="0" y="229"/>
                </a:lnTo>
                <a:lnTo>
                  <a:pt x="0" y="242"/>
                </a:lnTo>
                <a:close/>
                <a:moveTo>
                  <a:pt x="207" y="251"/>
                </a:moveTo>
                <a:lnTo>
                  <a:pt x="284" y="251"/>
                </a:lnTo>
                <a:lnTo>
                  <a:pt x="284" y="245"/>
                </a:lnTo>
                <a:lnTo>
                  <a:pt x="207" y="245"/>
                </a:lnTo>
                <a:lnTo>
                  <a:pt x="207" y="251"/>
                </a:lnTo>
                <a:close/>
                <a:moveTo>
                  <a:pt x="341" y="235"/>
                </a:moveTo>
                <a:lnTo>
                  <a:pt x="354" y="235"/>
                </a:lnTo>
                <a:lnTo>
                  <a:pt x="354" y="229"/>
                </a:lnTo>
                <a:lnTo>
                  <a:pt x="341" y="229"/>
                </a:lnTo>
                <a:lnTo>
                  <a:pt x="341" y="235"/>
                </a:lnTo>
                <a:close/>
                <a:moveTo>
                  <a:pt x="341" y="248"/>
                </a:moveTo>
                <a:lnTo>
                  <a:pt x="354" y="248"/>
                </a:lnTo>
                <a:lnTo>
                  <a:pt x="354" y="242"/>
                </a:lnTo>
                <a:lnTo>
                  <a:pt x="341" y="242"/>
                </a:lnTo>
                <a:lnTo>
                  <a:pt x="341" y="24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4601" name="Rectangle 24"/>
          <p:cNvSpPr>
            <a:spLocks noChangeArrowheads="1"/>
          </p:cNvSpPr>
          <p:nvPr/>
        </p:nvSpPr>
        <p:spPr bwMode="auto">
          <a:xfrm>
            <a:off x="1608138" y="4608513"/>
            <a:ext cx="19050" cy="4762"/>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602" name="Rectangle 25"/>
          <p:cNvSpPr>
            <a:spLocks noChangeArrowheads="1"/>
          </p:cNvSpPr>
          <p:nvPr/>
        </p:nvSpPr>
        <p:spPr bwMode="auto">
          <a:xfrm>
            <a:off x="1263650" y="4356100"/>
            <a:ext cx="307975" cy="211138"/>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603" name="Freeform 26"/>
          <p:cNvSpPr>
            <a:spLocks/>
          </p:cNvSpPr>
          <p:nvPr/>
        </p:nvSpPr>
        <p:spPr bwMode="auto">
          <a:xfrm>
            <a:off x="1238250" y="4330700"/>
            <a:ext cx="365125" cy="261938"/>
          </a:xfrm>
          <a:custGeom>
            <a:avLst/>
            <a:gdLst>
              <a:gd name="T0" fmla="*/ 2147483646 w 230"/>
              <a:gd name="T1" fmla="*/ 2147483646 h 165"/>
              <a:gd name="T2" fmla="*/ 2147483646 w 230"/>
              <a:gd name="T3" fmla="*/ 2147483646 h 165"/>
              <a:gd name="T4" fmla="*/ 2147483646 w 230"/>
              <a:gd name="T5" fmla="*/ 2147483646 h 165"/>
              <a:gd name="T6" fmla="*/ 2147483646 w 230"/>
              <a:gd name="T7" fmla="*/ 2147483646 h 165"/>
              <a:gd name="T8" fmla="*/ 2147483646 w 230"/>
              <a:gd name="T9" fmla="*/ 0 h 165"/>
              <a:gd name="T10" fmla="*/ 0 w 230"/>
              <a:gd name="T11" fmla="*/ 0 h 165"/>
              <a:gd name="T12" fmla="*/ 0 w 230"/>
              <a:gd name="T13" fmla="*/ 2147483646 h 165"/>
              <a:gd name="T14" fmla="*/ 2147483646 w 230"/>
              <a:gd name="T15" fmla="*/ 2147483646 h 165"/>
              <a:gd name="T16" fmla="*/ 2147483646 w 230"/>
              <a:gd name="T17" fmla="*/ 2147483646 h 16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30"/>
              <a:gd name="T28" fmla="*/ 0 h 165"/>
              <a:gd name="T29" fmla="*/ 230 w 230"/>
              <a:gd name="T30" fmla="*/ 165 h 16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30" h="165">
                <a:moveTo>
                  <a:pt x="6" y="156"/>
                </a:moveTo>
                <a:lnTo>
                  <a:pt x="220" y="156"/>
                </a:lnTo>
                <a:lnTo>
                  <a:pt x="220" y="6"/>
                </a:lnTo>
                <a:lnTo>
                  <a:pt x="230" y="6"/>
                </a:lnTo>
                <a:lnTo>
                  <a:pt x="230" y="0"/>
                </a:lnTo>
                <a:lnTo>
                  <a:pt x="0" y="0"/>
                </a:lnTo>
                <a:lnTo>
                  <a:pt x="0" y="165"/>
                </a:lnTo>
                <a:lnTo>
                  <a:pt x="6" y="165"/>
                </a:lnTo>
                <a:lnTo>
                  <a:pt x="6" y="156"/>
                </a:lnTo>
              </a:path>
            </a:pathLst>
          </a:custGeom>
          <a:noFill/>
          <a:ln w="4763">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604" name="Line 27"/>
          <p:cNvSpPr>
            <a:spLocks noChangeShapeType="1"/>
          </p:cNvSpPr>
          <p:nvPr/>
        </p:nvSpPr>
        <p:spPr bwMode="auto">
          <a:xfrm>
            <a:off x="1192213" y="4629150"/>
            <a:ext cx="450850" cy="1588"/>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05" name="Line 28"/>
          <p:cNvSpPr>
            <a:spLocks noChangeShapeType="1"/>
          </p:cNvSpPr>
          <p:nvPr/>
        </p:nvSpPr>
        <p:spPr bwMode="auto">
          <a:xfrm flipV="1">
            <a:off x="1304925" y="4629150"/>
            <a:ext cx="1588" cy="19050"/>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06" name="Line 29"/>
          <p:cNvSpPr>
            <a:spLocks noChangeShapeType="1"/>
          </p:cNvSpPr>
          <p:nvPr/>
        </p:nvSpPr>
        <p:spPr bwMode="auto">
          <a:xfrm flipV="1">
            <a:off x="1420813" y="4629150"/>
            <a:ext cx="1587" cy="19050"/>
          </a:xfrm>
          <a:prstGeom prst="line">
            <a:avLst/>
          </a:prstGeom>
          <a:noFill/>
          <a:ln w="476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07" name="Rectangle 30"/>
          <p:cNvSpPr>
            <a:spLocks noChangeArrowheads="1"/>
          </p:cNvSpPr>
          <p:nvPr/>
        </p:nvSpPr>
        <p:spPr bwMode="auto">
          <a:xfrm>
            <a:off x="1136650" y="4694238"/>
            <a:ext cx="55563" cy="20637"/>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608" name="Rectangle 31"/>
          <p:cNvSpPr>
            <a:spLocks noChangeArrowheads="1"/>
          </p:cNvSpPr>
          <p:nvPr/>
        </p:nvSpPr>
        <p:spPr bwMode="auto">
          <a:xfrm>
            <a:off x="1465263" y="4719638"/>
            <a:ext cx="122237" cy="952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609" name="Rectangle 32"/>
          <p:cNvSpPr>
            <a:spLocks noChangeArrowheads="1"/>
          </p:cNvSpPr>
          <p:nvPr/>
        </p:nvSpPr>
        <p:spPr bwMode="auto">
          <a:xfrm>
            <a:off x="1677988" y="4694238"/>
            <a:ext cx="20637" cy="952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610" name="Rectangle 33"/>
          <p:cNvSpPr>
            <a:spLocks noChangeArrowheads="1"/>
          </p:cNvSpPr>
          <p:nvPr/>
        </p:nvSpPr>
        <p:spPr bwMode="auto">
          <a:xfrm>
            <a:off x="1677988" y="4714875"/>
            <a:ext cx="20637" cy="9525"/>
          </a:xfrm>
          <a:prstGeom prst="rect">
            <a:avLst/>
          </a:prstGeom>
          <a:noFill/>
          <a:ln w="4763">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sp>
        <p:nvSpPr>
          <p:cNvPr id="24611" name="Rectangle 34"/>
          <p:cNvSpPr>
            <a:spLocks noChangeArrowheads="1"/>
          </p:cNvSpPr>
          <p:nvPr/>
        </p:nvSpPr>
        <p:spPr bwMode="auto">
          <a:xfrm>
            <a:off x="1247775" y="4921250"/>
            <a:ext cx="552450" cy="25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Client</a:t>
            </a:r>
            <a:endParaRPr kumimoji="0" lang="en-US" altLang="en-US" sz="1800"/>
          </a:p>
        </p:txBody>
      </p:sp>
      <p:sp>
        <p:nvSpPr>
          <p:cNvPr id="24612" name="Line 35"/>
          <p:cNvSpPr>
            <a:spLocks noChangeShapeType="1"/>
          </p:cNvSpPr>
          <p:nvPr/>
        </p:nvSpPr>
        <p:spPr bwMode="auto">
          <a:xfrm>
            <a:off x="2017713" y="4583113"/>
            <a:ext cx="2119312" cy="1587"/>
          </a:xfrm>
          <a:prstGeom prst="line">
            <a:avLst/>
          </a:prstGeom>
          <a:noFill/>
          <a:ln w="460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13" name="Freeform 36"/>
          <p:cNvSpPr>
            <a:spLocks/>
          </p:cNvSpPr>
          <p:nvPr/>
        </p:nvSpPr>
        <p:spPr bwMode="auto">
          <a:xfrm>
            <a:off x="4111625" y="4487863"/>
            <a:ext cx="298450" cy="196850"/>
          </a:xfrm>
          <a:custGeom>
            <a:avLst/>
            <a:gdLst>
              <a:gd name="T0" fmla="*/ 0 w 188"/>
              <a:gd name="T1" fmla="*/ 0 h 124"/>
              <a:gd name="T2" fmla="*/ 2147483646 w 188"/>
              <a:gd name="T3" fmla="*/ 2147483646 h 124"/>
              <a:gd name="T4" fmla="*/ 0 w 188"/>
              <a:gd name="T5" fmla="*/ 2147483646 h 124"/>
              <a:gd name="T6" fmla="*/ 0 w 188"/>
              <a:gd name="T7" fmla="*/ 0 h 124"/>
              <a:gd name="T8" fmla="*/ 0 60000 65536"/>
              <a:gd name="T9" fmla="*/ 0 60000 65536"/>
              <a:gd name="T10" fmla="*/ 0 60000 65536"/>
              <a:gd name="T11" fmla="*/ 0 60000 65536"/>
              <a:gd name="T12" fmla="*/ 0 w 188"/>
              <a:gd name="T13" fmla="*/ 0 h 124"/>
              <a:gd name="T14" fmla="*/ 188 w 188"/>
              <a:gd name="T15" fmla="*/ 124 h 124"/>
            </a:gdLst>
            <a:ahLst/>
            <a:cxnLst>
              <a:cxn ang="T8">
                <a:pos x="T0" y="T1"/>
              </a:cxn>
              <a:cxn ang="T9">
                <a:pos x="T2" y="T3"/>
              </a:cxn>
              <a:cxn ang="T10">
                <a:pos x="T4" y="T5"/>
              </a:cxn>
              <a:cxn ang="T11">
                <a:pos x="T6" y="T7"/>
              </a:cxn>
            </a:cxnLst>
            <a:rect l="T12" t="T13" r="T14" b="T15"/>
            <a:pathLst>
              <a:path w="188" h="124">
                <a:moveTo>
                  <a:pt x="0" y="0"/>
                </a:moveTo>
                <a:lnTo>
                  <a:pt x="188" y="60"/>
                </a:lnTo>
                <a:lnTo>
                  <a:pt x="0" y="124"/>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4614" name="Rectangle 37"/>
          <p:cNvSpPr>
            <a:spLocks noChangeArrowheads="1"/>
          </p:cNvSpPr>
          <p:nvPr/>
        </p:nvSpPr>
        <p:spPr bwMode="auto">
          <a:xfrm>
            <a:off x="2444750" y="4275138"/>
            <a:ext cx="1430338"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HTTP Request</a:t>
            </a:r>
            <a:endParaRPr kumimoji="0" lang="en-US" altLang="en-US" sz="1800"/>
          </a:p>
        </p:txBody>
      </p:sp>
      <p:sp>
        <p:nvSpPr>
          <p:cNvPr id="24615" name="Line 38"/>
          <p:cNvSpPr>
            <a:spLocks noChangeShapeType="1"/>
          </p:cNvSpPr>
          <p:nvPr/>
        </p:nvSpPr>
        <p:spPr bwMode="auto">
          <a:xfrm flipH="1">
            <a:off x="2286000" y="5183188"/>
            <a:ext cx="2124075" cy="1587"/>
          </a:xfrm>
          <a:prstGeom prst="line">
            <a:avLst/>
          </a:prstGeom>
          <a:noFill/>
          <a:ln w="460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16" name="Freeform 39"/>
          <p:cNvSpPr>
            <a:spLocks/>
          </p:cNvSpPr>
          <p:nvPr/>
        </p:nvSpPr>
        <p:spPr bwMode="auto">
          <a:xfrm>
            <a:off x="2017713" y="5087938"/>
            <a:ext cx="293687" cy="196850"/>
          </a:xfrm>
          <a:custGeom>
            <a:avLst/>
            <a:gdLst>
              <a:gd name="T0" fmla="*/ 2147483646 w 185"/>
              <a:gd name="T1" fmla="*/ 2147483646 h 124"/>
              <a:gd name="T2" fmla="*/ 0 w 185"/>
              <a:gd name="T3" fmla="*/ 2147483646 h 124"/>
              <a:gd name="T4" fmla="*/ 2147483646 w 185"/>
              <a:gd name="T5" fmla="*/ 0 h 124"/>
              <a:gd name="T6" fmla="*/ 2147483646 w 185"/>
              <a:gd name="T7" fmla="*/ 2147483646 h 124"/>
              <a:gd name="T8" fmla="*/ 0 60000 65536"/>
              <a:gd name="T9" fmla="*/ 0 60000 65536"/>
              <a:gd name="T10" fmla="*/ 0 60000 65536"/>
              <a:gd name="T11" fmla="*/ 0 60000 65536"/>
              <a:gd name="T12" fmla="*/ 0 w 185"/>
              <a:gd name="T13" fmla="*/ 0 h 124"/>
              <a:gd name="T14" fmla="*/ 185 w 185"/>
              <a:gd name="T15" fmla="*/ 124 h 124"/>
            </a:gdLst>
            <a:ahLst/>
            <a:cxnLst>
              <a:cxn ang="T8">
                <a:pos x="T0" y="T1"/>
              </a:cxn>
              <a:cxn ang="T9">
                <a:pos x="T2" y="T3"/>
              </a:cxn>
              <a:cxn ang="T10">
                <a:pos x="T4" y="T5"/>
              </a:cxn>
              <a:cxn ang="T11">
                <a:pos x="T6" y="T7"/>
              </a:cxn>
            </a:cxnLst>
            <a:rect l="T12" t="T13" r="T14" b="T15"/>
            <a:pathLst>
              <a:path w="185" h="124">
                <a:moveTo>
                  <a:pt x="185" y="124"/>
                </a:moveTo>
                <a:lnTo>
                  <a:pt x="0" y="60"/>
                </a:lnTo>
                <a:lnTo>
                  <a:pt x="185" y="0"/>
                </a:lnTo>
                <a:lnTo>
                  <a:pt x="185" y="1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4617" name="Rectangle 40"/>
          <p:cNvSpPr>
            <a:spLocks noChangeArrowheads="1"/>
          </p:cNvSpPr>
          <p:nvPr/>
        </p:nvSpPr>
        <p:spPr bwMode="auto">
          <a:xfrm>
            <a:off x="2559050" y="4849813"/>
            <a:ext cx="1598613" cy="25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r>
              <a:rPr kumimoji="0" lang="en-US" altLang="en-US" sz="1700">
                <a:solidFill>
                  <a:srgbClr val="000000"/>
                </a:solidFill>
                <a:latin typeface="Arial" panose="020B0604020202020204" pitchFamily="34" charset="0"/>
              </a:rPr>
              <a:t>HTTP Response</a:t>
            </a:r>
            <a:endParaRPr kumimoji="0" lang="en-US" altLang="en-US" sz="1800"/>
          </a:p>
        </p:txBody>
      </p:sp>
      <p:sp>
        <p:nvSpPr>
          <p:cNvPr id="24618" name="Text Box 41"/>
          <p:cNvSpPr txBox="1">
            <a:spLocks noChangeArrowheads="1"/>
          </p:cNvSpPr>
          <p:nvPr/>
        </p:nvSpPr>
        <p:spPr bwMode="auto">
          <a:xfrm>
            <a:off x="933450" y="1073150"/>
            <a:ext cx="7575550" cy="173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AutoNum type="arabicPeriod"/>
            </a:pPr>
            <a:r>
              <a:rPr kumimoji="0" lang="en-GB" altLang="en-US" sz="1800"/>
              <a:t>AJAX is used to make extra HTTP Requests after the web page has loaded. </a:t>
            </a:r>
          </a:p>
          <a:p>
            <a:pPr>
              <a:spcBef>
                <a:spcPct val="0"/>
              </a:spcBef>
              <a:buClrTx/>
              <a:buSzTx/>
              <a:buFontTx/>
              <a:buAutoNum type="arabicPeriod"/>
            </a:pPr>
            <a:r>
              <a:rPr kumimoji="0" lang="en-GB" altLang="en-US" sz="1800"/>
              <a:t>Data is returned by the server in a HTTP Response.</a:t>
            </a:r>
          </a:p>
          <a:p>
            <a:pPr>
              <a:spcBef>
                <a:spcPct val="0"/>
              </a:spcBef>
              <a:buClrTx/>
              <a:buSzTx/>
              <a:buFontTx/>
              <a:buAutoNum type="arabicPeriod"/>
            </a:pPr>
            <a:endParaRPr kumimoji="0" lang="en-GB" altLang="en-US" sz="1800"/>
          </a:p>
          <a:p>
            <a:pPr>
              <a:spcBef>
                <a:spcPct val="0"/>
              </a:spcBef>
              <a:buClrTx/>
              <a:buSzTx/>
              <a:buFontTx/>
              <a:buNone/>
            </a:pPr>
            <a:r>
              <a:rPr kumimoji="0" lang="en-GB" altLang="en-US" sz="1800" i="1"/>
              <a:t>Note: This is very similar to the way a page is loaded in the first place, only the complete HTML page would be returned in the Response</a:t>
            </a:r>
            <a:r>
              <a:rPr kumimoji="0" lang="en-GB" altLang="en-US" sz="1800"/>
              <a:t>.</a:t>
            </a:r>
          </a:p>
        </p:txBody>
      </p:sp>
    </p:spTree>
    <p:extLst>
      <p:ext uri="{BB962C8B-B14F-4D97-AF65-F5344CB8AC3E}">
        <p14:creationId xmlns:p14="http://schemas.microsoft.com/office/powerpoint/2010/main" val="1065663262"/>
      </p:ext>
    </p:extLst>
  </p:cSld>
  <p:clrMapOvr>
    <a:masterClrMapping/>
  </p:clrMapOvr>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WAN</a:t>
            </a:r>
          </a:p>
        </p:txBody>
      </p:sp>
      <p:sp>
        <p:nvSpPr>
          <p:cNvPr id="25603" name="Rectangle 2"/>
          <p:cNvSpPr>
            <a:spLocks noGrp="1" noChangeArrowheads="1"/>
          </p:cNvSpPr>
          <p:nvPr>
            <p:ph type="title"/>
          </p:nvPr>
        </p:nvSpPr>
        <p:spPr/>
        <p:txBody>
          <a:bodyPr/>
          <a:lstStyle/>
          <a:p>
            <a:r>
              <a:rPr lang="en-GB" altLang="en-US" smtClean="0"/>
              <a:t>Application</a:t>
            </a:r>
            <a:endParaRPr lang="en-US" altLang="en-US" smtClean="0"/>
          </a:p>
        </p:txBody>
      </p:sp>
      <p:sp>
        <p:nvSpPr>
          <p:cNvPr id="25604" name="Rectangle 3"/>
          <p:cNvSpPr>
            <a:spLocks noGrp="1" noChangeArrowheads="1"/>
          </p:cNvSpPr>
          <p:nvPr>
            <p:ph type="body" idx="1"/>
          </p:nvPr>
        </p:nvSpPr>
        <p:spPr/>
        <p:txBody>
          <a:bodyPr/>
          <a:lstStyle/>
          <a:p>
            <a:pPr>
              <a:lnSpc>
                <a:spcPct val="90000"/>
              </a:lnSpc>
            </a:pPr>
            <a:r>
              <a:rPr lang="en-GB" altLang="en-US" smtClean="0"/>
              <a:t>Use AJAX to build interactive web pages (applications)</a:t>
            </a:r>
          </a:p>
          <a:p>
            <a:pPr>
              <a:lnSpc>
                <a:spcPct val="90000"/>
              </a:lnSpc>
            </a:pPr>
            <a:r>
              <a:rPr lang="en-GB" altLang="en-US" smtClean="0"/>
              <a:t>For example:</a:t>
            </a:r>
          </a:p>
          <a:p>
            <a:pPr lvl="1">
              <a:lnSpc>
                <a:spcPct val="90000"/>
              </a:lnSpc>
            </a:pPr>
            <a:r>
              <a:rPr lang="en-GB" altLang="en-US" smtClean="0"/>
              <a:t>Allow server to validate form contents</a:t>
            </a:r>
          </a:p>
          <a:p>
            <a:pPr lvl="1">
              <a:lnSpc>
                <a:spcPct val="90000"/>
              </a:lnSpc>
            </a:pPr>
            <a:r>
              <a:rPr lang="en-GB" altLang="en-US" smtClean="0"/>
              <a:t>Context sensitive content </a:t>
            </a:r>
            <a:r>
              <a:rPr lang="en-GB" altLang="en-US" smtClean="0">
                <a:sym typeface="Wingdings" panose="05000000000000000000" pitchFamily="2" charset="2"/>
              </a:rPr>
              <a:t> content changes based on user actions or preferences</a:t>
            </a:r>
            <a:endParaRPr lang="en-GB" altLang="en-US" smtClean="0"/>
          </a:p>
          <a:p>
            <a:pPr lvl="1">
              <a:lnSpc>
                <a:spcPct val="90000"/>
              </a:lnSpc>
            </a:pPr>
            <a:r>
              <a:rPr lang="en-GB" altLang="en-US" smtClean="0"/>
              <a:t>Dynamically change images</a:t>
            </a:r>
          </a:p>
          <a:p>
            <a:pPr lvl="1">
              <a:lnSpc>
                <a:spcPct val="90000"/>
              </a:lnSpc>
            </a:pPr>
            <a:r>
              <a:rPr lang="en-GB" altLang="en-US" smtClean="0"/>
              <a:t>Interactive searching or editing of data (usually from a database) </a:t>
            </a:r>
          </a:p>
          <a:p>
            <a:pPr lvl="1">
              <a:lnSpc>
                <a:spcPct val="90000"/>
              </a:lnSpc>
            </a:pPr>
            <a:r>
              <a:rPr lang="en-GB" altLang="en-US" smtClean="0"/>
              <a:t>Periodically update displayed data (polling)</a:t>
            </a:r>
          </a:p>
          <a:p>
            <a:pPr lvl="1">
              <a:lnSpc>
                <a:spcPct val="90000"/>
              </a:lnSpc>
            </a:pPr>
            <a:r>
              <a:rPr lang="en-GB" altLang="en-US" smtClean="0"/>
              <a:t>Read RSS content</a:t>
            </a:r>
          </a:p>
          <a:p>
            <a:pPr lvl="1">
              <a:lnSpc>
                <a:spcPct val="90000"/>
              </a:lnSpc>
            </a:pPr>
            <a:r>
              <a:rPr lang="en-GB" altLang="en-US" smtClean="0"/>
              <a:t>Mashups (combine data from multiple sources) </a:t>
            </a:r>
            <a:r>
              <a:rPr lang="en-GB" altLang="en-US" smtClean="0">
                <a:sym typeface="Wingdings" panose="05000000000000000000" pitchFamily="2" charset="2"/>
              </a:rPr>
              <a:t> Google Maps</a:t>
            </a:r>
          </a:p>
          <a:p>
            <a:pPr lvl="1">
              <a:lnSpc>
                <a:spcPct val="90000"/>
              </a:lnSpc>
            </a:pPr>
            <a:r>
              <a:rPr lang="en-GB" altLang="en-US" smtClean="0"/>
              <a:t>Dynamic style </a:t>
            </a:r>
            <a:r>
              <a:rPr lang="en-GB" altLang="en-US" smtClean="0">
                <a:sym typeface="Wingdings" panose="05000000000000000000" pitchFamily="2" charset="2"/>
              </a:rPr>
              <a:t> change colours, fonts, etc.</a:t>
            </a:r>
            <a:endParaRPr lang="en-US" altLang="en-US" smtClean="0"/>
          </a:p>
        </p:txBody>
      </p:sp>
    </p:spTree>
    <p:extLst>
      <p:ext uri="{BB962C8B-B14F-4D97-AF65-F5344CB8AC3E}">
        <p14:creationId xmlns:p14="http://schemas.microsoft.com/office/powerpoint/2010/main" val="3012651495"/>
      </p:ext>
    </p:extLst>
  </p:cSld>
  <p:clrMapOvr>
    <a:masterClrMapping/>
  </p:clrMapOvr>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smtClean="0"/>
              <a:t>jQuery and Ajax</a:t>
            </a:r>
          </a:p>
        </p:txBody>
      </p:sp>
      <p:sp>
        <p:nvSpPr>
          <p:cNvPr id="26627" name="Content Placeholder 2"/>
          <p:cNvSpPr>
            <a:spLocks noGrp="1"/>
          </p:cNvSpPr>
          <p:nvPr>
            <p:ph idx="1"/>
          </p:nvPr>
        </p:nvSpPr>
        <p:spPr/>
        <p:txBody>
          <a:bodyPr/>
          <a:lstStyle/>
          <a:p>
            <a:r>
              <a:rPr lang="en-GB" altLang="en-US" smtClean="0"/>
              <a:t>load(), loads HTML into an element</a:t>
            </a:r>
          </a:p>
          <a:p>
            <a:r>
              <a:rPr lang="en-GB" altLang="en-US" smtClean="0"/>
              <a:t>get(), HTTP GET Request</a:t>
            </a:r>
          </a:p>
          <a:p>
            <a:r>
              <a:rPr lang="en-GB" altLang="en-US" smtClean="0"/>
              <a:t>post(), HTTP POST Request</a:t>
            </a:r>
          </a:p>
          <a:p>
            <a:r>
              <a:rPr lang="en-GB" altLang="en-US" smtClean="0"/>
              <a:t>getJSON(), load JSON</a:t>
            </a:r>
          </a:p>
          <a:p>
            <a:r>
              <a:rPr lang="en-GB" altLang="en-US" smtClean="0"/>
              <a:t>getScript(), load and execute JavaScript</a:t>
            </a:r>
          </a:p>
          <a:p>
            <a:r>
              <a:rPr lang="en-GB" altLang="en-US" smtClean="0"/>
              <a:t>ajax(), more configurable approach</a:t>
            </a:r>
          </a:p>
        </p:txBody>
      </p:sp>
      <p:sp>
        <p:nvSpPr>
          <p:cNvPr id="2662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Tree>
    <p:extLst>
      <p:ext uri="{BB962C8B-B14F-4D97-AF65-F5344CB8AC3E}">
        <p14:creationId xmlns:p14="http://schemas.microsoft.com/office/powerpoint/2010/main" val="1645530867"/>
      </p:ext>
    </p:extLst>
  </p:cSld>
  <p:clrMapOvr>
    <a:masterClrMapping/>
  </p:clrMapOvr>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mtClean="0"/>
              <a:t>AJAX</a:t>
            </a:r>
          </a:p>
        </p:txBody>
      </p:sp>
      <p:sp>
        <p:nvSpPr>
          <p:cNvPr id="27651" name="Content Placeholder 2"/>
          <p:cNvSpPr>
            <a:spLocks noGrp="1"/>
          </p:cNvSpPr>
          <p:nvPr>
            <p:ph idx="1"/>
          </p:nvPr>
        </p:nvSpPr>
        <p:spPr>
          <a:xfrm>
            <a:off x="1047750" y="661988"/>
            <a:ext cx="7029450" cy="5176837"/>
          </a:xfrm>
        </p:spPr>
        <p:txBody>
          <a:bodyPr/>
          <a:lstStyle/>
          <a:p>
            <a:r>
              <a:rPr lang="en-GB" altLang="en-US" smtClean="0"/>
              <a:t>Send data using POST</a:t>
            </a:r>
          </a:p>
          <a:p>
            <a:r>
              <a:rPr lang="en-GB" altLang="en-US" smtClean="0"/>
              <a:t>Data in JSON format e.g. “sender” is “Mike” and “message” is read from text box #msgtextbox.</a:t>
            </a:r>
          </a:p>
          <a:p>
            <a:r>
              <a:rPr lang="en-GB" altLang="en-US" b="1" smtClean="0"/>
              <a:t>contentType</a:t>
            </a:r>
            <a:r>
              <a:rPr lang="en-GB" altLang="en-US" smtClean="0"/>
              <a:t>: Format of data being sent to service</a:t>
            </a:r>
          </a:p>
          <a:p>
            <a:r>
              <a:rPr lang="en-GB" altLang="en-US" b="1" smtClean="0"/>
              <a:t>datatype</a:t>
            </a:r>
            <a:r>
              <a:rPr lang="en-GB" altLang="en-US" smtClean="0"/>
              <a:t>: Format of data expected back from service</a:t>
            </a:r>
            <a:br>
              <a:rPr lang="en-GB" altLang="en-US" smtClean="0"/>
            </a:br>
            <a:r>
              <a:rPr lang="en-GB" altLang="en-US" smtClean="0"/>
              <a:t>If none is specified, jQuery will try to infer the type of data received based on the MIME type of the response</a:t>
            </a:r>
          </a:p>
        </p:txBody>
      </p:sp>
      <p:sp>
        <p:nvSpPr>
          <p:cNvPr id="2765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27653" name="TextBox 4"/>
          <p:cNvSpPr txBox="1">
            <a:spLocks noChangeArrowheads="1"/>
          </p:cNvSpPr>
          <p:nvPr/>
        </p:nvSpPr>
        <p:spPr bwMode="auto">
          <a:xfrm>
            <a:off x="684213" y="3227388"/>
            <a:ext cx="690880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var myJson = { sender: “Mike”, message: $("#msgtextbox").val() };</a:t>
            </a:r>
          </a:p>
          <a:p>
            <a:pPr>
              <a:spcBef>
                <a:spcPct val="0"/>
              </a:spcBef>
              <a:buClrTx/>
              <a:buSzTx/>
              <a:buFontTx/>
              <a:buNone/>
            </a:pPr>
            <a:r>
              <a:rPr kumimoji="0" lang="en-GB" altLang="en-US" sz="1800" b="0"/>
              <a:t> </a:t>
            </a:r>
          </a:p>
          <a:p>
            <a:pPr>
              <a:spcBef>
                <a:spcPct val="0"/>
              </a:spcBef>
              <a:buClrTx/>
              <a:buSzTx/>
              <a:buFontTx/>
              <a:buNone/>
            </a:pPr>
            <a:r>
              <a:rPr kumimoji="0" lang="en-GB" altLang="en-US" sz="1800" b="0"/>
              <a:t>$.ajax({</a:t>
            </a:r>
          </a:p>
          <a:p>
            <a:pPr>
              <a:spcBef>
                <a:spcPct val="0"/>
              </a:spcBef>
              <a:buClrTx/>
              <a:buSzTx/>
              <a:buFontTx/>
              <a:buNone/>
            </a:pPr>
            <a:r>
              <a:rPr kumimoji="0" lang="en-GB" altLang="en-US" sz="1800" b="0"/>
              <a:t>        cache: false,</a:t>
            </a:r>
          </a:p>
          <a:p>
            <a:pPr>
              <a:spcBef>
                <a:spcPct val="0"/>
              </a:spcBef>
              <a:buClrTx/>
              <a:buSzTx/>
              <a:buFontTx/>
              <a:buNone/>
            </a:pPr>
            <a:r>
              <a:rPr kumimoji="0" lang="en-GB" altLang="en-US" sz="1800" b="0"/>
              <a:t>        type: "</a:t>
            </a:r>
            <a:r>
              <a:rPr kumimoji="0" lang="en-GB" altLang="en-US" sz="1800" b="0">
                <a:solidFill>
                  <a:srgbClr val="FF0000"/>
                </a:solidFill>
              </a:rPr>
              <a:t>POST</a:t>
            </a:r>
            <a:r>
              <a:rPr kumimoji="0" lang="en-GB" altLang="en-US" sz="1800" b="0"/>
              <a:t>",</a:t>
            </a:r>
          </a:p>
          <a:p>
            <a:pPr>
              <a:spcBef>
                <a:spcPct val="0"/>
              </a:spcBef>
              <a:buClrTx/>
              <a:buSzTx/>
              <a:buFontTx/>
              <a:buNone/>
            </a:pPr>
            <a:r>
              <a:rPr kumimoji="0" lang="en-GB" altLang="en-US" sz="1800" b="0"/>
              <a:t>        url: "http://your webservice url",</a:t>
            </a:r>
          </a:p>
          <a:p>
            <a:pPr>
              <a:spcBef>
                <a:spcPct val="0"/>
              </a:spcBef>
              <a:buClrTx/>
              <a:buSzTx/>
              <a:buFontTx/>
              <a:buNone/>
            </a:pPr>
            <a:r>
              <a:rPr kumimoji="0" lang="en-GB" altLang="en-US" sz="1800" b="0"/>
              <a:t>        </a:t>
            </a:r>
            <a:r>
              <a:rPr kumimoji="0" lang="en-GB" altLang="en-US" sz="1800" b="0">
                <a:solidFill>
                  <a:srgbClr val="FF0000"/>
                </a:solidFill>
              </a:rPr>
              <a:t>data: JSON.stringify(</a:t>
            </a:r>
            <a:r>
              <a:rPr kumimoji="0" lang="en-GB" altLang="en-US" sz="1800" b="0"/>
              <a:t>myJson</a:t>
            </a:r>
            <a:r>
              <a:rPr kumimoji="0" lang="en-GB" altLang="en-US" sz="1800" b="0">
                <a:solidFill>
                  <a:srgbClr val="FF0000"/>
                </a:solidFill>
              </a:rPr>
              <a:t>),</a:t>
            </a:r>
            <a:r>
              <a:rPr kumimoji="0" lang="en-GB" altLang="en-US" sz="1800" b="0"/>
              <a:t/>
            </a:r>
            <a:br>
              <a:rPr kumimoji="0" lang="en-GB" altLang="en-US" sz="1800" b="0"/>
            </a:br>
            <a:r>
              <a:rPr kumimoji="0" lang="en-GB" altLang="en-US" sz="1800" b="0"/>
              <a:t>        contentType: "application/json; charset=utf-8",  </a:t>
            </a:r>
          </a:p>
          <a:p>
            <a:pPr>
              <a:spcBef>
                <a:spcPct val="0"/>
              </a:spcBef>
              <a:buClrTx/>
              <a:buSzTx/>
              <a:buFontTx/>
              <a:buNone/>
            </a:pPr>
            <a:r>
              <a:rPr kumimoji="0" lang="en-GB" altLang="en-US" sz="1800" b="0"/>
              <a:t>        dataType: "json",</a:t>
            </a:r>
          </a:p>
          <a:p>
            <a:pPr>
              <a:spcBef>
                <a:spcPct val="0"/>
              </a:spcBef>
              <a:buClrTx/>
              <a:buSzTx/>
              <a:buFontTx/>
              <a:buNone/>
            </a:pPr>
            <a:r>
              <a:rPr kumimoji="0" lang="en-GB" altLang="en-US" sz="1800" b="0"/>
              <a:t>        success: successCallback,</a:t>
            </a:r>
          </a:p>
          <a:p>
            <a:pPr>
              <a:spcBef>
                <a:spcPct val="0"/>
              </a:spcBef>
              <a:buClrTx/>
              <a:buSzTx/>
              <a:buFontTx/>
              <a:buNone/>
            </a:pPr>
            <a:r>
              <a:rPr kumimoji="0" lang="en-GB" altLang="en-US" sz="1800" b="0"/>
              <a:t>        error: failCallback</a:t>
            </a:r>
          </a:p>
          <a:p>
            <a:pPr>
              <a:spcBef>
                <a:spcPct val="0"/>
              </a:spcBef>
              <a:buClrTx/>
              <a:buSzTx/>
              <a:buFontTx/>
              <a:buNone/>
            </a:pPr>
            <a:r>
              <a:rPr kumimoji="0" lang="en-GB" altLang="en-US" sz="1800" b="0"/>
              <a:t>    });</a:t>
            </a:r>
          </a:p>
        </p:txBody>
      </p:sp>
      <p:sp>
        <p:nvSpPr>
          <p:cNvPr id="27654" name="TextBox 1"/>
          <p:cNvSpPr txBox="1">
            <a:spLocks noChangeArrowheads="1"/>
          </p:cNvSpPr>
          <p:nvPr/>
        </p:nvSpPr>
        <p:spPr bwMode="auto">
          <a:xfrm>
            <a:off x="7223125" y="3846513"/>
            <a:ext cx="14668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Object literal</a:t>
            </a:r>
          </a:p>
        </p:txBody>
      </p:sp>
      <p:cxnSp>
        <p:nvCxnSpPr>
          <p:cNvPr id="27655" name="Straight Arrow Connector 3"/>
          <p:cNvCxnSpPr>
            <a:cxnSpLocks noChangeShapeType="1"/>
            <a:stCxn id="27654" idx="1"/>
          </p:cNvCxnSpPr>
          <p:nvPr/>
        </p:nvCxnSpPr>
        <p:spPr bwMode="auto">
          <a:xfrm flipH="1" flipV="1">
            <a:off x="5962650" y="3632200"/>
            <a:ext cx="1260475" cy="398463"/>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27656" name="TextBox 1"/>
          <p:cNvSpPr txBox="1">
            <a:spLocks noChangeArrowheads="1"/>
          </p:cNvSpPr>
          <p:nvPr/>
        </p:nvSpPr>
        <p:spPr bwMode="auto">
          <a:xfrm>
            <a:off x="6727825" y="4545013"/>
            <a:ext cx="2214563" cy="2032000"/>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Note: if you do not expect any data to be returned you should either omit the </a:t>
            </a:r>
            <a:r>
              <a:rPr kumimoji="0" lang="en-GB" altLang="en-US" sz="1800"/>
              <a:t>dataType</a:t>
            </a:r>
            <a:r>
              <a:rPr kumimoji="0" lang="en-GB" altLang="en-US" sz="1800" b="0"/>
              <a:t> field or set it to an empty string “”</a:t>
            </a:r>
          </a:p>
        </p:txBody>
      </p:sp>
      <p:cxnSp>
        <p:nvCxnSpPr>
          <p:cNvPr id="27657" name="Straight Arrow Connector 4"/>
          <p:cNvCxnSpPr>
            <a:cxnSpLocks noChangeShapeType="1"/>
          </p:cNvCxnSpPr>
          <p:nvPr/>
        </p:nvCxnSpPr>
        <p:spPr bwMode="auto">
          <a:xfrm flipH="1">
            <a:off x="3203575" y="5607050"/>
            <a:ext cx="3524250" cy="0"/>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1456345328"/>
      </p:ext>
    </p:extLst>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smtClean="0"/>
              <a:t>AJAX</a:t>
            </a:r>
          </a:p>
        </p:txBody>
      </p:sp>
      <p:sp>
        <p:nvSpPr>
          <p:cNvPr id="28675" name="Content Placeholder 2"/>
          <p:cNvSpPr>
            <a:spLocks noGrp="1"/>
          </p:cNvSpPr>
          <p:nvPr>
            <p:ph idx="1"/>
          </p:nvPr>
        </p:nvSpPr>
        <p:spPr>
          <a:xfrm>
            <a:off x="1047750" y="1216025"/>
            <a:ext cx="7029450" cy="4622800"/>
          </a:xfrm>
        </p:spPr>
        <p:txBody>
          <a:bodyPr/>
          <a:lstStyle/>
          <a:p>
            <a:r>
              <a:rPr lang="en-GB" altLang="en-US" smtClean="0"/>
              <a:t>Read data using GET</a:t>
            </a:r>
          </a:p>
          <a:p>
            <a:r>
              <a:rPr lang="en-GB" altLang="en-US" b="1" i="1" smtClean="0"/>
              <a:t>data</a:t>
            </a:r>
            <a:r>
              <a:rPr lang="en-GB" altLang="en-US" smtClean="0"/>
              <a:t>: Empty, not data to send to web service</a:t>
            </a:r>
          </a:p>
        </p:txBody>
      </p:sp>
      <p:sp>
        <p:nvSpPr>
          <p:cNvPr id="2867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28677" name="TextBox 4"/>
          <p:cNvSpPr txBox="1">
            <a:spLocks noChangeArrowheads="1"/>
          </p:cNvSpPr>
          <p:nvPr/>
        </p:nvSpPr>
        <p:spPr bwMode="auto">
          <a:xfrm>
            <a:off x="903288" y="2463800"/>
            <a:ext cx="701675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 $.ajax({</a:t>
            </a:r>
          </a:p>
          <a:p>
            <a:pPr>
              <a:spcBef>
                <a:spcPct val="0"/>
              </a:spcBef>
              <a:buClrTx/>
              <a:buSzTx/>
              <a:buFontTx/>
              <a:buNone/>
            </a:pPr>
            <a:r>
              <a:rPr kumimoji="0" lang="en-GB" altLang="en-US" sz="1800" b="0"/>
              <a:t>        cache: false,</a:t>
            </a:r>
          </a:p>
          <a:p>
            <a:pPr>
              <a:spcBef>
                <a:spcPct val="0"/>
              </a:spcBef>
              <a:buClrTx/>
              <a:buSzTx/>
              <a:buFontTx/>
              <a:buNone/>
            </a:pPr>
            <a:r>
              <a:rPr kumimoji="0" lang="en-GB" altLang="en-US" sz="1800" b="0"/>
              <a:t>        type: "</a:t>
            </a:r>
            <a:r>
              <a:rPr kumimoji="0" lang="en-GB" altLang="en-US" sz="1800" b="0">
                <a:solidFill>
                  <a:srgbClr val="FF0000"/>
                </a:solidFill>
              </a:rPr>
              <a:t>GET</a:t>
            </a:r>
            <a:r>
              <a:rPr kumimoji="0" lang="en-GB" altLang="en-US" sz="1800" b="0"/>
              <a:t>",</a:t>
            </a:r>
          </a:p>
          <a:p>
            <a:pPr>
              <a:spcBef>
                <a:spcPct val="0"/>
              </a:spcBef>
              <a:buClrTx/>
              <a:buSzTx/>
              <a:buFontTx/>
              <a:buNone/>
            </a:pPr>
            <a:r>
              <a:rPr kumimoji="0" lang="en-GB" altLang="en-US" sz="1800" b="0"/>
              <a:t>        url: "http://localhost:1874/MessageService.svc/readmessage",</a:t>
            </a:r>
          </a:p>
          <a:p>
            <a:pPr>
              <a:spcBef>
                <a:spcPct val="0"/>
              </a:spcBef>
              <a:buClrTx/>
              <a:buSzTx/>
              <a:buFontTx/>
              <a:buNone/>
            </a:pPr>
            <a:r>
              <a:rPr kumimoji="0" lang="en-GB" altLang="en-US" sz="1800" b="0"/>
              <a:t>        </a:t>
            </a:r>
            <a:r>
              <a:rPr kumimoji="0" lang="en-GB" altLang="en-US" sz="1800" b="0">
                <a:solidFill>
                  <a:srgbClr val="FF0000"/>
                </a:solidFill>
              </a:rPr>
              <a:t>data: '{}',</a:t>
            </a:r>
          </a:p>
          <a:p>
            <a:pPr>
              <a:spcBef>
                <a:spcPct val="0"/>
              </a:spcBef>
              <a:buClrTx/>
              <a:buSzTx/>
              <a:buFontTx/>
              <a:buNone/>
            </a:pPr>
            <a:r>
              <a:rPr kumimoji="0" lang="en-GB" altLang="en-US" sz="1800" b="0"/>
              <a:t>        contentType: "application/json; charset=utf-8</a:t>
            </a:r>
          </a:p>
          <a:p>
            <a:pPr>
              <a:spcBef>
                <a:spcPct val="0"/>
              </a:spcBef>
              <a:buClrTx/>
              <a:buSzTx/>
              <a:buFontTx/>
              <a:buNone/>
            </a:pPr>
            <a:r>
              <a:rPr kumimoji="0" lang="en-GB" altLang="en-US" sz="1800" b="0"/>
              <a:t>        dataType: "json",</a:t>
            </a:r>
          </a:p>
          <a:p>
            <a:pPr>
              <a:spcBef>
                <a:spcPct val="0"/>
              </a:spcBef>
              <a:buClrTx/>
              <a:buSzTx/>
              <a:buFontTx/>
              <a:buNone/>
            </a:pPr>
            <a:r>
              <a:rPr kumimoji="0" lang="en-GB" altLang="en-US" sz="1800" b="0"/>
              <a:t>        success: successCallback,</a:t>
            </a:r>
          </a:p>
          <a:p>
            <a:pPr>
              <a:spcBef>
                <a:spcPct val="0"/>
              </a:spcBef>
              <a:buClrTx/>
              <a:buSzTx/>
              <a:buFontTx/>
              <a:buNone/>
            </a:pPr>
            <a:r>
              <a:rPr kumimoji="0" lang="en-GB" altLang="en-US" sz="1800" b="0"/>
              <a:t>        error: failCallback</a:t>
            </a:r>
          </a:p>
          <a:p>
            <a:pPr>
              <a:spcBef>
                <a:spcPct val="0"/>
              </a:spcBef>
              <a:buClrTx/>
              <a:buSzTx/>
              <a:buFontTx/>
              <a:buNone/>
            </a:pPr>
            <a:r>
              <a:rPr kumimoji="0" lang="en-GB" altLang="en-US" sz="1800" b="0"/>
              <a:t>    });</a:t>
            </a:r>
          </a:p>
        </p:txBody>
      </p:sp>
    </p:spTree>
    <p:extLst>
      <p:ext uri="{BB962C8B-B14F-4D97-AF65-F5344CB8AC3E}">
        <p14:creationId xmlns:p14="http://schemas.microsoft.com/office/powerpoint/2010/main" val="2034819001"/>
      </p:ext>
    </p:extLst>
  </p:cSld>
  <p:clrMapOvr>
    <a:masterClrMapping/>
  </p:clrMapOvr>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smtClean="0"/>
              <a:t>AJAX Callbacks</a:t>
            </a:r>
          </a:p>
        </p:txBody>
      </p:sp>
      <p:sp>
        <p:nvSpPr>
          <p:cNvPr id="29699" name="Content Placeholder 2"/>
          <p:cNvSpPr>
            <a:spLocks noGrp="1"/>
          </p:cNvSpPr>
          <p:nvPr>
            <p:ph idx="1"/>
          </p:nvPr>
        </p:nvSpPr>
        <p:spPr>
          <a:xfrm>
            <a:off x="1047750" y="950913"/>
            <a:ext cx="7029450" cy="4887912"/>
          </a:xfrm>
        </p:spPr>
        <p:txBody>
          <a:bodyPr/>
          <a:lstStyle/>
          <a:p>
            <a:r>
              <a:rPr lang="en-GB" altLang="en-US" smtClean="0"/>
              <a:t>Callback function signatures</a:t>
            </a:r>
          </a:p>
          <a:p>
            <a:r>
              <a:rPr lang="en-GB" altLang="en-US" b="1" smtClean="0"/>
              <a:t>json</a:t>
            </a:r>
            <a:r>
              <a:rPr lang="en-GB" altLang="en-US" smtClean="0"/>
              <a:t>: </a:t>
            </a:r>
            <a:r>
              <a:rPr lang="en-GB" altLang="en-US" smtClean="0">
                <a:solidFill>
                  <a:srgbClr val="FF0000"/>
                </a:solidFill>
              </a:rPr>
              <a:t>JS object</a:t>
            </a:r>
            <a:r>
              <a:rPr lang="en-GB" altLang="en-US" smtClean="0"/>
              <a:t>, content of JSON data returned depends on the web service method executed</a:t>
            </a:r>
          </a:p>
          <a:p>
            <a:r>
              <a:rPr lang="en-GB" altLang="en-US" b="1" smtClean="0"/>
              <a:t>status</a:t>
            </a:r>
            <a:r>
              <a:rPr lang="en-GB" altLang="en-US" smtClean="0"/>
              <a:t>: should be “success”</a:t>
            </a:r>
          </a:p>
          <a:p>
            <a:r>
              <a:rPr lang="en-GB" altLang="en-US" b="1" smtClean="0"/>
              <a:t>request: </a:t>
            </a:r>
            <a:r>
              <a:rPr lang="en-GB" altLang="en-US" smtClean="0"/>
              <a:t>The request object containing information/data from the HTTP Request. The HTTP status can be read using </a:t>
            </a:r>
            <a:r>
              <a:rPr lang="en-GB" altLang="en-US" i="1" smtClean="0"/>
              <a:t>request.status</a:t>
            </a:r>
            <a:r>
              <a:rPr lang="en-GB" altLang="en-US" smtClean="0"/>
              <a:t> and it should be 200 (HTTP Header status) for OK</a:t>
            </a:r>
          </a:p>
          <a:p>
            <a:endParaRPr lang="en-GB" altLang="en-US" smtClean="0"/>
          </a:p>
          <a:p>
            <a:endParaRPr lang="en-GB" altLang="en-US" smtClean="0"/>
          </a:p>
          <a:p>
            <a:endParaRPr lang="en-GB" altLang="en-US" smtClean="0"/>
          </a:p>
          <a:p>
            <a:r>
              <a:rPr lang="en-GB" altLang="en-US" b="1" smtClean="0"/>
              <a:t>status</a:t>
            </a:r>
            <a:r>
              <a:rPr lang="en-GB" altLang="en-US" smtClean="0"/>
              <a:t>: null, "timeout", "error", "abort“ or "parsererror"</a:t>
            </a:r>
          </a:p>
          <a:p>
            <a:r>
              <a:rPr lang="en-GB" altLang="en-US" b="1" smtClean="0"/>
              <a:t>error:</a:t>
            </a:r>
            <a:r>
              <a:rPr lang="en-GB" altLang="en-US" smtClean="0"/>
              <a:t> textual error message</a:t>
            </a:r>
            <a:endParaRPr lang="en-GB" altLang="en-US" b="1" smtClean="0"/>
          </a:p>
        </p:txBody>
      </p:sp>
      <p:sp>
        <p:nvSpPr>
          <p:cNvPr id="2970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29701" name="TextBox 4"/>
          <p:cNvSpPr txBox="1">
            <a:spLocks noChangeArrowheads="1"/>
          </p:cNvSpPr>
          <p:nvPr/>
        </p:nvSpPr>
        <p:spPr bwMode="auto">
          <a:xfrm>
            <a:off x="1379538" y="3678238"/>
            <a:ext cx="475138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function successful(json, status, request)</a:t>
            </a:r>
          </a:p>
          <a:p>
            <a:pPr>
              <a:spcBef>
                <a:spcPct val="0"/>
              </a:spcBef>
              <a:buClrTx/>
              <a:buSzTx/>
              <a:buFontTx/>
              <a:buNone/>
            </a:pPr>
            <a:r>
              <a:rPr kumimoji="0" lang="en-GB" altLang="en-US" sz="1800"/>
              <a:t>{</a:t>
            </a:r>
          </a:p>
          <a:p>
            <a:pPr>
              <a:spcBef>
                <a:spcPct val="0"/>
              </a:spcBef>
              <a:buClrTx/>
              <a:buSzTx/>
              <a:buFontTx/>
              <a:buNone/>
            </a:pPr>
            <a:r>
              <a:rPr kumimoji="0" lang="en-GB" altLang="en-US" sz="1800"/>
              <a:t>}</a:t>
            </a:r>
          </a:p>
        </p:txBody>
      </p:sp>
      <p:sp>
        <p:nvSpPr>
          <p:cNvPr id="29702" name="TextBox 5"/>
          <p:cNvSpPr txBox="1">
            <a:spLocks noChangeArrowheads="1"/>
          </p:cNvSpPr>
          <p:nvPr/>
        </p:nvSpPr>
        <p:spPr bwMode="auto">
          <a:xfrm>
            <a:off x="1379538" y="5613400"/>
            <a:ext cx="46355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function ajaxError(request, status, error)</a:t>
            </a:r>
          </a:p>
          <a:p>
            <a:pPr>
              <a:spcBef>
                <a:spcPct val="0"/>
              </a:spcBef>
              <a:buClrTx/>
              <a:buSzTx/>
              <a:buFontTx/>
              <a:buNone/>
            </a:pPr>
            <a:r>
              <a:rPr kumimoji="0" lang="en-GB" altLang="en-US" sz="1800"/>
              <a:t>{</a:t>
            </a:r>
          </a:p>
          <a:p>
            <a:pPr>
              <a:spcBef>
                <a:spcPct val="0"/>
              </a:spcBef>
              <a:buClrTx/>
              <a:buSzTx/>
              <a:buFontTx/>
              <a:buNone/>
            </a:pPr>
            <a:r>
              <a:rPr kumimoji="0" lang="en-GB" altLang="en-US" sz="1800"/>
              <a:t>}</a:t>
            </a:r>
          </a:p>
        </p:txBody>
      </p:sp>
    </p:spTree>
    <p:extLst>
      <p:ext uri="{BB962C8B-B14F-4D97-AF65-F5344CB8AC3E}">
        <p14:creationId xmlns:p14="http://schemas.microsoft.com/office/powerpoint/2010/main" val="4278245487"/>
      </p:ext>
    </p:extLst>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smtClean="0"/>
              <a:t>JSON</a:t>
            </a:r>
          </a:p>
        </p:txBody>
      </p:sp>
      <p:sp>
        <p:nvSpPr>
          <p:cNvPr id="31747" name="Content Placeholder 2"/>
          <p:cNvSpPr>
            <a:spLocks noGrp="1"/>
          </p:cNvSpPr>
          <p:nvPr>
            <p:ph idx="1"/>
          </p:nvPr>
        </p:nvSpPr>
        <p:spPr>
          <a:xfrm>
            <a:off x="1047750" y="844550"/>
            <a:ext cx="7029450" cy="1677988"/>
          </a:xfrm>
        </p:spPr>
        <p:txBody>
          <a:bodyPr/>
          <a:lstStyle/>
          <a:p>
            <a:r>
              <a:rPr lang="en-GB" altLang="en-US" smtClean="0"/>
              <a:t>When the </a:t>
            </a:r>
            <a:r>
              <a:rPr kumimoji="0" lang="en-GB" altLang="en-US" b="1" smtClean="0"/>
              <a:t>dataType</a:t>
            </a:r>
            <a:r>
              <a:rPr kumimoji="0" lang="en-GB" altLang="en-US" smtClean="0"/>
              <a:t> is set to "json", the incoming JSON string is automatically parsed by jQuery and converted to a JavaScript object which is passed to us in the callback.</a:t>
            </a:r>
            <a:br>
              <a:rPr kumimoji="0" lang="en-GB" altLang="en-US" smtClean="0"/>
            </a:br>
            <a:r>
              <a:rPr kumimoji="0" lang="en-GB" altLang="en-US" i="1" smtClean="0"/>
              <a:t>function successful(</a:t>
            </a:r>
            <a:r>
              <a:rPr kumimoji="0" lang="en-GB" altLang="en-US" i="1" smtClean="0">
                <a:solidFill>
                  <a:srgbClr val="FF0000"/>
                </a:solidFill>
              </a:rPr>
              <a:t>json</a:t>
            </a:r>
            <a:r>
              <a:rPr kumimoji="0" lang="en-GB" altLang="en-US" i="1" smtClean="0"/>
              <a:t>, status, request)</a:t>
            </a:r>
          </a:p>
          <a:p>
            <a:endParaRPr kumimoji="0" lang="en-GB" altLang="en-US" smtClean="0"/>
          </a:p>
          <a:p>
            <a:r>
              <a:rPr kumimoji="0" lang="en-GB" altLang="en-US" smtClean="0"/>
              <a:t>The JSON formatted data can represent a database record or an “array” to records</a:t>
            </a:r>
          </a:p>
          <a:p>
            <a:endParaRPr lang="en-GB" altLang="en-US" smtClean="0"/>
          </a:p>
        </p:txBody>
      </p:sp>
      <p:sp>
        <p:nvSpPr>
          <p:cNvPr id="3174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31749" name="TextBox 4"/>
          <p:cNvSpPr txBox="1">
            <a:spLocks noChangeArrowheads="1"/>
          </p:cNvSpPr>
          <p:nvPr/>
        </p:nvSpPr>
        <p:spPr bwMode="auto">
          <a:xfrm>
            <a:off x="177800" y="3795713"/>
            <a:ext cx="30305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 “name”: “fred”, “age”: 22 }’</a:t>
            </a:r>
          </a:p>
        </p:txBody>
      </p:sp>
      <p:sp>
        <p:nvSpPr>
          <p:cNvPr id="31750" name="TextBox 5"/>
          <p:cNvSpPr txBox="1">
            <a:spLocks noChangeArrowheads="1"/>
          </p:cNvSpPr>
          <p:nvPr/>
        </p:nvSpPr>
        <p:spPr bwMode="auto">
          <a:xfrm>
            <a:off x="5133975" y="3317875"/>
            <a:ext cx="176053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a:t>
            </a:r>
            <a:br>
              <a:rPr kumimoji="0" lang="en-GB" altLang="en-US" sz="1800" b="0"/>
            </a:br>
            <a:r>
              <a:rPr kumimoji="0" lang="en-GB" altLang="en-US" sz="1800" b="0"/>
              <a:t>    name: “fred”,</a:t>
            </a:r>
            <a:br>
              <a:rPr kumimoji="0" lang="en-GB" altLang="en-US" sz="1800" b="0"/>
            </a:br>
            <a:r>
              <a:rPr kumimoji="0" lang="en-GB" altLang="en-US" sz="1800" b="0"/>
              <a:t>    age: 22</a:t>
            </a:r>
          </a:p>
          <a:p>
            <a:pPr>
              <a:spcBef>
                <a:spcPct val="0"/>
              </a:spcBef>
              <a:buClrTx/>
              <a:buSzTx/>
              <a:buFontTx/>
              <a:buNone/>
            </a:pPr>
            <a:r>
              <a:rPr kumimoji="0" lang="en-GB" altLang="en-US" sz="1800" b="0"/>
              <a:t>}</a:t>
            </a:r>
          </a:p>
        </p:txBody>
      </p:sp>
      <p:sp>
        <p:nvSpPr>
          <p:cNvPr id="31751" name="TextBox 6"/>
          <p:cNvSpPr txBox="1">
            <a:spLocks noChangeArrowheads="1"/>
          </p:cNvSpPr>
          <p:nvPr/>
        </p:nvSpPr>
        <p:spPr bwMode="auto">
          <a:xfrm>
            <a:off x="177800" y="5135563"/>
            <a:ext cx="307657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 “name”: “fred”, “age”: 22 }, { “name”: “bob”, “age”: 24 }]’</a:t>
            </a:r>
          </a:p>
        </p:txBody>
      </p:sp>
      <p:sp>
        <p:nvSpPr>
          <p:cNvPr id="31752" name="TextBox 7"/>
          <p:cNvSpPr txBox="1">
            <a:spLocks noChangeArrowheads="1"/>
          </p:cNvSpPr>
          <p:nvPr/>
        </p:nvSpPr>
        <p:spPr bwMode="auto">
          <a:xfrm>
            <a:off x="5133975" y="4979988"/>
            <a:ext cx="294163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a:t>
            </a:r>
          </a:p>
          <a:p>
            <a:pPr>
              <a:spcBef>
                <a:spcPct val="0"/>
              </a:spcBef>
              <a:buClrTx/>
              <a:buSzTx/>
              <a:buFontTx/>
              <a:buNone/>
            </a:pPr>
            <a:r>
              <a:rPr kumimoji="0" lang="en-GB" altLang="en-US" sz="1800" b="0"/>
              <a:t>    { name: “fred”, age: 22 },</a:t>
            </a:r>
          </a:p>
          <a:p>
            <a:pPr>
              <a:spcBef>
                <a:spcPct val="0"/>
              </a:spcBef>
              <a:buClrTx/>
              <a:buSzTx/>
              <a:buFontTx/>
              <a:buNone/>
            </a:pPr>
            <a:r>
              <a:rPr kumimoji="0" lang="en-GB" altLang="en-US" sz="1800" b="0"/>
              <a:t>    { name: “bob”, age: 24 }</a:t>
            </a:r>
          </a:p>
          <a:p>
            <a:pPr>
              <a:spcBef>
                <a:spcPct val="0"/>
              </a:spcBef>
              <a:buClrTx/>
              <a:buSzTx/>
              <a:buFontTx/>
              <a:buNone/>
            </a:pPr>
            <a:r>
              <a:rPr kumimoji="0" lang="en-GB" altLang="en-US" sz="1800" b="0"/>
              <a:t>]</a:t>
            </a:r>
          </a:p>
        </p:txBody>
      </p:sp>
      <p:sp>
        <p:nvSpPr>
          <p:cNvPr id="31753" name="Right Arrow 8"/>
          <p:cNvSpPr>
            <a:spLocks noChangeArrowheads="1"/>
          </p:cNvSpPr>
          <p:nvPr/>
        </p:nvSpPr>
        <p:spPr bwMode="auto">
          <a:xfrm>
            <a:off x="3421063" y="3687763"/>
            <a:ext cx="1506537" cy="612775"/>
          </a:xfrm>
          <a:prstGeom prst="rightArrow">
            <a:avLst>
              <a:gd name="adj1" fmla="val 50000"/>
              <a:gd name="adj2" fmla="val 50002"/>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Becomes</a:t>
            </a:r>
          </a:p>
        </p:txBody>
      </p:sp>
      <p:sp>
        <p:nvSpPr>
          <p:cNvPr id="31754" name="Right Arrow 9"/>
          <p:cNvSpPr>
            <a:spLocks noChangeArrowheads="1"/>
          </p:cNvSpPr>
          <p:nvPr/>
        </p:nvSpPr>
        <p:spPr bwMode="auto">
          <a:xfrm>
            <a:off x="3421063" y="5200650"/>
            <a:ext cx="1506537" cy="611188"/>
          </a:xfrm>
          <a:prstGeom prst="rightArrow">
            <a:avLst>
              <a:gd name="adj1" fmla="val 50000"/>
              <a:gd name="adj2" fmla="val 50132"/>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Becomes</a:t>
            </a:r>
            <a:endParaRPr kumimoji="0" lang="en-GB" altLang="en-US" sz="1800"/>
          </a:p>
        </p:txBody>
      </p:sp>
      <p:sp>
        <p:nvSpPr>
          <p:cNvPr id="31755" name="TextBox 11"/>
          <p:cNvSpPr txBox="1">
            <a:spLocks noChangeArrowheads="1"/>
          </p:cNvSpPr>
          <p:nvPr/>
        </p:nvSpPr>
        <p:spPr bwMode="auto">
          <a:xfrm>
            <a:off x="6164263" y="4552950"/>
            <a:ext cx="27797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i="1"/>
              <a:t>Multiple object literals in an array</a:t>
            </a:r>
          </a:p>
        </p:txBody>
      </p:sp>
      <p:sp>
        <p:nvSpPr>
          <p:cNvPr id="31756" name="TextBox 12"/>
          <p:cNvSpPr txBox="1">
            <a:spLocks noChangeArrowheads="1"/>
          </p:cNvSpPr>
          <p:nvPr/>
        </p:nvSpPr>
        <p:spPr bwMode="auto">
          <a:xfrm>
            <a:off x="6122988" y="3197225"/>
            <a:ext cx="20574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i="1"/>
              <a:t>One object literal</a:t>
            </a:r>
          </a:p>
        </p:txBody>
      </p:sp>
    </p:spTree>
    <p:extLst>
      <p:ext uri="{BB962C8B-B14F-4D97-AF65-F5344CB8AC3E}">
        <p14:creationId xmlns:p14="http://schemas.microsoft.com/office/powerpoint/2010/main" val="4183371344"/>
      </p:ext>
    </p:extLst>
  </p:cSld>
  <p:clrMapOvr>
    <a:masterClrMapping/>
  </p:clrMapOvr>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smtClean="0"/>
              <a:t>Exercise</a:t>
            </a:r>
          </a:p>
        </p:txBody>
      </p:sp>
      <p:sp>
        <p:nvSpPr>
          <p:cNvPr id="32771" name="Content Placeholder 2"/>
          <p:cNvSpPr>
            <a:spLocks noGrp="1"/>
          </p:cNvSpPr>
          <p:nvPr>
            <p:ph idx="1"/>
          </p:nvPr>
        </p:nvSpPr>
        <p:spPr/>
        <p:txBody>
          <a:bodyPr/>
          <a:lstStyle/>
          <a:p>
            <a:endParaRPr lang="en-GB" altLang="en-US" smtClean="0"/>
          </a:p>
        </p:txBody>
      </p:sp>
      <p:sp>
        <p:nvSpPr>
          <p:cNvPr id="3277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32773" name="TextBox 4"/>
          <p:cNvSpPr txBox="1">
            <a:spLocks noChangeArrowheads="1"/>
          </p:cNvSpPr>
          <p:nvPr/>
        </p:nvSpPr>
        <p:spPr bwMode="auto">
          <a:xfrm>
            <a:off x="1047750" y="1838325"/>
            <a:ext cx="7016750" cy="4248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solidFill>
                  <a:schemeClr val="bg1"/>
                </a:solidFill>
              </a:rPr>
              <a:t>&lt;!DOCTYPE html&gt;</a:t>
            </a:r>
          </a:p>
          <a:p>
            <a:pPr>
              <a:spcBef>
                <a:spcPct val="0"/>
              </a:spcBef>
              <a:buClrTx/>
              <a:buSzTx/>
              <a:buFontTx/>
              <a:buNone/>
            </a:pPr>
            <a:r>
              <a:rPr kumimoji="0" lang="en-GB" altLang="en-US" sz="1800" b="0">
                <a:solidFill>
                  <a:schemeClr val="bg1"/>
                </a:solidFill>
              </a:rPr>
              <a:t>&lt;html&gt;</a:t>
            </a:r>
          </a:p>
          <a:p>
            <a:pPr>
              <a:spcBef>
                <a:spcPct val="0"/>
              </a:spcBef>
              <a:buClrTx/>
              <a:buSzTx/>
              <a:buFontTx/>
              <a:buNone/>
            </a:pPr>
            <a:r>
              <a:rPr kumimoji="0" lang="en-GB" altLang="en-US" sz="1800" b="0">
                <a:solidFill>
                  <a:schemeClr val="bg1"/>
                </a:solidFill>
              </a:rPr>
              <a:t>&lt;head&gt;</a:t>
            </a:r>
          </a:p>
          <a:p>
            <a:pPr>
              <a:spcBef>
                <a:spcPct val="0"/>
              </a:spcBef>
              <a:buClrTx/>
              <a:buSzTx/>
              <a:buFontTx/>
              <a:buNone/>
            </a:pPr>
            <a:r>
              <a:rPr kumimoji="0" lang="en-GB" altLang="en-US" sz="1800" b="0">
                <a:solidFill>
                  <a:schemeClr val="bg1"/>
                </a:solidFill>
              </a:rPr>
              <a:t>    &lt;meta charset="utf-8" /&gt;</a:t>
            </a:r>
          </a:p>
          <a:p>
            <a:pPr>
              <a:spcBef>
                <a:spcPct val="0"/>
              </a:spcBef>
              <a:buClrTx/>
              <a:buSzTx/>
              <a:buFontTx/>
              <a:buNone/>
            </a:pPr>
            <a:r>
              <a:rPr kumimoji="0" lang="en-GB" altLang="en-US" sz="1800" b="0">
                <a:solidFill>
                  <a:schemeClr val="bg1"/>
                </a:solidFill>
              </a:rPr>
              <a:t>    &lt;title&gt;jQuery Demo&lt;/title&gt;</a:t>
            </a:r>
          </a:p>
          <a:p>
            <a:pPr>
              <a:spcBef>
                <a:spcPct val="0"/>
              </a:spcBef>
              <a:buClrTx/>
              <a:buSzTx/>
              <a:buFontTx/>
              <a:buNone/>
            </a:pPr>
            <a:r>
              <a:rPr kumimoji="0" lang="en-GB" altLang="en-US" sz="1800" b="0">
                <a:solidFill>
                  <a:schemeClr val="bg1"/>
                </a:solidFill>
              </a:rPr>
              <a:t>/head&gt;</a:t>
            </a:r>
          </a:p>
          <a:p>
            <a:pPr>
              <a:spcBef>
                <a:spcPct val="0"/>
              </a:spcBef>
              <a:buClrTx/>
              <a:buSzTx/>
              <a:buFontTx/>
              <a:buNone/>
            </a:pPr>
            <a:r>
              <a:rPr kumimoji="0" lang="en-GB" altLang="en-US" sz="1800" b="0">
                <a:solidFill>
                  <a:schemeClr val="bg1"/>
                </a:solidFill>
              </a:rPr>
              <a:t>&lt;body&gt;</a:t>
            </a:r>
          </a:p>
          <a:p>
            <a:pPr>
              <a:spcBef>
                <a:spcPct val="0"/>
              </a:spcBef>
              <a:buClrTx/>
              <a:buSzTx/>
              <a:buFontTx/>
              <a:buNone/>
            </a:pPr>
            <a:r>
              <a:rPr kumimoji="0" lang="en-GB" altLang="en-US" sz="1800" b="0">
                <a:solidFill>
                  <a:schemeClr val="bg1"/>
                </a:solidFill>
              </a:rPr>
              <a:t>    &lt;form id="form1"&gt;</a:t>
            </a:r>
          </a:p>
          <a:p>
            <a:pPr>
              <a:spcBef>
                <a:spcPct val="0"/>
              </a:spcBef>
              <a:buClrTx/>
              <a:buSzTx/>
              <a:buFontTx/>
              <a:buNone/>
            </a:pPr>
            <a:r>
              <a:rPr kumimoji="0" lang="en-GB" altLang="en-US" sz="1800" b="0">
                <a:solidFill>
                  <a:schemeClr val="bg1"/>
                </a:solidFill>
              </a:rPr>
              <a:t>          &lt;input id="</a:t>
            </a:r>
            <a:r>
              <a:rPr kumimoji="0" lang="en-GB" altLang="en-US" sz="1800" b="0">
                <a:solidFill>
                  <a:srgbClr val="FF0000"/>
                </a:solidFill>
              </a:rPr>
              <a:t>ajaxtest-button</a:t>
            </a:r>
            <a:r>
              <a:rPr kumimoji="0" lang="en-GB" altLang="en-US" sz="1800" b="0">
                <a:solidFill>
                  <a:schemeClr val="bg1"/>
                </a:solidFill>
              </a:rPr>
              <a:t>" type="button" value="Click Me" /&gt;</a:t>
            </a:r>
          </a:p>
          <a:p>
            <a:pPr>
              <a:spcBef>
                <a:spcPct val="0"/>
              </a:spcBef>
              <a:buClrTx/>
              <a:buSzTx/>
              <a:buFontTx/>
              <a:buNone/>
            </a:pPr>
            <a:r>
              <a:rPr kumimoji="0" lang="en-GB" altLang="en-US" sz="1800" b="0">
                <a:solidFill>
                  <a:schemeClr val="bg1"/>
                </a:solidFill>
              </a:rPr>
              <a:t>          &lt;div id="</a:t>
            </a:r>
            <a:r>
              <a:rPr kumimoji="0" lang="en-GB" altLang="en-US" sz="1800" b="0">
                <a:solidFill>
                  <a:srgbClr val="FF0000"/>
                </a:solidFill>
              </a:rPr>
              <a:t>loadtext</a:t>
            </a:r>
            <a:r>
              <a:rPr kumimoji="0" lang="en-GB" altLang="en-US" sz="1800" b="0">
                <a:solidFill>
                  <a:schemeClr val="bg1"/>
                </a:solidFill>
              </a:rPr>
              <a:t>"&gt;Waiting...&lt;/div&gt;</a:t>
            </a:r>
          </a:p>
          <a:p>
            <a:pPr>
              <a:spcBef>
                <a:spcPct val="0"/>
              </a:spcBef>
              <a:buClrTx/>
              <a:buSzTx/>
              <a:buFontTx/>
              <a:buNone/>
            </a:pPr>
            <a:r>
              <a:rPr kumimoji="0" lang="en-GB" altLang="en-US" sz="1800" b="0">
                <a:solidFill>
                  <a:schemeClr val="bg1"/>
                </a:solidFill>
              </a:rPr>
              <a:t>    &lt;/form&gt;	</a:t>
            </a:r>
          </a:p>
          <a:p>
            <a:pPr>
              <a:spcBef>
                <a:spcPct val="0"/>
              </a:spcBef>
              <a:buClrTx/>
              <a:buSzTx/>
              <a:buFontTx/>
              <a:buNone/>
            </a:pPr>
            <a:r>
              <a:rPr kumimoji="0" lang="en-GB" altLang="en-US" sz="1800" b="0">
                <a:solidFill>
                  <a:srgbClr val="FF0000"/>
                </a:solidFill>
              </a:rPr>
              <a:t>    &lt;script src="Scripts/jquery-3.3.1.min.js"&gt;&lt;/script&gt;</a:t>
            </a:r>
          </a:p>
          <a:p>
            <a:pPr>
              <a:spcBef>
                <a:spcPct val="0"/>
              </a:spcBef>
              <a:buClrTx/>
              <a:buSzTx/>
              <a:buFontTx/>
              <a:buNone/>
            </a:pPr>
            <a:r>
              <a:rPr kumimoji="0" lang="en-GB" altLang="en-US" sz="1800" b="0">
                <a:solidFill>
                  <a:srgbClr val="FF0000"/>
                </a:solidFill>
              </a:rPr>
              <a:t>    &lt;script src="</a:t>
            </a:r>
            <a:r>
              <a:rPr kumimoji="0" lang="en-GB" altLang="en-US" sz="1800" b="0">
                <a:solidFill>
                  <a:srgbClr val="FFC000"/>
                </a:solidFill>
              </a:rPr>
              <a:t>ajaxtest.js</a:t>
            </a:r>
            <a:r>
              <a:rPr kumimoji="0" lang="en-GB" altLang="en-US" sz="1800" b="0">
                <a:solidFill>
                  <a:srgbClr val="FF0000"/>
                </a:solidFill>
              </a:rPr>
              <a:t>"&gt;&lt;/script&gt;</a:t>
            </a:r>
          </a:p>
          <a:p>
            <a:pPr>
              <a:spcBef>
                <a:spcPct val="0"/>
              </a:spcBef>
              <a:buClrTx/>
              <a:buSzTx/>
              <a:buFontTx/>
              <a:buNone/>
            </a:pPr>
            <a:r>
              <a:rPr kumimoji="0" lang="en-GB" altLang="en-US" sz="1800" b="0">
                <a:solidFill>
                  <a:schemeClr val="bg1"/>
                </a:solidFill>
              </a:rPr>
              <a:t>&lt;/body&gt;</a:t>
            </a:r>
          </a:p>
          <a:p>
            <a:pPr>
              <a:spcBef>
                <a:spcPct val="0"/>
              </a:spcBef>
              <a:buClrTx/>
              <a:buSzTx/>
              <a:buFontTx/>
              <a:buNone/>
            </a:pPr>
            <a:r>
              <a:rPr kumimoji="0" lang="en-GB" altLang="en-US" sz="1800" b="0">
                <a:solidFill>
                  <a:schemeClr val="bg1"/>
                </a:solidFill>
              </a:rPr>
              <a:t>&lt;/html&gt;</a:t>
            </a:r>
          </a:p>
        </p:txBody>
      </p:sp>
      <p:sp>
        <p:nvSpPr>
          <p:cNvPr id="32774" name="TextBox 5"/>
          <p:cNvSpPr txBox="1">
            <a:spLocks noChangeArrowheads="1"/>
          </p:cNvSpPr>
          <p:nvPr/>
        </p:nvSpPr>
        <p:spPr bwMode="auto">
          <a:xfrm>
            <a:off x="1123950" y="1470025"/>
            <a:ext cx="15954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ajaxtest.html</a:t>
            </a:r>
          </a:p>
        </p:txBody>
      </p:sp>
    </p:spTree>
    <p:extLst>
      <p:ext uri="{BB962C8B-B14F-4D97-AF65-F5344CB8AC3E}">
        <p14:creationId xmlns:p14="http://schemas.microsoft.com/office/powerpoint/2010/main" val="475776612"/>
      </p:ext>
    </p:extLst>
  </p:cSld>
  <p:clrMapOvr>
    <a:masterClrMapping/>
  </p:clrMapOvr>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smtClean="0"/>
              <a:t>Exercise</a:t>
            </a:r>
          </a:p>
        </p:txBody>
      </p:sp>
      <p:sp>
        <p:nvSpPr>
          <p:cNvPr id="33795" name="Content Placeholder 2"/>
          <p:cNvSpPr>
            <a:spLocks noGrp="1"/>
          </p:cNvSpPr>
          <p:nvPr>
            <p:ph idx="1"/>
          </p:nvPr>
        </p:nvSpPr>
        <p:spPr/>
        <p:txBody>
          <a:bodyPr/>
          <a:lstStyle/>
          <a:p>
            <a:endParaRPr lang="en-GB" altLang="en-US" smtClean="0"/>
          </a:p>
        </p:txBody>
      </p:sp>
      <p:sp>
        <p:nvSpPr>
          <p:cNvPr id="3379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33797" name="TextBox 4"/>
          <p:cNvSpPr txBox="1">
            <a:spLocks noChangeArrowheads="1"/>
          </p:cNvSpPr>
          <p:nvPr/>
        </p:nvSpPr>
        <p:spPr bwMode="auto">
          <a:xfrm>
            <a:off x="477838" y="752475"/>
            <a:ext cx="8529637" cy="59086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solidFill>
                  <a:schemeClr val="bg1"/>
                </a:solidFill>
              </a:rPr>
              <a:t>$(function ()</a:t>
            </a:r>
          </a:p>
          <a:p>
            <a:pPr>
              <a:spcBef>
                <a:spcPct val="0"/>
              </a:spcBef>
              <a:buClrTx/>
              <a:buSzTx/>
              <a:buFontTx/>
              <a:buNone/>
            </a:pPr>
            <a:r>
              <a:rPr kumimoji="0" lang="en-GB" altLang="en-US" sz="1800" b="0">
                <a:solidFill>
                  <a:schemeClr val="bg1"/>
                </a:solidFill>
              </a:rPr>
              <a:t>{</a:t>
            </a:r>
          </a:p>
          <a:p>
            <a:pPr>
              <a:spcBef>
                <a:spcPct val="0"/>
              </a:spcBef>
              <a:buClrTx/>
              <a:buSzTx/>
              <a:buFontTx/>
              <a:buNone/>
            </a:pPr>
            <a:r>
              <a:rPr kumimoji="0" lang="en-GB" altLang="en-US" sz="1800" b="0">
                <a:solidFill>
                  <a:schemeClr val="bg1"/>
                </a:solidFill>
              </a:rPr>
              <a:t>	$.ajaxSetup({cache:false});</a:t>
            </a:r>
          </a:p>
          <a:p>
            <a:pPr>
              <a:spcBef>
                <a:spcPct val="0"/>
              </a:spcBef>
              <a:buClrTx/>
              <a:buSzTx/>
              <a:buFontTx/>
              <a:buNone/>
            </a:pPr>
            <a:r>
              <a:rPr kumimoji="0" lang="en-GB" altLang="en-US" sz="1800" b="0">
                <a:solidFill>
                  <a:schemeClr val="bg1"/>
                </a:solidFill>
              </a:rPr>
              <a:t>	</a:t>
            </a:r>
          </a:p>
          <a:p>
            <a:pPr>
              <a:spcBef>
                <a:spcPct val="0"/>
              </a:spcBef>
              <a:buClrTx/>
              <a:buSzTx/>
              <a:buFontTx/>
              <a:buNone/>
            </a:pPr>
            <a:r>
              <a:rPr kumimoji="0" lang="en-GB" altLang="en-US" sz="1800" b="0">
                <a:solidFill>
                  <a:schemeClr val="bg1"/>
                </a:solidFill>
              </a:rPr>
              <a:t>	$("#</a:t>
            </a:r>
            <a:r>
              <a:rPr kumimoji="0" lang="en-GB" altLang="en-US" sz="1800" b="0">
                <a:solidFill>
                  <a:srgbClr val="FF0000"/>
                </a:solidFill>
              </a:rPr>
              <a:t>ajaxtest-button</a:t>
            </a:r>
            <a:r>
              <a:rPr kumimoji="0" lang="en-GB" altLang="en-US" sz="1800" b="0">
                <a:solidFill>
                  <a:schemeClr val="bg1"/>
                </a:solidFill>
              </a:rPr>
              <a:t>").click(function(e)</a:t>
            </a:r>
          </a:p>
          <a:p>
            <a:pPr>
              <a:spcBef>
                <a:spcPct val="0"/>
              </a:spcBef>
              <a:buClrTx/>
              <a:buSzTx/>
              <a:buFontTx/>
              <a:buNone/>
            </a:pPr>
            <a:r>
              <a:rPr kumimoji="0" lang="en-GB" altLang="en-US" sz="1800" b="0">
                <a:solidFill>
                  <a:schemeClr val="bg1"/>
                </a:solidFill>
              </a:rPr>
              <a:t>	{</a:t>
            </a:r>
          </a:p>
          <a:p>
            <a:pPr>
              <a:spcBef>
                <a:spcPct val="0"/>
              </a:spcBef>
              <a:buClrTx/>
              <a:buSzTx/>
              <a:buFontTx/>
              <a:buNone/>
            </a:pPr>
            <a:r>
              <a:rPr kumimoji="0" lang="en-GB" altLang="en-US" sz="1800" b="0">
                <a:solidFill>
                  <a:schemeClr val="bg1"/>
                </a:solidFill>
              </a:rPr>
              <a:t>		$.ajax({</a:t>
            </a:r>
          </a:p>
          <a:p>
            <a:pPr>
              <a:spcBef>
                <a:spcPct val="0"/>
              </a:spcBef>
              <a:buClrTx/>
              <a:buSzTx/>
              <a:buFontTx/>
              <a:buNone/>
            </a:pPr>
            <a:r>
              <a:rPr kumimoji="0" lang="en-GB" altLang="en-US" sz="1800" b="0">
                <a:solidFill>
                  <a:schemeClr val="bg1"/>
                </a:solidFill>
              </a:rPr>
              <a:t>			cache: false,</a:t>
            </a:r>
          </a:p>
          <a:p>
            <a:pPr>
              <a:spcBef>
                <a:spcPct val="0"/>
              </a:spcBef>
              <a:buClrTx/>
              <a:buSzTx/>
              <a:buFontTx/>
              <a:buNone/>
            </a:pPr>
            <a:r>
              <a:rPr kumimoji="0" lang="en-GB" altLang="en-US" sz="1800" b="0">
                <a:solidFill>
                  <a:schemeClr val="bg1"/>
                </a:solidFill>
              </a:rPr>
              <a:t>			type: "GET",</a:t>
            </a:r>
          </a:p>
          <a:p>
            <a:pPr>
              <a:spcBef>
                <a:spcPct val="0"/>
              </a:spcBef>
              <a:buClrTx/>
              <a:buSzTx/>
              <a:buFontTx/>
              <a:buNone/>
            </a:pPr>
            <a:r>
              <a:rPr kumimoji="0" lang="en-GB" altLang="en-US" sz="1800" b="0">
                <a:solidFill>
                  <a:schemeClr val="bg1"/>
                </a:solidFill>
              </a:rPr>
              <a:t>			url: "https://jsonplaceholder.typicode.com/posts",</a:t>
            </a:r>
          </a:p>
          <a:p>
            <a:pPr>
              <a:spcBef>
                <a:spcPct val="0"/>
              </a:spcBef>
              <a:buClrTx/>
              <a:buSzTx/>
              <a:buFontTx/>
              <a:buNone/>
            </a:pPr>
            <a:r>
              <a:rPr kumimoji="0" lang="en-GB" altLang="en-US" sz="1800" b="0">
                <a:solidFill>
                  <a:schemeClr val="bg1"/>
                </a:solidFill>
              </a:rPr>
              <a:t>			data: '{}',</a:t>
            </a:r>
          </a:p>
          <a:p>
            <a:pPr>
              <a:spcBef>
                <a:spcPct val="0"/>
              </a:spcBef>
              <a:buClrTx/>
              <a:buSzTx/>
              <a:buFontTx/>
              <a:buNone/>
            </a:pPr>
            <a:r>
              <a:rPr kumimoji="0" lang="en-GB" altLang="en-US" sz="1800" b="0">
                <a:solidFill>
                  <a:schemeClr val="bg1"/>
                </a:solidFill>
              </a:rPr>
              <a:t>			contentType: "</a:t>
            </a:r>
            <a:r>
              <a:rPr kumimoji="0" lang="en-GB" altLang="en-US" sz="1800" b="0">
                <a:solidFill>
                  <a:srgbClr val="00B050"/>
                </a:solidFill>
              </a:rPr>
              <a:t>application/json</a:t>
            </a:r>
            <a:r>
              <a:rPr kumimoji="0" lang="en-GB" altLang="en-US" sz="1800" b="0">
                <a:solidFill>
                  <a:schemeClr val="bg1"/>
                </a:solidFill>
              </a:rPr>
              <a:t>; charset=utf-8", </a:t>
            </a:r>
          </a:p>
          <a:p>
            <a:pPr>
              <a:spcBef>
                <a:spcPct val="0"/>
              </a:spcBef>
              <a:buClrTx/>
              <a:buSzTx/>
              <a:buFontTx/>
              <a:buNone/>
            </a:pPr>
            <a:r>
              <a:rPr kumimoji="0" lang="en-GB" altLang="en-US" sz="1800" b="0">
                <a:solidFill>
                  <a:schemeClr val="bg1"/>
                </a:solidFill>
              </a:rPr>
              <a:t>			dataType: "</a:t>
            </a:r>
            <a:r>
              <a:rPr kumimoji="0" lang="en-GB" altLang="en-US" sz="1800" b="0">
                <a:solidFill>
                  <a:srgbClr val="00B050"/>
                </a:solidFill>
              </a:rPr>
              <a:t>json</a:t>
            </a:r>
            <a:r>
              <a:rPr kumimoji="0" lang="en-GB" altLang="en-US" sz="1800" b="0">
                <a:solidFill>
                  <a:schemeClr val="bg1"/>
                </a:solidFill>
              </a:rPr>
              <a:t>",</a:t>
            </a:r>
          </a:p>
          <a:p>
            <a:pPr>
              <a:spcBef>
                <a:spcPct val="0"/>
              </a:spcBef>
              <a:buClrTx/>
              <a:buSzTx/>
              <a:buFontTx/>
              <a:buNone/>
            </a:pPr>
            <a:r>
              <a:rPr kumimoji="0" lang="en-GB" altLang="en-US" sz="1800" b="0">
                <a:solidFill>
                  <a:schemeClr val="bg1"/>
                </a:solidFill>
              </a:rPr>
              <a:t>			success: </a:t>
            </a:r>
            <a:r>
              <a:rPr kumimoji="0" lang="en-GB" altLang="en-US" sz="1800" b="0">
                <a:solidFill>
                  <a:srgbClr val="FFFF00"/>
                </a:solidFill>
              </a:rPr>
              <a:t>GotJsonPosts</a:t>
            </a:r>
            <a:r>
              <a:rPr kumimoji="0" lang="en-GB" altLang="en-US" sz="1800" b="0">
                <a:solidFill>
                  <a:schemeClr val="bg1"/>
                </a:solidFill>
              </a:rPr>
              <a:t>,</a:t>
            </a:r>
          </a:p>
          <a:p>
            <a:pPr>
              <a:spcBef>
                <a:spcPct val="0"/>
              </a:spcBef>
              <a:buClrTx/>
              <a:buSzTx/>
              <a:buFontTx/>
              <a:buNone/>
            </a:pPr>
            <a:r>
              <a:rPr kumimoji="0" lang="en-GB" altLang="en-US" sz="1800" b="0">
                <a:solidFill>
                  <a:schemeClr val="bg1"/>
                </a:solidFill>
              </a:rPr>
              <a:t>			error: (req, status, error) =&gt; window.alert("AJAX error")</a:t>
            </a:r>
          </a:p>
          <a:p>
            <a:pPr>
              <a:spcBef>
                <a:spcPct val="0"/>
              </a:spcBef>
              <a:buClrTx/>
              <a:buSzTx/>
              <a:buFontTx/>
              <a:buNone/>
            </a:pPr>
            <a:r>
              <a:rPr kumimoji="0" lang="en-GB" altLang="en-US" sz="1800" b="0">
                <a:solidFill>
                  <a:schemeClr val="bg1"/>
                </a:solidFill>
              </a:rPr>
              <a:t>		});</a:t>
            </a:r>
          </a:p>
          <a:p>
            <a:pPr>
              <a:spcBef>
                <a:spcPct val="0"/>
              </a:spcBef>
              <a:buClrTx/>
              <a:buSzTx/>
              <a:buFontTx/>
              <a:buNone/>
            </a:pPr>
            <a:endParaRPr kumimoji="0" lang="en-GB" altLang="en-US" sz="1800" b="0">
              <a:solidFill>
                <a:schemeClr val="bg1"/>
              </a:solidFill>
            </a:endParaRPr>
          </a:p>
          <a:p>
            <a:pPr>
              <a:spcBef>
                <a:spcPct val="0"/>
              </a:spcBef>
              <a:buClrTx/>
              <a:buSzTx/>
              <a:buFontTx/>
              <a:buNone/>
            </a:pPr>
            <a:r>
              <a:rPr kumimoji="0" lang="en-GB" altLang="en-US" sz="1800" b="0">
                <a:solidFill>
                  <a:schemeClr val="bg1"/>
                </a:solidFill>
              </a:rPr>
              <a:t>		e.preventDefault();</a:t>
            </a:r>
          </a:p>
          <a:p>
            <a:pPr>
              <a:spcBef>
                <a:spcPct val="0"/>
              </a:spcBef>
              <a:buClrTx/>
              <a:buSzTx/>
              <a:buFontTx/>
              <a:buNone/>
            </a:pPr>
            <a:r>
              <a:rPr kumimoji="0" lang="en-GB" altLang="en-US" sz="1800" b="0">
                <a:solidFill>
                  <a:schemeClr val="bg1"/>
                </a:solidFill>
              </a:rPr>
              <a:t>		return false;</a:t>
            </a:r>
          </a:p>
          <a:p>
            <a:pPr>
              <a:spcBef>
                <a:spcPct val="0"/>
              </a:spcBef>
              <a:buClrTx/>
              <a:buSzTx/>
              <a:buFontTx/>
              <a:buNone/>
            </a:pPr>
            <a:r>
              <a:rPr kumimoji="0" lang="en-GB" altLang="en-US" sz="1800" b="0">
                <a:solidFill>
                  <a:schemeClr val="bg1"/>
                </a:solidFill>
              </a:rPr>
              <a:t>	});</a:t>
            </a:r>
          </a:p>
          <a:p>
            <a:pPr>
              <a:spcBef>
                <a:spcPct val="0"/>
              </a:spcBef>
              <a:buClrTx/>
              <a:buSzTx/>
              <a:buFontTx/>
              <a:buNone/>
            </a:pPr>
            <a:r>
              <a:rPr kumimoji="0" lang="en-GB" altLang="en-US" sz="1800" b="0">
                <a:solidFill>
                  <a:schemeClr val="bg1"/>
                </a:solidFill>
              </a:rPr>
              <a:t>});</a:t>
            </a:r>
          </a:p>
        </p:txBody>
      </p:sp>
      <p:sp>
        <p:nvSpPr>
          <p:cNvPr id="33798" name="TextBox 5"/>
          <p:cNvSpPr txBox="1">
            <a:spLocks noChangeArrowheads="1"/>
          </p:cNvSpPr>
          <p:nvPr/>
        </p:nvSpPr>
        <p:spPr bwMode="auto">
          <a:xfrm>
            <a:off x="554038" y="382588"/>
            <a:ext cx="13001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ajaxtest.js</a:t>
            </a:r>
          </a:p>
        </p:txBody>
      </p:sp>
      <p:sp>
        <p:nvSpPr>
          <p:cNvPr id="33799" name="TextBox 6"/>
          <p:cNvSpPr txBox="1">
            <a:spLocks noChangeArrowheads="1"/>
          </p:cNvSpPr>
          <p:nvPr/>
        </p:nvSpPr>
        <p:spPr bwMode="auto">
          <a:xfrm>
            <a:off x="5786438" y="5438775"/>
            <a:ext cx="2290762"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solidFill>
                  <a:srgbClr val="FFFF00"/>
                </a:solidFill>
              </a:rPr>
              <a:t>See next slide for the GotJsonPosts() function</a:t>
            </a:r>
          </a:p>
        </p:txBody>
      </p:sp>
      <p:sp>
        <p:nvSpPr>
          <p:cNvPr id="33800" name="Rectangle 10"/>
          <p:cNvSpPr>
            <a:spLocks noChangeArrowheads="1"/>
          </p:cNvSpPr>
          <p:nvPr/>
        </p:nvSpPr>
        <p:spPr bwMode="auto">
          <a:xfrm>
            <a:off x="5948363" y="962025"/>
            <a:ext cx="2540000" cy="1204913"/>
          </a:xfrm>
          <a:prstGeom prst="rect">
            <a:avLst/>
          </a:prstGeom>
          <a:solidFill>
            <a:schemeClr val="bg1"/>
          </a:solidFill>
          <a:ln w="9525" algn="ctr">
            <a:solidFill>
              <a:schemeClr val="tx1"/>
            </a:solidFill>
            <a:round/>
            <a:headEnd/>
            <a:tailEnd/>
          </a:ln>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0"/>
              <a:t>Read </a:t>
            </a:r>
            <a:r>
              <a:rPr kumimoji="0" lang="en-GB" altLang="en-US" sz="1800" b="0">
                <a:solidFill>
                  <a:srgbClr val="00B050"/>
                </a:solidFill>
              </a:rPr>
              <a:t>JSON</a:t>
            </a:r>
            <a:r>
              <a:rPr kumimoji="0" lang="en-GB" altLang="en-US" sz="1800" b="0"/>
              <a:t> “posts from a web service at https://jsonplaceholder.typicode.com/</a:t>
            </a:r>
          </a:p>
        </p:txBody>
      </p:sp>
      <p:sp>
        <p:nvSpPr>
          <p:cNvPr id="33801" name="TextBox 11"/>
          <p:cNvSpPr txBox="1">
            <a:spLocks noChangeArrowheads="1"/>
          </p:cNvSpPr>
          <p:nvPr/>
        </p:nvSpPr>
        <p:spPr bwMode="auto">
          <a:xfrm>
            <a:off x="1181100" y="3135313"/>
            <a:ext cx="8286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solidFill>
                  <a:srgbClr val="00B050"/>
                </a:solidFill>
              </a:rPr>
              <a:t>Type sent</a:t>
            </a:r>
          </a:p>
        </p:txBody>
      </p:sp>
      <p:sp>
        <p:nvSpPr>
          <p:cNvPr id="33802" name="TextBox 12"/>
          <p:cNvSpPr txBox="1">
            <a:spLocks noChangeArrowheads="1"/>
          </p:cNvSpPr>
          <p:nvPr/>
        </p:nvSpPr>
        <p:spPr bwMode="auto">
          <a:xfrm>
            <a:off x="977900" y="4084638"/>
            <a:ext cx="12350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solidFill>
                  <a:srgbClr val="00B050"/>
                </a:solidFill>
              </a:rPr>
              <a:t>Type received</a:t>
            </a:r>
          </a:p>
        </p:txBody>
      </p:sp>
      <p:cxnSp>
        <p:nvCxnSpPr>
          <p:cNvPr id="15" name="Straight Arrow Connector 14"/>
          <p:cNvCxnSpPr/>
          <p:nvPr/>
        </p:nvCxnSpPr>
        <p:spPr bwMode="auto">
          <a:xfrm>
            <a:off x="2212975" y="3475038"/>
            <a:ext cx="1003300" cy="412750"/>
          </a:xfrm>
          <a:prstGeom prst="straightConnector1">
            <a:avLst/>
          </a:prstGeom>
          <a:solidFill>
            <a:schemeClr val="accent1"/>
          </a:solidFill>
          <a:ln w="38100" cap="flat" cmpd="sng" algn="ctr">
            <a:solidFill>
              <a:schemeClr val="tx2">
                <a:lumMod val="60000"/>
                <a:lumOff val="40000"/>
              </a:schemeClr>
            </a:solidFill>
            <a:prstDash val="solid"/>
            <a:round/>
            <a:headEnd type="none" w="med" len="med"/>
            <a:tailEnd type="triangle"/>
          </a:ln>
          <a:effectLst/>
        </p:spPr>
      </p:cxnSp>
      <p:cxnSp>
        <p:nvCxnSpPr>
          <p:cNvPr id="17" name="Straight Arrow Connector 16"/>
          <p:cNvCxnSpPr/>
          <p:nvPr/>
        </p:nvCxnSpPr>
        <p:spPr bwMode="auto">
          <a:xfrm flipV="1">
            <a:off x="2270125" y="4286250"/>
            <a:ext cx="946150" cy="336550"/>
          </a:xfrm>
          <a:prstGeom prst="straightConnector1">
            <a:avLst/>
          </a:prstGeom>
          <a:solidFill>
            <a:schemeClr val="accent1"/>
          </a:solidFill>
          <a:ln w="38100" cap="flat" cmpd="sng" algn="ctr">
            <a:solidFill>
              <a:schemeClr val="tx2">
                <a:lumMod val="60000"/>
                <a:lumOff val="40000"/>
              </a:schemeClr>
            </a:solidFill>
            <a:prstDash val="solid"/>
            <a:round/>
            <a:headEnd type="none" w="med" len="med"/>
            <a:tailEnd type="triangle"/>
          </a:ln>
          <a:effectLst/>
        </p:spPr>
      </p:cxnSp>
    </p:spTree>
    <p:extLst>
      <p:ext uri="{BB962C8B-B14F-4D97-AF65-F5344CB8AC3E}">
        <p14:creationId xmlns:p14="http://schemas.microsoft.com/office/powerpoint/2010/main" val="4083635338"/>
      </p:ext>
    </p:extLst>
  </p:cSld>
  <p:clrMapOvr>
    <a:masterClrMapping/>
  </p:clrMapOvr>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altLang="en-US" smtClean="0"/>
              <a:t>Exercise</a:t>
            </a:r>
          </a:p>
        </p:txBody>
      </p:sp>
      <p:sp>
        <p:nvSpPr>
          <p:cNvPr id="34819" name="Content Placeholder 2"/>
          <p:cNvSpPr>
            <a:spLocks noGrp="1"/>
          </p:cNvSpPr>
          <p:nvPr>
            <p:ph idx="1"/>
          </p:nvPr>
        </p:nvSpPr>
        <p:spPr>
          <a:xfrm>
            <a:off x="193675" y="914400"/>
            <a:ext cx="3979863" cy="4924425"/>
          </a:xfrm>
        </p:spPr>
        <p:txBody>
          <a:bodyPr/>
          <a:lstStyle/>
          <a:p>
            <a:r>
              <a:rPr lang="en-GB" altLang="en-US" smtClean="0"/>
              <a:t>Extract values from the JSON array containing the posted messages, returned by the web service</a:t>
            </a:r>
          </a:p>
        </p:txBody>
      </p:sp>
      <p:sp>
        <p:nvSpPr>
          <p:cNvPr id="3482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WEBDB</a:t>
            </a:r>
          </a:p>
        </p:txBody>
      </p:sp>
      <p:sp>
        <p:nvSpPr>
          <p:cNvPr id="5" name="TextBox 4"/>
          <p:cNvSpPr txBox="1"/>
          <p:nvPr/>
        </p:nvSpPr>
        <p:spPr>
          <a:xfrm>
            <a:off x="4257675" y="1031875"/>
            <a:ext cx="4762500" cy="4800600"/>
          </a:xfrm>
          <a:prstGeom prst="rect">
            <a:avLst/>
          </a:prstGeom>
          <a:solidFill>
            <a:srgbClr val="000000"/>
          </a:solidFill>
        </p:spPr>
        <p:txBody>
          <a:bodyPr wrap="none">
            <a:spAutoFit/>
          </a:bodyPr>
          <a:lstStyle/>
          <a:p>
            <a:pPr>
              <a:defRPr/>
            </a:pPr>
            <a:r>
              <a:rPr lang="en-GB" b="0" dirty="0">
                <a:solidFill>
                  <a:schemeClr val="bg1">
                    <a:lumMod val="65000"/>
                  </a:schemeClr>
                </a:solidFill>
              </a:rPr>
              <a:t>$(function ()</a:t>
            </a:r>
          </a:p>
          <a:p>
            <a:pPr>
              <a:defRPr/>
            </a:pPr>
            <a:r>
              <a:rPr lang="en-GB" b="0" dirty="0">
                <a:solidFill>
                  <a:schemeClr val="bg1">
                    <a:lumMod val="65000"/>
                  </a:schemeClr>
                </a:solidFill>
              </a:rPr>
              <a:t>{</a:t>
            </a:r>
          </a:p>
          <a:p>
            <a:pPr>
              <a:defRPr/>
            </a:pPr>
            <a:r>
              <a:rPr lang="en-GB" b="0" dirty="0">
                <a:solidFill>
                  <a:schemeClr val="bg1">
                    <a:lumMod val="65000"/>
                  </a:schemeClr>
                </a:solidFill>
              </a:rPr>
              <a:t>     …..</a:t>
            </a:r>
          </a:p>
          <a:p>
            <a:pPr>
              <a:defRPr/>
            </a:pPr>
            <a:r>
              <a:rPr lang="en-GB" b="0" dirty="0">
                <a:solidFill>
                  <a:schemeClr val="bg1">
                    <a:lumMod val="65000"/>
                  </a:schemeClr>
                </a:solidFill>
              </a:rPr>
              <a:t>});</a:t>
            </a:r>
          </a:p>
          <a:p>
            <a:pPr>
              <a:defRPr/>
            </a:pPr>
            <a:endParaRPr lang="en-GB" b="0" dirty="0">
              <a:solidFill>
                <a:schemeClr val="bg1"/>
              </a:solidFill>
            </a:endParaRPr>
          </a:p>
          <a:p>
            <a:pPr>
              <a:defRPr/>
            </a:pPr>
            <a:r>
              <a:rPr lang="en-GB" b="0" dirty="0">
                <a:solidFill>
                  <a:schemeClr val="bg1"/>
                </a:solidFill>
              </a:rPr>
              <a:t>function </a:t>
            </a:r>
            <a:r>
              <a:rPr lang="en-GB" b="0" dirty="0" err="1">
                <a:solidFill>
                  <a:schemeClr val="bg1"/>
                </a:solidFill>
              </a:rPr>
              <a:t>GotJsonPosts</a:t>
            </a:r>
            <a:r>
              <a:rPr lang="en-GB" b="0" dirty="0">
                <a:solidFill>
                  <a:schemeClr val="bg1"/>
                </a:solidFill>
              </a:rPr>
              <a:t>( </a:t>
            </a:r>
            <a:r>
              <a:rPr lang="en-GB" b="0" dirty="0" err="1">
                <a:solidFill>
                  <a:schemeClr val="bg1"/>
                </a:solidFill>
              </a:rPr>
              <a:t>json</a:t>
            </a:r>
            <a:r>
              <a:rPr lang="en-GB" b="0" dirty="0">
                <a:solidFill>
                  <a:schemeClr val="bg1"/>
                </a:solidFill>
              </a:rPr>
              <a:t>, status, </a:t>
            </a:r>
            <a:r>
              <a:rPr lang="en-GB" b="0" dirty="0" err="1">
                <a:solidFill>
                  <a:schemeClr val="bg1"/>
                </a:solidFill>
              </a:rPr>
              <a:t>req</a:t>
            </a:r>
            <a:r>
              <a:rPr lang="en-GB" b="0" dirty="0">
                <a:solidFill>
                  <a:schemeClr val="bg1"/>
                </a:solidFill>
              </a:rPr>
              <a:t> )</a:t>
            </a:r>
          </a:p>
          <a:p>
            <a:pPr>
              <a:defRPr/>
            </a:pPr>
            <a:r>
              <a:rPr lang="en-GB" b="0" dirty="0">
                <a:solidFill>
                  <a:schemeClr val="bg1"/>
                </a:solidFill>
              </a:rPr>
              <a:t>{</a:t>
            </a:r>
          </a:p>
          <a:p>
            <a:pPr>
              <a:defRPr/>
            </a:pPr>
            <a:r>
              <a:rPr lang="en-GB" b="0" dirty="0">
                <a:solidFill>
                  <a:schemeClr val="bg1"/>
                </a:solidFill>
              </a:rPr>
              <a:t>     </a:t>
            </a:r>
            <a:r>
              <a:rPr lang="en-GB" b="0" dirty="0" err="1">
                <a:solidFill>
                  <a:schemeClr val="bg1"/>
                </a:solidFill>
              </a:rPr>
              <a:t>var</a:t>
            </a:r>
            <a:r>
              <a:rPr lang="en-GB" b="0" dirty="0">
                <a:solidFill>
                  <a:schemeClr val="bg1"/>
                </a:solidFill>
              </a:rPr>
              <a:t> html = "";</a:t>
            </a:r>
          </a:p>
          <a:p>
            <a:pPr>
              <a:defRPr/>
            </a:pPr>
            <a:r>
              <a:rPr lang="en-GB" b="0" dirty="0">
                <a:solidFill>
                  <a:schemeClr val="bg1"/>
                </a:solidFill>
              </a:rPr>
              <a:t>     console.log(</a:t>
            </a:r>
            <a:r>
              <a:rPr lang="en-GB" b="0" dirty="0" err="1">
                <a:solidFill>
                  <a:schemeClr val="bg1"/>
                </a:solidFill>
              </a:rPr>
              <a:t>json</a:t>
            </a:r>
            <a:r>
              <a:rPr lang="en-GB" b="0" dirty="0">
                <a:solidFill>
                  <a:schemeClr val="bg1"/>
                </a:solidFill>
              </a:rPr>
              <a:t>);</a:t>
            </a:r>
          </a:p>
          <a:p>
            <a:pPr>
              <a:defRPr/>
            </a:pPr>
            <a:r>
              <a:rPr lang="en-GB" b="0" dirty="0">
                <a:solidFill>
                  <a:schemeClr val="bg1"/>
                </a:solidFill>
              </a:rPr>
              <a:t>     for( </a:t>
            </a:r>
            <a:r>
              <a:rPr lang="en-GB" b="0" dirty="0">
                <a:solidFill>
                  <a:srgbClr val="00B050"/>
                </a:solidFill>
              </a:rPr>
              <a:t>p</a:t>
            </a:r>
            <a:r>
              <a:rPr lang="en-GB" b="0" dirty="0">
                <a:solidFill>
                  <a:schemeClr val="bg1"/>
                </a:solidFill>
              </a:rPr>
              <a:t> in </a:t>
            </a:r>
            <a:r>
              <a:rPr lang="en-GB" b="0" dirty="0" err="1">
                <a:solidFill>
                  <a:schemeClr val="bg1"/>
                </a:solidFill>
              </a:rPr>
              <a:t>json</a:t>
            </a:r>
            <a:r>
              <a:rPr lang="en-GB" b="0" dirty="0">
                <a:solidFill>
                  <a:schemeClr val="bg1"/>
                </a:solidFill>
              </a:rPr>
              <a:t> )</a:t>
            </a:r>
          </a:p>
          <a:p>
            <a:pPr>
              <a:defRPr/>
            </a:pPr>
            <a:r>
              <a:rPr lang="en-GB" b="0" dirty="0">
                <a:solidFill>
                  <a:schemeClr val="bg1"/>
                </a:solidFill>
              </a:rPr>
              <a:t>     {</a:t>
            </a:r>
          </a:p>
          <a:p>
            <a:pPr>
              <a:defRPr/>
            </a:pPr>
            <a:r>
              <a:rPr lang="en-GB" b="0" dirty="0">
                <a:solidFill>
                  <a:schemeClr val="bg1"/>
                </a:solidFill>
              </a:rPr>
              <a:t>          html += "Title:"+</a:t>
            </a:r>
            <a:r>
              <a:rPr lang="en-GB" b="0" dirty="0" err="1">
                <a:solidFill>
                  <a:schemeClr val="bg1"/>
                </a:solidFill>
              </a:rPr>
              <a:t>json</a:t>
            </a:r>
            <a:r>
              <a:rPr lang="en-GB" b="0" dirty="0">
                <a:solidFill>
                  <a:schemeClr val="bg1"/>
                </a:solidFill>
              </a:rPr>
              <a:t>[</a:t>
            </a:r>
            <a:r>
              <a:rPr lang="en-GB" b="0" dirty="0">
                <a:solidFill>
                  <a:srgbClr val="00B050"/>
                </a:solidFill>
              </a:rPr>
              <a:t>p</a:t>
            </a:r>
            <a:r>
              <a:rPr lang="en-GB" b="0" dirty="0">
                <a:solidFill>
                  <a:schemeClr val="bg1"/>
                </a:solidFill>
              </a:rPr>
              <a:t>].title + "&lt;</a:t>
            </a:r>
            <a:r>
              <a:rPr lang="en-GB" b="0" dirty="0" err="1">
                <a:solidFill>
                  <a:schemeClr val="bg1"/>
                </a:solidFill>
              </a:rPr>
              <a:t>br</a:t>
            </a:r>
            <a:r>
              <a:rPr lang="en-GB" b="0" dirty="0">
                <a:solidFill>
                  <a:schemeClr val="bg1"/>
                </a:solidFill>
              </a:rPr>
              <a:t>/&gt;"</a:t>
            </a:r>
          </a:p>
          <a:p>
            <a:pPr>
              <a:defRPr/>
            </a:pPr>
            <a:r>
              <a:rPr lang="en-GB" b="0" dirty="0">
                <a:solidFill>
                  <a:schemeClr val="bg1"/>
                </a:solidFill>
              </a:rPr>
              <a:t>                  +  "Body:"+</a:t>
            </a:r>
            <a:r>
              <a:rPr lang="en-GB" b="0" dirty="0" err="1">
                <a:solidFill>
                  <a:schemeClr val="bg1"/>
                </a:solidFill>
              </a:rPr>
              <a:t>json</a:t>
            </a:r>
            <a:r>
              <a:rPr lang="en-GB" b="0" dirty="0">
                <a:solidFill>
                  <a:schemeClr val="bg1"/>
                </a:solidFill>
              </a:rPr>
              <a:t>[</a:t>
            </a:r>
            <a:r>
              <a:rPr lang="en-GB" b="0" dirty="0">
                <a:solidFill>
                  <a:srgbClr val="00B050"/>
                </a:solidFill>
              </a:rPr>
              <a:t>p</a:t>
            </a:r>
            <a:r>
              <a:rPr lang="en-GB" b="0" dirty="0">
                <a:solidFill>
                  <a:schemeClr val="bg1"/>
                </a:solidFill>
              </a:rPr>
              <a:t>].body + "&lt;</a:t>
            </a:r>
            <a:r>
              <a:rPr lang="en-GB" b="0" dirty="0" err="1">
                <a:solidFill>
                  <a:schemeClr val="bg1"/>
                </a:solidFill>
              </a:rPr>
              <a:t>br</a:t>
            </a:r>
            <a:r>
              <a:rPr lang="en-GB" b="0" dirty="0">
                <a:solidFill>
                  <a:schemeClr val="bg1"/>
                </a:solidFill>
              </a:rPr>
              <a:t>/&gt;";</a:t>
            </a:r>
          </a:p>
          <a:p>
            <a:pPr>
              <a:defRPr/>
            </a:pPr>
            <a:r>
              <a:rPr lang="en-GB" b="0" dirty="0">
                <a:solidFill>
                  <a:schemeClr val="bg1"/>
                </a:solidFill>
              </a:rPr>
              <a:t>     }</a:t>
            </a:r>
          </a:p>
          <a:p>
            <a:pPr>
              <a:defRPr/>
            </a:pPr>
            <a:r>
              <a:rPr lang="en-GB" b="0" dirty="0">
                <a:solidFill>
                  <a:schemeClr val="bg1"/>
                </a:solidFill>
              </a:rPr>
              <a:t>	</a:t>
            </a:r>
          </a:p>
          <a:p>
            <a:pPr>
              <a:defRPr/>
            </a:pPr>
            <a:r>
              <a:rPr lang="en-GB" b="0" dirty="0">
                <a:solidFill>
                  <a:schemeClr val="bg1"/>
                </a:solidFill>
              </a:rPr>
              <a:t>     $("#</a:t>
            </a:r>
            <a:r>
              <a:rPr lang="en-GB" b="0" dirty="0" err="1">
                <a:solidFill>
                  <a:srgbClr val="FF0000"/>
                </a:solidFill>
              </a:rPr>
              <a:t>loadtext</a:t>
            </a:r>
            <a:r>
              <a:rPr lang="en-GB" b="0" dirty="0">
                <a:solidFill>
                  <a:schemeClr val="bg1"/>
                </a:solidFill>
              </a:rPr>
              <a:t>").html(html);</a:t>
            </a:r>
          </a:p>
          <a:p>
            <a:pPr>
              <a:defRPr/>
            </a:pPr>
            <a:r>
              <a:rPr lang="en-GB" b="0" dirty="0">
                <a:solidFill>
                  <a:schemeClr val="bg1"/>
                </a:solidFill>
              </a:rPr>
              <a:t>}</a:t>
            </a:r>
          </a:p>
        </p:txBody>
      </p:sp>
      <p:sp>
        <p:nvSpPr>
          <p:cNvPr id="34822" name="TextBox 5"/>
          <p:cNvSpPr txBox="1">
            <a:spLocks noChangeArrowheads="1"/>
          </p:cNvSpPr>
          <p:nvPr/>
        </p:nvSpPr>
        <p:spPr bwMode="auto">
          <a:xfrm>
            <a:off x="4333875" y="661988"/>
            <a:ext cx="13017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ajaxtest.js</a:t>
            </a:r>
          </a:p>
        </p:txBody>
      </p:sp>
      <p:sp>
        <p:nvSpPr>
          <p:cNvPr id="34823" name="TextBox 6"/>
          <p:cNvSpPr txBox="1">
            <a:spLocks noChangeArrowheads="1"/>
          </p:cNvSpPr>
          <p:nvPr/>
        </p:nvSpPr>
        <p:spPr bwMode="auto">
          <a:xfrm>
            <a:off x="1076325" y="2497138"/>
            <a:ext cx="2376488" cy="397033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 </a:t>
            </a:r>
          </a:p>
          <a:p>
            <a:pPr>
              <a:spcBef>
                <a:spcPct val="0"/>
              </a:spcBef>
              <a:buClrTx/>
              <a:buSzTx/>
              <a:buFontTx/>
              <a:buNone/>
            </a:pPr>
            <a:r>
              <a:rPr kumimoji="0" lang="en-GB" altLang="en-US" sz="1800"/>
              <a:t>    { </a:t>
            </a:r>
          </a:p>
          <a:p>
            <a:pPr>
              <a:spcBef>
                <a:spcPct val="0"/>
              </a:spcBef>
              <a:buClrTx/>
              <a:buSzTx/>
              <a:buFontTx/>
              <a:buNone/>
            </a:pPr>
            <a:r>
              <a:rPr kumimoji="0" lang="en-GB" altLang="en-US" sz="1800"/>
              <a:t>      “userId”: 1, </a:t>
            </a:r>
          </a:p>
          <a:p>
            <a:pPr>
              <a:spcBef>
                <a:spcPct val="0"/>
              </a:spcBef>
              <a:buClrTx/>
              <a:buSzTx/>
              <a:buFontTx/>
              <a:buNone/>
            </a:pPr>
            <a:r>
              <a:rPr kumimoji="0" lang="en-GB" altLang="en-US" sz="1800"/>
              <a:t>      “id”: 1, </a:t>
            </a:r>
          </a:p>
          <a:p>
            <a:pPr>
              <a:spcBef>
                <a:spcPct val="0"/>
              </a:spcBef>
              <a:buClrTx/>
              <a:buSzTx/>
              <a:buFontTx/>
              <a:buNone/>
            </a:pPr>
            <a:r>
              <a:rPr kumimoji="0" lang="en-GB" altLang="en-US" sz="1800"/>
              <a:t>      “title”: “aaa”, </a:t>
            </a:r>
          </a:p>
          <a:p>
            <a:pPr>
              <a:spcBef>
                <a:spcPct val="0"/>
              </a:spcBef>
              <a:buClrTx/>
              <a:buSzTx/>
              <a:buFontTx/>
              <a:buNone/>
            </a:pPr>
            <a:r>
              <a:rPr kumimoji="0" lang="en-GB" altLang="en-US" sz="1800"/>
              <a:t>      “body”: ”bbb”</a:t>
            </a:r>
          </a:p>
          <a:p>
            <a:pPr>
              <a:spcBef>
                <a:spcPct val="0"/>
              </a:spcBef>
              <a:buClrTx/>
              <a:buSzTx/>
              <a:buFontTx/>
              <a:buNone/>
            </a:pPr>
            <a:r>
              <a:rPr kumimoji="0" lang="en-GB" altLang="en-US" sz="1800"/>
              <a:t>    },</a:t>
            </a:r>
          </a:p>
          <a:p>
            <a:pPr>
              <a:spcBef>
                <a:spcPct val="0"/>
              </a:spcBef>
              <a:buClrTx/>
              <a:buSzTx/>
              <a:buFontTx/>
              <a:buNone/>
            </a:pPr>
            <a:r>
              <a:rPr kumimoji="0" lang="en-GB" altLang="en-US" sz="1800"/>
              <a:t>    { </a:t>
            </a:r>
          </a:p>
          <a:p>
            <a:pPr>
              <a:spcBef>
                <a:spcPct val="0"/>
              </a:spcBef>
              <a:buClrTx/>
              <a:buSzTx/>
              <a:buFontTx/>
              <a:buNone/>
            </a:pPr>
            <a:r>
              <a:rPr kumimoji="0" lang="en-GB" altLang="en-US" sz="1800"/>
              <a:t>      “userId”: 2, </a:t>
            </a:r>
          </a:p>
          <a:p>
            <a:pPr>
              <a:spcBef>
                <a:spcPct val="0"/>
              </a:spcBef>
              <a:buClrTx/>
              <a:buSzTx/>
              <a:buFontTx/>
              <a:buNone/>
            </a:pPr>
            <a:r>
              <a:rPr kumimoji="0" lang="en-GB" altLang="en-US" sz="1800"/>
              <a:t>      “id”: 2, </a:t>
            </a:r>
          </a:p>
          <a:p>
            <a:pPr>
              <a:spcBef>
                <a:spcPct val="0"/>
              </a:spcBef>
              <a:buClrTx/>
              <a:buSzTx/>
              <a:buFontTx/>
              <a:buNone/>
            </a:pPr>
            <a:r>
              <a:rPr kumimoji="0" lang="en-GB" altLang="en-US" sz="1800"/>
              <a:t>      “title”: “cccc”, </a:t>
            </a:r>
          </a:p>
          <a:p>
            <a:pPr>
              <a:spcBef>
                <a:spcPct val="0"/>
              </a:spcBef>
              <a:buClrTx/>
              <a:buSzTx/>
              <a:buFontTx/>
              <a:buNone/>
            </a:pPr>
            <a:r>
              <a:rPr kumimoji="0" lang="en-GB" altLang="en-US" sz="1800"/>
              <a:t>      “body”: ”eeee”</a:t>
            </a:r>
          </a:p>
          <a:p>
            <a:pPr>
              <a:spcBef>
                <a:spcPct val="0"/>
              </a:spcBef>
              <a:buClrTx/>
              <a:buSzTx/>
              <a:buFontTx/>
              <a:buNone/>
            </a:pPr>
            <a:r>
              <a:rPr kumimoji="0" lang="en-GB" altLang="en-US" sz="1800"/>
              <a:t>    }</a:t>
            </a:r>
          </a:p>
          <a:p>
            <a:pPr>
              <a:spcBef>
                <a:spcPct val="0"/>
              </a:spcBef>
              <a:buClrTx/>
              <a:buSzTx/>
              <a:buFontTx/>
              <a:buNone/>
            </a:pPr>
            <a:r>
              <a:rPr kumimoji="0" lang="en-GB" altLang="en-US" sz="1800"/>
              <a:t>]</a:t>
            </a:r>
          </a:p>
        </p:txBody>
      </p:sp>
      <p:sp>
        <p:nvSpPr>
          <p:cNvPr id="34824" name="TextBox 7"/>
          <p:cNvSpPr txBox="1">
            <a:spLocks noChangeArrowheads="1"/>
          </p:cNvSpPr>
          <p:nvPr/>
        </p:nvSpPr>
        <p:spPr bwMode="auto">
          <a:xfrm rot="-5400000">
            <a:off x="-869156" y="4250531"/>
            <a:ext cx="33528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The returned JSON structure</a:t>
            </a:r>
          </a:p>
        </p:txBody>
      </p:sp>
      <p:sp>
        <p:nvSpPr>
          <p:cNvPr id="34825" name="TextBox 8"/>
          <p:cNvSpPr txBox="1">
            <a:spLocks noChangeArrowheads="1"/>
          </p:cNvSpPr>
          <p:nvPr/>
        </p:nvSpPr>
        <p:spPr bwMode="auto">
          <a:xfrm>
            <a:off x="6061075" y="1130300"/>
            <a:ext cx="2882900" cy="9239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Iterate through the array printing the “title” and “body” of each “post”</a:t>
            </a:r>
          </a:p>
        </p:txBody>
      </p:sp>
      <p:sp>
        <p:nvSpPr>
          <p:cNvPr id="34826" name="TextBox 1"/>
          <p:cNvSpPr txBox="1">
            <a:spLocks noChangeArrowheads="1"/>
          </p:cNvSpPr>
          <p:nvPr/>
        </p:nvSpPr>
        <p:spPr bwMode="auto">
          <a:xfrm>
            <a:off x="4257675" y="5864225"/>
            <a:ext cx="4762500" cy="5238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i="1"/>
              <a:t>Remember I could have used a promise approach but using “named” functions makes things a bit clearer</a:t>
            </a:r>
          </a:p>
        </p:txBody>
      </p:sp>
    </p:spTree>
    <p:extLst>
      <p:ext uri="{BB962C8B-B14F-4D97-AF65-F5344CB8AC3E}">
        <p14:creationId xmlns:p14="http://schemas.microsoft.com/office/powerpoint/2010/main" val="3699079890"/>
      </p:ext>
    </p:extLst>
  </p:cSld>
  <p:clrMapOvr>
    <a:masterClrMapping/>
  </p:clrMapOvr>
  <p:timing>
    <p:tnLst>
      <p:par>
        <p:cTn id="1" dur="indefinite" restart="never" nodeType="tmRoot"/>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149192"/>
            <a:ext cx="8686800" cy="6388133"/>
          </a:xfrm>
        </p:spPr>
        <p:txBody>
          <a:bodyPr/>
          <a:lstStyle/>
          <a:p>
            <a:r>
              <a:rPr lang="en-US" altLang="en-US" sz="4000" dirty="0" err="1" smtClean="0"/>
              <a:t>ExpressJS</a:t>
            </a:r>
            <a:r>
              <a:rPr lang="en-US" altLang="en-US" sz="4000" dirty="0" smtClean="0"/>
              <a:t/>
            </a:r>
            <a:br>
              <a:rPr lang="en-US" altLang="en-US" sz="4000" dirty="0" smtClean="0"/>
            </a:br>
            <a:r>
              <a:rPr lang="en-US" altLang="en-US" sz="4000" dirty="0" smtClean="0"/>
              <a:t>Using the Web Service</a:t>
            </a:r>
          </a:p>
        </p:txBody>
      </p:sp>
      <p:sp>
        <p:nvSpPr>
          <p:cNvPr id="2" name="TextBox 1"/>
          <p:cNvSpPr txBox="1"/>
          <p:nvPr/>
        </p:nvSpPr>
        <p:spPr>
          <a:xfrm>
            <a:off x="576596" y="4665188"/>
            <a:ext cx="7758534" cy="523220"/>
          </a:xfrm>
          <a:prstGeom prst="rect">
            <a:avLst/>
          </a:prstGeom>
          <a:noFill/>
        </p:spPr>
        <p:txBody>
          <a:bodyPr wrap="none" rtlCol="0">
            <a:spAutoFit/>
          </a:bodyPr>
          <a:lstStyle/>
          <a:p>
            <a:r>
              <a:rPr lang="en-GB" sz="2800" dirty="0" smtClean="0">
                <a:solidFill>
                  <a:srgbClr val="FF0000"/>
                </a:solidFill>
              </a:rPr>
              <a:t>SWITCH TO THE </a:t>
            </a:r>
            <a:r>
              <a:rPr lang="en-GB" sz="2800" dirty="0" err="1" smtClean="0">
                <a:solidFill>
                  <a:srgbClr val="FF0000"/>
                </a:solidFill>
              </a:rPr>
              <a:t>nodeweb</a:t>
            </a:r>
            <a:r>
              <a:rPr lang="en-GB" sz="2800" u="sng" dirty="0" err="1" smtClean="0">
                <a:solidFill>
                  <a:srgbClr val="FF0000"/>
                </a:solidFill>
              </a:rPr>
              <a:t>server</a:t>
            </a:r>
            <a:r>
              <a:rPr lang="en-GB" sz="2800" dirty="0" smtClean="0">
                <a:solidFill>
                  <a:srgbClr val="FF0000"/>
                </a:solidFill>
              </a:rPr>
              <a:t> DIRECTORY</a:t>
            </a:r>
            <a:endParaRPr lang="en-GB" sz="2800" dirty="0">
              <a:solidFill>
                <a:srgbClr val="FF0000"/>
              </a:solidFill>
            </a:endParaRPr>
          </a:p>
        </p:txBody>
      </p:sp>
    </p:spTree>
    <p:extLst>
      <p:ext uri="{BB962C8B-B14F-4D97-AF65-F5344CB8AC3E}">
        <p14:creationId xmlns:p14="http://schemas.microsoft.com/office/powerpoint/2010/main" val="3250224702"/>
      </p:ext>
    </p:extLst>
  </p:cSld>
  <p:clrMapOvr>
    <a:masterClrMapping/>
  </p:clrMapOvr>
  <p:timing>
    <p:tnLst>
      <p:par>
        <p:cTn id="1" dur="indefinite" restart="never" nodeType="tmRoot"/>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index.html</a:t>
            </a:r>
            <a:endParaRPr lang="en-GB" dirty="0"/>
          </a:p>
        </p:txBody>
      </p:sp>
      <p:sp>
        <p:nvSpPr>
          <p:cNvPr id="3" name="Content Placeholder 2"/>
          <p:cNvSpPr>
            <a:spLocks noGrp="1"/>
          </p:cNvSpPr>
          <p:nvPr>
            <p:ph idx="1"/>
          </p:nvPr>
        </p:nvSpPr>
        <p:spPr>
          <a:xfrm>
            <a:off x="1047750" y="765208"/>
            <a:ext cx="7029450" cy="5073617"/>
          </a:xfrm>
        </p:spPr>
        <p:txBody>
          <a:bodyPr/>
          <a:lstStyle/>
          <a:p>
            <a:r>
              <a:rPr lang="en-GB" dirty="0" smtClean="0"/>
              <a:t>Create an index page to display links to 2 other pages</a:t>
            </a:r>
          </a:p>
          <a:p>
            <a:pPr lvl="1"/>
            <a:r>
              <a:rPr lang="en-GB" dirty="0" smtClean="0"/>
              <a:t>Add a new student using AJAX</a:t>
            </a:r>
          </a:p>
          <a:p>
            <a:pPr lvl="1"/>
            <a:r>
              <a:rPr lang="en-GB" dirty="0" smtClean="0"/>
              <a:t>Read all the current students using AJAX</a:t>
            </a:r>
          </a:p>
          <a:p>
            <a:r>
              <a:rPr lang="en-GB" b="1" dirty="0" smtClean="0"/>
              <a:t>Add a file named “index.html” to the “public” directory</a:t>
            </a:r>
            <a:endParaRPr lang="en-GB" b="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00852" y="2604234"/>
            <a:ext cx="7043186" cy="4093428"/>
          </a:xfrm>
          <a:prstGeom prst="rect">
            <a:avLst/>
          </a:prstGeom>
          <a:solidFill>
            <a:schemeClr val="accent2">
              <a:lumMod val="20000"/>
              <a:lumOff val="80000"/>
            </a:schemeClr>
          </a:solidFill>
        </p:spPr>
        <p:txBody>
          <a:bodyPr wrap="square" rtlCol="0">
            <a:spAutoFit/>
          </a:bodyPr>
          <a:lstStyle/>
          <a:p>
            <a:r>
              <a:rPr lang="en-GB" sz="2000" dirty="0"/>
              <a:t>&lt;!DOCTYPE html&gt;</a:t>
            </a:r>
          </a:p>
          <a:p>
            <a:r>
              <a:rPr lang="en-GB" sz="2000" dirty="0"/>
              <a:t>&lt;html&gt;</a:t>
            </a:r>
          </a:p>
          <a:p>
            <a:r>
              <a:rPr lang="en-GB" sz="2000" dirty="0"/>
              <a:t>&lt;head&gt;</a:t>
            </a:r>
          </a:p>
          <a:p>
            <a:r>
              <a:rPr lang="en-GB" sz="2000" dirty="0"/>
              <a:t>&lt;title&gt;Home Page&lt;/title&gt;</a:t>
            </a:r>
          </a:p>
          <a:p>
            <a:r>
              <a:rPr lang="en-GB" sz="2000" dirty="0"/>
              <a:t>&lt;meta charset="utf-8" /&gt;</a:t>
            </a:r>
          </a:p>
          <a:p>
            <a:r>
              <a:rPr lang="en-GB" sz="2000" dirty="0"/>
              <a:t>&lt;/head&gt;</a:t>
            </a:r>
          </a:p>
          <a:p>
            <a:r>
              <a:rPr lang="en-GB" sz="2000" dirty="0"/>
              <a:t>&lt;body&gt;</a:t>
            </a:r>
          </a:p>
          <a:p>
            <a:r>
              <a:rPr lang="en-GB" sz="2000" dirty="0"/>
              <a:t>&lt;</a:t>
            </a:r>
            <a:r>
              <a:rPr lang="en-GB" sz="2000" dirty="0" smtClean="0"/>
              <a:t>p&gt;Home&lt;/</a:t>
            </a:r>
            <a:r>
              <a:rPr lang="en-GB" sz="2000" dirty="0"/>
              <a:t>p&gt;</a:t>
            </a:r>
          </a:p>
          <a:p>
            <a:r>
              <a:rPr lang="en-GB" sz="2000" dirty="0"/>
              <a:t>&lt;a </a:t>
            </a:r>
            <a:r>
              <a:rPr lang="en-GB" sz="2000" dirty="0" err="1"/>
              <a:t>href</a:t>
            </a:r>
            <a:r>
              <a:rPr lang="en-GB" sz="2000" dirty="0"/>
              <a:t>="</a:t>
            </a:r>
            <a:r>
              <a:rPr lang="en-GB" sz="2000" dirty="0">
                <a:solidFill>
                  <a:srgbClr val="FF0000"/>
                </a:solidFill>
              </a:rPr>
              <a:t>addstudentform.html</a:t>
            </a:r>
            <a:r>
              <a:rPr lang="en-GB" sz="2000" dirty="0"/>
              <a:t>"&gt;Add a student&lt;/a&gt;&lt;</a:t>
            </a:r>
            <a:r>
              <a:rPr lang="en-GB" sz="2000" dirty="0" err="1"/>
              <a:t>br</a:t>
            </a:r>
            <a:r>
              <a:rPr lang="en-GB" sz="2000" dirty="0"/>
              <a:t>/&gt;</a:t>
            </a:r>
          </a:p>
          <a:p>
            <a:r>
              <a:rPr lang="en-GB" sz="2000" dirty="0"/>
              <a:t>&lt;a </a:t>
            </a:r>
            <a:r>
              <a:rPr lang="en-GB" sz="2000" dirty="0" err="1"/>
              <a:t>href</a:t>
            </a:r>
            <a:r>
              <a:rPr lang="en-GB" sz="2000" dirty="0"/>
              <a:t>="</a:t>
            </a:r>
            <a:r>
              <a:rPr lang="en-GB" sz="2000" dirty="0" smtClean="0">
                <a:solidFill>
                  <a:srgbClr val="FF0000"/>
                </a:solidFill>
              </a:rPr>
              <a:t>readstudentspage.html</a:t>
            </a:r>
            <a:r>
              <a:rPr lang="en-GB" sz="2000" dirty="0" smtClean="0"/>
              <a:t>"&gt;</a:t>
            </a:r>
            <a:r>
              <a:rPr lang="en-GB" sz="2000" dirty="0"/>
              <a:t>Display the students&lt;/a&gt;</a:t>
            </a:r>
          </a:p>
          <a:p>
            <a:endParaRPr lang="en-GB" sz="2000" dirty="0"/>
          </a:p>
          <a:p>
            <a:r>
              <a:rPr lang="en-GB" sz="2000" dirty="0"/>
              <a:t>&lt;/body&gt;</a:t>
            </a:r>
          </a:p>
          <a:p>
            <a:r>
              <a:rPr lang="en-GB" sz="2000" dirty="0"/>
              <a:t>&lt;/html&gt;</a:t>
            </a:r>
          </a:p>
        </p:txBody>
      </p:sp>
      <p:sp>
        <p:nvSpPr>
          <p:cNvPr id="6" name="TextBox 5"/>
          <p:cNvSpPr txBox="1"/>
          <p:nvPr/>
        </p:nvSpPr>
        <p:spPr>
          <a:xfrm>
            <a:off x="5623994" y="2604234"/>
            <a:ext cx="2536625" cy="923330"/>
          </a:xfrm>
          <a:prstGeom prst="rect">
            <a:avLst/>
          </a:prstGeom>
          <a:noFill/>
        </p:spPr>
        <p:txBody>
          <a:bodyPr wrap="square" rtlCol="0">
            <a:spAutoFit/>
          </a:bodyPr>
          <a:lstStyle/>
          <a:p>
            <a:r>
              <a:rPr lang="en-GB" dirty="0" smtClean="0"/>
              <a:t>In </a:t>
            </a:r>
            <a:r>
              <a:rPr lang="en-GB" dirty="0"/>
              <a:t>the </a:t>
            </a:r>
            <a:r>
              <a:rPr lang="en-GB" dirty="0" err="1" smtClean="0"/>
              <a:t>node</a:t>
            </a:r>
            <a:r>
              <a:rPr lang="en-GB" u="sng" dirty="0" err="1" smtClean="0"/>
              <a:t>webserver</a:t>
            </a:r>
            <a:r>
              <a:rPr lang="en-GB" u="sng" dirty="0" smtClean="0"/>
              <a:t>/public</a:t>
            </a:r>
            <a:r>
              <a:rPr lang="en-GB" dirty="0" smtClean="0"/>
              <a:t> </a:t>
            </a:r>
            <a:r>
              <a:rPr lang="en-GB" dirty="0"/>
              <a:t>directory</a:t>
            </a:r>
          </a:p>
        </p:txBody>
      </p:sp>
    </p:spTree>
    <p:extLst>
      <p:ext uri="{BB962C8B-B14F-4D97-AF65-F5344CB8AC3E}">
        <p14:creationId xmlns:p14="http://schemas.microsoft.com/office/powerpoint/2010/main" val="412932786"/>
      </p:ext>
    </p:extLst>
  </p:cSld>
  <p:clrMapOvr>
    <a:masterClrMapping/>
  </p:clrMapOvr>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120317" y="1775861"/>
            <a:ext cx="8865570" cy="4708981"/>
          </a:xfrm>
          <a:prstGeom prst="rect">
            <a:avLst/>
          </a:prstGeom>
          <a:solidFill>
            <a:schemeClr val="accent2">
              <a:lumMod val="20000"/>
              <a:lumOff val="80000"/>
            </a:schemeClr>
          </a:solidFill>
        </p:spPr>
        <p:txBody>
          <a:bodyPr wrap="square" rtlCol="0">
            <a:spAutoFit/>
          </a:bodyPr>
          <a:lstStyle/>
          <a:p>
            <a:r>
              <a:rPr lang="en-GB" sz="2000" dirty="0"/>
              <a:t>&lt;!DOCTYPE html&gt;</a:t>
            </a:r>
          </a:p>
          <a:p>
            <a:r>
              <a:rPr lang="en-GB" sz="2000" dirty="0"/>
              <a:t>&lt;html&gt;</a:t>
            </a:r>
          </a:p>
          <a:p>
            <a:r>
              <a:rPr lang="en-GB" sz="2000" dirty="0"/>
              <a:t>&lt;head&gt;</a:t>
            </a:r>
          </a:p>
          <a:p>
            <a:r>
              <a:rPr lang="en-GB" sz="2000" dirty="0"/>
              <a:t>&lt;title&gt;Add New Student Form&lt;/title&gt;</a:t>
            </a:r>
          </a:p>
          <a:p>
            <a:r>
              <a:rPr lang="en-GB" sz="2000" dirty="0"/>
              <a:t>&lt;meta charset="utf-8" /&gt;</a:t>
            </a:r>
          </a:p>
          <a:p>
            <a:r>
              <a:rPr lang="en-GB" sz="2000" dirty="0"/>
              <a:t>&lt;/head&gt;</a:t>
            </a:r>
          </a:p>
          <a:p>
            <a:r>
              <a:rPr lang="en-GB" sz="2000" dirty="0"/>
              <a:t>&lt;body&gt;</a:t>
            </a:r>
          </a:p>
          <a:p>
            <a:r>
              <a:rPr lang="en-GB" sz="2000" dirty="0">
                <a:solidFill>
                  <a:srgbClr val="FF0000"/>
                </a:solidFill>
              </a:rPr>
              <a:t>&lt;form action="</a:t>
            </a:r>
            <a:r>
              <a:rPr lang="en-GB" sz="2000" dirty="0" err="1">
                <a:solidFill>
                  <a:srgbClr val="FF0000"/>
                </a:solidFill>
              </a:rPr>
              <a:t>addstudent</a:t>
            </a:r>
            <a:r>
              <a:rPr lang="en-GB" sz="2000" dirty="0">
                <a:solidFill>
                  <a:srgbClr val="FF0000"/>
                </a:solidFill>
              </a:rPr>
              <a:t>" method="POST</a:t>
            </a:r>
            <a:r>
              <a:rPr lang="en-GB" sz="2000" dirty="0" smtClean="0">
                <a:solidFill>
                  <a:srgbClr val="FF0000"/>
                </a:solidFill>
              </a:rPr>
              <a:t>"&gt;</a:t>
            </a:r>
          </a:p>
          <a:p>
            <a:r>
              <a:rPr lang="en-GB" sz="2000" b="1" dirty="0" smtClean="0">
                <a:solidFill>
                  <a:srgbClr val="FF0000"/>
                </a:solidFill>
              </a:rPr>
              <a:t>See next slide for form content….</a:t>
            </a:r>
            <a:endParaRPr lang="en-GB" sz="2000" b="1" dirty="0">
              <a:solidFill>
                <a:srgbClr val="FF0000"/>
              </a:solidFill>
            </a:endParaRPr>
          </a:p>
          <a:p>
            <a:r>
              <a:rPr lang="en-GB" sz="2000" dirty="0" smtClean="0">
                <a:solidFill>
                  <a:srgbClr val="FF0000"/>
                </a:solidFill>
              </a:rPr>
              <a:t>&lt;/</a:t>
            </a:r>
            <a:r>
              <a:rPr lang="en-GB" sz="2000" dirty="0">
                <a:solidFill>
                  <a:srgbClr val="FF0000"/>
                </a:solidFill>
              </a:rPr>
              <a:t>form&gt;</a:t>
            </a:r>
          </a:p>
          <a:p>
            <a:endParaRPr lang="en-GB" sz="2000" dirty="0"/>
          </a:p>
          <a:p>
            <a:r>
              <a:rPr lang="en-GB" sz="2000" dirty="0" smtClean="0"/>
              <a:t>&lt;</a:t>
            </a:r>
            <a:r>
              <a:rPr lang="en-GB" sz="2000" dirty="0"/>
              <a:t>script </a:t>
            </a:r>
            <a:r>
              <a:rPr lang="en-GB" sz="2000" dirty="0" err="1"/>
              <a:t>src</a:t>
            </a:r>
            <a:r>
              <a:rPr lang="en-GB" sz="2000" dirty="0" smtClean="0"/>
              <a:t>=“........./</a:t>
            </a:r>
            <a:r>
              <a:rPr lang="en-GB" sz="2000" dirty="0" smtClean="0">
                <a:solidFill>
                  <a:srgbClr val="FF0000"/>
                </a:solidFill>
              </a:rPr>
              <a:t>jquery-3.5.1.js</a:t>
            </a:r>
            <a:r>
              <a:rPr lang="en-GB" sz="2000" dirty="0" smtClean="0"/>
              <a:t>" ….&gt;&lt;/</a:t>
            </a:r>
            <a:r>
              <a:rPr lang="en-GB" sz="2000" dirty="0"/>
              <a:t>script&gt; </a:t>
            </a:r>
          </a:p>
          <a:p>
            <a:r>
              <a:rPr lang="en-GB" sz="2000" dirty="0"/>
              <a:t>&lt;script </a:t>
            </a:r>
            <a:r>
              <a:rPr lang="en-GB" sz="2000" dirty="0" err="1"/>
              <a:t>src</a:t>
            </a:r>
            <a:r>
              <a:rPr lang="en-GB" sz="2000" dirty="0"/>
              <a:t>="</a:t>
            </a:r>
            <a:r>
              <a:rPr lang="en-GB" sz="2000" dirty="0">
                <a:solidFill>
                  <a:srgbClr val="FF0000"/>
                </a:solidFill>
              </a:rPr>
              <a:t>/</a:t>
            </a:r>
            <a:r>
              <a:rPr lang="en-GB" sz="2000" dirty="0" err="1">
                <a:solidFill>
                  <a:srgbClr val="FF0000"/>
                </a:solidFill>
              </a:rPr>
              <a:t>js</a:t>
            </a:r>
            <a:r>
              <a:rPr lang="en-GB" sz="2000" dirty="0">
                <a:solidFill>
                  <a:srgbClr val="FF0000"/>
                </a:solidFill>
              </a:rPr>
              <a:t>/addstudentform.js</a:t>
            </a:r>
            <a:r>
              <a:rPr lang="en-GB" sz="2000" dirty="0"/>
              <a:t>"&gt;&lt;/script&gt;</a:t>
            </a:r>
          </a:p>
          <a:p>
            <a:r>
              <a:rPr lang="en-GB" sz="2000" dirty="0"/>
              <a:t>&lt;/body&gt;</a:t>
            </a:r>
          </a:p>
          <a:p>
            <a:r>
              <a:rPr lang="en-GB" sz="2000" dirty="0"/>
              <a:t>&lt;/html&gt;</a:t>
            </a:r>
          </a:p>
        </p:txBody>
      </p:sp>
      <p:sp>
        <p:nvSpPr>
          <p:cNvPr id="2" name="Title 1"/>
          <p:cNvSpPr>
            <a:spLocks noGrp="1"/>
          </p:cNvSpPr>
          <p:nvPr>
            <p:ph type="title"/>
          </p:nvPr>
        </p:nvSpPr>
        <p:spPr>
          <a:xfrm>
            <a:off x="120317" y="72589"/>
            <a:ext cx="8821552" cy="844550"/>
          </a:xfrm>
        </p:spPr>
        <p:txBody>
          <a:bodyPr/>
          <a:lstStyle/>
          <a:p>
            <a:r>
              <a:rPr lang="en-GB" dirty="0" smtClean="0"/>
              <a:t>Exercise: addstudentform.html</a:t>
            </a:r>
            <a:endParaRPr lang="en-GB" dirty="0"/>
          </a:p>
        </p:txBody>
      </p:sp>
      <p:sp>
        <p:nvSpPr>
          <p:cNvPr id="8" name="Content Placeholder 2"/>
          <p:cNvSpPr>
            <a:spLocks noGrp="1"/>
          </p:cNvSpPr>
          <p:nvPr>
            <p:ph idx="1"/>
          </p:nvPr>
        </p:nvSpPr>
        <p:spPr>
          <a:xfrm>
            <a:off x="1047750" y="917139"/>
            <a:ext cx="7029450" cy="709530"/>
          </a:xfrm>
        </p:spPr>
        <p:txBody>
          <a:bodyPr/>
          <a:lstStyle/>
          <a:p>
            <a:r>
              <a:rPr lang="en-GB" b="1" dirty="0" smtClean="0"/>
              <a:t>Add a HTML page named “addstudentform.html” to the “public” directory</a:t>
            </a:r>
            <a:endParaRPr lang="en-GB" b="1" dirty="0"/>
          </a:p>
        </p:txBody>
      </p:sp>
      <p:sp>
        <p:nvSpPr>
          <p:cNvPr id="6" name="TextBox 5"/>
          <p:cNvSpPr txBox="1"/>
          <p:nvPr/>
        </p:nvSpPr>
        <p:spPr>
          <a:xfrm>
            <a:off x="6405244" y="1824888"/>
            <a:ext cx="2536625" cy="923330"/>
          </a:xfrm>
          <a:prstGeom prst="rect">
            <a:avLst/>
          </a:prstGeom>
          <a:noFill/>
        </p:spPr>
        <p:txBody>
          <a:bodyPr wrap="square" rtlCol="0">
            <a:spAutoFit/>
          </a:bodyPr>
          <a:lstStyle/>
          <a:p>
            <a:r>
              <a:rPr lang="en-GB" dirty="0" smtClean="0"/>
              <a:t>In </a:t>
            </a:r>
            <a:r>
              <a:rPr lang="en-GB" dirty="0"/>
              <a:t>the </a:t>
            </a:r>
            <a:r>
              <a:rPr lang="en-GB" dirty="0" err="1" smtClean="0"/>
              <a:t>node</a:t>
            </a:r>
            <a:r>
              <a:rPr lang="en-GB" u="sng" dirty="0" err="1" smtClean="0"/>
              <a:t>webserver</a:t>
            </a:r>
            <a:r>
              <a:rPr lang="en-GB" u="sng" dirty="0" smtClean="0"/>
              <a:t>/public</a:t>
            </a:r>
            <a:r>
              <a:rPr lang="en-GB" dirty="0" smtClean="0"/>
              <a:t> </a:t>
            </a:r>
            <a:r>
              <a:rPr lang="en-GB" dirty="0"/>
              <a:t>directory</a:t>
            </a:r>
          </a:p>
        </p:txBody>
      </p:sp>
      <p:sp>
        <p:nvSpPr>
          <p:cNvPr id="3" name="TextBox 2"/>
          <p:cNvSpPr txBox="1"/>
          <p:nvPr/>
        </p:nvSpPr>
        <p:spPr>
          <a:xfrm>
            <a:off x="6610471" y="3523643"/>
            <a:ext cx="2143307" cy="1200329"/>
          </a:xfrm>
          <a:prstGeom prst="rect">
            <a:avLst/>
          </a:prstGeom>
          <a:noFill/>
        </p:spPr>
        <p:txBody>
          <a:bodyPr wrap="square" rtlCol="0">
            <a:spAutoFit/>
          </a:bodyPr>
          <a:lstStyle/>
          <a:p>
            <a:r>
              <a:rPr lang="en-GB" dirty="0" smtClean="0"/>
              <a:t>This example is using </a:t>
            </a:r>
            <a:r>
              <a:rPr lang="en-GB" dirty="0" err="1" smtClean="0"/>
              <a:t>Jquery</a:t>
            </a:r>
            <a:r>
              <a:rPr lang="en-GB" dirty="0" smtClean="0"/>
              <a:t> but you can use the React framework</a:t>
            </a:r>
            <a:endParaRPr lang="en-GB" dirty="0"/>
          </a:p>
        </p:txBody>
      </p:sp>
    </p:spTree>
    <p:extLst>
      <p:ext uri="{BB962C8B-B14F-4D97-AF65-F5344CB8AC3E}">
        <p14:creationId xmlns:p14="http://schemas.microsoft.com/office/powerpoint/2010/main" val="3999447240"/>
      </p:ext>
    </p:extLst>
  </p:cSld>
  <p:clrMapOvr>
    <a:masterClrMapping/>
  </p:clrMapOvr>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57405" y="856649"/>
            <a:ext cx="7125134" cy="783336"/>
          </a:xfrm>
        </p:spPr>
        <p:txBody>
          <a:bodyPr/>
          <a:lstStyle/>
          <a:p>
            <a:r>
              <a:rPr lang="en-GB" dirty="0" smtClean="0"/>
              <a:t>Add the form content to the web page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71838" y="1701199"/>
            <a:ext cx="7782894" cy="4708981"/>
          </a:xfrm>
          <a:prstGeom prst="rect">
            <a:avLst/>
          </a:prstGeom>
          <a:solidFill>
            <a:schemeClr val="accent2">
              <a:lumMod val="20000"/>
              <a:lumOff val="80000"/>
            </a:schemeClr>
          </a:solidFill>
        </p:spPr>
        <p:txBody>
          <a:bodyPr wrap="square" rtlCol="0">
            <a:spAutoFit/>
          </a:bodyPr>
          <a:lstStyle/>
          <a:p>
            <a:r>
              <a:rPr lang="en-GB" sz="2000" dirty="0" smtClean="0">
                <a:solidFill>
                  <a:schemeClr val="bg1">
                    <a:lumMod val="50000"/>
                  </a:schemeClr>
                </a:solidFill>
              </a:rPr>
              <a:t>…..</a:t>
            </a:r>
            <a:endParaRPr lang="en-GB" sz="2000" dirty="0">
              <a:solidFill>
                <a:schemeClr val="bg1">
                  <a:lumMod val="50000"/>
                </a:schemeClr>
              </a:solidFill>
            </a:endParaRPr>
          </a:p>
          <a:p>
            <a:r>
              <a:rPr lang="en-GB" sz="2000" dirty="0">
                <a:solidFill>
                  <a:schemeClr val="bg1">
                    <a:lumMod val="50000"/>
                  </a:schemeClr>
                </a:solidFill>
              </a:rPr>
              <a:t>&lt;form action="</a:t>
            </a:r>
            <a:r>
              <a:rPr lang="en-GB" sz="2000" dirty="0" err="1">
                <a:solidFill>
                  <a:schemeClr val="bg1">
                    <a:lumMod val="50000"/>
                  </a:schemeClr>
                </a:solidFill>
              </a:rPr>
              <a:t>addstudent</a:t>
            </a:r>
            <a:r>
              <a:rPr lang="en-GB" sz="2000" dirty="0">
                <a:solidFill>
                  <a:schemeClr val="bg1">
                    <a:lumMod val="50000"/>
                  </a:schemeClr>
                </a:solidFill>
              </a:rPr>
              <a:t>" method="POST"&gt;</a:t>
            </a:r>
          </a:p>
          <a:p>
            <a:r>
              <a:rPr lang="en-GB" sz="2000" dirty="0"/>
              <a:t>&lt;label for="name-textbox"&gt;Name:&lt;/label&gt;</a:t>
            </a:r>
          </a:p>
          <a:p>
            <a:r>
              <a:rPr lang="en-GB" sz="2000" dirty="0"/>
              <a:t>&lt;input id="</a:t>
            </a:r>
            <a:r>
              <a:rPr lang="en-GB" sz="2000" dirty="0">
                <a:solidFill>
                  <a:srgbClr val="FF0000"/>
                </a:solidFill>
              </a:rPr>
              <a:t>name-textbox</a:t>
            </a:r>
            <a:r>
              <a:rPr lang="en-GB" sz="2000" dirty="0"/>
              <a:t>" name="name-textbox" type="text" </a:t>
            </a:r>
            <a:r>
              <a:rPr lang="en-GB" sz="2000" dirty="0" smtClean="0"/>
              <a:t>/&gt;</a:t>
            </a:r>
          </a:p>
          <a:p>
            <a:endParaRPr lang="en-GB" sz="2000" dirty="0"/>
          </a:p>
          <a:p>
            <a:r>
              <a:rPr lang="en-GB" sz="2000" dirty="0"/>
              <a:t>&lt;</a:t>
            </a:r>
            <a:r>
              <a:rPr lang="en-GB" sz="2000" dirty="0" err="1"/>
              <a:t>br</a:t>
            </a:r>
            <a:r>
              <a:rPr lang="en-GB" sz="2000" dirty="0"/>
              <a:t>/&gt;&lt;label for="age-</a:t>
            </a:r>
            <a:r>
              <a:rPr lang="en-GB" sz="2000" dirty="0" err="1"/>
              <a:t>numberbox</a:t>
            </a:r>
            <a:r>
              <a:rPr lang="en-GB" sz="2000" dirty="0"/>
              <a:t>"&gt;Age (</a:t>
            </a:r>
            <a:r>
              <a:rPr lang="en-GB" sz="2000" dirty="0" err="1"/>
              <a:t>Yrs</a:t>
            </a:r>
            <a:r>
              <a:rPr lang="en-GB" sz="2000" dirty="0"/>
              <a:t>):&lt;/label&gt;</a:t>
            </a:r>
          </a:p>
          <a:p>
            <a:r>
              <a:rPr lang="en-GB" sz="2000" dirty="0"/>
              <a:t>&lt;input id="</a:t>
            </a:r>
            <a:r>
              <a:rPr lang="en-GB" sz="2000" dirty="0">
                <a:solidFill>
                  <a:srgbClr val="FF0000"/>
                </a:solidFill>
              </a:rPr>
              <a:t>age-</a:t>
            </a:r>
            <a:r>
              <a:rPr lang="en-GB" sz="2000" dirty="0" err="1">
                <a:solidFill>
                  <a:srgbClr val="FF0000"/>
                </a:solidFill>
              </a:rPr>
              <a:t>numberbox</a:t>
            </a:r>
            <a:r>
              <a:rPr lang="en-GB" sz="2000" dirty="0"/>
              <a:t>" name="age-</a:t>
            </a:r>
            <a:r>
              <a:rPr lang="en-GB" sz="2000" dirty="0" err="1"/>
              <a:t>numberbox</a:t>
            </a:r>
            <a:r>
              <a:rPr lang="en-GB" sz="2000" dirty="0"/>
              <a:t>" type="number" min="1" max="150" value="20" </a:t>
            </a:r>
            <a:r>
              <a:rPr lang="en-GB" sz="2000" dirty="0" smtClean="0"/>
              <a:t>/&gt;</a:t>
            </a:r>
          </a:p>
          <a:p>
            <a:endParaRPr lang="en-GB" sz="2000" dirty="0"/>
          </a:p>
          <a:p>
            <a:r>
              <a:rPr lang="en-GB" sz="2000" dirty="0"/>
              <a:t>&lt;</a:t>
            </a:r>
            <a:r>
              <a:rPr lang="en-GB" sz="2000" dirty="0" err="1"/>
              <a:t>br</a:t>
            </a:r>
            <a:r>
              <a:rPr lang="en-GB" sz="2000" dirty="0"/>
              <a:t>/&gt;&lt;label for="course-textbox"&gt;Course:&lt;/label&gt;</a:t>
            </a:r>
          </a:p>
          <a:p>
            <a:r>
              <a:rPr lang="en-GB" sz="2000" dirty="0"/>
              <a:t>&lt;input id="</a:t>
            </a:r>
            <a:r>
              <a:rPr lang="en-GB" sz="2000" dirty="0">
                <a:solidFill>
                  <a:srgbClr val="FF0000"/>
                </a:solidFill>
              </a:rPr>
              <a:t>course-textbox</a:t>
            </a:r>
            <a:r>
              <a:rPr lang="en-GB" sz="2000" dirty="0"/>
              <a:t>" name="course-textbox" type="text" </a:t>
            </a:r>
            <a:r>
              <a:rPr lang="en-GB" sz="2000" dirty="0" smtClean="0"/>
              <a:t>/&gt;</a:t>
            </a:r>
          </a:p>
          <a:p>
            <a:endParaRPr lang="en-GB" sz="2000" dirty="0"/>
          </a:p>
          <a:p>
            <a:r>
              <a:rPr lang="en-GB" sz="2000" dirty="0" smtClean="0"/>
              <a:t>&lt;</a:t>
            </a:r>
            <a:r>
              <a:rPr lang="en-GB" sz="2000" dirty="0" err="1"/>
              <a:t>br</a:t>
            </a:r>
            <a:r>
              <a:rPr lang="en-GB" sz="2000" dirty="0"/>
              <a:t>/&gt;&lt;input id="</a:t>
            </a:r>
            <a:r>
              <a:rPr lang="en-GB" sz="2000" dirty="0">
                <a:solidFill>
                  <a:srgbClr val="FF0000"/>
                </a:solidFill>
              </a:rPr>
              <a:t>add-button</a:t>
            </a:r>
            <a:r>
              <a:rPr lang="en-GB" sz="2000" dirty="0"/>
              <a:t>" type="button" value="Add Student </a:t>
            </a:r>
            <a:r>
              <a:rPr lang="en-GB" sz="2000" dirty="0" smtClean="0"/>
              <a:t>"/&gt;</a:t>
            </a:r>
            <a:endParaRPr lang="en-GB" sz="2000" dirty="0"/>
          </a:p>
          <a:p>
            <a:r>
              <a:rPr lang="en-GB" sz="2000" dirty="0">
                <a:solidFill>
                  <a:schemeClr val="bg1">
                    <a:lumMod val="50000"/>
                  </a:schemeClr>
                </a:solidFill>
              </a:rPr>
              <a:t>&lt;/form&gt;</a:t>
            </a:r>
          </a:p>
          <a:p>
            <a:r>
              <a:rPr lang="en-GB" sz="2000" dirty="0" smtClean="0">
                <a:solidFill>
                  <a:schemeClr val="bg1">
                    <a:lumMod val="50000"/>
                  </a:schemeClr>
                </a:solidFill>
              </a:rPr>
              <a:t>……</a:t>
            </a:r>
            <a:endParaRPr lang="en-GB" sz="2000" dirty="0">
              <a:solidFill>
                <a:schemeClr val="bg1">
                  <a:lumMod val="50000"/>
                </a:schemeClr>
              </a:solidFill>
            </a:endParaRPr>
          </a:p>
        </p:txBody>
      </p:sp>
      <p:sp>
        <p:nvSpPr>
          <p:cNvPr id="2" name="Title 1"/>
          <p:cNvSpPr>
            <a:spLocks noGrp="1"/>
          </p:cNvSpPr>
          <p:nvPr>
            <p:ph type="title"/>
          </p:nvPr>
        </p:nvSpPr>
        <p:spPr>
          <a:xfrm>
            <a:off x="79375" y="72589"/>
            <a:ext cx="9017201" cy="844550"/>
          </a:xfrm>
        </p:spPr>
        <p:txBody>
          <a:bodyPr/>
          <a:lstStyle/>
          <a:p>
            <a:r>
              <a:rPr lang="en-GB" dirty="0" smtClean="0"/>
              <a:t>Exercise: addstudentform.html</a:t>
            </a:r>
            <a:endParaRPr lang="en-GB" dirty="0"/>
          </a:p>
        </p:txBody>
      </p:sp>
    </p:spTree>
    <p:extLst>
      <p:ext uri="{BB962C8B-B14F-4D97-AF65-F5344CB8AC3E}">
        <p14:creationId xmlns:p14="http://schemas.microsoft.com/office/powerpoint/2010/main" val="2903808683"/>
      </p:ext>
    </p:extLst>
  </p:cSld>
  <p:clrMapOvr>
    <a:masterClrMapping/>
  </p:clrMapOvr>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addstudentform.js</a:t>
            </a:r>
            <a:endParaRPr lang="en-GB" dirty="0"/>
          </a:p>
        </p:txBody>
      </p:sp>
      <p:sp>
        <p:nvSpPr>
          <p:cNvPr id="3" name="Content Placeholder 2"/>
          <p:cNvSpPr>
            <a:spLocks noGrp="1"/>
          </p:cNvSpPr>
          <p:nvPr>
            <p:ph idx="1"/>
          </p:nvPr>
        </p:nvSpPr>
        <p:spPr>
          <a:xfrm>
            <a:off x="1047750" y="844550"/>
            <a:ext cx="7029450" cy="4994275"/>
          </a:xfrm>
        </p:spPr>
        <p:txBody>
          <a:bodyPr/>
          <a:lstStyle/>
          <a:p>
            <a:r>
              <a:rPr lang="en-GB" b="1" dirty="0" smtClean="0"/>
              <a:t>Add a new file called “</a:t>
            </a:r>
            <a:r>
              <a:rPr lang="en-GB" b="1" dirty="0" err="1" smtClean="0"/>
              <a:t>addstudentform.ts</a:t>
            </a:r>
            <a:r>
              <a:rPr lang="en-GB" b="1" dirty="0" smtClean="0"/>
              <a:t>” to the “public/</a:t>
            </a:r>
            <a:r>
              <a:rPr lang="en-GB" b="1" dirty="0" err="1" smtClean="0"/>
              <a:t>js</a:t>
            </a:r>
            <a:r>
              <a:rPr lang="en-GB" b="1" dirty="0" smtClean="0"/>
              <a:t>” directory</a:t>
            </a:r>
          </a:p>
          <a:p>
            <a:r>
              <a:rPr lang="en-GB" dirty="0" smtClean="0"/>
              <a:t>All of our .</a:t>
            </a:r>
            <a:r>
              <a:rPr lang="en-GB" dirty="0" err="1" smtClean="0"/>
              <a:t>js</a:t>
            </a:r>
            <a:r>
              <a:rPr lang="en-GB" dirty="0" smtClean="0"/>
              <a:t> client pages will start in basically the same way</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33337" y="2605974"/>
            <a:ext cx="7782894" cy="3170099"/>
          </a:xfrm>
          <a:prstGeom prst="rect">
            <a:avLst/>
          </a:prstGeom>
          <a:solidFill>
            <a:schemeClr val="accent2">
              <a:lumMod val="20000"/>
              <a:lumOff val="80000"/>
            </a:schemeClr>
          </a:solidFill>
        </p:spPr>
        <p:txBody>
          <a:bodyPr wrap="square" rtlCol="0">
            <a:spAutoFit/>
          </a:bodyPr>
          <a:lstStyle/>
          <a:p>
            <a:r>
              <a:rPr lang="en-GB" sz="2000" dirty="0"/>
              <a:t>$(function ()</a:t>
            </a:r>
          </a:p>
          <a:p>
            <a:r>
              <a:rPr lang="en-GB" sz="2000" dirty="0"/>
              <a:t>{</a:t>
            </a:r>
          </a:p>
          <a:p>
            <a:r>
              <a:rPr lang="en-GB" sz="2000" dirty="0" smtClean="0"/>
              <a:t>    $.</a:t>
            </a:r>
            <a:r>
              <a:rPr lang="en-GB" sz="2000" dirty="0" err="1"/>
              <a:t>ajaxSetup</a:t>
            </a:r>
            <a:r>
              <a:rPr lang="en-GB" sz="2000" dirty="0"/>
              <a:t>({cache: false}); </a:t>
            </a:r>
            <a:endParaRPr lang="en-GB" sz="2000" dirty="0" smtClean="0"/>
          </a:p>
          <a:p>
            <a:r>
              <a:rPr lang="en-GB" sz="2000" dirty="0"/>
              <a:t> </a:t>
            </a:r>
            <a:r>
              <a:rPr lang="en-GB" sz="2000" dirty="0" smtClean="0"/>
              <a:t>   $("#</a:t>
            </a:r>
            <a:r>
              <a:rPr lang="en-GB" sz="2000" dirty="0">
                <a:solidFill>
                  <a:srgbClr val="FF0000"/>
                </a:solidFill>
              </a:rPr>
              <a:t>add-button</a:t>
            </a:r>
            <a:r>
              <a:rPr lang="en-GB" sz="2000" dirty="0"/>
              <a:t>").click(</a:t>
            </a:r>
            <a:r>
              <a:rPr lang="en-GB" sz="2000" dirty="0" err="1">
                <a:solidFill>
                  <a:srgbClr val="00B0F0"/>
                </a:solidFill>
              </a:rPr>
              <a:t>AddStudentClick</a:t>
            </a:r>
            <a:r>
              <a:rPr lang="en-GB" sz="2000" dirty="0"/>
              <a:t>);</a:t>
            </a:r>
          </a:p>
          <a:p>
            <a:r>
              <a:rPr lang="en-GB" sz="2000" dirty="0"/>
              <a:t>});</a:t>
            </a:r>
          </a:p>
          <a:p>
            <a:endParaRPr lang="en-GB" sz="2000" dirty="0"/>
          </a:p>
          <a:p>
            <a:r>
              <a:rPr lang="en-GB" sz="2000" dirty="0"/>
              <a:t>function </a:t>
            </a:r>
            <a:r>
              <a:rPr lang="en-GB" sz="2000" dirty="0" err="1" smtClean="0">
                <a:solidFill>
                  <a:srgbClr val="00B0F0"/>
                </a:solidFill>
              </a:rPr>
              <a:t>AddStudentClick</a:t>
            </a:r>
            <a:r>
              <a:rPr lang="en-GB" sz="2000" dirty="0" smtClean="0"/>
              <a:t>(e)</a:t>
            </a:r>
            <a:endParaRPr lang="en-GB" sz="2000" dirty="0"/>
          </a:p>
          <a:p>
            <a:r>
              <a:rPr lang="en-GB" sz="2000" dirty="0" smtClean="0"/>
              <a:t>{</a:t>
            </a:r>
          </a:p>
          <a:p>
            <a:r>
              <a:rPr lang="en-GB" sz="2000" dirty="0"/>
              <a:t> </a:t>
            </a:r>
            <a:r>
              <a:rPr lang="en-GB" sz="2000" dirty="0" smtClean="0"/>
              <a:t>   </a:t>
            </a:r>
            <a:r>
              <a:rPr lang="en-GB" sz="2000" dirty="0" smtClean="0">
                <a:solidFill>
                  <a:srgbClr val="FF0000"/>
                </a:solidFill>
              </a:rPr>
              <a:t>See next slide</a:t>
            </a:r>
          </a:p>
          <a:p>
            <a:r>
              <a:rPr lang="en-GB" sz="2000" dirty="0"/>
              <a:t>}</a:t>
            </a:r>
          </a:p>
        </p:txBody>
      </p:sp>
      <p:sp>
        <p:nvSpPr>
          <p:cNvPr id="6" name="TextBox 5"/>
          <p:cNvSpPr txBox="1"/>
          <p:nvPr/>
        </p:nvSpPr>
        <p:spPr>
          <a:xfrm>
            <a:off x="6294019" y="2572205"/>
            <a:ext cx="2536625" cy="923330"/>
          </a:xfrm>
          <a:prstGeom prst="rect">
            <a:avLst/>
          </a:prstGeom>
          <a:noFill/>
        </p:spPr>
        <p:txBody>
          <a:bodyPr wrap="square" rtlCol="0">
            <a:spAutoFit/>
          </a:bodyPr>
          <a:lstStyle/>
          <a:p>
            <a:r>
              <a:rPr lang="en-GB" dirty="0" smtClean="0"/>
              <a:t>In </a:t>
            </a:r>
            <a:r>
              <a:rPr lang="en-GB" dirty="0"/>
              <a:t>the </a:t>
            </a:r>
            <a:r>
              <a:rPr lang="en-GB" dirty="0" err="1" smtClean="0"/>
              <a:t>node</a:t>
            </a:r>
            <a:r>
              <a:rPr lang="en-GB" u="sng" dirty="0" err="1" smtClean="0"/>
              <a:t>webserver</a:t>
            </a:r>
            <a:r>
              <a:rPr lang="en-GB" u="sng" dirty="0" smtClean="0"/>
              <a:t>/public</a:t>
            </a:r>
            <a:r>
              <a:rPr lang="en-GB" dirty="0" smtClean="0"/>
              <a:t> </a:t>
            </a:r>
            <a:r>
              <a:rPr lang="en-GB" dirty="0"/>
              <a:t>directory</a:t>
            </a:r>
          </a:p>
        </p:txBody>
      </p:sp>
    </p:spTree>
    <p:extLst>
      <p:ext uri="{BB962C8B-B14F-4D97-AF65-F5344CB8AC3E}">
        <p14:creationId xmlns:p14="http://schemas.microsoft.com/office/powerpoint/2010/main" val="1163325719"/>
      </p:ext>
    </p:extLst>
  </p:cSld>
  <p:clrMapOvr>
    <a:masterClrMapping/>
  </p:clrMapOvr>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12507" y="79342"/>
            <a:ext cx="8695674" cy="6555641"/>
          </a:xfrm>
          <a:prstGeom prst="rect">
            <a:avLst/>
          </a:prstGeom>
          <a:solidFill>
            <a:schemeClr val="accent2">
              <a:lumMod val="20000"/>
              <a:lumOff val="80000"/>
            </a:schemeClr>
          </a:solidFill>
        </p:spPr>
        <p:txBody>
          <a:bodyPr wrap="square" rtlCol="0">
            <a:spAutoFit/>
          </a:bodyPr>
          <a:lstStyle/>
          <a:p>
            <a:r>
              <a:rPr lang="en-GB" sz="2000" dirty="0" smtClean="0">
                <a:solidFill>
                  <a:schemeClr val="bg1">
                    <a:lumMod val="50000"/>
                  </a:schemeClr>
                </a:solidFill>
              </a:rPr>
              <a:t>function </a:t>
            </a:r>
            <a:r>
              <a:rPr lang="en-GB" sz="2000" dirty="0" err="1" smtClean="0">
                <a:solidFill>
                  <a:schemeClr val="bg1">
                    <a:lumMod val="50000"/>
                  </a:schemeClr>
                </a:solidFill>
              </a:rPr>
              <a:t>AddStudentClick</a:t>
            </a:r>
            <a:r>
              <a:rPr lang="en-GB" sz="2000" dirty="0" smtClean="0">
                <a:solidFill>
                  <a:schemeClr val="bg1">
                    <a:lumMod val="50000"/>
                  </a:schemeClr>
                </a:solidFill>
              </a:rPr>
              <a:t>(e)</a:t>
            </a:r>
            <a:endParaRPr lang="en-GB" sz="2000" dirty="0">
              <a:solidFill>
                <a:schemeClr val="bg1">
                  <a:lumMod val="50000"/>
                </a:schemeClr>
              </a:solidFill>
            </a:endParaRPr>
          </a:p>
          <a:p>
            <a:r>
              <a:rPr lang="en-GB" sz="2000" dirty="0" smtClean="0">
                <a:solidFill>
                  <a:schemeClr val="bg1">
                    <a:lumMod val="50000"/>
                  </a:schemeClr>
                </a:solidFill>
              </a:rPr>
              <a:t>{</a:t>
            </a:r>
          </a:p>
          <a:p>
            <a:r>
              <a:rPr lang="en-GB" sz="2000" dirty="0" smtClean="0"/>
              <a:t>     let </a:t>
            </a:r>
            <a:r>
              <a:rPr lang="en-GB" sz="2000" dirty="0" err="1" smtClean="0">
                <a:solidFill>
                  <a:schemeClr val="bg2">
                    <a:lumMod val="50000"/>
                  </a:schemeClr>
                </a:solidFill>
              </a:rPr>
              <a:t>json</a:t>
            </a:r>
            <a:r>
              <a:rPr lang="en-GB" sz="2000" dirty="0" smtClean="0"/>
              <a:t>= </a:t>
            </a:r>
            <a:r>
              <a:rPr lang="en-GB" sz="2000" dirty="0"/>
              <a:t>{</a:t>
            </a:r>
          </a:p>
          <a:p>
            <a:r>
              <a:rPr lang="en-GB" sz="2000" dirty="0" smtClean="0"/>
              <a:t>         </a:t>
            </a:r>
            <a:r>
              <a:rPr lang="en-GB" sz="2000" dirty="0" smtClean="0">
                <a:solidFill>
                  <a:srgbClr val="0070C0"/>
                </a:solidFill>
              </a:rPr>
              <a:t>name</a:t>
            </a:r>
            <a:r>
              <a:rPr lang="en-GB" sz="2000" dirty="0"/>
              <a:t>: $("#</a:t>
            </a:r>
            <a:r>
              <a:rPr lang="en-GB" sz="2000" dirty="0">
                <a:solidFill>
                  <a:srgbClr val="FF0000"/>
                </a:solidFill>
              </a:rPr>
              <a:t>name-textbox</a:t>
            </a:r>
            <a:r>
              <a:rPr lang="en-GB" sz="2000" dirty="0"/>
              <a:t>").</a:t>
            </a:r>
            <a:r>
              <a:rPr lang="en-GB" sz="2000" dirty="0" err="1"/>
              <a:t>val</a:t>
            </a:r>
            <a:r>
              <a:rPr lang="en-GB" sz="2000" dirty="0"/>
              <a:t>(),</a:t>
            </a:r>
          </a:p>
          <a:p>
            <a:r>
              <a:rPr lang="en-GB" sz="2000" dirty="0" smtClean="0"/>
              <a:t>         </a:t>
            </a:r>
            <a:r>
              <a:rPr lang="en-GB" sz="2000" dirty="0" smtClean="0">
                <a:solidFill>
                  <a:srgbClr val="0070C0"/>
                </a:solidFill>
              </a:rPr>
              <a:t>age</a:t>
            </a:r>
            <a:r>
              <a:rPr lang="en-GB" sz="2000" dirty="0"/>
              <a:t>: </a:t>
            </a:r>
            <a:r>
              <a:rPr lang="en-GB" sz="2000" dirty="0" err="1"/>
              <a:t>parseInt</a:t>
            </a:r>
            <a:r>
              <a:rPr lang="en-GB" sz="2000" dirty="0" smtClean="0"/>
              <a:t>($("#</a:t>
            </a:r>
            <a:r>
              <a:rPr lang="en-GB" sz="2000" dirty="0">
                <a:solidFill>
                  <a:srgbClr val="FF0000"/>
                </a:solidFill>
              </a:rPr>
              <a:t>age-</a:t>
            </a:r>
            <a:r>
              <a:rPr lang="en-GB" sz="2000" dirty="0" err="1">
                <a:solidFill>
                  <a:srgbClr val="FF0000"/>
                </a:solidFill>
              </a:rPr>
              <a:t>numberbox</a:t>
            </a:r>
            <a:r>
              <a:rPr lang="en-GB" sz="2000" dirty="0"/>
              <a:t>").</a:t>
            </a:r>
            <a:r>
              <a:rPr lang="en-GB" sz="2000" dirty="0" err="1"/>
              <a:t>val</a:t>
            </a:r>
            <a:r>
              <a:rPr lang="en-GB" sz="2000" dirty="0"/>
              <a:t>()),</a:t>
            </a:r>
          </a:p>
          <a:p>
            <a:r>
              <a:rPr lang="en-GB" sz="2000" dirty="0" smtClean="0"/>
              <a:t>         </a:t>
            </a:r>
            <a:r>
              <a:rPr lang="en-GB" sz="2000" dirty="0" smtClean="0">
                <a:solidFill>
                  <a:srgbClr val="0070C0"/>
                </a:solidFill>
              </a:rPr>
              <a:t>course</a:t>
            </a:r>
            <a:r>
              <a:rPr lang="en-GB" sz="2000" dirty="0"/>
              <a:t>: $("#</a:t>
            </a:r>
            <a:r>
              <a:rPr lang="en-GB" sz="2000" dirty="0">
                <a:solidFill>
                  <a:srgbClr val="FF0000"/>
                </a:solidFill>
              </a:rPr>
              <a:t>course-textbox</a:t>
            </a:r>
            <a:r>
              <a:rPr lang="en-GB" sz="2000" dirty="0"/>
              <a:t>").</a:t>
            </a:r>
            <a:r>
              <a:rPr lang="en-GB" sz="2000" dirty="0" err="1"/>
              <a:t>val</a:t>
            </a:r>
            <a:r>
              <a:rPr lang="en-GB" sz="2000" dirty="0"/>
              <a:t>()</a:t>
            </a:r>
          </a:p>
          <a:p>
            <a:r>
              <a:rPr lang="en-GB" sz="2000" dirty="0" smtClean="0"/>
              <a:t>     };</a:t>
            </a:r>
            <a:endParaRPr lang="en-GB" sz="2000" dirty="0"/>
          </a:p>
          <a:p>
            <a:r>
              <a:rPr lang="en-GB" sz="2000" dirty="0"/>
              <a:t>	</a:t>
            </a:r>
          </a:p>
          <a:p>
            <a:r>
              <a:rPr lang="en-GB" sz="2000" dirty="0" smtClean="0"/>
              <a:t>     $.</a:t>
            </a:r>
            <a:r>
              <a:rPr lang="en-GB" sz="2000" dirty="0"/>
              <a:t>ajax({</a:t>
            </a:r>
          </a:p>
          <a:p>
            <a:r>
              <a:rPr lang="en-GB" sz="2000" dirty="0" smtClean="0"/>
              <a:t>           cache</a:t>
            </a:r>
            <a:r>
              <a:rPr lang="en-GB" sz="2000" dirty="0"/>
              <a:t>: false,</a:t>
            </a:r>
          </a:p>
          <a:p>
            <a:r>
              <a:rPr lang="en-GB" sz="2000" dirty="0" smtClean="0"/>
              <a:t>           type</a:t>
            </a:r>
            <a:r>
              <a:rPr lang="en-GB" sz="2000" dirty="0"/>
              <a:t>: "POST",</a:t>
            </a:r>
          </a:p>
          <a:p>
            <a:r>
              <a:rPr lang="en-GB" sz="2000" dirty="0" smtClean="0"/>
              <a:t>           url</a:t>
            </a:r>
            <a:r>
              <a:rPr lang="en-GB" sz="2000" dirty="0"/>
              <a:t>: </a:t>
            </a:r>
            <a:r>
              <a:rPr lang="en-GB" sz="2000" dirty="0">
                <a:solidFill>
                  <a:srgbClr val="0070C0"/>
                </a:solidFill>
              </a:rPr>
              <a:t>'http://localhost:1339/students</a:t>
            </a:r>
            <a:r>
              <a:rPr lang="en-GB" sz="2000" dirty="0"/>
              <a:t>',</a:t>
            </a:r>
          </a:p>
          <a:p>
            <a:r>
              <a:rPr lang="en-GB" sz="2000" dirty="0" smtClean="0"/>
              <a:t>           data</a:t>
            </a:r>
            <a:r>
              <a:rPr lang="en-GB" sz="2000" dirty="0"/>
              <a:t>: </a:t>
            </a:r>
            <a:r>
              <a:rPr lang="en-GB" sz="2000" dirty="0" err="1"/>
              <a:t>JSON.stringify</a:t>
            </a:r>
            <a:r>
              <a:rPr lang="en-GB" sz="2000" dirty="0"/>
              <a:t>(</a:t>
            </a:r>
            <a:r>
              <a:rPr lang="en-GB" sz="2000" dirty="0" err="1">
                <a:solidFill>
                  <a:schemeClr val="bg2">
                    <a:lumMod val="50000"/>
                  </a:schemeClr>
                </a:solidFill>
              </a:rPr>
              <a:t>json</a:t>
            </a:r>
            <a:r>
              <a:rPr lang="en-GB" sz="2000" dirty="0"/>
              <a:t>),        </a:t>
            </a:r>
          </a:p>
          <a:p>
            <a:r>
              <a:rPr lang="en-GB" sz="2000" dirty="0" smtClean="0"/>
              <a:t>           </a:t>
            </a:r>
            <a:r>
              <a:rPr lang="en-GB" sz="2000" dirty="0" err="1" smtClean="0"/>
              <a:t>contentType</a:t>
            </a:r>
            <a:r>
              <a:rPr lang="en-GB" sz="2000" dirty="0"/>
              <a:t>: "application/</a:t>
            </a:r>
            <a:r>
              <a:rPr lang="en-GB" sz="2000" dirty="0" err="1"/>
              <a:t>json</a:t>
            </a:r>
            <a:r>
              <a:rPr lang="en-GB" sz="2000" dirty="0"/>
              <a:t>; charset=utf-8", 	</a:t>
            </a:r>
            <a:r>
              <a:rPr lang="en-GB" sz="2000" dirty="0" smtClean="0"/>
              <a:t>            </a:t>
            </a:r>
          </a:p>
          <a:p>
            <a:r>
              <a:rPr lang="en-GB" sz="2000" dirty="0"/>
              <a:t> </a:t>
            </a:r>
            <a:r>
              <a:rPr lang="en-GB" sz="2000" dirty="0" smtClean="0"/>
              <a:t>          </a:t>
            </a:r>
            <a:r>
              <a:rPr lang="en-GB" sz="2000" dirty="0" err="1" smtClean="0"/>
              <a:t>dataType</a:t>
            </a:r>
            <a:r>
              <a:rPr lang="en-GB" sz="2000" dirty="0"/>
              <a:t>: "</a:t>
            </a:r>
            <a:r>
              <a:rPr lang="en-GB" sz="2000" dirty="0" err="1"/>
              <a:t>json</a:t>
            </a:r>
            <a:r>
              <a:rPr lang="en-GB" sz="2000" dirty="0"/>
              <a:t>",</a:t>
            </a:r>
          </a:p>
          <a:p>
            <a:r>
              <a:rPr lang="en-GB" sz="2000" dirty="0" smtClean="0"/>
              <a:t>           success</a:t>
            </a:r>
            <a:r>
              <a:rPr lang="en-GB" sz="2000" dirty="0"/>
              <a:t>: (</a:t>
            </a:r>
            <a:r>
              <a:rPr lang="en-GB" sz="2000" dirty="0" err="1"/>
              <a:t>json</a:t>
            </a:r>
            <a:r>
              <a:rPr lang="en-GB" sz="2000" dirty="0"/>
              <a:t>, status, </a:t>
            </a:r>
            <a:r>
              <a:rPr lang="en-GB" sz="2000" dirty="0" err="1"/>
              <a:t>req</a:t>
            </a:r>
            <a:r>
              <a:rPr lang="en-GB" sz="2000" dirty="0"/>
              <a:t>) =&gt; console.log("Added student"),</a:t>
            </a:r>
          </a:p>
          <a:p>
            <a:r>
              <a:rPr lang="en-GB" sz="2000" dirty="0" smtClean="0"/>
              <a:t>           error</a:t>
            </a:r>
            <a:r>
              <a:rPr lang="en-GB" sz="2000" dirty="0"/>
              <a:t>: (</a:t>
            </a:r>
            <a:r>
              <a:rPr lang="en-GB" sz="2000" dirty="0" err="1"/>
              <a:t>req</a:t>
            </a:r>
            <a:r>
              <a:rPr lang="en-GB" sz="2000" dirty="0"/>
              <a:t>, status, error) =&gt; console.log("Failed to add student")</a:t>
            </a:r>
          </a:p>
          <a:p>
            <a:r>
              <a:rPr lang="en-GB" sz="2000" dirty="0" smtClean="0"/>
              <a:t>     });</a:t>
            </a:r>
            <a:r>
              <a:rPr lang="en-GB" sz="2000" dirty="0"/>
              <a:t>	</a:t>
            </a:r>
          </a:p>
          <a:p>
            <a:r>
              <a:rPr lang="en-GB" sz="2000" dirty="0" smtClean="0"/>
              <a:t>     </a:t>
            </a:r>
            <a:r>
              <a:rPr lang="en-GB" sz="2000" dirty="0" err="1" smtClean="0"/>
              <a:t>e.preventDefault</a:t>
            </a:r>
            <a:r>
              <a:rPr lang="en-GB" sz="2000" dirty="0"/>
              <a:t>();</a:t>
            </a:r>
          </a:p>
          <a:p>
            <a:r>
              <a:rPr lang="en-GB" sz="2000" dirty="0" smtClean="0"/>
              <a:t>     return </a:t>
            </a:r>
            <a:r>
              <a:rPr lang="en-GB" sz="2000" dirty="0"/>
              <a:t>false</a:t>
            </a:r>
            <a:r>
              <a:rPr lang="en-GB" sz="2000" dirty="0" smtClean="0"/>
              <a:t>;</a:t>
            </a:r>
          </a:p>
          <a:p>
            <a:r>
              <a:rPr lang="en-GB" sz="2000" dirty="0" smtClean="0">
                <a:solidFill>
                  <a:schemeClr val="bg1">
                    <a:lumMod val="50000"/>
                  </a:schemeClr>
                </a:solidFill>
              </a:rPr>
              <a:t>}</a:t>
            </a:r>
            <a:endParaRPr lang="en-GB" sz="2000" dirty="0">
              <a:solidFill>
                <a:schemeClr val="bg1">
                  <a:lumMod val="50000"/>
                </a:schemeClr>
              </a:solidFill>
            </a:endParaRPr>
          </a:p>
        </p:txBody>
      </p:sp>
      <p:sp>
        <p:nvSpPr>
          <p:cNvPr id="6" name="TextBox 1"/>
          <p:cNvSpPr txBox="1">
            <a:spLocks noChangeArrowheads="1"/>
          </p:cNvSpPr>
          <p:nvPr/>
        </p:nvSpPr>
        <p:spPr bwMode="auto">
          <a:xfrm>
            <a:off x="6671660" y="2273635"/>
            <a:ext cx="2214563" cy="2308324"/>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dirty="0"/>
              <a:t>Note: if you do not expect any data to be returned you should either omit the </a:t>
            </a:r>
            <a:r>
              <a:rPr lang="en-GB" altLang="en-US" dirty="0" err="1"/>
              <a:t>dataType</a:t>
            </a:r>
            <a:r>
              <a:rPr lang="en-GB" altLang="en-US" b="0" dirty="0"/>
              <a:t> field or set it to an empty string </a:t>
            </a:r>
            <a:r>
              <a:rPr lang="en-GB" altLang="en-US" b="0" dirty="0" smtClean="0"/>
              <a:t>“”. Here, I expect JSON.</a:t>
            </a:r>
            <a:endParaRPr lang="en-GB" altLang="en-US" b="0" dirty="0"/>
          </a:p>
        </p:txBody>
      </p:sp>
      <p:cxnSp>
        <p:nvCxnSpPr>
          <p:cNvPr id="7" name="Straight Arrow Connector 4"/>
          <p:cNvCxnSpPr>
            <a:cxnSpLocks noChangeShapeType="1"/>
          </p:cNvCxnSpPr>
          <p:nvPr/>
        </p:nvCxnSpPr>
        <p:spPr bwMode="auto">
          <a:xfrm flipH="1">
            <a:off x="3147410" y="4581959"/>
            <a:ext cx="3524250" cy="0"/>
          </a:xfrm>
          <a:prstGeom prst="straightConnector1">
            <a:avLst/>
          </a:prstGeom>
          <a:noFill/>
          <a:ln w="9525" algn="ctr">
            <a:solidFill>
              <a:schemeClr val="tx1"/>
            </a:solidFill>
            <a:round/>
            <a:headEnd/>
            <a:tailEnd type="triangle" w="med" len="med"/>
          </a:ln>
        </p:spPr>
      </p:cxnSp>
      <p:sp>
        <p:nvSpPr>
          <p:cNvPr id="8" name="TextBox 7"/>
          <p:cNvSpPr txBox="1"/>
          <p:nvPr/>
        </p:nvSpPr>
        <p:spPr>
          <a:xfrm>
            <a:off x="4123215" y="2546857"/>
            <a:ext cx="1873678" cy="646331"/>
          </a:xfrm>
          <a:prstGeom prst="rect">
            <a:avLst/>
          </a:prstGeom>
          <a:noFill/>
        </p:spPr>
        <p:txBody>
          <a:bodyPr wrap="square" rtlCol="0">
            <a:spAutoFit/>
          </a:bodyPr>
          <a:lstStyle/>
          <a:p>
            <a:r>
              <a:rPr lang="en-GB" dirty="0" smtClean="0"/>
              <a:t>Send to our web service</a:t>
            </a:r>
            <a:endParaRPr lang="en-GB" dirty="0"/>
          </a:p>
        </p:txBody>
      </p:sp>
      <p:cxnSp>
        <p:nvCxnSpPr>
          <p:cNvPr id="10" name="Straight Arrow Connector 9"/>
          <p:cNvCxnSpPr/>
          <p:nvPr/>
        </p:nvCxnSpPr>
        <p:spPr bwMode="auto">
          <a:xfrm flipH="1">
            <a:off x="3932481" y="3152874"/>
            <a:ext cx="258052" cy="33643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802954149"/>
      </p:ext>
    </p:extLst>
  </p:cSld>
  <p:clrMapOvr>
    <a:masterClrMapping/>
  </p:clrMapOvr>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187693" y="1533465"/>
            <a:ext cx="8865570" cy="5324535"/>
          </a:xfrm>
          <a:prstGeom prst="rect">
            <a:avLst/>
          </a:prstGeom>
          <a:solidFill>
            <a:schemeClr val="accent2">
              <a:lumMod val="20000"/>
              <a:lumOff val="80000"/>
            </a:schemeClr>
          </a:solidFill>
        </p:spPr>
        <p:txBody>
          <a:bodyPr wrap="square" rtlCol="0">
            <a:spAutoFit/>
          </a:bodyPr>
          <a:lstStyle/>
          <a:p>
            <a:r>
              <a:rPr lang="en-GB" sz="2000" dirty="0"/>
              <a:t>&lt;!DOCTYPE html&gt;</a:t>
            </a:r>
          </a:p>
          <a:p>
            <a:r>
              <a:rPr lang="en-GB" sz="2000" dirty="0"/>
              <a:t>&lt;html&gt;</a:t>
            </a:r>
          </a:p>
          <a:p>
            <a:r>
              <a:rPr lang="en-GB" sz="2000" dirty="0"/>
              <a:t>&lt;head&gt;</a:t>
            </a:r>
          </a:p>
          <a:p>
            <a:r>
              <a:rPr lang="en-GB" sz="2000" dirty="0"/>
              <a:t>&lt;title&gt;Read All Students Page&lt;/title&gt;</a:t>
            </a:r>
          </a:p>
          <a:p>
            <a:r>
              <a:rPr lang="en-GB" sz="2000" dirty="0"/>
              <a:t>&lt;meta charset="utf-8" /&gt;</a:t>
            </a:r>
          </a:p>
          <a:p>
            <a:r>
              <a:rPr lang="en-GB" sz="2000" dirty="0"/>
              <a:t>&lt;/head&gt;</a:t>
            </a:r>
          </a:p>
          <a:p>
            <a:r>
              <a:rPr lang="en-GB" sz="2000" dirty="0"/>
              <a:t>&lt;body&gt;</a:t>
            </a:r>
          </a:p>
          <a:p>
            <a:r>
              <a:rPr lang="en-GB" sz="2000" dirty="0"/>
              <a:t>&lt;form action="" method="POST"&gt;</a:t>
            </a:r>
          </a:p>
          <a:p>
            <a:r>
              <a:rPr lang="en-GB" sz="2000" dirty="0"/>
              <a:t>&lt;input id="</a:t>
            </a:r>
            <a:r>
              <a:rPr lang="en-GB" sz="2000" dirty="0">
                <a:solidFill>
                  <a:srgbClr val="FF0000"/>
                </a:solidFill>
              </a:rPr>
              <a:t>read-button</a:t>
            </a:r>
            <a:r>
              <a:rPr lang="en-GB" sz="2000" dirty="0"/>
              <a:t>" type="button" value="Read All Students"/&gt;</a:t>
            </a:r>
          </a:p>
          <a:p>
            <a:r>
              <a:rPr lang="en-GB" sz="2000" dirty="0"/>
              <a:t>&lt;/form&gt;</a:t>
            </a:r>
          </a:p>
          <a:p>
            <a:endParaRPr lang="en-GB" sz="2000" dirty="0"/>
          </a:p>
          <a:p>
            <a:r>
              <a:rPr lang="en-GB" sz="2000" dirty="0"/>
              <a:t>&lt;div id="</a:t>
            </a:r>
            <a:r>
              <a:rPr lang="en-GB" sz="2000" dirty="0">
                <a:solidFill>
                  <a:srgbClr val="FF0000"/>
                </a:solidFill>
              </a:rPr>
              <a:t>all-students</a:t>
            </a:r>
            <a:r>
              <a:rPr lang="en-GB" sz="2000" dirty="0"/>
              <a:t>"&gt;Waiting...&lt;/div&gt;</a:t>
            </a:r>
          </a:p>
          <a:p>
            <a:endParaRPr lang="en-GB" sz="2000" dirty="0"/>
          </a:p>
          <a:p>
            <a:r>
              <a:rPr lang="en-GB" sz="2000" dirty="0"/>
              <a:t>&lt;script </a:t>
            </a:r>
            <a:r>
              <a:rPr lang="en-GB" sz="2000" dirty="0" err="1"/>
              <a:t>src</a:t>
            </a:r>
            <a:r>
              <a:rPr lang="en-GB" sz="2000" dirty="0" smtClean="0"/>
              <a:t>=“……../jquery-3.5.1.js“……&gt;&lt;/</a:t>
            </a:r>
            <a:r>
              <a:rPr lang="en-GB" sz="2000" dirty="0"/>
              <a:t>script&gt; </a:t>
            </a:r>
          </a:p>
          <a:p>
            <a:r>
              <a:rPr lang="en-GB" sz="2000" dirty="0"/>
              <a:t>&lt;script </a:t>
            </a:r>
            <a:r>
              <a:rPr lang="en-GB" sz="2000" dirty="0" err="1"/>
              <a:t>src</a:t>
            </a:r>
            <a:r>
              <a:rPr lang="en-GB" sz="2000" dirty="0"/>
              <a:t>="</a:t>
            </a:r>
            <a:r>
              <a:rPr lang="en-GB" sz="2000" dirty="0">
                <a:solidFill>
                  <a:srgbClr val="FF0000"/>
                </a:solidFill>
              </a:rPr>
              <a:t>/</a:t>
            </a:r>
            <a:r>
              <a:rPr lang="en-GB" sz="2000" dirty="0" err="1">
                <a:solidFill>
                  <a:srgbClr val="FF0000"/>
                </a:solidFill>
              </a:rPr>
              <a:t>js</a:t>
            </a:r>
            <a:r>
              <a:rPr lang="en-GB" sz="2000" dirty="0">
                <a:solidFill>
                  <a:srgbClr val="FF0000"/>
                </a:solidFill>
              </a:rPr>
              <a:t>/readstudentspage.js</a:t>
            </a:r>
            <a:r>
              <a:rPr lang="en-GB" sz="2000" dirty="0"/>
              <a:t>"&gt;&lt;/script&gt;</a:t>
            </a:r>
          </a:p>
          <a:p>
            <a:r>
              <a:rPr lang="en-GB" sz="2000" dirty="0"/>
              <a:t>&lt;/body&gt;</a:t>
            </a:r>
          </a:p>
          <a:p>
            <a:r>
              <a:rPr lang="en-GB" sz="2000" dirty="0"/>
              <a:t>&lt;/html&gt;</a:t>
            </a:r>
          </a:p>
        </p:txBody>
      </p:sp>
      <p:sp>
        <p:nvSpPr>
          <p:cNvPr id="2" name="Title 1"/>
          <p:cNvSpPr>
            <a:spLocks noGrp="1"/>
          </p:cNvSpPr>
          <p:nvPr>
            <p:ph type="title"/>
          </p:nvPr>
        </p:nvSpPr>
        <p:spPr>
          <a:xfrm>
            <a:off x="120317" y="72589"/>
            <a:ext cx="8821552" cy="844550"/>
          </a:xfrm>
        </p:spPr>
        <p:txBody>
          <a:bodyPr/>
          <a:lstStyle/>
          <a:p>
            <a:r>
              <a:rPr lang="en-GB" dirty="0" smtClean="0"/>
              <a:t>Exercise: readstudentspage.html</a:t>
            </a:r>
            <a:endParaRPr lang="en-GB" dirty="0"/>
          </a:p>
        </p:txBody>
      </p:sp>
      <p:sp>
        <p:nvSpPr>
          <p:cNvPr id="3" name="Content Placeholder 2"/>
          <p:cNvSpPr>
            <a:spLocks noGrp="1"/>
          </p:cNvSpPr>
          <p:nvPr>
            <p:ph idx="1"/>
          </p:nvPr>
        </p:nvSpPr>
        <p:spPr>
          <a:xfrm>
            <a:off x="986589" y="806758"/>
            <a:ext cx="7194885" cy="726707"/>
          </a:xfrm>
        </p:spPr>
        <p:txBody>
          <a:bodyPr/>
          <a:lstStyle/>
          <a:p>
            <a:r>
              <a:rPr lang="en-GB" b="1" dirty="0" smtClean="0"/>
              <a:t>Add a HTML page named “readstudentspage.html” to the “public” directory</a:t>
            </a:r>
            <a:endParaRPr lang="en-GB" b="1" dirty="0"/>
          </a:p>
        </p:txBody>
      </p:sp>
      <p:sp>
        <p:nvSpPr>
          <p:cNvPr id="6" name="TextBox 5"/>
          <p:cNvSpPr txBox="1"/>
          <p:nvPr/>
        </p:nvSpPr>
        <p:spPr>
          <a:xfrm>
            <a:off x="6405244" y="1824888"/>
            <a:ext cx="2536625" cy="923330"/>
          </a:xfrm>
          <a:prstGeom prst="rect">
            <a:avLst/>
          </a:prstGeom>
          <a:noFill/>
        </p:spPr>
        <p:txBody>
          <a:bodyPr wrap="square" rtlCol="0">
            <a:spAutoFit/>
          </a:bodyPr>
          <a:lstStyle/>
          <a:p>
            <a:r>
              <a:rPr lang="en-GB" dirty="0" smtClean="0"/>
              <a:t>In </a:t>
            </a:r>
            <a:r>
              <a:rPr lang="en-GB" dirty="0"/>
              <a:t>the </a:t>
            </a:r>
            <a:r>
              <a:rPr lang="en-GB" dirty="0" err="1" smtClean="0"/>
              <a:t>node</a:t>
            </a:r>
            <a:r>
              <a:rPr lang="en-GB" u="sng" dirty="0" err="1" smtClean="0"/>
              <a:t>webserver</a:t>
            </a:r>
            <a:r>
              <a:rPr lang="en-GB" u="sng" dirty="0" smtClean="0"/>
              <a:t>/public</a:t>
            </a:r>
            <a:r>
              <a:rPr lang="en-GB" dirty="0" smtClean="0"/>
              <a:t> </a:t>
            </a:r>
            <a:r>
              <a:rPr lang="en-GB" dirty="0"/>
              <a:t>directory</a:t>
            </a:r>
          </a:p>
        </p:txBody>
      </p:sp>
    </p:spTree>
    <p:extLst>
      <p:ext uri="{BB962C8B-B14F-4D97-AF65-F5344CB8AC3E}">
        <p14:creationId xmlns:p14="http://schemas.microsoft.com/office/powerpoint/2010/main" val="1213777222"/>
      </p:ext>
    </p:extLst>
  </p:cSld>
  <p:clrMapOvr>
    <a:masterClrMapping/>
  </p:clrMapOvr>
  <p:timing>
    <p:tnLst>
      <p:par>
        <p:cT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readstudentspage.js</a:t>
            </a:r>
            <a:endParaRPr lang="en-GB" dirty="0"/>
          </a:p>
        </p:txBody>
      </p:sp>
      <p:sp>
        <p:nvSpPr>
          <p:cNvPr id="3" name="Content Placeholder 2"/>
          <p:cNvSpPr>
            <a:spLocks noGrp="1"/>
          </p:cNvSpPr>
          <p:nvPr>
            <p:ph idx="1"/>
          </p:nvPr>
        </p:nvSpPr>
        <p:spPr>
          <a:xfrm>
            <a:off x="1047750" y="844550"/>
            <a:ext cx="7029450" cy="4994275"/>
          </a:xfrm>
        </p:spPr>
        <p:txBody>
          <a:bodyPr/>
          <a:lstStyle/>
          <a:p>
            <a:r>
              <a:rPr lang="en-GB" b="1" dirty="0" smtClean="0"/>
              <a:t>Add a new file called </a:t>
            </a:r>
            <a:r>
              <a:rPr lang="en-GB" b="1" dirty="0"/>
              <a:t>“</a:t>
            </a:r>
            <a:r>
              <a:rPr lang="en-GB" b="1" dirty="0" err="1"/>
              <a:t>readstudentspage.ts</a:t>
            </a:r>
            <a:r>
              <a:rPr lang="en-GB" b="1" dirty="0" smtClean="0"/>
              <a:t>” to the “public/</a:t>
            </a:r>
            <a:r>
              <a:rPr lang="en-GB" b="1" dirty="0" err="1" smtClean="0"/>
              <a:t>js</a:t>
            </a:r>
            <a:r>
              <a:rPr lang="en-GB" b="1" dirty="0" smtClean="0"/>
              <a:t>” directory</a:t>
            </a:r>
          </a:p>
          <a:p>
            <a:r>
              <a:rPr lang="en-GB" dirty="0" smtClean="0"/>
              <a:t>As before, client pages start the same way</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86276" y="2177650"/>
            <a:ext cx="7782894" cy="3170099"/>
          </a:xfrm>
          <a:prstGeom prst="rect">
            <a:avLst/>
          </a:prstGeom>
          <a:solidFill>
            <a:schemeClr val="accent2">
              <a:lumMod val="20000"/>
              <a:lumOff val="80000"/>
            </a:schemeClr>
          </a:solidFill>
        </p:spPr>
        <p:txBody>
          <a:bodyPr wrap="square" rtlCol="0">
            <a:spAutoFit/>
          </a:bodyPr>
          <a:lstStyle/>
          <a:p>
            <a:r>
              <a:rPr lang="en-GB" sz="2000" dirty="0"/>
              <a:t>$(function ()</a:t>
            </a:r>
          </a:p>
          <a:p>
            <a:r>
              <a:rPr lang="en-GB" sz="2000" dirty="0"/>
              <a:t>{</a:t>
            </a:r>
          </a:p>
          <a:p>
            <a:r>
              <a:rPr lang="en-GB" sz="2000" dirty="0" smtClean="0"/>
              <a:t>    $.</a:t>
            </a:r>
            <a:r>
              <a:rPr lang="en-GB" sz="2000" dirty="0" err="1"/>
              <a:t>ajaxSetup</a:t>
            </a:r>
            <a:r>
              <a:rPr lang="en-GB" sz="2000" dirty="0"/>
              <a:t>({cache: false}); </a:t>
            </a:r>
            <a:endParaRPr lang="en-GB" sz="2000" dirty="0" smtClean="0"/>
          </a:p>
          <a:p>
            <a:r>
              <a:rPr lang="en-GB" sz="2000" dirty="0"/>
              <a:t> </a:t>
            </a:r>
            <a:r>
              <a:rPr lang="en-GB" sz="2000" dirty="0" smtClean="0"/>
              <a:t>   $("#</a:t>
            </a:r>
            <a:r>
              <a:rPr lang="en-GB" sz="2000" dirty="0" smtClean="0">
                <a:solidFill>
                  <a:srgbClr val="FF0000"/>
                </a:solidFill>
              </a:rPr>
              <a:t>read-button</a:t>
            </a:r>
            <a:r>
              <a:rPr lang="en-GB" sz="2000" dirty="0"/>
              <a:t>").click(</a:t>
            </a:r>
            <a:r>
              <a:rPr lang="en-GB" sz="2000" dirty="0" err="1">
                <a:solidFill>
                  <a:srgbClr val="00B0F0"/>
                </a:solidFill>
              </a:rPr>
              <a:t>ReadStudentsClick</a:t>
            </a:r>
            <a:r>
              <a:rPr lang="en-GB" sz="2000" dirty="0"/>
              <a:t>);</a:t>
            </a:r>
          </a:p>
          <a:p>
            <a:r>
              <a:rPr lang="en-GB" sz="2000" dirty="0"/>
              <a:t>});</a:t>
            </a:r>
          </a:p>
          <a:p>
            <a:endParaRPr lang="en-GB" sz="2000" dirty="0"/>
          </a:p>
          <a:p>
            <a:r>
              <a:rPr lang="en-GB" sz="2000" dirty="0"/>
              <a:t>function </a:t>
            </a:r>
            <a:r>
              <a:rPr lang="en-GB" sz="2000" dirty="0" err="1" smtClean="0">
                <a:solidFill>
                  <a:srgbClr val="00B0F0"/>
                </a:solidFill>
              </a:rPr>
              <a:t>ReadStudentsClick</a:t>
            </a:r>
            <a:r>
              <a:rPr lang="en-GB" sz="2000" dirty="0" smtClean="0"/>
              <a:t>(e)</a:t>
            </a:r>
            <a:endParaRPr lang="en-GB" sz="2000" dirty="0"/>
          </a:p>
          <a:p>
            <a:r>
              <a:rPr lang="en-GB" sz="2000" dirty="0" smtClean="0"/>
              <a:t>{</a:t>
            </a:r>
          </a:p>
          <a:p>
            <a:r>
              <a:rPr lang="en-GB" sz="2000" dirty="0"/>
              <a:t> </a:t>
            </a:r>
            <a:r>
              <a:rPr lang="en-GB" sz="2000" dirty="0" smtClean="0"/>
              <a:t>   </a:t>
            </a:r>
            <a:r>
              <a:rPr lang="en-GB" sz="2000" dirty="0" smtClean="0">
                <a:solidFill>
                  <a:srgbClr val="FF0000"/>
                </a:solidFill>
              </a:rPr>
              <a:t>See next slide</a:t>
            </a:r>
          </a:p>
          <a:p>
            <a:r>
              <a:rPr lang="en-GB" sz="2000" dirty="0"/>
              <a:t>}</a:t>
            </a:r>
          </a:p>
        </p:txBody>
      </p:sp>
      <p:sp>
        <p:nvSpPr>
          <p:cNvPr id="6" name="TextBox 5"/>
          <p:cNvSpPr txBox="1"/>
          <p:nvPr/>
        </p:nvSpPr>
        <p:spPr>
          <a:xfrm>
            <a:off x="6052851" y="2177650"/>
            <a:ext cx="2705339" cy="923330"/>
          </a:xfrm>
          <a:prstGeom prst="rect">
            <a:avLst/>
          </a:prstGeom>
          <a:noFill/>
        </p:spPr>
        <p:txBody>
          <a:bodyPr wrap="square" rtlCol="0">
            <a:spAutoFit/>
          </a:bodyPr>
          <a:lstStyle/>
          <a:p>
            <a:r>
              <a:rPr lang="en-GB" dirty="0" smtClean="0"/>
              <a:t>In </a:t>
            </a:r>
            <a:r>
              <a:rPr lang="en-GB" dirty="0"/>
              <a:t>the </a:t>
            </a:r>
            <a:r>
              <a:rPr lang="en-GB" dirty="0" err="1" smtClean="0"/>
              <a:t>node</a:t>
            </a:r>
            <a:r>
              <a:rPr lang="en-GB" u="sng" dirty="0" err="1" smtClean="0"/>
              <a:t>webserver</a:t>
            </a:r>
            <a:r>
              <a:rPr lang="en-GB" u="sng" dirty="0" smtClean="0"/>
              <a:t>/public/</a:t>
            </a:r>
            <a:r>
              <a:rPr lang="en-GB" u="sng" dirty="0" err="1" smtClean="0"/>
              <a:t>ts</a:t>
            </a:r>
            <a:r>
              <a:rPr lang="en-GB" dirty="0" smtClean="0"/>
              <a:t> </a:t>
            </a:r>
            <a:r>
              <a:rPr lang="en-GB" dirty="0"/>
              <a:t>directory</a:t>
            </a:r>
          </a:p>
        </p:txBody>
      </p:sp>
    </p:spTree>
    <p:extLst>
      <p:ext uri="{BB962C8B-B14F-4D97-AF65-F5344CB8AC3E}">
        <p14:creationId xmlns:p14="http://schemas.microsoft.com/office/powerpoint/2010/main" val="3682902371"/>
      </p:ext>
    </p:extLst>
  </p:cSld>
  <p:clrMapOvr>
    <a:masterClrMapping/>
  </p:clrMapOvr>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t>
            </a:r>
            <a:r>
              <a:rPr lang="en-GB" dirty="0" err="1"/>
              <a:t>readstudentspage.ts</a:t>
            </a:r>
            <a:endParaRPr lang="en-GB"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74006" y="1182558"/>
            <a:ext cx="8695674" cy="5016758"/>
          </a:xfrm>
          <a:prstGeom prst="rect">
            <a:avLst/>
          </a:prstGeom>
          <a:solidFill>
            <a:schemeClr val="accent2">
              <a:lumMod val="20000"/>
              <a:lumOff val="80000"/>
            </a:schemeClr>
          </a:solidFill>
        </p:spPr>
        <p:txBody>
          <a:bodyPr wrap="square" rtlCol="0">
            <a:spAutoFit/>
          </a:bodyPr>
          <a:lstStyle/>
          <a:p>
            <a:r>
              <a:rPr lang="en-GB" sz="2000" dirty="0" smtClean="0">
                <a:solidFill>
                  <a:schemeClr val="bg1">
                    <a:lumMod val="50000"/>
                  </a:schemeClr>
                </a:solidFill>
              </a:rPr>
              <a:t>function </a:t>
            </a:r>
            <a:r>
              <a:rPr lang="en-GB" sz="2000" dirty="0" err="1" smtClean="0">
                <a:solidFill>
                  <a:schemeClr val="bg1">
                    <a:lumMod val="50000"/>
                  </a:schemeClr>
                </a:solidFill>
              </a:rPr>
              <a:t>ReadStudentsClick</a:t>
            </a:r>
            <a:r>
              <a:rPr lang="en-GB" sz="2000" dirty="0" smtClean="0">
                <a:solidFill>
                  <a:schemeClr val="bg1">
                    <a:lumMod val="50000"/>
                  </a:schemeClr>
                </a:solidFill>
              </a:rPr>
              <a:t>(e</a:t>
            </a:r>
            <a:r>
              <a:rPr lang="en-GB" sz="2000" dirty="0">
                <a:solidFill>
                  <a:schemeClr val="bg1">
                    <a:lumMod val="50000"/>
                  </a:schemeClr>
                </a:solidFill>
              </a:rPr>
              <a:t>: </a:t>
            </a:r>
            <a:r>
              <a:rPr lang="en-GB" sz="2000" dirty="0" err="1">
                <a:solidFill>
                  <a:schemeClr val="bg1">
                    <a:lumMod val="50000"/>
                  </a:schemeClr>
                </a:solidFill>
              </a:rPr>
              <a:t>JQuery.Event</a:t>
            </a:r>
            <a:r>
              <a:rPr lang="en-GB" sz="2000" dirty="0">
                <a:solidFill>
                  <a:schemeClr val="bg1">
                    <a:lumMod val="50000"/>
                  </a:schemeClr>
                </a:solidFill>
              </a:rPr>
              <a:t>): </a:t>
            </a:r>
            <a:r>
              <a:rPr lang="en-GB" sz="2000" dirty="0" err="1">
                <a:solidFill>
                  <a:schemeClr val="bg1">
                    <a:lumMod val="50000"/>
                  </a:schemeClr>
                </a:solidFill>
              </a:rPr>
              <a:t>boolean</a:t>
            </a:r>
            <a:endParaRPr lang="en-GB" sz="2000" dirty="0">
              <a:solidFill>
                <a:schemeClr val="bg1">
                  <a:lumMod val="50000"/>
                </a:schemeClr>
              </a:solidFill>
            </a:endParaRPr>
          </a:p>
          <a:p>
            <a:r>
              <a:rPr lang="en-GB" sz="2000" dirty="0" smtClean="0">
                <a:solidFill>
                  <a:schemeClr val="bg1">
                    <a:lumMod val="50000"/>
                  </a:schemeClr>
                </a:solidFill>
              </a:rPr>
              <a:t>{</a:t>
            </a:r>
          </a:p>
          <a:p>
            <a:r>
              <a:rPr lang="en-GB" sz="2000" dirty="0" smtClean="0"/>
              <a:t>    $.</a:t>
            </a:r>
            <a:r>
              <a:rPr lang="en-GB" sz="2000" dirty="0"/>
              <a:t>ajax({</a:t>
            </a:r>
          </a:p>
          <a:p>
            <a:r>
              <a:rPr lang="en-GB" sz="2000" dirty="0" smtClean="0"/>
              <a:t>         cache</a:t>
            </a:r>
            <a:r>
              <a:rPr lang="en-GB" sz="2000" dirty="0"/>
              <a:t>: false,</a:t>
            </a:r>
          </a:p>
          <a:p>
            <a:r>
              <a:rPr lang="en-GB" sz="2000" dirty="0" smtClean="0"/>
              <a:t>         type</a:t>
            </a:r>
            <a:r>
              <a:rPr lang="en-GB" sz="2000" dirty="0"/>
              <a:t>: "GET",</a:t>
            </a:r>
          </a:p>
          <a:p>
            <a:r>
              <a:rPr lang="en-GB" sz="2000" dirty="0" smtClean="0"/>
              <a:t>         url</a:t>
            </a:r>
            <a:r>
              <a:rPr lang="en-GB" sz="2000" dirty="0"/>
              <a:t>: 'http://localhost:1339/students',</a:t>
            </a:r>
          </a:p>
          <a:p>
            <a:r>
              <a:rPr lang="en-GB" sz="2000" dirty="0" smtClean="0"/>
              <a:t>         data</a:t>
            </a:r>
            <a:r>
              <a:rPr lang="en-GB" sz="2000" dirty="0"/>
              <a:t>: '',        </a:t>
            </a:r>
          </a:p>
          <a:p>
            <a:r>
              <a:rPr lang="en-GB" sz="2000" dirty="0" smtClean="0"/>
              <a:t>         </a:t>
            </a:r>
            <a:r>
              <a:rPr lang="en-GB" sz="2000" dirty="0" err="1" smtClean="0"/>
              <a:t>contentType</a:t>
            </a:r>
            <a:r>
              <a:rPr lang="en-GB" sz="2000" dirty="0"/>
              <a:t>: "application/</a:t>
            </a:r>
            <a:r>
              <a:rPr lang="en-GB" sz="2000" dirty="0" err="1"/>
              <a:t>json</a:t>
            </a:r>
            <a:r>
              <a:rPr lang="en-GB" sz="2000" dirty="0"/>
              <a:t>; charset=utf-8", </a:t>
            </a:r>
            <a:endParaRPr lang="en-GB" sz="2000" dirty="0" smtClean="0"/>
          </a:p>
          <a:p>
            <a:r>
              <a:rPr lang="en-GB" sz="2000" dirty="0" smtClean="0"/>
              <a:t>         </a:t>
            </a:r>
            <a:r>
              <a:rPr lang="en-GB" sz="2000" dirty="0" err="1" smtClean="0"/>
              <a:t>dataType</a:t>
            </a:r>
            <a:r>
              <a:rPr lang="en-GB" sz="2000" dirty="0"/>
              <a:t>: "</a:t>
            </a:r>
            <a:r>
              <a:rPr lang="en-GB" sz="2000" dirty="0" err="1"/>
              <a:t>json</a:t>
            </a:r>
            <a:r>
              <a:rPr lang="en-GB" sz="2000" dirty="0"/>
              <a:t>",</a:t>
            </a:r>
          </a:p>
          <a:p>
            <a:r>
              <a:rPr lang="en-GB" sz="2000" dirty="0" smtClean="0"/>
              <a:t>         success</a:t>
            </a:r>
            <a:r>
              <a:rPr lang="en-GB" sz="2000" dirty="0"/>
              <a:t>: </a:t>
            </a:r>
            <a:r>
              <a:rPr lang="en-GB" sz="2000" dirty="0" err="1">
                <a:solidFill>
                  <a:srgbClr val="00B0F0"/>
                </a:solidFill>
              </a:rPr>
              <a:t>ReadAllResult</a:t>
            </a:r>
            <a:r>
              <a:rPr lang="en-GB" sz="2000" dirty="0" smtClean="0"/>
              <a:t>,     </a:t>
            </a:r>
            <a:r>
              <a:rPr lang="en-GB" sz="2000" dirty="0" smtClean="0">
                <a:solidFill>
                  <a:srgbClr val="FF0000"/>
                </a:solidFill>
                <a:sym typeface="Wingdings" panose="05000000000000000000" pitchFamily="2" charset="2"/>
              </a:rPr>
              <a:t> See next slide</a:t>
            </a:r>
            <a:endParaRPr lang="en-GB" sz="2000" dirty="0">
              <a:solidFill>
                <a:srgbClr val="FF0000"/>
              </a:solidFill>
            </a:endParaRPr>
          </a:p>
          <a:p>
            <a:r>
              <a:rPr lang="en-GB" sz="2000" dirty="0" smtClean="0"/>
              <a:t>         error</a:t>
            </a:r>
            <a:r>
              <a:rPr lang="en-GB" sz="2000" dirty="0"/>
              <a:t>: (</a:t>
            </a:r>
            <a:r>
              <a:rPr lang="en-GB" sz="2000" dirty="0" err="1"/>
              <a:t>req</a:t>
            </a:r>
            <a:r>
              <a:rPr lang="en-GB" sz="2000" dirty="0"/>
              <a:t>, status, error) =&gt; console.log("Failed to read students</a:t>
            </a:r>
            <a:r>
              <a:rPr lang="en-GB" sz="2000" dirty="0" smtClean="0"/>
              <a:t>")</a:t>
            </a:r>
          </a:p>
          <a:p>
            <a:r>
              <a:rPr lang="en-GB" sz="2000" dirty="0"/>
              <a:t> </a:t>
            </a:r>
            <a:r>
              <a:rPr lang="en-GB" sz="2000" dirty="0" smtClean="0"/>
              <a:t>   });</a:t>
            </a:r>
            <a:endParaRPr lang="en-GB" sz="2000" dirty="0"/>
          </a:p>
          <a:p>
            <a:r>
              <a:rPr lang="en-GB" sz="2000" dirty="0"/>
              <a:t>	</a:t>
            </a:r>
          </a:p>
          <a:p>
            <a:r>
              <a:rPr lang="en-GB" sz="2000" dirty="0" smtClean="0"/>
              <a:t>    </a:t>
            </a:r>
            <a:r>
              <a:rPr lang="en-GB" sz="2000" dirty="0" err="1" smtClean="0"/>
              <a:t>e.preventDefault</a:t>
            </a:r>
            <a:r>
              <a:rPr lang="en-GB" sz="2000" dirty="0"/>
              <a:t>();</a:t>
            </a:r>
          </a:p>
          <a:p>
            <a:r>
              <a:rPr lang="en-GB" sz="2000" dirty="0" smtClean="0"/>
              <a:t>    return </a:t>
            </a:r>
            <a:r>
              <a:rPr lang="en-GB" sz="2000" dirty="0"/>
              <a:t>false</a:t>
            </a:r>
            <a:r>
              <a:rPr lang="en-GB" sz="2000" dirty="0" smtClean="0"/>
              <a:t>;</a:t>
            </a:r>
          </a:p>
          <a:p>
            <a:r>
              <a:rPr lang="en-GB" sz="2000" dirty="0" smtClean="0">
                <a:solidFill>
                  <a:schemeClr val="bg1">
                    <a:lumMod val="50000"/>
                  </a:schemeClr>
                </a:solidFill>
              </a:rPr>
              <a:t>}</a:t>
            </a:r>
            <a:endParaRPr lang="en-GB" sz="2000" dirty="0">
              <a:solidFill>
                <a:schemeClr val="bg1">
                  <a:lumMod val="50000"/>
                </a:schemeClr>
              </a:solidFill>
            </a:endParaRPr>
          </a:p>
        </p:txBody>
      </p:sp>
      <p:sp>
        <p:nvSpPr>
          <p:cNvPr id="6" name="TextBox 5"/>
          <p:cNvSpPr txBox="1"/>
          <p:nvPr/>
        </p:nvSpPr>
        <p:spPr>
          <a:xfrm>
            <a:off x="3999799" y="1817581"/>
            <a:ext cx="1873678" cy="646331"/>
          </a:xfrm>
          <a:prstGeom prst="rect">
            <a:avLst/>
          </a:prstGeom>
          <a:noFill/>
        </p:spPr>
        <p:txBody>
          <a:bodyPr wrap="square" rtlCol="0">
            <a:spAutoFit/>
          </a:bodyPr>
          <a:lstStyle/>
          <a:p>
            <a:r>
              <a:rPr lang="en-GB" dirty="0" smtClean="0"/>
              <a:t>Send to our web service</a:t>
            </a:r>
            <a:endParaRPr lang="en-GB" dirty="0"/>
          </a:p>
        </p:txBody>
      </p:sp>
      <p:cxnSp>
        <p:nvCxnSpPr>
          <p:cNvPr id="7" name="Straight Arrow Connector 6"/>
          <p:cNvCxnSpPr/>
          <p:nvPr/>
        </p:nvCxnSpPr>
        <p:spPr bwMode="auto">
          <a:xfrm flipH="1">
            <a:off x="3809065" y="2423598"/>
            <a:ext cx="258052" cy="33643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187870363"/>
      </p:ext>
    </p:extLst>
  </p:cSld>
  <p:clrMapOvr>
    <a:masterClrMapping/>
  </p:clrMapOvr>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t>
            </a:r>
            <a:r>
              <a:rPr lang="en-GB" dirty="0" err="1"/>
              <a:t>readstudentspage.ts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74006" y="1182558"/>
            <a:ext cx="8695674" cy="5016758"/>
          </a:xfrm>
          <a:prstGeom prst="rect">
            <a:avLst/>
          </a:prstGeom>
          <a:solidFill>
            <a:schemeClr val="accent2">
              <a:lumMod val="20000"/>
              <a:lumOff val="80000"/>
            </a:schemeClr>
          </a:solidFill>
        </p:spPr>
        <p:txBody>
          <a:bodyPr wrap="square" rtlCol="0">
            <a:spAutoFit/>
          </a:bodyPr>
          <a:lstStyle/>
          <a:p>
            <a:r>
              <a:rPr lang="en-GB" sz="2000" dirty="0">
                <a:solidFill>
                  <a:schemeClr val="bg1">
                    <a:lumMod val="50000"/>
                  </a:schemeClr>
                </a:solidFill>
              </a:rPr>
              <a:t>function </a:t>
            </a:r>
            <a:r>
              <a:rPr lang="en-GB" sz="2000" dirty="0" err="1">
                <a:solidFill>
                  <a:schemeClr val="bg1">
                    <a:lumMod val="50000"/>
                  </a:schemeClr>
                </a:solidFill>
              </a:rPr>
              <a:t>ReadStudentsClick</a:t>
            </a:r>
            <a:r>
              <a:rPr lang="en-GB" sz="2000" dirty="0">
                <a:solidFill>
                  <a:schemeClr val="bg1">
                    <a:lumMod val="50000"/>
                  </a:schemeClr>
                </a:solidFill>
              </a:rPr>
              <a:t>(e: </a:t>
            </a:r>
            <a:r>
              <a:rPr lang="en-GB" sz="2000" dirty="0" err="1">
                <a:solidFill>
                  <a:schemeClr val="bg1">
                    <a:lumMod val="50000"/>
                  </a:schemeClr>
                </a:solidFill>
              </a:rPr>
              <a:t>JQuery.Event</a:t>
            </a:r>
            <a:r>
              <a:rPr lang="en-GB" sz="2000" dirty="0">
                <a:solidFill>
                  <a:schemeClr val="bg1">
                    <a:lumMod val="50000"/>
                  </a:schemeClr>
                </a:solidFill>
              </a:rPr>
              <a:t>): </a:t>
            </a:r>
            <a:r>
              <a:rPr lang="en-GB" sz="2000" dirty="0" err="1">
                <a:solidFill>
                  <a:schemeClr val="bg1">
                    <a:lumMod val="50000"/>
                  </a:schemeClr>
                </a:solidFill>
              </a:rPr>
              <a:t>boolean</a:t>
            </a:r>
            <a:endParaRPr lang="en-GB" sz="2000" dirty="0">
              <a:solidFill>
                <a:schemeClr val="bg1">
                  <a:lumMod val="50000"/>
                </a:schemeClr>
              </a:solidFill>
            </a:endParaRPr>
          </a:p>
          <a:p>
            <a:r>
              <a:rPr lang="en-GB" sz="2000" dirty="0">
                <a:solidFill>
                  <a:schemeClr val="bg1">
                    <a:lumMod val="50000"/>
                  </a:schemeClr>
                </a:solidFill>
              </a:rPr>
              <a:t>{</a:t>
            </a:r>
          </a:p>
          <a:p>
            <a:r>
              <a:rPr lang="en-GB" sz="2000" dirty="0">
                <a:solidFill>
                  <a:schemeClr val="bg1">
                    <a:lumMod val="50000"/>
                  </a:schemeClr>
                </a:solidFill>
              </a:rPr>
              <a:t>    </a:t>
            </a:r>
            <a:r>
              <a:rPr lang="en-GB" sz="2000" dirty="0" smtClean="0">
                <a:solidFill>
                  <a:schemeClr val="bg1">
                    <a:lumMod val="50000"/>
                  </a:schemeClr>
                </a:solidFill>
              </a:rPr>
              <a:t>….</a:t>
            </a:r>
            <a:endParaRPr lang="en-GB" sz="2000" dirty="0">
              <a:solidFill>
                <a:schemeClr val="bg1">
                  <a:lumMod val="50000"/>
                </a:schemeClr>
              </a:solidFill>
            </a:endParaRPr>
          </a:p>
          <a:p>
            <a:r>
              <a:rPr lang="en-GB" sz="2000" dirty="0">
                <a:solidFill>
                  <a:schemeClr val="bg1">
                    <a:lumMod val="50000"/>
                  </a:schemeClr>
                </a:solidFill>
              </a:rPr>
              <a:t>}</a:t>
            </a:r>
          </a:p>
          <a:p>
            <a:endParaRPr lang="en-GB" sz="2000" dirty="0"/>
          </a:p>
          <a:p>
            <a:r>
              <a:rPr lang="en-GB" sz="2000" dirty="0" smtClean="0"/>
              <a:t>function </a:t>
            </a:r>
            <a:r>
              <a:rPr lang="en-GB" sz="2000" dirty="0" err="1" smtClean="0"/>
              <a:t>ReadAllResult</a:t>
            </a:r>
            <a:r>
              <a:rPr lang="en-GB" sz="2000" dirty="0" smtClean="0"/>
              <a:t>(</a:t>
            </a:r>
            <a:r>
              <a:rPr lang="en-GB" sz="2000" dirty="0" err="1" smtClean="0"/>
              <a:t>json</a:t>
            </a:r>
            <a:r>
              <a:rPr lang="en-GB" sz="2000" dirty="0" smtClean="0"/>
              <a:t>, status, </a:t>
            </a:r>
            <a:r>
              <a:rPr lang="en-GB" sz="2000" dirty="0" err="1" smtClean="0"/>
              <a:t>req</a:t>
            </a:r>
            <a:r>
              <a:rPr lang="en-GB" sz="2000" dirty="0" smtClean="0"/>
              <a:t>):</a:t>
            </a:r>
            <a:endParaRPr lang="en-GB" sz="2000" dirty="0"/>
          </a:p>
          <a:p>
            <a:r>
              <a:rPr lang="en-GB" sz="2000" dirty="0"/>
              <a:t>{</a:t>
            </a:r>
          </a:p>
          <a:p>
            <a:r>
              <a:rPr lang="en-GB" sz="2000" dirty="0" smtClean="0"/>
              <a:t>    let </a:t>
            </a:r>
            <a:r>
              <a:rPr lang="en-GB" sz="2000" dirty="0" smtClean="0">
                <a:solidFill>
                  <a:srgbClr val="00B0F0"/>
                </a:solidFill>
              </a:rPr>
              <a:t>html</a:t>
            </a:r>
            <a:r>
              <a:rPr lang="en-GB" sz="2000" dirty="0" smtClean="0"/>
              <a:t> </a:t>
            </a:r>
            <a:r>
              <a:rPr lang="en-GB" sz="2000" dirty="0"/>
              <a:t>= "";</a:t>
            </a:r>
          </a:p>
          <a:p>
            <a:r>
              <a:rPr lang="en-GB" sz="2000" dirty="0" smtClean="0"/>
              <a:t>    for(let s </a:t>
            </a:r>
            <a:r>
              <a:rPr lang="en-GB" sz="2000" dirty="0"/>
              <a:t>in </a:t>
            </a:r>
            <a:r>
              <a:rPr lang="en-GB" sz="2000" dirty="0" err="1"/>
              <a:t>json</a:t>
            </a:r>
            <a:r>
              <a:rPr lang="en-GB" sz="2000" dirty="0"/>
              <a:t>)</a:t>
            </a:r>
          </a:p>
          <a:p>
            <a:r>
              <a:rPr lang="en-GB" sz="2000" dirty="0" smtClean="0"/>
              <a:t>    {</a:t>
            </a:r>
            <a:endParaRPr lang="en-GB" sz="2000" dirty="0"/>
          </a:p>
          <a:p>
            <a:r>
              <a:rPr lang="en-GB" sz="2000" dirty="0" smtClean="0"/>
              <a:t>        let </a:t>
            </a:r>
            <a:r>
              <a:rPr lang="en-GB" sz="2000" dirty="0"/>
              <a:t>student = </a:t>
            </a:r>
            <a:r>
              <a:rPr lang="en-GB" sz="2000" dirty="0" err="1" smtClean="0"/>
              <a:t>json</a:t>
            </a:r>
            <a:r>
              <a:rPr lang="en-GB" sz="2000" dirty="0" smtClean="0"/>
              <a:t>[s];</a:t>
            </a:r>
            <a:endParaRPr lang="en-GB" sz="2000" dirty="0"/>
          </a:p>
          <a:p>
            <a:r>
              <a:rPr lang="en-GB" sz="2000" dirty="0" smtClean="0"/>
              <a:t>        </a:t>
            </a:r>
            <a:r>
              <a:rPr lang="en-GB" sz="2000" dirty="0" smtClean="0">
                <a:solidFill>
                  <a:srgbClr val="00B0F0"/>
                </a:solidFill>
              </a:rPr>
              <a:t>html</a:t>
            </a:r>
            <a:r>
              <a:rPr lang="en-GB" sz="2000" dirty="0" smtClean="0"/>
              <a:t> </a:t>
            </a:r>
            <a:r>
              <a:rPr lang="en-GB" sz="2000" dirty="0"/>
              <a:t>+= `Id: ${</a:t>
            </a:r>
            <a:r>
              <a:rPr lang="en-GB" sz="2000" dirty="0" err="1"/>
              <a:t>student.Id</a:t>
            </a:r>
            <a:r>
              <a:rPr lang="en-GB" sz="2000" dirty="0"/>
              <a:t>} Name: ${</a:t>
            </a:r>
            <a:r>
              <a:rPr lang="en-GB" sz="2000" dirty="0" err="1"/>
              <a:t>student.Name</a:t>
            </a:r>
            <a:r>
              <a:rPr lang="en-GB" sz="2000" dirty="0"/>
              <a:t>} </a:t>
            </a:r>
            <a:r>
              <a:rPr lang="en-GB" sz="2000" dirty="0" smtClean="0"/>
              <a:t>`;</a:t>
            </a:r>
          </a:p>
          <a:p>
            <a:r>
              <a:rPr lang="en-GB" sz="2000" dirty="0"/>
              <a:t> </a:t>
            </a:r>
            <a:r>
              <a:rPr lang="en-GB" sz="2000" dirty="0" smtClean="0"/>
              <a:t>       </a:t>
            </a:r>
            <a:r>
              <a:rPr lang="en-GB" sz="2000" dirty="0" smtClean="0">
                <a:solidFill>
                  <a:srgbClr val="00B0F0"/>
                </a:solidFill>
              </a:rPr>
              <a:t>html</a:t>
            </a:r>
            <a:r>
              <a:rPr lang="en-GB" sz="2000" dirty="0" smtClean="0"/>
              <a:t> += `Age</a:t>
            </a:r>
            <a:r>
              <a:rPr lang="en-GB" sz="2000" dirty="0"/>
              <a:t>: ${</a:t>
            </a:r>
            <a:r>
              <a:rPr lang="en-GB" sz="2000" dirty="0" err="1"/>
              <a:t>student.Age</a:t>
            </a:r>
            <a:r>
              <a:rPr lang="en-GB" sz="2000" dirty="0" smtClean="0"/>
              <a:t>}  </a:t>
            </a:r>
            <a:r>
              <a:rPr lang="en-GB" sz="2000" dirty="0"/>
              <a:t>Course: ${</a:t>
            </a:r>
            <a:r>
              <a:rPr lang="en-GB" sz="2000" dirty="0" err="1"/>
              <a:t>student.Course</a:t>
            </a:r>
            <a:r>
              <a:rPr lang="en-GB" sz="2000" dirty="0"/>
              <a:t>}&lt;</a:t>
            </a:r>
            <a:r>
              <a:rPr lang="en-GB" sz="2000" dirty="0" err="1"/>
              <a:t>br</a:t>
            </a:r>
            <a:r>
              <a:rPr lang="en-GB" sz="2000" dirty="0"/>
              <a:t>/&gt;`;</a:t>
            </a:r>
          </a:p>
          <a:p>
            <a:r>
              <a:rPr lang="en-GB" sz="2000" dirty="0" smtClean="0"/>
              <a:t>    }</a:t>
            </a:r>
            <a:endParaRPr lang="en-GB" sz="2000" dirty="0"/>
          </a:p>
          <a:p>
            <a:r>
              <a:rPr lang="en-GB" sz="2000" dirty="0" smtClean="0"/>
              <a:t>    $("#</a:t>
            </a:r>
            <a:r>
              <a:rPr lang="en-GB" sz="2000" dirty="0"/>
              <a:t>all-students").html</a:t>
            </a:r>
            <a:r>
              <a:rPr lang="en-GB" sz="2000" dirty="0" smtClean="0"/>
              <a:t>( </a:t>
            </a:r>
            <a:r>
              <a:rPr lang="en-GB" sz="2000" dirty="0" smtClean="0">
                <a:solidFill>
                  <a:srgbClr val="00B0F0"/>
                </a:solidFill>
              </a:rPr>
              <a:t>html</a:t>
            </a:r>
            <a:r>
              <a:rPr lang="en-GB" sz="2000" dirty="0" smtClean="0"/>
              <a:t> );</a:t>
            </a:r>
            <a:endParaRPr lang="en-GB" sz="2000" dirty="0"/>
          </a:p>
          <a:p>
            <a:r>
              <a:rPr lang="en-GB" sz="2000" dirty="0"/>
              <a:t>}</a:t>
            </a:r>
          </a:p>
        </p:txBody>
      </p:sp>
      <p:sp>
        <p:nvSpPr>
          <p:cNvPr id="7" name="TextBox 6"/>
          <p:cNvSpPr txBox="1"/>
          <p:nvPr/>
        </p:nvSpPr>
        <p:spPr>
          <a:xfrm>
            <a:off x="6275672" y="3364030"/>
            <a:ext cx="2531444" cy="923330"/>
          </a:xfrm>
          <a:prstGeom prst="rect">
            <a:avLst/>
          </a:prstGeom>
          <a:noFill/>
        </p:spPr>
        <p:txBody>
          <a:bodyPr wrap="square" rtlCol="0">
            <a:spAutoFit/>
          </a:bodyPr>
          <a:lstStyle/>
          <a:p>
            <a:r>
              <a:rPr lang="en-GB" dirty="0" smtClean="0"/>
              <a:t>Build some HTML to display each student’s detail</a:t>
            </a:r>
            <a:endParaRPr lang="en-GB" dirty="0"/>
          </a:p>
        </p:txBody>
      </p:sp>
    </p:spTree>
    <p:extLst>
      <p:ext uri="{BB962C8B-B14F-4D97-AF65-F5344CB8AC3E}">
        <p14:creationId xmlns:p14="http://schemas.microsoft.com/office/powerpoint/2010/main" val="4113738788"/>
      </p:ext>
    </p:extLst>
  </p:cSld>
  <p:clrMapOvr>
    <a:masterClrMapping/>
  </p:clrMapOvr>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dirty="0" smtClean="0"/>
              <a:t>CROSS ORIGIN POST</a:t>
            </a:r>
          </a:p>
        </p:txBody>
      </p:sp>
      <p:sp>
        <p:nvSpPr>
          <p:cNvPr id="9219" name="Content Placeholder 2"/>
          <p:cNvSpPr>
            <a:spLocks noGrp="1"/>
          </p:cNvSpPr>
          <p:nvPr>
            <p:ph idx="1"/>
          </p:nvPr>
        </p:nvSpPr>
        <p:spPr>
          <a:xfrm>
            <a:off x="1047750" y="1140594"/>
            <a:ext cx="7029450" cy="4698231"/>
          </a:xfrm>
        </p:spPr>
        <p:txBody>
          <a:bodyPr/>
          <a:lstStyle/>
          <a:p>
            <a:r>
              <a:rPr lang="en-GB" altLang="en-US" dirty="0" smtClean="0"/>
              <a:t>One technique to overcome the same origin policy of the web browser is to use server-side proxies</a:t>
            </a:r>
          </a:p>
          <a:p>
            <a:pPr lvl="1"/>
            <a:r>
              <a:rPr lang="en-GB" altLang="en-US" dirty="0" smtClean="0"/>
              <a:t>The web server makes the web service request on behalf of the client</a:t>
            </a:r>
          </a:p>
          <a:p>
            <a:endParaRPr lang="en-GB" altLang="en-US" dirty="0" smtClean="0"/>
          </a:p>
          <a:p>
            <a:endParaRPr lang="en-GB" altLang="en-US" dirty="0"/>
          </a:p>
          <a:p>
            <a:endParaRPr lang="en-GB" altLang="en-US" dirty="0" smtClean="0"/>
          </a:p>
          <a:p>
            <a:endParaRPr lang="en-GB" altLang="en-US" dirty="0"/>
          </a:p>
          <a:p>
            <a:endParaRPr lang="en-GB" altLang="en-US" dirty="0" smtClean="0"/>
          </a:p>
          <a:p>
            <a:endParaRPr lang="en-GB" altLang="en-US" dirty="0"/>
          </a:p>
          <a:p>
            <a:r>
              <a:rPr lang="en-GB" altLang="en-US" dirty="0" smtClean="0"/>
              <a:t>We may also want to build a web application that calls multiple web services (</a:t>
            </a:r>
            <a:r>
              <a:rPr lang="en-GB" altLang="en-US" dirty="0"/>
              <a:t>aka </a:t>
            </a:r>
            <a:r>
              <a:rPr lang="en-GB" altLang="en-US" dirty="0" smtClean="0"/>
              <a:t>APIs</a:t>
            </a:r>
            <a:r>
              <a:rPr lang="en-GB" altLang="en-US" dirty="0"/>
              <a:t> </a:t>
            </a:r>
            <a:r>
              <a:rPr lang="en-GB" altLang="en-US" dirty="0" smtClean="0">
                <a:sym typeface="Wingdings" panose="05000000000000000000" pitchFamily="2" charset="2"/>
              </a:rPr>
              <a:t> </a:t>
            </a:r>
            <a:r>
              <a:rPr lang="en-GB" altLang="en-US" dirty="0" smtClean="0"/>
              <a:t>potentially 3</a:t>
            </a:r>
            <a:r>
              <a:rPr lang="en-GB" altLang="en-US" baseline="30000" dirty="0" smtClean="0"/>
              <a:t>rd</a:t>
            </a:r>
            <a:r>
              <a:rPr lang="en-GB" altLang="en-US" dirty="0" smtClean="0"/>
              <a:t> party) to bring together a number of features….this is becoming a common approach (e.g. </a:t>
            </a:r>
            <a:r>
              <a:rPr lang="en-GB" altLang="en-US" dirty="0" err="1" smtClean="0"/>
              <a:t>microservices</a:t>
            </a:r>
            <a:r>
              <a:rPr lang="en-GB" altLang="en-US" dirty="0" smtClean="0"/>
              <a:t>)</a:t>
            </a:r>
          </a:p>
        </p:txBody>
      </p:sp>
      <p:sp>
        <p:nvSpPr>
          <p:cNvPr id="922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WAN</a:t>
            </a:r>
          </a:p>
        </p:txBody>
      </p:sp>
      <p:pic>
        <p:nvPicPr>
          <p:cNvPr id="9221" name="Picture 2" descr="http://developer.yahoo.com/javascript/img/proxy3.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7037" y="2520950"/>
            <a:ext cx="5000625" cy="191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TextBox 2"/>
          <p:cNvSpPr txBox="1">
            <a:spLocks noChangeArrowheads="1"/>
          </p:cNvSpPr>
          <p:nvPr/>
        </p:nvSpPr>
        <p:spPr bwMode="auto">
          <a:xfrm>
            <a:off x="2801938" y="6237003"/>
            <a:ext cx="57975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dirty="0"/>
              <a:t>http://developer.yahoo.com/javascript/howto-proxy.html</a:t>
            </a:r>
          </a:p>
        </p:txBody>
      </p:sp>
    </p:spTree>
    <p:extLst>
      <p:ext uri="{BB962C8B-B14F-4D97-AF65-F5344CB8AC3E}">
        <p14:creationId xmlns:p14="http://schemas.microsoft.com/office/powerpoint/2010/main" val="2741424375"/>
      </p:ext>
    </p:extLst>
  </p:cSld>
  <p:clrMapOvr>
    <a:masterClrMapping/>
  </p:clrMapOvr>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t>
            </a:r>
            <a:r>
              <a:rPr lang="en-GB" dirty="0" err="1" smtClean="0"/>
              <a:t>Axios</a:t>
            </a:r>
            <a:endParaRPr lang="en-GB" dirty="0"/>
          </a:p>
        </p:txBody>
      </p:sp>
      <p:sp>
        <p:nvSpPr>
          <p:cNvPr id="3" name="Content Placeholder 2"/>
          <p:cNvSpPr>
            <a:spLocks noGrp="1"/>
          </p:cNvSpPr>
          <p:nvPr>
            <p:ph idx="1"/>
          </p:nvPr>
        </p:nvSpPr>
        <p:spPr>
          <a:xfrm>
            <a:off x="1047750" y="789272"/>
            <a:ext cx="7029450" cy="5049553"/>
          </a:xfrm>
        </p:spPr>
        <p:txBody>
          <a:bodyPr/>
          <a:lstStyle/>
          <a:p>
            <a:r>
              <a:rPr lang="en-GB" dirty="0" smtClean="0"/>
              <a:t>Let’s look at adding a student again, but this time we will use the web server to use the web service rather than using an AJAX call from the client browser</a:t>
            </a:r>
          </a:p>
          <a:p>
            <a:r>
              <a:rPr lang="en-GB" dirty="0" smtClean="0"/>
              <a:t>We will start by adding another “add student” button to the HTML form in </a:t>
            </a:r>
            <a:r>
              <a:rPr lang="en-GB" b="1" dirty="0" smtClean="0"/>
              <a:t>addstudentform.html</a:t>
            </a:r>
          </a:p>
          <a:p>
            <a:r>
              <a:rPr lang="en-GB" dirty="0" smtClean="0"/>
              <a:t>We will submit the form in the normal way back to the web server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79345" y="3083132"/>
            <a:ext cx="7642459" cy="2246769"/>
          </a:xfrm>
          <a:prstGeom prst="rect">
            <a:avLst/>
          </a:prstGeom>
          <a:solidFill>
            <a:schemeClr val="accent2">
              <a:lumMod val="20000"/>
              <a:lumOff val="80000"/>
            </a:schemeClr>
          </a:solidFill>
        </p:spPr>
        <p:txBody>
          <a:bodyPr wrap="square" rtlCol="0">
            <a:spAutoFit/>
          </a:bodyPr>
          <a:lstStyle/>
          <a:p>
            <a:r>
              <a:rPr lang="en-GB" sz="2000" dirty="0" smtClean="0">
                <a:solidFill>
                  <a:schemeClr val="bg1">
                    <a:lumMod val="50000"/>
                  </a:schemeClr>
                </a:solidFill>
              </a:rPr>
              <a:t>…….</a:t>
            </a:r>
            <a:endParaRPr lang="en-GB" sz="2000" dirty="0">
              <a:solidFill>
                <a:schemeClr val="bg1">
                  <a:lumMod val="50000"/>
                </a:schemeClr>
              </a:solidFill>
            </a:endParaRPr>
          </a:p>
          <a:p>
            <a:r>
              <a:rPr lang="en-GB" sz="2000" dirty="0">
                <a:solidFill>
                  <a:schemeClr val="bg1">
                    <a:lumMod val="50000"/>
                  </a:schemeClr>
                </a:solidFill>
              </a:rPr>
              <a:t>&lt;form action="</a:t>
            </a:r>
            <a:r>
              <a:rPr lang="en-GB" sz="2000" dirty="0" err="1">
                <a:solidFill>
                  <a:srgbClr val="0070C0"/>
                </a:solidFill>
              </a:rPr>
              <a:t>addstudent</a:t>
            </a:r>
            <a:r>
              <a:rPr lang="en-GB" sz="2000" dirty="0">
                <a:solidFill>
                  <a:schemeClr val="bg1">
                    <a:lumMod val="50000"/>
                  </a:schemeClr>
                </a:solidFill>
              </a:rPr>
              <a:t>" </a:t>
            </a:r>
            <a:r>
              <a:rPr lang="en-GB" sz="2000" dirty="0">
                <a:solidFill>
                  <a:srgbClr val="FF0000"/>
                </a:solidFill>
              </a:rPr>
              <a:t>method="POST"</a:t>
            </a:r>
            <a:r>
              <a:rPr lang="en-GB" sz="2000" dirty="0">
                <a:solidFill>
                  <a:schemeClr val="bg1">
                    <a:lumMod val="50000"/>
                  </a:schemeClr>
                </a:solidFill>
              </a:rPr>
              <a:t>&gt;</a:t>
            </a:r>
          </a:p>
          <a:p>
            <a:r>
              <a:rPr lang="en-GB" sz="2000" dirty="0" smtClean="0">
                <a:solidFill>
                  <a:schemeClr val="bg1">
                    <a:lumMod val="50000"/>
                  </a:schemeClr>
                </a:solidFill>
              </a:rPr>
              <a:t>……..</a:t>
            </a:r>
            <a:endParaRPr lang="en-GB" sz="2000" dirty="0">
              <a:solidFill>
                <a:schemeClr val="bg1">
                  <a:lumMod val="50000"/>
                </a:schemeClr>
              </a:solidFill>
            </a:endParaRPr>
          </a:p>
          <a:p>
            <a:r>
              <a:rPr lang="en-GB" sz="2000" dirty="0">
                <a:solidFill>
                  <a:schemeClr val="bg1">
                    <a:lumMod val="50000"/>
                  </a:schemeClr>
                </a:solidFill>
              </a:rPr>
              <a:t>&lt;</a:t>
            </a:r>
            <a:r>
              <a:rPr lang="en-GB" sz="2000" dirty="0" err="1">
                <a:solidFill>
                  <a:schemeClr val="bg1">
                    <a:lumMod val="50000"/>
                  </a:schemeClr>
                </a:solidFill>
              </a:rPr>
              <a:t>br</a:t>
            </a:r>
            <a:r>
              <a:rPr lang="en-GB" sz="2000" dirty="0">
                <a:solidFill>
                  <a:schemeClr val="bg1">
                    <a:lumMod val="50000"/>
                  </a:schemeClr>
                </a:solidFill>
              </a:rPr>
              <a:t>/&gt;&lt;input id="add-button" type="button" value="Add Student"/&gt;</a:t>
            </a:r>
          </a:p>
          <a:p>
            <a:r>
              <a:rPr lang="en-GB" sz="2000" dirty="0"/>
              <a:t>&lt;</a:t>
            </a:r>
            <a:r>
              <a:rPr lang="en-GB" sz="2000" dirty="0" err="1"/>
              <a:t>br</a:t>
            </a:r>
            <a:r>
              <a:rPr lang="en-GB" sz="2000" dirty="0"/>
              <a:t>/&gt;&lt;input type="submit" value="Add Student Submit"/&gt;</a:t>
            </a:r>
          </a:p>
          <a:p>
            <a:r>
              <a:rPr lang="en-GB" sz="2000" dirty="0">
                <a:solidFill>
                  <a:schemeClr val="bg1">
                    <a:lumMod val="50000"/>
                  </a:schemeClr>
                </a:solidFill>
              </a:rPr>
              <a:t>&lt;/form&gt;</a:t>
            </a:r>
          </a:p>
          <a:p>
            <a:r>
              <a:rPr lang="en-GB" sz="2000" dirty="0" smtClean="0">
                <a:solidFill>
                  <a:schemeClr val="bg1">
                    <a:lumMod val="50000"/>
                  </a:schemeClr>
                </a:solidFill>
              </a:rPr>
              <a:t>……</a:t>
            </a:r>
            <a:endParaRPr lang="en-GB" sz="2000" dirty="0">
              <a:solidFill>
                <a:schemeClr val="bg1">
                  <a:lumMod val="50000"/>
                </a:schemeClr>
              </a:solidFill>
            </a:endParaRPr>
          </a:p>
        </p:txBody>
      </p:sp>
      <p:cxnSp>
        <p:nvCxnSpPr>
          <p:cNvPr id="7" name="Elbow Connector 6"/>
          <p:cNvCxnSpPr/>
          <p:nvPr/>
        </p:nvCxnSpPr>
        <p:spPr bwMode="auto">
          <a:xfrm rot="16200000" flipV="1">
            <a:off x="2656573" y="4413184"/>
            <a:ext cx="1905803" cy="721894"/>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1347537" y="5818743"/>
            <a:ext cx="6865982" cy="369332"/>
          </a:xfrm>
          <a:prstGeom prst="rect">
            <a:avLst/>
          </a:prstGeom>
          <a:noFill/>
        </p:spPr>
        <p:txBody>
          <a:bodyPr wrap="none" rtlCol="0">
            <a:spAutoFit/>
          </a:bodyPr>
          <a:lstStyle/>
          <a:p>
            <a:r>
              <a:rPr lang="en-GB" dirty="0" smtClean="0"/>
              <a:t>Send the form data to the route “http://localhost:1339</a:t>
            </a:r>
            <a:r>
              <a:rPr lang="en-GB" dirty="0" smtClean="0">
                <a:solidFill>
                  <a:srgbClr val="0070C0"/>
                </a:solidFill>
              </a:rPr>
              <a:t>/</a:t>
            </a:r>
            <a:r>
              <a:rPr lang="en-GB" dirty="0" err="1" smtClean="0">
                <a:solidFill>
                  <a:srgbClr val="0070C0"/>
                </a:solidFill>
              </a:rPr>
              <a:t>addstudent</a:t>
            </a:r>
            <a:r>
              <a:rPr lang="en-GB" dirty="0" smtClean="0"/>
              <a:t>”</a:t>
            </a:r>
            <a:endParaRPr lang="en-GB" dirty="0"/>
          </a:p>
        </p:txBody>
      </p:sp>
    </p:spTree>
    <p:extLst>
      <p:ext uri="{BB962C8B-B14F-4D97-AF65-F5344CB8AC3E}">
        <p14:creationId xmlns:p14="http://schemas.microsoft.com/office/powerpoint/2010/main" val="2017051216"/>
      </p:ext>
    </p:extLst>
  </p:cSld>
  <p:clrMapOvr>
    <a:masterClrMapping/>
  </p:clrMapOvr>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t>
            </a:r>
            <a:r>
              <a:rPr lang="en-GB" dirty="0" err="1" smtClean="0"/>
              <a:t>Axios</a:t>
            </a:r>
            <a:endParaRPr lang="en-GB" dirty="0"/>
          </a:p>
        </p:txBody>
      </p:sp>
      <p:sp>
        <p:nvSpPr>
          <p:cNvPr id="3" name="Content Placeholder 2"/>
          <p:cNvSpPr>
            <a:spLocks noGrp="1"/>
          </p:cNvSpPr>
          <p:nvPr>
            <p:ph idx="1"/>
          </p:nvPr>
        </p:nvSpPr>
        <p:spPr>
          <a:xfrm>
            <a:off x="1047750" y="644893"/>
            <a:ext cx="7029450" cy="1260909"/>
          </a:xfrm>
        </p:spPr>
        <p:txBody>
          <a:bodyPr/>
          <a:lstStyle/>
          <a:p>
            <a:r>
              <a:rPr lang="en-GB" dirty="0" smtClean="0"/>
              <a:t>Add a new Route to the </a:t>
            </a:r>
            <a:r>
              <a:rPr lang="en-GB" b="1" dirty="0" smtClean="0"/>
              <a:t>server.js</a:t>
            </a:r>
            <a:r>
              <a:rPr lang="en-GB" dirty="0" smtClean="0"/>
              <a:t> file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57175" y="1020285"/>
            <a:ext cx="8728008" cy="5632311"/>
          </a:xfrm>
          <a:prstGeom prst="rect">
            <a:avLst/>
          </a:prstGeom>
          <a:solidFill>
            <a:schemeClr val="accent2">
              <a:lumMod val="20000"/>
              <a:lumOff val="80000"/>
            </a:schemeClr>
          </a:solidFill>
        </p:spPr>
        <p:txBody>
          <a:bodyPr wrap="square" rtlCol="0">
            <a:spAutoFit/>
          </a:bodyPr>
          <a:lstStyle/>
          <a:p>
            <a:r>
              <a:rPr lang="en-GB" sz="2000" dirty="0" smtClean="0">
                <a:solidFill>
                  <a:schemeClr val="bg1">
                    <a:lumMod val="50000"/>
                  </a:schemeClr>
                </a:solidFill>
              </a:rPr>
              <a:t> </a:t>
            </a:r>
            <a:r>
              <a:rPr lang="en-GB" sz="2000" dirty="0" err="1" smtClean="0"/>
              <a:t>const</a:t>
            </a:r>
            <a:r>
              <a:rPr lang="en-GB" sz="2000" dirty="0" smtClean="0"/>
              <a:t> </a:t>
            </a:r>
            <a:r>
              <a:rPr lang="en-GB" sz="2000" dirty="0" err="1"/>
              <a:t>Axios</a:t>
            </a:r>
            <a:r>
              <a:rPr lang="en-GB" sz="2000" dirty="0"/>
              <a:t> </a:t>
            </a:r>
            <a:r>
              <a:rPr lang="en-GB" sz="2000" dirty="0" smtClean="0"/>
              <a:t>= require('</a:t>
            </a:r>
            <a:r>
              <a:rPr lang="en-GB" sz="2000" dirty="0" err="1" smtClean="0"/>
              <a:t>axios</a:t>
            </a:r>
            <a:r>
              <a:rPr lang="en-GB" sz="2000" dirty="0" smtClean="0"/>
              <a:t>‘);    </a:t>
            </a:r>
            <a:r>
              <a:rPr lang="en-GB" sz="2000" dirty="0" smtClean="0">
                <a:solidFill>
                  <a:srgbClr val="FF0000"/>
                </a:solidFill>
                <a:sym typeface="Wingdings" panose="05000000000000000000" pitchFamily="2" charset="2"/>
              </a:rPr>
              <a:t> Near top of file</a:t>
            </a:r>
            <a:r>
              <a:rPr lang="en-GB" sz="2000" dirty="0" smtClean="0">
                <a:solidFill>
                  <a:srgbClr val="FF0000"/>
                </a:solidFill>
              </a:rPr>
              <a:t> </a:t>
            </a:r>
          </a:p>
          <a:p>
            <a:endParaRPr lang="en-GB" sz="2000" dirty="0">
              <a:solidFill>
                <a:srgbClr val="FF0000"/>
              </a:solidFill>
            </a:endParaRPr>
          </a:p>
          <a:p>
            <a:r>
              <a:rPr lang="en-GB" sz="2000" dirty="0" smtClean="0">
                <a:solidFill>
                  <a:schemeClr val="bg1">
                    <a:lumMod val="50000"/>
                  </a:schemeClr>
                </a:solidFill>
              </a:rPr>
              <a:t> </a:t>
            </a:r>
            <a:r>
              <a:rPr lang="en-GB" sz="2000" dirty="0" err="1" smtClean="0">
                <a:solidFill>
                  <a:schemeClr val="bg1">
                    <a:lumMod val="50000"/>
                  </a:schemeClr>
                </a:solidFill>
              </a:rPr>
              <a:t>server.use</a:t>
            </a:r>
            <a:r>
              <a:rPr lang="en-GB" sz="2000" dirty="0" smtClean="0">
                <a:solidFill>
                  <a:schemeClr val="bg1">
                    <a:lumMod val="50000"/>
                  </a:schemeClr>
                </a:solidFill>
              </a:rPr>
              <a:t>(</a:t>
            </a:r>
            <a:r>
              <a:rPr lang="en-GB" sz="2000" dirty="0" err="1" smtClean="0">
                <a:solidFill>
                  <a:schemeClr val="bg1">
                    <a:lumMod val="50000"/>
                  </a:schemeClr>
                </a:solidFill>
              </a:rPr>
              <a:t>express.static</a:t>
            </a:r>
            <a:r>
              <a:rPr lang="en-GB" sz="2000" dirty="0" smtClean="0">
                <a:solidFill>
                  <a:schemeClr val="bg1">
                    <a:lumMod val="50000"/>
                  </a:schemeClr>
                </a:solidFill>
              </a:rPr>
              <a:t>(</a:t>
            </a:r>
            <a:r>
              <a:rPr lang="en-GB" sz="2000" dirty="0" err="1" smtClean="0">
                <a:solidFill>
                  <a:schemeClr val="bg1">
                    <a:lumMod val="50000"/>
                  </a:schemeClr>
                </a:solidFill>
              </a:rPr>
              <a:t>path.join</a:t>
            </a:r>
            <a:r>
              <a:rPr lang="en-GB" sz="2000" dirty="0" smtClean="0">
                <a:solidFill>
                  <a:schemeClr val="bg1">
                    <a:lumMod val="50000"/>
                  </a:schemeClr>
                </a:solidFill>
              </a:rPr>
              <a:t>(</a:t>
            </a:r>
            <a:r>
              <a:rPr lang="en-GB" sz="2000" dirty="0" err="1" smtClean="0">
                <a:solidFill>
                  <a:schemeClr val="bg1">
                    <a:lumMod val="50000"/>
                  </a:schemeClr>
                </a:solidFill>
              </a:rPr>
              <a:t>dirname</a:t>
            </a:r>
            <a:r>
              <a:rPr lang="en-GB" sz="2000" dirty="0">
                <a:solidFill>
                  <a:schemeClr val="bg1">
                    <a:lumMod val="50000"/>
                  </a:schemeClr>
                </a:solidFill>
              </a:rPr>
              <a:t>, '/public')));</a:t>
            </a:r>
          </a:p>
          <a:p>
            <a:r>
              <a:rPr lang="en-GB" sz="2000" dirty="0">
                <a:solidFill>
                  <a:schemeClr val="bg1">
                    <a:lumMod val="50000"/>
                  </a:schemeClr>
                </a:solidFill>
              </a:rPr>
              <a:t>		</a:t>
            </a:r>
          </a:p>
          <a:p>
            <a:r>
              <a:rPr lang="en-GB" sz="2000" dirty="0" smtClean="0"/>
              <a:t> </a:t>
            </a:r>
            <a:r>
              <a:rPr lang="en-GB" sz="2000" dirty="0" err="1" smtClean="0"/>
              <a:t>server.</a:t>
            </a:r>
            <a:r>
              <a:rPr lang="en-GB" sz="2000" dirty="0" err="1" smtClean="0">
                <a:solidFill>
                  <a:srgbClr val="FF0000"/>
                </a:solidFill>
              </a:rPr>
              <a:t>post</a:t>
            </a:r>
            <a:r>
              <a:rPr lang="en-GB" sz="2000" dirty="0">
                <a:solidFill>
                  <a:srgbClr val="0070C0"/>
                </a:solidFill>
              </a:rPr>
              <a:t>('/</a:t>
            </a:r>
            <a:r>
              <a:rPr lang="en-GB" sz="2000" dirty="0" err="1">
                <a:solidFill>
                  <a:srgbClr val="0070C0"/>
                </a:solidFill>
              </a:rPr>
              <a:t>addstudent</a:t>
            </a:r>
            <a:r>
              <a:rPr lang="en-GB" sz="2000" dirty="0"/>
              <a:t>', </a:t>
            </a:r>
            <a:r>
              <a:rPr lang="en-GB" sz="2000" dirty="0" err="1"/>
              <a:t>async</a:t>
            </a:r>
            <a:r>
              <a:rPr lang="en-GB" sz="2000" dirty="0"/>
              <a:t> (</a:t>
            </a:r>
            <a:r>
              <a:rPr lang="en-GB" sz="2000" dirty="0" err="1"/>
              <a:t>req</a:t>
            </a:r>
            <a:r>
              <a:rPr lang="en-GB" sz="2000" dirty="0"/>
              <a:t>, res) =&gt; {</a:t>
            </a:r>
          </a:p>
          <a:p>
            <a:r>
              <a:rPr lang="en-GB" sz="2000" dirty="0" smtClean="0"/>
              <a:t>    try</a:t>
            </a:r>
            <a:endParaRPr lang="en-GB" sz="2000" dirty="0"/>
          </a:p>
          <a:p>
            <a:r>
              <a:rPr lang="en-GB" sz="2000" dirty="0" smtClean="0"/>
              <a:t>    {</a:t>
            </a:r>
            <a:endParaRPr lang="en-GB" sz="2000" dirty="0"/>
          </a:p>
          <a:p>
            <a:r>
              <a:rPr lang="en-GB" sz="2000" dirty="0" smtClean="0">
                <a:solidFill>
                  <a:srgbClr val="FF0000"/>
                </a:solidFill>
              </a:rPr>
              <a:t>             See next slide</a:t>
            </a:r>
            <a:endParaRPr lang="en-GB" sz="2000" dirty="0">
              <a:solidFill>
                <a:srgbClr val="FF0000"/>
              </a:solidFill>
            </a:endParaRPr>
          </a:p>
          <a:p>
            <a:r>
              <a:rPr lang="en-GB" sz="2000" dirty="0" smtClean="0"/>
              <a:t>    }</a:t>
            </a:r>
            <a:endParaRPr lang="en-GB" sz="2000" dirty="0"/>
          </a:p>
          <a:p>
            <a:r>
              <a:rPr lang="en-GB" sz="2000" dirty="0" smtClean="0"/>
              <a:t>    catch(error</a:t>
            </a:r>
            <a:r>
              <a:rPr lang="en-GB" sz="2000" dirty="0"/>
              <a:t>)</a:t>
            </a:r>
          </a:p>
          <a:p>
            <a:r>
              <a:rPr lang="en-GB" sz="2000" dirty="0" smtClean="0"/>
              <a:t>    {</a:t>
            </a:r>
            <a:endParaRPr lang="en-GB" sz="2000" dirty="0"/>
          </a:p>
          <a:p>
            <a:r>
              <a:rPr lang="en-GB" sz="2000" dirty="0" smtClean="0"/>
              <a:t>        console.log(error</a:t>
            </a:r>
            <a:r>
              <a:rPr lang="en-GB" sz="2000" dirty="0"/>
              <a:t>);</a:t>
            </a:r>
          </a:p>
          <a:p>
            <a:r>
              <a:rPr lang="en-GB" sz="2000" dirty="0" smtClean="0"/>
              <a:t>        </a:t>
            </a:r>
            <a:r>
              <a:rPr lang="en-GB" sz="2000" dirty="0" err="1" smtClean="0"/>
              <a:t>res.status</a:t>
            </a:r>
            <a:r>
              <a:rPr lang="en-GB" sz="2000" dirty="0" smtClean="0"/>
              <a:t>(403</a:t>
            </a:r>
            <a:r>
              <a:rPr lang="en-GB" sz="2000" dirty="0"/>
              <a:t>).end();</a:t>
            </a:r>
          </a:p>
          <a:p>
            <a:r>
              <a:rPr lang="en-GB" sz="2000" dirty="0" smtClean="0"/>
              <a:t>    }</a:t>
            </a:r>
            <a:endParaRPr lang="en-GB" sz="2000" dirty="0"/>
          </a:p>
          <a:p>
            <a:r>
              <a:rPr lang="en-GB" sz="2000" dirty="0" smtClean="0"/>
              <a:t>});</a:t>
            </a:r>
            <a:endParaRPr lang="en-GB" sz="2000" dirty="0"/>
          </a:p>
          <a:p>
            <a:r>
              <a:rPr lang="en-GB" sz="2000" dirty="0">
                <a:solidFill>
                  <a:schemeClr val="bg1">
                    <a:lumMod val="50000"/>
                  </a:schemeClr>
                </a:solidFill>
              </a:rPr>
              <a:t>		</a:t>
            </a:r>
          </a:p>
          <a:p>
            <a:r>
              <a:rPr lang="en-GB" sz="2000" dirty="0" err="1" smtClean="0">
                <a:solidFill>
                  <a:schemeClr val="bg1">
                    <a:lumMod val="50000"/>
                  </a:schemeClr>
                </a:solidFill>
              </a:rPr>
              <a:t>server.listen</a:t>
            </a:r>
            <a:r>
              <a:rPr lang="en-GB" sz="2000" dirty="0" smtClean="0">
                <a:solidFill>
                  <a:schemeClr val="bg1">
                    <a:lumMod val="50000"/>
                  </a:schemeClr>
                </a:solidFill>
              </a:rPr>
              <a:t>(</a:t>
            </a:r>
            <a:r>
              <a:rPr lang="en-GB" sz="2000" dirty="0" err="1" smtClean="0">
                <a:solidFill>
                  <a:schemeClr val="bg1">
                    <a:lumMod val="50000"/>
                  </a:schemeClr>
                </a:solidFill>
              </a:rPr>
              <a:t>this</a:t>
            </a:r>
            <a:r>
              <a:rPr lang="en-GB" sz="2000" dirty="0" err="1">
                <a:solidFill>
                  <a:schemeClr val="bg1">
                    <a:lumMod val="50000"/>
                  </a:schemeClr>
                </a:solidFill>
              </a:rPr>
              <a:t>._port</a:t>
            </a:r>
            <a:r>
              <a:rPr lang="en-GB" sz="2000" dirty="0">
                <a:solidFill>
                  <a:schemeClr val="bg1">
                    <a:lumMod val="50000"/>
                  </a:schemeClr>
                </a:solidFill>
              </a:rPr>
              <a:t>, () =&gt; console.log(`Example web server listening at </a:t>
            </a:r>
            <a:r>
              <a:rPr lang="en-GB" sz="2000" dirty="0" smtClean="0">
                <a:solidFill>
                  <a:schemeClr val="bg1">
                    <a:lumMod val="50000"/>
                  </a:schemeClr>
                </a:solidFill>
              </a:rPr>
              <a:t> </a:t>
            </a:r>
            <a:br>
              <a:rPr lang="en-GB" sz="2000" dirty="0" smtClean="0">
                <a:solidFill>
                  <a:schemeClr val="bg1">
                    <a:lumMod val="50000"/>
                  </a:schemeClr>
                </a:solidFill>
              </a:rPr>
            </a:br>
            <a:r>
              <a:rPr lang="en-GB" sz="2000" dirty="0" smtClean="0">
                <a:solidFill>
                  <a:schemeClr val="bg1">
                    <a:lumMod val="50000"/>
                  </a:schemeClr>
                </a:solidFill>
              </a:rPr>
              <a:t>                        http</a:t>
            </a:r>
            <a:r>
              <a:rPr lang="en-GB" sz="2000" dirty="0">
                <a:solidFill>
                  <a:schemeClr val="bg1">
                    <a:lumMod val="50000"/>
                  </a:schemeClr>
                </a:solidFill>
              </a:rPr>
              <a:t>://localhost:${this._port} using </a:t>
            </a:r>
            <a:r>
              <a:rPr lang="en-GB" sz="2000" dirty="0" err="1">
                <a:solidFill>
                  <a:schemeClr val="bg1">
                    <a:lumMod val="50000"/>
                  </a:schemeClr>
                </a:solidFill>
              </a:rPr>
              <a:t>dir</a:t>
            </a:r>
            <a:r>
              <a:rPr lang="en-GB" sz="2000" dirty="0">
                <a:solidFill>
                  <a:schemeClr val="bg1">
                    <a:lumMod val="50000"/>
                  </a:schemeClr>
                </a:solidFill>
              </a:rPr>
              <a:t>:${</a:t>
            </a:r>
            <a:r>
              <a:rPr lang="en-GB" sz="2000" dirty="0" err="1">
                <a:solidFill>
                  <a:schemeClr val="bg1">
                    <a:lumMod val="50000"/>
                  </a:schemeClr>
                </a:solidFill>
              </a:rPr>
              <a:t>dirname</a:t>
            </a:r>
            <a:r>
              <a:rPr lang="en-GB" sz="2000" dirty="0" smtClean="0">
                <a:solidFill>
                  <a:schemeClr val="bg1">
                    <a:lumMod val="50000"/>
                  </a:schemeClr>
                </a:solidFill>
              </a:rPr>
              <a:t>}`))</a:t>
            </a:r>
            <a:endParaRPr lang="en-GB" sz="2000" dirty="0">
              <a:solidFill>
                <a:schemeClr val="bg1">
                  <a:lumMod val="50000"/>
                </a:schemeClr>
              </a:solidFill>
            </a:endParaRPr>
          </a:p>
        </p:txBody>
      </p:sp>
      <p:sp>
        <p:nvSpPr>
          <p:cNvPr id="6" name="TextBox 5"/>
          <p:cNvSpPr txBox="1"/>
          <p:nvPr/>
        </p:nvSpPr>
        <p:spPr>
          <a:xfrm>
            <a:off x="6538911" y="1020285"/>
            <a:ext cx="2536625" cy="646331"/>
          </a:xfrm>
          <a:prstGeom prst="rect">
            <a:avLst/>
          </a:prstGeom>
          <a:noFill/>
        </p:spPr>
        <p:txBody>
          <a:bodyPr wrap="square" rtlCol="0">
            <a:spAutoFit/>
          </a:bodyPr>
          <a:lstStyle/>
          <a:p>
            <a:r>
              <a:rPr lang="en-GB" dirty="0" smtClean="0"/>
              <a:t>In </a:t>
            </a:r>
            <a:r>
              <a:rPr lang="en-GB" dirty="0"/>
              <a:t>the </a:t>
            </a:r>
            <a:r>
              <a:rPr lang="en-GB" dirty="0" err="1" smtClean="0"/>
              <a:t>node</a:t>
            </a:r>
            <a:r>
              <a:rPr lang="en-GB" u="sng" dirty="0" err="1" smtClean="0"/>
              <a:t>webserver</a:t>
            </a:r>
            <a:r>
              <a:rPr lang="en-GB" dirty="0" smtClean="0"/>
              <a:t> directory</a:t>
            </a:r>
            <a:endParaRPr lang="en-GB" dirty="0"/>
          </a:p>
        </p:txBody>
      </p:sp>
    </p:spTree>
    <p:extLst>
      <p:ext uri="{BB962C8B-B14F-4D97-AF65-F5344CB8AC3E}">
        <p14:creationId xmlns:p14="http://schemas.microsoft.com/office/powerpoint/2010/main" val="506436712"/>
      </p:ext>
    </p:extLst>
  </p:cSld>
  <p:clrMapOvr>
    <a:masterClrMapping/>
  </p:clrMapOvr>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t>
            </a:r>
            <a:r>
              <a:rPr lang="en-GB" dirty="0" err="1" smtClean="0"/>
              <a:t>Axios</a:t>
            </a:r>
            <a:endParaRPr lang="en-GB" dirty="0"/>
          </a:p>
        </p:txBody>
      </p:sp>
      <p:sp>
        <p:nvSpPr>
          <p:cNvPr id="3" name="Content Placeholder 2"/>
          <p:cNvSpPr>
            <a:spLocks noGrp="1"/>
          </p:cNvSpPr>
          <p:nvPr>
            <p:ph idx="1"/>
          </p:nvPr>
        </p:nvSpPr>
        <p:spPr>
          <a:xfrm>
            <a:off x="1047750" y="798897"/>
            <a:ext cx="7029450" cy="1106905"/>
          </a:xfrm>
        </p:spPr>
        <p:txBody>
          <a:bodyPr/>
          <a:lstStyle/>
          <a:p>
            <a:r>
              <a:rPr lang="en-GB" dirty="0" smtClean="0"/>
              <a:t>Using </a:t>
            </a:r>
            <a:r>
              <a:rPr lang="en-GB" dirty="0" err="1" smtClean="0"/>
              <a:t>Axios</a:t>
            </a:r>
            <a:r>
              <a:rPr lang="en-GB" dirty="0" smtClean="0"/>
              <a:t> we can sent a HTTP Request to the web service </a:t>
            </a:r>
          </a:p>
          <a:p>
            <a:r>
              <a:rPr lang="en-GB" dirty="0" smtClean="0"/>
              <a:t>We are using Docker and we can access our service using a container named, in our case “</a:t>
            </a:r>
            <a:r>
              <a:rPr lang="en-GB" dirty="0" err="1" smtClean="0"/>
              <a:t>webservice</a:t>
            </a:r>
            <a:r>
              <a:rPr lang="en-GB" dirty="0" smtClean="0"/>
              <a: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466374" y="2284359"/>
            <a:ext cx="8268402" cy="4093428"/>
          </a:xfrm>
          <a:prstGeom prst="rect">
            <a:avLst/>
          </a:prstGeom>
          <a:solidFill>
            <a:schemeClr val="accent2">
              <a:lumMod val="20000"/>
              <a:lumOff val="80000"/>
            </a:schemeClr>
          </a:solidFill>
        </p:spPr>
        <p:txBody>
          <a:bodyPr wrap="square" rtlCol="0">
            <a:spAutoFit/>
          </a:bodyPr>
          <a:lstStyle/>
          <a:p>
            <a:r>
              <a:rPr lang="en-GB" sz="2000" dirty="0" err="1" smtClean="0">
                <a:solidFill>
                  <a:schemeClr val="bg1">
                    <a:lumMod val="50000"/>
                  </a:schemeClr>
                </a:solidFill>
              </a:rPr>
              <a:t>server.post</a:t>
            </a:r>
            <a:r>
              <a:rPr lang="en-GB" sz="2000" dirty="0">
                <a:solidFill>
                  <a:schemeClr val="bg1">
                    <a:lumMod val="50000"/>
                  </a:schemeClr>
                </a:solidFill>
              </a:rPr>
              <a:t>('/</a:t>
            </a:r>
            <a:r>
              <a:rPr lang="en-GB" sz="2000" dirty="0" err="1">
                <a:solidFill>
                  <a:schemeClr val="bg1">
                    <a:lumMod val="50000"/>
                  </a:schemeClr>
                </a:solidFill>
              </a:rPr>
              <a:t>addstudent</a:t>
            </a:r>
            <a:r>
              <a:rPr lang="en-GB" sz="2000" dirty="0">
                <a:solidFill>
                  <a:schemeClr val="bg1">
                    <a:lumMod val="50000"/>
                  </a:schemeClr>
                </a:solidFill>
              </a:rPr>
              <a:t>', </a:t>
            </a:r>
            <a:r>
              <a:rPr lang="en-GB" sz="2000" dirty="0" err="1">
                <a:solidFill>
                  <a:schemeClr val="bg1">
                    <a:lumMod val="50000"/>
                  </a:schemeClr>
                </a:solidFill>
              </a:rPr>
              <a:t>async</a:t>
            </a:r>
            <a:r>
              <a:rPr lang="en-GB" sz="2000" dirty="0">
                <a:solidFill>
                  <a:schemeClr val="bg1">
                    <a:lumMod val="50000"/>
                  </a:schemeClr>
                </a:solidFill>
              </a:rPr>
              <a:t> (</a:t>
            </a:r>
            <a:r>
              <a:rPr lang="en-GB" sz="2000" dirty="0" err="1">
                <a:solidFill>
                  <a:schemeClr val="bg1">
                    <a:lumMod val="50000"/>
                  </a:schemeClr>
                </a:solidFill>
              </a:rPr>
              <a:t>req</a:t>
            </a:r>
            <a:r>
              <a:rPr lang="en-GB" sz="2000" dirty="0">
                <a:solidFill>
                  <a:schemeClr val="bg1">
                    <a:lumMod val="50000"/>
                  </a:schemeClr>
                </a:solidFill>
              </a:rPr>
              <a:t>, res) =&gt; {</a:t>
            </a:r>
          </a:p>
          <a:p>
            <a:r>
              <a:rPr lang="en-GB" sz="2000" dirty="0" smtClean="0">
                <a:solidFill>
                  <a:schemeClr val="bg1">
                    <a:lumMod val="50000"/>
                  </a:schemeClr>
                </a:solidFill>
              </a:rPr>
              <a:t>    try</a:t>
            </a:r>
            <a:endParaRPr lang="en-GB" sz="2000" dirty="0">
              <a:solidFill>
                <a:schemeClr val="bg1">
                  <a:lumMod val="50000"/>
                </a:schemeClr>
              </a:solidFill>
            </a:endParaRPr>
          </a:p>
          <a:p>
            <a:r>
              <a:rPr lang="en-GB" sz="2000" dirty="0" smtClean="0">
                <a:solidFill>
                  <a:schemeClr val="bg1">
                    <a:lumMod val="50000"/>
                  </a:schemeClr>
                </a:solidFill>
              </a:rPr>
              <a:t>    {</a:t>
            </a:r>
            <a:endParaRPr lang="en-GB" sz="2000" dirty="0">
              <a:solidFill>
                <a:schemeClr val="bg1">
                  <a:lumMod val="50000"/>
                </a:schemeClr>
              </a:solidFill>
            </a:endParaRPr>
          </a:p>
          <a:p>
            <a:r>
              <a:rPr lang="en-GB" sz="2000" dirty="0" smtClean="0"/>
              <a:t>             let </a:t>
            </a:r>
            <a:r>
              <a:rPr lang="en-GB" sz="2000" dirty="0" err="1"/>
              <a:t>serviceResponse</a:t>
            </a:r>
            <a:r>
              <a:rPr lang="en-GB" sz="2000" dirty="0"/>
              <a:t> = await </a:t>
            </a:r>
            <a:r>
              <a:rPr lang="en-GB" sz="2000" dirty="0" smtClean="0"/>
              <a:t/>
            </a:r>
            <a:br>
              <a:rPr lang="en-GB" sz="2000" dirty="0" smtClean="0"/>
            </a:br>
            <a:r>
              <a:rPr lang="en-GB" sz="2000" dirty="0" smtClean="0"/>
              <a:t>                       </a:t>
            </a:r>
            <a:r>
              <a:rPr lang="en-GB" sz="2000" dirty="0" err="1" smtClean="0">
                <a:solidFill>
                  <a:srgbClr val="FF0000"/>
                </a:solidFill>
              </a:rPr>
              <a:t>Axios.post</a:t>
            </a:r>
            <a:r>
              <a:rPr lang="en-GB" sz="2000" dirty="0"/>
              <a:t>(`</a:t>
            </a:r>
            <a:r>
              <a:rPr lang="en-GB" sz="2000" dirty="0">
                <a:solidFill>
                  <a:srgbClr val="0070C0"/>
                </a:solidFill>
              </a:rPr>
              <a:t>http</a:t>
            </a:r>
            <a:r>
              <a:rPr lang="en-GB" sz="2000" dirty="0" smtClean="0">
                <a:solidFill>
                  <a:srgbClr val="0070C0"/>
                </a:solidFill>
              </a:rPr>
              <a:t>://localhost:1339/students</a:t>
            </a:r>
            <a:r>
              <a:rPr lang="en-GB" sz="2000" dirty="0"/>
              <a:t>`, </a:t>
            </a:r>
            <a:r>
              <a:rPr lang="en-GB" sz="2000" dirty="0" smtClean="0"/>
              <a:t>{</a:t>
            </a:r>
            <a:br>
              <a:rPr lang="en-GB" sz="2000" dirty="0" smtClean="0"/>
            </a:br>
            <a:r>
              <a:rPr lang="en-GB" sz="2000" dirty="0" smtClean="0"/>
              <a:t>                            name</a:t>
            </a:r>
            <a:r>
              <a:rPr lang="en-GB" sz="2000" dirty="0"/>
              <a:t>: </a:t>
            </a:r>
            <a:r>
              <a:rPr lang="en-GB" sz="2000" dirty="0" err="1"/>
              <a:t>req.body</a:t>
            </a:r>
            <a:r>
              <a:rPr lang="en-GB" sz="2000" dirty="0"/>
              <a:t>["</a:t>
            </a:r>
            <a:r>
              <a:rPr lang="en-GB" sz="2000" dirty="0">
                <a:solidFill>
                  <a:srgbClr val="FF0000"/>
                </a:solidFill>
              </a:rPr>
              <a:t>name-textbox</a:t>
            </a:r>
            <a:r>
              <a:rPr lang="en-GB" sz="2000" dirty="0" smtClean="0"/>
              <a:t>"],</a:t>
            </a:r>
            <a:br>
              <a:rPr lang="en-GB" sz="2000" dirty="0" smtClean="0"/>
            </a:br>
            <a:r>
              <a:rPr lang="en-GB" sz="2000" dirty="0" smtClean="0"/>
              <a:t>                            age</a:t>
            </a:r>
            <a:r>
              <a:rPr lang="en-GB" sz="2000" dirty="0"/>
              <a:t>: </a:t>
            </a:r>
            <a:r>
              <a:rPr lang="en-GB" sz="2000" dirty="0" err="1"/>
              <a:t>req.body</a:t>
            </a:r>
            <a:r>
              <a:rPr lang="en-GB" sz="2000" dirty="0"/>
              <a:t>["</a:t>
            </a:r>
            <a:r>
              <a:rPr lang="en-GB" sz="2000" dirty="0">
                <a:solidFill>
                  <a:srgbClr val="FF0000"/>
                </a:solidFill>
              </a:rPr>
              <a:t>age-</a:t>
            </a:r>
            <a:r>
              <a:rPr lang="en-GB" sz="2000" dirty="0" err="1">
                <a:solidFill>
                  <a:srgbClr val="FF0000"/>
                </a:solidFill>
              </a:rPr>
              <a:t>numberbox</a:t>
            </a:r>
            <a:r>
              <a:rPr lang="en-GB" sz="2000" dirty="0" smtClean="0"/>
              <a:t>"],</a:t>
            </a:r>
          </a:p>
          <a:p>
            <a:r>
              <a:rPr lang="en-GB" sz="2000" dirty="0"/>
              <a:t> </a:t>
            </a:r>
            <a:r>
              <a:rPr lang="en-GB" sz="2000" dirty="0" smtClean="0"/>
              <a:t>                           course</a:t>
            </a:r>
            <a:r>
              <a:rPr lang="en-GB" sz="2000" dirty="0"/>
              <a:t>: </a:t>
            </a:r>
            <a:r>
              <a:rPr lang="en-GB" sz="2000" dirty="0" err="1"/>
              <a:t>req.body</a:t>
            </a:r>
            <a:r>
              <a:rPr lang="en-GB" sz="2000" dirty="0"/>
              <a:t>["</a:t>
            </a:r>
            <a:r>
              <a:rPr lang="en-GB" sz="2000" dirty="0">
                <a:solidFill>
                  <a:srgbClr val="FF0000"/>
                </a:solidFill>
              </a:rPr>
              <a:t>course-textbox</a:t>
            </a:r>
            <a:r>
              <a:rPr lang="en-GB" sz="2000" dirty="0" smtClean="0"/>
              <a:t>"]</a:t>
            </a:r>
            <a:r>
              <a:rPr lang="en-GB" sz="2000" dirty="0"/>
              <a:t>		</a:t>
            </a:r>
            <a:r>
              <a:rPr lang="en-GB" sz="2000" dirty="0" smtClean="0"/>
              <a:t>                    </a:t>
            </a:r>
          </a:p>
          <a:p>
            <a:r>
              <a:rPr lang="en-GB" sz="2000" dirty="0"/>
              <a:t> </a:t>
            </a:r>
            <a:r>
              <a:rPr lang="en-GB" sz="2000" dirty="0" smtClean="0"/>
              <a:t>            });</a:t>
            </a:r>
            <a:endParaRPr lang="en-GB" sz="2000" dirty="0"/>
          </a:p>
          <a:p>
            <a:r>
              <a:rPr lang="en-GB" sz="2000" dirty="0" smtClean="0"/>
              <a:t>             console.log</a:t>
            </a:r>
            <a:r>
              <a:rPr lang="en-GB" sz="2000" dirty="0"/>
              <a:t>(`Service response = ${</a:t>
            </a:r>
            <a:r>
              <a:rPr lang="en-GB" sz="2000" dirty="0" err="1"/>
              <a:t>serviceResponse.status</a:t>
            </a:r>
            <a:r>
              <a:rPr lang="en-GB" sz="2000" dirty="0"/>
              <a:t>}`);</a:t>
            </a:r>
          </a:p>
          <a:p>
            <a:r>
              <a:rPr lang="en-GB" sz="2000" dirty="0" smtClean="0"/>
              <a:t>             </a:t>
            </a:r>
            <a:r>
              <a:rPr lang="en-GB" sz="2000" dirty="0" err="1" smtClean="0"/>
              <a:t>res.redirect</a:t>
            </a:r>
            <a:r>
              <a:rPr lang="en-GB" sz="2000" dirty="0"/>
              <a:t>(</a:t>
            </a:r>
            <a:r>
              <a:rPr lang="en-GB" sz="2000" dirty="0">
                <a:solidFill>
                  <a:srgbClr val="FF0000"/>
                </a:solidFill>
              </a:rPr>
              <a:t>'thanks.html</a:t>
            </a:r>
            <a:r>
              <a:rPr lang="en-GB" sz="2000" dirty="0"/>
              <a:t>');</a:t>
            </a:r>
          </a:p>
          <a:p>
            <a:r>
              <a:rPr lang="en-GB" sz="2000" dirty="0" smtClean="0">
                <a:solidFill>
                  <a:schemeClr val="bg1">
                    <a:lumMod val="50000"/>
                  </a:schemeClr>
                </a:solidFill>
              </a:rPr>
              <a:t>    }</a:t>
            </a:r>
          </a:p>
          <a:p>
            <a:r>
              <a:rPr lang="en-GB" sz="2000" dirty="0" smtClean="0">
                <a:solidFill>
                  <a:schemeClr val="bg1">
                    <a:lumMod val="50000"/>
                  </a:schemeClr>
                </a:solidFill>
              </a:rPr>
              <a:t>    catch(……..</a:t>
            </a:r>
            <a:endParaRPr lang="en-GB" sz="2000" dirty="0">
              <a:solidFill>
                <a:schemeClr val="bg1">
                  <a:lumMod val="50000"/>
                </a:schemeClr>
              </a:solidFill>
            </a:endParaRPr>
          </a:p>
        </p:txBody>
      </p:sp>
      <p:sp>
        <p:nvSpPr>
          <p:cNvPr id="6" name="Curved Left Arrow 5"/>
          <p:cNvSpPr/>
          <p:nvPr/>
        </p:nvSpPr>
        <p:spPr bwMode="auto">
          <a:xfrm>
            <a:off x="8422105" y="3705727"/>
            <a:ext cx="264696" cy="360947"/>
          </a:xfrm>
          <a:prstGeom prst="curvedLeftArrow">
            <a:avLst>
              <a:gd name="adj1" fmla="val 21385"/>
              <a:gd name="adj2" fmla="val 66964"/>
              <a:gd name="adj3" fmla="val 48618"/>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4286308" y="5943661"/>
            <a:ext cx="1633781" cy="369332"/>
          </a:xfrm>
          <a:prstGeom prst="rect">
            <a:avLst/>
          </a:prstGeom>
          <a:noFill/>
        </p:spPr>
        <p:txBody>
          <a:bodyPr wrap="none" rtlCol="0">
            <a:spAutoFit/>
          </a:bodyPr>
          <a:lstStyle/>
          <a:p>
            <a:r>
              <a:rPr lang="en-GB" dirty="0" smtClean="0"/>
              <a:t>See next slide</a:t>
            </a:r>
            <a:endParaRPr lang="en-GB" dirty="0"/>
          </a:p>
        </p:txBody>
      </p:sp>
      <p:cxnSp>
        <p:nvCxnSpPr>
          <p:cNvPr id="9" name="Elbow Connector 8"/>
          <p:cNvCxnSpPr/>
          <p:nvPr/>
        </p:nvCxnSpPr>
        <p:spPr bwMode="auto">
          <a:xfrm rot="10800000">
            <a:off x="3540351" y="5760782"/>
            <a:ext cx="678581" cy="341697"/>
          </a:xfrm>
          <a:prstGeom prst="bentConnector3">
            <a:avLst>
              <a:gd name="adj1" fmla="val 101064"/>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5781541" y="2573382"/>
            <a:ext cx="1873678" cy="646331"/>
          </a:xfrm>
          <a:prstGeom prst="rect">
            <a:avLst/>
          </a:prstGeom>
          <a:noFill/>
        </p:spPr>
        <p:txBody>
          <a:bodyPr wrap="square" rtlCol="0">
            <a:spAutoFit/>
          </a:bodyPr>
          <a:lstStyle/>
          <a:p>
            <a:r>
              <a:rPr lang="en-GB" dirty="0" smtClean="0"/>
              <a:t>Send to our web service</a:t>
            </a:r>
            <a:endParaRPr lang="en-GB" dirty="0"/>
          </a:p>
        </p:txBody>
      </p:sp>
      <p:cxnSp>
        <p:nvCxnSpPr>
          <p:cNvPr id="11" name="Straight Arrow Connector 10"/>
          <p:cNvCxnSpPr/>
          <p:nvPr/>
        </p:nvCxnSpPr>
        <p:spPr bwMode="auto">
          <a:xfrm flipH="1">
            <a:off x="5590807" y="3179399"/>
            <a:ext cx="258052" cy="33643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128356406"/>
      </p:ext>
    </p:extLst>
  </p:cSld>
  <p:clrMapOvr>
    <a:masterClrMapping/>
  </p:clrMapOvr>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t>
            </a:r>
            <a:r>
              <a:rPr lang="en-GB" dirty="0" err="1" smtClean="0"/>
              <a:t>Axios</a:t>
            </a:r>
            <a:endParaRPr lang="en-GB" dirty="0"/>
          </a:p>
        </p:txBody>
      </p:sp>
      <p:sp>
        <p:nvSpPr>
          <p:cNvPr id="3" name="Content Placeholder 2"/>
          <p:cNvSpPr>
            <a:spLocks noGrp="1"/>
          </p:cNvSpPr>
          <p:nvPr>
            <p:ph idx="1"/>
          </p:nvPr>
        </p:nvSpPr>
        <p:spPr>
          <a:xfrm>
            <a:off x="1047750" y="1121343"/>
            <a:ext cx="7029450" cy="1381225"/>
          </a:xfrm>
        </p:spPr>
        <p:txBody>
          <a:bodyPr/>
          <a:lstStyle/>
          <a:p>
            <a:r>
              <a:rPr lang="en-GB" dirty="0" smtClean="0"/>
              <a:t>We added a redirect() call at the end of the “post” route we just created, to redirect the browser to a “thanks.html” file</a:t>
            </a:r>
          </a:p>
          <a:p>
            <a:r>
              <a:rPr lang="en-GB" dirty="0" smtClean="0"/>
              <a:t>Add a “thanks.html” file to the “public” directory </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79345" y="2702934"/>
            <a:ext cx="7642459" cy="3477875"/>
          </a:xfrm>
          <a:prstGeom prst="rect">
            <a:avLst/>
          </a:prstGeom>
          <a:solidFill>
            <a:schemeClr val="accent2">
              <a:lumMod val="20000"/>
              <a:lumOff val="80000"/>
            </a:schemeClr>
          </a:solidFill>
        </p:spPr>
        <p:txBody>
          <a:bodyPr wrap="square" rtlCol="0">
            <a:spAutoFit/>
          </a:bodyPr>
          <a:lstStyle/>
          <a:p>
            <a:r>
              <a:rPr lang="en-GB" sz="2000" dirty="0"/>
              <a:t>&lt;!DOCTYPE html&gt;</a:t>
            </a:r>
          </a:p>
          <a:p>
            <a:r>
              <a:rPr lang="en-GB" sz="2000" dirty="0"/>
              <a:t>&lt;html&gt;</a:t>
            </a:r>
          </a:p>
          <a:p>
            <a:r>
              <a:rPr lang="en-GB" sz="2000" dirty="0"/>
              <a:t>&lt;head&gt;</a:t>
            </a:r>
          </a:p>
          <a:p>
            <a:r>
              <a:rPr lang="en-GB" sz="2000" dirty="0"/>
              <a:t>&lt;title&gt;Thanks Page&lt;/title&gt;</a:t>
            </a:r>
          </a:p>
          <a:p>
            <a:r>
              <a:rPr lang="en-GB" sz="2000" dirty="0"/>
              <a:t>&lt;meta charset="utf-8" /&gt;</a:t>
            </a:r>
          </a:p>
          <a:p>
            <a:r>
              <a:rPr lang="en-GB" sz="2000" dirty="0"/>
              <a:t>&lt;/head&gt;</a:t>
            </a:r>
          </a:p>
          <a:p>
            <a:r>
              <a:rPr lang="en-GB" sz="2000" dirty="0"/>
              <a:t>&lt;body&gt;</a:t>
            </a:r>
          </a:p>
          <a:p>
            <a:r>
              <a:rPr lang="en-GB" sz="2000" dirty="0"/>
              <a:t>&lt;p&gt;Thanks for adding a new student&lt;/p&gt;</a:t>
            </a:r>
          </a:p>
          <a:p>
            <a:endParaRPr lang="en-GB" sz="2000" dirty="0"/>
          </a:p>
          <a:p>
            <a:r>
              <a:rPr lang="en-GB" sz="2000" dirty="0"/>
              <a:t>&lt;/body&gt;</a:t>
            </a:r>
          </a:p>
          <a:p>
            <a:r>
              <a:rPr lang="en-GB" sz="2000" dirty="0"/>
              <a:t>&lt;/html&gt;</a:t>
            </a:r>
          </a:p>
        </p:txBody>
      </p:sp>
      <p:sp>
        <p:nvSpPr>
          <p:cNvPr id="6" name="TextBox 5"/>
          <p:cNvSpPr txBox="1"/>
          <p:nvPr/>
        </p:nvSpPr>
        <p:spPr>
          <a:xfrm>
            <a:off x="6046775" y="2730175"/>
            <a:ext cx="2536625" cy="923330"/>
          </a:xfrm>
          <a:prstGeom prst="rect">
            <a:avLst/>
          </a:prstGeom>
          <a:noFill/>
        </p:spPr>
        <p:txBody>
          <a:bodyPr wrap="square" rtlCol="0">
            <a:spAutoFit/>
          </a:bodyPr>
          <a:lstStyle/>
          <a:p>
            <a:r>
              <a:rPr lang="en-GB" dirty="0" smtClean="0"/>
              <a:t>In </a:t>
            </a:r>
            <a:r>
              <a:rPr lang="en-GB" dirty="0"/>
              <a:t>the </a:t>
            </a:r>
            <a:r>
              <a:rPr lang="en-GB" dirty="0" err="1" smtClean="0"/>
              <a:t>node</a:t>
            </a:r>
            <a:r>
              <a:rPr lang="en-GB" u="sng" dirty="0" err="1" smtClean="0"/>
              <a:t>webserver</a:t>
            </a:r>
            <a:r>
              <a:rPr lang="en-GB" u="sng" dirty="0" smtClean="0"/>
              <a:t>/public</a:t>
            </a:r>
            <a:r>
              <a:rPr lang="en-GB" dirty="0" smtClean="0"/>
              <a:t> </a:t>
            </a:r>
            <a:r>
              <a:rPr lang="en-GB" dirty="0"/>
              <a:t>directory</a:t>
            </a:r>
          </a:p>
        </p:txBody>
      </p:sp>
    </p:spTree>
    <p:extLst>
      <p:ext uri="{BB962C8B-B14F-4D97-AF65-F5344CB8AC3E}">
        <p14:creationId xmlns:p14="http://schemas.microsoft.com/office/powerpoint/2010/main" val="4108281123"/>
      </p:ext>
    </p:extLst>
  </p:cSld>
  <p:clrMapOvr>
    <a:masterClrMapping/>
  </p:clrMapOvr>
  <p:timing>
    <p:tnLst>
      <p:par>
        <p:cTn id="1" dur="indefinite" restart="never" nodeType="tmRoot"/>
      </p:par>
    </p:tnLst>
  </p:timing>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86184</TotalTime>
  <Words>14601</Words>
  <Application>Microsoft Office PowerPoint</Application>
  <PresentationFormat>On-screen Show (4:3)</PresentationFormat>
  <Paragraphs>2341</Paragraphs>
  <Slides>159</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159</vt:i4>
      </vt:variant>
    </vt:vector>
  </HeadingPairs>
  <TitlesOfParts>
    <vt:vector size="167" baseType="lpstr">
      <vt:lpstr>Arial</vt:lpstr>
      <vt:lpstr>Helvetica</vt:lpstr>
      <vt:lpstr>Helvetica-Narrow</vt:lpstr>
      <vt:lpstr>Impact</vt:lpstr>
      <vt:lpstr>Monotype Sorts</vt:lpstr>
      <vt:lpstr>Times New Roman</vt:lpstr>
      <vt:lpstr>Wingdings</vt:lpstr>
      <vt:lpstr>os-slides</vt:lpstr>
      <vt:lpstr>Node.js</vt:lpstr>
      <vt:lpstr>Why use it?</vt:lpstr>
      <vt:lpstr>What is Node.js</vt:lpstr>
      <vt:lpstr>Where does it run?</vt:lpstr>
      <vt:lpstr>Traditional Approach</vt:lpstr>
      <vt:lpstr>Node.js Approach</vt:lpstr>
      <vt:lpstr>Calculation</vt:lpstr>
      <vt:lpstr>Performance</vt:lpstr>
      <vt:lpstr>Blocking</vt:lpstr>
      <vt:lpstr>Performance (Cont)</vt:lpstr>
      <vt:lpstr>Performance Comparison</vt:lpstr>
      <vt:lpstr>Computationally Intensive Operations</vt:lpstr>
      <vt:lpstr>Problems</vt:lpstr>
      <vt:lpstr>Full Stack Development</vt:lpstr>
      <vt:lpstr>Why NOT use it?</vt:lpstr>
      <vt:lpstr>Handling a Database</vt:lpstr>
      <vt:lpstr>Handling Computational Expensive Operations</vt:lpstr>
      <vt:lpstr>Naive Example</vt:lpstr>
      <vt:lpstr>Worker Pools</vt:lpstr>
      <vt:lpstr>Efficiency of Worker Threads</vt:lpstr>
      <vt:lpstr>Performance</vt:lpstr>
      <vt:lpstr>Asynchronous</vt:lpstr>
      <vt:lpstr>Events</vt:lpstr>
      <vt:lpstr>Node</vt:lpstr>
      <vt:lpstr>Install Node.js</vt:lpstr>
      <vt:lpstr>Checking if Node.js is installed</vt:lpstr>
      <vt:lpstr>PowerPoint Presentation</vt:lpstr>
      <vt:lpstr>Check the  Node Package Manager (npm)  is installed </vt:lpstr>
      <vt:lpstr>Create New package.json</vt:lpstr>
      <vt:lpstr>Example</vt:lpstr>
      <vt:lpstr>Installing Modules</vt:lpstr>
      <vt:lpstr>--save-dev</vt:lpstr>
      <vt:lpstr>Note</vt:lpstr>
      <vt:lpstr>GIT</vt:lpstr>
      <vt:lpstr>Exercise: Create “package.json”</vt:lpstr>
      <vt:lpstr>Exercise: Install the “print” module</vt:lpstr>
      <vt:lpstr>List installed packages</vt:lpstr>
      <vt:lpstr>Exercise: Check installed packages</vt:lpstr>
      <vt:lpstr>Install Modules from package.jsom</vt:lpstr>
      <vt:lpstr>Updating Modules</vt:lpstr>
      <vt:lpstr>Node Modules</vt:lpstr>
      <vt:lpstr>yarn</vt:lpstr>
      <vt:lpstr>Install TypeScript</vt:lpstr>
      <vt:lpstr>DefintivelyTyped @types</vt:lpstr>
      <vt:lpstr>TypeScript Usage</vt:lpstr>
      <vt:lpstr>Example tsconfig.json File</vt:lpstr>
      <vt:lpstr>Multiple tsconfig Files</vt:lpstr>
      <vt:lpstr>Exercise: Compile a .ts file</vt:lpstr>
      <vt:lpstr>ts-node</vt:lpstr>
      <vt:lpstr>package.json Scripts</vt:lpstr>
      <vt:lpstr>Exercise</vt:lpstr>
      <vt:lpstr>nodemon</vt:lpstr>
      <vt:lpstr>nodemon &amp; package.json</vt:lpstr>
      <vt:lpstr>nodemon: Select files to monitor</vt:lpstr>
      <vt:lpstr>Execute a Script</vt:lpstr>
      <vt:lpstr>Exercise</vt:lpstr>
      <vt:lpstr>TypeScript Auto Build</vt:lpstr>
      <vt:lpstr>Multiple Scripts</vt:lpstr>
      <vt:lpstr>npm-run-all to the rescue</vt:lpstr>
      <vt:lpstr>Exercise</vt:lpstr>
      <vt:lpstr>Exercise</vt:lpstr>
      <vt:lpstr>Answer</vt:lpstr>
      <vt:lpstr>PowerPoint Presentation</vt:lpstr>
      <vt:lpstr>Hmm, perhaps not!!</vt:lpstr>
      <vt:lpstr>Event Driven</vt:lpstr>
      <vt:lpstr>Exercise</vt:lpstr>
      <vt:lpstr>PowerPoint Presentation</vt:lpstr>
      <vt:lpstr>Creating a Network Service</vt:lpstr>
      <vt:lpstr>Exercise</vt:lpstr>
      <vt:lpstr>ExpressJS</vt:lpstr>
      <vt:lpstr>Express</vt:lpstr>
      <vt:lpstr>ExpressJS Building a Web Server</vt:lpstr>
      <vt:lpstr>Setup</vt:lpstr>
      <vt:lpstr>Setup</vt:lpstr>
      <vt:lpstr>Building a Web Server</vt:lpstr>
      <vt:lpstr>Exercise</vt:lpstr>
      <vt:lpstr>Exercise</vt:lpstr>
      <vt:lpstr>Node.js vs Express</vt:lpstr>
      <vt:lpstr>Exercise</vt:lpstr>
      <vt:lpstr>Express Object</vt:lpstr>
      <vt:lpstr>Start the Server/Service</vt:lpstr>
      <vt:lpstr>Exercise</vt:lpstr>
      <vt:lpstr>Routing Methods</vt:lpstr>
      <vt:lpstr>Request Body</vt:lpstr>
      <vt:lpstr>Static Content</vt:lpstr>
      <vt:lpstr>Exercise</vt:lpstr>
      <vt:lpstr>Exercise: hello.html</vt:lpstr>
      <vt:lpstr>ExpressJS Building a Web Service</vt:lpstr>
      <vt:lpstr>Building a Web Service</vt:lpstr>
      <vt:lpstr>Exercise</vt:lpstr>
      <vt:lpstr>Exercise</vt:lpstr>
      <vt:lpstr>Start the Server/Service</vt:lpstr>
      <vt:lpstr>Exercise</vt:lpstr>
      <vt:lpstr>Routing Methods</vt:lpstr>
      <vt:lpstr>Routing Method Signature</vt:lpstr>
      <vt:lpstr>Examples</vt:lpstr>
      <vt:lpstr>For Comparison</vt:lpstr>
      <vt:lpstr>Callback</vt:lpstr>
      <vt:lpstr>Exercise</vt:lpstr>
      <vt:lpstr>Route Parameters</vt:lpstr>
      <vt:lpstr>Exercise</vt:lpstr>
      <vt:lpstr>Response Object</vt:lpstr>
      <vt:lpstr>Response Headers</vt:lpstr>
      <vt:lpstr>next()</vt:lpstr>
      <vt:lpstr>Exercise</vt:lpstr>
      <vt:lpstr>Request Body</vt:lpstr>
      <vt:lpstr>Exercise</vt:lpstr>
      <vt:lpstr>Exercise (Cont)</vt:lpstr>
      <vt:lpstr>Same Origin Resource</vt:lpstr>
      <vt:lpstr>CORS</vt:lpstr>
      <vt:lpstr>Exercise</vt:lpstr>
      <vt:lpstr>Exercise</vt:lpstr>
      <vt:lpstr>Note</vt:lpstr>
      <vt:lpstr>Add Student Details</vt:lpstr>
      <vt:lpstr>PowerPoint Presentation</vt:lpstr>
      <vt:lpstr>Delete Student</vt:lpstr>
      <vt:lpstr>PowerPoint Presentation</vt:lpstr>
      <vt:lpstr>Read All Student Details</vt:lpstr>
      <vt:lpstr>PowerPoint Presentation</vt:lpstr>
      <vt:lpstr>Read a Student’s Details By Id</vt:lpstr>
      <vt:lpstr>PowerPoint Presentation</vt:lpstr>
      <vt:lpstr>Query String Parameters</vt:lpstr>
      <vt:lpstr>Read a Student’s Details By Name</vt:lpstr>
      <vt:lpstr>Read a Student’s Details By Name</vt:lpstr>
      <vt:lpstr>AJAX</vt:lpstr>
      <vt:lpstr>jQuery</vt:lpstr>
      <vt:lpstr>Let’s begin ….</vt:lpstr>
      <vt:lpstr>CSS Reminder</vt:lpstr>
      <vt:lpstr>Applying Behaviour</vt:lpstr>
      <vt:lpstr>pageReady</vt:lpstr>
      <vt:lpstr>Exercise</vt:lpstr>
      <vt:lpstr>Event Handlers</vt:lpstr>
      <vt:lpstr>Exercise</vt:lpstr>
      <vt:lpstr>Basic AJAX</vt:lpstr>
      <vt:lpstr>AJAX Operation</vt:lpstr>
      <vt:lpstr>Application</vt:lpstr>
      <vt:lpstr>jQuery and Ajax</vt:lpstr>
      <vt:lpstr>AJAX</vt:lpstr>
      <vt:lpstr>AJAX</vt:lpstr>
      <vt:lpstr>AJAX Callbacks</vt:lpstr>
      <vt:lpstr>JSON</vt:lpstr>
      <vt:lpstr>Exercise</vt:lpstr>
      <vt:lpstr>Exercise</vt:lpstr>
      <vt:lpstr>Exercise</vt:lpstr>
      <vt:lpstr>ExpressJS Using the Web Service</vt:lpstr>
      <vt:lpstr>Exercise: index.html</vt:lpstr>
      <vt:lpstr>Exercise: addstudentform.html</vt:lpstr>
      <vt:lpstr>Exercise: addstudentform.html</vt:lpstr>
      <vt:lpstr>Exercise: addstudentform.js</vt:lpstr>
      <vt:lpstr>PowerPoint Presentation</vt:lpstr>
      <vt:lpstr>Exercise: readstudentspage.html</vt:lpstr>
      <vt:lpstr>Exercise: readstudentspage.js</vt:lpstr>
      <vt:lpstr>Exercise: readstudentspage.ts</vt:lpstr>
      <vt:lpstr>Exercise: readstudentspage.ts</vt:lpstr>
      <vt:lpstr>CROSS ORIGIN POST</vt:lpstr>
      <vt:lpstr>Exercise: Axios</vt:lpstr>
      <vt:lpstr>Exercise: Axios</vt:lpstr>
      <vt:lpstr>Exercise: Axios</vt:lpstr>
      <vt:lpstr>Exercise: Axios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1251</cp:revision>
  <cp:lastPrinted>2001-06-14T13:58:17Z</cp:lastPrinted>
  <dcterms:created xsi:type="dcterms:W3CDTF">1999-06-25T18:38:26Z</dcterms:created>
  <dcterms:modified xsi:type="dcterms:W3CDTF">2021-02-26T18:41:41Z</dcterms:modified>
</cp:coreProperties>
</file>