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9"/>
  </p:notesMasterIdLst>
  <p:handoutMasterIdLst>
    <p:handoutMasterId r:id="rId40"/>
  </p:handoutMasterIdLst>
  <p:sldIdLst>
    <p:sldId id="312" r:id="rId6"/>
    <p:sldId id="284" r:id="rId7"/>
    <p:sldId id="286" r:id="rId8"/>
    <p:sldId id="317" r:id="rId9"/>
    <p:sldId id="318" r:id="rId10"/>
    <p:sldId id="287" r:id="rId11"/>
    <p:sldId id="289" r:id="rId12"/>
    <p:sldId id="290" r:id="rId13"/>
    <p:sldId id="319" r:id="rId14"/>
    <p:sldId id="291" r:id="rId15"/>
    <p:sldId id="311" r:id="rId16"/>
    <p:sldId id="320" r:id="rId17"/>
    <p:sldId id="292" r:id="rId18"/>
    <p:sldId id="293" r:id="rId19"/>
    <p:sldId id="295" r:id="rId20"/>
    <p:sldId id="297" r:id="rId21"/>
    <p:sldId id="299" r:id="rId22"/>
    <p:sldId id="321" r:id="rId23"/>
    <p:sldId id="300" r:id="rId24"/>
    <p:sldId id="301" r:id="rId25"/>
    <p:sldId id="302" r:id="rId26"/>
    <p:sldId id="303" r:id="rId27"/>
    <p:sldId id="304" r:id="rId28"/>
    <p:sldId id="322" r:id="rId29"/>
    <p:sldId id="305" r:id="rId30"/>
    <p:sldId id="323" r:id="rId31"/>
    <p:sldId id="306" r:id="rId32"/>
    <p:sldId id="325" r:id="rId33"/>
    <p:sldId id="324" r:id="rId34"/>
    <p:sldId id="307" r:id="rId35"/>
    <p:sldId id="326" r:id="rId36"/>
    <p:sldId id="308" r:id="rId37"/>
    <p:sldId id="327" r:id="rId3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906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orient="horz" pos="1296">
          <p15:clr>
            <a:srgbClr val="A4A3A4"/>
          </p15:clr>
        </p15:guide>
        <p15:guide id="5" orient="horz" pos="1392">
          <p15:clr>
            <a:srgbClr val="A4A3A4"/>
          </p15:clr>
        </p15:guide>
        <p15:guide id="6" orient="horz" pos="196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D99C21"/>
    <a:srgbClr val="585858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0AD38B-7BCC-254A-A3BF-7653265CD66D}" v="23" dt="2025-02-07T15:51:18.3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658" autoAdjust="0"/>
    <p:restoredTop sz="86451" autoAdjust="0"/>
  </p:normalViewPr>
  <p:slideViewPr>
    <p:cSldViewPr>
      <p:cViewPr varScale="1">
        <p:scale>
          <a:sx n="160" d="100"/>
          <a:sy n="160" d="100"/>
        </p:scale>
        <p:origin x="2240" y="168"/>
      </p:cViewPr>
      <p:guideLst>
        <p:guide orient="horz" pos="906"/>
        <p:guide pos="2880"/>
        <p:guide orient="horz" pos="1008"/>
        <p:guide orient="horz" pos="1296"/>
        <p:guide orient="horz" pos="1392"/>
        <p:guide orient="horz" pos="1968"/>
      </p:guideLst>
    </p:cSldViewPr>
  </p:slideViewPr>
  <p:outlineViewPr>
    <p:cViewPr>
      <p:scale>
        <a:sx n="33" d="100"/>
        <a:sy n="33" d="100"/>
      </p:scale>
      <p:origin x="0" y="198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handoutMaster" Target="handoutMasters/handout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2/7/25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2/7/25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9854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81F6BF4-8A94-43BA-BD7E-2AC6D777A3EC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953640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6164CF9-91E3-41B4-8C1D-B4E598BBABFD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73975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016933E-31D4-4F6A-93CB-20FBA1AAA774}" type="slidenum">
              <a:rPr lang="en-US" altLang="en-US" sz="120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08372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72930B9-35C9-4954-B5E5-A09A4CAB6B35}" type="slidenum">
              <a:rPr lang="en-US" altLang="en-US" sz="120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678490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7347CED-B554-4FE0-A596-9379601A3C6C}" type="slidenum">
              <a:rPr lang="en-US" altLang="en-US" sz="1200"/>
              <a:pPr/>
              <a:t>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72455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4C41529-6780-476D-BFD7-8FB7F6B059DC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900136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4C41529-6780-476D-BFD7-8FB7F6B059DC}" type="slidenum">
              <a:rPr lang="en-US" altLang="en-US" sz="120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26894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4DD3F9C-66B3-4B0F-A285-551509B086E1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782746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0458BB8-8D9D-49C8-8818-99DE2E88B6EE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73132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D4E9334-B625-4F5D-B1AE-C353410302F1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6276434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89836DF-1F55-4343-A9CD-646E177B854D}" type="slidenum">
              <a:rPr lang="en-US" altLang="en-US" sz="120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912336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43EA322-3535-4D01-A20A-F31DB0ED9BA2}" type="slidenum">
              <a:rPr lang="en-US" altLang="en-US" sz="1200"/>
              <a:pPr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6476320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328C2145-48B5-4D62-A54E-68EA3A966A18}" type="slidenum">
              <a:rPr lang="en-US" altLang="en-US" sz="120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669941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E02F981-CCB9-44AA-B4A1-C8C1808C2FF6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975104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0364C807-CC20-472D-8574-63FF9D0A23E3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710076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3AE2DB5-0D98-48CC-A550-01781B51E8FD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9307978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EEB2AA1-2A83-4165-983F-AF3D8B3FBE39}" type="slidenum">
              <a:rPr lang="en-US" altLang="en-US" sz="120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568770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317D2DDC-B1D3-40A7-B169-2B7A829D6592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103779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CD0B1B8-561A-4593-A2AF-90868A969D41}" type="slidenum">
              <a:rPr lang="en-US" altLang="en-US" sz="120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08757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E9CA137-1AB9-4873-BD7C-6DD93AE09471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875144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E86DC37-60D2-4363-A487-F88B35B20CDC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45173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1916151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2"/>
          </p:nvPr>
        </p:nvSpPr>
        <p:spPr>
          <a:xfrm>
            <a:off x="440634" y="3805476"/>
            <a:ext cx="8229600" cy="1916151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987193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1458951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2"/>
          </p:nvPr>
        </p:nvSpPr>
        <p:spPr>
          <a:xfrm>
            <a:off x="440634" y="3352800"/>
            <a:ext cx="8229600" cy="1528524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37322" y="5024676"/>
            <a:ext cx="8229600" cy="1528524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9248819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2802735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378169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microsoft.com/office/2007/relationships/hdphoto" Target="../media/hdphoto1.wdp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83" r:id="rId4"/>
    <p:sldLayoutId id="2147483684" r:id="rId5"/>
    <p:sldLayoutId id="2147483694" r:id="rId6"/>
    <p:sldLayoutId id="2147483695" r:id="rId7"/>
    <p:sldLayoutId id="2147483678" r:id="rId8"/>
    <p:sldLayoutId id="2147483679" r:id="rId9"/>
    <p:sldLayoutId id="2147483680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2" r:id="rId17"/>
    <p:sldLayoutId id="2147483693" r:id="rId18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133287"/>
            <a:ext cx="5562600" cy="1588127"/>
          </a:xfrm>
        </p:spPr>
        <p:txBody>
          <a:bodyPr/>
          <a:lstStyle/>
          <a:p>
            <a:pPr algn="r"/>
            <a:r>
              <a:rPr lang="en-US" altLang="en-US" dirty="0"/>
              <a:t>Chapter 14</a:t>
            </a:r>
            <a:br>
              <a:rPr lang="en-US" altLang="en-US" dirty="0"/>
            </a:br>
            <a:r>
              <a:rPr lang="en-US" altLang="en-US" dirty="0"/>
              <a:t>The Lymphatic System and Immunity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56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050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Functions of the Lymphatic System</a:t>
            </a:r>
          </a:p>
        </p:txBody>
      </p:sp>
      <p:sp>
        <p:nvSpPr>
          <p:cNvPr id="6147" name="Rectangle 2051"/>
          <p:cNvSpPr>
            <a:spLocks noGrp="1" noChangeArrowheads="1"/>
          </p:cNvSpPr>
          <p:nvPr>
            <p:ph idx="1"/>
          </p:nvPr>
        </p:nvSpPr>
        <p:spPr>
          <a:xfrm>
            <a:off x="791817" y="1143000"/>
            <a:ext cx="7894983" cy="3798849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To return tissue fluid to the blood to maintain blood volume</a:t>
            </a:r>
          </a:p>
          <a:p>
            <a:pPr marL="347472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To protect the body against pathogens and other foreign material</a:t>
            </a:r>
          </a:p>
          <a:p>
            <a:pPr marL="347472" indent="-457200">
              <a:buNone/>
            </a:pPr>
            <a:r>
              <a:rPr lang="en-US" altLang="en-US" dirty="0"/>
              <a:t>	This protection may be short-term or long-	term.</a:t>
            </a:r>
          </a:p>
        </p:txBody>
      </p:sp>
    </p:spTree>
    <p:extLst>
      <p:ext uri="{BB962C8B-B14F-4D97-AF65-F5344CB8AC3E}">
        <p14:creationId xmlns:p14="http://schemas.microsoft.com/office/powerpoint/2010/main" val="2270614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Parts of the Lymphatic System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88505" y="1189037"/>
            <a:ext cx="7974495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Lymph and the system of lymphatic vessels</a:t>
            </a:r>
          </a:p>
          <a:p>
            <a:pPr marL="346075" indent="-457200">
              <a:buNone/>
            </a:pPr>
            <a:r>
              <a:rPr lang="en-US" altLang="en-US" dirty="0"/>
              <a:t>Lymphatic tissue—consists mainly of lymphocytes and monocytes (macrophages) in a supportive network of connective tissue; has stem cells for lymphocytes; lymphocytes mature and become active.</a:t>
            </a:r>
          </a:p>
          <a:p>
            <a:pPr marL="685800" lvl="1"/>
            <a:r>
              <a:rPr lang="en-US" altLang="en-US" dirty="0"/>
              <a:t>Locations: lymph nodes and nodules, spleen, thymus gland</a:t>
            </a:r>
          </a:p>
        </p:txBody>
      </p:sp>
    </p:spTree>
    <p:extLst>
      <p:ext uri="{BB962C8B-B14F-4D97-AF65-F5344CB8AC3E}">
        <p14:creationId xmlns:p14="http://schemas.microsoft.com/office/powerpoint/2010/main" val="107592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lymph nodes&#10;&#10;AI-generated content may be incorrect.">
            <a:extLst>
              <a:ext uri="{FF2B5EF4-FFF2-40B4-BE49-F238E27FC236}">
                <a16:creationId xmlns:a16="http://schemas.microsoft.com/office/drawing/2014/main" id="{A6F4F5B3-623B-19AD-CFA6-095D3216DF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112" y="0"/>
            <a:ext cx="77557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24913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lymphoma&#10;&#10;AI-generated content may be incorrect.">
            <a:extLst>
              <a:ext uri="{FF2B5EF4-FFF2-40B4-BE49-F238E27FC236}">
                <a16:creationId xmlns:a16="http://schemas.microsoft.com/office/drawing/2014/main" id="{E1AC842D-CEAA-78C5-6D99-C3CE500E25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550" y="1141521"/>
            <a:ext cx="5168900" cy="4574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616378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Lymph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2756"/>
            <a:ext cx="7749213" cy="29718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Lymph</a:t>
            </a:r>
            <a:r>
              <a:rPr lang="en-US" altLang="en-US" dirty="0"/>
              <a:t>—the tissue fluid that enters lymph capillaries</a:t>
            </a:r>
          </a:p>
          <a:p>
            <a:pPr marL="347472" indent="-457200">
              <a:buNone/>
            </a:pPr>
            <a:r>
              <a:rPr lang="en-US" altLang="en-US" dirty="0"/>
              <a:t>Lymph is similar to plasma but contains more W B C's and has less protein.</a:t>
            </a:r>
          </a:p>
          <a:p>
            <a:pPr marL="347472" indent="-457200">
              <a:buNone/>
            </a:pPr>
            <a:r>
              <a:rPr lang="en-US" altLang="en-US" dirty="0"/>
              <a:t>Lymph must be returned to the blood</a:t>
            </a:r>
          </a:p>
        </p:txBody>
      </p:sp>
    </p:spTree>
    <p:extLst>
      <p:ext uri="{BB962C8B-B14F-4D97-AF65-F5344CB8AC3E}">
        <p14:creationId xmlns:p14="http://schemas.microsoft.com/office/powerpoint/2010/main" val="2724152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System of Lymph Vessels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Dead-end lymph capillaries in most tissue spaces—</a:t>
            </a:r>
          </a:p>
          <a:p>
            <a:pPr marL="346075" indent="-457200">
              <a:buNone/>
            </a:pPr>
            <a:r>
              <a:rPr lang="en-US" altLang="en-US" dirty="0"/>
              <a:t>Larger lymph vessels are structurally similar to veins—</a:t>
            </a:r>
          </a:p>
          <a:p>
            <a:pPr marL="346075" indent="-457200">
              <a:buNone/>
            </a:pPr>
            <a:r>
              <a:rPr lang="en-US" altLang="en-US" dirty="0"/>
              <a:t>Lymph is kept moving in lymph vessels by:</a:t>
            </a:r>
          </a:p>
          <a:p>
            <a:pPr marL="685800" lvl="1"/>
            <a:r>
              <a:rPr lang="en-US" altLang="en-US" dirty="0"/>
              <a:t>Constriction of the vessels</a:t>
            </a:r>
          </a:p>
          <a:p>
            <a:pPr marL="685800" lvl="1"/>
            <a:r>
              <a:rPr lang="en-US" altLang="en-US" dirty="0"/>
              <a:t>The skeletal muscle pump </a:t>
            </a:r>
          </a:p>
          <a:p>
            <a:pPr marL="685800" lvl="1"/>
            <a:r>
              <a:rPr lang="en-US" altLang="en-US" dirty="0"/>
              <a:t>The respiratory pump</a:t>
            </a:r>
          </a:p>
        </p:txBody>
      </p:sp>
    </p:spTree>
    <p:extLst>
      <p:ext uri="{BB962C8B-B14F-4D97-AF65-F5344CB8AC3E}">
        <p14:creationId xmlns:p14="http://schemas.microsoft.com/office/powerpoint/2010/main" val="1872296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System of Lymph Vessels (continued)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8353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Lymph from lower body </a:t>
            </a:r>
            <a:r>
              <a:rPr lang="en-US" altLang="en-US" dirty="0">
                <a:sym typeface="Wingdings" pitchFamily="2" charset="2"/>
              </a:rPr>
              <a:t> cisterna </a:t>
            </a:r>
            <a:r>
              <a:rPr lang="en-US" altLang="en-US" dirty="0" err="1">
                <a:sym typeface="Wingdings" pitchFamily="2" charset="2"/>
              </a:rPr>
              <a:t>chyli</a:t>
            </a:r>
            <a:endParaRPr lang="en-US" altLang="en-US" dirty="0">
              <a:sym typeface="Wingdings" pitchFamily="2" charset="2"/>
            </a:endParaRP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Thoracic duct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lymph from cisterna </a:t>
            </a:r>
            <a:r>
              <a:rPr lang="en-US" altLang="en-US" dirty="0" err="1">
                <a:sym typeface="Wingdings" pitchFamily="2" charset="2"/>
              </a:rPr>
              <a:t>chyli</a:t>
            </a:r>
            <a:r>
              <a:rPr lang="en-US" altLang="en-US" dirty="0">
                <a:sym typeface="Wingdings" pitchFamily="2" charset="2"/>
              </a:rPr>
              <a:t> and upper left quadrant; empties into left </a:t>
            </a:r>
            <a:r>
              <a:rPr lang="en-US" altLang="en-US" dirty="0" err="1">
                <a:sym typeface="Wingdings" pitchFamily="2" charset="2"/>
              </a:rPr>
              <a:t>subclavian</a:t>
            </a:r>
            <a:r>
              <a:rPr lang="en-US" altLang="en-US" dirty="0">
                <a:sym typeface="Wingdings" pitchFamily="2" charset="2"/>
              </a:rPr>
              <a:t> vein</a:t>
            </a: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Right lymphatic duct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returns lymph from upper right quadrant to the right </a:t>
            </a:r>
            <a:r>
              <a:rPr lang="en-US" altLang="en-US" dirty="0" err="1">
                <a:sym typeface="Wingdings" pitchFamily="2" charset="2"/>
              </a:rPr>
              <a:t>subclavian</a:t>
            </a:r>
            <a:r>
              <a:rPr lang="en-US" altLang="en-US" dirty="0">
                <a:sym typeface="Wingdings" pitchFamily="2" charset="2"/>
              </a:rPr>
              <a:t> vein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03430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human body&#10;&#10;AI-generated content may be incorrect.">
            <a:extLst>
              <a:ext uri="{FF2B5EF4-FFF2-40B4-BE49-F238E27FC236}">
                <a16:creationId xmlns:a16="http://schemas.microsoft.com/office/drawing/2014/main" id="{6040FD00-5992-3BF8-99A9-0D34021205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444" y="0"/>
            <a:ext cx="64371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05751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Lymph Nodes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Lymph Nodes</a:t>
            </a:r>
            <a:r>
              <a:rPr lang="en-US" altLang="en-US" dirty="0"/>
              <a:t>—encapsulated masses of lymphatic tissue</a:t>
            </a:r>
            <a:endParaRPr lang="en-US" altLang="en-US" b="1" dirty="0"/>
          </a:p>
          <a:p>
            <a:pPr marL="346075" indent="-457200">
              <a:buNone/>
            </a:pPr>
            <a:r>
              <a:rPr lang="en-US" altLang="en-US" dirty="0"/>
              <a:t>Lymph nodes are located in groups along the pathways of lymph vessels.</a:t>
            </a:r>
          </a:p>
          <a:p>
            <a:pPr marL="346075" indent="-457200">
              <a:buNone/>
            </a:pPr>
            <a:r>
              <a:rPr lang="en-US" altLang="en-US" dirty="0"/>
              <a:t>As lymph flows through nodes:</a:t>
            </a:r>
          </a:p>
          <a:p>
            <a:pPr marL="685800" lvl="1"/>
            <a:r>
              <a:rPr lang="en-US" altLang="en-US" dirty="0"/>
              <a:t>Foreign material is phagocytized—</a:t>
            </a:r>
          </a:p>
          <a:p>
            <a:pPr marL="685800" lvl="1"/>
            <a:r>
              <a:rPr lang="en-US" altLang="en-US" dirty="0"/>
              <a:t>Antibodies are produced—</a:t>
            </a:r>
          </a:p>
        </p:txBody>
      </p:sp>
    </p:spTree>
    <p:extLst>
      <p:ext uri="{BB962C8B-B14F-4D97-AF65-F5344CB8AC3E}">
        <p14:creationId xmlns:p14="http://schemas.microsoft.com/office/powerpoint/2010/main" val="3301328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Lymph Nodes (continued)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major paired groups of lymph nodes:</a:t>
            </a:r>
          </a:p>
          <a:p>
            <a:pPr marL="685800" lvl="1"/>
            <a:r>
              <a:rPr lang="en-US" altLang="en-US" dirty="0"/>
              <a:t>Cervical </a:t>
            </a:r>
          </a:p>
          <a:p>
            <a:pPr marL="685800" lvl="1"/>
            <a:r>
              <a:rPr lang="en-US" altLang="en-US" dirty="0"/>
              <a:t>Axillary</a:t>
            </a:r>
          </a:p>
          <a:p>
            <a:pPr marL="685800" lvl="1"/>
            <a:r>
              <a:rPr lang="en-US" altLang="en-US" dirty="0"/>
              <a:t>Inguinal</a:t>
            </a:r>
          </a:p>
        </p:txBody>
      </p:sp>
    </p:spTree>
    <p:extLst>
      <p:ext uri="{BB962C8B-B14F-4D97-AF65-F5344CB8AC3E}">
        <p14:creationId xmlns:p14="http://schemas.microsoft.com/office/powerpoint/2010/main" val="1285021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lymphoma cells&#10;&#10;AI-generated content may be incorrect.">
            <a:extLst>
              <a:ext uri="{FF2B5EF4-FFF2-40B4-BE49-F238E27FC236}">
                <a16:creationId xmlns:a16="http://schemas.microsoft.com/office/drawing/2014/main" id="{E0BFB763-FCF8-67F9-E77F-8717599C8B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1900" y="546100"/>
            <a:ext cx="6680200" cy="576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312451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Lymph Nodules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82541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Lymph Nodules</a:t>
            </a:r>
            <a:r>
              <a:rPr lang="en-US" altLang="en-US" dirty="0"/>
              <a:t>—</a:t>
            </a:r>
            <a:r>
              <a:rPr lang="en-US" altLang="en-US" dirty="0" err="1"/>
              <a:t>unencapsulated</a:t>
            </a:r>
            <a:r>
              <a:rPr lang="en-US" altLang="en-US" dirty="0"/>
              <a:t> masses of lymphatic tissue</a:t>
            </a:r>
          </a:p>
          <a:p>
            <a:pPr marL="346075" indent="-457200">
              <a:buNone/>
            </a:pPr>
            <a:r>
              <a:rPr lang="en-US" altLang="en-US" dirty="0"/>
              <a:t>Lymph nodules are located beneath the epithelium of all mucous membrane tracts:</a:t>
            </a:r>
          </a:p>
          <a:p>
            <a:pPr marL="346075" indent="-457200">
              <a:buNone/>
            </a:pPr>
            <a:r>
              <a:rPr lang="en-US" altLang="en-US" dirty="0"/>
              <a:t>Contain macrophages and plasma cells—</a:t>
            </a:r>
          </a:p>
          <a:p>
            <a:pPr marL="346075" indent="-457200">
              <a:buNone/>
            </a:pPr>
            <a:r>
              <a:rPr lang="en-US" altLang="en-US" dirty="0"/>
              <a:t>Tonsils—</a:t>
            </a:r>
          </a:p>
          <a:p>
            <a:pPr marL="346075" indent="-457200">
              <a:buNone/>
            </a:pPr>
            <a:r>
              <a:rPr lang="en-US" altLang="en-US" dirty="0" err="1"/>
              <a:t>Peyer’s</a:t>
            </a:r>
            <a:r>
              <a:rPr lang="en-US" altLang="en-US" dirty="0"/>
              <a:t> patches—</a:t>
            </a:r>
          </a:p>
        </p:txBody>
      </p:sp>
    </p:spTree>
    <p:extLst>
      <p:ext uri="{BB962C8B-B14F-4D97-AF65-F5344CB8AC3E}">
        <p14:creationId xmlns:p14="http://schemas.microsoft.com/office/powerpoint/2010/main" val="3376558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Spleen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5004" y="1194804"/>
            <a:ext cx="8024196" cy="2767596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Spleen</a:t>
            </a:r>
            <a:r>
              <a:rPr lang="en-US" altLang="en-US" dirty="0"/>
              <a:t>—the largest lymphatic organ</a:t>
            </a:r>
          </a:p>
          <a:p>
            <a:pPr marL="347472" indent="-457200">
              <a:buNone/>
            </a:pPr>
            <a:r>
              <a:rPr lang="en-US" altLang="en-US" dirty="0"/>
              <a:t>The fetal spleen produces red blood cells.</a:t>
            </a:r>
          </a:p>
          <a:p>
            <a:pPr marL="347472" indent="-457200">
              <a:buNone/>
            </a:pPr>
            <a:r>
              <a:rPr lang="en-US" altLang="en-US" dirty="0"/>
              <a:t>After birth: </a:t>
            </a:r>
          </a:p>
          <a:p>
            <a:pPr marL="685800" lvl="1" indent="-347472"/>
            <a:r>
              <a:rPr lang="en-US" altLang="en-US" dirty="0"/>
              <a:t>Contains lymphocytes and fixed plasma cells—</a:t>
            </a:r>
          </a:p>
          <a:p>
            <a:pPr marL="685800" lvl="1" indent="-347472"/>
            <a:r>
              <a:rPr lang="en-US" altLang="en-US" dirty="0"/>
              <a:t>Contains monocytes and fixed macrophages—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2"/>
          </p:nvPr>
        </p:nvSpPr>
        <p:spPr>
          <a:xfrm>
            <a:off x="778560" y="4099193"/>
            <a:ext cx="8229600" cy="1741955"/>
          </a:xfrm>
        </p:spPr>
        <p:txBody>
          <a:bodyPr/>
          <a:lstStyle/>
          <a:p>
            <a:pPr marL="347472" indent="-457200">
              <a:buFont typeface="+mj-lt"/>
              <a:buNone/>
            </a:pPr>
            <a:r>
              <a:rPr lang="en-US" altLang="en-US" dirty="0"/>
              <a:t>Forms bilirubin—</a:t>
            </a:r>
          </a:p>
          <a:p>
            <a:pPr marL="347472" indent="-457200">
              <a:buFont typeface="+mj-lt"/>
              <a:buNone/>
            </a:pPr>
            <a:r>
              <a:rPr lang="en-US" altLang="en-US" dirty="0"/>
              <a:t>Is a reservoir for platelets and destroys damaged platelets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2856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Spleen (continued)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9115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If the spleen is damaged and must be removed, other organs will compensate:</a:t>
            </a:r>
          </a:p>
          <a:p>
            <a:pPr marL="685800" lvl="1"/>
            <a:r>
              <a:rPr lang="en-US" altLang="en-US" dirty="0"/>
              <a:t>Liver and red bone marrow:</a:t>
            </a:r>
          </a:p>
          <a:p>
            <a:pPr marL="685800" lvl="1"/>
            <a:r>
              <a:rPr lang="en-US" altLang="en-US" dirty="0"/>
              <a:t>Lymph nodes and nodules: </a:t>
            </a:r>
          </a:p>
        </p:txBody>
      </p:sp>
    </p:spTree>
    <p:extLst>
      <p:ext uri="{BB962C8B-B14F-4D97-AF65-F5344CB8AC3E}">
        <p14:creationId xmlns:p14="http://schemas.microsoft.com/office/powerpoint/2010/main" val="28777991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Immunity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74029"/>
            <a:ext cx="8067261" cy="4408449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Immunity</a:t>
            </a:r>
            <a:r>
              <a:rPr lang="en-US" altLang="en-US" dirty="0"/>
              <a:t>—the ability to destroy foreign antigens and prevent future cases of certain infectious diseases</a:t>
            </a:r>
          </a:p>
          <a:p>
            <a:pPr marL="347472" indent="-457200">
              <a:buNone/>
            </a:pPr>
            <a:r>
              <a:rPr lang="en-US" altLang="en-US" dirty="0"/>
              <a:t>Antigens – chemical markers that identify cells</a:t>
            </a:r>
          </a:p>
          <a:p>
            <a:pPr marL="347472" indent="-457200">
              <a:buNone/>
            </a:pPr>
            <a:r>
              <a:rPr lang="en-US" altLang="en-US" dirty="0"/>
              <a:t>Human cells have “self” antigens, the H L A types.</a:t>
            </a:r>
          </a:p>
          <a:p>
            <a:pPr marL="347472" indent="-457200">
              <a:buNone/>
            </a:pPr>
            <a:r>
              <a:rPr lang="en-US" altLang="en-US" dirty="0"/>
              <a:t>Foreign antigens stimulate antibody production and other immune mechanisms.</a:t>
            </a:r>
          </a:p>
        </p:txBody>
      </p:sp>
    </p:spTree>
    <p:extLst>
      <p:ext uri="{BB962C8B-B14F-4D97-AF65-F5344CB8AC3E}">
        <p14:creationId xmlns:p14="http://schemas.microsoft.com/office/powerpoint/2010/main" val="2905389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Innate Immunity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187" y="1174926"/>
            <a:ext cx="8229600" cy="3092274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Characteristics:</a:t>
            </a:r>
          </a:p>
          <a:p>
            <a:pPr marL="685800" lvl="1"/>
            <a:r>
              <a:rPr lang="en-US" altLang="en-US" dirty="0"/>
              <a:t>Is nonspecific</a:t>
            </a:r>
          </a:p>
          <a:p>
            <a:pPr marL="685800" lvl="1"/>
            <a:r>
              <a:rPr lang="en-US" altLang="en-US" dirty="0"/>
              <a:t>Responses are always the same</a:t>
            </a:r>
          </a:p>
          <a:p>
            <a:pPr marL="685800" lvl="1"/>
            <a:r>
              <a:rPr lang="en-US" altLang="en-US" dirty="0"/>
              <a:t>Does not create memory</a:t>
            </a:r>
          </a:p>
          <a:p>
            <a:pPr marL="685800" lvl="1"/>
            <a:r>
              <a:rPr lang="en-US" altLang="en-US" dirty="0"/>
              <a:t>Does not become more efficient with repeated exposure</a:t>
            </a:r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2"/>
          </p:nvPr>
        </p:nvSpPr>
        <p:spPr>
          <a:xfrm>
            <a:off x="768621" y="4354045"/>
            <a:ext cx="8229600" cy="1741955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Parts: Barriers</a:t>
            </a:r>
          </a:p>
          <a:p>
            <a:pPr marL="346075" indent="0">
              <a:buNone/>
            </a:pPr>
            <a:r>
              <a:rPr lang="en-US" altLang="en-US" dirty="0"/>
              <a:t>	 Defensive cells </a:t>
            </a:r>
          </a:p>
          <a:p>
            <a:pPr marL="346075" indent="0">
              <a:buNone/>
            </a:pPr>
            <a:r>
              <a:rPr lang="en-US" altLang="en-US" dirty="0"/>
              <a:t>	 Chemical defenses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4731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different types of cells&#10;&#10;AI-generated content may be incorrect.">
            <a:extLst>
              <a:ext uri="{FF2B5EF4-FFF2-40B4-BE49-F238E27FC236}">
                <a16:creationId xmlns:a16="http://schemas.microsoft.com/office/drawing/2014/main" id="{79232F0E-43D3-4BC2-5F10-5F6C98EF70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8352" y="0"/>
            <a:ext cx="56672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591542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Innate Immunity (continued_1)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767632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Barriers: </a:t>
            </a:r>
          </a:p>
          <a:p>
            <a:pPr marL="685800" lvl="1"/>
            <a:r>
              <a:rPr lang="en-US" altLang="en-US" dirty="0"/>
              <a:t>Unbroken stratum </a:t>
            </a:r>
            <a:r>
              <a:rPr lang="en-US" altLang="en-US" dirty="0" err="1"/>
              <a:t>corneum</a:t>
            </a:r>
            <a:r>
              <a:rPr lang="en-US" altLang="en-US" dirty="0"/>
              <a:t>—</a:t>
            </a:r>
          </a:p>
          <a:p>
            <a:pPr marL="685800" lvl="1"/>
            <a:r>
              <a:rPr lang="en-US" altLang="en-US" dirty="0"/>
              <a:t>Subcutaneous tissue with W B C's—</a:t>
            </a:r>
          </a:p>
          <a:p>
            <a:pPr marL="685800" lvl="1"/>
            <a:r>
              <a:rPr lang="en-US" altLang="en-US" dirty="0"/>
              <a:t>Mucous membranes with areolar connective tissue and W B C's—</a:t>
            </a:r>
          </a:p>
          <a:p>
            <a:pPr marL="685800" lvl="1"/>
            <a:r>
              <a:rPr lang="en-US" altLang="en-US" dirty="0"/>
              <a:t>Respiratory epithelium— </a:t>
            </a:r>
          </a:p>
          <a:p>
            <a:pPr marL="685800" lvl="1"/>
            <a:r>
              <a:rPr lang="en-US" altLang="en-US" dirty="0"/>
              <a:t>Gastric epithelium—</a:t>
            </a:r>
          </a:p>
          <a:p>
            <a:pPr marL="685800" lvl="1"/>
            <a:r>
              <a:rPr lang="en-US" altLang="en-US" dirty="0"/>
              <a:t>Lysozyme—</a:t>
            </a:r>
          </a:p>
        </p:txBody>
      </p:sp>
    </p:spTree>
    <p:extLst>
      <p:ext uri="{BB962C8B-B14F-4D97-AF65-F5344CB8AC3E}">
        <p14:creationId xmlns:p14="http://schemas.microsoft.com/office/powerpoint/2010/main" val="34457696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Innate Immunity (continued_2)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03413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Defensive cells:</a:t>
            </a:r>
          </a:p>
          <a:p>
            <a:pPr marL="685800" lvl="1"/>
            <a:r>
              <a:rPr lang="en-US" altLang="en-US" dirty="0"/>
              <a:t>Phagocytes: macrophages, neutrophils— </a:t>
            </a:r>
          </a:p>
          <a:p>
            <a:pPr marL="685800" lvl="1"/>
            <a:r>
              <a:rPr lang="en-US" altLang="en-US" dirty="0"/>
              <a:t>Langerhans cells and other dendritic cells— </a:t>
            </a:r>
          </a:p>
          <a:p>
            <a:pPr marL="685800" lvl="1"/>
            <a:r>
              <a:rPr lang="en-US" altLang="en-US" dirty="0"/>
              <a:t>Natural killer cells—</a:t>
            </a:r>
          </a:p>
          <a:p>
            <a:pPr marL="685800" lvl="1"/>
            <a:r>
              <a:rPr lang="en-US" altLang="en-US" dirty="0"/>
              <a:t>Basophils and mast cells—produce histamine and </a:t>
            </a:r>
            <a:r>
              <a:rPr lang="en-US" altLang="en-US" dirty="0" err="1"/>
              <a:t>leukotrienes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945482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Innate Immunity (continued_3)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55370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Chemical defenses:</a:t>
            </a:r>
          </a:p>
          <a:p>
            <a:pPr marL="685800" lvl="1"/>
            <a:r>
              <a:rPr lang="en-US" altLang="en-US" dirty="0"/>
              <a:t>Interferon—</a:t>
            </a:r>
          </a:p>
          <a:p>
            <a:pPr marL="685800" lvl="1"/>
            <a:r>
              <a:rPr lang="en-US" altLang="en-US" dirty="0"/>
              <a:t>Complement proteins—</a:t>
            </a:r>
          </a:p>
          <a:p>
            <a:pPr marL="685800" lvl="1"/>
            <a:r>
              <a:rPr lang="en-US" altLang="en-US" dirty="0"/>
              <a:t>Inflammation: the body’s response to damage</a:t>
            </a:r>
          </a:p>
          <a:p>
            <a:pPr marL="1005840" lvl="2"/>
            <a:r>
              <a:rPr lang="en-US" altLang="en-US" dirty="0"/>
              <a:t>Vasodilation and increased capillary permeability—</a:t>
            </a:r>
          </a:p>
        </p:txBody>
      </p:sp>
    </p:spTree>
    <p:extLst>
      <p:ext uri="{BB962C8B-B14F-4D97-AF65-F5344CB8AC3E}">
        <p14:creationId xmlns:p14="http://schemas.microsoft.com/office/powerpoint/2010/main" val="30271651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Adaptive Immunity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5126" y="1108662"/>
            <a:ext cx="8229600" cy="3082335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Characteristics:</a:t>
            </a:r>
          </a:p>
          <a:p>
            <a:pPr marL="685800" lvl="1"/>
            <a:r>
              <a:rPr lang="en-US" altLang="en-US" dirty="0"/>
              <a:t>Is very specific</a:t>
            </a:r>
          </a:p>
          <a:p>
            <a:pPr marL="685800" lvl="1"/>
            <a:r>
              <a:rPr lang="en-US" altLang="en-US" dirty="0"/>
              <a:t>May involve antibody production</a:t>
            </a:r>
          </a:p>
          <a:p>
            <a:pPr marL="685800" lvl="1"/>
            <a:r>
              <a:rPr lang="en-US" altLang="en-US" dirty="0"/>
              <a:t>Does create memory</a:t>
            </a:r>
          </a:p>
          <a:p>
            <a:pPr marL="685800" lvl="1"/>
            <a:r>
              <a:rPr lang="en-US" altLang="en-US" dirty="0"/>
              <a:t>Often becomes more efficient with repeated exposure</a:t>
            </a:r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2"/>
          </p:nvPr>
        </p:nvSpPr>
        <p:spPr>
          <a:xfrm>
            <a:off x="778560" y="4242798"/>
            <a:ext cx="8229600" cy="2081802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Parts: T cells, B cells, macrophages </a:t>
            </a:r>
          </a:p>
          <a:p>
            <a:pPr marL="1508760" lvl="2" indent="-457200">
              <a:buNone/>
            </a:pPr>
            <a:r>
              <a:rPr lang="en-US" altLang="en-US" sz="3200" dirty="0"/>
              <a:t>Two mechanisms: cell-mediated (cellular) immunity and antibody-mediated (</a:t>
            </a:r>
            <a:r>
              <a:rPr lang="en-US" altLang="en-US" sz="3200" dirty="0" err="1"/>
              <a:t>humoral</a:t>
            </a:r>
            <a:r>
              <a:rPr lang="en-US" altLang="en-US" sz="3200" dirty="0"/>
              <a:t>) immunity</a:t>
            </a:r>
          </a:p>
          <a:p>
            <a:pPr marL="346075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6588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Adaptive Immunity (continued_1)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67301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Cell-mediated immunity—does not involve antibodies; is effective against intracellular pathogens and malignant cells:</a:t>
            </a:r>
          </a:p>
          <a:p>
            <a:pPr marL="685800" lvl="1"/>
            <a:r>
              <a:rPr lang="en-US" altLang="en-US" dirty="0"/>
              <a:t>Helper T cells and macrophages—</a:t>
            </a:r>
          </a:p>
          <a:p>
            <a:pPr marL="685800" lvl="1"/>
            <a:r>
              <a:rPr lang="en-US" altLang="en-US" dirty="0"/>
              <a:t>Memory T cells—</a:t>
            </a:r>
          </a:p>
          <a:p>
            <a:pPr marL="685800" lvl="1"/>
            <a:r>
              <a:rPr lang="en-US" altLang="en-US" dirty="0"/>
              <a:t>Cytotoxic (killer) T cells—</a:t>
            </a:r>
          </a:p>
          <a:p>
            <a:pPr marL="685800" lvl="1"/>
            <a:r>
              <a:rPr lang="en-US" altLang="en-US" dirty="0"/>
              <a:t>Regulatory T cells— </a:t>
            </a:r>
          </a:p>
        </p:txBody>
      </p:sp>
    </p:spTree>
    <p:extLst>
      <p:ext uri="{BB962C8B-B14F-4D97-AF65-F5344CB8AC3E}">
        <p14:creationId xmlns:p14="http://schemas.microsoft.com/office/powerpoint/2010/main" val="16319879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ell&#10;&#10;AI-generated content may be incorrect.">
            <a:extLst>
              <a:ext uri="{FF2B5EF4-FFF2-40B4-BE49-F238E27FC236}">
                <a16:creationId xmlns:a16="http://schemas.microsoft.com/office/drawing/2014/main" id="{5326EE17-1187-2708-8C88-EB8509ECCB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1066800"/>
            <a:ext cx="7246487" cy="398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323091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Adaptive Immunity (continued_2)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89037"/>
            <a:ext cx="7729335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Antibody-mediated immunity—does involve antibody production; is effective against pathogens and foreign cells</a:t>
            </a:r>
          </a:p>
          <a:p>
            <a:pPr marL="685800" lvl="1"/>
            <a:r>
              <a:rPr lang="en-US" altLang="en-US" dirty="0"/>
              <a:t>Helper T cells and macrophages, B cells—</a:t>
            </a:r>
          </a:p>
          <a:p>
            <a:pPr marL="685800" lvl="1"/>
            <a:r>
              <a:rPr lang="en-US" altLang="en-US" dirty="0"/>
              <a:t>Memory B cells—</a:t>
            </a:r>
          </a:p>
          <a:p>
            <a:pPr marL="685800" lvl="1"/>
            <a:r>
              <a:rPr lang="en-US" altLang="en-US" dirty="0"/>
              <a:t>B cells become plasma cells—</a:t>
            </a:r>
          </a:p>
          <a:p>
            <a:pPr marL="685800" lvl="1"/>
            <a:r>
              <a:rPr lang="en-US" altLang="en-US" dirty="0"/>
              <a:t>Antigen–antibody complex: </a:t>
            </a:r>
            <a:r>
              <a:rPr lang="en-US" altLang="en-US" dirty="0" err="1"/>
              <a:t>opsonization</a:t>
            </a:r>
            <a:r>
              <a:rPr lang="en-US" altLang="en-US" dirty="0"/>
              <a:t>—</a:t>
            </a:r>
          </a:p>
          <a:p>
            <a:pPr marL="685800" lvl="1"/>
            <a:r>
              <a:rPr lang="en-US" altLang="en-US" dirty="0"/>
              <a:t>Complement fixation— </a:t>
            </a:r>
          </a:p>
        </p:txBody>
      </p:sp>
    </p:spTree>
    <p:extLst>
      <p:ext uri="{BB962C8B-B14F-4D97-AF65-F5344CB8AC3E}">
        <p14:creationId xmlns:p14="http://schemas.microsoft.com/office/powerpoint/2010/main" val="17262254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ell&#10;&#10;AI-generated content may be incorrect.">
            <a:extLst>
              <a:ext uri="{FF2B5EF4-FFF2-40B4-BE49-F238E27FC236}">
                <a16:creationId xmlns:a16="http://schemas.microsoft.com/office/drawing/2014/main" id="{1AE8E288-9797-3AB6-FBCC-9373BA1A45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100" y="692150"/>
            <a:ext cx="6273800" cy="547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518095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Antibodies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673013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sz="3100" b="1" dirty="0"/>
              <a:t>Antibodies</a:t>
            </a:r>
            <a:r>
              <a:rPr lang="en-US" altLang="en-US" sz="3100" dirty="0"/>
              <a:t> (immune globulins or gamma globulins) (see Table 14–1)</a:t>
            </a:r>
          </a:p>
          <a:p>
            <a:pPr marL="346075" indent="-457200">
              <a:buNone/>
            </a:pPr>
            <a:r>
              <a:rPr lang="en-US" altLang="en-US" sz="3100" dirty="0"/>
              <a:t>Proteins produced by plasma cells; each is specific—</a:t>
            </a:r>
          </a:p>
          <a:p>
            <a:pPr marL="346075" indent="-457200">
              <a:buNone/>
            </a:pPr>
            <a:r>
              <a:rPr lang="en-US" altLang="en-US" sz="3100" dirty="0"/>
              <a:t>The five classes of antibodies: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I g </a:t>
            </a:r>
            <a:r>
              <a:rPr lang="en-US" altLang="en-US" dirty="0" err="1"/>
              <a:t>G</a:t>
            </a:r>
            <a:endParaRPr lang="en-US" altLang="en-US" dirty="0"/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I g A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I g M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I g D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I g E </a:t>
            </a:r>
          </a:p>
        </p:txBody>
      </p:sp>
    </p:spTree>
    <p:extLst>
      <p:ext uri="{BB962C8B-B14F-4D97-AF65-F5344CB8AC3E}">
        <p14:creationId xmlns:p14="http://schemas.microsoft.com/office/powerpoint/2010/main" val="7970822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able of antibodies&#10;&#10;AI-generated content may be incorrect.">
            <a:extLst>
              <a:ext uri="{FF2B5EF4-FFF2-40B4-BE49-F238E27FC236}">
                <a16:creationId xmlns:a16="http://schemas.microsoft.com/office/drawing/2014/main" id="{F3F6E1A0-DC5E-1C88-D8E9-F6D341841D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197" y="1371600"/>
            <a:ext cx="7541605" cy="352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994059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ell division&#10;&#10;AI-generated content may be incorrect.">
            <a:extLst>
              <a:ext uri="{FF2B5EF4-FFF2-40B4-BE49-F238E27FC236}">
                <a16:creationId xmlns:a16="http://schemas.microsoft.com/office/drawing/2014/main" id="{ABACC462-9A09-77B4-DD20-CAEBE33196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143000"/>
            <a:ext cx="7356168" cy="425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924183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Antibody Responses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73927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On a first exposure to a pathogen— </a:t>
            </a:r>
          </a:p>
          <a:p>
            <a:pPr marL="346075" indent="-457200">
              <a:buNone/>
            </a:pPr>
            <a:r>
              <a:rPr lang="en-US" altLang="en-US" dirty="0"/>
              <a:t>On a second exposure to the pathogen—</a:t>
            </a:r>
          </a:p>
          <a:p>
            <a:pPr marL="346075" indent="-457200">
              <a:buNone/>
            </a:pPr>
            <a:r>
              <a:rPr lang="en-US" altLang="en-US" dirty="0"/>
              <a:t>Antibodies inactivate foreign antigens by:</a:t>
            </a:r>
          </a:p>
          <a:p>
            <a:pPr marL="685800" lvl="1"/>
            <a:r>
              <a:rPr lang="en-US" altLang="en-US" dirty="0"/>
              <a:t>Agglutination—bacteria</a:t>
            </a:r>
          </a:p>
          <a:p>
            <a:pPr marL="685800" lvl="1"/>
            <a:r>
              <a:rPr lang="en-US" altLang="en-US" dirty="0"/>
              <a:t>Neutralization—viruses, bacterial toxins </a:t>
            </a:r>
          </a:p>
        </p:txBody>
      </p:sp>
    </p:spTree>
    <p:extLst>
      <p:ext uri="{BB962C8B-B14F-4D97-AF65-F5344CB8AC3E}">
        <p14:creationId xmlns:p14="http://schemas.microsoft.com/office/powerpoint/2010/main" val="7000731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graph showing the exposure of a person&#10;&#10;AI-generated content may be incorrect.">
            <a:extLst>
              <a:ext uri="{FF2B5EF4-FFF2-40B4-BE49-F238E27FC236}">
                <a16:creationId xmlns:a16="http://schemas.microsoft.com/office/drawing/2014/main" id="{EB56AAA6-F38D-C722-8967-0533D6D6F2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1114193"/>
            <a:ext cx="6705600" cy="433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540186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Types of Immunity (see Table 14–2)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187" y="1194804"/>
            <a:ext cx="8229600" cy="3834396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sz="3000" dirty="0"/>
              <a:t>Genetic immunity—in D N A</a:t>
            </a:r>
          </a:p>
          <a:p>
            <a:pPr marL="346075" indent="-457200">
              <a:spcBef>
                <a:spcPts val="620"/>
              </a:spcBef>
              <a:buNone/>
            </a:pPr>
            <a:r>
              <a:rPr lang="en-US" altLang="en-US" sz="3000" dirty="0"/>
              <a:t>Acquired immunity—involves antibodies</a:t>
            </a:r>
          </a:p>
          <a:p>
            <a:pPr marL="685800" lvl="1"/>
            <a:r>
              <a:rPr lang="en-US" altLang="en-US" dirty="0"/>
              <a:t>Passive:</a:t>
            </a:r>
          </a:p>
          <a:p>
            <a:pPr marL="990600" lvl="2" indent="-276225">
              <a:tabLst/>
            </a:pPr>
            <a:r>
              <a:rPr lang="en-US" altLang="en-US" dirty="0"/>
              <a:t>Natural:</a:t>
            </a:r>
          </a:p>
          <a:p>
            <a:pPr marL="990600" lvl="2" indent="-276225"/>
            <a:r>
              <a:rPr lang="en-US" altLang="en-US" dirty="0"/>
              <a:t>Artificial:</a:t>
            </a:r>
          </a:p>
          <a:p>
            <a:pPr marL="685800" lvl="1"/>
            <a:r>
              <a:rPr lang="en-US" altLang="en-US" dirty="0"/>
              <a:t>Active:</a:t>
            </a:r>
          </a:p>
          <a:p>
            <a:pPr marL="990600" lvl="1" indent="-276225">
              <a:buClr>
                <a:srgbClr val="737373"/>
              </a:buClr>
              <a:buFont typeface="Calibri" pitchFamily="34" charset="0"/>
              <a:buChar char="‒"/>
            </a:pPr>
            <a:r>
              <a:rPr lang="en-US" altLang="en-US" sz="2400" dirty="0"/>
              <a:t>Natural:</a:t>
            </a:r>
          </a:p>
          <a:p>
            <a:pPr marL="990600" lvl="1" indent="-276225">
              <a:buClr>
                <a:srgbClr val="737373"/>
              </a:buClr>
              <a:buFont typeface="Calibri" pitchFamily="34" charset="0"/>
              <a:buChar char="‒"/>
            </a:pPr>
            <a:r>
              <a:rPr lang="en-US" altLang="en-US" sz="2400" dirty="0"/>
              <a:t>Artificial:</a:t>
            </a:r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2"/>
          </p:nvPr>
        </p:nvSpPr>
        <p:spPr>
          <a:xfrm>
            <a:off x="768621" y="5096137"/>
            <a:ext cx="8229600" cy="640635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Herd immunity—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4006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background with black text&#10;&#10;AI-generated content may be incorrect.">
            <a:extLst>
              <a:ext uri="{FF2B5EF4-FFF2-40B4-BE49-F238E27FC236}">
                <a16:creationId xmlns:a16="http://schemas.microsoft.com/office/drawing/2014/main" id="{901491FD-D42E-76FB-70C0-5FC9004EC9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1752600"/>
            <a:ext cx="7554332" cy="297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107209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FAD_Nursing_Template_Sampl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C939C3-7EE7-4FC7-818E-985D0213E860}">
  <ds:schemaRefs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71d46e88-8733-4645-9284-85cf006978cc"/>
    <ds:schemaRef ds:uri="88135b7f-3fab-49b6-8009-71309f2107a8"/>
    <ds:schemaRef ds:uri="http://purl.org/dc/terms/"/>
    <ds:schemaRef ds:uri="http://www.w3.org/XML/1998/namespace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FAD_Nursing_Template_Sample</Template>
  <TotalTime>183</TotalTime>
  <Words>845</Words>
  <Application>Microsoft Macintosh PowerPoint</Application>
  <PresentationFormat>On-screen Show (4:3)</PresentationFormat>
  <Paragraphs>155</Paragraphs>
  <Slides>33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Wingdings</vt:lpstr>
      <vt:lpstr>FAD_Nursing_Template_Sample</vt:lpstr>
      <vt:lpstr>Chapter 14 The Lymphatic System and Immunity</vt:lpstr>
      <vt:lpstr>Functions of the Lymphatic System</vt:lpstr>
      <vt:lpstr>Parts of the Lymphatic System</vt:lpstr>
      <vt:lpstr>PowerPoint Presentation</vt:lpstr>
      <vt:lpstr>PowerPoint Presentation</vt:lpstr>
      <vt:lpstr>Lymph</vt:lpstr>
      <vt:lpstr>System of Lymph Vessels</vt:lpstr>
      <vt:lpstr>System of Lymph Vessels (continued)</vt:lpstr>
      <vt:lpstr>PowerPoint Presentation</vt:lpstr>
      <vt:lpstr>Lymph Nodes</vt:lpstr>
      <vt:lpstr>Lymph Nodes (continued)</vt:lpstr>
      <vt:lpstr>PowerPoint Presentation</vt:lpstr>
      <vt:lpstr>Lymph Nodules</vt:lpstr>
      <vt:lpstr>Spleen </vt:lpstr>
      <vt:lpstr>Spleen (continued)</vt:lpstr>
      <vt:lpstr>Immunity</vt:lpstr>
      <vt:lpstr>Innate Immunity</vt:lpstr>
      <vt:lpstr>PowerPoint Presentation</vt:lpstr>
      <vt:lpstr>Innate Immunity (continued_1)</vt:lpstr>
      <vt:lpstr>Innate Immunity (continued_2) </vt:lpstr>
      <vt:lpstr>Innate Immunity (continued_3) </vt:lpstr>
      <vt:lpstr>Adaptive Immunity</vt:lpstr>
      <vt:lpstr>Adaptive Immunity (continued_1)</vt:lpstr>
      <vt:lpstr>PowerPoint Presentation</vt:lpstr>
      <vt:lpstr>Adaptive Immunity (continued_2)</vt:lpstr>
      <vt:lpstr>PowerPoint Presentation</vt:lpstr>
      <vt:lpstr>Antibodies </vt:lpstr>
      <vt:lpstr>PowerPoint Presentation</vt:lpstr>
      <vt:lpstr>PowerPoint Presentation</vt:lpstr>
      <vt:lpstr>Antibody Responses</vt:lpstr>
      <vt:lpstr>PowerPoint Presentation</vt:lpstr>
      <vt:lpstr>Types of Immunity (see Table 14–2)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14 The Lymphatic System and Immunity</dc:title>
  <dc:creator>admin</dc:creator>
  <cp:lastModifiedBy>Geraint Forster</cp:lastModifiedBy>
  <cp:revision>88</cp:revision>
  <dcterms:created xsi:type="dcterms:W3CDTF">2018-06-25T06:54:45Z</dcterms:created>
  <dcterms:modified xsi:type="dcterms:W3CDTF">2025-02-07T15:52:32Z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