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2" r:id="rId7"/>
    <p:sldId id="263" r:id="rId8"/>
    <p:sldId id="264" r:id="rId9"/>
    <p:sldId id="266" r:id="rId10"/>
    <p:sldId id="267" r:id="rId11"/>
    <p:sldId id="268" r:id="rId12"/>
    <p:sldId id="348" r:id="rId13"/>
    <p:sldId id="349" r:id="rId14"/>
    <p:sldId id="350" r:id="rId15"/>
    <p:sldId id="285" r:id="rId16"/>
    <p:sldId id="286" r:id="rId17"/>
    <p:sldId id="269" r:id="rId18"/>
    <p:sldId id="270" r:id="rId19"/>
    <p:sldId id="354" r:id="rId20"/>
    <p:sldId id="355" r:id="rId21"/>
    <p:sldId id="356" r:id="rId22"/>
    <p:sldId id="272" r:id="rId23"/>
    <p:sldId id="273" r:id="rId24"/>
    <p:sldId id="271" r:id="rId25"/>
    <p:sldId id="351" r:id="rId26"/>
    <p:sldId id="352" r:id="rId27"/>
    <p:sldId id="287" r:id="rId28"/>
    <p:sldId id="353" r:id="rId29"/>
    <p:sldId id="288" r:id="rId30"/>
    <p:sldId id="357" r:id="rId31"/>
    <p:sldId id="358" r:id="rId32"/>
    <p:sldId id="274" r:id="rId33"/>
    <p:sldId id="275" r:id="rId34"/>
    <p:sldId id="276" r:id="rId35"/>
    <p:sldId id="277" r:id="rId36"/>
    <p:sldId id="278" r:id="rId37"/>
    <p:sldId id="265" r:id="rId38"/>
    <p:sldId id="342" r:id="rId39"/>
    <p:sldId id="339" r:id="rId40"/>
    <p:sldId id="343" r:id="rId41"/>
    <p:sldId id="345" r:id="rId42"/>
    <p:sldId id="344" r:id="rId43"/>
    <p:sldId id="346" r:id="rId44"/>
    <p:sldId id="347" r:id="rId45"/>
    <p:sldId id="261" r:id="rId4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67" d="100"/>
          <a:sy n="67" d="100"/>
        </p:scale>
        <p:origin x="6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5/8/2024</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BFA754-D5C3-4E66-96A6-867B257F58DC}" type="datetimeFigureOut">
              <a:rPr lang="en-US" dirty="0"/>
              <a:t>5/8/2024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5/8/2024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5/8/2024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5/8/2024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5/8/2024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5/8/2024</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www.cpa.org.uk/cpa/policies_on_ageing.html"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hyperlink" Target="https://www.equalityhumanrights.com/en/advice-and-guidance/religion-or-belief-discrimination" TargetMode="External"/><Relationship Id="rId3" Type="http://schemas.openxmlformats.org/officeDocument/2006/relationships/hyperlink" Target="https://www.equalityhumanrights.com/en/advice-and-guidance/disability-discrimination" TargetMode="External"/><Relationship Id="rId7" Type="http://schemas.openxmlformats.org/officeDocument/2006/relationships/hyperlink" Target="https://www.equalityhumanrights.com/en/advice-and-guidance/race-discrimination" TargetMode="External"/><Relationship Id="rId2" Type="http://schemas.openxmlformats.org/officeDocument/2006/relationships/hyperlink" Target="https://www.equalityhumanrights.com/en/advice-and-guidance/age-discrimination" TargetMode="External"/><Relationship Id="rId1" Type="http://schemas.openxmlformats.org/officeDocument/2006/relationships/slideLayout" Target="../slideLayouts/slideLayout2.xml"/><Relationship Id="rId6" Type="http://schemas.openxmlformats.org/officeDocument/2006/relationships/hyperlink" Target="https://www.equalityhumanrights.com/en/our-work/managing-pregnancy-and-maternity-workplace" TargetMode="External"/><Relationship Id="rId5" Type="http://schemas.openxmlformats.org/officeDocument/2006/relationships/hyperlink" Target="https://www.equalityhumanrights.com/en/advice-and-guidance/marriage-and-civil-partnership-discrimination" TargetMode="External"/><Relationship Id="rId10" Type="http://schemas.openxmlformats.org/officeDocument/2006/relationships/hyperlink" Target="https://www.equalityhumanrights.com/en/advice-and-guidance/sexual-orientation-discrimination" TargetMode="External"/><Relationship Id="rId4" Type="http://schemas.openxmlformats.org/officeDocument/2006/relationships/hyperlink" Target="https://www.equalityhumanrights.com/en/advice-and-guidance/gender-reassignment-discrimination" TargetMode="External"/><Relationship Id="rId9" Type="http://schemas.openxmlformats.org/officeDocument/2006/relationships/hyperlink" Target="https://www.equalityhumanrights.com/en/advice-and-guidance/sex-discrimination"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https://www.scie.org.uk/mca/lps/latest/#:~:text=LPS%20will%20be%20about%20safeguarding,accommodation%20and%20their%20own%20homes"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hyperlink" Target="http://www.cpa.org.uk/cpa/policies_on_ageing.html"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hyperlink" Target="https://www.cqc.org.uk/guidance-providers/regulations-enforcement/regulation-13-safeguarding-service-users-abuse-improper" TargetMode="Externa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hyperlink" Target="https://www.bsab.org/how-to-report-abuse/" TargetMode="Externa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hyperlink" Target="https://www.cps.gov.uk/legal-guidance/older-people-prosecuting-crimes-against" TargetMode="Externa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hyperlink" Target="https://www.bgs.org.uk/resources/a-brief-history-of-the-care-of-the-elderly" TargetMode="External"/><Relationship Id="rId7" Type="http://schemas.openxmlformats.org/officeDocument/2006/relationships/hyperlink" Target="https://www.kingsfund.org.uk/insight-and-analysis/long-reads/health-and-care-act-key-questions#:~:text=The%20main%20purpose%20of%20the,oversight%20of%20quality%20and%20safety" TargetMode="External"/><Relationship Id="rId2" Type="http://schemas.openxmlformats.org/officeDocument/2006/relationships/hyperlink" Target="https://www.cqc.org.uk/guidance-providers/regulations/regulation-10-dignity-respect" TargetMode="External"/><Relationship Id="rId1" Type="http://schemas.openxmlformats.org/officeDocument/2006/relationships/slideLayout" Target="../slideLayouts/slideLayout2.xml"/><Relationship Id="rId6" Type="http://schemas.openxmlformats.org/officeDocument/2006/relationships/hyperlink" Target="http://www.historyandpolicy.org/docs/thane_social_care.pdf" TargetMode="External"/><Relationship Id="rId5" Type="http://schemas.openxmlformats.org/officeDocument/2006/relationships/hyperlink" Target="https://www.equalityhumanrights.com/en/equality-act-2010/what-equality-act" TargetMode="External"/><Relationship Id="rId4" Type="http://schemas.openxmlformats.org/officeDocument/2006/relationships/hyperlink" Target="https://www.equalityhumanrights.com/en/advice-and-guidance/your-rights-under-equality-act-2010#:~:text=Under%20the%20Equality%20Act%2C%20there,gender%20reassignm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825748" y="2995081"/>
            <a:ext cx="6815669" cy="1515533"/>
          </a:xfrm>
        </p:spPr>
        <p:txBody>
          <a:bodyPr/>
          <a:lstStyle/>
          <a:p>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Older People:</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Legislation and Policy</a:t>
            </a:r>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39165508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History </a:t>
            </a:r>
          </a:p>
        </p:txBody>
      </p:sp>
      <p:sp>
        <p:nvSpPr>
          <p:cNvPr id="3" name="Content Placeholder 2"/>
          <p:cNvSpPr>
            <a:spLocks noGrp="1"/>
          </p:cNvSpPr>
          <p:nvPr>
            <p:ph idx="1"/>
          </p:nvPr>
        </p:nvSpPr>
        <p:spPr/>
        <p:txBody>
          <a:bodyPr/>
          <a:lstStyle/>
          <a:p>
            <a:r>
              <a:rPr lang="en-GB" dirty="0">
                <a:latin typeface="Arial" panose="020B0604020202020204" pitchFamily="34" charset="0"/>
                <a:cs typeface="Arial" panose="020B0604020202020204" pitchFamily="34" charset="0"/>
              </a:rPr>
              <a:t>Began with care given by religious orders was not governed</a:t>
            </a:r>
          </a:p>
          <a:p>
            <a:r>
              <a:rPr lang="en-GB" dirty="0">
                <a:latin typeface="Arial" panose="020B0604020202020204" pitchFamily="34" charset="0"/>
                <a:cs typeface="Arial" panose="020B0604020202020204" pitchFamily="34" charset="0"/>
              </a:rPr>
              <a:t>1601 the Poor Law- creation of workhouses, alms houses and infirmaries</a:t>
            </a:r>
          </a:p>
          <a:p>
            <a:r>
              <a:rPr lang="en-GB" dirty="0">
                <a:latin typeface="Arial" panose="020B0604020202020204" pitchFamily="34" charset="0"/>
                <a:cs typeface="Arial" panose="020B0604020202020204" pitchFamily="34" charset="0"/>
              </a:rPr>
              <a:t>Poor Law amended in 1834 but ‘aged’ and ‘infirm’ were housed together.</a:t>
            </a:r>
          </a:p>
          <a:p>
            <a:r>
              <a:rPr lang="en-GB" dirty="0">
                <a:latin typeface="Arial" panose="020B0604020202020204" pitchFamily="34" charset="0"/>
                <a:cs typeface="Arial" panose="020B0604020202020204" pitchFamily="34" charset="0"/>
              </a:rPr>
              <a:t>This continued in some form until the late 19</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and early 20</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Century when reformers </a:t>
            </a:r>
          </a:p>
        </p:txBody>
      </p:sp>
    </p:spTree>
    <p:extLst>
      <p:ext uri="{BB962C8B-B14F-4D97-AF65-F5344CB8AC3E}">
        <p14:creationId xmlns:p14="http://schemas.microsoft.com/office/powerpoint/2010/main" val="29594839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History </a:t>
            </a:r>
          </a:p>
        </p:txBody>
      </p:sp>
      <p:sp>
        <p:nvSpPr>
          <p:cNvPr id="3" name="Content Placeholder 2"/>
          <p:cNvSpPr>
            <a:spLocks noGrp="1"/>
          </p:cNvSpPr>
          <p:nvPr>
            <p:ph idx="1"/>
          </p:nvPr>
        </p:nvSpPr>
        <p:spPr>
          <a:xfrm>
            <a:off x="1295400" y="2556932"/>
            <a:ext cx="10280903" cy="3318936"/>
          </a:xfrm>
        </p:spPr>
        <p:txBody>
          <a:bodyPr/>
          <a:lstStyle/>
          <a:p>
            <a:r>
              <a:rPr lang="en-GB" dirty="0">
                <a:latin typeface="Arial" panose="020B0604020202020204" pitchFamily="34" charset="0"/>
                <a:cs typeface="Arial" panose="020B0604020202020204" pitchFamily="34" charset="0"/>
              </a:rPr>
              <a:t>By early 20</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Century care of an aged relative was seen as the concern of the state.</a:t>
            </a:r>
          </a:p>
          <a:p>
            <a:r>
              <a:rPr lang="en-GB" dirty="0">
                <a:latin typeface="Arial" panose="020B0604020202020204" pitchFamily="34" charset="0"/>
                <a:cs typeface="Arial" panose="020B0604020202020204" pitchFamily="34" charset="0"/>
              </a:rPr>
              <a:t>Chronic sick bed for ‘life’ homes given up (resulting in homelessness?)</a:t>
            </a:r>
          </a:p>
          <a:p>
            <a:r>
              <a:rPr lang="en-GB" dirty="0">
                <a:latin typeface="Arial" panose="020B0604020202020204" pitchFamily="34" charset="0"/>
                <a:cs typeface="Arial" panose="020B0604020202020204" pitchFamily="34" charset="0"/>
              </a:rPr>
              <a:t>Some older people became institutionalised and did not want to be discharged</a:t>
            </a:r>
          </a:p>
        </p:txBody>
      </p:sp>
      <p:sp>
        <p:nvSpPr>
          <p:cNvPr id="4" name="Rectangle 3"/>
          <p:cNvSpPr/>
          <p:nvPr/>
        </p:nvSpPr>
        <p:spPr>
          <a:xfrm>
            <a:off x="9633821" y="5373924"/>
            <a:ext cx="1851789" cy="369332"/>
          </a:xfrm>
          <a:prstGeom prst="rect">
            <a:avLst/>
          </a:prstGeom>
        </p:spPr>
        <p:txBody>
          <a:bodyPr wrap="none">
            <a:spAutoFit/>
          </a:bodyPr>
          <a:lstStyle/>
          <a:p>
            <a:r>
              <a:rPr lang="en-GB" dirty="0">
                <a:latin typeface="Arial" panose="020B0604020202020204" pitchFamily="34" charset="0"/>
                <a:cs typeface="Arial" panose="020B0604020202020204" pitchFamily="34" charset="0"/>
              </a:rPr>
              <a:t>(Denham, 2016)</a:t>
            </a:r>
          </a:p>
        </p:txBody>
      </p:sp>
    </p:spTree>
    <p:extLst>
      <p:ext uri="{BB962C8B-B14F-4D97-AF65-F5344CB8AC3E}">
        <p14:creationId xmlns:p14="http://schemas.microsoft.com/office/powerpoint/2010/main" val="29534156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b="1" dirty="0">
                <a:latin typeface="Arial" panose="020B0604020202020204" pitchFamily="34" charset="0"/>
                <a:cs typeface="Arial" panose="020B0604020202020204" pitchFamily="34" charset="0"/>
              </a:rPr>
              <a:t>Advent of the NHS</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and the 1940’s</a:t>
            </a:r>
          </a:p>
        </p:txBody>
      </p:sp>
      <p:sp>
        <p:nvSpPr>
          <p:cNvPr id="3" name="Content Placeholder 2"/>
          <p:cNvSpPr>
            <a:spLocks noGrp="1"/>
          </p:cNvSpPr>
          <p:nvPr>
            <p:ph idx="1"/>
          </p:nvPr>
        </p:nvSpPr>
        <p:spPr>
          <a:xfrm>
            <a:off x="771525" y="2556932"/>
            <a:ext cx="10706100" cy="3318936"/>
          </a:xfrm>
        </p:spPr>
        <p:txBody>
          <a:bodyPr>
            <a:normAutofit fontScale="92500" lnSpcReduction="10000"/>
          </a:bodyPr>
          <a:lstStyle/>
          <a:p>
            <a:r>
              <a:rPr lang="en-GB" dirty="0">
                <a:latin typeface="Arial" panose="020B0604020202020204" pitchFamily="34" charset="0"/>
                <a:cs typeface="Arial" panose="020B0604020202020204" pitchFamily="34" charset="0"/>
              </a:rPr>
              <a:t>Pioneers in geriatric medicine aimed to reverse the poor quality of care and accommodation provided for the chronic sick by applying modern investigations and treatment. </a:t>
            </a:r>
          </a:p>
          <a:p>
            <a:r>
              <a:rPr lang="en-GB" dirty="0">
                <a:latin typeface="Arial" panose="020B0604020202020204" pitchFamily="34" charset="0"/>
                <a:cs typeface="Arial" panose="020B0604020202020204" pitchFamily="34" charset="0"/>
              </a:rPr>
              <a:t>The Ministry of Health had to tackle the problem posed by 70,000 hospital beds in England occupied by chronic sick patients whose presence could seriously impede the progress of the new NHS</a:t>
            </a:r>
          </a:p>
          <a:p>
            <a:r>
              <a:rPr lang="en-GB" dirty="0">
                <a:latin typeface="Arial" panose="020B0604020202020204" pitchFamily="34" charset="0"/>
                <a:cs typeface="Arial" panose="020B0604020202020204" pitchFamily="34" charset="0"/>
              </a:rPr>
              <a:t>Major charitable organisations began supporting research into the ageing process (gerontology) and created national councils for the ‘care and comfort of the aged poor’</a:t>
            </a:r>
          </a:p>
          <a:p>
            <a:endParaRPr lang="en-GB" dirty="0"/>
          </a:p>
        </p:txBody>
      </p:sp>
      <p:sp>
        <p:nvSpPr>
          <p:cNvPr id="6" name="Rectangle 5"/>
          <p:cNvSpPr/>
          <p:nvPr/>
        </p:nvSpPr>
        <p:spPr>
          <a:xfrm>
            <a:off x="9556741" y="5506536"/>
            <a:ext cx="1292341" cy="276999"/>
          </a:xfrm>
          <a:prstGeom prst="rect">
            <a:avLst/>
          </a:prstGeom>
        </p:spPr>
        <p:txBody>
          <a:bodyPr wrap="none">
            <a:spAutoFit/>
          </a:bodyPr>
          <a:lstStyle/>
          <a:p>
            <a:r>
              <a:rPr lang="en-GB" sz="1200" dirty="0">
                <a:latin typeface="Arial" panose="020B0604020202020204" pitchFamily="34" charset="0"/>
                <a:cs typeface="Arial" panose="020B0604020202020204" pitchFamily="34" charset="0"/>
              </a:rPr>
              <a:t>(Denham, 2016)</a:t>
            </a:r>
          </a:p>
        </p:txBody>
      </p:sp>
    </p:spTree>
    <p:extLst>
      <p:ext uri="{BB962C8B-B14F-4D97-AF65-F5344CB8AC3E}">
        <p14:creationId xmlns:p14="http://schemas.microsoft.com/office/powerpoint/2010/main" val="28347197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latin typeface="Arial" panose="020B0604020202020204" pitchFamily="34" charset="0"/>
                <a:cs typeface="Arial" panose="020B0604020202020204" pitchFamily="34" charset="0"/>
              </a:rPr>
              <a:t>The Welfare State</a:t>
            </a:r>
          </a:p>
        </p:txBody>
      </p:sp>
      <p:sp>
        <p:nvSpPr>
          <p:cNvPr id="3" name="Content Placeholder 2"/>
          <p:cNvSpPr>
            <a:spLocks noGrp="1"/>
          </p:cNvSpPr>
          <p:nvPr>
            <p:ph idx="1"/>
          </p:nvPr>
        </p:nvSpPr>
        <p:spPr>
          <a:xfrm>
            <a:off x="842212" y="2556932"/>
            <a:ext cx="10804356" cy="3318936"/>
          </a:xfrm>
        </p:spPr>
        <p:txBody>
          <a:bodyPr>
            <a:normAutofit/>
          </a:bodyPr>
          <a:lstStyle/>
          <a:p>
            <a:r>
              <a:rPr lang="en-GB" dirty="0">
                <a:latin typeface="Arial" panose="020B0604020202020204" pitchFamily="34" charset="0"/>
                <a:cs typeface="Arial" panose="020B0604020202020204" pitchFamily="34" charset="0"/>
              </a:rPr>
              <a:t>Welfare State. From 1948, all health services were ‘free at the point of delivery’. Local authorities had responsibility for social care, either directly delivered or through independent institutions supervised by the local authority (LA), for which charges could be made</a:t>
            </a:r>
          </a:p>
          <a:p>
            <a:r>
              <a:rPr lang="en-GB" dirty="0">
                <a:latin typeface="Arial" panose="020B0604020202020204" pitchFamily="34" charset="0"/>
                <a:cs typeface="Arial" panose="020B0604020202020204" pitchFamily="34" charset="0"/>
              </a:rPr>
              <a:t>From the 1950’s elderly care started to move away from residential to community care as it was seen as cheaper and more effective</a:t>
            </a:r>
          </a:p>
        </p:txBody>
      </p:sp>
      <p:sp>
        <p:nvSpPr>
          <p:cNvPr id="4" name="TextBox 3"/>
          <p:cNvSpPr txBox="1"/>
          <p:nvPr/>
        </p:nvSpPr>
        <p:spPr>
          <a:xfrm>
            <a:off x="10166684" y="5462337"/>
            <a:ext cx="2610853"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(Denham, 2016)</a:t>
            </a:r>
          </a:p>
        </p:txBody>
      </p:sp>
    </p:spTree>
    <p:extLst>
      <p:ext uri="{BB962C8B-B14F-4D97-AF65-F5344CB8AC3E}">
        <p14:creationId xmlns:p14="http://schemas.microsoft.com/office/powerpoint/2010/main" val="36042318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History of Care Policy</a:t>
            </a:r>
          </a:p>
        </p:txBody>
      </p:sp>
      <p:sp>
        <p:nvSpPr>
          <p:cNvPr id="3" name="Content Placeholder 2"/>
          <p:cNvSpPr>
            <a:spLocks noGrp="1"/>
          </p:cNvSpPr>
          <p:nvPr>
            <p:ph idx="1"/>
          </p:nvPr>
        </p:nvSpPr>
        <p:spPr/>
        <p:txBody>
          <a:bodyPr>
            <a:normAutofit lnSpcReduction="10000"/>
          </a:bodyPr>
          <a:lstStyle/>
          <a:p>
            <a:r>
              <a:rPr lang="en-GB" dirty="0">
                <a:latin typeface="Arial" panose="020B0604020202020204" pitchFamily="34" charset="0"/>
                <a:cs typeface="Arial" panose="020B0604020202020204" pitchFamily="34" charset="0"/>
              </a:rPr>
              <a:t>The Poor Law (1601) (Public Assistance following the Local Government Act in 1929).</a:t>
            </a:r>
          </a:p>
          <a:p>
            <a:r>
              <a:rPr lang="en-GB" dirty="0">
                <a:latin typeface="Arial" panose="020B0604020202020204" pitchFamily="34" charset="0"/>
                <a:cs typeface="Arial" panose="020B0604020202020204" pitchFamily="34" charset="0"/>
              </a:rPr>
              <a:t>From 1885 free Poor Law Healthcare was available to all but was patchy and unequal</a:t>
            </a:r>
          </a:p>
          <a:p>
            <a:r>
              <a:rPr lang="en-GB" dirty="0">
                <a:latin typeface="Arial" panose="020B0604020202020204" pitchFamily="34" charset="0"/>
                <a:cs typeface="Arial" panose="020B0604020202020204" pitchFamily="34" charset="0"/>
              </a:rPr>
              <a:t>The National Assistance Act (1946) abolished the Poor Law.</a:t>
            </a:r>
          </a:p>
          <a:p>
            <a:r>
              <a:rPr lang="en-GB" dirty="0">
                <a:latin typeface="Arial" panose="020B0604020202020204" pitchFamily="34" charset="0"/>
                <a:cs typeface="Arial" panose="020B0604020202020204" pitchFamily="34" charset="0"/>
              </a:rPr>
              <a:t>Local Authorities were required to provide residential accommodation for older and disabled people in need of care and attention</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5" name="Rectangle 4"/>
          <p:cNvSpPr/>
          <p:nvPr/>
        </p:nvSpPr>
        <p:spPr>
          <a:xfrm>
            <a:off x="9802982" y="5506536"/>
            <a:ext cx="1148071" cy="276999"/>
          </a:xfrm>
          <a:prstGeom prst="rect">
            <a:avLst/>
          </a:prstGeom>
        </p:spPr>
        <p:txBody>
          <a:bodyPr wrap="none">
            <a:spAutoFit/>
          </a:bodyPr>
          <a:lstStyle/>
          <a:p>
            <a:r>
              <a:rPr lang="en-GB" sz="1200" dirty="0">
                <a:latin typeface="Arial" panose="020B0604020202020204" pitchFamily="34" charset="0"/>
                <a:cs typeface="Arial" panose="020B0604020202020204" pitchFamily="34" charset="0"/>
              </a:rPr>
              <a:t>(Thane, 2009)</a:t>
            </a:r>
          </a:p>
        </p:txBody>
      </p:sp>
    </p:spTree>
    <p:extLst>
      <p:ext uri="{BB962C8B-B14F-4D97-AF65-F5344CB8AC3E}">
        <p14:creationId xmlns:p14="http://schemas.microsoft.com/office/powerpoint/2010/main" val="3962009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History of Care Policy</a:t>
            </a:r>
          </a:p>
        </p:txBody>
      </p:sp>
      <p:sp>
        <p:nvSpPr>
          <p:cNvPr id="3" name="Content Placeholder 2"/>
          <p:cNvSpPr>
            <a:spLocks noGrp="1"/>
          </p:cNvSpPr>
          <p:nvPr>
            <p:ph idx="1"/>
          </p:nvPr>
        </p:nvSpPr>
        <p:spPr>
          <a:xfrm>
            <a:off x="1136783" y="2556932"/>
            <a:ext cx="9601196" cy="3318936"/>
          </a:xfrm>
        </p:spPr>
        <p:txBody>
          <a:bodyPr>
            <a:normAutofit lnSpcReduction="10000"/>
          </a:bodyPr>
          <a:lstStyle/>
          <a:p>
            <a:r>
              <a:rPr lang="en-GB" dirty="0">
                <a:latin typeface="Arial" panose="020B0604020202020204" pitchFamily="34" charset="0"/>
                <a:cs typeface="Arial" panose="020B0604020202020204" pitchFamily="34" charset="0"/>
              </a:rPr>
              <a:t>1950’s and 1960’s</a:t>
            </a:r>
          </a:p>
          <a:p>
            <a:r>
              <a:rPr lang="en-GB" dirty="0">
                <a:latin typeface="Arial" panose="020B0604020202020204" pitchFamily="34" charset="0"/>
                <a:cs typeface="Arial" panose="020B0604020202020204" pitchFamily="34" charset="0"/>
              </a:rPr>
              <a:t>Surveys found poor care and treatment in hospitals and homes for disabled and elderly so care increasingly moved to the community</a:t>
            </a:r>
          </a:p>
          <a:p>
            <a:r>
              <a:rPr lang="en-GB" dirty="0">
                <a:latin typeface="Arial" panose="020B0604020202020204" pitchFamily="34" charset="0"/>
                <a:cs typeface="Arial" panose="020B0604020202020204" pitchFamily="34" charset="0"/>
              </a:rPr>
              <a:t>The </a:t>
            </a:r>
            <a:r>
              <a:rPr lang="en-GB" b="1" dirty="0">
                <a:latin typeface="Arial" panose="020B0604020202020204" pitchFamily="34" charset="0"/>
                <a:cs typeface="Arial" panose="020B0604020202020204" pitchFamily="34" charset="0"/>
              </a:rPr>
              <a:t>Health Services and Public Health Act 1968 </a:t>
            </a:r>
            <a:r>
              <a:rPr lang="en-GB" dirty="0">
                <a:latin typeface="Arial" panose="020B0604020202020204" pitchFamily="34" charset="0"/>
                <a:cs typeface="Arial" panose="020B0604020202020204" pitchFamily="34" charset="0"/>
              </a:rPr>
              <a:t>increased local authority powers to provide care services, including visiting, laundry, social work and wardens, to inform older and disabled people about services and to make adaptations to their homes</a:t>
            </a:r>
          </a:p>
          <a:p>
            <a:r>
              <a:rPr lang="en-GB" dirty="0">
                <a:latin typeface="Arial" panose="020B0604020202020204" pitchFamily="34" charset="0"/>
                <a:cs typeface="Arial" panose="020B0604020202020204" pitchFamily="34" charset="0"/>
              </a:rPr>
              <a:t>Day centres for elderly were established</a:t>
            </a:r>
          </a:p>
        </p:txBody>
      </p:sp>
      <p:sp>
        <p:nvSpPr>
          <p:cNvPr id="5" name="TextBox 4"/>
          <p:cNvSpPr txBox="1"/>
          <p:nvPr/>
        </p:nvSpPr>
        <p:spPr>
          <a:xfrm>
            <a:off x="9422729" y="5478826"/>
            <a:ext cx="2947737"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(Thane, 2009)</a:t>
            </a:r>
          </a:p>
        </p:txBody>
      </p:sp>
    </p:spTree>
    <p:extLst>
      <p:ext uri="{BB962C8B-B14F-4D97-AF65-F5344CB8AC3E}">
        <p14:creationId xmlns:p14="http://schemas.microsoft.com/office/powerpoint/2010/main" val="39262594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History of Care Policy</a:t>
            </a:r>
          </a:p>
        </p:txBody>
      </p:sp>
      <p:sp>
        <p:nvSpPr>
          <p:cNvPr id="3" name="Content Placeholder 2"/>
          <p:cNvSpPr>
            <a:spLocks noGrp="1"/>
          </p:cNvSpPr>
          <p:nvPr>
            <p:ph idx="1"/>
          </p:nvPr>
        </p:nvSpPr>
        <p:spPr>
          <a:xfrm>
            <a:off x="1129967" y="2618785"/>
            <a:ext cx="9601196" cy="3318936"/>
          </a:xfrm>
        </p:spPr>
        <p:txBody>
          <a:bodyPr>
            <a:normAutofit/>
          </a:bodyPr>
          <a:lstStyle/>
          <a:p>
            <a:r>
              <a:rPr lang="en-GB" dirty="0">
                <a:latin typeface="Arial" panose="020B0604020202020204" pitchFamily="34" charset="0"/>
                <a:cs typeface="Arial" panose="020B0604020202020204" pitchFamily="34" charset="0"/>
              </a:rPr>
              <a:t>In the 1980’s the push for care in the community accelerated also because of government privatisation and reduced government spending</a:t>
            </a:r>
          </a:p>
          <a:p>
            <a:r>
              <a:rPr lang="en-GB" dirty="0">
                <a:latin typeface="Arial" panose="020B0604020202020204" pitchFamily="34" charset="0"/>
                <a:cs typeface="Arial" panose="020B0604020202020204" pitchFamily="34" charset="0"/>
              </a:rPr>
              <a:t> This carried out throughout the 1990’s and to the present day where few LA’s carry out hands on care and residential homes are primarily privately owned.</a:t>
            </a:r>
          </a:p>
        </p:txBody>
      </p:sp>
      <p:sp>
        <p:nvSpPr>
          <p:cNvPr id="4" name="Rectangle 3"/>
          <p:cNvSpPr/>
          <p:nvPr/>
        </p:nvSpPr>
        <p:spPr>
          <a:xfrm>
            <a:off x="10503038" y="5660722"/>
            <a:ext cx="1148071" cy="276999"/>
          </a:xfrm>
          <a:prstGeom prst="rect">
            <a:avLst/>
          </a:prstGeom>
        </p:spPr>
        <p:txBody>
          <a:bodyPr wrap="none">
            <a:spAutoFit/>
          </a:bodyPr>
          <a:lstStyle/>
          <a:p>
            <a:pPr lvl="0"/>
            <a:r>
              <a:rPr lang="en-GB" sz="1200" dirty="0">
                <a:solidFill>
                  <a:prstClr val="black"/>
                </a:solidFill>
                <a:latin typeface="Arial" panose="020B0604020202020204" pitchFamily="34" charset="0"/>
                <a:cs typeface="Arial" panose="020B0604020202020204" pitchFamily="34" charset="0"/>
              </a:rPr>
              <a:t>(Thane, 2009)</a:t>
            </a:r>
          </a:p>
        </p:txBody>
      </p:sp>
    </p:spTree>
    <p:extLst>
      <p:ext uri="{BB962C8B-B14F-4D97-AF65-F5344CB8AC3E}">
        <p14:creationId xmlns:p14="http://schemas.microsoft.com/office/powerpoint/2010/main" val="1791681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Current Policy</a:t>
            </a:r>
          </a:p>
        </p:txBody>
      </p:sp>
      <p:sp>
        <p:nvSpPr>
          <p:cNvPr id="3" name="Content Placeholder 2"/>
          <p:cNvSpPr>
            <a:spLocks noGrp="1"/>
          </p:cNvSpPr>
          <p:nvPr>
            <p:ph idx="1"/>
          </p:nvPr>
        </p:nvSpPr>
        <p:spPr/>
        <p:txBody>
          <a:bodyPr/>
          <a:lstStyle/>
          <a:p>
            <a:r>
              <a:rPr lang="en-GB" sz="2800" b="1" dirty="0">
                <a:latin typeface="Arial" panose="020B0604020202020204" pitchFamily="34" charset="0"/>
                <a:cs typeface="Arial" panose="020B0604020202020204" pitchFamily="34" charset="0"/>
              </a:rPr>
              <a:t>Task…</a:t>
            </a:r>
          </a:p>
          <a:p>
            <a:r>
              <a:rPr lang="en-GB" dirty="0">
                <a:latin typeface="Arial" panose="020B0604020202020204" pitchFamily="34" charset="0"/>
                <a:cs typeface="Arial" panose="020B0604020202020204" pitchFamily="34" charset="0"/>
              </a:rPr>
              <a:t>What are the current policies regarding  Health and social Care for Older People?</a:t>
            </a:r>
          </a:p>
          <a:p>
            <a:r>
              <a:rPr lang="en-GB" dirty="0">
                <a:latin typeface="Arial" panose="020B0604020202020204" pitchFamily="34" charset="0"/>
                <a:cs typeface="Arial" panose="020B0604020202020204" pitchFamily="34" charset="0"/>
              </a:rPr>
              <a:t>This could be worldwide, national or regional</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Look for these and feed back to the group</a:t>
            </a:r>
          </a:p>
        </p:txBody>
      </p:sp>
    </p:spTree>
    <p:extLst>
      <p:ext uri="{BB962C8B-B14F-4D97-AF65-F5344CB8AC3E}">
        <p14:creationId xmlns:p14="http://schemas.microsoft.com/office/powerpoint/2010/main" val="21713189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Policies </a:t>
            </a:r>
          </a:p>
        </p:txBody>
      </p:sp>
      <p:sp>
        <p:nvSpPr>
          <p:cNvPr id="3" name="Content Placeholder 2"/>
          <p:cNvSpPr>
            <a:spLocks noGrp="1"/>
          </p:cNvSpPr>
          <p:nvPr>
            <p:ph idx="1"/>
          </p:nvPr>
        </p:nvSpPr>
        <p:spPr/>
        <p:txBody>
          <a:bodyPr>
            <a:normAutofit fontScale="92500" lnSpcReduction="20000"/>
          </a:bodyPr>
          <a:lstStyle/>
          <a:p>
            <a:pPr marL="0" indent="0">
              <a:buNone/>
            </a:pPr>
            <a:r>
              <a:rPr lang="en-GB" dirty="0">
                <a:latin typeface="Arial" panose="020B0604020202020204" pitchFamily="34" charset="0"/>
                <a:cs typeface="Arial" panose="020B0604020202020204" pitchFamily="34" charset="0"/>
              </a:rPr>
              <a:t>Some Policies and Legislation relevant to older people are…</a:t>
            </a:r>
          </a:p>
          <a:p>
            <a:r>
              <a:rPr lang="en-GB" dirty="0">
                <a:latin typeface="Arial" panose="020B0604020202020204" pitchFamily="34" charset="0"/>
                <a:cs typeface="Arial" panose="020B0604020202020204" pitchFamily="34" charset="0"/>
              </a:rPr>
              <a:t>Human Rights Act (1998) </a:t>
            </a:r>
          </a:p>
          <a:p>
            <a:r>
              <a:rPr lang="en-GB" dirty="0">
                <a:latin typeface="Arial" panose="020B0604020202020204" pitchFamily="34" charset="0"/>
                <a:cs typeface="Arial" panose="020B0604020202020204" pitchFamily="34" charset="0"/>
              </a:rPr>
              <a:t>The Equality Act (2010)</a:t>
            </a:r>
          </a:p>
          <a:p>
            <a:r>
              <a:rPr lang="en-GB" dirty="0">
                <a:latin typeface="Arial" panose="020B0604020202020204" pitchFamily="34" charset="0"/>
                <a:cs typeface="Arial" panose="020B0604020202020204" pitchFamily="34" charset="0"/>
              </a:rPr>
              <a:t>The Care Act (2014)</a:t>
            </a:r>
          </a:p>
          <a:p>
            <a:r>
              <a:rPr lang="en-GB" dirty="0">
                <a:latin typeface="Arial" panose="020B0604020202020204" pitchFamily="34" charset="0"/>
                <a:cs typeface="Arial" panose="020B0604020202020204" pitchFamily="34" charset="0"/>
              </a:rPr>
              <a:t>Mental Capacity Act (2005) (last amended 2019)</a:t>
            </a:r>
          </a:p>
          <a:p>
            <a:r>
              <a:rPr lang="en-GB" dirty="0">
                <a:latin typeface="Arial" panose="020B0604020202020204" pitchFamily="34" charset="0"/>
                <a:cs typeface="Arial" panose="020B0604020202020204" pitchFamily="34" charset="0"/>
              </a:rPr>
              <a:t>Health and Care Act (2022)</a:t>
            </a:r>
          </a:p>
          <a:p>
            <a:r>
              <a:rPr lang="en-GB" dirty="0">
                <a:latin typeface="Arial" panose="020B0604020202020204" pitchFamily="34" charset="0"/>
                <a:cs typeface="Arial" panose="020B0604020202020204" pitchFamily="34" charset="0"/>
              </a:rPr>
              <a:t>NHS policy- National and Regional</a:t>
            </a:r>
          </a:p>
          <a:p>
            <a:r>
              <a:rPr lang="en-GB" dirty="0">
                <a:latin typeface="Arial" panose="020B0604020202020204" pitchFamily="34" charset="0"/>
                <a:cs typeface="Arial" panose="020B0604020202020204" pitchFamily="34" charset="0"/>
                <a:hlinkClick r:id="rId2"/>
              </a:rPr>
              <a:t>Centre for Policy on Ageing - Policies on Ageing - (cpa.org.uk)</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806072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Human Rights Act (1998)</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 </a:t>
            </a:r>
          </a:p>
        </p:txBody>
      </p:sp>
      <p:sp>
        <p:nvSpPr>
          <p:cNvPr id="3" name="Content Placeholder 2"/>
          <p:cNvSpPr>
            <a:spLocks noGrp="1"/>
          </p:cNvSpPr>
          <p:nvPr>
            <p:ph idx="1"/>
          </p:nvPr>
        </p:nvSpPr>
        <p:spPr>
          <a:xfrm>
            <a:off x="904873" y="2509307"/>
            <a:ext cx="9991724" cy="3767668"/>
          </a:xfrm>
        </p:spPr>
        <p:txBody>
          <a:bodyPr>
            <a:normAutofit fontScale="70000" lnSpcReduction="20000"/>
          </a:bodyPr>
          <a:lstStyle/>
          <a:p>
            <a:pPr marL="0" indent="0">
              <a:buNone/>
            </a:pPr>
            <a:r>
              <a:rPr lang="en-GB" b="1" dirty="0">
                <a:latin typeface="Arial" panose="020B0604020202020204" pitchFamily="34" charset="0"/>
                <a:cs typeface="Arial" panose="020B0604020202020204" pitchFamily="34" charset="0"/>
              </a:rPr>
              <a:t>10 Basic Human Rights</a:t>
            </a:r>
          </a:p>
          <a:p>
            <a:r>
              <a:rPr lang="en-GB" dirty="0">
                <a:latin typeface="Arial" panose="020B0604020202020204" pitchFamily="34" charset="0"/>
                <a:cs typeface="Arial" panose="020B0604020202020204" pitchFamily="34" charset="0"/>
              </a:rPr>
              <a:t>The right to equality and </a:t>
            </a:r>
            <a:r>
              <a:rPr lang="en-GB" b="1" dirty="0">
                <a:latin typeface="Arial" panose="020B0604020202020204" pitchFamily="34" charset="0"/>
                <a:cs typeface="Arial" panose="020B0604020202020204" pitchFamily="34" charset="0"/>
              </a:rPr>
              <a:t>freedom from discrimination</a:t>
            </a:r>
            <a:r>
              <a:rPr lang="en-GB" dirty="0">
                <a:latin typeface="Arial" panose="020B0604020202020204" pitchFamily="34" charset="0"/>
                <a:cs typeface="Arial" panose="020B0604020202020204" pitchFamily="34" charset="0"/>
              </a:rPr>
              <a:t>.</a:t>
            </a:r>
          </a:p>
          <a:p>
            <a:r>
              <a:rPr lang="en-GB" b="1" dirty="0">
                <a:latin typeface="Arial" panose="020B0604020202020204" pitchFamily="34" charset="0"/>
                <a:cs typeface="Arial" panose="020B0604020202020204" pitchFamily="34" charset="0"/>
              </a:rPr>
              <a:t>The right to life</a:t>
            </a:r>
            <a:r>
              <a:rPr lang="en-GB" dirty="0">
                <a:latin typeface="Arial" panose="020B0604020202020204" pitchFamily="34" charset="0"/>
                <a:cs typeface="Arial" panose="020B0604020202020204" pitchFamily="34" charset="0"/>
              </a:rPr>
              <a:t>, liberty, and personal security.</a:t>
            </a:r>
          </a:p>
          <a:p>
            <a:r>
              <a:rPr lang="en-GB" dirty="0">
                <a:latin typeface="Arial" panose="020B0604020202020204" pitchFamily="34" charset="0"/>
                <a:cs typeface="Arial" panose="020B0604020202020204" pitchFamily="34" charset="0"/>
              </a:rPr>
              <a:t>Freedom from torture and degrading treatment.</a:t>
            </a:r>
          </a:p>
          <a:p>
            <a:r>
              <a:rPr lang="en-GB" dirty="0">
                <a:latin typeface="Arial" panose="020B0604020202020204" pitchFamily="34" charset="0"/>
                <a:cs typeface="Arial" panose="020B0604020202020204" pitchFamily="34" charset="0"/>
              </a:rPr>
              <a:t>The right to </a:t>
            </a:r>
            <a:r>
              <a:rPr lang="en-GB" b="1" dirty="0">
                <a:latin typeface="Arial" panose="020B0604020202020204" pitchFamily="34" charset="0"/>
                <a:cs typeface="Arial" panose="020B0604020202020204" pitchFamily="34" charset="0"/>
              </a:rPr>
              <a:t>equality before the law</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The right to a fair trial.</a:t>
            </a:r>
          </a:p>
          <a:p>
            <a:r>
              <a:rPr lang="en-GB" dirty="0">
                <a:latin typeface="Arial" panose="020B0604020202020204" pitchFamily="34" charset="0"/>
                <a:cs typeface="Arial" panose="020B0604020202020204" pitchFamily="34" charset="0"/>
              </a:rPr>
              <a:t>The right to </a:t>
            </a:r>
            <a:r>
              <a:rPr lang="en-GB" b="1" dirty="0">
                <a:latin typeface="Arial" panose="020B0604020202020204" pitchFamily="34" charset="0"/>
                <a:cs typeface="Arial" panose="020B0604020202020204" pitchFamily="34" charset="0"/>
              </a:rPr>
              <a:t>privacy</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Freedom of </a:t>
            </a:r>
            <a:r>
              <a:rPr lang="en-GB" b="1" dirty="0">
                <a:latin typeface="Arial" panose="020B0604020202020204" pitchFamily="34" charset="0"/>
                <a:cs typeface="Arial" panose="020B0604020202020204" pitchFamily="34" charset="0"/>
              </a:rPr>
              <a:t>belief and religion</a:t>
            </a:r>
            <a:r>
              <a:rPr lang="en-GB" dirty="0">
                <a:latin typeface="Arial" panose="020B0604020202020204" pitchFamily="34" charset="0"/>
                <a:cs typeface="Arial" panose="020B0604020202020204" pitchFamily="34" charset="0"/>
              </a:rPr>
              <a:t>.</a:t>
            </a:r>
          </a:p>
          <a:p>
            <a:r>
              <a:rPr lang="en-GB" b="1" dirty="0">
                <a:latin typeface="Arial" panose="020B0604020202020204" pitchFamily="34" charset="0"/>
                <a:cs typeface="Arial" panose="020B0604020202020204" pitchFamily="34" charset="0"/>
              </a:rPr>
              <a:t>Freedom of opinion</a:t>
            </a:r>
          </a:p>
          <a:p>
            <a:pPr marL="0" indent="0">
              <a:buNone/>
            </a:pPr>
            <a:r>
              <a:rPr lang="en-GB" sz="2900" b="1" dirty="0">
                <a:latin typeface="Arial" panose="020B0604020202020204" pitchFamily="34" charset="0"/>
                <a:cs typeface="Arial" panose="020B0604020202020204" pitchFamily="34" charset="0"/>
              </a:rPr>
              <a:t>How do you think this is relevant to older people? Consider specifically those receiving, or in need of, H+S care services</a:t>
            </a:r>
            <a:endParaRPr lang="en-GB" sz="29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5854571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370DA-372B-AAC0-AF7C-BE9DBFFE24E0}"/>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Human Rights Act 1998</a:t>
            </a:r>
          </a:p>
        </p:txBody>
      </p:sp>
      <p:sp>
        <p:nvSpPr>
          <p:cNvPr id="3" name="Content Placeholder 2">
            <a:extLst>
              <a:ext uri="{FF2B5EF4-FFF2-40B4-BE49-F238E27FC236}">
                <a16:creationId xmlns:a16="http://schemas.microsoft.com/office/drawing/2014/main" id="{5642DE8A-217B-3487-65B7-8F8200F02B18}"/>
              </a:ext>
            </a:extLst>
          </p:cNvPr>
          <p:cNvSpPr>
            <a:spLocks noGrp="1"/>
          </p:cNvSpPr>
          <p:nvPr>
            <p:ph idx="1"/>
          </p:nvPr>
        </p:nvSpPr>
        <p:spPr>
          <a:xfrm>
            <a:off x="1112520" y="2628052"/>
            <a:ext cx="10144759" cy="3318936"/>
          </a:xfrm>
        </p:spPr>
        <p:txBody>
          <a:bodyPr/>
          <a:lstStyle/>
          <a:p>
            <a:r>
              <a:rPr lang="en-GB" b="0" i="0" dirty="0">
                <a:solidFill>
                  <a:srgbClr val="0D0D0D"/>
                </a:solidFill>
                <a:effectLst/>
                <a:latin typeface="Arial" panose="020B0604020202020204" pitchFamily="34" charset="0"/>
                <a:cs typeface="Arial" panose="020B0604020202020204" pitchFamily="34" charset="0"/>
              </a:rPr>
              <a:t>The Human Rights Act 1998 (HRA) in the United Kingdom plays a crucial role in protecting the fundamental rights and freedoms of individuals, including older people in care.</a:t>
            </a:r>
          </a:p>
          <a:p>
            <a:r>
              <a:rPr lang="en-GB" b="0" i="0" dirty="0">
                <a:solidFill>
                  <a:srgbClr val="0D0D0D"/>
                </a:solidFill>
                <a:effectLst/>
                <a:latin typeface="Arial" panose="020B0604020202020204" pitchFamily="34" charset="0"/>
                <a:cs typeface="Arial" panose="020B0604020202020204" pitchFamily="34" charset="0"/>
              </a:rPr>
              <a:t>The HRA incorporates the European Convention on Human Rights (ECHR) into UK law, ensuring that public authorities, including those responsible for providing care, respect and uphold these rights. </a:t>
            </a:r>
          </a:p>
        </p:txBody>
      </p:sp>
    </p:spTree>
    <p:extLst>
      <p:ext uri="{BB962C8B-B14F-4D97-AF65-F5344CB8AC3E}">
        <p14:creationId xmlns:p14="http://schemas.microsoft.com/office/powerpoint/2010/main" val="4186784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D2A510-B376-0AB7-6B0A-F4CADCB95475}"/>
              </a:ext>
            </a:extLst>
          </p:cNvPr>
          <p:cNvSpPr>
            <a:spLocks noGrp="1"/>
          </p:cNvSpPr>
          <p:nvPr>
            <p:ph type="title"/>
          </p:nvPr>
        </p:nvSpPr>
        <p:spPr>
          <a:xfrm>
            <a:off x="1173482" y="992292"/>
            <a:ext cx="9601196" cy="1303867"/>
          </a:xfrm>
        </p:spPr>
        <p:txBody>
          <a:bodyPr/>
          <a:lstStyle/>
          <a:p>
            <a:r>
              <a:rPr lang="en-GB" b="1" dirty="0">
                <a:latin typeface="Arial" panose="020B0604020202020204" pitchFamily="34" charset="0"/>
                <a:cs typeface="Arial" panose="020B0604020202020204" pitchFamily="34" charset="0"/>
              </a:rPr>
              <a:t>Human Rights Act (HRA) 1998 </a:t>
            </a:r>
          </a:p>
        </p:txBody>
      </p:sp>
      <p:sp>
        <p:nvSpPr>
          <p:cNvPr id="3" name="Content Placeholder 2">
            <a:extLst>
              <a:ext uri="{FF2B5EF4-FFF2-40B4-BE49-F238E27FC236}">
                <a16:creationId xmlns:a16="http://schemas.microsoft.com/office/drawing/2014/main" id="{E8553908-2243-A58E-6CC5-6065053807D9}"/>
              </a:ext>
            </a:extLst>
          </p:cNvPr>
          <p:cNvSpPr>
            <a:spLocks noGrp="1"/>
          </p:cNvSpPr>
          <p:nvPr>
            <p:ph idx="1"/>
          </p:nvPr>
        </p:nvSpPr>
        <p:spPr>
          <a:xfrm>
            <a:off x="685800" y="2416441"/>
            <a:ext cx="10820399" cy="4090219"/>
          </a:xfrm>
        </p:spPr>
        <p:txBody>
          <a:bodyPr>
            <a:normAutofit lnSpcReduction="10000"/>
          </a:bodyPr>
          <a:lstStyle/>
          <a:p>
            <a:pPr marL="0" indent="0">
              <a:buNone/>
            </a:pPr>
            <a:r>
              <a:rPr lang="en-GB" sz="2900" dirty="0">
                <a:solidFill>
                  <a:srgbClr val="0D0D0D"/>
                </a:solidFill>
                <a:latin typeface="Arial" panose="020B0604020202020204" pitchFamily="34" charset="0"/>
                <a:cs typeface="Arial" panose="020B0604020202020204" pitchFamily="34" charset="0"/>
              </a:rPr>
              <a:t>H</a:t>
            </a:r>
            <a:r>
              <a:rPr lang="en-GB" sz="2900" b="0" i="0" dirty="0">
                <a:solidFill>
                  <a:srgbClr val="0D0D0D"/>
                </a:solidFill>
                <a:effectLst/>
                <a:latin typeface="Arial" panose="020B0604020202020204" pitchFamily="34" charset="0"/>
                <a:cs typeface="Arial" panose="020B0604020202020204" pitchFamily="34" charset="0"/>
              </a:rPr>
              <a:t>ow does the </a:t>
            </a:r>
            <a:r>
              <a:rPr lang="en-GB" sz="2900" dirty="0">
                <a:solidFill>
                  <a:srgbClr val="0D0D0D"/>
                </a:solidFill>
                <a:latin typeface="Arial" panose="020B0604020202020204" pitchFamily="34" charset="0"/>
                <a:cs typeface="Arial" panose="020B0604020202020204" pitchFamily="34" charset="0"/>
              </a:rPr>
              <a:t>HRA</a:t>
            </a:r>
            <a:r>
              <a:rPr lang="en-GB" sz="2900" b="0" i="0" dirty="0">
                <a:solidFill>
                  <a:srgbClr val="0D0D0D"/>
                </a:solidFill>
                <a:effectLst/>
                <a:latin typeface="Arial" panose="020B0604020202020204" pitchFamily="34" charset="0"/>
                <a:cs typeface="Arial" panose="020B0604020202020204" pitchFamily="34" charset="0"/>
              </a:rPr>
              <a:t> 1998 apply to older people </a:t>
            </a:r>
            <a:r>
              <a:rPr lang="en-GB" sz="2900" dirty="0">
                <a:solidFill>
                  <a:srgbClr val="0D0D0D"/>
                </a:solidFill>
                <a:latin typeface="Arial" panose="020B0604020202020204" pitchFamily="34" charset="0"/>
                <a:cs typeface="Arial" panose="020B0604020202020204" pitchFamily="34" charset="0"/>
              </a:rPr>
              <a:t>receiving</a:t>
            </a:r>
            <a:r>
              <a:rPr lang="en-GB" sz="2900" b="0" i="0" dirty="0">
                <a:solidFill>
                  <a:srgbClr val="0D0D0D"/>
                </a:solidFill>
                <a:effectLst/>
                <a:latin typeface="Arial" panose="020B0604020202020204" pitchFamily="34" charset="0"/>
                <a:cs typeface="Arial" panose="020B0604020202020204" pitchFamily="34" charset="0"/>
              </a:rPr>
              <a:t> care? </a:t>
            </a:r>
          </a:p>
          <a:p>
            <a:pPr marL="0" indent="0" algn="l">
              <a:buNone/>
            </a:pPr>
            <a:r>
              <a:rPr lang="en-GB" b="1" i="0" dirty="0">
                <a:solidFill>
                  <a:srgbClr val="0D0D0D"/>
                </a:solidFill>
                <a:effectLst/>
                <a:latin typeface="Arial" panose="020B0604020202020204" pitchFamily="34" charset="0"/>
                <a:cs typeface="Arial" panose="020B0604020202020204" pitchFamily="34" charset="0"/>
              </a:rPr>
              <a:t>Right to Life (Article 2):</a:t>
            </a:r>
            <a:endParaRPr lang="en-GB" b="0" i="0" dirty="0">
              <a:solidFill>
                <a:srgbClr val="0D0D0D"/>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0" i="0" dirty="0">
                <a:solidFill>
                  <a:srgbClr val="0D0D0D"/>
                </a:solidFill>
                <a:effectLst/>
                <a:latin typeface="Arial" panose="020B0604020202020204" pitchFamily="34" charset="0"/>
                <a:cs typeface="Arial" panose="020B0604020202020204" pitchFamily="34" charset="0"/>
              </a:rPr>
              <a:t>The HRA reinforces the right to life, emphasizing the duty of public authorities to protect the lives of individuals in their care.</a:t>
            </a:r>
          </a:p>
          <a:p>
            <a:pPr marL="742950" lvl="1" indent="-285750" algn="l">
              <a:buFont typeface="+mj-lt"/>
              <a:buAutoNum type="arabicPeriod"/>
            </a:pPr>
            <a:r>
              <a:rPr lang="en-GB" b="0" i="0" dirty="0">
                <a:solidFill>
                  <a:srgbClr val="0D0D0D"/>
                </a:solidFill>
                <a:effectLst/>
                <a:latin typeface="Arial" panose="020B0604020202020204" pitchFamily="34" charset="0"/>
                <a:cs typeface="Arial" panose="020B0604020202020204" pitchFamily="34" charset="0"/>
              </a:rPr>
              <a:t>Care providers must take measures to prevent harm and avoid situations that may pose a risk to the well-being and safety of older people.</a:t>
            </a:r>
          </a:p>
          <a:p>
            <a:pPr marL="0" indent="0" algn="l">
              <a:buNone/>
            </a:pPr>
            <a:r>
              <a:rPr lang="en-GB" b="1" i="0" dirty="0">
                <a:solidFill>
                  <a:srgbClr val="0D0D0D"/>
                </a:solidFill>
                <a:effectLst/>
                <a:latin typeface="Arial" panose="020B0604020202020204" pitchFamily="34" charset="0"/>
                <a:cs typeface="Arial" panose="020B0604020202020204" pitchFamily="34" charset="0"/>
              </a:rPr>
              <a:t>Freedom from Torture or Inhuman Treatment (Article 3):</a:t>
            </a:r>
            <a:endParaRPr lang="en-GB" b="0" i="0" dirty="0">
              <a:solidFill>
                <a:srgbClr val="0D0D0D"/>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0" i="0" dirty="0">
                <a:solidFill>
                  <a:srgbClr val="0D0D0D"/>
                </a:solidFill>
                <a:effectLst/>
                <a:latin typeface="Arial" panose="020B0604020202020204" pitchFamily="34" charset="0"/>
                <a:cs typeface="Arial" panose="020B0604020202020204" pitchFamily="34" charset="0"/>
              </a:rPr>
              <a:t>Older people in care have the right to be free from torture, inhuman, or degrading treatment.</a:t>
            </a:r>
          </a:p>
          <a:p>
            <a:pPr marL="742950" lvl="1" indent="-285750" algn="l">
              <a:buFont typeface="+mj-lt"/>
              <a:buAutoNum type="arabicPeriod"/>
            </a:pPr>
            <a:r>
              <a:rPr lang="en-GB" b="0" i="0" dirty="0">
                <a:solidFill>
                  <a:srgbClr val="0D0D0D"/>
                </a:solidFill>
                <a:effectLst/>
                <a:latin typeface="Arial" panose="020B0604020202020204" pitchFamily="34" charset="0"/>
                <a:cs typeface="Arial" panose="020B0604020202020204" pitchFamily="34" charset="0"/>
              </a:rPr>
              <a:t>This provision prohibits any form of abuse, neglect, or mistreatment within care settings.</a:t>
            </a:r>
          </a:p>
          <a:p>
            <a:endParaRPr lang="en-GB" dirty="0"/>
          </a:p>
          <a:p>
            <a:endParaRPr lang="en-GB" dirty="0"/>
          </a:p>
        </p:txBody>
      </p:sp>
    </p:spTree>
    <p:extLst>
      <p:ext uri="{BB962C8B-B14F-4D97-AF65-F5344CB8AC3E}">
        <p14:creationId xmlns:p14="http://schemas.microsoft.com/office/powerpoint/2010/main" val="3394771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D5B8A6-6CDA-E7F6-F905-6688F0249767}"/>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Human Rights Act 1998</a:t>
            </a:r>
          </a:p>
        </p:txBody>
      </p:sp>
      <p:sp>
        <p:nvSpPr>
          <p:cNvPr id="3" name="Content Placeholder 2">
            <a:extLst>
              <a:ext uri="{FF2B5EF4-FFF2-40B4-BE49-F238E27FC236}">
                <a16:creationId xmlns:a16="http://schemas.microsoft.com/office/drawing/2014/main" id="{8F2CEDF3-ECE2-B40A-3875-2B90EA316F59}"/>
              </a:ext>
            </a:extLst>
          </p:cNvPr>
          <p:cNvSpPr>
            <a:spLocks noGrp="1"/>
          </p:cNvSpPr>
          <p:nvPr>
            <p:ph idx="1"/>
          </p:nvPr>
        </p:nvSpPr>
        <p:spPr/>
        <p:txBody>
          <a:bodyPr>
            <a:normAutofit/>
          </a:bodyPr>
          <a:lstStyle/>
          <a:p>
            <a:pPr marL="0" indent="0" algn="l">
              <a:buNone/>
            </a:pPr>
            <a:r>
              <a:rPr lang="en-GB" b="1" i="0" dirty="0">
                <a:solidFill>
                  <a:srgbClr val="0D0D0D"/>
                </a:solidFill>
                <a:effectLst/>
                <a:latin typeface="Arial" panose="020B0604020202020204" pitchFamily="34" charset="0"/>
                <a:cs typeface="Arial" panose="020B0604020202020204" pitchFamily="34" charset="0"/>
              </a:rPr>
              <a:t>Access to Justice (Article 6):</a:t>
            </a:r>
            <a:endParaRPr lang="en-GB" b="0" i="0" dirty="0">
              <a:solidFill>
                <a:srgbClr val="0D0D0D"/>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0" i="0" dirty="0">
                <a:solidFill>
                  <a:srgbClr val="0D0D0D"/>
                </a:solidFill>
                <a:effectLst/>
                <a:latin typeface="Arial" panose="020B0604020202020204" pitchFamily="34" charset="0"/>
                <a:cs typeface="Arial" panose="020B0604020202020204" pitchFamily="34" charset="0"/>
              </a:rPr>
              <a:t>The right to a fair trial and access to justice is crucial for older people in care if they believe their rights have been violated.</a:t>
            </a:r>
          </a:p>
          <a:p>
            <a:pPr marL="742950" lvl="1" indent="-285750" algn="l">
              <a:buFont typeface="+mj-lt"/>
              <a:buAutoNum type="arabicPeriod"/>
            </a:pPr>
            <a:r>
              <a:rPr lang="en-GB" b="0" i="0" dirty="0">
                <a:solidFill>
                  <a:srgbClr val="0D0D0D"/>
                </a:solidFill>
                <a:effectLst/>
                <a:latin typeface="Arial" panose="020B0604020202020204" pitchFamily="34" charset="0"/>
                <a:cs typeface="Arial" panose="020B0604020202020204" pitchFamily="34" charset="0"/>
              </a:rPr>
              <a:t>This ensures that legal remedies are available to address any abuses or neglect within care settings.</a:t>
            </a:r>
          </a:p>
          <a:p>
            <a:pPr marL="0" indent="0" algn="l">
              <a:buNone/>
            </a:pPr>
            <a:r>
              <a:rPr lang="en-GB" b="1" i="0" dirty="0">
                <a:solidFill>
                  <a:srgbClr val="0D0D0D"/>
                </a:solidFill>
                <a:effectLst/>
                <a:latin typeface="Arial" panose="020B0604020202020204" pitchFamily="34" charset="0"/>
                <a:cs typeface="Arial" panose="020B0604020202020204" pitchFamily="34" charset="0"/>
              </a:rPr>
              <a:t>Prohibition of Slavery and Forced Labour (Article 4):</a:t>
            </a:r>
            <a:endParaRPr lang="en-GB" b="0" i="0" dirty="0">
              <a:solidFill>
                <a:srgbClr val="0D0D0D"/>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0" i="0" dirty="0">
                <a:solidFill>
                  <a:srgbClr val="0D0D0D"/>
                </a:solidFill>
                <a:effectLst/>
                <a:latin typeface="Arial" panose="020B0604020202020204" pitchFamily="34" charset="0"/>
                <a:cs typeface="Arial" panose="020B0604020202020204" pitchFamily="34" charset="0"/>
              </a:rPr>
              <a:t>The HRA reinforces the prohibition of slavery and forced labour, ensuring that older people in care are not subjected to exploitative conditions.</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284620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D2A510-B376-0AB7-6B0A-F4CADCB95475}"/>
              </a:ext>
            </a:extLst>
          </p:cNvPr>
          <p:cNvSpPr>
            <a:spLocks noGrp="1"/>
          </p:cNvSpPr>
          <p:nvPr>
            <p:ph type="title"/>
          </p:nvPr>
        </p:nvSpPr>
        <p:spPr>
          <a:xfrm>
            <a:off x="1181102" y="953557"/>
            <a:ext cx="9601196" cy="1303867"/>
          </a:xfrm>
        </p:spPr>
        <p:txBody>
          <a:bodyPr/>
          <a:lstStyle/>
          <a:p>
            <a:r>
              <a:rPr lang="en-GB" b="1" dirty="0">
                <a:latin typeface="Arial" panose="020B0604020202020204" pitchFamily="34" charset="0"/>
                <a:cs typeface="Arial" panose="020B0604020202020204" pitchFamily="34" charset="0"/>
              </a:rPr>
              <a:t>Human Rights Act 1998 </a:t>
            </a:r>
          </a:p>
        </p:txBody>
      </p:sp>
      <p:sp>
        <p:nvSpPr>
          <p:cNvPr id="3" name="Content Placeholder 2">
            <a:extLst>
              <a:ext uri="{FF2B5EF4-FFF2-40B4-BE49-F238E27FC236}">
                <a16:creationId xmlns:a16="http://schemas.microsoft.com/office/drawing/2014/main" id="{E8553908-2243-A58E-6CC5-6065053807D9}"/>
              </a:ext>
            </a:extLst>
          </p:cNvPr>
          <p:cNvSpPr>
            <a:spLocks noGrp="1"/>
          </p:cNvSpPr>
          <p:nvPr>
            <p:ph idx="1"/>
          </p:nvPr>
        </p:nvSpPr>
        <p:spPr>
          <a:xfrm>
            <a:off x="790575" y="2526892"/>
            <a:ext cx="10610849" cy="4090219"/>
          </a:xfrm>
        </p:spPr>
        <p:txBody>
          <a:bodyPr>
            <a:normAutofit fontScale="92500"/>
          </a:bodyPr>
          <a:lstStyle/>
          <a:p>
            <a:pPr marL="0" indent="0">
              <a:buNone/>
            </a:pPr>
            <a:r>
              <a:rPr lang="en-GB" sz="2900" dirty="0">
                <a:solidFill>
                  <a:srgbClr val="0D0D0D"/>
                </a:solidFill>
                <a:latin typeface="Arial" panose="020B0604020202020204" pitchFamily="34" charset="0"/>
                <a:cs typeface="Arial" panose="020B0604020202020204" pitchFamily="34" charset="0"/>
              </a:rPr>
              <a:t>H</a:t>
            </a:r>
            <a:r>
              <a:rPr lang="en-GB" sz="2900" b="0" i="0" dirty="0">
                <a:solidFill>
                  <a:srgbClr val="0D0D0D"/>
                </a:solidFill>
                <a:effectLst/>
                <a:latin typeface="Arial" panose="020B0604020202020204" pitchFamily="34" charset="0"/>
                <a:cs typeface="Arial" panose="020B0604020202020204" pitchFamily="34" charset="0"/>
              </a:rPr>
              <a:t>ow does the Human Rights Act 1998 apply to older people in care? </a:t>
            </a:r>
          </a:p>
          <a:p>
            <a:pPr marL="0" indent="0" algn="l">
              <a:buNone/>
            </a:pPr>
            <a:r>
              <a:rPr lang="en-GB" b="1" i="0" dirty="0">
                <a:solidFill>
                  <a:srgbClr val="0D0D0D"/>
                </a:solidFill>
                <a:effectLst/>
                <a:latin typeface="Arial" panose="020B0604020202020204" pitchFamily="34" charset="0"/>
                <a:cs typeface="Arial" panose="020B0604020202020204" pitchFamily="34" charset="0"/>
              </a:rPr>
              <a:t>Respect for Privacy and Family Life (Article 8):</a:t>
            </a:r>
            <a:endParaRPr lang="en-GB" b="0" i="0" dirty="0">
              <a:solidFill>
                <a:srgbClr val="0D0D0D"/>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0" i="0" dirty="0">
                <a:solidFill>
                  <a:srgbClr val="0D0D0D"/>
                </a:solidFill>
                <a:effectLst/>
                <a:latin typeface="Arial" panose="020B0604020202020204" pitchFamily="34" charset="0"/>
                <a:cs typeface="Arial" panose="020B0604020202020204" pitchFamily="34" charset="0"/>
              </a:rPr>
              <a:t>Article 8 protects the right to respect for private and family life.</a:t>
            </a:r>
          </a:p>
          <a:p>
            <a:pPr marL="742950" lvl="1" indent="-285750" algn="l">
              <a:buFont typeface="+mj-lt"/>
              <a:buAutoNum type="arabicPeriod"/>
            </a:pPr>
            <a:r>
              <a:rPr lang="en-GB" b="0" i="0" dirty="0">
                <a:solidFill>
                  <a:srgbClr val="0D0D0D"/>
                </a:solidFill>
                <a:effectLst/>
                <a:latin typeface="Arial" panose="020B0604020202020204" pitchFamily="34" charset="0"/>
                <a:cs typeface="Arial" panose="020B0604020202020204" pitchFamily="34" charset="0"/>
              </a:rPr>
              <a:t>Older people in care have the right to privacy, dignity, and autonomy in their personal and family relationships, and care providers must respect these rights.</a:t>
            </a:r>
          </a:p>
          <a:p>
            <a:pPr marL="0" indent="0" algn="l">
              <a:buNone/>
            </a:pPr>
            <a:r>
              <a:rPr lang="en-GB" b="1" i="0" dirty="0">
                <a:solidFill>
                  <a:srgbClr val="0D0D0D"/>
                </a:solidFill>
                <a:effectLst/>
                <a:latin typeface="Arial" panose="020B0604020202020204" pitchFamily="34" charset="0"/>
                <a:cs typeface="Arial" panose="020B0604020202020204" pitchFamily="34" charset="0"/>
              </a:rPr>
              <a:t>Freedom from Discrimination (Article 14):</a:t>
            </a:r>
            <a:endParaRPr lang="en-GB" b="0" i="0" dirty="0">
              <a:solidFill>
                <a:srgbClr val="0D0D0D"/>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0" i="0" dirty="0">
                <a:solidFill>
                  <a:srgbClr val="0D0D0D"/>
                </a:solidFill>
                <a:effectLst/>
                <a:latin typeface="Arial" panose="020B0604020202020204" pitchFamily="34" charset="0"/>
                <a:cs typeface="Arial" panose="020B0604020202020204" pitchFamily="34" charset="0"/>
              </a:rPr>
              <a:t>Article 14 prohibits discrimination on any ground, including age.</a:t>
            </a:r>
          </a:p>
          <a:p>
            <a:pPr marL="742950" lvl="1" indent="-285750" algn="l">
              <a:buFont typeface="+mj-lt"/>
              <a:buAutoNum type="arabicPeriod"/>
            </a:pPr>
            <a:r>
              <a:rPr lang="en-GB" b="0" i="0" dirty="0">
                <a:solidFill>
                  <a:srgbClr val="0D0D0D"/>
                </a:solidFill>
                <a:effectLst/>
                <a:latin typeface="Arial" panose="020B0604020202020204" pitchFamily="34" charset="0"/>
                <a:cs typeface="Arial" panose="020B0604020202020204" pitchFamily="34" charset="0"/>
              </a:rPr>
              <a:t>Older people in care have the right to be treated with dignity and respect, without facing discrimination based on their age.</a:t>
            </a:r>
          </a:p>
          <a:p>
            <a:endParaRPr lang="en-GB" dirty="0"/>
          </a:p>
          <a:p>
            <a:endParaRPr lang="en-GB" dirty="0"/>
          </a:p>
        </p:txBody>
      </p:sp>
    </p:spTree>
    <p:extLst>
      <p:ext uri="{BB962C8B-B14F-4D97-AF65-F5344CB8AC3E}">
        <p14:creationId xmlns:p14="http://schemas.microsoft.com/office/powerpoint/2010/main" val="18706365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D5B8A6-6CDA-E7F6-F905-6688F0249767}"/>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Human Rights Act 1998</a:t>
            </a:r>
          </a:p>
        </p:txBody>
      </p:sp>
      <p:sp>
        <p:nvSpPr>
          <p:cNvPr id="3" name="Content Placeholder 2">
            <a:extLst>
              <a:ext uri="{FF2B5EF4-FFF2-40B4-BE49-F238E27FC236}">
                <a16:creationId xmlns:a16="http://schemas.microsoft.com/office/drawing/2014/main" id="{8F2CEDF3-ECE2-B40A-3875-2B90EA316F59}"/>
              </a:ext>
            </a:extLst>
          </p:cNvPr>
          <p:cNvSpPr>
            <a:spLocks noGrp="1"/>
          </p:cNvSpPr>
          <p:nvPr>
            <p:ph idx="1"/>
          </p:nvPr>
        </p:nvSpPr>
        <p:spPr>
          <a:xfrm>
            <a:off x="1295401" y="2556932"/>
            <a:ext cx="10086974" cy="3318936"/>
          </a:xfrm>
        </p:spPr>
        <p:txBody>
          <a:bodyPr>
            <a:normAutofit/>
          </a:bodyPr>
          <a:lstStyle/>
          <a:p>
            <a:pPr marL="0" indent="0" algn="l">
              <a:buNone/>
            </a:pPr>
            <a:r>
              <a:rPr lang="en-GB" b="1" i="0" dirty="0">
                <a:solidFill>
                  <a:srgbClr val="0D0D0D"/>
                </a:solidFill>
                <a:effectLst/>
                <a:latin typeface="Arial" panose="020B0604020202020204" pitchFamily="34" charset="0"/>
                <a:cs typeface="Arial" panose="020B0604020202020204" pitchFamily="34" charset="0"/>
              </a:rPr>
              <a:t>Prohibition of Retroactive Criminal Laws (Article 7):</a:t>
            </a:r>
            <a:endParaRPr lang="en-GB" b="0" i="0" dirty="0">
              <a:solidFill>
                <a:srgbClr val="0D0D0D"/>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0" i="0" dirty="0">
                <a:solidFill>
                  <a:srgbClr val="0D0D0D"/>
                </a:solidFill>
                <a:effectLst/>
                <a:latin typeface="Arial" panose="020B0604020202020204" pitchFamily="34" charset="0"/>
                <a:cs typeface="Arial" panose="020B0604020202020204" pitchFamily="34" charset="0"/>
              </a:rPr>
              <a:t>Older people in care are protected from the application of retroactive criminal laws, ensuring that they are not unfairly subjected to new criminal offenses.</a:t>
            </a:r>
          </a:p>
          <a:p>
            <a:pPr marL="0" indent="0" algn="l">
              <a:buNone/>
            </a:pPr>
            <a:r>
              <a:rPr lang="en-GB" b="1" i="0" dirty="0">
                <a:solidFill>
                  <a:srgbClr val="0D0D0D"/>
                </a:solidFill>
                <a:effectLst/>
                <a:latin typeface="Arial" panose="020B0604020202020204" pitchFamily="34" charset="0"/>
                <a:cs typeface="Arial" panose="020B0604020202020204" pitchFamily="34" charset="0"/>
              </a:rPr>
              <a:t>Effective Remedy (Article 13):</a:t>
            </a:r>
            <a:endParaRPr lang="en-GB" b="0" i="0" dirty="0">
              <a:solidFill>
                <a:srgbClr val="0D0D0D"/>
              </a:solidFill>
              <a:effectLst/>
              <a:latin typeface="Arial" panose="020B0604020202020204" pitchFamily="34" charset="0"/>
              <a:cs typeface="Arial" panose="020B0604020202020204" pitchFamily="34" charset="0"/>
            </a:endParaRPr>
          </a:p>
          <a:p>
            <a:pPr marL="742950" lvl="1" indent="-285750" algn="l">
              <a:buFont typeface="+mj-lt"/>
              <a:buAutoNum type="arabicPeriod"/>
            </a:pPr>
            <a:r>
              <a:rPr lang="en-GB" b="0" i="0" dirty="0">
                <a:solidFill>
                  <a:srgbClr val="0D0D0D"/>
                </a:solidFill>
                <a:effectLst/>
                <a:latin typeface="Arial" panose="020B0604020202020204" pitchFamily="34" charset="0"/>
                <a:cs typeface="Arial" panose="020B0604020202020204" pitchFamily="34" charset="0"/>
              </a:rPr>
              <a:t>If an older person's human rights are violated, they have the right to an effective remedy before a national authority.</a:t>
            </a:r>
          </a:p>
          <a:p>
            <a:pPr marL="742950" lvl="1" indent="-285750" algn="l">
              <a:buFont typeface="+mj-lt"/>
              <a:buAutoNum type="arabicPeriod"/>
            </a:pPr>
            <a:r>
              <a:rPr lang="en-GB" b="0" i="0" dirty="0">
                <a:solidFill>
                  <a:srgbClr val="0D0D0D"/>
                </a:solidFill>
                <a:effectLst/>
                <a:latin typeface="Arial" panose="020B0604020202020204" pitchFamily="34" charset="0"/>
                <a:cs typeface="Arial" panose="020B0604020202020204" pitchFamily="34" charset="0"/>
              </a:rPr>
              <a:t>This provision ensures that individuals have a mechanism to seek redress for any breaches of their rights.</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354616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The Equality Act (2010)</a:t>
            </a:r>
          </a:p>
        </p:txBody>
      </p:sp>
      <p:sp>
        <p:nvSpPr>
          <p:cNvPr id="3" name="Content Placeholder 2"/>
          <p:cNvSpPr>
            <a:spLocks noGrp="1"/>
          </p:cNvSpPr>
          <p:nvPr>
            <p:ph idx="1"/>
          </p:nvPr>
        </p:nvSpPr>
        <p:spPr/>
        <p:txBody>
          <a:bodyPr/>
          <a:lstStyle/>
          <a:p>
            <a:r>
              <a:rPr lang="en-GB" dirty="0">
                <a:latin typeface="Arial" panose="020B0604020202020204" pitchFamily="34" charset="0"/>
                <a:cs typeface="Arial" panose="020B0604020202020204" pitchFamily="34" charset="0"/>
              </a:rPr>
              <a:t>A legal framework to protect the rights of individuals and </a:t>
            </a:r>
            <a:r>
              <a:rPr lang="en-GB" dirty="0" err="1">
                <a:latin typeface="Arial" panose="020B0604020202020204" pitchFamily="34" charset="0"/>
                <a:cs typeface="Arial" panose="020B0604020202020204" pitchFamily="34" charset="0"/>
              </a:rPr>
              <a:t>and</a:t>
            </a:r>
            <a:r>
              <a:rPr lang="en-GB" dirty="0">
                <a:latin typeface="Arial" panose="020B0604020202020204" pitchFamily="34" charset="0"/>
                <a:cs typeface="Arial" panose="020B0604020202020204" pitchFamily="34" charset="0"/>
              </a:rPr>
              <a:t> advance Equality</a:t>
            </a:r>
          </a:p>
          <a:p>
            <a:r>
              <a:rPr lang="en-GB" dirty="0">
                <a:latin typeface="Arial" panose="020B0604020202020204" pitchFamily="34" charset="0"/>
                <a:cs typeface="Arial" panose="020B0604020202020204" pitchFamily="34" charset="0"/>
              </a:rPr>
              <a:t>The Act provides a legal framework to protect the rights of individuals and advance equality of opportunity for all.</a:t>
            </a:r>
          </a:p>
          <a:p>
            <a:r>
              <a:rPr lang="en-GB" dirty="0">
                <a:latin typeface="Arial" panose="020B0604020202020204" pitchFamily="34" charset="0"/>
                <a:cs typeface="Arial" panose="020B0604020202020204" pitchFamily="34" charset="0"/>
              </a:rPr>
              <a:t>It provides Britain with a discrimination law which protects individuals from unfair treatment and promotes a fair and more equal society</a:t>
            </a:r>
          </a:p>
        </p:txBody>
      </p:sp>
      <p:sp>
        <p:nvSpPr>
          <p:cNvPr id="4" name="TextBox 3"/>
          <p:cNvSpPr txBox="1"/>
          <p:nvPr/>
        </p:nvSpPr>
        <p:spPr>
          <a:xfrm>
            <a:off x="10088380" y="5506536"/>
            <a:ext cx="1933731" cy="369332"/>
          </a:xfrm>
          <a:prstGeom prst="rect">
            <a:avLst/>
          </a:prstGeom>
          <a:noFill/>
        </p:spPr>
        <p:txBody>
          <a:bodyPr wrap="square" rtlCol="0">
            <a:spAutoFit/>
          </a:bodyPr>
          <a:lstStyle/>
          <a:p>
            <a:r>
              <a:rPr lang="en-GB" dirty="0"/>
              <a:t>(EHCRC, 2019)</a:t>
            </a:r>
          </a:p>
        </p:txBody>
      </p:sp>
    </p:spTree>
    <p:extLst>
      <p:ext uri="{BB962C8B-B14F-4D97-AF65-F5344CB8AC3E}">
        <p14:creationId xmlns:p14="http://schemas.microsoft.com/office/powerpoint/2010/main" val="171393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The Equality Act (2010)</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Nine Protected Characteristics</a:t>
            </a:r>
          </a:p>
        </p:txBody>
      </p:sp>
      <p:sp>
        <p:nvSpPr>
          <p:cNvPr id="3" name="Content Placeholder 2"/>
          <p:cNvSpPr>
            <a:spLocks noGrp="1"/>
          </p:cNvSpPr>
          <p:nvPr>
            <p:ph idx="1"/>
          </p:nvPr>
        </p:nvSpPr>
        <p:spPr>
          <a:xfrm>
            <a:off x="2457451" y="2464599"/>
            <a:ext cx="6086474" cy="3318936"/>
          </a:xfrm>
        </p:spPr>
        <p:txBody>
          <a:bodyPr>
            <a:normAutofit/>
          </a:bodyPr>
          <a:lstStyle/>
          <a:p>
            <a:r>
              <a:rPr lang="en-GB" sz="1600" u="sng" dirty="0">
                <a:latin typeface="Arial" panose="020B0604020202020204" pitchFamily="34" charset="0"/>
                <a:cs typeface="Arial" panose="020B0604020202020204" pitchFamily="34" charset="0"/>
                <a:hlinkClick r:id="rId2" tooltip="Age discrimination"/>
              </a:rPr>
              <a:t>age</a:t>
            </a:r>
            <a:endParaRPr lang="en-GB" sz="1600" dirty="0">
              <a:latin typeface="Arial" panose="020B0604020202020204" pitchFamily="34" charset="0"/>
              <a:cs typeface="Arial" panose="020B0604020202020204" pitchFamily="34" charset="0"/>
            </a:endParaRPr>
          </a:p>
          <a:p>
            <a:r>
              <a:rPr lang="en-GB" sz="1600" u="sng" dirty="0">
                <a:latin typeface="Arial" panose="020B0604020202020204" pitchFamily="34" charset="0"/>
                <a:cs typeface="Arial" panose="020B0604020202020204" pitchFamily="34" charset="0"/>
                <a:hlinkClick r:id="rId3"/>
              </a:rPr>
              <a:t>disability</a:t>
            </a:r>
            <a:endParaRPr lang="en-GB" sz="1600" dirty="0">
              <a:latin typeface="Arial" panose="020B0604020202020204" pitchFamily="34" charset="0"/>
              <a:cs typeface="Arial" panose="020B0604020202020204" pitchFamily="34" charset="0"/>
            </a:endParaRPr>
          </a:p>
          <a:p>
            <a:r>
              <a:rPr lang="en-GB" sz="1600" u="sng" dirty="0">
                <a:latin typeface="Arial" panose="020B0604020202020204" pitchFamily="34" charset="0"/>
                <a:cs typeface="Arial" panose="020B0604020202020204" pitchFamily="34" charset="0"/>
                <a:hlinkClick r:id="rId4" tooltip="Gender Reassignment discrimination"/>
              </a:rPr>
              <a:t>gender reassignment</a:t>
            </a:r>
            <a:endParaRPr lang="en-GB" sz="1600" dirty="0">
              <a:latin typeface="Arial" panose="020B0604020202020204" pitchFamily="34" charset="0"/>
              <a:cs typeface="Arial" panose="020B0604020202020204" pitchFamily="34" charset="0"/>
            </a:endParaRPr>
          </a:p>
          <a:p>
            <a:r>
              <a:rPr lang="en-GB" sz="1600" u="sng" dirty="0">
                <a:latin typeface="Arial" panose="020B0604020202020204" pitchFamily="34" charset="0"/>
                <a:cs typeface="Arial" panose="020B0604020202020204" pitchFamily="34" charset="0"/>
                <a:hlinkClick r:id="rId5" tooltip="Marriage and Civil Partnership discrimination"/>
              </a:rPr>
              <a:t>marriage and civil partnership</a:t>
            </a:r>
            <a:endParaRPr lang="en-GB" sz="1600" dirty="0">
              <a:latin typeface="Arial" panose="020B0604020202020204" pitchFamily="34" charset="0"/>
              <a:cs typeface="Arial" panose="020B0604020202020204" pitchFamily="34" charset="0"/>
            </a:endParaRPr>
          </a:p>
          <a:p>
            <a:r>
              <a:rPr lang="en-GB" sz="1600" u="sng" dirty="0">
                <a:latin typeface="Arial" panose="020B0604020202020204" pitchFamily="34" charset="0"/>
                <a:cs typeface="Arial" panose="020B0604020202020204" pitchFamily="34" charset="0"/>
                <a:hlinkClick r:id="rId6"/>
              </a:rPr>
              <a:t>pregnancy and maternity</a:t>
            </a:r>
            <a:endParaRPr lang="en-GB" sz="1600" dirty="0">
              <a:latin typeface="Arial" panose="020B0604020202020204" pitchFamily="34" charset="0"/>
              <a:cs typeface="Arial" panose="020B0604020202020204" pitchFamily="34" charset="0"/>
            </a:endParaRPr>
          </a:p>
          <a:p>
            <a:r>
              <a:rPr lang="en-GB" sz="1600" u="sng" dirty="0">
                <a:latin typeface="Arial" panose="020B0604020202020204" pitchFamily="34" charset="0"/>
                <a:cs typeface="Arial" panose="020B0604020202020204" pitchFamily="34" charset="0"/>
                <a:hlinkClick r:id="rId7" tooltip="Race discrimination"/>
              </a:rPr>
              <a:t>race</a:t>
            </a:r>
            <a:endParaRPr lang="en-GB" sz="1600" dirty="0">
              <a:latin typeface="Arial" panose="020B0604020202020204" pitchFamily="34" charset="0"/>
              <a:cs typeface="Arial" panose="020B0604020202020204" pitchFamily="34" charset="0"/>
            </a:endParaRPr>
          </a:p>
          <a:p>
            <a:r>
              <a:rPr lang="en-GB" sz="1600" u="sng" dirty="0">
                <a:latin typeface="Arial" panose="020B0604020202020204" pitchFamily="34" charset="0"/>
                <a:cs typeface="Arial" panose="020B0604020202020204" pitchFamily="34" charset="0"/>
                <a:hlinkClick r:id="rId8"/>
              </a:rPr>
              <a:t>religion or belief</a:t>
            </a:r>
            <a:endParaRPr lang="en-GB" sz="1600" dirty="0">
              <a:latin typeface="Arial" panose="020B0604020202020204" pitchFamily="34" charset="0"/>
              <a:cs typeface="Arial" panose="020B0604020202020204" pitchFamily="34" charset="0"/>
            </a:endParaRPr>
          </a:p>
          <a:p>
            <a:r>
              <a:rPr lang="en-GB" sz="1600" u="sng" dirty="0">
                <a:latin typeface="Arial" panose="020B0604020202020204" pitchFamily="34" charset="0"/>
                <a:cs typeface="Arial" panose="020B0604020202020204" pitchFamily="34" charset="0"/>
                <a:hlinkClick r:id="rId9" tooltip="Sex discrimination"/>
              </a:rPr>
              <a:t>sex</a:t>
            </a:r>
            <a:endParaRPr lang="en-GB" sz="1600" dirty="0">
              <a:latin typeface="Arial" panose="020B0604020202020204" pitchFamily="34" charset="0"/>
              <a:cs typeface="Arial" panose="020B0604020202020204" pitchFamily="34" charset="0"/>
            </a:endParaRPr>
          </a:p>
          <a:p>
            <a:r>
              <a:rPr lang="en-GB" sz="1600" u="sng" dirty="0">
                <a:latin typeface="Arial" panose="020B0604020202020204" pitchFamily="34" charset="0"/>
                <a:cs typeface="Arial" panose="020B0604020202020204" pitchFamily="34" charset="0"/>
                <a:hlinkClick r:id="rId10" tooltip="Sexual Orientation discrimination"/>
              </a:rPr>
              <a:t>sexual orientation</a:t>
            </a:r>
            <a:endParaRPr lang="en-GB" sz="1600" dirty="0">
              <a:latin typeface="Arial" panose="020B0604020202020204" pitchFamily="34" charset="0"/>
              <a:cs typeface="Arial" panose="020B0604020202020204" pitchFamily="34" charset="0"/>
            </a:endParaRPr>
          </a:p>
        </p:txBody>
      </p:sp>
      <p:sp>
        <p:nvSpPr>
          <p:cNvPr id="4" name="TextBox 3"/>
          <p:cNvSpPr txBox="1"/>
          <p:nvPr/>
        </p:nvSpPr>
        <p:spPr>
          <a:xfrm>
            <a:off x="9777327" y="4887411"/>
            <a:ext cx="1933731"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(EHCRC, 2020)</a:t>
            </a:r>
          </a:p>
        </p:txBody>
      </p:sp>
      <p:sp>
        <p:nvSpPr>
          <p:cNvPr id="5" name="TextBox 4">
            <a:extLst>
              <a:ext uri="{FF2B5EF4-FFF2-40B4-BE49-F238E27FC236}">
                <a16:creationId xmlns:a16="http://schemas.microsoft.com/office/drawing/2014/main" id="{95A69CE4-2D9E-A43D-52F8-731DCD2D8DB4}"/>
              </a:ext>
            </a:extLst>
          </p:cNvPr>
          <p:cNvSpPr txBox="1"/>
          <p:nvPr/>
        </p:nvSpPr>
        <p:spPr>
          <a:xfrm>
            <a:off x="1169237" y="5777469"/>
            <a:ext cx="10394113"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Carers UK have been campaigning for </a:t>
            </a:r>
            <a:r>
              <a:rPr lang="en-GB" sz="2000" b="1" dirty="0">
                <a:latin typeface="Arial" panose="020B0604020202020204" pitchFamily="34" charset="0"/>
                <a:cs typeface="Arial" panose="020B0604020202020204" pitchFamily="34" charset="0"/>
              </a:rPr>
              <a:t>caring </a:t>
            </a:r>
            <a:r>
              <a:rPr lang="en-GB" sz="2000" dirty="0">
                <a:latin typeface="Arial" panose="020B0604020202020204" pitchFamily="34" charset="0"/>
                <a:cs typeface="Arial" panose="020B0604020202020204" pitchFamily="34" charset="0"/>
              </a:rPr>
              <a:t>to become the 10</a:t>
            </a:r>
            <a:r>
              <a:rPr lang="en-GB" sz="2000" baseline="30000" dirty="0">
                <a:latin typeface="Arial" panose="020B0604020202020204" pitchFamily="34" charset="0"/>
                <a:cs typeface="Arial" panose="020B0604020202020204" pitchFamily="34" charset="0"/>
              </a:rPr>
              <a:t>th</a:t>
            </a:r>
            <a:r>
              <a:rPr lang="en-GB" sz="2000" dirty="0">
                <a:latin typeface="Arial" panose="020B0604020202020204" pitchFamily="34" charset="0"/>
                <a:cs typeface="Arial" panose="020B0604020202020204" pitchFamily="34" charset="0"/>
              </a:rPr>
              <a:t> protected characteristic.</a:t>
            </a:r>
          </a:p>
        </p:txBody>
      </p:sp>
    </p:spTree>
    <p:extLst>
      <p:ext uri="{BB962C8B-B14F-4D97-AF65-F5344CB8AC3E}">
        <p14:creationId xmlns:p14="http://schemas.microsoft.com/office/powerpoint/2010/main" val="14462581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The Equality Act (2010)</a:t>
            </a:r>
          </a:p>
        </p:txBody>
      </p:sp>
      <p:sp>
        <p:nvSpPr>
          <p:cNvPr id="3" name="Content Placeholder 2"/>
          <p:cNvSpPr>
            <a:spLocks noGrp="1"/>
          </p:cNvSpPr>
          <p:nvPr>
            <p:ph idx="1"/>
          </p:nvPr>
        </p:nvSpPr>
        <p:spPr>
          <a:xfrm>
            <a:off x="1162051" y="2509306"/>
            <a:ext cx="9601196" cy="3643843"/>
          </a:xfrm>
        </p:spPr>
        <p:txBody>
          <a:bodyPr>
            <a:normAutofit fontScale="85000" lnSpcReduction="20000"/>
          </a:bodyPr>
          <a:lstStyle/>
          <a:p>
            <a:pPr marL="0" indent="0">
              <a:buNone/>
            </a:pPr>
            <a:r>
              <a:rPr lang="en-GB" b="1" dirty="0">
                <a:latin typeface="Arial" panose="020B0604020202020204" pitchFamily="34" charset="0"/>
                <a:cs typeface="Arial" panose="020B0604020202020204" pitchFamily="34" charset="0"/>
              </a:rPr>
              <a:t>Under the Equality Act you are protected from discrimination:</a:t>
            </a:r>
          </a:p>
          <a:p>
            <a:r>
              <a:rPr lang="en-GB" dirty="0">
                <a:latin typeface="Arial" panose="020B0604020202020204" pitchFamily="34" charset="0"/>
                <a:cs typeface="Arial" panose="020B0604020202020204" pitchFamily="34" charset="0"/>
              </a:rPr>
              <a:t>when you are in the workplace</a:t>
            </a:r>
          </a:p>
          <a:p>
            <a:r>
              <a:rPr lang="en-GB" dirty="0">
                <a:latin typeface="Arial" panose="020B0604020202020204" pitchFamily="34" charset="0"/>
                <a:cs typeface="Arial" panose="020B0604020202020204" pitchFamily="34" charset="0"/>
              </a:rPr>
              <a:t>when you use public services like healthcare (for example, visiting your doctor or local hospital) or education (for example, at your school or college)</a:t>
            </a:r>
          </a:p>
          <a:p>
            <a:r>
              <a:rPr lang="en-GB" dirty="0">
                <a:latin typeface="Arial" panose="020B0604020202020204" pitchFamily="34" charset="0"/>
                <a:cs typeface="Arial" panose="020B0604020202020204" pitchFamily="34" charset="0"/>
              </a:rPr>
              <a:t>when you use businesses and other organisations that provide services and goods (like shops, restaurants, and cinemas)</a:t>
            </a:r>
          </a:p>
          <a:p>
            <a:r>
              <a:rPr lang="en-GB" dirty="0">
                <a:latin typeface="Arial" panose="020B0604020202020204" pitchFamily="34" charset="0"/>
                <a:cs typeface="Arial" panose="020B0604020202020204" pitchFamily="34" charset="0"/>
              </a:rPr>
              <a:t>when you use transport</a:t>
            </a:r>
          </a:p>
          <a:p>
            <a:r>
              <a:rPr lang="en-GB" dirty="0">
                <a:latin typeface="Arial" panose="020B0604020202020204" pitchFamily="34" charset="0"/>
                <a:cs typeface="Arial" panose="020B0604020202020204" pitchFamily="34" charset="0"/>
              </a:rPr>
              <a:t>when you join a club or association </a:t>
            </a:r>
          </a:p>
          <a:p>
            <a:r>
              <a:rPr lang="en-GB" dirty="0">
                <a:latin typeface="Arial" panose="020B0604020202020204" pitchFamily="34" charset="0"/>
                <a:cs typeface="Arial" panose="020B0604020202020204" pitchFamily="34" charset="0"/>
              </a:rPr>
              <a:t>when you have contact with public bodies like your local council or government departments</a:t>
            </a:r>
          </a:p>
          <a:p>
            <a:endParaRPr lang="en-GB" dirty="0">
              <a:latin typeface="Arial" panose="020B0604020202020204" pitchFamily="34" charset="0"/>
              <a:cs typeface="Arial" panose="020B0604020202020204" pitchFamily="34" charset="0"/>
            </a:endParaRPr>
          </a:p>
        </p:txBody>
      </p:sp>
      <p:sp>
        <p:nvSpPr>
          <p:cNvPr id="4" name="TextBox 3"/>
          <p:cNvSpPr txBox="1"/>
          <p:nvPr/>
        </p:nvSpPr>
        <p:spPr>
          <a:xfrm>
            <a:off x="9526405" y="5875868"/>
            <a:ext cx="1933731"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(EHCRC, 2020)</a:t>
            </a:r>
          </a:p>
        </p:txBody>
      </p:sp>
    </p:spTree>
    <p:extLst>
      <p:ext uri="{BB962C8B-B14F-4D97-AF65-F5344CB8AC3E}">
        <p14:creationId xmlns:p14="http://schemas.microsoft.com/office/powerpoint/2010/main" val="2178054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The Equality Act (2010)</a:t>
            </a:r>
          </a:p>
        </p:txBody>
      </p:sp>
      <p:sp>
        <p:nvSpPr>
          <p:cNvPr id="3" name="Content Placeholder 2"/>
          <p:cNvSpPr>
            <a:spLocks noGrp="1"/>
          </p:cNvSpPr>
          <p:nvPr>
            <p:ph idx="1"/>
          </p:nvPr>
        </p:nvSpPr>
        <p:spPr>
          <a:xfrm>
            <a:off x="1114424" y="2490256"/>
            <a:ext cx="9782174" cy="3643843"/>
          </a:xfrm>
        </p:spPr>
        <p:txBody>
          <a:bodyPr>
            <a:normAutofit/>
          </a:bodyPr>
          <a:lstStyle/>
          <a:p>
            <a:pPr marL="0" indent="0">
              <a:buNone/>
            </a:pPr>
            <a:r>
              <a:rPr lang="en-GB" b="1" dirty="0">
                <a:latin typeface="Arial" panose="020B0604020202020204" pitchFamily="34" charset="0"/>
                <a:cs typeface="Arial" panose="020B0604020202020204" pitchFamily="34" charset="0"/>
              </a:rPr>
              <a:t>The Equality Act 2010 says that you must not be discriminated against because:</a:t>
            </a:r>
          </a:p>
          <a:p>
            <a:r>
              <a:rPr lang="en-GB" dirty="0">
                <a:latin typeface="Arial" panose="020B0604020202020204" pitchFamily="34" charset="0"/>
                <a:cs typeface="Arial" panose="020B0604020202020204" pitchFamily="34" charset="0"/>
              </a:rPr>
              <a:t>You are (or are not) a certain age or in a certain age group</a:t>
            </a:r>
          </a:p>
          <a:p>
            <a:r>
              <a:rPr lang="en-GB" dirty="0">
                <a:latin typeface="Arial" panose="020B0604020202020204" pitchFamily="34" charset="0"/>
                <a:cs typeface="Arial" panose="020B0604020202020204" pitchFamily="34" charset="0"/>
              </a:rPr>
              <a:t>Someone thinks you are (or are not) a specific age or age group, this is known as discrimination by perception</a:t>
            </a:r>
          </a:p>
          <a:p>
            <a:endParaRPr lang="en-GB" dirty="0">
              <a:latin typeface="Arial" panose="020B0604020202020204" pitchFamily="34" charset="0"/>
              <a:cs typeface="Arial" panose="020B0604020202020204" pitchFamily="34" charset="0"/>
            </a:endParaRPr>
          </a:p>
        </p:txBody>
      </p:sp>
      <p:sp>
        <p:nvSpPr>
          <p:cNvPr id="4" name="TextBox 3"/>
          <p:cNvSpPr txBox="1"/>
          <p:nvPr/>
        </p:nvSpPr>
        <p:spPr>
          <a:xfrm>
            <a:off x="9526405" y="5875868"/>
            <a:ext cx="1933731"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(EHCRC, 2020)</a:t>
            </a:r>
          </a:p>
        </p:txBody>
      </p:sp>
    </p:spTree>
    <p:extLst>
      <p:ext uri="{BB962C8B-B14F-4D97-AF65-F5344CB8AC3E}">
        <p14:creationId xmlns:p14="http://schemas.microsoft.com/office/powerpoint/2010/main" val="4976924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The Equality Act (2010)</a:t>
            </a:r>
          </a:p>
        </p:txBody>
      </p:sp>
      <p:sp>
        <p:nvSpPr>
          <p:cNvPr id="3" name="Content Placeholder 2"/>
          <p:cNvSpPr>
            <a:spLocks noGrp="1"/>
          </p:cNvSpPr>
          <p:nvPr>
            <p:ph idx="1"/>
          </p:nvPr>
        </p:nvSpPr>
        <p:spPr>
          <a:xfrm>
            <a:off x="704848" y="2514601"/>
            <a:ext cx="10963277" cy="3838574"/>
          </a:xfrm>
        </p:spPr>
        <p:txBody>
          <a:bodyPr>
            <a:normAutofit fontScale="85000" lnSpcReduction="10000"/>
          </a:bodyPr>
          <a:lstStyle/>
          <a:p>
            <a:r>
              <a:rPr lang="en-GB" dirty="0">
                <a:latin typeface="Arial" panose="020B0604020202020204" pitchFamily="34" charset="0"/>
                <a:cs typeface="Arial" panose="020B0604020202020204" pitchFamily="34" charset="0"/>
              </a:rPr>
              <a:t>The Equality Act 2010 protects people with protected characteristics including disabilities from discrimination. It also reinforces the right of those with disabilities to access premises, services and information.</a:t>
            </a:r>
          </a:p>
          <a:p>
            <a:r>
              <a:rPr lang="en-GB" dirty="0">
                <a:latin typeface="Arial" panose="020B0604020202020204" pitchFamily="34" charset="0"/>
                <a:cs typeface="Arial" panose="020B0604020202020204" pitchFamily="34" charset="0"/>
              </a:rPr>
              <a:t>This is relevant to older people receiving care in all settings including their own home.</a:t>
            </a:r>
          </a:p>
          <a:p>
            <a:r>
              <a:rPr lang="en-GB" dirty="0">
                <a:latin typeface="Arial" panose="020B0604020202020204" pitchFamily="34" charset="0"/>
                <a:cs typeface="Arial" panose="020B0604020202020204" pitchFamily="34" charset="0"/>
              </a:rPr>
              <a:t>People using services must not be discriminated against in any way and the provider must take account of protected characteristics, set out in the Equality Act 2010.</a:t>
            </a:r>
          </a:p>
          <a:p>
            <a:r>
              <a:rPr lang="en-GB" dirty="0">
                <a:latin typeface="Arial" panose="020B0604020202020204" pitchFamily="34" charset="0"/>
                <a:cs typeface="Arial" panose="020B0604020202020204" pitchFamily="34" charset="0"/>
              </a:rPr>
              <a:t>The protected characteristics are age, disability, sex, gender reassignment, pregnancy and maternity status, race, religion or belief and sexual orientation. </a:t>
            </a:r>
          </a:p>
          <a:p>
            <a:r>
              <a:rPr lang="en-GB" dirty="0">
                <a:latin typeface="Arial" panose="020B0604020202020204" pitchFamily="34" charset="0"/>
                <a:cs typeface="Arial" panose="020B0604020202020204" pitchFamily="34" charset="0"/>
              </a:rPr>
              <a:t>This means that providers must not discriminate, harass or victimise people because of these protected characteristics. This includes direct and indirect discrimination, which is described in the Equality Act (2010).</a:t>
            </a:r>
            <a:r>
              <a:rPr lang="en-GB" sz="1400" dirty="0">
                <a:latin typeface="Arial" panose="020B0604020202020204" pitchFamily="34" charset="0"/>
                <a:cs typeface="Arial" panose="020B0604020202020204" pitchFamily="34" charset="0"/>
              </a:rPr>
              <a:t>                                                                                                                                                            (CQC, 2023)</a:t>
            </a:r>
          </a:p>
        </p:txBody>
      </p:sp>
    </p:spTree>
    <p:extLst>
      <p:ext uri="{BB962C8B-B14F-4D97-AF65-F5344CB8AC3E}">
        <p14:creationId xmlns:p14="http://schemas.microsoft.com/office/powerpoint/2010/main" val="29450768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The Care Act (2014)</a:t>
            </a:r>
          </a:p>
        </p:txBody>
      </p:sp>
      <p:sp>
        <p:nvSpPr>
          <p:cNvPr id="3" name="Content Placeholder 2"/>
          <p:cNvSpPr>
            <a:spLocks noGrp="1"/>
          </p:cNvSpPr>
          <p:nvPr>
            <p:ph idx="1"/>
          </p:nvPr>
        </p:nvSpPr>
        <p:spPr/>
        <p:txBody>
          <a:bodyPr>
            <a:normAutofit lnSpcReduction="10000"/>
          </a:bodyPr>
          <a:lstStyle/>
          <a:p>
            <a:pPr marL="0" indent="0">
              <a:buNone/>
            </a:pPr>
            <a:r>
              <a:rPr lang="en-GB" dirty="0">
                <a:latin typeface="Arial" panose="020B0604020202020204" pitchFamily="34" charset="0"/>
                <a:cs typeface="Arial" panose="020B0604020202020204" pitchFamily="34" charset="0"/>
              </a:rPr>
              <a:t>Under the Care Act, local authorities have to make sure that people who live in their areas:</a:t>
            </a:r>
          </a:p>
          <a:p>
            <a:pPr>
              <a:buFont typeface="Arial" panose="020B0604020202020204" pitchFamily="34" charset="0"/>
              <a:buChar char="•"/>
            </a:pPr>
            <a:r>
              <a:rPr lang="en-GB" dirty="0">
                <a:latin typeface="Arial" panose="020B0604020202020204" pitchFamily="34" charset="0"/>
                <a:cs typeface="Arial" panose="020B0604020202020204" pitchFamily="34" charset="0"/>
              </a:rPr>
              <a:t>Receive services that prevent their care needs from becoming more serious, or delay the impact of their needs</a:t>
            </a:r>
          </a:p>
          <a:p>
            <a:pPr>
              <a:buFont typeface="Arial" panose="020B0604020202020204" pitchFamily="34" charset="0"/>
              <a:buChar char="•"/>
            </a:pPr>
            <a:r>
              <a:rPr lang="en-GB" dirty="0">
                <a:latin typeface="Arial" panose="020B0604020202020204" pitchFamily="34" charset="0"/>
                <a:cs typeface="Arial" panose="020B0604020202020204" pitchFamily="34" charset="0"/>
              </a:rPr>
              <a:t>Can get the information and advice they need to make good decisions about care and support</a:t>
            </a:r>
          </a:p>
          <a:p>
            <a:pPr>
              <a:buFont typeface="Arial" panose="020B0604020202020204" pitchFamily="34" charset="0"/>
              <a:buChar char="•"/>
            </a:pPr>
            <a:r>
              <a:rPr lang="en-GB" dirty="0">
                <a:latin typeface="Arial" panose="020B0604020202020204" pitchFamily="34" charset="0"/>
                <a:cs typeface="Arial" panose="020B0604020202020204" pitchFamily="34" charset="0"/>
              </a:rPr>
              <a:t>Have a range of provision of high quality, appropriate services to choose from</a:t>
            </a:r>
          </a:p>
        </p:txBody>
      </p:sp>
    </p:spTree>
    <p:extLst>
      <p:ext uri="{BB962C8B-B14F-4D97-AF65-F5344CB8AC3E}">
        <p14:creationId xmlns:p14="http://schemas.microsoft.com/office/powerpoint/2010/main" val="26524129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The Care Act (2014)</a:t>
            </a:r>
          </a:p>
        </p:txBody>
      </p:sp>
      <p:sp>
        <p:nvSpPr>
          <p:cNvPr id="3" name="Content Placeholder 2"/>
          <p:cNvSpPr>
            <a:spLocks noGrp="1"/>
          </p:cNvSpPr>
          <p:nvPr>
            <p:ph idx="1"/>
          </p:nvPr>
        </p:nvSpPr>
        <p:spPr/>
        <p:txBody>
          <a:bodyPr>
            <a:normAutofit/>
          </a:bodyPr>
          <a:lstStyle/>
          <a:p>
            <a:pPr marL="0" indent="0">
              <a:buNone/>
            </a:pPr>
            <a:r>
              <a:rPr lang="en-GB" dirty="0">
                <a:latin typeface="Arial" panose="020B0604020202020204" pitchFamily="34" charset="0"/>
                <a:cs typeface="Arial" panose="020B0604020202020204" pitchFamily="34" charset="0"/>
              </a:rPr>
              <a:t>The Care Act aims to ensure the wellbeing of people in need of care and support services.</a:t>
            </a:r>
          </a:p>
          <a:p>
            <a:pPr marL="0" indent="0">
              <a:buNone/>
            </a:pPr>
            <a:r>
              <a:rPr lang="en-GB" dirty="0">
                <a:latin typeface="Arial" panose="020B0604020202020204" pitchFamily="34" charset="0"/>
                <a:cs typeface="Arial" panose="020B0604020202020204" pitchFamily="34" charset="0"/>
              </a:rPr>
              <a:t>It also aims to bring about the personalisation of care services, putting the person at the centre of the process (person centred practice</a:t>
            </a:r>
          </a:p>
          <a:p>
            <a:pPr marL="0" indent="0">
              <a:buNone/>
            </a:pPr>
            <a:r>
              <a:rPr lang="en-GB" b="1" dirty="0">
                <a:latin typeface="Arial" panose="020B0604020202020204" pitchFamily="34" charset="0"/>
                <a:cs typeface="Arial" panose="020B0604020202020204" pitchFamily="34" charset="0"/>
              </a:rPr>
              <a:t>Care Act 2014- </a:t>
            </a:r>
            <a:r>
              <a:rPr lang="en-GB" dirty="0">
                <a:latin typeface="Arial" panose="020B0604020202020204" pitchFamily="34" charset="0"/>
                <a:cs typeface="Arial" panose="020B0604020202020204" pitchFamily="34" charset="0"/>
              </a:rPr>
              <a:t>(s.43) LA’s must have a Safeguarding Adults Board </a:t>
            </a: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512518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The Care Act (2014)</a:t>
            </a:r>
          </a:p>
        </p:txBody>
      </p:sp>
      <p:sp>
        <p:nvSpPr>
          <p:cNvPr id="3" name="Content Placeholder 2"/>
          <p:cNvSpPr>
            <a:spLocks noGrp="1"/>
          </p:cNvSpPr>
          <p:nvPr>
            <p:ph idx="1"/>
          </p:nvPr>
        </p:nvSpPr>
        <p:spPr/>
        <p:txBody>
          <a:bodyPr>
            <a:normAutofit lnSpcReduction="10000"/>
          </a:bodyPr>
          <a:lstStyle/>
          <a:p>
            <a:pPr marL="0" indent="0">
              <a:buNone/>
            </a:pPr>
            <a:r>
              <a:rPr lang="en-GB" b="1" dirty="0">
                <a:latin typeface="Arial" panose="020B0604020202020204" pitchFamily="34" charset="0"/>
                <a:cs typeface="Arial" panose="020B0604020202020204" pitchFamily="34" charset="0"/>
              </a:rPr>
              <a:t>Six Principles</a:t>
            </a:r>
          </a:p>
          <a:p>
            <a:r>
              <a:rPr lang="en-GB" dirty="0">
                <a:latin typeface="Arial" panose="020B0604020202020204" pitchFamily="34" charset="0"/>
                <a:cs typeface="Arial" panose="020B0604020202020204" pitchFamily="34" charset="0"/>
              </a:rPr>
              <a:t>Empowerment.</a:t>
            </a:r>
          </a:p>
          <a:p>
            <a:r>
              <a:rPr lang="en-GB" dirty="0">
                <a:latin typeface="Arial" panose="020B0604020202020204" pitchFamily="34" charset="0"/>
                <a:cs typeface="Arial" panose="020B0604020202020204" pitchFamily="34" charset="0"/>
              </a:rPr>
              <a:t>Protection.</a:t>
            </a:r>
          </a:p>
          <a:p>
            <a:r>
              <a:rPr lang="en-GB" dirty="0">
                <a:latin typeface="Arial" panose="020B0604020202020204" pitchFamily="34" charset="0"/>
                <a:cs typeface="Arial" panose="020B0604020202020204" pitchFamily="34" charset="0"/>
              </a:rPr>
              <a:t>Prevention.</a:t>
            </a:r>
          </a:p>
          <a:p>
            <a:r>
              <a:rPr lang="en-GB" dirty="0">
                <a:latin typeface="Arial" panose="020B0604020202020204" pitchFamily="34" charset="0"/>
                <a:cs typeface="Arial" panose="020B0604020202020204" pitchFamily="34" charset="0"/>
              </a:rPr>
              <a:t>Proportionality.</a:t>
            </a:r>
          </a:p>
          <a:p>
            <a:r>
              <a:rPr lang="en-GB" dirty="0">
                <a:latin typeface="Arial" panose="020B0604020202020204" pitchFamily="34" charset="0"/>
                <a:cs typeface="Arial" panose="020B0604020202020204" pitchFamily="34" charset="0"/>
              </a:rPr>
              <a:t>Partnership.</a:t>
            </a:r>
          </a:p>
          <a:p>
            <a:r>
              <a:rPr lang="en-GB" dirty="0">
                <a:latin typeface="Arial" panose="020B0604020202020204" pitchFamily="34" charset="0"/>
                <a:cs typeface="Arial" panose="020B0604020202020204" pitchFamily="34" charset="0"/>
              </a:rPr>
              <a:t>Accountability</a:t>
            </a:r>
          </a:p>
        </p:txBody>
      </p:sp>
    </p:spTree>
    <p:extLst>
      <p:ext uri="{BB962C8B-B14F-4D97-AF65-F5344CB8AC3E}">
        <p14:creationId xmlns:p14="http://schemas.microsoft.com/office/powerpoint/2010/main" val="37140788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2C5DBA-CD91-0FCA-3A5E-2A26F15566B2}"/>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Care Act 2014</a:t>
            </a:r>
          </a:p>
        </p:txBody>
      </p:sp>
      <p:sp>
        <p:nvSpPr>
          <p:cNvPr id="3" name="Content Placeholder 2">
            <a:extLst>
              <a:ext uri="{FF2B5EF4-FFF2-40B4-BE49-F238E27FC236}">
                <a16:creationId xmlns:a16="http://schemas.microsoft.com/office/drawing/2014/main" id="{A231537C-EB66-D918-5DFE-7455CB1FEA66}"/>
              </a:ext>
            </a:extLst>
          </p:cNvPr>
          <p:cNvSpPr>
            <a:spLocks noGrp="1"/>
          </p:cNvSpPr>
          <p:nvPr>
            <p:ph idx="1"/>
          </p:nvPr>
        </p:nvSpPr>
        <p:spPr>
          <a:xfrm>
            <a:off x="1219202" y="2452157"/>
            <a:ext cx="9905998" cy="3318936"/>
          </a:xfrm>
        </p:spPr>
        <p:txBody>
          <a:bodyPr>
            <a:normAutofit fontScale="92500"/>
          </a:bodyPr>
          <a:lstStyle/>
          <a:p>
            <a:pPr marL="0" indent="0">
              <a:buNone/>
            </a:pPr>
            <a:r>
              <a:rPr lang="en-GB" b="1" dirty="0">
                <a:latin typeface="Arial" panose="020B0604020202020204" pitchFamily="34" charset="0"/>
                <a:cs typeface="Arial" panose="020B0604020202020204" pitchFamily="34" charset="0"/>
              </a:rPr>
              <a:t>Abuse</a:t>
            </a:r>
            <a:r>
              <a:rPr lang="en-GB" dirty="0">
                <a:latin typeface="Arial" panose="020B0604020202020204" pitchFamily="34" charset="0"/>
                <a:cs typeface="Arial" panose="020B0604020202020204" pitchFamily="34" charset="0"/>
              </a:rPr>
              <a:t> </a:t>
            </a:r>
          </a:p>
          <a:p>
            <a:r>
              <a:rPr lang="en-GB" b="0" i="0" dirty="0">
                <a:solidFill>
                  <a:srgbClr val="0D0D0D"/>
                </a:solidFill>
                <a:effectLst/>
                <a:latin typeface="Arial" panose="020B0604020202020204" pitchFamily="34" charset="0"/>
                <a:cs typeface="Arial" panose="020B0604020202020204" pitchFamily="34" charset="0"/>
              </a:rPr>
              <a:t>The Care Act 2014 defines abuse as a violation of an individual's human rights. It includes any act or failure to act that results in significant harm to an adult's physical or mental health, or in the impairment of their well-being. </a:t>
            </a:r>
          </a:p>
          <a:p>
            <a:pPr marL="0" indent="0">
              <a:buNone/>
            </a:pPr>
            <a:r>
              <a:rPr lang="en-GB" b="1" i="0" dirty="0">
                <a:solidFill>
                  <a:srgbClr val="0D0D0D"/>
                </a:solidFill>
                <a:effectLst/>
                <a:latin typeface="Arial" panose="020B0604020202020204" pitchFamily="34" charset="0"/>
                <a:cs typeface="Arial" panose="020B0604020202020204" pitchFamily="34" charset="0"/>
              </a:rPr>
              <a:t>Neglect</a:t>
            </a:r>
            <a:r>
              <a:rPr lang="en-GB" b="0" i="0" dirty="0">
                <a:solidFill>
                  <a:srgbClr val="0D0D0D"/>
                </a:solidFill>
                <a:effectLst/>
                <a:latin typeface="Arial" panose="020B0604020202020204" pitchFamily="34" charset="0"/>
                <a:cs typeface="Arial" panose="020B0604020202020204" pitchFamily="34" charset="0"/>
              </a:rPr>
              <a:t> </a:t>
            </a:r>
          </a:p>
          <a:p>
            <a:r>
              <a:rPr lang="en-GB" b="0" i="0" dirty="0">
                <a:solidFill>
                  <a:srgbClr val="0D0D0D"/>
                </a:solidFill>
                <a:effectLst/>
                <a:latin typeface="Arial" panose="020B0604020202020204" pitchFamily="34" charset="0"/>
                <a:cs typeface="Arial" panose="020B0604020202020204" pitchFamily="34" charset="0"/>
              </a:rPr>
              <a:t>Neglect, as defined in the Care Act 2014, refers to a situation where an individual is deprived of the care or support they need to maintain their well-being, leading to significant harm or the risk of harm.</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0212637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E7B438-B9EF-E918-E3C8-F87CB3644EB5}"/>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Care Act 2014</a:t>
            </a:r>
          </a:p>
        </p:txBody>
      </p:sp>
      <p:sp>
        <p:nvSpPr>
          <p:cNvPr id="3" name="Content Placeholder 2">
            <a:extLst>
              <a:ext uri="{FF2B5EF4-FFF2-40B4-BE49-F238E27FC236}">
                <a16:creationId xmlns:a16="http://schemas.microsoft.com/office/drawing/2014/main" id="{A229496F-CE94-A7AF-3492-F4BCFBB1F6FC}"/>
              </a:ext>
            </a:extLst>
          </p:cNvPr>
          <p:cNvSpPr>
            <a:spLocks noGrp="1"/>
          </p:cNvSpPr>
          <p:nvPr>
            <p:ph idx="1"/>
          </p:nvPr>
        </p:nvSpPr>
        <p:spPr>
          <a:xfrm>
            <a:off x="1295401" y="2143432"/>
            <a:ext cx="9601196" cy="4119716"/>
          </a:xfrm>
        </p:spPr>
        <p:txBody>
          <a:bodyPr>
            <a:normAutofit fontScale="92500" lnSpcReduction="20000"/>
          </a:bodyPr>
          <a:lstStyle/>
          <a:p>
            <a:pPr algn="ctr"/>
            <a:r>
              <a:rPr lang="en-GB" b="1" dirty="0">
                <a:latin typeface="Arial" panose="020B0604020202020204" pitchFamily="34" charset="0"/>
                <a:cs typeface="Arial" panose="020B0604020202020204" pitchFamily="34" charset="0"/>
              </a:rPr>
              <a:t>Safeguarding adults</a:t>
            </a:r>
          </a:p>
          <a:p>
            <a:pPr algn="l">
              <a:buFont typeface="+mj-lt"/>
              <a:buAutoNum type="arabicPeriod"/>
            </a:pPr>
            <a:r>
              <a:rPr lang="en-GB" b="1" i="0" dirty="0">
                <a:solidFill>
                  <a:srgbClr val="0D0D0D"/>
                </a:solidFill>
                <a:effectLst/>
                <a:latin typeface="Arial" panose="020B0604020202020204" pitchFamily="34" charset="0"/>
                <a:cs typeface="Arial" panose="020B0604020202020204" pitchFamily="34" charset="0"/>
              </a:rPr>
              <a:t>Statutory Duties on Local Authorities:</a:t>
            </a:r>
            <a:endParaRPr lang="en-GB" b="0" i="0" dirty="0">
              <a:solidFill>
                <a:srgbClr val="0D0D0D"/>
              </a:solidFill>
              <a:effectLst/>
              <a:latin typeface="Arial" panose="020B0604020202020204" pitchFamily="34" charset="0"/>
              <a:cs typeface="Arial" panose="020B0604020202020204" pitchFamily="34" charset="0"/>
            </a:endParaRPr>
          </a:p>
          <a:p>
            <a:pPr marL="457200" lvl="1" indent="0" algn="l">
              <a:buNone/>
            </a:pPr>
            <a:r>
              <a:rPr lang="en-GB" b="0" i="0" dirty="0">
                <a:solidFill>
                  <a:srgbClr val="0D0D0D"/>
                </a:solidFill>
                <a:effectLst/>
                <a:latin typeface="Arial" panose="020B0604020202020204" pitchFamily="34" charset="0"/>
                <a:cs typeface="Arial" panose="020B0604020202020204" pitchFamily="34" charset="0"/>
              </a:rPr>
              <a:t>The Care Act places clear statutory duties on local authorities to promote the well-being of adults at risk, prevent abuse and neglect, and intervene when necessary.</a:t>
            </a:r>
          </a:p>
          <a:p>
            <a:pPr algn="l">
              <a:buFont typeface="+mj-lt"/>
              <a:buAutoNum type="arabicPeriod"/>
            </a:pPr>
            <a:r>
              <a:rPr lang="en-GB" b="1" i="0" dirty="0">
                <a:solidFill>
                  <a:srgbClr val="0D0D0D"/>
                </a:solidFill>
                <a:effectLst/>
                <a:latin typeface="Arial" panose="020B0604020202020204" pitchFamily="34" charset="0"/>
                <a:cs typeface="Arial" panose="020B0604020202020204" pitchFamily="34" charset="0"/>
              </a:rPr>
              <a:t>Assessment of Needs:</a:t>
            </a:r>
            <a:endParaRPr lang="en-GB" b="0" i="0" dirty="0">
              <a:solidFill>
                <a:srgbClr val="0D0D0D"/>
              </a:solidFill>
              <a:effectLst/>
              <a:latin typeface="Arial" panose="020B0604020202020204" pitchFamily="34" charset="0"/>
              <a:cs typeface="Arial" panose="020B0604020202020204" pitchFamily="34" charset="0"/>
            </a:endParaRPr>
          </a:p>
          <a:p>
            <a:pPr marL="457200" lvl="1" indent="0" algn="l">
              <a:buNone/>
            </a:pPr>
            <a:r>
              <a:rPr lang="en-GB" b="0" i="0" dirty="0">
                <a:solidFill>
                  <a:srgbClr val="0D0D0D"/>
                </a:solidFill>
                <a:effectLst/>
                <a:latin typeface="Arial" panose="020B0604020202020204" pitchFamily="34" charset="0"/>
                <a:cs typeface="Arial" panose="020B0604020202020204" pitchFamily="34" charset="0"/>
              </a:rPr>
              <a:t>Local authorities are required to conduct a thorough assessment of an individual's care and support needs, taking into account their well-being, preferences, and desired outcomes.</a:t>
            </a:r>
          </a:p>
          <a:p>
            <a:pPr algn="l">
              <a:buFont typeface="+mj-lt"/>
              <a:buAutoNum type="arabicPeriod"/>
            </a:pPr>
            <a:r>
              <a:rPr lang="en-GB" b="1" i="0" dirty="0">
                <a:solidFill>
                  <a:srgbClr val="0D0D0D"/>
                </a:solidFill>
                <a:effectLst/>
                <a:latin typeface="Arial" panose="020B0604020202020204" pitchFamily="34" charset="0"/>
                <a:cs typeface="Arial" panose="020B0604020202020204" pitchFamily="34" charset="0"/>
              </a:rPr>
              <a:t>Eligibility Criteria:</a:t>
            </a:r>
            <a:endParaRPr lang="en-GB" b="0" i="0" dirty="0">
              <a:solidFill>
                <a:srgbClr val="0D0D0D"/>
              </a:solidFill>
              <a:effectLst/>
              <a:latin typeface="Arial" panose="020B0604020202020204" pitchFamily="34" charset="0"/>
              <a:cs typeface="Arial" panose="020B0604020202020204" pitchFamily="34" charset="0"/>
            </a:endParaRPr>
          </a:p>
          <a:p>
            <a:pPr marL="457200" lvl="1" indent="0" algn="l">
              <a:buNone/>
            </a:pPr>
            <a:r>
              <a:rPr lang="en-GB" b="0" i="0" dirty="0">
                <a:solidFill>
                  <a:srgbClr val="0D0D0D"/>
                </a:solidFill>
                <a:effectLst/>
                <a:latin typeface="Arial" panose="020B0604020202020204" pitchFamily="34" charset="0"/>
                <a:cs typeface="Arial" panose="020B0604020202020204" pitchFamily="34" charset="0"/>
              </a:rPr>
              <a:t>The Act establishes national eligibility criteria that local authorities must use when determining who is eligible for care and support. This ensures a consistent and fair approach.</a:t>
            </a: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7986079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E7B438-B9EF-E918-E3C8-F87CB3644EB5}"/>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Care Act 2014</a:t>
            </a:r>
          </a:p>
        </p:txBody>
      </p:sp>
      <p:sp>
        <p:nvSpPr>
          <p:cNvPr id="3" name="Content Placeholder 2">
            <a:extLst>
              <a:ext uri="{FF2B5EF4-FFF2-40B4-BE49-F238E27FC236}">
                <a16:creationId xmlns:a16="http://schemas.microsoft.com/office/drawing/2014/main" id="{A229496F-CE94-A7AF-3492-F4BCFBB1F6FC}"/>
              </a:ext>
            </a:extLst>
          </p:cNvPr>
          <p:cNvSpPr>
            <a:spLocks noGrp="1"/>
          </p:cNvSpPr>
          <p:nvPr>
            <p:ph idx="1"/>
          </p:nvPr>
        </p:nvSpPr>
        <p:spPr>
          <a:xfrm>
            <a:off x="1295401" y="2143432"/>
            <a:ext cx="9601196" cy="4119716"/>
          </a:xfrm>
        </p:spPr>
        <p:txBody>
          <a:bodyPr>
            <a:normAutofit fontScale="85000" lnSpcReduction="20000"/>
          </a:bodyPr>
          <a:lstStyle/>
          <a:p>
            <a:pPr marL="0" indent="0" algn="ctr">
              <a:buNone/>
            </a:pPr>
            <a:endParaRPr lang="en-GB" b="1" dirty="0">
              <a:latin typeface="Arial" panose="020B0604020202020204" pitchFamily="34" charset="0"/>
              <a:cs typeface="Arial" panose="020B0604020202020204" pitchFamily="34" charset="0"/>
            </a:endParaRPr>
          </a:p>
          <a:p>
            <a:pPr marL="0" indent="0" algn="l">
              <a:buNone/>
            </a:pPr>
            <a:r>
              <a:rPr lang="en-GB" b="1" i="0" dirty="0">
                <a:solidFill>
                  <a:srgbClr val="0D0D0D"/>
                </a:solidFill>
                <a:effectLst/>
                <a:latin typeface="Arial" panose="020B0604020202020204" pitchFamily="34" charset="0"/>
                <a:cs typeface="Arial" panose="020B0604020202020204" pitchFamily="34" charset="0"/>
              </a:rPr>
              <a:t>4. Personal Budgets and Direct Payments:</a:t>
            </a:r>
            <a:endParaRPr lang="en-GB" b="0" i="0" dirty="0">
              <a:solidFill>
                <a:srgbClr val="0D0D0D"/>
              </a:solidFill>
              <a:effectLst/>
              <a:latin typeface="Arial" panose="020B0604020202020204" pitchFamily="34" charset="0"/>
              <a:cs typeface="Arial" panose="020B0604020202020204" pitchFamily="34" charset="0"/>
            </a:endParaRPr>
          </a:p>
          <a:p>
            <a:pPr marL="457200" lvl="1" indent="0" algn="l">
              <a:buNone/>
            </a:pPr>
            <a:r>
              <a:rPr lang="en-GB" b="0" i="0" dirty="0">
                <a:solidFill>
                  <a:srgbClr val="0D0D0D"/>
                </a:solidFill>
                <a:effectLst/>
                <a:latin typeface="Arial" panose="020B0604020202020204" pitchFamily="34" charset="0"/>
                <a:cs typeface="Arial" panose="020B0604020202020204" pitchFamily="34" charset="0"/>
              </a:rPr>
              <a:t>Adults have the right to receive a personal budget outlining the cost of meeting their care and support needs. They can choose to receive this as a direct payment, giving them greater control and flexibility.</a:t>
            </a:r>
          </a:p>
          <a:p>
            <a:pPr marL="0" indent="0" algn="l">
              <a:buNone/>
            </a:pPr>
            <a:r>
              <a:rPr lang="en-GB" b="1" i="0" dirty="0">
                <a:solidFill>
                  <a:srgbClr val="0D0D0D"/>
                </a:solidFill>
                <a:effectLst/>
                <a:latin typeface="Arial" panose="020B0604020202020204" pitchFamily="34" charset="0"/>
                <a:cs typeface="Arial" panose="020B0604020202020204" pitchFamily="34" charset="0"/>
              </a:rPr>
              <a:t>5. Preventing and Responding to Abuse:</a:t>
            </a:r>
            <a:endParaRPr lang="en-GB" b="0" i="0" dirty="0">
              <a:solidFill>
                <a:srgbClr val="0D0D0D"/>
              </a:solidFill>
              <a:effectLst/>
              <a:latin typeface="Arial" panose="020B0604020202020204" pitchFamily="34" charset="0"/>
              <a:cs typeface="Arial" panose="020B0604020202020204" pitchFamily="34" charset="0"/>
            </a:endParaRPr>
          </a:p>
          <a:p>
            <a:pPr marL="457200" lvl="1" indent="0" algn="l">
              <a:buNone/>
            </a:pPr>
            <a:r>
              <a:rPr lang="en-GB" b="0" i="0" dirty="0">
                <a:solidFill>
                  <a:srgbClr val="0D0D0D"/>
                </a:solidFill>
                <a:effectLst/>
                <a:latin typeface="Arial" panose="020B0604020202020204" pitchFamily="34" charset="0"/>
                <a:cs typeface="Arial" panose="020B0604020202020204" pitchFamily="34" charset="0"/>
              </a:rPr>
              <a:t>Local authorities have a duty to make inquiries and investigate allegations or suspicions of abuse or neglect. Safeguarding Adults Boards (SABs) are established at the local level to coordinate responses and ensure collaboration between agencies.</a:t>
            </a:r>
          </a:p>
          <a:p>
            <a:pPr marL="0" indent="0" algn="l">
              <a:buNone/>
            </a:pPr>
            <a:r>
              <a:rPr lang="en-GB" b="1" i="0" dirty="0">
                <a:solidFill>
                  <a:srgbClr val="0D0D0D"/>
                </a:solidFill>
                <a:effectLst/>
                <a:latin typeface="Arial" panose="020B0604020202020204" pitchFamily="34" charset="0"/>
                <a:cs typeface="Arial" panose="020B0604020202020204" pitchFamily="34" charset="0"/>
              </a:rPr>
              <a:t>6. Safeguarding Adults Reviews:</a:t>
            </a:r>
            <a:endParaRPr lang="en-GB" b="0" i="0" dirty="0">
              <a:solidFill>
                <a:srgbClr val="0D0D0D"/>
              </a:solidFill>
              <a:effectLst/>
              <a:latin typeface="Arial" panose="020B0604020202020204" pitchFamily="34" charset="0"/>
              <a:cs typeface="Arial" panose="020B0604020202020204" pitchFamily="34" charset="0"/>
            </a:endParaRPr>
          </a:p>
          <a:p>
            <a:pPr marL="457200" lvl="1" indent="0" algn="l">
              <a:buNone/>
            </a:pPr>
            <a:r>
              <a:rPr lang="en-GB" b="0" i="0" dirty="0">
                <a:solidFill>
                  <a:srgbClr val="0D0D0D"/>
                </a:solidFill>
                <a:effectLst/>
                <a:latin typeface="Arial" panose="020B0604020202020204" pitchFamily="34" charset="0"/>
                <a:cs typeface="Arial" panose="020B0604020202020204" pitchFamily="34" charset="0"/>
              </a:rPr>
              <a:t>The Act allows for the conduct of Safeguarding Adults Reviews (SARs) in cases where an adult at risk has died, and there is a concern that partner agencies could have worked more effectively to protect them. SARs aim to learn from cases and improve practice.</a:t>
            </a: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2375773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92A26-2066-CF3F-FC49-DB216ADCCA12}"/>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Care Act 2014</a:t>
            </a:r>
          </a:p>
        </p:txBody>
      </p:sp>
      <p:sp>
        <p:nvSpPr>
          <p:cNvPr id="3" name="Content Placeholder 2">
            <a:extLst>
              <a:ext uri="{FF2B5EF4-FFF2-40B4-BE49-F238E27FC236}">
                <a16:creationId xmlns:a16="http://schemas.microsoft.com/office/drawing/2014/main" id="{05071B37-0434-0D9E-024C-B63868DED6A7}"/>
              </a:ext>
            </a:extLst>
          </p:cNvPr>
          <p:cNvSpPr>
            <a:spLocks noGrp="1"/>
          </p:cNvSpPr>
          <p:nvPr>
            <p:ph idx="1"/>
          </p:nvPr>
        </p:nvSpPr>
        <p:spPr>
          <a:xfrm>
            <a:off x="952500" y="2518832"/>
            <a:ext cx="10058399" cy="3729568"/>
          </a:xfrm>
        </p:spPr>
        <p:txBody>
          <a:bodyPr>
            <a:normAutofit fontScale="77500" lnSpcReduction="20000"/>
          </a:bodyPr>
          <a:lstStyle/>
          <a:p>
            <a:pPr marL="0" indent="0" algn="l">
              <a:buNone/>
            </a:pPr>
            <a:r>
              <a:rPr lang="en-GB" b="1" i="0" dirty="0">
                <a:solidFill>
                  <a:srgbClr val="0D0D0D"/>
                </a:solidFill>
                <a:effectLst/>
                <a:latin typeface="Arial" panose="020B0604020202020204" pitchFamily="34" charset="0"/>
                <a:cs typeface="Arial" panose="020B0604020202020204" pitchFamily="34" charset="0"/>
              </a:rPr>
              <a:t>7. Deprivation of Liberty Safeguards (</a:t>
            </a:r>
            <a:r>
              <a:rPr lang="en-GB" b="1" i="0" dirty="0" err="1">
                <a:solidFill>
                  <a:srgbClr val="0D0D0D"/>
                </a:solidFill>
                <a:effectLst/>
                <a:latin typeface="Arial" panose="020B0604020202020204" pitchFamily="34" charset="0"/>
                <a:cs typeface="Arial" panose="020B0604020202020204" pitchFamily="34" charset="0"/>
              </a:rPr>
              <a:t>DoLS</a:t>
            </a:r>
            <a:r>
              <a:rPr lang="en-GB" b="1" i="0" dirty="0">
                <a:solidFill>
                  <a:srgbClr val="0D0D0D"/>
                </a:solidFill>
                <a:effectLst/>
                <a:latin typeface="Arial" panose="020B0604020202020204" pitchFamily="34" charset="0"/>
                <a:cs typeface="Arial" panose="020B0604020202020204" pitchFamily="34" charset="0"/>
              </a:rPr>
              <a:t>):</a:t>
            </a:r>
            <a:endParaRPr lang="en-GB" b="0" i="0" dirty="0">
              <a:solidFill>
                <a:srgbClr val="0D0D0D"/>
              </a:solidFill>
              <a:effectLst/>
              <a:latin typeface="Arial" panose="020B0604020202020204" pitchFamily="34" charset="0"/>
              <a:cs typeface="Arial" panose="020B0604020202020204" pitchFamily="34" charset="0"/>
            </a:endParaRPr>
          </a:p>
          <a:p>
            <a:pPr marL="457200" lvl="1" indent="0" algn="l">
              <a:buNone/>
            </a:pPr>
            <a:r>
              <a:rPr lang="en-GB" b="0" i="0" dirty="0">
                <a:solidFill>
                  <a:srgbClr val="0D0D0D"/>
                </a:solidFill>
                <a:effectLst/>
                <a:latin typeface="Arial" panose="020B0604020202020204" pitchFamily="34" charset="0"/>
                <a:cs typeface="Arial" panose="020B0604020202020204" pitchFamily="34" charset="0"/>
              </a:rPr>
              <a:t>The Care Act includes provisions for the Deprivation of Liberty Safeguards, which are designed to protect individuals who lack capacity and are deprived of their liberty in care settings. This includes robust assessments and authorizations. </a:t>
            </a:r>
            <a:r>
              <a:rPr lang="en-GB" b="0" i="1" dirty="0">
                <a:solidFill>
                  <a:srgbClr val="7030A0"/>
                </a:solidFill>
                <a:effectLst/>
                <a:latin typeface="Arial" panose="020B0604020202020204" pitchFamily="34" charset="0"/>
                <a:cs typeface="Arial" panose="020B0604020202020204" pitchFamily="34" charset="0"/>
              </a:rPr>
              <a:t>In 2019 the government replaced </a:t>
            </a:r>
            <a:r>
              <a:rPr lang="en-GB" b="0" i="1" dirty="0" err="1">
                <a:solidFill>
                  <a:srgbClr val="7030A0"/>
                </a:solidFill>
                <a:effectLst/>
                <a:latin typeface="Arial" panose="020B0604020202020204" pitchFamily="34" charset="0"/>
                <a:cs typeface="Arial" panose="020B0604020202020204" pitchFamily="34" charset="0"/>
              </a:rPr>
              <a:t>DoLS</a:t>
            </a:r>
            <a:r>
              <a:rPr lang="en-GB" b="0" i="1" dirty="0">
                <a:solidFill>
                  <a:srgbClr val="7030A0"/>
                </a:solidFill>
                <a:effectLst/>
                <a:latin typeface="Arial" panose="020B0604020202020204" pitchFamily="34" charset="0"/>
                <a:cs typeface="Arial" panose="020B0604020202020204" pitchFamily="34" charset="0"/>
              </a:rPr>
              <a:t> with LPS (Liberty Protection Safeguards) as they were found to be overly technical and legalised and failed in other areas- See the following- </a:t>
            </a:r>
            <a:r>
              <a:rPr lang="en-GB" b="0" i="1" dirty="0">
                <a:solidFill>
                  <a:srgbClr val="0D0D0D"/>
                </a:solidFill>
                <a:effectLst/>
                <a:latin typeface="Arial" panose="020B0604020202020204" pitchFamily="34" charset="0"/>
                <a:cs typeface="Arial" panose="020B0604020202020204" pitchFamily="34" charset="0"/>
                <a:hlinkClick r:id="rId2"/>
              </a:rPr>
              <a:t>https://www.scie.org.uk/mca/lps/latest/#:~:text=LPS%20will%20be%20about%20safeguarding,accommodation%20and%20their%20own%20homes</a:t>
            </a:r>
            <a:r>
              <a:rPr lang="en-GB" b="0" i="1" dirty="0">
                <a:solidFill>
                  <a:srgbClr val="0D0D0D"/>
                </a:solidFill>
                <a:effectLst/>
                <a:latin typeface="Arial" panose="020B0604020202020204" pitchFamily="34" charset="0"/>
                <a:cs typeface="Arial" panose="020B0604020202020204" pitchFamily="34" charset="0"/>
              </a:rPr>
              <a:t>. </a:t>
            </a:r>
            <a:endParaRPr lang="en-GB" b="0" i="0" dirty="0">
              <a:solidFill>
                <a:srgbClr val="0D0D0D"/>
              </a:solidFill>
              <a:effectLst/>
              <a:latin typeface="Arial" panose="020B0604020202020204" pitchFamily="34" charset="0"/>
              <a:cs typeface="Arial" panose="020B0604020202020204" pitchFamily="34" charset="0"/>
            </a:endParaRPr>
          </a:p>
          <a:p>
            <a:pPr marL="0" indent="0" algn="l">
              <a:buNone/>
            </a:pPr>
            <a:r>
              <a:rPr lang="en-GB" b="1" i="0" dirty="0">
                <a:solidFill>
                  <a:srgbClr val="0D0D0D"/>
                </a:solidFill>
                <a:effectLst/>
                <a:latin typeface="Arial" panose="020B0604020202020204" pitchFamily="34" charset="0"/>
                <a:cs typeface="Arial" panose="020B0604020202020204" pitchFamily="34" charset="0"/>
              </a:rPr>
              <a:t>8. Market Oversight:</a:t>
            </a:r>
            <a:endParaRPr lang="en-GB" b="0" i="0" dirty="0">
              <a:solidFill>
                <a:srgbClr val="0D0D0D"/>
              </a:solidFill>
              <a:effectLst/>
              <a:latin typeface="Arial" panose="020B0604020202020204" pitchFamily="34" charset="0"/>
              <a:cs typeface="Arial" panose="020B0604020202020204" pitchFamily="34" charset="0"/>
            </a:endParaRPr>
          </a:p>
          <a:p>
            <a:pPr marL="457200" lvl="1" indent="0" algn="l">
              <a:buNone/>
            </a:pPr>
            <a:r>
              <a:rPr lang="en-GB" b="0" i="0" dirty="0">
                <a:solidFill>
                  <a:srgbClr val="0D0D0D"/>
                </a:solidFill>
                <a:effectLst/>
                <a:latin typeface="Arial" panose="020B0604020202020204" pitchFamily="34" charset="0"/>
                <a:cs typeface="Arial" panose="020B0604020202020204" pitchFamily="34" charset="0"/>
              </a:rPr>
              <a:t>The Act provides powers for the oversight of the care market to ensure the sustainability and quality of care services.</a:t>
            </a:r>
          </a:p>
          <a:p>
            <a:pPr marL="0" indent="0" algn="l">
              <a:buNone/>
            </a:pPr>
            <a:r>
              <a:rPr lang="en-GB" b="1" i="0" dirty="0">
                <a:solidFill>
                  <a:srgbClr val="0D0D0D"/>
                </a:solidFill>
                <a:effectLst/>
                <a:latin typeface="Arial" panose="020B0604020202020204" pitchFamily="34" charset="0"/>
                <a:cs typeface="Arial" panose="020B0604020202020204" pitchFamily="34" charset="0"/>
              </a:rPr>
              <a:t>9. Information and Advice:</a:t>
            </a:r>
            <a:endParaRPr lang="en-GB" b="0" i="0" dirty="0">
              <a:solidFill>
                <a:srgbClr val="0D0D0D"/>
              </a:solidFill>
              <a:effectLst/>
              <a:latin typeface="Arial" panose="020B0604020202020204" pitchFamily="34" charset="0"/>
              <a:cs typeface="Arial" panose="020B0604020202020204" pitchFamily="34" charset="0"/>
            </a:endParaRPr>
          </a:p>
          <a:p>
            <a:pPr marL="457200" lvl="1" indent="0" algn="l">
              <a:buNone/>
            </a:pPr>
            <a:r>
              <a:rPr lang="en-GB" b="0" i="0" dirty="0">
                <a:solidFill>
                  <a:srgbClr val="0D0D0D"/>
                </a:solidFill>
                <a:effectLst/>
                <a:latin typeface="Arial" panose="020B0604020202020204" pitchFamily="34" charset="0"/>
                <a:cs typeface="Arial" panose="020B0604020202020204" pitchFamily="34" charset="0"/>
              </a:rPr>
              <a:t>Local authorities must provide information and advice to help individuals make informed decisions about their care and support. This includes information on available services, rights, and financial aspects.</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1686947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92A26-2066-CF3F-FC49-DB216ADCCA12}"/>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Care Act 2014</a:t>
            </a:r>
          </a:p>
        </p:txBody>
      </p:sp>
      <p:sp>
        <p:nvSpPr>
          <p:cNvPr id="3" name="Content Placeholder 2">
            <a:extLst>
              <a:ext uri="{FF2B5EF4-FFF2-40B4-BE49-F238E27FC236}">
                <a16:creationId xmlns:a16="http://schemas.microsoft.com/office/drawing/2014/main" id="{05071B37-0434-0D9E-024C-B63868DED6A7}"/>
              </a:ext>
            </a:extLst>
          </p:cNvPr>
          <p:cNvSpPr>
            <a:spLocks noGrp="1"/>
          </p:cNvSpPr>
          <p:nvPr>
            <p:ph idx="1"/>
          </p:nvPr>
        </p:nvSpPr>
        <p:spPr/>
        <p:txBody>
          <a:bodyPr>
            <a:normAutofit fontScale="85000" lnSpcReduction="20000"/>
          </a:bodyPr>
          <a:lstStyle/>
          <a:p>
            <a:pPr marL="0" indent="0" algn="l">
              <a:buNone/>
            </a:pPr>
            <a:r>
              <a:rPr lang="en-GB" b="1" i="0" dirty="0">
                <a:solidFill>
                  <a:srgbClr val="0D0D0D"/>
                </a:solidFill>
                <a:effectLst/>
                <a:latin typeface="Arial" panose="020B0604020202020204" pitchFamily="34" charset="0"/>
                <a:cs typeface="Arial" panose="020B0604020202020204" pitchFamily="34" charset="0"/>
              </a:rPr>
              <a:t>10. Advocacy Support:</a:t>
            </a:r>
            <a:endParaRPr lang="en-GB" b="0" i="0" dirty="0">
              <a:solidFill>
                <a:srgbClr val="0D0D0D"/>
              </a:solidFill>
              <a:effectLst/>
              <a:latin typeface="Arial" panose="020B0604020202020204" pitchFamily="34" charset="0"/>
              <a:cs typeface="Arial" panose="020B0604020202020204" pitchFamily="34" charset="0"/>
            </a:endParaRPr>
          </a:p>
          <a:p>
            <a:pPr marL="457200" lvl="1" indent="0" algn="l">
              <a:buNone/>
            </a:pPr>
            <a:r>
              <a:rPr lang="en-GB" b="0" i="0" dirty="0">
                <a:solidFill>
                  <a:srgbClr val="0D0D0D"/>
                </a:solidFill>
                <a:effectLst/>
                <a:latin typeface="Arial" panose="020B0604020202020204" pitchFamily="34" charset="0"/>
                <a:cs typeface="Arial" panose="020B0604020202020204" pitchFamily="34" charset="0"/>
              </a:rPr>
              <a:t>The Act recognizes the importance of advocacy for adults who may have difficulty expressing their views. Local authorities must ensure access to independent advocacy for those who require it.</a:t>
            </a:r>
          </a:p>
          <a:p>
            <a:pPr marL="0" indent="0" algn="l">
              <a:buNone/>
            </a:pPr>
            <a:r>
              <a:rPr lang="en-GB" b="1" i="0" dirty="0">
                <a:solidFill>
                  <a:srgbClr val="0D0D0D"/>
                </a:solidFill>
                <a:effectLst/>
                <a:latin typeface="Arial" panose="020B0604020202020204" pitchFamily="34" charset="0"/>
                <a:cs typeface="Arial" panose="020B0604020202020204" pitchFamily="34" charset="0"/>
              </a:rPr>
              <a:t>11. Training and Qualifications:</a:t>
            </a:r>
            <a:endParaRPr lang="en-GB" b="0" i="0" dirty="0">
              <a:solidFill>
                <a:srgbClr val="0D0D0D"/>
              </a:solidFill>
              <a:effectLst/>
              <a:latin typeface="Arial" panose="020B0604020202020204" pitchFamily="34" charset="0"/>
              <a:cs typeface="Arial" panose="020B0604020202020204" pitchFamily="34" charset="0"/>
            </a:endParaRPr>
          </a:p>
          <a:p>
            <a:pPr marL="457200" lvl="1" indent="0" algn="l">
              <a:buNone/>
            </a:pPr>
            <a:r>
              <a:rPr lang="en-GB" b="0" i="0" dirty="0">
                <a:solidFill>
                  <a:srgbClr val="0D0D0D"/>
                </a:solidFill>
                <a:effectLst/>
                <a:latin typeface="Arial" panose="020B0604020202020204" pitchFamily="34" charset="0"/>
                <a:cs typeface="Arial" panose="020B0604020202020204" pitchFamily="34" charset="0"/>
              </a:rPr>
              <a:t>The Care Act outlines the importance of training and qualifications for those working in the care sector, promoting a skilled and competent workforce.</a:t>
            </a:r>
          </a:p>
          <a:p>
            <a:pPr marL="0" indent="0" algn="l">
              <a:buNone/>
            </a:pPr>
            <a:r>
              <a:rPr lang="en-GB" b="0" i="0" dirty="0">
                <a:solidFill>
                  <a:srgbClr val="0D0D0D"/>
                </a:solidFill>
                <a:effectLst/>
                <a:latin typeface="Arial" panose="020B0604020202020204" pitchFamily="34" charset="0"/>
                <a:cs typeface="Arial" panose="020B0604020202020204" pitchFamily="34" charset="0"/>
              </a:rPr>
              <a:t>Overall, the Care Act 2014 establishes a robust framework for the protection and well-being of adults at risk, emphasizing person-</a:t>
            </a:r>
            <a:r>
              <a:rPr lang="en-GB" b="0" i="0" dirty="0" err="1">
                <a:solidFill>
                  <a:srgbClr val="0D0D0D"/>
                </a:solidFill>
                <a:effectLst/>
                <a:latin typeface="Arial" panose="020B0604020202020204" pitchFamily="34" charset="0"/>
                <a:cs typeface="Arial" panose="020B0604020202020204" pitchFamily="34" charset="0"/>
              </a:rPr>
              <a:t>centered</a:t>
            </a:r>
            <a:r>
              <a:rPr lang="en-GB" b="0" i="0" dirty="0">
                <a:solidFill>
                  <a:srgbClr val="0D0D0D"/>
                </a:solidFill>
                <a:effectLst/>
                <a:latin typeface="Arial" panose="020B0604020202020204" pitchFamily="34" charset="0"/>
                <a:cs typeface="Arial" panose="020B0604020202020204" pitchFamily="34" charset="0"/>
              </a:rPr>
              <a:t> approaches, prevention, and collaboration between individuals, local authorities, and other relevant agencies.</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0401978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92A26-2066-CF3F-FC49-DB216ADCCA12}"/>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The Health and Care Act 2022</a:t>
            </a:r>
          </a:p>
        </p:txBody>
      </p:sp>
      <p:sp>
        <p:nvSpPr>
          <p:cNvPr id="3" name="Content Placeholder 2">
            <a:extLst>
              <a:ext uri="{FF2B5EF4-FFF2-40B4-BE49-F238E27FC236}">
                <a16:creationId xmlns:a16="http://schemas.microsoft.com/office/drawing/2014/main" id="{05071B37-0434-0D9E-024C-B63868DED6A7}"/>
              </a:ext>
            </a:extLst>
          </p:cNvPr>
          <p:cNvSpPr>
            <a:spLocks noGrp="1"/>
          </p:cNvSpPr>
          <p:nvPr>
            <p:ph idx="1"/>
          </p:nvPr>
        </p:nvSpPr>
        <p:spPr/>
        <p:txBody>
          <a:bodyPr>
            <a:normAutofit/>
          </a:bodyPr>
          <a:lstStyle/>
          <a:p>
            <a:r>
              <a:rPr lang="en-GB" dirty="0">
                <a:latin typeface="Arial" panose="020B0604020202020204" pitchFamily="34" charset="0"/>
                <a:cs typeface="Arial" panose="020B0604020202020204" pitchFamily="34" charset="0"/>
              </a:rPr>
              <a:t>Introduces significant reforms to the organisation and delivery of health and care services in England.</a:t>
            </a:r>
          </a:p>
          <a:p>
            <a:r>
              <a:rPr lang="en-GB" dirty="0">
                <a:latin typeface="Arial" panose="020B0604020202020204" pitchFamily="34" charset="0"/>
                <a:cs typeface="Arial" panose="020B0604020202020204" pitchFamily="34" charset="0"/>
              </a:rPr>
              <a:t>It establishes a legislative framework that supports collaboration and partnership-working to integrate services for patients.</a:t>
            </a:r>
          </a:p>
          <a:p>
            <a:r>
              <a:rPr lang="en-GB" dirty="0">
                <a:latin typeface="Arial" panose="020B0604020202020204" pitchFamily="34" charset="0"/>
                <a:cs typeface="Arial" panose="020B0604020202020204" pitchFamily="34" charset="0"/>
              </a:rPr>
              <a:t>The Act also includes targeted changes to public health, social care and the oversight of quality and safety.</a:t>
            </a:r>
          </a:p>
        </p:txBody>
      </p:sp>
    </p:spTree>
    <p:extLst>
      <p:ext uri="{BB962C8B-B14F-4D97-AF65-F5344CB8AC3E}">
        <p14:creationId xmlns:p14="http://schemas.microsoft.com/office/powerpoint/2010/main" val="125910254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92A26-2066-CF3F-FC49-DB216ADCCA12}"/>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The Health and Care Act 2022</a:t>
            </a:r>
          </a:p>
        </p:txBody>
      </p:sp>
      <p:sp>
        <p:nvSpPr>
          <p:cNvPr id="3" name="Content Placeholder 2">
            <a:extLst>
              <a:ext uri="{FF2B5EF4-FFF2-40B4-BE49-F238E27FC236}">
                <a16:creationId xmlns:a16="http://schemas.microsoft.com/office/drawing/2014/main" id="{05071B37-0434-0D9E-024C-B63868DED6A7}"/>
              </a:ext>
            </a:extLst>
          </p:cNvPr>
          <p:cNvSpPr>
            <a:spLocks noGrp="1"/>
          </p:cNvSpPr>
          <p:nvPr>
            <p:ph idx="1"/>
          </p:nvPr>
        </p:nvSpPr>
        <p:spPr>
          <a:xfrm>
            <a:off x="1143001" y="2556932"/>
            <a:ext cx="10048874" cy="3318936"/>
          </a:xfrm>
        </p:spPr>
        <p:txBody>
          <a:bodyPr>
            <a:normAutofit fontScale="92500" lnSpcReduction="10000"/>
          </a:bodyPr>
          <a:lstStyle/>
          <a:p>
            <a:r>
              <a:rPr lang="en-GB" dirty="0">
                <a:latin typeface="Arial" panose="020B0604020202020204" pitchFamily="34" charset="0"/>
                <a:cs typeface="Arial" panose="020B0604020202020204" pitchFamily="34" charset="0"/>
              </a:rPr>
              <a:t>The Act introduces significant changes to how the NHS in England is organised to promote integrated care, building on existing work to join up services and remove barriers that were getting in the way of this. The legislation is deliberately flexible to enable local discretion.</a:t>
            </a:r>
          </a:p>
          <a:p>
            <a:r>
              <a:rPr lang="en-GB" dirty="0">
                <a:latin typeface="Arial" panose="020B0604020202020204" pitchFamily="34" charset="0"/>
                <a:cs typeface="Arial" panose="020B0604020202020204" pitchFamily="34" charset="0"/>
              </a:rPr>
              <a:t>By putting the emphasis on integrating care, the Act should lead to improvements in population health and patient experience, particularly for those living with multiple conditions.</a:t>
            </a:r>
          </a:p>
          <a:p>
            <a:r>
              <a:rPr lang="en-GB" dirty="0">
                <a:latin typeface="Arial" panose="020B0604020202020204" pitchFamily="34" charset="0"/>
                <a:cs typeface="Arial" panose="020B0604020202020204" pitchFamily="34" charset="0"/>
              </a:rPr>
              <a:t>In practice, this will take time and depends on how effectively leaders and staff work together in implementing the changes.</a:t>
            </a:r>
          </a:p>
        </p:txBody>
      </p:sp>
    </p:spTree>
    <p:extLst>
      <p:ext uri="{BB962C8B-B14F-4D97-AF65-F5344CB8AC3E}">
        <p14:creationId xmlns:p14="http://schemas.microsoft.com/office/powerpoint/2010/main" val="74271914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FDD00D-02B6-603E-9693-E85C7AF525AF}"/>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Mental Capacity Act 2005</a:t>
            </a:r>
          </a:p>
        </p:txBody>
      </p:sp>
      <p:sp>
        <p:nvSpPr>
          <p:cNvPr id="3" name="Content Placeholder 2">
            <a:extLst>
              <a:ext uri="{FF2B5EF4-FFF2-40B4-BE49-F238E27FC236}">
                <a16:creationId xmlns:a16="http://schemas.microsoft.com/office/drawing/2014/main" id="{9308341A-DD11-2F4D-1C8F-72AD34620D84}"/>
              </a:ext>
            </a:extLst>
          </p:cNvPr>
          <p:cNvSpPr>
            <a:spLocks noGrp="1"/>
          </p:cNvSpPr>
          <p:nvPr>
            <p:ph idx="1"/>
          </p:nvPr>
        </p:nvSpPr>
        <p:spPr>
          <a:xfrm>
            <a:off x="1123950" y="2556932"/>
            <a:ext cx="10496550" cy="3318936"/>
          </a:xfrm>
        </p:spPr>
        <p:txBody>
          <a:bodyPr/>
          <a:lstStyle/>
          <a:p>
            <a:pPr marL="0" indent="0">
              <a:buNone/>
            </a:pPr>
            <a:r>
              <a:rPr lang="en-GB" b="0" i="0" dirty="0">
                <a:solidFill>
                  <a:srgbClr val="0D0D0D"/>
                </a:solidFill>
                <a:effectLst/>
                <a:latin typeface="Arial" panose="020B0604020202020204" pitchFamily="34" charset="0"/>
                <a:cs typeface="Arial" panose="020B0604020202020204" pitchFamily="34" charset="0"/>
              </a:rPr>
              <a:t>The Mental Capacity Act 2005 (MCA) in the United Kingdom provides a legal framework for making decisions on behalf of individuals who may lack the capacity to make decisions for themselves. This includes many older people living in care settings.</a:t>
            </a:r>
          </a:p>
          <a:p>
            <a:pPr marL="0" indent="0">
              <a:buNone/>
            </a:pPr>
            <a:endParaRPr lang="en-GB" dirty="0">
              <a:solidFill>
                <a:srgbClr val="0D0D0D"/>
              </a:solidFill>
              <a:latin typeface="Arial" panose="020B0604020202020204" pitchFamily="34" charset="0"/>
              <a:cs typeface="Arial" panose="020B0604020202020204" pitchFamily="34" charset="0"/>
            </a:endParaRPr>
          </a:p>
          <a:p>
            <a:pPr marL="0" indent="0">
              <a:buNone/>
            </a:pPr>
            <a:r>
              <a:rPr lang="en-GB" b="0" i="0" dirty="0">
                <a:solidFill>
                  <a:srgbClr val="0D0D0D"/>
                </a:solidFill>
                <a:effectLst/>
                <a:latin typeface="Arial" panose="020B0604020202020204" pitchFamily="34" charset="0"/>
                <a:cs typeface="Arial" panose="020B0604020202020204" pitchFamily="34" charset="0"/>
              </a:rPr>
              <a:t>The MCA is designed to protect the rights and well-being of individuals who may be unable to make specific decisions due to a lack of mental capacity.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1832109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5B33FC-7C4E-F978-94F8-084DECF29101}"/>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Mental Capacity Act 2005</a:t>
            </a:r>
          </a:p>
        </p:txBody>
      </p:sp>
      <p:sp>
        <p:nvSpPr>
          <p:cNvPr id="3" name="Content Placeholder 2">
            <a:extLst>
              <a:ext uri="{FF2B5EF4-FFF2-40B4-BE49-F238E27FC236}">
                <a16:creationId xmlns:a16="http://schemas.microsoft.com/office/drawing/2014/main" id="{7AEDC142-0506-2088-17A6-F3160F316880}"/>
              </a:ext>
            </a:extLst>
          </p:cNvPr>
          <p:cNvSpPr>
            <a:spLocks noGrp="1"/>
          </p:cNvSpPr>
          <p:nvPr>
            <p:ph idx="1"/>
          </p:nvPr>
        </p:nvSpPr>
        <p:spPr>
          <a:xfrm>
            <a:off x="1295401" y="2419280"/>
            <a:ext cx="9601196" cy="3696384"/>
          </a:xfrm>
        </p:spPr>
        <p:txBody>
          <a:bodyPr>
            <a:normAutofit fontScale="85000" lnSpcReduction="20000"/>
          </a:bodyPr>
          <a:lstStyle/>
          <a:p>
            <a:pPr marL="0" indent="0">
              <a:buNone/>
            </a:pPr>
            <a:r>
              <a:rPr lang="en-GB" b="0" i="0" dirty="0">
                <a:solidFill>
                  <a:srgbClr val="0D0D0D"/>
                </a:solidFill>
                <a:effectLst/>
                <a:latin typeface="Arial" panose="020B0604020202020204" pitchFamily="34" charset="0"/>
                <a:cs typeface="Arial" panose="020B0604020202020204" pitchFamily="34" charset="0"/>
              </a:rPr>
              <a:t>Here's how the Mental Capacity Act 2005 applies to older people living in care:</a:t>
            </a:r>
          </a:p>
          <a:p>
            <a:pPr algn="l">
              <a:buFont typeface="+mj-lt"/>
              <a:buAutoNum type="arabicPeriod"/>
            </a:pPr>
            <a:r>
              <a:rPr lang="en-GB" b="1" i="0" dirty="0">
                <a:solidFill>
                  <a:srgbClr val="0D0D0D"/>
                </a:solidFill>
                <a:effectLst/>
                <a:latin typeface="Arial" panose="020B0604020202020204" pitchFamily="34" charset="0"/>
                <a:cs typeface="Arial" panose="020B0604020202020204" pitchFamily="34" charset="0"/>
              </a:rPr>
              <a:t>Definition of Mental Capacity:</a:t>
            </a:r>
            <a:endParaRPr lang="en-GB" b="0" i="0" dirty="0">
              <a:solidFill>
                <a:srgbClr val="0D0D0D"/>
              </a:solidFill>
              <a:effectLst/>
              <a:latin typeface="Arial" panose="020B0604020202020204" pitchFamily="34" charset="0"/>
              <a:cs typeface="Arial" panose="020B0604020202020204" pitchFamily="34" charset="0"/>
            </a:endParaRPr>
          </a:p>
          <a:p>
            <a:pPr marL="457200" lvl="1" indent="0" algn="l">
              <a:buNone/>
            </a:pPr>
            <a:r>
              <a:rPr lang="en-GB" b="0" i="0" dirty="0">
                <a:solidFill>
                  <a:srgbClr val="0D0D0D"/>
                </a:solidFill>
                <a:effectLst/>
                <a:latin typeface="Arial" panose="020B0604020202020204" pitchFamily="34" charset="0"/>
                <a:cs typeface="Arial" panose="020B0604020202020204" pitchFamily="34" charset="0"/>
              </a:rPr>
              <a:t>The MCA sets out a clear definition of mental capacity. It states that a person lacks capacity if they are unable to make a specific decision for themselves because of an impairment of, or disturbance in, the functioning of the mind or brain.</a:t>
            </a:r>
          </a:p>
          <a:p>
            <a:pPr algn="l">
              <a:buFont typeface="+mj-lt"/>
              <a:buAutoNum type="arabicPeriod"/>
            </a:pPr>
            <a:r>
              <a:rPr lang="en-GB" b="1" i="0" dirty="0">
                <a:solidFill>
                  <a:srgbClr val="0D0D0D"/>
                </a:solidFill>
                <a:effectLst/>
                <a:latin typeface="Arial" panose="020B0604020202020204" pitchFamily="34" charset="0"/>
                <a:cs typeface="Arial" panose="020B0604020202020204" pitchFamily="34" charset="0"/>
              </a:rPr>
              <a:t>Presumption of Capacity:</a:t>
            </a:r>
            <a:endParaRPr lang="en-GB" b="0" i="0" dirty="0">
              <a:solidFill>
                <a:srgbClr val="0D0D0D"/>
              </a:solidFill>
              <a:effectLst/>
              <a:latin typeface="Arial" panose="020B0604020202020204" pitchFamily="34" charset="0"/>
              <a:cs typeface="Arial" panose="020B0604020202020204" pitchFamily="34" charset="0"/>
            </a:endParaRPr>
          </a:p>
          <a:p>
            <a:pPr marL="457200" lvl="1" indent="0" algn="l">
              <a:buNone/>
            </a:pPr>
            <a:r>
              <a:rPr lang="en-GB" b="0" i="0" dirty="0">
                <a:solidFill>
                  <a:srgbClr val="0D0D0D"/>
                </a:solidFill>
                <a:effectLst/>
                <a:latin typeface="Arial" panose="020B0604020202020204" pitchFamily="34" charset="0"/>
                <a:cs typeface="Arial" panose="020B0604020202020204" pitchFamily="34" charset="0"/>
              </a:rPr>
              <a:t>The MCA establishes a presumption of capacity. Everyone is assumed to have the capacity to make their own decisions unless it is proven otherwise.</a:t>
            </a:r>
          </a:p>
          <a:p>
            <a:pPr algn="l">
              <a:buFont typeface="+mj-lt"/>
              <a:buAutoNum type="arabicPeriod"/>
            </a:pPr>
            <a:r>
              <a:rPr lang="en-GB" b="1" i="0" dirty="0">
                <a:solidFill>
                  <a:srgbClr val="0D0D0D"/>
                </a:solidFill>
                <a:effectLst/>
                <a:latin typeface="Arial" panose="020B0604020202020204" pitchFamily="34" charset="0"/>
                <a:cs typeface="Arial" panose="020B0604020202020204" pitchFamily="34" charset="0"/>
              </a:rPr>
              <a:t>Best Interests Principle:</a:t>
            </a:r>
            <a:endParaRPr lang="en-GB" b="0" i="0" dirty="0">
              <a:solidFill>
                <a:srgbClr val="0D0D0D"/>
              </a:solidFill>
              <a:effectLst/>
              <a:latin typeface="Arial" panose="020B0604020202020204" pitchFamily="34" charset="0"/>
              <a:cs typeface="Arial" panose="020B0604020202020204" pitchFamily="34" charset="0"/>
            </a:endParaRPr>
          </a:p>
          <a:p>
            <a:pPr marL="457200" lvl="1" indent="0" algn="l">
              <a:buNone/>
            </a:pPr>
            <a:r>
              <a:rPr lang="en-GB" b="0" i="0" dirty="0">
                <a:solidFill>
                  <a:srgbClr val="0D0D0D"/>
                </a:solidFill>
                <a:effectLst/>
                <a:latin typeface="Arial" panose="020B0604020202020204" pitchFamily="34" charset="0"/>
                <a:cs typeface="Arial" panose="020B0604020202020204" pitchFamily="34" charset="0"/>
              </a:rPr>
              <a:t>When an older person lacks capacity to make a decision, the MCA requires that any decision or action taken on their behalf must be in their best interests. This involves considering the person's past and present wishes, feelings, beliefs, and values.</a:t>
            </a:r>
          </a:p>
        </p:txBody>
      </p:sp>
    </p:spTree>
    <p:extLst>
      <p:ext uri="{BB962C8B-B14F-4D97-AF65-F5344CB8AC3E}">
        <p14:creationId xmlns:p14="http://schemas.microsoft.com/office/powerpoint/2010/main" val="55845371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B9E2CF-7EAC-26F5-C583-201951851D1B}"/>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Mental Capacity Act 2005</a:t>
            </a:r>
          </a:p>
        </p:txBody>
      </p:sp>
      <p:sp>
        <p:nvSpPr>
          <p:cNvPr id="3" name="Content Placeholder 2">
            <a:extLst>
              <a:ext uri="{FF2B5EF4-FFF2-40B4-BE49-F238E27FC236}">
                <a16:creationId xmlns:a16="http://schemas.microsoft.com/office/drawing/2014/main" id="{91475A8B-A015-A60A-BE0C-1C9DF1968DCC}"/>
              </a:ext>
            </a:extLst>
          </p:cNvPr>
          <p:cNvSpPr>
            <a:spLocks noGrp="1"/>
          </p:cNvSpPr>
          <p:nvPr>
            <p:ph idx="1"/>
          </p:nvPr>
        </p:nvSpPr>
        <p:spPr>
          <a:xfrm>
            <a:off x="881063" y="2528357"/>
            <a:ext cx="10429874" cy="3596218"/>
          </a:xfrm>
        </p:spPr>
        <p:txBody>
          <a:bodyPr>
            <a:normAutofit fontScale="85000" lnSpcReduction="10000"/>
          </a:bodyPr>
          <a:lstStyle/>
          <a:p>
            <a:pPr marL="0" indent="0" algn="l">
              <a:buNone/>
            </a:pPr>
            <a:r>
              <a:rPr lang="en-GB" b="1" i="0" dirty="0">
                <a:solidFill>
                  <a:srgbClr val="0D0D0D"/>
                </a:solidFill>
                <a:effectLst/>
                <a:latin typeface="Arial" panose="020B0604020202020204" pitchFamily="34" charset="0"/>
                <a:cs typeface="Arial" panose="020B0604020202020204" pitchFamily="34" charset="0"/>
              </a:rPr>
              <a:t>4. Advance Decisions and Lasting Powers of Attorney (LPA):</a:t>
            </a:r>
            <a:endParaRPr lang="en-GB" b="0" i="0" dirty="0">
              <a:solidFill>
                <a:srgbClr val="0D0D0D"/>
              </a:solidFill>
              <a:effectLst/>
              <a:latin typeface="Arial" panose="020B0604020202020204" pitchFamily="34" charset="0"/>
              <a:cs typeface="Arial" panose="020B0604020202020204" pitchFamily="34" charset="0"/>
            </a:endParaRPr>
          </a:p>
          <a:p>
            <a:pPr marL="457200" lvl="1" indent="0" algn="l">
              <a:buNone/>
            </a:pPr>
            <a:r>
              <a:rPr lang="en-GB" b="0" i="0" dirty="0">
                <a:solidFill>
                  <a:srgbClr val="0D0D0D"/>
                </a:solidFill>
                <a:effectLst/>
                <a:latin typeface="Arial" panose="020B0604020202020204" pitchFamily="34" charset="0"/>
                <a:cs typeface="Arial" panose="020B0604020202020204" pitchFamily="34" charset="0"/>
              </a:rPr>
              <a:t>The MCA allows individuals to plan for their future care by creating advance decisions and appointing someone to make decisions on their behalf through Lasting Powers of Attorney (LPA).</a:t>
            </a:r>
          </a:p>
          <a:p>
            <a:pPr marL="0" indent="0" algn="l">
              <a:buNone/>
            </a:pPr>
            <a:r>
              <a:rPr lang="en-GB" b="1" i="0" dirty="0">
                <a:solidFill>
                  <a:srgbClr val="0D0D0D"/>
                </a:solidFill>
                <a:effectLst/>
                <a:latin typeface="Arial" panose="020B0604020202020204" pitchFamily="34" charset="0"/>
                <a:cs typeface="Arial" panose="020B0604020202020204" pitchFamily="34" charset="0"/>
              </a:rPr>
              <a:t>5. Deprivation of Liberty Safeguards (</a:t>
            </a:r>
            <a:r>
              <a:rPr lang="en-GB" b="1" i="0" dirty="0" err="1">
                <a:solidFill>
                  <a:srgbClr val="0D0D0D"/>
                </a:solidFill>
                <a:effectLst/>
                <a:latin typeface="Arial" panose="020B0604020202020204" pitchFamily="34" charset="0"/>
                <a:cs typeface="Arial" panose="020B0604020202020204" pitchFamily="34" charset="0"/>
              </a:rPr>
              <a:t>DoLS</a:t>
            </a:r>
            <a:r>
              <a:rPr lang="en-GB" b="1" i="0" dirty="0">
                <a:solidFill>
                  <a:srgbClr val="0D0D0D"/>
                </a:solidFill>
                <a:effectLst/>
                <a:latin typeface="Arial" panose="020B0604020202020204" pitchFamily="34" charset="0"/>
                <a:cs typeface="Arial" panose="020B0604020202020204" pitchFamily="34" charset="0"/>
              </a:rPr>
              <a:t>):</a:t>
            </a:r>
            <a:endParaRPr lang="en-GB" b="0" i="0" dirty="0">
              <a:solidFill>
                <a:srgbClr val="0D0D0D"/>
              </a:solidFill>
              <a:effectLst/>
              <a:latin typeface="Arial" panose="020B0604020202020204" pitchFamily="34" charset="0"/>
              <a:cs typeface="Arial" panose="020B0604020202020204" pitchFamily="34" charset="0"/>
            </a:endParaRPr>
          </a:p>
          <a:p>
            <a:pPr marL="457200" lvl="1" indent="0" algn="l">
              <a:buNone/>
            </a:pPr>
            <a:r>
              <a:rPr lang="en-GB" b="0" i="0" dirty="0">
                <a:solidFill>
                  <a:srgbClr val="0D0D0D"/>
                </a:solidFill>
                <a:effectLst/>
                <a:latin typeface="Arial" panose="020B0604020202020204" pitchFamily="34" charset="0"/>
                <a:cs typeface="Arial" panose="020B0604020202020204" pitchFamily="34" charset="0"/>
              </a:rPr>
              <a:t>The MCA includes the Deprivation of Liberty Safeguards, which provide legal protections for individuals who may be deprived of their liberty in a care setting. This is particularly relevant for older people living in residential care homes.</a:t>
            </a:r>
          </a:p>
          <a:p>
            <a:pPr marL="0" indent="0" algn="l">
              <a:buNone/>
            </a:pPr>
            <a:r>
              <a:rPr lang="en-GB" b="1" i="0" dirty="0">
                <a:solidFill>
                  <a:srgbClr val="0D0D0D"/>
                </a:solidFill>
                <a:effectLst/>
                <a:latin typeface="Arial" panose="020B0604020202020204" pitchFamily="34" charset="0"/>
                <a:cs typeface="Arial" panose="020B0604020202020204" pitchFamily="34" charset="0"/>
              </a:rPr>
              <a:t>6. Capacity Assessments:</a:t>
            </a:r>
            <a:endParaRPr lang="en-GB" b="0" i="0" dirty="0">
              <a:solidFill>
                <a:srgbClr val="0D0D0D"/>
              </a:solidFill>
              <a:effectLst/>
              <a:latin typeface="Arial" panose="020B0604020202020204" pitchFamily="34" charset="0"/>
              <a:cs typeface="Arial" panose="020B0604020202020204" pitchFamily="34" charset="0"/>
            </a:endParaRPr>
          </a:p>
          <a:p>
            <a:pPr marL="457200" lvl="1" indent="0" algn="l">
              <a:buNone/>
            </a:pPr>
            <a:r>
              <a:rPr lang="en-GB" b="0" i="0" dirty="0">
                <a:solidFill>
                  <a:srgbClr val="0D0D0D"/>
                </a:solidFill>
                <a:effectLst/>
                <a:latin typeface="Arial" panose="020B0604020202020204" pitchFamily="34" charset="0"/>
                <a:cs typeface="Arial" panose="020B0604020202020204" pitchFamily="34" charset="0"/>
              </a:rPr>
              <a:t>The MCA emphasizes the importance of conducting capacity assessments before making decisions on behalf of an individual. These assessments should be specific to the decision at hand and focus on the person's ability to understand, retain, weigh, and communicate their decision.</a:t>
            </a:r>
          </a:p>
          <a:p>
            <a:endParaRPr lang="en-GB" dirty="0"/>
          </a:p>
        </p:txBody>
      </p:sp>
    </p:spTree>
    <p:extLst>
      <p:ext uri="{BB962C8B-B14F-4D97-AF65-F5344CB8AC3E}">
        <p14:creationId xmlns:p14="http://schemas.microsoft.com/office/powerpoint/2010/main" val="247148176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80A744-4515-C480-B332-5A6B9EA442A3}"/>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Mental Capacity Act 2005</a:t>
            </a:r>
          </a:p>
        </p:txBody>
      </p:sp>
      <p:sp>
        <p:nvSpPr>
          <p:cNvPr id="3" name="Content Placeholder 2">
            <a:extLst>
              <a:ext uri="{FF2B5EF4-FFF2-40B4-BE49-F238E27FC236}">
                <a16:creationId xmlns:a16="http://schemas.microsoft.com/office/drawing/2014/main" id="{95C8CA97-5A1F-B3EF-EFCD-4E28BF36733E}"/>
              </a:ext>
            </a:extLst>
          </p:cNvPr>
          <p:cNvSpPr>
            <a:spLocks noGrp="1"/>
          </p:cNvSpPr>
          <p:nvPr>
            <p:ph idx="1"/>
          </p:nvPr>
        </p:nvSpPr>
        <p:spPr/>
        <p:txBody>
          <a:bodyPr>
            <a:normAutofit fontScale="85000" lnSpcReduction="20000"/>
          </a:bodyPr>
          <a:lstStyle/>
          <a:p>
            <a:pPr marL="0" indent="0" algn="l">
              <a:buNone/>
            </a:pPr>
            <a:r>
              <a:rPr lang="en-GB" b="1" i="0" dirty="0">
                <a:solidFill>
                  <a:srgbClr val="0D0D0D"/>
                </a:solidFill>
                <a:effectLst/>
                <a:latin typeface="Arial" panose="020B0604020202020204" pitchFamily="34" charset="0"/>
                <a:cs typeface="Arial" panose="020B0604020202020204" pitchFamily="34" charset="0"/>
              </a:rPr>
              <a:t>7. Unwise Decisions:</a:t>
            </a:r>
            <a:endParaRPr lang="en-GB" b="0" i="0" dirty="0">
              <a:solidFill>
                <a:srgbClr val="0D0D0D"/>
              </a:solidFill>
              <a:effectLst/>
              <a:latin typeface="Arial" panose="020B0604020202020204" pitchFamily="34" charset="0"/>
              <a:cs typeface="Arial" panose="020B0604020202020204" pitchFamily="34" charset="0"/>
            </a:endParaRPr>
          </a:p>
          <a:p>
            <a:pPr marL="457200" lvl="1" indent="0" algn="l">
              <a:buNone/>
            </a:pPr>
            <a:r>
              <a:rPr lang="en-GB" b="0" i="0" dirty="0">
                <a:solidFill>
                  <a:srgbClr val="0D0D0D"/>
                </a:solidFill>
                <a:effectLst/>
                <a:latin typeface="Arial" panose="020B0604020202020204" pitchFamily="34" charset="0"/>
                <a:cs typeface="Arial" panose="020B0604020202020204" pitchFamily="34" charset="0"/>
              </a:rPr>
              <a:t>The MCA recognises that individuals have the right to make unwise decisions. The fact that a person makes a decision that others may consider unwise does not automatically mean they lack capacity.</a:t>
            </a:r>
          </a:p>
          <a:p>
            <a:pPr marL="0" indent="0" algn="l">
              <a:buNone/>
            </a:pPr>
            <a:r>
              <a:rPr lang="en-GB" b="1" i="0" dirty="0">
                <a:solidFill>
                  <a:srgbClr val="0D0D0D"/>
                </a:solidFill>
                <a:effectLst/>
                <a:latin typeface="Arial" panose="020B0604020202020204" pitchFamily="34" charset="0"/>
                <a:cs typeface="Arial" panose="020B0604020202020204" pitchFamily="34" charset="0"/>
              </a:rPr>
              <a:t>8. Independent Mental Capacity Advocacy (IMCA):</a:t>
            </a:r>
            <a:endParaRPr lang="en-GB" b="0" i="0" dirty="0">
              <a:solidFill>
                <a:srgbClr val="0D0D0D"/>
              </a:solidFill>
              <a:effectLst/>
              <a:latin typeface="Arial" panose="020B0604020202020204" pitchFamily="34" charset="0"/>
              <a:cs typeface="Arial" panose="020B0604020202020204" pitchFamily="34" charset="0"/>
            </a:endParaRPr>
          </a:p>
          <a:p>
            <a:pPr marL="457200" lvl="1" indent="0" algn="l">
              <a:buNone/>
            </a:pPr>
            <a:r>
              <a:rPr lang="en-GB" b="0" i="0" dirty="0">
                <a:solidFill>
                  <a:srgbClr val="0D0D0D"/>
                </a:solidFill>
                <a:effectLst/>
                <a:latin typeface="Arial" panose="020B0604020202020204" pitchFamily="34" charset="0"/>
                <a:cs typeface="Arial" panose="020B0604020202020204" pitchFamily="34" charset="0"/>
              </a:rPr>
              <a:t>The MCA provides for the appointment of Independent Mental Capacity Advocates (IMCAs) for individuals who lack capacity and have no one appropriate to represent their best interests.</a:t>
            </a:r>
          </a:p>
          <a:p>
            <a:pPr marL="0" indent="0" algn="l">
              <a:buNone/>
            </a:pPr>
            <a:r>
              <a:rPr lang="en-GB" b="1" i="0" dirty="0">
                <a:solidFill>
                  <a:srgbClr val="0D0D0D"/>
                </a:solidFill>
                <a:effectLst/>
                <a:latin typeface="Arial" panose="020B0604020202020204" pitchFamily="34" charset="0"/>
                <a:cs typeface="Arial" panose="020B0604020202020204" pitchFamily="34" charset="0"/>
              </a:rPr>
              <a:t>9. Supportive Decision-Making:</a:t>
            </a:r>
            <a:endParaRPr lang="en-GB" b="0" i="0" dirty="0">
              <a:solidFill>
                <a:srgbClr val="0D0D0D"/>
              </a:solidFill>
              <a:effectLst/>
              <a:latin typeface="Arial" panose="020B0604020202020204" pitchFamily="34" charset="0"/>
              <a:cs typeface="Arial" panose="020B0604020202020204" pitchFamily="34" charset="0"/>
            </a:endParaRPr>
          </a:p>
          <a:p>
            <a:pPr marL="457200" lvl="1" indent="0" algn="l">
              <a:buNone/>
            </a:pPr>
            <a:r>
              <a:rPr lang="en-GB" b="0" i="0" dirty="0">
                <a:solidFill>
                  <a:srgbClr val="0D0D0D"/>
                </a:solidFill>
                <a:effectLst/>
                <a:latin typeface="Arial" panose="020B0604020202020204" pitchFamily="34" charset="0"/>
                <a:cs typeface="Arial" panose="020B0604020202020204" pitchFamily="34" charset="0"/>
              </a:rPr>
              <a:t>The MCA encourages a supportive approach to decision-making, involving the individual as much as possible and considering ways to maximize their capacity.</a:t>
            </a:r>
          </a:p>
          <a:p>
            <a:endParaRPr lang="en-GB" dirty="0"/>
          </a:p>
        </p:txBody>
      </p:sp>
    </p:spTree>
    <p:extLst>
      <p:ext uri="{BB962C8B-B14F-4D97-AF65-F5344CB8AC3E}">
        <p14:creationId xmlns:p14="http://schemas.microsoft.com/office/powerpoint/2010/main" val="252818147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D1274-F8CA-0F36-CC03-BAB8C8FB9E9D}"/>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Mental Capacity Act 2005</a:t>
            </a:r>
          </a:p>
        </p:txBody>
      </p:sp>
      <p:sp>
        <p:nvSpPr>
          <p:cNvPr id="3" name="Content Placeholder 2">
            <a:extLst>
              <a:ext uri="{FF2B5EF4-FFF2-40B4-BE49-F238E27FC236}">
                <a16:creationId xmlns:a16="http://schemas.microsoft.com/office/drawing/2014/main" id="{AC79E26E-A4CC-38CF-29F4-778441528792}"/>
              </a:ext>
            </a:extLst>
          </p:cNvPr>
          <p:cNvSpPr>
            <a:spLocks noGrp="1"/>
          </p:cNvSpPr>
          <p:nvPr>
            <p:ph idx="1"/>
          </p:nvPr>
        </p:nvSpPr>
        <p:spPr>
          <a:xfrm>
            <a:off x="1295400" y="2556932"/>
            <a:ext cx="10134599" cy="3318936"/>
          </a:xfrm>
        </p:spPr>
        <p:txBody>
          <a:bodyPr>
            <a:normAutofit fontScale="92500" lnSpcReduction="10000"/>
          </a:bodyPr>
          <a:lstStyle/>
          <a:p>
            <a:pPr marL="0" indent="0" algn="l">
              <a:buNone/>
            </a:pPr>
            <a:r>
              <a:rPr lang="en-GB" sz="2200" b="1" i="0" dirty="0">
                <a:solidFill>
                  <a:srgbClr val="0D0D0D"/>
                </a:solidFill>
                <a:effectLst/>
                <a:latin typeface="Arial" panose="020B0604020202020204" pitchFamily="34" charset="0"/>
                <a:cs typeface="Arial" panose="020B0604020202020204" pitchFamily="34" charset="0"/>
              </a:rPr>
              <a:t>10. Training and Codes of Practice:</a:t>
            </a:r>
            <a:endParaRPr lang="en-GB" sz="2200" b="0" i="0" dirty="0">
              <a:solidFill>
                <a:srgbClr val="0D0D0D"/>
              </a:solidFill>
              <a:effectLst/>
              <a:latin typeface="Arial" panose="020B0604020202020204" pitchFamily="34" charset="0"/>
              <a:cs typeface="Arial" panose="020B0604020202020204" pitchFamily="34" charset="0"/>
            </a:endParaRPr>
          </a:p>
          <a:p>
            <a:pPr marL="457200" lvl="1" indent="0" algn="l">
              <a:buNone/>
            </a:pPr>
            <a:r>
              <a:rPr lang="en-GB" sz="2200" b="0" i="0" dirty="0">
                <a:solidFill>
                  <a:srgbClr val="0D0D0D"/>
                </a:solidFill>
                <a:effectLst/>
                <a:latin typeface="Arial" panose="020B0604020202020204" pitchFamily="34" charset="0"/>
                <a:cs typeface="Arial" panose="020B0604020202020204" pitchFamily="34" charset="0"/>
              </a:rPr>
              <a:t>The MCA includes provisions for training for professionals and provides a Code of Practice that offers guidance on how the principles of the Act should be applied in practice.</a:t>
            </a:r>
          </a:p>
          <a:p>
            <a:pPr marL="0" indent="0" algn="l">
              <a:buNone/>
            </a:pPr>
            <a:endParaRPr lang="en-GB" b="0" i="0" dirty="0">
              <a:solidFill>
                <a:srgbClr val="0D0D0D"/>
              </a:solidFill>
              <a:effectLst/>
              <a:latin typeface="Arial" panose="020B0604020202020204" pitchFamily="34" charset="0"/>
              <a:cs typeface="Arial" panose="020B0604020202020204" pitchFamily="34" charset="0"/>
            </a:endParaRPr>
          </a:p>
          <a:p>
            <a:pPr marL="0" indent="0" algn="l">
              <a:buNone/>
            </a:pPr>
            <a:r>
              <a:rPr lang="en-GB" sz="2200" b="0" i="0" dirty="0">
                <a:solidFill>
                  <a:srgbClr val="0D0D0D"/>
                </a:solidFill>
                <a:effectLst/>
                <a:latin typeface="Arial" panose="020B0604020202020204" pitchFamily="34" charset="0"/>
                <a:cs typeface="Arial" panose="020B0604020202020204" pitchFamily="34" charset="0"/>
              </a:rPr>
              <a:t>For older people in care, the MCA is a crucial tool to ensure that decisions made on their behalf are made in their best interests, taking into account their wishes, feelings, and values. The Act promotes a rights-based approach that respects the autonomy and dignity of individuals who may lack capacity.</a:t>
            </a:r>
          </a:p>
          <a:p>
            <a:endParaRPr lang="en-GB" dirty="0"/>
          </a:p>
        </p:txBody>
      </p:sp>
    </p:spTree>
    <p:extLst>
      <p:ext uri="{BB962C8B-B14F-4D97-AF65-F5344CB8AC3E}">
        <p14:creationId xmlns:p14="http://schemas.microsoft.com/office/powerpoint/2010/main" val="79305265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Task…20 minutes</a:t>
            </a:r>
          </a:p>
        </p:txBody>
      </p:sp>
      <p:sp>
        <p:nvSpPr>
          <p:cNvPr id="3" name="Content Placeholder 2"/>
          <p:cNvSpPr>
            <a:spLocks noGrp="1"/>
          </p:cNvSpPr>
          <p:nvPr>
            <p:ph idx="1"/>
          </p:nvPr>
        </p:nvSpPr>
        <p:spPr/>
        <p:txBody>
          <a:bodyPr/>
          <a:lstStyle/>
          <a:p>
            <a:r>
              <a:rPr lang="en-GB" dirty="0">
                <a:latin typeface="Arial" panose="020B0604020202020204" pitchFamily="34" charset="0"/>
                <a:cs typeface="Arial" panose="020B0604020202020204" pitchFamily="34" charset="0"/>
              </a:rPr>
              <a:t>Find current Health and Social Care Policy and Legislation in the UK today.</a:t>
            </a:r>
          </a:p>
          <a:p>
            <a:r>
              <a:rPr lang="en-GB" dirty="0">
                <a:latin typeface="Arial" panose="020B0604020202020204" pitchFamily="34" charset="0"/>
                <a:cs typeface="Arial" panose="020B0604020202020204" pitchFamily="34" charset="0"/>
              </a:rPr>
              <a:t>Which of these would be relevant to Older People?</a:t>
            </a:r>
          </a:p>
          <a:p>
            <a:r>
              <a:rPr lang="en-GB" dirty="0">
                <a:latin typeface="Arial" panose="020B0604020202020204" pitchFamily="34" charset="0"/>
                <a:cs typeface="Arial" panose="020B0604020202020204" pitchFamily="34" charset="0"/>
              </a:rPr>
              <a:t>Look at this website</a:t>
            </a:r>
          </a:p>
          <a:p>
            <a:r>
              <a:rPr lang="en-GB" dirty="0">
                <a:latin typeface="Arial" panose="020B0604020202020204" pitchFamily="34" charset="0"/>
                <a:cs typeface="Arial" panose="020B0604020202020204" pitchFamily="34" charset="0"/>
                <a:hlinkClick r:id="rId2"/>
              </a:rPr>
              <a:t>http://www.cpa.org.uk/cpa/policies_on_ageing.html</a:t>
            </a:r>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21996213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E6DED1-87E2-425F-9A6F-596FC4E419DD}"/>
              </a:ext>
            </a:extLst>
          </p:cNvPr>
          <p:cNvSpPr>
            <a:spLocks noGrp="1"/>
          </p:cNvSpPr>
          <p:nvPr>
            <p:ph type="title"/>
          </p:nvPr>
        </p:nvSpPr>
        <p:spPr>
          <a:xfrm>
            <a:off x="609600" y="1035583"/>
            <a:ext cx="10972800" cy="1143000"/>
          </a:xfrm>
        </p:spPr>
        <p:txBody>
          <a:bodyPr/>
          <a:lstStyle/>
          <a:p>
            <a:r>
              <a:rPr lang="en-GB" sz="5400" b="1" dirty="0">
                <a:latin typeface="Arial" panose="020B0604020202020204" pitchFamily="34" charset="0"/>
                <a:cs typeface="Arial" panose="020B0604020202020204" pitchFamily="34" charset="0"/>
              </a:rPr>
              <a:t>Abuse</a:t>
            </a:r>
            <a:r>
              <a:rPr lang="en-GB" b="1" dirty="0">
                <a:latin typeface="Arial" panose="020B0604020202020204" pitchFamily="34" charset="0"/>
                <a:cs typeface="Arial" panose="020B0604020202020204" pitchFamily="34" charset="0"/>
              </a:rPr>
              <a:t>- Policy and Legislation</a:t>
            </a:r>
          </a:p>
        </p:txBody>
      </p:sp>
      <p:sp>
        <p:nvSpPr>
          <p:cNvPr id="3" name="Content Placeholder 2">
            <a:extLst>
              <a:ext uri="{FF2B5EF4-FFF2-40B4-BE49-F238E27FC236}">
                <a16:creationId xmlns:a16="http://schemas.microsoft.com/office/drawing/2014/main" id="{E76A2140-327D-4ACA-9F44-14C28CF82BE1}"/>
              </a:ext>
            </a:extLst>
          </p:cNvPr>
          <p:cNvSpPr>
            <a:spLocks noGrp="1"/>
          </p:cNvSpPr>
          <p:nvPr>
            <p:ph idx="1"/>
          </p:nvPr>
        </p:nvSpPr>
        <p:spPr>
          <a:xfrm>
            <a:off x="904067" y="2767518"/>
            <a:ext cx="10972800" cy="3917032"/>
          </a:xfrm>
        </p:spPr>
        <p:txBody>
          <a:bodyPr/>
          <a:lstStyle/>
          <a:p>
            <a:pPr marL="0" indent="0">
              <a:buNone/>
            </a:pPr>
            <a:r>
              <a:rPr lang="en-GB" sz="3600" dirty="0">
                <a:latin typeface="Arial" panose="020B0604020202020204" pitchFamily="34" charset="0"/>
                <a:cs typeface="Arial" panose="020B0604020202020204" pitchFamily="34" charset="0"/>
              </a:rPr>
              <a:t>Which legislation is relevant to Elder abuse..?</a:t>
            </a:r>
          </a:p>
          <a:p>
            <a:pPr marL="0" indent="0">
              <a:buNone/>
            </a:pPr>
            <a:endParaRPr lang="en-GB" sz="36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Think about this, look online and feed back</a:t>
            </a:r>
          </a:p>
        </p:txBody>
      </p:sp>
      <p:sp>
        <p:nvSpPr>
          <p:cNvPr id="4" name="Date Placeholder 3">
            <a:extLst>
              <a:ext uri="{FF2B5EF4-FFF2-40B4-BE49-F238E27FC236}">
                <a16:creationId xmlns:a16="http://schemas.microsoft.com/office/drawing/2014/main" id="{2773C3C5-F2DB-4ADB-91CE-4FEE988CA63B}"/>
              </a:ext>
            </a:extLst>
          </p:cNvPr>
          <p:cNvSpPr>
            <a:spLocks noGrp="1"/>
          </p:cNvSpPr>
          <p:nvPr>
            <p:ph type="dt" sz="half" idx="10"/>
          </p:nvPr>
        </p:nvSpPr>
        <p:spPr/>
        <p:txBody>
          <a:bodyPr/>
          <a:lstStyle/>
          <a:p>
            <a:pPr>
              <a:defRPr/>
            </a:pPr>
            <a:fld id="{ADEE70DA-8F40-C645-B0B2-ACC5C58BB2BA}" type="datetime1">
              <a:rPr lang="en-GB" altLang="en-US" smtClean="0"/>
              <a:pPr>
                <a:defRPr/>
              </a:pPr>
              <a:t>08/05/2024</a:t>
            </a:fld>
            <a:endParaRPr lang="en-GB" altLang="en-US" dirty="0"/>
          </a:p>
        </p:txBody>
      </p:sp>
      <p:sp>
        <p:nvSpPr>
          <p:cNvPr id="5" name="Slide Number Placeholder 4">
            <a:extLst>
              <a:ext uri="{FF2B5EF4-FFF2-40B4-BE49-F238E27FC236}">
                <a16:creationId xmlns:a16="http://schemas.microsoft.com/office/drawing/2014/main" id="{5C4B0B29-B70B-4B47-831E-9FC0ED52C496}"/>
              </a:ext>
            </a:extLst>
          </p:cNvPr>
          <p:cNvSpPr>
            <a:spLocks noGrp="1"/>
          </p:cNvSpPr>
          <p:nvPr>
            <p:ph type="sldNum" sz="quarter" idx="12"/>
          </p:nvPr>
        </p:nvSpPr>
        <p:spPr/>
        <p:txBody>
          <a:bodyPr/>
          <a:lstStyle/>
          <a:p>
            <a:pPr>
              <a:defRPr/>
            </a:pPr>
            <a:fld id="{B4C3F47E-DD02-FB45-82B3-7F77F7ED4894}" type="slidenum">
              <a:rPr lang="en-GB" altLang="en-US" smtClean="0"/>
              <a:pPr>
                <a:defRPr/>
              </a:pPr>
              <a:t>38</a:t>
            </a:fld>
            <a:endParaRPr lang="en-GB" altLang="en-US"/>
          </a:p>
        </p:txBody>
      </p:sp>
    </p:spTree>
    <p:extLst>
      <p:ext uri="{BB962C8B-B14F-4D97-AF65-F5344CB8AC3E}">
        <p14:creationId xmlns:p14="http://schemas.microsoft.com/office/powerpoint/2010/main" val="7863019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4EC3D-2B75-3546-8251-7B4F7BE8C7A1}"/>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Elder Abuse</a:t>
            </a:r>
          </a:p>
        </p:txBody>
      </p:sp>
      <p:sp>
        <p:nvSpPr>
          <p:cNvPr id="3" name="Content Placeholder 2">
            <a:extLst>
              <a:ext uri="{FF2B5EF4-FFF2-40B4-BE49-F238E27FC236}">
                <a16:creationId xmlns:a16="http://schemas.microsoft.com/office/drawing/2014/main" id="{F85454B0-EE49-0643-9C73-6C562740B8A7}"/>
              </a:ext>
            </a:extLst>
          </p:cNvPr>
          <p:cNvSpPr>
            <a:spLocks noGrp="1"/>
          </p:cNvSpPr>
          <p:nvPr>
            <p:ph idx="1"/>
          </p:nvPr>
        </p:nvSpPr>
        <p:spPr>
          <a:xfrm>
            <a:off x="715004" y="2613486"/>
            <a:ext cx="11722888" cy="3917032"/>
          </a:xfrm>
        </p:spPr>
        <p:txBody>
          <a:bodyPr/>
          <a:lstStyle/>
          <a:p>
            <a:r>
              <a:rPr lang="en-US" dirty="0">
                <a:latin typeface="Arial" panose="020B0604020202020204" pitchFamily="34" charset="0"/>
                <a:cs typeface="Arial" panose="020B0604020202020204" pitchFamily="34" charset="0"/>
              </a:rPr>
              <a:t>There is no specific legislation regarding </a:t>
            </a:r>
            <a:r>
              <a:rPr lang="en-US" b="1" dirty="0">
                <a:latin typeface="Arial" panose="020B0604020202020204" pitchFamily="34" charset="0"/>
                <a:cs typeface="Arial" panose="020B0604020202020204" pitchFamily="34" charset="0"/>
              </a:rPr>
              <a:t>elder abuse</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This is something that older people’s organisations are trying to address</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Is </a:t>
            </a:r>
            <a:r>
              <a:rPr lang="en-US" b="1" dirty="0">
                <a:latin typeface="Arial" panose="020B0604020202020204" pitchFamily="34" charset="0"/>
                <a:cs typeface="Arial" panose="020B0604020202020204" pitchFamily="34" charset="0"/>
              </a:rPr>
              <a:t>elder abuse </a:t>
            </a:r>
            <a:r>
              <a:rPr lang="en-US" dirty="0">
                <a:latin typeface="Arial" panose="020B0604020202020204" pitchFamily="34" charset="0"/>
                <a:cs typeface="Arial" panose="020B0604020202020204" pitchFamily="34" charset="0"/>
              </a:rPr>
              <a:t>a hate crime? If it is, what could this mean?</a:t>
            </a:r>
          </a:p>
          <a:p>
            <a:endParaRPr lang="en-US"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DCD84F31-1446-B644-8E3B-1CA739635EED}"/>
              </a:ext>
            </a:extLst>
          </p:cNvPr>
          <p:cNvSpPr>
            <a:spLocks noGrp="1"/>
          </p:cNvSpPr>
          <p:nvPr>
            <p:ph type="dt" sz="half" idx="10"/>
          </p:nvPr>
        </p:nvSpPr>
        <p:spPr/>
        <p:txBody>
          <a:bodyPr/>
          <a:lstStyle/>
          <a:p>
            <a:pPr>
              <a:defRPr/>
            </a:pPr>
            <a:fld id="{ADEE70DA-8F40-C645-B0B2-ACC5C58BB2BA}" type="datetime1">
              <a:rPr lang="en-GB" altLang="en-US" smtClean="0"/>
              <a:pPr>
                <a:defRPr/>
              </a:pPr>
              <a:t>08/05/2024</a:t>
            </a:fld>
            <a:endParaRPr lang="en-GB" altLang="en-US" dirty="0"/>
          </a:p>
        </p:txBody>
      </p:sp>
      <p:sp>
        <p:nvSpPr>
          <p:cNvPr id="5" name="Slide Number Placeholder 4">
            <a:extLst>
              <a:ext uri="{FF2B5EF4-FFF2-40B4-BE49-F238E27FC236}">
                <a16:creationId xmlns:a16="http://schemas.microsoft.com/office/drawing/2014/main" id="{4C76821D-44F5-7541-8C9F-A8F63256F380}"/>
              </a:ext>
            </a:extLst>
          </p:cNvPr>
          <p:cNvSpPr>
            <a:spLocks noGrp="1"/>
          </p:cNvSpPr>
          <p:nvPr>
            <p:ph type="sldNum" sz="quarter" idx="12"/>
          </p:nvPr>
        </p:nvSpPr>
        <p:spPr/>
        <p:txBody>
          <a:bodyPr/>
          <a:lstStyle/>
          <a:p>
            <a:pPr>
              <a:defRPr/>
            </a:pPr>
            <a:fld id="{B4C3F47E-DD02-FB45-82B3-7F77F7ED4894}" type="slidenum">
              <a:rPr lang="en-GB" altLang="en-US" smtClean="0"/>
              <a:pPr>
                <a:defRPr/>
              </a:pPr>
              <a:t>39</a:t>
            </a:fld>
            <a:endParaRPr lang="en-GB" altLang="en-US"/>
          </a:p>
        </p:txBody>
      </p:sp>
    </p:spTree>
    <p:extLst>
      <p:ext uri="{BB962C8B-B14F-4D97-AF65-F5344CB8AC3E}">
        <p14:creationId xmlns:p14="http://schemas.microsoft.com/office/powerpoint/2010/main" val="19347218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A93D50-12CF-4D54-8A4A-11F6BE97031B}"/>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Legislation…</a:t>
            </a:r>
          </a:p>
        </p:txBody>
      </p:sp>
      <p:sp>
        <p:nvSpPr>
          <p:cNvPr id="3" name="Content Placeholder 2">
            <a:extLst>
              <a:ext uri="{FF2B5EF4-FFF2-40B4-BE49-F238E27FC236}">
                <a16:creationId xmlns:a16="http://schemas.microsoft.com/office/drawing/2014/main" id="{671D84CA-5198-45D6-ADD1-07CADA743107}"/>
              </a:ext>
            </a:extLst>
          </p:cNvPr>
          <p:cNvSpPr>
            <a:spLocks noGrp="1"/>
          </p:cNvSpPr>
          <p:nvPr>
            <p:ph idx="1"/>
          </p:nvPr>
        </p:nvSpPr>
        <p:spPr>
          <a:xfrm>
            <a:off x="581023" y="2528356"/>
            <a:ext cx="10315574" cy="3910543"/>
          </a:xfrm>
        </p:spPr>
        <p:txBody>
          <a:bodyPr>
            <a:normAutofit fontScale="70000" lnSpcReduction="20000"/>
          </a:bodyPr>
          <a:lstStyle/>
          <a:p>
            <a:r>
              <a:rPr lang="en-GB" sz="3200" b="1" dirty="0">
                <a:latin typeface="Arial" panose="020B0604020202020204" pitchFamily="34" charset="0"/>
                <a:cs typeface="Arial" panose="020B0604020202020204" pitchFamily="34" charset="0"/>
              </a:rPr>
              <a:t>Health and Social Care Act 2012- </a:t>
            </a:r>
            <a:r>
              <a:rPr lang="en-GB" sz="3200" dirty="0">
                <a:latin typeface="Arial" panose="020B0604020202020204" pitchFamily="34" charset="0"/>
                <a:cs typeface="Arial" panose="020B0604020202020204" pitchFamily="34" charset="0"/>
              </a:rPr>
              <a:t>(s.13) Safeguards service users and makes providers responsible for having </a:t>
            </a:r>
            <a:r>
              <a:rPr lang="en-GB" sz="3200" b="0" i="0" dirty="0">
                <a:solidFill>
                  <a:srgbClr val="3E3E35"/>
                </a:solidFill>
                <a:effectLst/>
                <a:latin typeface="Arial" panose="020B0604020202020204" pitchFamily="34" charset="0"/>
                <a:cs typeface="Arial" panose="020B0604020202020204" pitchFamily="34" charset="0"/>
              </a:rPr>
              <a:t>robust procedures and processes to prevent people using the service from being abused by staff or other people they may have contact with when using the service, including visitors. </a:t>
            </a:r>
          </a:p>
          <a:p>
            <a:r>
              <a:rPr lang="en-GB" sz="3200" b="0" i="0" dirty="0">
                <a:solidFill>
                  <a:srgbClr val="3E3E35"/>
                </a:solidFill>
                <a:effectLst/>
                <a:latin typeface="Arial" panose="020B0604020202020204" pitchFamily="34" charset="0"/>
                <a:cs typeface="Arial" panose="020B0604020202020204" pitchFamily="34" charset="0"/>
              </a:rPr>
              <a:t>Abuse and improper treatment includes care or treatment that is degrading for people and care or treatment that significantly disregards their needs or that involves inappropriate recourse to restraint. For these purposes, 'restraint' includes the use or threat of force, and physical, chemical or mechanical methods of restricting liberty to overcome a person's resistance to the treatment in question</a:t>
            </a:r>
          </a:p>
          <a:p>
            <a:r>
              <a:rPr lang="en-GB" sz="3200" b="0" i="0" dirty="0">
                <a:solidFill>
                  <a:srgbClr val="3E3E35"/>
                </a:solidFill>
                <a:effectLst/>
                <a:latin typeface="Arial" panose="020B0604020202020204" pitchFamily="34" charset="0"/>
                <a:cs typeface="Arial" panose="020B0604020202020204" pitchFamily="34" charset="0"/>
                <a:hlinkClick r:id="rId2"/>
              </a:rPr>
              <a:t>https://www.cqc.org.uk/guidance-providers/regulations-enforcement/regulation-13-safeguarding-service-users-abuse-improper</a:t>
            </a:r>
            <a:r>
              <a:rPr lang="en-GB" sz="3200" b="0" i="0" dirty="0">
                <a:solidFill>
                  <a:srgbClr val="3E3E35"/>
                </a:solidFill>
                <a:effectLst/>
                <a:latin typeface="Arial" panose="020B0604020202020204" pitchFamily="34" charset="0"/>
                <a:cs typeface="Arial" panose="020B0604020202020204" pitchFamily="34" charset="0"/>
              </a:rPr>
              <a:t> </a:t>
            </a:r>
            <a:endParaRPr lang="en-GB" sz="32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584233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A93D50-12CF-4D54-8A4A-11F6BE97031B}"/>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Legislation…(CPS)</a:t>
            </a:r>
          </a:p>
        </p:txBody>
      </p:sp>
      <p:sp>
        <p:nvSpPr>
          <p:cNvPr id="3" name="Content Placeholder 2">
            <a:extLst>
              <a:ext uri="{FF2B5EF4-FFF2-40B4-BE49-F238E27FC236}">
                <a16:creationId xmlns:a16="http://schemas.microsoft.com/office/drawing/2014/main" id="{671D84CA-5198-45D6-ADD1-07CADA743107}"/>
              </a:ext>
            </a:extLst>
          </p:cNvPr>
          <p:cNvSpPr>
            <a:spLocks noGrp="1"/>
          </p:cNvSpPr>
          <p:nvPr>
            <p:ph idx="1"/>
          </p:nvPr>
        </p:nvSpPr>
        <p:spPr>
          <a:xfrm>
            <a:off x="1370903" y="2495238"/>
            <a:ext cx="9601196" cy="3318936"/>
          </a:xfrm>
        </p:spPr>
        <p:txBody>
          <a:bodyPr>
            <a:noAutofit/>
          </a:bodyPr>
          <a:lstStyle/>
          <a:p>
            <a:pPr algn="l">
              <a:buFont typeface="Arial" panose="020B0604020202020204" pitchFamily="34" charset="0"/>
              <a:buChar char="•"/>
            </a:pPr>
            <a:r>
              <a:rPr lang="en-GB" sz="1200" b="0" i="0" dirty="0">
                <a:solidFill>
                  <a:srgbClr val="444444"/>
                </a:solidFill>
                <a:effectLst/>
                <a:latin typeface="Arial" panose="020B0604020202020204" pitchFamily="34" charset="0"/>
                <a:cs typeface="Arial" panose="020B0604020202020204" pitchFamily="34" charset="0"/>
              </a:rPr>
              <a:t>Section 44 </a:t>
            </a:r>
            <a:r>
              <a:rPr lang="en-GB" sz="1200" b="1" i="0" dirty="0">
                <a:solidFill>
                  <a:srgbClr val="444444"/>
                </a:solidFill>
                <a:effectLst/>
                <a:latin typeface="Arial" panose="020B0604020202020204" pitchFamily="34" charset="0"/>
                <a:cs typeface="Arial" panose="020B0604020202020204" pitchFamily="34" charset="0"/>
              </a:rPr>
              <a:t>Mental Capacity Act 2005 </a:t>
            </a:r>
            <a:r>
              <a:rPr lang="en-GB" sz="1200" b="0" i="0" dirty="0">
                <a:solidFill>
                  <a:srgbClr val="444444"/>
                </a:solidFill>
                <a:effectLst/>
                <a:latin typeface="Arial" panose="020B0604020202020204" pitchFamily="34" charset="0"/>
                <a:cs typeface="Arial" panose="020B0604020202020204" pitchFamily="34" charset="0"/>
              </a:rPr>
              <a:t>wilful neglect or ill-treatment of a person lacking capacity;</a:t>
            </a:r>
          </a:p>
          <a:p>
            <a:pPr algn="l">
              <a:buFont typeface="Arial" panose="020B0604020202020204" pitchFamily="34" charset="0"/>
              <a:buChar char="•"/>
            </a:pPr>
            <a:r>
              <a:rPr lang="en-GB" sz="1200" b="0" i="0" dirty="0">
                <a:solidFill>
                  <a:srgbClr val="444444"/>
                </a:solidFill>
                <a:effectLst/>
                <a:latin typeface="Arial" panose="020B0604020202020204" pitchFamily="34" charset="0"/>
                <a:cs typeface="Arial" panose="020B0604020202020204" pitchFamily="34" charset="0"/>
              </a:rPr>
              <a:t>Section 127 </a:t>
            </a:r>
            <a:r>
              <a:rPr lang="en-GB" sz="1200" b="1" i="0" dirty="0">
                <a:solidFill>
                  <a:srgbClr val="444444"/>
                </a:solidFill>
                <a:effectLst/>
                <a:latin typeface="Arial" panose="020B0604020202020204" pitchFamily="34" charset="0"/>
                <a:cs typeface="Arial" panose="020B0604020202020204" pitchFamily="34" charset="0"/>
              </a:rPr>
              <a:t>Mental Health Act 1983 </a:t>
            </a:r>
            <a:r>
              <a:rPr lang="en-GB" sz="1200" b="0" i="0" dirty="0">
                <a:solidFill>
                  <a:srgbClr val="444444"/>
                </a:solidFill>
                <a:effectLst/>
                <a:latin typeface="Arial" panose="020B0604020202020204" pitchFamily="34" charset="0"/>
                <a:cs typeface="Arial" panose="020B0604020202020204" pitchFamily="34" charset="0"/>
              </a:rPr>
              <a:t>ill-treatment of a patients with mental disorder;</a:t>
            </a:r>
          </a:p>
          <a:p>
            <a:pPr algn="l">
              <a:buFont typeface="Arial" panose="020B0604020202020204" pitchFamily="34" charset="0"/>
              <a:buChar char="•"/>
            </a:pPr>
            <a:r>
              <a:rPr lang="en-GB" sz="1200" b="0" i="0" dirty="0">
                <a:solidFill>
                  <a:srgbClr val="444444"/>
                </a:solidFill>
                <a:effectLst/>
                <a:latin typeface="Arial" panose="020B0604020202020204" pitchFamily="34" charset="0"/>
                <a:cs typeface="Arial" panose="020B0604020202020204" pitchFamily="34" charset="0"/>
              </a:rPr>
              <a:t>Sections 20 and 21 of the </a:t>
            </a:r>
            <a:r>
              <a:rPr lang="en-GB" sz="1200" b="1" i="0" dirty="0">
                <a:solidFill>
                  <a:srgbClr val="444444"/>
                </a:solidFill>
                <a:effectLst/>
                <a:latin typeface="Arial" panose="020B0604020202020204" pitchFamily="34" charset="0"/>
                <a:cs typeface="Arial" panose="020B0604020202020204" pitchFamily="34" charset="0"/>
              </a:rPr>
              <a:t>Criminal Justice and Courts Act 2015 </a:t>
            </a:r>
            <a:r>
              <a:rPr lang="en-GB" sz="1200" b="0" i="0" dirty="0">
                <a:solidFill>
                  <a:srgbClr val="444444"/>
                </a:solidFill>
                <a:effectLst/>
                <a:latin typeface="Arial" panose="020B0604020202020204" pitchFamily="34" charset="0"/>
                <a:cs typeface="Arial" panose="020B0604020202020204" pitchFamily="34" charset="0"/>
              </a:rPr>
              <a:t>ill treatment or wilful neglect by care workers or care providers;</a:t>
            </a:r>
          </a:p>
          <a:p>
            <a:pPr>
              <a:buFont typeface="Arial" panose="020B0604020202020204" pitchFamily="34" charset="0"/>
              <a:buChar char="•"/>
            </a:pPr>
            <a:r>
              <a:rPr lang="en-GB" sz="1200" dirty="0">
                <a:solidFill>
                  <a:srgbClr val="444444"/>
                </a:solidFill>
                <a:latin typeface="Arial" panose="020B0604020202020204" pitchFamily="34" charset="0"/>
                <a:cs typeface="Arial" panose="020B0604020202020204" pitchFamily="34" charset="0"/>
              </a:rPr>
              <a:t>Section 76 of the </a:t>
            </a:r>
            <a:r>
              <a:rPr lang="en-GB" sz="1200" b="1" dirty="0">
                <a:solidFill>
                  <a:srgbClr val="444444"/>
                </a:solidFill>
                <a:latin typeface="Arial" panose="020B0604020202020204" pitchFamily="34" charset="0"/>
                <a:cs typeface="Arial" panose="020B0604020202020204" pitchFamily="34" charset="0"/>
              </a:rPr>
              <a:t>Serious Crime Act 2015 </a:t>
            </a:r>
            <a:r>
              <a:rPr lang="en-GB" sz="1200" dirty="0">
                <a:solidFill>
                  <a:srgbClr val="444444"/>
                </a:solidFill>
                <a:latin typeface="Arial" panose="020B0604020202020204" pitchFamily="34" charset="0"/>
                <a:cs typeface="Arial" panose="020B0604020202020204" pitchFamily="34" charset="0"/>
              </a:rPr>
              <a:t>controlling and coercive </a:t>
            </a:r>
            <a:r>
              <a:rPr lang="en-GB" sz="1200" dirty="0" err="1">
                <a:solidFill>
                  <a:srgbClr val="444444"/>
                </a:solidFill>
                <a:latin typeface="Arial" panose="020B0604020202020204" pitchFamily="34" charset="0"/>
                <a:cs typeface="Arial" panose="020B0604020202020204" pitchFamily="34" charset="0"/>
              </a:rPr>
              <a:t>behavior</a:t>
            </a:r>
            <a:r>
              <a:rPr lang="en-GB" sz="1200" dirty="0">
                <a:solidFill>
                  <a:srgbClr val="444444"/>
                </a:solidFill>
                <a:latin typeface="Arial" panose="020B0604020202020204" pitchFamily="34" charset="0"/>
                <a:cs typeface="Arial" panose="020B0604020202020204" pitchFamily="34" charset="0"/>
              </a:rPr>
              <a:t> in an intimate or family relationship;</a:t>
            </a:r>
          </a:p>
          <a:p>
            <a:pPr>
              <a:buFont typeface="Arial" panose="020B0604020202020204" pitchFamily="34" charset="0"/>
              <a:buChar char="•"/>
            </a:pPr>
            <a:r>
              <a:rPr lang="en-GB" sz="1200" dirty="0">
                <a:solidFill>
                  <a:srgbClr val="444444"/>
                </a:solidFill>
                <a:latin typeface="Arial" panose="020B0604020202020204" pitchFamily="34" charset="0"/>
                <a:cs typeface="Arial" panose="020B0604020202020204" pitchFamily="34" charset="0"/>
              </a:rPr>
              <a:t>Section 128 </a:t>
            </a:r>
            <a:r>
              <a:rPr lang="en-GB" sz="1200" b="1" dirty="0">
                <a:solidFill>
                  <a:srgbClr val="444444"/>
                </a:solidFill>
                <a:latin typeface="Arial" panose="020B0604020202020204" pitchFamily="34" charset="0"/>
                <a:cs typeface="Arial" panose="020B0604020202020204" pitchFamily="34" charset="0"/>
              </a:rPr>
              <a:t>Mental Health Act 1959 </a:t>
            </a:r>
            <a:r>
              <a:rPr lang="en-GB" sz="1200" dirty="0">
                <a:solidFill>
                  <a:srgbClr val="444444"/>
                </a:solidFill>
                <a:latin typeface="Arial" panose="020B0604020202020204" pitchFamily="34" charset="0"/>
                <a:cs typeface="Arial" panose="020B0604020202020204" pitchFamily="34" charset="0"/>
              </a:rPr>
              <a:t>offences pre-dating implementation of the Sexual Offences Act 2003, unlawful sexual intercourse with patients/residents suffering mental disorder;</a:t>
            </a:r>
          </a:p>
          <a:p>
            <a:pPr>
              <a:buFont typeface="Arial" panose="020B0604020202020204" pitchFamily="34" charset="0"/>
              <a:buChar char="•"/>
            </a:pPr>
            <a:r>
              <a:rPr lang="en-GB" sz="1200" b="1" dirty="0">
                <a:solidFill>
                  <a:srgbClr val="444444"/>
                </a:solidFill>
                <a:latin typeface="Arial" panose="020B0604020202020204" pitchFamily="34" charset="0"/>
                <a:cs typeface="Arial" panose="020B0604020202020204" pitchFamily="34" charset="0"/>
              </a:rPr>
              <a:t>Corporate Manslaughter and Corporate Homicide Act 2007- </a:t>
            </a:r>
            <a:r>
              <a:rPr lang="en-GB" sz="1200" dirty="0">
                <a:solidFill>
                  <a:srgbClr val="444444"/>
                </a:solidFill>
                <a:latin typeface="Arial" panose="020B0604020202020204" pitchFamily="34" charset="0"/>
                <a:cs typeface="Arial" panose="020B0604020202020204" pitchFamily="34" charset="0"/>
              </a:rPr>
              <a:t>gross breach of duty of care causing a person's death;</a:t>
            </a:r>
          </a:p>
          <a:p>
            <a:pPr>
              <a:buFont typeface="Arial" panose="020B0604020202020204" pitchFamily="34" charset="0"/>
              <a:buChar char="•"/>
            </a:pPr>
            <a:r>
              <a:rPr lang="en-GB" sz="1200" dirty="0">
                <a:solidFill>
                  <a:srgbClr val="444444"/>
                </a:solidFill>
                <a:latin typeface="Arial" panose="020B0604020202020204" pitchFamily="34" charset="0"/>
                <a:cs typeface="Arial" panose="020B0604020202020204" pitchFamily="34" charset="0"/>
              </a:rPr>
              <a:t>Regulations 214(2) and 255(1)(b) of </a:t>
            </a:r>
            <a:r>
              <a:rPr lang="en-GB" sz="1200" b="1" dirty="0">
                <a:solidFill>
                  <a:srgbClr val="444444"/>
                </a:solidFill>
                <a:latin typeface="Arial" panose="020B0604020202020204" pitchFamily="34" charset="0"/>
                <a:cs typeface="Arial" panose="020B0604020202020204" pitchFamily="34" charset="0"/>
              </a:rPr>
              <a:t>The Human Medicines Regulations 2012 </a:t>
            </a:r>
            <a:r>
              <a:rPr lang="en-GB" sz="1200" dirty="0">
                <a:solidFill>
                  <a:srgbClr val="444444"/>
                </a:solidFill>
                <a:latin typeface="Arial" panose="020B0604020202020204" pitchFamily="34" charset="0"/>
                <a:cs typeface="Arial" panose="020B0604020202020204" pitchFamily="34" charset="0"/>
              </a:rPr>
              <a:t>- unlawfully administering medication;</a:t>
            </a:r>
          </a:p>
          <a:p>
            <a:pPr>
              <a:buFont typeface="Arial" panose="020B0604020202020204" pitchFamily="34" charset="0"/>
              <a:buChar char="•"/>
            </a:pPr>
            <a:r>
              <a:rPr lang="en-GB" sz="1200" dirty="0">
                <a:solidFill>
                  <a:srgbClr val="444444"/>
                </a:solidFill>
                <a:latin typeface="Arial" panose="020B0604020202020204" pitchFamily="34" charset="0"/>
                <a:cs typeface="Arial" panose="020B0604020202020204" pitchFamily="34" charset="0"/>
              </a:rPr>
              <a:t>Section 63 </a:t>
            </a:r>
            <a:r>
              <a:rPr lang="en-GB" sz="1200" b="1" dirty="0">
                <a:solidFill>
                  <a:srgbClr val="444444"/>
                </a:solidFill>
                <a:latin typeface="Arial" panose="020B0604020202020204" pitchFamily="34" charset="0"/>
                <a:cs typeface="Arial" panose="020B0604020202020204" pitchFamily="34" charset="0"/>
              </a:rPr>
              <a:t>Medicines Act 1968 </a:t>
            </a:r>
            <a:r>
              <a:rPr lang="en-GB" sz="1200" dirty="0">
                <a:solidFill>
                  <a:srgbClr val="444444"/>
                </a:solidFill>
                <a:latin typeface="Arial" panose="020B0604020202020204" pitchFamily="34" charset="0"/>
                <a:cs typeface="Arial" panose="020B0604020202020204" pitchFamily="34" charset="0"/>
              </a:rPr>
              <a:t>adulteration of medicinal products;</a:t>
            </a:r>
          </a:p>
          <a:p>
            <a:pPr>
              <a:buFont typeface="Arial" panose="020B0604020202020204" pitchFamily="34" charset="0"/>
              <a:buChar char="•"/>
            </a:pPr>
            <a:r>
              <a:rPr lang="en-GB" sz="1200" dirty="0">
                <a:solidFill>
                  <a:srgbClr val="444444"/>
                </a:solidFill>
                <a:latin typeface="Arial" panose="020B0604020202020204" pitchFamily="34" charset="0"/>
                <a:cs typeface="Arial" panose="020B0604020202020204" pitchFamily="34" charset="0"/>
              </a:rPr>
              <a:t>Section 4 </a:t>
            </a:r>
            <a:r>
              <a:rPr lang="en-GB" sz="1200" b="1" dirty="0">
                <a:solidFill>
                  <a:srgbClr val="444444"/>
                </a:solidFill>
                <a:latin typeface="Arial" panose="020B0604020202020204" pitchFamily="34" charset="0"/>
                <a:cs typeface="Arial" panose="020B0604020202020204" pitchFamily="34" charset="0"/>
              </a:rPr>
              <a:t>Fraud Act 2006 </a:t>
            </a:r>
            <a:r>
              <a:rPr lang="en-GB" sz="1200" dirty="0">
                <a:solidFill>
                  <a:srgbClr val="444444"/>
                </a:solidFill>
                <a:latin typeface="Arial" panose="020B0604020202020204" pitchFamily="34" charset="0"/>
                <a:cs typeface="Arial" panose="020B0604020202020204" pitchFamily="34" charset="0"/>
              </a:rPr>
              <a:t>abuse of position;</a:t>
            </a:r>
          </a:p>
          <a:p>
            <a:pPr>
              <a:buFont typeface="Arial" panose="020B0604020202020204" pitchFamily="34" charset="0"/>
              <a:buChar char="•"/>
            </a:pPr>
            <a:r>
              <a:rPr lang="en-GB" sz="1200" dirty="0">
                <a:solidFill>
                  <a:srgbClr val="444444"/>
                </a:solidFill>
                <a:latin typeface="Arial" panose="020B0604020202020204" pitchFamily="34" charset="0"/>
                <a:cs typeface="Arial" panose="020B0604020202020204" pitchFamily="34" charset="0"/>
              </a:rPr>
              <a:t>Section 5 </a:t>
            </a:r>
            <a:r>
              <a:rPr lang="en-GB" sz="1200" b="1" dirty="0">
                <a:solidFill>
                  <a:srgbClr val="444444"/>
                </a:solidFill>
                <a:latin typeface="Arial" panose="020B0604020202020204" pitchFamily="34" charset="0"/>
                <a:cs typeface="Arial" panose="020B0604020202020204" pitchFamily="34" charset="0"/>
              </a:rPr>
              <a:t>Domestic Violence, Crime and Victims Act 2004 </a:t>
            </a:r>
            <a:r>
              <a:rPr lang="en-GB" sz="1200" dirty="0">
                <a:solidFill>
                  <a:srgbClr val="444444"/>
                </a:solidFill>
                <a:latin typeface="Arial" panose="020B0604020202020204" pitchFamily="34" charset="0"/>
                <a:cs typeface="Arial" panose="020B0604020202020204" pitchFamily="34" charset="0"/>
              </a:rPr>
              <a:t>causing or allowing a vulnerable adult to die or suffer serious physical harm;</a:t>
            </a:r>
          </a:p>
          <a:p>
            <a:pPr>
              <a:buFont typeface="Arial" panose="020B0604020202020204" pitchFamily="34" charset="0"/>
              <a:buChar char="•"/>
            </a:pPr>
            <a:r>
              <a:rPr lang="en-GB" sz="1200" dirty="0">
                <a:solidFill>
                  <a:srgbClr val="444444"/>
                </a:solidFill>
                <a:latin typeface="Arial" panose="020B0604020202020204" pitchFamily="34" charset="0"/>
                <a:cs typeface="Arial" panose="020B0604020202020204" pitchFamily="34" charset="0"/>
              </a:rPr>
              <a:t>Health and Safety at Work Act 1974</a:t>
            </a:r>
          </a:p>
          <a:p>
            <a:pPr marL="0" indent="0" algn="l">
              <a:buNone/>
            </a:pPr>
            <a:endParaRPr lang="en-GB" sz="1200" b="0" i="0" dirty="0">
              <a:solidFill>
                <a:srgbClr val="444444"/>
              </a:solidFill>
              <a:effectLst/>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845397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48CE81-4702-4781-AE82-723474209064}"/>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Reporting Elder Abuse</a:t>
            </a:r>
          </a:p>
        </p:txBody>
      </p:sp>
      <p:sp>
        <p:nvSpPr>
          <p:cNvPr id="3" name="Content Placeholder 2">
            <a:extLst>
              <a:ext uri="{FF2B5EF4-FFF2-40B4-BE49-F238E27FC236}">
                <a16:creationId xmlns:a16="http://schemas.microsoft.com/office/drawing/2014/main" id="{3320ECF0-430D-4915-B8B8-68C65A4C34F6}"/>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What would you do if you thought someone was experiencing </a:t>
            </a:r>
            <a:r>
              <a:rPr lang="en-GB" b="1" dirty="0">
                <a:latin typeface="Arial" panose="020B0604020202020204" pitchFamily="34" charset="0"/>
                <a:cs typeface="Arial" panose="020B0604020202020204" pitchFamily="34" charset="0"/>
              </a:rPr>
              <a:t>elder abuse?</a:t>
            </a:r>
          </a:p>
          <a:p>
            <a:r>
              <a:rPr lang="en-GB" dirty="0">
                <a:latin typeface="Arial" panose="020B0604020202020204" pitchFamily="34" charset="0"/>
                <a:cs typeface="Arial" panose="020B0604020202020204" pitchFamily="34" charset="0"/>
              </a:rPr>
              <a:t>Who would you tell?</a:t>
            </a:r>
          </a:p>
          <a:p>
            <a:r>
              <a:rPr lang="en-GB" dirty="0">
                <a:latin typeface="Arial" panose="020B0604020202020204" pitchFamily="34" charset="0"/>
                <a:cs typeface="Arial" panose="020B0604020202020204" pitchFamily="34" charset="0"/>
              </a:rPr>
              <a:t>Can you give some reasons that </a:t>
            </a:r>
            <a:r>
              <a:rPr lang="en-GB" b="1" dirty="0">
                <a:latin typeface="Arial" panose="020B0604020202020204" pitchFamily="34" charset="0"/>
                <a:cs typeface="Arial" panose="020B0604020202020204" pitchFamily="34" charset="0"/>
              </a:rPr>
              <a:t>elder abuse </a:t>
            </a:r>
            <a:r>
              <a:rPr lang="en-GB" dirty="0">
                <a:latin typeface="Arial" panose="020B0604020202020204" pitchFamily="34" charset="0"/>
                <a:cs typeface="Arial" panose="020B0604020202020204" pitchFamily="34" charset="0"/>
              </a:rPr>
              <a:t>is not always reported?</a:t>
            </a:r>
          </a:p>
          <a:p>
            <a:r>
              <a:rPr lang="en-GB" dirty="0">
                <a:latin typeface="Arial" panose="020B0604020202020204" pitchFamily="34" charset="0"/>
                <a:cs typeface="Arial" panose="020B0604020202020204" pitchFamily="34" charset="0"/>
              </a:rPr>
              <a:t>How to report elder abuse in Birmingham </a:t>
            </a:r>
            <a:r>
              <a:rPr lang="en-GB" dirty="0">
                <a:latin typeface="Arial" panose="020B0604020202020204" pitchFamily="34" charset="0"/>
                <a:cs typeface="Arial" panose="020B0604020202020204" pitchFamily="34" charset="0"/>
                <a:hlinkClick r:id="rId2"/>
              </a:rPr>
              <a:t>How to report abuse | Birmingham Safeguarding Adults Board (bsab.org)</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887144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14587A-3269-414F-A486-39BC001076DF}"/>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Whistleblowing…</a:t>
            </a:r>
          </a:p>
        </p:txBody>
      </p:sp>
      <p:sp>
        <p:nvSpPr>
          <p:cNvPr id="3" name="Content Placeholder 2">
            <a:extLst>
              <a:ext uri="{FF2B5EF4-FFF2-40B4-BE49-F238E27FC236}">
                <a16:creationId xmlns:a16="http://schemas.microsoft.com/office/drawing/2014/main" id="{87E8E30F-9C81-45F1-AEAF-7AD4C099B62F}"/>
              </a:ext>
            </a:extLst>
          </p:cNvPr>
          <p:cNvSpPr>
            <a:spLocks noGrp="1"/>
          </p:cNvSpPr>
          <p:nvPr>
            <p:ph idx="1"/>
          </p:nvPr>
        </p:nvSpPr>
        <p:spPr/>
        <p:txBody>
          <a:bodyPr>
            <a:normAutofit lnSpcReduction="10000"/>
          </a:bodyPr>
          <a:lstStyle/>
          <a:p>
            <a:r>
              <a:rPr lang="en-GB" dirty="0">
                <a:latin typeface="Arial" panose="020B0604020202020204" pitchFamily="34" charset="0"/>
                <a:cs typeface="Arial" panose="020B0604020202020204" pitchFamily="34" charset="0"/>
              </a:rPr>
              <a:t>Who would you report </a:t>
            </a:r>
            <a:r>
              <a:rPr lang="en-GB" b="1" dirty="0">
                <a:latin typeface="Arial" panose="020B0604020202020204" pitchFamily="34" charset="0"/>
                <a:cs typeface="Arial" panose="020B0604020202020204" pitchFamily="34" charset="0"/>
              </a:rPr>
              <a:t>elder abuse </a:t>
            </a:r>
            <a:r>
              <a:rPr lang="en-GB" dirty="0">
                <a:latin typeface="Arial" panose="020B0604020202020204" pitchFamily="34" charset="0"/>
                <a:cs typeface="Arial" panose="020B0604020202020204" pitchFamily="34" charset="0"/>
              </a:rPr>
              <a:t>to?</a:t>
            </a:r>
          </a:p>
          <a:p>
            <a:r>
              <a:rPr lang="en-GB" dirty="0">
                <a:latin typeface="Arial" panose="020B0604020202020204" pitchFamily="34" charset="0"/>
                <a:cs typeface="Arial" panose="020B0604020202020204" pitchFamily="34" charset="0"/>
              </a:rPr>
              <a:t>Line Manager/ supervisor/ team leader</a:t>
            </a:r>
          </a:p>
          <a:p>
            <a:r>
              <a:rPr lang="en-GB" dirty="0">
                <a:latin typeface="Arial" panose="020B0604020202020204" pitchFamily="34" charset="0"/>
                <a:cs typeface="Arial" panose="020B0604020202020204" pitchFamily="34" charset="0"/>
              </a:rPr>
              <a:t>Manager of care company</a:t>
            </a:r>
          </a:p>
          <a:p>
            <a:r>
              <a:rPr lang="en-GB" dirty="0">
                <a:latin typeface="Arial" panose="020B0604020202020204" pitchFamily="34" charset="0"/>
                <a:cs typeface="Arial" panose="020B0604020202020204" pitchFamily="34" charset="0"/>
              </a:rPr>
              <a:t>LA Safeguarding Boards</a:t>
            </a:r>
          </a:p>
          <a:p>
            <a:r>
              <a:rPr lang="en-GB" dirty="0">
                <a:latin typeface="Arial" panose="020B0604020202020204" pitchFamily="34" charset="0"/>
                <a:cs typeface="Arial" panose="020B0604020202020204" pitchFamily="34" charset="0"/>
              </a:rPr>
              <a:t>CQC</a:t>
            </a:r>
          </a:p>
          <a:p>
            <a:r>
              <a:rPr lang="en-GB" dirty="0">
                <a:latin typeface="Arial" panose="020B0604020202020204" pitchFamily="34" charset="0"/>
                <a:cs typeface="Arial" panose="020B0604020202020204" pitchFamily="34" charset="0"/>
              </a:rPr>
              <a:t>What reasons can you give for individuals not wanting to </a:t>
            </a:r>
            <a:r>
              <a:rPr lang="en-GB" b="1" dirty="0" err="1">
                <a:latin typeface="Arial" panose="020B0604020202020204" pitchFamily="34" charset="0"/>
                <a:cs typeface="Arial" panose="020B0604020202020204" pitchFamily="34" charset="0"/>
              </a:rPr>
              <a:t>whistleblow</a:t>
            </a:r>
            <a:r>
              <a:rPr lang="en-GB" dirty="0">
                <a:latin typeface="Arial" panose="020B0604020202020204" pitchFamily="34" charset="0"/>
                <a:cs typeface="Arial" panose="020B0604020202020204" pitchFamily="34" charset="0"/>
              </a:rPr>
              <a:t>?</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03550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BDAF82-6040-462D-BBE8-649A6ECBECF3}"/>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Help to Report Elder Abuse</a:t>
            </a:r>
          </a:p>
        </p:txBody>
      </p:sp>
      <p:sp>
        <p:nvSpPr>
          <p:cNvPr id="3" name="Content Placeholder 2">
            <a:extLst>
              <a:ext uri="{FF2B5EF4-FFF2-40B4-BE49-F238E27FC236}">
                <a16:creationId xmlns:a16="http://schemas.microsoft.com/office/drawing/2014/main" id="{EFDD045B-916D-4C39-9122-FFDD4BE0D755}"/>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The </a:t>
            </a:r>
            <a:r>
              <a:rPr lang="en-GB" b="1" dirty="0">
                <a:latin typeface="Arial" panose="020B0604020202020204" pitchFamily="34" charset="0"/>
                <a:cs typeface="Arial" panose="020B0604020202020204" pitchFamily="34" charset="0"/>
              </a:rPr>
              <a:t>Public Interest Disclosure Act 1998 </a:t>
            </a:r>
            <a:r>
              <a:rPr lang="en-GB" dirty="0">
                <a:latin typeface="Arial" panose="020B0604020202020204" pitchFamily="34" charset="0"/>
                <a:cs typeface="Arial" panose="020B0604020202020204" pitchFamily="34" charset="0"/>
              </a:rPr>
              <a:t>gives protection to people inside organisations such as care homes</a:t>
            </a:r>
          </a:p>
          <a:p>
            <a:r>
              <a:rPr lang="en-GB" dirty="0">
                <a:latin typeface="Arial" panose="020B0604020202020204" pitchFamily="34" charset="0"/>
                <a:cs typeface="Arial" panose="020B0604020202020204" pitchFamily="34" charset="0"/>
                <a:hlinkClick r:id="rId2"/>
              </a:rPr>
              <a:t>https://www.cps.gov.uk/legal-guidance/older-people-prosecuting-crimes-against</a:t>
            </a:r>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There are a number of organisations that offer support and guidance (helplines etc)</a:t>
            </a:r>
          </a:p>
        </p:txBody>
      </p:sp>
    </p:spTree>
    <p:extLst>
      <p:ext uri="{BB962C8B-B14F-4D97-AF65-F5344CB8AC3E}">
        <p14:creationId xmlns:p14="http://schemas.microsoft.com/office/powerpoint/2010/main" val="12323688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References</a:t>
            </a:r>
          </a:p>
        </p:txBody>
      </p:sp>
      <p:sp>
        <p:nvSpPr>
          <p:cNvPr id="3" name="Content Placeholder 2"/>
          <p:cNvSpPr>
            <a:spLocks noGrp="1"/>
          </p:cNvSpPr>
          <p:nvPr>
            <p:ph idx="1"/>
          </p:nvPr>
        </p:nvSpPr>
        <p:spPr/>
        <p:txBody>
          <a:bodyPr>
            <a:normAutofit fontScale="77500" lnSpcReduction="20000"/>
          </a:bodyPr>
          <a:lstStyle/>
          <a:p>
            <a:r>
              <a:rPr lang="en-GB" sz="1600" dirty="0">
                <a:latin typeface="Arial" panose="020B0604020202020204" pitchFamily="34" charset="0"/>
                <a:cs typeface="Arial" panose="020B0604020202020204" pitchFamily="34" charset="0"/>
              </a:rPr>
              <a:t>CQC (2023) </a:t>
            </a:r>
            <a:r>
              <a:rPr lang="en-GB" sz="1600" i="1" dirty="0">
                <a:latin typeface="Arial" panose="020B0604020202020204" pitchFamily="34" charset="0"/>
                <a:cs typeface="Arial" panose="020B0604020202020204" pitchFamily="34" charset="0"/>
              </a:rPr>
              <a:t>Regulation 10: Dignity and respect </a:t>
            </a:r>
            <a:r>
              <a:rPr lang="en-GB" sz="1600" dirty="0">
                <a:latin typeface="Arial" panose="020B0604020202020204" pitchFamily="34" charset="0"/>
                <a:cs typeface="Arial" panose="020B0604020202020204" pitchFamily="34" charset="0"/>
              </a:rPr>
              <a:t>Available at: </a:t>
            </a:r>
            <a:r>
              <a:rPr lang="en-GB" sz="1600" dirty="0">
                <a:latin typeface="Arial" panose="020B0604020202020204" pitchFamily="34" charset="0"/>
                <a:cs typeface="Arial" panose="020B0604020202020204" pitchFamily="34" charset="0"/>
                <a:hlinkClick r:id="rId2"/>
              </a:rPr>
              <a:t>https://www.cqc.org.uk/guidance-providers/regulations/regulation-10-dignity-respect</a:t>
            </a:r>
            <a:r>
              <a:rPr lang="en-GB" sz="1600" dirty="0">
                <a:latin typeface="Arial" panose="020B0604020202020204" pitchFamily="34" charset="0"/>
                <a:cs typeface="Arial" panose="020B0604020202020204" pitchFamily="34" charset="0"/>
              </a:rPr>
              <a:t> (Accessed: 7 May 2024).</a:t>
            </a:r>
            <a:endParaRPr lang="en-GB" sz="1600" i="1"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Denham, M. (2016) </a:t>
            </a:r>
            <a:r>
              <a:rPr lang="en-GB" sz="1600" i="1" dirty="0">
                <a:latin typeface="Arial" panose="020B0604020202020204" pitchFamily="34" charset="0"/>
                <a:cs typeface="Arial" panose="020B0604020202020204" pitchFamily="34" charset="0"/>
              </a:rPr>
              <a:t>A Brief History of the Care of the Elderly </a:t>
            </a:r>
            <a:r>
              <a:rPr lang="en-GB" sz="1600" dirty="0">
                <a:latin typeface="Arial" panose="020B0604020202020204" pitchFamily="34" charset="0"/>
                <a:cs typeface="Arial" panose="020B0604020202020204" pitchFamily="34" charset="0"/>
              </a:rPr>
              <a:t>Available at: </a:t>
            </a:r>
            <a:r>
              <a:rPr lang="en-GB" sz="1600" dirty="0">
                <a:latin typeface="Arial" panose="020B0604020202020204" pitchFamily="34" charset="0"/>
                <a:cs typeface="Arial" panose="020B0604020202020204" pitchFamily="34" charset="0"/>
                <a:hlinkClick r:id="rId3"/>
              </a:rPr>
              <a:t>https://www.bgs.org.uk/resources/a-brief-history-of-the-care-of-the-elderly</a:t>
            </a:r>
            <a:r>
              <a:rPr lang="en-GB" sz="1600" dirty="0">
                <a:latin typeface="Arial" panose="020B0604020202020204" pitchFamily="34" charset="0"/>
                <a:cs typeface="Arial" panose="020B0604020202020204" pitchFamily="34" charset="0"/>
              </a:rPr>
              <a:t>   (Accessed: 23 January 2023).</a:t>
            </a:r>
          </a:p>
          <a:p>
            <a:r>
              <a:rPr lang="en-GB" sz="1600" dirty="0">
                <a:latin typeface="Arial" panose="020B0604020202020204" pitchFamily="34" charset="0"/>
                <a:cs typeface="Arial" panose="020B0604020202020204" pitchFamily="34" charset="0"/>
              </a:rPr>
              <a:t>EHCRC, (2020) </a:t>
            </a:r>
            <a:r>
              <a:rPr lang="en-GB" sz="1600" i="1" dirty="0">
                <a:latin typeface="Arial" panose="020B0604020202020204" pitchFamily="34" charset="0"/>
                <a:cs typeface="Arial" panose="020B0604020202020204" pitchFamily="34" charset="0"/>
              </a:rPr>
              <a:t>Your Rights Under the Equality Act 2010 </a:t>
            </a:r>
            <a:r>
              <a:rPr lang="en-GB" sz="1600" dirty="0">
                <a:latin typeface="Arial" panose="020B0604020202020204" pitchFamily="34" charset="0"/>
                <a:cs typeface="Arial" panose="020B0604020202020204" pitchFamily="34" charset="0"/>
              </a:rPr>
              <a:t>Available at: </a:t>
            </a:r>
            <a:r>
              <a:rPr lang="en-GB" sz="1600" dirty="0">
                <a:latin typeface="Arial" panose="020B0604020202020204" pitchFamily="34" charset="0"/>
                <a:cs typeface="Arial" panose="020B0604020202020204" pitchFamily="34" charset="0"/>
                <a:hlinkClick r:id="rId4"/>
              </a:rPr>
              <a:t>https://www.equalityhumanrights.com/en/advice-and-guidance/your-rights-under-equality-act-2010#:~:text=Under%20the%20Equality%20Act%2C%20there,gender%20reassignment</a:t>
            </a:r>
            <a:r>
              <a:rPr lang="en-GB" sz="1600" dirty="0">
                <a:latin typeface="Arial" panose="020B0604020202020204" pitchFamily="34" charset="0"/>
                <a:cs typeface="Arial" panose="020B0604020202020204" pitchFamily="34" charset="0"/>
              </a:rPr>
              <a:t> (Accessed: 23 January 2023).</a:t>
            </a:r>
          </a:p>
          <a:p>
            <a:r>
              <a:rPr lang="en-GB" sz="1600" dirty="0">
                <a:latin typeface="Arial" panose="020B0604020202020204" pitchFamily="34" charset="0"/>
                <a:cs typeface="Arial" panose="020B0604020202020204" pitchFamily="34" charset="0"/>
              </a:rPr>
              <a:t>EHCRC, (2019) </a:t>
            </a:r>
            <a:r>
              <a:rPr lang="en-GB" sz="1600" i="1" dirty="0">
                <a:latin typeface="Arial" panose="020B0604020202020204" pitchFamily="34" charset="0"/>
                <a:cs typeface="Arial" panose="020B0604020202020204" pitchFamily="34" charset="0"/>
              </a:rPr>
              <a:t>What is the Equality Act? </a:t>
            </a:r>
            <a:r>
              <a:rPr lang="en-GB" sz="1600" dirty="0">
                <a:latin typeface="Arial" panose="020B0604020202020204" pitchFamily="34" charset="0"/>
                <a:cs typeface="Arial" panose="020B0604020202020204" pitchFamily="34" charset="0"/>
              </a:rPr>
              <a:t>Available at: </a:t>
            </a:r>
            <a:r>
              <a:rPr lang="en-GB" sz="1600" dirty="0">
                <a:latin typeface="Arial" panose="020B0604020202020204" pitchFamily="34" charset="0"/>
                <a:cs typeface="Arial" panose="020B0604020202020204" pitchFamily="34" charset="0"/>
                <a:hlinkClick r:id="rId5"/>
              </a:rPr>
              <a:t>https://www.equalityhumanrights.com/en/equality-act-2010/what-equality-act</a:t>
            </a:r>
            <a:r>
              <a:rPr lang="en-GB" sz="1600" dirty="0">
                <a:latin typeface="Arial" panose="020B0604020202020204" pitchFamily="34" charset="0"/>
                <a:cs typeface="Arial" panose="020B0604020202020204" pitchFamily="34" charset="0"/>
              </a:rPr>
              <a:t> (Accessed: 23 January 2023).</a:t>
            </a:r>
          </a:p>
          <a:p>
            <a:r>
              <a:rPr lang="en-GB" sz="1600" dirty="0">
                <a:latin typeface="Arial" panose="020B0604020202020204" pitchFamily="34" charset="0"/>
                <a:cs typeface="Arial" panose="020B0604020202020204" pitchFamily="34" charset="0"/>
              </a:rPr>
              <a:t>Thane, P. (2009) </a:t>
            </a:r>
            <a:r>
              <a:rPr lang="en-GB" sz="1600" i="1" dirty="0">
                <a:latin typeface="Arial" panose="020B0604020202020204" pitchFamily="34" charset="0"/>
                <a:cs typeface="Arial" panose="020B0604020202020204" pitchFamily="34" charset="0"/>
              </a:rPr>
              <a:t>History and Policy. </a:t>
            </a:r>
            <a:r>
              <a:rPr lang="en-GB" sz="1600" dirty="0">
                <a:latin typeface="Arial" panose="020B0604020202020204" pitchFamily="34" charset="0"/>
                <a:cs typeface="Arial" panose="020B0604020202020204" pitchFamily="34" charset="0"/>
              </a:rPr>
              <a:t>Available at: </a:t>
            </a:r>
            <a:r>
              <a:rPr lang="en-GB" sz="1600" dirty="0">
                <a:latin typeface="Arial" panose="020B0604020202020204" pitchFamily="34" charset="0"/>
                <a:cs typeface="Arial" panose="020B0604020202020204" pitchFamily="34" charset="0"/>
                <a:hlinkClick r:id="rId6"/>
              </a:rPr>
              <a:t>http://www.historyandpolicy.org/docs/thane_social_care.pdf</a:t>
            </a:r>
            <a:r>
              <a:rPr lang="en-GB" sz="1600" dirty="0">
                <a:latin typeface="Arial" panose="020B0604020202020204" pitchFamily="34" charset="0"/>
                <a:cs typeface="Arial" panose="020B0604020202020204" pitchFamily="34" charset="0"/>
              </a:rPr>
              <a:t> (Accessed: 23 January 2023).</a:t>
            </a:r>
          </a:p>
          <a:p>
            <a:r>
              <a:rPr lang="en-GB" sz="1600" dirty="0">
                <a:latin typeface="Arial" panose="020B0604020202020204" pitchFamily="34" charset="0"/>
                <a:cs typeface="Arial" panose="020B0604020202020204" pitchFamily="34" charset="0"/>
              </a:rPr>
              <a:t>The King’s Fund (2022) </a:t>
            </a:r>
            <a:r>
              <a:rPr lang="en-GB" sz="1600" i="1" dirty="0">
                <a:latin typeface="Arial" panose="020B0604020202020204" pitchFamily="34" charset="0"/>
                <a:cs typeface="Arial" panose="020B0604020202020204" pitchFamily="34" charset="0"/>
              </a:rPr>
              <a:t>The Health and Care Act: six key questions </a:t>
            </a:r>
            <a:r>
              <a:rPr lang="en-GB" sz="1600" dirty="0">
                <a:latin typeface="Arial" panose="020B0604020202020204" pitchFamily="34" charset="0"/>
                <a:cs typeface="Arial" panose="020B0604020202020204" pitchFamily="34" charset="0"/>
              </a:rPr>
              <a:t>Available at: </a:t>
            </a:r>
            <a:r>
              <a:rPr lang="en-GB" sz="1600" dirty="0">
                <a:latin typeface="Arial" panose="020B0604020202020204" pitchFamily="34" charset="0"/>
                <a:cs typeface="Arial" panose="020B0604020202020204" pitchFamily="34" charset="0"/>
                <a:hlinkClick r:id="rId7"/>
              </a:rPr>
              <a:t>https://www.kingsfund.org.uk/insight-and-analysis/long-reads/health-and-care-act-key-questions#:~:text=The%20main%20purpose%20of%20the,oversight%20of%20quality%20and%20safety</a:t>
            </a:r>
            <a:r>
              <a:rPr lang="en-GB" sz="1600" dirty="0">
                <a:latin typeface="Arial" panose="020B0604020202020204" pitchFamily="34" charset="0"/>
                <a:cs typeface="Arial" panose="020B0604020202020204" pitchFamily="34" charset="0"/>
              </a:rPr>
              <a:t>.  (Accessed: 8 May 2024).</a:t>
            </a:r>
            <a:endParaRPr lang="en-GB" sz="1600"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46205802"/>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5"/>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docProps/app.xml><?xml version="1.0" encoding="utf-8"?>
<Properties xmlns="http://schemas.openxmlformats.org/officeDocument/2006/extended-properties" xmlns:vt="http://schemas.openxmlformats.org/officeDocument/2006/docPropsVTypes">
  <Template>Organic</Template>
  <TotalTime>6561</TotalTime>
  <Words>3985</Words>
  <Application>Microsoft Office PowerPoint</Application>
  <PresentationFormat>Widescreen</PresentationFormat>
  <Paragraphs>280</Paragraphs>
  <Slides>45</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45</vt:i4>
      </vt:variant>
    </vt:vector>
  </HeadingPairs>
  <TitlesOfParts>
    <vt:vector size="48" baseType="lpstr">
      <vt:lpstr>Arial</vt:lpstr>
      <vt:lpstr>Garamond</vt:lpstr>
      <vt:lpstr>Organic</vt:lpstr>
      <vt:lpstr> Older People: Legislation and Policy</vt:lpstr>
      <vt:lpstr>History </vt:lpstr>
      <vt:lpstr>History </vt:lpstr>
      <vt:lpstr>Advent of the NHS and the 1940’s</vt:lpstr>
      <vt:lpstr>The Welfare State</vt:lpstr>
      <vt:lpstr>History of Care Policy</vt:lpstr>
      <vt:lpstr>History of Care Policy</vt:lpstr>
      <vt:lpstr>History of Care Policy</vt:lpstr>
      <vt:lpstr>Current Policy</vt:lpstr>
      <vt:lpstr>Policies </vt:lpstr>
      <vt:lpstr>Human Rights Act (1998)  </vt:lpstr>
      <vt:lpstr>Human Rights Act 1998</vt:lpstr>
      <vt:lpstr>Human Rights Act (HRA) 1998 </vt:lpstr>
      <vt:lpstr>Human Rights Act 1998</vt:lpstr>
      <vt:lpstr>Human Rights Act 1998 </vt:lpstr>
      <vt:lpstr>Human Rights Act 1998</vt:lpstr>
      <vt:lpstr>The Equality Act (2010)</vt:lpstr>
      <vt:lpstr>The Equality Act (2010) Nine Protected Characteristics</vt:lpstr>
      <vt:lpstr>The Equality Act (2010)</vt:lpstr>
      <vt:lpstr>The Equality Act (2010)</vt:lpstr>
      <vt:lpstr>The Equality Act (2010)</vt:lpstr>
      <vt:lpstr>The Care Act (2014)</vt:lpstr>
      <vt:lpstr>The Care Act (2014)</vt:lpstr>
      <vt:lpstr>The Care Act (2014)</vt:lpstr>
      <vt:lpstr>Care Act 2014</vt:lpstr>
      <vt:lpstr>Care Act 2014</vt:lpstr>
      <vt:lpstr>Care Act 2014</vt:lpstr>
      <vt:lpstr>Care Act 2014</vt:lpstr>
      <vt:lpstr>Care Act 2014</vt:lpstr>
      <vt:lpstr>The Health and Care Act 2022</vt:lpstr>
      <vt:lpstr>The Health and Care Act 2022</vt:lpstr>
      <vt:lpstr>Mental Capacity Act 2005</vt:lpstr>
      <vt:lpstr>Mental Capacity Act 2005</vt:lpstr>
      <vt:lpstr>Mental Capacity Act 2005</vt:lpstr>
      <vt:lpstr>Mental Capacity Act 2005</vt:lpstr>
      <vt:lpstr>Mental Capacity Act 2005</vt:lpstr>
      <vt:lpstr>Task…20 minutes</vt:lpstr>
      <vt:lpstr>Abuse- Policy and Legislation</vt:lpstr>
      <vt:lpstr>Elder Abuse</vt:lpstr>
      <vt:lpstr>Legislation…</vt:lpstr>
      <vt:lpstr>Legislation…(CPS)</vt:lpstr>
      <vt:lpstr>Reporting Elder Abuse</vt:lpstr>
      <vt:lpstr>Whistleblowing…</vt:lpstr>
      <vt:lpstr>Help to Report Elder Abuse</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Policies for Older People</dc:title>
  <dc:creator>Joanne Davies (Yr Athrofa)</dc:creator>
  <cp:lastModifiedBy>Joanne Davies (Yr Athrofa)</cp:lastModifiedBy>
  <cp:revision>20</cp:revision>
  <dcterms:created xsi:type="dcterms:W3CDTF">2021-02-11T20:11:16Z</dcterms:created>
  <dcterms:modified xsi:type="dcterms:W3CDTF">2024-05-08T15:58:18Z</dcterms:modified>
</cp:coreProperties>
</file>