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s/slide16.xml" ContentType="application/vnd.openxmlformats-officedocument.presentationml.slide+xml"/>
  <Override PartName="/ppt/slides/slide21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s/slide19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s/slide17.xml" ContentType="application/vnd.openxmlformats-officedocument.presentationml.slide+xml"/>
  <Override PartName="/ppt/slides/slide22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48" r:id="rId1"/>
  </p:sldMasterIdLst>
  <p:sldIdLst>
    <p:sldId id="256" r:id="rId2"/>
    <p:sldId id="269" r:id="rId3"/>
    <p:sldId id="270" r:id="rId4"/>
    <p:sldId id="271" r:id="rId5"/>
    <p:sldId id="277" r:id="rId6"/>
    <p:sldId id="257" r:id="rId7"/>
    <p:sldId id="272" r:id="rId8"/>
    <p:sldId id="258" r:id="rId9"/>
    <p:sldId id="259" r:id="rId10"/>
    <p:sldId id="260" r:id="rId11"/>
    <p:sldId id="261" r:id="rId12"/>
    <p:sldId id="263" r:id="rId13"/>
    <p:sldId id="267" r:id="rId14"/>
    <p:sldId id="262" r:id="rId15"/>
    <p:sldId id="264" r:id="rId16"/>
    <p:sldId id="265" r:id="rId17"/>
    <p:sldId id="266" r:id="rId18"/>
    <p:sldId id="275" r:id="rId19"/>
    <p:sldId id="276" r:id="rId20"/>
    <p:sldId id="268" r:id="rId21"/>
    <p:sldId id="273" r:id="rId22"/>
    <p:sldId id="274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102" d="100"/>
          <a:sy n="102" d="100"/>
        </p:scale>
        <p:origin x="-1072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printerSettings" Target="printerSettings/printerSettings1.bin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2/28/18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2/28/18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2/28/18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2/28/18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2/28/18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2/28/18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C5E8E6-3680-7D42-A260-6C69E1C47257}" type="datetimeFigureOut">
              <a:rPr lang="en-US" smtClean="0"/>
              <a:pPr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5E8E6-3680-7D42-A260-6C69E1C47257}" type="datetimeFigureOut">
              <a:rPr lang="en-US" smtClean="0"/>
              <a:pPr/>
              <a:t>2/28/18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5FAE3F-89DE-F343-9D0B-751EB29C5FE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hyperlink" Target="https://www.edvardmunch.org/the-scream.jsp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4KycFC3Xjx4" TargetMode="External"/><Relationship Id="rId3" Type="http://schemas.openxmlformats.org/officeDocument/2006/relationships/hyperlink" Target="https://www.youtube.com/watch?v=pQJFWhn1R_w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l-828KqtTkA&amp;t=2s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books.google.co.uk/books?hl=en&amp;lr=&amp;id=ck2EBAAAQBAJ&amp;oi=fnd&amp;pg=PP1&amp;dq=brecht&amp;ots=n_RHAL2eil&amp;sig=Lup3N81MRi582S0B4p0R0qHMfVQ%23v=onepage&amp;q=brecht&amp;f=false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Brecht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Expressionism and theatre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expressionism?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7325" y="1382400"/>
            <a:ext cx="4336675" cy="54756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7200" y="2442729"/>
            <a:ext cx="3605499" cy="19697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This is a copy of The Scream by </a:t>
            </a:r>
          </a:p>
          <a:p>
            <a:r>
              <a:rPr lang="en-US" dirty="0" err="1" smtClean="0"/>
              <a:t>Edvard</a:t>
            </a:r>
            <a:r>
              <a:rPr lang="en-US" dirty="0" smtClean="0"/>
              <a:t> Munch painted in 1893.</a:t>
            </a:r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More info if you’re interested:</a:t>
            </a:r>
          </a:p>
          <a:p>
            <a:endParaRPr lang="en-US" dirty="0" smtClean="0"/>
          </a:p>
          <a:p>
            <a:r>
              <a:rPr lang="en-US" sz="1400" dirty="0" smtClean="0">
                <a:hlinkClick r:id="rId3"/>
              </a:rPr>
              <a:t>https://www.edvardmunch.org/the-</a:t>
            </a:r>
            <a:r>
              <a:rPr lang="en-US" sz="1400" dirty="0" smtClean="0">
                <a:hlinkClick r:id="rId3"/>
              </a:rPr>
              <a:t>scream.jsp</a:t>
            </a:r>
            <a:r>
              <a:rPr lang="en-US" sz="1400" dirty="0" smtClean="0"/>
              <a:t> 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expressionism?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 err="1" smtClean="0"/>
              <a:t>Exxx</a:t>
            </a:r>
            <a:endParaRPr lang="en-US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82400"/>
            <a:ext cx="4336675" cy="54756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93875" y="1417638"/>
            <a:ext cx="4350125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Expressionism in art – a reaction to </a:t>
            </a:r>
            <a:r>
              <a:rPr lang="en-US" sz="2400" dirty="0" smtClean="0"/>
              <a:t>impressionism</a:t>
            </a:r>
            <a:r>
              <a:rPr lang="en-US" sz="2400" dirty="0" smtClean="0"/>
              <a:t> (Think about work by Van Gough or Monet)</a:t>
            </a:r>
            <a:endParaRPr lang="en-US" sz="2400" dirty="0" smtClean="0"/>
          </a:p>
          <a:p>
            <a:endParaRPr lang="en-US" sz="2400" dirty="0" smtClean="0"/>
          </a:p>
          <a:p>
            <a:r>
              <a:rPr lang="en-US" dirty="0" smtClean="0"/>
              <a:t>‘a style of painting in which the artist seeks to express emotional experience rather than impressions of the physical world; hence a similar style or movement in literature, drama, music, etc’ </a:t>
            </a:r>
          </a:p>
          <a:p>
            <a:endParaRPr lang="en-US" sz="2400" dirty="0" smtClean="0"/>
          </a:p>
          <a:p>
            <a:r>
              <a:rPr lang="en-US" sz="2400" dirty="0" smtClean="0"/>
              <a:t>Expressionism ‘aimed…at the spiritual regeneration of mankind’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</a:t>
            </a:r>
            <a:r>
              <a:rPr lang="en-US" dirty="0" smtClean="0"/>
              <a:t> </a:t>
            </a:r>
            <a:r>
              <a:rPr lang="en-US" dirty="0" smtClean="0"/>
              <a:t>did </a:t>
            </a:r>
            <a:r>
              <a:rPr lang="en-US" dirty="0" smtClean="0"/>
              <a:t>expressionism look like?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In the theatre, expressionism tackled taboo subjects head on, and issues such as sex, conflict, power and class all were used to tell real stories about real people. </a:t>
            </a:r>
          </a:p>
          <a:p>
            <a:endParaRPr lang="en-US" dirty="0" smtClean="0"/>
          </a:p>
          <a:p>
            <a:r>
              <a:rPr lang="en-US" dirty="0" smtClean="0"/>
              <a:t>The main character or protagonist may be the only character with a name, with other characters reduced to functional roles (a ‘banker’ would be called ‘Banker’).</a:t>
            </a:r>
          </a:p>
          <a:p>
            <a:endParaRPr lang="en-US" dirty="0" smtClean="0"/>
          </a:p>
          <a:p>
            <a:r>
              <a:rPr lang="en-US" dirty="0" smtClean="0"/>
              <a:t>Often disjointed scenes play out a quest rather than a plot or story – but there is much variation in style. 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did expressionism look like?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‘A strong directional hand would light for atmosphere, stage crowd scenes, block for jagged lines, </a:t>
            </a:r>
            <a:r>
              <a:rPr lang="en-US" dirty="0" err="1" smtClean="0"/>
              <a:t>colour</a:t>
            </a:r>
            <a:r>
              <a:rPr lang="en-US" dirty="0" smtClean="0"/>
              <a:t> garishly, and distort the architecture. Staircases, revolves, treadmills, traps and bridges extended the domain of the stage.’ </a:t>
            </a:r>
            <a:r>
              <a:rPr lang="en-US" sz="1800" dirty="0" smtClean="0"/>
              <a:t>(</a:t>
            </a:r>
            <a:r>
              <a:rPr lang="en-US" sz="1800" dirty="0" err="1" smtClean="0"/>
              <a:t>Banham</a:t>
            </a:r>
            <a:r>
              <a:rPr lang="en-US" sz="1800" dirty="0" smtClean="0"/>
              <a:t>, 1992:333)</a:t>
            </a:r>
          </a:p>
          <a:p>
            <a:endParaRPr lang="en-US" sz="1800" dirty="0" smtClean="0"/>
          </a:p>
          <a:p>
            <a:r>
              <a:rPr lang="en-US" sz="3000" dirty="0" smtClean="0"/>
              <a:t>Actors would not try to convince an audience that they were true characters but would often wear unnatural makeup and speak in overly impassioned, strident  voices. 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is </a:t>
            </a:r>
            <a:r>
              <a:rPr lang="en-US" dirty="0" err="1" smtClean="0"/>
              <a:t>Bertolt</a:t>
            </a:r>
            <a:r>
              <a:rPr lang="en-US" dirty="0" smtClean="0"/>
              <a:t> Brecht?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44800"/>
            <a:ext cx="3917636" cy="5713200"/>
          </a:xfrm>
          <a:prstGeom prst="rect">
            <a:avLst/>
          </a:prstGeom>
        </p:spPr>
      </p:pic>
      <p:pic>
        <p:nvPicPr>
          <p:cNvPr id="5" name="Picture 4"/>
          <p:cNvPicPr preferRelativeResize="0">
            <a:picLocks/>
          </p:cNvPicPr>
          <p:nvPr/>
        </p:nvPicPr>
        <p:blipFill>
          <a:blip r:embed="rId3"/>
          <a:srcRect l="5669" r="15118"/>
          <a:stretch>
            <a:fillRect/>
          </a:stretch>
        </p:blipFill>
        <p:spPr>
          <a:xfrm>
            <a:off x="3917637" y="1417639"/>
            <a:ext cx="5226364" cy="544036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is </a:t>
            </a:r>
            <a:r>
              <a:rPr lang="en-US" dirty="0" err="1" smtClean="0"/>
              <a:t>Bertolt</a:t>
            </a:r>
            <a:r>
              <a:rPr lang="en-US" dirty="0" smtClean="0"/>
              <a:t> Brecht?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Brecht was a dramatist, director, dramaturge, political thinker and poet from Germany.</a:t>
            </a:r>
          </a:p>
          <a:p>
            <a:endParaRPr lang="en-US" dirty="0" smtClean="0"/>
          </a:p>
          <a:p>
            <a:r>
              <a:rPr lang="en-US" dirty="0" smtClean="0"/>
              <a:t>He lived to be 58, passing away in 1956.</a:t>
            </a:r>
          </a:p>
          <a:p>
            <a:endParaRPr lang="en-US" dirty="0" smtClean="0"/>
          </a:p>
          <a:p>
            <a:r>
              <a:rPr lang="en-US" dirty="0" smtClean="0"/>
              <a:t>His work and influence on the theatre have been wide reaching and significant.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 is </a:t>
            </a:r>
            <a:r>
              <a:rPr lang="en-US" dirty="0" err="1" smtClean="0"/>
              <a:t>Bertolt</a:t>
            </a:r>
            <a:r>
              <a:rPr lang="en-US" dirty="0" smtClean="0"/>
              <a:t> Brecht?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His work spans many topics but shares similar themes.</a:t>
            </a:r>
          </a:p>
          <a:p>
            <a:endParaRPr lang="en-US" dirty="0" smtClean="0"/>
          </a:p>
          <a:p>
            <a:r>
              <a:rPr lang="en-US" dirty="0" smtClean="0"/>
              <a:t>Key styles related to Brecht are:</a:t>
            </a:r>
          </a:p>
          <a:p>
            <a:r>
              <a:rPr lang="en-US" dirty="0" smtClean="0"/>
              <a:t>Expressionism</a:t>
            </a:r>
          </a:p>
          <a:p>
            <a:r>
              <a:rPr lang="en-US" dirty="0" smtClean="0"/>
              <a:t>Epic Theatre</a:t>
            </a:r>
          </a:p>
          <a:p>
            <a:r>
              <a:rPr lang="en-US" dirty="0" smtClean="0"/>
              <a:t>Political theatre, and (for the time)</a:t>
            </a:r>
          </a:p>
          <a:p>
            <a:r>
              <a:rPr lang="en-US" dirty="0" smtClean="0"/>
              <a:t>Unconventional staging methods.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Musical Works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Brecht wrote, created and adapted works which used music to entertain, but which didn’t allow the audience to be succumbed by the tricks of theatre (think of </a:t>
            </a:r>
            <a:r>
              <a:rPr lang="en-US" dirty="0" err="1" smtClean="0"/>
              <a:t>Artaud</a:t>
            </a:r>
            <a:r>
              <a:rPr lang="en-US" dirty="0" smtClean="0"/>
              <a:t> trying to do the same thing but with a different manifesto).</a:t>
            </a:r>
          </a:p>
          <a:p>
            <a:endParaRPr lang="en-US" dirty="0" smtClean="0"/>
          </a:p>
          <a:p>
            <a:r>
              <a:rPr lang="en-US" dirty="0" smtClean="0"/>
              <a:t>Do you know any Brecht songs…?</a:t>
            </a:r>
          </a:p>
          <a:p>
            <a:r>
              <a:rPr lang="en-US" sz="1730" dirty="0" smtClean="0">
                <a:hlinkClick r:id="rId2"/>
              </a:rPr>
              <a:t>https://www.youtube.com/watch?v=4KycFC3Xjx4</a:t>
            </a:r>
            <a:endParaRPr lang="en-US" sz="1730" dirty="0" smtClean="0"/>
          </a:p>
          <a:p>
            <a:r>
              <a:rPr lang="en-US" sz="1730" dirty="0" smtClean="0">
                <a:hlinkClick r:id="rId3"/>
              </a:rPr>
              <a:t>https://www.youtube.com/watch?v=pQJFWhn1R_w</a:t>
            </a:r>
            <a:r>
              <a:rPr lang="en-US" sz="1730" dirty="0" smtClean="0"/>
              <a:t> </a:t>
            </a:r>
            <a:endParaRPr lang="en-US" sz="17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Alienation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‘With musicians on stage, the use of placards to give spectators an objective perspective on the action, the separation of dialog from song and a harshly cynical presentation of the material to prevent emotional empathy, these operas were designed as the antithesis to Wagner.’122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Distancing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Many of Brecht’s staging techniques retain their German nouns in theatrical conversation and writing.</a:t>
            </a:r>
          </a:p>
          <a:p>
            <a:r>
              <a:rPr lang="en-US" dirty="0" smtClean="0"/>
              <a:t>‘</a:t>
            </a:r>
            <a:r>
              <a:rPr lang="en-US" dirty="0" err="1" smtClean="0"/>
              <a:t>Verfremdungseffekt</a:t>
            </a:r>
            <a:r>
              <a:rPr lang="en-US" dirty="0" smtClean="0"/>
              <a:t>’ or ‘distancing’ is the method of performance where actors ‘demonstrate the actions of a character instead of identifying with their roles.’ 122 </a:t>
            </a:r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does distancing do?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As a reaction to mainstream theatre which ‘depended on middle class interest and capitalist support’ </a:t>
            </a:r>
            <a:r>
              <a:rPr lang="en-US" sz="1800" dirty="0" smtClean="0"/>
              <a:t>(Willet,1959 :148)</a:t>
            </a:r>
            <a:r>
              <a:rPr lang="en-US" dirty="0" smtClean="0"/>
              <a:t>, Brecht developed a staging system in which ‘it became impossible for the actors to do more than demonstrate and illustrate; the audience could no longer be ‘carried away’.’ </a:t>
            </a:r>
            <a:r>
              <a:rPr lang="en-US" sz="1800" dirty="0" smtClean="0"/>
              <a:t>(ibid) 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‘Forget about settings’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‘Let’s have a platform, and on this platform we’ll put chairs, tables, partitions – whatever the actors need. For hanging a curtain give me a wooden pole or a metal bar; for hanging a picture a piece of wood. And I’ll want a large projection screen… let’s be aware of the natural textures of wood and metal… We’ll place two grand pianos visibly at one side of the stage; the play must have the quality of a concert as well as that of a drama… And we’ll show the lighting units as they dim on and off, playing over the scene.’ </a:t>
            </a:r>
            <a:r>
              <a:rPr lang="en-US" sz="1946" dirty="0" smtClean="0"/>
              <a:t>(Willet, 1959:149)</a:t>
            </a:r>
            <a:endParaRPr lang="en-US" sz="19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More nouns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Although we shouldn’t reduce Brecht’s influence to a collection of staging gimmicks or traits – we cannot deny that his ‘traits’ are highly influential in modern theatre. </a:t>
            </a:r>
            <a:r>
              <a:rPr lang="en-US" dirty="0" smtClean="0"/>
              <a:t>Here are some more that you will come across when reading about – or watching – theatre influenced by expressionism and Brecht:</a:t>
            </a:r>
          </a:p>
          <a:p>
            <a:r>
              <a:rPr lang="en-US" dirty="0" err="1" smtClean="0"/>
              <a:t>Spass</a:t>
            </a:r>
            <a:endParaRPr lang="en-US" dirty="0" smtClean="0"/>
          </a:p>
          <a:p>
            <a:r>
              <a:rPr lang="en-US" dirty="0" err="1" smtClean="0"/>
              <a:t>Gestus</a:t>
            </a:r>
            <a:endParaRPr lang="en-US" dirty="0" smtClean="0"/>
          </a:p>
          <a:p>
            <a:r>
              <a:rPr lang="en-US" dirty="0" smtClean="0"/>
              <a:t>V-</a:t>
            </a:r>
            <a:r>
              <a:rPr lang="en-US" dirty="0" smtClean="0"/>
              <a:t>effect (Another term for </a:t>
            </a:r>
            <a:r>
              <a:rPr lang="en-US" dirty="0" err="1" smtClean="0"/>
              <a:t>Verfremdungseffeckt</a:t>
            </a:r>
            <a:r>
              <a:rPr lang="en-US" dirty="0" smtClean="0"/>
              <a:t>)</a:t>
            </a:r>
          </a:p>
          <a:p>
            <a:r>
              <a:rPr lang="en-US" dirty="0" smtClean="0"/>
              <a:t>Alienation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Brecht’s more famous</a:t>
            </a:r>
            <a:r>
              <a:rPr lang="en-US" dirty="0" smtClean="0"/>
              <a:t> dramatic works</a:t>
            </a:r>
            <a:r>
              <a:rPr lang="en-US" dirty="0" smtClean="0"/>
              <a:t>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Caucasian Chalk Circle</a:t>
            </a:r>
          </a:p>
          <a:p>
            <a:r>
              <a:rPr lang="en-US" dirty="0" smtClean="0"/>
              <a:t>Mother Courage</a:t>
            </a:r>
          </a:p>
          <a:p>
            <a:r>
              <a:rPr lang="en-US" dirty="0" smtClean="0"/>
              <a:t>The </a:t>
            </a:r>
            <a:r>
              <a:rPr lang="en-US" dirty="0" err="1" smtClean="0"/>
              <a:t>Threepenny</a:t>
            </a:r>
            <a:r>
              <a:rPr lang="en-US" dirty="0" smtClean="0"/>
              <a:t> Opera</a:t>
            </a:r>
          </a:p>
          <a:p>
            <a:r>
              <a:rPr lang="en-US" dirty="0" smtClean="0"/>
              <a:t>The Rise and Fall of the City of </a:t>
            </a:r>
            <a:r>
              <a:rPr lang="en-US" dirty="0" err="1" smtClean="0"/>
              <a:t>Mahagonnay</a:t>
            </a:r>
            <a:r>
              <a:rPr lang="en-US" dirty="0" smtClean="0"/>
              <a:t> </a:t>
            </a:r>
          </a:p>
          <a:p>
            <a:r>
              <a:rPr lang="en-US" dirty="0" smtClean="0"/>
              <a:t>Baal</a:t>
            </a:r>
          </a:p>
          <a:p>
            <a:r>
              <a:rPr lang="en-US" dirty="0" smtClean="0"/>
              <a:t>Galileo </a:t>
            </a:r>
          </a:p>
          <a:p>
            <a:r>
              <a:rPr lang="en-US" dirty="0" smtClean="0"/>
              <a:t>The Good Person of Szechwan </a:t>
            </a:r>
            <a:r>
              <a:rPr lang="en-US" sz="2000" dirty="0" smtClean="0"/>
              <a:t>(also know as the ‘good woman…’ in some translations)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Basics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Willet writes that we should not reduce Brecht’s dramatic style to a series of buzz words, and that we should go further to understand why he veered away from traditional or conventional production and dramatic styles. </a:t>
            </a:r>
            <a:r>
              <a:rPr lang="en-US" sz="1946" dirty="0" smtClean="0"/>
              <a:t>(Willet,1959:165)</a:t>
            </a:r>
          </a:p>
          <a:p>
            <a:endParaRPr lang="en-US" dirty="0" smtClean="0"/>
          </a:p>
          <a:p>
            <a:r>
              <a:rPr lang="en-US" dirty="0" smtClean="0"/>
              <a:t>We (in 2018) must also be aware that nearly all theatrical work that we view has been influenced by Brecht in some way or another. </a:t>
            </a:r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Why did he want to change things?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‘The basis of Brecht’s theoretical writings is his strong dislike of the orthodox theatre, and especially of the ranting and pretentious German classical stage’</a:t>
            </a:r>
          </a:p>
          <a:p>
            <a:r>
              <a:rPr lang="en-US" dirty="0" smtClean="0"/>
              <a:t>..where:</a:t>
            </a:r>
          </a:p>
          <a:p>
            <a:r>
              <a:rPr lang="en-US" dirty="0" smtClean="0"/>
              <a:t>‘..the delights of art </a:t>
            </a:r>
            <a:r>
              <a:rPr lang="en-US" dirty="0" err="1" smtClean="0"/>
              <a:t>subserve</a:t>
            </a:r>
            <a:r>
              <a:rPr lang="en-US" dirty="0" smtClean="0"/>
              <a:t> education, and by learning we understand not an enjoyable process of finding out but the forcible shoving of one’s nose into things’ </a:t>
            </a:r>
            <a:r>
              <a:rPr lang="en-US" sz="1800" dirty="0" smtClean="0"/>
              <a:t>(Willet, 1959: 165)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does this mean?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Brecht challenged the ‘status quo’ by not accepting the normal expectations of the theatre of his time.</a:t>
            </a:r>
          </a:p>
          <a:p>
            <a:endParaRPr lang="en-US" dirty="0" smtClean="0"/>
          </a:p>
          <a:p>
            <a:r>
              <a:rPr lang="en-US" dirty="0" smtClean="0"/>
              <a:t>He wanted his audiences to notice inequality which lead to power abuse, political difference and injustice. Rather than passively viewing </a:t>
            </a:r>
            <a:r>
              <a:rPr lang="en-US" dirty="0" err="1" smtClean="0"/>
              <a:t>idealised</a:t>
            </a:r>
            <a:r>
              <a:rPr lang="en-US" dirty="0" smtClean="0"/>
              <a:t> stories from higher class perspectives, he wanted the audience to feel that they should be responsible for and be able to change their social and political world. </a:t>
            </a:r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is this called?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Emancipation is a good word to cover the freeing of the mind to the potentials of an improved existence.</a:t>
            </a:r>
          </a:p>
          <a:p>
            <a:endParaRPr lang="en-US" dirty="0" smtClean="0"/>
          </a:p>
          <a:p>
            <a:r>
              <a:rPr lang="en-US" dirty="0" smtClean="0"/>
              <a:t>Marxism also influences Brecht.</a:t>
            </a:r>
          </a:p>
          <a:p>
            <a:endParaRPr lang="en-US" dirty="0" smtClean="0"/>
          </a:p>
          <a:p>
            <a:r>
              <a:rPr lang="en-US" dirty="0" smtClean="0"/>
              <a:t>Look for traits of these factors when watching and reading the next sources: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Short video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>
              <a:hlinkClick r:id="rId2"/>
            </a:endParaRPr>
          </a:p>
          <a:p>
            <a:r>
              <a:rPr lang="en-US" dirty="0" smtClean="0"/>
              <a:t>Really good brief introduction from the National Theatre</a:t>
            </a:r>
            <a:r>
              <a:rPr lang="en-US" dirty="0" smtClean="0"/>
              <a:t>:</a:t>
            </a:r>
            <a:endParaRPr lang="en-US" dirty="0" smtClean="0">
              <a:hlinkClick r:id="rId2"/>
            </a:endParaRPr>
          </a:p>
          <a:p>
            <a:endParaRPr lang="en-US" dirty="0" smtClean="0">
              <a:hlinkClick r:id="rId2"/>
            </a:endParaRPr>
          </a:p>
          <a:p>
            <a:r>
              <a:rPr lang="en-US" dirty="0" smtClean="0">
                <a:hlinkClick r:id="rId2"/>
              </a:rPr>
              <a:t>https</a:t>
            </a:r>
            <a:r>
              <a:rPr lang="en-US" dirty="0" smtClean="0">
                <a:hlinkClick r:id="rId2"/>
              </a:rPr>
              <a:t>://www.youtube.com/watch?v=l-828KqtTkA&amp;t=2s</a:t>
            </a: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little reading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>
                <a:hlinkClick r:id="rId2"/>
              </a:rPr>
              <a:t>On the Google Scholar link below, please read pages 16- 18, the ‘Theatrical Practice’ section by Steve Giles and note what conventions you consider to be ‘normal’ practice by today’s standards.</a:t>
            </a:r>
          </a:p>
          <a:p>
            <a:endParaRPr lang="en-US" dirty="0" smtClean="0">
              <a:hlinkClick r:id="rId2"/>
            </a:endParaRPr>
          </a:p>
          <a:p>
            <a:endParaRPr lang="en-US" dirty="0" smtClean="0">
              <a:hlinkClick r:id="rId2"/>
            </a:endParaRPr>
          </a:p>
          <a:p>
            <a:r>
              <a:rPr lang="en-US" sz="2118" dirty="0" smtClean="0">
                <a:hlinkClick r:id="rId2"/>
              </a:rPr>
              <a:t>https</a:t>
            </a:r>
            <a:r>
              <a:rPr lang="en-US" sz="2118" dirty="0" smtClean="0">
                <a:hlinkClick r:id="rId2"/>
              </a:rPr>
              <a:t>://books.google.co.uk/books?hl=en&amp;lr=&amp;id=ck2EBAAAQBAJ&amp;oi=fnd&amp;pg=PP1&amp;dq=brecht&amp;ots=n_RHAL2eil&amp;sig=Lup3N81MRi582S0B4p0R0qHMfVQ#v=onepage&amp;q=brecht&amp;f=</a:t>
            </a:r>
            <a:r>
              <a:rPr lang="en-US" sz="2118" dirty="0" smtClean="0">
                <a:hlinkClick r:id="rId2"/>
              </a:rPr>
              <a:t>false</a:t>
            </a:r>
            <a:endParaRPr lang="en-US" sz="2118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Willet, J. 1959. The Theatre of </a:t>
            </a:r>
            <a:r>
              <a:rPr lang="en-US" sz="2000" dirty="0" err="1" smtClean="0"/>
              <a:t>Bertolt</a:t>
            </a:r>
            <a:r>
              <a:rPr lang="en-US" sz="2000" dirty="0" smtClean="0"/>
              <a:t> Brecht. Methuen: London</a:t>
            </a:r>
          </a:p>
          <a:p>
            <a:endParaRPr lang="en-US" sz="2000" dirty="0" smtClean="0"/>
          </a:p>
          <a:p>
            <a:r>
              <a:rPr lang="en-US" sz="2000" dirty="0" smtClean="0"/>
              <a:t>Williams, R. 1952. Drama from Ibsen to Brecht. The Hogarth Press: London.</a:t>
            </a:r>
          </a:p>
          <a:p>
            <a:endParaRPr lang="en-US" sz="2000" dirty="0" smtClean="0"/>
          </a:p>
          <a:p>
            <a:r>
              <a:rPr lang="en-US" sz="2000" dirty="0" err="1" smtClean="0"/>
              <a:t>Banham</a:t>
            </a:r>
            <a:r>
              <a:rPr lang="en-US" sz="2000" dirty="0" smtClean="0"/>
              <a:t>, M. (</a:t>
            </a:r>
            <a:r>
              <a:rPr lang="en-US" sz="2000" dirty="0" err="1" smtClean="0"/>
              <a:t>ed</a:t>
            </a:r>
            <a:r>
              <a:rPr lang="en-US" sz="2000" dirty="0" smtClean="0"/>
              <a:t>) 1992. The Cambridge Guide to Theatre. Cambridge University Press: Cambridge.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1023</TotalTime>
  <Words>1307</Words>
  <Application>Microsoft Macintosh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Brecht</vt:lpstr>
      <vt:lpstr>What is expressionism?</vt:lpstr>
      <vt:lpstr>What is expressionism?</vt:lpstr>
      <vt:lpstr>What did expressionism look like?</vt:lpstr>
      <vt:lpstr>What did expressionism look like?</vt:lpstr>
      <vt:lpstr>Who is Bertolt Brecht?</vt:lpstr>
      <vt:lpstr>Who is Bertolt Brecht?</vt:lpstr>
      <vt:lpstr>Who is Bertolt Brecht?</vt:lpstr>
      <vt:lpstr>Musical Works</vt:lpstr>
      <vt:lpstr>Alienation </vt:lpstr>
      <vt:lpstr>Distancing</vt:lpstr>
      <vt:lpstr>What does distancing do?</vt:lpstr>
      <vt:lpstr>‘Forget about settings’</vt:lpstr>
      <vt:lpstr>More nouns</vt:lpstr>
      <vt:lpstr>Brecht’s more famous dramatic works:</vt:lpstr>
      <vt:lpstr>The Basics</vt:lpstr>
      <vt:lpstr>Why did he want to change things?</vt:lpstr>
      <vt:lpstr>What does this mean?</vt:lpstr>
      <vt:lpstr>What is this called?</vt:lpstr>
      <vt:lpstr>Short video</vt:lpstr>
      <vt:lpstr>A little reading</vt:lpstr>
      <vt:lpstr>Bibliography</vt:lpstr>
    </vt:vector>
  </TitlesOfParts>
  <Company>UoW:Trinity Saint David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Coleg y Drindod</dc:creator>
  <cp:lastModifiedBy>Coleg y Drindod</cp:lastModifiedBy>
  <cp:revision>10</cp:revision>
  <dcterms:created xsi:type="dcterms:W3CDTF">2018-02-28T19:09:12Z</dcterms:created>
  <dcterms:modified xsi:type="dcterms:W3CDTF">2018-03-01T09:40:53Z</dcterms:modified>
</cp:coreProperties>
</file>