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277" r:id="rId2"/>
    <p:sldId id="286" r:id="rId3"/>
    <p:sldId id="257" r:id="rId4"/>
    <p:sldId id="258" r:id="rId5"/>
    <p:sldId id="259" r:id="rId6"/>
    <p:sldId id="260" r:id="rId7"/>
    <p:sldId id="261" r:id="rId8"/>
    <p:sldId id="263" r:id="rId9"/>
    <p:sldId id="278" r:id="rId10"/>
    <p:sldId id="279" r:id="rId11"/>
    <p:sldId id="280" r:id="rId12"/>
    <p:sldId id="281" r:id="rId13"/>
    <p:sldId id="282" r:id="rId14"/>
    <p:sldId id="283" r:id="rId15"/>
    <p:sldId id="284" r:id="rId16"/>
    <p:sldId id="285" r:id="rId17"/>
    <p:sldId id="265" r:id="rId18"/>
    <p:sldId id="266" r:id="rId19"/>
    <p:sldId id="267" r:id="rId20"/>
    <p:sldId id="268" r:id="rId21"/>
    <p:sldId id="288" r:id="rId22"/>
    <p:sldId id="262" r:id="rId23"/>
    <p:sldId id="289" r:id="rId24"/>
    <p:sldId id="290" r:id="rId25"/>
    <p:sldId id="287" r:id="rId26"/>
    <p:sldId id="291" r:id="rId27"/>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68" autoAdjust="0"/>
    <p:restoredTop sz="93372" autoAdjust="0"/>
  </p:normalViewPr>
  <p:slideViewPr>
    <p:cSldViewPr>
      <p:cViewPr varScale="1">
        <p:scale>
          <a:sx n="69" d="100"/>
          <a:sy n="69" d="100"/>
        </p:scale>
        <p:origin x="150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18/09/2024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18/09/2024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18/09/2024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18/09/2024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18/09/2024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18/09/2024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18/09/2024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18/09/2024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18/09/2024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18/09/2024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18/09/2024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18/09/2024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mindtools.com/pages/article/newPPM_08.ht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LCBB5015</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Principles of Marketing</a:t>
            </a:r>
          </a:p>
          <a:p>
            <a:pPr eaLnBrk="1" hangingPunct="1"/>
            <a:r>
              <a:rPr lang="en-GB" altLang="en-US" dirty="0">
                <a:solidFill>
                  <a:schemeClr val="accent2"/>
                </a:solidFill>
              </a:rPr>
              <a:t>Week 7 Session 1</a:t>
            </a:r>
          </a:p>
          <a:p>
            <a:pPr eaLnBrk="1" hangingPunct="1"/>
            <a:r>
              <a:rPr lang="en-GB" altLang="en-US" dirty="0">
                <a:solidFill>
                  <a:schemeClr val="accent2"/>
                </a:solidFill>
              </a:rPr>
              <a:t>Stakeholders</a:t>
            </a:r>
          </a:p>
          <a:p>
            <a:pPr eaLnBrk="1" hangingPunct="1"/>
            <a:r>
              <a:rPr lang="en-GB" altLang="en-US" sz="4800" b="1"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309F5-D004-42AB-A17B-4496278E9ECC}"/>
              </a:ext>
            </a:extLst>
          </p:cNvPr>
          <p:cNvSpPr>
            <a:spLocks noGrp="1"/>
          </p:cNvSpPr>
          <p:nvPr>
            <p:ph type="title"/>
          </p:nvPr>
        </p:nvSpPr>
        <p:spPr/>
        <p:txBody>
          <a:bodyPr/>
          <a:lstStyle/>
          <a:p>
            <a:r>
              <a:rPr lang="en-GB" dirty="0"/>
              <a:t>Learning Objectives</a:t>
            </a:r>
          </a:p>
        </p:txBody>
      </p:sp>
      <p:sp>
        <p:nvSpPr>
          <p:cNvPr id="3" name="Content Placeholder 2">
            <a:extLst>
              <a:ext uri="{FF2B5EF4-FFF2-40B4-BE49-F238E27FC236}">
                <a16:creationId xmlns:a16="http://schemas.microsoft.com/office/drawing/2014/main" id="{9070477D-0413-4469-BD90-72D8D9255AC9}"/>
              </a:ext>
            </a:extLst>
          </p:cNvPr>
          <p:cNvSpPr>
            <a:spLocks noGrp="1"/>
          </p:cNvSpPr>
          <p:nvPr>
            <p:ph idx="1"/>
          </p:nvPr>
        </p:nvSpPr>
        <p:spPr/>
        <p:txBody>
          <a:bodyPr/>
          <a:lstStyle/>
          <a:p>
            <a:r>
              <a:rPr lang="en-GB" sz="2400" dirty="0"/>
              <a:t>To identify what is a stakeholder</a:t>
            </a:r>
          </a:p>
          <a:p>
            <a:r>
              <a:rPr lang="en-GB" sz="2400" dirty="0"/>
              <a:t>To determine the difference between internal and external stakeholders</a:t>
            </a:r>
          </a:p>
          <a:p>
            <a:r>
              <a:rPr lang="en-GB" sz="2400" dirty="0"/>
              <a:t>To analyse how companies communicate with their internal and external stakeholders</a:t>
            </a:r>
          </a:p>
          <a:p>
            <a:r>
              <a:rPr lang="en-GB" sz="2400" dirty="0"/>
              <a:t>To determine the impact of various stakeholders on the marketing activities of a company.</a:t>
            </a:r>
          </a:p>
          <a:p>
            <a:endParaRPr lang="en-GB" dirty="0"/>
          </a:p>
        </p:txBody>
      </p:sp>
      <p:sp>
        <p:nvSpPr>
          <p:cNvPr id="4" name="Date Placeholder 3">
            <a:extLst>
              <a:ext uri="{FF2B5EF4-FFF2-40B4-BE49-F238E27FC236}">
                <a16:creationId xmlns:a16="http://schemas.microsoft.com/office/drawing/2014/main" id="{FAC0D7A3-3319-418A-ABC9-171D397F2E90}"/>
              </a:ext>
            </a:extLst>
          </p:cNvPr>
          <p:cNvSpPr>
            <a:spLocks noGrp="1"/>
          </p:cNvSpPr>
          <p:nvPr>
            <p:ph type="dt" sz="half" idx="10"/>
          </p:nvPr>
        </p:nvSpPr>
        <p:spPr/>
        <p:txBody>
          <a:bodyPr/>
          <a:lstStyle/>
          <a:p>
            <a:pPr>
              <a:defRPr/>
            </a:pPr>
            <a:fld id="{2303D31F-598B-47EE-BA37-93F097A3D676}" type="datetime1">
              <a:rPr lang="en-GB" altLang="en-US" smtClean="0"/>
              <a:pPr>
                <a:defRPr/>
              </a:pPr>
              <a:t>18/09/2024</a:t>
            </a:fld>
            <a:endParaRPr lang="en-GB" altLang="en-US"/>
          </a:p>
        </p:txBody>
      </p:sp>
      <p:sp>
        <p:nvSpPr>
          <p:cNvPr id="5" name="Slide Number Placeholder 4">
            <a:extLst>
              <a:ext uri="{FF2B5EF4-FFF2-40B4-BE49-F238E27FC236}">
                <a16:creationId xmlns:a16="http://schemas.microsoft.com/office/drawing/2014/main" id="{F653C7E3-1CCE-423B-8E7B-A174FD5E19B2}"/>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2181522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EC354-4EEE-4D6E-8E46-56D21F39C53F}"/>
              </a:ext>
            </a:extLst>
          </p:cNvPr>
          <p:cNvSpPr>
            <a:spLocks noGrp="1"/>
          </p:cNvSpPr>
          <p:nvPr>
            <p:ph type="title"/>
          </p:nvPr>
        </p:nvSpPr>
        <p:spPr/>
        <p:txBody>
          <a:bodyPr/>
          <a:lstStyle/>
          <a:p>
            <a:r>
              <a:rPr lang="en-GB" b="1" dirty="0"/>
              <a:t>What is a Stakeholder?</a:t>
            </a:r>
          </a:p>
        </p:txBody>
      </p:sp>
      <p:sp>
        <p:nvSpPr>
          <p:cNvPr id="3" name="Content Placeholder 2">
            <a:extLst>
              <a:ext uri="{FF2B5EF4-FFF2-40B4-BE49-F238E27FC236}">
                <a16:creationId xmlns:a16="http://schemas.microsoft.com/office/drawing/2014/main" id="{BFF1FAC8-8BC7-4D26-8337-B0C5035F8C49}"/>
              </a:ext>
            </a:extLst>
          </p:cNvPr>
          <p:cNvSpPr>
            <a:spLocks noGrp="1"/>
          </p:cNvSpPr>
          <p:nvPr>
            <p:ph idx="1"/>
          </p:nvPr>
        </p:nvSpPr>
        <p:spPr/>
        <p:txBody>
          <a:bodyPr/>
          <a:lstStyle/>
          <a:p>
            <a:pPr marL="0" indent="0">
              <a:buNone/>
            </a:pPr>
            <a:r>
              <a:rPr lang="en-GB" dirty="0"/>
              <a:t>A stakeholder is an individual or group that has a legitimate interest in a company.</a:t>
            </a:r>
          </a:p>
          <a:p>
            <a:pPr marL="0" indent="0">
              <a:buNone/>
            </a:pPr>
            <a:r>
              <a:rPr lang="en-GB" dirty="0"/>
              <a:t>A stakeholder is also an individual or group who can affect or be affected by the actions of a business.</a:t>
            </a:r>
          </a:p>
          <a:p>
            <a:endParaRPr lang="en-GB" dirty="0"/>
          </a:p>
          <a:p>
            <a:endParaRPr lang="en-GB" dirty="0"/>
          </a:p>
        </p:txBody>
      </p:sp>
    </p:spTree>
    <p:extLst>
      <p:ext uri="{BB962C8B-B14F-4D97-AF65-F5344CB8AC3E}">
        <p14:creationId xmlns:p14="http://schemas.microsoft.com/office/powerpoint/2010/main" val="230874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63959-6B57-4E6B-8C15-A8DC37F5B94A}"/>
              </a:ext>
            </a:extLst>
          </p:cNvPr>
          <p:cNvSpPr>
            <a:spLocks noGrp="1"/>
          </p:cNvSpPr>
          <p:nvPr>
            <p:ph type="title"/>
          </p:nvPr>
        </p:nvSpPr>
        <p:spPr/>
        <p:txBody>
          <a:bodyPr/>
          <a:lstStyle/>
          <a:p>
            <a:r>
              <a:rPr lang="en-GB" b="1" dirty="0"/>
              <a:t>Internal Stakeholders</a:t>
            </a:r>
          </a:p>
        </p:txBody>
      </p:sp>
      <p:sp>
        <p:nvSpPr>
          <p:cNvPr id="3" name="Content Placeholder 2">
            <a:extLst>
              <a:ext uri="{FF2B5EF4-FFF2-40B4-BE49-F238E27FC236}">
                <a16:creationId xmlns:a16="http://schemas.microsoft.com/office/drawing/2014/main" id="{58A432EB-A3EB-47DB-8671-142E3831048F}"/>
              </a:ext>
            </a:extLst>
          </p:cNvPr>
          <p:cNvSpPr>
            <a:spLocks noGrp="1"/>
          </p:cNvSpPr>
          <p:nvPr>
            <p:ph idx="1"/>
          </p:nvPr>
        </p:nvSpPr>
        <p:spPr/>
        <p:txBody>
          <a:bodyPr/>
          <a:lstStyle/>
          <a:p>
            <a:r>
              <a:rPr lang="en-GB" sz="2800" b="1" dirty="0"/>
              <a:t>Internal stakeholders</a:t>
            </a:r>
            <a:r>
              <a:rPr lang="en-GB" sz="2800" dirty="0"/>
              <a:t> refer to the individuals and parties, within the organisation.</a:t>
            </a:r>
          </a:p>
          <a:p>
            <a:pPr marL="0" indent="0">
              <a:buNone/>
            </a:pPr>
            <a:r>
              <a:rPr lang="en-GB" sz="2800" b="1" dirty="0"/>
              <a:t>Internal Stakeholders </a:t>
            </a:r>
            <a:r>
              <a:rPr lang="en-GB" sz="2800" dirty="0"/>
              <a:t>are those parties, individual or group that participates in the management of the company. They can influence and can be influenced by the success or failure of the entity because they have vested interest in the organisation. Primary Stakeholders is another name for the Internal stakeholders.</a:t>
            </a:r>
            <a:endParaRPr lang="en-GB" sz="2800" b="1" u="sng" dirty="0"/>
          </a:p>
        </p:txBody>
      </p:sp>
    </p:spTree>
    <p:extLst>
      <p:ext uri="{BB962C8B-B14F-4D97-AF65-F5344CB8AC3E}">
        <p14:creationId xmlns:p14="http://schemas.microsoft.com/office/powerpoint/2010/main" val="4281327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CBA12-CA73-43BD-A17A-BB1CE10C8810}"/>
              </a:ext>
            </a:extLst>
          </p:cNvPr>
          <p:cNvSpPr>
            <a:spLocks noGrp="1"/>
          </p:cNvSpPr>
          <p:nvPr>
            <p:ph type="title"/>
          </p:nvPr>
        </p:nvSpPr>
        <p:spPr/>
        <p:txBody>
          <a:bodyPr/>
          <a:lstStyle/>
          <a:p>
            <a:r>
              <a:rPr lang="en-GB" b="1" dirty="0"/>
              <a:t>Different Types of Internal Stakeholders</a:t>
            </a:r>
          </a:p>
        </p:txBody>
      </p:sp>
      <p:sp>
        <p:nvSpPr>
          <p:cNvPr id="3" name="Content Placeholder 2">
            <a:extLst>
              <a:ext uri="{FF2B5EF4-FFF2-40B4-BE49-F238E27FC236}">
                <a16:creationId xmlns:a16="http://schemas.microsoft.com/office/drawing/2014/main" id="{D4F33EEF-428A-4651-80DC-F2B4940D9AD2}"/>
              </a:ext>
            </a:extLst>
          </p:cNvPr>
          <p:cNvSpPr>
            <a:spLocks noGrp="1"/>
          </p:cNvSpPr>
          <p:nvPr>
            <p:ph idx="1"/>
          </p:nvPr>
        </p:nvSpPr>
        <p:spPr/>
        <p:txBody>
          <a:bodyPr>
            <a:normAutofit fontScale="85000" lnSpcReduction="10000"/>
          </a:bodyPr>
          <a:lstStyle/>
          <a:p>
            <a:r>
              <a:rPr lang="en-GB" b="1" dirty="0"/>
              <a:t>Employees</a:t>
            </a:r>
            <a:r>
              <a:rPr lang="en-GB" dirty="0"/>
              <a:t>: Employees are the group of people who work for the company, for remuneration.</a:t>
            </a:r>
          </a:p>
          <a:p>
            <a:r>
              <a:rPr lang="en-GB" b="1" dirty="0"/>
              <a:t>Owners</a:t>
            </a:r>
            <a:r>
              <a:rPr lang="en-GB" dirty="0"/>
              <a:t>: The individual or group who owns the organisation. E.g. partners.</a:t>
            </a:r>
          </a:p>
          <a:p>
            <a:r>
              <a:rPr lang="en-GB" b="1" dirty="0"/>
              <a:t>Board of Directors</a:t>
            </a:r>
            <a:r>
              <a:rPr lang="en-GB" dirty="0"/>
              <a:t>: They are the group of individuals who control the company. </a:t>
            </a:r>
          </a:p>
          <a:p>
            <a:r>
              <a:rPr lang="en-GB" b="1" dirty="0"/>
              <a:t>Managers</a:t>
            </a:r>
            <a:r>
              <a:rPr lang="en-GB" dirty="0"/>
              <a:t>: The person who manages the entire department is known as a manager.</a:t>
            </a:r>
            <a:r>
              <a:rPr lang="en-GB" b="1" dirty="0"/>
              <a:t> For example</a:t>
            </a:r>
            <a:r>
              <a:rPr lang="en-GB" dirty="0"/>
              <a:t> Sales Manager, General Manager, etc.</a:t>
            </a:r>
          </a:p>
          <a:p>
            <a:pPr marL="0" indent="0">
              <a:buNone/>
            </a:pPr>
            <a:endParaRPr lang="en-GB" dirty="0"/>
          </a:p>
        </p:txBody>
      </p:sp>
    </p:spTree>
    <p:extLst>
      <p:ext uri="{BB962C8B-B14F-4D97-AF65-F5344CB8AC3E}">
        <p14:creationId xmlns:p14="http://schemas.microsoft.com/office/powerpoint/2010/main" val="3926391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A2755-8D8E-47D6-9D5D-B5408ACA14CC}"/>
              </a:ext>
            </a:extLst>
          </p:cNvPr>
          <p:cNvSpPr>
            <a:spLocks noGrp="1"/>
          </p:cNvSpPr>
          <p:nvPr>
            <p:ph type="title"/>
          </p:nvPr>
        </p:nvSpPr>
        <p:spPr/>
        <p:txBody>
          <a:bodyPr/>
          <a:lstStyle/>
          <a:p>
            <a:r>
              <a:rPr lang="en-GB" b="1" dirty="0"/>
              <a:t>External Stakeholders</a:t>
            </a:r>
          </a:p>
        </p:txBody>
      </p:sp>
      <p:sp>
        <p:nvSpPr>
          <p:cNvPr id="3" name="Content Placeholder 2">
            <a:extLst>
              <a:ext uri="{FF2B5EF4-FFF2-40B4-BE49-F238E27FC236}">
                <a16:creationId xmlns:a16="http://schemas.microsoft.com/office/drawing/2014/main" id="{3138DBA3-453D-4E31-B387-382F7FADDF85}"/>
              </a:ext>
            </a:extLst>
          </p:cNvPr>
          <p:cNvSpPr>
            <a:spLocks noGrp="1"/>
          </p:cNvSpPr>
          <p:nvPr>
            <p:ph idx="1"/>
          </p:nvPr>
        </p:nvSpPr>
        <p:spPr/>
        <p:txBody>
          <a:bodyPr/>
          <a:lstStyle/>
          <a:p>
            <a:r>
              <a:rPr lang="en-GB" dirty="0"/>
              <a:t>External Stakeholders are those interested parties, who are not a part of the management, but they indirectly affected by the work of the company. They are the outside parties which form part of the business environment. They are also known as Secondary Stakeholders</a:t>
            </a:r>
          </a:p>
        </p:txBody>
      </p:sp>
    </p:spTree>
    <p:extLst>
      <p:ext uri="{BB962C8B-B14F-4D97-AF65-F5344CB8AC3E}">
        <p14:creationId xmlns:p14="http://schemas.microsoft.com/office/powerpoint/2010/main" val="3910642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31C31-DE90-4B6E-8AA9-06E9CC605A5F}"/>
              </a:ext>
            </a:extLst>
          </p:cNvPr>
          <p:cNvSpPr>
            <a:spLocks noGrp="1"/>
          </p:cNvSpPr>
          <p:nvPr>
            <p:ph type="title"/>
          </p:nvPr>
        </p:nvSpPr>
        <p:spPr/>
        <p:txBody>
          <a:bodyPr/>
          <a:lstStyle/>
          <a:p>
            <a:r>
              <a:rPr lang="en-GB" b="1" dirty="0"/>
              <a:t>Different Types of External Stakeholders</a:t>
            </a:r>
          </a:p>
        </p:txBody>
      </p:sp>
      <p:sp>
        <p:nvSpPr>
          <p:cNvPr id="3" name="Content Placeholder 2">
            <a:extLst>
              <a:ext uri="{FF2B5EF4-FFF2-40B4-BE49-F238E27FC236}">
                <a16:creationId xmlns:a16="http://schemas.microsoft.com/office/drawing/2014/main" id="{1F6EA463-AFC7-4287-ABCD-75F689DAD57E}"/>
              </a:ext>
            </a:extLst>
          </p:cNvPr>
          <p:cNvSpPr>
            <a:spLocks noGrp="1"/>
          </p:cNvSpPr>
          <p:nvPr>
            <p:ph idx="1"/>
          </p:nvPr>
        </p:nvSpPr>
        <p:spPr/>
        <p:txBody>
          <a:bodyPr>
            <a:normAutofit fontScale="55000" lnSpcReduction="20000"/>
          </a:bodyPr>
          <a:lstStyle/>
          <a:p>
            <a:r>
              <a:rPr lang="en-GB" b="1" dirty="0"/>
              <a:t>Suppliers</a:t>
            </a:r>
            <a:r>
              <a:rPr lang="en-GB" dirty="0"/>
              <a:t>: They provide inputs to the organisation like raw materials, equipment, etc.</a:t>
            </a:r>
          </a:p>
          <a:p>
            <a:r>
              <a:rPr lang="en-GB" b="1" dirty="0"/>
              <a:t>Customers</a:t>
            </a:r>
            <a:r>
              <a:rPr lang="en-GB" dirty="0"/>
              <a:t>: They are considered the king of the business because they are the one who is going to consume the product.</a:t>
            </a:r>
          </a:p>
          <a:p>
            <a:r>
              <a:rPr lang="en-GB" b="1" dirty="0"/>
              <a:t>Creditors</a:t>
            </a:r>
            <a:r>
              <a:rPr lang="en-GB" dirty="0"/>
              <a:t>: They are the individual, bank or financial institution who provides funds to the organisation.</a:t>
            </a:r>
          </a:p>
          <a:p>
            <a:r>
              <a:rPr lang="en-GB" b="1" dirty="0"/>
              <a:t>Intermediaries</a:t>
            </a:r>
            <a:r>
              <a:rPr lang="en-GB" dirty="0"/>
              <a:t>: They are the marketing channels that create a link between the company and customers like the wholesaler, retailer, etc.</a:t>
            </a:r>
          </a:p>
          <a:p>
            <a:r>
              <a:rPr lang="en-GB" b="1" dirty="0"/>
              <a:t>Competitors</a:t>
            </a:r>
            <a:r>
              <a:rPr lang="en-GB" dirty="0"/>
              <a:t>: They are the rivals who compete with the organisation for resources and the market.</a:t>
            </a:r>
          </a:p>
          <a:p>
            <a:r>
              <a:rPr lang="en-GB" b="1" dirty="0"/>
              <a:t>Society</a:t>
            </a:r>
            <a:r>
              <a:rPr lang="en-GB" dirty="0"/>
              <a:t>: A firm has its responsibility towards society because the enterprise uses its valuable resources.</a:t>
            </a:r>
          </a:p>
          <a:p>
            <a:r>
              <a:rPr lang="en-GB" b="1" dirty="0"/>
              <a:t>Government</a:t>
            </a:r>
            <a:r>
              <a:rPr lang="en-GB" dirty="0"/>
              <a:t>: A firm is guided and controlled by government rules and regulations </a:t>
            </a:r>
          </a:p>
          <a:p>
            <a:endParaRPr lang="en-GB" dirty="0"/>
          </a:p>
        </p:txBody>
      </p:sp>
    </p:spTree>
    <p:extLst>
      <p:ext uri="{BB962C8B-B14F-4D97-AF65-F5344CB8AC3E}">
        <p14:creationId xmlns:p14="http://schemas.microsoft.com/office/powerpoint/2010/main" val="349451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a:extLst>
              <a:ext uri="{FF2B5EF4-FFF2-40B4-BE49-F238E27FC236}">
                <a16:creationId xmlns:a16="http://schemas.microsoft.com/office/drawing/2014/main" id="{30A8A617-A138-41BD-862E-F3044D3D3AE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836712"/>
            <a:ext cx="6799781" cy="4178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4526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Stakeholder Analysis</a:t>
            </a:r>
          </a:p>
        </p:txBody>
      </p:sp>
      <p:sp>
        <p:nvSpPr>
          <p:cNvPr id="3" name="Content Placeholder 2"/>
          <p:cNvSpPr>
            <a:spLocks noGrp="1"/>
          </p:cNvSpPr>
          <p:nvPr>
            <p:ph idx="1"/>
          </p:nvPr>
        </p:nvSpPr>
        <p:spPr/>
        <p:txBody>
          <a:bodyPr/>
          <a:lstStyle/>
          <a:p>
            <a:r>
              <a:rPr lang="en-GB" dirty="0"/>
              <a:t>Stakeholder Analysis is the first step in </a:t>
            </a:r>
            <a:r>
              <a:rPr lang="en-GB" dirty="0">
                <a:hlinkClick r:id="rId2">
                  <a:extLst>
                    <a:ext uri="{A12FA001-AC4F-418D-AE19-62706E023703}">
                      <ahyp:hlinkClr xmlns:ahyp="http://schemas.microsoft.com/office/drawing/2018/hyperlinkcolor" val="tx"/>
                    </a:ext>
                  </a:extLst>
                </a:hlinkClick>
              </a:rPr>
              <a:t>Stakeholder Management</a:t>
            </a:r>
            <a:r>
              <a:rPr lang="en-GB" dirty="0"/>
              <a:t> , an important process that successful people use to win support from others. Managing stakeholders helps them to ensure that their projects succeed where others might fail.</a:t>
            </a:r>
          </a:p>
        </p:txBody>
      </p:sp>
    </p:spTree>
    <p:extLst>
      <p:ext uri="{BB962C8B-B14F-4D97-AF65-F5344CB8AC3E}">
        <p14:creationId xmlns:p14="http://schemas.microsoft.com/office/powerpoint/2010/main" val="2285209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Why Use Stakeholder Analysis?</a:t>
            </a:r>
            <a:br>
              <a:rPr lang="en-GB" b="1" dirty="0"/>
            </a:br>
            <a:endParaRPr lang="en-GB" dirty="0"/>
          </a:p>
        </p:txBody>
      </p:sp>
      <p:sp>
        <p:nvSpPr>
          <p:cNvPr id="3" name="Content Placeholder 2"/>
          <p:cNvSpPr>
            <a:spLocks noGrp="1"/>
          </p:cNvSpPr>
          <p:nvPr>
            <p:ph idx="1"/>
          </p:nvPr>
        </p:nvSpPr>
        <p:spPr/>
        <p:txBody>
          <a:bodyPr>
            <a:normAutofit fontScale="92500" lnSpcReduction="10000"/>
          </a:bodyPr>
          <a:lstStyle/>
          <a:p>
            <a:pPr fontAlgn="base"/>
            <a:r>
              <a:rPr lang="en-GB" dirty="0"/>
              <a:t>A stakeholder-based approach gives you four key benefits:</a:t>
            </a:r>
          </a:p>
          <a:p>
            <a:pPr marL="514350" indent="-514350" fontAlgn="base">
              <a:buFont typeface="+mj-lt"/>
              <a:buAutoNum type="arabicPeriod"/>
            </a:pPr>
            <a:r>
              <a:rPr lang="en-GB" b="1" dirty="0"/>
              <a:t>Getting Your Projects Into Shape</a:t>
            </a:r>
          </a:p>
          <a:p>
            <a:pPr marL="0" indent="0" fontAlgn="base">
              <a:buNone/>
            </a:pPr>
            <a:r>
              <a:rPr lang="en-GB" dirty="0"/>
              <a:t>You can use the opinions of your most powerful stakeholders to help define your projects at an early stage. These stakeholders will then more likely support you, and their input can also improve the quality of your project.</a:t>
            </a:r>
          </a:p>
          <a:p>
            <a:pPr marL="514350" indent="-514350">
              <a:buFont typeface="+mj-lt"/>
              <a:buAutoNum type="arabicPeriod"/>
            </a:pPr>
            <a:endParaRPr lang="en-GB" dirty="0"/>
          </a:p>
        </p:txBody>
      </p:sp>
    </p:spTree>
    <p:extLst>
      <p:ext uri="{BB962C8B-B14F-4D97-AF65-F5344CB8AC3E}">
        <p14:creationId xmlns:p14="http://schemas.microsoft.com/office/powerpoint/2010/main" val="1275473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Winning Resources</a:t>
            </a:r>
            <a:br>
              <a:rPr lang="en-GB" b="1" dirty="0"/>
            </a:br>
            <a:endParaRPr lang="en-GB" dirty="0"/>
          </a:p>
        </p:txBody>
      </p:sp>
      <p:sp>
        <p:nvSpPr>
          <p:cNvPr id="3" name="Content Placeholder 2"/>
          <p:cNvSpPr>
            <a:spLocks noGrp="1"/>
          </p:cNvSpPr>
          <p:nvPr>
            <p:ph idx="1"/>
          </p:nvPr>
        </p:nvSpPr>
        <p:spPr/>
        <p:txBody>
          <a:bodyPr/>
          <a:lstStyle/>
          <a:p>
            <a:pPr marL="0" indent="0">
              <a:buNone/>
            </a:pPr>
            <a:r>
              <a:rPr lang="en-GB" b="1" dirty="0"/>
              <a:t>2. Gaining support</a:t>
            </a:r>
            <a:r>
              <a:rPr lang="en-GB" dirty="0"/>
              <a:t> from powerful stakeholders can help you to win more resources, such as people, time or money. This makes it more likely that your projects will be successful.</a:t>
            </a:r>
          </a:p>
        </p:txBody>
      </p:sp>
    </p:spTree>
    <p:extLst>
      <p:ext uri="{BB962C8B-B14F-4D97-AF65-F5344CB8AC3E}">
        <p14:creationId xmlns:p14="http://schemas.microsoft.com/office/powerpoint/2010/main" val="1630256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Building Understanding</a:t>
            </a:r>
            <a:br>
              <a:rPr lang="en-GB" b="1" dirty="0"/>
            </a:br>
            <a:endParaRPr lang="en-GB" dirty="0"/>
          </a:p>
        </p:txBody>
      </p:sp>
      <p:sp>
        <p:nvSpPr>
          <p:cNvPr id="3" name="Content Placeholder 2"/>
          <p:cNvSpPr>
            <a:spLocks noGrp="1"/>
          </p:cNvSpPr>
          <p:nvPr>
            <p:ph idx="1"/>
          </p:nvPr>
        </p:nvSpPr>
        <p:spPr/>
        <p:txBody>
          <a:bodyPr/>
          <a:lstStyle/>
          <a:p>
            <a:pPr marL="0" indent="0">
              <a:buNone/>
            </a:pPr>
            <a:r>
              <a:rPr lang="en-GB" dirty="0"/>
              <a:t>3. By </a:t>
            </a:r>
            <a:r>
              <a:rPr lang="en-GB" b="1" dirty="0"/>
              <a:t>communicating</a:t>
            </a:r>
            <a:r>
              <a:rPr lang="en-GB" dirty="0"/>
              <a:t>  with your stakeholders early and often, you can ensure that they fully grasp what you’re doing and understand the benefits of your project. This means that they can more actively support you when necessary.</a:t>
            </a:r>
          </a:p>
        </p:txBody>
      </p:sp>
    </p:spTree>
    <p:extLst>
      <p:ext uri="{BB962C8B-B14F-4D97-AF65-F5344CB8AC3E}">
        <p14:creationId xmlns:p14="http://schemas.microsoft.com/office/powerpoint/2010/main" val="4101077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Getting Ahead of the Game</a:t>
            </a:r>
            <a:br>
              <a:rPr lang="en-GB" b="1" dirty="0"/>
            </a:br>
            <a:endParaRPr lang="en-GB" dirty="0"/>
          </a:p>
        </p:txBody>
      </p:sp>
      <p:sp>
        <p:nvSpPr>
          <p:cNvPr id="3" name="Content Placeholder 2"/>
          <p:cNvSpPr>
            <a:spLocks noGrp="1"/>
          </p:cNvSpPr>
          <p:nvPr>
            <p:ph idx="1"/>
          </p:nvPr>
        </p:nvSpPr>
        <p:spPr/>
        <p:txBody>
          <a:bodyPr/>
          <a:lstStyle/>
          <a:p>
            <a:pPr marL="0" indent="0" fontAlgn="base">
              <a:buNone/>
            </a:pPr>
            <a:r>
              <a:rPr lang="en-GB" dirty="0"/>
              <a:t>4.Understanding your stakeholders means that you can anticipate and predict their reactions to your project as it develops. This allows you to plan actions that will more likely win their support.</a:t>
            </a:r>
          </a:p>
          <a:p>
            <a:pPr marL="0" indent="0">
              <a:buNone/>
            </a:pPr>
            <a:endParaRPr lang="en-GB" dirty="0"/>
          </a:p>
        </p:txBody>
      </p:sp>
    </p:spTree>
    <p:extLst>
      <p:ext uri="{BB962C8B-B14F-4D97-AF65-F5344CB8AC3E}">
        <p14:creationId xmlns:p14="http://schemas.microsoft.com/office/powerpoint/2010/main" val="2190421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sz="3600" b="1" dirty="0"/>
            </a:br>
            <a:br>
              <a:rPr lang="en-GB" sz="3600" b="1" dirty="0"/>
            </a:br>
            <a:r>
              <a:rPr lang="en-GB" sz="3600" b="1" dirty="0"/>
              <a:t>How to Conduct a Stakeholder Analysis</a:t>
            </a:r>
            <a:br>
              <a:rPr lang="en-GB" sz="3600" b="1" dirty="0"/>
            </a:br>
            <a:endParaRPr lang="en-GB" sz="3600" dirty="0"/>
          </a:p>
        </p:txBody>
      </p:sp>
      <p:sp>
        <p:nvSpPr>
          <p:cNvPr id="3" name="Content Placeholder 2"/>
          <p:cNvSpPr>
            <a:spLocks noGrp="1"/>
          </p:cNvSpPr>
          <p:nvPr>
            <p:ph idx="1"/>
          </p:nvPr>
        </p:nvSpPr>
        <p:spPr/>
        <p:txBody>
          <a:bodyPr/>
          <a:lstStyle/>
          <a:p>
            <a:pPr fontAlgn="base"/>
            <a:r>
              <a:rPr lang="en-GB" b="1" dirty="0"/>
              <a:t>Step 1: Identify Your Stakeholders</a:t>
            </a:r>
          </a:p>
          <a:p>
            <a:pPr fontAlgn="base"/>
            <a:r>
              <a:rPr lang="en-GB" dirty="0"/>
              <a:t>Start by </a:t>
            </a:r>
            <a:r>
              <a:rPr lang="en-GB" b="1" dirty="0"/>
              <a:t>brainstorming</a:t>
            </a:r>
            <a:r>
              <a:rPr lang="en-GB" dirty="0"/>
              <a:t>  who your stakeholders are. As part of this, think of all the people who are affected by your work, who have influence or power over it, or have an interest in its successful or unsuccessful conclusion.</a:t>
            </a:r>
          </a:p>
          <a:p>
            <a:endParaRPr lang="en-GB" dirty="0"/>
          </a:p>
        </p:txBody>
      </p:sp>
    </p:spTree>
    <p:extLst>
      <p:ext uri="{BB962C8B-B14F-4D97-AF65-F5344CB8AC3E}">
        <p14:creationId xmlns:p14="http://schemas.microsoft.com/office/powerpoint/2010/main" val="3297607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b="1" dirty="0"/>
            </a:br>
            <a:br>
              <a:rPr lang="en-GB" b="1" dirty="0"/>
            </a:br>
            <a:r>
              <a:rPr lang="en-GB" b="1" dirty="0"/>
              <a:t>Step 2: Prioritize Your Stakeholders</a:t>
            </a:r>
            <a:br>
              <a:rPr lang="en-GB" b="1" dirty="0"/>
            </a:br>
            <a:endParaRPr lang="en-GB" dirty="0"/>
          </a:p>
        </p:txBody>
      </p:sp>
      <p:sp>
        <p:nvSpPr>
          <p:cNvPr id="3" name="Content Placeholder 2"/>
          <p:cNvSpPr>
            <a:spLocks noGrp="1"/>
          </p:cNvSpPr>
          <p:nvPr>
            <p:ph idx="1"/>
          </p:nvPr>
        </p:nvSpPr>
        <p:spPr/>
        <p:txBody>
          <a:bodyPr>
            <a:normAutofit fontScale="85000" lnSpcReduction="10000"/>
          </a:bodyPr>
          <a:lstStyle/>
          <a:p>
            <a:pPr fontAlgn="base"/>
            <a:r>
              <a:rPr lang="en-GB" dirty="0"/>
              <a:t>You may now have a list of people and organisations that are affected by your work. Some of these may have the power either to block that work or to advance it. Some may be interested in what you are doing, while others may not care, so you need to work out who you need to </a:t>
            </a:r>
            <a:r>
              <a:rPr lang="en-GB" b="1" dirty="0"/>
              <a:t>prioritize</a:t>
            </a:r>
            <a:r>
              <a:rPr lang="en-GB" dirty="0"/>
              <a:t>.</a:t>
            </a:r>
          </a:p>
          <a:p>
            <a:pPr fontAlgn="base"/>
            <a:r>
              <a:rPr lang="en-GB" dirty="0"/>
              <a:t>You can map out your stakeholders, and classify them according to their power over your work and their interest in it, on a Power/Interest Grid </a:t>
            </a:r>
          </a:p>
          <a:p>
            <a:endParaRPr lang="en-GB" dirty="0"/>
          </a:p>
        </p:txBody>
      </p:sp>
    </p:spTree>
    <p:extLst>
      <p:ext uri="{BB962C8B-B14F-4D97-AF65-F5344CB8AC3E}">
        <p14:creationId xmlns:p14="http://schemas.microsoft.com/office/powerpoint/2010/main" val="350392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Diagram: The Power Interest Grid</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3688" y="1234306"/>
            <a:ext cx="5298901" cy="4389388"/>
          </a:xfrm>
        </p:spPr>
      </p:pic>
    </p:spTree>
    <p:extLst>
      <p:ext uri="{BB962C8B-B14F-4D97-AF65-F5344CB8AC3E}">
        <p14:creationId xmlns:p14="http://schemas.microsoft.com/office/powerpoint/2010/main" val="29638743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62500" lnSpcReduction="20000"/>
          </a:bodyPr>
          <a:lstStyle/>
          <a:p>
            <a:pPr fontAlgn="base"/>
            <a:r>
              <a:rPr lang="en-GB" dirty="0"/>
              <a:t>The position that you allocate to a stakeholder on the grid shows you the actions you need to take with them:</a:t>
            </a:r>
          </a:p>
          <a:p>
            <a:pPr fontAlgn="base"/>
            <a:r>
              <a:rPr lang="en-GB" b="1" dirty="0"/>
              <a:t>High power, highly interested people (Manage Closely)</a:t>
            </a:r>
            <a:r>
              <a:rPr lang="en-GB" dirty="0"/>
              <a:t>: you must fully engage these people, and make the greatest efforts to satisfy them.</a:t>
            </a:r>
          </a:p>
          <a:p>
            <a:pPr fontAlgn="base"/>
            <a:r>
              <a:rPr lang="en-GB" b="1" dirty="0"/>
              <a:t>High power, less interested people (Keep Satisfied)</a:t>
            </a:r>
            <a:r>
              <a:rPr lang="en-GB" dirty="0"/>
              <a:t>: put enough work in with these people to keep them satisfied, but not so much that they become bored with your message.</a:t>
            </a:r>
          </a:p>
          <a:p>
            <a:pPr fontAlgn="base"/>
            <a:r>
              <a:rPr lang="en-GB" b="1" dirty="0"/>
              <a:t>Low power, highly interested people (Keep Informed)</a:t>
            </a:r>
            <a:r>
              <a:rPr lang="en-GB" dirty="0"/>
              <a:t>: adequately inform these people, and talk to them to ensure that no major issues are arising. People in this category can often be very helpful with the detail of your project.</a:t>
            </a:r>
          </a:p>
          <a:p>
            <a:pPr fontAlgn="base"/>
            <a:r>
              <a:rPr lang="en-GB" b="1" dirty="0"/>
              <a:t>Low power, less interested people (Monitor)</a:t>
            </a:r>
            <a:r>
              <a:rPr lang="en-GB" dirty="0"/>
              <a:t>: again, monitor these people, but don’t bore them with excessive communication.</a:t>
            </a:r>
          </a:p>
          <a:p>
            <a:pPr marL="0" indent="0">
              <a:buNone/>
            </a:pPr>
            <a:endParaRPr lang="en-GB" dirty="0"/>
          </a:p>
        </p:txBody>
      </p:sp>
    </p:spTree>
    <p:extLst>
      <p:ext uri="{BB962C8B-B14F-4D97-AF65-F5344CB8AC3E}">
        <p14:creationId xmlns:p14="http://schemas.microsoft.com/office/powerpoint/2010/main" val="345439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sz="3200" b="1" dirty="0"/>
            </a:br>
            <a:r>
              <a:rPr lang="en-GB" sz="3200" b="1" dirty="0"/>
              <a:t>Step 3: Understand Your Key Stakeholders</a:t>
            </a:r>
            <a:br>
              <a:rPr lang="en-GB" sz="3200" b="1" dirty="0"/>
            </a:br>
            <a:endParaRPr lang="en-GB" sz="3200" dirty="0"/>
          </a:p>
        </p:txBody>
      </p:sp>
      <p:sp>
        <p:nvSpPr>
          <p:cNvPr id="3" name="Content Placeholder 2"/>
          <p:cNvSpPr>
            <a:spLocks noGrp="1"/>
          </p:cNvSpPr>
          <p:nvPr>
            <p:ph idx="1"/>
          </p:nvPr>
        </p:nvSpPr>
        <p:spPr/>
        <p:txBody>
          <a:bodyPr>
            <a:normAutofit fontScale="77500" lnSpcReduction="20000"/>
          </a:bodyPr>
          <a:lstStyle/>
          <a:p>
            <a:pPr fontAlgn="base"/>
            <a:r>
              <a:rPr lang="en-GB" sz="2400" dirty="0"/>
              <a:t>You now need to discover how your key stakeholders feel about your project. You also need to work out how best to engage them, and how to communicate with them.</a:t>
            </a:r>
          </a:p>
          <a:p>
            <a:pPr fontAlgn="base"/>
            <a:r>
              <a:rPr lang="en-GB" sz="2400" dirty="0"/>
              <a:t>Key questions that can help you understand your stakeholders include:</a:t>
            </a:r>
          </a:p>
          <a:p>
            <a:pPr marL="514350" indent="-514350" fontAlgn="base">
              <a:buFont typeface="+mj-lt"/>
              <a:buAutoNum type="arabicPeriod"/>
            </a:pPr>
            <a:r>
              <a:rPr lang="en-GB" dirty="0"/>
              <a:t>What financial or emotional interest do they have in the outcome of your work? Is it positive or negative?</a:t>
            </a:r>
          </a:p>
          <a:p>
            <a:pPr marL="514350" indent="-514350" fontAlgn="base">
              <a:buFont typeface="+mj-lt"/>
              <a:buAutoNum type="arabicPeriod"/>
            </a:pPr>
            <a:r>
              <a:rPr lang="en-GB" dirty="0"/>
              <a:t>What motivates them most of all?</a:t>
            </a:r>
          </a:p>
          <a:p>
            <a:pPr marL="514350" indent="-514350" fontAlgn="base">
              <a:buFont typeface="+mj-lt"/>
              <a:buAutoNum type="arabicPeriod"/>
            </a:pPr>
            <a:r>
              <a:rPr lang="en-GB" dirty="0"/>
              <a:t>What information do they want from you, and what is the best way of communicating with them?</a:t>
            </a:r>
          </a:p>
          <a:p>
            <a:pPr marL="514350" indent="-514350">
              <a:buFont typeface="+mj-lt"/>
              <a:buAutoNum type="arabicPeriod"/>
            </a:pPr>
            <a:endParaRPr lang="en-GB" dirty="0"/>
          </a:p>
        </p:txBody>
      </p:sp>
    </p:spTree>
    <p:extLst>
      <p:ext uri="{BB962C8B-B14F-4D97-AF65-F5344CB8AC3E}">
        <p14:creationId xmlns:p14="http://schemas.microsoft.com/office/powerpoint/2010/main" val="4289099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pPr marL="0" indent="0" fontAlgn="base">
              <a:buNone/>
            </a:pPr>
            <a:r>
              <a:rPr lang="en-GB" dirty="0"/>
              <a:t>4. What is their current opinion of your work? Is it based on good information?</a:t>
            </a:r>
          </a:p>
          <a:p>
            <a:pPr marL="0" indent="0" fontAlgn="base">
              <a:buNone/>
            </a:pPr>
            <a:r>
              <a:rPr lang="en-GB" dirty="0"/>
              <a:t>5.Who influences their opinions generally, and who influences their opinion of you? Do some of these influencers therefore become important stakeholders in their own right?</a:t>
            </a:r>
          </a:p>
          <a:p>
            <a:pPr marL="0" indent="0" fontAlgn="base">
              <a:buNone/>
            </a:pPr>
            <a:r>
              <a:rPr lang="en-GB" dirty="0"/>
              <a:t>6. If they aren’t likely to be positive, what will win them around to support your project?</a:t>
            </a:r>
          </a:p>
          <a:p>
            <a:pPr marL="0" indent="0" fontAlgn="base">
              <a:buNone/>
            </a:pPr>
            <a:r>
              <a:rPr lang="en-GB" dirty="0"/>
              <a:t>7.If you don't think that you’ll be able to win them around, how will you manage their opposition?</a:t>
            </a:r>
          </a:p>
          <a:p>
            <a:pPr marL="0" indent="0">
              <a:buNone/>
            </a:pPr>
            <a:endParaRPr lang="en-GB" dirty="0"/>
          </a:p>
        </p:txBody>
      </p:sp>
    </p:spTree>
    <p:extLst>
      <p:ext uri="{BB962C8B-B14F-4D97-AF65-F5344CB8AC3E}">
        <p14:creationId xmlns:p14="http://schemas.microsoft.com/office/powerpoint/2010/main" val="1542961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t>8.Who else might be influenced by their opinions? Do these people become stakeholders in their own right?</a:t>
            </a:r>
          </a:p>
          <a:p>
            <a:endParaRPr lang="en-GB" dirty="0"/>
          </a:p>
        </p:txBody>
      </p:sp>
    </p:spTree>
    <p:extLst>
      <p:ext uri="{BB962C8B-B14F-4D97-AF65-F5344CB8AC3E}">
        <p14:creationId xmlns:p14="http://schemas.microsoft.com/office/powerpoint/2010/main" val="3726550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AD40F-E723-846B-A14F-31C63523B520}"/>
              </a:ext>
            </a:extLst>
          </p:cNvPr>
          <p:cNvSpPr>
            <a:spLocks noGrp="1"/>
          </p:cNvSpPr>
          <p:nvPr>
            <p:ph type="title"/>
          </p:nvPr>
        </p:nvSpPr>
        <p:spPr/>
        <p:txBody>
          <a:bodyPr/>
          <a:lstStyle/>
          <a:p>
            <a:r>
              <a:rPr lang="en-GB" dirty="0"/>
              <a:t>Exercise</a:t>
            </a:r>
          </a:p>
        </p:txBody>
      </p:sp>
      <p:sp>
        <p:nvSpPr>
          <p:cNvPr id="3" name="Content Placeholder 2">
            <a:extLst>
              <a:ext uri="{FF2B5EF4-FFF2-40B4-BE49-F238E27FC236}">
                <a16:creationId xmlns:a16="http://schemas.microsoft.com/office/drawing/2014/main" id="{FCB26F0F-4088-65EF-F05F-D87977FF5D48}"/>
              </a:ext>
            </a:extLst>
          </p:cNvPr>
          <p:cNvSpPr>
            <a:spLocks noGrp="1"/>
          </p:cNvSpPr>
          <p:nvPr>
            <p:ph idx="1"/>
          </p:nvPr>
        </p:nvSpPr>
        <p:spPr/>
        <p:txBody>
          <a:bodyPr/>
          <a:lstStyle/>
          <a:p>
            <a:r>
              <a:rPr lang="en-GB" dirty="0"/>
              <a:t>Relate the Power Interest  matrix to a well-known organisation of your choice.</a:t>
            </a:r>
          </a:p>
        </p:txBody>
      </p:sp>
      <p:sp>
        <p:nvSpPr>
          <p:cNvPr id="4" name="Date Placeholder 3">
            <a:extLst>
              <a:ext uri="{FF2B5EF4-FFF2-40B4-BE49-F238E27FC236}">
                <a16:creationId xmlns:a16="http://schemas.microsoft.com/office/drawing/2014/main" id="{71206383-FE51-385C-75FB-EF03A3E9E9D1}"/>
              </a:ext>
            </a:extLst>
          </p:cNvPr>
          <p:cNvSpPr>
            <a:spLocks noGrp="1"/>
          </p:cNvSpPr>
          <p:nvPr>
            <p:ph type="dt" sz="half" idx="10"/>
          </p:nvPr>
        </p:nvSpPr>
        <p:spPr/>
        <p:txBody>
          <a:bodyPr/>
          <a:lstStyle/>
          <a:p>
            <a:pPr>
              <a:defRPr/>
            </a:pPr>
            <a:fld id="{2303D31F-598B-47EE-BA37-93F097A3D676}" type="datetime1">
              <a:rPr lang="en-GB" altLang="en-US" smtClean="0"/>
              <a:pPr>
                <a:defRPr/>
              </a:pPr>
              <a:t>18/09/2024</a:t>
            </a:fld>
            <a:endParaRPr lang="en-GB" altLang="en-US"/>
          </a:p>
        </p:txBody>
      </p:sp>
      <p:sp>
        <p:nvSpPr>
          <p:cNvPr id="5" name="Slide Number Placeholder 4">
            <a:extLst>
              <a:ext uri="{FF2B5EF4-FFF2-40B4-BE49-F238E27FC236}">
                <a16:creationId xmlns:a16="http://schemas.microsoft.com/office/drawing/2014/main" id="{0DE6D8CD-2EE6-FF2D-4AF6-CC224AC3F431}"/>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23275052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A38B2-8EA7-4BBA-B329-333758785BDB}"/>
              </a:ext>
            </a:extLst>
          </p:cNvPr>
          <p:cNvSpPr>
            <a:spLocks noGrp="1"/>
          </p:cNvSpPr>
          <p:nvPr>
            <p:ph type="title"/>
          </p:nvPr>
        </p:nvSpPr>
        <p:spPr/>
        <p:txBody>
          <a:bodyPr/>
          <a:lstStyle/>
          <a:p>
            <a:r>
              <a:rPr lang="en-GB" b="1" dirty="0"/>
              <a:t>Business Ethics</a:t>
            </a:r>
          </a:p>
        </p:txBody>
      </p:sp>
      <p:sp>
        <p:nvSpPr>
          <p:cNvPr id="3" name="Content Placeholder 2">
            <a:extLst>
              <a:ext uri="{FF2B5EF4-FFF2-40B4-BE49-F238E27FC236}">
                <a16:creationId xmlns:a16="http://schemas.microsoft.com/office/drawing/2014/main" id="{5BC6905A-679C-4133-BA11-32A183AC819F}"/>
              </a:ext>
            </a:extLst>
          </p:cNvPr>
          <p:cNvSpPr>
            <a:spLocks noGrp="1"/>
          </p:cNvSpPr>
          <p:nvPr>
            <p:ph idx="1"/>
          </p:nvPr>
        </p:nvSpPr>
        <p:spPr/>
        <p:txBody>
          <a:bodyPr/>
          <a:lstStyle/>
          <a:p>
            <a:r>
              <a:rPr lang="en-GB" dirty="0"/>
              <a:t>The definition of business ethics is the set of moral rules that govern how businesses operate, how business decisions are made and how people are treated.</a:t>
            </a:r>
          </a:p>
        </p:txBody>
      </p:sp>
    </p:spTree>
    <p:extLst>
      <p:ext uri="{BB962C8B-B14F-4D97-AF65-F5344CB8AC3E}">
        <p14:creationId xmlns:p14="http://schemas.microsoft.com/office/powerpoint/2010/main" val="4586019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FF04F-3828-87E0-7327-9A1FB0D8E313}"/>
              </a:ext>
            </a:extLst>
          </p:cNvPr>
          <p:cNvSpPr>
            <a:spLocks noGrp="1"/>
          </p:cNvSpPr>
          <p:nvPr>
            <p:ph type="title"/>
          </p:nvPr>
        </p:nvSpPr>
        <p:spPr/>
        <p:txBody>
          <a:bodyPr/>
          <a:lstStyle/>
          <a:p>
            <a:r>
              <a:rPr lang="en-GB" dirty="0"/>
              <a:t>The Marketing Mix and Unethical Marketing Practices </a:t>
            </a:r>
          </a:p>
        </p:txBody>
      </p:sp>
      <p:sp>
        <p:nvSpPr>
          <p:cNvPr id="3" name="Content Placeholder 2">
            <a:extLst>
              <a:ext uri="{FF2B5EF4-FFF2-40B4-BE49-F238E27FC236}">
                <a16:creationId xmlns:a16="http://schemas.microsoft.com/office/drawing/2014/main" id="{BF92677B-BFB6-39AB-C938-A97DC0147C9B}"/>
              </a:ext>
            </a:extLst>
          </p:cNvPr>
          <p:cNvSpPr>
            <a:spLocks noGrp="1"/>
          </p:cNvSpPr>
          <p:nvPr>
            <p:ph idx="1"/>
          </p:nvPr>
        </p:nvSpPr>
        <p:spPr/>
        <p:txBody>
          <a:bodyPr/>
          <a:lstStyle/>
          <a:p>
            <a:r>
              <a:rPr lang="en-GB" dirty="0"/>
              <a:t>Product</a:t>
            </a:r>
          </a:p>
          <a:p>
            <a:endParaRPr lang="en-GB" dirty="0"/>
          </a:p>
          <a:p>
            <a:r>
              <a:rPr lang="en-GB" dirty="0"/>
              <a:t>Price</a:t>
            </a:r>
          </a:p>
          <a:p>
            <a:endParaRPr lang="en-GB" dirty="0"/>
          </a:p>
          <a:p>
            <a:r>
              <a:rPr lang="en-GB" dirty="0"/>
              <a:t>Place</a:t>
            </a:r>
          </a:p>
          <a:p>
            <a:endParaRPr lang="en-GB" dirty="0"/>
          </a:p>
          <a:p>
            <a:r>
              <a:rPr lang="en-GB" dirty="0"/>
              <a:t>Promotion</a:t>
            </a:r>
          </a:p>
        </p:txBody>
      </p:sp>
      <p:sp>
        <p:nvSpPr>
          <p:cNvPr id="4" name="Date Placeholder 3">
            <a:extLst>
              <a:ext uri="{FF2B5EF4-FFF2-40B4-BE49-F238E27FC236}">
                <a16:creationId xmlns:a16="http://schemas.microsoft.com/office/drawing/2014/main" id="{0B9997D7-497B-18A2-297E-A49ED948D946}"/>
              </a:ext>
            </a:extLst>
          </p:cNvPr>
          <p:cNvSpPr>
            <a:spLocks noGrp="1"/>
          </p:cNvSpPr>
          <p:nvPr>
            <p:ph type="dt" sz="half" idx="10"/>
          </p:nvPr>
        </p:nvSpPr>
        <p:spPr/>
        <p:txBody>
          <a:bodyPr/>
          <a:lstStyle/>
          <a:p>
            <a:pPr>
              <a:defRPr/>
            </a:pPr>
            <a:fld id="{2303D31F-598B-47EE-BA37-93F097A3D676}" type="datetime1">
              <a:rPr lang="en-GB" altLang="en-US" smtClean="0"/>
              <a:pPr>
                <a:defRPr/>
              </a:pPr>
              <a:t>18/09/2024</a:t>
            </a:fld>
            <a:endParaRPr lang="en-GB" altLang="en-US"/>
          </a:p>
        </p:txBody>
      </p:sp>
      <p:sp>
        <p:nvSpPr>
          <p:cNvPr id="5" name="Slide Number Placeholder 4">
            <a:extLst>
              <a:ext uri="{FF2B5EF4-FFF2-40B4-BE49-F238E27FC236}">
                <a16:creationId xmlns:a16="http://schemas.microsoft.com/office/drawing/2014/main" id="{99856D39-DFBD-D619-BF2E-F0527ECB30E7}"/>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3936998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5C844-7653-A898-3912-62114614F3A6}"/>
              </a:ext>
            </a:extLst>
          </p:cNvPr>
          <p:cNvSpPr>
            <a:spLocks noGrp="1"/>
          </p:cNvSpPr>
          <p:nvPr>
            <p:ph type="title"/>
          </p:nvPr>
        </p:nvSpPr>
        <p:spPr/>
        <p:txBody>
          <a:bodyPr/>
          <a:lstStyle/>
          <a:p>
            <a:r>
              <a:rPr lang="en-GB" dirty="0"/>
              <a:t>Exercise</a:t>
            </a:r>
          </a:p>
        </p:txBody>
      </p:sp>
      <p:sp>
        <p:nvSpPr>
          <p:cNvPr id="3" name="Content Placeholder 2">
            <a:extLst>
              <a:ext uri="{FF2B5EF4-FFF2-40B4-BE49-F238E27FC236}">
                <a16:creationId xmlns:a16="http://schemas.microsoft.com/office/drawing/2014/main" id="{543F41AC-9FD5-9637-1410-D13F6E50BF20}"/>
              </a:ext>
            </a:extLst>
          </p:cNvPr>
          <p:cNvSpPr>
            <a:spLocks noGrp="1"/>
          </p:cNvSpPr>
          <p:nvPr>
            <p:ph idx="1"/>
          </p:nvPr>
        </p:nvSpPr>
        <p:spPr/>
        <p:txBody>
          <a:bodyPr/>
          <a:lstStyle/>
          <a:p>
            <a:r>
              <a:rPr lang="en-GB" dirty="0"/>
              <a:t>Choose a company and discuss their unethical marketing practices in relation to one of the marketing mix elements.</a:t>
            </a:r>
          </a:p>
        </p:txBody>
      </p:sp>
      <p:sp>
        <p:nvSpPr>
          <p:cNvPr id="4" name="Date Placeholder 3">
            <a:extLst>
              <a:ext uri="{FF2B5EF4-FFF2-40B4-BE49-F238E27FC236}">
                <a16:creationId xmlns:a16="http://schemas.microsoft.com/office/drawing/2014/main" id="{84ACE01F-FBC5-C982-5D8B-79AA7290F58D}"/>
              </a:ext>
            </a:extLst>
          </p:cNvPr>
          <p:cNvSpPr>
            <a:spLocks noGrp="1"/>
          </p:cNvSpPr>
          <p:nvPr>
            <p:ph type="dt" sz="half" idx="10"/>
          </p:nvPr>
        </p:nvSpPr>
        <p:spPr/>
        <p:txBody>
          <a:bodyPr/>
          <a:lstStyle/>
          <a:p>
            <a:pPr>
              <a:defRPr/>
            </a:pPr>
            <a:fld id="{2303D31F-598B-47EE-BA37-93F097A3D676}" type="datetime1">
              <a:rPr lang="en-GB" altLang="en-US" smtClean="0"/>
              <a:pPr>
                <a:defRPr/>
              </a:pPr>
              <a:t>18/09/2024</a:t>
            </a:fld>
            <a:endParaRPr lang="en-GB" altLang="en-US"/>
          </a:p>
        </p:txBody>
      </p:sp>
      <p:sp>
        <p:nvSpPr>
          <p:cNvPr id="5" name="Slide Number Placeholder 4">
            <a:extLst>
              <a:ext uri="{FF2B5EF4-FFF2-40B4-BE49-F238E27FC236}">
                <a16:creationId xmlns:a16="http://schemas.microsoft.com/office/drawing/2014/main" id="{2B2583BB-75B7-342E-B8BE-BD774E3FF7E4}"/>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2945460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7309F5-D004-42AB-A17B-4496278E9ECC}"/>
              </a:ext>
            </a:extLst>
          </p:cNvPr>
          <p:cNvSpPr>
            <a:spLocks noGrp="1"/>
          </p:cNvSpPr>
          <p:nvPr>
            <p:ph type="title"/>
          </p:nvPr>
        </p:nvSpPr>
        <p:spPr/>
        <p:txBody>
          <a:bodyPr/>
          <a:lstStyle/>
          <a:p>
            <a:r>
              <a:rPr lang="en-GB" sz="3600" b="1" dirty="0"/>
              <a:t>Summary</a:t>
            </a:r>
          </a:p>
        </p:txBody>
      </p:sp>
      <p:sp>
        <p:nvSpPr>
          <p:cNvPr id="3" name="Content Placeholder 2">
            <a:extLst>
              <a:ext uri="{FF2B5EF4-FFF2-40B4-BE49-F238E27FC236}">
                <a16:creationId xmlns:a16="http://schemas.microsoft.com/office/drawing/2014/main" id="{9070477D-0413-4469-BD90-72D8D9255AC9}"/>
              </a:ext>
            </a:extLst>
          </p:cNvPr>
          <p:cNvSpPr>
            <a:spLocks noGrp="1"/>
          </p:cNvSpPr>
          <p:nvPr>
            <p:ph idx="1"/>
          </p:nvPr>
        </p:nvSpPr>
        <p:spPr/>
        <p:txBody>
          <a:bodyPr/>
          <a:lstStyle/>
          <a:p>
            <a:r>
              <a:rPr lang="en-GB" sz="2400" dirty="0"/>
              <a:t>In this lecture we have discussed what is a stakeholder</a:t>
            </a:r>
          </a:p>
          <a:p>
            <a:r>
              <a:rPr lang="en-GB" sz="2400" dirty="0"/>
              <a:t>We have determined the difference between internal and external stakeholders</a:t>
            </a:r>
          </a:p>
          <a:p>
            <a:r>
              <a:rPr lang="en-GB" sz="2400" dirty="0"/>
              <a:t>We have analysed how companies communicate with their internal and external stakeholders</a:t>
            </a:r>
          </a:p>
          <a:p>
            <a:r>
              <a:rPr lang="en-GB" sz="2400" dirty="0"/>
              <a:t>We have determined the impact of various stakeholders on the marketing activities of a company.</a:t>
            </a:r>
          </a:p>
          <a:p>
            <a:r>
              <a:rPr lang="en-GB" sz="2400" dirty="0"/>
              <a:t>We have outlined the unethical marketing mix practices carried out by companies.</a:t>
            </a:r>
          </a:p>
          <a:p>
            <a:endParaRPr lang="en-GB" dirty="0"/>
          </a:p>
        </p:txBody>
      </p:sp>
      <p:sp>
        <p:nvSpPr>
          <p:cNvPr id="4" name="Date Placeholder 3">
            <a:extLst>
              <a:ext uri="{FF2B5EF4-FFF2-40B4-BE49-F238E27FC236}">
                <a16:creationId xmlns:a16="http://schemas.microsoft.com/office/drawing/2014/main" id="{FAC0D7A3-3319-418A-ABC9-171D397F2E90}"/>
              </a:ext>
            </a:extLst>
          </p:cNvPr>
          <p:cNvSpPr>
            <a:spLocks noGrp="1"/>
          </p:cNvSpPr>
          <p:nvPr>
            <p:ph type="dt" sz="half" idx="10"/>
          </p:nvPr>
        </p:nvSpPr>
        <p:spPr/>
        <p:txBody>
          <a:bodyPr/>
          <a:lstStyle/>
          <a:p>
            <a:pPr>
              <a:defRPr/>
            </a:pPr>
            <a:fld id="{2303D31F-598B-47EE-BA37-93F097A3D676}" type="datetime1">
              <a:rPr lang="en-GB" altLang="en-US" smtClean="0"/>
              <a:pPr>
                <a:defRPr/>
              </a:pPr>
              <a:t>18/09/2024</a:t>
            </a:fld>
            <a:endParaRPr lang="en-GB" altLang="en-US"/>
          </a:p>
        </p:txBody>
      </p:sp>
      <p:sp>
        <p:nvSpPr>
          <p:cNvPr id="5" name="Slide Number Placeholder 4">
            <a:extLst>
              <a:ext uri="{FF2B5EF4-FFF2-40B4-BE49-F238E27FC236}">
                <a16:creationId xmlns:a16="http://schemas.microsoft.com/office/drawing/2014/main" id="{F653C7E3-1CCE-423B-8E7B-A174FD5E19B2}"/>
              </a:ext>
            </a:extLst>
          </p:cNvPr>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16966353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E2C40-8B7F-0CA8-B0FB-99E6366B56DE}"/>
              </a:ext>
            </a:extLst>
          </p:cNvPr>
          <p:cNvSpPr>
            <a:spLocks noGrp="1"/>
          </p:cNvSpPr>
          <p:nvPr>
            <p:ph type="title"/>
          </p:nvPr>
        </p:nvSpPr>
        <p:spPr/>
        <p:txBody>
          <a:bodyPr/>
          <a:lstStyle/>
          <a:p>
            <a:r>
              <a:rPr lang="en-GB" sz="3200" b="1" dirty="0"/>
              <a:t>References</a:t>
            </a:r>
          </a:p>
        </p:txBody>
      </p:sp>
      <p:sp>
        <p:nvSpPr>
          <p:cNvPr id="4" name="Date Placeholder 3">
            <a:extLst>
              <a:ext uri="{FF2B5EF4-FFF2-40B4-BE49-F238E27FC236}">
                <a16:creationId xmlns:a16="http://schemas.microsoft.com/office/drawing/2014/main" id="{FC7BB7E9-3335-53E9-D6C0-FE6B23D2BABF}"/>
              </a:ext>
            </a:extLst>
          </p:cNvPr>
          <p:cNvSpPr>
            <a:spLocks noGrp="1"/>
          </p:cNvSpPr>
          <p:nvPr>
            <p:ph type="dt" sz="half" idx="10"/>
          </p:nvPr>
        </p:nvSpPr>
        <p:spPr/>
        <p:txBody>
          <a:bodyPr/>
          <a:lstStyle/>
          <a:p>
            <a:pPr>
              <a:defRPr/>
            </a:pPr>
            <a:fld id="{2303D31F-598B-47EE-BA37-93F097A3D676}" type="datetime1">
              <a:rPr lang="en-GB" altLang="en-US" smtClean="0"/>
              <a:pPr>
                <a:defRPr/>
              </a:pPr>
              <a:t>18/09/2024</a:t>
            </a:fld>
            <a:endParaRPr lang="en-GB" altLang="en-US"/>
          </a:p>
        </p:txBody>
      </p:sp>
      <p:sp>
        <p:nvSpPr>
          <p:cNvPr id="5" name="Slide Number Placeholder 4">
            <a:extLst>
              <a:ext uri="{FF2B5EF4-FFF2-40B4-BE49-F238E27FC236}">
                <a16:creationId xmlns:a16="http://schemas.microsoft.com/office/drawing/2014/main" id="{37FA874F-7F8A-8E47-C430-C5378C30097D}"/>
              </a:ext>
            </a:extLst>
          </p:cNvPr>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
        <p:nvSpPr>
          <p:cNvPr id="6" name="Rectangle 1">
            <a:extLst>
              <a:ext uri="{FF2B5EF4-FFF2-40B4-BE49-F238E27FC236}">
                <a16:creationId xmlns:a16="http://schemas.microsoft.com/office/drawing/2014/main" id="{8FCF096A-1E1C-2A1F-91AC-7BFEFF4606F0}"/>
              </a:ext>
            </a:extLst>
          </p:cNvPr>
          <p:cNvSpPr>
            <a:spLocks noGrp="1" noChangeArrowheads="1"/>
          </p:cNvSpPr>
          <p:nvPr>
            <p:ph idx="1"/>
          </p:nvPr>
        </p:nvSpPr>
        <p:spPr bwMode="auto">
          <a:xfrm>
            <a:off x="1042480" y="1417638"/>
            <a:ext cx="764817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Goodpaster</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Kenneth E.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Business Ethics and Stakeholder Analysis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Boston, Mass. (Soldiers Field, Boston 02163), Division Of Research, Harvard Business School, 2018.</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2">
            <a:extLst>
              <a:ext uri="{FF2B5EF4-FFF2-40B4-BE49-F238E27FC236}">
                <a16:creationId xmlns:a16="http://schemas.microsoft.com/office/drawing/2014/main" id="{33B4D502-D777-3321-3A1B-624B5095B1C3}"/>
              </a:ext>
            </a:extLst>
          </p:cNvPr>
          <p:cNvSpPr>
            <a:spLocks noChangeArrowheads="1"/>
          </p:cNvSpPr>
          <p:nvPr/>
        </p:nvSpPr>
        <p:spPr bwMode="auto">
          <a:xfrm>
            <a:off x="1005158" y="220486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Grace, Damian, et al.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Business Ethics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Don Mills, Ontario, Canada, Oxford University Press, 2021.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3">
            <a:extLst>
              <a:ext uri="{FF2B5EF4-FFF2-40B4-BE49-F238E27FC236}">
                <a16:creationId xmlns:a16="http://schemas.microsoft.com/office/drawing/2014/main" id="{85CC3036-8355-5E65-030C-04B2E9F3DBC7}"/>
              </a:ext>
            </a:extLst>
          </p:cNvPr>
          <p:cNvSpPr>
            <a:spLocks noChangeArrowheads="1"/>
          </p:cNvSpPr>
          <p:nvPr/>
        </p:nvSpPr>
        <p:spPr bwMode="auto">
          <a:xfrm>
            <a:off x="1051607" y="3185148"/>
            <a:ext cx="5823919"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Eagle, Lynne, and Stephan Dahl.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Marketing Ethics &amp; Society</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Los Angeles (Calif.) Etc., Sage, 2019.</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4">
            <a:extLst>
              <a:ext uri="{FF2B5EF4-FFF2-40B4-BE49-F238E27FC236}">
                <a16:creationId xmlns:a16="http://schemas.microsoft.com/office/drawing/2014/main" id="{FDBFB5BB-99B8-3DF4-1DC2-F3693C4E391A}"/>
              </a:ext>
            </a:extLst>
          </p:cNvPr>
          <p:cNvSpPr>
            <a:spLocks noChangeArrowheads="1"/>
          </p:cNvSpPr>
          <p:nvPr/>
        </p:nvSpPr>
        <p:spPr bwMode="auto">
          <a:xfrm>
            <a:off x="948656" y="3826605"/>
            <a:ext cx="714543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Vance-Borland, Ken, and June Holley. “Stakeholder Network Mapping, and Analysis.” </a:t>
            </a:r>
            <a:r>
              <a:rPr kumimoji="0" lang="en-US" altLang="en-US" sz="12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Conservation Letters</a:t>
            </a: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vol. 4, no. 4,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13 Apr. 2023, pp. 278–288, https://doi.org/10.1111/j.1755-263x.2011.00176.x.</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645681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2607</TotalTime>
  <Words>1462</Words>
  <Application>Microsoft Office PowerPoint</Application>
  <PresentationFormat>On-screen Show (4:3)</PresentationFormat>
  <Paragraphs>105</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Myriad Pro</vt:lpstr>
      <vt:lpstr>Arial</vt:lpstr>
      <vt:lpstr>Times New Roman</vt:lpstr>
      <vt:lpstr>Verdana</vt:lpstr>
      <vt:lpstr>20140311PresentationUWTSDTemplate</vt:lpstr>
      <vt:lpstr>LCBB5015</vt:lpstr>
      <vt:lpstr>Learning Objectives</vt:lpstr>
      <vt:lpstr>What is a Stakeholder?</vt:lpstr>
      <vt:lpstr>Internal Stakeholders</vt:lpstr>
      <vt:lpstr>Different Types of Internal Stakeholders</vt:lpstr>
      <vt:lpstr>External Stakeholders</vt:lpstr>
      <vt:lpstr>Different Types of External Stakeholders</vt:lpstr>
      <vt:lpstr>PowerPoint Presentation</vt:lpstr>
      <vt:lpstr>Stakeholder Analysis</vt:lpstr>
      <vt:lpstr>  Why Use Stakeholder Analysis? </vt:lpstr>
      <vt:lpstr>  Winning Resources </vt:lpstr>
      <vt:lpstr>  Building Understanding </vt:lpstr>
      <vt:lpstr>  Getting Ahead of the Game </vt:lpstr>
      <vt:lpstr>  How to Conduct a Stakeholder Analysis </vt:lpstr>
      <vt:lpstr>  Step 2: Prioritize Your Stakeholders </vt:lpstr>
      <vt:lpstr>Diagram: The Power Interest Grid</vt:lpstr>
      <vt:lpstr>PowerPoint Presentation</vt:lpstr>
      <vt:lpstr> Step 3: Understand Your Key Stakeholders </vt:lpstr>
      <vt:lpstr>PowerPoint Presentation</vt:lpstr>
      <vt:lpstr>PowerPoint Presentation</vt:lpstr>
      <vt:lpstr>Exercise</vt:lpstr>
      <vt:lpstr>Business Ethics</vt:lpstr>
      <vt:lpstr>The Marketing Mix and Unethical Marketing Practices </vt:lpstr>
      <vt:lpstr>Exercise</vt:lpstr>
      <vt:lpstr>Summary</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Tushara Balendran</cp:lastModifiedBy>
  <cp:revision>162</cp:revision>
  <cp:lastPrinted>2018-07-09T15:27:01Z</cp:lastPrinted>
  <dcterms:created xsi:type="dcterms:W3CDTF">2002-10-07T19:43:58Z</dcterms:created>
  <dcterms:modified xsi:type="dcterms:W3CDTF">2024-09-18T11:16:05Z</dcterms:modified>
</cp:coreProperties>
</file>