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0"/>
  </p:notesMasterIdLst>
  <p:handoutMasterIdLst>
    <p:handoutMasterId r:id="rId81"/>
  </p:handoutMasterIdLst>
  <p:sldIdLst>
    <p:sldId id="262" r:id="rId2"/>
    <p:sldId id="532" r:id="rId3"/>
    <p:sldId id="658" r:id="rId4"/>
    <p:sldId id="725" r:id="rId5"/>
    <p:sldId id="593" r:id="rId6"/>
    <p:sldId id="533" r:id="rId7"/>
    <p:sldId id="592" r:id="rId8"/>
    <p:sldId id="580" r:id="rId9"/>
    <p:sldId id="583" r:id="rId10"/>
    <p:sldId id="591" r:id="rId11"/>
    <p:sldId id="615" r:id="rId12"/>
    <p:sldId id="660" r:id="rId13"/>
    <p:sldId id="661" r:id="rId14"/>
    <p:sldId id="662" r:id="rId15"/>
    <p:sldId id="663" r:id="rId16"/>
    <p:sldId id="617" r:id="rId17"/>
    <p:sldId id="665" r:id="rId18"/>
    <p:sldId id="666" r:id="rId19"/>
    <p:sldId id="667" r:id="rId20"/>
    <p:sldId id="668" r:id="rId21"/>
    <p:sldId id="664" r:id="rId22"/>
    <p:sldId id="720" r:id="rId23"/>
    <p:sldId id="721" r:id="rId24"/>
    <p:sldId id="669" r:id="rId25"/>
    <p:sldId id="671" r:id="rId26"/>
    <p:sldId id="674" r:id="rId27"/>
    <p:sldId id="675" r:id="rId28"/>
    <p:sldId id="670" r:id="rId29"/>
    <p:sldId id="676" r:id="rId30"/>
    <p:sldId id="677" r:id="rId31"/>
    <p:sldId id="678" r:id="rId32"/>
    <p:sldId id="679" r:id="rId33"/>
    <p:sldId id="680" r:id="rId34"/>
    <p:sldId id="681" r:id="rId35"/>
    <p:sldId id="682" r:id="rId36"/>
    <p:sldId id="683" r:id="rId37"/>
    <p:sldId id="684" r:id="rId38"/>
    <p:sldId id="685" r:id="rId39"/>
    <p:sldId id="686" r:id="rId40"/>
    <p:sldId id="687" r:id="rId41"/>
    <p:sldId id="688" r:id="rId42"/>
    <p:sldId id="714" r:id="rId43"/>
    <p:sldId id="716" r:id="rId44"/>
    <p:sldId id="717" r:id="rId45"/>
    <p:sldId id="718" r:id="rId46"/>
    <p:sldId id="719" r:id="rId47"/>
    <p:sldId id="715" r:id="rId48"/>
    <p:sldId id="726" r:id="rId49"/>
    <p:sldId id="689" r:id="rId50"/>
    <p:sldId id="692" r:id="rId51"/>
    <p:sldId id="693" r:id="rId52"/>
    <p:sldId id="694" r:id="rId53"/>
    <p:sldId id="695" r:id="rId54"/>
    <p:sldId id="696" r:id="rId55"/>
    <p:sldId id="697" r:id="rId56"/>
    <p:sldId id="690" r:id="rId57"/>
    <p:sldId id="712" r:id="rId58"/>
    <p:sldId id="713" r:id="rId59"/>
    <p:sldId id="698" r:id="rId60"/>
    <p:sldId id="700" r:id="rId61"/>
    <p:sldId id="701" r:id="rId62"/>
    <p:sldId id="702" r:id="rId63"/>
    <p:sldId id="703" r:id="rId64"/>
    <p:sldId id="704" r:id="rId65"/>
    <p:sldId id="705" r:id="rId66"/>
    <p:sldId id="706" r:id="rId67"/>
    <p:sldId id="707" r:id="rId68"/>
    <p:sldId id="708" r:id="rId69"/>
    <p:sldId id="709" r:id="rId70"/>
    <p:sldId id="710" r:id="rId71"/>
    <p:sldId id="711" r:id="rId72"/>
    <p:sldId id="723" r:id="rId73"/>
    <p:sldId id="724" r:id="rId74"/>
    <p:sldId id="722" r:id="rId75"/>
    <p:sldId id="623" r:id="rId76"/>
    <p:sldId id="654" r:id="rId77"/>
    <p:sldId id="655" r:id="rId78"/>
    <p:sldId id="656" r:id="rId7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05EB"/>
    <a:srgbClr val="CA26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96" autoAdjust="0"/>
    <p:restoredTop sz="94542"/>
  </p:normalViewPr>
  <p:slideViewPr>
    <p:cSldViewPr>
      <p:cViewPr varScale="1">
        <p:scale>
          <a:sx n="92" d="100"/>
          <a:sy n="92" d="100"/>
        </p:scale>
        <p:origin x="1328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theme" Target="theme/theme1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notesMaster" Target="notesMasters/notesMaster1.xml"/><Relationship Id="rId85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61" Type="http://schemas.openxmlformats.org/officeDocument/2006/relationships/slide" Target="slides/slide60.xml"/><Relationship Id="rId8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6023D9-978A-4902-9528-49E06F8A793A}" type="datetimeFigureOut">
              <a:rPr lang="en-GB" smtClean="0"/>
              <a:t>08/05/2018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9F7B22-38D3-4054-9D91-D841809106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33722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9BCFD0-1020-46C6-80D5-F9FBC7EFF1F4}" type="datetimeFigureOut">
              <a:rPr lang="en-GB" smtClean="0"/>
              <a:t>08/05/2018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7B3AB0-B398-4ECB-9B3E-A158F590CF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2491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1698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405644" y="5699796"/>
            <a:ext cx="1738356" cy="1157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137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12196" y="5661249"/>
            <a:ext cx="1831803" cy="118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192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08303" y="5661248"/>
            <a:ext cx="1834607" cy="1196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134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08304" y="5661248"/>
            <a:ext cx="1835696" cy="1197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097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08945" y="5663080"/>
            <a:ext cx="1835055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242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08401" y="5663080"/>
            <a:ext cx="1835055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925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08945" y="5662899"/>
            <a:ext cx="1835055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040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08945" y="5663080"/>
            <a:ext cx="1835055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828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982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240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720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247323856/d4ba5b1108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hubspot.com/customer-feedback" TargetMode="External"/><Relationship Id="rId13" Type="http://schemas.openxmlformats.org/officeDocument/2006/relationships/hyperlink" Target="https://www.rug.nl/cic/downloads/rugcic_report_summary_201401.pdf" TargetMode="External"/><Relationship Id="rId3" Type="http://schemas.openxmlformats.org/officeDocument/2006/relationships/hyperlink" Target="https://www.superoffice.com/blog/voice-of-customer/" TargetMode="External"/><Relationship Id="rId7" Type="http://schemas.openxmlformats.org/officeDocument/2006/relationships/hyperlink" Target="https://www.reviewtrackers.com/customer-feedback/" TargetMode="External"/><Relationship Id="rId12" Type="http://schemas.openxmlformats.org/officeDocument/2006/relationships/hyperlink" Target="https://www.snapsurveys.com/blog/difference-customer-satisfaction-customer-loyalty/" TargetMode="External"/><Relationship Id="rId2" Type="http://schemas.openxmlformats.org/officeDocument/2006/relationships/hyperlink" Target="https://www.gartner.com/smarterwithgartner/use-voice-of-customer-data-to-improve-customer-experience-analytic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blog.hubspot.com/service/whats-the-difference-between-customer-satisfaction-and-customer-loyalty" TargetMode="External"/><Relationship Id="rId11" Type="http://schemas.openxmlformats.org/officeDocument/2006/relationships/hyperlink" Target="https://www.getcloudcherry.com/blog/customer-feedback-or-customer-experience/" TargetMode="External"/><Relationship Id="rId5" Type="http://schemas.openxmlformats.org/officeDocument/2006/relationships/hyperlink" Target="https://www.peoplemetrics.com/blog/customer-engagement-vs-customer-satisfaction-which-should-you-follow" TargetMode="External"/><Relationship Id="rId10" Type="http://schemas.openxmlformats.org/officeDocument/2006/relationships/hyperlink" Target="https://blog.kissmetrics.com/best-ways-to-get-feedback/" TargetMode="External"/><Relationship Id="rId4" Type="http://schemas.openxmlformats.org/officeDocument/2006/relationships/hyperlink" Target="https://blog.hubspot.com/service/how-to-measure-customer-satisfaction" TargetMode="External"/><Relationship Id="rId9" Type="http://schemas.openxmlformats.org/officeDocument/2006/relationships/hyperlink" Target="https://www.customerthermometer.com/customer-feedback/quotes-on-customer-feedback/" TargetMode="Externa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immarketingexpert.co.uk/page/2974/return-on-investment-roi-" TargetMode="Externa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hyperlink" Target="https://support.google.com/analytics/answer/6367342?hl=en" TargetMode="Externa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immarketingexpert.co.uk/page/9475/sales-funnel-metrics" TargetMode="Externa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hyperlink" Target="https://blog.hootsuite.com/social-media-sentiment-analysis-tools/" TargetMode="Externa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9592" y="836712"/>
            <a:ext cx="7992888" cy="648072"/>
          </a:xfrm>
        </p:spPr>
        <p:txBody>
          <a:bodyPr>
            <a:normAutofit fontScale="90000"/>
          </a:bodyPr>
          <a:lstStyle/>
          <a:p>
            <a:pPr algn="l"/>
            <a:br>
              <a:rPr lang="en-GB" sz="3600" dirty="0">
                <a:solidFill>
                  <a:schemeClr val="bg1"/>
                </a:solidFill>
              </a:rPr>
            </a:br>
            <a:br>
              <a:rPr lang="en-GB" sz="3600" dirty="0">
                <a:solidFill>
                  <a:schemeClr val="bg1"/>
                </a:solidFill>
              </a:rPr>
            </a:b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95736" y="1628800"/>
            <a:ext cx="6120680" cy="362480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Mastering Metrics 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Unit 2 Chris Thomas</a:t>
            </a:r>
          </a:p>
          <a:p>
            <a:r>
              <a:rPr lang="en-GB" dirty="0">
                <a:solidFill>
                  <a:schemeClr val="bg1"/>
                </a:solidFill>
              </a:rPr>
              <a:t>The Major Areas of Marketing Metrics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0392" y="5589240"/>
            <a:ext cx="648072" cy="36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142115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Fully understand resources at your disposal</a:t>
            </a:r>
          </a:p>
          <a:p>
            <a:endParaRPr lang="en-GB" dirty="0"/>
          </a:p>
          <a:p>
            <a:r>
              <a:rPr lang="en-GB" dirty="0"/>
              <a:t>Overview of  key areas of marketing metrics</a:t>
            </a:r>
          </a:p>
          <a:p>
            <a:pPr marL="857250" lvl="1" indent="-457200"/>
            <a:r>
              <a:rPr lang="en-GB" dirty="0"/>
              <a:t>Market metrics</a:t>
            </a:r>
          </a:p>
          <a:p>
            <a:pPr marL="857250" lvl="1" indent="-457200"/>
            <a:r>
              <a:rPr lang="en-GB" dirty="0"/>
              <a:t>Brand Metrics</a:t>
            </a:r>
          </a:p>
          <a:p>
            <a:pPr marL="857250" lvl="1" indent="-457200"/>
            <a:r>
              <a:rPr lang="en-GB" dirty="0"/>
              <a:t>Customer Metrics</a:t>
            </a:r>
          </a:p>
          <a:p>
            <a:pPr marL="857250" lvl="1" indent="-457200"/>
            <a:r>
              <a:rPr lang="en-GB" dirty="0"/>
              <a:t>Channel Metrics</a:t>
            </a:r>
          </a:p>
          <a:p>
            <a:pPr marL="857250" lvl="1" indent="-457200"/>
            <a:r>
              <a:rPr lang="en-GB" dirty="0"/>
              <a:t>Financial Metrics and ROI</a:t>
            </a:r>
          </a:p>
          <a:p>
            <a:pPr marL="857250" lvl="1" indent="-457200"/>
            <a:r>
              <a:rPr lang="en-GB" dirty="0"/>
              <a:t>Sales Metrics</a:t>
            </a:r>
          </a:p>
          <a:p>
            <a:pPr marL="857250" lvl="1" indent="-457200"/>
            <a:r>
              <a:rPr lang="en-GB" dirty="0"/>
              <a:t>Promotional Metrics</a:t>
            </a:r>
          </a:p>
          <a:p>
            <a:pPr marL="857250" lvl="1" indent="-457200"/>
            <a:r>
              <a:rPr lang="en-GB" dirty="0"/>
              <a:t>Digital Metrics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0009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Dates Revised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0922"/>
            <a:ext cx="8229600" cy="4133055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sz="3300" u="sng" dirty="0">
                <a:latin typeface="Arial" panose="020B0604020202020204" pitchFamily="34" charset="0"/>
                <a:cs typeface="Arial" panose="020B0604020202020204" pitchFamily="34" charset="0"/>
              </a:rPr>
              <a:t>Study Sessions</a:t>
            </a:r>
          </a:p>
          <a:p>
            <a:r>
              <a:rPr lang="en-GB" sz="3300" dirty="0">
                <a:latin typeface="Arial" panose="020B0604020202020204" pitchFamily="34" charset="0"/>
                <a:cs typeface="Arial" panose="020B0604020202020204" pitchFamily="34" charset="0"/>
              </a:rPr>
              <a:t>25.04.18          </a:t>
            </a:r>
          </a:p>
          <a:p>
            <a:r>
              <a:rPr lang="en-GB" sz="3300" dirty="0">
                <a:latin typeface="Arial" panose="020B0604020202020204" pitchFamily="34" charset="0"/>
                <a:cs typeface="Arial" panose="020B0604020202020204" pitchFamily="34" charset="0"/>
              </a:rPr>
              <a:t>2.5.18  </a:t>
            </a:r>
          </a:p>
          <a:p>
            <a:r>
              <a:rPr lang="en-GB" sz="3300" dirty="0">
                <a:latin typeface="Arial" panose="020B0604020202020204" pitchFamily="34" charset="0"/>
                <a:cs typeface="Arial" panose="020B0604020202020204" pitchFamily="34" charset="0"/>
              </a:rPr>
              <a:t>09.05.18</a:t>
            </a:r>
          </a:p>
          <a:p>
            <a:r>
              <a:rPr lang="en-GB" sz="3300" dirty="0">
                <a:latin typeface="Arial" panose="020B0604020202020204" pitchFamily="34" charset="0"/>
                <a:cs typeface="Arial" panose="020B0604020202020204" pitchFamily="34" charset="0"/>
              </a:rPr>
              <a:t>19.5.18 (10am start)   - Draft task 1</a:t>
            </a:r>
          </a:p>
          <a:p>
            <a:r>
              <a:rPr lang="en-GB" sz="3300" dirty="0">
                <a:latin typeface="Arial" panose="020B0604020202020204" pitchFamily="34" charset="0"/>
                <a:cs typeface="Arial" panose="020B0604020202020204" pitchFamily="34" charset="0"/>
              </a:rPr>
              <a:t>30.5.18            </a:t>
            </a:r>
          </a:p>
          <a:p>
            <a:r>
              <a:rPr lang="en-GB" sz="3300" strike="sngStrike" dirty="0">
                <a:latin typeface="Arial" panose="020B0604020202020204" pitchFamily="34" charset="0"/>
                <a:cs typeface="Arial" panose="020B0604020202020204" pitchFamily="34" charset="0"/>
              </a:rPr>
              <a:t>6.6.18</a:t>
            </a:r>
            <a:r>
              <a:rPr lang="en-GB" sz="3300" dirty="0">
                <a:latin typeface="Arial" panose="020B0604020202020204" pitchFamily="34" charset="0"/>
                <a:cs typeface="Arial" panose="020B0604020202020204" pitchFamily="34" charset="0"/>
              </a:rPr>
              <a:t>  </a:t>
            </a:r>
            <a:r>
              <a:rPr lang="en-GB" sz="33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7.6.18?</a:t>
            </a:r>
          </a:p>
          <a:p>
            <a:r>
              <a:rPr lang="en-GB" sz="3300" dirty="0">
                <a:latin typeface="Arial" panose="020B0604020202020204" pitchFamily="34" charset="0"/>
                <a:cs typeface="Arial" panose="020B0604020202020204" pitchFamily="34" charset="0"/>
              </a:rPr>
              <a:t>16.6.18 (10am start)</a:t>
            </a:r>
            <a:r>
              <a:rPr lang="en-GB" sz="33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GB" sz="3300" dirty="0">
                <a:latin typeface="Arial" panose="020B0604020202020204" pitchFamily="34" charset="0"/>
                <a:cs typeface="Arial" panose="020B0604020202020204" pitchFamily="34" charset="0"/>
              </a:rPr>
              <a:t>  - Draft task 2</a:t>
            </a:r>
          </a:p>
          <a:p>
            <a:r>
              <a:rPr lang="en-GB" sz="3300" dirty="0">
                <a:latin typeface="Arial" panose="020B0604020202020204" pitchFamily="34" charset="0"/>
                <a:cs typeface="Arial" panose="020B0604020202020204" pitchFamily="34" charset="0"/>
              </a:rPr>
              <a:t>20.6.18</a:t>
            </a:r>
          </a:p>
          <a:p>
            <a:r>
              <a:rPr lang="en-GB" sz="3300" dirty="0">
                <a:latin typeface="Arial" panose="020B0604020202020204" pitchFamily="34" charset="0"/>
                <a:cs typeface="Arial" panose="020B0604020202020204" pitchFamily="34" charset="0"/>
              </a:rPr>
              <a:t>23.06.18                      - Draft task 3</a:t>
            </a:r>
          </a:p>
          <a:p>
            <a:pPr marL="0" indent="0">
              <a:buNone/>
            </a:pPr>
            <a:endParaRPr lang="en-GB" sz="3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300" u="sng" dirty="0">
                <a:latin typeface="Arial" panose="020B0604020202020204" pitchFamily="34" charset="0"/>
                <a:cs typeface="Arial" panose="020B0604020202020204" pitchFamily="34" charset="0"/>
              </a:rPr>
              <a:t>Assessment Booking Deadline </a:t>
            </a:r>
          </a:p>
          <a:p>
            <a:r>
              <a:rPr lang="en-GB" sz="3300" dirty="0"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  <a:r>
              <a:rPr lang="en-GB" sz="33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3300" dirty="0">
                <a:latin typeface="Arial" panose="020B0604020202020204" pitchFamily="34" charset="0"/>
                <a:cs typeface="Arial" panose="020B0604020202020204" pitchFamily="34" charset="0"/>
              </a:rPr>
              <a:t> May 2018</a:t>
            </a:r>
          </a:p>
          <a:p>
            <a:pPr marL="0" indent="0">
              <a:buNone/>
            </a:pPr>
            <a:endParaRPr lang="en-GB" sz="33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300" u="sng" dirty="0">
                <a:latin typeface="Arial" panose="020B0604020202020204" pitchFamily="34" charset="0"/>
                <a:cs typeface="Arial" panose="020B0604020202020204" pitchFamily="34" charset="0"/>
              </a:rPr>
              <a:t>Assignment Deadline </a:t>
            </a:r>
          </a:p>
          <a:p>
            <a:r>
              <a:rPr lang="en-GB" sz="3300" dirty="0">
                <a:latin typeface="Arial" panose="020B0604020202020204" pitchFamily="34" charset="0"/>
                <a:cs typeface="Arial" panose="020B0604020202020204" pitchFamily="34" charset="0"/>
              </a:rPr>
              <a:t>29</a:t>
            </a:r>
            <a:r>
              <a:rPr lang="en-GB" sz="33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3300" dirty="0">
                <a:latin typeface="Arial" panose="020B0604020202020204" pitchFamily="34" charset="0"/>
                <a:cs typeface="Arial" panose="020B0604020202020204" pitchFamily="34" charset="0"/>
              </a:rPr>
              <a:t> June 2018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4492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Familiarise yourselves with links on Moodle and </a:t>
            </a:r>
            <a:r>
              <a:rPr lang="en-GB" dirty="0" err="1"/>
              <a:t>MyCIM</a:t>
            </a:r>
            <a:r>
              <a:rPr lang="en-GB" dirty="0"/>
              <a:t> study section</a:t>
            </a:r>
          </a:p>
        </p:txBody>
      </p:sp>
    </p:spTree>
    <p:extLst>
      <p:ext uri="{BB962C8B-B14F-4D97-AF65-F5344CB8AC3E}">
        <p14:creationId xmlns:p14="http://schemas.microsoft.com/office/powerpoint/2010/main" val="2508744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CIM give an audio detailed assignment brief:</a:t>
            </a:r>
          </a:p>
          <a:p>
            <a:r>
              <a:rPr lang="en-GB" dirty="0">
                <a:hlinkClick r:id="rId2"/>
              </a:rPr>
              <a:t>https://vimeo.com/247323856/d4ba5b1108</a:t>
            </a:r>
            <a:endParaRPr lang="pt-BR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43055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Assignment</a:t>
            </a:r>
          </a:p>
          <a:p>
            <a:pPr lvl="1"/>
            <a:r>
              <a:rPr lang="en-GB" dirty="0"/>
              <a:t>Useful to have the assessment in mind as we work through the lectures</a:t>
            </a:r>
            <a:r>
              <a:rPr lang="is-IS" dirty="0"/>
              <a:t>…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769100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87" y="1600200"/>
            <a:ext cx="7929426" cy="3916363"/>
          </a:xfrm>
        </p:spPr>
      </p:pic>
    </p:spTree>
    <p:extLst>
      <p:ext uri="{BB962C8B-B14F-4D97-AF65-F5344CB8AC3E}">
        <p14:creationId xmlns:p14="http://schemas.microsoft.com/office/powerpoint/2010/main" val="1113165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Task 1 - Report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572" y="1600200"/>
            <a:ext cx="6120855" cy="3916363"/>
          </a:xfrm>
        </p:spPr>
      </p:pic>
    </p:spTree>
    <p:extLst>
      <p:ext uri="{BB962C8B-B14F-4D97-AF65-F5344CB8AC3E}">
        <p14:creationId xmlns:p14="http://schemas.microsoft.com/office/powerpoint/2010/main" val="14816808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Task 2 – Briefing Paper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413" y="1600200"/>
            <a:ext cx="5931174" cy="3916363"/>
          </a:xfrm>
        </p:spPr>
      </p:pic>
    </p:spTree>
    <p:extLst>
      <p:ext uri="{BB962C8B-B14F-4D97-AF65-F5344CB8AC3E}">
        <p14:creationId xmlns:p14="http://schemas.microsoft.com/office/powerpoint/2010/main" val="15145997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Task 3 - Report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776" y="1600200"/>
            <a:ext cx="6272447" cy="3916363"/>
          </a:xfrm>
        </p:spPr>
      </p:pic>
    </p:spTree>
    <p:extLst>
      <p:ext uri="{BB962C8B-B14F-4D97-AF65-F5344CB8AC3E}">
        <p14:creationId xmlns:p14="http://schemas.microsoft.com/office/powerpoint/2010/main" val="9858726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strategy?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also is the problem with setting a strategy?</a:t>
            </a:r>
          </a:p>
          <a:p>
            <a:pPr lvl="1"/>
            <a:r>
              <a:rPr lang="en-GB" dirty="0"/>
              <a:t>Rapidly changing external environment</a:t>
            </a:r>
          </a:p>
          <a:p>
            <a:pPr lvl="1"/>
            <a:r>
              <a:rPr lang="en-GB" dirty="0"/>
              <a:t>Strategies need to be flexible</a:t>
            </a:r>
          </a:p>
        </p:txBody>
      </p:sp>
    </p:spTree>
    <p:extLst>
      <p:ext uri="{BB962C8B-B14F-4D97-AF65-F5344CB8AC3E}">
        <p14:creationId xmlns:p14="http://schemas.microsoft.com/office/powerpoint/2010/main" val="342002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Aligning business objectives, strategies and metrics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049" y="2005590"/>
            <a:ext cx="4667901" cy="3105583"/>
          </a:xfrm>
        </p:spPr>
      </p:pic>
      <p:sp>
        <p:nvSpPr>
          <p:cNvPr id="5" name="Rectangle 4"/>
          <p:cNvSpPr/>
          <p:nvPr/>
        </p:nvSpPr>
        <p:spPr>
          <a:xfrm>
            <a:off x="683568" y="4869160"/>
            <a:ext cx="64807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Hierarchy of mission and goals (adapted)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CIM Mastering Metrics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pg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236</a:t>
            </a:r>
          </a:p>
        </p:txBody>
      </p:sp>
    </p:spTree>
    <p:extLst>
      <p:ext uri="{BB962C8B-B14F-4D97-AF65-F5344CB8AC3E}">
        <p14:creationId xmlns:p14="http://schemas.microsoft.com/office/powerpoint/2010/main" val="19733527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25DF33-7028-0248-A852-DB896C04A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SMART approach to Metrics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00FD5C2-D97F-AA47-B782-AD51CC4DEE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527" y="1600200"/>
            <a:ext cx="6388945" cy="3916363"/>
          </a:xfrm>
        </p:spPr>
      </p:pic>
    </p:spTree>
    <p:extLst>
      <p:ext uri="{BB962C8B-B14F-4D97-AF65-F5344CB8AC3E}">
        <p14:creationId xmlns:p14="http://schemas.microsoft.com/office/powerpoint/2010/main" val="19959557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Choice of Metrics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Most clearly related to the objectives that you’ve set</a:t>
            </a:r>
          </a:p>
          <a:p>
            <a:r>
              <a:rPr lang="en-GB" dirty="0"/>
              <a:t>In keeping with how the organisation measures the success of its activities, strategies and objectives.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3752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Functional and individual goals should be aligned with overall business objectives.</a:t>
            </a:r>
          </a:p>
          <a:p>
            <a:r>
              <a:rPr lang="en-GB" dirty="0"/>
              <a:t>This helps employees and organisations maximise their chances of meeting their objectives.</a:t>
            </a:r>
          </a:p>
          <a:p>
            <a:r>
              <a:rPr lang="en-GB" dirty="0"/>
              <a:t>Should be S.M.A.R.T.</a:t>
            </a:r>
          </a:p>
        </p:txBody>
      </p:sp>
    </p:spTree>
    <p:extLst>
      <p:ext uri="{BB962C8B-B14F-4D97-AF65-F5344CB8AC3E}">
        <p14:creationId xmlns:p14="http://schemas.microsoft.com/office/powerpoint/2010/main" val="3368504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 Metrics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Markets are one for the most important areas for marketers to measure as they are the ultimate source of their revenue.</a:t>
            </a:r>
          </a:p>
          <a:p>
            <a:r>
              <a:rPr lang="en-GB" sz="2800" dirty="0"/>
              <a:t>Market Share</a:t>
            </a:r>
          </a:p>
          <a:p>
            <a:r>
              <a:rPr lang="en-GB" sz="2800" dirty="0"/>
              <a:t>Relative Market Share</a:t>
            </a:r>
          </a:p>
          <a:p>
            <a:r>
              <a:rPr lang="en-GB" sz="2800" dirty="0"/>
              <a:t>Market Growth</a:t>
            </a:r>
          </a:p>
          <a:p>
            <a:r>
              <a:rPr lang="en-GB" sz="2800" dirty="0"/>
              <a:t>Market Penetration</a:t>
            </a:r>
          </a:p>
        </p:txBody>
      </p:sp>
    </p:spTree>
    <p:extLst>
      <p:ext uri="{BB962C8B-B14F-4D97-AF65-F5344CB8AC3E}">
        <p14:creationId xmlns:p14="http://schemas.microsoft.com/office/powerpoint/2010/main" val="20103305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Market Share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Measure of sales as a percentage of total sales volume in industry/sector/market/product</a:t>
            </a:r>
          </a:p>
          <a:p>
            <a:r>
              <a:rPr lang="en-GB" dirty="0"/>
              <a:t>Expressed in units or monetary value</a:t>
            </a:r>
          </a:p>
        </p:txBody>
      </p:sp>
    </p:spTree>
    <p:extLst>
      <p:ext uri="{BB962C8B-B14F-4D97-AF65-F5344CB8AC3E}">
        <p14:creationId xmlns:p14="http://schemas.microsoft.com/office/powerpoint/2010/main" val="19915721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Relative Market Share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Used to compare the organisation and its closest competitor </a:t>
            </a:r>
          </a:p>
        </p:txBody>
      </p:sp>
    </p:spTree>
    <p:extLst>
      <p:ext uri="{BB962C8B-B14F-4D97-AF65-F5344CB8AC3E}">
        <p14:creationId xmlns:p14="http://schemas.microsoft.com/office/powerpoint/2010/main" val="3303355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Market Growth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Comparing sales in one year against sales in a previous period.</a:t>
            </a:r>
          </a:p>
        </p:txBody>
      </p:sp>
    </p:spTree>
    <p:extLst>
      <p:ext uri="{BB962C8B-B14F-4D97-AF65-F5344CB8AC3E}">
        <p14:creationId xmlns:p14="http://schemas.microsoft.com/office/powerpoint/2010/main" val="37251467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Market Penetration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Related to market share. One of Ansoff’s (1957) four growth strategies – increasing sales to the existing market,</a:t>
            </a:r>
          </a:p>
          <a:p>
            <a:r>
              <a:rPr lang="en-GB" dirty="0"/>
              <a:t>Compare current sales against </a:t>
            </a:r>
            <a:r>
              <a:rPr lang="en-GB" b="1" dirty="0"/>
              <a:t>potential market </a:t>
            </a:r>
            <a:r>
              <a:rPr lang="en-GB" dirty="0"/>
              <a:t>demand.</a:t>
            </a:r>
          </a:p>
          <a:p>
            <a:r>
              <a:rPr lang="en-GB" dirty="0"/>
              <a:t>No. of customers as a % of total customers in the market.</a:t>
            </a:r>
          </a:p>
          <a:p>
            <a:r>
              <a:rPr lang="en-GB" dirty="0"/>
              <a:t>If you have a large customer penetration, but a low market share, then you are making many low-value sales and one way to increase share is to increase the value of the sales, rather than chase more customers.</a:t>
            </a:r>
          </a:p>
        </p:txBody>
      </p:sp>
    </p:spTree>
    <p:extLst>
      <p:ext uri="{BB962C8B-B14F-4D97-AF65-F5344CB8AC3E}">
        <p14:creationId xmlns:p14="http://schemas.microsoft.com/office/powerpoint/2010/main" val="15005979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Brand Metrics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i="1" dirty="0"/>
              <a:t>“Your brand is what other people say about you when you’re not in the room.” </a:t>
            </a:r>
          </a:p>
          <a:p>
            <a:pPr marL="0" indent="0">
              <a:buNone/>
            </a:pPr>
            <a:r>
              <a:rPr lang="en-GB" i="1" dirty="0"/>
              <a:t>	Jeff Bezos, CEO &amp; Founder, Amazon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98187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Metrics Brand, Sales and Business results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is a brand?</a:t>
            </a:r>
          </a:p>
          <a:p>
            <a:endParaRPr lang="en-US" dirty="0"/>
          </a:p>
          <a:p>
            <a:r>
              <a:rPr lang="en-US" dirty="0"/>
              <a:t>What is brand equity/value?</a:t>
            </a:r>
          </a:p>
          <a:p>
            <a:pPr lvl="1"/>
            <a:r>
              <a:rPr lang="en-US" dirty="0"/>
              <a:t>Financial value of the brand</a:t>
            </a:r>
          </a:p>
          <a:p>
            <a:pPr lvl="1"/>
            <a:r>
              <a:rPr lang="en-US" dirty="0"/>
              <a:t>How it attracts and retains customers</a:t>
            </a:r>
          </a:p>
        </p:txBody>
      </p:sp>
    </p:spTree>
    <p:extLst>
      <p:ext uri="{BB962C8B-B14F-4D97-AF65-F5344CB8AC3E}">
        <p14:creationId xmlns:p14="http://schemas.microsoft.com/office/powerpoint/2010/main" val="873158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do we measure it?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50" y="1640681"/>
            <a:ext cx="7048500" cy="3835400"/>
          </a:xfrm>
        </p:spPr>
      </p:pic>
      <p:sp>
        <p:nvSpPr>
          <p:cNvPr id="5" name="TextBox 4"/>
          <p:cNvSpPr txBox="1"/>
          <p:nvPr/>
        </p:nvSpPr>
        <p:spPr>
          <a:xfrm>
            <a:off x="1187624" y="5013176"/>
            <a:ext cx="648072" cy="50405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50030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Brand Metrics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Brand metrics can help to provide marketers with an understanding of the complexities of brand valuation, while enabling non-marketers to gain an appreciation of the factors that can drive brand value.  </a:t>
            </a:r>
          </a:p>
        </p:txBody>
      </p:sp>
    </p:spTree>
    <p:extLst>
      <p:ext uri="{BB962C8B-B14F-4D97-AF65-F5344CB8AC3E}">
        <p14:creationId xmlns:p14="http://schemas.microsoft.com/office/powerpoint/2010/main" val="16321832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Brand Objectives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15" y="2276872"/>
            <a:ext cx="7438185" cy="2297509"/>
          </a:xfrm>
        </p:spPr>
      </p:pic>
    </p:spTree>
    <p:extLst>
      <p:ext uri="{BB962C8B-B14F-4D97-AF65-F5344CB8AC3E}">
        <p14:creationId xmlns:p14="http://schemas.microsoft.com/office/powerpoint/2010/main" val="41325222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Brand Equity/Value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Involved measuring of intangible assets best left to specialist companies such as </a:t>
            </a:r>
            <a:r>
              <a:rPr lang="en-GB" dirty="0" err="1"/>
              <a:t>Interbrand</a:t>
            </a:r>
            <a:r>
              <a:rPr lang="en-GB" dirty="0"/>
              <a:t> and Brand Finance who produce annual lists of brands ranked by value.</a:t>
            </a:r>
          </a:p>
        </p:txBody>
      </p:sp>
    </p:spTree>
    <p:extLst>
      <p:ext uri="{BB962C8B-B14F-4D97-AF65-F5344CB8AC3E}">
        <p14:creationId xmlns:p14="http://schemas.microsoft.com/office/powerpoint/2010/main" val="384601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Brand Image/Position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Customers perception of the brand in comparison with competitors.</a:t>
            </a:r>
          </a:p>
        </p:txBody>
      </p:sp>
    </p:spTree>
    <p:extLst>
      <p:ext uri="{BB962C8B-B14F-4D97-AF65-F5344CB8AC3E}">
        <p14:creationId xmlns:p14="http://schemas.microsoft.com/office/powerpoint/2010/main" val="13422822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Brand Metrics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Brand awareness</a:t>
            </a:r>
          </a:p>
          <a:p>
            <a:r>
              <a:rPr lang="en-US" dirty="0"/>
              <a:t>Brand value</a:t>
            </a:r>
          </a:p>
          <a:p>
            <a:r>
              <a:rPr lang="en-US" dirty="0"/>
              <a:t>Brand positioning</a:t>
            </a:r>
          </a:p>
          <a:p>
            <a:r>
              <a:rPr lang="en-US" dirty="0"/>
              <a:t>Impact on brand metrics by various campaigns</a:t>
            </a:r>
          </a:p>
          <a:p>
            <a:endParaRPr lang="en-US" dirty="0"/>
          </a:p>
          <a:p>
            <a:r>
              <a:rPr lang="en-US" dirty="0"/>
              <a:t>Use ones most relevant to your objectives</a:t>
            </a:r>
          </a:p>
        </p:txBody>
      </p:sp>
    </p:spTree>
    <p:extLst>
      <p:ext uri="{BB962C8B-B14F-4D97-AF65-F5344CB8AC3E}">
        <p14:creationId xmlns:p14="http://schemas.microsoft.com/office/powerpoint/2010/main" val="5136281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Customer Profiling, Satisfaction and Loyalty Metrics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Key role of a marketer is to consider the needs of customers and how to segment the market into customer groups.</a:t>
            </a:r>
          </a:p>
        </p:txBody>
      </p:sp>
    </p:spTree>
    <p:extLst>
      <p:ext uri="{BB962C8B-B14F-4D97-AF65-F5344CB8AC3E}">
        <p14:creationId xmlns:p14="http://schemas.microsoft.com/office/powerpoint/2010/main" val="17715436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Customer needs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Customer needs can be identified as:</a:t>
            </a:r>
          </a:p>
          <a:p>
            <a:r>
              <a:rPr lang="en-GB" dirty="0"/>
              <a:t>Articulated – Those things that a customer asks for clearly and directly</a:t>
            </a:r>
          </a:p>
          <a:p>
            <a:r>
              <a:rPr lang="en-GB" dirty="0"/>
              <a:t>Latent – The needs that the customer has but are largely hidden or unknown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22320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Marketers need to not only meet customers existing needs but also identifying the needs that customers have but sometimes are not even aware of.</a:t>
            </a:r>
          </a:p>
          <a:p>
            <a:r>
              <a:rPr lang="en-GB" dirty="0"/>
              <a:t>Understanding customer needs, but articulated or latent enables an organisation to increase its appeal to particular customer groups. </a:t>
            </a:r>
          </a:p>
        </p:txBody>
      </p:sp>
    </p:spTree>
    <p:extLst>
      <p:ext uri="{BB962C8B-B14F-4D97-AF65-F5344CB8AC3E}">
        <p14:creationId xmlns:p14="http://schemas.microsoft.com/office/powerpoint/2010/main" val="17770040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Customer segments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Identifiable and recognisable</a:t>
            </a:r>
          </a:p>
          <a:p>
            <a:r>
              <a:rPr lang="en-GB" dirty="0"/>
              <a:t>Exist independently</a:t>
            </a:r>
          </a:p>
          <a:p>
            <a:r>
              <a:rPr lang="en-GB" dirty="0"/>
              <a:t>Measurable</a:t>
            </a:r>
          </a:p>
          <a:p>
            <a:r>
              <a:rPr lang="en-GB" dirty="0"/>
              <a:t>Substantial</a:t>
            </a:r>
          </a:p>
          <a:p>
            <a:r>
              <a:rPr lang="en-GB" dirty="0"/>
              <a:t>Externally accessible</a:t>
            </a:r>
          </a:p>
          <a:p>
            <a:pPr lvl="1"/>
            <a:r>
              <a:rPr lang="en-GB" dirty="0"/>
              <a:t>McDonald (2004)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01290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Metrics that define and track a segment over time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Needs and wants</a:t>
            </a:r>
          </a:p>
          <a:p>
            <a:r>
              <a:rPr lang="en-GB" dirty="0"/>
              <a:t>Attitudes and opinions</a:t>
            </a:r>
          </a:p>
          <a:p>
            <a:r>
              <a:rPr lang="en-GB" dirty="0"/>
              <a:t>Demographic</a:t>
            </a:r>
          </a:p>
          <a:p>
            <a:r>
              <a:rPr lang="en-GB" dirty="0"/>
              <a:t>Geographic</a:t>
            </a:r>
          </a:p>
          <a:p>
            <a:r>
              <a:rPr lang="en-GB" dirty="0"/>
              <a:t>Geodemographic</a:t>
            </a:r>
          </a:p>
          <a:p>
            <a:r>
              <a:rPr lang="en-GB" dirty="0" err="1"/>
              <a:t>Pyschographic</a:t>
            </a:r>
            <a:endParaRPr lang="en-GB" dirty="0"/>
          </a:p>
          <a:p>
            <a:r>
              <a:rPr lang="en-GB" dirty="0"/>
              <a:t>Media Consumption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sz="1700" dirty="0"/>
              <a:t>McDonald and </a:t>
            </a:r>
            <a:r>
              <a:rPr lang="en-GB" sz="1700" dirty="0" err="1"/>
              <a:t>Mouncey</a:t>
            </a:r>
            <a:r>
              <a:rPr lang="en-GB" sz="1700" dirty="0"/>
              <a:t> (2009)</a:t>
            </a:r>
          </a:p>
        </p:txBody>
      </p:sp>
    </p:spTree>
    <p:extLst>
      <p:ext uri="{BB962C8B-B14F-4D97-AF65-F5344CB8AC3E}">
        <p14:creationId xmlns:p14="http://schemas.microsoft.com/office/powerpoint/2010/main" val="29162414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Metrics relating to the performance and goals of the segment itself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Market Share</a:t>
            </a:r>
          </a:p>
          <a:p>
            <a:r>
              <a:rPr lang="en-GB" dirty="0"/>
              <a:t>Sales Volumes</a:t>
            </a:r>
          </a:p>
          <a:p>
            <a:r>
              <a:rPr lang="en-GB" dirty="0"/>
              <a:t>Gross Margin</a:t>
            </a:r>
          </a:p>
          <a:p>
            <a:r>
              <a:rPr lang="en-GB" dirty="0"/>
              <a:t>Brand Image</a:t>
            </a:r>
          </a:p>
          <a:p>
            <a:r>
              <a:rPr lang="en-GB" dirty="0"/>
              <a:t>Customer Value</a:t>
            </a:r>
          </a:p>
        </p:txBody>
      </p:sp>
    </p:spTree>
    <p:extLst>
      <p:ext uri="{BB962C8B-B14F-4D97-AF65-F5344CB8AC3E}">
        <p14:creationId xmlns:p14="http://schemas.microsoft.com/office/powerpoint/2010/main" val="42873409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sz="3100" dirty="0"/>
            </a:br>
            <a:r>
              <a:rPr lang="en-GB" sz="3100" dirty="0"/>
              <a:t>The most important metrics for measuring customer satisfaction, customer service and loyalty</a:t>
            </a:r>
            <a:br>
              <a:rPr lang="en-GB" sz="3100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Customer satisfaction</a:t>
            </a:r>
          </a:p>
          <a:p>
            <a:pPr lvl="1"/>
            <a:r>
              <a:rPr lang="en-GB" dirty="0"/>
              <a:t>Generally based on survey data and is expressed as a rating, often a simple percentage approval rating.</a:t>
            </a:r>
          </a:p>
          <a:p>
            <a:r>
              <a:rPr lang="en-GB" dirty="0"/>
              <a:t>A key measure within many organisations as it helps to focus employees’ attention on meeting customer’s needs.</a:t>
            </a:r>
          </a:p>
          <a:p>
            <a:r>
              <a:rPr lang="en-GB" dirty="0"/>
              <a:t>Usually a major objective of most marketing teams, because without satisfied customers an organisation will not survive.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94324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Willingness to recommend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When a customer is highly satisfied with a product/service or an organisation they may be willing to recommend it to others.</a:t>
            </a:r>
          </a:p>
          <a:p>
            <a:r>
              <a:rPr lang="en-GB" dirty="0"/>
              <a:t>Word of mouth is a powerful tool and it is free. Social media has made this even more important. </a:t>
            </a:r>
          </a:p>
          <a:p>
            <a:r>
              <a:rPr lang="en-GB" dirty="0"/>
              <a:t>Conversely, negative comments can spread quickly too.</a:t>
            </a:r>
          </a:p>
        </p:txBody>
      </p:sp>
    </p:spTree>
    <p:extLst>
      <p:ext uri="{BB962C8B-B14F-4D97-AF65-F5344CB8AC3E}">
        <p14:creationId xmlns:p14="http://schemas.microsoft.com/office/powerpoint/2010/main" val="32078383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Net Promoter Score (NPS)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Assesses to what extent someone would recommend a certain company, product or service to his or her friends, relatives or colleagues , using a scale of 0 - 10.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321159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Net Promoter Score (NPS)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results allow companies to divide customers into three groups:</a:t>
            </a:r>
          </a:p>
          <a:p>
            <a:r>
              <a:rPr lang="en-GB" dirty="0"/>
              <a:t>Promoters – Those willing to recommend the organisation (rating of 9 or 10)</a:t>
            </a:r>
          </a:p>
          <a:p>
            <a:r>
              <a:rPr lang="en-GB" dirty="0"/>
              <a:t>Passives – Satisfied but enthusiastic (7 or 8)</a:t>
            </a:r>
          </a:p>
          <a:p>
            <a:r>
              <a:rPr lang="en-GB" dirty="0"/>
              <a:t>Detractors – Unwilling to recommend (0 to 6)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700492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high net promoter score indicates the organisation is doing well in terms of customer satisfaction.</a:t>
            </a:r>
          </a:p>
        </p:txBody>
      </p:sp>
    </p:spTree>
    <p:extLst>
      <p:ext uri="{BB962C8B-B14F-4D97-AF65-F5344CB8AC3E}">
        <p14:creationId xmlns:p14="http://schemas.microsoft.com/office/powerpoint/2010/main" val="19920648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Retention Rate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Cheaper to keep existing customers than acquire new ones.</a:t>
            </a:r>
          </a:p>
          <a:p>
            <a:r>
              <a:rPr lang="en-GB" dirty="0"/>
              <a:t>%of the organisation’s customers that it retains over a given time period</a:t>
            </a:r>
          </a:p>
        </p:txBody>
      </p:sp>
    </p:spTree>
    <p:extLst>
      <p:ext uri="{BB962C8B-B14F-4D97-AF65-F5344CB8AC3E}">
        <p14:creationId xmlns:p14="http://schemas.microsoft.com/office/powerpoint/2010/main" val="673320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Churn rates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Churn or attrition, is the rate at which a company loses customers. </a:t>
            </a:r>
          </a:p>
          <a:p>
            <a:r>
              <a:rPr lang="en-GB" dirty="0"/>
              <a:t>Understanding how many are moving on each year and what trends are is important. </a:t>
            </a:r>
          </a:p>
        </p:txBody>
      </p:sp>
    </p:spTree>
    <p:extLst>
      <p:ext uri="{BB962C8B-B14F-4D97-AF65-F5344CB8AC3E}">
        <p14:creationId xmlns:p14="http://schemas.microsoft.com/office/powerpoint/2010/main" val="152860450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Customer Lifetime Value (CLV)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A forward-looking indicator that forecasts the value of the relationship between an </a:t>
            </a:r>
            <a:r>
              <a:rPr lang="en-US" dirty="0" err="1"/>
              <a:t>organisation</a:t>
            </a:r>
            <a:r>
              <a:rPr lang="en-US" dirty="0"/>
              <a:t> and a customer and ho much profit the </a:t>
            </a:r>
            <a:r>
              <a:rPr lang="en-US" dirty="0" err="1"/>
              <a:t>organisation</a:t>
            </a:r>
            <a:r>
              <a:rPr lang="en-US" dirty="0"/>
              <a:t> will make out of that customer.</a:t>
            </a:r>
          </a:p>
          <a:p>
            <a:r>
              <a:rPr lang="en-US" dirty="0"/>
              <a:t>How much that customer is worth to that </a:t>
            </a:r>
            <a:r>
              <a:rPr lang="en-US" dirty="0" err="1"/>
              <a:t>organisation</a:t>
            </a:r>
            <a:r>
              <a:rPr lang="en-US" dirty="0"/>
              <a:t> as a lump sump in current money terms.</a:t>
            </a:r>
          </a:p>
          <a:p>
            <a:r>
              <a:rPr lang="en-US" dirty="0"/>
              <a:t>It helps organisations decide which customers are worth the most not just based on past spend but potential future spend.</a:t>
            </a:r>
          </a:p>
        </p:txBody>
      </p:sp>
    </p:spTree>
    <p:extLst>
      <p:ext uri="{BB962C8B-B14F-4D97-AF65-F5344CB8AC3E}">
        <p14:creationId xmlns:p14="http://schemas.microsoft.com/office/powerpoint/2010/main" val="366809200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Service and satisfaction metrics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Traditionally not a strong area for marketers in demonstrating strategic impact.</a:t>
            </a:r>
          </a:p>
          <a:p>
            <a:r>
              <a:rPr lang="en-US" dirty="0"/>
              <a:t>Key metrics for real insight: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3294656"/>
            <a:ext cx="6482014" cy="240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18532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Measurement tools to assess impact of customer activity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441" y="1600200"/>
            <a:ext cx="6109118" cy="3916363"/>
          </a:xfrm>
        </p:spPr>
      </p:pic>
    </p:spTree>
    <p:extLst>
      <p:ext uri="{BB962C8B-B14F-4D97-AF65-F5344CB8AC3E}">
        <p14:creationId xmlns:p14="http://schemas.microsoft.com/office/powerpoint/2010/main" val="274627760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100" dirty="0"/>
              <a:t>Measurement tools to test internal responsiveness to customer queries and complaints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650" y="1818481"/>
            <a:ext cx="7378700" cy="3479800"/>
          </a:xfrm>
        </p:spPr>
      </p:pic>
    </p:spTree>
    <p:extLst>
      <p:ext uri="{BB962C8B-B14F-4D97-AF65-F5344CB8AC3E}">
        <p14:creationId xmlns:p14="http://schemas.microsoft.com/office/powerpoint/2010/main" val="18596197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Customer loyalty and Customer Lifetime Value (CLV) are more strategic measures than customer satisfaction alone.</a:t>
            </a:r>
          </a:p>
          <a:p>
            <a:r>
              <a:rPr lang="en-US" dirty="0"/>
              <a:t>Combining them can give both short-term satisfaction measures and longer-term relational building activities. </a:t>
            </a:r>
            <a:r>
              <a:rPr lang="en-US" dirty="0" err="1"/>
              <a:t>E.g</a:t>
            </a:r>
            <a:r>
              <a:rPr lang="is-IS" dirty="0"/>
              <a:t>….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98113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364" y="1600200"/>
            <a:ext cx="6567271" cy="3916363"/>
          </a:xfrm>
        </p:spPr>
      </p:pic>
    </p:spTree>
    <p:extLst>
      <p:ext uri="{BB962C8B-B14F-4D97-AF65-F5344CB8AC3E}">
        <p14:creationId xmlns:p14="http://schemas.microsoft.com/office/powerpoint/2010/main" val="317808368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Resources on Customer Feedback 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2"/>
              </a:rPr>
              <a:t>Use Voice of Customer Data to Improve Customer Experience Analytics - Smarter With Gartner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3"/>
              </a:rPr>
              <a:t>Voice of Customer: How to 10x Your Business With VOC Data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4"/>
              </a:rPr>
              <a:t>How to Measure Customer Satisfaction in 5 Simple Steps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5"/>
              </a:rPr>
              <a:t>Customer Engagement vs. Customer Satisfaction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6"/>
              </a:rPr>
              <a:t>What’s the Difference Between Customer Satisfaction and Customer Loyalty?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7"/>
              </a:rPr>
              <a:t>What Every Business Needs to Know About Customer Feedback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8"/>
              </a:rPr>
              <a:t>Customer Feedback Strategy: The Only Guide You'll Ever Need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9"/>
              </a:rPr>
              <a:t>20 quotes on customer feedback | Customer Thermometer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10"/>
              </a:rPr>
              <a:t>The 5 Best Ways to Get Feedback from Your Customers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11"/>
              </a:rPr>
              <a:t>Customer Experience or Customer Feedback?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12"/>
              </a:rPr>
              <a:t>Do You Know the Difference Between Customer Satisfaction and Customer Loyalty?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13"/>
              </a:rPr>
              <a:t>https://www.rug.nl/cic/downloads/rugcic_report_summary_201401.pdf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31811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Channel Metrics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Channel or ‘place’ . Where and how customers buy products.</a:t>
            </a:r>
          </a:p>
        </p:txBody>
      </p:sp>
    </p:spTree>
    <p:extLst>
      <p:ext uri="{BB962C8B-B14F-4D97-AF65-F5344CB8AC3E}">
        <p14:creationId xmlns:p14="http://schemas.microsoft.com/office/powerpoint/2010/main" val="226035864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Key Channel metrics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Average transaction value/size</a:t>
            </a:r>
          </a:p>
          <a:p>
            <a:pPr lvl="1"/>
            <a:r>
              <a:rPr lang="en-GB" dirty="0"/>
              <a:t>The average purchase by the customer from the channel. Ideally should increase over time.</a:t>
            </a:r>
          </a:p>
          <a:p>
            <a:pPr lvl="1"/>
            <a:endParaRPr lang="en-GB" dirty="0"/>
          </a:p>
          <a:p>
            <a:r>
              <a:rPr lang="en-GB" dirty="0"/>
              <a:t>Average items per transaction</a:t>
            </a:r>
          </a:p>
          <a:p>
            <a:pPr lvl="1"/>
            <a:r>
              <a:rPr lang="en-GB" dirty="0"/>
              <a:t>Gives marketers a good grasp of their customers purchasing habits </a:t>
            </a:r>
          </a:p>
        </p:txBody>
      </p:sp>
    </p:spTree>
    <p:extLst>
      <p:ext uri="{BB962C8B-B14F-4D97-AF65-F5344CB8AC3E}">
        <p14:creationId xmlns:p14="http://schemas.microsoft.com/office/powerpoint/2010/main" val="274439407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Inventory turnover</a:t>
            </a:r>
          </a:p>
          <a:p>
            <a:pPr lvl="1"/>
            <a:r>
              <a:rPr lang="en-GB" dirty="0"/>
              <a:t>How quickly total inventory is sold or replaced Generally measured over the course of a year, or average number of days an items is held in stock before being sold.</a:t>
            </a:r>
          </a:p>
          <a:p>
            <a:r>
              <a:rPr lang="en-GB" dirty="0"/>
              <a:t>Sales per unit of floor area</a:t>
            </a:r>
          </a:p>
          <a:p>
            <a:pPr lvl="1"/>
            <a:r>
              <a:rPr lang="en-GB" dirty="0"/>
              <a:t>Shows how efficiently retail space is being used.</a:t>
            </a:r>
          </a:p>
        </p:txBody>
      </p:sp>
    </p:spTree>
    <p:extLst>
      <p:ext uri="{BB962C8B-B14F-4D97-AF65-F5344CB8AC3E}">
        <p14:creationId xmlns:p14="http://schemas.microsoft.com/office/powerpoint/2010/main" val="382728386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Margin and profitability metrics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For commercial organisations the overriding objective is likely to be profit related. </a:t>
            </a:r>
          </a:p>
        </p:txBody>
      </p:sp>
    </p:spTree>
    <p:extLst>
      <p:ext uri="{BB962C8B-B14F-4D97-AF65-F5344CB8AC3E}">
        <p14:creationId xmlns:p14="http://schemas.microsoft.com/office/powerpoint/2010/main" val="406708862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metrics for profitability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Revenue (turnover)</a:t>
            </a:r>
          </a:p>
          <a:p>
            <a:pPr lvl="1"/>
            <a:r>
              <a:rPr lang="en-GB" dirty="0"/>
              <a:t>A key measurement but it may have been achieved at a high cost:</a:t>
            </a:r>
          </a:p>
          <a:p>
            <a:pPr lvl="1"/>
            <a:r>
              <a:rPr lang="en-GB" dirty="0"/>
              <a:t>‘turnover is vanity, profit is sanity’</a:t>
            </a:r>
          </a:p>
          <a:p>
            <a:r>
              <a:rPr lang="en-GB" dirty="0"/>
              <a:t>Gross profit</a:t>
            </a:r>
          </a:p>
          <a:p>
            <a:pPr lvl="1"/>
            <a:r>
              <a:rPr lang="en-GB" dirty="0"/>
              <a:t>Total revenue minus the costs of the goods sold</a:t>
            </a:r>
          </a:p>
          <a:p>
            <a:r>
              <a:rPr lang="en-GB" dirty="0"/>
              <a:t>Net profit</a:t>
            </a:r>
          </a:p>
          <a:p>
            <a:pPr lvl="1"/>
            <a:r>
              <a:rPr lang="en-GB" dirty="0"/>
              <a:t>Total revenue  minus total costs: taxes, admin costs, interest </a:t>
            </a:r>
            <a:r>
              <a:rPr lang="en-GB" dirty="0" err="1"/>
              <a:t>etc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885851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Operating profit</a:t>
            </a:r>
          </a:p>
          <a:p>
            <a:pPr lvl="1"/>
            <a:r>
              <a:rPr lang="en-GB" dirty="0"/>
              <a:t>Based on net profit but calculated before interest and tax</a:t>
            </a:r>
          </a:p>
          <a:p>
            <a:pPr lvl="1"/>
            <a:r>
              <a:rPr lang="en-GB" dirty="0"/>
              <a:t>It is effectively the profit resulting from a sale.</a:t>
            </a:r>
          </a:p>
        </p:txBody>
      </p:sp>
    </p:spTree>
    <p:extLst>
      <p:ext uri="{BB962C8B-B14F-4D97-AF65-F5344CB8AC3E}">
        <p14:creationId xmlns:p14="http://schemas.microsoft.com/office/powerpoint/2010/main" val="129531873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171575"/>
            <a:ext cx="8229600" cy="2773612"/>
          </a:xfrm>
        </p:spPr>
      </p:pic>
    </p:spTree>
    <p:extLst>
      <p:ext uri="{BB962C8B-B14F-4D97-AF65-F5344CB8AC3E}">
        <p14:creationId xmlns:p14="http://schemas.microsoft.com/office/powerpoint/2010/main" val="168817518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Financial and Operational Metrics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2008981"/>
            <a:ext cx="7480300" cy="3098800"/>
          </a:xfrm>
        </p:spPr>
      </p:pic>
    </p:spTree>
    <p:extLst>
      <p:ext uri="{BB962C8B-B14F-4D97-AF65-F5344CB8AC3E}">
        <p14:creationId xmlns:p14="http://schemas.microsoft.com/office/powerpoint/2010/main" val="35520146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Marketing ROI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Compare different types of expenditure actual or proposed by looking at the cash profit return after deducting the cost of the activity i.e. Return minus investment.</a:t>
            </a:r>
          </a:p>
          <a:p>
            <a:r>
              <a:rPr lang="en-US" dirty="0"/>
              <a:t>More generally ROI measures tends to be calculated as return divided by investment expressed as a percentage.</a:t>
            </a:r>
          </a:p>
          <a:p>
            <a:r>
              <a:rPr lang="en-US" dirty="0"/>
              <a:t>Problem is actually calculating the profit and the actual expenditure. </a:t>
            </a:r>
          </a:p>
        </p:txBody>
      </p:sp>
    </p:spTree>
    <p:extLst>
      <p:ext uri="{BB962C8B-B14F-4D97-AF65-F5344CB8AC3E}">
        <p14:creationId xmlns:p14="http://schemas.microsoft.com/office/powerpoint/2010/main" val="385784014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Return on Investment (ROI)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Marketing ROI  measure is most useful for comparing different potential uses of the marketing budget – you can forecast the activity which is likely to yield the highest returns. Use it post implementation  for future planning. </a:t>
            </a:r>
          </a:p>
          <a:p>
            <a:r>
              <a:rPr lang="en-US" dirty="0">
                <a:hlinkClick r:id="rId2"/>
              </a:rPr>
              <a:t>http://www.cimmarketingexpert.co.uk/page/2974/return-on-investment-roi-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01867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Return on Investment (ROI)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This provides a snapshot of profitability, adjusted for the size of the investment assets tied up in the business.</a:t>
            </a:r>
          </a:p>
          <a:p>
            <a:r>
              <a:rPr lang="en-GB" dirty="0"/>
              <a:t>ROI(%) = (net profit/investment) x 100</a:t>
            </a:r>
          </a:p>
          <a:p>
            <a:r>
              <a:rPr lang="en-GB" dirty="0"/>
              <a:t>Very useful for comparing different types of  marketing activities </a:t>
            </a:r>
          </a:p>
        </p:txBody>
      </p:sp>
    </p:spTree>
    <p:extLst>
      <p:ext uri="{BB962C8B-B14F-4D97-AF65-F5344CB8AC3E}">
        <p14:creationId xmlns:p14="http://schemas.microsoft.com/office/powerpoint/2010/main" val="268245482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Sales force Metrics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050" y="2015331"/>
            <a:ext cx="7327900" cy="3086100"/>
          </a:xfrm>
        </p:spPr>
      </p:pic>
      <p:sp>
        <p:nvSpPr>
          <p:cNvPr id="7" name="TextBox 6"/>
          <p:cNvSpPr txBox="1"/>
          <p:nvPr/>
        </p:nvSpPr>
        <p:spPr>
          <a:xfrm>
            <a:off x="5652120" y="4725144"/>
            <a:ext cx="1800200" cy="3762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814383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Sales Funnel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780928"/>
            <a:ext cx="8229600" cy="2508421"/>
          </a:xfrm>
        </p:spPr>
      </p:pic>
      <p:sp>
        <p:nvSpPr>
          <p:cNvPr id="5" name="TextBox 4"/>
          <p:cNvSpPr txBox="1"/>
          <p:nvPr/>
        </p:nvSpPr>
        <p:spPr>
          <a:xfrm>
            <a:off x="755576" y="1556792"/>
            <a:ext cx="71287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Sales process customer is taken through. Channel and company dependent.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1514" y="2107096"/>
            <a:ext cx="28023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Salesforce example:</a:t>
            </a:r>
          </a:p>
        </p:txBody>
      </p:sp>
    </p:spTree>
    <p:extLst>
      <p:ext uri="{BB962C8B-B14F-4D97-AF65-F5344CB8AC3E}">
        <p14:creationId xmlns:p14="http://schemas.microsoft.com/office/powerpoint/2010/main" val="170549650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Sales Funnel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856" y="1628800"/>
            <a:ext cx="8229600" cy="3917032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/>
              <a:t>Website example: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945552"/>
            <a:ext cx="3781276" cy="354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53337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/>
          <a:lstStyle/>
          <a:p>
            <a:r>
              <a:rPr lang="en-US" dirty="0"/>
              <a:t>Sales Funnel Metrics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Numbers and percentages can be shown for each stage</a:t>
            </a:r>
          </a:p>
          <a:p>
            <a:r>
              <a:rPr lang="en-US" b="1" dirty="0"/>
              <a:t>Sourcing and engagement</a:t>
            </a:r>
            <a:r>
              <a:rPr lang="en-US" dirty="0"/>
              <a:t>: where customers come from and how people are engaged (usually web analytics software). Understanding this can help increase flow to top of funnel.</a:t>
            </a:r>
          </a:p>
          <a:p>
            <a:r>
              <a:rPr lang="en-US" dirty="0">
                <a:hlinkClick r:id="rId2"/>
              </a:rPr>
              <a:t>https://support.google.com/analytics/answer/6367342?hl=en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153720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Sales Funnel metrics (Digital focus)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1" dirty="0"/>
              <a:t>Conversion rate: </a:t>
            </a:r>
            <a:r>
              <a:rPr lang="en-US" dirty="0"/>
              <a:t>ratio of deals that are closed that enter the funnel</a:t>
            </a:r>
          </a:p>
          <a:p>
            <a:r>
              <a:rPr lang="en-US" b="1" dirty="0"/>
              <a:t>Funnel value</a:t>
            </a:r>
            <a:r>
              <a:rPr lang="en-US" dirty="0"/>
              <a:t>: This represents the potential value of prospective customers in the funnel. If the ‘normal’ funnel conversion rates are understood , you can use this to estimate future income.</a:t>
            </a:r>
          </a:p>
          <a:p>
            <a:r>
              <a:rPr lang="en-US" b="1" dirty="0"/>
              <a:t>Time spent at each stage</a:t>
            </a:r>
            <a:r>
              <a:rPr lang="en-US" dirty="0"/>
              <a:t>: Important measure because it builds understanding of future potential, and allows you to speed up the process.</a:t>
            </a:r>
          </a:p>
          <a:p>
            <a:r>
              <a:rPr lang="en-US" b="1" dirty="0"/>
              <a:t>Average sales value:</a:t>
            </a:r>
            <a:r>
              <a:rPr lang="en-US" dirty="0"/>
              <a:t> the average spend of customers in that channel, particularly if related to the costs involved in attracting and converting them. </a:t>
            </a:r>
            <a:r>
              <a:rPr lang="en-US" b="1" dirty="0"/>
              <a:t>It can be a critical measure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1728320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Sales Funnel Metrics </a:t>
            </a:r>
            <a:br>
              <a:rPr lang="en-US" dirty="0"/>
            </a:br>
            <a:r>
              <a:rPr lang="en-US" dirty="0"/>
              <a:t>(offline emphasis)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050" y="1881981"/>
            <a:ext cx="7581900" cy="3352800"/>
          </a:xfrm>
        </p:spPr>
      </p:pic>
    </p:spTree>
    <p:extLst>
      <p:ext uri="{BB962C8B-B14F-4D97-AF65-F5344CB8AC3E}">
        <p14:creationId xmlns:p14="http://schemas.microsoft.com/office/powerpoint/2010/main" val="50402965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CIM Sales Funnel Metrics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http://www.cimmarketingexpert.co.uk/page/9475/sales-funnel-metrics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51701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Promotional Metrics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Share of voice</a:t>
            </a:r>
          </a:p>
          <a:p>
            <a:pPr lvl="1"/>
            <a:r>
              <a:rPr lang="en-GB" dirty="0"/>
              <a:t>This measures the organisation’s media spend on a product compared with the total expenditure for the product category in the marketplace. </a:t>
            </a:r>
          </a:p>
        </p:txBody>
      </p:sp>
    </p:spTree>
    <p:extLst>
      <p:ext uri="{BB962C8B-B14F-4D97-AF65-F5344CB8AC3E}">
        <p14:creationId xmlns:p14="http://schemas.microsoft.com/office/powerpoint/2010/main" val="345850469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Recall</a:t>
            </a:r>
            <a:r>
              <a:rPr lang="en-GB" dirty="0"/>
              <a:t> – The test of overall brand awareness or advertising impact.</a:t>
            </a:r>
          </a:p>
          <a:p>
            <a:pPr lvl="1"/>
            <a:r>
              <a:rPr lang="en-GB" dirty="0"/>
              <a:t>Top of mind – first brand recalled</a:t>
            </a:r>
          </a:p>
          <a:p>
            <a:pPr lvl="1"/>
            <a:r>
              <a:rPr lang="en-GB" dirty="0"/>
              <a:t>Dominance – The only brand recalled</a:t>
            </a:r>
          </a:p>
          <a:p>
            <a:r>
              <a:rPr lang="en-GB" b="1" dirty="0"/>
              <a:t>Recognition</a:t>
            </a:r>
            <a:r>
              <a:rPr lang="en-GB" dirty="0"/>
              <a:t> – measures whether a customer remembers the organisation, advert or product.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9076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Conversion rate </a:t>
            </a:r>
            <a:r>
              <a:rPr lang="en-GB" dirty="0"/>
              <a:t>– the conversion from enquiry to order.</a:t>
            </a:r>
          </a:p>
          <a:p>
            <a:pPr lvl="1"/>
            <a:r>
              <a:rPr lang="en-GB" dirty="0"/>
              <a:t>The % of prospective customers who purchase products from the organisation.</a:t>
            </a:r>
          </a:p>
          <a:p>
            <a:r>
              <a:rPr lang="en-GB" b="1" dirty="0"/>
              <a:t>Redemption rates </a:t>
            </a:r>
            <a:r>
              <a:rPr lang="en-GB" dirty="0"/>
              <a:t>– any promotion wit ha direct offer such as a coupon.</a:t>
            </a:r>
          </a:p>
          <a:p>
            <a:pPr lvl="1"/>
            <a:r>
              <a:rPr lang="en-GB" dirty="0"/>
              <a:t>% of coupons redeemed out of those issued.</a:t>
            </a:r>
          </a:p>
        </p:txBody>
      </p:sp>
    </p:spTree>
    <p:extLst>
      <p:ext uri="{BB962C8B-B14F-4D97-AF65-F5344CB8AC3E}">
        <p14:creationId xmlns:p14="http://schemas.microsoft.com/office/powerpoint/2010/main" val="89227855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Reach</a:t>
            </a:r>
            <a:r>
              <a:rPr lang="en-GB" dirty="0"/>
              <a:t> - % of people reached (or exposed to) an advertisement or promotional campaign over a specified period of time.</a:t>
            </a:r>
          </a:p>
          <a:p>
            <a:r>
              <a:rPr lang="en-GB" dirty="0"/>
              <a:t>Exposure is defined as opportunity to see or hear a particular advertisement. </a:t>
            </a:r>
          </a:p>
        </p:txBody>
      </p:sp>
    </p:spTree>
    <p:extLst>
      <p:ext uri="{BB962C8B-B14F-4D97-AF65-F5344CB8AC3E}">
        <p14:creationId xmlns:p14="http://schemas.microsoft.com/office/powerpoint/2010/main" val="64428601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Digital Metrics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Unique visitors refers to the number o unique individuals that visit a website within a specific timeframe</a:t>
            </a:r>
          </a:p>
          <a:p>
            <a:r>
              <a:rPr lang="en-GB" dirty="0"/>
              <a:t>Page impressions – no. of times a page is loaded. More interesting the site the more page impressions.</a:t>
            </a:r>
          </a:p>
          <a:p>
            <a:r>
              <a:rPr lang="en-GB" dirty="0"/>
              <a:t>Total clicks</a:t>
            </a:r>
          </a:p>
        </p:txBody>
      </p:sp>
    </p:spTree>
    <p:extLst>
      <p:ext uri="{BB962C8B-B14F-4D97-AF65-F5344CB8AC3E}">
        <p14:creationId xmlns:p14="http://schemas.microsoft.com/office/powerpoint/2010/main" val="120279096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Cost per Click </a:t>
            </a:r>
            <a:r>
              <a:rPr lang="en-GB" dirty="0"/>
              <a:t>– Not all enquiries become orders, and the cost per click measures the visits to the website against the advertising costs incurred. </a:t>
            </a:r>
          </a:p>
          <a:p>
            <a:r>
              <a:rPr lang="en-GB" b="1" dirty="0"/>
              <a:t>Bounce rates </a:t>
            </a:r>
            <a:r>
              <a:rPr lang="en-GB" dirty="0"/>
              <a:t>number of visitors to a site who leave after visiting just one page.</a:t>
            </a:r>
          </a:p>
        </p:txBody>
      </p:sp>
    </p:spTree>
    <p:extLst>
      <p:ext uri="{BB962C8B-B14F-4D97-AF65-F5344CB8AC3E}">
        <p14:creationId xmlns:p14="http://schemas.microsoft.com/office/powerpoint/2010/main" val="95316805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Social media activity</a:t>
            </a:r>
          </a:p>
          <a:p>
            <a:r>
              <a:rPr lang="en-GB" dirty="0"/>
              <a:t> Top line followers/likes but are they engaging with you?</a:t>
            </a:r>
          </a:p>
          <a:p>
            <a:r>
              <a:rPr lang="en-GB" dirty="0"/>
              <a:t>Active members v total members.</a:t>
            </a:r>
          </a:p>
          <a:p>
            <a:r>
              <a:rPr lang="en-GB" dirty="0">
                <a:hlinkClick r:id="rId2"/>
              </a:rPr>
              <a:t>Sentiment analysis tools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804133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100" y="2021681"/>
            <a:ext cx="5765800" cy="3073400"/>
          </a:xfrm>
        </p:spPr>
      </p:pic>
    </p:spTree>
    <p:extLst>
      <p:ext uri="{BB962C8B-B14F-4D97-AF65-F5344CB8AC3E}">
        <p14:creationId xmlns:p14="http://schemas.microsoft.com/office/powerpoint/2010/main" val="109591693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Activity metrics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Aggregates and reporting</a:t>
            </a:r>
          </a:p>
          <a:p>
            <a:pPr lvl="1"/>
            <a:r>
              <a:rPr lang="en-US" dirty="0"/>
              <a:t>Number of leads at a trade show</a:t>
            </a:r>
          </a:p>
          <a:p>
            <a:pPr lvl="1"/>
            <a:r>
              <a:rPr lang="en-US" dirty="0"/>
              <a:t>Number of visitors to a website</a:t>
            </a:r>
          </a:p>
          <a:p>
            <a:r>
              <a:rPr lang="en-US" dirty="0"/>
              <a:t>RARELY DEMONSTRATE THE CONTRIBUTION MARKETING MAKES TO  BUSINESS OUTCOMES</a:t>
            </a:r>
          </a:p>
          <a:p>
            <a:r>
              <a:rPr lang="en-US" dirty="0"/>
              <a:t>Think of some further examples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066615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Discussion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3917032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Consider how your organisation/department  measures its marketing activity. How do they relate to  your strategic objectives?</a:t>
            </a:r>
          </a:p>
        </p:txBody>
      </p:sp>
    </p:spTree>
    <p:extLst>
      <p:ext uri="{BB962C8B-B14F-4D97-AF65-F5344CB8AC3E}">
        <p14:creationId xmlns:p14="http://schemas.microsoft.com/office/powerpoint/2010/main" val="25822028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Marketing Metrics are important as they:</a:t>
            </a:r>
          </a:p>
          <a:p>
            <a:pPr lvl="1"/>
            <a:r>
              <a:rPr lang="en-US" dirty="0"/>
              <a:t> justify your job </a:t>
            </a:r>
          </a:p>
          <a:p>
            <a:pPr lvl="1"/>
            <a:r>
              <a:rPr lang="en-US" dirty="0"/>
              <a:t> justify any project you want to drive forward</a:t>
            </a:r>
          </a:p>
          <a:p>
            <a:pPr lvl="1"/>
            <a:r>
              <a:rPr lang="en-US" dirty="0"/>
              <a:t> enable better business decisions</a:t>
            </a:r>
          </a:p>
          <a:p>
            <a:pPr lvl="1"/>
            <a:r>
              <a:rPr lang="en-US" dirty="0"/>
              <a:t>Therefore ultimately increase profitability/value of company</a:t>
            </a:r>
          </a:p>
        </p:txBody>
      </p:sp>
    </p:spTree>
    <p:extLst>
      <p:ext uri="{BB962C8B-B14F-4D97-AF65-F5344CB8AC3E}">
        <p14:creationId xmlns:p14="http://schemas.microsoft.com/office/powerpoint/2010/main" val="2081510832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Some metrics are better than others (to inform business decisions:</a:t>
            </a:r>
          </a:p>
          <a:p>
            <a:pPr lvl="1"/>
            <a:r>
              <a:rPr lang="en-US" dirty="0"/>
              <a:t>Some are just ‘vanity metrics’/totals: they tell of quantity not quality</a:t>
            </a:r>
          </a:p>
          <a:p>
            <a:pPr lvl="1"/>
            <a:r>
              <a:rPr lang="en-US" dirty="0"/>
              <a:t>Better metrics should give an idea of costs for comparison i.e. ROI </a:t>
            </a:r>
          </a:p>
          <a:p>
            <a:pPr lvl="1"/>
            <a:r>
              <a:rPr lang="en-US" dirty="0"/>
              <a:t>Any task undertaken should be linked to the overall business strategy so some metrics should be strategic </a:t>
            </a:r>
          </a:p>
          <a:p>
            <a:pPr lvl="1"/>
            <a:r>
              <a:rPr lang="en-US" dirty="0"/>
              <a:t>Some really useful metrics are predictive: trends, sales funnel, CLV</a:t>
            </a:r>
          </a:p>
          <a:p>
            <a:pPr lvl="1"/>
            <a:r>
              <a:rPr lang="en-US" dirty="0"/>
              <a:t>Some metrics may be strategic and/or predictive but not relevant to the task you are considering. I you cant justify it as a measure of your promotional activity for your assignment – don</a:t>
            </a:r>
            <a:r>
              <a:rPr lang="uk-UA" dirty="0"/>
              <a:t>’</a:t>
            </a:r>
            <a:r>
              <a:rPr lang="en-US" dirty="0"/>
              <a:t>t use it.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772914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15246</TotalTime>
  <Words>2329</Words>
  <Application>Microsoft Macintosh PowerPoint</Application>
  <PresentationFormat>On-screen Show (4:3)</PresentationFormat>
  <Paragraphs>279</Paragraphs>
  <Slides>78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78</vt:i4>
      </vt:variant>
    </vt:vector>
  </HeadingPairs>
  <TitlesOfParts>
    <vt:vector size="82" baseType="lpstr">
      <vt:lpstr>Arial</vt:lpstr>
      <vt:lpstr>Calibri</vt:lpstr>
      <vt:lpstr>Myriad Pro</vt:lpstr>
      <vt:lpstr>20140311PresentationUWTSDTemplate</vt:lpstr>
      <vt:lpstr>  </vt:lpstr>
      <vt:lpstr>Learning Outcomes</vt:lpstr>
      <vt:lpstr>Key Dates Revised </vt:lpstr>
      <vt:lpstr>PowerPoint Presentation</vt:lpstr>
      <vt:lpstr>Assessment </vt:lpstr>
      <vt:lpstr>Assessment </vt:lpstr>
      <vt:lpstr>Assessment </vt:lpstr>
      <vt:lpstr>Task 1 - Report</vt:lpstr>
      <vt:lpstr>Task 2 – Briefing Paper</vt:lpstr>
      <vt:lpstr>Task 3 - Report</vt:lpstr>
      <vt:lpstr>What is strategy?</vt:lpstr>
      <vt:lpstr>Aligning business objectives, strategies and metrics</vt:lpstr>
      <vt:lpstr>The SMART approach to Metrics</vt:lpstr>
      <vt:lpstr>Choice of Metrics</vt:lpstr>
      <vt:lpstr>Objectives</vt:lpstr>
      <vt:lpstr>Market Metrics</vt:lpstr>
      <vt:lpstr>Market Share</vt:lpstr>
      <vt:lpstr>Relative Market Share</vt:lpstr>
      <vt:lpstr>Market Growth</vt:lpstr>
      <vt:lpstr>Market Penetration</vt:lpstr>
      <vt:lpstr>Brand Metrics</vt:lpstr>
      <vt:lpstr>Metrics Brand, Sales and Business results</vt:lpstr>
      <vt:lpstr>How do we measure it?</vt:lpstr>
      <vt:lpstr>Brand Metrics</vt:lpstr>
      <vt:lpstr>Brand Objectives</vt:lpstr>
      <vt:lpstr>Brand Equity/Value</vt:lpstr>
      <vt:lpstr>Brand Image/Position</vt:lpstr>
      <vt:lpstr>Brand Metrics</vt:lpstr>
      <vt:lpstr>Customer Profiling, Satisfaction and Loyalty Metrics</vt:lpstr>
      <vt:lpstr>Customer needs</vt:lpstr>
      <vt:lpstr>PowerPoint Presentation</vt:lpstr>
      <vt:lpstr>Customer segments</vt:lpstr>
      <vt:lpstr>Metrics that define and track a segment over time</vt:lpstr>
      <vt:lpstr>Metrics relating to the performance and goals of the segment itself</vt:lpstr>
      <vt:lpstr> The most important metrics for measuring customer satisfaction, customer service and loyalty </vt:lpstr>
      <vt:lpstr>Willingness to recommend</vt:lpstr>
      <vt:lpstr>Net Promoter Score (NPS)</vt:lpstr>
      <vt:lpstr>Net Promoter Score (NPS)</vt:lpstr>
      <vt:lpstr>PowerPoint Presentation</vt:lpstr>
      <vt:lpstr>Retention Rate</vt:lpstr>
      <vt:lpstr>Churn rates</vt:lpstr>
      <vt:lpstr>Customer Lifetime Value (CLV)</vt:lpstr>
      <vt:lpstr>Service and satisfaction metrics</vt:lpstr>
      <vt:lpstr>Measurement tools to assess impact of customer activity</vt:lpstr>
      <vt:lpstr>Measurement tools to test internal responsiveness to customer queries and complaints</vt:lpstr>
      <vt:lpstr>PowerPoint Presentation</vt:lpstr>
      <vt:lpstr>PowerPoint Presentation</vt:lpstr>
      <vt:lpstr>Resources on Customer Feedback </vt:lpstr>
      <vt:lpstr>Channel Metrics</vt:lpstr>
      <vt:lpstr>Key Channel metrics</vt:lpstr>
      <vt:lpstr>PowerPoint Presentation</vt:lpstr>
      <vt:lpstr>Margin and profitability metrics</vt:lpstr>
      <vt:lpstr>Key metrics for profitability</vt:lpstr>
      <vt:lpstr>PowerPoint Presentation</vt:lpstr>
      <vt:lpstr>PowerPoint Presentation</vt:lpstr>
      <vt:lpstr>Financial and Operational Metrics</vt:lpstr>
      <vt:lpstr>Marketing ROI</vt:lpstr>
      <vt:lpstr>Return on Investment (ROI)</vt:lpstr>
      <vt:lpstr>Return on Investment (ROI)</vt:lpstr>
      <vt:lpstr>Sales force Metrics</vt:lpstr>
      <vt:lpstr>Sales Funnel</vt:lpstr>
      <vt:lpstr>Sales Funnel</vt:lpstr>
      <vt:lpstr>Sales Funnel Metrics</vt:lpstr>
      <vt:lpstr>Sales Funnel metrics (Digital focus)</vt:lpstr>
      <vt:lpstr>Sales Funnel Metrics  (offline emphasis)</vt:lpstr>
      <vt:lpstr>CIM Sales Funnel Metrics</vt:lpstr>
      <vt:lpstr>Promotional Metrics</vt:lpstr>
      <vt:lpstr>PowerPoint Presentation</vt:lpstr>
      <vt:lpstr>PowerPoint Presentation</vt:lpstr>
      <vt:lpstr>PowerPoint Presentation</vt:lpstr>
      <vt:lpstr>Key Digital Metrics</vt:lpstr>
      <vt:lpstr>PowerPoint Presentation</vt:lpstr>
      <vt:lpstr>PowerPoint Presentation</vt:lpstr>
      <vt:lpstr>PowerPoint Presentation</vt:lpstr>
      <vt:lpstr>Activity metrics</vt:lpstr>
      <vt:lpstr>Discussion</vt:lpstr>
      <vt:lpstr>Summary</vt:lpstr>
      <vt:lpstr>Summary</vt:lpstr>
    </vt:vector>
  </TitlesOfParts>
  <Company>Microsoft</Company>
  <LinksUpToDate>false</LinksUpToDate>
  <SharedDoc>false</SharedDoc>
  <HyperlinksChanged>false</HyperlinksChanged>
  <AppVersion>16.0012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Benyon, Caroline</dc:creator>
  <cp:lastModifiedBy>Microsoft Office User</cp:lastModifiedBy>
  <cp:revision>364</cp:revision>
  <cp:lastPrinted>2016-02-08T18:19:33Z</cp:lastPrinted>
  <dcterms:created xsi:type="dcterms:W3CDTF">2015-05-19T15:55:27Z</dcterms:created>
  <dcterms:modified xsi:type="dcterms:W3CDTF">2018-05-08T15:50:31Z</dcterms:modified>
</cp:coreProperties>
</file>