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0" r:id="rId1"/>
    <p:sldMasterId id="2147483671" r:id="rId2"/>
  </p:sldMasterIdLst>
  <p:notesMasterIdLst>
    <p:notesMasterId r:id="rId14"/>
  </p:notesMasterIdLst>
  <p:sldIdLst>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7" d="100"/>
          <a:sy n="107" d="100"/>
        </p:scale>
        <p:origin x="7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1" name="Google Shape;161;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3f97228229f_0_8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8" name="Google Shape;168;g3f97228229f_0_8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3f97228229f_0_16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5" name="Google Shape;175;g3f97228229f_0_16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Font typeface="Arial"/>
              <a:buNone/>
            </a:pPr>
            <a:r>
              <a:rPr lang="en-GB">
                <a:solidFill>
                  <a:srgbClr val="000000"/>
                </a:solidFill>
                <a:latin typeface="Arial"/>
                <a:ea typeface="Arial"/>
                <a:cs typeface="Arial"/>
                <a:sym typeface="Arial"/>
              </a:rPr>
              <a:t>My name is Markus Davids, and I will be the Founder and “Chief Executive Officer (CEO)” of the new venture named BritLink Auto Parts Exports Ltd. In regard to my background and experience, I have an interest in supply chain management, international trade as well as business development, and developing skills can be beneficial to lead the respective venture successfully. Besides this, my passion for the cross-border trade and automotive industry has inspired me to establish an organisation that will help to supply the high-quality UK car parts in the rapidly growing automotive market in Namibia. The presentation sheds light on the business concept, legal format and management structure, PESTEL analysis, marketing strategies followed by the allocation and funding requirements.</a:t>
            </a:r>
            <a:endParaRPr/>
          </a:p>
        </p:txBody>
      </p:sp>
      <p:sp>
        <p:nvSpPr>
          <p:cNvPr id="182" name="Google Shape;18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BritLink Auto Parts Exports Ltd. will be a Private Limited Company (Ltd.) UK-based. The organisation will specialise in exporting genuine, certified aftermarket and OEM car parts to Namibia. The products in BritLink Auto Parts Exports Ltd. will incorporate braking systems, engine components, electrical components, suspension parts, filters as well as vehicle accessories that will be sourced from the trusted UK suppliers. The organisation will also address increasing demand of Namibia for high-quality, reliable automotive parts through offering competitive prices, efficient delivery as well as dependable supply. The “Unique Selling Points (USP)” will be quality assurance, excellent customer service followed by strong supplier relationships.</a:t>
            </a:r>
            <a:endParaRPr/>
          </a:p>
        </p:txBody>
      </p:sp>
      <p:sp>
        <p:nvSpPr>
          <p:cNvPr id="189" name="Google Shape;18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BritLink Auto Parts Exports Ltd. will use “Private Limited Company (Ltd.)” legal structure as it assists in providing limited liability, protecting the personal assets of owners from the business debts. Rasyidi (2022), mentioned that “Private Limited Company (Ltd.)” enhance credibility in business, supports the access to finance along with facilitates future growth with investment followed by expansion into the international markets. The legal structure also lines up with the long-term goal to become one of the trusted exporters of car parts in the UK across Southern Africa.</a:t>
            </a:r>
            <a:endParaRPr/>
          </a:p>
          <a:p>
            <a:pPr marL="0" lvl="0" indent="0" algn="l" rtl="0">
              <a:spcBef>
                <a:spcPts val="0"/>
              </a:spcBef>
              <a:spcAft>
                <a:spcPts val="0"/>
              </a:spcAft>
              <a:buNone/>
            </a:pPr>
            <a:r>
              <a:rPr lang="en-GB"/>
              <a:t>The usage of functional management structure will be helpful to ensure clear accountability as well as efficient operations in the business (Alsharari, 2024). Besides this, business development, strategic planning along with key decision-making features of functional management structure can be fruitful. In the context of roles and responsibilities the Procurement Manager is highly responsible for sourcing high quality car parts from the different trusted suppliers from the UK. Apart from this, the Logistics Manager role is to manage inventory, export shipments along with customs documentation. However, the Sales and Marketing Manager will focus on developing customer relationships along with promoting the business. Besides this, the Finance Manager will look after accounting, budgeting along with financial compliance.</a:t>
            </a:r>
            <a:endParaRPr/>
          </a:p>
        </p:txBody>
      </p:sp>
      <p:sp>
        <p:nvSpPr>
          <p:cNvPr id="198" name="Google Shape;19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The industry in which BritLink Auto Parts Exports Ltd. will operate will be influenced by multiple external factors. For instance, political stability along with UK and Namibia trade policies. In addition, supported by different international exports, whereas the economic factors such as shipping costs and exchange rate fluctuations can drastically impact profitability. Besides this, the social growth in the vehicle ownership has also increased demand for the better quality spare parts. However, technological advancements can enhance shipment tracking as well as inventory management. Besides this, environmental regulations can also encourage sustainable packaging, whereas the legal compliance with customs, export as well as product standards is significant in the current business landscape. The noteworthy significant external factors are exchange rates, trade policies along with legal compliance. Furthermore, for addressing such factors, organisations will manage currency risks, monitor policy changes as well as maintain strict regulatory compliance for ensuring reliable as well as sustainable growth.</a:t>
            </a:r>
            <a:endParaRPr/>
          </a:p>
        </p:txBody>
      </p:sp>
      <p:sp>
        <p:nvSpPr>
          <p:cNvPr id="207" name="Google Shape;20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BritLink Auto Parts Exports Ltd. will target automotive wholesalers, vehicle repair workshops, spare parts retailers, fleet operators and dealerships in Namibia. Focus will be laid on customers' needs high-quality, reliable car parts at very competitive prices with on time supply. The USP is providing genuine as well as OEM-quality UK parts, dependable delivery, competitive pricing, as well as excellent customer support. This USP in the respective venture can aid in providing a strong competitive advantage in the current landscape in Namibia. For reaching customers, the focus will be laid on implementing two major marketing strategies that are improving digital marketing and business-to-business (B2B) relationships. Digital marketing with a professional website, email campaigns and social media will elevate brand awareness followed by generating leads. Enhancing “business-to-business (B2B)” relationship marketing by improving distributor partnerships, direct sales and trade exhibitions will aid to develop trust, encourage repeat business as well as secure long-term contracts.</a:t>
            </a:r>
            <a:endParaRPr/>
          </a:p>
        </p:txBody>
      </p:sp>
      <p:sp>
        <p:nvSpPr>
          <p:cNvPr id="216" name="Google Shape;21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Font typeface="Arial"/>
              <a:buNone/>
            </a:pPr>
            <a:r>
              <a:rPr lang="en-GB">
                <a:solidFill>
                  <a:srgbClr val="374151"/>
                </a:solidFill>
                <a:latin typeface="Arial"/>
                <a:ea typeface="Arial"/>
                <a:cs typeface="Arial"/>
                <a:sym typeface="Arial"/>
              </a:rPr>
              <a:t>The monthly fixed cost can be approximately £6,000 and average gross profit margin can be approximately 35% followed by break-even sales level of £17,150/ month. In addition, the forecasted break-even point can be between Month 1 and Month 2 if the monthly revenue exceeds the operating costs. Further, after reaching the break-even, the respective organisation is forecasted to generate sustainable profits by repeat B2B customers as well as high export volume.</a:t>
            </a:r>
            <a:endParaRPr/>
          </a:p>
        </p:txBody>
      </p:sp>
      <p:sp>
        <p:nvSpPr>
          <p:cNvPr id="225" name="Google Shape;22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f97228229f_0_27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6" name="Google Shape;236;g3f97228229f_0_27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7" name="Google Shape;237;g3f97228229f_0_27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3" name="Google Shape;24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0"/>
        <p:cNvGrpSpPr/>
        <p:nvPr/>
      </p:nvGrpSpPr>
      <p:grpSpPr>
        <a:xfrm>
          <a:off x="0" y="0"/>
          <a:ext cx="0" cy="0"/>
          <a:chOff x="0" y="0"/>
          <a:chExt cx="0" cy="0"/>
        </a:xfrm>
      </p:grpSpPr>
      <p:sp>
        <p:nvSpPr>
          <p:cNvPr id="91" name="Google Shape;91;p14"/>
          <p:cNvSpPr txBox="1">
            <a:spLocks noGrp="1"/>
          </p:cNvSpPr>
          <p:nvPr>
            <p:ph type="ctrTitle"/>
          </p:nvPr>
        </p:nvSpPr>
        <p:spPr>
          <a:xfrm>
            <a:off x="1524000" y="1122363"/>
            <a:ext cx="9144000" cy="23877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14"/>
          <p:cNvSpPr txBox="1">
            <a:spLocks noGrp="1"/>
          </p:cNvSpPr>
          <p:nvPr>
            <p:ph type="subTitle" idx="1"/>
          </p:nvPr>
        </p:nvSpPr>
        <p:spPr>
          <a:xfrm>
            <a:off x="1524000" y="3602038"/>
            <a:ext cx="9144000" cy="165570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3" name="Google Shape;93;p1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4" name="Google Shape;94;p1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1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96"/>
        <p:cNvGrpSpPr/>
        <p:nvPr/>
      </p:nvGrpSpPr>
      <p:grpSpPr>
        <a:xfrm>
          <a:off x="0" y="0"/>
          <a:ext cx="0" cy="0"/>
          <a:chOff x="0" y="0"/>
          <a:chExt cx="0" cy="0"/>
        </a:xfrm>
      </p:grpSpPr>
      <p:sp>
        <p:nvSpPr>
          <p:cNvPr id="97" name="Google Shape;97;p1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15"/>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9" name="Google Shape;99;p15"/>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0" name="Google Shape;100;p15"/>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15"/>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xfrm>
            <a:off x="831850" y="1709738"/>
            <a:ext cx="10515600" cy="28527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16"/>
          <p:cNvSpPr txBox="1">
            <a:spLocks noGrp="1"/>
          </p:cNvSpPr>
          <p:nvPr>
            <p:ph type="body" idx="1"/>
          </p:nvPr>
        </p:nvSpPr>
        <p:spPr>
          <a:xfrm>
            <a:off x="831850" y="4589463"/>
            <a:ext cx="10515600" cy="15003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05" name="Google Shape;105;p16"/>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16"/>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16"/>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08"/>
        <p:cNvGrpSpPr/>
        <p:nvPr/>
      </p:nvGrpSpPr>
      <p:grpSpPr>
        <a:xfrm>
          <a:off x="0" y="0"/>
          <a:ext cx="0" cy="0"/>
          <a:chOff x="0" y="0"/>
          <a:chExt cx="0" cy="0"/>
        </a:xfrm>
      </p:grpSpPr>
      <p:sp>
        <p:nvSpPr>
          <p:cNvPr id="109" name="Google Shape;109;p17"/>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17"/>
          <p:cNvSpPr txBox="1">
            <a:spLocks noGrp="1"/>
          </p:cNvSpPr>
          <p:nvPr>
            <p:ph type="body" idx="1"/>
          </p:nvPr>
        </p:nvSpPr>
        <p:spPr>
          <a:xfrm>
            <a:off x="838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 name="Google Shape;111;p17"/>
          <p:cNvSpPr txBox="1">
            <a:spLocks noGrp="1"/>
          </p:cNvSpPr>
          <p:nvPr>
            <p:ph type="body" idx="2"/>
          </p:nvPr>
        </p:nvSpPr>
        <p:spPr>
          <a:xfrm>
            <a:off x="6172200" y="1825625"/>
            <a:ext cx="5181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2" name="Google Shape;112;p17"/>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17"/>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4" name="Google Shape;114;p17"/>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15"/>
        <p:cNvGrpSpPr/>
        <p:nvPr/>
      </p:nvGrpSpPr>
      <p:grpSpPr>
        <a:xfrm>
          <a:off x="0" y="0"/>
          <a:ext cx="0" cy="0"/>
          <a:chOff x="0" y="0"/>
          <a:chExt cx="0" cy="0"/>
        </a:xfrm>
      </p:grpSpPr>
      <p:sp>
        <p:nvSpPr>
          <p:cNvPr id="116" name="Google Shape;116;p18"/>
          <p:cNvSpPr txBox="1">
            <a:spLocks noGrp="1"/>
          </p:cNvSpPr>
          <p:nvPr>
            <p:ph type="title"/>
          </p:nvPr>
        </p:nvSpPr>
        <p:spPr>
          <a:xfrm>
            <a:off x="839788"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 name="Google Shape;117;p18"/>
          <p:cNvSpPr txBox="1">
            <a:spLocks noGrp="1"/>
          </p:cNvSpPr>
          <p:nvPr>
            <p:ph type="body" idx="1"/>
          </p:nvPr>
        </p:nvSpPr>
        <p:spPr>
          <a:xfrm>
            <a:off x="839788" y="1681163"/>
            <a:ext cx="5157900" cy="8238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8" name="Google Shape;118;p18"/>
          <p:cNvSpPr txBox="1">
            <a:spLocks noGrp="1"/>
          </p:cNvSpPr>
          <p:nvPr>
            <p:ph type="body" idx="2"/>
          </p:nvPr>
        </p:nvSpPr>
        <p:spPr>
          <a:xfrm>
            <a:off x="839788" y="2505075"/>
            <a:ext cx="5157900" cy="3684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9" name="Google Shape;119;p18"/>
          <p:cNvSpPr txBox="1">
            <a:spLocks noGrp="1"/>
          </p:cNvSpPr>
          <p:nvPr>
            <p:ph type="body" idx="3"/>
          </p:nvPr>
        </p:nvSpPr>
        <p:spPr>
          <a:xfrm>
            <a:off x="6172200" y="1681163"/>
            <a:ext cx="5183100" cy="823800"/>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20" name="Google Shape;120;p18"/>
          <p:cNvSpPr txBox="1">
            <a:spLocks noGrp="1"/>
          </p:cNvSpPr>
          <p:nvPr>
            <p:ph type="body" idx="4"/>
          </p:nvPr>
        </p:nvSpPr>
        <p:spPr>
          <a:xfrm>
            <a:off x="6172200" y="2505075"/>
            <a:ext cx="5183100" cy="3684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1" name="Google Shape;121;p18"/>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18"/>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18"/>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4"/>
        <p:cNvGrpSpPr/>
        <p:nvPr/>
      </p:nvGrpSpPr>
      <p:grpSpPr>
        <a:xfrm>
          <a:off x="0" y="0"/>
          <a:ext cx="0" cy="0"/>
          <a:chOff x="0" y="0"/>
          <a:chExt cx="0" cy="0"/>
        </a:xfrm>
      </p:grpSpPr>
      <p:sp>
        <p:nvSpPr>
          <p:cNvPr id="125" name="Google Shape;125;p1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19"/>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19"/>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 name="Google Shape;128;p19"/>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9"/>
        <p:cNvGrpSpPr/>
        <p:nvPr/>
      </p:nvGrpSpPr>
      <p:grpSpPr>
        <a:xfrm>
          <a:off x="0" y="0"/>
          <a:ext cx="0" cy="0"/>
          <a:chOff x="0" y="0"/>
          <a:chExt cx="0" cy="0"/>
        </a:xfrm>
      </p:grpSpPr>
      <p:sp>
        <p:nvSpPr>
          <p:cNvPr id="130" name="Google Shape;130;p20"/>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1" name="Google Shape;131;p20"/>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20"/>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33"/>
        <p:cNvGrpSpPr/>
        <p:nvPr/>
      </p:nvGrpSpPr>
      <p:grpSpPr>
        <a:xfrm>
          <a:off x="0" y="0"/>
          <a:ext cx="0" cy="0"/>
          <a:chOff x="0" y="0"/>
          <a:chExt cx="0" cy="0"/>
        </a:xfrm>
      </p:grpSpPr>
      <p:sp>
        <p:nvSpPr>
          <p:cNvPr id="134" name="Google Shape;134;p21"/>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21"/>
          <p:cNvSpPr txBox="1">
            <a:spLocks noGrp="1"/>
          </p:cNvSpPr>
          <p:nvPr>
            <p:ph type="body" idx="1"/>
          </p:nvPr>
        </p:nvSpPr>
        <p:spPr>
          <a:xfrm>
            <a:off x="5183188" y="987425"/>
            <a:ext cx="6172200" cy="4873500"/>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36" name="Google Shape;136;p21"/>
          <p:cNvSpPr txBox="1">
            <a:spLocks noGrp="1"/>
          </p:cNvSpPr>
          <p:nvPr>
            <p:ph type="body" idx="2"/>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37" name="Google Shape;137;p2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2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2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40"/>
        <p:cNvGrpSpPr/>
        <p:nvPr/>
      </p:nvGrpSpPr>
      <p:grpSpPr>
        <a:xfrm>
          <a:off x="0" y="0"/>
          <a:ext cx="0" cy="0"/>
          <a:chOff x="0" y="0"/>
          <a:chExt cx="0" cy="0"/>
        </a:xfrm>
      </p:grpSpPr>
      <p:sp>
        <p:nvSpPr>
          <p:cNvPr id="141" name="Google Shape;141;p22"/>
          <p:cNvSpPr txBox="1">
            <a:spLocks noGrp="1"/>
          </p:cNvSpPr>
          <p:nvPr>
            <p:ph type="title"/>
          </p:nvPr>
        </p:nvSpPr>
        <p:spPr>
          <a:xfrm>
            <a:off x="839788" y="457200"/>
            <a:ext cx="39321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22"/>
          <p:cNvSpPr>
            <a:spLocks noGrp="1"/>
          </p:cNvSpPr>
          <p:nvPr>
            <p:ph type="pic" idx="2"/>
          </p:nvPr>
        </p:nvSpPr>
        <p:spPr>
          <a:xfrm>
            <a:off x="5183188" y="987425"/>
            <a:ext cx="6172200" cy="4873500"/>
          </a:xfrm>
          <a:prstGeom prst="rect">
            <a:avLst/>
          </a:prstGeom>
          <a:noFill/>
          <a:ln>
            <a:noFill/>
          </a:ln>
        </p:spPr>
      </p:sp>
      <p:sp>
        <p:nvSpPr>
          <p:cNvPr id="143" name="Google Shape;143;p22"/>
          <p:cNvSpPr txBox="1">
            <a:spLocks noGrp="1"/>
          </p:cNvSpPr>
          <p:nvPr>
            <p:ph type="body" idx="1"/>
          </p:nvPr>
        </p:nvSpPr>
        <p:spPr>
          <a:xfrm>
            <a:off x="839788" y="2057400"/>
            <a:ext cx="3932100" cy="38115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44" name="Google Shape;144;p2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 name="Google Shape;145;p2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 name="Google Shape;146;p2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7"/>
        <p:cNvGrpSpPr/>
        <p:nvPr/>
      </p:nvGrpSpPr>
      <p:grpSpPr>
        <a:xfrm>
          <a:off x="0" y="0"/>
          <a:ext cx="0" cy="0"/>
          <a:chOff x="0" y="0"/>
          <a:chExt cx="0" cy="0"/>
        </a:xfrm>
      </p:grpSpPr>
      <p:sp>
        <p:nvSpPr>
          <p:cNvPr id="148" name="Google Shape;148;p2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9" name="Google Shape;149;p23"/>
          <p:cNvSpPr txBox="1">
            <a:spLocks noGrp="1"/>
          </p:cNvSpPr>
          <p:nvPr>
            <p:ph type="body" idx="1"/>
          </p:nvPr>
        </p:nvSpPr>
        <p:spPr>
          <a:xfrm rot="5400000">
            <a:off x="3920400" y="-1256575"/>
            <a:ext cx="4351200"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0" name="Google Shape;150;p2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1" name="Google Shape;151;p2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2" name="Google Shape;152;p2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3"/>
        <p:cNvGrpSpPr/>
        <p:nvPr/>
      </p:nvGrpSpPr>
      <p:grpSpPr>
        <a:xfrm>
          <a:off x="0" y="0"/>
          <a:ext cx="0" cy="0"/>
          <a:chOff x="0" y="0"/>
          <a:chExt cx="0" cy="0"/>
        </a:xfrm>
      </p:grpSpPr>
      <p:sp>
        <p:nvSpPr>
          <p:cNvPr id="154" name="Google Shape;154;p24"/>
          <p:cNvSpPr txBox="1">
            <a:spLocks noGrp="1"/>
          </p:cNvSpPr>
          <p:nvPr>
            <p:ph type="title"/>
          </p:nvPr>
        </p:nvSpPr>
        <p:spPr>
          <a:xfrm rot="5400000">
            <a:off x="7133400" y="1956625"/>
            <a:ext cx="5811900"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5" name="Google Shape;155;p24"/>
          <p:cNvSpPr txBox="1">
            <a:spLocks noGrp="1"/>
          </p:cNvSpPr>
          <p:nvPr>
            <p:ph type="body" idx="1"/>
          </p:nvPr>
        </p:nvSpPr>
        <p:spPr>
          <a:xfrm rot="5400000">
            <a:off x="1799400" y="-596075"/>
            <a:ext cx="5811900"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56" name="Google Shape;156;p2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7" name="Google Shape;157;p2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8" name="Google Shape;158;p2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DCECD5"/>
            </a:gs>
            <a:gs pos="100000">
              <a:srgbClr val="92BC81"/>
            </a:gs>
          </a:gsLst>
          <a:lin ang="5400012" scaled="0"/>
        </a:gra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0">
              <a:srgbClr val="DCECD5"/>
            </a:gs>
            <a:gs pos="100000">
              <a:srgbClr val="92BC81"/>
            </a:gs>
          </a:gsLst>
          <a:lin ang="5400012" scaled="0"/>
        </a:gradFill>
        <a:effectLst/>
      </p:bgPr>
    </p:bg>
    <p:spTree>
      <p:nvGrpSpPr>
        <p:cNvPr id="1" name="Shape 84"/>
        <p:cNvGrpSpPr/>
        <p:nvPr/>
      </p:nvGrpSpPr>
      <p:grpSpPr>
        <a:xfrm>
          <a:off x="0" y="0"/>
          <a:ext cx="0" cy="0"/>
          <a:chOff x="0" y="0"/>
          <a:chExt cx="0" cy="0"/>
        </a:xfrm>
      </p:grpSpPr>
      <p:sp>
        <p:nvSpPr>
          <p:cNvPr id="85" name="Google Shape;85;p1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86" name="Google Shape;86;p13"/>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7" name="Google Shape;87;p1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8" name="Google Shape;88;p1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9" name="Google Shape;89;p1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DCECD5"/>
            </a:gs>
            <a:gs pos="100000">
              <a:srgbClr val="92BC81"/>
            </a:gs>
          </a:gsLst>
          <a:path path="circle">
            <a:fillToRect l="50000" t="50000" r="50000" b="50000"/>
          </a:path>
          <a:tileRect/>
        </a:gradFill>
        <a:effectLst/>
      </p:bgPr>
    </p:bg>
    <p:spTree>
      <p:nvGrpSpPr>
        <p:cNvPr id="1" name="Shape 162"/>
        <p:cNvGrpSpPr/>
        <p:nvPr/>
      </p:nvGrpSpPr>
      <p:grpSpPr>
        <a:xfrm>
          <a:off x="0" y="0"/>
          <a:ext cx="0" cy="0"/>
          <a:chOff x="0" y="0"/>
          <a:chExt cx="0" cy="0"/>
        </a:xfrm>
      </p:grpSpPr>
      <p:sp>
        <p:nvSpPr>
          <p:cNvPr id="163" name="Google Shape;163;p25"/>
          <p:cNvSpPr txBox="1">
            <a:spLocks noGrp="1"/>
          </p:cNvSpPr>
          <p:nvPr>
            <p:ph type="ctrTitle"/>
          </p:nvPr>
        </p:nvSpPr>
        <p:spPr>
          <a:xfrm>
            <a:off x="1639614" y="2273354"/>
            <a:ext cx="9144000" cy="1155646"/>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00B0F0"/>
              </a:buClr>
              <a:buSzPts val="5400"/>
              <a:buFont typeface="Calibri"/>
              <a:buNone/>
            </a:pPr>
            <a:r>
              <a:rPr lang="en-GB" sz="5400" b="1">
                <a:solidFill>
                  <a:srgbClr val="00B0F0"/>
                </a:solidFill>
              </a:rPr>
              <a:t>Assessment Task 2</a:t>
            </a:r>
            <a:endParaRPr/>
          </a:p>
        </p:txBody>
      </p:sp>
      <p:sp>
        <p:nvSpPr>
          <p:cNvPr id="164" name="Google Shape;164;p25"/>
          <p:cNvSpPr txBox="1">
            <a:spLocks noGrp="1"/>
          </p:cNvSpPr>
          <p:nvPr>
            <p:ph type="subTitle" idx="1"/>
          </p:nvPr>
        </p:nvSpPr>
        <p:spPr>
          <a:xfrm>
            <a:off x="1524000" y="4102154"/>
            <a:ext cx="9144000" cy="1655762"/>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400"/>
              <a:buNone/>
            </a:pPr>
            <a:r>
              <a:rPr lang="en-GB" b="1"/>
              <a:t>Presentation Template</a:t>
            </a:r>
            <a:endParaRPr/>
          </a:p>
        </p:txBody>
      </p:sp>
      <p:sp>
        <p:nvSpPr>
          <p:cNvPr id="165" name="Google Shape;165;p25"/>
          <p:cNvSpPr txBox="1"/>
          <p:nvPr/>
        </p:nvSpPr>
        <p:spPr>
          <a:xfrm>
            <a:off x="1240221" y="519028"/>
            <a:ext cx="9543393"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5400" b="0" i="0" u="none" strike="noStrike" cap="none">
                <a:solidFill>
                  <a:schemeClr val="dk1"/>
                </a:solidFill>
                <a:latin typeface="Calibri"/>
                <a:ea typeface="Calibri"/>
                <a:cs typeface="Calibri"/>
                <a:sym typeface="Calibri"/>
              </a:rPr>
              <a:t>Enterprise and Entrepreneurship</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6"/>
          <p:cNvSpPr txBox="1">
            <a:spLocks noGrp="1"/>
          </p:cNvSpPr>
          <p:nvPr>
            <p:ph type="title"/>
          </p:nvPr>
        </p:nvSpPr>
        <p:spPr>
          <a:xfrm>
            <a:off x="838200" y="1416761"/>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a:t>Business Plan: CAR PARTS</a:t>
            </a:r>
            <a:endParaRPr/>
          </a:p>
          <a:p>
            <a:pPr marL="0" lvl="0" indent="0" algn="ctr" rtl="0">
              <a:lnSpc>
                <a:spcPct val="90000"/>
              </a:lnSpc>
              <a:spcBef>
                <a:spcPts val="0"/>
              </a:spcBef>
              <a:spcAft>
                <a:spcPts val="0"/>
              </a:spcAft>
              <a:buClr>
                <a:schemeClr val="dk1"/>
              </a:buClr>
              <a:buSzPts val="4400"/>
              <a:buFont typeface="Calibri"/>
              <a:buNone/>
            </a:pPr>
            <a:r>
              <a:rPr lang="en-GB"/>
              <a:t>EXPORTS FROM UK TO NAMIBIA</a:t>
            </a:r>
            <a:endParaRPr/>
          </a:p>
        </p:txBody>
      </p:sp>
      <p:sp>
        <p:nvSpPr>
          <p:cNvPr id="171" name="Google Shape;171;p26"/>
          <p:cNvSpPr txBox="1">
            <a:spLocks noGrp="1"/>
          </p:cNvSpPr>
          <p:nvPr>
            <p:ph type="body" idx="1"/>
          </p:nvPr>
        </p:nvSpPr>
        <p:spPr>
          <a:xfrm>
            <a:off x="838200" y="3055323"/>
            <a:ext cx="10515600" cy="32055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800"/>
              <a:buChar char="•"/>
            </a:pPr>
            <a:r>
              <a:rPr lang="en-GB" b="1"/>
              <a:t> Student Name: Markus davids</a:t>
            </a:r>
            <a:endParaRPr b="1"/>
          </a:p>
          <a:p>
            <a:pPr marL="228600" lvl="0" indent="-165100" algn="l" rtl="0">
              <a:lnSpc>
                <a:spcPct val="90000"/>
              </a:lnSpc>
              <a:spcBef>
                <a:spcPts val="0"/>
              </a:spcBef>
              <a:spcAft>
                <a:spcPts val="0"/>
              </a:spcAft>
              <a:buSzPts val="1800"/>
              <a:buChar char="•"/>
            </a:pPr>
            <a:r>
              <a:rPr lang="en-GB" b="1"/>
              <a:t>Student ID: </a:t>
            </a:r>
            <a:endParaRPr b="1"/>
          </a:p>
          <a:p>
            <a:pPr marL="228600" lvl="0" indent="-165100" algn="l" rtl="0">
              <a:lnSpc>
                <a:spcPct val="90000"/>
              </a:lnSpc>
              <a:spcBef>
                <a:spcPts val="0"/>
              </a:spcBef>
              <a:spcAft>
                <a:spcPts val="0"/>
              </a:spcAft>
              <a:buSzPts val="1800"/>
              <a:buChar char="•"/>
            </a:pPr>
            <a:r>
              <a:rPr lang="en-GB" b="1"/>
              <a:t>Module Code:</a:t>
            </a:r>
            <a:r>
              <a:rPr lang="en-GB"/>
              <a:t> LCLM4006</a:t>
            </a:r>
            <a:endParaRPr/>
          </a:p>
          <a:p>
            <a:pPr marL="228600" lvl="0" indent="-165100" algn="l" rtl="0">
              <a:lnSpc>
                <a:spcPct val="90000"/>
              </a:lnSpc>
              <a:spcBef>
                <a:spcPts val="0"/>
              </a:spcBef>
              <a:spcAft>
                <a:spcPts val="0"/>
              </a:spcAft>
              <a:buSzPts val="1800"/>
              <a:buChar char="•"/>
            </a:pPr>
            <a:r>
              <a:rPr lang="en-GB" b="1"/>
              <a:t>Module Title: </a:t>
            </a:r>
            <a:r>
              <a:rPr lang="en-GB"/>
              <a:t>Enterprise and Entrepreneurship</a:t>
            </a:r>
            <a:endParaRPr/>
          </a:p>
          <a:p>
            <a:pPr marL="228600" lvl="0" indent="-165100" algn="l" rtl="0">
              <a:lnSpc>
                <a:spcPct val="90000"/>
              </a:lnSpc>
              <a:spcBef>
                <a:spcPts val="0"/>
              </a:spcBef>
              <a:spcAft>
                <a:spcPts val="0"/>
              </a:spcAft>
              <a:buSzPts val="1800"/>
              <a:buChar char="•"/>
            </a:pPr>
            <a:r>
              <a:rPr lang="en-GB" b="1"/>
              <a:t>Lecturer’s Name:- </a:t>
            </a:r>
            <a:endParaRPr b="1"/>
          </a:p>
          <a:p>
            <a:pPr marL="685800" lvl="1" indent="-254000" algn="l" rtl="0">
              <a:lnSpc>
                <a:spcPct val="90000"/>
              </a:lnSpc>
              <a:spcBef>
                <a:spcPts val="0"/>
              </a:spcBef>
              <a:spcAft>
                <a:spcPts val="0"/>
              </a:spcAft>
              <a:buSzPts val="2200"/>
              <a:buChar char="•"/>
            </a:pPr>
            <a:r>
              <a:rPr lang="en-GB" sz="2800"/>
              <a:t>Birmingham: Dr Chung Lai Johnny Wan</a:t>
            </a:r>
            <a:endParaRPr sz="2800"/>
          </a:p>
          <a:p>
            <a:pPr marL="685800" lvl="1" indent="-254000" algn="l" rtl="0">
              <a:lnSpc>
                <a:spcPct val="90000"/>
              </a:lnSpc>
              <a:spcBef>
                <a:spcPts val="0"/>
              </a:spcBef>
              <a:spcAft>
                <a:spcPts val="0"/>
              </a:spcAft>
              <a:buSzPts val="2200"/>
              <a:buChar char="•"/>
            </a:pPr>
            <a:r>
              <a:rPr lang="en-GB" sz="2800"/>
              <a:t>London: Dr Charles Oham</a:t>
            </a:r>
            <a:endParaRPr sz="2800"/>
          </a:p>
        </p:txBody>
      </p:sp>
      <p:sp>
        <p:nvSpPr>
          <p:cNvPr id="172" name="Google Shape;172;p26"/>
          <p:cNvSpPr txBox="1"/>
          <p:nvPr/>
        </p:nvSpPr>
        <p:spPr>
          <a:xfrm>
            <a:off x="1471448" y="851338"/>
            <a:ext cx="3462600" cy="5850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GB" sz="3200" b="1" i="0" u="none" strike="noStrike" cap="none">
                <a:solidFill>
                  <a:schemeClr val="dk1"/>
                </a:solidFill>
                <a:latin typeface="Calibri"/>
                <a:ea typeface="Calibri"/>
                <a:cs typeface="Calibri"/>
                <a:sym typeface="Calibri"/>
              </a:rPr>
              <a:t>Slide 1 - cover page</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7"/>
          <p:cNvSpPr txBox="1">
            <a:spLocks noGrp="1"/>
          </p:cNvSpPr>
          <p:nvPr>
            <p:ph type="body" idx="1"/>
          </p:nvPr>
        </p:nvSpPr>
        <p:spPr>
          <a:xfrm>
            <a:off x="838200" y="1928557"/>
            <a:ext cx="11129700" cy="42483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374151"/>
              </a:buClr>
              <a:buSzPts val="2800"/>
              <a:buChar char="•"/>
            </a:pPr>
            <a:r>
              <a:rPr lang="en-GB" b="0" i="0">
                <a:solidFill>
                  <a:srgbClr val="374151"/>
                </a:solidFill>
                <a:latin typeface="Arial"/>
                <a:ea typeface="Arial"/>
                <a:cs typeface="Arial"/>
                <a:sym typeface="Arial"/>
              </a:rPr>
              <a:t>Introduction………..Slide 4</a:t>
            </a:r>
            <a:endParaRPr/>
          </a:p>
          <a:p>
            <a:pPr marL="228600" lvl="0" indent="-228600" algn="l" rtl="0">
              <a:lnSpc>
                <a:spcPct val="90000"/>
              </a:lnSpc>
              <a:spcBef>
                <a:spcPts val="0"/>
              </a:spcBef>
              <a:spcAft>
                <a:spcPts val="0"/>
              </a:spcAft>
              <a:buClr>
                <a:srgbClr val="374151"/>
              </a:buClr>
              <a:buSzPts val="2800"/>
              <a:buChar char="•"/>
            </a:pPr>
            <a:r>
              <a:rPr lang="en-GB" b="0" i="0">
                <a:solidFill>
                  <a:srgbClr val="374151"/>
                </a:solidFill>
                <a:latin typeface="Arial"/>
                <a:ea typeface="Arial"/>
                <a:cs typeface="Arial"/>
                <a:sym typeface="Arial"/>
              </a:rPr>
              <a:t>Section 1 - Overview of the </a:t>
            </a:r>
            <a:r>
              <a:rPr lang="en-GB">
                <a:solidFill>
                  <a:srgbClr val="374151"/>
                </a:solidFill>
                <a:latin typeface="Arial"/>
                <a:ea typeface="Arial"/>
                <a:cs typeface="Arial"/>
                <a:sym typeface="Arial"/>
              </a:rPr>
              <a:t>Business Idea………..Slide 5</a:t>
            </a:r>
            <a:endParaRPr b="0" i="0">
              <a:solidFill>
                <a:srgbClr val="374151"/>
              </a:solidFill>
              <a:latin typeface="Arial"/>
              <a:ea typeface="Arial"/>
              <a:cs typeface="Arial"/>
              <a:sym typeface="Arial"/>
            </a:endParaRPr>
          </a:p>
          <a:p>
            <a:pPr marL="228600" lvl="0" indent="-228600" algn="l" rtl="0">
              <a:lnSpc>
                <a:spcPct val="90000"/>
              </a:lnSpc>
              <a:spcBef>
                <a:spcPts val="0"/>
              </a:spcBef>
              <a:spcAft>
                <a:spcPts val="0"/>
              </a:spcAft>
              <a:buClr>
                <a:srgbClr val="374151"/>
              </a:buClr>
              <a:buSzPts val="2800"/>
              <a:buChar char="•"/>
            </a:pPr>
            <a:r>
              <a:rPr lang="en-GB" b="0" i="0">
                <a:solidFill>
                  <a:srgbClr val="374151"/>
                </a:solidFill>
                <a:latin typeface="Arial"/>
                <a:ea typeface="Arial"/>
                <a:cs typeface="Arial"/>
                <a:sym typeface="Arial"/>
              </a:rPr>
              <a:t>Section 2 - Legal Format and </a:t>
            </a:r>
            <a:r>
              <a:rPr lang="en-GB">
                <a:solidFill>
                  <a:srgbClr val="374151"/>
                </a:solidFill>
                <a:latin typeface="Arial"/>
                <a:ea typeface="Arial"/>
                <a:cs typeface="Arial"/>
                <a:sym typeface="Arial"/>
              </a:rPr>
              <a:t>Management Structure………..Slide 6</a:t>
            </a:r>
            <a:endParaRPr b="0" i="0">
              <a:solidFill>
                <a:srgbClr val="374151"/>
              </a:solidFill>
              <a:latin typeface="Arial"/>
              <a:ea typeface="Arial"/>
              <a:cs typeface="Arial"/>
              <a:sym typeface="Arial"/>
            </a:endParaRPr>
          </a:p>
          <a:p>
            <a:pPr marL="228600" lvl="0" indent="-228600" algn="l" rtl="0">
              <a:lnSpc>
                <a:spcPct val="90000"/>
              </a:lnSpc>
              <a:spcBef>
                <a:spcPts val="0"/>
              </a:spcBef>
              <a:spcAft>
                <a:spcPts val="0"/>
              </a:spcAft>
              <a:buClr>
                <a:srgbClr val="374151"/>
              </a:buClr>
              <a:buSzPts val="2800"/>
              <a:buChar char="•"/>
            </a:pPr>
            <a:r>
              <a:rPr lang="en-GB" b="0" i="0">
                <a:solidFill>
                  <a:srgbClr val="374151"/>
                </a:solidFill>
                <a:latin typeface="Arial"/>
                <a:ea typeface="Arial"/>
                <a:cs typeface="Arial"/>
                <a:sym typeface="Arial"/>
              </a:rPr>
              <a:t>Section 3 – PESTEL Analysis</a:t>
            </a:r>
            <a:r>
              <a:rPr lang="en-GB">
                <a:solidFill>
                  <a:srgbClr val="374151"/>
                </a:solidFill>
                <a:latin typeface="Arial"/>
                <a:ea typeface="Arial"/>
                <a:cs typeface="Arial"/>
                <a:sym typeface="Arial"/>
              </a:rPr>
              <a:t>………..Slide 7</a:t>
            </a:r>
            <a:endParaRPr b="0" i="0">
              <a:solidFill>
                <a:srgbClr val="374151"/>
              </a:solidFill>
              <a:latin typeface="Arial"/>
              <a:ea typeface="Arial"/>
              <a:cs typeface="Arial"/>
              <a:sym typeface="Arial"/>
            </a:endParaRPr>
          </a:p>
          <a:p>
            <a:pPr marL="228600" lvl="0" indent="-228600" algn="l" rtl="0">
              <a:lnSpc>
                <a:spcPct val="90000"/>
              </a:lnSpc>
              <a:spcBef>
                <a:spcPts val="0"/>
              </a:spcBef>
              <a:spcAft>
                <a:spcPts val="0"/>
              </a:spcAft>
              <a:buClr>
                <a:srgbClr val="374151"/>
              </a:buClr>
              <a:buSzPts val="2800"/>
              <a:buChar char="•"/>
            </a:pPr>
            <a:r>
              <a:rPr lang="en-GB" b="0" i="0">
                <a:solidFill>
                  <a:srgbClr val="374151"/>
                </a:solidFill>
                <a:latin typeface="Arial"/>
                <a:ea typeface="Arial"/>
                <a:cs typeface="Arial"/>
                <a:sym typeface="Arial"/>
              </a:rPr>
              <a:t>Section 4 - Marketing Strategies</a:t>
            </a:r>
            <a:r>
              <a:rPr lang="en-GB">
                <a:solidFill>
                  <a:srgbClr val="374151"/>
                </a:solidFill>
                <a:latin typeface="Arial"/>
                <a:ea typeface="Arial"/>
                <a:cs typeface="Arial"/>
                <a:sym typeface="Arial"/>
              </a:rPr>
              <a:t>………..Slide 8</a:t>
            </a:r>
            <a:endParaRPr/>
          </a:p>
          <a:p>
            <a:pPr marL="228600" lvl="0" indent="-228600" algn="l" rtl="0">
              <a:lnSpc>
                <a:spcPct val="90000"/>
              </a:lnSpc>
              <a:spcBef>
                <a:spcPts val="0"/>
              </a:spcBef>
              <a:spcAft>
                <a:spcPts val="0"/>
              </a:spcAft>
              <a:buClr>
                <a:srgbClr val="374151"/>
              </a:buClr>
              <a:buSzPts val="2800"/>
              <a:buChar char="•"/>
            </a:pPr>
            <a:r>
              <a:rPr lang="en-GB" b="0" i="0">
                <a:solidFill>
                  <a:srgbClr val="374151"/>
                </a:solidFill>
                <a:latin typeface="Arial"/>
                <a:ea typeface="Arial"/>
                <a:cs typeface="Arial"/>
                <a:sym typeface="Arial"/>
              </a:rPr>
              <a:t>Section 5 - Funding Requirements and Allocation</a:t>
            </a:r>
            <a:r>
              <a:rPr lang="en-GB">
                <a:solidFill>
                  <a:srgbClr val="374151"/>
                </a:solidFill>
                <a:latin typeface="Arial"/>
                <a:ea typeface="Arial"/>
                <a:cs typeface="Arial"/>
                <a:sym typeface="Arial"/>
              </a:rPr>
              <a:t>………..Slide 9</a:t>
            </a:r>
            <a:endParaRPr/>
          </a:p>
          <a:p>
            <a:pPr marL="228600" lvl="0" indent="-228600" algn="l" rtl="0">
              <a:lnSpc>
                <a:spcPct val="90000"/>
              </a:lnSpc>
              <a:spcBef>
                <a:spcPts val="0"/>
              </a:spcBef>
              <a:spcAft>
                <a:spcPts val="0"/>
              </a:spcAft>
              <a:buClr>
                <a:srgbClr val="374151"/>
              </a:buClr>
              <a:buSzPts val="2800"/>
              <a:buChar char="•"/>
            </a:pPr>
            <a:r>
              <a:rPr lang="en-GB">
                <a:solidFill>
                  <a:srgbClr val="374151"/>
                </a:solidFill>
                <a:latin typeface="Arial"/>
                <a:ea typeface="Arial"/>
                <a:cs typeface="Arial"/>
                <a:sym typeface="Arial"/>
              </a:rPr>
              <a:t>Reference List………..Slide 10</a:t>
            </a:r>
            <a:endParaRPr/>
          </a:p>
        </p:txBody>
      </p:sp>
      <p:sp>
        <p:nvSpPr>
          <p:cNvPr id="178" name="Google Shape;178;p27"/>
          <p:cNvSpPr txBox="1"/>
          <p:nvPr/>
        </p:nvSpPr>
        <p:spPr>
          <a:xfrm>
            <a:off x="1471452" y="851350"/>
            <a:ext cx="8429700" cy="10773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GB" sz="3200" b="1" i="0" u="none" strike="noStrike" cap="none">
                <a:solidFill>
                  <a:schemeClr val="dk1"/>
                </a:solidFill>
                <a:latin typeface="Calibri"/>
                <a:ea typeface="Calibri"/>
                <a:cs typeface="Calibri"/>
                <a:sym typeface="Calibri"/>
              </a:rPr>
              <a:t>Slide 2 - </a:t>
            </a:r>
            <a:r>
              <a:rPr lang="en-GB" sz="3200" b="1" i="0" u="none" strike="noStrike" cap="none">
                <a:solidFill>
                  <a:schemeClr val="dk1"/>
                </a:solidFill>
                <a:latin typeface="Arial"/>
                <a:ea typeface="Arial"/>
                <a:cs typeface="Arial"/>
                <a:sym typeface="Arial"/>
              </a:rPr>
              <a:t>Table of Contents</a:t>
            </a:r>
            <a:endParaRPr sz="32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3200"/>
              <a:buFont typeface="Arial"/>
              <a:buNone/>
            </a:pPr>
            <a:endParaRPr sz="3200" b="1"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1000"/>
              </a:spcBef>
              <a:spcAft>
                <a:spcPts val="0"/>
              </a:spcAft>
              <a:buClr>
                <a:schemeClr val="dk1"/>
              </a:buClr>
              <a:buSzPts val="2800"/>
              <a:buChar char="•"/>
            </a:pPr>
            <a:r>
              <a:rPr lang="en-GB"/>
              <a:t>My name is Markus Davids, and the business plan is to export car parts from the UK to Namibia</a:t>
            </a:r>
            <a:endParaRPr/>
          </a:p>
          <a:p>
            <a:pPr marL="228600" lvl="0" indent="-228600" algn="l" rtl="0">
              <a:lnSpc>
                <a:spcPct val="90000"/>
              </a:lnSpc>
              <a:spcBef>
                <a:spcPts val="1000"/>
              </a:spcBef>
              <a:spcAft>
                <a:spcPts val="0"/>
              </a:spcAft>
              <a:buClr>
                <a:schemeClr val="dk1"/>
              </a:buClr>
              <a:buSzPts val="2800"/>
              <a:buChar char="•"/>
            </a:pPr>
            <a:r>
              <a:rPr lang="en-GB"/>
              <a:t>The presentation assists in analysing the business idea for the venture named BritLink Auto Parts Exports Ltd. </a:t>
            </a:r>
            <a:endParaRPr/>
          </a:p>
        </p:txBody>
      </p:sp>
      <p:sp>
        <p:nvSpPr>
          <p:cNvPr id="185" name="Google Shape;185;p28"/>
          <p:cNvSpPr txBox="1"/>
          <p:nvPr/>
        </p:nvSpPr>
        <p:spPr>
          <a:xfrm>
            <a:off x="977429" y="681025"/>
            <a:ext cx="6724500" cy="1077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i="0">
                <a:solidFill>
                  <a:schemeClr val="dk1"/>
                </a:solidFill>
                <a:latin typeface="Arial"/>
                <a:ea typeface="Arial"/>
                <a:cs typeface="Arial"/>
                <a:sym typeface="Arial"/>
              </a:rPr>
              <a:t>Introduction</a:t>
            </a:r>
            <a:endParaRPr sz="3200">
              <a:solidFill>
                <a:schemeClr val="dk1"/>
              </a:solidFill>
              <a:latin typeface="Calibri"/>
              <a:ea typeface="Calibri"/>
              <a:cs typeface="Calibri"/>
              <a:sym typeface="Calibri"/>
            </a:endParaRPr>
          </a:p>
          <a:p>
            <a:pPr marL="0" marR="0" lvl="0" indent="0" algn="l" rtl="0">
              <a:spcBef>
                <a:spcPts val="0"/>
              </a:spcBef>
              <a:spcAft>
                <a:spcPts val="0"/>
              </a:spcAft>
              <a:buNone/>
            </a:pPr>
            <a:endParaRPr sz="3200" b="1">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29"/>
          <p:cNvSpPr txBox="1">
            <a:spLocks noGrp="1"/>
          </p:cNvSpPr>
          <p:nvPr>
            <p:ph type="body" idx="1"/>
          </p:nvPr>
        </p:nvSpPr>
        <p:spPr>
          <a:xfrm>
            <a:off x="838200" y="1825625"/>
            <a:ext cx="5359500" cy="4351200"/>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1000"/>
              </a:spcBef>
              <a:spcAft>
                <a:spcPts val="0"/>
              </a:spcAft>
              <a:buClr>
                <a:schemeClr val="dk1"/>
              </a:buClr>
              <a:buSzPts val="2800"/>
              <a:buChar char="•"/>
            </a:pPr>
            <a:r>
              <a:rPr lang="en-GB"/>
              <a:t>The business idea is to carter the raising demand of automotive parts in Namibia through exporting car parts from the UK</a:t>
            </a:r>
            <a:endParaRPr/>
          </a:p>
          <a:p>
            <a:pPr marL="228600" lvl="0" indent="-228600" algn="l" rtl="0">
              <a:lnSpc>
                <a:spcPct val="90000"/>
              </a:lnSpc>
              <a:spcBef>
                <a:spcPts val="1000"/>
              </a:spcBef>
              <a:spcAft>
                <a:spcPts val="0"/>
              </a:spcAft>
              <a:buClr>
                <a:schemeClr val="dk1"/>
              </a:buClr>
              <a:buSzPts val="2800"/>
              <a:buChar char="•"/>
            </a:pPr>
            <a:r>
              <a:rPr lang="en-GB"/>
              <a:t>BritLink Auto Parts Exports Ltd. will focus on  demand in Namibia to fulfill need in the market such as low price, high quality and others</a:t>
            </a:r>
            <a:endParaRPr/>
          </a:p>
        </p:txBody>
      </p:sp>
      <p:sp>
        <p:nvSpPr>
          <p:cNvPr id="192" name="Google Shape;192;p29"/>
          <p:cNvSpPr txBox="1"/>
          <p:nvPr/>
        </p:nvSpPr>
        <p:spPr>
          <a:xfrm>
            <a:off x="540572" y="609925"/>
            <a:ext cx="11069100" cy="585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1 - </a:t>
            </a:r>
            <a:r>
              <a:rPr lang="en-GB" sz="3200" b="1" i="0">
                <a:solidFill>
                  <a:schemeClr val="dk1"/>
                </a:solidFill>
                <a:latin typeface="Arial"/>
                <a:ea typeface="Arial"/>
                <a:cs typeface="Arial"/>
                <a:sym typeface="Arial"/>
              </a:rPr>
              <a:t>Overview of the Business Idea</a:t>
            </a:r>
            <a:endParaRPr sz="3200" b="1">
              <a:solidFill>
                <a:schemeClr val="dk1"/>
              </a:solidFill>
              <a:latin typeface="Calibri"/>
              <a:ea typeface="Calibri"/>
              <a:cs typeface="Calibri"/>
              <a:sym typeface="Calibri"/>
            </a:endParaRPr>
          </a:p>
        </p:txBody>
      </p:sp>
      <p:pic>
        <p:nvPicPr>
          <p:cNvPr id="193" name="Google Shape;193;p29"/>
          <p:cNvPicPr preferRelativeResize="0"/>
          <p:nvPr/>
        </p:nvPicPr>
        <p:blipFill>
          <a:blip r:embed="rId3">
            <a:alphaModFix/>
          </a:blip>
          <a:stretch>
            <a:fillRect/>
          </a:stretch>
        </p:blipFill>
        <p:spPr>
          <a:xfrm>
            <a:off x="6951800" y="1825625"/>
            <a:ext cx="4743450" cy="3867150"/>
          </a:xfrm>
          <a:prstGeom prst="rect">
            <a:avLst/>
          </a:prstGeom>
          <a:noFill/>
          <a:ln w="12700" cap="flat" cmpd="sng">
            <a:solidFill>
              <a:srgbClr val="000000"/>
            </a:solidFill>
            <a:prstDash val="solid"/>
            <a:miter lim="8000"/>
            <a:headEnd type="none" w="sm" len="sm"/>
            <a:tailEnd type="none" w="sm" len="sm"/>
          </a:ln>
        </p:spPr>
      </p:pic>
      <p:sp>
        <p:nvSpPr>
          <p:cNvPr id="194" name="Google Shape;194;p29"/>
          <p:cNvSpPr txBox="1"/>
          <p:nvPr/>
        </p:nvSpPr>
        <p:spPr>
          <a:xfrm>
            <a:off x="7921225" y="590062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(Source: Self-Created)</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0"/>
          <p:cNvSpPr txBox="1">
            <a:spLocks noGrp="1"/>
          </p:cNvSpPr>
          <p:nvPr>
            <p:ph type="body" idx="1"/>
          </p:nvPr>
        </p:nvSpPr>
        <p:spPr>
          <a:xfrm>
            <a:off x="5982670" y="1352100"/>
            <a:ext cx="5265000" cy="4739700"/>
          </a:xfrm>
          <a:prstGeom prst="rect">
            <a:avLst/>
          </a:prstGeom>
          <a:noFill/>
          <a:ln>
            <a:noFill/>
          </a:ln>
        </p:spPr>
        <p:txBody>
          <a:bodyPr spcFirstLastPara="1" wrap="square" lIns="91425" tIns="45700" rIns="91425" bIns="45700" anchor="t" anchorCtr="0">
            <a:normAutofit/>
          </a:bodyPr>
          <a:lstStyle/>
          <a:p>
            <a:pPr marL="457200" lvl="0" indent="-342900" algn="l" rtl="0">
              <a:lnSpc>
                <a:spcPct val="90000"/>
              </a:lnSpc>
              <a:spcBef>
                <a:spcPts val="1000"/>
              </a:spcBef>
              <a:spcAft>
                <a:spcPts val="0"/>
              </a:spcAft>
              <a:buSzPts val="1800"/>
              <a:buChar char="•"/>
            </a:pPr>
            <a:r>
              <a:rPr lang="en-GB"/>
              <a:t>Follow Private Limited Company (Ltd.) legal structure (Rasyidi, 2022)</a:t>
            </a:r>
            <a:endParaRPr/>
          </a:p>
          <a:p>
            <a:pPr marL="457200" lvl="0" indent="-342900" algn="l" rtl="0">
              <a:lnSpc>
                <a:spcPct val="90000"/>
              </a:lnSpc>
              <a:spcBef>
                <a:spcPts val="0"/>
              </a:spcBef>
              <a:spcAft>
                <a:spcPts val="0"/>
              </a:spcAft>
              <a:buSzPts val="1800"/>
              <a:buChar char="•"/>
            </a:pPr>
            <a:r>
              <a:rPr lang="en-GB"/>
              <a:t>The organisation will also operate under the functional management structure that is led by the CEO</a:t>
            </a:r>
            <a:endParaRPr/>
          </a:p>
          <a:p>
            <a:pPr marL="457200" lvl="0" indent="-342900" algn="l" rtl="0">
              <a:lnSpc>
                <a:spcPct val="90000"/>
              </a:lnSpc>
              <a:spcBef>
                <a:spcPts val="0"/>
              </a:spcBef>
              <a:spcAft>
                <a:spcPts val="0"/>
              </a:spcAft>
              <a:buSzPts val="1800"/>
              <a:buChar char="•"/>
            </a:pPr>
            <a:r>
              <a:rPr lang="en-GB"/>
              <a:t>It is also supported by logistics, sales, procurement along with finance managers in order to ensure efficiency in business operations</a:t>
            </a:r>
            <a:endParaRPr/>
          </a:p>
        </p:txBody>
      </p:sp>
      <p:sp>
        <p:nvSpPr>
          <p:cNvPr id="201" name="Google Shape;201;p30"/>
          <p:cNvSpPr txBox="1"/>
          <p:nvPr/>
        </p:nvSpPr>
        <p:spPr>
          <a:xfrm>
            <a:off x="838200" y="681037"/>
            <a:ext cx="11030700" cy="585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2 - </a:t>
            </a:r>
            <a:r>
              <a:rPr lang="en-GB" sz="3200">
                <a:solidFill>
                  <a:schemeClr val="dk1"/>
                </a:solidFill>
                <a:latin typeface="Calibri"/>
                <a:ea typeface="Calibri"/>
                <a:cs typeface="Calibri"/>
                <a:sym typeface="Calibri"/>
              </a:rPr>
              <a:t>Legal Format and Management Structure</a:t>
            </a:r>
            <a:endParaRPr sz="3200" b="1">
              <a:solidFill>
                <a:schemeClr val="dk1"/>
              </a:solidFill>
              <a:latin typeface="Calibri"/>
              <a:ea typeface="Calibri"/>
              <a:cs typeface="Calibri"/>
              <a:sym typeface="Calibri"/>
            </a:endParaRPr>
          </a:p>
        </p:txBody>
      </p:sp>
      <p:pic>
        <p:nvPicPr>
          <p:cNvPr id="202" name="Google Shape;202;p30"/>
          <p:cNvPicPr preferRelativeResize="0"/>
          <p:nvPr/>
        </p:nvPicPr>
        <p:blipFill>
          <a:blip r:embed="rId3">
            <a:alphaModFix/>
          </a:blip>
          <a:stretch>
            <a:fillRect/>
          </a:stretch>
        </p:blipFill>
        <p:spPr>
          <a:xfrm>
            <a:off x="132875" y="1891325"/>
            <a:ext cx="5943600" cy="3238500"/>
          </a:xfrm>
          <a:prstGeom prst="rect">
            <a:avLst/>
          </a:prstGeom>
          <a:noFill/>
          <a:ln w="12700" cap="flat" cmpd="sng">
            <a:solidFill>
              <a:srgbClr val="000000"/>
            </a:solidFill>
            <a:prstDash val="solid"/>
            <a:miter lim="8000"/>
            <a:headEnd type="none" w="sm" len="sm"/>
            <a:tailEnd type="none" w="sm" len="sm"/>
          </a:ln>
        </p:spPr>
      </p:pic>
      <p:sp>
        <p:nvSpPr>
          <p:cNvPr id="203" name="Google Shape;203;p30"/>
          <p:cNvSpPr txBox="1"/>
          <p:nvPr/>
        </p:nvSpPr>
        <p:spPr>
          <a:xfrm>
            <a:off x="1363775" y="542777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(Source: Self-Created)</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1"/>
          <p:cNvSpPr txBox="1"/>
          <p:nvPr/>
        </p:nvSpPr>
        <p:spPr>
          <a:xfrm>
            <a:off x="838200" y="510760"/>
            <a:ext cx="11030712"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3 – </a:t>
            </a:r>
            <a:r>
              <a:rPr lang="en-GB" sz="3200">
                <a:solidFill>
                  <a:schemeClr val="dk1"/>
                </a:solidFill>
                <a:latin typeface="Calibri"/>
                <a:ea typeface="Calibri"/>
                <a:cs typeface="Calibri"/>
                <a:sym typeface="Calibri"/>
              </a:rPr>
              <a:t>PESTEL Analysis</a:t>
            </a:r>
            <a:endParaRPr sz="3200" b="1">
              <a:solidFill>
                <a:schemeClr val="dk1"/>
              </a:solidFill>
              <a:latin typeface="Calibri"/>
              <a:ea typeface="Calibri"/>
              <a:cs typeface="Calibri"/>
              <a:sym typeface="Calibri"/>
            </a:endParaRPr>
          </a:p>
        </p:txBody>
      </p:sp>
      <p:sp>
        <p:nvSpPr>
          <p:cNvPr id="210" name="Google Shape;210;p31"/>
          <p:cNvSpPr txBox="1"/>
          <p:nvPr/>
        </p:nvSpPr>
        <p:spPr>
          <a:xfrm>
            <a:off x="725075" y="1930400"/>
            <a:ext cx="5941500" cy="2678100"/>
          </a:xfrm>
          <a:prstGeom prst="rect">
            <a:avLst/>
          </a:prstGeom>
          <a:noFill/>
          <a:ln>
            <a:noFill/>
          </a:ln>
        </p:spPr>
        <p:txBody>
          <a:bodyPr spcFirstLastPara="1" wrap="square" lIns="91425" tIns="45700" rIns="91425" bIns="45700" anchor="t" anchorCtr="0">
            <a:spAutoFit/>
          </a:bodyPr>
          <a:lstStyle/>
          <a:p>
            <a:pPr marL="457200" marR="0" lvl="0" indent="-406400" algn="l" rtl="0">
              <a:lnSpc>
                <a:spcPct val="100000"/>
              </a:lnSpc>
              <a:spcBef>
                <a:spcPts val="0"/>
              </a:spcBef>
              <a:spcAft>
                <a:spcPts val="0"/>
              </a:spcAft>
              <a:buClr>
                <a:schemeClr val="dk1"/>
              </a:buClr>
              <a:buSzPts val="2800"/>
              <a:buFont typeface="Calibri"/>
              <a:buChar char="●"/>
            </a:pPr>
            <a:r>
              <a:rPr lang="en-GB" sz="2800">
                <a:solidFill>
                  <a:schemeClr val="dk1"/>
                </a:solidFill>
                <a:latin typeface="Calibri"/>
                <a:ea typeface="Calibri"/>
                <a:cs typeface="Calibri"/>
                <a:sym typeface="Calibri"/>
              </a:rPr>
              <a:t>Trade policies, legal compliance and exchange rates are significant </a:t>
            </a:r>
            <a:endParaRPr sz="2800">
              <a:solidFill>
                <a:schemeClr val="dk1"/>
              </a:solidFill>
              <a:latin typeface="Calibri"/>
              <a:ea typeface="Calibri"/>
              <a:cs typeface="Calibri"/>
              <a:sym typeface="Calibri"/>
            </a:endParaRPr>
          </a:p>
          <a:p>
            <a:pPr marL="457200" marR="0" lvl="0" indent="-406400" algn="l" rtl="0">
              <a:lnSpc>
                <a:spcPct val="100000"/>
              </a:lnSpc>
              <a:spcBef>
                <a:spcPts val="0"/>
              </a:spcBef>
              <a:spcAft>
                <a:spcPts val="0"/>
              </a:spcAft>
              <a:buClr>
                <a:schemeClr val="dk1"/>
              </a:buClr>
              <a:buSzPts val="2800"/>
              <a:buFont typeface="Calibri"/>
              <a:buChar char="●"/>
            </a:pPr>
            <a:r>
              <a:rPr lang="en-GB" sz="2800">
                <a:solidFill>
                  <a:schemeClr val="dk1"/>
                </a:solidFill>
                <a:latin typeface="Calibri"/>
                <a:ea typeface="Calibri"/>
                <a:cs typeface="Calibri"/>
                <a:sym typeface="Calibri"/>
              </a:rPr>
              <a:t>Currency risks, monitor policy changes along with maintain strict regulatory compliance can be helpful</a:t>
            </a:r>
            <a:endParaRPr sz="2800">
              <a:solidFill>
                <a:schemeClr val="dk1"/>
              </a:solidFill>
              <a:latin typeface="Calibri"/>
              <a:ea typeface="Calibri"/>
              <a:cs typeface="Calibri"/>
              <a:sym typeface="Calibri"/>
            </a:endParaRPr>
          </a:p>
        </p:txBody>
      </p:sp>
      <p:pic>
        <p:nvPicPr>
          <p:cNvPr id="211" name="Google Shape;211;p31"/>
          <p:cNvPicPr preferRelativeResize="0"/>
          <p:nvPr/>
        </p:nvPicPr>
        <p:blipFill>
          <a:blip r:embed="rId3">
            <a:alphaModFix/>
          </a:blip>
          <a:stretch>
            <a:fillRect/>
          </a:stretch>
        </p:blipFill>
        <p:spPr>
          <a:xfrm>
            <a:off x="7311275" y="887049"/>
            <a:ext cx="4080900" cy="5482151"/>
          </a:xfrm>
          <a:prstGeom prst="rect">
            <a:avLst/>
          </a:prstGeom>
          <a:noFill/>
          <a:ln w="12700" cap="flat" cmpd="sng">
            <a:solidFill>
              <a:srgbClr val="000000"/>
            </a:solidFill>
            <a:prstDash val="solid"/>
            <a:miter lim="8000"/>
            <a:headEnd type="none" w="sm" len="sm"/>
            <a:tailEnd type="none" w="sm" len="sm"/>
          </a:ln>
        </p:spPr>
      </p:pic>
      <p:sp>
        <p:nvSpPr>
          <p:cNvPr id="212" name="Google Shape;212;p31"/>
          <p:cNvSpPr txBox="1"/>
          <p:nvPr/>
        </p:nvSpPr>
        <p:spPr>
          <a:xfrm>
            <a:off x="7851725" y="636920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(Source: Self-Created)</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2"/>
          <p:cNvSpPr txBox="1">
            <a:spLocks noGrp="1"/>
          </p:cNvSpPr>
          <p:nvPr>
            <p:ph type="body" idx="1"/>
          </p:nvPr>
        </p:nvSpPr>
        <p:spPr>
          <a:xfrm>
            <a:off x="6353900" y="1825625"/>
            <a:ext cx="5592000" cy="4351200"/>
          </a:xfrm>
          <a:prstGeom prst="rect">
            <a:avLst/>
          </a:prstGeom>
          <a:noFill/>
          <a:ln>
            <a:noFill/>
          </a:ln>
        </p:spPr>
        <p:txBody>
          <a:bodyPr spcFirstLastPara="1" wrap="square" lIns="91425" tIns="45700" rIns="91425" bIns="45700" anchor="t" anchorCtr="0">
            <a:normAutofit/>
          </a:bodyPr>
          <a:lstStyle/>
          <a:p>
            <a:pPr marL="457200" lvl="0" indent="-342900" algn="l" rtl="0">
              <a:lnSpc>
                <a:spcPct val="90000"/>
              </a:lnSpc>
              <a:spcBef>
                <a:spcPts val="1000"/>
              </a:spcBef>
              <a:spcAft>
                <a:spcPts val="0"/>
              </a:spcAft>
              <a:buSzPts val="1800"/>
              <a:buChar char="•"/>
            </a:pPr>
            <a:r>
              <a:rPr lang="en-GB"/>
              <a:t>Wholesalers, spare parts retailers and others</a:t>
            </a:r>
            <a:endParaRPr/>
          </a:p>
          <a:p>
            <a:pPr marL="457200" lvl="0" indent="-342900" algn="l" rtl="0">
              <a:lnSpc>
                <a:spcPct val="90000"/>
              </a:lnSpc>
              <a:spcBef>
                <a:spcPts val="0"/>
              </a:spcBef>
              <a:spcAft>
                <a:spcPts val="0"/>
              </a:spcAft>
              <a:buSzPts val="1800"/>
              <a:buChar char="•"/>
            </a:pPr>
            <a:r>
              <a:rPr lang="en-GB"/>
              <a:t>Genuine and OEM-quality UK parts</a:t>
            </a:r>
            <a:endParaRPr/>
          </a:p>
          <a:p>
            <a:pPr marL="457200" lvl="0" indent="-342900" algn="l" rtl="0">
              <a:lnSpc>
                <a:spcPct val="90000"/>
              </a:lnSpc>
              <a:spcBef>
                <a:spcPts val="0"/>
              </a:spcBef>
              <a:spcAft>
                <a:spcPts val="0"/>
              </a:spcAft>
              <a:buSzPts val="1800"/>
              <a:buChar char="•"/>
            </a:pPr>
            <a:r>
              <a:rPr lang="en-GB"/>
              <a:t>Focus will be laid on digital marketing and “business-to-business (B2B)” relationship</a:t>
            </a:r>
            <a:endParaRPr/>
          </a:p>
        </p:txBody>
      </p:sp>
      <p:sp>
        <p:nvSpPr>
          <p:cNvPr id="219" name="Google Shape;219;p32"/>
          <p:cNvSpPr txBox="1"/>
          <p:nvPr/>
        </p:nvSpPr>
        <p:spPr>
          <a:xfrm>
            <a:off x="838200" y="681037"/>
            <a:ext cx="11030700" cy="584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4 - </a:t>
            </a:r>
            <a:r>
              <a:rPr lang="en-GB" sz="3200">
                <a:solidFill>
                  <a:schemeClr val="dk1"/>
                </a:solidFill>
                <a:latin typeface="Calibri"/>
                <a:ea typeface="Calibri"/>
                <a:cs typeface="Calibri"/>
                <a:sym typeface="Calibri"/>
              </a:rPr>
              <a:t>Marketing Strategies</a:t>
            </a:r>
            <a:endParaRPr/>
          </a:p>
        </p:txBody>
      </p:sp>
      <p:pic>
        <p:nvPicPr>
          <p:cNvPr id="220" name="Google Shape;220;p32"/>
          <p:cNvPicPr preferRelativeResize="0"/>
          <p:nvPr/>
        </p:nvPicPr>
        <p:blipFill>
          <a:blip r:embed="rId3">
            <a:alphaModFix/>
          </a:blip>
          <a:stretch>
            <a:fillRect/>
          </a:stretch>
        </p:blipFill>
        <p:spPr>
          <a:xfrm>
            <a:off x="211025" y="2067175"/>
            <a:ext cx="6142874" cy="2372488"/>
          </a:xfrm>
          <a:prstGeom prst="rect">
            <a:avLst/>
          </a:prstGeom>
          <a:noFill/>
          <a:ln w="12700" cap="flat" cmpd="sng">
            <a:solidFill>
              <a:srgbClr val="000000"/>
            </a:solidFill>
            <a:prstDash val="solid"/>
            <a:miter lim="8000"/>
            <a:headEnd type="none" w="sm" len="sm"/>
            <a:tailEnd type="none" w="sm" len="sm"/>
          </a:ln>
        </p:spPr>
      </p:pic>
      <p:sp>
        <p:nvSpPr>
          <p:cNvPr id="221" name="Google Shape;221;p32"/>
          <p:cNvSpPr txBox="1"/>
          <p:nvPr/>
        </p:nvSpPr>
        <p:spPr>
          <a:xfrm>
            <a:off x="1598250" y="456805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(Source: Self-Created)</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33"/>
          <p:cNvSpPr txBox="1"/>
          <p:nvPr/>
        </p:nvSpPr>
        <p:spPr>
          <a:xfrm>
            <a:off x="838200" y="510760"/>
            <a:ext cx="11030700" cy="584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Section 5 - </a:t>
            </a:r>
            <a:r>
              <a:rPr lang="en-GB" sz="3200" b="1" i="0">
                <a:solidFill>
                  <a:srgbClr val="374151"/>
                </a:solidFill>
                <a:latin typeface="Arial"/>
                <a:ea typeface="Arial"/>
                <a:cs typeface="Arial"/>
                <a:sym typeface="Arial"/>
              </a:rPr>
              <a:t>Funding Requirements and Allocation</a:t>
            </a:r>
            <a:endParaRPr sz="3200" b="1">
              <a:solidFill>
                <a:schemeClr val="dk1"/>
              </a:solidFill>
              <a:latin typeface="Calibri"/>
              <a:ea typeface="Calibri"/>
              <a:cs typeface="Calibri"/>
              <a:sym typeface="Calibri"/>
            </a:endParaRPr>
          </a:p>
        </p:txBody>
      </p:sp>
      <p:pic>
        <p:nvPicPr>
          <p:cNvPr id="228" name="Google Shape;228;p33"/>
          <p:cNvPicPr preferRelativeResize="0"/>
          <p:nvPr/>
        </p:nvPicPr>
        <p:blipFill>
          <a:blip r:embed="rId3">
            <a:alphaModFix/>
          </a:blip>
          <a:stretch>
            <a:fillRect/>
          </a:stretch>
        </p:blipFill>
        <p:spPr>
          <a:xfrm>
            <a:off x="269625" y="1246525"/>
            <a:ext cx="4133850" cy="2847975"/>
          </a:xfrm>
          <a:prstGeom prst="rect">
            <a:avLst/>
          </a:prstGeom>
          <a:noFill/>
          <a:ln w="12700" cap="flat" cmpd="sng">
            <a:solidFill>
              <a:srgbClr val="000000"/>
            </a:solidFill>
            <a:prstDash val="solid"/>
            <a:miter lim="8000"/>
            <a:headEnd type="none" w="sm" len="sm"/>
            <a:tailEnd type="none" w="sm" len="sm"/>
          </a:ln>
        </p:spPr>
      </p:pic>
      <p:pic>
        <p:nvPicPr>
          <p:cNvPr id="229" name="Google Shape;229;p33"/>
          <p:cNvPicPr preferRelativeResize="0"/>
          <p:nvPr/>
        </p:nvPicPr>
        <p:blipFill>
          <a:blip r:embed="rId4">
            <a:alphaModFix/>
          </a:blip>
          <a:stretch>
            <a:fillRect/>
          </a:stretch>
        </p:blipFill>
        <p:spPr>
          <a:xfrm>
            <a:off x="6908800" y="1205450"/>
            <a:ext cx="4314825" cy="1809750"/>
          </a:xfrm>
          <a:prstGeom prst="rect">
            <a:avLst/>
          </a:prstGeom>
          <a:noFill/>
          <a:ln w="12700" cap="flat" cmpd="sng">
            <a:solidFill>
              <a:srgbClr val="000000"/>
            </a:solidFill>
            <a:prstDash val="solid"/>
            <a:miter lim="8000"/>
            <a:headEnd type="none" w="sm" len="sm"/>
            <a:tailEnd type="none" w="sm" len="sm"/>
          </a:ln>
        </p:spPr>
      </p:pic>
      <p:pic>
        <p:nvPicPr>
          <p:cNvPr id="230" name="Google Shape;230;p33"/>
          <p:cNvPicPr preferRelativeResize="0"/>
          <p:nvPr/>
        </p:nvPicPr>
        <p:blipFill>
          <a:blip r:embed="rId5">
            <a:alphaModFix/>
          </a:blip>
          <a:stretch>
            <a:fillRect/>
          </a:stretch>
        </p:blipFill>
        <p:spPr>
          <a:xfrm>
            <a:off x="5988550" y="3281500"/>
            <a:ext cx="4314825" cy="3090237"/>
          </a:xfrm>
          <a:prstGeom prst="rect">
            <a:avLst/>
          </a:prstGeom>
          <a:noFill/>
          <a:ln w="12700" cap="flat" cmpd="sng">
            <a:solidFill>
              <a:srgbClr val="000000"/>
            </a:solidFill>
            <a:prstDash val="solid"/>
            <a:miter lim="8000"/>
            <a:headEnd type="none" w="sm" len="sm"/>
            <a:tailEnd type="none" w="sm" len="sm"/>
          </a:ln>
        </p:spPr>
      </p:pic>
      <p:pic>
        <p:nvPicPr>
          <p:cNvPr id="231" name="Google Shape;231;p33"/>
          <p:cNvPicPr preferRelativeResize="0"/>
          <p:nvPr/>
        </p:nvPicPr>
        <p:blipFill>
          <a:blip r:embed="rId6">
            <a:alphaModFix/>
          </a:blip>
          <a:stretch>
            <a:fillRect/>
          </a:stretch>
        </p:blipFill>
        <p:spPr>
          <a:xfrm>
            <a:off x="1156675" y="4245575"/>
            <a:ext cx="3857625" cy="1971675"/>
          </a:xfrm>
          <a:prstGeom prst="rect">
            <a:avLst/>
          </a:prstGeom>
          <a:noFill/>
          <a:ln w="12700" cap="flat" cmpd="sng">
            <a:solidFill>
              <a:srgbClr val="000000"/>
            </a:solidFill>
            <a:prstDash val="solid"/>
            <a:miter lim="8000"/>
            <a:headEnd type="none" w="sm" len="sm"/>
            <a:tailEnd type="none" w="sm" len="sm"/>
          </a:ln>
        </p:spPr>
      </p:pic>
      <p:sp>
        <p:nvSpPr>
          <p:cNvPr id="233" name="Google Shape;233;p33"/>
          <p:cNvSpPr txBox="1"/>
          <p:nvPr/>
        </p:nvSpPr>
        <p:spPr>
          <a:xfrm>
            <a:off x="3751375" y="6371725"/>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(Source: Self-Created)</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4"/>
          <p:cNvSpPr txBox="1">
            <a:spLocks noGrp="1"/>
          </p:cNvSpPr>
          <p:nvPr>
            <p:ph type="body" idx="1"/>
          </p:nvPr>
        </p:nvSpPr>
        <p:spPr>
          <a:xfrm>
            <a:off x="121150" y="1266025"/>
            <a:ext cx="12070800" cy="5502000"/>
          </a:xfrm>
          <a:prstGeom prst="rect">
            <a:avLst/>
          </a:prstGeom>
          <a:noFill/>
          <a:ln>
            <a:noFill/>
          </a:ln>
        </p:spPr>
        <p:txBody>
          <a:bodyPr spcFirstLastPara="1" wrap="square" lIns="91425" tIns="45700" rIns="91425" bIns="45700" anchor="t" anchorCtr="0">
            <a:noAutofit/>
          </a:bodyPr>
          <a:lstStyle/>
          <a:p>
            <a:pPr marL="0" lvl="0" indent="0" algn="just" rtl="0">
              <a:lnSpc>
                <a:spcPct val="95000"/>
              </a:lnSpc>
              <a:spcBef>
                <a:spcPts val="0"/>
              </a:spcBef>
              <a:spcAft>
                <a:spcPts val="0"/>
              </a:spcAft>
              <a:buClr>
                <a:schemeClr val="dk1"/>
              </a:buClr>
              <a:buSzPts val="1100"/>
              <a:buFont typeface="Arial"/>
              <a:buNone/>
            </a:pPr>
            <a:r>
              <a:rPr lang="en-GB" sz="1200" dirty="0" err="1">
                <a:latin typeface="Arial"/>
                <a:ea typeface="Arial"/>
                <a:cs typeface="Arial"/>
                <a:sym typeface="Arial"/>
              </a:rPr>
              <a:t>Alsharari</a:t>
            </a:r>
            <a:r>
              <a:rPr lang="en-GB" sz="1200" dirty="0">
                <a:latin typeface="Arial"/>
                <a:ea typeface="Arial"/>
                <a:cs typeface="Arial"/>
                <a:sym typeface="Arial"/>
              </a:rPr>
              <a:t>, N.M., 2024. The interplay of strategic management accounting, business strategy and organizational change: as influenced by a configurational theory. </a:t>
            </a:r>
            <a:r>
              <a:rPr lang="en-GB" sz="1200" i="1" dirty="0">
                <a:latin typeface="Arial"/>
                <a:ea typeface="Arial"/>
                <a:cs typeface="Arial"/>
                <a:sym typeface="Arial"/>
              </a:rPr>
              <a:t>Journal of Accounting &amp; Organizational Change</a:t>
            </a:r>
            <a:r>
              <a:rPr lang="en-GB" sz="1200" dirty="0">
                <a:latin typeface="Arial"/>
                <a:ea typeface="Arial"/>
                <a:cs typeface="Arial"/>
                <a:sym typeface="Arial"/>
              </a:rPr>
              <a:t>, </a:t>
            </a:r>
            <a:r>
              <a:rPr lang="en-GB" sz="1200" i="1" dirty="0">
                <a:latin typeface="Arial"/>
                <a:ea typeface="Arial"/>
                <a:cs typeface="Arial"/>
                <a:sym typeface="Arial"/>
              </a:rPr>
              <a:t>20</a:t>
            </a:r>
            <a:r>
              <a:rPr lang="en-GB" sz="1200" dirty="0">
                <a:latin typeface="Arial"/>
                <a:ea typeface="Arial"/>
                <a:cs typeface="Arial"/>
                <a:sym typeface="Arial"/>
              </a:rPr>
              <a:t>(1), pp.153-176. https://www.researchgate.net/profile/Nizar-Alsharari/publication/377184320_The_interplay_of_strategic_management_accounting_business_strategy_and_organizational_change_as_influenced_by_a_configurational_theory/links/65a5872d0263d85efce2e1c8/The-interplay-of-strategic-management-accounting-business-strategy-and-organizational-change-as-influenced-by-a-configurational-theory.pdf</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Azo Cleantech, (2025). </a:t>
            </a:r>
            <a:r>
              <a:rPr lang="en-GB" sz="1200" i="1" dirty="0">
                <a:latin typeface="Arial"/>
                <a:ea typeface="Arial"/>
                <a:cs typeface="Arial"/>
                <a:sym typeface="Arial"/>
              </a:rPr>
              <a:t>“United Kingdom: Environmental Issues, Policies and Clean Technology”. </a:t>
            </a:r>
            <a:r>
              <a:rPr lang="en-GB" sz="1200" dirty="0">
                <a:latin typeface="Arial"/>
                <a:ea typeface="Arial"/>
                <a:cs typeface="Arial"/>
                <a:sym typeface="Arial"/>
              </a:rPr>
              <a:t>Available at: https://www.azocleantech.com/article.aspx?ArticleID=535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Gov.uk, (2026). </a:t>
            </a:r>
            <a:r>
              <a:rPr lang="en-GB" sz="1200" i="1" dirty="0">
                <a:latin typeface="Arial"/>
                <a:ea typeface="Arial"/>
                <a:cs typeface="Arial"/>
                <a:sym typeface="Arial"/>
              </a:rPr>
              <a:t>“Trade and investment core statistics book”. </a:t>
            </a:r>
            <a:r>
              <a:rPr lang="en-GB" sz="1200" dirty="0">
                <a:latin typeface="Arial"/>
                <a:ea typeface="Arial"/>
                <a:cs typeface="Arial"/>
                <a:sym typeface="Arial"/>
              </a:rPr>
              <a:t>Available at: https://www.gov.uk/government/statistics/trade-and-investment-core-statistics-book/trade-and-investment-core-statistics-book#:~:text=Top%20UK%20export%20markets,%3A%20October%20to%20December%202025).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Legislation.gov.uk, (2026). </a:t>
            </a:r>
            <a:r>
              <a:rPr lang="en-GB" sz="1200" i="1" dirty="0">
                <a:latin typeface="Arial"/>
                <a:ea typeface="Arial"/>
                <a:cs typeface="Arial"/>
                <a:sym typeface="Arial"/>
              </a:rPr>
              <a:t>“Companies Act 2006”. </a:t>
            </a:r>
            <a:r>
              <a:rPr lang="en-GB" sz="1200" dirty="0">
                <a:latin typeface="Arial"/>
                <a:ea typeface="Arial"/>
                <a:cs typeface="Arial"/>
                <a:sym typeface="Arial"/>
              </a:rPr>
              <a:t>Available at: http://legislation.gov.uk/ukpga/2006/46/contents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Namibia Trade Portal, (2026). </a:t>
            </a:r>
            <a:r>
              <a:rPr lang="en-GB" sz="1200" i="1" dirty="0">
                <a:latin typeface="Arial"/>
                <a:ea typeface="Arial"/>
                <a:cs typeface="Arial"/>
                <a:sym typeface="Arial"/>
              </a:rPr>
              <a:t>“General Export, Import and Transit Procedures”. </a:t>
            </a:r>
            <a:r>
              <a:rPr lang="en-GB" sz="1200" dirty="0">
                <a:latin typeface="Arial"/>
                <a:ea typeface="Arial"/>
                <a:cs typeface="Arial"/>
                <a:sym typeface="Arial"/>
              </a:rPr>
              <a:t>Available at: https://namibiatradeportal.gov.na/general-trade-information/general-export-import-and-transit-procedures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Namibian, (2026). </a:t>
            </a:r>
            <a:r>
              <a:rPr lang="en-GB" sz="1200" i="1" dirty="0">
                <a:latin typeface="Arial"/>
                <a:ea typeface="Arial"/>
                <a:cs typeface="Arial"/>
                <a:sym typeface="Arial"/>
              </a:rPr>
              <a:t>“Govt to impose heavier penalties for sea pollution”. </a:t>
            </a:r>
            <a:r>
              <a:rPr lang="en-GB" sz="1200" dirty="0">
                <a:latin typeface="Arial"/>
                <a:ea typeface="Arial"/>
                <a:cs typeface="Arial"/>
                <a:sym typeface="Arial"/>
              </a:rPr>
              <a:t>Available at: https://www.namibian.com.na/govt-to-impose-heavier-penalties-for-sea-pollution/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Office for National Statistics, (2025). </a:t>
            </a:r>
            <a:r>
              <a:rPr lang="en-GB" sz="1200" i="1" dirty="0">
                <a:latin typeface="Arial"/>
                <a:ea typeface="Arial"/>
                <a:cs typeface="Arial"/>
                <a:sym typeface="Arial"/>
              </a:rPr>
              <a:t>“Research and development expenditure by the UK government: 2023”. </a:t>
            </a:r>
            <a:r>
              <a:rPr lang="en-GB" sz="1200" dirty="0">
                <a:latin typeface="Arial"/>
                <a:ea typeface="Arial"/>
                <a:cs typeface="Arial"/>
                <a:sym typeface="Arial"/>
              </a:rPr>
              <a:t>Available at: https://www.ons.gov.uk/economy/governmentpublicsectorandtaxes/researchanddevelopmentexpenditure/bulletins/ukgovernmentexpenditureonscienceengineeringandtechnology/2023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Office for National Statistics, (2026). </a:t>
            </a:r>
            <a:r>
              <a:rPr lang="en-GB" sz="1200" i="1" dirty="0">
                <a:latin typeface="Arial"/>
                <a:ea typeface="Arial"/>
                <a:cs typeface="Arial"/>
                <a:sym typeface="Arial"/>
              </a:rPr>
              <a:t>“Inflation and price indices”. </a:t>
            </a:r>
            <a:r>
              <a:rPr lang="en-GB" sz="1200" dirty="0">
                <a:latin typeface="Arial"/>
                <a:ea typeface="Arial"/>
                <a:cs typeface="Arial"/>
                <a:sym typeface="Arial"/>
              </a:rPr>
              <a:t>Available at: https://www.ons.gov.uk/economy/inflationandpriceindices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err="1">
                <a:latin typeface="Arial"/>
                <a:ea typeface="Arial"/>
                <a:cs typeface="Arial"/>
                <a:sym typeface="Arial"/>
              </a:rPr>
              <a:t>Rasyidi</a:t>
            </a:r>
            <a:r>
              <a:rPr lang="en-GB" sz="1200" dirty="0">
                <a:latin typeface="Arial"/>
                <a:ea typeface="Arial"/>
                <a:cs typeface="Arial"/>
                <a:sym typeface="Arial"/>
              </a:rPr>
              <a:t>, A.F., 2022. Private Limited Company in Indonesian Positive Law: Elaborating The Basic Concept of Corporate Law, Comparison to Other Countries and Its Development. </a:t>
            </a:r>
            <a:r>
              <a:rPr lang="en-GB" sz="1200" i="1" dirty="0" err="1">
                <a:latin typeface="Arial"/>
                <a:ea typeface="Arial"/>
                <a:cs typeface="Arial"/>
                <a:sym typeface="Arial"/>
              </a:rPr>
              <a:t>Jurnal</a:t>
            </a:r>
            <a:r>
              <a:rPr lang="en-GB" sz="1200" i="1" dirty="0">
                <a:latin typeface="Arial"/>
                <a:ea typeface="Arial"/>
                <a:cs typeface="Arial"/>
                <a:sym typeface="Arial"/>
              </a:rPr>
              <a:t> </a:t>
            </a:r>
            <a:r>
              <a:rPr lang="en-GB" sz="1200" i="1" dirty="0" err="1">
                <a:latin typeface="Arial"/>
                <a:ea typeface="Arial"/>
                <a:cs typeface="Arial"/>
                <a:sym typeface="Arial"/>
              </a:rPr>
              <a:t>Penelitian</a:t>
            </a:r>
            <a:r>
              <a:rPr lang="en-GB" sz="1200" i="1" dirty="0">
                <a:latin typeface="Arial"/>
                <a:ea typeface="Arial"/>
                <a:cs typeface="Arial"/>
                <a:sym typeface="Arial"/>
              </a:rPr>
              <a:t> Hukum De Jure</a:t>
            </a:r>
            <a:r>
              <a:rPr lang="en-GB" sz="1200" dirty="0">
                <a:latin typeface="Arial"/>
                <a:ea typeface="Arial"/>
                <a:cs typeface="Arial"/>
                <a:sym typeface="Arial"/>
              </a:rPr>
              <a:t>, </a:t>
            </a:r>
            <a:r>
              <a:rPr lang="en-GB" sz="1200" i="1" dirty="0">
                <a:latin typeface="Arial"/>
                <a:ea typeface="Arial"/>
                <a:cs typeface="Arial"/>
                <a:sym typeface="Arial"/>
              </a:rPr>
              <a:t>22</a:t>
            </a:r>
            <a:r>
              <a:rPr lang="en-GB" sz="1200" dirty="0">
                <a:latin typeface="Arial"/>
                <a:ea typeface="Arial"/>
                <a:cs typeface="Arial"/>
                <a:sym typeface="Arial"/>
              </a:rPr>
              <a:t>(4), pp.465-482. https://pdfs.semanticscholar.org/3f10/6140ac5954419bf5deed5f506d9280063621.pdf</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Research Professional News, (2026). </a:t>
            </a:r>
            <a:r>
              <a:rPr lang="en-GB" sz="1200" i="1" dirty="0">
                <a:latin typeface="Arial"/>
                <a:ea typeface="Arial"/>
                <a:cs typeface="Arial"/>
                <a:sym typeface="Arial"/>
              </a:rPr>
              <a:t>“Namibia’s R&amp;D intensity exceeds national goal”. </a:t>
            </a:r>
            <a:r>
              <a:rPr lang="en-GB" sz="1200" dirty="0">
                <a:latin typeface="Arial"/>
                <a:ea typeface="Arial"/>
                <a:cs typeface="Arial"/>
                <a:sym typeface="Arial"/>
              </a:rPr>
              <a:t>Available at: https://www.researchprofessionalnews.com/rr-news-africa-south-2017-3-namibia-s-r-d-intensity-doubles-in-a-few-years/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a:latin typeface="Arial"/>
                <a:ea typeface="Arial"/>
                <a:cs typeface="Arial"/>
                <a:sym typeface="Arial"/>
              </a:rPr>
              <a:t>World Integrated Trade Solution, (2026). </a:t>
            </a:r>
            <a:r>
              <a:rPr lang="en-GB" sz="1200" i="1" dirty="0">
                <a:latin typeface="Arial"/>
                <a:ea typeface="Arial"/>
                <a:cs typeface="Arial"/>
                <a:sym typeface="Arial"/>
              </a:rPr>
              <a:t>“Namibia trade balance, exports and imports by country 2021”. </a:t>
            </a:r>
            <a:r>
              <a:rPr lang="en-GB" sz="1200" dirty="0">
                <a:latin typeface="Arial"/>
                <a:ea typeface="Arial"/>
                <a:cs typeface="Arial"/>
                <a:sym typeface="Arial"/>
              </a:rPr>
              <a:t>Available at: https://wits.worldbank.org/CountryProfile/en/Country/NAM/Year/2021/TradeFlow/EXPIMP/Partner/by-country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err="1">
                <a:latin typeface="Arial"/>
                <a:ea typeface="Arial"/>
                <a:cs typeface="Arial"/>
                <a:sym typeface="Arial"/>
              </a:rPr>
              <a:t>Worldbank</a:t>
            </a:r>
            <a:r>
              <a:rPr lang="en-GB" sz="1200" dirty="0">
                <a:latin typeface="Arial"/>
                <a:ea typeface="Arial"/>
                <a:cs typeface="Arial"/>
                <a:sym typeface="Arial"/>
              </a:rPr>
              <a:t>, (2026). </a:t>
            </a:r>
            <a:r>
              <a:rPr lang="en-GB" sz="1200" i="1" dirty="0">
                <a:latin typeface="Arial"/>
                <a:ea typeface="Arial"/>
                <a:cs typeface="Arial"/>
                <a:sym typeface="Arial"/>
              </a:rPr>
              <a:t>“Inflation, consumer prices (annual %) - Namibia”. </a:t>
            </a:r>
            <a:r>
              <a:rPr lang="en-GB" sz="1200" dirty="0">
                <a:latin typeface="Arial"/>
                <a:ea typeface="Arial"/>
                <a:cs typeface="Arial"/>
                <a:sym typeface="Arial"/>
              </a:rPr>
              <a:t>Available at: https://data.worldbank.org/indicator/FP.CPI.TOTL.ZG?locations=NA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Clr>
                <a:schemeClr val="dk1"/>
              </a:buClr>
              <a:buSzPts val="1100"/>
              <a:buFont typeface="Arial"/>
              <a:buNone/>
            </a:pPr>
            <a:r>
              <a:rPr lang="en-GB" sz="1200" dirty="0" err="1">
                <a:latin typeface="Arial"/>
                <a:ea typeface="Arial"/>
                <a:cs typeface="Arial"/>
                <a:sym typeface="Arial"/>
              </a:rPr>
              <a:t>Worldometers</a:t>
            </a:r>
            <a:r>
              <a:rPr lang="en-GB" sz="1200" dirty="0">
                <a:latin typeface="Arial"/>
                <a:ea typeface="Arial"/>
                <a:cs typeface="Arial"/>
                <a:sym typeface="Arial"/>
              </a:rPr>
              <a:t>, (2026). </a:t>
            </a:r>
            <a:r>
              <a:rPr lang="en-GB" sz="1200" i="1" dirty="0">
                <a:latin typeface="Arial"/>
                <a:ea typeface="Arial"/>
                <a:cs typeface="Arial"/>
                <a:sym typeface="Arial"/>
              </a:rPr>
              <a:t>“Namibia Population”. </a:t>
            </a:r>
            <a:r>
              <a:rPr lang="en-GB" sz="1200" dirty="0">
                <a:latin typeface="Arial"/>
                <a:ea typeface="Arial"/>
                <a:cs typeface="Arial"/>
                <a:sym typeface="Arial"/>
              </a:rPr>
              <a:t>Available at: https://www.worldometers.info/world-population/namibia-population/ [Accessed on: 26th July 2026]</a:t>
            </a:r>
            <a:endParaRPr sz="1200" dirty="0">
              <a:latin typeface="Arial"/>
              <a:ea typeface="Arial"/>
              <a:cs typeface="Arial"/>
              <a:sym typeface="Arial"/>
            </a:endParaRPr>
          </a:p>
          <a:p>
            <a:pPr marL="0" lvl="0" indent="0" algn="just" rtl="0">
              <a:lnSpc>
                <a:spcPct val="95000"/>
              </a:lnSpc>
              <a:spcBef>
                <a:spcPts val="0"/>
              </a:spcBef>
              <a:spcAft>
                <a:spcPts val="0"/>
              </a:spcAft>
              <a:buNone/>
            </a:pPr>
            <a:r>
              <a:rPr lang="en-GB" sz="1200" dirty="0" err="1">
                <a:latin typeface="Arial"/>
                <a:ea typeface="Arial"/>
                <a:cs typeface="Arial"/>
                <a:sym typeface="Arial"/>
              </a:rPr>
              <a:t>Worldometers</a:t>
            </a:r>
            <a:r>
              <a:rPr lang="en-GB" sz="1200" dirty="0">
                <a:latin typeface="Arial"/>
                <a:ea typeface="Arial"/>
                <a:cs typeface="Arial"/>
                <a:sym typeface="Arial"/>
              </a:rPr>
              <a:t>, (2026). </a:t>
            </a:r>
            <a:r>
              <a:rPr lang="en-GB" sz="1200" i="1" dirty="0">
                <a:latin typeface="Arial"/>
                <a:ea typeface="Arial"/>
                <a:cs typeface="Arial"/>
                <a:sym typeface="Arial"/>
              </a:rPr>
              <a:t>“U.K. Population”. </a:t>
            </a:r>
            <a:r>
              <a:rPr lang="en-GB" sz="1200" dirty="0">
                <a:latin typeface="Arial"/>
                <a:ea typeface="Arial"/>
                <a:cs typeface="Arial"/>
                <a:sym typeface="Arial"/>
              </a:rPr>
              <a:t>Available at: https://www.worldometers.info/world-population/uk-population/ [Accessed on: 26th July 2026]</a:t>
            </a:r>
            <a:endParaRPr sz="2900" dirty="0"/>
          </a:p>
        </p:txBody>
      </p:sp>
      <p:sp>
        <p:nvSpPr>
          <p:cNvPr id="240" name="Google Shape;240;p34"/>
          <p:cNvSpPr txBox="1"/>
          <p:nvPr/>
        </p:nvSpPr>
        <p:spPr>
          <a:xfrm>
            <a:off x="838200" y="681037"/>
            <a:ext cx="11030700" cy="585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3200" b="1">
                <a:solidFill>
                  <a:schemeClr val="dk1"/>
                </a:solidFill>
                <a:latin typeface="Calibri"/>
                <a:ea typeface="Calibri"/>
                <a:cs typeface="Calibri"/>
                <a:sym typeface="Calibri"/>
              </a:rPr>
              <a:t>Reference List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3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a:t>Questions? </a:t>
            </a:r>
            <a:endParaRPr/>
          </a:p>
        </p:txBody>
      </p:sp>
      <p:pic>
        <p:nvPicPr>
          <p:cNvPr id="246" name="Google Shape;246;p35" descr="Question mark boxes"/>
          <p:cNvPicPr preferRelativeResize="0">
            <a:picLocks noGrp="1"/>
          </p:cNvPicPr>
          <p:nvPr>
            <p:ph type="body" idx="1"/>
          </p:nvPr>
        </p:nvPicPr>
        <p:blipFill rotWithShape="1">
          <a:blip r:embed="rId3">
            <a:alphaModFix/>
          </a:blip>
          <a:srcRect/>
          <a:stretch/>
        </p:blipFill>
        <p:spPr>
          <a:xfrm>
            <a:off x="2228287" y="1825625"/>
            <a:ext cx="7735426" cy="4351338"/>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1974</Words>
  <PresentationFormat>Widescreen</PresentationFormat>
  <Paragraphs>74</Paragraphs>
  <Slides>11</Slides>
  <Notes>11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11</vt:i4>
      </vt:variant>
    </vt:vector>
  </HeadingPairs>
  <TitlesOfParts>
    <vt:vector size="16" baseType="lpstr">
      <vt:lpstr>Arial</vt:lpstr>
      <vt:lpstr>Calibri</vt:lpstr>
      <vt:lpstr>Times New Roman</vt:lpstr>
      <vt:lpstr>Office Theme</vt:lpstr>
      <vt:lpstr>Office Theme</vt:lpstr>
      <vt:lpstr>Assessment Task 2</vt:lpstr>
      <vt:lpstr>Business Plan: CAR PARTS EXPORTS FROM UK TO NAMIBIA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2026-07-28T15:39:43Z</dcterms:modified>
</cp:coreProperties>
</file>