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58" r:id="rId4"/>
    <p:sldId id="259" r:id="rId5"/>
    <p:sldId id="260" r:id="rId6"/>
    <p:sldId id="261" r:id="rId7"/>
    <p:sldId id="263" r:id="rId8"/>
    <p:sldId id="257"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76" d="100"/>
          <a:sy n="76" d="100"/>
        </p:scale>
        <p:origin x="13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1.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abc.net.au/ww1-anzac/gallipoli/eyewitness/200021706.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bPbLg9T9wso"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vimeo.com/58557125"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rMhVh6edP_k?t=45"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Warfare, ethnography and cinema</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837070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2681" y="320536"/>
            <a:ext cx="8825659" cy="1981200"/>
          </a:xfrm>
        </p:spPr>
        <p:txBody>
          <a:bodyPr/>
          <a:lstStyle/>
          <a:p>
            <a:r>
              <a:rPr lang="en-GB" dirty="0" smtClean="0"/>
              <a:t>We write</a:t>
            </a:r>
            <a:br>
              <a:rPr lang="en-GB" dirty="0" smtClean="0"/>
            </a:br>
            <a:r>
              <a:rPr lang="en-GB" dirty="0" smtClean="0"/>
              <a:t>we read </a:t>
            </a:r>
            <a:br>
              <a:rPr lang="en-GB" dirty="0" smtClean="0"/>
            </a:br>
            <a:r>
              <a:rPr lang="en-GB" dirty="0" smtClean="0"/>
              <a:t>we watch</a:t>
            </a:r>
            <a:endParaRPr lang="en-GB" dirty="0"/>
          </a:p>
        </p:txBody>
      </p:sp>
      <p:pic>
        <p:nvPicPr>
          <p:cNvPr id="6" name="Picture 5"/>
          <p:cNvPicPr>
            <a:picLocks noChangeAspect="1"/>
          </p:cNvPicPr>
          <p:nvPr/>
        </p:nvPicPr>
        <p:blipFill>
          <a:blip r:embed="rId2"/>
          <a:stretch>
            <a:fillRect/>
          </a:stretch>
        </p:blipFill>
        <p:spPr>
          <a:xfrm>
            <a:off x="4865511" y="376237"/>
            <a:ext cx="4572000" cy="2143125"/>
          </a:xfrm>
          <a:prstGeom prst="rect">
            <a:avLst/>
          </a:prstGeom>
        </p:spPr>
      </p:pic>
      <p:pic>
        <p:nvPicPr>
          <p:cNvPr id="7" name="Picture 6"/>
          <p:cNvPicPr>
            <a:picLocks noChangeAspect="1"/>
          </p:cNvPicPr>
          <p:nvPr/>
        </p:nvPicPr>
        <p:blipFill>
          <a:blip r:embed="rId3"/>
          <a:stretch>
            <a:fillRect/>
          </a:stretch>
        </p:blipFill>
        <p:spPr>
          <a:xfrm>
            <a:off x="8149829" y="2438400"/>
            <a:ext cx="3613369" cy="2404533"/>
          </a:xfrm>
          <a:prstGeom prst="rect">
            <a:avLst/>
          </a:prstGeom>
        </p:spPr>
      </p:pic>
      <p:pic>
        <p:nvPicPr>
          <p:cNvPr id="8" name="Picture 7"/>
          <p:cNvPicPr>
            <a:picLocks noChangeAspect="1"/>
          </p:cNvPicPr>
          <p:nvPr/>
        </p:nvPicPr>
        <p:blipFill>
          <a:blip r:embed="rId4"/>
          <a:stretch>
            <a:fillRect/>
          </a:stretch>
        </p:blipFill>
        <p:spPr>
          <a:xfrm>
            <a:off x="4492251" y="2792690"/>
            <a:ext cx="4030839" cy="2686554"/>
          </a:xfrm>
          <a:prstGeom prst="rect">
            <a:avLst/>
          </a:prstGeom>
        </p:spPr>
      </p:pic>
      <p:pic>
        <p:nvPicPr>
          <p:cNvPr id="9" name="Picture 8"/>
          <p:cNvPicPr>
            <a:picLocks noChangeAspect="1"/>
          </p:cNvPicPr>
          <p:nvPr/>
        </p:nvPicPr>
        <p:blipFill>
          <a:blip r:embed="rId5"/>
          <a:stretch>
            <a:fillRect/>
          </a:stretch>
        </p:blipFill>
        <p:spPr>
          <a:xfrm>
            <a:off x="78295" y="3242733"/>
            <a:ext cx="4286250" cy="3200400"/>
          </a:xfrm>
          <a:prstGeom prst="rect">
            <a:avLst/>
          </a:prstGeom>
        </p:spPr>
      </p:pic>
    </p:spTree>
    <p:extLst>
      <p:ext uri="{BB962C8B-B14F-4D97-AF65-F5344CB8AC3E}">
        <p14:creationId xmlns:p14="http://schemas.microsoft.com/office/powerpoint/2010/main" val="419639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WW1 Battle diaries</a:t>
            </a:r>
            <a:endParaRPr lang="en-GB" dirty="0"/>
          </a:p>
        </p:txBody>
      </p:sp>
      <p:sp>
        <p:nvSpPr>
          <p:cNvPr id="3" name="Content Placeholder 2"/>
          <p:cNvSpPr>
            <a:spLocks noGrp="1"/>
          </p:cNvSpPr>
          <p:nvPr>
            <p:ph idx="1"/>
          </p:nvPr>
        </p:nvSpPr>
        <p:spPr>
          <a:xfrm>
            <a:off x="1103312" y="1253068"/>
            <a:ext cx="9971088" cy="4995332"/>
          </a:xfrm>
        </p:spPr>
        <p:txBody>
          <a:bodyPr>
            <a:normAutofit fontScale="92500" lnSpcReduction="20000"/>
          </a:bodyPr>
          <a:lstStyle/>
          <a:p>
            <a:r>
              <a:rPr lang="en-GB" dirty="0"/>
              <a:t>War Diary Extracts from 2nd Battalion Royal Welsh Fusiliers</a:t>
            </a:r>
          </a:p>
          <a:p>
            <a:r>
              <a:rPr lang="en-GB" dirty="0"/>
              <a:t>Place: LES BOEUFS TRENCHES</a:t>
            </a:r>
          </a:p>
          <a:p>
            <a:endParaRPr lang="en-GB" dirty="0"/>
          </a:p>
          <a:p>
            <a:r>
              <a:rPr lang="en-GB" dirty="0"/>
              <a:t>Date: 27/10/16</a:t>
            </a:r>
          </a:p>
          <a:p>
            <a:endParaRPr lang="en-GB" dirty="0"/>
          </a:p>
          <a:p>
            <a:r>
              <a:rPr lang="en-GB" dirty="0"/>
              <a:t>“At 1 p.m. we had received an order that we would be relieved by the </a:t>
            </a:r>
            <a:r>
              <a:rPr lang="en-GB" dirty="0" err="1"/>
              <a:t>Cameronians</a:t>
            </a:r>
            <a:r>
              <a:rPr lang="en-GB" dirty="0"/>
              <a:t>. This relief took place and was completed by 2.30 a.m. on the 28th. The weather conditions during the whole tour had been bad, the trenches were very wet and muddy and in the early stage of construction. Carrying parties were very heavy, ration and water parties having to go three miles from the line over ground much cut up by shell holes and in a bad state owing to the rain.</a:t>
            </a:r>
          </a:p>
          <a:p>
            <a:endParaRPr lang="en-GB" dirty="0"/>
          </a:p>
          <a:p>
            <a:r>
              <a:rPr lang="en-GB" dirty="0"/>
              <a:t>There were many wounded and dead of the 11th Brigade in the sector left from previous attacks by that Brigade. During the tour the Regiment evacuated about 20 wounded of the 11th Brigade and buried as many of their dead as was possible.”</a:t>
            </a:r>
          </a:p>
        </p:txBody>
      </p:sp>
      <p:pic>
        <p:nvPicPr>
          <p:cNvPr id="5" name="Picture 4"/>
          <p:cNvPicPr>
            <a:picLocks noChangeAspect="1"/>
          </p:cNvPicPr>
          <p:nvPr/>
        </p:nvPicPr>
        <p:blipFill>
          <a:blip r:embed="rId2"/>
          <a:stretch>
            <a:fillRect/>
          </a:stretch>
        </p:blipFill>
        <p:spPr>
          <a:xfrm>
            <a:off x="10002199" y="0"/>
            <a:ext cx="2110073" cy="3160889"/>
          </a:xfrm>
          <a:prstGeom prst="rect">
            <a:avLst/>
          </a:prstGeom>
        </p:spPr>
      </p:pic>
    </p:spTree>
    <p:extLst>
      <p:ext uri="{BB962C8B-B14F-4D97-AF65-F5344CB8AC3E}">
        <p14:creationId xmlns:p14="http://schemas.microsoft.com/office/powerpoint/2010/main" val="38208686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WW1 Official Histories (Australian)</a:t>
            </a:r>
            <a:endParaRPr lang="en-GB" sz="4400" dirty="0"/>
          </a:p>
        </p:txBody>
      </p:sp>
      <p:sp>
        <p:nvSpPr>
          <p:cNvPr id="3" name="Content Placeholder 2"/>
          <p:cNvSpPr>
            <a:spLocks noGrp="1"/>
          </p:cNvSpPr>
          <p:nvPr>
            <p:ph idx="1"/>
          </p:nvPr>
        </p:nvSpPr>
        <p:spPr>
          <a:xfrm>
            <a:off x="349956" y="1174044"/>
            <a:ext cx="9699897" cy="5452534"/>
          </a:xfrm>
        </p:spPr>
        <p:txBody>
          <a:bodyPr>
            <a:normAutofit/>
          </a:bodyPr>
          <a:lstStyle/>
          <a:p>
            <a:r>
              <a:rPr lang="en-GB" sz="2400" dirty="0"/>
              <a:t>BY 8 </a:t>
            </a:r>
            <a:r>
              <a:rPr lang="en-GB" sz="2400" dirty="0" smtClean="0"/>
              <a:t>pm </a:t>
            </a:r>
            <a:r>
              <a:rPr lang="en-GB" sz="2400" dirty="0"/>
              <a:t>on Saturday, April </a:t>
            </a:r>
            <a:r>
              <a:rPr lang="en-GB" sz="2400" dirty="0" smtClean="0"/>
              <a:t>24th</a:t>
            </a:r>
            <a:r>
              <a:rPr lang="en-GB" sz="2400" dirty="0"/>
              <a:t>, the four transports of the 3rd Brigade were close under the island of Imbros. Night had fallen an hour before. All the afternoon they had been sailing through a perfect sea. As they neared Imbros the first preparations were made on board. Thus in the </a:t>
            </a:r>
            <a:r>
              <a:rPr lang="en-GB" sz="2400" dirty="0" err="1" smtClean="0"/>
              <a:t>Devanha</a:t>
            </a:r>
            <a:r>
              <a:rPr lang="en-GB" sz="2400" dirty="0" smtClean="0"/>
              <a:t>, </a:t>
            </a:r>
            <a:r>
              <a:rPr lang="en-GB" sz="2400" dirty="0"/>
              <a:t>carrying a company and the headquarters of the 12th Battalion, the men had a meal at 5 o’clock, and immediately afterwards, before dark, everyone was brought on deck and put in his proper place. As the transports moved easily through the evening sea and neared the rugged slopes of </a:t>
            </a:r>
            <a:r>
              <a:rPr lang="en-GB" sz="2400" dirty="0" smtClean="0"/>
              <a:t>Imbros</a:t>
            </a:r>
            <a:r>
              <a:rPr lang="en-GB" sz="2400" dirty="0"/>
              <a:t>, the junior officers inspected their platoons. </a:t>
            </a:r>
          </a:p>
        </p:txBody>
      </p:sp>
      <p:pic>
        <p:nvPicPr>
          <p:cNvPr id="4" name="Picture 3"/>
          <p:cNvPicPr>
            <a:picLocks noChangeAspect="1"/>
          </p:cNvPicPr>
          <p:nvPr/>
        </p:nvPicPr>
        <p:blipFill>
          <a:blip r:embed="rId2"/>
          <a:stretch>
            <a:fillRect/>
          </a:stretch>
        </p:blipFill>
        <p:spPr>
          <a:xfrm>
            <a:off x="9550399" y="5186208"/>
            <a:ext cx="2551289" cy="1671792"/>
          </a:xfrm>
          <a:prstGeom prst="rect">
            <a:avLst/>
          </a:prstGeom>
        </p:spPr>
      </p:pic>
    </p:spTree>
    <p:extLst>
      <p:ext uri="{BB962C8B-B14F-4D97-AF65-F5344CB8AC3E}">
        <p14:creationId xmlns:p14="http://schemas.microsoft.com/office/powerpoint/2010/main" val="42096519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writing to memory – official vs. personal</a:t>
            </a:r>
            <a:endParaRPr lang="en-GB" dirty="0"/>
          </a:p>
        </p:txBody>
      </p:sp>
      <p:pic>
        <p:nvPicPr>
          <p:cNvPr id="2050" name="Picture 2" descr="Image result for PVT Allan Thwait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4938" y="2052638"/>
            <a:ext cx="5419984" cy="3038651"/>
          </a:xfrm>
          <a:prstGeom prst="rect">
            <a:avLst/>
          </a:prstGeom>
          <a:noFill/>
          <a:extLst>
            <a:ext uri="{909E8E84-426E-40DD-AFC4-6F175D3DCCD1}">
              <a14:hiddenFill xmlns:a14="http://schemas.microsoft.com/office/drawing/2010/main">
                <a:solidFill>
                  <a:srgbClr val="FFFFFF"/>
                </a:solidFill>
              </a14:hiddenFill>
            </a:ext>
          </a:extLst>
        </p:spPr>
      </p:pic>
      <p:sp>
        <p:nvSpPr>
          <p:cNvPr id="4" name="Action Button: Movie 3">
            <a:hlinkClick r:id="rId3" highlightClick="1"/>
          </p:cNvPr>
          <p:cNvSpPr/>
          <p:nvPr/>
        </p:nvSpPr>
        <p:spPr>
          <a:xfrm>
            <a:off x="8331200" y="2698044"/>
            <a:ext cx="1042416"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46111" y="5181600"/>
            <a:ext cx="6090355" cy="923330"/>
          </a:xfrm>
          <a:prstGeom prst="rect">
            <a:avLst/>
          </a:prstGeom>
          <a:noFill/>
        </p:spPr>
        <p:txBody>
          <a:bodyPr wrap="square" rtlCol="0">
            <a:spAutoFit/>
          </a:bodyPr>
          <a:lstStyle/>
          <a:p>
            <a:r>
              <a:rPr lang="en-GB" b="1" dirty="0"/>
              <a:t>PVT Allan </a:t>
            </a:r>
            <a:r>
              <a:rPr lang="en-GB" b="1" dirty="0" err="1"/>
              <a:t>Thwaites</a:t>
            </a:r>
            <a:r>
              <a:rPr lang="en-GB" dirty="0"/>
              <a:t>, 12th Battalion (TAS/WA/SA), 3rd Brigade, Australian Division (1st Division), Australian and New Zealand Army Corps.</a:t>
            </a:r>
          </a:p>
        </p:txBody>
      </p:sp>
    </p:spTree>
    <p:extLst>
      <p:ext uri="{BB962C8B-B14F-4D97-AF65-F5344CB8AC3E}">
        <p14:creationId xmlns:p14="http://schemas.microsoft.com/office/powerpoint/2010/main" val="3630223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Anzac miniseries – from memory to film</a:t>
            </a:r>
            <a:endParaRPr lang="en-GB" dirty="0"/>
          </a:p>
        </p:txBody>
      </p:sp>
      <p:pic>
        <p:nvPicPr>
          <p:cNvPr id="5" name="Content Placeholder 4"/>
          <p:cNvPicPr>
            <a:picLocks noGrp="1" noChangeAspect="1"/>
          </p:cNvPicPr>
          <p:nvPr>
            <p:ph idx="1"/>
          </p:nvPr>
        </p:nvPicPr>
        <p:blipFill>
          <a:blip r:embed="rId2"/>
          <a:stretch>
            <a:fillRect/>
          </a:stretch>
        </p:blipFill>
        <p:spPr>
          <a:xfrm>
            <a:off x="3702756" y="1390808"/>
            <a:ext cx="3510844" cy="5169814"/>
          </a:xfrm>
          <a:prstGeom prst="rect">
            <a:avLst/>
          </a:prstGeom>
        </p:spPr>
      </p:pic>
      <p:sp>
        <p:nvSpPr>
          <p:cNvPr id="4" name="Action Button: Movie 3">
            <a:hlinkClick r:id="rId3" highlightClick="1"/>
          </p:cNvPr>
          <p:cNvSpPr/>
          <p:nvPr/>
        </p:nvSpPr>
        <p:spPr>
          <a:xfrm>
            <a:off x="10848622" y="2833511"/>
            <a:ext cx="1042416"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5647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Others speak</a:t>
            </a:r>
            <a:br>
              <a:rPr lang="en-GB" dirty="0" smtClean="0"/>
            </a:br>
            <a:r>
              <a:rPr lang="en-GB" dirty="0" smtClean="0"/>
              <a:t>others hear</a:t>
            </a:r>
            <a:br>
              <a:rPr lang="en-GB" dirty="0" smtClean="0"/>
            </a:br>
            <a:r>
              <a:rPr lang="en-GB" dirty="0" smtClean="0"/>
              <a:t>others remember</a:t>
            </a:r>
            <a:endParaRPr lang="en-GB" dirty="0"/>
          </a:p>
        </p:txBody>
      </p:sp>
      <p:pic>
        <p:nvPicPr>
          <p:cNvPr id="6" name="Picture 5"/>
          <p:cNvPicPr>
            <a:picLocks noChangeAspect="1"/>
          </p:cNvPicPr>
          <p:nvPr/>
        </p:nvPicPr>
        <p:blipFill>
          <a:blip r:embed="rId2"/>
          <a:stretch>
            <a:fillRect/>
          </a:stretch>
        </p:blipFill>
        <p:spPr>
          <a:xfrm>
            <a:off x="7118859" y="331218"/>
            <a:ext cx="4498693" cy="2530515"/>
          </a:xfrm>
          <a:prstGeom prst="rect">
            <a:avLst/>
          </a:prstGeom>
        </p:spPr>
      </p:pic>
      <p:pic>
        <p:nvPicPr>
          <p:cNvPr id="7" name="Picture 6"/>
          <p:cNvPicPr>
            <a:picLocks noChangeAspect="1"/>
          </p:cNvPicPr>
          <p:nvPr/>
        </p:nvPicPr>
        <p:blipFill>
          <a:blip r:embed="rId3"/>
          <a:stretch>
            <a:fillRect/>
          </a:stretch>
        </p:blipFill>
        <p:spPr>
          <a:xfrm>
            <a:off x="7118859" y="2952750"/>
            <a:ext cx="4733925" cy="3905250"/>
          </a:xfrm>
          <a:prstGeom prst="rect">
            <a:avLst/>
          </a:prstGeom>
        </p:spPr>
      </p:pic>
    </p:spTree>
    <p:extLst>
      <p:ext uri="{BB962C8B-B14F-4D97-AF65-F5344CB8AC3E}">
        <p14:creationId xmlns:p14="http://schemas.microsoft.com/office/powerpoint/2010/main" val="2078723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Narrating </a:t>
            </a:r>
            <a:r>
              <a:rPr lang="en-GB" dirty="0" smtClean="0"/>
              <a:t>battle amongst the </a:t>
            </a:r>
            <a:br>
              <a:rPr lang="en-GB" dirty="0" smtClean="0"/>
            </a:br>
            <a:r>
              <a:rPr lang="en-GB" dirty="0" smtClean="0"/>
              <a:t>Dani</a:t>
            </a:r>
            <a:endParaRPr lang="en-GB" dirty="0"/>
          </a:p>
        </p:txBody>
      </p:sp>
      <p:sp>
        <p:nvSpPr>
          <p:cNvPr id="3" name="Content Placeholder 2"/>
          <p:cNvSpPr>
            <a:spLocks noGrp="1"/>
          </p:cNvSpPr>
          <p:nvPr>
            <p:ph idx="1"/>
          </p:nvPr>
        </p:nvSpPr>
        <p:spPr/>
        <p:txBody>
          <a:bodyPr>
            <a:normAutofit/>
          </a:bodyPr>
          <a:lstStyle/>
          <a:p>
            <a:r>
              <a:rPr lang="en-GB" sz="2800" dirty="0"/>
              <a:t>"We met on the mountainside near </a:t>
            </a:r>
            <a:r>
              <a:rPr lang="en-GB" sz="2800" dirty="0" err="1"/>
              <a:t>Wihun</a:t>
            </a:r>
            <a:r>
              <a:rPr lang="en-GB" sz="2800" dirty="0"/>
              <a:t>. A man of our side, named </a:t>
            </a:r>
            <a:r>
              <a:rPr lang="en-GB" sz="2800" dirty="0" err="1"/>
              <a:t>Maigi</a:t>
            </a:r>
            <a:r>
              <a:rPr lang="en-GB" sz="2800" dirty="0"/>
              <a:t>, threw a spear at a man of their side. named </a:t>
            </a:r>
            <a:r>
              <a:rPr lang="en-GB" sz="2800" dirty="0" err="1"/>
              <a:t>Wea</a:t>
            </a:r>
            <a:r>
              <a:rPr lang="en-GB" sz="2800" dirty="0"/>
              <a:t>. He missed. Then a man of their side threw a spear and hit my cross-cousin from </a:t>
            </a:r>
            <a:r>
              <a:rPr lang="en-GB" sz="2800" dirty="0" err="1"/>
              <a:t>Ahaleseimihi</a:t>
            </a:r>
            <a:r>
              <a:rPr lang="en-GB" sz="2800" dirty="0"/>
              <a:t>. Then I was angry and threw a spear at </a:t>
            </a:r>
            <a:r>
              <a:rPr lang="en-GB" sz="2800" dirty="0" err="1"/>
              <a:t>Wena</a:t>
            </a:r>
            <a:r>
              <a:rPr lang="en-GB" sz="2800" dirty="0"/>
              <a:t>, a big man of their side, and missed..." </a:t>
            </a:r>
            <a:r>
              <a:rPr lang="en-GB" sz="2800" dirty="0" smtClean="0"/>
              <a:t>Gardner “Gardens of War” </a:t>
            </a:r>
            <a:r>
              <a:rPr lang="en-GB" sz="2800" dirty="0" err="1" smtClean="0"/>
              <a:t>p.viii</a:t>
            </a:r>
            <a:r>
              <a:rPr lang="en-GB" sz="2800" dirty="0"/>
              <a:t>.</a:t>
            </a:r>
          </a:p>
        </p:txBody>
      </p:sp>
      <p:pic>
        <p:nvPicPr>
          <p:cNvPr id="4" name="Picture 3"/>
          <p:cNvPicPr>
            <a:picLocks noChangeAspect="1"/>
          </p:cNvPicPr>
          <p:nvPr/>
        </p:nvPicPr>
        <p:blipFill>
          <a:blip r:embed="rId2"/>
          <a:stretch>
            <a:fillRect/>
          </a:stretch>
        </p:blipFill>
        <p:spPr>
          <a:xfrm>
            <a:off x="8682839" y="235159"/>
            <a:ext cx="2734028" cy="1817759"/>
          </a:xfrm>
          <a:prstGeom prst="rect">
            <a:avLst/>
          </a:prstGeom>
        </p:spPr>
      </p:pic>
      <p:sp>
        <p:nvSpPr>
          <p:cNvPr id="5" name="Action Button: Movie 4">
            <a:hlinkClick r:id="rId3" highlightClick="1"/>
          </p:cNvPr>
          <p:cNvSpPr/>
          <p:nvPr/>
        </p:nvSpPr>
        <p:spPr>
          <a:xfrm>
            <a:off x="10351911" y="5576711"/>
            <a:ext cx="1042416"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98035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42304"/>
          </a:xfrm>
        </p:spPr>
        <p:txBody>
          <a:bodyPr/>
          <a:lstStyle/>
          <a:p>
            <a:r>
              <a:rPr lang="en-GB" dirty="0" smtClean="0"/>
              <a:t>Homer’s battle narrative</a:t>
            </a:r>
            <a:endParaRPr lang="en-GB" dirty="0"/>
          </a:p>
        </p:txBody>
      </p:sp>
      <p:sp>
        <p:nvSpPr>
          <p:cNvPr id="3" name="Content Placeholder 2"/>
          <p:cNvSpPr>
            <a:spLocks noGrp="1"/>
          </p:cNvSpPr>
          <p:nvPr>
            <p:ph idx="1"/>
          </p:nvPr>
        </p:nvSpPr>
        <p:spPr>
          <a:xfrm>
            <a:off x="304800" y="1286933"/>
            <a:ext cx="11627556" cy="5475111"/>
          </a:xfrm>
        </p:spPr>
        <p:txBody>
          <a:bodyPr>
            <a:normAutofit lnSpcReduction="10000"/>
          </a:bodyPr>
          <a:lstStyle/>
          <a:p>
            <a:r>
              <a:rPr lang="en-GB" b="1" u="sng" dirty="0"/>
              <a:t>Now when they were met together and come into one place, then dashed they together shields and spears and the fury of bronze-mailed warriors; and the bossed shields closed each with each, and a great din arose. [450] Then were heard alike the sound of groaning and the cry of triumph of the slayers and the slain, and the earth flowed with blood. As when winter torrents, flowing down the mountains from their great springs to a place where two valleys meet, join their mighty floods in a deep gorge, [455] and far off amid the mountains the shepherd </a:t>
            </a:r>
            <a:r>
              <a:rPr lang="en-GB" b="1" u="sng" dirty="0" err="1"/>
              <a:t>heareth</a:t>
            </a:r>
            <a:r>
              <a:rPr lang="en-GB" b="1" u="sng" dirty="0"/>
              <a:t> the thunder thereof; even so from the joining of these in battle came shouting and toil. </a:t>
            </a:r>
            <a:r>
              <a:rPr lang="en-GB" dirty="0" err="1"/>
              <a:t>Antilochus</a:t>
            </a:r>
            <a:r>
              <a:rPr lang="en-GB" dirty="0"/>
              <a:t> was first to slay a warrior of the Trojans in full armour, a goodly man amid the foremost fighters, </a:t>
            </a:r>
            <a:r>
              <a:rPr lang="en-GB" dirty="0" err="1"/>
              <a:t>Echepolus</a:t>
            </a:r>
            <a:r>
              <a:rPr lang="en-GB" dirty="0"/>
              <a:t>, son of </a:t>
            </a:r>
            <a:r>
              <a:rPr lang="en-GB" dirty="0" err="1"/>
              <a:t>Thalysius</a:t>
            </a:r>
            <a:r>
              <a:rPr lang="en-GB" dirty="0"/>
              <a:t>. Him was he first to smite upon the horn of his helmet with crest of horse-hair, [460] and into his forehead </a:t>
            </a:r>
            <a:r>
              <a:rPr lang="en-GB" dirty="0" err="1"/>
              <a:t>drave</a:t>
            </a:r>
            <a:r>
              <a:rPr lang="en-GB" dirty="0"/>
              <a:t> the spear, and the point of bronze passed within the bone; and darkness enfolded his eyes, and he crashed as doth a wall, in the mighty conflict. As he fell lord </a:t>
            </a:r>
            <a:r>
              <a:rPr lang="en-GB" dirty="0" err="1"/>
              <a:t>Elephenor</a:t>
            </a:r>
            <a:r>
              <a:rPr lang="en-GB" dirty="0"/>
              <a:t> caught him by the feet, the son he of </a:t>
            </a:r>
            <a:r>
              <a:rPr lang="en-GB" dirty="0" err="1"/>
              <a:t>Chalcodon</a:t>
            </a:r>
            <a:r>
              <a:rPr lang="en-GB" dirty="0"/>
              <a:t>, and captain of the great-souled </a:t>
            </a:r>
            <a:r>
              <a:rPr lang="en-GB" dirty="0" err="1"/>
              <a:t>Abantes</a:t>
            </a:r>
            <a:r>
              <a:rPr lang="en-GB" dirty="0"/>
              <a:t>, [465] and sought to drag him from beneath the missiles, fain with all speed to strip off his armour; yet but for a scant space did his striving endure; for as he was haling the corpse great-souled </a:t>
            </a:r>
            <a:r>
              <a:rPr lang="en-GB" dirty="0" err="1"/>
              <a:t>Agenor</a:t>
            </a:r>
            <a:r>
              <a:rPr lang="en-GB" dirty="0"/>
              <a:t> caught sight of him, and where his side was left uncovered of his shield, as he stooped, even there; he smote him with a thrust of his bronze-shod spear, and loosed his limbs</a:t>
            </a:r>
            <a:r>
              <a:rPr lang="en-GB" dirty="0" smtClean="0"/>
              <a:t>. Homer Iliad 4.448-468</a:t>
            </a:r>
            <a:endParaRPr lang="en-GB" dirty="0"/>
          </a:p>
        </p:txBody>
      </p:sp>
    </p:spTree>
    <p:extLst>
      <p:ext uri="{BB962C8B-B14F-4D97-AF65-F5344CB8AC3E}">
        <p14:creationId xmlns:p14="http://schemas.microsoft.com/office/powerpoint/2010/main" val="4126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scholarship on Homeric battle description</a:t>
            </a:r>
            <a:endParaRPr lang="en-GB" dirty="0"/>
          </a:p>
        </p:txBody>
      </p:sp>
      <p:sp>
        <p:nvSpPr>
          <p:cNvPr id="3" name="Content Placeholder 2"/>
          <p:cNvSpPr>
            <a:spLocks noGrp="1"/>
          </p:cNvSpPr>
          <p:nvPr>
            <p:ph idx="1"/>
          </p:nvPr>
        </p:nvSpPr>
        <p:spPr/>
        <p:txBody>
          <a:bodyPr>
            <a:noAutofit/>
          </a:bodyPr>
          <a:lstStyle/>
          <a:p>
            <a:r>
              <a:rPr lang="en-GB" sz="2800" dirty="0" smtClean="0"/>
              <a:t>“On </a:t>
            </a:r>
            <a:r>
              <a:rPr lang="en-GB" sz="2800" dirty="0"/>
              <a:t>the battlefield both individual heroism and fighting </a:t>
            </a:r>
            <a:r>
              <a:rPr lang="en-GB" sz="2800" dirty="0" err="1"/>
              <a:t>en</a:t>
            </a:r>
            <a:r>
              <a:rPr lang="en-GB" sz="2800" dirty="0"/>
              <a:t> masse are shown. One of the strongest components in the Homeric picture of warfare is formed by the heavily armed </a:t>
            </a:r>
            <a:r>
              <a:rPr lang="en-GB" sz="2800" dirty="0" err="1" smtClean="0"/>
              <a:t>promachoi</a:t>
            </a:r>
            <a:r>
              <a:rPr lang="en-GB" sz="2800" dirty="0" smtClean="0"/>
              <a:t> </a:t>
            </a:r>
            <a:r>
              <a:rPr lang="en-GB" sz="2800" dirty="0"/>
              <a:t>fighting in front of a larger group or 'mass' (</a:t>
            </a:r>
            <a:r>
              <a:rPr lang="en-GB" sz="2800" dirty="0" err="1" smtClean="0"/>
              <a:t>plethois</a:t>
            </a:r>
            <a:r>
              <a:rPr lang="en-GB" sz="2800" dirty="0" smtClean="0"/>
              <a:t> </a:t>
            </a:r>
            <a:r>
              <a:rPr lang="en-GB" sz="2800" dirty="0"/>
              <a:t>or </a:t>
            </a:r>
            <a:r>
              <a:rPr lang="en-GB" sz="2800" dirty="0" err="1" smtClean="0"/>
              <a:t>laoi</a:t>
            </a:r>
            <a:r>
              <a:rPr lang="en-GB" sz="2800" dirty="0" smtClean="0"/>
              <a:t>) </a:t>
            </a:r>
            <a:r>
              <a:rPr lang="en-GB" sz="2800" dirty="0"/>
              <a:t>of the light armed or even </a:t>
            </a:r>
            <a:r>
              <a:rPr lang="en-GB" sz="2800" dirty="0" smtClean="0"/>
              <a:t> fighting on behalf of them</a:t>
            </a:r>
            <a:r>
              <a:rPr lang="en-GB" sz="2800" dirty="0"/>
              <a:t>. Certainly, it is on these 'fighters-in-the-front' that the poet's attention is concentrated.” </a:t>
            </a:r>
            <a:r>
              <a:rPr lang="en-GB" sz="2800" dirty="0" err="1"/>
              <a:t>Singor</a:t>
            </a:r>
            <a:r>
              <a:rPr lang="en-GB" sz="2800" dirty="0"/>
              <a:t>, H. "Nine against Troy." Mnemosyne 44, no. 1-2 (1991): </a:t>
            </a:r>
            <a:r>
              <a:rPr lang="en-GB" sz="2800" dirty="0" smtClean="0"/>
              <a:t>21-2.</a:t>
            </a:r>
            <a:endParaRPr lang="en-GB" sz="2800" dirty="0"/>
          </a:p>
        </p:txBody>
      </p:sp>
    </p:spTree>
    <p:extLst>
      <p:ext uri="{BB962C8B-B14F-4D97-AF65-F5344CB8AC3E}">
        <p14:creationId xmlns:p14="http://schemas.microsoft.com/office/powerpoint/2010/main" val="1828379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Camera work, focus and storytelling in visual terms</a:t>
            </a:r>
            <a:endParaRPr lang="en-GB" dirty="0"/>
          </a:p>
        </p:txBody>
      </p:sp>
      <p:sp>
        <p:nvSpPr>
          <p:cNvPr id="3" name="Content Placeholder 2"/>
          <p:cNvSpPr>
            <a:spLocks noGrp="1"/>
          </p:cNvSpPr>
          <p:nvPr>
            <p:ph idx="1"/>
          </p:nvPr>
        </p:nvSpPr>
        <p:spPr/>
        <p:txBody>
          <a:bodyPr/>
          <a:lstStyle/>
          <a:p>
            <a:r>
              <a:rPr lang="en-GB" dirty="0"/>
              <a:t>Long shots are used to emphasize a sweeping location around the subject</a:t>
            </a:r>
            <a:r>
              <a:rPr lang="en-GB" dirty="0" smtClean="0"/>
              <a:t>.</a:t>
            </a:r>
          </a:p>
          <a:p>
            <a:r>
              <a:rPr lang="en-GB" dirty="0"/>
              <a:t>An establishing shot introduces a new location – a church, a city street, a rooftop, a hospital room – from a vantage point that allows the audience to see all the relevant characters in the filmic space. </a:t>
            </a:r>
            <a:endParaRPr lang="en-GB" dirty="0" smtClean="0"/>
          </a:p>
          <a:p>
            <a:r>
              <a:rPr lang="en-GB" dirty="0"/>
              <a:t>A full </a:t>
            </a:r>
            <a:r>
              <a:rPr lang="en-GB" dirty="0" smtClean="0"/>
              <a:t>shot </a:t>
            </a:r>
            <a:r>
              <a:rPr lang="en-GB" dirty="0"/>
              <a:t>displays the character from head to toe, without showing much of his surroundings </a:t>
            </a:r>
            <a:r>
              <a:rPr lang="en-GB" dirty="0" smtClean="0"/>
              <a:t>. A full shot distances the character from the viewer both physically and psychologically.</a:t>
            </a:r>
            <a:r>
              <a:rPr lang="en-GB" dirty="0"/>
              <a:t> A full shot would be more appropriate during a character’s entrance or a foot pursuit, for instance</a:t>
            </a:r>
            <a:r>
              <a:rPr lang="en-GB" dirty="0" smtClean="0"/>
              <a:t>.</a:t>
            </a:r>
          </a:p>
          <a:p>
            <a:endParaRPr lang="en-GB" dirty="0"/>
          </a:p>
        </p:txBody>
      </p:sp>
      <p:pic>
        <p:nvPicPr>
          <p:cNvPr id="4" name="Picture 3"/>
          <p:cNvPicPr>
            <a:picLocks noChangeAspect="1"/>
          </p:cNvPicPr>
          <p:nvPr/>
        </p:nvPicPr>
        <p:blipFill>
          <a:blip r:embed="rId2"/>
          <a:stretch>
            <a:fillRect/>
          </a:stretch>
        </p:blipFill>
        <p:spPr>
          <a:xfrm>
            <a:off x="4210756" y="880284"/>
            <a:ext cx="7781678" cy="5836259"/>
          </a:xfrm>
          <a:prstGeom prst="rect">
            <a:avLst/>
          </a:prstGeom>
        </p:spPr>
      </p:pic>
      <p:sp>
        <p:nvSpPr>
          <p:cNvPr id="5" name="Rectangle 1"/>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pic>
        <p:nvPicPr>
          <p:cNvPr id="1026" name="Picture 2" descr="full sh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31" y="184666"/>
            <a:ext cx="7344958" cy="5683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54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4"/>
                                        </p:tgtEl>
                                        <p:attrNameLst>
                                          <p:attrName>ppt_w</p:attrName>
                                        </p:attrNameLst>
                                      </p:cBhvr>
                                      <p:tavLst>
                                        <p:tav tm="0">
                                          <p:val>
                                            <p:strVal val="ppt_w"/>
                                          </p:val>
                                        </p:tav>
                                        <p:tav tm="100000">
                                          <p:val>
                                            <p:fltVal val="0"/>
                                          </p:val>
                                        </p:tav>
                                      </p:tavLst>
                                    </p:anim>
                                    <p:anim calcmode="lin" valueType="num">
                                      <p:cBhvr>
                                        <p:cTn id="14" dur="500"/>
                                        <p:tgtEl>
                                          <p:spTgt spid="4"/>
                                        </p:tgtEl>
                                        <p:attrNameLst>
                                          <p:attrName>ppt_h</p:attrName>
                                        </p:attrNameLst>
                                      </p:cBhvr>
                                      <p:tavLst>
                                        <p:tav tm="0">
                                          <p:val>
                                            <p:strVal val="ppt_h"/>
                                          </p:val>
                                        </p:tav>
                                        <p:tav tm="100000">
                                          <p:val>
                                            <p:fltVal val="0"/>
                                          </p:val>
                                        </p:tav>
                                      </p:tavLst>
                                    </p:anim>
                                    <p:animEffect transition="out" filter="fade">
                                      <p:cBhvr>
                                        <p:cTn id="15" dur="500"/>
                                        <p:tgtEl>
                                          <p:spTgt spid="4"/>
                                        </p:tgtEl>
                                      </p:cBhvr>
                                    </p:animEffect>
                                    <p:set>
                                      <p:cBhvr>
                                        <p:cTn id="16" dur="1" fill="hold">
                                          <p:stCondLst>
                                            <p:cond delay="4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animEffect transition="in" filter="fade">
                                      <p:cBhvr>
                                        <p:cTn id="21" dur="1000"/>
                                        <p:tgtEl>
                                          <p:spTgt spid="1026"/>
                                        </p:tgtEl>
                                      </p:cBhvr>
                                    </p:animEffect>
                                    <p:anim calcmode="lin" valueType="num">
                                      <p:cBhvr>
                                        <p:cTn id="22" dur="1000" fill="hold"/>
                                        <p:tgtEl>
                                          <p:spTgt spid="1026"/>
                                        </p:tgtEl>
                                        <p:attrNameLst>
                                          <p:attrName>ppt_x</p:attrName>
                                        </p:attrNameLst>
                                      </p:cBhvr>
                                      <p:tavLst>
                                        <p:tav tm="0">
                                          <p:val>
                                            <p:strVal val="#ppt_x"/>
                                          </p:val>
                                        </p:tav>
                                        <p:tav tm="100000">
                                          <p:val>
                                            <p:strVal val="#ppt_x"/>
                                          </p:val>
                                        </p:tav>
                                      </p:tavLst>
                                    </p:anim>
                                    <p:anim calcmode="lin" valueType="num">
                                      <p:cBhvr>
                                        <p:cTn id="23"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nodeType="clickEffect">
                                  <p:stCondLst>
                                    <p:cond delay="0"/>
                                  </p:stCondLst>
                                  <p:childTnLst>
                                    <p:anim calcmode="lin" valueType="num">
                                      <p:cBhvr>
                                        <p:cTn id="27" dur="500"/>
                                        <p:tgtEl>
                                          <p:spTgt spid="1026"/>
                                        </p:tgtEl>
                                        <p:attrNameLst>
                                          <p:attrName>ppt_w</p:attrName>
                                        </p:attrNameLst>
                                      </p:cBhvr>
                                      <p:tavLst>
                                        <p:tav tm="0">
                                          <p:val>
                                            <p:strVal val="ppt_w"/>
                                          </p:val>
                                        </p:tav>
                                        <p:tav tm="100000">
                                          <p:val>
                                            <p:fltVal val="0"/>
                                          </p:val>
                                        </p:tav>
                                      </p:tavLst>
                                    </p:anim>
                                    <p:anim calcmode="lin" valueType="num">
                                      <p:cBhvr>
                                        <p:cTn id="28" dur="500"/>
                                        <p:tgtEl>
                                          <p:spTgt spid="1026"/>
                                        </p:tgtEl>
                                        <p:attrNameLst>
                                          <p:attrName>ppt_h</p:attrName>
                                        </p:attrNameLst>
                                      </p:cBhvr>
                                      <p:tavLst>
                                        <p:tav tm="0">
                                          <p:val>
                                            <p:strVal val="ppt_h"/>
                                          </p:val>
                                        </p:tav>
                                        <p:tav tm="100000">
                                          <p:val>
                                            <p:fltVal val="0"/>
                                          </p:val>
                                        </p:tav>
                                      </p:tavLst>
                                    </p:anim>
                                    <p:animEffect transition="out" filter="fade">
                                      <p:cBhvr>
                                        <p:cTn id="29" dur="500"/>
                                        <p:tgtEl>
                                          <p:spTgt spid="1026"/>
                                        </p:tgtEl>
                                      </p:cBhvr>
                                    </p:animEffect>
                                    <p:set>
                                      <p:cBhvr>
                                        <p:cTn id="30" dur="1" fill="hold">
                                          <p:stCondLst>
                                            <p:cond delay="499"/>
                                          </p:stCondLst>
                                        </p:cTn>
                                        <p:tgtEl>
                                          <p:spTgt spid="10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long shot to action…</a:t>
            </a:r>
            <a:endParaRPr lang="en-GB" dirty="0"/>
          </a:p>
        </p:txBody>
      </p:sp>
      <p:pic>
        <p:nvPicPr>
          <p:cNvPr id="5" name="Content Placeholder 4"/>
          <p:cNvPicPr>
            <a:picLocks noGrp="1" noChangeAspect="1"/>
          </p:cNvPicPr>
          <p:nvPr>
            <p:ph idx="1"/>
          </p:nvPr>
        </p:nvPicPr>
        <p:blipFill>
          <a:blip r:embed="rId2"/>
          <a:stretch>
            <a:fillRect/>
          </a:stretch>
        </p:blipFill>
        <p:spPr>
          <a:xfrm>
            <a:off x="1625600" y="2059142"/>
            <a:ext cx="2951163" cy="4369440"/>
          </a:xfrm>
          <a:prstGeom prst="rect">
            <a:avLst/>
          </a:prstGeom>
        </p:spPr>
      </p:pic>
      <p:sp>
        <p:nvSpPr>
          <p:cNvPr id="4" name="Action Button: Movie 3">
            <a:hlinkClick r:id="rId3" highlightClick="1"/>
          </p:cNvPr>
          <p:cNvSpPr/>
          <p:nvPr/>
        </p:nvSpPr>
        <p:spPr>
          <a:xfrm>
            <a:off x="10706100" y="3073400"/>
            <a:ext cx="1346200" cy="14732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9528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185</TotalTime>
  <Words>611</Words>
  <Application>Microsoft Office PowerPoint</Application>
  <PresentationFormat>Widescreen</PresentationFormat>
  <Paragraphs>28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Warfare, ethnography and cinema</vt:lpstr>
      <vt:lpstr>We write we read  we watch</vt:lpstr>
      <vt:lpstr>WW1 Battle diaries</vt:lpstr>
      <vt:lpstr>WW1 Official Histories (Australian)</vt:lpstr>
      <vt:lpstr>From writing to memory – official vs. personal</vt:lpstr>
      <vt:lpstr>Anzac miniseries – from memory to film</vt:lpstr>
      <vt:lpstr>Others speak others hear others remember</vt:lpstr>
      <vt:lpstr>Narrating battle amongst the  Dani</vt:lpstr>
      <vt:lpstr>Homer’s battle narrative</vt:lpstr>
      <vt:lpstr>Modern scholarship on Homeric battle description</vt:lpstr>
      <vt:lpstr>Camera work, focus and storytelling in visual terms</vt:lpstr>
      <vt:lpstr>From long shot to action…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Warfare, ethnography and cinema</dc:title>
  <dc:creator>Errietta Bissa</dc:creator>
  <cp:lastModifiedBy>Errietta Bissa</cp:lastModifiedBy>
  <cp:revision>17</cp:revision>
  <dcterms:created xsi:type="dcterms:W3CDTF">2019-01-31T13:34:52Z</dcterms:created>
  <dcterms:modified xsi:type="dcterms:W3CDTF">2019-02-01T12:34:40Z</dcterms:modified>
</cp:coreProperties>
</file>