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78" r:id="rId3"/>
    <p:sldId id="258" r:id="rId4"/>
    <p:sldId id="279" r:id="rId5"/>
    <p:sldId id="261" r:id="rId6"/>
    <p:sldId id="280" r:id="rId7"/>
    <p:sldId id="262" r:id="rId8"/>
    <p:sldId id="263" r:id="rId9"/>
    <p:sldId id="273" r:id="rId10"/>
    <p:sldId id="277"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8" autoAdjust="0"/>
    <p:restoredTop sz="94610"/>
  </p:normalViewPr>
  <p:slideViewPr>
    <p:cSldViewPr snapToGrid="0" snapToObjects="1">
      <p:cViewPr varScale="1">
        <p:scale>
          <a:sx n="65" d="100"/>
          <a:sy n="65" d="100"/>
        </p:scale>
        <p:origin x="544"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9974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8704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8" Type="http://schemas.openxmlformats.org/officeDocument/2006/relationships/hyperlink" Target="https://www.england.nhs.uk/patient-safety/patient-safety-insight/incident-response-framework/" TargetMode="External"/><Relationship Id="rId3" Type="http://schemas.openxmlformats.org/officeDocument/2006/relationships/hyperlink" Target="https://doi.org/10.1001/jama.260.12.1743" TargetMode="External"/><Relationship Id="rId7" Type="http://schemas.openxmlformats.org/officeDocument/2006/relationships/hyperlink" Target="https://www.nice.org.uk/guidance/ng235" TargetMode="External"/><Relationship Id="rId2" Type="http://schemas.openxmlformats.org/officeDocument/2006/relationships/hyperlink" Target="https://www.cqc.org.uk/publications/maternity-services-2022-2024" TargetMode="External"/><Relationship Id="rId1" Type="http://schemas.openxmlformats.org/officeDocument/2006/relationships/slideLayout" Target="../slideLayouts/slideLayout2.xml"/><Relationship Id="rId6" Type="http://schemas.openxmlformats.org/officeDocument/2006/relationships/hyperlink" Target="https://www.npeu.ox.ac.uk/mbrrace-uk/reports/maternal-reports/maternal-report-2020-2022" TargetMode="External"/><Relationship Id="rId5" Type="http://schemas.openxmlformats.org/officeDocument/2006/relationships/hyperlink" Target="https://www.gov.uk/government/publications/maternity-and-neonatal-services-in-east-kent-reading-the-signals-report" TargetMode="External"/><Relationship Id="rId4" Type="http://schemas.openxmlformats.org/officeDocument/2006/relationships/hyperlink" Target="https://www.mnsi.org.uk/news/maternity-investigation-programme-year-in-review-202223/"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97/PTS.0000000000000810" TargetMode="External"/><Relationship Id="rId3" Type="http://schemas.openxmlformats.org/officeDocument/2006/relationships/hyperlink" Target="https://www.england.nhs.uk/publication/saving-babies-lives-version-three/" TargetMode="External"/><Relationship Id="rId7" Type="http://schemas.openxmlformats.org/officeDocument/2006/relationships/hyperlink" Target="https://doi.org/10.1136/bmj.320.7237.768" TargetMode="External"/><Relationship Id="rId2" Type="http://schemas.openxmlformats.org/officeDocument/2006/relationships/hyperlink" Target="https://www.england.nhs.uk/publication/three-year-delivery-plan-for-maternity-and-neonatal-services/?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inal-report-of-the-ockenden-review" TargetMode="External"/><Relationship Id="rId5" Type="http://schemas.openxmlformats.org/officeDocument/2006/relationships/hyperlink" Target="https://www.ockendenmaternityreview.org.uk/wp-content/uploads/2020/12/ockenden-report.pdf?utm_source=chatgpt.com" TargetMode="External"/><Relationship Id="rId4" Type="http://schemas.openxmlformats.org/officeDocument/2006/relationships/hyperlink" Target="https://resolution.nhs.uk/services/claims-management/clinical-schemes/clinical-negligence-scheme-for-trusts/maternity-incentive-sche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4F8FB"/>
        </a:solidFill>
        <a:effectLst/>
      </p:bgPr>
    </p:bg>
    <p:spTree>
      <p:nvGrpSpPr>
        <p:cNvPr id="1" name=""/>
        <p:cNvGrpSpPr/>
        <p:nvPr/>
      </p:nvGrpSpPr>
      <p:grpSpPr>
        <a:xfrm>
          <a:off x="0" y="0"/>
          <a:ext cx="0" cy="0"/>
          <a:chOff x="0" y="0"/>
          <a:chExt cx="0" cy="0"/>
        </a:xfrm>
      </p:grpSpPr>
      <p:pic>
        <p:nvPicPr>
          <p:cNvPr id="2" name="Image 0" descr="/mnt/data/nhs_maternity_mother_baby.jpg"/>
          <p:cNvPicPr>
            <a:picLocks noChangeAspect="1"/>
          </p:cNvPicPr>
          <p:nvPr/>
        </p:nvPicPr>
        <p:blipFill>
          <a:blip r:embed="rId3"/>
          <a:srcRect l="22051" r="22051"/>
          <a:stretch/>
        </p:blipFill>
        <p:spPr>
          <a:xfrm>
            <a:off x="6446520" y="0"/>
            <a:ext cx="5742432" cy="6858000"/>
          </a:xfrm>
          <a:prstGeom prst="rect">
            <a:avLst/>
          </a:prstGeom>
        </p:spPr>
      </p:pic>
      <p:sp>
        <p:nvSpPr>
          <p:cNvPr id="3" name="Shape 0"/>
          <p:cNvSpPr/>
          <p:nvPr/>
        </p:nvSpPr>
        <p:spPr>
          <a:xfrm>
            <a:off x="6053328" y="0"/>
            <a:ext cx="658368" cy="6858000"/>
          </a:xfrm>
          <a:prstGeom prst="rect">
            <a:avLst/>
          </a:prstGeom>
          <a:solidFill>
            <a:srgbClr val="0E6B73">
              <a:alpha val="92000"/>
            </a:srgbClr>
          </a:solidFill>
          <a:ln w="12700">
            <a:solidFill>
              <a:srgbClr val="0E6B73">
                <a:alpha val="0"/>
              </a:srgbClr>
            </a:solidFill>
            <a:prstDash val="solid"/>
          </a:ln>
        </p:spPr>
        <p:txBody>
          <a:bodyPr/>
          <a:lstStyle/>
          <a:p>
            <a:endParaRPr/>
          </a:p>
        </p:txBody>
      </p:sp>
      <p:sp>
        <p:nvSpPr>
          <p:cNvPr id="5" name="Shape 2"/>
          <p:cNvSpPr/>
          <p:nvPr/>
        </p:nvSpPr>
        <p:spPr>
          <a:xfrm>
            <a:off x="0" y="0"/>
            <a:ext cx="164592" cy="6858000"/>
          </a:xfrm>
          <a:prstGeom prst="rect">
            <a:avLst/>
          </a:prstGeom>
          <a:solidFill>
            <a:srgbClr val="0E6B73"/>
          </a:solidFill>
          <a:ln w="12700">
            <a:solidFill>
              <a:srgbClr val="0E6B73"/>
            </a:solidFill>
            <a:prstDash val="solid"/>
          </a:ln>
        </p:spPr>
        <p:txBody>
          <a:bodyPr/>
          <a:lstStyle/>
          <a:p>
            <a:endParaRPr/>
          </a:p>
        </p:txBody>
      </p:sp>
      <p:sp>
        <p:nvSpPr>
          <p:cNvPr id="6" name="Text 3"/>
          <p:cNvSpPr/>
          <p:nvPr/>
        </p:nvSpPr>
        <p:spPr>
          <a:xfrm>
            <a:off x="676656" y="713232"/>
            <a:ext cx="5303520" cy="1005840"/>
          </a:xfrm>
          <a:prstGeom prst="rect">
            <a:avLst/>
          </a:prstGeom>
          <a:noFill/>
          <a:ln/>
        </p:spPr>
        <p:txBody>
          <a:bodyPr wrap="square" lIns="0" tIns="0" rIns="0" bIns="0" rtlCol="0" anchor="ctr">
            <a:normAutofit/>
          </a:bodyPr>
          <a:lstStyle/>
          <a:p>
            <a:pPr marL="0" indent="0">
              <a:buNone/>
            </a:pPr>
            <a:r>
              <a:rPr lang="en-US" sz="3300" b="1" dirty="0">
                <a:solidFill>
                  <a:srgbClr val="102A43"/>
                </a:solidFill>
                <a:latin typeface="Arial" pitchFamily="34" charset="0"/>
                <a:ea typeface="Arial" pitchFamily="34" charset="-122"/>
                <a:cs typeface="Arial" pitchFamily="34" charset="-120"/>
              </a:rPr>
              <a:t>Quality Assurance Failure</a:t>
            </a:r>
            <a:endParaRPr lang="en-US" sz="3300" dirty="0"/>
          </a:p>
          <a:p>
            <a:pPr marL="0" indent="0">
              <a:buNone/>
            </a:pPr>
            <a:r>
              <a:rPr lang="en-US" sz="3300" b="1" dirty="0">
                <a:solidFill>
                  <a:srgbClr val="102A43"/>
                </a:solidFill>
                <a:latin typeface="Arial" pitchFamily="34" charset="0"/>
                <a:ea typeface="Arial" pitchFamily="34" charset="-122"/>
                <a:cs typeface="Arial" pitchFamily="34" charset="-120"/>
              </a:rPr>
              <a:t>in Maternity Care</a:t>
            </a:r>
            <a:endParaRPr lang="en-US" sz="3300" dirty="0"/>
          </a:p>
        </p:txBody>
      </p:sp>
      <p:sp>
        <p:nvSpPr>
          <p:cNvPr id="7" name="Text 4"/>
          <p:cNvSpPr/>
          <p:nvPr/>
        </p:nvSpPr>
        <p:spPr>
          <a:xfrm>
            <a:off x="713232" y="1901952"/>
            <a:ext cx="5212080" cy="475488"/>
          </a:xfrm>
          <a:prstGeom prst="rect">
            <a:avLst/>
          </a:prstGeom>
          <a:noFill/>
          <a:ln/>
        </p:spPr>
        <p:txBody>
          <a:bodyPr wrap="square" lIns="0" tIns="0" rIns="0" bIns="0" rtlCol="0" anchor="ctr">
            <a:normAutofit fontScale="92500" lnSpcReduction="10000"/>
          </a:bodyPr>
          <a:lstStyle/>
          <a:p>
            <a:pPr marL="0" indent="0">
              <a:buNone/>
            </a:pPr>
            <a:r>
              <a:rPr lang="en-US" sz="1780" dirty="0">
                <a:solidFill>
                  <a:srgbClr val="0E6B73"/>
                </a:solidFill>
                <a:latin typeface="Arial" pitchFamily="34" charset="0"/>
                <a:ea typeface="Arial" pitchFamily="34" charset="-122"/>
                <a:cs typeface="Arial" pitchFamily="34" charset="-120"/>
              </a:rPr>
              <a:t>Case Study: Shrewsbury and Telford Hospital NHS Trust Maternity Scandal</a:t>
            </a:r>
            <a:endParaRPr lang="en-US" sz="1780" dirty="0"/>
          </a:p>
        </p:txBody>
      </p:sp>
      <p:sp>
        <p:nvSpPr>
          <p:cNvPr id="8" name="Shape 5"/>
          <p:cNvSpPr/>
          <p:nvPr/>
        </p:nvSpPr>
        <p:spPr>
          <a:xfrm>
            <a:off x="713232" y="2523744"/>
            <a:ext cx="5029200" cy="0"/>
          </a:xfrm>
          <a:prstGeom prst="line">
            <a:avLst/>
          </a:prstGeom>
          <a:noFill/>
          <a:ln w="12700">
            <a:solidFill>
              <a:srgbClr val="CBD5E1"/>
            </a:solidFill>
            <a:prstDash val="solid"/>
          </a:ln>
        </p:spPr>
        <p:txBody>
          <a:bodyPr/>
          <a:lstStyle/>
          <a:p>
            <a:endParaRPr/>
          </a:p>
        </p:txBody>
      </p:sp>
      <p:sp>
        <p:nvSpPr>
          <p:cNvPr id="9" name="Text 6"/>
          <p:cNvSpPr/>
          <p:nvPr/>
        </p:nvSpPr>
        <p:spPr>
          <a:xfrm>
            <a:off x="731520" y="2788920"/>
            <a:ext cx="5349240" cy="822960"/>
          </a:xfrm>
          <a:prstGeom prst="rect">
            <a:avLst/>
          </a:prstGeom>
          <a:noFill/>
          <a:ln/>
        </p:spPr>
        <p:txBody>
          <a:bodyPr wrap="square" lIns="0" tIns="0" rIns="0" bIns="0" rtlCol="0" anchor="ctr">
            <a:normAutofit/>
          </a:bodyPr>
          <a:lstStyle/>
          <a:p>
            <a:pPr marL="0" indent="0">
              <a:buNone/>
            </a:pPr>
            <a:endParaRPr lang="en-US" sz="1650" dirty="0"/>
          </a:p>
        </p:txBody>
      </p:sp>
      <p:sp>
        <p:nvSpPr>
          <p:cNvPr id="10" name="Text 7"/>
          <p:cNvSpPr/>
          <p:nvPr/>
        </p:nvSpPr>
        <p:spPr>
          <a:xfrm>
            <a:off x="731520" y="3054657"/>
            <a:ext cx="4956048" cy="2184296"/>
          </a:xfrm>
          <a:prstGeom prst="rect">
            <a:avLst/>
          </a:prstGeom>
          <a:noFill/>
          <a:ln/>
        </p:spPr>
        <p:txBody>
          <a:bodyPr wrap="square" lIns="0" tIns="0" rIns="0" bIns="0" rtlCol="0" anchor="ctr">
            <a:noAutofit/>
          </a:bodyPr>
          <a:lstStyle/>
          <a:p>
            <a:pPr algn="ctr">
              <a:spcAft>
                <a:spcPts val="200"/>
              </a:spcAft>
            </a:pPr>
            <a:r>
              <a:rPr lang="en-US" sz="2000" dirty="0">
                <a:solidFill>
                  <a:srgbClr val="002060"/>
                </a:solidFill>
              </a:rPr>
              <a:t>LCHS7006 Quality Assurance and </a:t>
            </a:r>
            <a:r>
              <a:rPr lang="en-US" sz="2000" dirty="0" smtClean="0">
                <a:solidFill>
                  <a:srgbClr val="002060"/>
                </a:solidFill>
              </a:rPr>
              <a:t>Service</a:t>
            </a:r>
          </a:p>
          <a:p>
            <a:pPr algn="ctr">
              <a:spcAft>
                <a:spcPts val="200"/>
              </a:spcAft>
            </a:pPr>
            <a:r>
              <a:rPr lang="en-US" sz="2000" dirty="0" smtClean="0">
                <a:solidFill>
                  <a:srgbClr val="002060"/>
                </a:solidFill>
              </a:rPr>
              <a:t>Improvements</a:t>
            </a:r>
            <a:endParaRPr lang="en-US" sz="2000" dirty="0">
              <a:solidFill>
                <a:srgbClr val="002060"/>
              </a:solidFill>
            </a:endParaRPr>
          </a:p>
          <a:p>
            <a:pPr algn="ctr">
              <a:spcAft>
                <a:spcPts val="200"/>
              </a:spcAft>
            </a:pPr>
            <a:endParaRPr lang="en-US" dirty="0"/>
          </a:p>
          <a:p>
            <a:pPr>
              <a:spcAft>
                <a:spcPts val="200"/>
              </a:spcAft>
            </a:pPr>
            <a:r>
              <a:rPr b="0" dirty="0">
                <a:latin typeface="Arial"/>
              </a:rPr>
              <a:t>Student name: </a:t>
            </a:r>
            <a:r>
              <a:rPr lang="en-US" dirty="0">
                <a:latin typeface="Arial" pitchFamily="34" charset="0"/>
                <a:ea typeface="Arial" pitchFamily="34" charset="-122"/>
                <a:cs typeface="Arial" pitchFamily="34" charset="-120"/>
              </a:rPr>
              <a:t>Syed Md </a:t>
            </a:r>
            <a:r>
              <a:rPr lang="en-US" dirty="0" err="1">
                <a:latin typeface="Arial" pitchFamily="34" charset="0"/>
                <a:ea typeface="Arial" pitchFamily="34" charset="-122"/>
                <a:cs typeface="Arial" pitchFamily="34" charset="-120"/>
              </a:rPr>
              <a:t>Raihanul</a:t>
            </a:r>
            <a:r>
              <a:rPr lang="en-US" dirty="0">
                <a:latin typeface="Arial" pitchFamily="34" charset="0"/>
                <a:ea typeface="Arial" pitchFamily="34" charset="-122"/>
                <a:cs typeface="Arial" pitchFamily="34" charset="-120"/>
              </a:rPr>
              <a:t> Hoque</a:t>
            </a:r>
            <a:r>
              <a:rPr b="0" dirty="0">
                <a:latin typeface="Arial"/>
              </a:rPr>
              <a:t>
Student ID: </a:t>
            </a:r>
            <a:r>
              <a:rPr lang="en-US" dirty="0">
                <a:latin typeface="Arial" pitchFamily="34" charset="0"/>
                <a:ea typeface="Arial" pitchFamily="34" charset="-122"/>
                <a:cs typeface="Arial" pitchFamily="34" charset="-120"/>
              </a:rPr>
              <a:t>2521856</a:t>
            </a:r>
            <a:r>
              <a:rPr b="0" dirty="0">
                <a:latin typeface="Arial"/>
              </a:rPr>
              <a:t>
Lecturer:</a:t>
            </a:r>
            <a:r>
              <a:rPr lang="en-US" b="0" dirty="0">
                <a:latin typeface="Arial"/>
              </a:rPr>
              <a:t> </a:t>
            </a:r>
            <a:r>
              <a:rPr lang="en-GB" dirty="0"/>
              <a:t>Dr Fahad Khan</a:t>
            </a:r>
          </a:p>
          <a:p>
            <a:pPr>
              <a:spcAft>
                <a:spcPts val="200"/>
              </a:spcAft>
            </a:pPr>
            <a:r>
              <a:rPr lang="en-GB" dirty="0"/>
              <a:t>Submission Date: 21/06/2026</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55448"/>
          </a:xfrm>
          <a:prstGeom prst="rect">
            <a:avLst/>
          </a:prstGeom>
          <a:solidFill>
            <a:srgbClr val="0D777C"/>
          </a:solidFill>
          <a:ln w="12700">
            <a:solidFill>
              <a:srgbClr val="0D777C">
                <a:alpha val="0"/>
              </a:srgbClr>
            </a:solidFill>
            <a:prstDash val="solid"/>
          </a:ln>
        </p:spPr>
      </p:sp>
      <p:sp>
        <p:nvSpPr>
          <p:cNvPr id="4" name="Text 2"/>
          <p:cNvSpPr/>
          <p:nvPr/>
        </p:nvSpPr>
        <p:spPr>
          <a:xfrm>
            <a:off x="822960" y="292608"/>
            <a:ext cx="10835640" cy="438912"/>
          </a:xfrm>
          <a:prstGeom prst="rect">
            <a:avLst/>
          </a:prstGeom>
          <a:noFill/>
          <a:ln/>
        </p:spPr>
        <p:txBody>
          <a:bodyPr wrap="square" lIns="0" tIns="0" rIns="0" bIns="0" rtlCol="0" anchor="ctr">
            <a:normAutofit/>
          </a:bodyPr>
          <a:lstStyle/>
          <a:p>
            <a:pPr marL="0" indent="0">
              <a:buNone/>
            </a:pPr>
            <a:r>
              <a:rPr lang="en-US" sz="2800" b="1" dirty="0">
                <a:solidFill>
                  <a:srgbClr val="17304A"/>
                </a:solidFill>
                <a:latin typeface="Arial" pitchFamily="34" charset="0"/>
                <a:ea typeface="Arial" pitchFamily="34" charset="-122"/>
                <a:cs typeface="Arial" pitchFamily="34" charset="-120"/>
              </a:rPr>
              <a:t>Aim, structure and central argument</a:t>
            </a:r>
            <a:endParaRPr lang="en-US" sz="2800" dirty="0"/>
          </a:p>
        </p:txBody>
      </p:sp>
      <p:sp>
        <p:nvSpPr>
          <p:cNvPr id="5" name="Shape 3"/>
          <p:cNvSpPr/>
          <p:nvPr/>
        </p:nvSpPr>
        <p:spPr>
          <a:xfrm>
            <a:off x="822960" y="822960"/>
            <a:ext cx="1691640" cy="54864"/>
          </a:xfrm>
          <a:prstGeom prst="rect">
            <a:avLst/>
          </a:prstGeom>
          <a:solidFill>
            <a:srgbClr val="F59A23"/>
          </a:solidFill>
          <a:ln w="12700">
            <a:solidFill>
              <a:srgbClr val="F59A23">
                <a:alpha val="0"/>
              </a:srgbClr>
            </a:solidFill>
            <a:prstDash val="solid"/>
          </a:ln>
        </p:spPr>
      </p:sp>
      <p:sp>
        <p:nvSpPr>
          <p:cNvPr id="6" name="Text 4"/>
          <p:cNvSpPr/>
          <p:nvPr/>
        </p:nvSpPr>
        <p:spPr>
          <a:xfrm>
            <a:off x="822960" y="914400"/>
            <a:ext cx="10789920" cy="219456"/>
          </a:xfrm>
          <a:prstGeom prst="rect">
            <a:avLst/>
          </a:prstGeom>
          <a:noFill/>
          <a:ln/>
        </p:spPr>
        <p:txBody>
          <a:bodyPr wrap="square" lIns="0" tIns="0" rIns="0" bIns="0" rtlCol="0" anchor="ctr">
            <a:normAutofit/>
          </a:bodyPr>
          <a:lstStyle/>
          <a:p>
            <a:pPr marL="0" indent="0">
              <a:buNone/>
            </a:pPr>
            <a:r>
              <a:rPr lang="en-US" sz="1350" dirty="0">
                <a:solidFill>
                  <a:srgbClr val="0D777C"/>
                </a:solidFill>
                <a:latin typeface="Arial" pitchFamily="34" charset="0"/>
                <a:ea typeface="Arial" pitchFamily="34" charset="-122"/>
                <a:cs typeface="Arial" pitchFamily="34" charset="-120"/>
              </a:rPr>
              <a:t>The Component 1 analysis focuses on diagnosis: case evidence, root causes, Swiss Cheese application and benchmarking.</a:t>
            </a:r>
            <a:endParaRPr lang="en-US" sz="1350" dirty="0"/>
          </a:p>
        </p:txBody>
      </p:sp>
      <p:sp>
        <p:nvSpPr>
          <p:cNvPr id="7" name="Shape 5"/>
          <p:cNvSpPr/>
          <p:nvPr/>
        </p:nvSpPr>
        <p:spPr>
          <a:xfrm>
            <a:off x="822960" y="1325879"/>
            <a:ext cx="10561320" cy="886967"/>
          </a:xfrm>
          <a:prstGeom prst="roundRect">
            <a:avLst>
              <a:gd name="adj" fmla="val 8421"/>
            </a:avLst>
          </a:prstGeom>
          <a:solidFill>
            <a:srgbClr val="FFFFFF"/>
          </a:solidFill>
          <a:ln w="12700">
            <a:solidFill>
              <a:srgbClr val="D2E1E7"/>
            </a:solidFill>
            <a:prstDash val="solid"/>
          </a:ln>
        </p:spPr>
      </p:sp>
      <p:sp>
        <p:nvSpPr>
          <p:cNvPr id="8" name="Text 6"/>
          <p:cNvSpPr/>
          <p:nvPr/>
        </p:nvSpPr>
        <p:spPr>
          <a:xfrm>
            <a:off x="1097280" y="1481328"/>
            <a:ext cx="914400" cy="228600"/>
          </a:xfrm>
          <a:prstGeom prst="rect">
            <a:avLst/>
          </a:prstGeom>
          <a:noFill/>
          <a:ln/>
        </p:spPr>
        <p:txBody>
          <a:bodyPr wrap="square" lIns="0" tIns="0" rIns="0" bIns="0" rtlCol="0" anchor="ctr"/>
          <a:lstStyle/>
          <a:p>
            <a:pPr marL="0" indent="0">
              <a:buNone/>
            </a:pPr>
            <a:r>
              <a:rPr lang="en-US" sz="2000" b="1" dirty="0">
                <a:solidFill>
                  <a:srgbClr val="0D777C"/>
                </a:solidFill>
                <a:latin typeface="Arial" pitchFamily="34" charset="0"/>
                <a:ea typeface="Arial" pitchFamily="34" charset="-122"/>
                <a:cs typeface="Arial" pitchFamily="34" charset="-120"/>
              </a:rPr>
              <a:t>Aim</a:t>
            </a:r>
            <a:endParaRPr lang="en-US" sz="2000" dirty="0"/>
          </a:p>
        </p:txBody>
      </p:sp>
      <p:sp>
        <p:nvSpPr>
          <p:cNvPr id="9" name="Text 7"/>
          <p:cNvSpPr/>
          <p:nvPr/>
        </p:nvSpPr>
        <p:spPr>
          <a:xfrm>
            <a:off x="2176272" y="1426464"/>
            <a:ext cx="9147048" cy="768096"/>
          </a:xfrm>
          <a:prstGeom prst="rect">
            <a:avLst/>
          </a:prstGeom>
          <a:noFill/>
          <a:ln/>
        </p:spPr>
        <p:txBody>
          <a:bodyPr wrap="square" lIns="254" tIns="254" rIns="254" bIns="254" rtlCol="0" anchor="ctr">
            <a:normAutofit/>
          </a:bodyPr>
          <a:lstStyle/>
          <a:p>
            <a:pPr marL="0" indent="0">
              <a:buNone/>
            </a:pPr>
            <a:r>
              <a:rPr lang="en-US" sz="1600" dirty="0">
                <a:solidFill>
                  <a:srgbClr val="17304A"/>
                </a:solidFill>
                <a:latin typeface="Arial" pitchFamily="34" charset="0"/>
                <a:ea typeface="Arial" pitchFamily="34" charset="-122"/>
                <a:cs typeface="Arial" pitchFamily="34" charset="-120"/>
              </a:rPr>
              <a:t>To critically analyse how repeated maternity harm at SaTH became visible yet insufficiently corrected, despite national safety expectations and local governance structures (Ockenden, 2022; NHS England, 2023a).</a:t>
            </a:r>
            <a:endParaRPr lang="en-US" sz="1600" dirty="0"/>
          </a:p>
        </p:txBody>
      </p:sp>
      <p:sp>
        <p:nvSpPr>
          <p:cNvPr id="10" name="Shape 8"/>
          <p:cNvSpPr/>
          <p:nvPr/>
        </p:nvSpPr>
        <p:spPr>
          <a:xfrm>
            <a:off x="868680" y="2542032"/>
            <a:ext cx="2057400" cy="960120"/>
          </a:xfrm>
          <a:prstGeom prst="roundRect">
            <a:avLst>
              <a:gd name="adj" fmla="val 7619"/>
            </a:avLst>
          </a:prstGeom>
          <a:solidFill>
            <a:srgbClr val="D5EEF2"/>
          </a:solidFill>
          <a:ln w="12700">
            <a:solidFill>
              <a:srgbClr val="D2E1E7"/>
            </a:solidFill>
            <a:prstDash val="solid"/>
          </a:ln>
        </p:spPr>
      </p:sp>
      <p:sp>
        <p:nvSpPr>
          <p:cNvPr id="11" name="Text 9"/>
          <p:cNvSpPr/>
          <p:nvPr/>
        </p:nvSpPr>
        <p:spPr>
          <a:xfrm>
            <a:off x="978408" y="2660904"/>
            <a:ext cx="320040" cy="274320"/>
          </a:xfrm>
          <a:prstGeom prst="rect">
            <a:avLst/>
          </a:prstGeom>
          <a:noFill/>
          <a:ln/>
        </p:spPr>
        <p:txBody>
          <a:bodyPr wrap="square" lIns="0" tIns="0" rIns="0" bIns="0" rtlCol="0" anchor="ctr"/>
          <a:lstStyle/>
          <a:p>
            <a:pPr marL="0" indent="0">
              <a:buNone/>
            </a:pPr>
            <a:r>
              <a:rPr lang="en-US" sz="1600" b="1" dirty="0">
                <a:solidFill>
                  <a:srgbClr val="F59A23"/>
                </a:solidFill>
                <a:latin typeface="Arial" pitchFamily="34" charset="0"/>
                <a:ea typeface="Arial" pitchFamily="34" charset="-122"/>
                <a:cs typeface="Arial" pitchFamily="34" charset="-120"/>
              </a:rPr>
              <a:t>1</a:t>
            </a:r>
            <a:endParaRPr lang="en-US" sz="1600" dirty="0"/>
          </a:p>
        </p:txBody>
      </p:sp>
      <p:sp>
        <p:nvSpPr>
          <p:cNvPr id="12" name="Text 10"/>
          <p:cNvSpPr/>
          <p:nvPr/>
        </p:nvSpPr>
        <p:spPr>
          <a:xfrm>
            <a:off x="1371600" y="2688336"/>
            <a:ext cx="1417320" cy="411480"/>
          </a:xfrm>
          <a:prstGeom prst="rect">
            <a:avLst/>
          </a:prstGeom>
          <a:noFill/>
          <a:ln/>
        </p:spPr>
        <p:txBody>
          <a:bodyPr wrap="square" lIns="0" tIns="0" rIns="0" bIns="0" rtlCol="0" anchor="ctr">
            <a:normAutofit/>
          </a:bodyPr>
          <a:lstStyle/>
          <a:p>
            <a:pPr marL="0" indent="0">
              <a:buNone/>
            </a:pPr>
            <a:r>
              <a:rPr lang="en-US" sz="1600" b="1" dirty="0">
                <a:solidFill>
                  <a:srgbClr val="17304A"/>
                </a:solidFill>
                <a:latin typeface="Arial" pitchFamily="34" charset="0"/>
                <a:ea typeface="Arial" pitchFamily="34" charset="-122"/>
                <a:cs typeface="Arial" pitchFamily="34" charset="-120"/>
              </a:rPr>
              <a:t>Case evidence</a:t>
            </a:r>
            <a:endParaRPr lang="en-US" sz="1600" dirty="0"/>
          </a:p>
        </p:txBody>
      </p:sp>
      <p:sp>
        <p:nvSpPr>
          <p:cNvPr id="13" name="Shape 11"/>
          <p:cNvSpPr/>
          <p:nvPr/>
        </p:nvSpPr>
        <p:spPr>
          <a:xfrm>
            <a:off x="3090672" y="2542032"/>
            <a:ext cx="2057400" cy="960120"/>
          </a:xfrm>
          <a:prstGeom prst="roundRect">
            <a:avLst>
              <a:gd name="adj" fmla="val 7619"/>
            </a:avLst>
          </a:prstGeom>
          <a:solidFill>
            <a:srgbClr val="FFFFFF"/>
          </a:solidFill>
          <a:ln w="12700">
            <a:solidFill>
              <a:srgbClr val="D2E1E7"/>
            </a:solidFill>
            <a:prstDash val="solid"/>
          </a:ln>
        </p:spPr>
      </p:sp>
      <p:sp>
        <p:nvSpPr>
          <p:cNvPr id="14" name="Text 12"/>
          <p:cNvSpPr/>
          <p:nvPr/>
        </p:nvSpPr>
        <p:spPr>
          <a:xfrm>
            <a:off x="3200400" y="2660904"/>
            <a:ext cx="320040" cy="274320"/>
          </a:xfrm>
          <a:prstGeom prst="rect">
            <a:avLst/>
          </a:prstGeom>
          <a:noFill/>
          <a:ln/>
        </p:spPr>
        <p:txBody>
          <a:bodyPr wrap="square" lIns="0" tIns="0" rIns="0" bIns="0" rtlCol="0" anchor="ctr"/>
          <a:lstStyle/>
          <a:p>
            <a:pPr marL="0" indent="0">
              <a:buNone/>
            </a:pPr>
            <a:r>
              <a:rPr lang="en-US" sz="1600" b="1" dirty="0">
                <a:solidFill>
                  <a:srgbClr val="F59A23"/>
                </a:solidFill>
                <a:latin typeface="Arial" pitchFamily="34" charset="0"/>
                <a:ea typeface="Arial" pitchFamily="34" charset="-122"/>
                <a:cs typeface="Arial" pitchFamily="34" charset="-120"/>
              </a:rPr>
              <a:t>2</a:t>
            </a:r>
            <a:endParaRPr lang="en-US" sz="1600" dirty="0"/>
          </a:p>
        </p:txBody>
      </p:sp>
      <p:sp>
        <p:nvSpPr>
          <p:cNvPr id="15" name="Text 13"/>
          <p:cNvSpPr/>
          <p:nvPr/>
        </p:nvSpPr>
        <p:spPr>
          <a:xfrm>
            <a:off x="3593592" y="2688336"/>
            <a:ext cx="1417320" cy="411480"/>
          </a:xfrm>
          <a:prstGeom prst="rect">
            <a:avLst/>
          </a:prstGeom>
          <a:noFill/>
          <a:ln/>
        </p:spPr>
        <p:txBody>
          <a:bodyPr wrap="square" lIns="0" tIns="0" rIns="0" bIns="0" rtlCol="0" anchor="ctr">
            <a:normAutofit/>
          </a:bodyPr>
          <a:lstStyle/>
          <a:p>
            <a:pPr marL="0" indent="0">
              <a:buNone/>
            </a:pPr>
            <a:r>
              <a:rPr lang="en-US" sz="1600" b="1" dirty="0">
                <a:solidFill>
                  <a:srgbClr val="17304A"/>
                </a:solidFill>
                <a:latin typeface="Arial" pitchFamily="34" charset="0"/>
                <a:ea typeface="Arial" pitchFamily="34" charset="-122"/>
                <a:cs typeface="Arial" pitchFamily="34" charset="-120"/>
              </a:rPr>
              <a:t>Root causes</a:t>
            </a:r>
            <a:endParaRPr lang="en-US" sz="1600" dirty="0"/>
          </a:p>
        </p:txBody>
      </p:sp>
      <p:sp>
        <p:nvSpPr>
          <p:cNvPr id="16" name="Shape 14"/>
          <p:cNvSpPr/>
          <p:nvPr/>
        </p:nvSpPr>
        <p:spPr>
          <a:xfrm>
            <a:off x="5312664" y="2542032"/>
            <a:ext cx="2057400" cy="960120"/>
          </a:xfrm>
          <a:prstGeom prst="roundRect">
            <a:avLst>
              <a:gd name="adj" fmla="val 7619"/>
            </a:avLst>
          </a:prstGeom>
          <a:solidFill>
            <a:srgbClr val="D5EEF2"/>
          </a:solidFill>
          <a:ln w="12700">
            <a:solidFill>
              <a:srgbClr val="D2E1E7"/>
            </a:solidFill>
            <a:prstDash val="solid"/>
          </a:ln>
        </p:spPr>
      </p:sp>
      <p:sp>
        <p:nvSpPr>
          <p:cNvPr id="17" name="Text 15"/>
          <p:cNvSpPr/>
          <p:nvPr/>
        </p:nvSpPr>
        <p:spPr>
          <a:xfrm>
            <a:off x="5422392" y="2660904"/>
            <a:ext cx="320040" cy="274320"/>
          </a:xfrm>
          <a:prstGeom prst="rect">
            <a:avLst/>
          </a:prstGeom>
          <a:noFill/>
          <a:ln/>
        </p:spPr>
        <p:txBody>
          <a:bodyPr wrap="square" lIns="0" tIns="0" rIns="0" bIns="0" rtlCol="0" anchor="ctr"/>
          <a:lstStyle/>
          <a:p>
            <a:pPr marL="0" indent="0">
              <a:buNone/>
            </a:pPr>
            <a:r>
              <a:rPr lang="en-US" sz="1600" b="1" dirty="0">
                <a:solidFill>
                  <a:srgbClr val="F59A23"/>
                </a:solidFill>
                <a:latin typeface="Arial" pitchFamily="34" charset="0"/>
                <a:ea typeface="Arial" pitchFamily="34" charset="-122"/>
                <a:cs typeface="Arial" pitchFamily="34" charset="-120"/>
              </a:rPr>
              <a:t>3</a:t>
            </a:r>
            <a:endParaRPr lang="en-US" sz="1600" dirty="0"/>
          </a:p>
        </p:txBody>
      </p:sp>
      <p:sp>
        <p:nvSpPr>
          <p:cNvPr id="18" name="Text 16"/>
          <p:cNvSpPr/>
          <p:nvPr/>
        </p:nvSpPr>
        <p:spPr>
          <a:xfrm>
            <a:off x="5815584" y="2688336"/>
            <a:ext cx="1417320" cy="411480"/>
          </a:xfrm>
          <a:prstGeom prst="rect">
            <a:avLst/>
          </a:prstGeom>
          <a:noFill/>
          <a:ln/>
        </p:spPr>
        <p:txBody>
          <a:bodyPr wrap="square" lIns="0" tIns="0" rIns="0" bIns="0" rtlCol="0" anchor="ctr">
            <a:noAutofit/>
          </a:bodyPr>
          <a:lstStyle/>
          <a:p>
            <a:pPr marL="0" indent="0">
              <a:buNone/>
            </a:pPr>
            <a:r>
              <a:rPr lang="en-US" sz="1600" b="1" dirty="0">
                <a:solidFill>
                  <a:srgbClr val="17304A"/>
                </a:solidFill>
                <a:latin typeface="Arial" pitchFamily="34" charset="0"/>
                <a:ea typeface="Arial" pitchFamily="34" charset="-122"/>
                <a:cs typeface="Arial" pitchFamily="34" charset="-120"/>
              </a:rPr>
              <a:t>Swiss Cheese application</a:t>
            </a:r>
            <a:endParaRPr lang="en-US" sz="1600" dirty="0"/>
          </a:p>
        </p:txBody>
      </p:sp>
      <p:sp>
        <p:nvSpPr>
          <p:cNvPr id="19" name="Shape 17"/>
          <p:cNvSpPr/>
          <p:nvPr/>
        </p:nvSpPr>
        <p:spPr>
          <a:xfrm>
            <a:off x="7534656" y="2542032"/>
            <a:ext cx="2057400" cy="960120"/>
          </a:xfrm>
          <a:prstGeom prst="roundRect">
            <a:avLst>
              <a:gd name="adj" fmla="val 7619"/>
            </a:avLst>
          </a:prstGeom>
          <a:solidFill>
            <a:srgbClr val="FFFFFF"/>
          </a:solidFill>
          <a:ln w="12700">
            <a:solidFill>
              <a:srgbClr val="D2E1E7"/>
            </a:solidFill>
            <a:prstDash val="solid"/>
          </a:ln>
        </p:spPr>
      </p:sp>
      <p:sp>
        <p:nvSpPr>
          <p:cNvPr id="20" name="Text 18"/>
          <p:cNvSpPr/>
          <p:nvPr/>
        </p:nvSpPr>
        <p:spPr>
          <a:xfrm>
            <a:off x="7644384" y="2660904"/>
            <a:ext cx="320040" cy="274320"/>
          </a:xfrm>
          <a:prstGeom prst="rect">
            <a:avLst/>
          </a:prstGeom>
          <a:noFill/>
          <a:ln/>
        </p:spPr>
        <p:txBody>
          <a:bodyPr wrap="square" lIns="0" tIns="0" rIns="0" bIns="0" rtlCol="0" anchor="ctr"/>
          <a:lstStyle/>
          <a:p>
            <a:pPr marL="0" indent="0">
              <a:buNone/>
            </a:pPr>
            <a:r>
              <a:rPr lang="en-US" sz="1600" b="1" dirty="0">
                <a:solidFill>
                  <a:srgbClr val="F59A23"/>
                </a:solidFill>
                <a:latin typeface="Arial" pitchFamily="34" charset="0"/>
                <a:ea typeface="Arial" pitchFamily="34" charset="-122"/>
                <a:cs typeface="Arial" pitchFamily="34" charset="-120"/>
              </a:rPr>
              <a:t>4</a:t>
            </a:r>
            <a:endParaRPr lang="en-US" sz="1600" dirty="0"/>
          </a:p>
        </p:txBody>
      </p:sp>
      <p:sp>
        <p:nvSpPr>
          <p:cNvPr id="21" name="Text 19"/>
          <p:cNvSpPr/>
          <p:nvPr/>
        </p:nvSpPr>
        <p:spPr>
          <a:xfrm>
            <a:off x="8037576" y="2688336"/>
            <a:ext cx="1417320" cy="411480"/>
          </a:xfrm>
          <a:prstGeom prst="rect">
            <a:avLst/>
          </a:prstGeom>
          <a:noFill/>
          <a:ln/>
        </p:spPr>
        <p:txBody>
          <a:bodyPr wrap="square" lIns="0" tIns="0" rIns="0" bIns="0" rtlCol="0" anchor="ctr">
            <a:noAutofit/>
          </a:bodyPr>
          <a:lstStyle/>
          <a:p>
            <a:pPr marL="0" indent="0">
              <a:buNone/>
            </a:pPr>
            <a:r>
              <a:rPr lang="en-US" sz="1600" b="1" dirty="0">
                <a:solidFill>
                  <a:srgbClr val="17304A"/>
                </a:solidFill>
                <a:latin typeface="Arial" pitchFamily="34" charset="0"/>
                <a:ea typeface="Arial" pitchFamily="34" charset="-122"/>
                <a:cs typeface="Arial" pitchFamily="34" charset="-120"/>
              </a:rPr>
              <a:t>Benchmarking against standards</a:t>
            </a:r>
            <a:endParaRPr lang="en-US" sz="1600" dirty="0"/>
          </a:p>
        </p:txBody>
      </p:sp>
      <p:sp>
        <p:nvSpPr>
          <p:cNvPr id="22" name="Shape 20"/>
          <p:cNvSpPr/>
          <p:nvPr/>
        </p:nvSpPr>
        <p:spPr>
          <a:xfrm>
            <a:off x="9756648" y="2542032"/>
            <a:ext cx="2057400" cy="960120"/>
          </a:xfrm>
          <a:prstGeom prst="roundRect">
            <a:avLst>
              <a:gd name="adj" fmla="val 7619"/>
            </a:avLst>
          </a:prstGeom>
          <a:solidFill>
            <a:srgbClr val="D5EEF2"/>
          </a:solidFill>
          <a:ln w="12700">
            <a:solidFill>
              <a:srgbClr val="D2E1E7"/>
            </a:solidFill>
            <a:prstDash val="solid"/>
          </a:ln>
        </p:spPr>
      </p:sp>
      <p:sp>
        <p:nvSpPr>
          <p:cNvPr id="23" name="Text 21"/>
          <p:cNvSpPr/>
          <p:nvPr/>
        </p:nvSpPr>
        <p:spPr>
          <a:xfrm>
            <a:off x="9866376" y="2660904"/>
            <a:ext cx="320040" cy="274320"/>
          </a:xfrm>
          <a:prstGeom prst="rect">
            <a:avLst/>
          </a:prstGeom>
          <a:noFill/>
          <a:ln/>
        </p:spPr>
        <p:txBody>
          <a:bodyPr wrap="square" lIns="0" tIns="0" rIns="0" bIns="0" rtlCol="0" anchor="ctr"/>
          <a:lstStyle/>
          <a:p>
            <a:pPr marL="0" indent="0">
              <a:buNone/>
            </a:pPr>
            <a:r>
              <a:rPr lang="en-US" sz="1600" b="1" dirty="0">
                <a:solidFill>
                  <a:srgbClr val="F59A23"/>
                </a:solidFill>
                <a:latin typeface="Arial" pitchFamily="34" charset="0"/>
                <a:ea typeface="Arial" pitchFamily="34" charset="-122"/>
                <a:cs typeface="Arial" pitchFamily="34" charset="-120"/>
              </a:rPr>
              <a:t>5</a:t>
            </a:r>
            <a:endParaRPr lang="en-US" sz="1600" dirty="0"/>
          </a:p>
        </p:txBody>
      </p:sp>
      <p:sp>
        <p:nvSpPr>
          <p:cNvPr id="24" name="Text 22"/>
          <p:cNvSpPr/>
          <p:nvPr/>
        </p:nvSpPr>
        <p:spPr>
          <a:xfrm>
            <a:off x="10259568" y="2688336"/>
            <a:ext cx="1417320" cy="411480"/>
          </a:xfrm>
          <a:prstGeom prst="rect">
            <a:avLst/>
          </a:prstGeom>
          <a:noFill/>
          <a:ln/>
        </p:spPr>
        <p:txBody>
          <a:bodyPr wrap="square" lIns="0" tIns="0" rIns="0" bIns="0" rtlCol="0" anchor="ctr">
            <a:normAutofit fontScale="92500" lnSpcReduction="10000"/>
          </a:bodyPr>
          <a:lstStyle/>
          <a:p>
            <a:pPr marL="0" indent="0">
              <a:buNone/>
            </a:pPr>
            <a:r>
              <a:rPr lang="en-US" sz="1600" b="1" dirty="0">
                <a:solidFill>
                  <a:srgbClr val="17304A"/>
                </a:solidFill>
                <a:latin typeface="Arial" pitchFamily="34" charset="0"/>
                <a:ea typeface="Arial" pitchFamily="34" charset="-122"/>
                <a:cs typeface="Arial" pitchFamily="34" charset="-120"/>
              </a:rPr>
              <a:t>Component 2 outline</a:t>
            </a:r>
            <a:endParaRPr lang="en-US" sz="1600" dirty="0"/>
          </a:p>
        </p:txBody>
      </p:sp>
      <p:sp>
        <p:nvSpPr>
          <p:cNvPr id="25" name="Shape 23"/>
          <p:cNvSpPr/>
          <p:nvPr/>
        </p:nvSpPr>
        <p:spPr>
          <a:xfrm>
            <a:off x="868680" y="4251959"/>
            <a:ext cx="10469880" cy="1411421"/>
          </a:xfrm>
          <a:prstGeom prst="roundRect">
            <a:avLst>
              <a:gd name="adj" fmla="val 7273"/>
            </a:avLst>
          </a:prstGeom>
          <a:solidFill>
            <a:srgbClr val="FFFFFF"/>
          </a:solidFill>
          <a:ln w="12700">
            <a:solidFill>
              <a:srgbClr val="D2E1E7"/>
            </a:solidFill>
            <a:prstDash val="solid"/>
          </a:ln>
        </p:spPr>
      </p:sp>
      <p:sp>
        <p:nvSpPr>
          <p:cNvPr id="26" name="Text 24"/>
          <p:cNvSpPr/>
          <p:nvPr/>
        </p:nvSpPr>
        <p:spPr>
          <a:xfrm>
            <a:off x="1083515" y="4307021"/>
            <a:ext cx="2423160" cy="310896"/>
          </a:xfrm>
          <a:prstGeom prst="rect">
            <a:avLst/>
          </a:prstGeom>
          <a:noFill/>
          <a:ln/>
        </p:spPr>
        <p:txBody>
          <a:bodyPr wrap="square" lIns="0" tIns="0" rIns="0" bIns="0" rtlCol="0" anchor="ctr"/>
          <a:lstStyle/>
          <a:p>
            <a:pPr marL="0" indent="0">
              <a:buNone/>
            </a:pPr>
            <a:r>
              <a:rPr lang="en-US" sz="2000" b="1" dirty="0">
                <a:solidFill>
                  <a:srgbClr val="0D777C"/>
                </a:solidFill>
                <a:latin typeface="Arial" pitchFamily="34" charset="0"/>
                <a:ea typeface="Arial" pitchFamily="34" charset="-122"/>
                <a:cs typeface="Arial" pitchFamily="34" charset="-120"/>
              </a:rPr>
              <a:t>Central argument</a:t>
            </a:r>
            <a:endParaRPr lang="en-US" sz="2000" dirty="0"/>
          </a:p>
        </p:txBody>
      </p:sp>
      <p:sp>
        <p:nvSpPr>
          <p:cNvPr id="27" name="Text 25"/>
          <p:cNvSpPr/>
          <p:nvPr/>
        </p:nvSpPr>
        <p:spPr>
          <a:xfrm>
            <a:off x="1097280" y="4736592"/>
            <a:ext cx="10226040" cy="713232"/>
          </a:xfrm>
          <a:prstGeom prst="rect">
            <a:avLst/>
          </a:prstGeom>
          <a:noFill/>
          <a:ln/>
        </p:spPr>
        <p:txBody>
          <a:bodyPr wrap="square" lIns="0" tIns="0" rIns="0" bIns="0" rtlCol="0" anchor="ctr">
            <a:normAutofit lnSpcReduction="10000"/>
          </a:bodyPr>
          <a:lstStyle/>
          <a:p>
            <a:pPr marL="0" indent="0">
              <a:buNone/>
            </a:pPr>
            <a:r>
              <a:rPr lang="en-US" sz="1600" dirty="0">
                <a:solidFill>
                  <a:srgbClr val="17304A"/>
                </a:solidFill>
                <a:latin typeface="Arial" pitchFamily="34" charset="0"/>
                <a:ea typeface="Arial" pitchFamily="34" charset="-122"/>
                <a:cs typeface="Arial" pitchFamily="34" charset="-120"/>
              </a:rPr>
              <a:t>The scandal was not only a series of clinical errors. It was a system failure in which governance weakness, poor incident learning, unsafe escalation, workforce pressure and defensive culture aligned over time (Ockenden, 2022; Reason, 2000).</a:t>
            </a:r>
            <a:endParaRPr lang="en-US" sz="1600" dirty="0"/>
          </a:p>
        </p:txBody>
      </p:sp>
      <p:sp>
        <p:nvSpPr>
          <p:cNvPr id="28" name="Text 26"/>
          <p:cNvSpPr/>
          <p:nvPr/>
        </p:nvSpPr>
        <p:spPr>
          <a:xfrm>
            <a:off x="822960" y="6510528"/>
            <a:ext cx="10789920" cy="164592"/>
          </a:xfrm>
          <a:prstGeom prst="rect">
            <a:avLst/>
          </a:prstGeom>
          <a:noFill/>
          <a:ln/>
        </p:spPr>
        <p:txBody>
          <a:bodyPr wrap="square" lIns="0" tIns="0" rIns="0" bIns="0" rtlCol="0" anchor="ctr">
            <a:normAutofit/>
          </a:bodyPr>
          <a:lstStyle/>
          <a:p>
            <a:pPr marL="0" indent="0">
              <a:buNone/>
            </a:pPr>
            <a:r>
              <a:rPr lang="en-US" sz="850" dirty="0">
                <a:solidFill>
                  <a:srgbClr val="55616D"/>
                </a:solidFill>
                <a:latin typeface="Arial" pitchFamily="34" charset="0"/>
                <a:ea typeface="Arial" pitchFamily="34" charset="-122"/>
                <a:cs typeface="Arial" pitchFamily="34" charset="-120"/>
              </a:rPr>
              <a:t>Sources: Ockenden (2022); Reason (2000); NHS England (2023a).</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37160"/>
          </a:xfrm>
          <a:prstGeom prst="rect">
            <a:avLst/>
          </a:prstGeom>
          <a:solidFill>
            <a:srgbClr val="0E6B73"/>
          </a:solidFill>
          <a:ln w="12700">
            <a:solidFill>
              <a:srgbClr val="0E6B73"/>
            </a:solidFill>
            <a:prstDash val="solid"/>
          </a:ln>
        </p:spPr>
        <p:txBody>
          <a:bodyPr/>
          <a:lstStyle/>
          <a:p>
            <a:endParaRPr/>
          </a:p>
        </p:txBody>
      </p:sp>
      <p:sp>
        <p:nvSpPr>
          <p:cNvPr id="6" name="Shape 4"/>
          <p:cNvSpPr/>
          <p:nvPr/>
        </p:nvSpPr>
        <p:spPr>
          <a:xfrm>
            <a:off x="0" y="0"/>
            <a:ext cx="164592" cy="6858000"/>
          </a:xfrm>
          <a:prstGeom prst="rect">
            <a:avLst/>
          </a:prstGeom>
          <a:solidFill>
            <a:srgbClr val="D85C42"/>
          </a:solidFill>
          <a:ln w="12700">
            <a:solidFill>
              <a:srgbClr val="D85C42"/>
            </a:solidFill>
            <a:prstDash val="solid"/>
          </a:ln>
        </p:spPr>
        <p:txBody>
          <a:bodyPr/>
          <a:lstStyle/>
          <a:p>
            <a:endParaRPr/>
          </a:p>
        </p:txBody>
      </p:sp>
      <p:sp>
        <p:nvSpPr>
          <p:cNvPr id="8" name="Text 6"/>
          <p:cNvSpPr/>
          <p:nvPr/>
        </p:nvSpPr>
        <p:spPr>
          <a:xfrm>
            <a:off x="438912" y="281505"/>
            <a:ext cx="10881360" cy="438912"/>
          </a:xfrm>
          <a:prstGeom prst="rect">
            <a:avLst/>
          </a:prstGeom>
          <a:noFill/>
          <a:ln/>
        </p:spPr>
        <p:txBody>
          <a:bodyPr wrap="square" lIns="0" tIns="0" rIns="0" bIns="0" rtlCol="0" anchor="ctr"/>
          <a:lstStyle/>
          <a:p>
            <a:pPr marL="0" indent="0">
              <a:buNone/>
            </a:pPr>
            <a:r>
              <a:rPr lang="en-US" sz="2800" b="1" dirty="0">
                <a:solidFill>
                  <a:srgbClr val="102A43"/>
                </a:solidFill>
                <a:latin typeface="Arial" pitchFamily="34" charset="0"/>
                <a:ea typeface="Arial" pitchFamily="34" charset="-122"/>
                <a:cs typeface="Arial" pitchFamily="34" charset="-120"/>
              </a:rPr>
              <a:t>Case context: what happened?</a:t>
            </a:r>
            <a:endParaRPr lang="en-US" sz="2800" dirty="0"/>
          </a:p>
        </p:txBody>
      </p:sp>
      <p:sp>
        <p:nvSpPr>
          <p:cNvPr id="9" name="Text 7"/>
          <p:cNvSpPr/>
          <p:nvPr/>
        </p:nvSpPr>
        <p:spPr>
          <a:xfrm>
            <a:off x="458973" y="745236"/>
            <a:ext cx="10881360" cy="310896"/>
          </a:xfrm>
          <a:prstGeom prst="rect">
            <a:avLst/>
          </a:prstGeom>
          <a:noFill/>
          <a:ln/>
        </p:spPr>
        <p:txBody>
          <a:bodyPr wrap="square" lIns="0" tIns="0" rIns="0" bIns="0" rtlCol="0" anchor="ctr"/>
          <a:lstStyle/>
          <a:p>
            <a:pPr marL="0" indent="0">
              <a:buNone/>
            </a:pPr>
            <a:r>
              <a:rPr lang="en-US" sz="1400" dirty="0">
                <a:solidFill>
                  <a:srgbClr val="0E6B73"/>
                </a:solidFill>
                <a:latin typeface="Arial" pitchFamily="34" charset="0"/>
                <a:ea typeface="Arial" pitchFamily="34" charset="-122"/>
                <a:cs typeface="Arial" pitchFamily="34" charset="-120"/>
              </a:rPr>
              <a:t>The Ockenden Review exposed repeated maternity harm and weak organisational learning.</a:t>
            </a:r>
            <a:endParaRPr lang="en-US" sz="1400" dirty="0"/>
          </a:p>
        </p:txBody>
      </p:sp>
      <p:sp>
        <p:nvSpPr>
          <p:cNvPr id="10" name="Shape 8"/>
          <p:cNvSpPr/>
          <p:nvPr/>
        </p:nvSpPr>
        <p:spPr>
          <a:xfrm>
            <a:off x="868680" y="1874520"/>
            <a:ext cx="10378440" cy="0"/>
          </a:xfrm>
          <a:prstGeom prst="line">
            <a:avLst/>
          </a:prstGeom>
          <a:noFill/>
          <a:ln w="25400">
            <a:solidFill>
              <a:srgbClr val="0E6B73"/>
            </a:solidFill>
            <a:prstDash val="solid"/>
          </a:ln>
        </p:spPr>
        <p:txBody>
          <a:bodyPr/>
          <a:lstStyle/>
          <a:p>
            <a:endParaRPr sz="1600"/>
          </a:p>
        </p:txBody>
      </p:sp>
      <p:sp>
        <p:nvSpPr>
          <p:cNvPr id="11" name="Shape 9"/>
          <p:cNvSpPr/>
          <p:nvPr/>
        </p:nvSpPr>
        <p:spPr>
          <a:xfrm>
            <a:off x="841248" y="1801368"/>
            <a:ext cx="146304" cy="146304"/>
          </a:xfrm>
          <a:prstGeom prst="ellipse">
            <a:avLst/>
          </a:prstGeom>
          <a:solidFill>
            <a:srgbClr val="D85C42"/>
          </a:solidFill>
          <a:ln w="12700">
            <a:solidFill>
              <a:srgbClr val="D85C42"/>
            </a:solidFill>
            <a:prstDash val="solid"/>
          </a:ln>
        </p:spPr>
        <p:txBody>
          <a:bodyPr/>
          <a:lstStyle/>
          <a:p>
            <a:endParaRPr sz="1600"/>
          </a:p>
        </p:txBody>
      </p:sp>
      <p:sp>
        <p:nvSpPr>
          <p:cNvPr id="12" name="Text 10"/>
          <p:cNvSpPr/>
          <p:nvPr/>
        </p:nvSpPr>
        <p:spPr>
          <a:xfrm>
            <a:off x="438912" y="1280160"/>
            <a:ext cx="1005840" cy="237744"/>
          </a:xfrm>
          <a:prstGeom prst="rect">
            <a:avLst/>
          </a:prstGeom>
          <a:noFill/>
          <a:ln/>
        </p:spPr>
        <p:txBody>
          <a:bodyPr wrap="square" lIns="0" tIns="0" rIns="0" bIns="0" rtlCol="0" anchor="ctr"/>
          <a:lstStyle/>
          <a:p>
            <a:pPr marL="0" indent="0" algn="ctr">
              <a:buNone/>
            </a:pPr>
            <a:r>
              <a:rPr lang="en-US" sz="1600" b="1" dirty="0">
                <a:solidFill>
                  <a:srgbClr val="102A43"/>
                </a:solidFill>
                <a:ea typeface="Arial" pitchFamily="34" charset="-122"/>
                <a:cs typeface="Arial" pitchFamily="34" charset="-120"/>
              </a:rPr>
              <a:t>1973</a:t>
            </a:r>
            <a:endParaRPr lang="en-US" sz="1600" dirty="0"/>
          </a:p>
        </p:txBody>
      </p:sp>
      <p:sp>
        <p:nvSpPr>
          <p:cNvPr id="13" name="Text 11"/>
          <p:cNvSpPr/>
          <p:nvPr/>
        </p:nvSpPr>
        <p:spPr>
          <a:xfrm>
            <a:off x="361001" y="2039112"/>
            <a:ext cx="1554480" cy="438912"/>
          </a:xfrm>
          <a:prstGeom prst="rect">
            <a:avLst/>
          </a:prstGeom>
          <a:noFill/>
          <a:ln/>
        </p:spPr>
        <p:txBody>
          <a:bodyPr wrap="square" lIns="0" tIns="0" rIns="0" bIns="0" rtlCol="0" anchor="ctr">
            <a:noAutofit/>
          </a:bodyPr>
          <a:lstStyle/>
          <a:p>
            <a:pPr marL="0" indent="0" algn="ctr">
              <a:buNone/>
            </a:pPr>
            <a:r>
              <a:rPr lang="en-US" sz="1600" dirty="0">
                <a:solidFill>
                  <a:srgbClr val="667085"/>
                </a:solidFill>
                <a:ea typeface="Arial" pitchFamily="34" charset="-122"/>
                <a:cs typeface="Arial" pitchFamily="34" charset="-120"/>
              </a:rPr>
              <a:t>Earliest case reviewed</a:t>
            </a:r>
            <a:endParaRPr lang="en-US" sz="1600" dirty="0"/>
          </a:p>
        </p:txBody>
      </p:sp>
      <p:sp>
        <p:nvSpPr>
          <p:cNvPr id="14" name="Shape 12"/>
          <p:cNvSpPr/>
          <p:nvPr/>
        </p:nvSpPr>
        <p:spPr>
          <a:xfrm>
            <a:off x="4270248" y="1801368"/>
            <a:ext cx="146304" cy="146304"/>
          </a:xfrm>
          <a:prstGeom prst="ellipse">
            <a:avLst/>
          </a:prstGeom>
          <a:solidFill>
            <a:srgbClr val="D85C42"/>
          </a:solidFill>
          <a:ln w="12700">
            <a:solidFill>
              <a:srgbClr val="D85C42"/>
            </a:solidFill>
            <a:prstDash val="solid"/>
          </a:ln>
        </p:spPr>
        <p:txBody>
          <a:bodyPr/>
          <a:lstStyle/>
          <a:p>
            <a:endParaRPr sz="1600"/>
          </a:p>
        </p:txBody>
      </p:sp>
      <p:sp>
        <p:nvSpPr>
          <p:cNvPr id="15" name="Text 13"/>
          <p:cNvSpPr/>
          <p:nvPr/>
        </p:nvSpPr>
        <p:spPr>
          <a:xfrm>
            <a:off x="3867912" y="1280160"/>
            <a:ext cx="1005840" cy="237744"/>
          </a:xfrm>
          <a:prstGeom prst="rect">
            <a:avLst/>
          </a:prstGeom>
          <a:noFill/>
          <a:ln/>
        </p:spPr>
        <p:txBody>
          <a:bodyPr wrap="square" lIns="0" tIns="0" rIns="0" bIns="0" rtlCol="0" anchor="ctr"/>
          <a:lstStyle/>
          <a:p>
            <a:pPr marL="0" indent="0" algn="ctr">
              <a:buNone/>
            </a:pPr>
            <a:r>
              <a:rPr lang="en-US" sz="1600" b="1" dirty="0">
                <a:solidFill>
                  <a:srgbClr val="102A43"/>
                </a:solidFill>
                <a:ea typeface="Arial" pitchFamily="34" charset="-122"/>
                <a:cs typeface="Arial" pitchFamily="34" charset="-120"/>
              </a:rPr>
              <a:t>2000–19</a:t>
            </a:r>
            <a:endParaRPr lang="en-US" sz="1600" dirty="0"/>
          </a:p>
        </p:txBody>
      </p:sp>
      <p:sp>
        <p:nvSpPr>
          <p:cNvPr id="16" name="Text 14"/>
          <p:cNvSpPr/>
          <p:nvPr/>
        </p:nvSpPr>
        <p:spPr>
          <a:xfrm>
            <a:off x="3429467" y="2084832"/>
            <a:ext cx="1752289" cy="438912"/>
          </a:xfrm>
          <a:prstGeom prst="rect">
            <a:avLst/>
          </a:prstGeom>
          <a:noFill/>
          <a:ln/>
        </p:spPr>
        <p:txBody>
          <a:bodyPr wrap="square" lIns="0" tIns="0" rIns="0" bIns="0" rtlCol="0" anchor="ctr">
            <a:noAutofit/>
          </a:bodyPr>
          <a:lstStyle/>
          <a:p>
            <a:pPr marL="0" indent="0" algn="ctr">
              <a:buNone/>
            </a:pPr>
            <a:r>
              <a:rPr lang="en-US" sz="1600" dirty="0">
                <a:solidFill>
                  <a:srgbClr val="667085"/>
                </a:solidFill>
                <a:ea typeface="Arial" pitchFamily="34" charset="-122"/>
                <a:cs typeface="Arial" pitchFamily="34" charset="-120"/>
              </a:rPr>
              <a:t>Main period of reviewed families</a:t>
            </a:r>
            <a:endParaRPr lang="en-US" sz="1600" dirty="0"/>
          </a:p>
        </p:txBody>
      </p:sp>
      <p:sp>
        <p:nvSpPr>
          <p:cNvPr id="17" name="Shape 15"/>
          <p:cNvSpPr/>
          <p:nvPr/>
        </p:nvSpPr>
        <p:spPr>
          <a:xfrm>
            <a:off x="7699248" y="1801368"/>
            <a:ext cx="146304" cy="146304"/>
          </a:xfrm>
          <a:prstGeom prst="ellipse">
            <a:avLst/>
          </a:prstGeom>
          <a:solidFill>
            <a:srgbClr val="D85C42"/>
          </a:solidFill>
          <a:ln w="12700">
            <a:solidFill>
              <a:srgbClr val="D85C42"/>
            </a:solidFill>
            <a:prstDash val="solid"/>
          </a:ln>
        </p:spPr>
        <p:txBody>
          <a:bodyPr/>
          <a:lstStyle/>
          <a:p>
            <a:endParaRPr sz="1600"/>
          </a:p>
        </p:txBody>
      </p:sp>
      <p:sp>
        <p:nvSpPr>
          <p:cNvPr id="18" name="Text 16"/>
          <p:cNvSpPr/>
          <p:nvPr/>
        </p:nvSpPr>
        <p:spPr>
          <a:xfrm>
            <a:off x="7296912" y="1280160"/>
            <a:ext cx="1005840" cy="237744"/>
          </a:xfrm>
          <a:prstGeom prst="rect">
            <a:avLst/>
          </a:prstGeom>
          <a:noFill/>
          <a:ln/>
        </p:spPr>
        <p:txBody>
          <a:bodyPr wrap="square" lIns="0" tIns="0" rIns="0" bIns="0" rtlCol="0" anchor="ctr"/>
          <a:lstStyle/>
          <a:p>
            <a:pPr marL="0" indent="0" algn="ctr">
              <a:buNone/>
            </a:pPr>
            <a:r>
              <a:rPr lang="en-US" sz="1600" b="1" dirty="0">
                <a:solidFill>
                  <a:srgbClr val="102A43"/>
                </a:solidFill>
                <a:ea typeface="Arial" pitchFamily="34" charset="-122"/>
                <a:cs typeface="Arial" pitchFamily="34" charset="-120"/>
              </a:rPr>
              <a:t>2020</a:t>
            </a:r>
            <a:endParaRPr lang="en-US" sz="1600" dirty="0"/>
          </a:p>
        </p:txBody>
      </p:sp>
      <p:sp>
        <p:nvSpPr>
          <p:cNvPr id="19" name="Text 17"/>
          <p:cNvSpPr/>
          <p:nvPr/>
        </p:nvSpPr>
        <p:spPr>
          <a:xfrm>
            <a:off x="6995160" y="2057400"/>
            <a:ext cx="1554480" cy="438912"/>
          </a:xfrm>
          <a:prstGeom prst="rect">
            <a:avLst/>
          </a:prstGeom>
          <a:noFill/>
          <a:ln/>
        </p:spPr>
        <p:txBody>
          <a:bodyPr wrap="square" lIns="0" tIns="0" rIns="0" bIns="0" rtlCol="0" anchor="ctr">
            <a:noAutofit/>
          </a:bodyPr>
          <a:lstStyle/>
          <a:p>
            <a:pPr marL="0" indent="0" algn="ctr">
              <a:buNone/>
            </a:pPr>
            <a:r>
              <a:rPr lang="en-US" sz="1600" dirty="0">
                <a:solidFill>
                  <a:srgbClr val="667085"/>
                </a:solidFill>
                <a:ea typeface="Arial" pitchFamily="34" charset="-122"/>
                <a:cs typeface="Arial" pitchFamily="34" charset="-120"/>
              </a:rPr>
              <a:t>First Ockenden report</a:t>
            </a:r>
            <a:endParaRPr lang="en-US" sz="1600" dirty="0"/>
          </a:p>
        </p:txBody>
      </p:sp>
      <p:sp>
        <p:nvSpPr>
          <p:cNvPr id="20" name="Shape 18"/>
          <p:cNvSpPr/>
          <p:nvPr/>
        </p:nvSpPr>
        <p:spPr>
          <a:xfrm>
            <a:off x="11128248" y="1801368"/>
            <a:ext cx="146304" cy="146304"/>
          </a:xfrm>
          <a:prstGeom prst="ellipse">
            <a:avLst/>
          </a:prstGeom>
          <a:solidFill>
            <a:srgbClr val="D85C42"/>
          </a:solidFill>
          <a:ln w="12700">
            <a:solidFill>
              <a:srgbClr val="D85C42"/>
            </a:solidFill>
            <a:prstDash val="solid"/>
          </a:ln>
        </p:spPr>
        <p:txBody>
          <a:bodyPr/>
          <a:lstStyle/>
          <a:p>
            <a:endParaRPr sz="1600"/>
          </a:p>
        </p:txBody>
      </p:sp>
      <p:sp>
        <p:nvSpPr>
          <p:cNvPr id="21" name="Text 19"/>
          <p:cNvSpPr/>
          <p:nvPr/>
        </p:nvSpPr>
        <p:spPr>
          <a:xfrm>
            <a:off x="10725912" y="1280160"/>
            <a:ext cx="1005840" cy="237744"/>
          </a:xfrm>
          <a:prstGeom prst="rect">
            <a:avLst/>
          </a:prstGeom>
          <a:noFill/>
          <a:ln/>
        </p:spPr>
        <p:txBody>
          <a:bodyPr wrap="square" lIns="0" tIns="0" rIns="0" bIns="0" rtlCol="0" anchor="ctr"/>
          <a:lstStyle/>
          <a:p>
            <a:pPr marL="0" indent="0" algn="ctr">
              <a:buNone/>
            </a:pPr>
            <a:r>
              <a:rPr lang="en-US" sz="1600" b="1" dirty="0">
                <a:solidFill>
                  <a:srgbClr val="102A43"/>
                </a:solidFill>
                <a:ea typeface="Arial" pitchFamily="34" charset="-122"/>
                <a:cs typeface="Arial" pitchFamily="34" charset="-120"/>
              </a:rPr>
              <a:t>2022</a:t>
            </a:r>
            <a:endParaRPr lang="en-US" sz="1600" dirty="0"/>
          </a:p>
        </p:txBody>
      </p:sp>
      <p:sp>
        <p:nvSpPr>
          <p:cNvPr id="22" name="Text 20"/>
          <p:cNvSpPr/>
          <p:nvPr/>
        </p:nvSpPr>
        <p:spPr>
          <a:xfrm>
            <a:off x="10039740" y="2057400"/>
            <a:ext cx="1791260" cy="438912"/>
          </a:xfrm>
          <a:prstGeom prst="rect">
            <a:avLst/>
          </a:prstGeom>
          <a:noFill/>
          <a:ln/>
        </p:spPr>
        <p:txBody>
          <a:bodyPr wrap="square" lIns="0" tIns="0" rIns="0" bIns="0" rtlCol="0" anchor="ctr">
            <a:noAutofit/>
          </a:bodyPr>
          <a:lstStyle/>
          <a:p>
            <a:pPr marL="0" indent="0" algn="ctr">
              <a:buNone/>
            </a:pPr>
            <a:r>
              <a:rPr lang="en-US" sz="1600" dirty="0">
                <a:solidFill>
                  <a:srgbClr val="667085"/>
                </a:solidFill>
                <a:ea typeface="Arial" pitchFamily="34" charset="-122"/>
                <a:cs typeface="Arial" pitchFamily="34" charset="-120"/>
              </a:rPr>
              <a:t>Final report and system actions</a:t>
            </a:r>
            <a:endParaRPr lang="en-US" sz="1600" dirty="0"/>
          </a:p>
        </p:txBody>
      </p:sp>
      <p:sp>
        <p:nvSpPr>
          <p:cNvPr id="23" name="Text 21"/>
          <p:cNvSpPr/>
          <p:nvPr/>
        </p:nvSpPr>
        <p:spPr>
          <a:xfrm>
            <a:off x="896112" y="2926080"/>
            <a:ext cx="3154680" cy="932688"/>
          </a:xfrm>
          <a:prstGeom prst="roundRect">
            <a:avLst/>
          </a:prstGeom>
          <a:solidFill>
            <a:srgbClr val="FFFFFF"/>
          </a:solidFill>
          <a:ln w="12700">
            <a:solidFill>
              <a:srgbClr val="CBD5E1"/>
            </a:solidFill>
          </a:ln>
        </p:spPr>
        <p:txBody>
          <a:bodyPr wrap="square" lIns="1016" tIns="1016" rIns="1016" bIns="1016" rtlCol="0" anchor="ctr">
            <a:normAutofit/>
          </a:bodyPr>
          <a:lstStyle/>
          <a:p>
            <a:pPr marL="0" indent="0" algn="ctr">
              <a:buNone/>
            </a:pPr>
            <a:r>
              <a:rPr lang="en-US" sz="2000" b="1" dirty="0">
                <a:solidFill>
                  <a:srgbClr val="102A43"/>
                </a:solidFill>
                <a:latin typeface="Arial" pitchFamily="34" charset="0"/>
                <a:ea typeface="Arial" pitchFamily="34" charset="-122"/>
                <a:cs typeface="Arial" pitchFamily="34" charset="-120"/>
              </a:rPr>
              <a:t>1,486</a:t>
            </a:r>
            <a:endParaRPr lang="en-US" sz="2000" dirty="0"/>
          </a:p>
          <a:p>
            <a:pPr marL="0" indent="0" algn="ctr">
              <a:buNone/>
            </a:pPr>
            <a:r>
              <a:rPr lang="en-US" sz="2000" b="1" dirty="0">
                <a:solidFill>
                  <a:srgbClr val="102A43"/>
                </a:solidFill>
                <a:latin typeface="Arial" pitchFamily="34" charset="0"/>
                <a:ea typeface="Arial" pitchFamily="34" charset="-122"/>
                <a:cs typeface="Arial" pitchFamily="34" charset="-120"/>
              </a:rPr>
              <a:t>families reviewed</a:t>
            </a:r>
            <a:endParaRPr lang="en-US" sz="2000" dirty="0"/>
          </a:p>
        </p:txBody>
      </p:sp>
      <p:sp>
        <p:nvSpPr>
          <p:cNvPr id="24" name="Text 22"/>
          <p:cNvSpPr/>
          <p:nvPr/>
        </p:nvSpPr>
        <p:spPr>
          <a:xfrm>
            <a:off x="4645152" y="2926080"/>
            <a:ext cx="3154680" cy="932688"/>
          </a:xfrm>
          <a:prstGeom prst="roundRect">
            <a:avLst/>
          </a:prstGeom>
          <a:solidFill>
            <a:srgbClr val="FFFFFF"/>
          </a:solidFill>
          <a:ln w="12700">
            <a:solidFill>
              <a:srgbClr val="CBD5E1"/>
            </a:solidFill>
          </a:ln>
        </p:spPr>
        <p:txBody>
          <a:bodyPr wrap="square" lIns="1016" tIns="1016" rIns="1016" bIns="1016" rtlCol="0" anchor="ctr">
            <a:normAutofit lnSpcReduction="10000"/>
          </a:bodyPr>
          <a:lstStyle/>
          <a:p>
            <a:pPr marL="0" indent="0" algn="ctr">
              <a:buNone/>
            </a:pPr>
            <a:r>
              <a:rPr lang="en-US" sz="2000" b="1" dirty="0">
                <a:solidFill>
                  <a:srgbClr val="102A43"/>
                </a:solidFill>
                <a:latin typeface="Arial" pitchFamily="34" charset="0"/>
                <a:ea typeface="Arial" pitchFamily="34" charset="-122"/>
                <a:cs typeface="Arial" pitchFamily="34" charset="-120"/>
              </a:rPr>
              <a:t>1,592</a:t>
            </a:r>
            <a:endParaRPr lang="en-US" sz="2000" dirty="0"/>
          </a:p>
          <a:p>
            <a:pPr marL="0" indent="0" algn="ctr">
              <a:buNone/>
            </a:pPr>
            <a:r>
              <a:rPr lang="en-US" sz="2000" b="1" dirty="0">
                <a:solidFill>
                  <a:srgbClr val="102A43"/>
                </a:solidFill>
                <a:latin typeface="Arial" pitchFamily="34" charset="0"/>
                <a:ea typeface="Arial" pitchFamily="34" charset="-122"/>
                <a:cs typeface="Arial" pitchFamily="34" charset="-120"/>
              </a:rPr>
              <a:t>clinical incidents reviewed</a:t>
            </a:r>
            <a:endParaRPr lang="en-US" sz="2000" dirty="0"/>
          </a:p>
        </p:txBody>
      </p:sp>
      <p:sp>
        <p:nvSpPr>
          <p:cNvPr id="25" name="Text 23"/>
          <p:cNvSpPr/>
          <p:nvPr/>
        </p:nvSpPr>
        <p:spPr>
          <a:xfrm>
            <a:off x="8394192" y="2926080"/>
            <a:ext cx="3154680" cy="932688"/>
          </a:xfrm>
          <a:prstGeom prst="roundRect">
            <a:avLst/>
          </a:prstGeom>
          <a:solidFill>
            <a:srgbClr val="FFFFFF"/>
          </a:solidFill>
          <a:ln w="12700">
            <a:solidFill>
              <a:srgbClr val="CBD5E1"/>
            </a:solidFill>
          </a:ln>
        </p:spPr>
        <p:txBody>
          <a:bodyPr wrap="square" lIns="1016" tIns="1016" rIns="1016" bIns="1016" rtlCol="0" anchor="ctr">
            <a:normAutofit lnSpcReduction="10000"/>
          </a:bodyPr>
          <a:lstStyle/>
          <a:p>
            <a:pPr marL="0" indent="0" algn="ctr">
              <a:buNone/>
            </a:pPr>
            <a:r>
              <a:rPr lang="en-US" sz="2000" b="1" dirty="0">
                <a:solidFill>
                  <a:srgbClr val="102A43"/>
                </a:solidFill>
                <a:latin typeface="Arial" pitchFamily="34" charset="0"/>
                <a:ea typeface="Arial" pitchFamily="34" charset="-122"/>
                <a:cs typeface="Arial" pitchFamily="34" charset="-120"/>
              </a:rPr>
              <a:t>20+ years</a:t>
            </a:r>
            <a:endParaRPr lang="en-US" sz="2000" dirty="0"/>
          </a:p>
          <a:p>
            <a:pPr marL="0" indent="0" algn="ctr">
              <a:buNone/>
            </a:pPr>
            <a:r>
              <a:rPr lang="en-US" sz="2000" b="1" dirty="0">
                <a:solidFill>
                  <a:srgbClr val="102A43"/>
                </a:solidFill>
                <a:latin typeface="Arial" pitchFamily="34" charset="0"/>
                <a:ea typeface="Arial" pitchFamily="34" charset="-122"/>
                <a:cs typeface="Arial" pitchFamily="34" charset="-120"/>
              </a:rPr>
              <a:t>of recurring safety concerns</a:t>
            </a:r>
            <a:endParaRPr lang="en-US" sz="2000" dirty="0"/>
          </a:p>
        </p:txBody>
      </p:sp>
      <p:sp>
        <p:nvSpPr>
          <p:cNvPr id="26" name="Text 24"/>
          <p:cNvSpPr/>
          <p:nvPr/>
        </p:nvSpPr>
        <p:spPr>
          <a:xfrm>
            <a:off x="896112" y="4709160"/>
            <a:ext cx="10652760" cy="960120"/>
          </a:xfrm>
          <a:prstGeom prst="roundRect">
            <a:avLst/>
          </a:prstGeom>
          <a:solidFill>
            <a:srgbClr val="E7F3F6"/>
          </a:solidFill>
          <a:ln w="12700">
            <a:solidFill>
              <a:srgbClr val="0E6B73"/>
            </a:solidFill>
          </a:ln>
        </p:spPr>
        <p:txBody>
          <a:bodyPr wrap="square" lIns="1524" tIns="1524" rIns="1524" bIns="1524" rtlCol="0" anchor="ctr">
            <a:normAutofit fontScale="92500" lnSpcReduction="20000"/>
          </a:bodyPr>
          <a:lstStyle/>
          <a:p>
            <a:pPr marL="0" indent="0">
              <a:buNone/>
            </a:pPr>
            <a:endParaRPr lang="en-US" sz="2000" b="1" dirty="0"/>
          </a:p>
          <a:p>
            <a:r>
              <a:rPr lang="en-US" dirty="0">
                <a:solidFill>
                  <a:srgbClr val="102A43"/>
                </a:solidFill>
                <a:latin typeface="Arial" pitchFamily="34" charset="0"/>
                <a:ea typeface="Arial" pitchFamily="34" charset="-122"/>
                <a:cs typeface="Arial" pitchFamily="34" charset="-120"/>
              </a:rPr>
              <a:t>The scale and duration indicate more than isolated poor practice. A functioning quality assurance system should have detected patterns of harm, escalated risk and forced learning much earlier </a:t>
            </a:r>
            <a:r>
              <a:rPr lang="en-US" dirty="0">
                <a:solidFill>
                  <a:srgbClr val="17304A"/>
                </a:solidFill>
                <a:latin typeface="Arial" pitchFamily="34" charset="0"/>
                <a:ea typeface="Arial" pitchFamily="34" charset="-122"/>
                <a:cs typeface="Arial" pitchFamily="34" charset="-120"/>
              </a:rPr>
              <a:t>(</a:t>
            </a:r>
            <a:r>
              <a:rPr lang="en-US" dirty="0" err="1">
                <a:solidFill>
                  <a:srgbClr val="17304A"/>
                </a:solidFill>
                <a:latin typeface="Arial" pitchFamily="34" charset="0"/>
                <a:ea typeface="Arial" pitchFamily="34" charset="-122"/>
                <a:cs typeface="Arial" pitchFamily="34" charset="-120"/>
              </a:rPr>
              <a:t>Ockenden</a:t>
            </a:r>
            <a:r>
              <a:rPr lang="en-US" dirty="0">
                <a:solidFill>
                  <a:srgbClr val="17304A"/>
                </a:solidFill>
                <a:latin typeface="Arial" pitchFamily="34" charset="0"/>
                <a:ea typeface="Arial" pitchFamily="34" charset="-122"/>
                <a:cs typeface="Arial" pitchFamily="34" charset="-120"/>
              </a:rPr>
              <a:t>, 2020; </a:t>
            </a:r>
            <a:r>
              <a:rPr lang="en-US" dirty="0" err="1">
                <a:solidFill>
                  <a:srgbClr val="17304A"/>
                </a:solidFill>
                <a:latin typeface="Arial" pitchFamily="34" charset="0"/>
                <a:ea typeface="Arial" pitchFamily="34" charset="-122"/>
                <a:cs typeface="Arial" pitchFamily="34" charset="-120"/>
              </a:rPr>
              <a:t>Ockenden</a:t>
            </a:r>
            <a:r>
              <a:rPr lang="en-US" dirty="0">
                <a:solidFill>
                  <a:srgbClr val="17304A"/>
                </a:solidFill>
                <a:latin typeface="Arial" pitchFamily="34" charset="0"/>
                <a:ea typeface="Arial" pitchFamily="34" charset="-122"/>
                <a:cs typeface="Arial" pitchFamily="34" charset="-120"/>
              </a:rPr>
              <a:t>, 2022)</a:t>
            </a:r>
            <a:r>
              <a:rPr lang="en-US" dirty="0">
                <a:solidFill>
                  <a:srgbClr val="102A43"/>
                </a:solidFill>
                <a:latin typeface="Arial" pitchFamily="34" charset="0"/>
                <a:ea typeface="Arial" pitchFamily="34" charset="-122"/>
                <a:cs typeface="Arial" pitchFamily="34" charset="-120"/>
              </a:rPr>
              <a:t>.</a:t>
            </a:r>
            <a:endParaRPr lang="en-US" dirty="0"/>
          </a:p>
        </p:txBody>
      </p:sp>
      <p:sp>
        <p:nvSpPr>
          <p:cNvPr id="5" name="Text 28">
            <a:extLst>
              <a:ext uri="{FF2B5EF4-FFF2-40B4-BE49-F238E27FC236}">
                <a16:creationId xmlns:a16="http://schemas.microsoft.com/office/drawing/2014/main" xmlns="" id="{096E48B0-EE1F-9F3E-7B83-5217EAB3018F}"/>
              </a:ext>
            </a:extLst>
          </p:cNvPr>
          <p:cNvSpPr/>
          <p:nvPr/>
        </p:nvSpPr>
        <p:spPr>
          <a:xfrm>
            <a:off x="822960" y="6510528"/>
            <a:ext cx="10789920" cy="164592"/>
          </a:xfrm>
          <a:prstGeom prst="rect">
            <a:avLst/>
          </a:prstGeom>
          <a:noFill/>
          <a:ln/>
        </p:spPr>
        <p:txBody>
          <a:bodyPr wrap="square" lIns="0" tIns="0" rIns="0" bIns="0" rtlCol="0" anchor="ctr">
            <a:normAutofit/>
          </a:bodyPr>
          <a:lstStyle/>
          <a:p>
            <a:pPr marL="0" indent="0">
              <a:buNone/>
            </a:pPr>
            <a:r>
              <a:rPr lang="en-US" sz="850" dirty="0">
                <a:solidFill>
                  <a:srgbClr val="55616D"/>
                </a:solidFill>
                <a:latin typeface="Arial" pitchFamily="34" charset="0"/>
                <a:ea typeface="Arial" pitchFamily="34" charset="-122"/>
                <a:cs typeface="Arial" pitchFamily="34" charset="-120"/>
              </a:rPr>
              <a:t>Sources: Ockenden (2020); Ockenden (2022).</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55448"/>
          </a:xfrm>
          <a:prstGeom prst="rect">
            <a:avLst/>
          </a:prstGeom>
          <a:solidFill>
            <a:srgbClr val="0D777C"/>
          </a:solidFill>
          <a:ln w="12700">
            <a:solidFill>
              <a:srgbClr val="0D777C">
                <a:alpha val="0"/>
              </a:srgbClr>
            </a:solidFill>
            <a:prstDash val="solid"/>
          </a:ln>
        </p:spPr>
      </p:sp>
      <p:sp>
        <p:nvSpPr>
          <p:cNvPr id="4" name="Text 2"/>
          <p:cNvSpPr/>
          <p:nvPr/>
        </p:nvSpPr>
        <p:spPr>
          <a:xfrm>
            <a:off x="822960" y="292608"/>
            <a:ext cx="10835640" cy="438912"/>
          </a:xfrm>
          <a:prstGeom prst="rect">
            <a:avLst/>
          </a:prstGeom>
          <a:noFill/>
          <a:ln/>
        </p:spPr>
        <p:txBody>
          <a:bodyPr wrap="square" lIns="0" tIns="0" rIns="0" bIns="0" rtlCol="0" anchor="ctr">
            <a:normAutofit/>
          </a:bodyPr>
          <a:lstStyle/>
          <a:p>
            <a:pPr marL="0" indent="0">
              <a:buNone/>
            </a:pPr>
            <a:r>
              <a:rPr lang="en-US" sz="2500" b="1" dirty="0">
                <a:solidFill>
                  <a:srgbClr val="17304A"/>
                </a:solidFill>
                <a:latin typeface="Arial" pitchFamily="34" charset="0"/>
                <a:ea typeface="Arial" pitchFamily="34" charset="-122"/>
                <a:cs typeface="Arial" pitchFamily="34" charset="-120"/>
              </a:rPr>
              <a:t>Why this is a quality assurance failure</a:t>
            </a:r>
            <a:endParaRPr lang="en-US" sz="2500" dirty="0"/>
          </a:p>
        </p:txBody>
      </p:sp>
      <p:sp>
        <p:nvSpPr>
          <p:cNvPr id="5" name="Shape 3"/>
          <p:cNvSpPr/>
          <p:nvPr/>
        </p:nvSpPr>
        <p:spPr>
          <a:xfrm>
            <a:off x="822960" y="822960"/>
            <a:ext cx="1691640" cy="54864"/>
          </a:xfrm>
          <a:prstGeom prst="rect">
            <a:avLst/>
          </a:prstGeom>
          <a:solidFill>
            <a:srgbClr val="F59A23"/>
          </a:solidFill>
          <a:ln w="12700">
            <a:solidFill>
              <a:srgbClr val="F59A23">
                <a:alpha val="0"/>
              </a:srgbClr>
            </a:solidFill>
            <a:prstDash val="solid"/>
          </a:ln>
        </p:spPr>
      </p:sp>
      <p:sp>
        <p:nvSpPr>
          <p:cNvPr id="6" name="Text 4"/>
          <p:cNvSpPr/>
          <p:nvPr/>
        </p:nvSpPr>
        <p:spPr>
          <a:xfrm>
            <a:off x="822960" y="914400"/>
            <a:ext cx="10789920" cy="219456"/>
          </a:xfrm>
          <a:prstGeom prst="rect">
            <a:avLst/>
          </a:prstGeom>
          <a:noFill/>
          <a:ln/>
        </p:spPr>
        <p:txBody>
          <a:bodyPr wrap="square" lIns="0" tIns="0" rIns="0" bIns="0" rtlCol="0" anchor="ctr">
            <a:normAutofit/>
          </a:bodyPr>
          <a:lstStyle/>
          <a:p>
            <a:pPr marL="0" indent="0">
              <a:buNone/>
            </a:pPr>
            <a:r>
              <a:rPr lang="en-US" sz="1350" dirty="0">
                <a:solidFill>
                  <a:srgbClr val="0D777C"/>
                </a:solidFill>
                <a:latin typeface="Arial" pitchFamily="34" charset="0"/>
                <a:ea typeface="Arial" pitchFamily="34" charset="-122"/>
                <a:cs typeface="Arial" pitchFamily="34" charset="-120"/>
              </a:rPr>
              <a:t>The core weakness was the failure to convert warning signals into reliable improvement.</a:t>
            </a:r>
            <a:endParaRPr lang="en-US" sz="1350" dirty="0"/>
          </a:p>
        </p:txBody>
      </p:sp>
      <p:sp>
        <p:nvSpPr>
          <p:cNvPr id="7" name="Shape 5"/>
          <p:cNvSpPr/>
          <p:nvPr/>
        </p:nvSpPr>
        <p:spPr>
          <a:xfrm>
            <a:off x="685800" y="1417319"/>
            <a:ext cx="1938528" cy="1088137"/>
          </a:xfrm>
          <a:prstGeom prst="roundRect">
            <a:avLst>
              <a:gd name="adj" fmla="val 8889"/>
            </a:avLst>
          </a:prstGeom>
          <a:ln/>
        </p:spPr>
        <p:style>
          <a:lnRef idx="1">
            <a:schemeClr val="accent2"/>
          </a:lnRef>
          <a:fillRef idx="2">
            <a:schemeClr val="accent2"/>
          </a:fillRef>
          <a:effectRef idx="1">
            <a:schemeClr val="accent2"/>
          </a:effectRef>
          <a:fontRef idx="minor">
            <a:schemeClr val="dk1"/>
          </a:fontRef>
        </p:style>
      </p:sp>
      <p:sp>
        <p:nvSpPr>
          <p:cNvPr id="8" name="Text 6"/>
          <p:cNvSpPr/>
          <p:nvPr/>
        </p:nvSpPr>
        <p:spPr>
          <a:xfrm>
            <a:off x="795528" y="1581912"/>
            <a:ext cx="1700784" cy="228600"/>
          </a:xfrm>
          <a:prstGeom prst="rect">
            <a:avLst/>
          </a:prstGeom>
          <a:noFill/>
          <a:ln/>
        </p:spPr>
        <p:txBody>
          <a:bodyPr wrap="square" lIns="0" tIns="0" rIns="0" bIns="0" rtlCol="0" anchor="ctr">
            <a:normAutofit lnSpcReduction="10000"/>
          </a:bodyPr>
          <a:lstStyle/>
          <a:p>
            <a:pPr marL="0" indent="0" algn="ctr">
              <a:buNone/>
            </a:pPr>
            <a:r>
              <a:rPr lang="en-US" sz="1600" b="1" dirty="0">
                <a:solidFill>
                  <a:srgbClr val="0D777C"/>
                </a:solidFill>
                <a:latin typeface="Arial" pitchFamily="34" charset="0"/>
                <a:ea typeface="Arial" pitchFamily="34" charset="-122"/>
                <a:cs typeface="Arial" pitchFamily="34" charset="-120"/>
              </a:rPr>
              <a:t>Harm signal</a:t>
            </a:r>
            <a:endParaRPr lang="en-US" sz="1600" dirty="0"/>
          </a:p>
        </p:txBody>
      </p:sp>
      <p:sp>
        <p:nvSpPr>
          <p:cNvPr id="9" name="Text 7"/>
          <p:cNvSpPr/>
          <p:nvPr/>
        </p:nvSpPr>
        <p:spPr>
          <a:xfrm>
            <a:off x="795528" y="1883664"/>
            <a:ext cx="1700784" cy="512064"/>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incidents, complaints and clinical concern</a:t>
            </a:r>
            <a:endParaRPr lang="en-US" sz="1400" dirty="0"/>
          </a:p>
        </p:txBody>
      </p:sp>
      <p:sp>
        <p:nvSpPr>
          <p:cNvPr id="10" name="Text 8"/>
          <p:cNvSpPr/>
          <p:nvPr/>
        </p:nvSpPr>
        <p:spPr>
          <a:xfrm>
            <a:off x="2624328" y="1618488"/>
            <a:ext cx="256032" cy="320040"/>
          </a:xfrm>
          <a:prstGeom prst="rect">
            <a:avLst/>
          </a:prstGeom>
          <a:noFill/>
          <a:ln/>
        </p:spPr>
        <p:txBody>
          <a:bodyPr wrap="square" lIns="0" tIns="0" rIns="0" bIns="0" rtlCol="0" anchor="ctr"/>
          <a:lstStyle/>
          <a:p>
            <a:pPr marL="0" indent="0">
              <a:buNone/>
            </a:pPr>
            <a:r>
              <a:rPr lang="en-US" sz="2300" b="1" dirty="0">
                <a:solidFill>
                  <a:srgbClr val="F59A23"/>
                </a:solidFill>
                <a:latin typeface="Arial" pitchFamily="34" charset="0"/>
                <a:ea typeface="Arial" pitchFamily="34" charset="-122"/>
                <a:cs typeface="Arial" pitchFamily="34" charset="-120"/>
              </a:rPr>
              <a:t>›</a:t>
            </a:r>
            <a:endParaRPr lang="en-US" sz="2300" dirty="0"/>
          </a:p>
        </p:txBody>
      </p:sp>
      <p:sp>
        <p:nvSpPr>
          <p:cNvPr id="11" name="Shape 9"/>
          <p:cNvSpPr/>
          <p:nvPr/>
        </p:nvSpPr>
        <p:spPr>
          <a:xfrm>
            <a:off x="2990088" y="1417320"/>
            <a:ext cx="1920240" cy="1129284"/>
          </a:xfrm>
          <a:prstGeom prst="roundRect">
            <a:avLst>
              <a:gd name="adj" fmla="val 8889"/>
            </a:avLst>
          </a:prstGeom>
          <a:solidFill>
            <a:srgbClr val="D5EEF2"/>
          </a:solidFill>
          <a:ln w="12700">
            <a:solidFill>
              <a:srgbClr val="D3E2E8"/>
            </a:solidFill>
            <a:prstDash val="solid"/>
          </a:ln>
        </p:spPr>
      </p:sp>
      <p:sp>
        <p:nvSpPr>
          <p:cNvPr id="12" name="Text 10"/>
          <p:cNvSpPr/>
          <p:nvPr/>
        </p:nvSpPr>
        <p:spPr>
          <a:xfrm>
            <a:off x="3099816" y="1581912"/>
            <a:ext cx="1700784" cy="228600"/>
          </a:xfrm>
          <a:prstGeom prst="rect">
            <a:avLst/>
          </a:prstGeom>
          <a:noFill/>
          <a:ln/>
        </p:spPr>
        <p:txBody>
          <a:bodyPr wrap="square" lIns="0" tIns="0" rIns="0" bIns="0" rtlCol="0" anchor="ctr">
            <a:noAutofit/>
          </a:bodyPr>
          <a:lstStyle/>
          <a:p>
            <a:pPr marL="0" indent="0" algn="ctr">
              <a:buNone/>
            </a:pPr>
            <a:r>
              <a:rPr lang="en-US" sz="1600" b="1" dirty="0">
                <a:solidFill>
                  <a:srgbClr val="0D777C"/>
                </a:solidFill>
                <a:latin typeface="Arial" pitchFamily="34" charset="0"/>
                <a:ea typeface="Arial" pitchFamily="34" charset="-122"/>
                <a:cs typeface="Arial" pitchFamily="34" charset="-120"/>
              </a:rPr>
              <a:t>Weak investigation</a:t>
            </a:r>
            <a:endParaRPr lang="en-US" sz="1600" dirty="0"/>
          </a:p>
        </p:txBody>
      </p:sp>
      <p:sp>
        <p:nvSpPr>
          <p:cNvPr id="13" name="Text 11"/>
          <p:cNvSpPr/>
          <p:nvPr/>
        </p:nvSpPr>
        <p:spPr>
          <a:xfrm>
            <a:off x="3099816" y="1883663"/>
            <a:ext cx="1700784" cy="702666"/>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limited depth, delay and weak independence</a:t>
            </a:r>
            <a:endParaRPr lang="en-US" sz="1400" dirty="0"/>
          </a:p>
        </p:txBody>
      </p:sp>
      <p:sp>
        <p:nvSpPr>
          <p:cNvPr id="14" name="Text 12"/>
          <p:cNvSpPr/>
          <p:nvPr/>
        </p:nvSpPr>
        <p:spPr>
          <a:xfrm>
            <a:off x="4928616" y="1618488"/>
            <a:ext cx="256032" cy="320040"/>
          </a:xfrm>
          <a:prstGeom prst="rect">
            <a:avLst/>
          </a:prstGeom>
          <a:noFill/>
          <a:ln/>
        </p:spPr>
        <p:txBody>
          <a:bodyPr wrap="square" lIns="0" tIns="0" rIns="0" bIns="0" rtlCol="0" anchor="ctr"/>
          <a:lstStyle/>
          <a:p>
            <a:pPr marL="0" indent="0">
              <a:buNone/>
            </a:pPr>
            <a:r>
              <a:rPr lang="en-US" sz="2300" b="1" dirty="0">
                <a:solidFill>
                  <a:srgbClr val="F59A23"/>
                </a:solidFill>
                <a:latin typeface="Arial" pitchFamily="34" charset="0"/>
                <a:ea typeface="Arial" pitchFamily="34" charset="-122"/>
                <a:cs typeface="Arial" pitchFamily="34" charset="-120"/>
              </a:rPr>
              <a:t>›</a:t>
            </a:r>
            <a:endParaRPr lang="en-US" sz="2300" dirty="0"/>
          </a:p>
        </p:txBody>
      </p:sp>
      <p:sp>
        <p:nvSpPr>
          <p:cNvPr id="15" name="Shape 13"/>
          <p:cNvSpPr/>
          <p:nvPr/>
        </p:nvSpPr>
        <p:spPr>
          <a:xfrm>
            <a:off x="5294376" y="1417320"/>
            <a:ext cx="1920240" cy="1129284"/>
          </a:xfrm>
          <a:prstGeom prst="roundRect">
            <a:avLst>
              <a:gd name="adj" fmla="val 8889"/>
            </a:avLst>
          </a:prstGeom>
          <a:ln/>
        </p:spPr>
        <p:style>
          <a:lnRef idx="1">
            <a:schemeClr val="accent6"/>
          </a:lnRef>
          <a:fillRef idx="2">
            <a:schemeClr val="accent6"/>
          </a:fillRef>
          <a:effectRef idx="1">
            <a:schemeClr val="accent6"/>
          </a:effectRef>
          <a:fontRef idx="minor">
            <a:schemeClr val="dk1"/>
          </a:fontRef>
        </p:style>
      </p:sp>
      <p:sp>
        <p:nvSpPr>
          <p:cNvPr id="16" name="Text 14"/>
          <p:cNvSpPr/>
          <p:nvPr/>
        </p:nvSpPr>
        <p:spPr>
          <a:xfrm>
            <a:off x="5404104" y="1581912"/>
            <a:ext cx="1700784" cy="228600"/>
          </a:xfrm>
          <a:prstGeom prst="rect">
            <a:avLst/>
          </a:prstGeom>
          <a:noFill/>
          <a:ln/>
        </p:spPr>
        <p:txBody>
          <a:bodyPr wrap="square" lIns="0" tIns="0" rIns="0" bIns="0" rtlCol="0" anchor="ctr">
            <a:noAutofit/>
          </a:bodyPr>
          <a:lstStyle/>
          <a:p>
            <a:pPr marL="0" indent="0" algn="ctr">
              <a:buNone/>
            </a:pPr>
            <a:r>
              <a:rPr lang="en-US" sz="1600" b="1" dirty="0">
                <a:solidFill>
                  <a:srgbClr val="0D777C"/>
                </a:solidFill>
                <a:latin typeface="Arial" pitchFamily="34" charset="0"/>
                <a:ea typeface="Arial" pitchFamily="34" charset="-122"/>
                <a:cs typeface="Arial" pitchFamily="34" charset="-120"/>
              </a:rPr>
              <a:t>Poor learning</a:t>
            </a:r>
            <a:endParaRPr lang="en-US" sz="1600" dirty="0"/>
          </a:p>
        </p:txBody>
      </p:sp>
      <p:sp>
        <p:nvSpPr>
          <p:cNvPr id="17" name="Text 15"/>
          <p:cNvSpPr/>
          <p:nvPr/>
        </p:nvSpPr>
        <p:spPr>
          <a:xfrm>
            <a:off x="5404104" y="1883664"/>
            <a:ext cx="1700784" cy="512064"/>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patterns missed or underweighted</a:t>
            </a:r>
            <a:endParaRPr lang="en-US" sz="1400" dirty="0"/>
          </a:p>
        </p:txBody>
      </p:sp>
      <p:sp>
        <p:nvSpPr>
          <p:cNvPr id="18" name="Text 16"/>
          <p:cNvSpPr/>
          <p:nvPr/>
        </p:nvSpPr>
        <p:spPr>
          <a:xfrm>
            <a:off x="7232904" y="1618488"/>
            <a:ext cx="256032" cy="320040"/>
          </a:xfrm>
          <a:prstGeom prst="rect">
            <a:avLst/>
          </a:prstGeom>
          <a:noFill/>
          <a:ln/>
        </p:spPr>
        <p:txBody>
          <a:bodyPr wrap="square" lIns="0" tIns="0" rIns="0" bIns="0" rtlCol="0" anchor="ctr"/>
          <a:lstStyle/>
          <a:p>
            <a:pPr marL="0" indent="0">
              <a:buNone/>
            </a:pPr>
            <a:r>
              <a:rPr lang="en-US" sz="2300" b="1" dirty="0">
                <a:solidFill>
                  <a:srgbClr val="F59A23"/>
                </a:solidFill>
                <a:latin typeface="Arial" pitchFamily="34" charset="0"/>
                <a:ea typeface="Arial" pitchFamily="34" charset="-122"/>
                <a:cs typeface="Arial" pitchFamily="34" charset="-120"/>
              </a:rPr>
              <a:t>›</a:t>
            </a:r>
            <a:endParaRPr lang="en-US" sz="2300" dirty="0"/>
          </a:p>
        </p:txBody>
      </p:sp>
      <p:sp>
        <p:nvSpPr>
          <p:cNvPr id="19" name="Shape 17"/>
          <p:cNvSpPr/>
          <p:nvPr/>
        </p:nvSpPr>
        <p:spPr>
          <a:xfrm>
            <a:off x="7598664" y="1417320"/>
            <a:ext cx="1920240" cy="1129284"/>
          </a:xfrm>
          <a:prstGeom prst="roundRect">
            <a:avLst>
              <a:gd name="adj" fmla="val 8889"/>
            </a:avLst>
          </a:prstGeom>
          <a:solidFill>
            <a:srgbClr val="D5EEF2"/>
          </a:solidFill>
          <a:ln w="12700">
            <a:solidFill>
              <a:srgbClr val="D3E2E8"/>
            </a:solidFill>
            <a:prstDash val="solid"/>
          </a:ln>
        </p:spPr>
      </p:sp>
      <p:sp>
        <p:nvSpPr>
          <p:cNvPr id="20" name="Text 18"/>
          <p:cNvSpPr/>
          <p:nvPr/>
        </p:nvSpPr>
        <p:spPr>
          <a:xfrm>
            <a:off x="7708392" y="1581912"/>
            <a:ext cx="1700784" cy="228600"/>
          </a:xfrm>
          <a:prstGeom prst="rect">
            <a:avLst/>
          </a:prstGeom>
          <a:noFill/>
          <a:ln/>
        </p:spPr>
        <p:txBody>
          <a:bodyPr wrap="square" lIns="0" tIns="0" rIns="0" bIns="0" rtlCol="0" anchor="ctr">
            <a:noAutofit/>
          </a:bodyPr>
          <a:lstStyle/>
          <a:p>
            <a:pPr marL="0" indent="0" algn="ctr">
              <a:buNone/>
            </a:pPr>
            <a:r>
              <a:rPr lang="en-US" sz="1600" b="1" dirty="0">
                <a:solidFill>
                  <a:srgbClr val="0D777C"/>
                </a:solidFill>
                <a:latin typeface="Arial" pitchFamily="34" charset="0"/>
                <a:ea typeface="Arial" pitchFamily="34" charset="-122"/>
                <a:cs typeface="Arial" pitchFamily="34" charset="-120"/>
              </a:rPr>
              <a:t>No reliable change</a:t>
            </a:r>
            <a:endParaRPr lang="en-US" sz="1600" dirty="0"/>
          </a:p>
        </p:txBody>
      </p:sp>
      <p:sp>
        <p:nvSpPr>
          <p:cNvPr id="21" name="Text 19"/>
          <p:cNvSpPr/>
          <p:nvPr/>
        </p:nvSpPr>
        <p:spPr>
          <a:xfrm>
            <a:off x="7708392" y="1883664"/>
            <a:ext cx="1700784" cy="512064"/>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actions recorded without assurance</a:t>
            </a:r>
            <a:endParaRPr lang="en-US" sz="1400" dirty="0"/>
          </a:p>
        </p:txBody>
      </p:sp>
      <p:sp>
        <p:nvSpPr>
          <p:cNvPr id="22" name="Text 20"/>
          <p:cNvSpPr/>
          <p:nvPr/>
        </p:nvSpPr>
        <p:spPr>
          <a:xfrm>
            <a:off x="9537192" y="1618488"/>
            <a:ext cx="256032" cy="320040"/>
          </a:xfrm>
          <a:prstGeom prst="rect">
            <a:avLst/>
          </a:prstGeom>
          <a:noFill/>
          <a:ln/>
        </p:spPr>
        <p:txBody>
          <a:bodyPr wrap="square" lIns="0" tIns="0" rIns="0" bIns="0" rtlCol="0" anchor="ctr"/>
          <a:lstStyle/>
          <a:p>
            <a:pPr marL="0" indent="0">
              <a:buNone/>
            </a:pPr>
            <a:r>
              <a:rPr lang="en-US" sz="2300" b="1" dirty="0">
                <a:solidFill>
                  <a:srgbClr val="F59A23"/>
                </a:solidFill>
                <a:latin typeface="Arial" pitchFamily="34" charset="0"/>
                <a:ea typeface="Arial" pitchFamily="34" charset="-122"/>
                <a:cs typeface="Arial" pitchFamily="34" charset="-120"/>
              </a:rPr>
              <a:t>›</a:t>
            </a:r>
            <a:endParaRPr lang="en-US" sz="2300" dirty="0"/>
          </a:p>
        </p:txBody>
      </p:sp>
      <p:sp>
        <p:nvSpPr>
          <p:cNvPr id="23" name="Shape 21"/>
          <p:cNvSpPr/>
          <p:nvPr/>
        </p:nvSpPr>
        <p:spPr>
          <a:xfrm>
            <a:off x="9902952" y="1417320"/>
            <a:ext cx="1920240" cy="1129284"/>
          </a:xfrm>
          <a:prstGeom prst="roundRect">
            <a:avLst>
              <a:gd name="adj" fmla="val 8889"/>
            </a:avLst>
          </a:prstGeom>
          <a:ln/>
        </p:spPr>
        <p:style>
          <a:lnRef idx="1">
            <a:schemeClr val="accent4"/>
          </a:lnRef>
          <a:fillRef idx="2">
            <a:schemeClr val="accent4"/>
          </a:fillRef>
          <a:effectRef idx="1">
            <a:schemeClr val="accent4"/>
          </a:effectRef>
          <a:fontRef idx="minor">
            <a:schemeClr val="dk1"/>
          </a:fontRef>
        </p:style>
      </p:sp>
      <p:sp>
        <p:nvSpPr>
          <p:cNvPr id="24" name="Text 22"/>
          <p:cNvSpPr/>
          <p:nvPr/>
        </p:nvSpPr>
        <p:spPr>
          <a:xfrm>
            <a:off x="10012680" y="1581912"/>
            <a:ext cx="1700784" cy="228600"/>
          </a:xfrm>
          <a:prstGeom prst="rect">
            <a:avLst/>
          </a:prstGeom>
          <a:noFill/>
          <a:ln/>
        </p:spPr>
        <p:txBody>
          <a:bodyPr wrap="square" lIns="0" tIns="0" rIns="0" bIns="0" rtlCol="0" anchor="ctr">
            <a:noAutofit/>
          </a:bodyPr>
          <a:lstStyle/>
          <a:p>
            <a:pPr marL="0" indent="0" algn="ctr">
              <a:buNone/>
            </a:pPr>
            <a:r>
              <a:rPr lang="en-US" sz="1600" b="1" dirty="0">
                <a:solidFill>
                  <a:srgbClr val="0D777C"/>
                </a:solidFill>
                <a:latin typeface="Arial" pitchFamily="34" charset="0"/>
                <a:ea typeface="Arial" pitchFamily="34" charset="-122"/>
                <a:cs typeface="Arial" pitchFamily="34" charset="-120"/>
              </a:rPr>
              <a:t>Repeated harm</a:t>
            </a:r>
            <a:endParaRPr lang="en-US" sz="1600" dirty="0"/>
          </a:p>
        </p:txBody>
      </p:sp>
      <p:sp>
        <p:nvSpPr>
          <p:cNvPr id="25" name="Text 23"/>
          <p:cNvSpPr/>
          <p:nvPr/>
        </p:nvSpPr>
        <p:spPr>
          <a:xfrm>
            <a:off x="10012680" y="1883664"/>
            <a:ext cx="1700784" cy="512064"/>
          </a:xfrm>
          <a:prstGeom prst="rect">
            <a:avLst/>
          </a:prstGeom>
          <a:noFill/>
          <a:ln/>
        </p:spPr>
        <p:txBody>
          <a:bodyPr wrap="square" lIns="0" tIns="0" rIns="0" bIns="0" rtlCol="0" anchor="ctr">
            <a:normAutofit/>
          </a:bodyPr>
          <a:lstStyle/>
          <a:p>
            <a:pPr marL="0" indent="0" algn="ctr">
              <a:buNone/>
            </a:pPr>
            <a:r>
              <a:rPr lang="en-US" sz="1400" dirty="0">
                <a:solidFill>
                  <a:srgbClr val="17304A"/>
                </a:solidFill>
                <a:latin typeface="Arial" pitchFamily="34" charset="0"/>
                <a:ea typeface="Arial" pitchFamily="34" charset="-122"/>
                <a:cs typeface="Arial" pitchFamily="34" charset="-120"/>
              </a:rPr>
              <a:t>avoidable risks reappeared</a:t>
            </a:r>
            <a:endParaRPr lang="en-US" sz="1400" dirty="0"/>
          </a:p>
        </p:txBody>
      </p:sp>
      <p:sp>
        <p:nvSpPr>
          <p:cNvPr id="26" name="Shape 24"/>
          <p:cNvSpPr/>
          <p:nvPr/>
        </p:nvSpPr>
        <p:spPr>
          <a:xfrm>
            <a:off x="914400" y="2743200"/>
            <a:ext cx="4846320" cy="384048"/>
          </a:xfrm>
          <a:prstGeom prst="rect">
            <a:avLst/>
          </a:prstGeom>
          <a:solidFill>
            <a:srgbClr val="16878C"/>
          </a:solidFill>
          <a:ln w="12700">
            <a:solidFill>
              <a:srgbClr val="FFFFFF"/>
            </a:solidFill>
            <a:prstDash val="solid"/>
          </a:ln>
        </p:spPr>
      </p:sp>
      <p:sp>
        <p:nvSpPr>
          <p:cNvPr id="27" name="Text 25"/>
          <p:cNvSpPr/>
          <p:nvPr/>
        </p:nvSpPr>
        <p:spPr>
          <a:xfrm>
            <a:off x="964692" y="2784348"/>
            <a:ext cx="4745736" cy="301752"/>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Critical QA failure identified</a:t>
            </a:r>
            <a:endParaRPr lang="en-US" sz="1400" dirty="0"/>
          </a:p>
        </p:txBody>
      </p:sp>
      <p:sp>
        <p:nvSpPr>
          <p:cNvPr id="28" name="Shape 26"/>
          <p:cNvSpPr/>
          <p:nvPr/>
        </p:nvSpPr>
        <p:spPr>
          <a:xfrm>
            <a:off x="5760720" y="2743200"/>
            <a:ext cx="5532120" cy="384048"/>
          </a:xfrm>
          <a:prstGeom prst="rect">
            <a:avLst/>
          </a:prstGeom>
          <a:solidFill>
            <a:srgbClr val="16878C"/>
          </a:solidFill>
          <a:ln w="12700">
            <a:solidFill>
              <a:srgbClr val="FFFFFF"/>
            </a:solidFill>
            <a:prstDash val="solid"/>
          </a:ln>
        </p:spPr>
      </p:sp>
      <p:sp>
        <p:nvSpPr>
          <p:cNvPr id="29" name="Text 27"/>
          <p:cNvSpPr/>
          <p:nvPr/>
        </p:nvSpPr>
        <p:spPr>
          <a:xfrm>
            <a:off x="5811012" y="2784348"/>
            <a:ext cx="5431536" cy="301752"/>
          </a:xfrm>
          <a:prstGeom prst="rect">
            <a:avLst/>
          </a:prstGeom>
          <a:noFill/>
          <a:ln/>
        </p:spPr>
        <p:txBody>
          <a:bodyPr wrap="square" lIns="0" tIns="0" rIns="0" bIns="0" rtlCol="0" anchor="ctr">
            <a:normAutofit/>
          </a:bodyPr>
          <a:lstStyle/>
          <a:p>
            <a:pPr marL="0" indent="0" algn="ctr">
              <a:buNone/>
            </a:pPr>
            <a:r>
              <a:rPr lang="en-US" sz="1400" b="1" dirty="0">
                <a:solidFill>
                  <a:srgbClr val="FFFFFF"/>
                </a:solidFill>
                <a:latin typeface="Arial" pitchFamily="34" charset="0"/>
                <a:ea typeface="Arial" pitchFamily="34" charset="-122"/>
                <a:cs typeface="Arial" pitchFamily="34" charset="-120"/>
              </a:rPr>
              <a:t>Case-linked evidence</a:t>
            </a:r>
            <a:endParaRPr lang="en-US" sz="1400" dirty="0"/>
          </a:p>
        </p:txBody>
      </p:sp>
      <p:sp>
        <p:nvSpPr>
          <p:cNvPr id="30" name="Shape 28"/>
          <p:cNvSpPr/>
          <p:nvPr/>
        </p:nvSpPr>
        <p:spPr>
          <a:xfrm>
            <a:off x="914400" y="3127248"/>
            <a:ext cx="4846320" cy="621792"/>
          </a:xfrm>
          <a:prstGeom prst="rect">
            <a:avLst/>
          </a:prstGeom>
          <a:solidFill>
            <a:srgbClr val="F3F7FA"/>
          </a:solidFill>
          <a:ln w="12700">
            <a:solidFill>
              <a:srgbClr val="FFFFFF"/>
            </a:solidFill>
            <a:prstDash val="solid"/>
          </a:ln>
        </p:spPr>
      </p:sp>
      <p:sp>
        <p:nvSpPr>
          <p:cNvPr id="31" name="Text 29"/>
          <p:cNvSpPr/>
          <p:nvPr/>
        </p:nvSpPr>
        <p:spPr>
          <a:xfrm>
            <a:off x="964692" y="3168396"/>
            <a:ext cx="4745736" cy="539496"/>
          </a:xfrm>
          <a:prstGeom prst="rect">
            <a:avLst/>
          </a:prstGeom>
          <a:noFill/>
          <a:ln/>
        </p:spPr>
        <p:txBody>
          <a:bodyPr wrap="square" lIns="0" tIns="0" rIns="0" bIns="0" rtlCol="0" anchor="ctr">
            <a:normAutofit/>
          </a:bodyPr>
          <a:lstStyle/>
          <a:p>
            <a:pPr marL="0" indent="0" algn="ctr">
              <a:buNone/>
            </a:pPr>
            <a:r>
              <a:rPr lang="en-US" sz="1400" dirty="0">
                <a:solidFill>
                  <a:srgbClr val="17304A"/>
                </a:solidFill>
                <a:latin typeface="Arial" pitchFamily="34" charset="0"/>
                <a:ea typeface="Arial" pitchFamily="34" charset="-122"/>
                <a:cs typeface="Arial" pitchFamily="34" charset="-120"/>
              </a:rPr>
              <a:t>Serious incidents were not consistently investigated with enough depth to identify recurring themes.</a:t>
            </a:r>
            <a:endParaRPr lang="en-US" sz="1400" dirty="0"/>
          </a:p>
        </p:txBody>
      </p:sp>
      <p:sp>
        <p:nvSpPr>
          <p:cNvPr id="32" name="Shape 30"/>
          <p:cNvSpPr/>
          <p:nvPr/>
        </p:nvSpPr>
        <p:spPr>
          <a:xfrm>
            <a:off x="5760720" y="3127248"/>
            <a:ext cx="5532120" cy="621792"/>
          </a:xfrm>
          <a:prstGeom prst="rect">
            <a:avLst/>
          </a:prstGeom>
          <a:solidFill>
            <a:srgbClr val="F3F7FA"/>
          </a:solidFill>
          <a:ln w="12700">
            <a:solidFill>
              <a:srgbClr val="FFFFFF"/>
            </a:solidFill>
            <a:prstDash val="solid"/>
          </a:ln>
        </p:spPr>
      </p:sp>
      <p:sp>
        <p:nvSpPr>
          <p:cNvPr id="33" name="Text 31"/>
          <p:cNvSpPr/>
          <p:nvPr/>
        </p:nvSpPr>
        <p:spPr>
          <a:xfrm>
            <a:off x="5811012" y="3168396"/>
            <a:ext cx="5431536" cy="539496"/>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Ockenden found repeated missed opportunities to learn from serious incidents and family concerns (Ockenden, 2022).</a:t>
            </a:r>
            <a:endParaRPr lang="en-US" sz="1400" dirty="0"/>
          </a:p>
        </p:txBody>
      </p:sp>
      <p:sp>
        <p:nvSpPr>
          <p:cNvPr id="34" name="Shape 32"/>
          <p:cNvSpPr/>
          <p:nvPr/>
        </p:nvSpPr>
        <p:spPr>
          <a:xfrm>
            <a:off x="914400" y="3749040"/>
            <a:ext cx="4846320" cy="621792"/>
          </a:xfrm>
          <a:prstGeom prst="rect">
            <a:avLst/>
          </a:prstGeom>
          <a:solidFill>
            <a:srgbClr val="E3EBF0"/>
          </a:solidFill>
          <a:ln w="12700">
            <a:solidFill>
              <a:srgbClr val="FFFFFF"/>
            </a:solidFill>
            <a:prstDash val="solid"/>
          </a:ln>
        </p:spPr>
      </p:sp>
      <p:sp>
        <p:nvSpPr>
          <p:cNvPr id="35" name="Text 33"/>
          <p:cNvSpPr/>
          <p:nvPr/>
        </p:nvSpPr>
        <p:spPr>
          <a:xfrm>
            <a:off x="964692" y="3790188"/>
            <a:ext cx="4745736" cy="539496"/>
          </a:xfrm>
          <a:prstGeom prst="rect">
            <a:avLst/>
          </a:prstGeom>
          <a:noFill/>
          <a:ln/>
        </p:spPr>
        <p:txBody>
          <a:bodyPr wrap="square" lIns="0" tIns="0" rIns="0" bIns="0" rtlCol="0" anchor="ctr">
            <a:normAutofit/>
          </a:bodyPr>
          <a:lstStyle/>
          <a:p>
            <a:pPr marL="0" indent="0" algn="ctr">
              <a:buNone/>
            </a:pPr>
            <a:r>
              <a:rPr lang="en-US" sz="1400" dirty="0">
                <a:solidFill>
                  <a:srgbClr val="17304A"/>
                </a:solidFill>
                <a:latin typeface="Arial" pitchFamily="34" charset="0"/>
                <a:ea typeface="Arial" pitchFamily="34" charset="-122"/>
                <a:cs typeface="Arial" pitchFamily="34" charset="-120"/>
              </a:rPr>
              <a:t>Families’ concerns were not consistently treated as safety intelligence.</a:t>
            </a:r>
            <a:endParaRPr lang="en-US" sz="1400" dirty="0"/>
          </a:p>
        </p:txBody>
      </p:sp>
      <p:sp>
        <p:nvSpPr>
          <p:cNvPr id="36" name="Shape 34"/>
          <p:cNvSpPr/>
          <p:nvPr/>
        </p:nvSpPr>
        <p:spPr>
          <a:xfrm>
            <a:off x="5760720" y="3749040"/>
            <a:ext cx="5532120" cy="621792"/>
          </a:xfrm>
          <a:prstGeom prst="rect">
            <a:avLst/>
          </a:prstGeom>
          <a:solidFill>
            <a:srgbClr val="E3EBF0"/>
          </a:solidFill>
          <a:ln w="12700">
            <a:solidFill>
              <a:srgbClr val="FFFFFF"/>
            </a:solidFill>
            <a:prstDash val="solid"/>
          </a:ln>
        </p:spPr>
      </p:sp>
      <p:sp>
        <p:nvSpPr>
          <p:cNvPr id="37" name="Text 35"/>
          <p:cNvSpPr/>
          <p:nvPr/>
        </p:nvSpPr>
        <p:spPr>
          <a:xfrm>
            <a:off x="5811012" y="3790188"/>
            <a:ext cx="5431536" cy="539496"/>
          </a:xfrm>
          <a:prstGeom prst="rect">
            <a:avLst/>
          </a:prstGeom>
          <a:noFill/>
          <a:ln/>
        </p:spPr>
        <p:txBody>
          <a:bodyPr wrap="square" lIns="0" tIns="0" rIns="0" bIns="0" rtlCol="0" anchor="ctr">
            <a:noAutofit/>
          </a:bodyPr>
          <a:lstStyle/>
          <a:p>
            <a:pPr marL="0" indent="0" algn="ctr">
              <a:buNone/>
            </a:pPr>
            <a:r>
              <a:rPr lang="en-US" sz="1400" dirty="0">
                <a:solidFill>
                  <a:srgbClr val="17304A"/>
                </a:solidFill>
                <a:latin typeface="Arial" pitchFamily="34" charset="0"/>
                <a:ea typeface="Arial" pitchFamily="34" charset="-122"/>
                <a:cs typeface="Arial" pitchFamily="34" charset="-120"/>
              </a:rPr>
              <a:t>The review describes poor listening to women and families, which weakened escalation and learning (Ockenden, 2022; NHS England, 2023a).</a:t>
            </a:r>
            <a:endParaRPr lang="en-US" sz="1400" dirty="0"/>
          </a:p>
        </p:txBody>
      </p:sp>
      <p:sp>
        <p:nvSpPr>
          <p:cNvPr id="38" name="Shape 36"/>
          <p:cNvSpPr/>
          <p:nvPr/>
        </p:nvSpPr>
        <p:spPr>
          <a:xfrm>
            <a:off x="914400" y="4370832"/>
            <a:ext cx="4846320" cy="621792"/>
          </a:xfrm>
          <a:prstGeom prst="rect">
            <a:avLst/>
          </a:prstGeom>
          <a:solidFill>
            <a:srgbClr val="F3F7FA"/>
          </a:solidFill>
          <a:ln w="12700">
            <a:solidFill>
              <a:srgbClr val="FFFFFF"/>
            </a:solidFill>
            <a:prstDash val="solid"/>
          </a:ln>
        </p:spPr>
      </p:sp>
      <p:sp>
        <p:nvSpPr>
          <p:cNvPr id="39" name="Text 37"/>
          <p:cNvSpPr/>
          <p:nvPr/>
        </p:nvSpPr>
        <p:spPr>
          <a:xfrm>
            <a:off x="964692" y="4411980"/>
            <a:ext cx="4745736" cy="539496"/>
          </a:xfrm>
          <a:prstGeom prst="rect">
            <a:avLst/>
          </a:prstGeom>
          <a:noFill/>
          <a:ln/>
        </p:spPr>
        <p:txBody>
          <a:bodyPr wrap="square" lIns="0" tIns="0" rIns="0" bIns="0" rtlCol="0" anchor="ctr">
            <a:normAutofit/>
          </a:bodyPr>
          <a:lstStyle/>
          <a:p>
            <a:pPr marL="0" indent="0" algn="ctr">
              <a:buNone/>
            </a:pPr>
            <a:r>
              <a:rPr lang="en-US" sz="1400" dirty="0">
                <a:solidFill>
                  <a:srgbClr val="17304A"/>
                </a:solidFill>
                <a:latin typeface="Arial" pitchFamily="34" charset="0"/>
                <a:ea typeface="Arial" pitchFamily="34" charset="-122"/>
                <a:cs typeface="Arial" pitchFamily="34" charset="-120"/>
              </a:rPr>
              <a:t>Governance did not expose the pattern of recurring maternity risk early enough.</a:t>
            </a:r>
            <a:endParaRPr lang="en-US" sz="1400" dirty="0"/>
          </a:p>
        </p:txBody>
      </p:sp>
      <p:sp>
        <p:nvSpPr>
          <p:cNvPr id="40" name="Shape 38"/>
          <p:cNvSpPr/>
          <p:nvPr/>
        </p:nvSpPr>
        <p:spPr>
          <a:xfrm>
            <a:off x="5760720" y="4370832"/>
            <a:ext cx="5532120" cy="621792"/>
          </a:xfrm>
          <a:prstGeom prst="rect">
            <a:avLst/>
          </a:prstGeom>
          <a:solidFill>
            <a:srgbClr val="F3F7FA"/>
          </a:solidFill>
          <a:ln w="12700">
            <a:solidFill>
              <a:srgbClr val="FFFFFF"/>
            </a:solidFill>
            <a:prstDash val="solid"/>
          </a:ln>
        </p:spPr>
      </p:sp>
      <p:sp>
        <p:nvSpPr>
          <p:cNvPr id="41" name="Text 39"/>
          <p:cNvSpPr/>
          <p:nvPr/>
        </p:nvSpPr>
        <p:spPr>
          <a:xfrm>
            <a:off x="5811012" y="4411980"/>
            <a:ext cx="5431536" cy="539496"/>
          </a:xfrm>
          <a:prstGeom prst="rect">
            <a:avLst/>
          </a:prstGeom>
          <a:noFill/>
          <a:ln/>
        </p:spPr>
        <p:txBody>
          <a:bodyPr wrap="square" lIns="0" tIns="0" rIns="0" bIns="0" rtlCol="0" anchor="ctr">
            <a:normAutofit/>
          </a:bodyPr>
          <a:lstStyle/>
          <a:p>
            <a:pPr marL="0" indent="0" algn="ctr">
              <a:buNone/>
            </a:pPr>
            <a:r>
              <a:rPr lang="en-US" sz="1200" dirty="0">
                <a:solidFill>
                  <a:srgbClr val="17304A"/>
                </a:solidFill>
                <a:latin typeface="Arial" pitchFamily="34" charset="0"/>
                <a:ea typeface="Arial" pitchFamily="34" charset="-122"/>
                <a:cs typeface="Arial" pitchFamily="34" charset="-120"/>
              </a:rPr>
              <a:t>CQC expects maternity services to be safe and well led, with effective systems for identifying and managing risk (CQC, 2024).</a:t>
            </a:r>
            <a:endParaRPr lang="en-US" sz="1200" dirty="0"/>
          </a:p>
        </p:txBody>
      </p:sp>
      <p:sp>
        <p:nvSpPr>
          <p:cNvPr id="42" name="Shape 40"/>
          <p:cNvSpPr/>
          <p:nvPr/>
        </p:nvSpPr>
        <p:spPr>
          <a:xfrm>
            <a:off x="914400" y="5532120"/>
            <a:ext cx="10378440" cy="832104"/>
          </a:xfrm>
          <a:prstGeom prst="roundRect">
            <a:avLst>
              <a:gd name="adj" fmla="val 14545"/>
            </a:avLst>
          </a:prstGeom>
          <a:solidFill>
            <a:srgbClr val="FFFFFF"/>
          </a:solidFill>
          <a:ln w="12700">
            <a:solidFill>
              <a:srgbClr val="E34D3F"/>
            </a:solidFill>
            <a:prstDash val="solid"/>
          </a:ln>
        </p:spPr>
        <p:txBody>
          <a:bodyPr/>
          <a:lstStyle/>
          <a:p>
            <a:endParaRPr lang="en-US" dirty="0"/>
          </a:p>
        </p:txBody>
      </p:sp>
      <p:sp>
        <p:nvSpPr>
          <p:cNvPr id="43" name="Text 41"/>
          <p:cNvSpPr/>
          <p:nvPr/>
        </p:nvSpPr>
        <p:spPr>
          <a:xfrm>
            <a:off x="1143000" y="5696711"/>
            <a:ext cx="9966960" cy="595933"/>
          </a:xfrm>
          <a:prstGeom prst="rect">
            <a:avLst/>
          </a:prstGeom>
          <a:noFill/>
          <a:ln/>
        </p:spPr>
        <p:txBody>
          <a:bodyPr wrap="square" lIns="0" tIns="0" rIns="0" bIns="0" rtlCol="0" anchor="ctr">
            <a:normAutofit/>
          </a:bodyPr>
          <a:lstStyle/>
          <a:p>
            <a:pPr marL="0" indent="0" algn="ctr">
              <a:buNone/>
            </a:pPr>
            <a:r>
              <a:rPr lang="en-US" sz="1600" b="1" dirty="0">
                <a:solidFill>
                  <a:srgbClr val="17304A"/>
                </a:solidFill>
                <a:latin typeface="Arial" pitchFamily="34" charset="0"/>
                <a:ea typeface="Arial" pitchFamily="34" charset="-122"/>
                <a:cs typeface="Arial" pitchFamily="34" charset="-120"/>
              </a:rPr>
              <a:t>Analytical judgement: </a:t>
            </a:r>
            <a:r>
              <a:rPr lang="en-US" sz="1600" dirty="0">
                <a:solidFill>
                  <a:srgbClr val="17304A"/>
                </a:solidFill>
                <a:latin typeface="Arial" pitchFamily="34" charset="0"/>
                <a:ea typeface="Arial" pitchFamily="34" charset="-122"/>
                <a:cs typeface="Arial" pitchFamily="34" charset="-120"/>
              </a:rPr>
              <a:t>SaTH had warning information, but it did not have a reliable learning system that turned information into sustained safer practice (Ockenden, 2022).</a:t>
            </a:r>
            <a:endParaRPr lang="en-US" sz="1600" dirty="0"/>
          </a:p>
        </p:txBody>
      </p:sp>
      <p:sp>
        <p:nvSpPr>
          <p:cNvPr id="44" name="Text 42"/>
          <p:cNvSpPr/>
          <p:nvPr/>
        </p:nvSpPr>
        <p:spPr>
          <a:xfrm>
            <a:off x="822960" y="6510528"/>
            <a:ext cx="10789920" cy="164592"/>
          </a:xfrm>
          <a:prstGeom prst="rect">
            <a:avLst/>
          </a:prstGeom>
          <a:noFill/>
          <a:ln/>
        </p:spPr>
        <p:txBody>
          <a:bodyPr wrap="square" lIns="0" tIns="0" rIns="0" bIns="0" rtlCol="0" anchor="ctr">
            <a:normAutofit/>
          </a:bodyPr>
          <a:lstStyle/>
          <a:p>
            <a:pPr marL="0" indent="0">
              <a:buNone/>
            </a:pPr>
            <a:r>
              <a:rPr lang="en-US" sz="850" dirty="0">
                <a:solidFill>
                  <a:srgbClr val="55616D"/>
                </a:solidFill>
                <a:latin typeface="Arial" pitchFamily="34" charset="0"/>
                <a:ea typeface="Arial" pitchFamily="34" charset="-122"/>
                <a:cs typeface="Arial" pitchFamily="34" charset="-120"/>
              </a:rPr>
              <a:t>Sources: Ockenden (2022); NHS England (2022a); NHS England (2023a); CQC (2024).</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6858000"/>
          </a:xfrm>
          <a:prstGeom prst="rect">
            <a:avLst/>
          </a:prstGeom>
          <a:solidFill>
            <a:srgbClr val="F6F8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0"/>
            <a:ext cx="12192000" cy="91440"/>
          </a:xfrm>
          <a:prstGeom prst="rect">
            <a:avLst/>
          </a:prstGeom>
          <a:solidFill>
            <a:srgbClr val="177C8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685800" y="320040"/>
            <a:ext cx="10241280" cy="411480"/>
          </a:xfrm>
          <a:prstGeom prst="rect">
            <a:avLst/>
          </a:prstGeom>
          <a:noFill/>
        </p:spPr>
        <p:txBody>
          <a:bodyPr wrap="square">
            <a:spAutoFit/>
          </a:bodyPr>
          <a:lstStyle/>
          <a:p>
            <a:pPr algn="l"/>
            <a:r>
              <a:rPr sz="2600" b="1" i="0">
                <a:solidFill>
                  <a:srgbClr val="183251"/>
                </a:solidFill>
                <a:latin typeface="Arial"/>
              </a:rPr>
              <a:t>Applying the Swiss Cheese Model</a:t>
            </a:r>
          </a:p>
        </p:txBody>
      </p:sp>
      <p:sp>
        <p:nvSpPr>
          <p:cNvPr id="5" name="TextBox 4"/>
          <p:cNvSpPr txBox="1"/>
          <p:nvPr/>
        </p:nvSpPr>
        <p:spPr>
          <a:xfrm>
            <a:off x="713232" y="804672"/>
            <a:ext cx="10058400" cy="320040"/>
          </a:xfrm>
          <a:prstGeom prst="rect">
            <a:avLst/>
          </a:prstGeom>
          <a:noFill/>
        </p:spPr>
        <p:txBody>
          <a:bodyPr wrap="square">
            <a:spAutoFit/>
          </a:bodyPr>
          <a:lstStyle/>
          <a:p>
            <a:pPr algn="l"/>
            <a:r>
              <a:rPr sz="1500" b="0" i="0">
                <a:solidFill>
                  <a:srgbClr val="12767E"/>
                </a:solidFill>
                <a:latin typeface="Arial"/>
              </a:rPr>
              <a:t>Barrier failure in the SaTH maternity scandal: aligned weaknesses created a trajectory of preventable harm.</a:t>
            </a:r>
          </a:p>
        </p:txBody>
      </p:sp>
      <p:pic>
        <p:nvPicPr>
          <p:cNvPr id="6" name="Picture 5" descr="cropped_swiss_panel.png"/>
          <p:cNvPicPr>
            <a:picLocks noChangeAspect="1"/>
          </p:cNvPicPr>
          <p:nvPr/>
        </p:nvPicPr>
        <p:blipFill>
          <a:blip r:embed="rId3"/>
          <a:stretch>
            <a:fillRect/>
          </a:stretch>
        </p:blipFill>
        <p:spPr>
          <a:xfrm>
            <a:off x="548640" y="1234440"/>
            <a:ext cx="11109960" cy="4251960"/>
          </a:xfrm>
          <a:prstGeom prst="rect">
            <a:avLst/>
          </a:prstGeom>
        </p:spPr>
      </p:pic>
      <p:sp>
        <p:nvSpPr>
          <p:cNvPr id="7" name="Rounded Rectangle 6"/>
          <p:cNvSpPr/>
          <p:nvPr/>
        </p:nvSpPr>
        <p:spPr>
          <a:xfrm>
            <a:off x="713232" y="5559552"/>
            <a:ext cx="10789920" cy="868680"/>
          </a:xfrm>
          <a:prstGeom prst="roundRect">
            <a:avLst/>
          </a:prstGeom>
          <a:solidFill>
            <a:srgbClr val="E9F1F4"/>
          </a:solidFill>
          <a:ln w="15875">
            <a:solidFill>
              <a:srgbClr val="56A870"/>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l"/>
            <a:r>
              <a:rPr sz="1600" b="1">
                <a:solidFill>
                  <a:srgbClr val="183251"/>
                </a:solidFill>
                <a:latin typeface="Arial"/>
              </a:rPr>
              <a:t>Model evaluation
</a:t>
            </a:r>
            <a:r>
              <a:rPr sz="1200">
                <a:solidFill>
                  <a:srgbClr val="333E50"/>
                </a:solidFill>
                <a:latin typeface="Arial"/>
              </a:rPr>
              <a:t>Swiss Cheese shows how multiple barriers failed together, but it does not fully explain why those holes remained open. SaTH therefore also needs culture, RCA and governance analysis alongside the model.</a:t>
            </a:r>
          </a:p>
        </p:txBody>
      </p:sp>
      <p:sp>
        <p:nvSpPr>
          <p:cNvPr id="8" name="TextBox 7"/>
          <p:cNvSpPr txBox="1"/>
          <p:nvPr/>
        </p:nvSpPr>
        <p:spPr>
          <a:xfrm>
            <a:off x="749808" y="6492240"/>
            <a:ext cx="7772400" cy="182880"/>
          </a:xfrm>
          <a:prstGeom prst="rect">
            <a:avLst/>
          </a:prstGeom>
          <a:noFill/>
        </p:spPr>
        <p:txBody>
          <a:bodyPr wrap="square">
            <a:spAutoFit/>
          </a:bodyPr>
          <a:lstStyle/>
          <a:p>
            <a:pPr algn="l"/>
            <a:r>
              <a:rPr sz="1000" b="0" i="1">
                <a:solidFill>
                  <a:srgbClr val="636C79"/>
                </a:solidFill>
                <a:latin typeface="Arial"/>
              </a:rPr>
              <a:t>Sources: Reason (2000); Ockenden (2022); Wiegmann et al.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55448"/>
          </a:xfrm>
          <a:prstGeom prst="rect">
            <a:avLst/>
          </a:prstGeom>
          <a:solidFill>
            <a:srgbClr val="0D777C"/>
          </a:solidFill>
          <a:ln w="12700">
            <a:solidFill>
              <a:srgbClr val="0D777C">
                <a:alpha val="0"/>
              </a:srgbClr>
            </a:solidFill>
            <a:prstDash val="solid"/>
          </a:ln>
        </p:spPr>
      </p:sp>
      <p:sp>
        <p:nvSpPr>
          <p:cNvPr id="3" name="Shape 1"/>
          <p:cNvSpPr/>
          <p:nvPr/>
        </p:nvSpPr>
        <p:spPr>
          <a:xfrm>
            <a:off x="0" y="155448"/>
            <a:ext cx="164592" cy="6702552"/>
          </a:xfrm>
          <a:prstGeom prst="rect">
            <a:avLst/>
          </a:prstGeom>
          <a:solidFill>
            <a:srgbClr val="F59A23"/>
          </a:solidFill>
          <a:ln w="12700">
            <a:solidFill>
              <a:srgbClr val="F59A23">
                <a:alpha val="0"/>
              </a:srgbClr>
            </a:solidFill>
            <a:prstDash val="solid"/>
          </a:ln>
        </p:spPr>
      </p:sp>
      <p:sp>
        <p:nvSpPr>
          <p:cNvPr id="5" name="Text 3"/>
          <p:cNvSpPr/>
          <p:nvPr/>
        </p:nvSpPr>
        <p:spPr>
          <a:xfrm>
            <a:off x="822960" y="292608"/>
            <a:ext cx="10835640" cy="438912"/>
          </a:xfrm>
          <a:prstGeom prst="rect">
            <a:avLst/>
          </a:prstGeom>
          <a:noFill/>
          <a:ln/>
        </p:spPr>
        <p:txBody>
          <a:bodyPr wrap="square" lIns="0" tIns="0" rIns="0" bIns="0" rtlCol="0" anchor="ctr">
            <a:normAutofit/>
          </a:bodyPr>
          <a:lstStyle/>
          <a:p>
            <a:pPr marL="0" indent="0">
              <a:buNone/>
            </a:pPr>
            <a:r>
              <a:rPr lang="en-US" sz="2500" b="1" dirty="0">
                <a:solidFill>
                  <a:srgbClr val="17304A"/>
                </a:solidFill>
                <a:latin typeface="Arial" pitchFamily="34" charset="0"/>
                <a:ea typeface="Arial" pitchFamily="34" charset="-122"/>
                <a:cs typeface="Arial" pitchFamily="34" charset="-120"/>
              </a:rPr>
              <a:t>Application of Swiss Cheese Model: SaTH case</a:t>
            </a:r>
            <a:endParaRPr lang="en-US" sz="2500" dirty="0"/>
          </a:p>
        </p:txBody>
      </p:sp>
      <p:sp>
        <p:nvSpPr>
          <p:cNvPr id="6" name="Shape 4"/>
          <p:cNvSpPr/>
          <p:nvPr/>
        </p:nvSpPr>
        <p:spPr>
          <a:xfrm>
            <a:off x="822960" y="822960"/>
            <a:ext cx="1691640" cy="54864"/>
          </a:xfrm>
          <a:prstGeom prst="rect">
            <a:avLst/>
          </a:prstGeom>
          <a:solidFill>
            <a:srgbClr val="F59A23"/>
          </a:solidFill>
          <a:ln w="12700">
            <a:solidFill>
              <a:srgbClr val="F59A23">
                <a:alpha val="0"/>
              </a:srgbClr>
            </a:solidFill>
            <a:prstDash val="solid"/>
          </a:ln>
        </p:spPr>
      </p:sp>
      <p:graphicFrame>
        <p:nvGraphicFramePr>
          <p:cNvPr id="53" name="Table 52">
            <a:extLst>
              <a:ext uri="{FF2B5EF4-FFF2-40B4-BE49-F238E27FC236}">
                <a16:creationId xmlns:a16="http://schemas.microsoft.com/office/drawing/2014/main" xmlns="" id="{5C485ECA-10FE-7D10-53FF-9311AFD0DF1C}"/>
              </a:ext>
            </a:extLst>
          </p:cNvPr>
          <p:cNvGraphicFramePr>
            <a:graphicFrameLocks noGrp="1"/>
          </p:cNvGraphicFramePr>
          <p:nvPr>
            <p:extLst>
              <p:ext uri="{D42A27DB-BD31-4B8C-83A1-F6EECF244321}">
                <p14:modId xmlns:p14="http://schemas.microsoft.com/office/powerpoint/2010/main" val="2302315881"/>
              </p:ext>
            </p:extLst>
          </p:nvPr>
        </p:nvGraphicFramePr>
        <p:xfrm>
          <a:off x="685800" y="794988"/>
          <a:ext cx="10972800" cy="5577840"/>
        </p:xfrm>
        <a:graphic>
          <a:graphicData uri="http://schemas.openxmlformats.org/drawingml/2006/table">
            <a:tbl>
              <a:tblPr firstRow="1" bandRow="1">
                <a:tableStyleId>{5C22544A-7EE6-4342-B048-85BDC9FD1C3A}</a:tableStyleId>
              </a:tblPr>
              <a:tblGrid>
                <a:gridCol w="2148840">
                  <a:extLst>
                    <a:ext uri="{9D8B030D-6E8A-4147-A177-3AD203B41FA5}">
                      <a16:colId xmlns:a16="http://schemas.microsoft.com/office/drawing/2014/main" xmlns="" val="20000"/>
                    </a:ext>
                  </a:extLst>
                </a:gridCol>
                <a:gridCol w="4069080">
                  <a:extLst>
                    <a:ext uri="{9D8B030D-6E8A-4147-A177-3AD203B41FA5}">
                      <a16:colId xmlns:a16="http://schemas.microsoft.com/office/drawing/2014/main" xmlns="" val="20001"/>
                    </a:ext>
                  </a:extLst>
                </a:gridCol>
                <a:gridCol w="4754880">
                  <a:extLst>
                    <a:ext uri="{9D8B030D-6E8A-4147-A177-3AD203B41FA5}">
                      <a16:colId xmlns:a16="http://schemas.microsoft.com/office/drawing/2014/main" xmlns="" val="20002"/>
                    </a:ext>
                  </a:extLst>
                </a:gridCol>
              </a:tblGrid>
              <a:tr h="282145">
                <a:tc>
                  <a:txBody>
                    <a:bodyPr/>
                    <a:lstStyle/>
                    <a:p>
                      <a:pPr algn="l">
                        <a:spcBef>
                          <a:spcPts val="0"/>
                        </a:spcBef>
                        <a:spcAft>
                          <a:spcPts val="0"/>
                        </a:spcAft>
                      </a:pPr>
                      <a:r>
                        <a:rPr sz="1600" b="1">
                          <a:solidFill>
                            <a:srgbClr val="FFFFFF"/>
                          </a:solidFill>
                          <a:latin typeface="Arial"/>
                        </a:rPr>
                        <a:t>Layer of defence</a:t>
                      </a:r>
                    </a:p>
                  </a:txBody>
                  <a:tcPr>
                    <a:solidFill>
                      <a:srgbClr val="16878C"/>
                    </a:solidFill>
                  </a:tcPr>
                </a:tc>
                <a:tc>
                  <a:txBody>
                    <a:bodyPr/>
                    <a:lstStyle/>
                    <a:p>
                      <a:pPr algn="l">
                        <a:spcBef>
                          <a:spcPts val="0"/>
                        </a:spcBef>
                        <a:spcAft>
                          <a:spcPts val="0"/>
                        </a:spcAft>
                      </a:pPr>
                      <a:r>
                        <a:rPr sz="1600" b="1">
                          <a:solidFill>
                            <a:srgbClr val="FFFFFF"/>
                          </a:solidFill>
                          <a:latin typeface="Arial"/>
                        </a:rPr>
                        <a:t>Intended function or standard</a:t>
                      </a:r>
                    </a:p>
                  </a:txBody>
                  <a:tcPr>
                    <a:solidFill>
                      <a:srgbClr val="16878C"/>
                    </a:solidFill>
                  </a:tcPr>
                </a:tc>
                <a:tc>
                  <a:txBody>
                    <a:bodyPr/>
                    <a:lstStyle/>
                    <a:p>
                      <a:pPr algn="l">
                        <a:spcBef>
                          <a:spcPts val="0"/>
                        </a:spcBef>
                        <a:spcAft>
                          <a:spcPts val="0"/>
                        </a:spcAft>
                      </a:pPr>
                      <a:r>
                        <a:rPr sz="1600" b="1">
                          <a:solidFill>
                            <a:srgbClr val="FFFFFF"/>
                          </a:solidFill>
                          <a:latin typeface="Arial"/>
                        </a:rPr>
                        <a:t>Hole or weakness in SaTH</a:t>
                      </a:r>
                    </a:p>
                  </a:txBody>
                  <a:tcPr>
                    <a:solidFill>
                      <a:srgbClr val="16878C"/>
                    </a:solidFill>
                  </a:tcPr>
                </a:tc>
                <a:extLst>
                  <a:ext uri="{0D108BD9-81ED-4DB2-BD59-A6C34878D82A}">
                    <a16:rowId xmlns:a16="http://schemas.microsoft.com/office/drawing/2014/main" xmlns="" val="10000"/>
                  </a:ext>
                </a:extLst>
              </a:tr>
              <a:tr h="689476">
                <a:tc>
                  <a:txBody>
                    <a:bodyPr/>
                    <a:lstStyle/>
                    <a:p>
                      <a:pPr algn="l">
                        <a:spcBef>
                          <a:spcPts val="0"/>
                        </a:spcBef>
                        <a:spcAft>
                          <a:spcPts val="0"/>
                        </a:spcAft>
                      </a:pPr>
                      <a:r>
                        <a:rPr sz="1400" b="1">
                          <a:solidFill>
                            <a:srgbClr val="17304A"/>
                          </a:solidFill>
                          <a:latin typeface="Arial"/>
                        </a:rPr>
                        <a:t>National maternity guidance</a:t>
                      </a:r>
                    </a:p>
                  </a:txBody>
                  <a:tcPr>
                    <a:solidFill>
                      <a:srgbClr val="F3F7FA"/>
                    </a:solidFill>
                  </a:tcPr>
                </a:tc>
                <a:tc>
                  <a:txBody>
                    <a:bodyPr/>
                    <a:lstStyle/>
                    <a:p>
                      <a:pPr algn="l">
                        <a:spcBef>
                          <a:spcPts val="0"/>
                        </a:spcBef>
                        <a:spcAft>
                          <a:spcPts val="0"/>
                        </a:spcAft>
                      </a:pPr>
                      <a:r>
                        <a:rPr sz="1400" b="0">
                          <a:solidFill>
                            <a:srgbClr val="17304A"/>
                          </a:solidFill>
                          <a:latin typeface="Arial"/>
                        </a:rPr>
                        <a:t>Set evidence-based expectations for intrapartum care, risk assessment, perinatal mortality reduction and escalation (NICE, 2023; NHS England, 2023a; NHS England, 2023b).</a:t>
                      </a:r>
                    </a:p>
                  </a:txBody>
                  <a:tcPr>
                    <a:solidFill>
                      <a:srgbClr val="F3F7FA"/>
                    </a:solidFill>
                  </a:tcPr>
                </a:tc>
                <a:tc>
                  <a:txBody>
                    <a:bodyPr/>
                    <a:lstStyle/>
                    <a:p>
                      <a:pPr algn="l">
                        <a:spcBef>
                          <a:spcPts val="0"/>
                        </a:spcBef>
                        <a:spcAft>
                          <a:spcPts val="0"/>
                        </a:spcAft>
                      </a:pPr>
                      <a:r>
                        <a:rPr sz="1400" b="0">
                          <a:solidFill>
                            <a:srgbClr val="17304A"/>
                          </a:solidFill>
                          <a:latin typeface="Arial"/>
                        </a:rPr>
                        <a:t>Practice did not consistently reflect safe escalation, learning and maternity safety expectations identified in the Ockenden review (Ockenden, 2022).</a:t>
                      </a:r>
                    </a:p>
                  </a:txBody>
                  <a:tcPr>
                    <a:solidFill>
                      <a:srgbClr val="F3F7FA"/>
                    </a:solidFill>
                  </a:tcPr>
                </a:tc>
                <a:extLst>
                  <a:ext uri="{0D108BD9-81ED-4DB2-BD59-A6C34878D82A}">
                    <a16:rowId xmlns:a16="http://schemas.microsoft.com/office/drawing/2014/main" xmlns="" val="10001"/>
                  </a:ext>
                </a:extLst>
              </a:tr>
              <a:tr h="689476">
                <a:tc>
                  <a:txBody>
                    <a:bodyPr/>
                    <a:lstStyle/>
                    <a:p>
                      <a:pPr algn="l">
                        <a:spcBef>
                          <a:spcPts val="0"/>
                        </a:spcBef>
                        <a:spcAft>
                          <a:spcPts val="0"/>
                        </a:spcAft>
                      </a:pPr>
                      <a:r>
                        <a:rPr sz="1400" b="1">
                          <a:solidFill>
                            <a:srgbClr val="17304A"/>
                          </a:solidFill>
                          <a:latin typeface="Arial"/>
                        </a:rPr>
                        <a:t>Clinical governance and QA</a:t>
                      </a:r>
                    </a:p>
                  </a:txBody>
                  <a:tcPr>
                    <a:solidFill>
                      <a:srgbClr val="E3EBF0"/>
                    </a:solidFill>
                  </a:tcPr>
                </a:tc>
                <a:tc>
                  <a:txBody>
                    <a:bodyPr/>
                    <a:lstStyle/>
                    <a:p>
                      <a:pPr algn="l">
                        <a:spcBef>
                          <a:spcPts val="0"/>
                        </a:spcBef>
                        <a:spcAft>
                          <a:spcPts val="0"/>
                        </a:spcAft>
                      </a:pPr>
                      <a:r>
                        <a:rPr sz="1400" b="0">
                          <a:solidFill>
                            <a:srgbClr val="17304A"/>
                          </a:solidFill>
                          <a:latin typeface="Arial"/>
                        </a:rPr>
                        <a:t>Use incident response, audit, Board assurance and learning systems to detect risk and evidence improvement (CQC, 2024; NHS England, 2022a; NHS Resolution, 2024).</a:t>
                      </a:r>
                    </a:p>
                  </a:txBody>
                  <a:tcPr>
                    <a:solidFill>
                      <a:srgbClr val="E3EBF0"/>
                    </a:solidFill>
                  </a:tcPr>
                </a:tc>
                <a:tc>
                  <a:txBody>
                    <a:bodyPr/>
                    <a:lstStyle/>
                    <a:p>
                      <a:pPr algn="l">
                        <a:spcBef>
                          <a:spcPts val="0"/>
                        </a:spcBef>
                        <a:spcAft>
                          <a:spcPts val="0"/>
                        </a:spcAft>
                      </a:pPr>
                      <a:r>
                        <a:rPr sz="1400" b="0">
                          <a:solidFill>
                            <a:srgbClr val="17304A"/>
                          </a:solidFill>
                          <a:latin typeface="Arial"/>
                        </a:rPr>
                        <a:t>Governance did not expose the recurring pattern of maternity risk early enough (Ockenden, 2022).</a:t>
                      </a:r>
                    </a:p>
                  </a:txBody>
                  <a:tcPr>
                    <a:solidFill>
                      <a:srgbClr val="E3EBF0"/>
                    </a:solidFill>
                  </a:tcPr>
                </a:tc>
                <a:extLst>
                  <a:ext uri="{0D108BD9-81ED-4DB2-BD59-A6C34878D82A}">
                    <a16:rowId xmlns:a16="http://schemas.microsoft.com/office/drawing/2014/main" xmlns="" val="10002"/>
                  </a:ext>
                </a:extLst>
              </a:tr>
              <a:tr h="536259">
                <a:tc>
                  <a:txBody>
                    <a:bodyPr/>
                    <a:lstStyle/>
                    <a:p>
                      <a:pPr algn="l">
                        <a:spcBef>
                          <a:spcPts val="0"/>
                        </a:spcBef>
                        <a:spcAft>
                          <a:spcPts val="0"/>
                        </a:spcAft>
                      </a:pPr>
                      <a:r>
                        <a:rPr sz="1400" b="1">
                          <a:solidFill>
                            <a:srgbClr val="17304A"/>
                          </a:solidFill>
                          <a:latin typeface="Arial"/>
                        </a:rPr>
                        <a:t>Fetal monitoring and risk assessment</a:t>
                      </a:r>
                    </a:p>
                  </a:txBody>
                  <a:tcPr>
                    <a:solidFill>
                      <a:srgbClr val="F3F7FA"/>
                    </a:solidFill>
                  </a:tcPr>
                </a:tc>
                <a:tc>
                  <a:txBody>
                    <a:bodyPr/>
                    <a:lstStyle/>
                    <a:p>
                      <a:pPr algn="l">
                        <a:spcBef>
                          <a:spcPts val="0"/>
                        </a:spcBef>
                        <a:spcAft>
                          <a:spcPts val="0"/>
                        </a:spcAft>
                      </a:pPr>
                      <a:r>
                        <a:rPr sz="1400" b="0">
                          <a:solidFill>
                            <a:srgbClr val="17304A"/>
                          </a:solidFill>
                          <a:latin typeface="Arial"/>
                        </a:rPr>
                        <a:t>Monitor fetal wellbeing, reassess risk during labour and escalate when risk changes (NICE, 2023; NHS England, 2023b).</a:t>
                      </a:r>
                    </a:p>
                  </a:txBody>
                  <a:tcPr>
                    <a:solidFill>
                      <a:srgbClr val="F3F7FA"/>
                    </a:solidFill>
                  </a:tcPr>
                </a:tc>
                <a:tc>
                  <a:txBody>
                    <a:bodyPr/>
                    <a:lstStyle/>
                    <a:p>
                      <a:pPr algn="l">
                        <a:spcBef>
                          <a:spcPts val="0"/>
                        </a:spcBef>
                        <a:spcAft>
                          <a:spcPts val="0"/>
                        </a:spcAft>
                      </a:pPr>
                      <a:r>
                        <a:rPr sz="1400" b="0">
                          <a:solidFill>
                            <a:srgbClr val="17304A"/>
                          </a:solidFill>
                          <a:latin typeface="Arial"/>
                        </a:rPr>
                        <a:t>Problems in recognising deterioration, interpreting monitoring and escalating concern were repeatedly identified (Ockenden, 2022; HSIB, 2023).</a:t>
                      </a:r>
                    </a:p>
                  </a:txBody>
                  <a:tcPr>
                    <a:solidFill>
                      <a:srgbClr val="F3F7FA"/>
                    </a:solidFill>
                  </a:tcPr>
                </a:tc>
                <a:extLst>
                  <a:ext uri="{0D108BD9-81ED-4DB2-BD59-A6C34878D82A}">
                    <a16:rowId xmlns:a16="http://schemas.microsoft.com/office/drawing/2014/main" xmlns="" val="10003"/>
                  </a:ext>
                </a:extLst>
              </a:tr>
              <a:tr h="536259">
                <a:tc>
                  <a:txBody>
                    <a:bodyPr/>
                    <a:lstStyle/>
                    <a:p>
                      <a:pPr algn="l">
                        <a:spcBef>
                          <a:spcPts val="0"/>
                        </a:spcBef>
                        <a:spcAft>
                          <a:spcPts val="0"/>
                        </a:spcAft>
                      </a:pPr>
                      <a:r>
                        <a:rPr sz="1400" b="1">
                          <a:solidFill>
                            <a:srgbClr val="17304A"/>
                          </a:solidFill>
                          <a:latin typeface="Arial"/>
                        </a:rPr>
                        <a:t>Senior escalation</a:t>
                      </a:r>
                    </a:p>
                  </a:txBody>
                  <a:tcPr>
                    <a:solidFill>
                      <a:srgbClr val="E3EBF0"/>
                    </a:solidFill>
                  </a:tcPr>
                </a:tc>
                <a:tc>
                  <a:txBody>
                    <a:bodyPr/>
                    <a:lstStyle/>
                    <a:p>
                      <a:pPr algn="l">
                        <a:spcBef>
                          <a:spcPts val="0"/>
                        </a:spcBef>
                        <a:spcAft>
                          <a:spcPts val="0"/>
                        </a:spcAft>
                      </a:pPr>
                      <a:r>
                        <a:rPr sz="1400" b="0">
                          <a:solidFill>
                            <a:srgbClr val="17304A"/>
                          </a:solidFill>
                          <a:latin typeface="Arial"/>
                        </a:rPr>
                        <a:t>Bring senior clinical judgement into complex or deteriorating maternity cases and support safe, timely decisions (NICE, 2023; NHS England, 2023a).</a:t>
                      </a:r>
                    </a:p>
                  </a:txBody>
                  <a:tcPr>
                    <a:solidFill>
                      <a:srgbClr val="E3EBF0"/>
                    </a:solidFill>
                  </a:tcPr>
                </a:tc>
                <a:tc>
                  <a:txBody>
                    <a:bodyPr/>
                    <a:lstStyle/>
                    <a:p>
                      <a:pPr algn="l">
                        <a:spcBef>
                          <a:spcPts val="0"/>
                        </a:spcBef>
                        <a:spcAft>
                          <a:spcPts val="0"/>
                        </a:spcAft>
                      </a:pPr>
                      <a:r>
                        <a:rPr sz="1400" b="0">
                          <a:solidFill>
                            <a:srgbClr val="17304A"/>
                          </a:solidFill>
                          <a:latin typeface="Arial"/>
                        </a:rPr>
                        <a:t>Escalation was not reliable enough to challenge delay, unsafe normalisation or poor decision-making (Ockenden, 2022; MBRRACE-UK, 2024).</a:t>
                      </a:r>
                    </a:p>
                  </a:txBody>
                  <a:tcPr>
                    <a:solidFill>
                      <a:srgbClr val="E3EBF0"/>
                    </a:solidFill>
                  </a:tcPr>
                </a:tc>
                <a:extLst>
                  <a:ext uri="{0D108BD9-81ED-4DB2-BD59-A6C34878D82A}">
                    <a16:rowId xmlns:a16="http://schemas.microsoft.com/office/drawing/2014/main" xmlns="" val="10004"/>
                  </a:ext>
                </a:extLst>
              </a:tr>
              <a:tr h="689476">
                <a:tc>
                  <a:txBody>
                    <a:bodyPr/>
                    <a:lstStyle/>
                    <a:p>
                      <a:pPr algn="l">
                        <a:spcBef>
                          <a:spcPts val="0"/>
                        </a:spcBef>
                        <a:spcAft>
                          <a:spcPts val="0"/>
                        </a:spcAft>
                      </a:pPr>
                      <a:r>
                        <a:rPr sz="1400" b="1" dirty="0">
                          <a:solidFill>
                            <a:srgbClr val="17304A"/>
                          </a:solidFill>
                          <a:latin typeface="Arial"/>
                        </a:rPr>
                        <a:t>Incident reporting and learning</a:t>
                      </a:r>
                    </a:p>
                  </a:txBody>
                  <a:tcPr>
                    <a:solidFill>
                      <a:srgbClr val="F3F7FA"/>
                    </a:solidFill>
                  </a:tcPr>
                </a:tc>
                <a:tc>
                  <a:txBody>
                    <a:bodyPr/>
                    <a:lstStyle/>
                    <a:p>
                      <a:pPr algn="l">
                        <a:spcBef>
                          <a:spcPts val="0"/>
                        </a:spcBef>
                        <a:spcAft>
                          <a:spcPts val="0"/>
                        </a:spcAft>
                      </a:pPr>
                      <a:r>
                        <a:rPr sz="1400" b="0">
                          <a:solidFill>
                            <a:srgbClr val="17304A"/>
                          </a:solidFill>
                          <a:latin typeface="Arial"/>
                        </a:rPr>
                        <a:t>Capture incidents and complaints, identify themes, involve affected families and close actions through governance (CQC, 2024; NHS England, 2022a; HSIB, 2023).</a:t>
                      </a:r>
                    </a:p>
                  </a:txBody>
                  <a:tcPr>
                    <a:solidFill>
                      <a:srgbClr val="F3F7FA"/>
                    </a:solidFill>
                  </a:tcPr>
                </a:tc>
                <a:tc>
                  <a:txBody>
                    <a:bodyPr/>
                    <a:lstStyle/>
                    <a:p>
                      <a:pPr algn="l">
                        <a:spcBef>
                          <a:spcPts val="0"/>
                        </a:spcBef>
                        <a:spcAft>
                          <a:spcPts val="0"/>
                        </a:spcAft>
                      </a:pPr>
                      <a:r>
                        <a:rPr sz="1400" b="0" dirty="0">
                          <a:solidFill>
                            <a:srgbClr val="17304A"/>
                          </a:solidFill>
                          <a:latin typeface="Arial"/>
                        </a:rPr>
                        <a:t>Recurring incidents did not consistently produce sustained learning or visible practice change (</a:t>
                      </a:r>
                      <a:r>
                        <a:rPr sz="1400" b="0" dirty="0" err="1">
                          <a:solidFill>
                            <a:srgbClr val="17304A"/>
                          </a:solidFill>
                          <a:latin typeface="Arial"/>
                        </a:rPr>
                        <a:t>Ockenden</a:t>
                      </a:r>
                      <a:r>
                        <a:rPr sz="1400" b="0" dirty="0">
                          <a:solidFill>
                            <a:srgbClr val="17304A"/>
                          </a:solidFill>
                          <a:latin typeface="Arial"/>
                        </a:rPr>
                        <a:t>, 2022).</a:t>
                      </a:r>
                    </a:p>
                  </a:txBody>
                  <a:tcPr>
                    <a:solidFill>
                      <a:srgbClr val="F3F7FA"/>
                    </a:solidFill>
                  </a:tcPr>
                </a:tc>
                <a:extLst>
                  <a:ext uri="{0D108BD9-81ED-4DB2-BD59-A6C34878D82A}">
                    <a16:rowId xmlns:a16="http://schemas.microsoft.com/office/drawing/2014/main" xmlns="" val="10005"/>
                  </a:ext>
                </a:extLst>
              </a:tr>
              <a:tr h="536259">
                <a:tc>
                  <a:txBody>
                    <a:bodyPr/>
                    <a:lstStyle/>
                    <a:p>
                      <a:pPr algn="l">
                        <a:spcBef>
                          <a:spcPts val="0"/>
                        </a:spcBef>
                        <a:spcAft>
                          <a:spcPts val="0"/>
                        </a:spcAft>
                      </a:pPr>
                      <a:r>
                        <a:rPr sz="1400" b="1">
                          <a:solidFill>
                            <a:srgbClr val="17304A"/>
                          </a:solidFill>
                          <a:latin typeface="Arial"/>
                        </a:rPr>
                        <a:t>Women and family voice</a:t>
                      </a:r>
                    </a:p>
                  </a:txBody>
                  <a:tcPr>
                    <a:solidFill>
                      <a:srgbClr val="E3EBF0"/>
                    </a:solidFill>
                  </a:tcPr>
                </a:tc>
                <a:tc>
                  <a:txBody>
                    <a:bodyPr/>
                    <a:lstStyle/>
                    <a:p>
                      <a:pPr algn="l">
                        <a:spcBef>
                          <a:spcPts val="0"/>
                        </a:spcBef>
                        <a:spcAft>
                          <a:spcPts val="0"/>
                        </a:spcAft>
                      </a:pPr>
                      <a:r>
                        <a:rPr sz="1400" b="0">
                          <a:solidFill>
                            <a:srgbClr val="17304A"/>
                          </a:solidFill>
                          <a:latin typeface="Arial"/>
                        </a:rPr>
                        <a:t>Use women’s and families’ experiences as safety intelligence and respond with compassion (NHS England, 2023a; Kirkup, 2022).</a:t>
                      </a:r>
                    </a:p>
                  </a:txBody>
                  <a:tcPr>
                    <a:solidFill>
                      <a:srgbClr val="E3EBF0"/>
                    </a:solidFill>
                  </a:tcPr>
                </a:tc>
                <a:tc>
                  <a:txBody>
                    <a:bodyPr/>
                    <a:lstStyle/>
                    <a:p>
                      <a:pPr algn="l">
                        <a:spcBef>
                          <a:spcPts val="0"/>
                        </a:spcBef>
                        <a:spcAft>
                          <a:spcPts val="0"/>
                        </a:spcAft>
                      </a:pPr>
                      <a:r>
                        <a:rPr sz="1400" b="0" dirty="0">
                          <a:solidFill>
                            <a:srgbClr val="17304A"/>
                          </a:solidFill>
                          <a:latin typeface="Arial"/>
                        </a:rPr>
                        <a:t>Families’ concerns were too often underweighted, delayed or treated mainly as complaints (</a:t>
                      </a:r>
                      <a:r>
                        <a:rPr sz="1400" b="0" dirty="0" err="1">
                          <a:solidFill>
                            <a:srgbClr val="17304A"/>
                          </a:solidFill>
                          <a:latin typeface="Arial"/>
                        </a:rPr>
                        <a:t>Ockenden</a:t>
                      </a:r>
                      <a:r>
                        <a:rPr sz="1400" b="0" dirty="0">
                          <a:solidFill>
                            <a:srgbClr val="17304A"/>
                          </a:solidFill>
                          <a:latin typeface="Arial"/>
                        </a:rPr>
                        <a:t>, 2020; </a:t>
                      </a:r>
                      <a:r>
                        <a:rPr sz="1400" b="0" dirty="0" err="1">
                          <a:solidFill>
                            <a:srgbClr val="17304A"/>
                          </a:solidFill>
                          <a:latin typeface="Arial"/>
                        </a:rPr>
                        <a:t>Ockenden</a:t>
                      </a:r>
                      <a:r>
                        <a:rPr sz="1400" b="0" dirty="0">
                          <a:solidFill>
                            <a:srgbClr val="17304A"/>
                          </a:solidFill>
                          <a:latin typeface="Arial"/>
                        </a:rPr>
                        <a:t>, 2022).</a:t>
                      </a:r>
                    </a:p>
                  </a:txBody>
                  <a:tcPr>
                    <a:solidFill>
                      <a:srgbClr val="E3EBF0"/>
                    </a:solidFill>
                  </a:tcPr>
                </a:tc>
                <a:extLst>
                  <a:ext uri="{0D108BD9-81ED-4DB2-BD59-A6C34878D82A}">
                    <a16:rowId xmlns:a16="http://schemas.microsoft.com/office/drawing/2014/main" xmlns="" val="10006"/>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55448"/>
          </a:xfrm>
          <a:prstGeom prst="rect">
            <a:avLst/>
          </a:prstGeom>
          <a:solidFill>
            <a:srgbClr val="0D777C"/>
          </a:solidFill>
          <a:ln w="12700">
            <a:solidFill>
              <a:srgbClr val="0D777C">
                <a:alpha val="0"/>
              </a:srgbClr>
            </a:solidFill>
            <a:prstDash val="solid"/>
          </a:ln>
        </p:spPr>
      </p:sp>
      <p:sp>
        <p:nvSpPr>
          <p:cNvPr id="4" name="Text 2"/>
          <p:cNvSpPr/>
          <p:nvPr/>
        </p:nvSpPr>
        <p:spPr>
          <a:xfrm>
            <a:off x="813816" y="180864"/>
            <a:ext cx="10835640" cy="384048"/>
          </a:xfrm>
          <a:prstGeom prst="rect">
            <a:avLst/>
          </a:prstGeom>
          <a:noFill/>
          <a:ln/>
        </p:spPr>
        <p:txBody>
          <a:bodyPr wrap="square" lIns="0" tIns="0" rIns="0" bIns="0" rtlCol="0" anchor="ctr">
            <a:normAutofit/>
          </a:bodyPr>
          <a:lstStyle/>
          <a:p>
            <a:pPr marL="0" indent="0">
              <a:buNone/>
            </a:pPr>
            <a:r>
              <a:rPr lang="en-US" sz="2500" b="1" dirty="0">
                <a:solidFill>
                  <a:srgbClr val="17304A"/>
                </a:solidFill>
                <a:latin typeface="Arial" pitchFamily="34" charset="0"/>
                <a:ea typeface="Arial" pitchFamily="34" charset="-122"/>
                <a:cs typeface="Arial" pitchFamily="34" charset="-120"/>
              </a:rPr>
              <a:t>Evaluation and benchmarking</a:t>
            </a:r>
            <a:endParaRPr lang="en-US" sz="2500" dirty="0"/>
          </a:p>
        </p:txBody>
      </p:sp>
      <p:sp>
        <p:nvSpPr>
          <p:cNvPr id="61" name="Rounded Rectangle 4">
            <a:extLst>
              <a:ext uri="{FF2B5EF4-FFF2-40B4-BE49-F238E27FC236}">
                <a16:creationId xmlns:a16="http://schemas.microsoft.com/office/drawing/2014/main" xmlns="" id="{926505E1-53C9-B28F-E510-4461F04218AE}"/>
              </a:ext>
            </a:extLst>
          </p:cNvPr>
          <p:cNvSpPr/>
          <p:nvPr/>
        </p:nvSpPr>
        <p:spPr>
          <a:xfrm>
            <a:off x="746607" y="665496"/>
            <a:ext cx="10698480" cy="521208"/>
          </a:xfrm>
          <a:prstGeom prst="roundRect">
            <a:avLst/>
          </a:prstGeom>
          <a:solidFill>
            <a:srgbClr val="D6ECF1"/>
          </a:solidFill>
          <a:ln>
            <a:solidFill>
              <a:srgbClr val="2A8297"/>
            </a:solidFill>
          </a:ln>
        </p:spPr>
        <p:style>
          <a:lnRef idx="1">
            <a:schemeClr val="accent1"/>
          </a:lnRef>
          <a:fillRef idx="3">
            <a:schemeClr val="accent1"/>
          </a:fillRef>
          <a:effectRef idx="2">
            <a:schemeClr val="accent1"/>
          </a:effectRef>
          <a:fontRef idx="minor">
            <a:schemeClr val="lt1"/>
          </a:fontRef>
        </p:style>
        <p:txBody>
          <a:bodyPr lIns="109728" rIns="109728" rtlCol="0" anchor="ctr"/>
          <a:lstStyle/>
          <a:p>
            <a:pPr algn="ctr"/>
            <a:r>
              <a:rPr sz="1400" dirty="0">
                <a:solidFill>
                  <a:srgbClr val="142C40"/>
                </a:solidFill>
              </a:rPr>
              <a:t>Benchmark type used: external national performance and process benchmarking against </a:t>
            </a:r>
            <a:r>
              <a:rPr sz="1400" dirty="0" err="1">
                <a:solidFill>
                  <a:srgbClr val="142C40"/>
                </a:solidFill>
              </a:rPr>
              <a:t>Ockenden</a:t>
            </a:r>
            <a:r>
              <a:rPr sz="1400" dirty="0">
                <a:solidFill>
                  <a:srgbClr val="142C40"/>
                </a:solidFill>
              </a:rPr>
              <a:t> actions, NHS England maternity priorities, NICE intrapartum care guidance and CQC safe/well-led expectations.</a:t>
            </a:r>
          </a:p>
        </p:txBody>
      </p:sp>
      <p:graphicFrame>
        <p:nvGraphicFramePr>
          <p:cNvPr id="62" name="Table 61">
            <a:extLst>
              <a:ext uri="{FF2B5EF4-FFF2-40B4-BE49-F238E27FC236}">
                <a16:creationId xmlns:a16="http://schemas.microsoft.com/office/drawing/2014/main" xmlns="" id="{337CE62F-22B5-A5DF-01AB-8E978878823D}"/>
              </a:ext>
            </a:extLst>
          </p:cNvPr>
          <p:cNvGraphicFramePr>
            <a:graphicFrameLocks noGrp="1"/>
          </p:cNvGraphicFramePr>
          <p:nvPr>
            <p:extLst>
              <p:ext uri="{D42A27DB-BD31-4B8C-83A1-F6EECF244321}">
                <p14:modId xmlns:p14="http://schemas.microsoft.com/office/powerpoint/2010/main" val="1539463425"/>
              </p:ext>
            </p:extLst>
          </p:nvPr>
        </p:nvGraphicFramePr>
        <p:xfrm>
          <a:off x="813817" y="1344905"/>
          <a:ext cx="10698481" cy="5193792"/>
        </p:xfrm>
        <a:graphic>
          <a:graphicData uri="http://schemas.openxmlformats.org/drawingml/2006/table">
            <a:tbl>
              <a:tblPr firstRow="1" bandRow="1">
                <a:tableStyleId>{5C22544A-7EE6-4342-B048-85BDC9FD1C3A}</a:tableStyleId>
              </a:tblPr>
              <a:tblGrid>
                <a:gridCol w="1685821">
                  <a:extLst>
                    <a:ext uri="{9D8B030D-6E8A-4147-A177-3AD203B41FA5}">
                      <a16:colId xmlns:a16="http://schemas.microsoft.com/office/drawing/2014/main" xmlns="" val="20000"/>
                    </a:ext>
                  </a:extLst>
                </a:gridCol>
                <a:gridCol w="3306804">
                  <a:extLst>
                    <a:ext uri="{9D8B030D-6E8A-4147-A177-3AD203B41FA5}">
                      <a16:colId xmlns:a16="http://schemas.microsoft.com/office/drawing/2014/main" xmlns="" val="20001"/>
                    </a:ext>
                  </a:extLst>
                </a:gridCol>
                <a:gridCol w="2658409">
                  <a:extLst>
                    <a:ext uri="{9D8B030D-6E8A-4147-A177-3AD203B41FA5}">
                      <a16:colId xmlns:a16="http://schemas.microsoft.com/office/drawing/2014/main" xmlns="" val="20002"/>
                    </a:ext>
                  </a:extLst>
                </a:gridCol>
                <a:gridCol w="3047447">
                  <a:extLst>
                    <a:ext uri="{9D8B030D-6E8A-4147-A177-3AD203B41FA5}">
                      <a16:colId xmlns:a16="http://schemas.microsoft.com/office/drawing/2014/main" xmlns="" val="20003"/>
                    </a:ext>
                  </a:extLst>
                </a:gridCol>
              </a:tblGrid>
              <a:tr h="347472">
                <a:tc>
                  <a:txBody>
                    <a:bodyPr/>
                    <a:lstStyle/>
                    <a:p>
                      <a:pPr algn="l">
                        <a:spcBef>
                          <a:spcPts val="0"/>
                        </a:spcBef>
                        <a:spcAft>
                          <a:spcPts val="0"/>
                        </a:spcAft>
                      </a:pPr>
                      <a:r>
                        <a:rPr sz="1200" b="1">
                          <a:solidFill>
                            <a:srgbClr val="FFFFFF"/>
                          </a:solidFill>
                          <a:latin typeface="Arial"/>
                        </a:rPr>
                        <a:t>Indicator</a:t>
                      </a:r>
                    </a:p>
                  </a:txBody>
                  <a:tcPr>
                    <a:solidFill>
                      <a:srgbClr val="16878C"/>
                    </a:solidFill>
                  </a:tcPr>
                </a:tc>
                <a:tc>
                  <a:txBody>
                    <a:bodyPr/>
                    <a:lstStyle/>
                    <a:p>
                      <a:pPr algn="l">
                        <a:spcBef>
                          <a:spcPts val="0"/>
                        </a:spcBef>
                        <a:spcAft>
                          <a:spcPts val="0"/>
                        </a:spcAft>
                      </a:pPr>
                      <a:r>
                        <a:rPr sz="1200" b="1">
                          <a:solidFill>
                            <a:srgbClr val="FFFFFF"/>
                          </a:solidFill>
                          <a:latin typeface="Arial"/>
                        </a:rPr>
                        <a:t>National standard</a:t>
                      </a:r>
                    </a:p>
                  </a:txBody>
                  <a:tcPr>
                    <a:solidFill>
                      <a:srgbClr val="16878C"/>
                    </a:solidFill>
                  </a:tcPr>
                </a:tc>
                <a:tc>
                  <a:txBody>
                    <a:bodyPr/>
                    <a:lstStyle/>
                    <a:p>
                      <a:pPr algn="l">
                        <a:spcBef>
                          <a:spcPts val="0"/>
                        </a:spcBef>
                        <a:spcAft>
                          <a:spcPts val="0"/>
                        </a:spcAft>
                      </a:pPr>
                      <a:r>
                        <a:rPr sz="1200" b="1">
                          <a:solidFill>
                            <a:srgbClr val="FFFFFF"/>
                          </a:solidFill>
                          <a:latin typeface="Arial"/>
                        </a:rPr>
                        <a:t>SaTH before state</a:t>
                      </a:r>
                    </a:p>
                  </a:txBody>
                  <a:tcPr>
                    <a:solidFill>
                      <a:srgbClr val="16878C"/>
                    </a:solidFill>
                  </a:tcPr>
                </a:tc>
                <a:tc>
                  <a:txBody>
                    <a:bodyPr/>
                    <a:lstStyle/>
                    <a:p>
                      <a:pPr algn="l">
                        <a:spcBef>
                          <a:spcPts val="0"/>
                        </a:spcBef>
                        <a:spcAft>
                          <a:spcPts val="0"/>
                        </a:spcAft>
                      </a:pPr>
                      <a:r>
                        <a:rPr sz="1200" b="1">
                          <a:solidFill>
                            <a:srgbClr val="FFFFFF"/>
                          </a:solidFill>
                          <a:latin typeface="Arial"/>
                        </a:rPr>
                        <a:t>Brief explanation of gap</a:t>
                      </a:r>
                    </a:p>
                  </a:txBody>
                  <a:tcPr>
                    <a:solidFill>
                      <a:srgbClr val="16878C"/>
                    </a:solidFill>
                  </a:tcPr>
                </a:tc>
                <a:extLst>
                  <a:ext uri="{0D108BD9-81ED-4DB2-BD59-A6C34878D82A}">
                    <a16:rowId xmlns:a16="http://schemas.microsoft.com/office/drawing/2014/main" xmlns="" val="10000"/>
                  </a:ext>
                </a:extLst>
              </a:tr>
              <a:tr h="914400">
                <a:tc>
                  <a:txBody>
                    <a:bodyPr/>
                    <a:lstStyle/>
                    <a:p>
                      <a:pPr algn="l">
                        <a:spcBef>
                          <a:spcPts val="0"/>
                        </a:spcBef>
                        <a:spcAft>
                          <a:spcPts val="0"/>
                        </a:spcAft>
                      </a:pPr>
                      <a:r>
                        <a:rPr sz="1200" b="1" dirty="0">
                          <a:solidFill>
                            <a:srgbClr val="17304A"/>
                          </a:solidFill>
                          <a:latin typeface="Arial"/>
                        </a:rPr>
                        <a:t>Incident review and learning</a:t>
                      </a:r>
                    </a:p>
                  </a:txBody>
                  <a:tcPr>
                    <a:solidFill>
                      <a:srgbClr val="F3F7FA"/>
                    </a:solidFill>
                  </a:tcPr>
                </a:tc>
                <a:tc>
                  <a:txBody>
                    <a:bodyPr/>
                    <a:lstStyle/>
                    <a:p>
                      <a:pPr algn="l">
                        <a:spcBef>
                          <a:spcPts val="0"/>
                        </a:spcBef>
                        <a:spcAft>
                          <a:spcPts val="0"/>
                        </a:spcAft>
                      </a:pPr>
                      <a:r>
                        <a:rPr sz="1200" b="0">
                          <a:solidFill>
                            <a:srgbClr val="17304A"/>
                          </a:solidFill>
                          <a:latin typeface="Arial"/>
                        </a:rPr>
                        <a:t>Incidents should trigger proportionate learning responses, compassionate engagement and visible governance action (NHS England, 2022a; CQC, 2024).</a:t>
                      </a:r>
                    </a:p>
                  </a:txBody>
                  <a:tcPr>
                    <a:solidFill>
                      <a:srgbClr val="F3F7FA"/>
                    </a:solidFill>
                  </a:tcPr>
                </a:tc>
                <a:tc>
                  <a:txBody>
                    <a:bodyPr/>
                    <a:lstStyle/>
                    <a:p>
                      <a:pPr algn="l">
                        <a:spcBef>
                          <a:spcPts val="0"/>
                        </a:spcBef>
                        <a:spcAft>
                          <a:spcPts val="0"/>
                        </a:spcAft>
                      </a:pPr>
                      <a:r>
                        <a:rPr sz="1200" b="0">
                          <a:solidFill>
                            <a:srgbClr val="17304A"/>
                          </a:solidFill>
                          <a:latin typeface="Arial"/>
                        </a:rPr>
                        <a:t>The review covered 1,592 clinical incidents involving 1,486 families and found repeated missed learning (Ockenden, 2022).</a:t>
                      </a:r>
                    </a:p>
                  </a:txBody>
                  <a:tcPr>
                    <a:solidFill>
                      <a:srgbClr val="F3F7FA"/>
                    </a:solidFill>
                  </a:tcPr>
                </a:tc>
                <a:tc>
                  <a:txBody>
                    <a:bodyPr/>
                    <a:lstStyle/>
                    <a:p>
                      <a:pPr algn="l">
                        <a:spcBef>
                          <a:spcPts val="0"/>
                        </a:spcBef>
                        <a:spcAft>
                          <a:spcPts val="0"/>
                        </a:spcAft>
                      </a:pPr>
                      <a:r>
                        <a:rPr sz="1200" b="0">
                          <a:solidFill>
                            <a:srgbClr val="17304A"/>
                          </a:solidFill>
                          <a:latin typeface="Arial"/>
                        </a:rPr>
                        <a:t>Reporting existed, but assurance did not reliably convert evidence into sustained safer practice (Ockenden, 2022).</a:t>
                      </a:r>
                    </a:p>
                  </a:txBody>
                  <a:tcPr>
                    <a:solidFill>
                      <a:srgbClr val="F3F7FA"/>
                    </a:solidFill>
                  </a:tcPr>
                </a:tc>
                <a:extLst>
                  <a:ext uri="{0D108BD9-81ED-4DB2-BD59-A6C34878D82A}">
                    <a16:rowId xmlns:a16="http://schemas.microsoft.com/office/drawing/2014/main" xmlns="" val="10001"/>
                  </a:ext>
                </a:extLst>
              </a:tr>
              <a:tr h="914400">
                <a:tc>
                  <a:txBody>
                    <a:bodyPr/>
                    <a:lstStyle/>
                    <a:p>
                      <a:pPr algn="l">
                        <a:spcBef>
                          <a:spcPts val="0"/>
                        </a:spcBef>
                        <a:spcAft>
                          <a:spcPts val="0"/>
                        </a:spcAft>
                      </a:pPr>
                      <a:r>
                        <a:rPr sz="1200" b="1">
                          <a:solidFill>
                            <a:srgbClr val="17304A"/>
                          </a:solidFill>
                          <a:latin typeface="Arial"/>
                        </a:rPr>
                        <a:t>Risk assessment, fetal monitoring and escalation</a:t>
                      </a:r>
                    </a:p>
                  </a:txBody>
                  <a:tcPr>
                    <a:solidFill>
                      <a:srgbClr val="E3EBF0"/>
                    </a:solidFill>
                  </a:tcPr>
                </a:tc>
                <a:tc>
                  <a:txBody>
                    <a:bodyPr/>
                    <a:lstStyle/>
                    <a:p>
                      <a:pPr algn="l">
                        <a:spcBef>
                          <a:spcPts val="0"/>
                        </a:spcBef>
                        <a:spcAft>
                          <a:spcPts val="0"/>
                        </a:spcAft>
                      </a:pPr>
                      <a:r>
                        <a:rPr sz="1200" b="0">
                          <a:solidFill>
                            <a:srgbClr val="17304A"/>
                          </a:solidFill>
                          <a:latin typeface="Arial"/>
                        </a:rPr>
                        <a:t>NICE and Saving Babies’ Lives expect ongoing risk assessment, appropriate fetal monitoring and escalation when risk changes (NICE, 2023; NHS England, 2023b).</a:t>
                      </a:r>
                    </a:p>
                  </a:txBody>
                  <a:tcPr>
                    <a:solidFill>
                      <a:srgbClr val="E3EBF0"/>
                    </a:solidFill>
                  </a:tcPr>
                </a:tc>
                <a:tc>
                  <a:txBody>
                    <a:bodyPr/>
                    <a:lstStyle/>
                    <a:p>
                      <a:pPr algn="l">
                        <a:spcBef>
                          <a:spcPts val="0"/>
                        </a:spcBef>
                        <a:spcAft>
                          <a:spcPts val="0"/>
                        </a:spcAft>
                      </a:pPr>
                      <a:r>
                        <a:rPr sz="1200" b="0">
                          <a:solidFill>
                            <a:srgbClr val="17304A"/>
                          </a:solidFill>
                          <a:latin typeface="Arial"/>
                        </a:rPr>
                        <a:t>Repeated problems were identified in recognising deterioration, interpreting monitoring and escalating risk (Ockenden, 2022; HSIB, 2023).</a:t>
                      </a:r>
                    </a:p>
                  </a:txBody>
                  <a:tcPr>
                    <a:solidFill>
                      <a:srgbClr val="E3EBF0"/>
                    </a:solidFill>
                  </a:tcPr>
                </a:tc>
                <a:tc>
                  <a:txBody>
                    <a:bodyPr/>
                    <a:lstStyle/>
                    <a:p>
                      <a:pPr algn="l">
                        <a:spcBef>
                          <a:spcPts val="0"/>
                        </a:spcBef>
                        <a:spcAft>
                          <a:spcPts val="0"/>
                        </a:spcAft>
                      </a:pPr>
                      <a:r>
                        <a:rPr sz="1200" b="0">
                          <a:solidFill>
                            <a:srgbClr val="17304A"/>
                          </a:solidFill>
                          <a:latin typeface="Arial"/>
                        </a:rPr>
                        <a:t>Frontline safety barriers were unreliable in high-risk or deteriorating maternity cases (Ockenden, 2022; NICE, 2023).</a:t>
                      </a:r>
                    </a:p>
                  </a:txBody>
                  <a:tcPr>
                    <a:solidFill>
                      <a:srgbClr val="E3EBF0"/>
                    </a:solidFill>
                  </a:tcPr>
                </a:tc>
                <a:extLst>
                  <a:ext uri="{0D108BD9-81ED-4DB2-BD59-A6C34878D82A}">
                    <a16:rowId xmlns:a16="http://schemas.microsoft.com/office/drawing/2014/main" xmlns="" val="10002"/>
                  </a:ext>
                </a:extLst>
              </a:tr>
              <a:tr h="914400">
                <a:tc>
                  <a:txBody>
                    <a:bodyPr/>
                    <a:lstStyle/>
                    <a:p>
                      <a:pPr algn="l">
                        <a:spcBef>
                          <a:spcPts val="0"/>
                        </a:spcBef>
                        <a:spcAft>
                          <a:spcPts val="0"/>
                        </a:spcAft>
                      </a:pPr>
                      <a:r>
                        <a:rPr sz="1200" b="1">
                          <a:solidFill>
                            <a:srgbClr val="17304A"/>
                          </a:solidFill>
                          <a:latin typeface="Arial"/>
                        </a:rPr>
                        <a:t>Women and family voice</a:t>
                      </a:r>
                    </a:p>
                  </a:txBody>
                  <a:tcPr>
                    <a:solidFill>
                      <a:srgbClr val="F3F7FA"/>
                    </a:solidFill>
                  </a:tcPr>
                </a:tc>
                <a:tc>
                  <a:txBody>
                    <a:bodyPr/>
                    <a:lstStyle/>
                    <a:p>
                      <a:pPr algn="l">
                        <a:spcBef>
                          <a:spcPts val="0"/>
                        </a:spcBef>
                        <a:spcAft>
                          <a:spcPts val="0"/>
                        </a:spcAft>
                      </a:pPr>
                      <a:r>
                        <a:rPr sz="1200" b="0">
                          <a:solidFill>
                            <a:srgbClr val="17304A"/>
                          </a:solidFill>
                          <a:latin typeface="Arial"/>
                        </a:rPr>
                        <a:t>National maternity improvement expects services to listen to women and families with compassion and use their experience for learning (NHS England, 2023a; Kirkup, 2022).</a:t>
                      </a:r>
                    </a:p>
                  </a:txBody>
                  <a:tcPr>
                    <a:solidFill>
                      <a:srgbClr val="F3F7FA"/>
                    </a:solidFill>
                  </a:tcPr>
                </a:tc>
                <a:tc>
                  <a:txBody>
                    <a:bodyPr/>
                    <a:lstStyle/>
                    <a:p>
                      <a:pPr algn="l">
                        <a:spcBef>
                          <a:spcPts val="0"/>
                        </a:spcBef>
                        <a:spcAft>
                          <a:spcPts val="0"/>
                        </a:spcAft>
                      </a:pPr>
                      <a:r>
                        <a:rPr sz="1200" b="0">
                          <a:solidFill>
                            <a:srgbClr val="17304A"/>
                          </a:solidFill>
                          <a:latin typeface="Arial"/>
                        </a:rPr>
                        <a:t>Families’ concerns were often underweighted, delayed or treated as complaints rather than safety intelligence (Ockenden, 2020; Ockenden, 2022).</a:t>
                      </a:r>
                    </a:p>
                  </a:txBody>
                  <a:tcPr>
                    <a:solidFill>
                      <a:srgbClr val="F3F7FA"/>
                    </a:solidFill>
                  </a:tcPr>
                </a:tc>
                <a:tc>
                  <a:txBody>
                    <a:bodyPr/>
                    <a:lstStyle/>
                    <a:p>
                      <a:pPr algn="l">
                        <a:spcBef>
                          <a:spcPts val="0"/>
                        </a:spcBef>
                        <a:spcAft>
                          <a:spcPts val="0"/>
                        </a:spcAft>
                      </a:pPr>
                      <a:r>
                        <a:rPr sz="1200" b="0">
                          <a:solidFill>
                            <a:srgbClr val="17304A"/>
                          </a:solidFill>
                          <a:latin typeface="Arial"/>
                        </a:rPr>
                        <a:t>Early-warning detection was weakened because lived experience was not consistently used in QA learning (Ockenden, 2022; Kirkup, 2022).</a:t>
                      </a:r>
                    </a:p>
                  </a:txBody>
                  <a:tcPr>
                    <a:solidFill>
                      <a:srgbClr val="F3F7FA"/>
                    </a:solidFill>
                  </a:tcPr>
                </a:tc>
                <a:extLst>
                  <a:ext uri="{0D108BD9-81ED-4DB2-BD59-A6C34878D82A}">
                    <a16:rowId xmlns:a16="http://schemas.microsoft.com/office/drawing/2014/main" xmlns="" val="10003"/>
                  </a:ext>
                </a:extLst>
              </a:tr>
              <a:tr h="914400">
                <a:tc>
                  <a:txBody>
                    <a:bodyPr/>
                    <a:lstStyle/>
                    <a:p>
                      <a:pPr algn="l">
                        <a:spcBef>
                          <a:spcPts val="0"/>
                        </a:spcBef>
                        <a:spcAft>
                          <a:spcPts val="0"/>
                        </a:spcAft>
                      </a:pPr>
                      <a:r>
                        <a:rPr sz="1200" b="1">
                          <a:solidFill>
                            <a:srgbClr val="17304A"/>
                          </a:solidFill>
                          <a:latin typeface="Arial"/>
                        </a:rPr>
                        <a:t>Board assurance and safety governance</a:t>
                      </a:r>
                    </a:p>
                  </a:txBody>
                  <a:tcPr>
                    <a:solidFill>
                      <a:srgbClr val="E3EBF0"/>
                    </a:solidFill>
                  </a:tcPr>
                </a:tc>
                <a:tc>
                  <a:txBody>
                    <a:bodyPr/>
                    <a:lstStyle/>
                    <a:p>
                      <a:pPr algn="l">
                        <a:spcBef>
                          <a:spcPts val="0"/>
                        </a:spcBef>
                        <a:spcAft>
                          <a:spcPts val="0"/>
                        </a:spcAft>
                      </a:pPr>
                      <a:r>
                        <a:rPr sz="1200" b="0">
                          <a:solidFill>
                            <a:srgbClr val="17304A"/>
                          </a:solidFill>
                          <a:latin typeface="Arial"/>
                        </a:rPr>
                        <a:t>CQC and NHS Resolution expect safe, well-led services, Board oversight and evidence of maternity safety compliance (CQC, 2024; NHS Resolution, 2024).</a:t>
                      </a:r>
                    </a:p>
                  </a:txBody>
                  <a:tcPr>
                    <a:solidFill>
                      <a:srgbClr val="E3EBF0"/>
                    </a:solidFill>
                  </a:tcPr>
                </a:tc>
                <a:tc>
                  <a:txBody>
                    <a:bodyPr/>
                    <a:lstStyle/>
                    <a:p>
                      <a:pPr algn="l">
                        <a:spcBef>
                          <a:spcPts val="0"/>
                        </a:spcBef>
                        <a:spcAft>
                          <a:spcPts val="0"/>
                        </a:spcAft>
                      </a:pPr>
                      <a:r>
                        <a:rPr sz="1200" b="0">
                          <a:solidFill>
                            <a:srgbClr val="17304A"/>
                          </a:solidFill>
                          <a:latin typeface="Arial"/>
                        </a:rPr>
                        <a:t>Governance did not expose the true recurring pattern of maternity risk early enough (Ockenden, 2022).</a:t>
                      </a:r>
                    </a:p>
                  </a:txBody>
                  <a:tcPr>
                    <a:solidFill>
                      <a:srgbClr val="E3EBF0"/>
                    </a:solidFill>
                  </a:tcPr>
                </a:tc>
                <a:tc>
                  <a:txBody>
                    <a:bodyPr/>
                    <a:lstStyle/>
                    <a:p>
                      <a:pPr algn="l">
                        <a:spcBef>
                          <a:spcPts val="0"/>
                        </a:spcBef>
                        <a:spcAft>
                          <a:spcPts val="0"/>
                        </a:spcAft>
                      </a:pPr>
                      <a:r>
                        <a:rPr sz="1200" b="0">
                          <a:solidFill>
                            <a:srgbClr val="17304A"/>
                          </a:solidFill>
                          <a:latin typeface="Arial"/>
                        </a:rPr>
                        <a:t>Board assurance was too weak to prove that risks were visible, owned and resolved (Ockenden, 2022; CQC, 2024).</a:t>
                      </a:r>
                    </a:p>
                  </a:txBody>
                  <a:tcPr>
                    <a:solidFill>
                      <a:srgbClr val="E3EBF0"/>
                    </a:solidFill>
                  </a:tcPr>
                </a:tc>
                <a:extLst>
                  <a:ext uri="{0D108BD9-81ED-4DB2-BD59-A6C34878D82A}">
                    <a16:rowId xmlns:a16="http://schemas.microsoft.com/office/drawing/2014/main" xmlns="" val="10004"/>
                  </a:ext>
                </a:extLst>
              </a:tr>
              <a:tr h="914400">
                <a:tc>
                  <a:txBody>
                    <a:bodyPr/>
                    <a:lstStyle/>
                    <a:p>
                      <a:pPr algn="l">
                        <a:spcBef>
                          <a:spcPts val="0"/>
                        </a:spcBef>
                        <a:spcAft>
                          <a:spcPts val="0"/>
                        </a:spcAft>
                      </a:pPr>
                      <a:r>
                        <a:rPr sz="1200" b="1">
                          <a:solidFill>
                            <a:srgbClr val="17304A"/>
                          </a:solidFill>
                          <a:latin typeface="Arial"/>
                        </a:rPr>
                        <a:t>Workforce, culture and safety climate</a:t>
                      </a:r>
                    </a:p>
                  </a:txBody>
                  <a:tcPr>
                    <a:solidFill>
                      <a:srgbClr val="F3F7FA"/>
                    </a:solidFill>
                  </a:tcPr>
                </a:tc>
                <a:tc>
                  <a:txBody>
                    <a:bodyPr/>
                    <a:lstStyle/>
                    <a:p>
                      <a:pPr algn="l">
                        <a:spcBef>
                          <a:spcPts val="0"/>
                        </a:spcBef>
                        <a:spcAft>
                          <a:spcPts val="0"/>
                        </a:spcAft>
                      </a:pPr>
                      <a:r>
                        <a:rPr sz="1200" b="0">
                          <a:solidFill>
                            <a:srgbClr val="17304A"/>
                          </a:solidFill>
                          <a:latin typeface="Arial"/>
                        </a:rPr>
                        <a:t>NHS England expects workforce support, supervision and a culture of safety; MBRRACE-UK highlights learning to improve maternity care (NHS England, 2023a; MBRRACE-UK, 2024).</a:t>
                      </a:r>
                    </a:p>
                  </a:txBody>
                  <a:tcPr>
                    <a:solidFill>
                      <a:srgbClr val="F3F7FA"/>
                    </a:solidFill>
                  </a:tcPr>
                </a:tc>
                <a:tc>
                  <a:txBody>
                    <a:bodyPr/>
                    <a:lstStyle/>
                    <a:p>
                      <a:pPr algn="l">
                        <a:spcBef>
                          <a:spcPts val="0"/>
                        </a:spcBef>
                        <a:spcAft>
                          <a:spcPts val="0"/>
                        </a:spcAft>
                      </a:pPr>
                      <a:r>
                        <a:rPr sz="1200" b="0">
                          <a:solidFill>
                            <a:srgbClr val="17304A"/>
                          </a:solidFill>
                          <a:latin typeface="Arial"/>
                        </a:rPr>
                        <a:t>Workforce pressure, defensive culture and normalisation of unsafe practice weakened safety defences (Ockenden, 2022).</a:t>
                      </a:r>
                    </a:p>
                  </a:txBody>
                  <a:tcPr>
                    <a:solidFill>
                      <a:srgbClr val="F3F7FA"/>
                    </a:solidFill>
                  </a:tcPr>
                </a:tc>
                <a:tc>
                  <a:txBody>
                    <a:bodyPr/>
                    <a:lstStyle/>
                    <a:p>
                      <a:pPr algn="l">
                        <a:spcBef>
                          <a:spcPts val="0"/>
                        </a:spcBef>
                        <a:spcAft>
                          <a:spcPts val="0"/>
                        </a:spcAft>
                      </a:pPr>
                      <a:r>
                        <a:rPr sz="1200" b="0" dirty="0">
                          <a:solidFill>
                            <a:srgbClr val="17304A"/>
                          </a:solidFill>
                          <a:latin typeface="Arial"/>
                        </a:rPr>
                        <a:t>Culture and capacity limited the service’s ability to challenge risk and learn consistently (</a:t>
                      </a:r>
                      <a:r>
                        <a:rPr sz="1200" b="0" dirty="0" err="1">
                          <a:solidFill>
                            <a:srgbClr val="17304A"/>
                          </a:solidFill>
                          <a:latin typeface="Arial"/>
                        </a:rPr>
                        <a:t>Ockenden</a:t>
                      </a:r>
                      <a:r>
                        <a:rPr sz="1200" b="0" dirty="0">
                          <a:solidFill>
                            <a:srgbClr val="17304A"/>
                          </a:solidFill>
                          <a:latin typeface="Arial"/>
                        </a:rPr>
                        <a:t>, 2022; CQC, 2024).</a:t>
                      </a:r>
                    </a:p>
                  </a:txBody>
                  <a:tcPr>
                    <a:solidFill>
                      <a:srgbClr val="F3F7FA"/>
                    </a:solidFill>
                  </a:tcPr>
                </a:tc>
                <a:extLst>
                  <a:ext uri="{0D108BD9-81ED-4DB2-BD59-A6C34878D82A}">
                    <a16:rowId xmlns:a16="http://schemas.microsoft.com/office/drawing/2014/main" xmlns=""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55448"/>
          </a:xfrm>
          <a:prstGeom prst="rect">
            <a:avLst/>
          </a:prstGeom>
          <a:solidFill>
            <a:srgbClr val="0D777C"/>
          </a:solidFill>
          <a:ln w="12700">
            <a:solidFill>
              <a:srgbClr val="0D777C">
                <a:alpha val="0"/>
              </a:srgbClr>
            </a:solidFill>
            <a:prstDash val="solid"/>
          </a:ln>
        </p:spPr>
      </p:sp>
      <p:sp>
        <p:nvSpPr>
          <p:cNvPr id="4" name="Text 2"/>
          <p:cNvSpPr/>
          <p:nvPr/>
        </p:nvSpPr>
        <p:spPr>
          <a:xfrm>
            <a:off x="822960" y="292608"/>
            <a:ext cx="10835640" cy="438912"/>
          </a:xfrm>
          <a:prstGeom prst="rect">
            <a:avLst/>
          </a:prstGeom>
          <a:noFill/>
          <a:ln/>
        </p:spPr>
        <p:txBody>
          <a:bodyPr wrap="square" lIns="0" tIns="0" rIns="0" bIns="0" rtlCol="0" anchor="ctr">
            <a:normAutofit/>
          </a:bodyPr>
          <a:lstStyle/>
          <a:p>
            <a:pPr marL="0" indent="0">
              <a:buNone/>
            </a:pPr>
            <a:r>
              <a:rPr lang="en-US" sz="2500" b="1" dirty="0">
                <a:solidFill>
                  <a:srgbClr val="17304A"/>
                </a:solidFill>
                <a:latin typeface="Arial" pitchFamily="34" charset="0"/>
                <a:ea typeface="Arial" pitchFamily="34" charset="-122"/>
                <a:cs typeface="Arial" pitchFamily="34" charset="-120"/>
              </a:rPr>
              <a:t>Proposed structure for Component 2</a:t>
            </a:r>
            <a:endParaRPr lang="en-US" sz="2500" dirty="0"/>
          </a:p>
        </p:txBody>
      </p:sp>
      <p:sp>
        <p:nvSpPr>
          <p:cNvPr id="5" name="Shape 3"/>
          <p:cNvSpPr/>
          <p:nvPr/>
        </p:nvSpPr>
        <p:spPr>
          <a:xfrm>
            <a:off x="822960" y="822960"/>
            <a:ext cx="1691640" cy="54864"/>
          </a:xfrm>
          <a:prstGeom prst="rect">
            <a:avLst/>
          </a:prstGeom>
          <a:solidFill>
            <a:srgbClr val="F59A23"/>
          </a:solidFill>
          <a:ln w="12700">
            <a:solidFill>
              <a:srgbClr val="F59A23">
                <a:alpha val="0"/>
              </a:srgbClr>
            </a:solidFill>
            <a:prstDash val="solid"/>
          </a:ln>
        </p:spPr>
      </p:sp>
      <p:sp>
        <p:nvSpPr>
          <p:cNvPr id="6" name="Text 4"/>
          <p:cNvSpPr/>
          <p:nvPr/>
        </p:nvSpPr>
        <p:spPr>
          <a:xfrm>
            <a:off x="822960" y="914400"/>
            <a:ext cx="10789920" cy="219456"/>
          </a:xfrm>
          <a:prstGeom prst="rect">
            <a:avLst/>
          </a:prstGeom>
          <a:noFill/>
          <a:ln/>
        </p:spPr>
        <p:txBody>
          <a:bodyPr wrap="square" lIns="0" tIns="0" rIns="0" bIns="0" rtlCol="0" anchor="ctr">
            <a:normAutofit/>
          </a:bodyPr>
          <a:lstStyle/>
          <a:p>
            <a:pPr marL="0" indent="0">
              <a:buNone/>
            </a:pPr>
            <a:r>
              <a:rPr lang="en-US" sz="1350" dirty="0">
                <a:solidFill>
                  <a:srgbClr val="0D777C"/>
                </a:solidFill>
                <a:latin typeface="Arial" pitchFamily="34" charset="0"/>
                <a:ea typeface="Arial" pitchFamily="34" charset="-122"/>
                <a:cs typeface="Arial" pitchFamily="34" charset="-120"/>
              </a:rPr>
              <a:t>Aligned with the assessment task and adapted to the SaTH maternity scandal.</a:t>
            </a:r>
            <a:endParaRPr lang="en-US" sz="1350" dirty="0"/>
          </a:p>
        </p:txBody>
      </p:sp>
      <p:sp>
        <p:nvSpPr>
          <p:cNvPr id="7" name="Shape 5"/>
          <p:cNvSpPr/>
          <p:nvPr/>
        </p:nvSpPr>
        <p:spPr>
          <a:xfrm>
            <a:off x="868680" y="1353312"/>
            <a:ext cx="10424160" cy="658368"/>
          </a:xfrm>
          <a:prstGeom prst="roundRect">
            <a:avLst>
              <a:gd name="adj" fmla="val 11111"/>
            </a:avLst>
          </a:prstGeom>
          <a:ln/>
        </p:spPr>
        <p:style>
          <a:lnRef idx="1">
            <a:schemeClr val="accent3"/>
          </a:lnRef>
          <a:fillRef idx="2">
            <a:schemeClr val="accent3"/>
          </a:fillRef>
          <a:effectRef idx="1">
            <a:schemeClr val="accent3"/>
          </a:effectRef>
          <a:fontRef idx="minor">
            <a:schemeClr val="dk1"/>
          </a:fontRef>
        </p:style>
      </p:sp>
      <p:sp>
        <p:nvSpPr>
          <p:cNvPr id="8" name="Text 6"/>
          <p:cNvSpPr/>
          <p:nvPr/>
        </p:nvSpPr>
        <p:spPr>
          <a:xfrm>
            <a:off x="1051560" y="1517904"/>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ea typeface="Arial" pitchFamily="34" charset="-122"/>
                <a:cs typeface="Arial" pitchFamily="34" charset="-120"/>
              </a:rPr>
              <a:t>1</a:t>
            </a:r>
            <a:endParaRPr lang="en-US" sz="1500" b="1" dirty="0">
              <a:solidFill>
                <a:srgbClr val="002060"/>
              </a:solidFill>
            </a:endParaRPr>
          </a:p>
        </p:txBody>
      </p:sp>
      <p:sp>
        <p:nvSpPr>
          <p:cNvPr id="9" name="Text 7"/>
          <p:cNvSpPr/>
          <p:nvPr/>
        </p:nvSpPr>
        <p:spPr>
          <a:xfrm>
            <a:off x="1508760" y="1453896"/>
            <a:ext cx="2697480" cy="274320"/>
          </a:xfrm>
          <a:prstGeom prst="rect">
            <a:avLst/>
          </a:prstGeom>
          <a:noFill/>
          <a:ln/>
        </p:spPr>
        <p:txBody>
          <a:bodyPr wrap="square" lIns="0" tIns="0" rIns="0" bIns="0" rtlCol="0" anchor="ctr">
            <a:normAutofit/>
          </a:bodyPr>
          <a:lstStyle/>
          <a:p>
            <a:pPr marL="0" indent="0">
              <a:buNone/>
            </a:pPr>
            <a:r>
              <a:rPr lang="en-US" sz="1400" b="1" dirty="0">
                <a:solidFill>
                  <a:srgbClr val="002060"/>
                </a:solidFill>
                <a:ea typeface="Arial" pitchFamily="34" charset="-122"/>
                <a:cs typeface="Arial" pitchFamily="34" charset="-120"/>
              </a:rPr>
              <a:t>Introduction and background</a:t>
            </a:r>
            <a:endParaRPr lang="en-US" sz="1400" b="1" dirty="0">
              <a:solidFill>
                <a:srgbClr val="002060"/>
              </a:solidFill>
            </a:endParaRPr>
          </a:p>
        </p:txBody>
      </p:sp>
      <p:sp>
        <p:nvSpPr>
          <p:cNvPr id="10" name="Text 8"/>
          <p:cNvSpPr/>
          <p:nvPr/>
        </p:nvSpPr>
        <p:spPr>
          <a:xfrm>
            <a:off x="4343400" y="1463040"/>
            <a:ext cx="6894576" cy="292608"/>
          </a:xfrm>
          <a:prstGeom prst="rect">
            <a:avLst/>
          </a:prstGeom>
          <a:noFill/>
          <a:ln/>
        </p:spPr>
        <p:txBody>
          <a:bodyPr wrap="square" lIns="0" tIns="0" rIns="0" bIns="0" rtlCol="0" anchor="ctr">
            <a:noAutofit/>
          </a:bodyPr>
          <a:lstStyle/>
          <a:p>
            <a:pPr marL="0" indent="0">
              <a:buNone/>
            </a:pPr>
            <a:r>
              <a:rPr lang="en-US" sz="1400" b="1" dirty="0">
                <a:solidFill>
                  <a:schemeClr val="accent3">
                    <a:lumMod val="50000"/>
                  </a:schemeClr>
                </a:solidFill>
                <a:ea typeface="Arial" pitchFamily="34" charset="-122"/>
                <a:cs typeface="Arial" pitchFamily="34" charset="-120"/>
              </a:rPr>
              <a:t>Brief recap of the SaTH maternity scandal and why it represents a systemic maternity safety and quality assurance failure.</a:t>
            </a:r>
            <a:endParaRPr lang="en-US" sz="1400" b="1" dirty="0">
              <a:solidFill>
                <a:schemeClr val="accent3">
                  <a:lumMod val="50000"/>
                </a:schemeClr>
              </a:solidFill>
            </a:endParaRPr>
          </a:p>
        </p:txBody>
      </p:sp>
      <p:sp>
        <p:nvSpPr>
          <p:cNvPr id="11" name="Shape 9"/>
          <p:cNvSpPr/>
          <p:nvPr/>
        </p:nvSpPr>
        <p:spPr>
          <a:xfrm>
            <a:off x="868680" y="2212848"/>
            <a:ext cx="10424160" cy="658368"/>
          </a:xfrm>
          <a:prstGeom prst="roundRect">
            <a:avLst>
              <a:gd name="adj" fmla="val 11111"/>
            </a:avLst>
          </a:prstGeom>
          <a:ln/>
        </p:spPr>
        <p:style>
          <a:lnRef idx="1">
            <a:schemeClr val="accent5"/>
          </a:lnRef>
          <a:fillRef idx="2">
            <a:schemeClr val="accent5"/>
          </a:fillRef>
          <a:effectRef idx="1">
            <a:schemeClr val="accent5"/>
          </a:effectRef>
          <a:fontRef idx="minor">
            <a:schemeClr val="dk1"/>
          </a:fontRef>
        </p:style>
      </p:sp>
      <p:sp>
        <p:nvSpPr>
          <p:cNvPr id="12" name="Text 10"/>
          <p:cNvSpPr/>
          <p:nvPr/>
        </p:nvSpPr>
        <p:spPr>
          <a:xfrm>
            <a:off x="1051560" y="2377440"/>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ea typeface="Arial" pitchFamily="34" charset="-122"/>
                <a:cs typeface="Arial" pitchFamily="34" charset="-120"/>
              </a:rPr>
              <a:t>2</a:t>
            </a:r>
            <a:endParaRPr lang="en-US" sz="1500" b="1" dirty="0">
              <a:solidFill>
                <a:srgbClr val="002060"/>
              </a:solidFill>
            </a:endParaRPr>
          </a:p>
        </p:txBody>
      </p:sp>
      <p:sp>
        <p:nvSpPr>
          <p:cNvPr id="13" name="Text 11"/>
          <p:cNvSpPr/>
          <p:nvPr/>
        </p:nvSpPr>
        <p:spPr>
          <a:xfrm>
            <a:off x="1508760" y="2313432"/>
            <a:ext cx="2697480" cy="274320"/>
          </a:xfrm>
          <a:prstGeom prst="rect">
            <a:avLst/>
          </a:prstGeom>
          <a:noFill/>
          <a:ln/>
        </p:spPr>
        <p:txBody>
          <a:bodyPr wrap="square" lIns="0" tIns="0" rIns="0" bIns="0" rtlCol="0" anchor="ctr">
            <a:normAutofit/>
          </a:bodyPr>
          <a:lstStyle/>
          <a:p>
            <a:pPr marL="0" indent="0">
              <a:buNone/>
            </a:pPr>
            <a:r>
              <a:rPr lang="en-US" sz="1400" b="1" dirty="0">
                <a:solidFill>
                  <a:srgbClr val="002060"/>
                </a:solidFill>
                <a:ea typeface="Arial" pitchFamily="34" charset="-122"/>
                <a:cs typeface="Arial" pitchFamily="34" charset="-120"/>
              </a:rPr>
              <a:t>Tool-based root-cause analysis</a:t>
            </a:r>
            <a:endParaRPr lang="en-US" sz="1400" b="1" dirty="0">
              <a:solidFill>
                <a:srgbClr val="002060"/>
              </a:solidFill>
            </a:endParaRPr>
          </a:p>
        </p:txBody>
      </p:sp>
      <p:sp>
        <p:nvSpPr>
          <p:cNvPr id="14" name="Text 12"/>
          <p:cNvSpPr/>
          <p:nvPr/>
        </p:nvSpPr>
        <p:spPr>
          <a:xfrm>
            <a:off x="4343400" y="2322576"/>
            <a:ext cx="6894576" cy="292608"/>
          </a:xfrm>
          <a:prstGeom prst="rect">
            <a:avLst/>
          </a:prstGeom>
          <a:noFill/>
          <a:ln/>
        </p:spPr>
        <p:txBody>
          <a:bodyPr wrap="square" lIns="0" tIns="0" rIns="0" bIns="0" rtlCol="0" anchor="ctr">
            <a:noAutofit/>
          </a:bodyPr>
          <a:lstStyle/>
          <a:p>
            <a:pPr marL="0" indent="0">
              <a:buNone/>
            </a:pPr>
            <a:r>
              <a:rPr lang="en-US" sz="1400" b="1" dirty="0">
                <a:solidFill>
                  <a:schemeClr val="accent3">
                    <a:lumMod val="50000"/>
                  </a:schemeClr>
                </a:solidFill>
                <a:ea typeface="Arial" pitchFamily="34" charset="-122"/>
                <a:cs typeface="Arial" pitchFamily="34" charset="-120"/>
              </a:rPr>
              <a:t>Apply Fishbone, 5 Whys, Six Sigma, Lean Management and Donabedian to analyse people, process, policy, culture, workforce and governance factors.</a:t>
            </a:r>
            <a:endParaRPr lang="en-US" sz="1400" b="1" dirty="0">
              <a:solidFill>
                <a:schemeClr val="accent3">
                  <a:lumMod val="50000"/>
                </a:schemeClr>
              </a:solidFill>
            </a:endParaRPr>
          </a:p>
        </p:txBody>
      </p:sp>
      <p:sp>
        <p:nvSpPr>
          <p:cNvPr id="15" name="Shape 13"/>
          <p:cNvSpPr/>
          <p:nvPr/>
        </p:nvSpPr>
        <p:spPr>
          <a:xfrm>
            <a:off x="868680" y="3072384"/>
            <a:ext cx="10424160" cy="658368"/>
          </a:xfrm>
          <a:prstGeom prst="roundRect">
            <a:avLst>
              <a:gd name="adj" fmla="val 11111"/>
            </a:avLst>
          </a:prstGeom>
          <a:ln/>
        </p:spPr>
        <p:style>
          <a:lnRef idx="1">
            <a:schemeClr val="accent3"/>
          </a:lnRef>
          <a:fillRef idx="2">
            <a:schemeClr val="accent3"/>
          </a:fillRef>
          <a:effectRef idx="1">
            <a:schemeClr val="accent3"/>
          </a:effectRef>
          <a:fontRef idx="minor">
            <a:schemeClr val="dk1"/>
          </a:fontRef>
        </p:style>
      </p:sp>
      <p:sp>
        <p:nvSpPr>
          <p:cNvPr id="16" name="Text 14"/>
          <p:cNvSpPr/>
          <p:nvPr/>
        </p:nvSpPr>
        <p:spPr>
          <a:xfrm>
            <a:off x="1051560" y="3236976"/>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ea typeface="Arial" pitchFamily="34" charset="-122"/>
                <a:cs typeface="Arial" pitchFamily="34" charset="-120"/>
              </a:rPr>
              <a:t>3</a:t>
            </a:r>
            <a:endParaRPr lang="en-US" sz="1500" b="1" dirty="0">
              <a:solidFill>
                <a:srgbClr val="002060"/>
              </a:solidFill>
            </a:endParaRPr>
          </a:p>
        </p:txBody>
      </p:sp>
      <p:sp>
        <p:nvSpPr>
          <p:cNvPr id="17" name="Text 15"/>
          <p:cNvSpPr/>
          <p:nvPr/>
        </p:nvSpPr>
        <p:spPr>
          <a:xfrm>
            <a:off x="1508760" y="3172968"/>
            <a:ext cx="2697480" cy="274320"/>
          </a:xfrm>
          <a:prstGeom prst="rect">
            <a:avLst/>
          </a:prstGeom>
          <a:noFill/>
          <a:ln/>
        </p:spPr>
        <p:txBody>
          <a:bodyPr wrap="square" lIns="0" tIns="0" rIns="0" bIns="0" rtlCol="0" anchor="ctr">
            <a:noAutofit/>
          </a:bodyPr>
          <a:lstStyle/>
          <a:p>
            <a:pPr marL="0" indent="0">
              <a:buNone/>
            </a:pPr>
            <a:r>
              <a:rPr lang="en-US" sz="1400" b="1" dirty="0">
                <a:solidFill>
                  <a:srgbClr val="002060"/>
                </a:solidFill>
                <a:ea typeface="Arial" pitchFamily="34" charset="-122"/>
                <a:cs typeface="Arial" pitchFamily="34" charset="-120"/>
              </a:rPr>
              <a:t>Policy implementation evaluation</a:t>
            </a:r>
            <a:endParaRPr lang="en-US" sz="1400" b="1" dirty="0">
              <a:solidFill>
                <a:srgbClr val="002060"/>
              </a:solidFill>
            </a:endParaRPr>
          </a:p>
        </p:txBody>
      </p:sp>
      <p:sp>
        <p:nvSpPr>
          <p:cNvPr id="18" name="Text 16"/>
          <p:cNvSpPr/>
          <p:nvPr/>
        </p:nvSpPr>
        <p:spPr>
          <a:xfrm>
            <a:off x="4343400" y="3182112"/>
            <a:ext cx="6894576" cy="292608"/>
          </a:xfrm>
          <a:prstGeom prst="rect">
            <a:avLst/>
          </a:prstGeom>
          <a:noFill/>
          <a:ln/>
        </p:spPr>
        <p:txBody>
          <a:bodyPr wrap="square" lIns="0" tIns="0" rIns="0" bIns="0" rtlCol="0" anchor="ctr">
            <a:noAutofit/>
          </a:bodyPr>
          <a:lstStyle/>
          <a:p>
            <a:pPr marL="0" indent="0">
              <a:buNone/>
            </a:pPr>
            <a:r>
              <a:rPr lang="en-US" sz="1400" b="1" dirty="0">
                <a:solidFill>
                  <a:schemeClr val="accent3">
                    <a:lumMod val="50000"/>
                  </a:schemeClr>
                </a:solidFill>
                <a:ea typeface="Arial" pitchFamily="34" charset="-122"/>
                <a:cs typeface="Arial" pitchFamily="34" charset="-120"/>
              </a:rPr>
              <a:t>Examine how national maternity policy and local procedures were implemented in practice, including accountability and assurance gaps.</a:t>
            </a:r>
            <a:endParaRPr lang="en-US" sz="1400" b="1" dirty="0">
              <a:solidFill>
                <a:schemeClr val="accent3">
                  <a:lumMod val="50000"/>
                </a:schemeClr>
              </a:solidFill>
            </a:endParaRPr>
          </a:p>
        </p:txBody>
      </p:sp>
      <p:sp>
        <p:nvSpPr>
          <p:cNvPr id="19" name="Shape 17"/>
          <p:cNvSpPr/>
          <p:nvPr/>
        </p:nvSpPr>
        <p:spPr>
          <a:xfrm>
            <a:off x="868680" y="3931920"/>
            <a:ext cx="10424160" cy="658368"/>
          </a:xfrm>
          <a:prstGeom prst="roundRect">
            <a:avLst>
              <a:gd name="adj" fmla="val 11111"/>
            </a:avLst>
          </a:prstGeom>
          <a:ln/>
        </p:spPr>
        <p:style>
          <a:lnRef idx="1">
            <a:schemeClr val="accent5"/>
          </a:lnRef>
          <a:fillRef idx="2">
            <a:schemeClr val="accent5"/>
          </a:fillRef>
          <a:effectRef idx="1">
            <a:schemeClr val="accent5"/>
          </a:effectRef>
          <a:fontRef idx="minor">
            <a:schemeClr val="dk1"/>
          </a:fontRef>
        </p:style>
      </p:sp>
      <p:sp>
        <p:nvSpPr>
          <p:cNvPr id="20" name="Text 18"/>
          <p:cNvSpPr/>
          <p:nvPr/>
        </p:nvSpPr>
        <p:spPr>
          <a:xfrm>
            <a:off x="1051560" y="4096512"/>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ea typeface="Arial" pitchFamily="34" charset="-122"/>
                <a:cs typeface="Arial" pitchFamily="34" charset="-120"/>
              </a:rPr>
              <a:t>4</a:t>
            </a:r>
            <a:endParaRPr lang="en-US" sz="1500" b="1" dirty="0">
              <a:solidFill>
                <a:srgbClr val="002060"/>
              </a:solidFill>
            </a:endParaRPr>
          </a:p>
        </p:txBody>
      </p:sp>
      <p:sp>
        <p:nvSpPr>
          <p:cNvPr id="21" name="Text 19"/>
          <p:cNvSpPr/>
          <p:nvPr/>
        </p:nvSpPr>
        <p:spPr>
          <a:xfrm>
            <a:off x="1508760" y="4032504"/>
            <a:ext cx="2697480" cy="274320"/>
          </a:xfrm>
          <a:prstGeom prst="rect">
            <a:avLst/>
          </a:prstGeom>
          <a:noFill/>
          <a:ln/>
        </p:spPr>
        <p:txBody>
          <a:bodyPr wrap="square" lIns="0" tIns="0" rIns="0" bIns="0" rtlCol="0" anchor="ctr">
            <a:noAutofit/>
          </a:bodyPr>
          <a:lstStyle/>
          <a:p>
            <a:pPr marL="0" indent="0">
              <a:buNone/>
            </a:pPr>
            <a:r>
              <a:rPr lang="en-US" sz="1400" b="1" dirty="0">
                <a:solidFill>
                  <a:srgbClr val="002060"/>
                </a:solidFill>
                <a:ea typeface="Arial" pitchFamily="34" charset="-122"/>
                <a:cs typeface="Arial" pitchFamily="34" charset="-120"/>
              </a:rPr>
              <a:t>Impact on quality, efficiency and equity</a:t>
            </a:r>
            <a:endParaRPr lang="en-US" sz="1400" b="1" dirty="0">
              <a:solidFill>
                <a:srgbClr val="002060"/>
              </a:solidFill>
            </a:endParaRPr>
          </a:p>
        </p:txBody>
      </p:sp>
      <p:sp>
        <p:nvSpPr>
          <p:cNvPr id="22" name="Text 20"/>
          <p:cNvSpPr/>
          <p:nvPr/>
        </p:nvSpPr>
        <p:spPr>
          <a:xfrm>
            <a:off x="4343400" y="4041648"/>
            <a:ext cx="6894576" cy="292608"/>
          </a:xfrm>
          <a:prstGeom prst="rect">
            <a:avLst/>
          </a:prstGeom>
          <a:noFill/>
          <a:ln/>
        </p:spPr>
        <p:txBody>
          <a:bodyPr wrap="square" lIns="0" tIns="0" rIns="0" bIns="0" rtlCol="0" anchor="ctr">
            <a:noAutofit/>
          </a:bodyPr>
          <a:lstStyle/>
          <a:p>
            <a:pPr marL="0" indent="0">
              <a:buNone/>
            </a:pPr>
            <a:r>
              <a:rPr lang="en-US" sz="1400" b="1" dirty="0">
                <a:solidFill>
                  <a:schemeClr val="accent3">
                    <a:lumMod val="50000"/>
                  </a:schemeClr>
                </a:solidFill>
                <a:ea typeface="Arial" pitchFamily="34" charset="-122"/>
                <a:cs typeface="Arial" pitchFamily="34" charset="-120"/>
              </a:rPr>
              <a:t>Analyse how repeated harm, delayed escalation, poor learning and loss of trust affected service provision.</a:t>
            </a:r>
            <a:endParaRPr lang="en-US" sz="1400" b="1" dirty="0">
              <a:solidFill>
                <a:schemeClr val="accent3">
                  <a:lumMod val="50000"/>
                </a:schemeClr>
              </a:solidFill>
            </a:endParaRPr>
          </a:p>
        </p:txBody>
      </p:sp>
      <p:sp>
        <p:nvSpPr>
          <p:cNvPr id="23" name="Shape 21"/>
          <p:cNvSpPr/>
          <p:nvPr/>
        </p:nvSpPr>
        <p:spPr>
          <a:xfrm>
            <a:off x="813816" y="5404104"/>
            <a:ext cx="10424160" cy="658368"/>
          </a:xfrm>
          <a:prstGeom prst="roundRect">
            <a:avLst>
              <a:gd name="adj" fmla="val 11111"/>
            </a:avLst>
          </a:prstGeom>
          <a:ln/>
        </p:spPr>
        <p:style>
          <a:lnRef idx="1">
            <a:schemeClr val="accent5"/>
          </a:lnRef>
          <a:fillRef idx="2">
            <a:schemeClr val="accent5"/>
          </a:fillRef>
          <a:effectRef idx="1">
            <a:schemeClr val="accent5"/>
          </a:effectRef>
          <a:fontRef idx="minor">
            <a:schemeClr val="dk1"/>
          </a:fontRef>
        </p:style>
      </p:sp>
      <p:sp>
        <p:nvSpPr>
          <p:cNvPr id="24" name="Text 22"/>
          <p:cNvSpPr/>
          <p:nvPr/>
        </p:nvSpPr>
        <p:spPr>
          <a:xfrm>
            <a:off x="1070094" y="5648042"/>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cs typeface="Arial" pitchFamily="34" charset="-120"/>
              </a:rPr>
              <a:t>6</a:t>
            </a:r>
            <a:endParaRPr lang="en-US" sz="1500" b="1" dirty="0">
              <a:solidFill>
                <a:srgbClr val="002060"/>
              </a:solidFill>
            </a:endParaRPr>
          </a:p>
        </p:txBody>
      </p:sp>
      <p:sp>
        <p:nvSpPr>
          <p:cNvPr id="25" name="Text 23"/>
          <p:cNvSpPr/>
          <p:nvPr/>
        </p:nvSpPr>
        <p:spPr>
          <a:xfrm>
            <a:off x="1508760" y="5647649"/>
            <a:ext cx="2697480" cy="274320"/>
          </a:xfrm>
          <a:prstGeom prst="rect">
            <a:avLst/>
          </a:prstGeom>
          <a:noFill/>
          <a:ln/>
        </p:spPr>
        <p:txBody>
          <a:bodyPr wrap="square" lIns="0" tIns="0" rIns="0" bIns="0" rtlCol="0" anchor="ctr">
            <a:normAutofit/>
          </a:bodyPr>
          <a:lstStyle/>
          <a:p>
            <a:pPr marL="0" indent="0">
              <a:buNone/>
            </a:pPr>
            <a:r>
              <a:rPr lang="en-US" sz="1400" b="1" dirty="0">
                <a:solidFill>
                  <a:srgbClr val="002060"/>
                </a:solidFill>
                <a:ea typeface="Arial" pitchFamily="34" charset="-122"/>
                <a:cs typeface="Arial" pitchFamily="34" charset="-120"/>
              </a:rPr>
              <a:t>Benchmarking and conclusion</a:t>
            </a:r>
            <a:endParaRPr lang="en-US" sz="1400" b="1" dirty="0">
              <a:solidFill>
                <a:srgbClr val="002060"/>
              </a:solidFill>
            </a:endParaRPr>
          </a:p>
        </p:txBody>
      </p:sp>
      <p:sp>
        <p:nvSpPr>
          <p:cNvPr id="26" name="Text 24"/>
          <p:cNvSpPr/>
          <p:nvPr/>
        </p:nvSpPr>
        <p:spPr>
          <a:xfrm>
            <a:off x="4343400" y="5596128"/>
            <a:ext cx="6894576" cy="292608"/>
          </a:xfrm>
          <a:prstGeom prst="rect">
            <a:avLst/>
          </a:prstGeom>
          <a:noFill/>
          <a:ln/>
        </p:spPr>
        <p:txBody>
          <a:bodyPr wrap="square" lIns="0" tIns="0" rIns="0" bIns="0" rtlCol="0" anchor="ctr">
            <a:noAutofit/>
          </a:bodyPr>
          <a:lstStyle/>
          <a:p>
            <a:pPr marL="0" indent="0">
              <a:buNone/>
            </a:pPr>
            <a:r>
              <a:rPr lang="en-US" sz="1400" b="1" dirty="0">
                <a:solidFill>
                  <a:schemeClr val="accent3">
                    <a:lumMod val="50000"/>
                  </a:schemeClr>
                </a:solidFill>
                <a:ea typeface="Arial" pitchFamily="34" charset="-122"/>
                <a:cs typeface="Arial" pitchFamily="34" charset="-120"/>
              </a:rPr>
              <a:t>Compare SaTH practice against relevant standards and then conclude the full Component 2 argument.</a:t>
            </a:r>
            <a:endParaRPr lang="en-US" sz="1400" b="1" dirty="0">
              <a:solidFill>
                <a:schemeClr val="accent3">
                  <a:lumMod val="50000"/>
                </a:schemeClr>
              </a:solidFill>
            </a:endParaRPr>
          </a:p>
        </p:txBody>
      </p:sp>
      <p:sp>
        <p:nvSpPr>
          <p:cNvPr id="29" name="Rounded Rectangle 18">
            <a:extLst>
              <a:ext uri="{FF2B5EF4-FFF2-40B4-BE49-F238E27FC236}">
                <a16:creationId xmlns:a16="http://schemas.microsoft.com/office/drawing/2014/main" xmlns="" id="{6A548601-903D-D46D-6721-1DFA2A2E87C7}"/>
              </a:ext>
            </a:extLst>
          </p:cNvPr>
          <p:cNvSpPr/>
          <p:nvPr/>
        </p:nvSpPr>
        <p:spPr>
          <a:xfrm>
            <a:off x="868680" y="4718304"/>
            <a:ext cx="10424160" cy="566928"/>
          </a:xfrm>
          <a:prstGeom prst="roundRect">
            <a:avLst/>
          </a:prstGeom>
          <a:ln/>
        </p:spPr>
        <p:style>
          <a:lnRef idx="1">
            <a:schemeClr val="accent3"/>
          </a:lnRef>
          <a:fillRef idx="2">
            <a:schemeClr val="accent3"/>
          </a:fillRef>
          <a:effectRef idx="1">
            <a:schemeClr val="accent3"/>
          </a:effectRef>
          <a:fontRef idx="minor">
            <a:schemeClr val="dk1"/>
          </a:fontRef>
        </p:style>
        <p:txBody>
          <a:bodyPr wrap="square" lIns="109728" tIns="73152" rIns="109728" bIns="54864" rtlCol="0" anchor="t"/>
          <a:lstStyle/>
          <a:p>
            <a:pPr algn="ctr">
              <a:spcAft>
                <a:spcPts val="200"/>
              </a:spcAft>
              <a:defRPr sz="1150" b="1">
                <a:solidFill>
                  <a:srgbClr val="162F44"/>
                </a:solidFill>
                <a:latin typeface="Aptos Display"/>
              </a:defRPr>
            </a:pPr>
            <a:endParaRPr b="1" dirty="0">
              <a:solidFill>
                <a:schemeClr val="tx1"/>
              </a:solidFill>
            </a:endParaRPr>
          </a:p>
        </p:txBody>
      </p:sp>
      <p:sp>
        <p:nvSpPr>
          <p:cNvPr id="30" name="TextBox 29">
            <a:extLst>
              <a:ext uri="{FF2B5EF4-FFF2-40B4-BE49-F238E27FC236}">
                <a16:creationId xmlns:a16="http://schemas.microsoft.com/office/drawing/2014/main" xmlns="" id="{E0EA9E64-DDB6-93EB-56DA-0751C387CABC}"/>
              </a:ext>
            </a:extLst>
          </p:cNvPr>
          <p:cNvSpPr txBox="1"/>
          <p:nvPr/>
        </p:nvSpPr>
        <p:spPr>
          <a:xfrm>
            <a:off x="4250770" y="4789809"/>
            <a:ext cx="7259117" cy="738664"/>
          </a:xfrm>
          <a:prstGeom prst="rect">
            <a:avLst/>
          </a:prstGeom>
          <a:noFill/>
        </p:spPr>
        <p:txBody>
          <a:bodyPr wrap="square" rtlCol="0">
            <a:spAutoFit/>
          </a:bodyPr>
          <a:lstStyle/>
          <a:p>
            <a:r>
              <a:rPr lang="en-US" sz="1400" b="1" dirty="0" err="1">
                <a:solidFill>
                  <a:schemeClr val="accent3">
                    <a:lumMod val="50000"/>
                  </a:schemeClr>
                </a:solidFill>
              </a:rPr>
              <a:t>Prioritise</a:t>
            </a:r>
            <a:r>
              <a:rPr lang="en-US" sz="1400" b="1" dirty="0">
                <a:solidFill>
                  <a:schemeClr val="accent3">
                    <a:lumMod val="50000"/>
                  </a:schemeClr>
                </a:solidFill>
              </a:rPr>
              <a:t> safer escalation, independent incident review, Board dashboards, clinical audit, acuity-based staffing and family voice.</a:t>
            </a:r>
          </a:p>
          <a:p>
            <a:endParaRPr lang="en-US" sz="1400" b="1" dirty="0">
              <a:solidFill>
                <a:schemeClr val="accent3">
                  <a:lumMod val="50000"/>
                </a:schemeClr>
              </a:solidFill>
            </a:endParaRPr>
          </a:p>
        </p:txBody>
      </p:sp>
      <p:sp>
        <p:nvSpPr>
          <p:cNvPr id="31" name="TextBox 30">
            <a:extLst>
              <a:ext uri="{FF2B5EF4-FFF2-40B4-BE49-F238E27FC236}">
                <a16:creationId xmlns:a16="http://schemas.microsoft.com/office/drawing/2014/main" xmlns="" id="{8F9DD960-4322-D4A5-C532-1952096DF01E}"/>
              </a:ext>
            </a:extLst>
          </p:cNvPr>
          <p:cNvSpPr txBox="1"/>
          <p:nvPr/>
        </p:nvSpPr>
        <p:spPr>
          <a:xfrm>
            <a:off x="1508760" y="4876800"/>
            <a:ext cx="2571627" cy="307777"/>
          </a:xfrm>
          <a:prstGeom prst="rect">
            <a:avLst/>
          </a:prstGeom>
          <a:noFill/>
        </p:spPr>
        <p:txBody>
          <a:bodyPr wrap="square" rtlCol="0">
            <a:spAutoFit/>
          </a:bodyPr>
          <a:lstStyle/>
          <a:p>
            <a:r>
              <a:rPr lang="en-US" sz="1400" b="1" dirty="0">
                <a:solidFill>
                  <a:srgbClr val="002060"/>
                </a:solidFill>
              </a:rPr>
              <a:t>Recommendation</a:t>
            </a:r>
          </a:p>
        </p:txBody>
      </p:sp>
      <p:sp>
        <p:nvSpPr>
          <p:cNvPr id="33" name="Text 22">
            <a:extLst>
              <a:ext uri="{FF2B5EF4-FFF2-40B4-BE49-F238E27FC236}">
                <a16:creationId xmlns:a16="http://schemas.microsoft.com/office/drawing/2014/main" xmlns="" id="{A59437A4-03C9-56F8-BAA6-790A894C9692}"/>
              </a:ext>
            </a:extLst>
          </p:cNvPr>
          <p:cNvSpPr/>
          <p:nvPr/>
        </p:nvSpPr>
        <p:spPr>
          <a:xfrm>
            <a:off x="1085727" y="4848581"/>
            <a:ext cx="320040" cy="219456"/>
          </a:xfrm>
          <a:prstGeom prst="rect">
            <a:avLst/>
          </a:prstGeom>
          <a:noFill/>
          <a:ln/>
        </p:spPr>
        <p:txBody>
          <a:bodyPr wrap="square" lIns="0" tIns="0" rIns="0" bIns="0" rtlCol="0" anchor="ctr"/>
          <a:lstStyle/>
          <a:p>
            <a:pPr marL="0" indent="0">
              <a:buNone/>
            </a:pPr>
            <a:r>
              <a:rPr lang="en-US" sz="1500" b="1" dirty="0">
                <a:solidFill>
                  <a:srgbClr val="002060"/>
                </a:solidFill>
                <a:latin typeface="Arial" pitchFamily="34" charset="0"/>
                <a:ea typeface="Arial" pitchFamily="34" charset="-122"/>
                <a:cs typeface="Arial" pitchFamily="34" charset="-120"/>
              </a:rPr>
              <a:t>5</a:t>
            </a:r>
            <a:endParaRPr lang="en-US" sz="1500" b="1" dirty="0">
              <a:solidFill>
                <a:srgbClr val="00206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56032"/>
            <a:ext cx="10972800" cy="731520"/>
          </a:xfrm>
          <a:prstGeom prst="rect">
            <a:avLst/>
          </a:prstGeom>
          <a:noFill/>
        </p:spPr>
        <p:txBody>
          <a:bodyPr wrap="none">
            <a:spAutoFit/>
          </a:bodyPr>
          <a:lstStyle/>
          <a:p>
            <a:r>
              <a:rPr sz="2400" b="1">
                <a:latin typeface="Arial"/>
              </a:rPr>
              <a:t>Reference list (1/2)</a:t>
            </a:r>
          </a:p>
        </p:txBody>
      </p:sp>
      <p:sp>
        <p:nvSpPr>
          <p:cNvPr id="7" name="TextBox 6"/>
          <p:cNvSpPr txBox="1"/>
          <p:nvPr/>
        </p:nvSpPr>
        <p:spPr>
          <a:xfrm>
            <a:off x="502920" y="941139"/>
            <a:ext cx="11541596" cy="4975721"/>
          </a:xfrm>
          <a:prstGeom prst="rect">
            <a:avLst/>
          </a:prstGeom>
          <a:noFill/>
        </p:spPr>
        <p:txBody>
          <a:bodyPr wrap="square" lIns="25400" tIns="25400" rIns="25400" bIns="25400">
            <a:spAutoFit/>
          </a:bodyPr>
          <a:lstStyle/>
          <a:p>
            <a:r>
              <a:rPr lang="en-US" sz="1600" dirty="0"/>
              <a:t>Care Quality Commission (CQC) (2024) </a:t>
            </a:r>
            <a:r>
              <a:rPr lang="en-US" sz="1600" i="1" dirty="0"/>
              <a:t>National review of maternity services in England 2022 to 2024</a:t>
            </a:r>
            <a:r>
              <a:rPr lang="en-US" sz="1600" dirty="0"/>
              <a:t>. Available at: </a:t>
            </a:r>
            <a:r>
              <a:rPr lang="en-US" sz="1600" dirty="0">
                <a:hlinkClick r:id="rId2"/>
              </a:rPr>
              <a:t>https://www.cqc.org.uk/publications/maternity-services-2022-2024</a:t>
            </a:r>
            <a:r>
              <a:rPr lang="en-US" sz="1600" dirty="0"/>
              <a:t> (Accessed: 17 June 2026).</a:t>
            </a:r>
          </a:p>
          <a:p>
            <a:endParaRPr lang="en-US" sz="1600" dirty="0"/>
          </a:p>
          <a:p>
            <a:r>
              <a:rPr lang="en-US" sz="1600" dirty="0"/>
              <a:t>Donabedian, A. (1988) ‘The quality of care: how can it be assessed?’, </a:t>
            </a:r>
            <a:r>
              <a:rPr lang="en-US" sz="1600" i="1" dirty="0"/>
              <a:t>Journal of the American Medical Association</a:t>
            </a:r>
            <a:r>
              <a:rPr lang="en-US" sz="1600" dirty="0"/>
              <a:t>, 260(12), pp. 1743-1748. Available at: </a:t>
            </a:r>
            <a:r>
              <a:rPr lang="en-US" sz="1600" dirty="0">
                <a:hlinkClick r:id="rId3"/>
              </a:rPr>
              <a:t>https://doi.org/10.1001/jama.260.12.1743</a:t>
            </a:r>
            <a:endParaRPr lang="en-US" sz="1600" dirty="0"/>
          </a:p>
          <a:p>
            <a:endParaRPr lang="en-US" sz="1600" dirty="0"/>
          </a:p>
          <a:p>
            <a:r>
              <a:rPr lang="en-US" sz="1600" dirty="0"/>
              <a:t>Healthcare Safety Investigation Branch (HSIB) (2023) </a:t>
            </a:r>
            <a:r>
              <a:rPr lang="en-US" sz="1600" i="1" dirty="0"/>
              <a:t>Maternity investigation </a:t>
            </a:r>
            <a:r>
              <a:rPr lang="en-US" sz="1600" i="1" dirty="0" err="1"/>
              <a:t>programme</a:t>
            </a:r>
            <a:r>
              <a:rPr lang="en-US" sz="1600" i="1" dirty="0"/>
              <a:t>: year in review 2022/23</a:t>
            </a:r>
            <a:r>
              <a:rPr lang="en-US" sz="1600" dirty="0"/>
              <a:t>. Available at: </a:t>
            </a:r>
            <a:r>
              <a:rPr lang="en-US" sz="1600" dirty="0">
                <a:hlinkClick r:id="rId4"/>
              </a:rPr>
              <a:t>https://www.mnsi.org.uk/news/maternity-investigation-programme-year-in-review-202223/</a:t>
            </a:r>
            <a:r>
              <a:rPr lang="en-US" sz="1600" dirty="0"/>
              <a:t> (Accessed: 17 June 2026).</a:t>
            </a:r>
          </a:p>
          <a:p>
            <a:endParaRPr lang="en-US" sz="1600" dirty="0"/>
          </a:p>
          <a:p>
            <a:r>
              <a:rPr lang="en-US" sz="1600" dirty="0"/>
              <a:t>Kirkup, B. (2022) </a:t>
            </a:r>
            <a:r>
              <a:rPr lang="en-US" sz="1600" i="1" dirty="0"/>
              <a:t>Reading the signals: maternity and neonatal services in East Kent</a:t>
            </a:r>
            <a:r>
              <a:rPr lang="en-US" sz="1600" dirty="0"/>
              <a:t>. Available at: </a:t>
            </a:r>
            <a:r>
              <a:rPr lang="en-US" sz="1600" dirty="0">
                <a:hlinkClick r:id="rId5"/>
              </a:rPr>
              <a:t>https://www.gov.uk/government/publications/maternity-and-neonatal-services-in-east-kent-reading-the-signals-report</a:t>
            </a:r>
            <a:endParaRPr lang="en-US" sz="1600" dirty="0"/>
          </a:p>
          <a:p>
            <a:endParaRPr lang="en-US" sz="1600" dirty="0"/>
          </a:p>
          <a:p>
            <a:r>
              <a:rPr lang="en-US" sz="1600" dirty="0"/>
              <a:t>MBRRACE-UK (2024) </a:t>
            </a:r>
            <a:r>
              <a:rPr lang="en-US" sz="1600" i="1" dirty="0"/>
              <a:t>Saving Lives, Improving Mothers’ Care 2024</a:t>
            </a:r>
            <a:r>
              <a:rPr lang="en-US" sz="1600" dirty="0"/>
              <a:t>. Available at: </a:t>
            </a:r>
            <a:r>
              <a:rPr lang="en-US" sz="1600" dirty="0">
                <a:hlinkClick r:id="rId6"/>
              </a:rPr>
              <a:t>https://www.npeu.ox.ac.uk/mbrrace-uk/reports/maternal-reports/maternal-report-2020-2022</a:t>
            </a:r>
            <a:r>
              <a:rPr lang="en-US" sz="1600" dirty="0"/>
              <a:t> (Accessed: 17 June 2026).</a:t>
            </a:r>
          </a:p>
          <a:p>
            <a:endParaRPr lang="en-US" sz="1600" dirty="0"/>
          </a:p>
          <a:p>
            <a:r>
              <a:rPr lang="en-US" sz="1600" dirty="0"/>
              <a:t>National Institute for Health and Care Excellence (NICE) (2023) </a:t>
            </a:r>
            <a:r>
              <a:rPr lang="en-US" sz="1600" i="1" dirty="0"/>
              <a:t>Intrapartum care: NICE guideline NG235</a:t>
            </a:r>
            <a:r>
              <a:rPr lang="en-US" sz="1600" dirty="0"/>
              <a:t>. Available at: </a:t>
            </a:r>
            <a:r>
              <a:rPr lang="en-US" sz="1600" dirty="0">
                <a:hlinkClick r:id="rId7"/>
              </a:rPr>
              <a:t>https://www.nice.org.uk/guidance/ng235</a:t>
            </a:r>
            <a:r>
              <a:rPr lang="en-US" sz="1600" dirty="0"/>
              <a:t> (Accessed: 17 June 2026).</a:t>
            </a:r>
          </a:p>
          <a:p>
            <a:endParaRPr lang="en-US" sz="1600" dirty="0"/>
          </a:p>
          <a:p>
            <a:r>
              <a:rPr lang="en-US" sz="1600" dirty="0"/>
              <a:t>NHS England (2022a) </a:t>
            </a:r>
            <a:r>
              <a:rPr lang="en-US" sz="1600" i="1" dirty="0"/>
              <a:t>Patient Safety Incident Response Framework</a:t>
            </a:r>
            <a:r>
              <a:rPr lang="en-US" sz="1600" dirty="0"/>
              <a:t>. Available at: </a:t>
            </a:r>
            <a:r>
              <a:rPr lang="en-US" sz="1600" dirty="0">
                <a:hlinkClick r:id="rId8"/>
              </a:rPr>
              <a:t>https://www.england.nhs.uk/patient-safety/patient-safety-insight/incident-response-framework/</a:t>
            </a:r>
            <a:r>
              <a:rPr lang="en-US" sz="1600" dirty="0"/>
              <a:t> (Accessed: 18 June 2026).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Box 1"/>
          <p:cNvSpPr txBox="1"/>
          <p:nvPr/>
        </p:nvSpPr>
        <p:spPr>
          <a:xfrm>
            <a:off x="502920" y="228600"/>
            <a:ext cx="10972800" cy="502920"/>
          </a:xfrm>
          <a:prstGeom prst="rect">
            <a:avLst/>
          </a:prstGeom>
          <a:noFill/>
        </p:spPr>
        <p:txBody>
          <a:bodyPr wrap="none">
            <a:spAutoFit/>
          </a:bodyPr>
          <a:lstStyle/>
          <a:p>
            <a:r>
              <a:rPr sz="2400" b="1">
                <a:solidFill>
                  <a:srgbClr val="282828"/>
                </a:solidFill>
                <a:latin typeface="Arial"/>
              </a:rPr>
              <a:t>Reference list (2/2)</a:t>
            </a:r>
          </a:p>
        </p:txBody>
      </p:sp>
      <p:sp>
        <p:nvSpPr>
          <p:cNvPr id="4" name="TextBox 3"/>
          <p:cNvSpPr txBox="1"/>
          <p:nvPr/>
        </p:nvSpPr>
        <p:spPr>
          <a:xfrm>
            <a:off x="535219" y="681950"/>
            <a:ext cx="11479800" cy="6176050"/>
          </a:xfrm>
          <a:prstGeom prst="rect">
            <a:avLst/>
          </a:prstGeom>
          <a:noFill/>
        </p:spPr>
        <p:txBody>
          <a:bodyPr wrap="square" lIns="25400" tIns="25400" rIns="25400" bIns="25400">
            <a:spAutoFit/>
          </a:bodyPr>
          <a:lstStyle/>
          <a:p>
            <a:r>
              <a:rPr lang="en-US" sz="1600" dirty="0"/>
              <a:t>NHS England (2023a) </a:t>
            </a:r>
            <a:r>
              <a:rPr lang="en-US" sz="1600" i="1" dirty="0"/>
              <a:t>Three year delivery plan for maternity and neonatal services</a:t>
            </a:r>
            <a:r>
              <a:rPr lang="en-US" sz="1600" dirty="0"/>
              <a:t>. Available at: </a:t>
            </a:r>
            <a:r>
              <a:rPr lang="en-US" sz="1600" dirty="0">
                <a:hlinkClick r:id="rId2"/>
              </a:rPr>
              <a:t>https://www.england.nhs.uk/publication/three-year-delivery-plan-for-maternity-and-neonatal-services/</a:t>
            </a:r>
            <a:r>
              <a:rPr lang="en-US" sz="1600" dirty="0"/>
              <a:t> (Accessed: 18 June 2026). </a:t>
            </a:r>
          </a:p>
          <a:p>
            <a:endParaRPr lang="en-US" sz="1600" dirty="0"/>
          </a:p>
          <a:p>
            <a:r>
              <a:rPr lang="en-US" sz="1600" dirty="0"/>
              <a:t>NHS England (2023b) </a:t>
            </a:r>
            <a:r>
              <a:rPr lang="en-US" sz="1600" i="1" dirty="0"/>
              <a:t>Saving babies’ lives version three: a care bundle for reducing perinatal mortality</a:t>
            </a:r>
            <a:r>
              <a:rPr lang="en-US" sz="1600" dirty="0"/>
              <a:t>. Available at: </a:t>
            </a:r>
            <a:r>
              <a:rPr lang="en-US" sz="1600" dirty="0">
                <a:hlinkClick r:id="rId3"/>
              </a:rPr>
              <a:t>https://www.england.nhs.uk/publication/saving-babies-lives-version-three/</a:t>
            </a:r>
            <a:r>
              <a:rPr lang="en-US" sz="1600" dirty="0"/>
              <a:t> (Accessed: 17 June 2026).</a:t>
            </a:r>
          </a:p>
          <a:p>
            <a:endParaRPr lang="en-US" sz="1600" dirty="0"/>
          </a:p>
          <a:p>
            <a:r>
              <a:rPr lang="en-US" sz="1600" dirty="0"/>
              <a:t>NHS Resolution (2024) </a:t>
            </a:r>
            <a:r>
              <a:rPr lang="en-US" sz="1600" i="1" dirty="0"/>
              <a:t>Maternity Incentive Scheme year six</a:t>
            </a:r>
            <a:r>
              <a:rPr lang="en-US" sz="1600" dirty="0"/>
              <a:t>. Available at: </a:t>
            </a:r>
            <a:r>
              <a:rPr lang="en-US" sz="1600" dirty="0">
                <a:hlinkClick r:id="rId4"/>
              </a:rPr>
              <a:t>https://resolution.nhs.uk/services/claims-management/clinical-schemes/clinical-negligence-scheme-for-trusts/maternity-incentive-scheme/</a:t>
            </a:r>
            <a:r>
              <a:rPr lang="en-US" sz="1600" dirty="0"/>
              <a:t> (Accessed: 18 June 2026). </a:t>
            </a:r>
          </a:p>
          <a:p>
            <a:endParaRPr lang="en-US" sz="1600" dirty="0"/>
          </a:p>
          <a:p>
            <a:r>
              <a:rPr lang="en-US" sz="1600" dirty="0" err="1"/>
              <a:t>Ockenden</a:t>
            </a:r>
            <a:r>
              <a:rPr lang="en-US" sz="1600" dirty="0"/>
              <a:t>, D. (2020) </a:t>
            </a:r>
            <a:r>
              <a:rPr lang="en-US" sz="1600" i="1" dirty="0"/>
              <a:t>Emerging findings and recommendations from the independent review of maternity services at the Shrewsbury and Telford Hospital NHS Trust</a:t>
            </a:r>
            <a:r>
              <a:rPr lang="en-US" sz="1600" dirty="0"/>
              <a:t>. Available at: </a:t>
            </a:r>
            <a:r>
              <a:rPr lang="en-US" sz="1600" dirty="0">
                <a:hlinkClick r:id="rId5"/>
              </a:rPr>
              <a:t>https://www.ockendenmaternityreview.org.uk/wp-content/uploads/2020/12/ockenden-report.pdf</a:t>
            </a:r>
            <a:r>
              <a:rPr lang="en-US" sz="1600" dirty="0"/>
              <a:t> (Accessed: 18 June 2026). </a:t>
            </a:r>
          </a:p>
          <a:p>
            <a:endParaRPr lang="en-US" sz="1600" dirty="0"/>
          </a:p>
          <a:p>
            <a:r>
              <a:rPr lang="en-US" sz="1600" dirty="0" err="1"/>
              <a:t>Ockenden</a:t>
            </a:r>
            <a:r>
              <a:rPr lang="en-US" sz="1600" dirty="0"/>
              <a:t>, D. (2022) </a:t>
            </a:r>
            <a:r>
              <a:rPr lang="en-US" sz="1600" i="1" dirty="0"/>
              <a:t>Findings, conclusions and essential actions from the independent review of maternity services at the Shrewsbury and Telford Hospital NHS Trust</a:t>
            </a:r>
            <a:r>
              <a:rPr lang="en-US" sz="1600" dirty="0"/>
              <a:t>. Available at: </a:t>
            </a:r>
            <a:r>
              <a:rPr lang="en-US" sz="1600" dirty="0">
                <a:hlinkClick r:id="rId6"/>
              </a:rPr>
              <a:t>https://www.gov.uk/government/publications/final-report-of-the-ockenden-review</a:t>
            </a:r>
            <a:r>
              <a:rPr lang="en-US" sz="1600" dirty="0"/>
              <a:t> (Accessed: 17 June 2026).</a:t>
            </a:r>
          </a:p>
          <a:p>
            <a:endParaRPr lang="en-US" sz="1600" dirty="0"/>
          </a:p>
          <a:p>
            <a:r>
              <a:rPr lang="en-US" sz="1600" dirty="0"/>
              <a:t>Reason, J. (2000) ‘Human error: models and management’, </a:t>
            </a:r>
            <a:r>
              <a:rPr lang="en-US" sz="1600" i="1" dirty="0"/>
              <a:t>BMJ</a:t>
            </a:r>
            <a:r>
              <a:rPr lang="en-US" sz="1600" dirty="0"/>
              <a:t>, 320(7237), pp. 768-770. Available at: </a:t>
            </a:r>
            <a:r>
              <a:rPr lang="en-US" sz="1600" dirty="0">
                <a:hlinkClick r:id="rId7"/>
              </a:rPr>
              <a:t>https://doi.org/10.1136/bmj.320.7237.768</a:t>
            </a:r>
            <a:endParaRPr lang="en-US" sz="1600" dirty="0"/>
          </a:p>
          <a:p>
            <a:endParaRPr lang="en-US" sz="1600" dirty="0"/>
          </a:p>
          <a:p>
            <a:r>
              <a:rPr lang="en-US" sz="1600" dirty="0"/>
              <a:t>Wiegmann, D.A., Wood, L.J., Cohen, T.N. and Shappell, S.A. (2022) ‘Understanding the Swiss Cheese Model and its application to patient safety’, </a:t>
            </a:r>
            <a:r>
              <a:rPr lang="en-US" sz="1600" i="1" dirty="0"/>
              <a:t>Journal of Patient Safety</a:t>
            </a:r>
            <a:r>
              <a:rPr lang="en-US" sz="1600" dirty="0"/>
              <a:t>, 18(2), pp. 119-123. Available at: </a:t>
            </a:r>
            <a:r>
              <a:rPr lang="en-US" sz="1600" dirty="0">
                <a:hlinkClick r:id="rId8"/>
              </a:rPr>
              <a:t>https://doi.org/10.1097/PTS.0000000000000810</a:t>
            </a:r>
            <a:endParaRPr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TotalTime>
  <Words>1923</Words>
  <Application>Microsoft Office PowerPoint</Application>
  <PresentationFormat>Widescreen</PresentationFormat>
  <Paragraphs>178</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EduHub</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Failure in Maternity Care: Shrewsbury and Telford Hospital NHS Trust</dc:title>
  <dc:subject>LCHS7006 Component 1 Presentation</dc:subject>
  <dc:creator>HP</dc:creator>
  <cp:lastModifiedBy>DECENT</cp:lastModifiedBy>
  <cp:revision>18</cp:revision>
  <dcterms:created xsi:type="dcterms:W3CDTF">2026-06-06T08:53:36Z</dcterms:created>
  <dcterms:modified xsi:type="dcterms:W3CDTF">2026-06-21T11:49:18Z</dcterms:modified>
</cp:coreProperties>
</file>