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36"/>
  </p:notesMasterIdLst>
  <p:sldIdLst>
    <p:sldId id="260" r:id="rId9"/>
    <p:sldId id="263" r:id="rId10"/>
    <p:sldId id="349" r:id="rId11"/>
    <p:sldId id="352" r:id="rId12"/>
    <p:sldId id="266" r:id="rId13"/>
    <p:sldId id="366" r:id="rId14"/>
    <p:sldId id="367" r:id="rId15"/>
    <p:sldId id="368" r:id="rId16"/>
    <p:sldId id="369" r:id="rId17"/>
    <p:sldId id="370" r:id="rId18"/>
    <p:sldId id="347" r:id="rId19"/>
    <p:sldId id="355" r:id="rId20"/>
    <p:sldId id="377" r:id="rId21"/>
    <p:sldId id="315" r:id="rId22"/>
    <p:sldId id="312" r:id="rId23"/>
    <p:sldId id="373" r:id="rId24"/>
    <p:sldId id="317" r:id="rId25"/>
    <p:sldId id="376" r:id="rId26"/>
    <p:sldId id="371" r:id="rId27"/>
    <p:sldId id="378" r:id="rId28"/>
    <p:sldId id="374" r:id="rId29"/>
    <p:sldId id="363" r:id="rId30"/>
    <p:sldId id="375" r:id="rId31"/>
    <p:sldId id="379" r:id="rId32"/>
    <p:sldId id="381" r:id="rId33"/>
    <p:sldId id="380" r:id="rId34"/>
    <p:sldId id="298"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02"/>
    <p:restoredTop sz="96327"/>
  </p:normalViewPr>
  <p:slideViewPr>
    <p:cSldViewPr snapToGrid="0" snapToObjects="1">
      <p:cViewPr varScale="1">
        <p:scale>
          <a:sx n="117" d="100"/>
          <a:sy n="117" d="100"/>
        </p:scale>
        <p:origin x="108"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heme" Target="theme/theme1.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5.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8" Type="http://schemas.openxmlformats.org/officeDocument/2006/relationships/slideMaster" Target="slideMasters/slideMaster6.xml"/><Relationship Id="rId3"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31F3EE-0C64-493D-A5F6-36CFC349C408}" type="datetimeFigureOut">
              <a:rPr lang="en-GB" smtClean="0"/>
              <a:t>30/01/2025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9EE60A-7C61-4F13-8EA0-29089BC25898}" type="slidenum">
              <a:rPr lang="en-GB" smtClean="0"/>
              <a:t>‹#›</a:t>
            </a:fld>
            <a:endParaRPr lang="en-GB"/>
          </a:p>
        </p:txBody>
      </p:sp>
    </p:spTree>
    <p:extLst>
      <p:ext uri="{BB962C8B-B14F-4D97-AF65-F5344CB8AC3E}">
        <p14:creationId xmlns:p14="http://schemas.microsoft.com/office/powerpoint/2010/main" val="862907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5</a:t>
            </a:fld>
            <a:endParaRPr lang="en-GB"/>
          </a:p>
        </p:txBody>
      </p:sp>
    </p:spTree>
    <p:extLst>
      <p:ext uri="{BB962C8B-B14F-4D97-AF65-F5344CB8AC3E}">
        <p14:creationId xmlns:p14="http://schemas.microsoft.com/office/powerpoint/2010/main" val="1427454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93E298-B3D7-F304-2126-E00BD26562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DFF2C2-9971-F2DC-EF04-B68AC95960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76B684-7ADC-8C57-6832-EA56869E4C4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CE6062B-2A66-BD71-A36B-E4B8E3652437}"/>
              </a:ext>
            </a:extLst>
          </p:cNvPr>
          <p:cNvSpPr>
            <a:spLocks noGrp="1"/>
          </p:cNvSpPr>
          <p:nvPr>
            <p:ph type="sldNum" sz="quarter" idx="5"/>
          </p:nvPr>
        </p:nvSpPr>
        <p:spPr/>
        <p:txBody>
          <a:bodyPr/>
          <a:lstStyle/>
          <a:p>
            <a:fld id="{819EE60A-7C61-4F13-8EA0-29089BC25898}" type="slidenum">
              <a:rPr lang="en-GB" smtClean="0"/>
              <a:t>7</a:t>
            </a:fld>
            <a:endParaRPr lang="en-GB"/>
          </a:p>
        </p:txBody>
      </p:sp>
    </p:spTree>
    <p:extLst>
      <p:ext uri="{BB962C8B-B14F-4D97-AF65-F5344CB8AC3E}">
        <p14:creationId xmlns:p14="http://schemas.microsoft.com/office/powerpoint/2010/main" val="4232638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B9867-60DA-8A4F-0D72-0BF3BBD22C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D05E2D-6401-26CE-D7A6-A14C34B522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6492A0-70A8-A470-981F-5228665F41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AA182DB-76B5-0B7A-8A26-2B57EAD2F425}"/>
              </a:ext>
            </a:extLst>
          </p:cNvPr>
          <p:cNvSpPr>
            <a:spLocks noGrp="1"/>
          </p:cNvSpPr>
          <p:nvPr>
            <p:ph type="sldNum" sz="quarter" idx="5"/>
          </p:nvPr>
        </p:nvSpPr>
        <p:spPr/>
        <p:txBody>
          <a:bodyPr/>
          <a:lstStyle/>
          <a:p>
            <a:fld id="{819EE60A-7C61-4F13-8EA0-29089BC25898}" type="slidenum">
              <a:rPr lang="en-GB" smtClean="0"/>
              <a:t>8</a:t>
            </a:fld>
            <a:endParaRPr lang="en-GB"/>
          </a:p>
        </p:txBody>
      </p:sp>
    </p:spTree>
    <p:extLst>
      <p:ext uri="{BB962C8B-B14F-4D97-AF65-F5344CB8AC3E}">
        <p14:creationId xmlns:p14="http://schemas.microsoft.com/office/powerpoint/2010/main" val="4181975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C3E77A-45F4-63D1-7392-0EB9A910F5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628941-14A4-B162-6990-3A8F5B0F6C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0BB292-5E12-7D75-CCE7-2BF72BB8D0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55C6DE2-2813-E8EA-E94C-041E9EAC2034}"/>
              </a:ext>
            </a:extLst>
          </p:cNvPr>
          <p:cNvSpPr>
            <a:spLocks noGrp="1"/>
          </p:cNvSpPr>
          <p:nvPr>
            <p:ph type="sldNum" sz="quarter" idx="5"/>
          </p:nvPr>
        </p:nvSpPr>
        <p:spPr/>
        <p:txBody>
          <a:bodyPr/>
          <a:lstStyle/>
          <a:p>
            <a:fld id="{819EE60A-7C61-4F13-8EA0-29089BC25898}" type="slidenum">
              <a:rPr lang="en-GB" smtClean="0"/>
              <a:t>9</a:t>
            </a:fld>
            <a:endParaRPr lang="en-GB"/>
          </a:p>
        </p:txBody>
      </p:sp>
    </p:spTree>
    <p:extLst>
      <p:ext uri="{BB962C8B-B14F-4D97-AF65-F5344CB8AC3E}">
        <p14:creationId xmlns:p14="http://schemas.microsoft.com/office/powerpoint/2010/main" val="503142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80CE8-8B7B-0730-E8FA-D44320E69B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25E22E-2F96-9277-7B64-D9280C1A78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7072B9-6302-B739-317A-22B40A01A9C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478FC0A-5C12-2BCE-9809-7635977F47B7}"/>
              </a:ext>
            </a:extLst>
          </p:cNvPr>
          <p:cNvSpPr>
            <a:spLocks noGrp="1"/>
          </p:cNvSpPr>
          <p:nvPr>
            <p:ph type="sldNum" sz="quarter" idx="5"/>
          </p:nvPr>
        </p:nvSpPr>
        <p:spPr/>
        <p:txBody>
          <a:bodyPr/>
          <a:lstStyle/>
          <a:p>
            <a:fld id="{819EE60A-7C61-4F13-8EA0-29089BC25898}" type="slidenum">
              <a:rPr lang="en-GB" smtClean="0"/>
              <a:t>10</a:t>
            </a:fld>
            <a:endParaRPr lang="en-GB"/>
          </a:p>
        </p:txBody>
      </p:sp>
    </p:spTree>
    <p:extLst>
      <p:ext uri="{BB962C8B-B14F-4D97-AF65-F5344CB8AC3E}">
        <p14:creationId xmlns:p14="http://schemas.microsoft.com/office/powerpoint/2010/main" val="4080681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EE60A-7C61-4F13-8EA0-29089BC25898}" type="slidenum">
              <a:rPr lang="en-GB" smtClean="0"/>
              <a:t>19</a:t>
            </a:fld>
            <a:endParaRPr lang="en-GB"/>
          </a:p>
        </p:txBody>
      </p:sp>
    </p:spTree>
    <p:extLst>
      <p:ext uri="{BB962C8B-B14F-4D97-AF65-F5344CB8AC3E}">
        <p14:creationId xmlns:p14="http://schemas.microsoft.com/office/powerpoint/2010/main" val="2729323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E5F9C6-3D3E-4621-9E28-5B0185DE06E8}" type="datetimeFigureOut">
              <a:rPr lang="en-GB" smtClean="0"/>
              <a:t>30/01/2025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2054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E5F9C6-3D3E-4621-9E28-5B0185DE06E8}" type="datetimeFigureOut">
              <a:rPr lang="en-GB" smtClean="0"/>
              <a:t>30/01/2025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40360904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E5F9C6-3D3E-4621-9E28-5B0185DE06E8}" type="datetimeFigureOut">
              <a:rPr lang="en-GB" smtClean="0"/>
              <a:t>30/01/2025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763907783"/>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image" Target="../media/image13.png"/><Relationship Id="rId5" Type="http://schemas.openxmlformats.org/officeDocument/2006/relationships/theme" Target="../theme/theme3.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10" Type="http://schemas.openxmlformats.org/officeDocument/2006/relationships/theme" Target="../theme/theme6.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0" r:id="rId3"/>
    <p:sldLayoutId id="214748374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41"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_LoE0sO06Dk" TargetMode="Externa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hyperlink" Target="https://www.scie.org.uk/dementia/support/housing/design" TargetMode="External"/><Relationship Id="rId2" Type="http://schemas.openxmlformats.org/officeDocument/2006/relationships/hyperlink" Target="https://www.nhs.uk/conditions/dementia/home-environment/#:~:text=Dementia%2Dfriendly%20household%20items&amp;text=clocks%20with%20large%20LCD%20displays,or%20lock%20the%20front%20door" TargetMode="Externa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3DhzCaj5MWc" TargetMode="External"/><Relationship Id="rId2" Type="http://schemas.openxmlformats.org/officeDocument/2006/relationships/hyperlink" Target="https://www.youtube.com/watch?v=YSZhrxOkBZI" TargetMode="External"/><Relationship Id="rId1" Type="http://schemas.openxmlformats.org/officeDocument/2006/relationships/slideLayout" Target="../slideLayouts/slideLayout13.xml"/><Relationship Id="rId5" Type="http://schemas.openxmlformats.org/officeDocument/2006/relationships/hyperlink" Target="https://www.youtube.com/watch?v=3PEXc63RF9c" TargetMode="External"/><Relationship Id="rId4" Type="http://schemas.openxmlformats.org/officeDocument/2006/relationships/hyperlink" Target="https://www.youtube.com/watch?v=kIJQfjKDl9M"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hyperlink" Target="https://www.alzheimers.org.uk/about-us/policy-and-influencing/dementia-scale-impact-numbers" TargetMode="External"/><Relationship Id="rId2" Type="http://schemas.openxmlformats.org/officeDocument/2006/relationships/hyperlink" Target="https://www.alzint.org/resource/world-alzheimer-report-2023/" TargetMode="External"/><Relationship Id="rId1" Type="http://schemas.openxmlformats.org/officeDocument/2006/relationships/slideLayout" Target="../slideLayouts/slideLayout13.xml"/><Relationship Id="rId5" Type="http://schemas.openxmlformats.org/officeDocument/2006/relationships/hyperlink" Target="https://www.who.int/news-room/fact-sheets/detail/dementia" TargetMode="External"/><Relationship Id="rId4" Type="http://schemas.openxmlformats.org/officeDocument/2006/relationships/hyperlink" Target="https://www.nhs.uk/conditions/dementia/about/#:~:text=What%20is%20dementia,between%20Alzheimer's%20disease%20and%20dement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1569329" y="883050"/>
            <a:ext cx="10052425" cy="1325563"/>
          </a:xfrm>
        </p:spPr>
        <p:txBody>
          <a:bodyPr/>
          <a:lstStyle/>
          <a:p>
            <a:r>
              <a:rPr lang="en-GB" b="1" dirty="0">
                <a:latin typeface="+mn-lt"/>
              </a:rPr>
              <a:t>BMHP6027- Empowering the Older Person</a:t>
            </a:r>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530036" y="2734145"/>
            <a:ext cx="9976918" cy="3994119"/>
          </a:xfrm>
        </p:spPr>
        <p:txBody>
          <a:bodyPr>
            <a:normAutofit/>
          </a:bodyPr>
          <a:lstStyle/>
          <a:p>
            <a:pPr marL="0" indent="0">
              <a:buNone/>
            </a:pPr>
            <a:r>
              <a:rPr lang="en-GB" sz="6000" b="1" dirty="0"/>
              <a:t> Week 5- A Brief Look at Dementia and Dementia Care</a:t>
            </a:r>
          </a:p>
        </p:txBody>
      </p:sp>
    </p:spTree>
    <p:extLst>
      <p:ext uri="{BB962C8B-B14F-4D97-AF65-F5344CB8AC3E}">
        <p14:creationId xmlns:p14="http://schemas.microsoft.com/office/powerpoint/2010/main" val="487237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p:txBody>
          <a:bodyPr>
            <a:normAutofit/>
          </a:bodyPr>
          <a:lstStyle/>
          <a:p>
            <a:pPr algn="ctr"/>
            <a:r>
              <a:rPr lang="en-GB" sz="5400" b="1" dirty="0">
                <a:latin typeface="+mn-lt"/>
              </a:rPr>
              <a:t>Lecture Content</a:t>
            </a:r>
          </a:p>
        </p:txBody>
      </p:sp>
      <p:sp>
        <p:nvSpPr>
          <p:cNvPr id="3" name="Content Placeholder 2">
            <a:extLst>
              <a:ext uri="{FF2B5EF4-FFF2-40B4-BE49-F238E27FC236}">
                <a16:creationId xmlns:a16="http://schemas.microsoft.com/office/drawing/2014/main" id="{605051FD-7F41-C50C-12C9-042568765B33}"/>
              </a:ext>
            </a:extLst>
          </p:cNvPr>
          <p:cNvSpPr>
            <a:spLocks noGrp="1"/>
          </p:cNvSpPr>
          <p:nvPr>
            <p:ph idx="1"/>
          </p:nvPr>
        </p:nvSpPr>
        <p:spPr/>
        <p:txBody>
          <a:bodyPr>
            <a:normAutofit/>
          </a:bodyPr>
          <a:lstStyle/>
          <a:p>
            <a:pPr marL="0" indent="0">
              <a:buNone/>
            </a:pPr>
            <a:r>
              <a:rPr lang="en-GB" b="1" dirty="0"/>
              <a:t>Learning Objectives for this session</a:t>
            </a:r>
          </a:p>
          <a:p>
            <a:pPr marL="0" indent="0">
              <a:buNone/>
            </a:pPr>
            <a:r>
              <a:rPr lang="en-GB" dirty="0"/>
              <a:t>By the end of the lecture students should be able to…</a:t>
            </a:r>
          </a:p>
          <a:p>
            <a:r>
              <a:rPr lang="en-GB" dirty="0"/>
              <a:t>Understand dementia and its symptoms, types and treatments</a:t>
            </a:r>
          </a:p>
          <a:p>
            <a:r>
              <a:rPr lang="en-GB" dirty="0"/>
              <a:t>Evaluate dementia care in the UK</a:t>
            </a:r>
          </a:p>
          <a:p>
            <a:r>
              <a:rPr lang="en-GB" dirty="0"/>
              <a:t>Consider the future of dementia care</a:t>
            </a:r>
          </a:p>
          <a:p>
            <a:endParaRPr lang="en-GB" dirty="0"/>
          </a:p>
        </p:txBody>
      </p:sp>
    </p:spTree>
    <p:extLst>
      <p:ext uri="{BB962C8B-B14F-4D97-AF65-F5344CB8AC3E}">
        <p14:creationId xmlns:p14="http://schemas.microsoft.com/office/powerpoint/2010/main" val="1305326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DD4F5-66E0-4CDC-9155-CBA9B9B4E8FE}"/>
              </a:ext>
            </a:extLst>
          </p:cNvPr>
          <p:cNvSpPr>
            <a:spLocks noGrp="1"/>
          </p:cNvSpPr>
          <p:nvPr>
            <p:ph type="title"/>
          </p:nvPr>
        </p:nvSpPr>
        <p:spPr>
          <a:xfrm>
            <a:off x="355076" y="836180"/>
            <a:ext cx="11481847" cy="1325563"/>
          </a:xfrm>
        </p:spPr>
        <p:txBody>
          <a:bodyPr>
            <a:normAutofit/>
          </a:bodyPr>
          <a:lstStyle/>
          <a:p>
            <a:pPr algn="ctr"/>
            <a:r>
              <a:rPr lang="en-GB" sz="6000" b="1" dirty="0">
                <a:latin typeface="Arial" panose="020B0604020202020204" pitchFamily="34" charset="0"/>
                <a:cs typeface="Arial" panose="020B0604020202020204" pitchFamily="34" charset="0"/>
              </a:rPr>
              <a:t>What is Dementia?</a:t>
            </a:r>
          </a:p>
        </p:txBody>
      </p:sp>
      <p:sp>
        <p:nvSpPr>
          <p:cNvPr id="3" name="Content Placeholder 2">
            <a:extLst>
              <a:ext uri="{FF2B5EF4-FFF2-40B4-BE49-F238E27FC236}">
                <a16:creationId xmlns:a16="http://schemas.microsoft.com/office/drawing/2014/main" id="{303304A0-9FAE-464A-A47A-8F4CF3862E50}"/>
              </a:ext>
            </a:extLst>
          </p:cNvPr>
          <p:cNvSpPr>
            <a:spLocks noGrp="1"/>
          </p:cNvSpPr>
          <p:nvPr>
            <p:ph idx="1"/>
          </p:nvPr>
        </p:nvSpPr>
        <p:spPr>
          <a:xfrm>
            <a:off x="815419" y="2645805"/>
            <a:ext cx="10394145" cy="3575934"/>
          </a:xfrm>
        </p:spPr>
        <p:txBody>
          <a:bodyPr/>
          <a:lstStyle/>
          <a:p>
            <a:r>
              <a:rPr lang="en-GB" dirty="0">
                <a:latin typeface="Arial" panose="020B0604020202020204" pitchFamily="34" charset="0"/>
                <a:cs typeface="Arial" panose="020B0604020202020204" pitchFamily="34" charset="0"/>
              </a:rPr>
              <a:t>What do you think?</a:t>
            </a:r>
          </a:p>
          <a:p>
            <a:r>
              <a:rPr lang="en-GB" dirty="0">
                <a:latin typeface="Arial" panose="020B0604020202020204" pitchFamily="34" charset="0"/>
                <a:cs typeface="Arial" panose="020B0604020202020204" pitchFamily="34" charset="0"/>
              </a:rPr>
              <a:t>Think about this and come up with some definitions</a:t>
            </a:r>
          </a:p>
          <a:p>
            <a:endParaRPr lang="en-GB" dirty="0">
              <a:latin typeface="Arial" panose="020B0604020202020204" pitchFamily="34" charset="0"/>
              <a:cs typeface="Arial" panose="020B0604020202020204" pitchFamily="34" charset="0"/>
            </a:endParaRPr>
          </a:p>
          <a:p>
            <a:r>
              <a:rPr lang="en-GB" sz="3200" dirty="0">
                <a:solidFill>
                  <a:srgbClr val="0070C0"/>
                </a:solidFill>
                <a:latin typeface="Arial" panose="020B0604020202020204" pitchFamily="34" charset="0"/>
                <a:cs typeface="Arial" panose="020B0604020202020204" pitchFamily="34" charset="0"/>
              </a:rPr>
              <a:t>Feedback…</a:t>
            </a:r>
          </a:p>
        </p:txBody>
      </p:sp>
    </p:spTree>
    <p:extLst>
      <p:ext uri="{BB962C8B-B14F-4D97-AF65-F5344CB8AC3E}">
        <p14:creationId xmlns:p14="http://schemas.microsoft.com/office/powerpoint/2010/main" val="1064732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DD4F5-66E0-4CDC-9155-CBA9B9B4E8FE}"/>
              </a:ext>
            </a:extLst>
          </p:cNvPr>
          <p:cNvSpPr>
            <a:spLocks noGrp="1"/>
          </p:cNvSpPr>
          <p:nvPr>
            <p:ph type="title"/>
          </p:nvPr>
        </p:nvSpPr>
        <p:spPr>
          <a:xfrm>
            <a:off x="164255" y="667165"/>
            <a:ext cx="11481847" cy="1325563"/>
          </a:xfrm>
        </p:spPr>
        <p:txBody>
          <a:bodyPr>
            <a:normAutofit/>
          </a:bodyPr>
          <a:lstStyle/>
          <a:p>
            <a:pPr algn="ctr"/>
            <a:r>
              <a:rPr lang="en-GB" sz="6000" b="1" dirty="0">
                <a:latin typeface="Arial" panose="020B0604020202020204" pitchFamily="34" charset="0"/>
                <a:cs typeface="Arial" panose="020B0604020202020204" pitchFamily="34" charset="0"/>
              </a:rPr>
              <a:t>What is Dementia?</a:t>
            </a:r>
          </a:p>
        </p:txBody>
      </p:sp>
      <p:sp>
        <p:nvSpPr>
          <p:cNvPr id="3" name="Content Placeholder 2">
            <a:extLst>
              <a:ext uri="{FF2B5EF4-FFF2-40B4-BE49-F238E27FC236}">
                <a16:creationId xmlns:a16="http://schemas.microsoft.com/office/drawing/2014/main" id="{303304A0-9FAE-464A-A47A-8F4CF3862E50}"/>
              </a:ext>
            </a:extLst>
          </p:cNvPr>
          <p:cNvSpPr>
            <a:spLocks noGrp="1"/>
          </p:cNvSpPr>
          <p:nvPr>
            <p:ph idx="1"/>
          </p:nvPr>
        </p:nvSpPr>
        <p:spPr>
          <a:xfrm>
            <a:off x="355076" y="2643044"/>
            <a:ext cx="11481847" cy="3575934"/>
          </a:xfrm>
        </p:spPr>
        <p:txBody>
          <a:bodyPr/>
          <a:lstStyle/>
          <a:p>
            <a:r>
              <a:rPr lang="en-GB" dirty="0">
                <a:latin typeface="Arial" panose="020B0604020202020204" pitchFamily="34" charset="0"/>
                <a:cs typeface="Arial" panose="020B0604020202020204" pitchFamily="34" charset="0"/>
              </a:rPr>
              <a:t>Dementia is a syndrome in which there is deterioration in cognitive function beyond what might be expected from the usual consequences of biological ageing.                              </a:t>
            </a:r>
            <a:r>
              <a:rPr lang="en-GB" sz="1800" dirty="0">
                <a:latin typeface="Arial" panose="020B0604020202020204" pitchFamily="34" charset="0"/>
                <a:cs typeface="Arial" panose="020B0604020202020204" pitchFamily="34" charset="0"/>
              </a:rPr>
              <a:t>(WHO, 2022)</a:t>
            </a:r>
          </a:p>
          <a:p>
            <a:pPr marL="0" indent="0">
              <a:buNone/>
            </a:pPr>
            <a:endParaRPr lang="en-GB" sz="1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Dementia is a syndrome (a group of related symptoms) associated with an ongoing decline of brain functioning.                 </a:t>
            </a:r>
            <a:r>
              <a:rPr lang="en-GB" sz="1800" dirty="0">
                <a:latin typeface="Arial" panose="020B0604020202020204" pitchFamily="34" charset="0"/>
                <a:cs typeface="Arial" panose="020B0604020202020204" pitchFamily="34" charset="0"/>
              </a:rPr>
              <a:t>(NHS, 2020)</a:t>
            </a:r>
          </a:p>
        </p:txBody>
      </p:sp>
    </p:spTree>
    <p:extLst>
      <p:ext uri="{BB962C8B-B14F-4D97-AF65-F5344CB8AC3E}">
        <p14:creationId xmlns:p14="http://schemas.microsoft.com/office/powerpoint/2010/main" val="390177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5F26-4D73-9B21-F203-D13403DDA7EC}"/>
              </a:ext>
            </a:extLst>
          </p:cNvPr>
          <p:cNvSpPr>
            <a:spLocks noGrp="1"/>
          </p:cNvSpPr>
          <p:nvPr>
            <p:ph type="title"/>
          </p:nvPr>
        </p:nvSpPr>
        <p:spPr>
          <a:xfrm>
            <a:off x="161112" y="341152"/>
            <a:ext cx="11481847" cy="1325563"/>
          </a:xfrm>
        </p:spPr>
        <p:txBody>
          <a:bodyPr>
            <a:normAutofit/>
          </a:bodyPr>
          <a:lstStyle/>
          <a:p>
            <a:pPr algn="ctr"/>
            <a:r>
              <a:rPr lang="en-GB" sz="6000" b="1" dirty="0">
                <a:latin typeface="Arial" panose="020B0604020202020204" pitchFamily="34" charset="0"/>
                <a:cs typeface="Arial" panose="020B0604020202020204" pitchFamily="34" charset="0"/>
              </a:rPr>
              <a:t>Dementia</a:t>
            </a:r>
            <a:endParaRPr lang="en-GB" sz="6000" b="1" dirty="0">
              <a:latin typeface="+mn-lt"/>
            </a:endParaRPr>
          </a:p>
        </p:txBody>
      </p:sp>
      <p:sp>
        <p:nvSpPr>
          <p:cNvPr id="5" name="Rectangle 1">
            <a:extLst>
              <a:ext uri="{FF2B5EF4-FFF2-40B4-BE49-F238E27FC236}">
                <a16:creationId xmlns:a16="http://schemas.microsoft.com/office/drawing/2014/main" id="{6D8F7ED6-91C1-34B5-7BF5-6151CDC33CAF}"/>
              </a:ext>
            </a:extLst>
          </p:cNvPr>
          <p:cNvSpPr>
            <a:spLocks noGrp="1" noChangeArrowheads="1"/>
          </p:cNvSpPr>
          <p:nvPr>
            <p:ph idx="1"/>
          </p:nvPr>
        </p:nvSpPr>
        <p:spPr bwMode="auto">
          <a:xfrm>
            <a:off x="355076" y="1530500"/>
            <a:ext cx="11686236" cy="3984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3200" dirty="0">
                <a:latin typeface="Arial" panose="020B0604020202020204" pitchFamily="34" charset="0"/>
                <a:cs typeface="Arial" panose="020B0604020202020204" pitchFamily="34" charset="0"/>
              </a:rPr>
              <a:t>There are more than 100 types or causes of dementia </a:t>
            </a:r>
          </a:p>
          <a:p>
            <a:r>
              <a:rPr lang="en-GB" sz="3200" dirty="0">
                <a:latin typeface="Arial" panose="020B0604020202020204" pitchFamily="34" charset="0"/>
                <a:cs typeface="Arial" panose="020B0604020202020204" pitchFamily="34" charset="0"/>
              </a:rPr>
              <a:t>Alzheimer’s Disease makes up 60-70% of all dementias </a:t>
            </a:r>
          </a:p>
          <a:p>
            <a:r>
              <a:rPr lang="en-GB" sz="3200" dirty="0">
                <a:latin typeface="Arial" panose="020B0604020202020204" pitchFamily="34" charset="0"/>
                <a:cs typeface="Arial" panose="020B0604020202020204" pitchFamily="34" charset="0"/>
              </a:rPr>
              <a:t>Dementia is a terminal, progressive chronic illness</a:t>
            </a:r>
          </a:p>
          <a:p>
            <a:r>
              <a:rPr lang="en-GB" sz="3200" dirty="0">
                <a:latin typeface="Arial" panose="020B0604020202020204" pitchFamily="34" charset="0"/>
                <a:cs typeface="Arial" panose="020B0604020202020204" pitchFamily="34" charset="0"/>
              </a:rPr>
              <a:t>There is no cure, although there is some treatment for certain types</a:t>
            </a:r>
          </a:p>
          <a:p>
            <a:r>
              <a:rPr lang="en-GB" sz="3200" dirty="0">
                <a:latin typeface="Arial" panose="020B0604020202020204" pitchFamily="34" charset="0"/>
                <a:cs typeface="Arial" panose="020B0604020202020204" pitchFamily="34" charset="0"/>
              </a:rPr>
              <a:t>The medical model of care not appropriate for early-stage dementia</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85D6659-C414-063E-76D3-BF31389B8C0A}"/>
              </a:ext>
            </a:extLst>
          </p:cNvPr>
          <p:cNvSpPr txBox="1"/>
          <p:nvPr/>
        </p:nvSpPr>
        <p:spPr>
          <a:xfrm>
            <a:off x="5902035" y="5194299"/>
            <a:ext cx="6096000"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(WHO, 2022; Alzheimer’s Disease International, 2018)</a:t>
            </a:r>
          </a:p>
        </p:txBody>
      </p:sp>
    </p:spTree>
    <p:extLst>
      <p:ext uri="{BB962C8B-B14F-4D97-AF65-F5344CB8AC3E}">
        <p14:creationId xmlns:p14="http://schemas.microsoft.com/office/powerpoint/2010/main" val="282551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766375"/>
            <a:ext cx="11481847" cy="1325563"/>
          </a:xfrm>
        </p:spPr>
        <p:txBody>
          <a:bodyPr>
            <a:normAutofit/>
          </a:bodyPr>
          <a:lstStyle/>
          <a:p>
            <a:pPr algn="ctr"/>
            <a:r>
              <a:rPr lang="en-GB" sz="6000" b="1" dirty="0">
                <a:latin typeface="Arial" panose="020B0604020202020204" pitchFamily="34" charset="0"/>
                <a:cs typeface="Arial" panose="020B0604020202020204" pitchFamily="34" charset="0"/>
              </a:rPr>
              <a:t>Global Dementia Statistics</a:t>
            </a:r>
          </a:p>
        </p:txBody>
      </p:sp>
      <p:sp>
        <p:nvSpPr>
          <p:cNvPr id="3" name="Content Placeholder 2"/>
          <p:cNvSpPr>
            <a:spLocks noGrp="1"/>
          </p:cNvSpPr>
          <p:nvPr>
            <p:ph idx="1"/>
          </p:nvPr>
        </p:nvSpPr>
        <p:spPr>
          <a:xfrm>
            <a:off x="1075362" y="2572566"/>
            <a:ext cx="9601196" cy="3318936"/>
          </a:xfrm>
        </p:spPr>
        <p:txBody>
          <a:bodyPr>
            <a:normAutofit/>
          </a:bodyPr>
          <a:lstStyle/>
          <a:p>
            <a:r>
              <a:rPr lang="en-GB" dirty="0">
                <a:latin typeface="Arial" panose="020B0604020202020204" pitchFamily="34" charset="0"/>
                <a:cs typeface="Arial" panose="020B0604020202020204" pitchFamily="34" charset="0"/>
              </a:rPr>
              <a:t>55 million people in the world are living with dementia.</a:t>
            </a:r>
          </a:p>
          <a:p>
            <a:r>
              <a:rPr lang="en-GB" dirty="0">
                <a:latin typeface="Arial" panose="020B0604020202020204" pitchFamily="34" charset="0"/>
                <a:cs typeface="Arial" panose="020B0604020202020204" pitchFamily="34" charset="0"/>
              </a:rPr>
              <a:t>It is estimated that this number will rise to 139 million by 2050</a:t>
            </a:r>
          </a:p>
          <a:p>
            <a:r>
              <a:rPr lang="en-GB" dirty="0">
                <a:latin typeface="Arial" panose="020B0604020202020204" pitchFamily="34" charset="0"/>
                <a:cs typeface="Arial" panose="020B0604020202020204" pitchFamily="34" charset="0"/>
              </a:rPr>
              <a:t>1 new diagnosis globally every 3.2 seconds and there are nearly 10 million new cases every year</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8825941" y="5321870"/>
            <a:ext cx="3014125" cy="276999"/>
          </a:xfrm>
          <a:prstGeom prst="rect">
            <a:avLst/>
          </a:prstGeom>
          <a:noFill/>
        </p:spPr>
        <p:txBody>
          <a:bodyPr wrap="square" rtlCol="0">
            <a:spAutoFit/>
          </a:bodyPr>
          <a:lstStyle/>
          <a:p>
            <a:r>
              <a:rPr lang="en-GB" sz="1200" dirty="0">
                <a:cs typeface="Arial" panose="020B0604020202020204" pitchFamily="34" charset="0"/>
              </a:rPr>
              <a:t>(WHO, 2022; Alzheimer’s Society, 2024)</a:t>
            </a:r>
          </a:p>
        </p:txBody>
      </p:sp>
    </p:spTree>
    <p:extLst>
      <p:ext uri="{BB962C8B-B14F-4D97-AF65-F5344CB8AC3E}">
        <p14:creationId xmlns:p14="http://schemas.microsoft.com/office/powerpoint/2010/main" val="3307470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A0969-917E-F797-4BB6-FCED6AE47A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7A587E-E1DE-17D5-DE04-A4605F20BF28}"/>
              </a:ext>
            </a:extLst>
          </p:cNvPr>
          <p:cNvSpPr>
            <a:spLocks noGrp="1"/>
          </p:cNvSpPr>
          <p:nvPr>
            <p:ph type="title"/>
          </p:nvPr>
        </p:nvSpPr>
        <p:spPr>
          <a:xfrm>
            <a:off x="161112" y="341152"/>
            <a:ext cx="11481847" cy="1325563"/>
          </a:xfrm>
        </p:spPr>
        <p:txBody>
          <a:bodyPr>
            <a:normAutofit/>
          </a:bodyPr>
          <a:lstStyle/>
          <a:p>
            <a:pPr algn="ctr"/>
            <a:r>
              <a:rPr lang="en-GB" sz="6000" b="1" dirty="0">
                <a:latin typeface="Arial" panose="020B0604020202020204" pitchFamily="34" charset="0"/>
                <a:cs typeface="Arial" panose="020B0604020202020204" pitchFamily="34" charset="0"/>
              </a:rPr>
              <a:t>UK Background</a:t>
            </a:r>
            <a:endParaRPr lang="en-GB" sz="6000" b="1" dirty="0">
              <a:latin typeface="+mn-lt"/>
            </a:endParaRPr>
          </a:p>
        </p:txBody>
      </p:sp>
      <p:sp>
        <p:nvSpPr>
          <p:cNvPr id="5" name="Rectangle 1">
            <a:extLst>
              <a:ext uri="{FF2B5EF4-FFF2-40B4-BE49-F238E27FC236}">
                <a16:creationId xmlns:a16="http://schemas.microsoft.com/office/drawing/2014/main" id="{40599EC5-3120-138E-792F-C1005D476A81}"/>
              </a:ext>
            </a:extLst>
          </p:cNvPr>
          <p:cNvSpPr>
            <a:spLocks noGrp="1" noChangeArrowheads="1"/>
          </p:cNvSpPr>
          <p:nvPr>
            <p:ph idx="1"/>
          </p:nvPr>
        </p:nvSpPr>
        <p:spPr bwMode="auto">
          <a:xfrm>
            <a:off x="991890" y="2140453"/>
            <a:ext cx="9703324" cy="27484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2400" dirty="0">
                <a:latin typeface="Arial" panose="020B0604020202020204" pitchFamily="34" charset="0"/>
                <a:cs typeface="Arial" panose="020B0604020202020204" pitchFamily="34" charset="0"/>
              </a:rPr>
              <a:t>There are currently around 982,000 people with dementia in the UK</a:t>
            </a:r>
          </a:p>
          <a:p>
            <a:r>
              <a:rPr lang="en-GB" sz="2400" dirty="0">
                <a:latin typeface="Arial" panose="020B0604020202020204" pitchFamily="34" charset="0"/>
                <a:cs typeface="Arial" panose="020B0604020202020204" pitchFamily="34" charset="0"/>
              </a:rPr>
              <a:t>There will be 1.4 million people in the UK living with dementia by 2040</a:t>
            </a:r>
          </a:p>
          <a:p>
            <a:r>
              <a:rPr lang="en-GB" sz="2400" dirty="0">
                <a:latin typeface="Arial" panose="020B0604020202020204" pitchFamily="34" charset="0"/>
                <a:cs typeface="Arial" panose="020B0604020202020204" pitchFamily="34" charset="0"/>
              </a:rPr>
              <a:t>This sharp rise is due mainly to accelerated population ageing</a:t>
            </a:r>
          </a:p>
          <a:p>
            <a:r>
              <a:rPr lang="en-GB" sz="2400" dirty="0">
                <a:latin typeface="Arial" panose="020B0604020202020204" pitchFamily="34" charset="0"/>
                <a:cs typeface="Arial" panose="020B0604020202020204" pitchFamily="34" charset="0"/>
              </a:rPr>
              <a:t>However…there are over 70,000 people living with young onset dementia – where symptoms develop before the age of 65.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C20BE934-28C0-282E-2A81-183856CB54A0}"/>
              </a:ext>
            </a:extLst>
          </p:cNvPr>
          <p:cNvSpPr txBox="1"/>
          <p:nvPr/>
        </p:nvSpPr>
        <p:spPr>
          <a:xfrm>
            <a:off x="8909277" y="5207404"/>
            <a:ext cx="3059566"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(Alzheimer’s Society, 2024)</a:t>
            </a:r>
          </a:p>
        </p:txBody>
      </p:sp>
    </p:spTree>
    <p:extLst>
      <p:ext uri="{BB962C8B-B14F-4D97-AF65-F5344CB8AC3E}">
        <p14:creationId xmlns:p14="http://schemas.microsoft.com/office/powerpoint/2010/main" val="924984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4293A2-EB1D-7AFE-A3AC-ED400E86C7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FA3EC2-D2EA-0A76-B6BA-9BD04FAD6E98}"/>
              </a:ext>
            </a:extLst>
          </p:cNvPr>
          <p:cNvSpPr>
            <a:spLocks noGrp="1"/>
          </p:cNvSpPr>
          <p:nvPr>
            <p:ph type="title"/>
          </p:nvPr>
        </p:nvSpPr>
        <p:spPr>
          <a:xfrm>
            <a:off x="161112" y="341152"/>
            <a:ext cx="11481847" cy="1325563"/>
          </a:xfrm>
        </p:spPr>
        <p:txBody>
          <a:bodyPr>
            <a:normAutofit/>
          </a:bodyPr>
          <a:lstStyle/>
          <a:p>
            <a:pPr algn="ctr"/>
            <a:r>
              <a:rPr lang="en-GB" sz="6000" b="1" dirty="0">
                <a:latin typeface="Arial" panose="020B0604020202020204" pitchFamily="34" charset="0"/>
                <a:cs typeface="Arial" panose="020B0604020202020204" pitchFamily="34" charset="0"/>
              </a:rPr>
              <a:t>UK Background</a:t>
            </a:r>
            <a:endParaRPr lang="en-GB" sz="6000" b="1" dirty="0">
              <a:latin typeface="+mn-lt"/>
            </a:endParaRPr>
          </a:p>
        </p:txBody>
      </p:sp>
      <p:sp>
        <p:nvSpPr>
          <p:cNvPr id="5" name="Rectangle 1">
            <a:extLst>
              <a:ext uri="{FF2B5EF4-FFF2-40B4-BE49-F238E27FC236}">
                <a16:creationId xmlns:a16="http://schemas.microsoft.com/office/drawing/2014/main" id="{36C07D05-40A6-F2DB-B865-D5174397E552}"/>
              </a:ext>
            </a:extLst>
          </p:cNvPr>
          <p:cNvSpPr>
            <a:spLocks noGrp="1" noChangeArrowheads="1"/>
          </p:cNvSpPr>
          <p:nvPr>
            <p:ph idx="1"/>
          </p:nvPr>
        </p:nvSpPr>
        <p:spPr bwMode="auto">
          <a:xfrm>
            <a:off x="934740" y="2024126"/>
            <a:ext cx="10323810" cy="33855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2400" dirty="0">
                <a:latin typeface="Arial" panose="020B0604020202020204" pitchFamily="34" charset="0"/>
                <a:cs typeface="Arial" panose="020B0604020202020204" pitchFamily="34" charset="0"/>
              </a:rPr>
              <a:t>Regarding health conditions, 92% of people living with dementia have at least one other health condition and 45% have four or more other health conditions.</a:t>
            </a:r>
          </a:p>
          <a:p>
            <a:r>
              <a:rPr lang="en-GB" sz="2400" dirty="0">
                <a:latin typeface="Arial" panose="020B0604020202020204" pitchFamily="34" charset="0"/>
                <a:cs typeface="Arial" panose="020B0604020202020204" pitchFamily="34" charset="0"/>
              </a:rPr>
              <a:t>It is estimated that 70% of care home residents have dementia or severe memory problems and an estimated 60% of people receiving homecare are living with dementia</a:t>
            </a:r>
          </a:p>
          <a:p>
            <a:r>
              <a:rPr lang="en-GB" sz="2400" dirty="0">
                <a:latin typeface="Arial" panose="020B0604020202020204" pitchFamily="34" charset="0"/>
                <a:cs typeface="Arial" panose="020B0604020202020204" pitchFamily="34" charset="0"/>
              </a:rPr>
              <a:t>More than 25,000 people from Black, Asian and minority ethnic groups in the UK are affected by dementia.</a:t>
            </a:r>
          </a:p>
          <a:p>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7D096DBC-54CC-ED9A-8156-CA2501D9B57A}"/>
              </a:ext>
            </a:extLst>
          </p:cNvPr>
          <p:cNvSpPr txBox="1"/>
          <p:nvPr/>
        </p:nvSpPr>
        <p:spPr>
          <a:xfrm>
            <a:off x="8909277" y="5207404"/>
            <a:ext cx="3059566"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(Alzheimer’s Society, 2024)</a:t>
            </a:r>
          </a:p>
        </p:txBody>
      </p:sp>
    </p:spTree>
    <p:extLst>
      <p:ext uri="{BB962C8B-B14F-4D97-AF65-F5344CB8AC3E}">
        <p14:creationId xmlns:p14="http://schemas.microsoft.com/office/powerpoint/2010/main" val="663560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D53C3B-8ADB-E979-63F0-1FA9A1A216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1F5AFF-09D3-0B6C-9F89-6AD7237CBC6F}"/>
              </a:ext>
            </a:extLst>
          </p:cNvPr>
          <p:cNvSpPr>
            <a:spLocks noGrp="1"/>
          </p:cNvSpPr>
          <p:nvPr>
            <p:ph type="title"/>
          </p:nvPr>
        </p:nvSpPr>
        <p:spPr>
          <a:xfrm>
            <a:off x="161112" y="341152"/>
            <a:ext cx="11481847" cy="1325563"/>
          </a:xfrm>
        </p:spPr>
        <p:txBody>
          <a:bodyPr>
            <a:normAutofit/>
          </a:bodyPr>
          <a:lstStyle/>
          <a:p>
            <a:pPr algn="ctr"/>
            <a:r>
              <a:rPr lang="en-GB" sz="6000" b="1" dirty="0">
                <a:latin typeface="Arial" panose="020B0604020202020204" pitchFamily="34" charset="0"/>
                <a:cs typeface="Arial" panose="020B0604020202020204" pitchFamily="34" charset="0"/>
              </a:rPr>
              <a:t>UK Background</a:t>
            </a:r>
            <a:endParaRPr lang="en-GB" sz="6000" b="1" dirty="0">
              <a:latin typeface="+mn-lt"/>
            </a:endParaRPr>
          </a:p>
        </p:txBody>
      </p:sp>
      <p:sp>
        <p:nvSpPr>
          <p:cNvPr id="5" name="Rectangle 1">
            <a:extLst>
              <a:ext uri="{FF2B5EF4-FFF2-40B4-BE49-F238E27FC236}">
                <a16:creationId xmlns:a16="http://schemas.microsoft.com/office/drawing/2014/main" id="{D1020395-15B6-3927-7D2F-C23D2005CE72}"/>
              </a:ext>
            </a:extLst>
          </p:cNvPr>
          <p:cNvSpPr>
            <a:spLocks noGrp="1" noChangeArrowheads="1"/>
          </p:cNvSpPr>
          <p:nvPr>
            <p:ph idx="1"/>
          </p:nvPr>
        </p:nvSpPr>
        <p:spPr bwMode="auto">
          <a:xfrm>
            <a:off x="517938" y="1666715"/>
            <a:ext cx="11156124" cy="38461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2400" dirty="0">
                <a:latin typeface="Arial" panose="020B0604020202020204" pitchFamily="34" charset="0"/>
                <a:cs typeface="Arial" panose="020B0604020202020204" pitchFamily="34" charset="0"/>
              </a:rPr>
              <a:t>Dementia costs the UK economy £34.7bn a year. Yet we know much of this spend does not deliver value for money or better outcomes for people with dementia.</a:t>
            </a:r>
          </a:p>
          <a:p>
            <a:r>
              <a:rPr lang="en-GB" sz="2400" dirty="0">
                <a:latin typeface="Arial" panose="020B0604020202020204" pitchFamily="34" charset="0"/>
                <a:cs typeface="Arial" panose="020B0604020202020204" pitchFamily="34" charset="0"/>
              </a:rPr>
              <a:t>This is set to rise sharply over the next two decades, to £94.1billion in 2040. </a:t>
            </a:r>
          </a:p>
          <a:p>
            <a:r>
              <a:rPr lang="en-GB" sz="2400" dirty="0">
                <a:latin typeface="Arial" panose="020B0604020202020204" pitchFamily="34" charset="0"/>
                <a:cs typeface="Arial" panose="020B0604020202020204" pitchFamily="34" charset="0"/>
              </a:rPr>
              <a:t> Avoidable ‘bad costs’ associated with dementia, such as unnecessary hospital admissions, account for a significant proportion of this spend. </a:t>
            </a:r>
          </a:p>
          <a:p>
            <a:r>
              <a:rPr lang="en-GB" sz="2400" dirty="0">
                <a:latin typeface="Arial" panose="020B0604020202020204" pitchFamily="34" charset="0"/>
                <a:cs typeface="Arial" panose="020B0604020202020204" pitchFamily="34" charset="0"/>
              </a:rPr>
              <a:t>In comparison, not enough is being spent on the ‘good costs’ associated with dementia, such as creating a dementia-friendly NHS or better support for family carers and integrated care for the 850,000 persons living with dementia’ </a:t>
            </a:r>
          </a:p>
          <a:p>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970E5D65-C8F6-F534-A345-D0D8829C44EF}"/>
              </a:ext>
            </a:extLst>
          </p:cNvPr>
          <p:cNvSpPr txBox="1"/>
          <p:nvPr/>
        </p:nvSpPr>
        <p:spPr>
          <a:xfrm>
            <a:off x="8115300" y="5361292"/>
            <a:ext cx="3853543"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(Hughes, 2015; Alzheimer’s Society, 2024)</a:t>
            </a:r>
          </a:p>
        </p:txBody>
      </p:sp>
    </p:spTree>
    <p:extLst>
      <p:ext uri="{BB962C8B-B14F-4D97-AF65-F5344CB8AC3E}">
        <p14:creationId xmlns:p14="http://schemas.microsoft.com/office/powerpoint/2010/main" val="1038716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778BF8-D4A1-03D8-4800-97449FF90F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157065-A362-DA90-1503-EF59DD27596F}"/>
              </a:ext>
            </a:extLst>
          </p:cNvPr>
          <p:cNvSpPr>
            <a:spLocks noGrp="1"/>
          </p:cNvSpPr>
          <p:nvPr>
            <p:ph type="title"/>
          </p:nvPr>
        </p:nvSpPr>
        <p:spPr>
          <a:xfrm>
            <a:off x="161112" y="341152"/>
            <a:ext cx="11481847" cy="1325563"/>
          </a:xfrm>
        </p:spPr>
        <p:txBody>
          <a:bodyPr>
            <a:normAutofit/>
          </a:bodyPr>
          <a:lstStyle/>
          <a:p>
            <a:pPr algn="ctr"/>
            <a:r>
              <a:rPr lang="en-GB" sz="6000" b="1" dirty="0">
                <a:latin typeface="Arial" panose="020B0604020202020204" pitchFamily="34" charset="0"/>
                <a:cs typeface="Arial" panose="020B0604020202020204" pitchFamily="34" charset="0"/>
              </a:rPr>
              <a:t>UK Background</a:t>
            </a:r>
            <a:endParaRPr lang="en-GB" sz="6000" b="1" dirty="0">
              <a:latin typeface="+mn-lt"/>
            </a:endParaRPr>
          </a:p>
        </p:txBody>
      </p:sp>
      <p:sp>
        <p:nvSpPr>
          <p:cNvPr id="5" name="Rectangle 1">
            <a:extLst>
              <a:ext uri="{FF2B5EF4-FFF2-40B4-BE49-F238E27FC236}">
                <a16:creationId xmlns:a16="http://schemas.microsoft.com/office/drawing/2014/main" id="{56C2CE23-26B6-25EB-0700-4D37897EF7D2}"/>
              </a:ext>
            </a:extLst>
          </p:cNvPr>
          <p:cNvSpPr>
            <a:spLocks noGrp="1" noChangeArrowheads="1"/>
          </p:cNvSpPr>
          <p:nvPr>
            <p:ph idx="1"/>
          </p:nvPr>
        </p:nvSpPr>
        <p:spPr bwMode="auto">
          <a:xfrm>
            <a:off x="1098357" y="1979370"/>
            <a:ext cx="9995286" cy="2675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2400" dirty="0">
                <a:latin typeface="Arial" panose="020B0604020202020204" pitchFamily="34" charset="0"/>
                <a:cs typeface="Arial" panose="020B0604020202020204" pitchFamily="34" charset="0"/>
              </a:rPr>
              <a:t>Costs are made up of healthcare costs (costs to the NHS), social care costs (costs of homecare and residential care), and costs of unpaid care (provided by family members).</a:t>
            </a:r>
          </a:p>
          <a:p>
            <a:r>
              <a:rPr lang="en-GB" sz="2400" dirty="0">
                <a:latin typeface="Arial" panose="020B0604020202020204" pitchFamily="34" charset="0"/>
                <a:cs typeface="Arial" panose="020B0604020202020204" pitchFamily="34" charset="0"/>
              </a:rPr>
              <a:t>The largest proportion of this cost, 45%, is social care, which totals £15.7billion. </a:t>
            </a:r>
          </a:p>
          <a:p>
            <a:r>
              <a:rPr lang="en-GB" sz="2400" dirty="0">
                <a:latin typeface="Arial" panose="020B0604020202020204" pitchFamily="34" charset="0"/>
                <a:cs typeface="Arial" panose="020B0604020202020204" pitchFamily="34" charset="0"/>
              </a:rPr>
              <a:t>Social care costs are set to nearly triple over the next two decades, to £45.4billion by 2040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6814846B-652C-34E0-F55C-8356C9B3DC57}"/>
              </a:ext>
            </a:extLst>
          </p:cNvPr>
          <p:cNvSpPr txBox="1"/>
          <p:nvPr/>
        </p:nvSpPr>
        <p:spPr>
          <a:xfrm>
            <a:off x="8115300" y="5207404"/>
            <a:ext cx="3853543"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(Hughes, 2015; Alzheimer’s Society, 2024)</a:t>
            </a:r>
          </a:p>
        </p:txBody>
      </p:sp>
    </p:spTree>
    <p:extLst>
      <p:ext uri="{BB962C8B-B14F-4D97-AF65-F5344CB8AC3E}">
        <p14:creationId xmlns:p14="http://schemas.microsoft.com/office/powerpoint/2010/main" val="3599691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373FA-89D7-4921-89FF-FBD81A727F3E}"/>
              </a:ext>
            </a:extLst>
          </p:cNvPr>
          <p:cNvSpPr>
            <a:spLocks noGrp="1"/>
          </p:cNvSpPr>
          <p:nvPr>
            <p:ph type="title"/>
          </p:nvPr>
        </p:nvSpPr>
        <p:spPr>
          <a:xfrm>
            <a:off x="6094412" y="982132"/>
            <a:ext cx="4802185" cy="1303867"/>
          </a:xfrm>
        </p:spPr>
        <p:txBody>
          <a:bodyPr>
            <a:normAutofit/>
          </a:bodyPr>
          <a:lstStyle/>
          <a:p>
            <a:r>
              <a:rPr lang="en-GB" b="1" dirty="0">
                <a:latin typeface="Arial" panose="020B0604020202020204" pitchFamily="34" charset="0"/>
                <a:cs typeface="Arial" panose="020B0604020202020204" pitchFamily="34" charset="0"/>
              </a:rPr>
              <a:t>UK Background-</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Diagnosis</a:t>
            </a:r>
          </a:p>
        </p:txBody>
      </p:sp>
      <p:pic>
        <p:nvPicPr>
          <p:cNvPr id="4" name="Picture 3" descr="A screenshot of a computer&#10;&#10;Description automatically generated">
            <a:extLst>
              <a:ext uri="{FF2B5EF4-FFF2-40B4-BE49-F238E27FC236}">
                <a16:creationId xmlns:a16="http://schemas.microsoft.com/office/drawing/2014/main" id="{9DFB0F90-E928-B7A0-0E1D-CD65A11AC1BE}"/>
              </a:ext>
            </a:extLst>
          </p:cNvPr>
          <p:cNvPicPr>
            <a:picLocks noChangeAspect="1"/>
          </p:cNvPicPr>
          <p:nvPr/>
        </p:nvPicPr>
        <p:blipFill rotWithShape="1">
          <a:blip r:embed="rId2"/>
          <a:srcRect l="16697" t="44101" r="72603" b="32512"/>
          <a:stretch/>
        </p:blipFill>
        <p:spPr bwMode="auto">
          <a:xfrm>
            <a:off x="1092643" y="1687265"/>
            <a:ext cx="3876801" cy="3304666"/>
          </a:xfrm>
          <a:prstGeom prst="rect">
            <a:avLst/>
          </a:prstGeom>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BD4D3C3C-A4EA-4944-AA0E-49C00C74E0E1}"/>
              </a:ext>
            </a:extLst>
          </p:cNvPr>
          <p:cNvSpPr>
            <a:spLocks noGrp="1"/>
          </p:cNvSpPr>
          <p:nvPr>
            <p:ph idx="1"/>
          </p:nvPr>
        </p:nvSpPr>
        <p:spPr>
          <a:xfrm>
            <a:off x="5929692" y="2599997"/>
            <a:ext cx="5619750" cy="3714728"/>
          </a:xfrm>
        </p:spPr>
        <p:txBody>
          <a:bodyPr>
            <a:normAutofit/>
          </a:bodyPr>
          <a:lstStyle/>
          <a:p>
            <a:pPr>
              <a:lnSpc>
                <a:spcPct val="90000"/>
              </a:lnSpc>
            </a:pPr>
            <a:r>
              <a:rPr lang="en-GB" sz="1800" dirty="0">
                <a:latin typeface="Arial" panose="020B0604020202020204" pitchFamily="34" charset="0"/>
                <a:cs typeface="Arial" panose="020B0604020202020204" pitchFamily="34" charset="0"/>
              </a:rPr>
              <a:t>In England 64.6% of people aged 65 and over -who were estimated to have  dementia- had a formal diagnosis a decrease from 68.7% in 2019 (pre pandemic).</a:t>
            </a:r>
          </a:p>
          <a:p>
            <a:pPr>
              <a:lnSpc>
                <a:spcPct val="90000"/>
              </a:lnSpc>
            </a:pPr>
            <a:r>
              <a:rPr lang="en-GB" sz="1800" dirty="0">
                <a:latin typeface="Arial" panose="020B0604020202020204" pitchFamily="34" charset="0"/>
                <a:cs typeface="Arial" panose="020B0604020202020204" pitchFamily="34" charset="0"/>
              </a:rPr>
              <a:t>Deaths due to dementia and Alzheimer’s disease are the leading cause of death in older people in England and Wales, accounting for over 67,000 deaths and 12.8 per cent of all deaths registered</a:t>
            </a:r>
          </a:p>
        </p:txBody>
      </p:sp>
      <p:sp>
        <p:nvSpPr>
          <p:cNvPr id="5" name="TextBox 4">
            <a:extLst>
              <a:ext uri="{FF2B5EF4-FFF2-40B4-BE49-F238E27FC236}">
                <a16:creationId xmlns:a16="http://schemas.microsoft.com/office/drawing/2014/main" id="{E73B11CA-A7A6-0526-8BD6-B2351E04B033}"/>
              </a:ext>
            </a:extLst>
          </p:cNvPr>
          <p:cNvSpPr txBox="1"/>
          <p:nvPr/>
        </p:nvSpPr>
        <p:spPr>
          <a:xfrm>
            <a:off x="9227761" y="5253850"/>
            <a:ext cx="2964239"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(Alzheimer’s Research UK, 2024)</a:t>
            </a:r>
          </a:p>
        </p:txBody>
      </p:sp>
    </p:spTree>
    <p:extLst>
      <p:ext uri="{BB962C8B-B14F-4D97-AF65-F5344CB8AC3E}">
        <p14:creationId xmlns:p14="http://schemas.microsoft.com/office/powerpoint/2010/main" val="162839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2E33B-85FA-4E3D-9E70-54183B984F63}"/>
              </a:ext>
            </a:extLst>
          </p:cNvPr>
          <p:cNvSpPr>
            <a:spLocks noGrp="1"/>
          </p:cNvSpPr>
          <p:nvPr>
            <p:ph type="title"/>
          </p:nvPr>
        </p:nvSpPr>
        <p:spPr>
          <a:xfrm>
            <a:off x="150400" y="663702"/>
            <a:ext cx="11481847" cy="1325563"/>
          </a:xfrm>
        </p:spPr>
        <p:txBody>
          <a:bodyPr/>
          <a:lstStyle/>
          <a:p>
            <a:pPr algn="ctr"/>
            <a:r>
              <a:rPr lang="en-GB" b="1" dirty="0">
                <a:latin typeface="Arial" panose="020B0604020202020204" pitchFamily="34" charset="0"/>
                <a:cs typeface="Arial" panose="020B0604020202020204" pitchFamily="34" charset="0"/>
              </a:rPr>
              <a:t>The Dementia Bookcase</a:t>
            </a:r>
          </a:p>
        </p:txBody>
      </p:sp>
      <p:sp>
        <p:nvSpPr>
          <p:cNvPr id="3" name="Content Placeholder 2">
            <a:extLst>
              <a:ext uri="{FF2B5EF4-FFF2-40B4-BE49-F238E27FC236}">
                <a16:creationId xmlns:a16="http://schemas.microsoft.com/office/drawing/2014/main" id="{FD0B18D7-2E1F-46F5-8D81-3A1F8FA1098D}"/>
              </a:ext>
            </a:extLst>
          </p:cNvPr>
          <p:cNvSpPr>
            <a:spLocks noGrp="1"/>
          </p:cNvSpPr>
          <p:nvPr>
            <p:ph idx="1"/>
          </p:nvPr>
        </p:nvSpPr>
        <p:spPr>
          <a:xfrm>
            <a:off x="358219" y="2636116"/>
            <a:ext cx="11481847" cy="3575934"/>
          </a:xfrm>
        </p:spPr>
        <p:txBody>
          <a:bodyPr/>
          <a:lstStyle/>
          <a:p>
            <a:r>
              <a:rPr lang="en-GB" dirty="0">
                <a:latin typeface="Arial" panose="020B0604020202020204" pitchFamily="34" charset="0"/>
                <a:cs typeface="Arial" panose="020B0604020202020204" pitchFamily="34" charset="0"/>
                <a:hlinkClick r:id="rId2"/>
              </a:rPr>
              <a:t>https://www.youtube.com/watch?v=_LoE0sO06Dk</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What do you think about this?</a:t>
            </a:r>
          </a:p>
          <a:p>
            <a:r>
              <a:rPr lang="en-GB" dirty="0">
                <a:latin typeface="Arial" panose="020B0604020202020204" pitchFamily="34" charset="0"/>
                <a:cs typeface="Arial" panose="020B0604020202020204" pitchFamily="34" charset="0"/>
              </a:rPr>
              <a:t>Has it changed the way you will treat a person with dementia?</a:t>
            </a:r>
          </a:p>
          <a:p>
            <a:pPr marL="0" indent="0">
              <a:buNone/>
            </a:pPr>
            <a:endParaRPr lang="en-GB" sz="3600" i="1" dirty="0">
              <a:latin typeface="Arial" panose="020B0604020202020204" pitchFamily="34" charset="0"/>
              <a:cs typeface="Arial" panose="020B0604020202020204" pitchFamily="34" charset="0"/>
            </a:endParaRPr>
          </a:p>
          <a:p>
            <a:pPr marL="0" indent="0">
              <a:buNone/>
            </a:pPr>
            <a:r>
              <a:rPr lang="en-GB" sz="3600" i="1" dirty="0">
                <a:latin typeface="Arial" panose="020B0604020202020204" pitchFamily="34" charset="0"/>
                <a:cs typeface="Arial" panose="020B0604020202020204" pitchFamily="34" charset="0"/>
              </a:rPr>
              <a:t>Discussion…</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1122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9B6928-5D3B-14C2-1AA8-234A7841AF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8A3333-9B79-ACE8-C390-319DD3F95BC0}"/>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Dementia…</a:t>
            </a:r>
            <a:endParaRPr lang="en-GB" sz="5400" dirty="0"/>
          </a:p>
        </p:txBody>
      </p:sp>
      <p:sp>
        <p:nvSpPr>
          <p:cNvPr id="3" name="Content Placeholder 2">
            <a:extLst>
              <a:ext uri="{FF2B5EF4-FFF2-40B4-BE49-F238E27FC236}">
                <a16:creationId xmlns:a16="http://schemas.microsoft.com/office/drawing/2014/main" id="{D21489D6-93BB-9C57-68D1-C028A4489449}"/>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Is NOT a specific disease</a:t>
            </a:r>
          </a:p>
          <a:p>
            <a:r>
              <a:rPr lang="en-GB" dirty="0">
                <a:latin typeface="Arial" panose="020B0604020202020204" pitchFamily="34" charset="0"/>
                <a:cs typeface="Arial" panose="020B0604020202020204" pitchFamily="34" charset="0"/>
              </a:rPr>
              <a:t>Is a GROUP OF SYMPTOMS affecting intellectual and social abilities severely enough to interfere with daily functioning. </a:t>
            </a:r>
          </a:p>
          <a:p>
            <a:r>
              <a:rPr lang="en-GB" dirty="0">
                <a:latin typeface="Arial" panose="020B0604020202020204" pitchFamily="34" charset="0"/>
                <a:cs typeface="Arial" panose="020B0604020202020204" pitchFamily="34" charset="0"/>
              </a:rPr>
              <a:t>There are many causes of dementia symptoms</a:t>
            </a:r>
          </a:p>
          <a:p>
            <a:r>
              <a:rPr lang="en-GB" dirty="0">
                <a:latin typeface="Arial" panose="020B0604020202020204" pitchFamily="34" charset="0"/>
                <a:cs typeface="Arial" panose="020B0604020202020204" pitchFamily="34" charset="0"/>
              </a:rPr>
              <a:t>Memory loss generally occurs in dementia, but memory loss alone does not imply you have dementia.</a:t>
            </a:r>
          </a:p>
          <a:p>
            <a:r>
              <a:rPr lang="en-GB" dirty="0">
                <a:latin typeface="Arial" panose="020B0604020202020204" pitchFamily="34" charset="0"/>
                <a:cs typeface="Arial" panose="020B0604020202020204" pitchFamily="34" charset="0"/>
              </a:rPr>
              <a:t>Alzheimer's disease is the most common cause of a progressive dementia</a:t>
            </a:r>
          </a:p>
          <a:p>
            <a:endParaRPr lang="en-GB" dirty="0"/>
          </a:p>
        </p:txBody>
      </p:sp>
      <p:sp>
        <p:nvSpPr>
          <p:cNvPr id="5" name="TextBox 4">
            <a:extLst>
              <a:ext uri="{FF2B5EF4-FFF2-40B4-BE49-F238E27FC236}">
                <a16:creationId xmlns:a16="http://schemas.microsoft.com/office/drawing/2014/main" id="{BB96B01F-C6A0-4987-6012-9BDA1A4505D2}"/>
              </a:ext>
            </a:extLst>
          </p:cNvPr>
          <p:cNvSpPr txBox="1"/>
          <p:nvPr/>
        </p:nvSpPr>
        <p:spPr>
          <a:xfrm>
            <a:off x="7858125" y="5216893"/>
            <a:ext cx="3696566"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(Ames, Burns and O’Brien, 2010)</a:t>
            </a:r>
          </a:p>
        </p:txBody>
      </p:sp>
    </p:spTree>
    <p:extLst>
      <p:ext uri="{BB962C8B-B14F-4D97-AF65-F5344CB8AC3E}">
        <p14:creationId xmlns:p14="http://schemas.microsoft.com/office/powerpoint/2010/main" val="23114689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681599"/>
            <a:ext cx="11481847" cy="1325563"/>
          </a:xfrm>
        </p:spPr>
        <p:txBody>
          <a:bodyPr/>
          <a:lstStyle/>
          <a:p>
            <a:pPr algn="ctr"/>
            <a:r>
              <a:rPr lang="en-GB" b="1" dirty="0">
                <a:latin typeface="Arial" panose="020B0604020202020204" pitchFamily="34" charset="0"/>
                <a:cs typeface="Arial" panose="020B0604020202020204" pitchFamily="34" charset="0"/>
              </a:rPr>
              <a:t>Dementia Causes Changes in…</a:t>
            </a:r>
          </a:p>
        </p:txBody>
      </p:sp>
      <p:sp>
        <p:nvSpPr>
          <p:cNvPr id="3" name="Content Placeholder 2"/>
          <p:cNvSpPr>
            <a:spLocks noGrp="1"/>
          </p:cNvSpPr>
          <p:nvPr>
            <p:ph sz="half" idx="1"/>
          </p:nvPr>
        </p:nvSpPr>
        <p:spPr>
          <a:xfrm>
            <a:off x="1574020" y="2860945"/>
            <a:ext cx="4718304" cy="3013762"/>
          </a:xfrm>
        </p:spPr>
        <p:txBody>
          <a:bodyPr/>
          <a:lstStyle/>
          <a:p>
            <a:r>
              <a:rPr lang="en-GB" dirty="0">
                <a:latin typeface="Arial" panose="020B0604020202020204" pitchFamily="34" charset="0"/>
                <a:cs typeface="Arial" panose="020B0604020202020204" pitchFamily="34" charset="0"/>
              </a:rPr>
              <a:t>Memory</a:t>
            </a:r>
          </a:p>
          <a:p>
            <a:r>
              <a:rPr lang="en-GB" dirty="0">
                <a:latin typeface="Arial" panose="020B0604020202020204" pitchFamily="34" charset="0"/>
                <a:cs typeface="Arial" panose="020B0604020202020204" pitchFamily="34" charset="0"/>
              </a:rPr>
              <a:t>Language</a:t>
            </a:r>
          </a:p>
          <a:p>
            <a:r>
              <a:rPr lang="en-GB" dirty="0">
                <a:latin typeface="Arial" panose="020B0604020202020204" pitchFamily="34" charset="0"/>
                <a:cs typeface="Arial" panose="020B0604020202020204" pitchFamily="34" charset="0"/>
              </a:rPr>
              <a:t>Thought</a:t>
            </a:r>
          </a:p>
          <a:p>
            <a:r>
              <a:rPr lang="en-GB" dirty="0">
                <a:latin typeface="Arial" panose="020B0604020202020204" pitchFamily="34" charset="0"/>
                <a:cs typeface="Arial" panose="020B0604020202020204" pitchFamily="34" charset="0"/>
              </a:rPr>
              <a:t>Physical health</a:t>
            </a:r>
          </a:p>
        </p:txBody>
      </p:sp>
      <p:sp>
        <p:nvSpPr>
          <p:cNvPr id="4" name="Content Placeholder 3"/>
          <p:cNvSpPr>
            <a:spLocks noGrp="1"/>
          </p:cNvSpPr>
          <p:nvPr>
            <p:ph sz="half" idx="2"/>
          </p:nvPr>
        </p:nvSpPr>
        <p:spPr>
          <a:xfrm>
            <a:off x="6707438" y="2860945"/>
            <a:ext cx="4718304" cy="3310128"/>
          </a:xfrm>
        </p:spPr>
        <p:txBody>
          <a:bodyPr/>
          <a:lstStyle/>
          <a:p>
            <a:r>
              <a:rPr lang="en-GB" dirty="0">
                <a:latin typeface="Arial" panose="020B0604020202020204" pitchFamily="34" charset="0"/>
                <a:cs typeface="Arial" panose="020B0604020202020204" pitchFamily="34" charset="0"/>
              </a:rPr>
              <a:t>Navigation</a:t>
            </a:r>
          </a:p>
          <a:p>
            <a:r>
              <a:rPr lang="en-GB" dirty="0">
                <a:latin typeface="Arial" panose="020B0604020202020204" pitchFamily="34" charset="0"/>
                <a:cs typeface="Arial" panose="020B0604020202020204" pitchFamily="34" charset="0"/>
              </a:rPr>
              <a:t>Mobility</a:t>
            </a:r>
          </a:p>
          <a:p>
            <a:r>
              <a:rPr lang="en-GB" dirty="0">
                <a:latin typeface="Arial" panose="020B0604020202020204" pitchFamily="34" charset="0"/>
                <a:cs typeface="Arial" panose="020B0604020202020204" pitchFamily="34" charset="0"/>
              </a:rPr>
              <a:t>Behaviour</a:t>
            </a:r>
          </a:p>
          <a:p>
            <a:r>
              <a:rPr lang="en-GB" dirty="0">
                <a:latin typeface="Arial" panose="020B0604020202020204" pitchFamily="34" charset="0"/>
                <a:cs typeface="Arial" panose="020B0604020202020204" pitchFamily="34" charset="0"/>
              </a:rPr>
              <a:t>Personality / Mood </a:t>
            </a:r>
          </a:p>
        </p:txBody>
      </p:sp>
      <p:sp>
        <p:nvSpPr>
          <p:cNvPr id="5" name="TextBox 4"/>
          <p:cNvSpPr txBox="1"/>
          <p:nvPr/>
        </p:nvSpPr>
        <p:spPr>
          <a:xfrm>
            <a:off x="9333296" y="5416093"/>
            <a:ext cx="295614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(Brooker and </a:t>
            </a:r>
            <a:r>
              <a:rPr lang="en-GB" sz="1200" dirty="0" err="1">
                <a:latin typeface="Arial" panose="020B0604020202020204" pitchFamily="34" charset="0"/>
                <a:cs typeface="Arial" panose="020B0604020202020204" pitchFamily="34" charset="0"/>
              </a:rPr>
              <a:t>Lillyman</a:t>
            </a:r>
            <a:r>
              <a:rPr lang="en-GB" sz="1200" dirty="0">
                <a:latin typeface="Arial" panose="020B0604020202020204" pitchFamily="34" charset="0"/>
                <a:cs typeface="Arial" panose="020B0604020202020204" pitchFamily="34" charset="0"/>
              </a:rPr>
              <a:t>, 2013)</a:t>
            </a:r>
          </a:p>
        </p:txBody>
      </p:sp>
    </p:spTree>
    <p:extLst>
      <p:ext uri="{BB962C8B-B14F-4D97-AF65-F5344CB8AC3E}">
        <p14:creationId xmlns:p14="http://schemas.microsoft.com/office/powerpoint/2010/main" val="2040296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347586" y="464200"/>
            <a:ext cx="7039627" cy="954107"/>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Changes With Ageing</a:t>
            </a:r>
          </a:p>
          <a:p>
            <a:pPr algn="ctr"/>
            <a:r>
              <a:rPr lang="en-GB" sz="2800" b="1" dirty="0">
                <a:latin typeface="Arial" panose="020B0604020202020204" pitchFamily="34" charset="0"/>
                <a:cs typeface="Arial" panose="020B0604020202020204" pitchFamily="34" charset="0"/>
              </a:rPr>
              <a:t>When is Memory Loss a Warning Sign?</a:t>
            </a:r>
          </a:p>
        </p:txBody>
      </p:sp>
      <p:sp>
        <p:nvSpPr>
          <p:cNvPr id="6" name="TextBox 5"/>
          <p:cNvSpPr txBox="1"/>
          <p:nvPr/>
        </p:nvSpPr>
        <p:spPr>
          <a:xfrm>
            <a:off x="5165437" y="1648532"/>
            <a:ext cx="5864860" cy="1754326"/>
          </a:xfrm>
          <a:prstGeom prst="rect">
            <a:avLst/>
          </a:prstGeom>
          <a:noFill/>
        </p:spPr>
        <p:txBody>
          <a:bodyPr wrap="square" rtlCol="0">
            <a:spAutoFit/>
          </a:bodyPr>
          <a:lstStyle/>
          <a:p>
            <a:pPr lvl="0"/>
            <a:r>
              <a:rPr lang="en-US" b="1" dirty="0">
                <a:solidFill>
                  <a:srgbClr val="7030A0"/>
                </a:solidFill>
                <a:latin typeface="Arial" panose="020B0604020202020204" pitchFamily="34" charset="0"/>
                <a:cs typeface="Arial" panose="020B0604020202020204" pitchFamily="34" charset="0"/>
              </a:rPr>
              <a:t>TYPICAL CHANGES</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Making a bad decision once in a while</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Missing an occasional monthly payment </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Forgetting which day it is and remembering later</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Sometimes forgetting which word to use</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Losing things from time to time</a:t>
            </a:r>
          </a:p>
        </p:txBody>
      </p:sp>
      <p:sp>
        <p:nvSpPr>
          <p:cNvPr id="7" name="TextBox 6"/>
          <p:cNvSpPr txBox="1"/>
          <p:nvPr/>
        </p:nvSpPr>
        <p:spPr>
          <a:xfrm>
            <a:off x="5165437" y="3924240"/>
            <a:ext cx="6077384" cy="2031325"/>
          </a:xfrm>
          <a:prstGeom prst="rect">
            <a:avLst/>
          </a:prstGeom>
          <a:noFill/>
        </p:spPr>
        <p:txBody>
          <a:bodyPr wrap="square" rtlCol="0">
            <a:spAutoFit/>
          </a:bodyPr>
          <a:lstStyle/>
          <a:p>
            <a:pPr lvl="0"/>
            <a:r>
              <a:rPr lang="en-US" b="1" dirty="0">
                <a:solidFill>
                  <a:srgbClr val="FF0000"/>
                </a:solidFill>
                <a:latin typeface="Arial" panose="020B0604020202020204" pitchFamily="34" charset="0"/>
                <a:cs typeface="Arial" panose="020B0604020202020204" pitchFamily="34" charset="0"/>
              </a:rPr>
              <a:t>A-TYPICAL CHANGES</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Consistent poor judgment and decision making</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Loss of an ability to manage money</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Inability to keep track of the date or the season</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Difficulty having a conversation</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Misplacing things and loss of the ability to retrace steps to find them</a:t>
            </a:r>
          </a:p>
        </p:txBody>
      </p:sp>
      <p:pic>
        <p:nvPicPr>
          <p:cNvPr id="9" name="Picture 8"/>
          <p:cNvPicPr>
            <a:picLocks noChangeAspect="1"/>
          </p:cNvPicPr>
          <p:nvPr/>
        </p:nvPicPr>
        <p:blipFill>
          <a:blip r:embed="rId2"/>
          <a:stretch>
            <a:fillRect/>
          </a:stretch>
        </p:blipFill>
        <p:spPr>
          <a:xfrm>
            <a:off x="1234758" y="1618498"/>
            <a:ext cx="2780017" cy="2085013"/>
          </a:xfrm>
          <a:prstGeom prst="rect">
            <a:avLst/>
          </a:prstGeom>
          <a:ln>
            <a:solidFill>
              <a:schemeClr val="tx1"/>
            </a:solidFill>
          </a:ln>
        </p:spPr>
      </p:pic>
      <p:pic>
        <p:nvPicPr>
          <p:cNvPr id="11" name="Picture 10"/>
          <p:cNvPicPr>
            <a:picLocks noChangeAspect="1"/>
          </p:cNvPicPr>
          <p:nvPr/>
        </p:nvPicPr>
        <p:blipFill>
          <a:blip r:embed="rId3"/>
          <a:stretch>
            <a:fillRect/>
          </a:stretch>
        </p:blipFill>
        <p:spPr>
          <a:xfrm>
            <a:off x="1234758" y="3897397"/>
            <a:ext cx="2780017" cy="2085013"/>
          </a:xfrm>
          <a:prstGeom prst="rect">
            <a:avLst/>
          </a:prstGeom>
          <a:ln>
            <a:solidFill>
              <a:schemeClr val="tx1"/>
            </a:solidFill>
          </a:ln>
        </p:spPr>
      </p:pic>
      <p:sp>
        <p:nvSpPr>
          <p:cNvPr id="2" name="TextBox 1"/>
          <p:cNvSpPr txBox="1"/>
          <p:nvPr/>
        </p:nvSpPr>
        <p:spPr>
          <a:xfrm>
            <a:off x="9025830" y="6074031"/>
            <a:ext cx="300107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(Alzheimer’s Association, 2019)</a:t>
            </a:r>
          </a:p>
        </p:txBody>
      </p:sp>
    </p:spTree>
    <p:extLst>
      <p:ext uri="{BB962C8B-B14F-4D97-AF65-F5344CB8AC3E}">
        <p14:creationId xmlns:p14="http://schemas.microsoft.com/office/powerpoint/2010/main" val="209769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9ECCF9-EF4F-DEC9-AB43-C5597581E1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C07C2B-AD40-3C11-D6EF-68BD938612A3}"/>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General Symptoms of Dementia</a:t>
            </a:r>
            <a:endParaRPr lang="en-GB" sz="5400" dirty="0"/>
          </a:p>
        </p:txBody>
      </p:sp>
      <p:sp>
        <p:nvSpPr>
          <p:cNvPr id="3" name="Content Placeholder 2">
            <a:extLst>
              <a:ext uri="{FF2B5EF4-FFF2-40B4-BE49-F238E27FC236}">
                <a16:creationId xmlns:a16="http://schemas.microsoft.com/office/drawing/2014/main" id="{6BF6788E-13A4-8E5E-FDB4-ED170CABC6EC}"/>
              </a:ext>
            </a:extLst>
          </p:cNvPr>
          <p:cNvSpPr>
            <a:spLocks noGrp="1"/>
          </p:cNvSpPr>
          <p:nvPr>
            <p:ph idx="1"/>
          </p:nvPr>
        </p:nvSpPr>
        <p:spPr/>
        <p:txBody>
          <a:bodyPr>
            <a:normAutofit fontScale="92500" lnSpcReduction="10000"/>
          </a:bodyPr>
          <a:lstStyle/>
          <a:p>
            <a:pPr marL="0" indent="0">
              <a:buNone/>
            </a:pPr>
            <a:r>
              <a:rPr lang="en-GB" b="1" dirty="0"/>
              <a:t>Dementia</a:t>
            </a:r>
            <a:r>
              <a:rPr lang="en-GB" dirty="0"/>
              <a:t> is a syndrome characterised by an ongoing decline in cognitive functions severe enough to interfere with daily life. It involves changes in:</a:t>
            </a:r>
          </a:p>
          <a:p>
            <a:pPr>
              <a:buFont typeface="Arial" panose="020B0604020202020204" pitchFamily="34" charset="0"/>
              <a:buChar char="•"/>
            </a:pPr>
            <a:r>
              <a:rPr lang="en-GB" b="1" dirty="0"/>
              <a:t>Memory</a:t>
            </a:r>
            <a:r>
              <a:rPr lang="en-GB" dirty="0"/>
              <a:t>: Difficulty remembering events, conversations, and appointments.</a:t>
            </a:r>
          </a:p>
          <a:p>
            <a:pPr>
              <a:buFont typeface="Arial" panose="020B0604020202020204" pitchFamily="34" charset="0"/>
              <a:buChar char="•"/>
            </a:pPr>
            <a:r>
              <a:rPr lang="en-GB" b="1" dirty="0"/>
              <a:t>Language</a:t>
            </a:r>
            <a:r>
              <a:rPr lang="en-GB" dirty="0"/>
              <a:t>: Struggles with vocabulary, keeping up in conversations.</a:t>
            </a:r>
          </a:p>
          <a:p>
            <a:pPr>
              <a:buFont typeface="Arial" panose="020B0604020202020204" pitchFamily="34" charset="0"/>
              <a:buChar char="•"/>
            </a:pPr>
            <a:r>
              <a:rPr lang="en-GB" b="1" dirty="0"/>
              <a:t>Thought</a:t>
            </a:r>
            <a:r>
              <a:rPr lang="en-GB" dirty="0"/>
              <a:t>: Challenges with reasoning or problem-solving.</a:t>
            </a:r>
          </a:p>
          <a:p>
            <a:pPr>
              <a:buFont typeface="Arial" panose="020B0604020202020204" pitchFamily="34" charset="0"/>
              <a:buChar char="•"/>
            </a:pPr>
            <a:r>
              <a:rPr lang="en-GB" b="1" dirty="0"/>
              <a:t>Physical Health</a:t>
            </a:r>
            <a:r>
              <a:rPr lang="en-GB" dirty="0"/>
              <a:t>: Deterioration in movement and coordination.</a:t>
            </a:r>
          </a:p>
          <a:p>
            <a:pPr>
              <a:buFont typeface="Arial" panose="020B0604020202020204" pitchFamily="34" charset="0"/>
              <a:buChar char="•"/>
            </a:pPr>
            <a:r>
              <a:rPr lang="en-GB" b="1" dirty="0"/>
              <a:t>Navigation</a:t>
            </a:r>
            <a:r>
              <a:rPr lang="en-GB" dirty="0"/>
              <a:t>: Getting lost in familiar settings.</a:t>
            </a:r>
          </a:p>
          <a:p>
            <a:pPr>
              <a:buFont typeface="Arial" panose="020B0604020202020204" pitchFamily="34" charset="0"/>
              <a:buChar char="•"/>
            </a:pPr>
            <a:r>
              <a:rPr lang="en-GB" b="1" dirty="0"/>
              <a:t>Behaviour and Mood</a:t>
            </a:r>
            <a:r>
              <a:rPr lang="en-GB" dirty="0"/>
              <a:t>: Shifts in personality, mood swings, and social withdrawal.</a:t>
            </a:r>
          </a:p>
          <a:p>
            <a:endParaRPr lang="en-GB" dirty="0"/>
          </a:p>
        </p:txBody>
      </p:sp>
    </p:spTree>
    <p:extLst>
      <p:ext uri="{BB962C8B-B14F-4D97-AF65-F5344CB8AC3E}">
        <p14:creationId xmlns:p14="http://schemas.microsoft.com/office/powerpoint/2010/main" val="22450020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Types of Dementia</a:t>
            </a:r>
          </a:p>
        </p:txBody>
      </p:sp>
      <p:sp>
        <p:nvSpPr>
          <p:cNvPr id="3" name="Content Placeholder 2"/>
          <p:cNvSpPr>
            <a:spLocks noGrp="1"/>
          </p:cNvSpPr>
          <p:nvPr>
            <p:ph idx="1"/>
          </p:nvPr>
        </p:nvSpPr>
        <p:spPr>
          <a:xfrm>
            <a:off x="355076" y="2532392"/>
            <a:ext cx="11481847" cy="3575934"/>
          </a:xfrm>
        </p:spPr>
        <p:txBody>
          <a:bodyPr>
            <a:normAutofit/>
          </a:bodyPr>
          <a:lstStyle/>
          <a:p>
            <a:pPr marL="0" indent="0">
              <a:buNone/>
            </a:pPr>
            <a:r>
              <a:rPr lang="en-GB" sz="2400" dirty="0">
                <a:latin typeface="Arial" panose="020B0604020202020204" pitchFamily="34" charset="0"/>
                <a:cs typeface="Arial" panose="020B0604020202020204" pitchFamily="34" charset="0"/>
              </a:rPr>
              <a:t>There are over 200 subtypes of dementia, some of these are…</a:t>
            </a:r>
          </a:p>
          <a:p>
            <a:r>
              <a:rPr lang="en-GB" sz="2400" dirty="0">
                <a:latin typeface="Arial" panose="020B0604020202020204" pitchFamily="34" charset="0"/>
                <a:cs typeface="Arial" panose="020B0604020202020204" pitchFamily="34" charset="0"/>
              </a:rPr>
              <a:t>Alzheimer’s Disease</a:t>
            </a:r>
          </a:p>
          <a:p>
            <a:r>
              <a:rPr lang="en-GB" sz="2400" dirty="0">
                <a:latin typeface="Arial" panose="020B0604020202020204" pitchFamily="34" charset="0"/>
                <a:cs typeface="Arial" panose="020B0604020202020204" pitchFamily="34" charset="0"/>
              </a:rPr>
              <a:t>Vascular Dementia</a:t>
            </a:r>
          </a:p>
          <a:p>
            <a:r>
              <a:rPr lang="en-GB" sz="2400" dirty="0">
                <a:latin typeface="Arial" panose="020B0604020202020204" pitchFamily="34" charset="0"/>
                <a:cs typeface="Arial" panose="020B0604020202020204" pitchFamily="34" charset="0"/>
              </a:rPr>
              <a:t>Fronto-temporal Dementia</a:t>
            </a:r>
          </a:p>
          <a:p>
            <a:r>
              <a:rPr lang="en-GB" sz="2400" dirty="0">
                <a:latin typeface="Arial" panose="020B0604020202020204" pitchFamily="34" charset="0"/>
                <a:cs typeface="Arial" panose="020B0604020202020204" pitchFamily="34" charset="0"/>
              </a:rPr>
              <a:t>Dementia due to Parkinson’s / Lewy Bodies</a:t>
            </a:r>
          </a:p>
          <a:p>
            <a:r>
              <a:rPr lang="en-GB" sz="2400" dirty="0">
                <a:latin typeface="Arial" panose="020B0604020202020204" pitchFamily="34" charset="0"/>
                <a:cs typeface="Arial" panose="020B0604020202020204" pitchFamily="34" charset="0"/>
              </a:rPr>
              <a:t>Alcohol-induced Persisting Dementia </a:t>
            </a:r>
          </a:p>
          <a:p>
            <a:r>
              <a:rPr lang="en-GB" sz="2400" dirty="0">
                <a:latin typeface="Arial" panose="020B0604020202020204" pitchFamily="34" charset="0"/>
                <a:cs typeface="Arial" panose="020B0604020202020204" pitchFamily="34" charset="0"/>
              </a:rPr>
              <a:t>Mixed Dementias</a:t>
            </a:r>
          </a:p>
          <a:p>
            <a:endParaRPr lang="en-GB" dirty="0"/>
          </a:p>
          <a:p>
            <a:endParaRPr lang="en-GB" dirty="0"/>
          </a:p>
        </p:txBody>
      </p:sp>
      <p:pic>
        <p:nvPicPr>
          <p:cNvPr id="4" name="Picture 3"/>
          <p:cNvPicPr>
            <a:picLocks noChangeAspect="1"/>
          </p:cNvPicPr>
          <p:nvPr/>
        </p:nvPicPr>
        <p:blipFill>
          <a:blip r:embed="rId2"/>
          <a:stretch>
            <a:fillRect/>
          </a:stretch>
        </p:blipFill>
        <p:spPr>
          <a:xfrm>
            <a:off x="156509" y="154363"/>
            <a:ext cx="1499746" cy="1536325"/>
          </a:xfrm>
          <a:prstGeom prst="rect">
            <a:avLst/>
          </a:prstGeom>
        </p:spPr>
      </p:pic>
      <p:pic>
        <p:nvPicPr>
          <p:cNvPr id="5" name="Picture 4"/>
          <p:cNvPicPr>
            <a:picLocks noChangeAspect="1"/>
          </p:cNvPicPr>
          <p:nvPr/>
        </p:nvPicPr>
        <p:blipFill>
          <a:blip r:embed="rId2"/>
          <a:stretch>
            <a:fillRect/>
          </a:stretch>
        </p:blipFill>
        <p:spPr>
          <a:xfrm>
            <a:off x="10692254" y="154362"/>
            <a:ext cx="1499746" cy="1536325"/>
          </a:xfrm>
          <a:prstGeom prst="rect">
            <a:avLst/>
          </a:prstGeom>
        </p:spPr>
      </p:pic>
    </p:spTree>
    <p:extLst>
      <p:ext uri="{BB962C8B-B14F-4D97-AF65-F5344CB8AC3E}">
        <p14:creationId xmlns:p14="http://schemas.microsoft.com/office/powerpoint/2010/main" val="642924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75DE4-E1B4-A0B6-19DB-7AF312F20F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4D560C-2BA7-4CA9-6930-682EEFD287D9}"/>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Alzheimer's Disease Overview</a:t>
            </a:r>
            <a:endParaRPr lang="en-GB" sz="5400" dirty="0"/>
          </a:p>
        </p:txBody>
      </p:sp>
      <p:sp>
        <p:nvSpPr>
          <p:cNvPr id="3" name="Content Placeholder 2">
            <a:extLst>
              <a:ext uri="{FF2B5EF4-FFF2-40B4-BE49-F238E27FC236}">
                <a16:creationId xmlns:a16="http://schemas.microsoft.com/office/drawing/2014/main" id="{030C502C-A4D6-395A-DA5D-6E463E2F7E71}"/>
              </a:ext>
            </a:extLst>
          </p:cNvPr>
          <p:cNvSpPr>
            <a:spLocks noGrp="1"/>
          </p:cNvSpPr>
          <p:nvPr>
            <p:ph idx="1"/>
          </p:nvPr>
        </p:nvSpPr>
        <p:spPr>
          <a:xfrm>
            <a:off x="593335" y="1565851"/>
            <a:ext cx="11005330" cy="4273839"/>
          </a:xfrm>
        </p:spPr>
        <p:txBody>
          <a:bodyPr>
            <a:normAutofit fontScale="92500" lnSpcReduction="20000"/>
          </a:bodyPr>
          <a:lstStyle/>
          <a:p>
            <a:r>
              <a:rPr lang="en-GB" dirty="0">
                <a:latin typeface="Arial" panose="020B0604020202020204" pitchFamily="34" charset="0"/>
                <a:cs typeface="Arial" panose="020B0604020202020204" pitchFamily="34" charset="0"/>
              </a:rPr>
              <a:t>Alzheimer's disease is the most common type of dementia, accounting for 60-70% of cases. </a:t>
            </a:r>
          </a:p>
          <a:p>
            <a:r>
              <a:rPr lang="en-GB" dirty="0">
                <a:latin typeface="Arial" panose="020B0604020202020204" pitchFamily="34" charset="0"/>
                <a:cs typeface="Arial" panose="020B0604020202020204" pitchFamily="34" charset="0"/>
              </a:rPr>
              <a:t>It is marked by: Plaques and Tangles: Protein build-ups in the brain that disrupt cell function.</a:t>
            </a:r>
          </a:p>
          <a:p>
            <a:r>
              <a:rPr lang="en-GB" dirty="0">
                <a:latin typeface="Arial" panose="020B0604020202020204" pitchFamily="34" charset="0"/>
                <a:cs typeface="Arial" panose="020B0604020202020204" pitchFamily="34" charset="0"/>
              </a:rPr>
              <a:t>Early Symptoms: Memory lapses, confusion, and changes in mood.</a:t>
            </a:r>
          </a:p>
          <a:p>
            <a:r>
              <a:rPr lang="en-GB" dirty="0">
                <a:latin typeface="Arial" panose="020B0604020202020204" pitchFamily="34" charset="0"/>
                <a:cs typeface="Arial" panose="020B0604020202020204" pitchFamily="34" charset="0"/>
              </a:rPr>
              <a:t>Progression: Symptoms worsen; increasing disorientation, language problems, and behavioural changes.</a:t>
            </a:r>
          </a:p>
          <a:p>
            <a:r>
              <a:rPr lang="en-GB" dirty="0">
                <a:latin typeface="Arial" panose="020B0604020202020204" pitchFamily="34" charset="0"/>
                <a:cs typeface="Arial" panose="020B0604020202020204" pitchFamily="34" charset="0"/>
              </a:rPr>
              <a:t>Advanced Stages: Severe memory loss, physical decline, and dependency on care. </a:t>
            </a:r>
          </a:p>
          <a:p>
            <a:r>
              <a:rPr lang="en-GB" dirty="0">
                <a:latin typeface="Arial" panose="020B0604020202020204" pitchFamily="34" charset="0"/>
                <a:cs typeface="Arial" panose="020B0604020202020204" pitchFamily="34" charset="0"/>
              </a:rPr>
              <a:t>Risk Factors: Age, family history, previous severe head injuries, lifestyle factors like heart health, and genetic predispositions such as Down's Syndrome.</a:t>
            </a:r>
            <a:endParaRPr lang="en-GB" dirty="0"/>
          </a:p>
        </p:txBody>
      </p:sp>
    </p:spTree>
    <p:extLst>
      <p:ext uri="{BB962C8B-B14F-4D97-AF65-F5344CB8AC3E}">
        <p14:creationId xmlns:p14="http://schemas.microsoft.com/office/powerpoint/2010/main" val="22381362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4FD7C-D14A-10AE-BE62-6F5B5EE3FF68}"/>
              </a:ext>
            </a:extLst>
          </p:cNvPr>
          <p:cNvSpPr>
            <a:spLocks noGrp="1"/>
          </p:cNvSpPr>
          <p:nvPr>
            <p:ph type="title"/>
          </p:nvPr>
        </p:nvSpPr>
        <p:spPr/>
        <p:txBody>
          <a:bodyPr>
            <a:normAutofit fontScale="90000"/>
          </a:bodyPr>
          <a:lstStyle/>
          <a:p>
            <a:pPr algn="ctr"/>
            <a:r>
              <a:rPr lang="en-GB" sz="5400" b="1" dirty="0">
                <a:latin typeface="Arial" panose="020B0604020202020204" pitchFamily="34" charset="0"/>
                <a:cs typeface="Arial" panose="020B0604020202020204" pitchFamily="34" charset="0"/>
              </a:rPr>
              <a:t>Treatment and Interventions for Dementia</a:t>
            </a:r>
            <a:endParaRPr lang="en-GB" sz="5400" dirty="0"/>
          </a:p>
        </p:txBody>
      </p:sp>
      <p:sp>
        <p:nvSpPr>
          <p:cNvPr id="3" name="Content Placeholder 2">
            <a:extLst>
              <a:ext uri="{FF2B5EF4-FFF2-40B4-BE49-F238E27FC236}">
                <a16:creationId xmlns:a16="http://schemas.microsoft.com/office/drawing/2014/main" id="{4FC2721D-DF4E-1C93-20D1-417BF0A7A3A8}"/>
              </a:ext>
            </a:extLst>
          </p:cNvPr>
          <p:cNvSpPr>
            <a:spLocks noGrp="1"/>
          </p:cNvSpPr>
          <p:nvPr>
            <p:ph idx="1"/>
          </p:nvPr>
        </p:nvSpPr>
        <p:spPr>
          <a:xfrm>
            <a:off x="358219" y="2095789"/>
            <a:ext cx="11481847" cy="3575934"/>
          </a:xfrm>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Medical Treatments</a:t>
            </a:r>
          </a:p>
          <a:p>
            <a:r>
              <a:rPr lang="en-GB" dirty="0">
                <a:latin typeface="Arial" panose="020B0604020202020204" pitchFamily="34" charset="0"/>
                <a:cs typeface="Arial" panose="020B0604020202020204" pitchFamily="34" charset="0"/>
              </a:rPr>
              <a:t>Acetylcholinesterase Inhibitors: Enhance communication between nerve cells.</a:t>
            </a:r>
          </a:p>
          <a:p>
            <a:r>
              <a:rPr lang="en-GB" dirty="0">
                <a:latin typeface="Arial" panose="020B0604020202020204" pitchFamily="34" charset="0"/>
                <a:cs typeface="Arial" panose="020B0604020202020204" pitchFamily="34" charset="0"/>
              </a:rPr>
              <a:t>Memantine: Modulates the effects of glutamate in the brain to slow symptom progression.</a:t>
            </a:r>
          </a:p>
          <a:p>
            <a:r>
              <a:rPr lang="en-GB" dirty="0">
                <a:latin typeface="Arial" panose="020B0604020202020204" pitchFamily="34" charset="0"/>
                <a:cs typeface="Arial" panose="020B0604020202020204" pitchFamily="34" charset="0"/>
              </a:rPr>
              <a:t>Medicines to treat challenging behaviour-In the later stages of dementia, a significant number of people will develop what's known as behavioural and psychological symptoms of dementia (BPSD)</a:t>
            </a:r>
          </a:p>
          <a:p>
            <a:r>
              <a:rPr lang="en-GB" dirty="0">
                <a:latin typeface="Arial" panose="020B0604020202020204" pitchFamily="34" charset="0"/>
                <a:cs typeface="Arial" panose="020B0604020202020204" pitchFamily="34" charset="0"/>
              </a:rPr>
              <a:t>Antidepressants-may sometimes be given if depression is suspected as an underlying cause of anxiety</a:t>
            </a:r>
          </a:p>
          <a:p>
            <a:endParaRPr lang="en-GB" dirty="0"/>
          </a:p>
        </p:txBody>
      </p:sp>
    </p:spTree>
    <p:extLst>
      <p:ext uri="{BB962C8B-B14F-4D97-AF65-F5344CB8AC3E}">
        <p14:creationId xmlns:p14="http://schemas.microsoft.com/office/powerpoint/2010/main" val="5344942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80494-9652-4542-2A19-B85493F58E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DB6A8A-5B20-8E36-5380-0C00255CFE3E}"/>
              </a:ext>
            </a:extLst>
          </p:cNvPr>
          <p:cNvSpPr>
            <a:spLocks noGrp="1"/>
          </p:cNvSpPr>
          <p:nvPr>
            <p:ph type="title"/>
          </p:nvPr>
        </p:nvSpPr>
        <p:spPr/>
        <p:txBody>
          <a:bodyPr>
            <a:normAutofit fontScale="90000"/>
          </a:bodyPr>
          <a:lstStyle/>
          <a:p>
            <a:pPr algn="ctr"/>
            <a:r>
              <a:rPr lang="en-GB" sz="5400" b="1" dirty="0">
                <a:latin typeface="Arial" panose="020B0604020202020204" pitchFamily="34" charset="0"/>
                <a:cs typeface="Arial" panose="020B0604020202020204" pitchFamily="34" charset="0"/>
              </a:rPr>
              <a:t>Treatment and Interventions for Dementia</a:t>
            </a:r>
            <a:endParaRPr lang="en-GB" sz="5400" dirty="0"/>
          </a:p>
        </p:txBody>
      </p:sp>
      <p:sp>
        <p:nvSpPr>
          <p:cNvPr id="3" name="Content Placeholder 2">
            <a:extLst>
              <a:ext uri="{FF2B5EF4-FFF2-40B4-BE49-F238E27FC236}">
                <a16:creationId xmlns:a16="http://schemas.microsoft.com/office/drawing/2014/main" id="{28155334-59EA-E3D9-62C1-48E811213549}"/>
              </a:ext>
            </a:extLst>
          </p:cNvPr>
          <p:cNvSpPr>
            <a:spLocks noGrp="1"/>
          </p:cNvSpPr>
          <p:nvPr>
            <p:ph idx="1"/>
          </p:nvPr>
        </p:nvSpPr>
        <p:spPr/>
        <p:txBody>
          <a:bodyPr>
            <a:normAutofit/>
          </a:bodyPr>
          <a:lstStyle/>
          <a:p>
            <a:pPr marL="0" indent="0">
              <a:buNone/>
            </a:pPr>
            <a:r>
              <a:rPr lang="en-GB" b="1" dirty="0">
                <a:latin typeface="Arial" panose="020B0604020202020204" pitchFamily="34" charset="0"/>
                <a:cs typeface="Arial" panose="020B0604020202020204" pitchFamily="34" charset="0"/>
              </a:rPr>
              <a:t>Non-Medical Treatments</a:t>
            </a:r>
          </a:p>
          <a:p>
            <a:r>
              <a:rPr lang="en-GB" dirty="0">
                <a:latin typeface="Arial" panose="020B0604020202020204" pitchFamily="34" charset="0"/>
                <a:cs typeface="Arial" panose="020B0604020202020204" pitchFamily="34" charset="0"/>
              </a:rPr>
              <a:t>Cognitive Stimulation Therapy: Group activities aimed at improving cognitive functions.</a:t>
            </a:r>
          </a:p>
          <a:p>
            <a:r>
              <a:rPr lang="en-GB" dirty="0">
                <a:latin typeface="Arial" panose="020B0604020202020204" pitchFamily="34" charset="0"/>
                <a:cs typeface="Arial" panose="020B0604020202020204" pitchFamily="34" charset="0"/>
              </a:rPr>
              <a:t>Cognitive Rehabilitation: Personalised support to help maintain daily skills and activities.</a:t>
            </a:r>
          </a:p>
          <a:p>
            <a:r>
              <a:rPr lang="en-GB" dirty="0">
                <a:latin typeface="Arial" panose="020B0604020202020204" pitchFamily="34" charset="0"/>
                <a:cs typeface="Arial" panose="020B0604020202020204" pitchFamily="34" charset="0"/>
              </a:rPr>
              <a:t>Life Story Work and Reminiscence: Encourages memory recall through personal artifacts and discussions.</a:t>
            </a:r>
            <a:endParaRPr lang="en-GB" dirty="0"/>
          </a:p>
        </p:txBody>
      </p:sp>
    </p:spTree>
    <p:extLst>
      <p:ext uri="{BB962C8B-B14F-4D97-AF65-F5344CB8AC3E}">
        <p14:creationId xmlns:p14="http://schemas.microsoft.com/office/powerpoint/2010/main" val="20650125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D2256-2E77-F50A-DF7F-2D73918247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B25691-3FFF-C0B7-A5FE-769FE8F0494B}"/>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Dementia…</a:t>
            </a:r>
            <a:endParaRPr lang="en-GB" sz="5400" dirty="0"/>
          </a:p>
        </p:txBody>
      </p:sp>
      <p:sp>
        <p:nvSpPr>
          <p:cNvPr id="3" name="Content Placeholder 2">
            <a:extLst>
              <a:ext uri="{FF2B5EF4-FFF2-40B4-BE49-F238E27FC236}">
                <a16:creationId xmlns:a16="http://schemas.microsoft.com/office/drawing/2014/main" id="{A14A6422-8BE5-A51A-E930-A5D0E5A06659}"/>
              </a:ext>
            </a:extLst>
          </p:cNvPr>
          <p:cNvSpPr>
            <a:spLocks noGrp="1"/>
          </p:cNvSpPr>
          <p:nvPr>
            <p:ph idx="1"/>
          </p:nvPr>
        </p:nvSpPr>
        <p:spPr>
          <a:xfrm>
            <a:off x="358219" y="1690688"/>
            <a:ext cx="11481847" cy="3575934"/>
          </a:xfrm>
        </p:spPr>
        <p:txBody>
          <a:bodyPr>
            <a:normAutofit/>
          </a:bodyPr>
          <a:lstStyle/>
          <a:p>
            <a:pPr marL="0" indent="0">
              <a:buNone/>
            </a:pPr>
            <a:r>
              <a:rPr lang="en-GB" b="1" dirty="0">
                <a:latin typeface="Arial" panose="020B0604020202020204" pitchFamily="34" charset="0"/>
                <a:cs typeface="Arial" panose="020B0604020202020204" pitchFamily="34" charset="0"/>
              </a:rPr>
              <a:t>Living with Dementia - Adapting Care Approaches</a:t>
            </a:r>
          </a:p>
          <a:p>
            <a:r>
              <a:rPr lang="en-GB" dirty="0">
                <a:latin typeface="Arial" panose="020B0604020202020204" pitchFamily="34" charset="0"/>
                <a:cs typeface="Arial" panose="020B0604020202020204" pitchFamily="34" charset="0"/>
              </a:rPr>
              <a:t>Despite there being no cure for dementia, treatments focus on managing symptoms and enhancing quality of life.</a:t>
            </a:r>
          </a:p>
          <a:p>
            <a:r>
              <a:rPr lang="en-GB" dirty="0">
                <a:latin typeface="Arial" panose="020B0604020202020204" pitchFamily="34" charset="0"/>
                <a:cs typeface="Arial" panose="020B0604020202020204" pitchFamily="34" charset="0"/>
              </a:rPr>
              <a:t>Person-Centred Care: Tailoring care to individual needs, preferences, and abilities.</a:t>
            </a:r>
          </a:p>
          <a:p>
            <a:r>
              <a:rPr lang="en-GB" dirty="0">
                <a:latin typeface="Arial" panose="020B0604020202020204" pitchFamily="34" charset="0"/>
                <a:cs typeface="Arial" panose="020B0604020202020204" pitchFamily="34" charset="0"/>
              </a:rPr>
              <a:t>Community and Support: Leveraging support networks, including family, community services, and specialised care environments to support daily functioning and well-being.</a:t>
            </a:r>
            <a:endParaRPr lang="en-GB" dirty="0"/>
          </a:p>
        </p:txBody>
      </p:sp>
    </p:spTree>
    <p:extLst>
      <p:ext uri="{BB962C8B-B14F-4D97-AF65-F5344CB8AC3E}">
        <p14:creationId xmlns:p14="http://schemas.microsoft.com/office/powerpoint/2010/main" val="2348676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A86E0-84E4-CE16-8E5D-640490424F78}"/>
              </a:ext>
            </a:extLst>
          </p:cNvPr>
          <p:cNvSpPr>
            <a:spLocks noGrp="1"/>
          </p:cNvSpPr>
          <p:nvPr>
            <p:ph type="title"/>
          </p:nvPr>
        </p:nvSpPr>
        <p:spPr>
          <a:xfrm>
            <a:off x="301657" y="1420926"/>
            <a:ext cx="11594969" cy="1325563"/>
          </a:xfrm>
        </p:spPr>
        <p:txBody>
          <a:bodyPr anchor="ctr">
            <a:normAutofit/>
          </a:bodyPr>
          <a:lstStyle/>
          <a:p>
            <a:r>
              <a:rPr lang="en-GB" b="1" dirty="0">
                <a:latin typeface="Arial" panose="020B0604020202020204" pitchFamily="34" charset="0"/>
                <a:cs typeface="Arial" panose="020B0604020202020204" pitchFamily="34" charset="0"/>
              </a:rPr>
              <a:t>Adapting the Home of a Person with Dementia (PWD)</a:t>
            </a:r>
          </a:p>
        </p:txBody>
      </p:sp>
      <p:sp>
        <p:nvSpPr>
          <p:cNvPr id="3" name="Content Placeholder 2">
            <a:extLst>
              <a:ext uri="{FF2B5EF4-FFF2-40B4-BE49-F238E27FC236}">
                <a16:creationId xmlns:a16="http://schemas.microsoft.com/office/drawing/2014/main" id="{B81DBEA1-9B2C-5CC0-380E-87AB85833950}"/>
              </a:ext>
            </a:extLst>
          </p:cNvPr>
          <p:cNvSpPr>
            <a:spLocks noGrp="1"/>
          </p:cNvSpPr>
          <p:nvPr>
            <p:ph idx="1"/>
          </p:nvPr>
        </p:nvSpPr>
        <p:spPr>
          <a:xfrm>
            <a:off x="301657" y="2881426"/>
            <a:ext cx="11594969" cy="3651349"/>
          </a:xfrm>
        </p:spPr>
        <p:txBody>
          <a:bodyPr>
            <a:normAutofit lnSpcReduction="10000"/>
          </a:bodyPr>
          <a:lstStyle/>
          <a:p>
            <a:pPr marL="0" indent="0">
              <a:buNone/>
            </a:pPr>
            <a:r>
              <a:rPr lang="en-GB" sz="2600" b="1" dirty="0">
                <a:latin typeface="Arial" panose="020B0604020202020204" pitchFamily="34" charset="0"/>
                <a:cs typeface="Arial" panose="020B0604020202020204" pitchFamily="34" charset="0"/>
              </a:rPr>
              <a:t>A lot of the time, a PWD can be assisted to stay in their own home for a long time after diagnosis…</a:t>
            </a: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NHS- How to make your home more Dementia Friendly- </a:t>
            </a:r>
            <a:r>
              <a:rPr lang="en-GB" sz="2600" dirty="0">
                <a:latin typeface="Arial" panose="020B0604020202020204" pitchFamily="34" charset="0"/>
                <a:cs typeface="Arial" panose="020B0604020202020204" pitchFamily="34" charset="0"/>
                <a:hlinkClick r:id="rId2"/>
              </a:rPr>
              <a:t>https://www.nhs.uk/conditions/dementia/home-environment/#:~:text=Dementia%2Dfriendly%20household%20items&amp;text=clocks%20with%20large%20LCD%20displays,or%20lock%20the%20front%20door</a:t>
            </a:r>
            <a:r>
              <a:rPr lang="en-GB" sz="2600" dirty="0">
                <a:latin typeface="Arial" panose="020B0604020202020204" pitchFamily="34" charset="0"/>
                <a:cs typeface="Arial" panose="020B0604020202020204" pitchFamily="34" charset="0"/>
              </a:rPr>
              <a:t> </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Scie Video- </a:t>
            </a:r>
            <a:r>
              <a:rPr lang="en-GB" sz="2600" dirty="0">
                <a:latin typeface="Arial" panose="020B0604020202020204" pitchFamily="34" charset="0"/>
                <a:cs typeface="Arial" panose="020B0604020202020204" pitchFamily="34" charset="0"/>
                <a:hlinkClick r:id="rId3"/>
              </a:rPr>
              <a:t>https://www.scie.org.uk/dementia/support/housing/design</a:t>
            </a:r>
            <a:r>
              <a:rPr lang="en-GB" sz="2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832523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F29048-66F5-F801-AFE6-574F2B624F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078373-B0C4-10DB-00CA-9E9EA7101B93}"/>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What Could Help?</a:t>
            </a:r>
          </a:p>
        </p:txBody>
      </p:sp>
      <p:sp>
        <p:nvSpPr>
          <p:cNvPr id="3" name="Content Placeholder 2">
            <a:extLst>
              <a:ext uri="{FF2B5EF4-FFF2-40B4-BE49-F238E27FC236}">
                <a16:creationId xmlns:a16="http://schemas.microsoft.com/office/drawing/2014/main" id="{CDC7287E-4B58-16FE-0B73-8E11EEC866A5}"/>
              </a:ext>
            </a:extLst>
          </p:cNvPr>
          <p:cNvSpPr>
            <a:spLocks noGrp="1"/>
          </p:cNvSpPr>
          <p:nvPr>
            <p:ph idx="1"/>
          </p:nvPr>
        </p:nvSpPr>
        <p:spPr>
          <a:xfrm>
            <a:off x="1240714" y="1874405"/>
            <a:ext cx="9710571" cy="3575934"/>
          </a:xfrm>
        </p:spPr>
        <p:txBody>
          <a:bodyPr>
            <a:normAutofit fontScale="77500" lnSpcReduction="20000"/>
          </a:bodyPr>
          <a:lstStyle/>
          <a:p>
            <a:r>
              <a:rPr lang="en-GB" dirty="0">
                <a:latin typeface="Arial" panose="020B0604020202020204" pitchFamily="34" charset="0"/>
                <a:cs typeface="Arial" panose="020B0604020202020204" pitchFamily="34" charset="0"/>
              </a:rPr>
              <a:t>Dementia Village (</a:t>
            </a:r>
            <a:r>
              <a:rPr lang="en-GB" dirty="0" err="1">
                <a:latin typeface="Arial" panose="020B0604020202020204" pitchFamily="34" charset="0"/>
                <a:cs typeface="Arial" panose="020B0604020202020204" pitchFamily="34" charset="0"/>
              </a:rPr>
              <a:t>Hogeweyk</a:t>
            </a:r>
            <a:r>
              <a:rPr lang="en-GB" dirty="0">
                <a:latin typeface="Arial" panose="020B0604020202020204" pitchFamily="34" charset="0"/>
                <a:cs typeface="Arial" panose="020B0604020202020204" pitchFamily="34" charset="0"/>
              </a:rPr>
              <a:t>)  (10.30) </a:t>
            </a:r>
            <a:r>
              <a:rPr lang="en-GB" dirty="0">
                <a:latin typeface="Arial" panose="020B0604020202020204" pitchFamily="34" charset="0"/>
                <a:cs typeface="Arial" panose="020B0604020202020204" pitchFamily="34" charset="0"/>
                <a:hlinkClick r:id="rId2"/>
              </a:rPr>
              <a:t>https://www.youtube.com/watch?v=YSZhrxOkBZI</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Dementia Café (Scotland) (4.30) </a:t>
            </a:r>
            <a:r>
              <a:rPr lang="en-GB" dirty="0">
                <a:latin typeface="Arial" panose="020B0604020202020204" pitchFamily="34" charset="0"/>
                <a:cs typeface="Arial" panose="020B0604020202020204" pitchFamily="34" charset="0"/>
                <a:hlinkClick r:id="rId3"/>
              </a:rPr>
              <a:t>https://www.youtube.com/watch?v=3DhzCaj5MWc</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Dementia and Music (2.30)  </a:t>
            </a:r>
            <a:r>
              <a:rPr lang="en-GB" dirty="0">
                <a:latin typeface="Arial" panose="020B0604020202020204" pitchFamily="34" charset="0"/>
                <a:cs typeface="Arial" panose="020B0604020202020204" pitchFamily="34" charset="0"/>
                <a:hlinkClick r:id="rId4"/>
              </a:rPr>
              <a:t>https://www.youtube.com/watch?v=kIJQfjKDl9M</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Dementia Friendly Communities (3.35)  </a:t>
            </a:r>
            <a:r>
              <a:rPr lang="en-GB" dirty="0">
                <a:latin typeface="Arial" panose="020B0604020202020204" pitchFamily="34" charset="0"/>
                <a:cs typeface="Arial" panose="020B0604020202020204" pitchFamily="34" charset="0"/>
                <a:hlinkClick r:id="rId5"/>
              </a:rPr>
              <a:t>https://www.youtube.com/watch?v=3PEXc63RF9c</a:t>
            </a:r>
            <a:r>
              <a:rPr lang="en-GB"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1272023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92EE3-0526-8DB8-3D64-C6845719E5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9C649D-AD11-655C-37C1-193454E5D3D6}"/>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Prioritising Dementia Positivity</a:t>
            </a:r>
          </a:p>
        </p:txBody>
      </p:sp>
      <p:sp>
        <p:nvSpPr>
          <p:cNvPr id="3" name="Content Placeholder 2">
            <a:extLst>
              <a:ext uri="{FF2B5EF4-FFF2-40B4-BE49-F238E27FC236}">
                <a16:creationId xmlns:a16="http://schemas.microsoft.com/office/drawing/2014/main" id="{156FFC71-D6F0-F709-C2D3-5B266FCB1383}"/>
              </a:ext>
            </a:extLst>
          </p:cNvPr>
          <p:cNvSpPr>
            <a:spLocks noGrp="1"/>
          </p:cNvSpPr>
          <p:nvPr>
            <p:ph idx="1"/>
          </p:nvPr>
        </p:nvSpPr>
        <p:spPr>
          <a:xfrm>
            <a:off x="791679" y="1792762"/>
            <a:ext cx="10605664" cy="3575934"/>
          </a:xfrm>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Dementia Capable</a:t>
            </a:r>
          </a:p>
          <a:p>
            <a:r>
              <a:rPr lang="en-GB" dirty="0">
                <a:latin typeface="Arial" panose="020B0604020202020204" pitchFamily="34" charset="0"/>
                <a:cs typeface="Arial" panose="020B0604020202020204" pitchFamily="34" charset="0"/>
              </a:rPr>
              <a:t>Equips systems and services to adeptly address the needs of people with dementia.</a:t>
            </a:r>
          </a:p>
          <a:p>
            <a:r>
              <a:rPr lang="en-GB" dirty="0">
                <a:latin typeface="Arial" panose="020B0604020202020204" pitchFamily="34" charset="0"/>
                <a:cs typeface="Arial" panose="020B0604020202020204" pitchFamily="34" charset="0"/>
              </a:rPr>
              <a:t>Involves trained professionals and tailored programs that recognise and cater to the unique challenges faced by individuals.</a:t>
            </a:r>
          </a:p>
          <a:p>
            <a:pPr marL="0" indent="0">
              <a:buNone/>
            </a:pPr>
            <a:r>
              <a:rPr lang="en-GB" b="1" dirty="0">
                <a:latin typeface="Arial" panose="020B0604020202020204" pitchFamily="34" charset="0"/>
                <a:cs typeface="Arial" panose="020B0604020202020204" pitchFamily="34" charset="0"/>
              </a:rPr>
              <a:t>Dementia Friendly</a:t>
            </a:r>
          </a:p>
          <a:p>
            <a:r>
              <a:rPr lang="en-GB" dirty="0">
                <a:latin typeface="Arial" panose="020B0604020202020204" pitchFamily="34" charset="0"/>
                <a:cs typeface="Arial" panose="020B0604020202020204" pitchFamily="34" charset="0"/>
              </a:rPr>
              <a:t>Ensures environments are safe and accessible, supporting the daily living experience of people with dementia.</a:t>
            </a:r>
          </a:p>
          <a:p>
            <a:r>
              <a:rPr lang="en-GB" dirty="0">
                <a:latin typeface="Arial" panose="020B0604020202020204" pitchFamily="34" charset="0"/>
                <a:cs typeface="Arial" panose="020B0604020202020204" pitchFamily="34" charset="0"/>
              </a:rPr>
              <a:t>Focuses on social environments where individuals feel valued and understood.</a:t>
            </a:r>
            <a:endParaRPr lang="en-GB" dirty="0"/>
          </a:p>
        </p:txBody>
      </p:sp>
    </p:spTree>
    <p:extLst>
      <p:ext uri="{BB962C8B-B14F-4D97-AF65-F5344CB8AC3E}">
        <p14:creationId xmlns:p14="http://schemas.microsoft.com/office/powerpoint/2010/main" val="41422283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A1280E-85DC-AB0A-D3C7-77A6714CA0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5C45CD-76FB-95AC-2368-917FAECDFEEA}"/>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Prioritising Dementia Positivity</a:t>
            </a:r>
          </a:p>
        </p:txBody>
      </p:sp>
      <p:sp>
        <p:nvSpPr>
          <p:cNvPr id="3" name="Content Placeholder 2">
            <a:extLst>
              <a:ext uri="{FF2B5EF4-FFF2-40B4-BE49-F238E27FC236}">
                <a16:creationId xmlns:a16="http://schemas.microsoft.com/office/drawing/2014/main" id="{3F392500-1FEC-51E6-A652-FA10DC0BE6EF}"/>
              </a:ext>
            </a:extLst>
          </p:cNvPr>
          <p:cNvSpPr>
            <a:spLocks noGrp="1"/>
          </p:cNvSpPr>
          <p:nvPr>
            <p:ph idx="1"/>
          </p:nvPr>
        </p:nvSpPr>
        <p:spPr>
          <a:xfrm>
            <a:off x="646339" y="1781217"/>
            <a:ext cx="10899322" cy="3575934"/>
          </a:xfrm>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Dementia Positivity- The Path Forward</a:t>
            </a:r>
          </a:p>
          <a:p>
            <a:r>
              <a:rPr lang="en-GB" dirty="0">
                <a:latin typeface="Arial" panose="020B0604020202020204" pitchFamily="34" charset="0"/>
                <a:cs typeface="Arial" panose="020B0604020202020204" pitchFamily="34" charset="0"/>
              </a:rPr>
              <a:t>Recognises the inherent value and potential contributions of PWD.</a:t>
            </a:r>
          </a:p>
          <a:p>
            <a:r>
              <a:rPr lang="en-GB" dirty="0">
                <a:latin typeface="Arial" panose="020B0604020202020204" pitchFamily="34" charset="0"/>
                <a:cs typeface="Arial" panose="020B0604020202020204" pitchFamily="34" charset="0"/>
              </a:rPr>
              <a:t>Promotes an intentional focus on abilities rather than limitations, fostering an inclusive society.</a:t>
            </a:r>
          </a:p>
          <a:p>
            <a:r>
              <a:rPr lang="en-GB" dirty="0">
                <a:latin typeface="Arial" panose="020B0604020202020204" pitchFamily="34" charset="0"/>
                <a:cs typeface="Arial" panose="020B0604020202020204" pitchFamily="34" charset="0"/>
              </a:rPr>
              <a:t>Encourages active participation in meaningful activities, enhancing life satisfaction and societal integration.</a:t>
            </a:r>
          </a:p>
          <a:p>
            <a:pPr marL="0" indent="0">
              <a:buNone/>
            </a:pPr>
            <a:r>
              <a:rPr lang="en-GB" b="1" dirty="0">
                <a:latin typeface="Arial" panose="020B0604020202020204" pitchFamily="34" charset="0"/>
                <a:cs typeface="Arial" panose="020B0604020202020204" pitchFamily="34" charset="0"/>
              </a:rPr>
              <a:t>Key Principles</a:t>
            </a:r>
          </a:p>
          <a:p>
            <a:r>
              <a:rPr lang="en-GB" dirty="0">
                <a:latin typeface="Arial" panose="020B0604020202020204" pitchFamily="34" charset="0"/>
                <a:cs typeface="Arial" panose="020B0604020202020204" pitchFamily="34" charset="0"/>
              </a:rPr>
              <a:t>Advocacy for timely diagnosis and proactive support.</a:t>
            </a:r>
          </a:p>
          <a:p>
            <a:r>
              <a:rPr lang="en-GB" dirty="0">
                <a:latin typeface="Arial" panose="020B0604020202020204" pitchFamily="34" charset="0"/>
                <a:cs typeface="Arial" panose="020B0604020202020204" pitchFamily="34" charset="0"/>
              </a:rPr>
              <a:t>Rehabilitation and inclusive opportunities to maintain engagement and community involvement.</a:t>
            </a:r>
          </a:p>
        </p:txBody>
      </p:sp>
    </p:spTree>
    <p:extLst>
      <p:ext uri="{BB962C8B-B14F-4D97-AF65-F5344CB8AC3E}">
        <p14:creationId xmlns:p14="http://schemas.microsoft.com/office/powerpoint/2010/main" val="40258589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92DA36-4249-1CF6-BC2C-FED7E02386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B1EBF3-FA3A-4608-FB51-074F9B113AFB}"/>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Championing a Positive Approach</a:t>
            </a:r>
          </a:p>
        </p:txBody>
      </p:sp>
      <p:sp>
        <p:nvSpPr>
          <p:cNvPr id="3" name="Content Placeholder 2">
            <a:extLst>
              <a:ext uri="{FF2B5EF4-FFF2-40B4-BE49-F238E27FC236}">
                <a16:creationId xmlns:a16="http://schemas.microsoft.com/office/drawing/2014/main" id="{1B416214-1DF7-B8CC-A116-4E3960F47756}"/>
              </a:ext>
            </a:extLst>
          </p:cNvPr>
          <p:cNvSpPr>
            <a:spLocks noGrp="1"/>
          </p:cNvSpPr>
          <p:nvPr>
            <p:ph idx="1"/>
          </p:nvPr>
        </p:nvSpPr>
        <p:spPr>
          <a:xfrm>
            <a:off x="914142" y="1980541"/>
            <a:ext cx="9710571" cy="3575934"/>
          </a:xfrm>
        </p:spPr>
        <p:txBody>
          <a:bodyPr>
            <a:normAutofit lnSpcReduction="10000"/>
          </a:bodyPr>
          <a:lstStyle/>
          <a:p>
            <a:pPr marL="0" indent="0">
              <a:buNone/>
            </a:pPr>
            <a:r>
              <a:rPr lang="en-GB" b="1" dirty="0"/>
              <a:t>We can start to do this by…</a:t>
            </a:r>
          </a:p>
          <a:p>
            <a:r>
              <a:rPr lang="en-GB" dirty="0"/>
              <a:t>Advocacy for Change: Strong advocacy needed to shift societal and clinical approaches toward a more positive view of dementia.</a:t>
            </a:r>
          </a:p>
          <a:p>
            <a:r>
              <a:rPr lang="en-GB" dirty="0"/>
              <a:t>Innovative Care Models: Develop and promote care models that highlight capabilities and strengths.</a:t>
            </a:r>
          </a:p>
          <a:p>
            <a:r>
              <a:rPr lang="en-GB" dirty="0"/>
              <a:t>Supportive Policies: Push for policies that support comprehensive care and enhance public understanding and acceptance of dementia.</a:t>
            </a:r>
          </a:p>
        </p:txBody>
      </p:sp>
    </p:spTree>
    <p:extLst>
      <p:ext uri="{BB962C8B-B14F-4D97-AF65-F5344CB8AC3E}">
        <p14:creationId xmlns:p14="http://schemas.microsoft.com/office/powerpoint/2010/main" val="12866493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6209-5C67-696E-14FA-56B16059691B}"/>
              </a:ext>
            </a:extLst>
          </p:cNvPr>
          <p:cNvSpPr>
            <a:spLocks noGrp="1"/>
          </p:cNvSpPr>
          <p:nvPr>
            <p:ph type="title"/>
          </p:nvPr>
        </p:nvSpPr>
        <p:spPr/>
        <p:txBody>
          <a:bodyPr>
            <a:normAutofit/>
          </a:bodyPr>
          <a:lstStyle/>
          <a:p>
            <a:pPr algn="ctr"/>
            <a:r>
              <a:rPr lang="en-GB" sz="5400" b="1" dirty="0">
                <a:latin typeface="+mn-lt"/>
              </a:rPr>
              <a:t>Reference List</a:t>
            </a:r>
          </a:p>
        </p:txBody>
      </p:sp>
      <p:sp>
        <p:nvSpPr>
          <p:cNvPr id="3" name="Content Placeholder 2">
            <a:extLst>
              <a:ext uri="{FF2B5EF4-FFF2-40B4-BE49-F238E27FC236}">
                <a16:creationId xmlns:a16="http://schemas.microsoft.com/office/drawing/2014/main" id="{11559F0A-9185-C5F0-7527-F60194FBF718}"/>
              </a:ext>
            </a:extLst>
          </p:cNvPr>
          <p:cNvSpPr>
            <a:spLocks noGrp="1"/>
          </p:cNvSpPr>
          <p:nvPr>
            <p:ph idx="1"/>
          </p:nvPr>
        </p:nvSpPr>
        <p:spPr>
          <a:xfrm>
            <a:off x="719313" y="1550901"/>
            <a:ext cx="10753374" cy="4311224"/>
          </a:xfrm>
        </p:spPr>
        <p:txBody>
          <a:bodyPr>
            <a:normAutofit/>
          </a:bodyPr>
          <a:lstStyle/>
          <a:p>
            <a:endParaRPr lang="en-GB" dirty="0"/>
          </a:p>
          <a:p>
            <a:r>
              <a:rPr lang="en-GB" sz="1600" dirty="0">
                <a:cs typeface="Arial" panose="020B0604020202020204" pitchFamily="34" charset="0"/>
              </a:rPr>
              <a:t>Alzheimer’s Disease International (2023)</a:t>
            </a:r>
            <a:r>
              <a:rPr lang="en-GB" sz="1600" i="1" dirty="0">
                <a:cs typeface="Arial" panose="020B0604020202020204" pitchFamily="34" charset="0"/>
              </a:rPr>
              <a:t> World Alzheimer Report 2023 </a:t>
            </a:r>
            <a:r>
              <a:rPr lang="en-GB" sz="1600" dirty="0">
                <a:cs typeface="Arial" panose="020B0604020202020204" pitchFamily="34" charset="0"/>
              </a:rPr>
              <a:t>Available at: </a:t>
            </a:r>
            <a:r>
              <a:rPr lang="en-GB" sz="1600" dirty="0">
                <a:cs typeface="Arial" panose="020B0604020202020204" pitchFamily="34" charset="0"/>
                <a:hlinkClick r:id="rId2"/>
              </a:rPr>
              <a:t>https://www.alzint.org/resource/world-alzheimer-report-2023/</a:t>
            </a:r>
            <a:r>
              <a:rPr lang="en-GB" sz="1600" dirty="0">
                <a:cs typeface="Arial" panose="020B0604020202020204" pitchFamily="34" charset="0"/>
              </a:rPr>
              <a:t>   (Accessed: 3 January 2025).</a:t>
            </a:r>
          </a:p>
          <a:p>
            <a:r>
              <a:rPr lang="en-GB" sz="1600" dirty="0">
                <a:ea typeface="Calibri" panose="020F0502020204030204" pitchFamily="34" charset="0"/>
                <a:cs typeface="Arial" panose="020B0604020202020204" pitchFamily="34" charset="0"/>
              </a:rPr>
              <a:t>Alzheimer’s Society (2024) </a:t>
            </a:r>
            <a:r>
              <a:rPr lang="en-GB" sz="1600" i="1" dirty="0">
                <a:ea typeface="Calibri" panose="020F0502020204030204" pitchFamily="34" charset="0"/>
                <a:cs typeface="Arial" panose="020B0604020202020204" pitchFamily="34" charset="0"/>
              </a:rPr>
              <a:t>What are the costs of dementia diagnosis and care in the UK? </a:t>
            </a:r>
            <a:r>
              <a:rPr lang="en-GB" sz="1600" dirty="0">
                <a:ea typeface="Calibri" panose="020F0502020204030204" pitchFamily="34" charset="0"/>
                <a:cs typeface="Arial" panose="020B0604020202020204" pitchFamily="34" charset="0"/>
              </a:rPr>
              <a:t>Available at: </a:t>
            </a:r>
            <a:r>
              <a:rPr lang="en-GB" sz="1600" dirty="0">
                <a:cs typeface="Arial" panose="020B0604020202020204" pitchFamily="34" charset="0"/>
                <a:hlinkClick r:id="rId3"/>
              </a:rPr>
              <a:t>What are the costs of dementia diagnosis and care in the UK? | Alzheimer's Society </a:t>
            </a:r>
            <a:r>
              <a:rPr lang="en-GB" sz="1600" dirty="0">
                <a:cs typeface="Arial" panose="020B0604020202020204" pitchFamily="34" charset="0"/>
              </a:rPr>
              <a:t> </a:t>
            </a:r>
            <a:r>
              <a:rPr lang="en-GB" sz="1600" dirty="0">
                <a:ea typeface="Calibri" panose="020F0502020204030204" pitchFamily="34" charset="0"/>
                <a:cs typeface="Arial" panose="020B0604020202020204" pitchFamily="34" charset="0"/>
              </a:rPr>
              <a:t>(Accessed: 9 January 2025).</a:t>
            </a:r>
          </a:p>
          <a:p>
            <a:r>
              <a:rPr lang="en-GB" sz="1600" dirty="0">
                <a:ea typeface="Calibri" panose="020F0502020204030204" pitchFamily="34" charset="0"/>
                <a:cs typeface="Arial" panose="020B0604020202020204" pitchFamily="34" charset="0"/>
              </a:rPr>
              <a:t>Ames, D., Burns, A. and O’Brien, JT. (eds) (2010) </a:t>
            </a:r>
            <a:r>
              <a:rPr lang="en-GB" sz="1600" i="1" dirty="0">
                <a:ea typeface="Calibri" panose="020F0502020204030204" pitchFamily="34" charset="0"/>
                <a:cs typeface="Arial" panose="020B0604020202020204" pitchFamily="34" charset="0"/>
              </a:rPr>
              <a:t>Dementia. </a:t>
            </a:r>
            <a:r>
              <a:rPr lang="en-GB" sz="1600" dirty="0">
                <a:ea typeface="Calibri" panose="020F0502020204030204" pitchFamily="34" charset="0"/>
                <a:cs typeface="Arial" panose="020B0604020202020204" pitchFamily="34" charset="0"/>
              </a:rPr>
              <a:t>4</a:t>
            </a:r>
            <a:r>
              <a:rPr lang="en-GB" sz="1600" baseline="30000" dirty="0">
                <a:ea typeface="Calibri" panose="020F0502020204030204" pitchFamily="34" charset="0"/>
                <a:cs typeface="Arial" panose="020B0604020202020204" pitchFamily="34" charset="0"/>
              </a:rPr>
              <a:t>th</a:t>
            </a:r>
            <a:r>
              <a:rPr lang="en-GB" sz="1600" dirty="0">
                <a:ea typeface="Calibri" panose="020F0502020204030204" pitchFamily="34" charset="0"/>
                <a:cs typeface="Arial" panose="020B0604020202020204" pitchFamily="34" charset="0"/>
              </a:rPr>
              <a:t> </a:t>
            </a:r>
            <a:r>
              <a:rPr lang="en-GB" sz="1600" dirty="0" err="1">
                <a:ea typeface="Calibri" panose="020F0502020204030204" pitchFamily="34" charset="0"/>
                <a:cs typeface="Arial" panose="020B0604020202020204" pitchFamily="34" charset="0"/>
              </a:rPr>
              <a:t>edn</a:t>
            </a:r>
            <a:r>
              <a:rPr lang="en-GB" sz="1600" dirty="0">
                <a:ea typeface="Calibri" panose="020F0502020204030204" pitchFamily="34" charset="0"/>
                <a:cs typeface="Arial" panose="020B0604020202020204" pitchFamily="34" charset="0"/>
              </a:rPr>
              <a:t>. Boca Raton: Taylor and Francis Group.</a:t>
            </a:r>
          </a:p>
          <a:p>
            <a:r>
              <a:rPr lang="en-GB" sz="1600" dirty="0">
                <a:ea typeface="Calibri" panose="020F0502020204030204" pitchFamily="34" charset="0"/>
                <a:cs typeface="Arial" panose="020B0604020202020204" pitchFamily="34" charset="0"/>
              </a:rPr>
              <a:t>Brooker, D. and </a:t>
            </a:r>
            <a:r>
              <a:rPr lang="en-GB" sz="1600" dirty="0" err="1">
                <a:ea typeface="Calibri" panose="020F0502020204030204" pitchFamily="34" charset="0"/>
                <a:cs typeface="Arial" panose="020B0604020202020204" pitchFamily="34" charset="0"/>
              </a:rPr>
              <a:t>Lillyman</a:t>
            </a:r>
            <a:r>
              <a:rPr lang="en-GB" sz="1600" dirty="0">
                <a:ea typeface="Calibri" panose="020F0502020204030204" pitchFamily="34" charset="0"/>
                <a:cs typeface="Arial" panose="020B0604020202020204" pitchFamily="34" charset="0"/>
              </a:rPr>
              <a:t>, S. (2013) </a:t>
            </a:r>
            <a:r>
              <a:rPr lang="en-GB" sz="1600" i="1" dirty="0">
                <a:ea typeface="Calibri" panose="020F0502020204030204" pitchFamily="34" charset="0"/>
                <a:cs typeface="Arial" panose="020B0604020202020204" pitchFamily="34" charset="0"/>
              </a:rPr>
              <a:t>Dementia Care. </a:t>
            </a:r>
            <a:r>
              <a:rPr lang="en-GB" sz="1600" dirty="0">
                <a:ea typeface="Calibri" panose="020F0502020204030204" pitchFamily="34" charset="0"/>
                <a:cs typeface="Arial" panose="020B0604020202020204" pitchFamily="34" charset="0"/>
              </a:rPr>
              <a:t> Oxon: Routledge.</a:t>
            </a:r>
          </a:p>
          <a:p>
            <a:r>
              <a:rPr lang="en-GB" sz="1600" dirty="0">
                <a:ea typeface="Calibri" panose="020F0502020204030204" pitchFamily="34" charset="0"/>
                <a:cs typeface="Arial" panose="020B0604020202020204" pitchFamily="34" charset="0"/>
              </a:rPr>
              <a:t>NHS (2020) </a:t>
            </a:r>
            <a:r>
              <a:rPr lang="en-GB" sz="1600" i="1" dirty="0">
                <a:ea typeface="Calibri" panose="020F0502020204030204" pitchFamily="34" charset="0"/>
                <a:cs typeface="Arial" panose="020B0604020202020204" pitchFamily="34" charset="0"/>
              </a:rPr>
              <a:t>About Dementia </a:t>
            </a:r>
            <a:r>
              <a:rPr lang="en-GB" sz="1600" dirty="0">
                <a:ea typeface="Calibri" panose="020F0502020204030204" pitchFamily="34" charset="0"/>
                <a:cs typeface="Arial" panose="020B0604020202020204" pitchFamily="34" charset="0"/>
              </a:rPr>
              <a:t>Available at: </a:t>
            </a:r>
            <a:r>
              <a:rPr lang="en-GB" sz="1600" dirty="0">
                <a:ea typeface="Calibri" panose="020F0502020204030204" pitchFamily="34" charset="0"/>
                <a:cs typeface="Arial" panose="020B0604020202020204" pitchFamily="34" charset="0"/>
                <a:hlinkClick r:id="rId4"/>
              </a:rPr>
              <a:t>https://www.nhs.uk/conditions/dementia/about/#:~:text=What%20is%20dementia,between%20Alzheimer's%20disease%20and%20dementia</a:t>
            </a:r>
            <a:r>
              <a:rPr lang="en-GB" sz="1600" dirty="0">
                <a:ea typeface="Calibri" panose="020F0502020204030204" pitchFamily="34" charset="0"/>
                <a:cs typeface="Arial" panose="020B0604020202020204" pitchFamily="34" charset="0"/>
              </a:rPr>
              <a:t>. (Accessed: 7 February 2024).</a:t>
            </a:r>
          </a:p>
          <a:p>
            <a:r>
              <a:rPr lang="en-GB" sz="1600" dirty="0">
                <a:ea typeface="Calibri" panose="020F0502020204030204" pitchFamily="34" charset="0"/>
                <a:cs typeface="Arial" panose="020B0604020202020204" pitchFamily="34" charset="0"/>
              </a:rPr>
              <a:t>WHO (2022) </a:t>
            </a:r>
            <a:r>
              <a:rPr lang="en-GB" sz="1600" i="1" dirty="0">
                <a:ea typeface="Calibri" panose="020F0502020204030204" pitchFamily="34" charset="0"/>
                <a:cs typeface="Arial" panose="020B0604020202020204" pitchFamily="34" charset="0"/>
              </a:rPr>
              <a:t>Dementia </a:t>
            </a:r>
            <a:r>
              <a:rPr lang="en-GB" sz="1600" dirty="0">
                <a:ea typeface="Calibri" panose="020F0502020204030204" pitchFamily="34" charset="0"/>
                <a:cs typeface="Arial" panose="020B0604020202020204" pitchFamily="34" charset="0"/>
              </a:rPr>
              <a:t>Available at: </a:t>
            </a:r>
            <a:r>
              <a:rPr lang="en-GB" sz="1600" dirty="0">
                <a:ea typeface="Calibri" panose="020F0502020204030204" pitchFamily="34" charset="0"/>
                <a:cs typeface="Arial" panose="020B0604020202020204" pitchFamily="34" charset="0"/>
                <a:hlinkClick r:id="rId5"/>
              </a:rPr>
              <a:t>https://www.who.int/news-room/fact-sheets/detail/dementia</a:t>
            </a:r>
            <a:r>
              <a:rPr lang="en-GB" sz="1600" dirty="0">
                <a:ea typeface="Calibri" panose="020F0502020204030204" pitchFamily="34" charset="0"/>
                <a:cs typeface="Arial" panose="020B0604020202020204" pitchFamily="34" charset="0"/>
              </a:rPr>
              <a:t> (Accessed: 8 January 2025).</a:t>
            </a:r>
          </a:p>
          <a:p>
            <a:endParaRPr lang="en-GB" sz="1400" dirty="0">
              <a:latin typeface="Arial" panose="020B0604020202020204" pitchFamily="34" charset="0"/>
              <a:ea typeface="Calibri" panose="020F0502020204030204" pitchFamily="34" charset="0"/>
              <a:cs typeface="Arial" panose="020B0604020202020204" pitchFamily="34" charset="0"/>
            </a:endParaRPr>
          </a:p>
          <a:p>
            <a:endParaRPr lang="en-GB" sz="1400" i="1" dirty="0">
              <a:latin typeface="Arial" panose="020B0604020202020204" pitchFamily="34" charset="0"/>
              <a:ea typeface="Calibri" panose="020F050202020403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37291812"/>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1945</Words>
  <Application>Microsoft Office PowerPoint</Application>
  <PresentationFormat>Widescreen</PresentationFormat>
  <Paragraphs>181</Paragraphs>
  <Slides>27</Slides>
  <Notes>6</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27</vt:i4>
      </vt:variant>
    </vt:vector>
  </HeadingPairs>
  <TitlesOfParts>
    <vt:vector size="37" baseType="lpstr">
      <vt:lpstr>Aptos</vt:lpstr>
      <vt:lpstr>Arial</vt:lpstr>
      <vt:lpstr>Calibri</vt:lpstr>
      <vt:lpstr>Calibri Light</vt:lpstr>
      <vt:lpstr>UWTSD Title Page 1</vt:lpstr>
      <vt:lpstr>UWTSD Text 1</vt:lpstr>
      <vt:lpstr>UWTSD Text 2</vt:lpstr>
      <vt:lpstr>UWTSD Text 3</vt:lpstr>
      <vt:lpstr>UWTSD Text 4</vt:lpstr>
      <vt:lpstr>UWTSD Logo Variations place image in Background</vt:lpstr>
      <vt:lpstr>BMHP6027- Empowering the Older Person</vt:lpstr>
      <vt:lpstr>Lecture Content</vt:lpstr>
      <vt:lpstr>What is Dementia?</vt:lpstr>
      <vt:lpstr>What is Dementia?</vt:lpstr>
      <vt:lpstr>Dementia</vt:lpstr>
      <vt:lpstr>Global Dementia Statistics</vt:lpstr>
      <vt:lpstr>UK Background</vt:lpstr>
      <vt:lpstr>UK Background</vt:lpstr>
      <vt:lpstr>UK Background</vt:lpstr>
      <vt:lpstr>UK Background</vt:lpstr>
      <vt:lpstr>UK Background- Diagnosis</vt:lpstr>
      <vt:lpstr>The Dementia Bookcase</vt:lpstr>
      <vt:lpstr>Dementia…</vt:lpstr>
      <vt:lpstr>Dementia Causes Changes in…</vt:lpstr>
      <vt:lpstr>PowerPoint Presentation</vt:lpstr>
      <vt:lpstr>General Symptoms of Dementia</vt:lpstr>
      <vt:lpstr>Types of Dementia</vt:lpstr>
      <vt:lpstr>Alzheimer's Disease Overview</vt:lpstr>
      <vt:lpstr>Treatment and Interventions for Dementia</vt:lpstr>
      <vt:lpstr>Treatment and Interventions for Dementia</vt:lpstr>
      <vt:lpstr>Dementia…</vt:lpstr>
      <vt:lpstr>Adapting the Home of a Person with Dementia (PWD)</vt:lpstr>
      <vt:lpstr>What Could Help?</vt:lpstr>
      <vt:lpstr>Prioritising Dementia Positivity</vt:lpstr>
      <vt:lpstr>Prioritising Dementia Positivity</vt:lpstr>
      <vt:lpstr>Championing a Positive Approach</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26</cp:revision>
  <dcterms:created xsi:type="dcterms:W3CDTF">2021-03-09T15:35:42Z</dcterms:created>
  <dcterms:modified xsi:type="dcterms:W3CDTF">2025-01-30T13:52:55Z</dcterms:modified>
</cp:coreProperties>
</file>