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524" r:id="rId2"/>
    <p:sldId id="280" r:id="rId3"/>
    <p:sldId id="283" r:id="rId4"/>
    <p:sldId id="531" r:id="rId5"/>
    <p:sldId id="533" r:id="rId6"/>
    <p:sldId id="425" r:id="rId7"/>
    <p:sldId id="437" r:id="rId8"/>
    <p:sldId id="427" r:id="rId9"/>
    <p:sldId id="532" r:id="rId10"/>
  </p:sldIdLst>
  <p:sldSz cx="9144000" cy="6858000" type="screen4x3"/>
  <p:notesSz cx="7102475" cy="102314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CC"/>
    <a:srgbClr val="00CC00"/>
    <a:srgbClr val="6600CC"/>
    <a:srgbClr val="000099"/>
    <a:srgbClr val="FF00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60" autoAdjust="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8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3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BD419537-D636-4970-9187-A17D7B3D06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3431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6763"/>
            <a:ext cx="5118100" cy="38369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59338"/>
            <a:ext cx="5683250" cy="460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5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9FDF9AA6-BB11-4A1B-9345-19A8FEEE3F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625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2F05E-3DEF-4FC0-9162-26D70C3896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9B4DE-6FEE-4BA2-936B-9C09914A88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7574F-6226-4CFE-8D82-0E5FCBC0B8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03A2F-58E7-448B-ACBE-24295765CB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DBA3D5-B0C2-4138-AC48-CA99C176C5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7B5ED-56D1-4A31-9840-00C07F5791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454D33-B503-4A93-8B11-83DFD7FB73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F1ECF-2868-4B77-A18E-E35A49C8C9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7098B-E9D0-4040-9F48-187C7CCE02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2FDFC-3E47-4FEB-B854-2443D0D7FE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F92FF8-5894-43BF-B396-39C2887DB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ABC35-F0D5-47A7-9085-1DC53965D9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780849-819F-4F3C-8FDD-51B0F7D60A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A9719733-063C-44DD-B7A5-04D476FCD2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800px-Narziss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716463" y="981075"/>
            <a:ext cx="3455987" cy="3600450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rgbClr val="FF0000"/>
                </a:solidFill>
              </a:rPr>
              <a:t>Tourism in Wales.</a:t>
            </a:r>
            <a:br>
              <a:rPr lang="en-GB" dirty="0">
                <a:solidFill>
                  <a:srgbClr val="FF0000"/>
                </a:solidFill>
              </a:rPr>
            </a:br>
            <a:endParaRPr lang="en-GB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eaLnBrk="1" hangingPunct="1"/>
            <a:r>
              <a:rPr lang="en-GB" sz="3200">
                <a:solidFill>
                  <a:srgbClr val="FF0000"/>
                </a:solidFill>
              </a:rPr>
              <a:t>Tourism supports jobs</a:t>
            </a:r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908050"/>
            <a:ext cx="9144000" cy="5949950"/>
          </a:xfr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4488" y="2016125"/>
            <a:ext cx="4083050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54563" y="2016125"/>
            <a:ext cx="3994150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692275" y="1484313"/>
            <a:ext cx="5543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400" b="1" dirty="0"/>
              <a:t>2001 				        2010+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2051050" y="373063"/>
            <a:ext cx="60499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3200">
                <a:solidFill>
                  <a:srgbClr val="FF0000"/>
                </a:solidFill>
              </a:rPr>
              <a:t>But competition is growing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>
                <a:solidFill>
                  <a:srgbClr val="FF0000"/>
                </a:solidFill>
              </a:rPr>
              <a:t>Big Picture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Economy – recessionary influence</a:t>
            </a:r>
          </a:p>
          <a:p>
            <a:pPr eaLnBrk="1" hangingPunct="1"/>
            <a:r>
              <a:rPr lang="en-GB" dirty="0"/>
              <a:t>Demography – 20% increase 65+</a:t>
            </a:r>
          </a:p>
          <a:p>
            <a:pPr eaLnBrk="1" hangingPunct="1"/>
            <a:r>
              <a:rPr lang="en-GB" dirty="0"/>
              <a:t>Technology – internet, social-media</a:t>
            </a:r>
          </a:p>
          <a:p>
            <a:pPr eaLnBrk="1" hangingPunct="1"/>
            <a:r>
              <a:rPr lang="en-GB" dirty="0"/>
              <a:t>Competition – will not decrease</a:t>
            </a:r>
          </a:p>
          <a:p>
            <a:pPr eaLnBrk="1" hangingPunct="1"/>
            <a:r>
              <a:rPr lang="en-GB" dirty="0"/>
              <a:t>Climate change – impact on behaviour</a:t>
            </a:r>
          </a:p>
          <a:p>
            <a:pPr eaLnBrk="1" hangingPunct="1"/>
            <a:r>
              <a:rPr lang="en-GB" dirty="0"/>
              <a:t>Political – public/private sector balance</a:t>
            </a:r>
          </a:p>
          <a:p>
            <a:pPr eaLnBrk="1" hangingPunct="1"/>
            <a:r>
              <a:rPr lang="en-GB" dirty="0"/>
              <a:t>Lifestyle – loyalty, authenticity, streetwise</a:t>
            </a:r>
          </a:p>
          <a:p>
            <a:pPr eaLnBrk="1" hangingPunct="1"/>
            <a:r>
              <a:rPr lang="en-GB" dirty="0"/>
              <a:t>Industry Issues……</a:t>
            </a:r>
          </a:p>
          <a:p>
            <a:pPr eaLnBrk="1" hangingPunct="1"/>
            <a:endParaRPr lang="en-GB" dirty="0"/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G:\Powerpoint\Pe_Uk\PE133-Johnson\Final files\Gif\ch01\C01NE00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7086600" cy="490153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Focus for Wales ??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-180975" y="0"/>
            <a:ext cx="9324975" cy="1125538"/>
          </a:xfrm>
        </p:spPr>
        <p:txBody>
          <a:bodyPr/>
          <a:lstStyle/>
          <a:p>
            <a:pPr algn="l" eaLnBrk="1" hangingPunct="1"/>
            <a:r>
              <a:rPr lang="en-GB" dirty="0"/>
              <a:t>	  	</a:t>
            </a:r>
            <a:r>
              <a:rPr lang="en-GB" sz="3200" dirty="0"/>
              <a:t>Planning for Action In Wales!</a:t>
            </a:r>
            <a:br>
              <a:rPr lang="en-GB" sz="3200" dirty="0"/>
            </a:br>
            <a:r>
              <a:rPr lang="en-GB" sz="3200" dirty="0"/>
              <a:t>		</a:t>
            </a:r>
            <a:r>
              <a:rPr lang="en-GB" sz="3200" dirty="0">
                <a:solidFill>
                  <a:srgbClr val="FF0000"/>
                </a:solidFill>
              </a:rPr>
              <a:t>Case for a strategic (planned) approach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196975"/>
            <a:ext cx="7869238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/>
              <a:t>Industry is fragmented – intervention needed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/>
              <a:t>Tourism is globally competitive and volatile – can’t leave future to chance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/>
              <a:t>Helps us to be pro-active rather than re-active – anticipating and responding to challenges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/>
              <a:t>Sustainability important – must plan for long lasting benefits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/>
              <a:t>Clarify direction, priorities and stimulate strength through partnership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/>
              <a:t>Set future vision for success</a:t>
            </a:r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34938"/>
            <a:ext cx="8610600" cy="990600"/>
          </a:xfrm>
        </p:spPr>
        <p:txBody>
          <a:bodyPr/>
          <a:lstStyle/>
          <a:p>
            <a:pPr eaLnBrk="1" hangingPunct="1"/>
            <a:r>
              <a:rPr lang="en-GB" sz="3200">
                <a:solidFill>
                  <a:srgbClr val="FF0000"/>
                </a:solidFill>
              </a:rPr>
              <a:t>Strategic Framework for Tourism in Wales</a:t>
            </a: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304800" y="1484313"/>
            <a:ext cx="86106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INTENTION</a:t>
            </a:r>
            <a:r>
              <a:rPr lang="en-GB" sz="1600">
                <a:latin typeface="Times New Roman" pitchFamily="18" charset="0"/>
              </a:rPr>
              <a:t>	          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ANALYSIS</a:t>
            </a:r>
            <a:r>
              <a:rPr lang="en-GB" sz="1600">
                <a:latin typeface="Times New Roman" pitchFamily="18" charset="0"/>
              </a:rPr>
              <a:t>	       	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ACTION	</a:t>
            </a:r>
            <a:r>
              <a:rPr lang="en-GB" sz="1600">
                <a:latin typeface="Times New Roman" pitchFamily="18" charset="0"/>
              </a:rPr>
              <a:t>         	         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IMPACT</a:t>
            </a:r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>
            <a:off x="1692275" y="1916113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>
            <a:off x="3995738" y="1916113"/>
            <a:ext cx="914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6" name="Line 6"/>
          <p:cNvSpPr>
            <a:spLocks noChangeShapeType="1"/>
          </p:cNvSpPr>
          <p:nvPr/>
        </p:nvSpPr>
        <p:spPr bwMode="auto">
          <a:xfrm>
            <a:off x="6156325" y="1916113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57200" y="2924175"/>
            <a:ext cx="1600200" cy="172354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en-GB" sz="1600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en-GB" sz="1600" b="1" dirty="0">
                <a:latin typeface="Times New Roman" pitchFamily="18" charset="0"/>
              </a:rPr>
              <a:t>VISION</a:t>
            </a:r>
          </a:p>
          <a:p>
            <a:pPr algn="ctr">
              <a:spcBef>
                <a:spcPct val="50000"/>
              </a:spcBef>
            </a:pPr>
            <a:endParaRPr lang="en-GB" sz="1600" b="1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 dirty="0">
              <a:latin typeface="Times New Roman" pitchFamily="18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2438400" y="2133600"/>
            <a:ext cx="1701800" cy="38909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>
                <a:latin typeface="Times New Roman" pitchFamily="18" charset="0"/>
              </a:rPr>
              <a:t>DRIVERS OF CHANGE</a:t>
            </a: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2590800" y="2924175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CONSUMER TIME</a:t>
            </a: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2590800" y="3429000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AFFLUENCE &amp; WELL-BEING</a:t>
            </a: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2590800" y="5373688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BRAND DEVELOPMENT</a:t>
            </a: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2590800" y="4005263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CONNECTED SOCIETY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2590800" y="4564063"/>
            <a:ext cx="137160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GATEWAYS</a:t>
            </a:r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2590800" y="4941888"/>
            <a:ext cx="137160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SKILLS GAPS</a:t>
            </a:r>
          </a:p>
        </p:txBody>
      </p:sp>
      <p:sp>
        <p:nvSpPr>
          <p:cNvPr id="30735" name="Text Box 15"/>
          <p:cNvSpPr txBox="1">
            <a:spLocks noChangeArrowheads="1"/>
          </p:cNvSpPr>
          <p:nvPr/>
        </p:nvSpPr>
        <p:spPr bwMode="auto">
          <a:xfrm>
            <a:off x="4495800" y="2133600"/>
            <a:ext cx="1981200" cy="3902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>
                <a:latin typeface="Times New Roman" pitchFamily="18" charset="0"/>
              </a:rPr>
              <a:t>KEY POLICY AREAS FOR CHANGE</a:t>
            </a: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8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4643438" y="2636838"/>
            <a:ext cx="165735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QUALITY</a:t>
            </a:r>
          </a:p>
        </p:txBody>
      </p:sp>
      <p:sp>
        <p:nvSpPr>
          <p:cNvPr id="30737" name="Text Box 17"/>
          <p:cNvSpPr txBox="1">
            <a:spLocks noChangeArrowheads="1"/>
          </p:cNvSpPr>
          <p:nvPr/>
        </p:nvSpPr>
        <p:spPr bwMode="auto">
          <a:xfrm>
            <a:off x="4643438" y="4941888"/>
            <a:ext cx="1657350" cy="649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COLLABORATION AND PARTNERSHIPS</a:t>
            </a:r>
          </a:p>
        </p:txBody>
      </p:sp>
      <p:sp>
        <p:nvSpPr>
          <p:cNvPr id="30738" name="Text Box 18"/>
          <p:cNvSpPr txBox="1">
            <a:spLocks noChangeArrowheads="1"/>
          </p:cNvSpPr>
          <p:nvPr/>
        </p:nvSpPr>
        <p:spPr bwMode="auto">
          <a:xfrm>
            <a:off x="4643438" y="4076700"/>
            <a:ext cx="165735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SKILLS</a:t>
            </a:r>
          </a:p>
        </p:txBody>
      </p:sp>
      <p:sp>
        <p:nvSpPr>
          <p:cNvPr id="30739" name="Text Box 19"/>
          <p:cNvSpPr txBox="1">
            <a:spLocks noChangeArrowheads="1"/>
          </p:cNvSpPr>
          <p:nvPr/>
        </p:nvSpPr>
        <p:spPr bwMode="auto">
          <a:xfrm>
            <a:off x="4643438" y="3500438"/>
            <a:ext cx="165735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ACCESS AND ACCESSIBILITY</a:t>
            </a:r>
          </a:p>
        </p:txBody>
      </p:sp>
      <p:sp>
        <p:nvSpPr>
          <p:cNvPr id="30740" name="Text Box 20"/>
          <p:cNvSpPr txBox="1">
            <a:spLocks noChangeArrowheads="1"/>
          </p:cNvSpPr>
          <p:nvPr/>
        </p:nvSpPr>
        <p:spPr bwMode="auto">
          <a:xfrm>
            <a:off x="4643438" y="4508500"/>
            <a:ext cx="165735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INNOVATION</a:t>
            </a:r>
          </a:p>
        </p:txBody>
      </p:sp>
      <p:sp>
        <p:nvSpPr>
          <p:cNvPr id="30741" name="Text Box 21"/>
          <p:cNvSpPr txBox="1">
            <a:spLocks noChangeArrowheads="1"/>
          </p:cNvSpPr>
          <p:nvPr/>
        </p:nvSpPr>
        <p:spPr bwMode="auto">
          <a:xfrm>
            <a:off x="4643438" y="3068638"/>
            <a:ext cx="165735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BRANDING</a:t>
            </a:r>
          </a:p>
        </p:txBody>
      </p:sp>
      <p:sp>
        <p:nvSpPr>
          <p:cNvPr id="30742" name="Text Box 22"/>
          <p:cNvSpPr txBox="1">
            <a:spLocks noChangeArrowheads="1"/>
          </p:cNvSpPr>
          <p:nvPr/>
        </p:nvSpPr>
        <p:spPr bwMode="auto">
          <a:xfrm>
            <a:off x="6588125" y="2133600"/>
            <a:ext cx="2305050" cy="35671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>
                <a:latin typeface="Times New Roman" pitchFamily="18" charset="0"/>
              </a:rPr>
              <a:t>OUTCOMES OF CHANGE</a:t>
            </a: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</p:txBody>
      </p:sp>
      <p:sp>
        <p:nvSpPr>
          <p:cNvPr id="30743" name="Text Box 23"/>
          <p:cNvSpPr txBox="1">
            <a:spLocks noChangeArrowheads="1"/>
          </p:cNvSpPr>
          <p:nvPr/>
        </p:nvSpPr>
        <p:spPr bwMode="auto">
          <a:xfrm>
            <a:off x="6948488" y="4652963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RAISING STATUS OF TOURISM</a:t>
            </a:r>
          </a:p>
        </p:txBody>
      </p:sp>
      <p:sp>
        <p:nvSpPr>
          <p:cNvPr id="30744" name="Text Box 24"/>
          <p:cNvSpPr txBox="1">
            <a:spLocks noChangeArrowheads="1"/>
          </p:cNvSpPr>
          <p:nvPr/>
        </p:nvSpPr>
        <p:spPr bwMode="auto">
          <a:xfrm>
            <a:off x="6934200" y="4221163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INCREASING LEVELS OF RECRUITMENT</a:t>
            </a:r>
          </a:p>
        </p:txBody>
      </p:sp>
      <p:sp>
        <p:nvSpPr>
          <p:cNvPr id="30745" name="Text Box 25"/>
          <p:cNvSpPr txBox="1">
            <a:spLocks noChangeArrowheads="1"/>
          </p:cNvSpPr>
          <p:nvPr/>
        </p:nvSpPr>
        <p:spPr bwMode="auto">
          <a:xfrm>
            <a:off x="6934200" y="3860800"/>
            <a:ext cx="1752600" cy="254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HIGHER WAGES</a:t>
            </a:r>
          </a:p>
        </p:txBody>
      </p:sp>
      <p:sp>
        <p:nvSpPr>
          <p:cNvPr id="30746" name="Text Box 26"/>
          <p:cNvSpPr txBox="1">
            <a:spLocks noChangeArrowheads="1"/>
          </p:cNvSpPr>
          <p:nvPr/>
        </p:nvSpPr>
        <p:spPr bwMode="auto">
          <a:xfrm>
            <a:off x="6934200" y="3500438"/>
            <a:ext cx="1752600" cy="254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IMPROVING SKILLS</a:t>
            </a:r>
          </a:p>
        </p:txBody>
      </p:sp>
      <p:sp>
        <p:nvSpPr>
          <p:cNvPr id="30747" name="Text Box 27"/>
          <p:cNvSpPr txBox="1">
            <a:spLocks noChangeArrowheads="1"/>
          </p:cNvSpPr>
          <p:nvPr/>
        </p:nvSpPr>
        <p:spPr bwMode="auto">
          <a:xfrm>
            <a:off x="6934200" y="2997200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REDUCING SEASONALITY</a:t>
            </a:r>
          </a:p>
        </p:txBody>
      </p:sp>
      <p:sp>
        <p:nvSpPr>
          <p:cNvPr id="30748" name="Text Box 28"/>
          <p:cNvSpPr txBox="1">
            <a:spLocks noChangeArrowheads="1"/>
          </p:cNvSpPr>
          <p:nvPr/>
        </p:nvSpPr>
        <p:spPr bwMode="auto">
          <a:xfrm>
            <a:off x="6934200" y="2492375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IMPROVING VISITOR SATISFACTION</a:t>
            </a:r>
          </a:p>
        </p:txBody>
      </p:sp>
      <p:sp>
        <p:nvSpPr>
          <p:cNvPr id="30749" name="Text Box 29"/>
          <p:cNvSpPr txBox="1">
            <a:spLocks noChangeArrowheads="1"/>
          </p:cNvSpPr>
          <p:nvPr/>
        </p:nvSpPr>
        <p:spPr bwMode="auto">
          <a:xfrm>
            <a:off x="6948488" y="5157788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BENEFITING THE ECONOMY – SPEND</a:t>
            </a:r>
          </a:p>
        </p:txBody>
      </p:sp>
      <p:sp>
        <p:nvSpPr>
          <p:cNvPr id="30750" name="Text Box 30"/>
          <p:cNvSpPr txBox="1">
            <a:spLocks noChangeArrowheads="1"/>
          </p:cNvSpPr>
          <p:nvPr/>
        </p:nvSpPr>
        <p:spPr bwMode="auto">
          <a:xfrm>
            <a:off x="533400" y="6092825"/>
            <a:ext cx="8382000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dirty="0">
                <a:latin typeface="Times New Roman" pitchFamily="18" charset="0"/>
              </a:rPr>
              <a:t>  </a:t>
            </a:r>
            <a:r>
              <a:rPr lang="en-GB" sz="1600" dirty="0">
                <a:solidFill>
                  <a:schemeClr val="accent2"/>
                </a:solidFill>
                <a:latin typeface="Times New Roman" pitchFamily="18" charset="0"/>
              </a:rPr>
              <a:t>VISION</a:t>
            </a:r>
            <a:r>
              <a:rPr lang="en-GB" sz="1600" dirty="0">
                <a:latin typeface="Times New Roman" pitchFamily="18" charset="0"/>
              </a:rPr>
              <a:t>		     		          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 STRATEGIC </a:t>
            </a:r>
            <a:r>
              <a:rPr lang="en-GB" sz="1600" dirty="0">
                <a:latin typeface="Times New Roman" pitchFamily="18" charset="0"/>
              </a:rPr>
              <a:t>		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RESULTS</a:t>
            </a:r>
          </a:p>
          <a:p>
            <a:r>
              <a:rPr lang="en-GB" sz="1600" dirty="0">
                <a:latin typeface="Times New Roman" pitchFamily="18" charset="0"/>
              </a:rPr>
              <a:t>				         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CHALLENGES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35150" y="371475"/>
            <a:ext cx="6623050" cy="762000"/>
          </a:xfrm>
        </p:spPr>
        <p:txBody>
          <a:bodyPr/>
          <a:lstStyle/>
          <a:p>
            <a:pPr algn="l" eaLnBrk="1" hangingPunct="1"/>
            <a:r>
              <a:rPr lang="en-GB" sz="3200">
                <a:solidFill>
                  <a:srgbClr val="FF0000"/>
                </a:solidFill>
              </a:rPr>
              <a:t>Key Strategic Questions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28775"/>
            <a:ext cx="8223250" cy="47371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/>
              <a:t>What will be the future needs of our growth markets?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/>
              <a:t>How well does Wales currently cater for these needs?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/>
              <a:t>What must Wales do to bridge the gap between future market needs and current provision?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/>
              <a:t>Where do we target support, sectorally and spatially, to sustain a more prosperous tourism industry?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GB" sz="3200">
                <a:solidFill>
                  <a:srgbClr val="FF0000"/>
                </a:solidFill>
              </a:rPr>
              <a:t>Questions, Questions</a:t>
            </a:r>
          </a:p>
        </p:txBody>
      </p:sp>
      <p:graphicFrame>
        <p:nvGraphicFramePr>
          <p:cNvPr id="352345" name="Group 8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4325031"/>
              </p:ext>
            </p:extLst>
          </p:nvPr>
        </p:nvGraphicFramePr>
        <p:xfrm>
          <a:off x="457200" y="1125538"/>
          <a:ext cx="8229600" cy="5474653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8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7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What will the client of the future be seeking?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How can we motivate people to visit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6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How can we ensure that visitors are satisfied by their experiences in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How can we grow tourism in a business sustainable way?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How will the product of the future need to change?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What gaps in product provision exist in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7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CC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How do we fill those gaps?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is the role of Government in supporting tourism growth?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are the priorities that Government should focus upon?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9900CC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should Government not do?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3219</TotalTime>
  <Words>404</Words>
  <Application>Microsoft Office PowerPoint</Application>
  <PresentationFormat>On-screen Show (4:3)</PresentationFormat>
  <Paragraphs>95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Times New Roman</vt:lpstr>
      <vt:lpstr>Default Design</vt:lpstr>
      <vt:lpstr>Tourism in Wales. </vt:lpstr>
      <vt:lpstr>Tourism supports jobs</vt:lpstr>
      <vt:lpstr>PowerPoint Presentation</vt:lpstr>
      <vt:lpstr>Big Picture</vt:lpstr>
      <vt:lpstr>Strategic Focus for Wales ??</vt:lpstr>
      <vt:lpstr>    Planning for Action In Wales!   Case for a strategic (planned) approach</vt:lpstr>
      <vt:lpstr>Strategic Framework for Tourism in Wales</vt:lpstr>
      <vt:lpstr>Key Strategic Questions</vt:lpstr>
      <vt:lpstr>Questions, Questions</vt:lpstr>
    </vt:vector>
  </TitlesOfParts>
  <Company>Welsh Assembly Government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in Wales</dc:title>
  <dc:creator>LewisR1</dc:creator>
  <cp:lastModifiedBy>Kathryn PC</cp:lastModifiedBy>
  <cp:revision>32</cp:revision>
  <dcterms:created xsi:type="dcterms:W3CDTF">2011-10-05T09:27:11Z</dcterms:created>
  <dcterms:modified xsi:type="dcterms:W3CDTF">2020-10-27T02:54:24Z</dcterms:modified>
</cp:coreProperties>
</file>