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notesSlides/notesSlide2.xml" ContentType="application/vnd.openxmlformats-officedocument.presentationml.notesSlide+xml"/>
  <Override PartName="/ppt/charts/chart4.xml" ContentType="application/vnd.openxmlformats-officedocument.drawingml.chart+xml"/>
  <Override PartName="/ppt/charts/style4.xml" ContentType="application/vnd.ms-office.chartstyle+xml"/>
  <Override PartName="/ppt/charts/colors4.xml" ContentType="application/vnd.ms-office.chartcolorstyle+xml"/>
  <Override PartName="/ppt/charts/chart5.xml" ContentType="application/vnd.openxmlformats-officedocument.drawingml.chart+xml"/>
  <Override PartName="/ppt/charts/style5.xml" ContentType="application/vnd.ms-office.chartstyle+xml"/>
  <Override PartName="/ppt/charts/colors5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7"/>
  </p:notesMasterIdLst>
  <p:handoutMasterIdLst>
    <p:handoutMasterId r:id="rId8"/>
  </p:handoutMasterIdLst>
  <p:sldIdLst>
    <p:sldId id="256" r:id="rId5"/>
    <p:sldId id="259" r:id="rId6"/>
  </p:sldIdLst>
  <p:sldSz cx="12801600" cy="9601200" type="A3"/>
  <p:notesSz cx="9144000" cy="6858000"/>
  <p:defaultTextStyle>
    <a:defPPr>
      <a:defRPr lang="en-US"/>
    </a:defPPr>
    <a:lvl1pPr marL="0" algn="l" defTabSz="806364" rtl="0" eaLnBrk="1" latinLnBrk="0" hangingPunct="1">
      <a:defRPr sz="1587" kern="1200">
        <a:solidFill>
          <a:schemeClr val="tx1"/>
        </a:solidFill>
        <a:latin typeface="+mn-lt"/>
        <a:ea typeface="+mn-ea"/>
        <a:cs typeface="+mn-cs"/>
      </a:defRPr>
    </a:lvl1pPr>
    <a:lvl2pPr marL="403182" algn="l" defTabSz="806364" rtl="0" eaLnBrk="1" latinLnBrk="0" hangingPunct="1">
      <a:defRPr sz="1587" kern="1200">
        <a:solidFill>
          <a:schemeClr val="tx1"/>
        </a:solidFill>
        <a:latin typeface="+mn-lt"/>
        <a:ea typeface="+mn-ea"/>
        <a:cs typeface="+mn-cs"/>
      </a:defRPr>
    </a:lvl2pPr>
    <a:lvl3pPr marL="806364" algn="l" defTabSz="806364" rtl="0" eaLnBrk="1" latinLnBrk="0" hangingPunct="1">
      <a:defRPr sz="1587" kern="1200">
        <a:solidFill>
          <a:schemeClr val="tx1"/>
        </a:solidFill>
        <a:latin typeface="+mn-lt"/>
        <a:ea typeface="+mn-ea"/>
        <a:cs typeface="+mn-cs"/>
      </a:defRPr>
    </a:lvl3pPr>
    <a:lvl4pPr marL="1209547" algn="l" defTabSz="806364" rtl="0" eaLnBrk="1" latinLnBrk="0" hangingPunct="1">
      <a:defRPr sz="1587" kern="1200">
        <a:solidFill>
          <a:schemeClr val="tx1"/>
        </a:solidFill>
        <a:latin typeface="+mn-lt"/>
        <a:ea typeface="+mn-ea"/>
        <a:cs typeface="+mn-cs"/>
      </a:defRPr>
    </a:lvl4pPr>
    <a:lvl5pPr marL="1612729" algn="l" defTabSz="806364" rtl="0" eaLnBrk="1" latinLnBrk="0" hangingPunct="1">
      <a:defRPr sz="1587" kern="1200">
        <a:solidFill>
          <a:schemeClr val="tx1"/>
        </a:solidFill>
        <a:latin typeface="+mn-lt"/>
        <a:ea typeface="+mn-ea"/>
        <a:cs typeface="+mn-cs"/>
      </a:defRPr>
    </a:lvl5pPr>
    <a:lvl6pPr marL="2015911" algn="l" defTabSz="806364" rtl="0" eaLnBrk="1" latinLnBrk="0" hangingPunct="1">
      <a:defRPr sz="1587" kern="1200">
        <a:solidFill>
          <a:schemeClr val="tx1"/>
        </a:solidFill>
        <a:latin typeface="+mn-lt"/>
        <a:ea typeface="+mn-ea"/>
        <a:cs typeface="+mn-cs"/>
      </a:defRPr>
    </a:lvl6pPr>
    <a:lvl7pPr marL="2419094" algn="l" defTabSz="806364" rtl="0" eaLnBrk="1" latinLnBrk="0" hangingPunct="1">
      <a:defRPr sz="1587" kern="1200">
        <a:solidFill>
          <a:schemeClr val="tx1"/>
        </a:solidFill>
        <a:latin typeface="+mn-lt"/>
        <a:ea typeface="+mn-ea"/>
        <a:cs typeface="+mn-cs"/>
      </a:defRPr>
    </a:lvl7pPr>
    <a:lvl8pPr marL="2822276" algn="l" defTabSz="806364" rtl="0" eaLnBrk="1" latinLnBrk="0" hangingPunct="1">
      <a:defRPr sz="1587" kern="1200">
        <a:solidFill>
          <a:schemeClr val="tx1"/>
        </a:solidFill>
        <a:latin typeface="+mn-lt"/>
        <a:ea typeface="+mn-ea"/>
        <a:cs typeface="+mn-cs"/>
      </a:defRPr>
    </a:lvl8pPr>
    <a:lvl9pPr marL="3225458" algn="l" defTabSz="806364" rtl="0" eaLnBrk="1" latinLnBrk="0" hangingPunct="1">
      <a:defRPr sz="1587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3" pos="4032" userDrawn="1">
          <p15:clr>
            <a:srgbClr val="A4A3A4"/>
          </p15:clr>
        </p15:guide>
        <p15:guide id="4" orient="horz" pos="3024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 showGuides="1">
      <p:cViewPr varScale="1">
        <p:scale>
          <a:sx n="53" d="100"/>
          <a:sy n="53" d="100"/>
        </p:scale>
        <p:origin x="1320" y="48"/>
      </p:cViewPr>
      <p:guideLst>
        <p:guide pos="4032"/>
        <p:guide orient="horz" pos="3024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0" d="100"/>
          <a:sy n="60" d="100"/>
        </p:scale>
        <p:origin x="3187" y="43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file:///d:\Desktop\DAV%20ASSESSMENT\ASSESMENT%20TASK%202%20%20davvv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file:///d:\Desktop\DAV%20ASSESSMENT\ASSESMENT%20TASK%202%20%20davvv.xlsx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oleObject" Target="file:///d:\Desktop\DAV%20ASSESSMENT\ASSESMENT%20TASK%202%20%20davvv.xlsx" TargetMode="External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_rels/chart4.xml.rels><?xml version="1.0" encoding="UTF-8" standalone="yes"?>
<Relationships xmlns="http://schemas.openxmlformats.org/package/2006/relationships"><Relationship Id="rId3" Type="http://schemas.openxmlformats.org/officeDocument/2006/relationships/oleObject" Target="file:///d:\Desktop\DAV%20ASSESSMENT\ASSESMENT%20TASK%202%20%20davvv.xlsx" TargetMode="External"/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ppt/charts/_rels/chart5.xml.rels><?xml version="1.0" encoding="UTF-8" standalone="yes"?>
<Relationships xmlns="http://schemas.openxmlformats.org/package/2006/relationships"><Relationship Id="rId3" Type="http://schemas.openxmlformats.org/officeDocument/2006/relationships/oleObject" Target="file:///d:\Desktop\DAV%20ASSESSMENT\ASSESMENT%20TASK%202%20%20davvv.xlsx" TargetMode="External"/><Relationship Id="rId2" Type="http://schemas.microsoft.com/office/2011/relationships/chartColorStyle" Target="colors5.xml"/><Relationship Id="rId1" Type="http://schemas.microsoft.com/office/2011/relationships/chartStyle" Target="style5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128" b="1" i="0" u="none" strike="noStrike" kern="1200" spc="100" baseline="0">
                <a:solidFill>
                  <a:schemeClr val="lt1">
                    <a:lumMod val="95000"/>
                  </a:schemeClr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Differences between areas and time in overall attendance</a:t>
            </a:r>
          </a:p>
        </c:rich>
      </c:tx>
      <c:layout>
        <c:manualLayout>
          <c:xMode val="edge"/>
          <c:yMode val="edge"/>
          <c:x val="0.1112328794137564"/>
          <c:y val="1.718181444289793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128" b="1" i="0" u="none" strike="noStrike" kern="1200" spc="100" baseline="0">
              <a:solidFill>
                <a:schemeClr val="lt1">
                  <a:lumMod val="95000"/>
                </a:schemeClr>
              </a:solidFill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'March 2017'!$N$2</c:f>
              <c:strCache>
                <c:ptCount val="1"/>
                <c:pt idx="0">
                  <c:v>Mar-17</c:v>
                </c:pt>
              </c:strCache>
            </c:strRef>
          </c:tx>
          <c:spPr>
            <a:gradFill rotWithShape="1">
              <a:gsLst>
                <a:gs pos="0">
                  <a:schemeClr val="accent6">
                    <a:satMod val="103000"/>
                    <a:lumMod val="102000"/>
                    <a:tint val="94000"/>
                  </a:schemeClr>
                </a:gs>
                <a:gs pos="50000">
                  <a:schemeClr val="accent6">
                    <a:satMod val="110000"/>
                    <a:lumMod val="100000"/>
                    <a:shade val="100000"/>
                  </a:schemeClr>
                </a:gs>
                <a:gs pos="100000">
                  <a:schemeClr val="accent6">
                    <a:lumMod val="99000"/>
                    <a:satMod val="120000"/>
                    <a:shade val="78000"/>
                  </a:schemeClr>
                </a:gs>
              </a:gsLst>
              <a:lin ang="5400000" scaled="0"/>
            </a:gradFill>
            <a:ln>
              <a:noFill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</c:spPr>
          <c:invertIfNegative val="0"/>
          <c:cat>
            <c:strRef>
              <c:f>'March 2017'!$M$3:$M$9</c:f>
              <c:strCache>
                <c:ptCount val="7"/>
                <c:pt idx="0">
                  <c:v>Powys Teaching Local Health Board</c:v>
                </c:pt>
                <c:pt idx="1">
                  <c:v>Cwm Taf University Local Health Board</c:v>
                </c:pt>
                <c:pt idx="2">
                  <c:v>Cardiff &amp; Vale University Local Health Board</c:v>
                </c:pt>
                <c:pt idx="3">
                  <c:v>Hywel Dda University Local Health Board</c:v>
                </c:pt>
                <c:pt idx="4">
                  <c:v>Aneurin Bevan University Local Health Board</c:v>
                </c:pt>
                <c:pt idx="5">
                  <c:v>Abertawe Bro Morgannwg University LHB</c:v>
                </c:pt>
                <c:pt idx="6">
                  <c:v>Betsi Cadwaladr University Local Health Boar</c:v>
                </c:pt>
              </c:strCache>
            </c:strRef>
          </c:cat>
          <c:val>
            <c:numRef>
              <c:f>'March 2017'!$N$3:$N$9</c:f>
              <c:numCache>
                <c:formatCode>#,##0</c:formatCode>
                <c:ptCount val="7"/>
                <c:pt idx="0">
                  <c:v>1541</c:v>
                </c:pt>
                <c:pt idx="1">
                  <c:v>11299</c:v>
                </c:pt>
                <c:pt idx="2">
                  <c:v>12204</c:v>
                </c:pt>
                <c:pt idx="3">
                  <c:v>12354</c:v>
                </c:pt>
                <c:pt idx="4">
                  <c:v>14324</c:v>
                </c:pt>
                <c:pt idx="5">
                  <c:v>15816</c:v>
                </c:pt>
                <c:pt idx="6">
                  <c:v>18811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D703-42E9-B8A8-C0D88ADD6FA7}"/>
            </c:ext>
          </c:extLst>
        </c:ser>
        <c:ser>
          <c:idx val="1"/>
          <c:order val="1"/>
          <c:tx>
            <c:strRef>
              <c:f>'March 2017'!$O$2</c:f>
              <c:strCache>
                <c:ptCount val="1"/>
                <c:pt idx="0">
                  <c:v>Apr-17</c:v>
                </c:pt>
              </c:strCache>
            </c:strRef>
          </c:tx>
          <c:spPr>
            <a:gradFill rotWithShape="1">
              <a:gsLst>
                <a:gs pos="0">
                  <a:schemeClr val="accent5">
                    <a:satMod val="103000"/>
                    <a:lumMod val="102000"/>
                    <a:tint val="94000"/>
                  </a:schemeClr>
                </a:gs>
                <a:gs pos="50000">
                  <a:schemeClr val="accent5">
                    <a:satMod val="110000"/>
                    <a:lumMod val="100000"/>
                    <a:shade val="100000"/>
                  </a:schemeClr>
                </a:gs>
                <a:gs pos="100000">
                  <a:schemeClr val="accent5">
                    <a:lumMod val="99000"/>
                    <a:satMod val="120000"/>
                    <a:shade val="78000"/>
                  </a:schemeClr>
                </a:gs>
              </a:gsLst>
              <a:lin ang="5400000" scaled="0"/>
            </a:gradFill>
            <a:ln>
              <a:noFill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</c:spPr>
          <c:invertIfNegative val="0"/>
          <c:cat>
            <c:strRef>
              <c:f>'March 2017'!$M$3:$M$9</c:f>
              <c:strCache>
                <c:ptCount val="7"/>
                <c:pt idx="0">
                  <c:v>Powys Teaching Local Health Board</c:v>
                </c:pt>
                <c:pt idx="1">
                  <c:v>Cwm Taf University Local Health Board</c:v>
                </c:pt>
                <c:pt idx="2">
                  <c:v>Cardiff &amp; Vale University Local Health Board</c:v>
                </c:pt>
                <c:pt idx="3">
                  <c:v>Hywel Dda University Local Health Board</c:v>
                </c:pt>
                <c:pt idx="4">
                  <c:v>Aneurin Bevan University Local Health Board</c:v>
                </c:pt>
                <c:pt idx="5">
                  <c:v>Abertawe Bro Morgannwg University LHB</c:v>
                </c:pt>
                <c:pt idx="6">
                  <c:v>Betsi Cadwaladr University Local Health Boar</c:v>
                </c:pt>
              </c:strCache>
            </c:strRef>
          </c:cat>
          <c:val>
            <c:numRef>
              <c:f>'March 2017'!$O$3:$O$9</c:f>
              <c:numCache>
                <c:formatCode>#,##0</c:formatCode>
                <c:ptCount val="7"/>
                <c:pt idx="0">
                  <c:v>1610</c:v>
                </c:pt>
                <c:pt idx="1">
                  <c:v>11033</c:v>
                </c:pt>
                <c:pt idx="2">
                  <c:v>11615</c:v>
                </c:pt>
                <c:pt idx="3">
                  <c:v>12302</c:v>
                </c:pt>
                <c:pt idx="4">
                  <c:v>13992</c:v>
                </c:pt>
                <c:pt idx="5">
                  <c:v>15591</c:v>
                </c:pt>
                <c:pt idx="6">
                  <c:v>19191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D703-42E9-B8A8-C0D88ADD6FA7}"/>
            </c:ext>
          </c:extLst>
        </c:ser>
        <c:ser>
          <c:idx val="2"/>
          <c:order val="2"/>
          <c:tx>
            <c:strRef>
              <c:f>'March 2017'!$P$2</c:f>
              <c:strCache>
                <c:ptCount val="1"/>
                <c:pt idx="0">
                  <c:v>May-17</c:v>
                </c:pt>
              </c:strCache>
            </c:strRef>
          </c:tx>
          <c:spPr>
            <a:gradFill rotWithShape="1">
              <a:gsLst>
                <a:gs pos="0">
                  <a:schemeClr val="accent4">
                    <a:satMod val="103000"/>
                    <a:lumMod val="102000"/>
                    <a:tint val="94000"/>
                  </a:schemeClr>
                </a:gs>
                <a:gs pos="50000">
                  <a:schemeClr val="accent4">
                    <a:satMod val="110000"/>
                    <a:lumMod val="100000"/>
                    <a:shade val="100000"/>
                  </a:schemeClr>
                </a:gs>
                <a:gs pos="100000">
                  <a:schemeClr val="accent4">
                    <a:lumMod val="99000"/>
                    <a:satMod val="120000"/>
                    <a:shade val="78000"/>
                  </a:schemeClr>
                </a:gs>
              </a:gsLst>
              <a:lin ang="5400000" scaled="0"/>
            </a:gradFill>
            <a:ln>
              <a:noFill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</c:spPr>
          <c:invertIfNegative val="0"/>
          <c:cat>
            <c:strRef>
              <c:f>'March 2017'!$M$3:$M$9</c:f>
              <c:strCache>
                <c:ptCount val="7"/>
                <c:pt idx="0">
                  <c:v>Powys Teaching Local Health Board</c:v>
                </c:pt>
                <c:pt idx="1">
                  <c:v>Cwm Taf University Local Health Board</c:v>
                </c:pt>
                <c:pt idx="2">
                  <c:v>Cardiff &amp; Vale University Local Health Board</c:v>
                </c:pt>
                <c:pt idx="3">
                  <c:v>Hywel Dda University Local Health Board</c:v>
                </c:pt>
                <c:pt idx="4">
                  <c:v>Aneurin Bevan University Local Health Board</c:v>
                </c:pt>
                <c:pt idx="5">
                  <c:v>Abertawe Bro Morgannwg University LHB</c:v>
                </c:pt>
                <c:pt idx="6">
                  <c:v>Betsi Cadwaladr University Local Health Boar</c:v>
                </c:pt>
              </c:strCache>
            </c:strRef>
          </c:cat>
          <c:val>
            <c:numRef>
              <c:f>'March 2017'!$P$3:$P$9</c:f>
              <c:numCache>
                <c:formatCode>#,##0</c:formatCode>
                <c:ptCount val="7"/>
                <c:pt idx="0">
                  <c:v>1809</c:v>
                </c:pt>
                <c:pt idx="1">
                  <c:v>11557</c:v>
                </c:pt>
                <c:pt idx="2">
                  <c:v>12508</c:v>
                </c:pt>
                <c:pt idx="3">
                  <c:v>13332</c:v>
                </c:pt>
                <c:pt idx="4">
                  <c:v>14755</c:v>
                </c:pt>
                <c:pt idx="5">
                  <c:v>16758</c:v>
                </c:pt>
                <c:pt idx="6">
                  <c:v>20961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D703-42E9-B8A8-C0D88ADD6FA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00"/>
        <c:overlap val="-24"/>
        <c:axId val="591496224"/>
        <c:axId val="591495896"/>
      </c:barChart>
      <c:catAx>
        <c:axId val="59149622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12700" cap="flat" cmpd="sng" algn="ctr">
            <a:solidFill>
              <a:schemeClr val="lt1">
                <a:lumMod val="95000"/>
                <a:alpha val="54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lt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91495896"/>
        <c:crosses val="autoZero"/>
        <c:auto val="1"/>
        <c:lblAlgn val="ctr"/>
        <c:lblOffset val="100"/>
        <c:noMultiLvlLbl val="0"/>
      </c:catAx>
      <c:valAx>
        <c:axId val="59149589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lt1">
                  <a:lumMod val="95000"/>
                  <a:alpha val="10000"/>
                </a:schemeClr>
              </a:solidFill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lt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91496224"/>
        <c:crosses val="autoZero"/>
        <c:crossBetween val="between"/>
      </c:valAx>
      <c:dTable>
        <c:showHorzBorder val="1"/>
        <c:showVertBorder val="1"/>
        <c:showOutline val="1"/>
        <c:showKeys val="1"/>
        <c:spPr>
          <a:noFill/>
          <a:ln w="9525">
            <a:solidFill>
              <a:schemeClr val="lt1">
                <a:lumMod val="95000"/>
                <a:alpha val="54000"/>
              </a:schemeClr>
            </a:solidFill>
          </a:ln>
          <a:effectLst/>
        </c:spPr>
        <c:txPr>
          <a:bodyPr rot="0" spcFirstLastPara="1" vertOverflow="ellipsis" vert="horz" wrap="square" anchor="ctr" anchorCtr="1"/>
          <a:lstStyle/>
          <a:p>
            <a:pPr rtl="0">
              <a:defRPr sz="1197" b="0" i="0" u="none" strike="noStrike" kern="1200" baseline="0">
                <a:solidFill>
                  <a:schemeClr val="lt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</c:dTable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gradFill flip="none" rotWithShape="1">
      <a:gsLst>
        <a:gs pos="0">
          <a:schemeClr val="dk1">
            <a:lumMod val="65000"/>
            <a:lumOff val="35000"/>
          </a:schemeClr>
        </a:gs>
        <a:gs pos="100000">
          <a:schemeClr val="dk1">
            <a:lumMod val="85000"/>
            <a:lumOff val="15000"/>
          </a:schemeClr>
        </a:gs>
      </a:gsLst>
      <a:path path="circle">
        <a:fillToRect l="50000" t="50000" r="50000" b="50000"/>
      </a:path>
      <a:tileRect/>
    </a:gradFill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600" b="1" i="0" u="none" strike="noStrike" kern="1200" spc="100" baseline="0">
                <a:solidFill>
                  <a:prstClr val="white">
                    <a:lumMod val="95000"/>
                  </a:prstClr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pPr>
            <a:r>
              <a:rPr lang="en-US" sz="1600" b="1" i="0" baseline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proportion of patients treated within 4 hours, 8 hours, 12 hours and over 12 hours</a:t>
            </a:r>
            <a:endParaRPr lang="en-US" sz="1600" dirty="0"/>
          </a:p>
        </c:rich>
      </c:tx>
      <c:layout>
        <c:manualLayout>
          <c:xMode val="edge"/>
          <c:yMode val="edge"/>
          <c:x val="0.17145349982355207"/>
          <c:y val="2.1169012898929633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marL="0" marR="0" lvl="0" indent="0" algn="ctr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 sz="1600" b="1" i="0" u="none" strike="noStrike" kern="1200" spc="100" baseline="0">
              <a:solidFill>
                <a:prstClr val="white">
                  <a:lumMod val="95000"/>
                </a:prstClr>
              </a:solidFill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0.2352358723197483"/>
          <c:y val="0.15460435753851604"/>
          <c:w val="0.69971484249878158"/>
          <c:h val="0.47160643638003213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'March 2017'!$N$22</c:f>
              <c:strCache>
                <c:ptCount val="1"/>
                <c:pt idx="0">
                  <c:v>March</c:v>
                </c:pt>
              </c:strCache>
            </c:strRef>
          </c:tx>
          <c:spPr>
            <a:gradFill rotWithShape="1">
              <a:gsLst>
                <a:gs pos="0">
                  <a:schemeClr val="accent6">
                    <a:satMod val="103000"/>
                    <a:lumMod val="102000"/>
                    <a:tint val="94000"/>
                  </a:schemeClr>
                </a:gs>
                <a:gs pos="50000">
                  <a:schemeClr val="accent6">
                    <a:satMod val="110000"/>
                    <a:lumMod val="100000"/>
                    <a:shade val="100000"/>
                  </a:schemeClr>
                </a:gs>
                <a:gs pos="100000">
                  <a:schemeClr val="accent6">
                    <a:lumMod val="99000"/>
                    <a:satMod val="120000"/>
                    <a:shade val="78000"/>
                  </a:schemeClr>
                </a:gs>
              </a:gsLst>
              <a:lin ang="5400000" scaled="0"/>
            </a:gradFill>
            <a:ln>
              <a:noFill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</c:spPr>
          <c:invertIfNegative val="0"/>
          <c:cat>
            <c:strRef>
              <c:f>'March 2017'!$M$23:$M$26</c:f>
              <c:strCache>
                <c:ptCount val="4"/>
                <c:pt idx="0">
                  <c:v>4 hours</c:v>
                </c:pt>
                <c:pt idx="1">
                  <c:v>8 hours</c:v>
                </c:pt>
                <c:pt idx="2">
                  <c:v>12 hours</c:v>
                </c:pt>
                <c:pt idx="3">
                  <c:v>Over 12 hours </c:v>
                </c:pt>
              </c:strCache>
            </c:strRef>
          </c:cat>
          <c:val>
            <c:numRef>
              <c:f>'March 2017'!$N$23:$N$26</c:f>
              <c:numCache>
                <c:formatCode>0.00%</c:formatCode>
                <c:ptCount val="4"/>
                <c:pt idx="0">
                  <c:v>0.81</c:v>
                </c:pt>
                <c:pt idx="1">
                  <c:v>0.92400000000000004</c:v>
                </c:pt>
                <c:pt idx="2">
                  <c:v>0.96299999999999997</c:v>
                </c:pt>
                <c:pt idx="3">
                  <c:v>3.6999999999999998E-2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749F-488D-8929-5BC3E44B6AA4}"/>
            </c:ext>
          </c:extLst>
        </c:ser>
        <c:ser>
          <c:idx val="1"/>
          <c:order val="1"/>
          <c:tx>
            <c:strRef>
              <c:f>'March 2017'!$O$22</c:f>
              <c:strCache>
                <c:ptCount val="1"/>
                <c:pt idx="0">
                  <c:v>April</c:v>
                </c:pt>
              </c:strCache>
            </c:strRef>
          </c:tx>
          <c:spPr>
            <a:gradFill rotWithShape="1">
              <a:gsLst>
                <a:gs pos="0">
                  <a:schemeClr val="accent5">
                    <a:satMod val="103000"/>
                    <a:lumMod val="102000"/>
                    <a:tint val="94000"/>
                  </a:schemeClr>
                </a:gs>
                <a:gs pos="50000">
                  <a:schemeClr val="accent5">
                    <a:satMod val="110000"/>
                    <a:lumMod val="100000"/>
                    <a:shade val="100000"/>
                  </a:schemeClr>
                </a:gs>
                <a:gs pos="100000">
                  <a:schemeClr val="accent5">
                    <a:lumMod val="99000"/>
                    <a:satMod val="120000"/>
                    <a:shade val="78000"/>
                  </a:schemeClr>
                </a:gs>
              </a:gsLst>
              <a:lin ang="5400000" scaled="0"/>
            </a:gradFill>
            <a:ln>
              <a:noFill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</c:spPr>
          <c:invertIfNegative val="0"/>
          <c:cat>
            <c:strRef>
              <c:f>'March 2017'!$M$23:$M$26</c:f>
              <c:strCache>
                <c:ptCount val="4"/>
                <c:pt idx="0">
                  <c:v>4 hours</c:v>
                </c:pt>
                <c:pt idx="1">
                  <c:v>8 hours</c:v>
                </c:pt>
                <c:pt idx="2">
                  <c:v>12 hours</c:v>
                </c:pt>
                <c:pt idx="3">
                  <c:v>Over 12 hours </c:v>
                </c:pt>
              </c:strCache>
            </c:strRef>
          </c:cat>
          <c:val>
            <c:numRef>
              <c:f>'March 2017'!$O$23:$O$26</c:f>
              <c:numCache>
                <c:formatCode>0.00%</c:formatCode>
                <c:ptCount val="4"/>
                <c:pt idx="0">
                  <c:v>0.83</c:v>
                </c:pt>
                <c:pt idx="1">
                  <c:v>0.93899999999999995</c:v>
                </c:pt>
                <c:pt idx="2">
                  <c:v>0.97399999999999998</c:v>
                </c:pt>
                <c:pt idx="3">
                  <c:v>2.5999999999999999E-2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749F-488D-8929-5BC3E44B6AA4}"/>
            </c:ext>
          </c:extLst>
        </c:ser>
        <c:ser>
          <c:idx val="2"/>
          <c:order val="2"/>
          <c:tx>
            <c:strRef>
              <c:f>'March 2017'!$P$22</c:f>
              <c:strCache>
                <c:ptCount val="1"/>
                <c:pt idx="0">
                  <c:v>May</c:v>
                </c:pt>
              </c:strCache>
            </c:strRef>
          </c:tx>
          <c:spPr>
            <a:gradFill rotWithShape="1">
              <a:gsLst>
                <a:gs pos="0">
                  <a:schemeClr val="accent4">
                    <a:satMod val="103000"/>
                    <a:lumMod val="102000"/>
                    <a:tint val="94000"/>
                  </a:schemeClr>
                </a:gs>
                <a:gs pos="50000">
                  <a:schemeClr val="accent4">
                    <a:satMod val="110000"/>
                    <a:lumMod val="100000"/>
                    <a:shade val="100000"/>
                  </a:schemeClr>
                </a:gs>
                <a:gs pos="100000">
                  <a:schemeClr val="accent4">
                    <a:lumMod val="99000"/>
                    <a:satMod val="120000"/>
                    <a:shade val="78000"/>
                  </a:schemeClr>
                </a:gs>
              </a:gsLst>
              <a:lin ang="5400000" scaled="0"/>
            </a:gradFill>
            <a:ln>
              <a:noFill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</c:spPr>
          <c:invertIfNegative val="0"/>
          <c:cat>
            <c:strRef>
              <c:f>'March 2017'!$M$23:$M$26</c:f>
              <c:strCache>
                <c:ptCount val="4"/>
                <c:pt idx="0">
                  <c:v>4 hours</c:v>
                </c:pt>
                <c:pt idx="1">
                  <c:v>8 hours</c:v>
                </c:pt>
                <c:pt idx="2">
                  <c:v>12 hours</c:v>
                </c:pt>
                <c:pt idx="3">
                  <c:v>Over 12 hours </c:v>
                </c:pt>
              </c:strCache>
            </c:strRef>
          </c:cat>
          <c:val>
            <c:numRef>
              <c:f>'March 2017'!$P$23:$P$26</c:f>
              <c:numCache>
                <c:formatCode>0.00%</c:formatCode>
                <c:ptCount val="4"/>
                <c:pt idx="0">
                  <c:v>0.83099999999999996</c:v>
                </c:pt>
                <c:pt idx="1">
                  <c:v>0.93899999999999995</c:v>
                </c:pt>
                <c:pt idx="2">
                  <c:v>0.97399999999999998</c:v>
                </c:pt>
                <c:pt idx="3">
                  <c:v>2.5999999999999999E-2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749F-488D-8929-5BC3E44B6AA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554339360"/>
        <c:axId val="554339688"/>
      </c:barChart>
      <c:catAx>
        <c:axId val="554339360"/>
        <c:scaling>
          <c:orientation val="minMax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400" b="0" i="0" u="none" strike="noStrike" kern="1200" baseline="0">
                <a:solidFill>
                  <a:schemeClr val="lt1">
                    <a:lumMod val="85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pPr>
            <a:endParaRPr lang="en-US"/>
          </a:p>
        </c:txPr>
        <c:crossAx val="554339688"/>
        <c:crosses val="autoZero"/>
        <c:auto val="1"/>
        <c:lblAlgn val="ctr"/>
        <c:lblOffset val="100"/>
        <c:noMultiLvlLbl val="0"/>
      </c:catAx>
      <c:valAx>
        <c:axId val="554339688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dk1">
                  <a:lumMod val="50000"/>
                  <a:lumOff val="50000"/>
                </a:schemeClr>
              </a:solidFill>
              <a:round/>
            </a:ln>
            <a:effectLst/>
          </c:spPr>
        </c:majorGridlines>
        <c:numFmt formatCode="0.00%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lt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54339360"/>
        <c:crosses val="autoZero"/>
        <c:crossBetween val="between"/>
      </c:valAx>
      <c:dTable>
        <c:showHorzBorder val="1"/>
        <c:showVertBorder val="1"/>
        <c:showOutline val="1"/>
        <c:showKeys val="1"/>
        <c:spPr>
          <a:noFill/>
          <a:ln w="9525">
            <a:solidFill>
              <a:schemeClr val="lt1">
                <a:lumMod val="95000"/>
                <a:alpha val="54000"/>
              </a:schemeClr>
            </a:solidFill>
          </a:ln>
          <a:effectLst/>
        </c:spPr>
        <c:txPr>
          <a:bodyPr rot="0" spcFirstLastPara="1" vertOverflow="ellipsis" vert="horz" wrap="square" anchor="ctr" anchorCtr="1"/>
          <a:lstStyle/>
          <a:p>
            <a:pPr rtl="0">
              <a:defRPr sz="1600" b="0" i="0" u="none" strike="noStrike" kern="1200" baseline="0">
                <a:solidFill>
                  <a:schemeClr val="lt1">
                    <a:lumMod val="85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pPr>
            <a:endParaRPr lang="en-US"/>
          </a:p>
        </c:txPr>
      </c:dTable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gradFill flip="none" rotWithShape="1">
      <a:gsLst>
        <a:gs pos="0">
          <a:schemeClr val="dk1">
            <a:lumMod val="65000"/>
            <a:lumOff val="35000"/>
          </a:schemeClr>
        </a:gs>
        <a:gs pos="100000">
          <a:schemeClr val="dk1">
            <a:lumMod val="85000"/>
            <a:lumOff val="15000"/>
          </a:schemeClr>
        </a:gs>
      </a:gsLst>
      <a:path path="circle">
        <a:fillToRect l="50000" t="50000" r="50000" b="50000"/>
      </a:path>
      <a:tileRect/>
    </a:gradFill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680" b="1" i="0" u="none" strike="noStrike" kern="1200" cap="none" baseline="0">
                <a:solidFill>
                  <a:schemeClr val="lt1">
                    <a:lumMod val="85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pPr>
            <a:r>
              <a:rPr lang="en-US" sz="2000" b="1" i="0" u="none" strike="noStrike" cap="none" baseline="0" dirty="0"/>
              <a:t>Health boards witch have a better treatment period</a:t>
            </a:r>
            <a:endParaRPr lang="en-US" sz="2000" dirty="0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80" b="1" i="0" u="none" strike="noStrike" kern="1200" cap="none" baseline="0">
              <a:solidFill>
                <a:schemeClr val="lt1">
                  <a:lumMod val="85000"/>
                </a:scheme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'March 2017'!$M$73</c:f>
              <c:strCache>
                <c:ptCount val="1"/>
                <c:pt idx="0">
                  <c:v>Betsi Cadwaladr University Local Health Boar</c:v>
                </c:pt>
              </c:strCache>
            </c:strRef>
          </c:tx>
          <c:spPr>
            <a:noFill/>
            <a:ln w="9525" cap="flat" cmpd="sng" algn="ctr">
              <a:solidFill>
                <a:schemeClr val="accent6"/>
              </a:solidFill>
              <a:miter lim="800000"/>
            </a:ln>
            <a:effectLst>
              <a:glow rad="63500">
                <a:schemeClr val="accent6">
                  <a:satMod val="175000"/>
                  <a:alpha val="25000"/>
                </a:schemeClr>
              </a:glow>
            </a:effectLst>
          </c:spPr>
          <c:invertIfNegative val="0"/>
          <c:cat>
            <c:numRef>
              <c:f>'March 2017'!$N$72:$P$72</c:f>
              <c:numCache>
                <c:formatCode>mmm\-yy</c:formatCode>
                <c:ptCount val="3"/>
                <c:pt idx="0">
                  <c:v>42795</c:v>
                </c:pt>
                <c:pt idx="1">
                  <c:v>42826</c:v>
                </c:pt>
                <c:pt idx="2">
                  <c:v>42856</c:v>
                </c:pt>
              </c:numCache>
            </c:numRef>
          </c:cat>
          <c:val>
            <c:numRef>
              <c:f>'March 2017'!$N$73:$P$73</c:f>
              <c:numCache>
                <c:formatCode>0.00%</c:formatCode>
                <c:ptCount val="3"/>
                <c:pt idx="0">
                  <c:v>0.93799999999999994</c:v>
                </c:pt>
                <c:pt idx="1">
                  <c:v>0.95099999999999996</c:v>
                </c:pt>
                <c:pt idx="2">
                  <c:v>0.95899999999999996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467C-467F-8C6B-AE5CE6264205}"/>
            </c:ext>
          </c:extLst>
        </c:ser>
        <c:ser>
          <c:idx val="1"/>
          <c:order val="1"/>
          <c:tx>
            <c:strRef>
              <c:f>'March 2017'!$M$74</c:f>
              <c:strCache>
                <c:ptCount val="1"/>
                <c:pt idx="0">
                  <c:v>Powys Teaching Local Health Board</c:v>
                </c:pt>
              </c:strCache>
            </c:strRef>
          </c:tx>
          <c:spPr>
            <a:noFill/>
            <a:ln w="9525" cap="flat" cmpd="sng" algn="ctr">
              <a:solidFill>
                <a:schemeClr val="accent5"/>
              </a:solidFill>
              <a:miter lim="800000"/>
            </a:ln>
            <a:effectLst>
              <a:glow rad="63500">
                <a:schemeClr val="accent5">
                  <a:satMod val="175000"/>
                  <a:alpha val="25000"/>
                </a:schemeClr>
              </a:glow>
            </a:effectLst>
          </c:spPr>
          <c:invertIfNegative val="0"/>
          <c:cat>
            <c:numRef>
              <c:f>'March 2017'!$N$72:$P$72</c:f>
              <c:numCache>
                <c:formatCode>mmm\-yy</c:formatCode>
                <c:ptCount val="3"/>
                <c:pt idx="0">
                  <c:v>42795</c:v>
                </c:pt>
                <c:pt idx="1">
                  <c:v>42826</c:v>
                </c:pt>
                <c:pt idx="2">
                  <c:v>42856</c:v>
                </c:pt>
              </c:numCache>
            </c:numRef>
          </c:cat>
          <c:val>
            <c:numRef>
              <c:f>'March 2017'!$N$74:$P$74</c:f>
              <c:numCache>
                <c:formatCode>0%</c:formatCode>
                <c:ptCount val="3"/>
                <c:pt idx="0" formatCode="0.00%">
                  <c:v>0.999</c:v>
                </c:pt>
                <c:pt idx="1">
                  <c:v>1</c:v>
                </c:pt>
                <c:pt idx="2">
                  <c:v>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467C-467F-8C6B-AE5CE6264205}"/>
            </c:ext>
          </c:extLst>
        </c:ser>
        <c:ser>
          <c:idx val="2"/>
          <c:order val="2"/>
          <c:tx>
            <c:strRef>
              <c:f>'March 2017'!$M$75</c:f>
              <c:strCache>
                <c:ptCount val="1"/>
                <c:pt idx="0">
                  <c:v>Hywel Dda University Local Health Board</c:v>
                </c:pt>
              </c:strCache>
            </c:strRef>
          </c:tx>
          <c:spPr>
            <a:noFill/>
            <a:ln w="9525" cap="flat" cmpd="sng" algn="ctr">
              <a:solidFill>
                <a:schemeClr val="accent4"/>
              </a:solidFill>
              <a:miter lim="800000"/>
            </a:ln>
            <a:effectLst>
              <a:glow rad="63500">
                <a:schemeClr val="accent4">
                  <a:satMod val="175000"/>
                  <a:alpha val="25000"/>
                </a:schemeClr>
              </a:glow>
            </a:effectLst>
          </c:spPr>
          <c:invertIfNegative val="0"/>
          <c:cat>
            <c:numRef>
              <c:f>'March 2017'!$N$72:$P$72</c:f>
              <c:numCache>
                <c:formatCode>mmm\-yy</c:formatCode>
                <c:ptCount val="3"/>
                <c:pt idx="0">
                  <c:v>42795</c:v>
                </c:pt>
                <c:pt idx="1">
                  <c:v>42826</c:v>
                </c:pt>
                <c:pt idx="2">
                  <c:v>42856</c:v>
                </c:pt>
              </c:numCache>
            </c:numRef>
          </c:cat>
          <c:val>
            <c:numRef>
              <c:f>'March 2017'!$N$75:$P$75</c:f>
              <c:numCache>
                <c:formatCode>0.00%</c:formatCode>
                <c:ptCount val="3"/>
                <c:pt idx="0">
                  <c:v>0.96599999999999997</c:v>
                </c:pt>
                <c:pt idx="1">
                  <c:v>0.97799999999999998</c:v>
                </c:pt>
                <c:pt idx="2">
                  <c:v>0.97199999999999998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467C-467F-8C6B-AE5CE6264205}"/>
            </c:ext>
          </c:extLst>
        </c:ser>
        <c:ser>
          <c:idx val="3"/>
          <c:order val="3"/>
          <c:tx>
            <c:strRef>
              <c:f>'March 2017'!$M$76</c:f>
              <c:strCache>
                <c:ptCount val="1"/>
                <c:pt idx="0">
                  <c:v>Abertawe Bro Morgannwg University LHB</c:v>
                </c:pt>
              </c:strCache>
            </c:strRef>
          </c:tx>
          <c:spPr>
            <a:noFill/>
            <a:ln w="9525" cap="flat" cmpd="sng" algn="ctr">
              <a:solidFill>
                <a:schemeClr val="accent6">
                  <a:lumMod val="60000"/>
                </a:schemeClr>
              </a:solidFill>
              <a:miter lim="800000"/>
            </a:ln>
            <a:effectLst>
              <a:glow rad="63500">
                <a:schemeClr val="accent6">
                  <a:lumMod val="60000"/>
                  <a:satMod val="175000"/>
                  <a:alpha val="25000"/>
                </a:schemeClr>
              </a:glow>
            </a:effectLst>
          </c:spPr>
          <c:invertIfNegative val="0"/>
          <c:cat>
            <c:numRef>
              <c:f>'March 2017'!$N$72:$P$72</c:f>
              <c:numCache>
                <c:formatCode>mmm\-yy</c:formatCode>
                <c:ptCount val="3"/>
                <c:pt idx="0">
                  <c:v>42795</c:v>
                </c:pt>
                <c:pt idx="1">
                  <c:v>42826</c:v>
                </c:pt>
                <c:pt idx="2">
                  <c:v>42856</c:v>
                </c:pt>
              </c:numCache>
            </c:numRef>
          </c:cat>
          <c:val>
            <c:numRef>
              <c:f>'March 2017'!$N$76:$P$76</c:f>
              <c:numCache>
                <c:formatCode>0.00%</c:formatCode>
                <c:ptCount val="3"/>
                <c:pt idx="0">
                  <c:v>0.95699999999999996</c:v>
                </c:pt>
                <c:pt idx="1">
                  <c:v>0.97299999999999998</c:v>
                </c:pt>
                <c:pt idx="2">
                  <c:v>0.97699999999999998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467C-467F-8C6B-AE5CE6264205}"/>
            </c:ext>
          </c:extLst>
        </c:ser>
        <c:ser>
          <c:idx val="4"/>
          <c:order val="4"/>
          <c:tx>
            <c:strRef>
              <c:f>'March 2017'!$M$77</c:f>
              <c:strCache>
                <c:ptCount val="1"/>
                <c:pt idx="0">
                  <c:v>Cwm Taf University Local Health Board</c:v>
                </c:pt>
              </c:strCache>
            </c:strRef>
          </c:tx>
          <c:spPr>
            <a:noFill/>
            <a:ln w="9525" cap="flat" cmpd="sng" algn="ctr">
              <a:solidFill>
                <a:schemeClr val="accent5">
                  <a:lumMod val="60000"/>
                </a:schemeClr>
              </a:solidFill>
              <a:miter lim="800000"/>
            </a:ln>
            <a:effectLst>
              <a:glow rad="63500">
                <a:schemeClr val="accent5">
                  <a:lumMod val="60000"/>
                  <a:satMod val="175000"/>
                  <a:alpha val="25000"/>
                </a:schemeClr>
              </a:glow>
            </a:effectLst>
          </c:spPr>
          <c:invertIfNegative val="0"/>
          <c:cat>
            <c:numRef>
              <c:f>'March 2017'!$N$72:$P$72</c:f>
              <c:numCache>
                <c:formatCode>mmm\-yy</c:formatCode>
                <c:ptCount val="3"/>
                <c:pt idx="0">
                  <c:v>42795</c:v>
                </c:pt>
                <c:pt idx="1">
                  <c:v>42826</c:v>
                </c:pt>
                <c:pt idx="2">
                  <c:v>42856</c:v>
                </c:pt>
              </c:numCache>
            </c:numRef>
          </c:cat>
          <c:val>
            <c:numRef>
              <c:f>'March 2017'!$N$77:$P$77</c:f>
              <c:numCache>
                <c:formatCode>0.00%</c:formatCode>
                <c:ptCount val="3"/>
                <c:pt idx="0">
                  <c:v>0.97399999999999998</c:v>
                </c:pt>
                <c:pt idx="1">
                  <c:v>0.98699999999999999</c:v>
                </c:pt>
                <c:pt idx="2">
                  <c:v>0.98399999999999999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467C-467F-8C6B-AE5CE6264205}"/>
            </c:ext>
          </c:extLst>
        </c:ser>
        <c:ser>
          <c:idx val="5"/>
          <c:order val="5"/>
          <c:tx>
            <c:strRef>
              <c:f>'March 2017'!$M$78</c:f>
              <c:strCache>
                <c:ptCount val="1"/>
                <c:pt idx="0">
                  <c:v>Aneurin Bevan University Local Health Board</c:v>
                </c:pt>
              </c:strCache>
            </c:strRef>
          </c:tx>
          <c:spPr>
            <a:noFill/>
            <a:ln w="9525" cap="flat" cmpd="sng" algn="ctr">
              <a:solidFill>
                <a:schemeClr val="accent4">
                  <a:lumMod val="60000"/>
                </a:schemeClr>
              </a:solidFill>
              <a:miter lim="800000"/>
            </a:ln>
            <a:effectLst>
              <a:glow rad="63500">
                <a:schemeClr val="accent4">
                  <a:lumMod val="60000"/>
                  <a:satMod val="175000"/>
                  <a:alpha val="25000"/>
                </a:schemeClr>
              </a:glow>
            </a:effectLst>
          </c:spPr>
          <c:invertIfNegative val="0"/>
          <c:cat>
            <c:numRef>
              <c:f>'March 2017'!$N$72:$P$72</c:f>
              <c:numCache>
                <c:formatCode>mmm\-yy</c:formatCode>
                <c:ptCount val="3"/>
                <c:pt idx="0">
                  <c:v>42795</c:v>
                </c:pt>
                <c:pt idx="1">
                  <c:v>42826</c:v>
                </c:pt>
                <c:pt idx="2">
                  <c:v>42856</c:v>
                </c:pt>
              </c:numCache>
            </c:numRef>
          </c:cat>
          <c:val>
            <c:numRef>
              <c:f>'March 2017'!$N$78:$P$78</c:f>
              <c:numCache>
                <c:formatCode>0.00%</c:formatCode>
                <c:ptCount val="3"/>
                <c:pt idx="0" formatCode="0%">
                  <c:v>0.96</c:v>
                </c:pt>
                <c:pt idx="1">
                  <c:v>0.96799999999999997</c:v>
                </c:pt>
                <c:pt idx="2">
                  <c:v>0.96699999999999997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5-467C-467F-8C6B-AE5CE6264205}"/>
            </c:ext>
          </c:extLst>
        </c:ser>
        <c:ser>
          <c:idx val="6"/>
          <c:order val="6"/>
          <c:tx>
            <c:strRef>
              <c:f>'March 2017'!$M$79</c:f>
              <c:strCache>
                <c:ptCount val="1"/>
                <c:pt idx="0">
                  <c:v>Cardiff &amp; Vale University Local Health Board</c:v>
                </c:pt>
              </c:strCache>
            </c:strRef>
          </c:tx>
          <c:spPr>
            <a:noFill/>
            <a:ln w="9525" cap="flat" cmpd="sng" algn="ctr">
              <a:solidFill>
                <a:schemeClr val="accent6">
                  <a:lumMod val="80000"/>
                  <a:lumOff val="20000"/>
                </a:schemeClr>
              </a:solidFill>
              <a:miter lim="800000"/>
            </a:ln>
            <a:effectLst>
              <a:glow rad="63500">
                <a:schemeClr val="accent6">
                  <a:lumMod val="80000"/>
                  <a:lumOff val="20000"/>
                  <a:satMod val="175000"/>
                  <a:alpha val="25000"/>
                </a:schemeClr>
              </a:glow>
            </a:effectLst>
          </c:spPr>
          <c:invertIfNegative val="0"/>
          <c:cat>
            <c:numRef>
              <c:f>'March 2017'!$N$72:$P$72</c:f>
              <c:numCache>
                <c:formatCode>mmm\-yy</c:formatCode>
                <c:ptCount val="3"/>
                <c:pt idx="0">
                  <c:v>42795</c:v>
                </c:pt>
                <c:pt idx="1">
                  <c:v>42826</c:v>
                </c:pt>
                <c:pt idx="2">
                  <c:v>42856</c:v>
                </c:pt>
              </c:numCache>
            </c:numRef>
          </c:cat>
          <c:val>
            <c:numRef>
              <c:f>'March 2017'!$N$79:$P$79</c:f>
              <c:numCache>
                <c:formatCode>0.00%</c:formatCode>
                <c:ptCount val="3"/>
                <c:pt idx="0">
                  <c:v>0.995</c:v>
                </c:pt>
                <c:pt idx="1">
                  <c:v>0.999</c:v>
                </c:pt>
                <c:pt idx="2">
                  <c:v>0.995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467C-467F-8C6B-AE5CE626420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315"/>
        <c:overlap val="-40"/>
        <c:axId val="148135424"/>
        <c:axId val="148142640"/>
      </c:barChart>
      <c:dateAx>
        <c:axId val="148135424"/>
        <c:scaling>
          <c:orientation val="minMax"/>
        </c:scaling>
        <c:delete val="0"/>
        <c:axPos val="b"/>
        <c:numFmt formatCode="mmm\-yy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400" b="0" i="0" u="none" strike="noStrike" kern="1200" baseline="0">
                <a:solidFill>
                  <a:schemeClr val="lt1">
                    <a:lumMod val="75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pPr>
            <a:endParaRPr lang="en-US"/>
          </a:p>
        </c:txPr>
        <c:crossAx val="148142640"/>
        <c:crosses val="autoZero"/>
        <c:auto val="1"/>
        <c:lblOffset val="100"/>
        <c:baseTimeUnit val="months"/>
      </c:dateAx>
      <c:valAx>
        <c:axId val="148142640"/>
        <c:scaling>
          <c:orientation val="minMax"/>
        </c:scaling>
        <c:delete val="0"/>
        <c:axPos val="l"/>
        <c:majorGridlines>
          <c:spPr>
            <a:ln w="9525" cap="flat" cmpd="sng" algn="ctr">
              <a:gradFill>
                <a:gsLst>
                  <a:gs pos="100000">
                    <a:schemeClr val="dk1">
                      <a:lumMod val="75000"/>
                      <a:lumOff val="25000"/>
                    </a:schemeClr>
                  </a:gs>
                  <a:gs pos="0">
                    <a:schemeClr val="dk1">
                      <a:lumMod val="65000"/>
                      <a:lumOff val="35000"/>
                    </a:schemeClr>
                  </a:gs>
                </a:gsLst>
                <a:lin ang="5400000" scaled="0"/>
              </a:gradFill>
              <a:round/>
            </a:ln>
            <a:effectLst/>
          </c:spPr>
        </c:majorGridlines>
        <c:numFmt formatCode="0.00%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400" b="0" i="0" u="none" strike="noStrike" kern="1200" baseline="0">
                <a:solidFill>
                  <a:schemeClr val="lt1">
                    <a:lumMod val="75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pPr>
            <a:endParaRPr lang="en-US"/>
          </a:p>
        </c:txPr>
        <c:crossAx val="148135424"/>
        <c:crosses val="autoZero"/>
        <c:crossBetween val="between"/>
      </c:valAx>
      <c:dTable>
        <c:showHorzBorder val="1"/>
        <c:showVertBorder val="1"/>
        <c:showOutline val="1"/>
        <c:showKeys val="1"/>
        <c:spPr>
          <a:noFill/>
          <a:ln w="9525">
            <a:solidFill>
              <a:schemeClr val="dk1">
                <a:lumMod val="50000"/>
                <a:lumOff val="50000"/>
              </a:schemeClr>
            </a:solidFill>
          </a:ln>
          <a:effectLst/>
        </c:spPr>
        <c:txPr>
          <a:bodyPr rot="0" spcFirstLastPara="1" vertOverflow="ellipsis" vert="horz" wrap="square" anchor="ctr" anchorCtr="1"/>
          <a:lstStyle/>
          <a:p>
            <a:pPr rtl="0">
              <a:defRPr sz="1400" b="0" i="0" u="none" strike="noStrike" kern="1200" baseline="0">
                <a:solidFill>
                  <a:schemeClr val="lt1">
                    <a:lumMod val="75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pPr>
            <a:endParaRPr lang="en-US"/>
          </a:p>
        </c:txPr>
      </c:dTable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dk1">
        <a:lumMod val="75000"/>
        <a:lumOff val="25000"/>
      </a:schemeClr>
    </a:solidFill>
    <a:ln w="9525" cap="flat" cmpd="sng" algn="ctr">
      <a:solidFill>
        <a:schemeClr val="dk1">
          <a:lumMod val="15000"/>
          <a:lumOff val="85000"/>
        </a:schemeClr>
      </a:solidFill>
      <a:round/>
    </a:ln>
    <a:effectLst/>
  </c:spPr>
  <c:txPr>
    <a:bodyPr/>
    <a:lstStyle/>
    <a:p>
      <a:pPr>
        <a:defRPr sz="1400">
          <a:latin typeface="Times New Roman" panose="02020603050405020304" pitchFamily="18" charset="0"/>
          <a:cs typeface="Times New Roman" panose="02020603050405020304" pitchFamily="18" charset="0"/>
        </a:defRPr>
      </a:pPr>
      <a:endParaRPr lang="en-US"/>
    </a:p>
  </c:txPr>
  <c:externalData r:id="rId3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680" b="1" i="0" u="none" strike="noStrike" kern="1200" cap="none" baseline="0">
                <a:solidFill>
                  <a:schemeClr val="lt1">
                    <a:lumMod val="85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pPr>
            <a:r>
              <a:rPr lang="en-US" sz="2000" b="1" i="0" u="none" strike="noStrike" cap="none" baseline="0" dirty="0"/>
              <a:t>Health board field where patients are most likely to have to wait longer than 12 hours.</a:t>
            </a:r>
            <a:endParaRPr lang="en-US" sz="2000" dirty="0"/>
          </a:p>
        </c:rich>
      </c:tx>
      <c:layout>
        <c:manualLayout>
          <c:xMode val="edge"/>
          <c:yMode val="edge"/>
          <c:x val="0.28809278024732971"/>
          <c:y val="3.747645995758636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80" b="1" i="0" u="none" strike="noStrike" kern="1200" cap="none" baseline="0">
              <a:solidFill>
                <a:schemeClr val="lt1">
                  <a:lumMod val="85000"/>
                </a:scheme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0.14693279619117378"/>
          <c:y val="2.4558991981672395E-2"/>
          <c:w val="0.87536389346680499"/>
          <c:h val="0.5439012906891792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'March 2017'!$N$94</c:f>
              <c:strCache>
                <c:ptCount val="1"/>
                <c:pt idx="0">
                  <c:v>Mar-17</c:v>
                </c:pt>
              </c:strCache>
            </c:strRef>
          </c:tx>
          <c:spPr>
            <a:noFill/>
            <a:ln w="9525" cap="flat" cmpd="sng" algn="ctr">
              <a:solidFill>
                <a:schemeClr val="accent6"/>
              </a:solidFill>
              <a:miter lim="800000"/>
            </a:ln>
            <a:effectLst>
              <a:glow rad="63500">
                <a:schemeClr val="accent6">
                  <a:satMod val="175000"/>
                  <a:alpha val="25000"/>
                </a:schemeClr>
              </a:glow>
            </a:effectLst>
          </c:spPr>
          <c:invertIfNegative val="0"/>
          <c:cat>
            <c:strRef>
              <c:f>'March 2017'!$M$95:$M$101</c:f>
              <c:strCache>
                <c:ptCount val="7"/>
                <c:pt idx="0">
                  <c:v>Betsi Cadwaladr University Local Health Boar</c:v>
                </c:pt>
                <c:pt idx="1">
                  <c:v>Powys Teaching Local Health Board</c:v>
                </c:pt>
                <c:pt idx="2">
                  <c:v>Hywel Dda University Local Health Board</c:v>
                </c:pt>
                <c:pt idx="3">
                  <c:v>Abertawe Bro Morgannwg University LHB</c:v>
                </c:pt>
                <c:pt idx="4">
                  <c:v>Cwm Taf University Local Health Board</c:v>
                </c:pt>
                <c:pt idx="5">
                  <c:v>Aneurin Bevan University Local Health Board</c:v>
                </c:pt>
                <c:pt idx="6">
                  <c:v>Cardiff &amp; Vale University Local Health Board</c:v>
                </c:pt>
              </c:strCache>
            </c:strRef>
          </c:cat>
          <c:val>
            <c:numRef>
              <c:f>'March 2017'!$N$95:$N$101</c:f>
              <c:numCache>
                <c:formatCode>0.00%</c:formatCode>
                <c:ptCount val="7"/>
                <c:pt idx="0">
                  <c:v>6.2E-2</c:v>
                </c:pt>
                <c:pt idx="1">
                  <c:v>1E-3</c:v>
                </c:pt>
                <c:pt idx="2">
                  <c:v>3.4000000000000002E-2</c:v>
                </c:pt>
                <c:pt idx="3">
                  <c:v>4.2999999999999997E-2</c:v>
                </c:pt>
                <c:pt idx="4">
                  <c:v>2.5999999999999999E-2</c:v>
                </c:pt>
                <c:pt idx="5" formatCode="0%">
                  <c:v>0.04</c:v>
                </c:pt>
                <c:pt idx="6">
                  <c:v>5.0000000000000001E-3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6B13-46EB-A505-BDA19EAC404E}"/>
            </c:ext>
          </c:extLst>
        </c:ser>
        <c:ser>
          <c:idx val="1"/>
          <c:order val="1"/>
          <c:tx>
            <c:strRef>
              <c:f>'March 2017'!$O$94</c:f>
              <c:strCache>
                <c:ptCount val="1"/>
                <c:pt idx="0">
                  <c:v>Apr-17</c:v>
                </c:pt>
              </c:strCache>
            </c:strRef>
          </c:tx>
          <c:spPr>
            <a:noFill/>
            <a:ln w="9525" cap="flat" cmpd="sng" algn="ctr">
              <a:solidFill>
                <a:schemeClr val="accent5"/>
              </a:solidFill>
              <a:miter lim="800000"/>
            </a:ln>
            <a:effectLst>
              <a:glow rad="63500">
                <a:schemeClr val="accent5">
                  <a:satMod val="175000"/>
                  <a:alpha val="25000"/>
                </a:schemeClr>
              </a:glow>
            </a:effectLst>
          </c:spPr>
          <c:invertIfNegative val="0"/>
          <c:cat>
            <c:strRef>
              <c:f>'March 2017'!$M$95:$M$101</c:f>
              <c:strCache>
                <c:ptCount val="7"/>
                <c:pt idx="0">
                  <c:v>Betsi Cadwaladr University Local Health Boar</c:v>
                </c:pt>
                <c:pt idx="1">
                  <c:v>Powys Teaching Local Health Board</c:v>
                </c:pt>
                <c:pt idx="2">
                  <c:v>Hywel Dda University Local Health Board</c:v>
                </c:pt>
                <c:pt idx="3">
                  <c:v>Abertawe Bro Morgannwg University LHB</c:v>
                </c:pt>
                <c:pt idx="4">
                  <c:v>Cwm Taf University Local Health Board</c:v>
                </c:pt>
                <c:pt idx="5">
                  <c:v>Aneurin Bevan University Local Health Board</c:v>
                </c:pt>
                <c:pt idx="6">
                  <c:v>Cardiff &amp; Vale University Local Health Board</c:v>
                </c:pt>
              </c:strCache>
            </c:strRef>
          </c:cat>
          <c:val>
            <c:numRef>
              <c:f>'March 2017'!$O$95:$O$101</c:f>
              <c:numCache>
                <c:formatCode>0%</c:formatCode>
                <c:ptCount val="7"/>
                <c:pt idx="0" formatCode="0.00%">
                  <c:v>4.9000000000000002E-2</c:v>
                </c:pt>
                <c:pt idx="1">
                  <c:v>0</c:v>
                </c:pt>
                <c:pt idx="2" formatCode="0.00%">
                  <c:v>2.1999999999999999E-2</c:v>
                </c:pt>
                <c:pt idx="3" formatCode="0.00%">
                  <c:v>2.7E-2</c:v>
                </c:pt>
                <c:pt idx="4" formatCode="0.00%">
                  <c:v>1.2999999999999999E-2</c:v>
                </c:pt>
                <c:pt idx="5" formatCode="0.00%">
                  <c:v>3.2000000000000001E-2</c:v>
                </c:pt>
                <c:pt idx="6" formatCode="0.00%">
                  <c:v>1E-3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6B13-46EB-A505-BDA19EAC404E}"/>
            </c:ext>
          </c:extLst>
        </c:ser>
        <c:ser>
          <c:idx val="2"/>
          <c:order val="2"/>
          <c:tx>
            <c:strRef>
              <c:f>'March 2017'!$P$94</c:f>
              <c:strCache>
                <c:ptCount val="1"/>
                <c:pt idx="0">
                  <c:v>May-17</c:v>
                </c:pt>
              </c:strCache>
            </c:strRef>
          </c:tx>
          <c:spPr>
            <a:noFill/>
            <a:ln w="9525" cap="flat" cmpd="sng" algn="ctr">
              <a:solidFill>
                <a:schemeClr val="accent4"/>
              </a:solidFill>
              <a:miter lim="800000"/>
            </a:ln>
            <a:effectLst>
              <a:glow rad="63500">
                <a:schemeClr val="accent4">
                  <a:satMod val="175000"/>
                  <a:alpha val="25000"/>
                </a:schemeClr>
              </a:glow>
            </a:effectLst>
          </c:spPr>
          <c:invertIfNegative val="0"/>
          <c:cat>
            <c:strRef>
              <c:f>'March 2017'!$M$95:$M$101</c:f>
              <c:strCache>
                <c:ptCount val="7"/>
                <c:pt idx="0">
                  <c:v>Betsi Cadwaladr University Local Health Boar</c:v>
                </c:pt>
                <c:pt idx="1">
                  <c:v>Powys Teaching Local Health Board</c:v>
                </c:pt>
                <c:pt idx="2">
                  <c:v>Hywel Dda University Local Health Board</c:v>
                </c:pt>
                <c:pt idx="3">
                  <c:v>Abertawe Bro Morgannwg University LHB</c:v>
                </c:pt>
                <c:pt idx="4">
                  <c:v>Cwm Taf University Local Health Board</c:v>
                </c:pt>
                <c:pt idx="5">
                  <c:v>Aneurin Bevan University Local Health Board</c:v>
                </c:pt>
                <c:pt idx="6">
                  <c:v>Cardiff &amp; Vale University Local Health Board</c:v>
                </c:pt>
              </c:strCache>
            </c:strRef>
          </c:cat>
          <c:val>
            <c:numRef>
              <c:f>'March 2017'!$P$95:$P$101</c:f>
              <c:numCache>
                <c:formatCode>0%</c:formatCode>
                <c:ptCount val="7"/>
                <c:pt idx="0" formatCode="0.00%">
                  <c:v>4.1000000000000002E-2</c:v>
                </c:pt>
                <c:pt idx="1">
                  <c:v>0</c:v>
                </c:pt>
                <c:pt idx="2" formatCode="0.00%">
                  <c:v>2.8000000000000001E-2</c:v>
                </c:pt>
                <c:pt idx="3" formatCode="0.00%">
                  <c:v>2.3E-2</c:v>
                </c:pt>
                <c:pt idx="4" formatCode="0.00%">
                  <c:v>1.6E-2</c:v>
                </c:pt>
                <c:pt idx="5" formatCode="0.00%">
                  <c:v>3.3000000000000002E-2</c:v>
                </c:pt>
                <c:pt idx="6" formatCode="0.00%">
                  <c:v>5.0000000000000001E-3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6B13-46EB-A505-BDA19EAC404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315"/>
        <c:overlap val="-40"/>
        <c:axId val="267284560"/>
        <c:axId val="267283576"/>
      </c:barChart>
      <c:catAx>
        <c:axId val="267284560"/>
        <c:scaling>
          <c:orientation val="minMax"/>
        </c:scaling>
        <c:delete val="0"/>
        <c:axPos val="b"/>
        <c:majorGridlines>
          <c:spPr>
            <a:ln w="9525" cap="flat" cmpd="sng" algn="ctr">
              <a:gradFill>
                <a:gsLst>
                  <a:gs pos="100000">
                    <a:schemeClr val="dk1">
                      <a:lumMod val="75000"/>
                      <a:lumOff val="25000"/>
                    </a:schemeClr>
                  </a:gs>
                  <a:gs pos="0">
                    <a:schemeClr val="dk1">
                      <a:lumMod val="65000"/>
                      <a:lumOff val="35000"/>
                    </a:schemeClr>
                  </a:gs>
                </a:gsLst>
                <a:lin ang="5400000" scaled="0"/>
              </a:gra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400" b="0" i="0" u="none" strike="noStrike" kern="1200" baseline="0">
                <a:solidFill>
                  <a:schemeClr val="lt1">
                    <a:lumMod val="75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pPr>
            <a:endParaRPr lang="en-US"/>
          </a:p>
        </c:txPr>
        <c:crossAx val="267283576"/>
        <c:crosses val="autoZero"/>
        <c:auto val="1"/>
        <c:lblAlgn val="ctr"/>
        <c:lblOffset val="100"/>
        <c:noMultiLvlLbl val="0"/>
      </c:catAx>
      <c:valAx>
        <c:axId val="267283576"/>
        <c:scaling>
          <c:orientation val="minMax"/>
        </c:scaling>
        <c:delete val="0"/>
        <c:axPos val="l"/>
        <c:majorGridlines>
          <c:spPr>
            <a:ln w="9525" cap="flat" cmpd="sng" algn="ctr">
              <a:gradFill>
                <a:gsLst>
                  <a:gs pos="100000">
                    <a:schemeClr val="dk1">
                      <a:lumMod val="75000"/>
                      <a:lumOff val="25000"/>
                    </a:schemeClr>
                  </a:gs>
                  <a:gs pos="0">
                    <a:schemeClr val="dk1">
                      <a:lumMod val="65000"/>
                      <a:lumOff val="35000"/>
                    </a:schemeClr>
                  </a:gs>
                </a:gsLst>
                <a:lin ang="5400000" scaled="0"/>
              </a:gradFill>
              <a:round/>
            </a:ln>
            <a:effectLst/>
          </c:spPr>
        </c:majorGridlines>
        <c:numFmt formatCode="0.00%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400" b="0" i="0" u="none" strike="noStrike" kern="1200" baseline="0">
                <a:solidFill>
                  <a:schemeClr val="lt1">
                    <a:lumMod val="75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pPr>
            <a:endParaRPr lang="en-US"/>
          </a:p>
        </c:txPr>
        <c:crossAx val="267284560"/>
        <c:crosses val="autoZero"/>
        <c:crossBetween val="between"/>
      </c:valAx>
      <c:dTable>
        <c:showHorzBorder val="1"/>
        <c:showVertBorder val="1"/>
        <c:showOutline val="1"/>
        <c:showKeys val="1"/>
        <c:spPr>
          <a:noFill/>
          <a:ln w="9525">
            <a:solidFill>
              <a:schemeClr val="dk1">
                <a:lumMod val="50000"/>
                <a:lumOff val="50000"/>
              </a:schemeClr>
            </a:solidFill>
          </a:ln>
          <a:effectLst/>
        </c:spPr>
        <c:txPr>
          <a:bodyPr rot="0" spcFirstLastPara="1" vertOverflow="ellipsis" vert="horz" wrap="square" anchor="ctr" anchorCtr="1"/>
          <a:lstStyle/>
          <a:p>
            <a:pPr rtl="0">
              <a:defRPr sz="1400" b="0" i="0" u="none" strike="noStrike" kern="1200" baseline="0">
                <a:solidFill>
                  <a:schemeClr val="lt1">
                    <a:lumMod val="75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pPr>
            <a:endParaRPr lang="en-US"/>
          </a:p>
        </c:txPr>
      </c:dTable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dk1">
        <a:lumMod val="75000"/>
        <a:lumOff val="25000"/>
      </a:schemeClr>
    </a:solidFill>
    <a:ln w="9525" cap="flat" cmpd="sng" algn="ctr">
      <a:solidFill>
        <a:schemeClr val="dk1">
          <a:lumMod val="15000"/>
          <a:lumOff val="85000"/>
        </a:schemeClr>
      </a:solidFill>
      <a:round/>
    </a:ln>
    <a:effectLst/>
  </c:spPr>
  <c:txPr>
    <a:bodyPr/>
    <a:lstStyle/>
    <a:p>
      <a:pPr>
        <a:defRPr sz="1400">
          <a:latin typeface="Times New Roman" panose="02020603050405020304" pitchFamily="18" charset="0"/>
          <a:cs typeface="Times New Roman" panose="02020603050405020304" pitchFamily="18" charset="0"/>
        </a:defRPr>
      </a:pPr>
      <a:endParaRPr lang="en-US"/>
    </a:p>
  </c:txPr>
  <c:externalData r:id="rId3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1" i="0" u="none" strike="noStrike" kern="1200" cap="none" baseline="0">
                <a:solidFill>
                  <a:schemeClr val="lt1">
                    <a:lumMod val="85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pPr>
            <a:r>
              <a:rPr lang="en-US" sz="2000" b="1" i="0" u="none" strike="noStrike" cap="none" baseline="0" dirty="0"/>
              <a:t>Health board where patients are more likely to have to wait less than</a:t>
            </a:r>
          </a:p>
          <a:p>
            <a:pPr>
              <a:defRPr>
                <a:latin typeface="Times New Roman" panose="02020603050405020304" pitchFamily="18" charset="0"/>
                <a:cs typeface="Times New Roman" panose="02020603050405020304" pitchFamily="18" charset="0"/>
              </a:defRPr>
            </a:pPr>
            <a:r>
              <a:rPr lang="en-US" sz="2000" b="1" i="0" u="none" strike="noStrike" cap="none" baseline="0" dirty="0"/>
              <a:t> 4 hours.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1" i="0" u="none" strike="noStrike" kern="1200" cap="none" baseline="0">
              <a:solidFill>
                <a:schemeClr val="lt1">
                  <a:lumMod val="85000"/>
                </a:scheme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0.14034593115745381"/>
          <c:y val="0.11376091369195837"/>
          <c:w val="0.8250813700452746"/>
          <c:h val="0.35339005599558226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'March 2017'!$N$121</c:f>
              <c:strCache>
                <c:ptCount val="1"/>
                <c:pt idx="0">
                  <c:v>Mar-17</c:v>
                </c:pt>
              </c:strCache>
            </c:strRef>
          </c:tx>
          <c:spPr>
            <a:noFill/>
            <a:ln w="9525" cap="flat" cmpd="sng" algn="ctr">
              <a:solidFill>
                <a:schemeClr val="accent2"/>
              </a:solidFill>
              <a:miter lim="800000"/>
            </a:ln>
            <a:effectLst>
              <a:glow rad="63500">
                <a:schemeClr val="accent2">
                  <a:satMod val="175000"/>
                  <a:alpha val="25000"/>
                </a:schemeClr>
              </a:glow>
            </a:effectLst>
          </c:spPr>
          <c:invertIfNegative val="0"/>
          <c:cat>
            <c:strRef>
              <c:f>'March 2017'!$M$122:$M$128</c:f>
              <c:strCache>
                <c:ptCount val="7"/>
                <c:pt idx="0">
                  <c:v>Betsi Cadwaladr University Local Health Boar</c:v>
                </c:pt>
                <c:pt idx="1">
                  <c:v>Powys Teaching Local Health Board</c:v>
                </c:pt>
                <c:pt idx="2">
                  <c:v>Hywel Dda University Local Health Board</c:v>
                </c:pt>
                <c:pt idx="3">
                  <c:v>Abertawe Bro Morgannwg University LHB</c:v>
                </c:pt>
                <c:pt idx="4">
                  <c:v>Cwm Taf University Local Health Board</c:v>
                </c:pt>
                <c:pt idx="5">
                  <c:v>Aneurin Bevan University Local Health Board</c:v>
                </c:pt>
                <c:pt idx="6">
                  <c:v>Cardiff &amp; Vale University Local Health Board</c:v>
                </c:pt>
              </c:strCache>
            </c:strRef>
          </c:cat>
          <c:val>
            <c:numRef>
              <c:f>'March 2017'!$N$122:$N$128</c:f>
              <c:numCache>
                <c:formatCode>0.00%</c:formatCode>
                <c:ptCount val="7"/>
                <c:pt idx="0">
                  <c:v>0.77600000000000002</c:v>
                </c:pt>
                <c:pt idx="1">
                  <c:v>0.999</c:v>
                </c:pt>
                <c:pt idx="2">
                  <c:v>0.85899999999999999</c:v>
                </c:pt>
                <c:pt idx="3">
                  <c:v>0.75700000000000001</c:v>
                </c:pt>
                <c:pt idx="4">
                  <c:v>0.82699999999999996</c:v>
                </c:pt>
                <c:pt idx="5">
                  <c:v>0.79100000000000004</c:v>
                </c:pt>
                <c:pt idx="6">
                  <c:v>0.86299999999999999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882-48E9-B187-780514DA09D1}"/>
            </c:ext>
          </c:extLst>
        </c:ser>
        <c:ser>
          <c:idx val="1"/>
          <c:order val="1"/>
          <c:tx>
            <c:strRef>
              <c:f>'March 2017'!$O$121</c:f>
              <c:strCache>
                <c:ptCount val="1"/>
                <c:pt idx="0">
                  <c:v>Apr-17</c:v>
                </c:pt>
              </c:strCache>
            </c:strRef>
          </c:tx>
          <c:spPr>
            <a:noFill/>
            <a:ln w="9525" cap="flat" cmpd="sng" algn="ctr">
              <a:solidFill>
                <a:schemeClr val="accent4"/>
              </a:solidFill>
              <a:miter lim="800000"/>
            </a:ln>
            <a:effectLst>
              <a:glow rad="63500">
                <a:schemeClr val="accent4">
                  <a:satMod val="175000"/>
                  <a:alpha val="25000"/>
                </a:schemeClr>
              </a:glow>
            </a:effectLst>
          </c:spPr>
          <c:invertIfNegative val="0"/>
          <c:cat>
            <c:strRef>
              <c:f>'March 2017'!$M$122:$M$128</c:f>
              <c:strCache>
                <c:ptCount val="7"/>
                <c:pt idx="0">
                  <c:v>Betsi Cadwaladr University Local Health Boar</c:v>
                </c:pt>
                <c:pt idx="1">
                  <c:v>Powys Teaching Local Health Board</c:v>
                </c:pt>
                <c:pt idx="2">
                  <c:v>Hywel Dda University Local Health Board</c:v>
                </c:pt>
                <c:pt idx="3">
                  <c:v>Abertawe Bro Morgannwg University LHB</c:v>
                </c:pt>
                <c:pt idx="4">
                  <c:v>Cwm Taf University Local Health Board</c:v>
                </c:pt>
                <c:pt idx="5">
                  <c:v>Aneurin Bevan University Local Health Board</c:v>
                </c:pt>
                <c:pt idx="6">
                  <c:v>Cardiff &amp; Vale University Local Health Board</c:v>
                </c:pt>
              </c:strCache>
            </c:strRef>
          </c:cat>
          <c:val>
            <c:numRef>
              <c:f>'March 2017'!$O$122:$O$128</c:f>
              <c:numCache>
                <c:formatCode>0.00%</c:formatCode>
                <c:ptCount val="7"/>
                <c:pt idx="0" formatCode="0%">
                  <c:v>0.77</c:v>
                </c:pt>
                <c:pt idx="1">
                  <c:v>0.999</c:v>
                </c:pt>
                <c:pt idx="2">
                  <c:v>0.876</c:v>
                </c:pt>
                <c:pt idx="3">
                  <c:v>0.79300000000000004</c:v>
                </c:pt>
                <c:pt idx="4">
                  <c:v>0.86699999999999999</c:v>
                </c:pt>
                <c:pt idx="5">
                  <c:v>0.81899999999999995</c:v>
                </c:pt>
                <c:pt idx="6">
                  <c:v>0.88200000000000001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A882-48E9-B187-780514DA09D1}"/>
            </c:ext>
          </c:extLst>
        </c:ser>
        <c:ser>
          <c:idx val="2"/>
          <c:order val="2"/>
          <c:tx>
            <c:strRef>
              <c:f>'March 2017'!$P$121</c:f>
              <c:strCache>
                <c:ptCount val="1"/>
                <c:pt idx="0">
                  <c:v>May-17</c:v>
                </c:pt>
              </c:strCache>
            </c:strRef>
          </c:tx>
          <c:spPr>
            <a:noFill/>
            <a:ln w="9525" cap="flat" cmpd="sng" algn="ctr">
              <a:solidFill>
                <a:schemeClr val="accent6"/>
              </a:solidFill>
              <a:miter lim="800000"/>
            </a:ln>
            <a:effectLst>
              <a:glow rad="63500">
                <a:schemeClr val="accent6">
                  <a:satMod val="175000"/>
                  <a:alpha val="25000"/>
                </a:schemeClr>
              </a:glow>
            </a:effectLst>
          </c:spPr>
          <c:invertIfNegative val="0"/>
          <c:cat>
            <c:strRef>
              <c:f>'March 2017'!$M$122:$M$128</c:f>
              <c:strCache>
                <c:ptCount val="7"/>
                <c:pt idx="0">
                  <c:v>Betsi Cadwaladr University Local Health Boar</c:v>
                </c:pt>
                <c:pt idx="1">
                  <c:v>Powys Teaching Local Health Board</c:v>
                </c:pt>
                <c:pt idx="2">
                  <c:v>Hywel Dda University Local Health Board</c:v>
                </c:pt>
                <c:pt idx="3">
                  <c:v>Abertawe Bro Morgannwg University LHB</c:v>
                </c:pt>
                <c:pt idx="4">
                  <c:v>Cwm Taf University Local Health Board</c:v>
                </c:pt>
                <c:pt idx="5">
                  <c:v>Aneurin Bevan University Local Health Board</c:v>
                </c:pt>
                <c:pt idx="6">
                  <c:v>Cardiff &amp; Vale University Local Health Board</c:v>
                </c:pt>
              </c:strCache>
            </c:strRef>
          </c:cat>
          <c:val>
            <c:numRef>
              <c:f>'March 2017'!$P$122:$P$128</c:f>
              <c:numCache>
                <c:formatCode>0.00%</c:formatCode>
                <c:ptCount val="7"/>
                <c:pt idx="0">
                  <c:v>0.78900000000000003</c:v>
                </c:pt>
                <c:pt idx="1">
                  <c:v>0.999</c:v>
                </c:pt>
                <c:pt idx="2">
                  <c:v>0.874</c:v>
                </c:pt>
                <c:pt idx="3" formatCode="0%">
                  <c:v>0.82</c:v>
                </c:pt>
                <c:pt idx="4">
                  <c:v>0.86499999999999999</c:v>
                </c:pt>
                <c:pt idx="5" formatCode="0%">
                  <c:v>0.81</c:v>
                </c:pt>
                <c:pt idx="6">
                  <c:v>0.84199999999999997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A882-48E9-B187-780514DA09D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315"/>
        <c:overlap val="-40"/>
        <c:axId val="529505136"/>
        <c:axId val="529505464"/>
      </c:barChart>
      <c:catAx>
        <c:axId val="529505136"/>
        <c:scaling>
          <c:orientation val="minMax"/>
        </c:scaling>
        <c:delete val="0"/>
        <c:axPos val="b"/>
        <c:majorGridlines>
          <c:spPr>
            <a:ln w="9525" cap="flat" cmpd="sng" algn="ctr">
              <a:gradFill>
                <a:gsLst>
                  <a:gs pos="100000">
                    <a:schemeClr val="dk1">
                      <a:lumMod val="75000"/>
                      <a:lumOff val="25000"/>
                    </a:schemeClr>
                  </a:gs>
                  <a:gs pos="0">
                    <a:schemeClr val="dk1">
                      <a:lumMod val="65000"/>
                      <a:lumOff val="35000"/>
                    </a:schemeClr>
                  </a:gs>
                </a:gsLst>
                <a:lin ang="5400000" scaled="0"/>
              </a:gra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l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29505464"/>
        <c:crosses val="autoZero"/>
        <c:auto val="1"/>
        <c:lblAlgn val="ctr"/>
        <c:lblOffset val="100"/>
        <c:noMultiLvlLbl val="0"/>
      </c:catAx>
      <c:valAx>
        <c:axId val="529505464"/>
        <c:scaling>
          <c:orientation val="minMax"/>
        </c:scaling>
        <c:delete val="0"/>
        <c:axPos val="l"/>
        <c:majorGridlines>
          <c:spPr>
            <a:ln w="9525" cap="flat" cmpd="sng" algn="ctr">
              <a:gradFill>
                <a:gsLst>
                  <a:gs pos="100000">
                    <a:schemeClr val="dk1">
                      <a:lumMod val="75000"/>
                      <a:lumOff val="25000"/>
                    </a:schemeClr>
                  </a:gs>
                  <a:gs pos="0">
                    <a:schemeClr val="dk1">
                      <a:lumMod val="65000"/>
                      <a:lumOff val="35000"/>
                    </a:schemeClr>
                  </a:gs>
                </a:gsLst>
                <a:lin ang="5400000" scaled="0"/>
              </a:gradFill>
              <a:round/>
            </a:ln>
            <a:effectLst/>
          </c:spPr>
        </c:majorGridlines>
        <c:numFmt formatCode="0.00%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l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29505136"/>
        <c:crosses val="autoZero"/>
        <c:crossBetween val="between"/>
      </c:valAx>
      <c:dTable>
        <c:showHorzBorder val="1"/>
        <c:showVertBorder val="1"/>
        <c:showOutline val="1"/>
        <c:showKeys val="1"/>
        <c:spPr>
          <a:noFill/>
          <a:ln w="9525">
            <a:solidFill>
              <a:schemeClr val="dk1">
                <a:lumMod val="50000"/>
                <a:lumOff val="50000"/>
              </a:schemeClr>
            </a:solidFill>
          </a:ln>
          <a:effectLst/>
        </c:spPr>
        <c:txPr>
          <a:bodyPr rot="0" spcFirstLastPara="1" vertOverflow="ellipsis" vert="horz" wrap="square" anchor="ctr" anchorCtr="1"/>
          <a:lstStyle/>
          <a:p>
            <a:pPr rtl="0">
              <a:defRPr sz="1600" b="0" i="0" u="none" strike="noStrike" kern="1200" baseline="0">
                <a:solidFill>
                  <a:schemeClr val="lt1">
                    <a:lumMod val="75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pPr>
            <a:endParaRPr lang="en-US"/>
          </a:p>
        </c:txPr>
      </c:dTable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dk1">
        <a:lumMod val="75000"/>
        <a:lumOff val="25000"/>
      </a:schemeClr>
    </a:solidFill>
    <a:ln w="9525" cap="flat" cmpd="sng" algn="ctr">
      <a:solidFill>
        <a:schemeClr val="dk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3">
  <a:schemeClr val="accent6"/>
  <a:schemeClr val="accent5"/>
  <a:schemeClr val="accent4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3">
  <a:schemeClr val="accent6"/>
  <a:schemeClr val="accent5"/>
  <a:schemeClr val="accent4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3">
  <a:schemeClr val="accent6"/>
  <a:schemeClr val="accent5"/>
  <a:schemeClr val="accent4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.xml><?xml version="1.0" encoding="utf-8"?>
<cs:colorStyle xmlns:cs="http://schemas.microsoft.com/office/drawing/2012/chartStyle" xmlns:a="http://schemas.openxmlformats.org/drawingml/2006/main" meth="cycle" id="13">
  <a:schemeClr val="accent6"/>
  <a:schemeClr val="accent5"/>
  <a:schemeClr val="accent4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.xml><?xml version="1.0" encoding="utf-8"?>
<cs:colorStyle xmlns:cs="http://schemas.microsoft.com/office/drawing/2012/chartStyle" xmlns:a="http://schemas.openxmlformats.org/drawingml/2006/main" meth="cycle" id="12">
  <a:schemeClr val="accent2"/>
  <a:schemeClr val="accent4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9">
  <cs:axisTitle>
    <cs:lnRef idx="0"/>
    <cs:fillRef idx="0"/>
    <cs:effectRef idx="0"/>
    <cs:fontRef idx="minor">
      <a:schemeClr val="lt1">
        <a:lumMod val="85000"/>
      </a:schemeClr>
    </cs:fontRef>
    <cs:defRPr sz="1197" b="1" kern="1200" cap="all"/>
  </cs:axisTitle>
  <cs:category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1197" kern="120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dk1">
              <a:lumMod val="65000"/>
              <a:lumOff val="35000"/>
            </a:schemeClr>
          </a:gs>
          <a:gs pos="100000">
            <a:schemeClr val="dk1">
              <a:lumMod val="85000"/>
              <a:lumOff val="15000"/>
            </a:schemeClr>
          </a:gs>
        </a:gsLst>
        <a:path path="circle">
          <a:fillToRect l="50000" t="50000" r="50000" b="50000"/>
        </a:path>
        <a:tileRect/>
      </a:gradFill>
    </cs:spPr>
    <cs:defRPr sz="1330" kern="1200"/>
  </cs:chartArea>
  <cs:dataLabel>
    <cs:lnRef idx="0"/>
    <cs:fillRef idx="0"/>
    <cs:effectRef idx="0"/>
    <cs:fontRef idx="minor">
      <a:schemeClr val="lt1">
        <a:lumMod val="8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lt1"/>
    </cs:fontRef>
  </cs:dataPoint>
  <cs:dataPoint3D>
    <cs:lnRef idx="0"/>
    <cs:fillRef idx="3">
      <cs:styleClr val="auto"/>
    </cs:fillRef>
    <cs:effectRef idx="3"/>
    <cs:fontRef idx="minor">
      <a:schemeClr val="lt1"/>
    </cs:fontRef>
  </cs:dataPoint3D>
  <cs:dataPointLine>
    <cs:lnRef idx="0">
      <cs:styleClr val="auto"/>
    </cs:lnRef>
    <cs:fillRef idx="3"/>
    <cs:effectRef idx="3"/>
    <cs:fontRef idx="minor">
      <a:schemeClr val="lt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lt1"/>
    </cs:fontRef>
    <cs:spPr>
      <a:ln w="952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lt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lt1">
        <a:lumMod val="85000"/>
      </a:schemeClr>
    </cs:fontRef>
    <cs:spPr>
      <a:ln w="9525">
        <a:solidFill>
          <a:schemeClr val="lt1">
            <a:lumMod val="95000"/>
            <a:alpha val="54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lt1"/>
    </cs:fontRef>
    <cs:spPr>
      <a:solidFill>
        <a:schemeClr val="dk1">
          <a:lumMod val="75000"/>
          <a:lumOff val="25000"/>
        </a:schemeClr>
      </a:solidFill>
      <a:ln w="9525">
        <a:solidFill>
          <a:schemeClr val="lt1">
            <a:lumMod val="95000"/>
            <a:alpha val="54000"/>
          </a:schemeClr>
        </a:solidFill>
      </a:ln>
    </cs:spPr>
  </cs:downBar>
  <cs:dropLine>
    <cs:lnRef idx="0"/>
    <cs:fillRef idx="0"/>
    <cs:effectRef idx="0"/>
    <cs:fontRef idx="minor">
      <a:schemeClr val="lt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</a:schemeClr>
        </a:solidFill>
        <a:round/>
      </a:ln>
    </cs:spPr>
  </cs:errorBar>
  <cs:floor>
    <cs:lnRef idx="0"/>
    <cs:fillRef idx="0"/>
    <cs:effectRef idx="0"/>
    <cs:fontRef idx="minor">
      <a:schemeClr val="lt1"/>
    </cs:fontRef>
  </cs:floor>
  <cs:gridlineMajor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  <a:alpha val="10000"/>
          </a:schemeClr>
        </a:solidFill>
        <a:round/>
      </a:ln>
    </cs:spPr>
  </cs:gridlineMajor>
  <cs:gridlineMinor>
    <cs:lnRef idx="0"/>
    <cs:fillRef idx="0"/>
    <cs:effectRef idx="0"/>
    <cs:fontRef idx="minor">
      <a:schemeClr val="lt1"/>
    </cs:fontRef>
    <cs:spPr>
      <a:ln>
        <a:solidFill>
          <a:schemeClr val="lt1">
            <a:lumMod val="95000"/>
            <a:alpha val="5000"/>
          </a:schemeClr>
        </a:solidFill>
      </a:ln>
    </cs:spPr>
  </cs:gridlineMinor>
  <cs:hiLoLine>
    <cs:lnRef idx="0"/>
    <cs:fillRef idx="0"/>
    <cs:effectRef idx="0"/>
    <cs:fontRef idx="minor">
      <a:schemeClr val="lt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lt1"/>
    </cs:fontRef>
    <cs:spPr>
      <a:ln w="9525">
        <a:solidFill>
          <a:schemeClr val="lt1">
            <a:lumMod val="95000"/>
            <a:alpha val="54000"/>
          </a:schemeClr>
        </a:solidFill>
      </a:ln>
    </cs:spPr>
  </cs:leaderLine>
  <cs:legend>
    <cs:lnRef idx="0"/>
    <cs:fillRef idx="0"/>
    <cs:effectRef idx="0"/>
    <cs:fontRef idx="minor">
      <a:schemeClr val="lt1">
        <a:lumMod val="85000"/>
      </a:schemeClr>
    </cs:fontRef>
    <cs:defRPr sz="1197" kern="1200"/>
  </cs:legend>
  <cs:plotArea>
    <cs:lnRef idx="0"/>
    <cs:fillRef idx="0"/>
    <cs:effectRef idx="0"/>
    <cs:fontRef idx="minor">
      <a:schemeClr val="lt1"/>
    </cs:fontRef>
  </cs:plotArea>
  <cs:plotArea3D>
    <cs:lnRef idx="0"/>
    <cs:fillRef idx="0"/>
    <cs:effectRef idx="0"/>
    <cs:fontRef idx="minor">
      <a:schemeClr val="lt1"/>
    </cs:fontRef>
  </cs:plotArea3D>
  <cs:series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  <a:alpha val="54000"/>
          </a:schemeClr>
        </a:solidFill>
        <a:round/>
      </a:ln>
    </cs:spPr>
  </cs:seriesLine>
  <cs:title>
    <cs:lnRef idx="0"/>
    <cs:fillRef idx="0"/>
    <cs:effectRef idx="0"/>
    <cs:fontRef idx="minor">
      <a:schemeClr val="lt1">
        <a:lumMod val="95000"/>
      </a:schemeClr>
    </cs:fontRef>
    <cs:defRPr sz="2128" b="1" kern="1200" spc="100" baseline="0">
      <a:effectLst>
        <a:outerShdw blurRad="50800" dist="38100" dir="5400000" algn="t" rotWithShape="0">
          <a:prstClr val="black">
            <a:alpha val="40000"/>
          </a:prstClr>
        </a:outerShdw>
      </a:effectLst>
    </cs:defRPr>
  </cs:title>
  <cs:trendline>
    <cs:lnRef idx="0">
      <cs:styleClr val="auto"/>
    </cs:lnRef>
    <cs:fillRef idx="0"/>
    <cs:effectRef idx="0"/>
    <cs:fontRef idx="minor">
      <a:schemeClr val="lt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lt1">
        <a:lumMod val="85000"/>
      </a:schemeClr>
    </cs:fontRef>
    <cs:defRPr sz="1197" kern="1200"/>
  </cs:trendlineLabel>
  <cs:upBar>
    <cs:lnRef idx="0"/>
    <cs:fillRef idx="0"/>
    <cs:effectRef idx="0"/>
    <cs:fontRef idx="minor">
      <a:schemeClr val="lt1"/>
    </cs:fontRef>
    <cs:spPr>
      <a:solidFill>
        <a:schemeClr val="lt1"/>
      </a:solidFill>
      <a:ln w="9525">
        <a:solidFill>
          <a:schemeClr val="lt1">
            <a:lumMod val="95000"/>
            <a:alpha val="54000"/>
          </a:schemeClr>
        </a:solidFill>
      </a:ln>
    </cs:spPr>
  </cs:upBar>
  <cs:valueAxis>
    <cs:lnRef idx="0"/>
    <cs:fillRef idx="0"/>
    <cs:effectRef idx="0"/>
    <cs:fontRef idx="minor">
      <a:schemeClr val="lt1">
        <a:lumMod val="85000"/>
      </a:schemeClr>
    </cs:fontRef>
    <cs:defRPr sz="1197" kern="1200"/>
  </cs:valueAxis>
  <cs:wall>
    <cs:lnRef idx="0"/>
    <cs:fillRef idx="0"/>
    <cs:effectRef idx="0"/>
    <cs:fontRef idx="minor">
      <a:schemeClr val="lt1"/>
    </cs:fontRef>
  </cs:wall>
</cs:chartStyle>
</file>

<file path=ppt/charts/style2.xml><?xml version="1.0" encoding="utf-8"?>
<cs:chartStyle xmlns:cs="http://schemas.microsoft.com/office/drawing/2012/chartStyle" xmlns:a="http://schemas.openxmlformats.org/drawingml/2006/main" id="294">
  <cs:axisTitle>
    <cs:lnRef idx="0"/>
    <cs:fillRef idx="0"/>
    <cs:effectRef idx="0"/>
    <cs:fontRef idx="minor">
      <a:schemeClr val="lt1">
        <a:lumMod val="85000"/>
      </a:schemeClr>
    </cs:fontRef>
    <cs:defRPr sz="900" b="1" kern="1200" cap="all"/>
  </cs:axisTitle>
  <cs:categoryAxis>
    <cs:lnRef idx="0"/>
    <cs:fillRef idx="0"/>
    <cs:effectRef idx="0"/>
    <cs:fontRef idx="minor">
      <a:schemeClr val="lt1">
        <a:lumMod val="85000"/>
      </a:schemeClr>
    </cs:fontRef>
    <cs:spPr/>
    <cs:defRPr sz="900" kern="120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dk1">
              <a:lumMod val="65000"/>
              <a:lumOff val="35000"/>
            </a:schemeClr>
          </a:gs>
          <a:gs pos="100000">
            <a:schemeClr val="dk1">
              <a:lumMod val="85000"/>
              <a:lumOff val="15000"/>
            </a:schemeClr>
          </a:gs>
        </a:gsLst>
        <a:path path="circle">
          <a:fillToRect l="50000" t="50000" r="50000" b="50000"/>
        </a:path>
        <a:tileRect/>
      </a:gradFill>
    </cs:spPr>
    <cs:defRPr sz="1000" kern="1200"/>
  </cs:chartArea>
  <cs:dataLabel>
    <cs:lnRef idx="0"/>
    <cs:fillRef idx="0"/>
    <cs:effectRef idx="0"/>
    <cs:fontRef idx="minor">
      <a:schemeClr val="lt1">
        <a:lumMod val="8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tx1"/>
    </cs:fontRef>
  </cs:dataPoint>
  <cs:dataPoint3D>
    <cs:lnRef idx="0"/>
    <cs:fillRef idx="3">
      <cs:styleClr val="auto"/>
    </cs:fillRef>
    <cs:effectRef idx="3"/>
    <cs:fontRef idx="minor">
      <a:schemeClr val="tx1"/>
    </cs:fontRef>
  </cs:dataPoint3D>
  <cs:dataPointLine>
    <cs:lnRef idx="0">
      <cs:styleClr val="auto"/>
    </cs:lnRef>
    <cs:fillRef idx="3"/>
    <cs:effectRef idx="3"/>
    <cs:fontRef idx="minor">
      <a:schemeClr val="tx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tx1"/>
    </cs:fontRef>
    <cs:spPr>
      <a:ln w="952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lt1">
        <a:lumMod val="85000"/>
      </a:schemeClr>
    </cs:fontRef>
    <cs:spPr>
      <a:ln w="9525">
        <a:solidFill>
          <a:schemeClr val="lt1">
            <a:lumMod val="95000"/>
            <a:alpha val="54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>
        <a:solidFill>
          <a:schemeClr val="lt1">
            <a:lumMod val="95000"/>
            <a:alpha val="54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>
            <a:lumMod val="9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dk1">
            <a:lumMod val="50000"/>
            <a:lumOff val="50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>
        <a:solidFill>
          <a:schemeClr val="dk1">
            <a:lumMod val="60000"/>
            <a:lumOff val="40000"/>
          </a:schemeClr>
        </a:solidFill>
      </a:ln>
    </cs:spPr>
  </cs:gridlineMinor>
  <cs:hiLo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</a:ln>
    </cs:spPr>
  </cs:leaderLine>
  <cs:legend>
    <cs:lnRef idx="0"/>
    <cs:fillRef idx="0"/>
    <cs:effectRef idx="0"/>
    <cs:fontRef idx="minor">
      <a:schemeClr val="lt1">
        <a:lumMod val="85000"/>
      </a:schemeClr>
    </cs:fontRef>
    <cs:defRPr sz="900" kern="1200"/>
  </cs:legend>
  <cs:plotArea>
    <cs:lnRef idx="0"/>
    <cs:fillRef idx="0"/>
    <cs:effectRef idx="0"/>
    <cs:fontRef idx="minor">
      <a:schemeClr val="tx1"/>
    </cs:fontRef>
  </cs:plotArea>
  <cs:plotArea3D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lt1">
        <a:lumMod val="85000"/>
      </a:schemeClr>
    </cs:fontRef>
    <cs:spPr/>
    <cs:defRPr sz="900" kern="1200"/>
  </cs:seriesAxis>
  <cs:seriesLine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  <a:alpha val="54000"/>
          </a:schemeClr>
        </a:solidFill>
        <a:round/>
      </a:ln>
    </cs:spPr>
  </cs:seriesLine>
  <cs:title>
    <cs:lnRef idx="0"/>
    <cs:fillRef idx="0"/>
    <cs:effectRef idx="0"/>
    <cs:fontRef idx="minor">
      <a:schemeClr val="lt1">
        <a:lumMod val="95000"/>
      </a:schemeClr>
    </cs:fontRef>
    <cs:defRPr sz="1600" b="1" kern="1200" spc="100" baseline="0">
      <a:effectLst>
        <a:outerShdw blurRad="50800" dist="38100" dir="5400000" algn="t" rotWithShape="0">
          <a:prstClr val="black">
            <a:alpha val="40000"/>
          </a:prstClr>
        </a:outerShdw>
      </a:effectLst>
    </cs:defRPr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lt1">
        <a:lumMod val="8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>
        <a:solidFill>
          <a:schemeClr val="lt1">
            <a:lumMod val="95000"/>
            <a:alpha val="54000"/>
          </a:schemeClr>
        </a:solidFill>
      </a:ln>
    </cs:spPr>
  </cs:upBar>
  <cs:valueAxis>
    <cs:lnRef idx="0"/>
    <cs:fillRef idx="0"/>
    <cs:effectRef idx="0"/>
    <cs:fontRef idx="minor">
      <a:schemeClr val="lt1">
        <a:lumMod val="85000"/>
      </a:schemeClr>
    </cs:fontRef>
    <cs:defRPr sz="900" kern="1200"/>
  </cs:valueAxis>
  <cs:wall>
    <cs:lnRef idx="0"/>
    <cs:fillRef idx="0"/>
    <cs:effectRef idx="0"/>
    <cs:fontRef idx="minor">
      <a:schemeClr val="tx1"/>
    </cs:fontRef>
  </cs:wall>
</cs:chartStyle>
</file>

<file path=ppt/charts/style3.xml><?xml version="1.0" encoding="utf-8"?>
<cs:chartStyle xmlns:cs="http://schemas.microsoft.com/office/drawing/2012/chartStyle" xmlns:a="http://schemas.openxmlformats.org/drawingml/2006/main" id="213">
  <cs:axisTitle>
    <cs:lnRef idx="0"/>
    <cs:fillRef idx="0"/>
    <cs:effectRef idx="0"/>
    <cs:fontRef idx="minor">
      <a:schemeClr val="lt1">
        <a:lumMod val="75000"/>
      </a:schemeClr>
    </cs:fontRef>
    <cs:defRPr sz="1197" b="1" kern="1200"/>
  </cs:axisTitle>
  <cs:categoryAxis>
    <cs:lnRef idx="0"/>
    <cs:fillRef idx="0"/>
    <cs:effectRef idx="0"/>
    <cs:fontRef idx="minor">
      <a:schemeClr val="lt1">
        <a:lumMod val="75000"/>
      </a:schemeClr>
    </cs:fontRef>
    <cs:defRPr sz="1197" kern="1200"/>
  </cs:categoryAxis>
  <cs:chartArea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lt1">
        <a:lumMod val="75000"/>
      </a:schemeClr>
    </cs:fontRef>
    <cs:defRPr sz="1197" kern="1200"/>
  </cs:dataLabel>
  <cs:dataLabelCallout>
    <cs:lnRef idx="0"/>
    <cs:fillRef idx="0"/>
    <cs:effectRef idx="0"/>
    <cs:fontRef idx="minor">
      <a:schemeClr val="lt1">
        <a:lumMod val="15000"/>
        <a:lumOff val="85000"/>
      </a:schemeClr>
    </cs:fontRef>
    <cs:spPr>
      <a:solidFill>
        <a:schemeClr val="dk1">
          <a:lumMod val="65000"/>
          <a:lumOff val="35000"/>
        </a:schemeClr>
      </a:solidFill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0"/>
    <cs:effectRef idx="0">
      <cs:styleClr val="auto"/>
    </cs:effectRef>
    <cs:fontRef idx="minor">
      <a:schemeClr val="dk1"/>
    </cs:fontRef>
    <cs:spPr>
      <a:ln w="9525" cap="flat" cmpd="sng" algn="ctr">
        <a:solidFill>
          <a:schemeClr val="phClr"/>
        </a:solidFill>
        <a:miter lim="800000"/>
      </a:ln>
      <a:effectLst>
        <a:glow rad="63500">
          <a:schemeClr val="phClr">
            <a:satMod val="175000"/>
            <a:alpha val="25000"/>
          </a:schemeClr>
        </a:glow>
      </a:effectLst>
    </cs:spPr>
  </cs:dataPoint>
  <cs:dataPoint3D>
    <cs:lnRef idx="0">
      <cs:styleClr val="auto"/>
    </cs:lnRef>
    <cs:fillRef idx="0">
      <cs:styleClr val="auto"/>
    </cs:fillRef>
    <cs:effectRef idx="0">
      <cs:styleClr val="auto"/>
    </cs:effectRef>
    <cs:fontRef idx="minor">
      <a:schemeClr val="dk1"/>
    </cs:fontRef>
    <cs:spPr>
      <a:ln w="9525" cap="flat" cmpd="sng" algn="ctr">
        <a:solidFill>
          <a:schemeClr val="phClr"/>
        </a:solidFill>
        <a:miter lim="800000"/>
      </a:ln>
      <a:effectLst>
        <a:glow rad="63500">
          <a:schemeClr val="phClr">
            <a:satMod val="175000"/>
            <a:alpha val="25000"/>
          </a:schemeClr>
        </a:glow>
      </a:effectLst>
    </cs:spPr>
  </cs:dataPoint3D>
  <cs:dataPointLine>
    <cs:lnRef idx="0">
      <cs:styleClr val="auto"/>
    </cs:lnRef>
    <cs:fillRef idx="0">
      <cs:styleClr val="auto"/>
    </cs:fillRef>
    <cs:effectRef idx="0">
      <cs:styleClr val="auto"/>
    </cs:effectRef>
    <cs:fontRef idx="minor">
      <a:schemeClr val="dk1"/>
    </cs:fontRef>
    <cs:spPr>
      <a:ln w="22225" cap="rnd">
        <a:solidFill>
          <a:schemeClr val="phClr"/>
        </a:solidFill>
      </a:ln>
      <a:effectLst>
        <a:glow rad="139700">
          <a:schemeClr val="phClr">
            <a:satMod val="175000"/>
            <a:alpha val="14000"/>
          </a:schemeClr>
        </a:glow>
      </a:effectLst>
    </cs:spPr>
  </cs:dataPointLine>
  <cs:dataPointMarker>
    <cs:lnRef idx="0">
      <cs:styleClr val="auto"/>
    </cs:lnRef>
    <cs:fillRef idx="0">
      <cs:styleClr val="auto"/>
    </cs:fillRef>
    <cs:effectRef idx="0">
      <cs:styleClr val="auto"/>
    </cs:effectRef>
    <cs:fontRef idx="minor">
      <a:schemeClr val="dk1"/>
    </cs:fontRef>
    <cs:spPr>
      <a:solidFill>
        <a:schemeClr val="phClr">
          <a:lumMod val="60000"/>
          <a:lumOff val="40000"/>
        </a:schemeClr>
      </a:solidFill>
      <a:effectLst>
        <a:glow rad="63500">
          <a:schemeClr val="phClr">
            <a:satMod val="175000"/>
            <a:alpha val="25000"/>
          </a:schemeClr>
        </a:glow>
      </a:effectLst>
    </cs:spPr>
  </cs:dataPointMarker>
  <cs:dataPointMarkerLayout symbol="circle" size="4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lt1">
        <a:lumMod val="75000"/>
      </a:schemeClr>
    </cs:fontRef>
    <cs:spPr>
      <a:ln w="9525">
        <a:solidFill>
          <a:schemeClr val="dk1">
            <a:lumMod val="50000"/>
            <a:lumOff val="50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lt1"/>
    </cs:fontRef>
    <cs:spPr>
      <a:solidFill>
        <a:schemeClr val="dk1">
          <a:lumMod val="50000"/>
          <a:lumOff val="50000"/>
        </a:schemeClr>
      </a:solidFill>
      <a:ln w="9525">
        <a:solidFill>
          <a:schemeClr val="dk1">
            <a:lumMod val="75000"/>
          </a:schemeClr>
        </a:solidFill>
        <a:round/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gradFill>
          <a:gsLst>
            <a:gs pos="100000">
              <a:schemeClr val="dk1">
                <a:lumMod val="75000"/>
                <a:lumOff val="25000"/>
              </a:schemeClr>
            </a:gs>
            <a:gs pos="0">
              <a:schemeClr val="dk1">
                <a:lumMod val="65000"/>
                <a:lumOff val="35000"/>
              </a:schemeClr>
            </a:gs>
          </a:gsLst>
          <a:lin ang="5400000" scaled="0"/>
        </a:gradFill>
        <a:round/>
      </a:ln>
    </cs:spPr>
  </cs:gridlineMajor>
  <cs:gridlineMinor>
    <cs:lnRef idx="0"/>
    <cs:fillRef idx="0"/>
    <cs:effectRef idx="0"/>
    <cs:fontRef idx="minor">
      <a:schemeClr val="dk1"/>
    </cs:fontRef>
    <cs:spPr>
      <a:ln w="9525" cap="flat" cmpd="sng" algn="ctr">
        <a:gradFill>
          <a:gsLst>
            <a:gs pos="100000">
              <a:schemeClr val="dk1">
                <a:lumMod val="75000"/>
                <a:lumOff val="25000"/>
                <a:alpha val="25000"/>
              </a:schemeClr>
            </a:gs>
            <a:gs pos="0">
              <a:schemeClr val="dk1">
                <a:lumMod val="65000"/>
                <a:lumOff val="35000"/>
                <a:alpha val="25000"/>
              </a:schemeClr>
            </a:gs>
          </a:gsLst>
          <a:lin ang="5400000" scaled="0"/>
        </a:gradFill>
        <a:round/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leaderLine>
  <cs:legend>
    <cs:lnRef idx="0"/>
    <cs:fillRef idx="0"/>
    <cs:effectRef idx="0"/>
    <cs:fontRef idx="minor">
      <a:schemeClr val="lt1">
        <a:lumMod val="75000"/>
      </a:schemeClr>
    </cs:fontRef>
    <cs:defRPr sz="1197" kern="1200"/>
  </cs:legend>
  <cs:plotArea>
    <cs:lnRef idx="0"/>
    <cs:fillRef idx="0"/>
    <cs:effectRef idx="0"/>
    <cs:fontRef idx="minor">
      <a:schemeClr val="dk1"/>
    </cs:fontRef>
  </cs:plotArea>
  <cs:plotArea3D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lt1">
        <a:lumMod val="75000"/>
      </a:schemeClr>
    </cs:fontRef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seriesLine>
  <cs:title>
    <cs:lnRef idx="0"/>
    <cs:fillRef idx="0"/>
    <cs:effectRef idx="0"/>
    <cs:fontRef idx="minor">
      <a:schemeClr val="lt1">
        <a:lumMod val="85000"/>
      </a:schemeClr>
    </cs:fontRef>
    <cs:defRPr sz="1862" b="1" kern="1200" cap="none" baseline="0"/>
  </cs:title>
  <cs:trendline>
    <cs:lnRef idx="0">
      <cs:styleClr val="auto"/>
    </cs:lnRef>
    <cs:fillRef idx="0"/>
    <cs:effectRef idx="0"/>
    <cs:fontRef idx="minor">
      <a:schemeClr val="lt1"/>
    </cs:fontRef>
    <cs:spPr>
      <a:ln w="25400" cap="rnd">
        <a:solidFill>
          <a:schemeClr val="phClr">
            <a:alpha val="50000"/>
          </a:schemeClr>
        </a:solidFill>
      </a:ln>
    </cs:spPr>
  </cs:trendline>
  <cs:trendlineLabel>
    <cs:lnRef idx="0"/>
    <cs:fillRef idx="0"/>
    <cs:effectRef idx="0"/>
    <cs:fontRef idx="minor">
      <a:schemeClr val="lt1">
        <a:lumMod val="7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>
          <a:lumMod val="85000"/>
        </a:schemeClr>
      </a:solidFill>
      <a:ln w="9525">
        <a:solidFill>
          <a:schemeClr val="dk1">
            <a:lumMod val="50000"/>
          </a:schemeClr>
        </a:solidFill>
        <a:round/>
      </a:ln>
    </cs:spPr>
  </cs:upBar>
  <cs:valueAxis>
    <cs:lnRef idx="0"/>
    <cs:fillRef idx="0"/>
    <cs:effectRef idx="0"/>
    <cs:fontRef idx="minor">
      <a:schemeClr val="lt1">
        <a:lumMod val="75000"/>
      </a:schemeClr>
    </cs:fontRef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charts/style4.xml><?xml version="1.0" encoding="utf-8"?>
<cs:chartStyle xmlns:cs="http://schemas.microsoft.com/office/drawing/2012/chartStyle" xmlns:a="http://schemas.openxmlformats.org/drawingml/2006/main" id="213">
  <cs:axisTitle>
    <cs:lnRef idx="0"/>
    <cs:fillRef idx="0"/>
    <cs:effectRef idx="0"/>
    <cs:fontRef idx="minor">
      <a:schemeClr val="lt1">
        <a:lumMod val="75000"/>
      </a:schemeClr>
    </cs:fontRef>
    <cs:defRPr sz="1197" b="1" kern="1200"/>
  </cs:axisTitle>
  <cs:categoryAxis>
    <cs:lnRef idx="0"/>
    <cs:fillRef idx="0"/>
    <cs:effectRef idx="0"/>
    <cs:fontRef idx="minor">
      <a:schemeClr val="lt1">
        <a:lumMod val="75000"/>
      </a:schemeClr>
    </cs:fontRef>
    <cs:defRPr sz="1197" kern="1200"/>
  </cs:categoryAxis>
  <cs:chartArea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lt1">
        <a:lumMod val="75000"/>
      </a:schemeClr>
    </cs:fontRef>
    <cs:defRPr sz="1197" kern="1200"/>
  </cs:dataLabel>
  <cs:dataLabelCallout>
    <cs:lnRef idx="0"/>
    <cs:fillRef idx="0"/>
    <cs:effectRef idx="0"/>
    <cs:fontRef idx="minor">
      <a:schemeClr val="lt1">
        <a:lumMod val="15000"/>
        <a:lumOff val="85000"/>
      </a:schemeClr>
    </cs:fontRef>
    <cs:spPr>
      <a:solidFill>
        <a:schemeClr val="dk1">
          <a:lumMod val="65000"/>
          <a:lumOff val="35000"/>
        </a:schemeClr>
      </a:solidFill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0"/>
    <cs:effectRef idx="0">
      <cs:styleClr val="auto"/>
    </cs:effectRef>
    <cs:fontRef idx="minor">
      <a:schemeClr val="dk1"/>
    </cs:fontRef>
    <cs:spPr>
      <a:ln w="9525" cap="flat" cmpd="sng" algn="ctr">
        <a:solidFill>
          <a:schemeClr val="phClr"/>
        </a:solidFill>
        <a:miter lim="800000"/>
      </a:ln>
      <a:effectLst>
        <a:glow rad="63500">
          <a:schemeClr val="phClr">
            <a:satMod val="175000"/>
            <a:alpha val="25000"/>
          </a:schemeClr>
        </a:glow>
      </a:effectLst>
    </cs:spPr>
  </cs:dataPoint>
  <cs:dataPoint3D>
    <cs:lnRef idx="0">
      <cs:styleClr val="auto"/>
    </cs:lnRef>
    <cs:fillRef idx="0">
      <cs:styleClr val="auto"/>
    </cs:fillRef>
    <cs:effectRef idx="0">
      <cs:styleClr val="auto"/>
    </cs:effectRef>
    <cs:fontRef idx="minor">
      <a:schemeClr val="dk1"/>
    </cs:fontRef>
    <cs:spPr>
      <a:ln w="9525" cap="flat" cmpd="sng" algn="ctr">
        <a:solidFill>
          <a:schemeClr val="phClr"/>
        </a:solidFill>
        <a:miter lim="800000"/>
      </a:ln>
      <a:effectLst>
        <a:glow rad="63500">
          <a:schemeClr val="phClr">
            <a:satMod val="175000"/>
            <a:alpha val="25000"/>
          </a:schemeClr>
        </a:glow>
      </a:effectLst>
    </cs:spPr>
  </cs:dataPoint3D>
  <cs:dataPointLine>
    <cs:lnRef idx="0">
      <cs:styleClr val="auto"/>
    </cs:lnRef>
    <cs:fillRef idx="0">
      <cs:styleClr val="auto"/>
    </cs:fillRef>
    <cs:effectRef idx="0">
      <cs:styleClr val="auto"/>
    </cs:effectRef>
    <cs:fontRef idx="minor">
      <a:schemeClr val="dk1"/>
    </cs:fontRef>
    <cs:spPr>
      <a:ln w="22225" cap="rnd">
        <a:solidFill>
          <a:schemeClr val="phClr"/>
        </a:solidFill>
      </a:ln>
      <a:effectLst>
        <a:glow rad="139700">
          <a:schemeClr val="phClr">
            <a:satMod val="175000"/>
            <a:alpha val="14000"/>
          </a:schemeClr>
        </a:glow>
      </a:effectLst>
    </cs:spPr>
  </cs:dataPointLine>
  <cs:dataPointMarker>
    <cs:lnRef idx="0">
      <cs:styleClr val="auto"/>
    </cs:lnRef>
    <cs:fillRef idx="0">
      <cs:styleClr val="auto"/>
    </cs:fillRef>
    <cs:effectRef idx="0">
      <cs:styleClr val="auto"/>
    </cs:effectRef>
    <cs:fontRef idx="minor">
      <a:schemeClr val="dk1"/>
    </cs:fontRef>
    <cs:spPr>
      <a:solidFill>
        <a:schemeClr val="phClr">
          <a:lumMod val="60000"/>
          <a:lumOff val="40000"/>
        </a:schemeClr>
      </a:solidFill>
      <a:effectLst>
        <a:glow rad="63500">
          <a:schemeClr val="phClr">
            <a:satMod val="175000"/>
            <a:alpha val="25000"/>
          </a:schemeClr>
        </a:glow>
      </a:effectLst>
    </cs:spPr>
  </cs:dataPointMarker>
  <cs:dataPointMarkerLayout symbol="circle" size="4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lt1">
        <a:lumMod val="75000"/>
      </a:schemeClr>
    </cs:fontRef>
    <cs:spPr>
      <a:ln w="9525">
        <a:solidFill>
          <a:schemeClr val="dk1">
            <a:lumMod val="50000"/>
            <a:lumOff val="50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lt1"/>
    </cs:fontRef>
    <cs:spPr>
      <a:solidFill>
        <a:schemeClr val="dk1">
          <a:lumMod val="50000"/>
          <a:lumOff val="50000"/>
        </a:schemeClr>
      </a:solidFill>
      <a:ln w="9525">
        <a:solidFill>
          <a:schemeClr val="dk1">
            <a:lumMod val="75000"/>
          </a:schemeClr>
        </a:solidFill>
        <a:round/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gradFill>
          <a:gsLst>
            <a:gs pos="100000">
              <a:schemeClr val="dk1">
                <a:lumMod val="75000"/>
                <a:lumOff val="25000"/>
              </a:schemeClr>
            </a:gs>
            <a:gs pos="0">
              <a:schemeClr val="dk1">
                <a:lumMod val="65000"/>
                <a:lumOff val="35000"/>
              </a:schemeClr>
            </a:gs>
          </a:gsLst>
          <a:lin ang="5400000" scaled="0"/>
        </a:gradFill>
        <a:round/>
      </a:ln>
    </cs:spPr>
  </cs:gridlineMajor>
  <cs:gridlineMinor>
    <cs:lnRef idx="0"/>
    <cs:fillRef idx="0"/>
    <cs:effectRef idx="0"/>
    <cs:fontRef idx="minor">
      <a:schemeClr val="dk1"/>
    </cs:fontRef>
    <cs:spPr>
      <a:ln w="9525" cap="flat" cmpd="sng" algn="ctr">
        <a:gradFill>
          <a:gsLst>
            <a:gs pos="100000">
              <a:schemeClr val="dk1">
                <a:lumMod val="75000"/>
                <a:lumOff val="25000"/>
                <a:alpha val="25000"/>
              </a:schemeClr>
            </a:gs>
            <a:gs pos="0">
              <a:schemeClr val="dk1">
                <a:lumMod val="65000"/>
                <a:lumOff val="35000"/>
                <a:alpha val="25000"/>
              </a:schemeClr>
            </a:gs>
          </a:gsLst>
          <a:lin ang="5400000" scaled="0"/>
        </a:gradFill>
        <a:round/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leaderLine>
  <cs:legend>
    <cs:lnRef idx="0"/>
    <cs:fillRef idx="0"/>
    <cs:effectRef idx="0"/>
    <cs:fontRef idx="minor">
      <a:schemeClr val="lt1">
        <a:lumMod val="75000"/>
      </a:schemeClr>
    </cs:fontRef>
    <cs:defRPr sz="1197" kern="1200"/>
  </cs:legend>
  <cs:plotArea>
    <cs:lnRef idx="0"/>
    <cs:fillRef idx="0"/>
    <cs:effectRef idx="0"/>
    <cs:fontRef idx="minor">
      <a:schemeClr val="dk1"/>
    </cs:fontRef>
  </cs:plotArea>
  <cs:plotArea3D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lt1">
        <a:lumMod val="75000"/>
      </a:schemeClr>
    </cs:fontRef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seriesLine>
  <cs:title>
    <cs:lnRef idx="0"/>
    <cs:fillRef idx="0"/>
    <cs:effectRef idx="0"/>
    <cs:fontRef idx="minor">
      <a:schemeClr val="lt1">
        <a:lumMod val="85000"/>
      </a:schemeClr>
    </cs:fontRef>
    <cs:defRPr sz="1862" b="1" kern="1200" cap="none" baseline="0"/>
  </cs:title>
  <cs:trendline>
    <cs:lnRef idx="0">
      <cs:styleClr val="auto"/>
    </cs:lnRef>
    <cs:fillRef idx="0"/>
    <cs:effectRef idx="0"/>
    <cs:fontRef idx="minor">
      <a:schemeClr val="lt1"/>
    </cs:fontRef>
    <cs:spPr>
      <a:ln w="25400" cap="rnd">
        <a:solidFill>
          <a:schemeClr val="phClr">
            <a:alpha val="50000"/>
          </a:schemeClr>
        </a:solidFill>
      </a:ln>
    </cs:spPr>
  </cs:trendline>
  <cs:trendlineLabel>
    <cs:lnRef idx="0"/>
    <cs:fillRef idx="0"/>
    <cs:effectRef idx="0"/>
    <cs:fontRef idx="minor">
      <a:schemeClr val="lt1">
        <a:lumMod val="7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>
          <a:lumMod val="85000"/>
        </a:schemeClr>
      </a:solidFill>
      <a:ln w="9525">
        <a:solidFill>
          <a:schemeClr val="dk1">
            <a:lumMod val="50000"/>
          </a:schemeClr>
        </a:solidFill>
        <a:round/>
      </a:ln>
    </cs:spPr>
  </cs:upBar>
  <cs:valueAxis>
    <cs:lnRef idx="0"/>
    <cs:fillRef idx="0"/>
    <cs:effectRef idx="0"/>
    <cs:fontRef idx="minor">
      <a:schemeClr val="lt1">
        <a:lumMod val="75000"/>
      </a:schemeClr>
    </cs:fontRef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charts/style5.xml><?xml version="1.0" encoding="utf-8"?>
<cs:chartStyle xmlns:cs="http://schemas.microsoft.com/office/drawing/2012/chartStyle" xmlns:a="http://schemas.openxmlformats.org/drawingml/2006/main" id="213">
  <cs:axisTitle>
    <cs:lnRef idx="0"/>
    <cs:fillRef idx="0"/>
    <cs:effectRef idx="0"/>
    <cs:fontRef idx="minor">
      <a:schemeClr val="lt1">
        <a:lumMod val="75000"/>
      </a:schemeClr>
    </cs:fontRef>
    <cs:defRPr sz="1197" b="1" kern="1200"/>
  </cs:axisTitle>
  <cs:categoryAxis>
    <cs:lnRef idx="0"/>
    <cs:fillRef idx="0"/>
    <cs:effectRef idx="0"/>
    <cs:fontRef idx="minor">
      <a:schemeClr val="lt1">
        <a:lumMod val="75000"/>
      </a:schemeClr>
    </cs:fontRef>
    <cs:defRPr sz="1197" kern="1200"/>
  </cs:categoryAxis>
  <cs:chartArea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lt1">
        <a:lumMod val="75000"/>
      </a:schemeClr>
    </cs:fontRef>
    <cs:defRPr sz="1197" kern="1200"/>
  </cs:dataLabel>
  <cs:dataLabelCallout>
    <cs:lnRef idx="0"/>
    <cs:fillRef idx="0"/>
    <cs:effectRef idx="0"/>
    <cs:fontRef idx="minor">
      <a:schemeClr val="lt1">
        <a:lumMod val="15000"/>
        <a:lumOff val="85000"/>
      </a:schemeClr>
    </cs:fontRef>
    <cs:spPr>
      <a:solidFill>
        <a:schemeClr val="dk1">
          <a:lumMod val="65000"/>
          <a:lumOff val="35000"/>
        </a:schemeClr>
      </a:solidFill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0"/>
    <cs:effectRef idx="0">
      <cs:styleClr val="auto"/>
    </cs:effectRef>
    <cs:fontRef idx="minor">
      <a:schemeClr val="dk1"/>
    </cs:fontRef>
    <cs:spPr>
      <a:ln w="9525" cap="flat" cmpd="sng" algn="ctr">
        <a:solidFill>
          <a:schemeClr val="phClr"/>
        </a:solidFill>
        <a:miter lim="800000"/>
      </a:ln>
      <a:effectLst>
        <a:glow rad="63500">
          <a:schemeClr val="phClr">
            <a:satMod val="175000"/>
            <a:alpha val="25000"/>
          </a:schemeClr>
        </a:glow>
      </a:effectLst>
    </cs:spPr>
  </cs:dataPoint>
  <cs:dataPoint3D>
    <cs:lnRef idx="0">
      <cs:styleClr val="auto"/>
    </cs:lnRef>
    <cs:fillRef idx="0">
      <cs:styleClr val="auto"/>
    </cs:fillRef>
    <cs:effectRef idx="0">
      <cs:styleClr val="auto"/>
    </cs:effectRef>
    <cs:fontRef idx="minor">
      <a:schemeClr val="dk1"/>
    </cs:fontRef>
    <cs:spPr>
      <a:ln w="9525" cap="flat" cmpd="sng" algn="ctr">
        <a:solidFill>
          <a:schemeClr val="phClr"/>
        </a:solidFill>
        <a:miter lim="800000"/>
      </a:ln>
      <a:effectLst>
        <a:glow rad="63500">
          <a:schemeClr val="phClr">
            <a:satMod val="175000"/>
            <a:alpha val="25000"/>
          </a:schemeClr>
        </a:glow>
      </a:effectLst>
    </cs:spPr>
  </cs:dataPoint3D>
  <cs:dataPointLine>
    <cs:lnRef idx="0">
      <cs:styleClr val="auto"/>
    </cs:lnRef>
    <cs:fillRef idx="0">
      <cs:styleClr val="auto"/>
    </cs:fillRef>
    <cs:effectRef idx="0">
      <cs:styleClr val="auto"/>
    </cs:effectRef>
    <cs:fontRef idx="minor">
      <a:schemeClr val="dk1"/>
    </cs:fontRef>
    <cs:spPr>
      <a:ln w="22225" cap="rnd">
        <a:solidFill>
          <a:schemeClr val="phClr"/>
        </a:solidFill>
      </a:ln>
      <a:effectLst>
        <a:glow rad="139700">
          <a:schemeClr val="phClr">
            <a:satMod val="175000"/>
            <a:alpha val="14000"/>
          </a:schemeClr>
        </a:glow>
      </a:effectLst>
    </cs:spPr>
  </cs:dataPointLine>
  <cs:dataPointMarker>
    <cs:lnRef idx="0">
      <cs:styleClr val="auto"/>
    </cs:lnRef>
    <cs:fillRef idx="0">
      <cs:styleClr val="auto"/>
    </cs:fillRef>
    <cs:effectRef idx="0">
      <cs:styleClr val="auto"/>
    </cs:effectRef>
    <cs:fontRef idx="minor">
      <a:schemeClr val="dk1"/>
    </cs:fontRef>
    <cs:spPr>
      <a:solidFill>
        <a:schemeClr val="phClr">
          <a:lumMod val="60000"/>
          <a:lumOff val="40000"/>
        </a:schemeClr>
      </a:solidFill>
      <a:effectLst>
        <a:glow rad="63500">
          <a:schemeClr val="phClr">
            <a:satMod val="175000"/>
            <a:alpha val="25000"/>
          </a:schemeClr>
        </a:glow>
      </a:effectLst>
    </cs:spPr>
  </cs:dataPointMarker>
  <cs:dataPointMarkerLayout symbol="circle" size="4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lt1">
        <a:lumMod val="75000"/>
      </a:schemeClr>
    </cs:fontRef>
    <cs:spPr>
      <a:ln w="9525">
        <a:solidFill>
          <a:schemeClr val="dk1">
            <a:lumMod val="50000"/>
            <a:lumOff val="50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lt1"/>
    </cs:fontRef>
    <cs:spPr>
      <a:solidFill>
        <a:schemeClr val="dk1">
          <a:lumMod val="50000"/>
          <a:lumOff val="50000"/>
        </a:schemeClr>
      </a:solidFill>
      <a:ln w="9525">
        <a:solidFill>
          <a:schemeClr val="dk1">
            <a:lumMod val="75000"/>
          </a:schemeClr>
        </a:solidFill>
        <a:round/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gradFill>
          <a:gsLst>
            <a:gs pos="100000">
              <a:schemeClr val="dk1">
                <a:lumMod val="75000"/>
                <a:lumOff val="25000"/>
              </a:schemeClr>
            </a:gs>
            <a:gs pos="0">
              <a:schemeClr val="dk1">
                <a:lumMod val="65000"/>
                <a:lumOff val="35000"/>
              </a:schemeClr>
            </a:gs>
          </a:gsLst>
          <a:lin ang="5400000" scaled="0"/>
        </a:gradFill>
        <a:round/>
      </a:ln>
    </cs:spPr>
  </cs:gridlineMajor>
  <cs:gridlineMinor>
    <cs:lnRef idx="0"/>
    <cs:fillRef idx="0"/>
    <cs:effectRef idx="0"/>
    <cs:fontRef idx="minor">
      <a:schemeClr val="dk1"/>
    </cs:fontRef>
    <cs:spPr>
      <a:ln w="9525" cap="flat" cmpd="sng" algn="ctr">
        <a:gradFill>
          <a:gsLst>
            <a:gs pos="100000">
              <a:schemeClr val="dk1">
                <a:lumMod val="75000"/>
                <a:lumOff val="25000"/>
                <a:alpha val="25000"/>
              </a:schemeClr>
            </a:gs>
            <a:gs pos="0">
              <a:schemeClr val="dk1">
                <a:lumMod val="65000"/>
                <a:lumOff val="35000"/>
                <a:alpha val="25000"/>
              </a:schemeClr>
            </a:gs>
          </a:gsLst>
          <a:lin ang="5400000" scaled="0"/>
        </a:gradFill>
        <a:round/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leaderLine>
  <cs:legend>
    <cs:lnRef idx="0"/>
    <cs:fillRef idx="0"/>
    <cs:effectRef idx="0"/>
    <cs:fontRef idx="minor">
      <a:schemeClr val="lt1">
        <a:lumMod val="75000"/>
      </a:schemeClr>
    </cs:fontRef>
    <cs:defRPr sz="1197" kern="1200"/>
  </cs:legend>
  <cs:plotArea>
    <cs:lnRef idx="0"/>
    <cs:fillRef idx="0"/>
    <cs:effectRef idx="0"/>
    <cs:fontRef idx="minor">
      <a:schemeClr val="dk1"/>
    </cs:fontRef>
  </cs:plotArea>
  <cs:plotArea3D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lt1">
        <a:lumMod val="75000"/>
      </a:schemeClr>
    </cs:fontRef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seriesLine>
  <cs:title>
    <cs:lnRef idx="0"/>
    <cs:fillRef idx="0"/>
    <cs:effectRef idx="0"/>
    <cs:fontRef idx="minor">
      <a:schemeClr val="lt1">
        <a:lumMod val="85000"/>
      </a:schemeClr>
    </cs:fontRef>
    <cs:defRPr sz="1862" b="1" kern="1200" cap="none" baseline="0"/>
  </cs:title>
  <cs:trendline>
    <cs:lnRef idx="0">
      <cs:styleClr val="auto"/>
    </cs:lnRef>
    <cs:fillRef idx="0"/>
    <cs:effectRef idx="0"/>
    <cs:fontRef idx="minor">
      <a:schemeClr val="lt1"/>
    </cs:fontRef>
    <cs:spPr>
      <a:ln w="25400" cap="rnd">
        <a:solidFill>
          <a:schemeClr val="phClr">
            <a:alpha val="50000"/>
          </a:schemeClr>
        </a:solidFill>
      </a:ln>
    </cs:spPr>
  </cs:trendline>
  <cs:trendlineLabel>
    <cs:lnRef idx="0"/>
    <cs:fillRef idx="0"/>
    <cs:effectRef idx="0"/>
    <cs:fontRef idx="minor">
      <a:schemeClr val="lt1">
        <a:lumMod val="7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>
          <a:lumMod val="85000"/>
        </a:schemeClr>
      </a:solidFill>
      <a:ln w="9525">
        <a:solidFill>
          <a:schemeClr val="dk1">
            <a:lumMod val="50000"/>
          </a:schemeClr>
        </a:solidFill>
        <a:round/>
      </a:ln>
    </cs:spPr>
  </cs:upBar>
  <cs:valueAxis>
    <cs:lnRef idx="0"/>
    <cs:fillRef idx="0"/>
    <cs:effectRef idx="0"/>
    <cs:fontRef idx="minor">
      <a:schemeClr val="lt1">
        <a:lumMod val="75000"/>
      </a:schemeClr>
    </cs:fontRef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F953FA81-8504-4A21-8E4B-3DE899F19DA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40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3DFF19-8A99-45E5-81D5-01F4AA2707B1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5179484" y="0"/>
            <a:ext cx="3962400" cy="3440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EE0E58-A0D7-42D1-91D0-FA6ACC5840F7}" type="datetimeFigureOut">
              <a:rPr lang="en-US" smtClean="0"/>
              <a:t>12/11/2020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52E8D1E-CE37-456E-A641-07DAA9EC95A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6513910"/>
            <a:ext cx="3962400" cy="34409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795E0B-22B1-4145-978C-F53D4108644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5179484" y="6513910"/>
            <a:ext cx="3962400" cy="34409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AB5F3A3-CD7B-402C-B601-D1C0CB71C1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495672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40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79484" y="0"/>
            <a:ext cx="3962400" cy="3440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7316E7-3B58-4038-802E-543FA63591FD}" type="datetimeFigureOut">
              <a:rPr lang="en-US" smtClean="0"/>
              <a:t>12/11/2020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028950" y="857250"/>
            <a:ext cx="3086100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300412"/>
            <a:ext cx="7315200" cy="2700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910"/>
            <a:ext cx="3962400" cy="34409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79484" y="6513910"/>
            <a:ext cx="3962400" cy="34409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468675-B7D9-45C2-A060-5FAA6D8F79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99343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605424" rtl="0" eaLnBrk="1" latinLnBrk="0" hangingPunct="1">
      <a:defRPr sz="795" kern="1200">
        <a:solidFill>
          <a:schemeClr val="tx1"/>
        </a:solidFill>
        <a:latin typeface="+mn-lt"/>
        <a:ea typeface="+mn-ea"/>
        <a:cs typeface="+mn-cs"/>
      </a:defRPr>
    </a:lvl1pPr>
    <a:lvl2pPr marL="302712" algn="l" defTabSz="605424" rtl="0" eaLnBrk="1" latinLnBrk="0" hangingPunct="1">
      <a:defRPr sz="795" kern="1200">
        <a:solidFill>
          <a:schemeClr val="tx1"/>
        </a:solidFill>
        <a:latin typeface="+mn-lt"/>
        <a:ea typeface="+mn-ea"/>
        <a:cs typeface="+mn-cs"/>
      </a:defRPr>
    </a:lvl2pPr>
    <a:lvl3pPr marL="605424" algn="l" defTabSz="605424" rtl="0" eaLnBrk="1" latinLnBrk="0" hangingPunct="1">
      <a:defRPr sz="795" kern="1200">
        <a:solidFill>
          <a:schemeClr val="tx1"/>
        </a:solidFill>
        <a:latin typeface="+mn-lt"/>
        <a:ea typeface="+mn-ea"/>
        <a:cs typeface="+mn-cs"/>
      </a:defRPr>
    </a:lvl3pPr>
    <a:lvl4pPr marL="908136" algn="l" defTabSz="605424" rtl="0" eaLnBrk="1" latinLnBrk="0" hangingPunct="1">
      <a:defRPr sz="795" kern="1200">
        <a:solidFill>
          <a:schemeClr val="tx1"/>
        </a:solidFill>
        <a:latin typeface="+mn-lt"/>
        <a:ea typeface="+mn-ea"/>
        <a:cs typeface="+mn-cs"/>
      </a:defRPr>
    </a:lvl4pPr>
    <a:lvl5pPr marL="1210848" algn="l" defTabSz="605424" rtl="0" eaLnBrk="1" latinLnBrk="0" hangingPunct="1">
      <a:defRPr sz="795" kern="1200">
        <a:solidFill>
          <a:schemeClr val="tx1"/>
        </a:solidFill>
        <a:latin typeface="+mn-lt"/>
        <a:ea typeface="+mn-ea"/>
        <a:cs typeface="+mn-cs"/>
      </a:defRPr>
    </a:lvl5pPr>
    <a:lvl6pPr marL="1513561" algn="l" defTabSz="605424" rtl="0" eaLnBrk="1" latinLnBrk="0" hangingPunct="1">
      <a:defRPr sz="795" kern="1200">
        <a:solidFill>
          <a:schemeClr val="tx1"/>
        </a:solidFill>
        <a:latin typeface="+mn-lt"/>
        <a:ea typeface="+mn-ea"/>
        <a:cs typeface="+mn-cs"/>
      </a:defRPr>
    </a:lvl6pPr>
    <a:lvl7pPr marL="1816273" algn="l" defTabSz="605424" rtl="0" eaLnBrk="1" latinLnBrk="0" hangingPunct="1">
      <a:defRPr sz="795" kern="1200">
        <a:solidFill>
          <a:schemeClr val="tx1"/>
        </a:solidFill>
        <a:latin typeface="+mn-lt"/>
        <a:ea typeface="+mn-ea"/>
        <a:cs typeface="+mn-cs"/>
      </a:defRPr>
    </a:lvl7pPr>
    <a:lvl8pPr marL="2118985" algn="l" defTabSz="605424" rtl="0" eaLnBrk="1" latinLnBrk="0" hangingPunct="1">
      <a:defRPr sz="795" kern="1200">
        <a:solidFill>
          <a:schemeClr val="tx1"/>
        </a:solidFill>
        <a:latin typeface="+mn-lt"/>
        <a:ea typeface="+mn-ea"/>
        <a:cs typeface="+mn-cs"/>
      </a:defRPr>
    </a:lvl8pPr>
    <a:lvl9pPr marL="2421697" algn="l" defTabSz="605424" rtl="0" eaLnBrk="1" latinLnBrk="0" hangingPunct="1">
      <a:defRPr sz="795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028950" y="857250"/>
            <a:ext cx="3086100" cy="23145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468675-B7D9-45C2-A060-5FAA6D8F798B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55771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028950" y="857250"/>
            <a:ext cx="3086100" cy="23145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468675-B7D9-45C2-A060-5FAA6D8F798B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56060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B2C9BCBE-3C3C-4122-8463-E1F4315D6A9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" y="0"/>
            <a:ext cx="12801600" cy="9601200"/>
          </a:xfrm>
          <a:custGeom>
            <a:avLst/>
            <a:gdLst>
              <a:gd name="connsiteX0" fmla="*/ 1038225 w 9134475"/>
              <a:gd name="connsiteY0" fmla="*/ 8707142 h 12179300"/>
              <a:gd name="connsiteX1" fmla="*/ 1038225 w 9134475"/>
              <a:gd name="connsiteY1" fmla="*/ 8721542 h 12179300"/>
              <a:gd name="connsiteX2" fmla="*/ 4674225 w 9134475"/>
              <a:gd name="connsiteY2" fmla="*/ 8721542 h 12179300"/>
              <a:gd name="connsiteX3" fmla="*/ 4674225 w 9134475"/>
              <a:gd name="connsiteY3" fmla="*/ 8707142 h 12179300"/>
              <a:gd name="connsiteX4" fmla="*/ 0 w 9134475"/>
              <a:gd name="connsiteY4" fmla="*/ 0 h 12179300"/>
              <a:gd name="connsiteX5" fmla="*/ 9134475 w 9134475"/>
              <a:gd name="connsiteY5" fmla="*/ 0 h 12179300"/>
              <a:gd name="connsiteX6" fmla="*/ 9134475 w 9134475"/>
              <a:gd name="connsiteY6" fmla="*/ 12179300 h 12179300"/>
              <a:gd name="connsiteX7" fmla="*/ 0 w 9134475"/>
              <a:gd name="connsiteY7" fmla="*/ 12179300 h 12179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134475" h="12179300">
                <a:moveTo>
                  <a:pt x="1038225" y="8707142"/>
                </a:moveTo>
                <a:lnTo>
                  <a:pt x="1038225" y="8721542"/>
                </a:lnTo>
                <a:lnTo>
                  <a:pt x="4674225" y="8721542"/>
                </a:lnTo>
                <a:lnTo>
                  <a:pt x="4674225" y="8707142"/>
                </a:lnTo>
                <a:close/>
                <a:moveTo>
                  <a:pt x="0" y="0"/>
                </a:moveTo>
                <a:lnTo>
                  <a:pt x="9134475" y="0"/>
                </a:lnTo>
                <a:lnTo>
                  <a:pt x="9134475" y="12179300"/>
                </a:lnTo>
                <a:lnTo>
                  <a:pt x="0" y="12179300"/>
                </a:lnTo>
                <a:close/>
              </a:path>
            </a:pathLst>
          </a:custGeom>
        </p:spPr>
        <p:txBody>
          <a:bodyPr wrap="square" anchor="ctr" anchorCtr="0">
            <a:noAutofit/>
          </a:bodyPr>
          <a:lstStyle>
            <a:lvl1pPr marL="0" indent="0" algn="ctr">
              <a:buNone/>
              <a:defRPr sz="887">
                <a:solidFill>
                  <a:schemeClr val="tx2"/>
                </a:solidFill>
              </a:defRPr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8627FB-E7CB-4F64-BD1C-C3ADAAB4B137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289794" y="253369"/>
            <a:ext cx="9734737" cy="1692088"/>
          </a:xfrm>
        </p:spPr>
        <p:txBody>
          <a:bodyPr anchor="b">
            <a:noAutofit/>
          </a:bodyPr>
          <a:lstStyle>
            <a:lvl1pPr algn="l">
              <a:lnSpc>
                <a:spcPts val="3311"/>
              </a:lnSpc>
              <a:defRPr sz="2956" b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</a:t>
            </a:r>
            <a:br>
              <a:rPr lang="en-US" dirty="0"/>
            </a:br>
            <a:r>
              <a:rPr lang="en-US" dirty="0"/>
              <a:t>EVENT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FC5D02-D905-4A4C-BDCF-2850230AFD23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240383" y="4785685"/>
            <a:ext cx="5776087" cy="2047286"/>
          </a:xfrm>
        </p:spPr>
        <p:txBody>
          <a:bodyPr anchor="b" anchorCtr="0">
            <a:noAutofit/>
          </a:bodyPr>
          <a:lstStyle>
            <a:lvl1pPr marL="28347" indent="0" algn="l">
              <a:lnSpc>
                <a:spcPts val="2187"/>
              </a:lnSpc>
              <a:spcBef>
                <a:spcPts val="0"/>
              </a:spcBef>
              <a:buNone/>
              <a:defRPr sz="2128" b="1" baseline="30000">
                <a:solidFill>
                  <a:schemeClr val="tx2"/>
                </a:solidFill>
                <a:latin typeface="+mj-lt"/>
              </a:defRPr>
            </a:lvl1pPr>
            <a:lvl2pPr marL="479999" indent="0" algn="ctr">
              <a:buNone/>
              <a:defRPr sz="2100"/>
            </a:lvl2pPr>
            <a:lvl3pPr marL="959998" indent="0" algn="ctr">
              <a:buNone/>
              <a:defRPr sz="1890"/>
            </a:lvl3pPr>
            <a:lvl4pPr marL="1439996" indent="0" algn="ctr">
              <a:buNone/>
              <a:defRPr sz="1680"/>
            </a:lvl4pPr>
            <a:lvl5pPr marL="1919995" indent="0" algn="ctr">
              <a:buNone/>
              <a:defRPr sz="1680"/>
            </a:lvl5pPr>
            <a:lvl6pPr marL="2399994" indent="0" algn="ctr">
              <a:buNone/>
              <a:defRPr sz="1680"/>
            </a:lvl6pPr>
            <a:lvl7pPr marL="2879993" indent="0" algn="ctr">
              <a:buNone/>
              <a:defRPr sz="1680"/>
            </a:lvl7pPr>
            <a:lvl8pPr marL="3359991" indent="0" algn="ctr">
              <a:buNone/>
              <a:defRPr sz="1680"/>
            </a:lvl8pPr>
            <a:lvl9pPr marL="3839990" indent="0" algn="ctr">
              <a:buNone/>
              <a:defRPr sz="1680"/>
            </a:lvl9pPr>
          </a:lstStyle>
          <a:p>
            <a:r>
              <a:rPr lang="en-US" dirty="0"/>
              <a:t>Join us</a:t>
            </a:r>
            <a:br>
              <a:rPr lang="en-US" dirty="0"/>
            </a:br>
            <a:r>
              <a:rPr lang="en-US" dirty="0"/>
              <a:t>on Saturday,</a:t>
            </a:r>
            <a:br>
              <a:rPr lang="en-US" dirty="0"/>
            </a:br>
            <a:r>
              <a:rPr lang="en-US" dirty="0"/>
              <a:t>June 8th, 2019</a:t>
            </a:r>
          </a:p>
          <a:p>
            <a:r>
              <a:rPr lang="en-US" dirty="0"/>
              <a:t>from 12:00 PM to 7:00 PM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928F5517-31BA-4E4E-8294-F48E639C1E4F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240381" y="7007957"/>
            <a:ext cx="9734737" cy="836468"/>
          </a:xfrm>
        </p:spPr>
        <p:txBody>
          <a:bodyPr>
            <a:noAutofit/>
          </a:bodyPr>
          <a:lstStyle>
            <a:lvl1pPr marL="28347" indent="0" algn="l">
              <a:lnSpc>
                <a:spcPts val="1417"/>
              </a:lnSpc>
              <a:spcBef>
                <a:spcPts val="0"/>
              </a:spcBef>
              <a:buNone/>
              <a:defRPr sz="945">
                <a:solidFill>
                  <a:schemeClr val="tx2"/>
                </a:solidFill>
              </a:defRPr>
            </a:lvl1pPr>
            <a:lvl2pPr algn="r">
              <a:defRPr sz="945">
                <a:solidFill>
                  <a:schemeClr val="tx2"/>
                </a:solidFill>
              </a:defRPr>
            </a:lvl2pPr>
            <a:lvl3pPr algn="r">
              <a:defRPr sz="945">
                <a:solidFill>
                  <a:schemeClr val="tx2"/>
                </a:solidFill>
              </a:defRPr>
            </a:lvl3pPr>
            <a:lvl4pPr algn="r">
              <a:defRPr sz="945">
                <a:solidFill>
                  <a:schemeClr val="tx2"/>
                </a:solidFill>
              </a:defRPr>
            </a:lvl4pPr>
            <a:lvl5pPr algn="r">
              <a:defRPr sz="945">
                <a:solidFill>
                  <a:schemeClr val="tx2"/>
                </a:solidFill>
              </a:defRPr>
            </a:lvl5pPr>
          </a:lstStyle>
          <a:p>
            <a:pPr lvl="0"/>
            <a:r>
              <a:rPr lang="en-US" dirty="0"/>
              <a:t>Add a brief description of your event here.</a:t>
            </a:r>
            <a:br>
              <a:rPr lang="en-US" dirty="0"/>
            </a:br>
            <a:r>
              <a:rPr lang="en-US" dirty="0"/>
              <a:t>To replace this or any placeholder text with your own, </a:t>
            </a:r>
            <a:br>
              <a:rPr lang="en-US" dirty="0"/>
            </a:br>
            <a:r>
              <a:rPr lang="en-US" dirty="0"/>
              <a:t>just click it and start typing.</a:t>
            </a:r>
          </a:p>
        </p:txBody>
      </p:sp>
      <p:sp>
        <p:nvSpPr>
          <p:cNvPr id="8" name="Text Placeholder 9">
            <a:extLst>
              <a:ext uri="{FF2B5EF4-FFF2-40B4-BE49-F238E27FC236}">
                <a16:creationId xmlns:a16="http://schemas.microsoft.com/office/drawing/2014/main" id="{EB981ACE-EB54-4779-B12B-EB66AE401EF1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1240383" y="8859200"/>
            <a:ext cx="4867371" cy="405934"/>
          </a:xfrm>
        </p:spPr>
        <p:txBody>
          <a:bodyPr>
            <a:noAutofit/>
          </a:bodyPr>
          <a:lstStyle>
            <a:lvl1pPr marL="28347" indent="0" algn="l">
              <a:lnSpc>
                <a:spcPts val="1134"/>
              </a:lnSpc>
              <a:spcBef>
                <a:spcPts val="0"/>
              </a:spcBef>
              <a:buNone/>
              <a:defRPr sz="1478" b="0">
                <a:solidFill>
                  <a:schemeClr val="tx2"/>
                </a:solidFill>
                <a:latin typeface="+mj-lt"/>
              </a:defRPr>
            </a:lvl1pPr>
            <a:lvl2pPr algn="r">
              <a:defRPr sz="945">
                <a:solidFill>
                  <a:schemeClr val="tx2"/>
                </a:solidFill>
              </a:defRPr>
            </a:lvl2pPr>
            <a:lvl3pPr algn="r">
              <a:defRPr sz="945">
                <a:solidFill>
                  <a:schemeClr val="tx2"/>
                </a:solidFill>
              </a:defRPr>
            </a:lvl3pPr>
            <a:lvl4pPr algn="r">
              <a:defRPr sz="945">
                <a:solidFill>
                  <a:schemeClr val="tx2"/>
                </a:solidFill>
              </a:defRPr>
            </a:lvl4pPr>
            <a:lvl5pPr algn="r">
              <a:defRPr sz="945">
                <a:solidFill>
                  <a:schemeClr val="tx2"/>
                </a:solidFill>
              </a:defRPr>
            </a:lvl5pPr>
          </a:lstStyle>
          <a:p>
            <a:pPr lvl="0"/>
            <a:r>
              <a:rPr lang="en-US" dirty="0"/>
              <a:t>Sponsors logos here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FB9D4DFB-CBC1-4B6F-941E-8818404F2DDE}"/>
              </a:ext>
            </a:extLst>
          </p:cNvPr>
          <p:cNvSpPr/>
          <p:nvPr userDrawn="1"/>
        </p:nvSpPr>
        <p:spPr>
          <a:xfrm>
            <a:off x="1455031" y="6854012"/>
            <a:ext cx="5095708" cy="283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54064" tIns="27032" rIns="54064" bIns="27032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sz="1417"/>
          </a:p>
        </p:txBody>
      </p:sp>
    </p:spTree>
    <p:extLst>
      <p:ext uri="{BB962C8B-B14F-4D97-AF65-F5344CB8AC3E}">
        <p14:creationId xmlns:p14="http://schemas.microsoft.com/office/powerpoint/2010/main" val="16529931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FBAAA0E-79A5-41CA-B61B-674BC8C566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0112" y="511178"/>
            <a:ext cx="11041381" cy="18557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6A90E1-CF0C-4FE1-8884-122B080452E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80112" y="2555875"/>
            <a:ext cx="11041381" cy="60918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18244E-6FB7-41E1-ADE8-7F808DDA9F0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0112" y="8898892"/>
            <a:ext cx="288036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4414FD-EE01-47DE-9323-FBD9CC2DEE04}" type="datetimeFigureOut">
              <a:rPr lang="en-US" smtClean="0"/>
              <a:t>12/11/2020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D1DA92-B8D1-4926-8FC7-DEA41FEB767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240532" y="8898892"/>
            <a:ext cx="432054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A29561-F2C9-4CB3-A46E-C1C8A9438B8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041133" y="8898892"/>
            <a:ext cx="288036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F07C42-4A0C-440B-A0A2-DAFC20DBD8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68162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59998" rtl="0" eaLnBrk="1" latinLnBrk="0" hangingPunct="1">
        <a:lnSpc>
          <a:spcPct val="90000"/>
        </a:lnSpc>
        <a:spcBef>
          <a:spcPct val="0"/>
        </a:spcBef>
        <a:buNone/>
        <a:defRPr sz="3150" b="1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39999" indent="-239999" algn="l" defTabSz="959998" rtl="0" eaLnBrk="1" latinLnBrk="0" hangingPunct="1">
        <a:lnSpc>
          <a:spcPct val="90000"/>
        </a:lnSpc>
        <a:spcBef>
          <a:spcPts val="1049"/>
        </a:spcBef>
        <a:buFont typeface="Arial" panose="020B0604020202020204" pitchFamily="34" charset="0"/>
        <a:buChar char="•"/>
        <a:defRPr sz="2939" kern="1200">
          <a:solidFill>
            <a:schemeClr val="tx1"/>
          </a:solidFill>
          <a:latin typeface="+mn-lt"/>
          <a:ea typeface="+mn-ea"/>
          <a:cs typeface="+mn-cs"/>
        </a:defRPr>
      </a:lvl1pPr>
      <a:lvl2pPr marL="719998" indent="-239999" algn="l" defTabSz="959998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2pPr>
      <a:lvl3pPr marL="1199997" indent="-239999" algn="l" defTabSz="959998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679996" indent="-239999" algn="l" defTabSz="959998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4pPr>
      <a:lvl5pPr marL="2159994" indent="-239999" algn="l" defTabSz="959998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5pPr>
      <a:lvl6pPr marL="2639993" indent="-239999" algn="l" defTabSz="959998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6pPr>
      <a:lvl7pPr marL="3119992" indent="-239999" algn="l" defTabSz="959998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7pPr>
      <a:lvl8pPr marL="3599991" indent="-239999" algn="l" defTabSz="959998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8pPr>
      <a:lvl9pPr marL="4079989" indent="-239999" algn="l" defTabSz="959998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59998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1pPr>
      <a:lvl2pPr marL="479999" algn="l" defTabSz="959998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2pPr>
      <a:lvl3pPr marL="959998" algn="l" defTabSz="959998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3pPr>
      <a:lvl4pPr marL="1439996" algn="l" defTabSz="959998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4pPr>
      <a:lvl5pPr marL="1919995" algn="l" defTabSz="959998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5pPr>
      <a:lvl6pPr marL="2399994" algn="l" defTabSz="959998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6pPr>
      <a:lvl7pPr marL="2879993" algn="l" defTabSz="959998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7pPr>
      <a:lvl8pPr marL="3359991" algn="l" defTabSz="959998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8pPr>
      <a:lvl9pPr marL="3839990" algn="l" defTabSz="959998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chart" Target="../charts/chart3.xml"/><Relationship Id="rId5" Type="http://schemas.openxmlformats.org/officeDocument/2006/relationships/chart" Target="../charts/chart2.xml"/><Relationship Id="rId4" Type="http://schemas.openxmlformats.org/officeDocument/2006/relationships/chart" Target="../charts/char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chart" Target="../charts/chart5.xml"/><Relationship Id="rId4" Type="http://schemas.openxmlformats.org/officeDocument/2006/relationships/chart" Target="../charts/char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2B4F37BA-3104-42C6-A0E5-47AEC2061002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801600" cy="9626643"/>
          </a:xfrm>
          <a:prstGeom prst="rect">
            <a:avLst/>
          </a:prstGeom>
        </p:spPr>
      </p:pic>
      <p:sp>
        <p:nvSpPr>
          <p:cNvPr id="10" name="Title 9">
            <a:extLst>
              <a:ext uri="{FF2B5EF4-FFF2-40B4-BE49-F238E27FC236}">
                <a16:creationId xmlns:a16="http://schemas.microsoft.com/office/drawing/2014/main" id="{B522FD04-FEE6-4AA5-8434-FD386D2C966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401705" y="8940956"/>
            <a:ext cx="7351166" cy="527681"/>
          </a:xfrm>
        </p:spPr>
        <p:txBody>
          <a:bodyPr/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Ramona Georgiana Ghinea (2009126)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65B6F987-88AB-44B8-90A6-B2FD7C8C35BD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-129582" y="20995"/>
            <a:ext cx="5787024" cy="748970"/>
          </a:xfrm>
        </p:spPr>
        <p:txBody>
          <a:bodyPr/>
          <a:lstStyle/>
          <a:p>
            <a:endParaRPr lang="en-US" sz="4000" dirty="0">
              <a:solidFill>
                <a:schemeClr val="accent1">
                  <a:lumMod val="20000"/>
                  <a:lumOff val="8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sz="2800" dirty="0">
              <a:solidFill>
                <a:schemeClr val="accent1">
                  <a:lumMod val="20000"/>
                  <a:lumOff val="8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3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Data Analysis and </a:t>
            </a:r>
            <a:r>
              <a:rPr lang="en-US" sz="32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Visualisation</a:t>
            </a:r>
            <a:endParaRPr lang="en-US" sz="3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926B5B5-748D-47CB-99D8-3D9CFB603A6F}"/>
              </a:ext>
            </a:extLst>
          </p:cNvPr>
          <p:cNvSpPr txBox="1"/>
          <p:nvPr/>
        </p:nvSpPr>
        <p:spPr>
          <a:xfrm>
            <a:off x="5483322" y="224022"/>
            <a:ext cx="16738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ACCB4002</a:t>
            </a:r>
          </a:p>
        </p:txBody>
      </p:sp>
      <p:graphicFrame>
        <p:nvGraphicFramePr>
          <p:cNvPr id="31" name="Chart 30">
            <a:extLst>
              <a:ext uri="{FF2B5EF4-FFF2-40B4-BE49-F238E27FC236}">
                <a16:creationId xmlns:a16="http://schemas.microsoft.com/office/drawing/2014/main" id="{4BBE8217-693D-4C61-8530-5E540AE2C543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167096804"/>
              </p:ext>
            </p:extLst>
          </p:nvPr>
        </p:nvGraphicFramePr>
        <p:xfrm>
          <a:off x="131622" y="1037303"/>
          <a:ext cx="6287898" cy="369576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22" name="Oval 21">
            <a:extLst>
              <a:ext uri="{FF2B5EF4-FFF2-40B4-BE49-F238E27FC236}">
                <a16:creationId xmlns:a16="http://schemas.microsoft.com/office/drawing/2014/main" id="{BACCC55C-E3E1-42C7-96AC-7AD3F486087F}"/>
              </a:ext>
            </a:extLst>
          </p:cNvPr>
          <p:cNvSpPr/>
          <p:nvPr/>
        </p:nvSpPr>
        <p:spPr>
          <a:xfrm>
            <a:off x="131622" y="806232"/>
            <a:ext cx="742334" cy="653143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Q.1</a:t>
            </a:r>
          </a:p>
        </p:txBody>
      </p:sp>
      <p:graphicFrame>
        <p:nvGraphicFramePr>
          <p:cNvPr id="36" name="Chart 35">
            <a:extLst>
              <a:ext uri="{FF2B5EF4-FFF2-40B4-BE49-F238E27FC236}">
                <a16:creationId xmlns:a16="http://schemas.microsoft.com/office/drawing/2014/main" id="{427F7143-0195-42CE-9149-26A79D398D7D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663207163"/>
              </p:ext>
            </p:extLst>
          </p:nvPr>
        </p:nvGraphicFramePr>
        <p:xfrm>
          <a:off x="6821226" y="1097789"/>
          <a:ext cx="5848752" cy="359960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25" name="Oval 24">
            <a:extLst>
              <a:ext uri="{FF2B5EF4-FFF2-40B4-BE49-F238E27FC236}">
                <a16:creationId xmlns:a16="http://schemas.microsoft.com/office/drawing/2014/main" id="{39B136F1-6674-416E-B852-55C429CB9D10}"/>
              </a:ext>
            </a:extLst>
          </p:cNvPr>
          <p:cNvSpPr/>
          <p:nvPr/>
        </p:nvSpPr>
        <p:spPr>
          <a:xfrm>
            <a:off x="6689558" y="881078"/>
            <a:ext cx="742334" cy="653143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Q.2 </a:t>
            </a:r>
          </a:p>
        </p:txBody>
      </p:sp>
      <p:graphicFrame>
        <p:nvGraphicFramePr>
          <p:cNvPr id="37" name="Chart 36">
            <a:extLst>
              <a:ext uri="{FF2B5EF4-FFF2-40B4-BE49-F238E27FC236}">
                <a16:creationId xmlns:a16="http://schemas.microsoft.com/office/drawing/2014/main" id="{D156B594-F2C6-44A7-82D5-99A5566CD472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372825193"/>
              </p:ext>
            </p:extLst>
          </p:nvPr>
        </p:nvGraphicFramePr>
        <p:xfrm>
          <a:off x="981176" y="4929253"/>
          <a:ext cx="11483539" cy="404738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39" name="Oval 38">
            <a:extLst>
              <a:ext uri="{FF2B5EF4-FFF2-40B4-BE49-F238E27FC236}">
                <a16:creationId xmlns:a16="http://schemas.microsoft.com/office/drawing/2014/main" id="{1D3C5DE6-B5DB-4DC0-B929-784B903CAC4C}"/>
              </a:ext>
            </a:extLst>
          </p:cNvPr>
          <p:cNvSpPr/>
          <p:nvPr/>
        </p:nvSpPr>
        <p:spPr>
          <a:xfrm>
            <a:off x="119422" y="4800600"/>
            <a:ext cx="742334" cy="653143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Q.3 </a:t>
            </a:r>
          </a:p>
        </p:txBody>
      </p:sp>
    </p:spTree>
    <p:extLst>
      <p:ext uri="{BB962C8B-B14F-4D97-AF65-F5344CB8AC3E}">
        <p14:creationId xmlns:p14="http://schemas.microsoft.com/office/powerpoint/2010/main" val="4589234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 descr="Background pattern&#10;&#10;Description automatically generated">
            <a:extLst>
              <a:ext uri="{FF2B5EF4-FFF2-40B4-BE49-F238E27FC236}">
                <a16:creationId xmlns:a16="http://schemas.microsoft.com/office/drawing/2014/main" id="{5AF172E9-62F6-45ED-AFD2-3B2BC041FFD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t="28878" b="28878"/>
          <a:stretch>
            <a:fillRect/>
          </a:stretch>
        </p:blipFill>
        <p:spPr/>
      </p:pic>
      <p:sp>
        <p:nvSpPr>
          <p:cNvPr id="10" name="Title 9">
            <a:extLst>
              <a:ext uri="{FF2B5EF4-FFF2-40B4-BE49-F238E27FC236}">
                <a16:creationId xmlns:a16="http://schemas.microsoft.com/office/drawing/2014/main" id="{B522FD04-FEE6-4AA5-8434-FD386D2C966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9103222"/>
            <a:ext cx="7351166" cy="527681"/>
          </a:xfrm>
        </p:spPr>
        <p:txBody>
          <a:bodyPr/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Ramona Georgiana Ghinea (2009126)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65B6F987-88AB-44B8-90A6-B2FD7C8C35BD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0" y="28631"/>
            <a:ext cx="5787024" cy="748970"/>
          </a:xfrm>
        </p:spPr>
        <p:txBody>
          <a:bodyPr/>
          <a:lstStyle/>
          <a:p>
            <a:endParaRPr lang="en-US" sz="4000" dirty="0">
              <a:solidFill>
                <a:schemeClr val="accent1">
                  <a:lumMod val="20000"/>
                  <a:lumOff val="8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sz="2800" dirty="0">
              <a:solidFill>
                <a:schemeClr val="accent1">
                  <a:lumMod val="20000"/>
                  <a:lumOff val="8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3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Data Analysis and </a:t>
            </a:r>
            <a:r>
              <a:rPr lang="en-US" sz="32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Visualisation</a:t>
            </a:r>
            <a:endParaRPr lang="en-US" sz="3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926B5B5-748D-47CB-99D8-3D9CFB603A6F}"/>
              </a:ext>
            </a:extLst>
          </p:cNvPr>
          <p:cNvSpPr txBox="1"/>
          <p:nvPr/>
        </p:nvSpPr>
        <p:spPr>
          <a:xfrm>
            <a:off x="5498757" y="204128"/>
            <a:ext cx="16738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ACCB4002</a:t>
            </a:r>
          </a:p>
        </p:txBody>
      </p:sp>
      <p:graphicFrame>
        <p:nvGraphicFramePr>
          <p:cNvPr id="27" name="Chart 26">
            <a:extLst>
              <a:ext uri="{FF2B5EF4-FFF2-40B4-BE49-F238E27FC236}">
                <a16:creationId xmlns:a16="http://schemas.microsoft.com/office/drawing/2014/main" id="{2D8BFC33-ED7A-4585-85DB-CAC761D5376F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851782511"/>
              </p:ext>
            </p:extLst>
          </p:nvPr>
        </p:nvGraphicFramePr>
        <p:xfrm>
          <a:off x="1267996" y="1098260"/>
          <a:ext cx="10442740" cy="378981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23" name="Oval 22">
            <a:extLst>
              <a:ext uri="{FF2B5EF4-FFF2-40B4-BE49-F238E27FC236}">
                <a16:creationId xmlns:a16="http://schemas.microsoft.com/office/drawing/2014/main" id="{0191B6A2-DE51-4161-8597-9477B876A1DE}"/>
              </a:ext>
            </a:extLst>
          </p:cNvPr>
          <p:cNvSpPr/>
          <p:nvPr/>
        </p:nvSpPr>
        <p:spPr>
          <a:xfrm>
            <a:off x="228600" y="1098260"/>
            <a:ext cx="926432" cy="655156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Q.</a:t>
            </a:r>
          </a:p>
          <a:p>
            <a:pPr algn="ctr"/>
            <a:r>
              <a:rPr lang="en-US" sz="18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</a:p>
        </p:txBody>
      </p:sp>
      <p:graphicFrame>
        <p:nvGraphicFramePr>
          <p:cNvPr id="29" name="Chart 28">
            <a:extLst>
              <a:ext uri="{FF2B5EF4-FFF2-40B4-BE49-F238E27FC236}">
                <a16:creationId xmlns:a16="http://schemas.microsoft.com/office/drawing/2014/main" id="{5441428E-171E-4C5C-8B8E-E647620D7200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316199476"/>
              </p:ext>
            </p:extLst>
          </p:nvPr>
        </p:nvGraphicFramePr>
        <p:xfrm>
          <a:off x="1267996" y="5188213"/>
          <a:ext cx="10442741" cy="386621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24" name="Oval 23">
            <a:extLst>
              <a:ext uri="{FF2B5EF4-FFF2-40B4-BE49-F238E27FC236}">
                <a16:creationId xmlns:a16="http://schemas.microsoft.com/office/drawing/2014/main" id="{883DA307-8939-4AE1-83C8-91F82518510C}"/>
              </a:ext>
            </a:extLst>
          </p:cNvPr>
          <p:cNvSpPr/>
          <p:nvPr/>
        </p:nvSpPr>
        <p:spPr>
          <a:xfrm>
            <a:off x="53156" y="4888079"/>
            <a:ext cx="1012372" cy="653143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Q.</a:t>
            </a:r>
          </a:p>
          <a:p>
            <a:pPr algn="ctr"/>
            <a:r>
              <a:rPr lang="en-US" sz="18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10918344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55">
      <a:dk1>
        <a:sysClr val="windowText" lastClr="000000"/>
      </a:dk1>
      <a:lt1>
        <a:sysClr val="window" lastClr="FFFFFF"/>
      </a:lt1>
      <a:dk2>
        <a:srgbClr val="44516C"/>
      </a:dk2>
      <a:lt2>
        <a:srgbClr val="DA615C"/>
      </a:lt2>
      <a:accent1>
        <a:srgbClr val="FBA254"/>
      </a:accent1>
      <a:accent2>
        <a:srgbClr val="F0CF68"/>
      </a:accent2>
      <a:accent3>
        <a:srgbClr val="88AE79"/>
      </a:accent3>
      <a:accent4>
        <a:srgbClr val="9095D4"/>
      </a:accent4>
      <a:accent5>
        <a:srgbClr val="D2D7E0"/>
      </a:accent5>
      <a:accent6>
        <a:srgbClr val="8BC7F6"/>
      </a:accent6>
      <a:hlink>
        <a:srgbClr val="44516C"/>
      </a:hlink>
      <a:folHlink>
        <a:srgbClr val="44516C"/>
      </a:folHlink>
    </a:clrScheme>
    <a:fontScheme name="Custom 52">
      <a:majorFont>
        <a:latin typeface="Century Gothic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tx2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Pride Poster_03_MO - v2" id="{05CC56C7-4038-4A6B-87F8-A540AE4782C1}" vid="{D6B724B8-5106-4CC5-B884-63E8AB7F4A5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033FA223336B44AB78A5EBBE6527CC3" ma:contentTypeVersion="11" ma:contentTypeDescription="Create a new document." ma:contentTypeScope="" ma:versionID="2da67d456b7caf3a90a653df81645902">
  <xsd:schema xmlns:xsd="http://www.w3.org/2001/XMLSchema" xmlns:xs="http://www.w3.org/2001/XMLSchema" xmlns:p="http://schemas.microsoft.com/office/2006/metadata/properties" xmlns:ns3="f54e4810-f1f5-4bce-aa8e-e4722dc561be" xmlns:ns4="7b23fa32-4003-4364-bee1-595462966394" targetNamespace="http://schemas.microsoft.com/office/2006/metadata/properties" ma:root="true" ma:fieldsID="2349edc562746e0c1cb231be20150041" ns3:_="" ns4:_="">
    <xsd:import namespace="f54e4810-f1f5-4bce-aa8e-e4722dc561be"/>
    <xsd:import namespace="7b23fa32-4003-4364-bee1-595462966394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54e4810-f1f5-4bce-aa8e-e4722dc561be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b23fa32-4003-4364-bee1-59546296639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b23fa32-4003-4364-bee1-595462966394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F1E771D-80C4-42ED-BEE7-95A0607EE8C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54e4810-f1f5-4bce-aa8e-e4722dc561be"/>
    <ds:schemaRef ds:uri="7b23fa32-4003-4364-bee1-59546296639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C2E47CD-6D15-4BCE-A3D4-EA20BD091583}">
  <ds:schemaRefs>
    <ds:schemaRef ds:uri="http://schemas.openxmlformats.org/package/2006/metadata/core-properties"/>
    <ds:schemaRef ds:uri="http://purl.org/dc/dcmitype/"/>
    <ds:schemaRef ds:uri="http://schemas.microsoft.com/office/2006/metadata/properties"/>
    <ds:schemaRef ds:uri="http://schemas.microsoft.com/office/2006/documentManagement/types"/>
    <ds:schemaRef ds:uri="http://purl.org/dc/elements/1.1/"/>
    <ds:schemaRef ds:uri="http://www.w3.org/XML/1998/namespace"/>
    <ds:schemaRef ds:uri="7b23fa32-4003-4364-bee1-595462966394"/>
    <ds:schemaRef ds:uri="http://schemas.microsoft.com/office/infopath/2007/PartnerControls"/>
    <ds:schemaRef ds:uri="f54e4810-f1f5-4bce-aa8e-e4722dc561be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04807334-4C38-4B40-BDC9-35B8014F1244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Pride wave poster</Template>
  <TotalTime>316</TotalTime>
  <Words>107</Words>
  <Application>Microsoft Office PowerPoint</Application>
  <PresentationFormat>A3 Paper (297x420 mm)</PresentationFormat>
  <Paragraphs>25</Paragraphs>
  <Slides>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Century Gothic</vt:lpstr>
      <vt:lpstr>Times New Roman</vt:lpstr>
      <vt:lpstr>Office Theme</vt:lpstr>
      <vt:lpstr>Ramona Georgiana Ghinea (2009126)</vt:lpstr>
      <vt:lpstr>Ramona Georgiana Ghinea (2009126)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Ramona Georgiana Ghinea (2009126)</dc:title>
  <dc:creator>Ramona-Georgiana Ghinea (2009126)</dc:creator>
  <cp:lastModifiedBy>Ramona-Georgiana Ghinea (2009126)</cp:lastModifiedBy>
  <cp:revision>136</cp:revision>
  <dcterms:created xsi:type="dcterms:W3CDTF">2020-12-09T14:28:35Z</dcterms:created>
  <dcterms:modified xsi:type="dcterms:W3CDTF">2020-12-11T17:24:12Z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0x0101000033FA223336B44AB78A5EBBE6527CC3</vt:lpwstr>
  </property>
</Properties>
</file>