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3" r:id="rId1"/>
  </p:sldMasterIdLst>
  <p:notesMasterIdLst>
    <p:notesMasterId r:id="rId19"/>
  </p:notesMasterIdLst>
  <p:sldIdLst>
    <p:sldId id="599" r:id="rId2"/>
    <p:sldId id="365" r:id="rId3"/>
    <p:sldId id="602" r:id="rId4"/>
    <p:sldId id="603" r:id="rId5"/>
    <p:sldId id="377" r:id="rId6"/>
    <p:sldId id="384" r:id="rId7"/>
    <p:sldId id="385" r:id="rId8"/>
    <p:sldId id="394" r:id="rId9"/>
    <p:sldId id="392" r:id="rId10"/>
    <p:sldId id="261" r:id="rId11"/>
    <p:sldId id="595" r:id="rId12"/>
    <p:sldId id="265" r:id="rId13"/>
    <p:sldId id="267" r:id="rId14"/>
    <p:sldId id="268" r:id="rId15"/>
    <p:sldId id="270" r:id="rId16"/>
    <p:sldId id="269" r:id="rId17"/>
    <p:sldId id="26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8E4227-256E-4849-B5D1-4E7B292C21EE}" v="543" dt="2026-03-27T13:56:56.508"/>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732"/>
    <p:restoredTop sz="63738"/>
  </p:normalViewPr>
  <p:slideViewPr>
    <p:cSldViewPr snapToGrid="0">
      <p:cViewPr varScale="1">
        <p:scale>
          <a:sx n="63" d="100"/>
          <a:sy n="63" d="100"/>
        </p:scale>
        <p:origin x="43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4/6/26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ocmanager.pnld.co.uk/content/D16576.htm" TargetMode="External"/><Relationship Id="rId7" Type="http://schemas.openxmlformats.org/officeDocument/2006/relationships/hyperlink" Target="https://docmanager.pnld.co.uk/content/D11256.htm"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docmanager.pnld.co.uk/content/D2127.htm" TargetMode="External"/><Relationship Id="rId5" Type="http://schemas.openxmlformats.org/officeDocument/2006/relationships/hyperlink" Target="https://docmanager.pnld.co.uk/content/D2103.htm" TargetMode="External"/><Relationship Id="rId4" Type="http://schemas.openxmlformats.org/officeDocument/2006/relationships/hyperlink" Target="https://docmanager.pnld.co.uk/content/D2101.htm"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talktofrank.co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Whole group or break up into small groups and get group/s to present back then refer to slide 2 </a:t>
            </a:r>
          </a:p>
        </p:txBody>
      </p:sp>
      <p:sp>
        <p:nvSpPr>
          <p:cNvPr id="4" name="Slide Number Placeholder 3"/>
          <p:cNvSpPr>
            <a:spLocks noGrp="1"/>
          </p:cNvSpPr>
          <p:nvPr>
            <p:ph type="sldNum" sz="quarter" idx="5"/>
          </p:nvPr>
        </p:nvSpPr>
        <p:spPr/>
        <p:txBody>
          <a:bodyPr/>
          <a:lstStyle/>
          <a:p>
            <a:fld id="{B1058F46-0651-6346-AA1F-3A948C1D4FC2}" type="slidenum">
              <a:rPr lang="en-US" smtClean="0"/>
              <a:t>1</a:t>
            </a:fld>
            <a:endParaRPr lang="en-US"/>
          </a:p>
        </p:txBody>
      </p:sp>
    </p:spTree>
    <p:extLst>
      <p:ext uri="{BB962C8B-B14F-4D97-AF65-F5344CB8AC3E}">
        <p14:creationId xmlns:p14="http://schemas.microsoft.com/office/powerpoint/2010/main" val="848368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Substance that is regulated by law because it has the potential to cause harm, misuse, or dependence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FFFF"/>
              </a:solidFill>
            </a:endParaRPr>
          </a:p>
          <a:p>
            <a:pPr marL="0" marR="0" lvl="0" indent="0" defTabSz="914400" rtl="0" eaLnBrk="0" fontAlgn="base" latinLnBrk="0" hangingPunct="0">
              <a:spcBef>
                <a:spcPct val="0"/>
              </a:spcBef>
              <a:spcAft>
                <a:spcPts val="600"/>
              </a:spcAft>
              <a:buClrTx/>
              <a:buSzTx/>
              <a:buNone/>
              <a:tabLst/>
            </a:pPr>
            <a:r>
              <a:rPr kumimoji="0" lang="en-US" altLang="en-US" sz="1200" b="0" i="0" u="none" strike="noStrike" cap="none" normalizeH="0" baseline="0" dirty="0">
                <a:ln>
                  <a:noFill/>
                </a:ln>
                <a:effectLst/>
                <a:latin typeface="Segoe UI" panose="020B0502040204020203" pitchFamily="34" charset="0"/>
              </a:rPr>
              <a:t>The main UK law controlling </a:t>
            </a:r>
            <a:r>
              <a:rPr kumimoji="0" lang="en-US" altLang="en-US" sz="1200" b="1" i="0" u="none" strike="noStrike" cap="none" normalizeH="0" baseline="0" dirty="0">
                <a:ln>
                  <a:noFill/>
                </a:ln>
                <a:effectLst/>
                <a:latin typeface="Segoe UI" panose="020B0502040204020203" pitchFamily="34" charset="0"/>
              </a:rPr>
              <a:t>dangerous or harmful drugs</a:t>
            </a:r>
          </a:p>
          <a:p>
            <a:pPr marL="0" marR="0" lvl="0" indent="0" defTabSz="914400" rtl="0" eaLnBrk="0" fontAlgn="base" latinLnBrk="0" hangingPunct="0">
              <a:spcBef>
                <a:spcPct val="0"/>
              </a:spcBef>
              <a:spcAft>
                <a:spcPts val="600"/>
              </a:spcAft>
              <a:buClrTx/>
              <a:buSzTx/>
              <a:buNone/>
              <a:tabLst/>
            </a:pPr>
            <a:endParaRPr kumimoji="0" lang="en-US" altLang="en-US" sz="1200" b="0" i="0" u="none" strike="noStrike" cap="none" normalizeH="0" baseline="0" dirty="0">
              <a:ln>
                <a:noFill/>
              </a:ln>
              <a:effectLst/>
              <a:latin typeface="Segoe UI" panose="020B0502040204020203"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200" b="0" i="0" u="none" strike="noStrike" cap="none" normalizeH="0" baseline="0" dirty="0">
                <a:ln>
                  <a:noFill/>
                </a:ln>
                <a:effectLst/>
                <a:latin typeface="Segoe UI" panose="020B0502040204020203" pitchFamily="34" charset="0"/>
              </a:rPr>
              <a:t>Aims to </a:t>
            </a:r>
            <a:r>
              <a:rPr kumimoji="0" lang="en-US" altLang="en-US" sz="1200" b="1" i="0" u="none" strike="noStrike" cap="none" normalizeH="0" baseline="0" dirty="0">
                <a:ln>
                  <a:noFill/>
                </a:ln>
                <a:effectLst/>
                <a:latin typeface="Segoe UI" panose="020B0502040204020203" pitchFamily="34" charset="0"/>
              </a:rPr>
              <a:t>prevent misuse</a:t>
            </a:r>
            <a:r>
              <a:rPr kumimoji="0" lang="en-US" altLang="en-US" sz="1200" b="0" i="0" u="none" strike="noStrike" cap="none" normalizeH="0" baseline="0" dirty="0">
                <a:ln>
                  <a:noFill/>
                </a:ln>
                <a:effectLst/>
                <a:latin typeface="Segoe UI" panose="020B0502040204020203" pitchFamily="34" charset="0"/>
              </a:rPr>
              <a:t> while allowing limited </a:t>
            </a:r>
            <a:r>
              <a:rPr kumimoji="0" lang="en-US" altLang="en-US" sz="1200" b="1" i="0" u="none" strike="noStrike" cap="none" normalizeH="0" baseline="0" dirty="0">
                <a:ln>
                  <a:noFill/>
                </a:ln>
                <a:effectLst/>
                <a:latin typeface="Segoe UI" panose="020B0502040204020203" pitchFamily="34" charset="0"/>
              </a:rPr>
              <a:t>medical and scientific use</a:t>
            </a:r>
          </a:p>
          <a:p>
            <a:pPr marL="0" marR="0" lvl="0" indent="0" defTabSz="914400" rtl="0" eaLnBrk="0" fontAlgn="base" latinLnBrk="0" hangingPunct="0">
              <a:spcBef>
                <a:spcPct val="0"/>
              </a:spcBef>
              <a:spcAft>
                <a:spcPts val="600"/>
              </a:spcAft>
              <a:buClrTx/>
              <a:buSzTx/>
              <a:buNone/>
              <a:tabLst/>
            </a:pPr>
            <a:endParaRPr kumimoji="0" lang="en-US" altLang="en-US" sz="1200" b="1" i="0" u="none" strike="noStrike" cap="none" normalizeH="0" baseline="0" dirty="0">
              <a:ln>
                <a:noFill/>
              </a:ln>
              <a:effectLst/>
              <a:latin typeface="Segoe UI" panose="020B0502040204020203"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200" b="0" i="0" u="none" strike="noStrike" cap="none" normalizeH="0" baseline="0" dirty="0">
                <a:ln>
                  <a:noFill/>
                </a:ln>
                <a:effectLst/>
                <a:latin typeface="Segoe UI" panose="020B0502040204020203" pitchFamily="34" charset="0"/>
              </a:rPr>
              <a:t>Makes it illegal to </a:t>
            </a:r>
            <a:r>
              <a:rPr kumimoji="0" lang="en-US" altLang="en-US" sz="1200" b="1" i="0" u="none" strike="noStrike" cap="none" normalizeH="0" baseline="0" dirty="0">
                <a:ln>
                  <a:noFill/>
                </a:ln>
                <a:effectLst/>
                <a:latin typeface="Segoe UI" panose="020B0502040204020203" pitchFamily="34" charset="0"/>
              </a:rPr>
              <a:t>possess, produce, supply, or import/export</a:t>
            </a:r>
            <a:r>
              <a:rPr kumimoji="0" lang="en-US" altLang="en-US" sz="1200" b="0" i="0" u="none" strike="noStrike" cap="none" normalizeH="0" baseline="0" dirty="0">
                <a:ln>
                  <a:noFill/>
                </a:ln>
                <a:effectLst/>
                <a:latin typeface="Segoe UI" panose="020B0502040204020203" pitchFamily="34" charset="0"/>
              </a:rPr>
              <a:t> controlled drugs without authorization</a:t>
            </a:r>
          </a:p>
          <a:p>
            <a:pPr marL="0" marR="0" lvl="0" indent="0" defTabSz="914400" rtl="0" eaLnBrk="0" fontAlgn="base" latinLnBrk="0" hangingPunct="0">
              <a:spcBef>
                <a:spcPct val="0"/>
              </a:spcBef>
              <a:spcAft>
                <a:spcPts val="600"/>
              </a:spcAft>
              <a:buClrTx/>
              <a:buSzTx/>
              <a:buFontTx/>
              <a:buChar char="•"/>
              <a:tabLst/>
            </a:pPr>
            <a:endParaRPr kumimoji="0" lang="en-US" altLang="en-US" sz="1200" b="0" i="0" u="none" strike="noStrike" cap="none" normalizeH="0" baseline="0" dirty="0">
              <a:ln>
                <a:noFill/>
              </a:ln>
              <a:effectLst/>
              <a:latin typeface="Segoe UI" panose="020B0502040204020203"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200" b="0" i="0" u="none" strike="noStrike" cap="none" normalizeH="0" baseline="0" dirty="0">
                <a:ln>
                  <a:noFill/>
                </a:ln>
                <a:effectLst/>
                <a:latin typeface="Segoe UI" panose="020B0502040204020203" pitchFamily="34" charset="0"/>
              </a:rPr>
              <a:t>Drugs are classified into </a:t>
            </a:r>
            <a:r>
              <a:rPr kumimoji="0" lang="en-US" altLang="en-US" sz="1200" b="1" i="0" u="none" strike="noStrike" cap="none" normalizeH="0" baseline="0" dirty="0">
                <a:ln>
                  <a:noFill/>
                </a:ln>
                <a:effectLst/>
                <a:latin typeface="Segoe UI" panose="020B0502040204020203" pitchFamily="34" charset="0"/>
              </a:rPr>
              <a:t>Class A, B, or C</a:t>
            </a:r>
            <a:r>
              <a:rPr kumimoji="0" lang="en-US" altLang="en-US" sz="1200" b="0" i="0" u="none" strike="noStrike" cap="none" normalizeH="0" baseline="0" dirty="0">
                <a:ln>
                  <a:noFill/>
                </a:ln>
                <a:effectLst/>
                <a:latin typeface="Segoe UI" panose="020B0502040204020203" pitchFamily="34" charset="0"/>
              </a:rPr>
              <a:t> based on potential harm to individuals and society at large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FFFFFF"/>
              </a:solidFill>
            </a:endParaRPr>
          </a:p>
          <a:p>
            <a:pPr eaLnBrk="1" hangingPunct="1"/>
            <a:endParaRPr lang="en-GB" altLang="en-US" sz="1200" dirty="0">
              <a:ea typeface="ＭＳ Ｐゴシック" panose="020B0600070205080204" pitchFamily="34" charset="-128"/>
            </a:endParaRPr>
          </a:p>
          <a:p>
            <a:pPr eaLnBrk="1" hangingPunct="1"/>
            <a:r>
              <a:rPr lang="en-GB" altLang="en-US" sz="1200" dirty="0">
                <a:ea typeface="ＭＳ Ｐゴシック" panose="020B0600070205080204" pitchFamily="34" charset="-128"/>
              </a:rPr>
              <a:t>The controlled drugs are listed in the </a:t>
            </a:r>
            <a:r>
              <a:rPr lang="en-GB" altLang="en-US" sz="1200" b="1" dirty="0">
                <a:ea typeface="ＭＳ Ｐゴシック" panose="020B0600070205080204" pitchFamily="34" charset="-128"/>
              </a:rPr>
              <a:t>Misuse of Drugs Act 1971 &amp; Psychoactive Active Substances Act 2016</a:t>
            </a:r>
          </a:p>
          <a:p>
            <a:pPr eaLnBrk="1" hangingPunct="1"/>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txBody>
          <a:bodyPr/>
          <a:lstStyle/>
          <a:p>
            <a:endParaRPr lang="en-US"/>
          </a:p>
        </p:txBody>
      </p:sp>
      <p:sp>
        <p:nvSpPr>
          <p:cNvPr id="3" name="Notes Placeholder 2"/>
          <p:cNvSpPr>
            <a:spLocks noGrp="1"/>
          </p:cNvSpPr>
          <p:nvPr>
            <p:ph type="body" idx="1"/>
          </p:nvPr>
        </p:nvSpPr>
        <p:spPr/>
        <p:txBody>
          <a:bodyPr/>
          <a:lstStyle/>
          <a:p>
            <a:r>
              <a:rPr lang="en-GB" altLang="en-US" sz="1100" b="1" dirty="0">
                <a:ea typeface="ＭＳ Ｐゴシック" panose="020B0600070205080204" pitchFamily="34" charset="-128"/>
              </a:rPr>
              <a:t>Discuss/facilitate highlighted points within the definition</a:t>
            </a:r>
          </a:p>
          <a:p>
            <a:endParaRPr lang="en-GB" altLang="en-US" sz="1100" dirty="0">
              <a:ea typeface="ＭＳ Ｐゴシック" panose="020B0600070205080204" pitchFamily="34" charset="-128"/>
            </a:endParaRPr>
          </a:p>
          <a:p>
            <a:pPr algn="l">
              <a:lnSpc>
                <a:spcPct val="100000"/>
              </a:lnSpc>
            </a:pPr>
            <a:r>
              <a:rPr lang="en-GB" altLang="en-US" sz="1100" b="1" u="sng" dirty="0">
                <a:solidFill>
                  <a:srgbClr val="FF0000"/>
                </a:solidFill>
                <a:ea typeface="ＭＳ Ｐゴシック" panose="020B0600070205080204" pitchFamily="34" charset="-128"/>
              </a:rPr>
              <a:t>Possession </a:t>
            </a:r>
          </a:p>
          <a:p>
            <a:pPr>
              <a:lnSpc>
                <a:spcPct val="100000"/>
              </a:lnSpc>
            </a:pPr>
            <a:endParaRPr lang="en-GB" altLang="en-US" sz="1100" b="1" u="sng" dirty="0">
              <a:ea typeface="ＭＳ Ｐゴシック" panose="020B0600070205080204" pitchFamily="34" charset="-128"/>
            </a:endParaRPr>
          </a:p>
          <a:p>
            <a:pPr>
              <a:lnSpc>
                <a:spcPct val="100000"/>
              </a:lnSpc>
            </a:pPr>
            <a:r>
              <a:rPr lang="en-US" sz="1100" b="1" dirty="0"/>
              <a:t>ACTUAL </a:t>
            </a:r>
            <a:r>
              <a:rPr lang="en-US" sz="1100" dirty="0"/>
              <a:t>physically in possession / on their person. </a:t>
            </a:r>
          </a:p>
          <a:p>
            <a:pPr>
              <a:lnSpc>
                <a:spcPct val="100000"/>
              </a:lnSpc>
            </a:pPr>
            <a:r>
              <a:rPr lang="en-US" sz="1100" b="1" dirty="0"/>
              <a:t>CONSTRUCTIVE – </a:t>
            </a:r>
            <a:r>
              <a:rPr lang="en-US" sz="1100" b="0" dirty="0"/>
              <a:t>Under their control in a vehicle nearby </a:t>
            </a:r>
            <a:endParaRPr lang="en-GB" altLang="en-US" sz="1100" b="1" u="sng" dirty="0">
              <a:ea typeface="ＭＳ Ｐゴシック" panose="020B0600070205080204" pitchFamily="34" charset="-128"/>
            </a:endParaRPr>
          </a:p>
          <a:p>
            <a:pPr>
              <a:lnSpc>
                <a:spcPct val="100000"/>
              </a:lnSpc>
            </a:pPr>
            <a:endParaRPr lang="en-GB" altLang="en-US" sz="1100" b="1" u="sng"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Includes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Includes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 </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altLang="en-US" sz="1100" dirty="0">
              <a:ea typeface="ＭＳ Ｐゴシック" panose="020B0600070205080204" pitchFamily="34" charset="-128"/>
            </a:endParaRP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1" dirty="0">
                <a:ea typeface="ＭＳ Ｐゴシック" panose="020B0600070205080204" pitchFamily="34" charset="-128"/>
              </a:rPr>
              <a:t>Explain that there are distinct defences in relation to possession of a controlled drugs. STATUTORY AND GENERAL DEFENCES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1" dirty="0">
                <a:ea typeface="ＭＳ Ｐゴシック" panose="020B0600070205080204" pitchFamily="34" charset="-128"/>
              </a:rPr>
              <a:t>Statutory Defence </a:t>
            </a:r>
            <a:r>
              <a:rPr lang="en-GB" sz="1200" b="0" i="0" u="none" strike="noStrike" kern="1200" dirty="0">
                <a:solidFill>
                  <a:schemeClr val="tx1"/>
                </a:solidFill>
                <a:effectLst/>
                <a:latin typeface="+mn-lt"/>
                <a:ea typeface="+mn-ea"/>
                <a:cs typeface="+mn-cs"/>
              </a:rPr>
              <a:t>are about the </a:t>
            </a:r>
            <a:r>
              <a:rPr lang="en-GB" sz="1200" b="0" i="1" u="none" strike="noStrike" kern="1200" dirty="0">
                <a:solidFill>
                  <a:schemeClr val="tx1"/>
                </a:solidFill>
                <a:effectLst/>
                <a:latin typeface="+mn-lt"/>
                <a:ea typeface="+mn-ea"/>
                <a:cs typeface="+mn-cs"/>
              </a:rPr>
              <a:t>reason</a:t>
            </a:r>
            <a:r>
              <a:rPr lang="en-GB" sz="1200" b="0" i="0" u="none" strike="noStrike" kern="1200" dirty="0">
                <a:solidFill>
                  <a:schemeClr val="tx1"/>
                </a:solidFill>
                <a:effectLst/>
                <a:latin typeface="+mn-lt"/>
                <a:ea typeface="+mn-ea"/>
                <a:cs typeface="+mn-cs"/>
              </a:rPr>
              <a:t> why possession occurred, even though the person </a:t>
            </a:r>
            <a:r>
              <a:rPr lang="en-GB" sz="1200" b="0" i="1" u="none" strike="noStrike" kern="1200" dirty="0">
                <a:solidFill>
                  <a:schemeClr val="tx1"/>
                </a:solidFill>
                <a:effectLst/>
                <a:latin typeface="+mn-lt"/>
                <a:ea typeface="+mn-ea"/>
                <a:cs typeface="+mn-cs"/>
              </a:rPr>
              <a:t>knew</a:t>
            </a:r>
            <a:r>
              <a:rPr lang="en-GB" sz="1200" b="0" i="0" u="none" strike="noStrike" kern="1200" dirty="0">
                <a:solidFill>
                  <a:schemeClr val="tx1"/>
                </a:solidFill>
                <a:effectLst/>
                <a:latin typeface="+mn-lt"/>
                <a:ea typeface="+mn-ea"/>
                <a:cs typeface="+mn-cs"/>
              </a:rPr>
              <a:t> it was a controlled drug.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General Defences </a:t>
            </a:r>
            <a:r>
              <a:rPr lang="en-GB" sz="1200" b="0" i="0" u="none" strike="noStrike" kern="1200" dirty="0">
                <a:solidFill>
                  <a:schemeClr val="tx1"/>
                </a:solidFill>
                <a:effectLst/>
                <a:latin typeface="+mn-lt"/>
                <a:ea typeface="+mn-ea"/>
                <a:cs typeface="+mn-cs"/>
              </a:rPr>
              <a:t>are about a lack of knowledge or belief in relation to the controlled drug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1. Purpose of possession</a:t>
            </a:r>
          </a:p>
          <a:p>
            <a:r>
              <a:rPr lang="en-GB" sz="1200" b="0" i="0" u="none" strike="noStrike" kern="1200" dirty="0">
                <a:solidFill>
                  <a:schemeClr val="tx1"/>
                </a:solidFill>
                <a:effectLst/>
                <a:latin typeface="+mn-lt"/>
                <a:ea typeface="+mn-ea"/>
                <a:cs typeface="+mn-cs"/>
              </a:rPr>
              <a:t>The defendant must show they possessed the drug </a:t>
            </a:r>
            <a:r>
              <a:rPr lang="en-GB" sz="1200" b="1" i="0" u="none" strike="noStrike" kern="1200" dirty="0">
                <a:solidFill>
                  <a:schemeClr val="tx1"/>
                </a:solidFill>
                <a:effectLst/>
                <a:latin typeface="+mn-lt"/>
                <a:ea typeface="+mn-ea"/>
                <a:cs typeface="+mn-cs"/>
              </a:rPr>
              <a:t>solely</a:t>
            </a:r>
            <a:r>
              <a:rPr lang="en-GB" sz="1200" b="0" i="0" u="none" strike="noStrike" kern="1200" dirty="0">
                <a:solidFill>
                  <a:schemeClr val="tx1"/>
                </a:solidFill>
                <a:effectLst/>
                <a:latin typeface="+mn-lt"/>
                <a:ea typeface="+mn-ea"/>
                <a:cs typeface="+mn-cs"/>
              </a:rPr>
              <a:t> in order to:</a:t>
            </a:r>
          </a:p>
          <a:p>
            <a:r>
              <a:rPr lang="en-GB" sz="1200" b="0" i="0" u="none" strike="noStrike" kern="1200" dirty="0">
                <a:solidFill>
                  <a:schemeClr val="tx1"/>
                </a:solidFill>
                <a:effectLst/>
                <a:latin typeface="+mn-lt"/>
                <a:ea typeface="+mn-ea"/>
                <a:cs typeface="+mn-cs"/>
              </a:rPr>
              <a:t>Prevent another person from committing an offence </a:t>
            </a:r>
            <a:r>
              <a:rPr lang="en-GB" sz="1200" b="1" i="0" u="none" strike="noStrike" kern="1200" dirty="0">
                <a:solidFill>
                  <a:schemeClr val="tx1"/>
                </a:solidFill>
                <a:effectLst/>
                <a:latin typeface="+mn-lt"/>
                <a:ea typeface="+mn-ea"/>
                <a:cs typeface="+mn-cs"/>
              </a:rPr>
              <a:t>or</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Deliver or dispose of the drug lawfully (e.g. handing it to police)</a:t>
            </a:r>
          </a:p>
          <a:p>
            <a:r>
              <a:rPr lang="en-GB" sz="1200" b="0" i="0" u="none" strike="noStrike" kern="1200" dirty="0">
                <a:solidFill>
                  <a:schemeClr val="tx1"/>
                </a:solidFill>
                <a:effectLst/>
                <a:latin typeface="+mn-lt"/>
                <a:ea typeface="+mn-ea"/>
                <a:cs typeface="+mn-cs"/>
              </a:rPr>
              <a:t>This is sometimes called </a:t>
            </a:r>
            <a:r>
              <a:rPr lang="en-GB" sz="1200" b="1" i="0" u="none" strike="noStrike" kern="1200" dirty="0">
                <a:solidFill>
                  <a:schemeClr val="tx1"/>
                </a:solidFill>
                <a:effectLst/>
                <a:latin typeface="+mn-lt"/>
                <a:ea typeface="+mn-ea"/>
                <a:cs typeface="+mn-cs"/>
              </a:rPr>
              <a:t>“innocent or temporary possession.”</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2. Temporary possession</a:t>
            </a:r>
          </a:p>
          <a:p>
            <a:r>
              <a:rPr lang="en-GB" sz="1200" b="0" i="0" u="none" strike="noStrike" kern="1200" dirty="0">
                <a:solidFill>
                  <a:schemeClr val="tx1"/>
                </a:solidFill>
                <a:effectLst/>
                <a:latin typeface="+mn-lt"/>
                <a:ea typeface="+mn-ea"/>
                <a:cs typeface="+mn-cs"/>
              </a:rPr>
              <a:t>Possession must be </a:t>
            </a:r>
            <a:r>
              <a:rPr lang="en-GB" sz="1200" b="1" i="0" u="none" strike="noStrike" kern="1200" dirty="0">
                <a:solidFill>
                  <a:schemeClr val="tx1"/>
                </a:solidFill>
                <a:effectLst/>
                <a:latin typeface="+mn-lt"/>
                <a:ea typeface="+mn-ea"/>
                <a:cs typeface="+mn-cs"/>
              </a:rPr>
              <a:t>brief and incidental</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Keeping the drug longer than necessary will defeat the defence</a:t>
            </a:r>
          </a:p>
          <a:p>
            <a:r>
              <a:rPr lang="en-GB" sz="1200" b="0" i="0" u="none" strike="noStrike" kern="1200" dirty="0">
                <a:solidFill>
                  <a:schemeClr val="tx1"/>
                </a:solidFill>
                <a:effectLst/>
                <a:latin typeface="+mn-lt"/>
                <a:ea typeface="+mn-ea"/>
                <a:cs typeface="+mn-cs"/>
              </a:rPr>
              <a:t>Possession must not be for personal use or convenience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3. Reasonable steps taken</a:t>
            </a:r>
          </a:p>
          <a:p>
            <a:r>
              <a:rPr lang="en-GB" sz="1200" b="0" i="0" u="none" strike="noStrike" kern="1200" dirty="0">
                <a:solidFill>
                  <a:schemeClr val="tx1"/>
                </a:solidFill>
                <a:effectLst/>
                <a:latin typeface="+mn-lt"/>
                <a:ea typeface="+mn-ea"/>
                <a:cs typeface="+mn-cs"/>
              </a:rPr>
              <a:t>The defendant must show they took </a:t>
            </a:r>
            <a:r>
              <a:rPr lang="en-GB" sz="1200" b="1" i="0" u="none" strike="noStrike" kern="1200" dirty="0">
                <a:solidFill>
                  <a:schemeClr val="tx1"/>
                </a:solidFill>
                <a:effectLst/>
                <a:latin typeface="+mn-lt"/>
                <a:ea typeface="+mn-ea"/>
                <a:cs typeface="+mn-cs"/>
              </a:rPr>
              <a:t>all reasonable steps</a:t>
            </a:r>
            <a:r>
              <a:rPr lang="en-GB" sz="1200" b="0" i="0" u="none" strike="noStrike" kern="1200" dirty="0">
                <a:solidFill>
                  <a:schemeClr val="tx1"/>
                </a:solidFill>
                <a:effectLst/>
                <a:latin typeface="+mn-lt"/>
                <a:ea typeface="+mn-ea"/>
                <a:cs typeface="+mn-cs"/>
              </a:rPr>
              <a:t> to:</a:t>
            </a:r>
          </a:p>
          <a:p>
            <a:r>
              <a:rPr lang="en-GB" sz="1200" b="0" i="0" u="none" strike="noStrike" kern="1200" dirty="0">
                <a:solidFill>
                  <a:schemeClr val="tx1"/>
                </a:solidFill>
                <a:effectLst/>
                <a:latin typeface="+mn-lt"/>
                <a:ea typeface="+mn-ea"/>
                <a:cs typeface="+mn-cs"/>
              </a:rPr>
              <a:t>Dispose of the drug </a:t>
            </a:r>
            <a:r>
              <a:rPr lang="en-GB" sz="1200" b="1" i="0" u="none" strike="noStrike" kern="1200" dirty="0">
                <a:solidFill>
                  <a:schemeClr val="tx1"/>
                </a:solidFill>
                <a:effectLst/>
                <a:latin typeface="+mn-lt"/>
                <a:ea typeface="+mn-ea"/>
                <a:cs typeface="+mn-cs"/>
              </a:rPr>
              <a:t>as soon as reasonably practicable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Typically by handing it to the police</a:t>
            </a:r>
          </a:p>
          <a:p>
            <a:r>
              <a:rPr lang="en-GB" sz="1200" b="0" i="0" u="none" strike="noStrike" kern="1200" dirty="0">
                <a:solidFill>
                  <a:schemeClr val="tx1"/>
                </a:solidFill>
                <a:effectLst/>
                <a:latin typeface="+mn-lt"/>
                <a:ea typeface="+mn-ea"/>
                <a:cs typeface="+mn-cs"/>
              </a:rPr>
              <a:t>Failure to act promptly will usually cause the defence to fail.</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4. Burden of proof</a:t>
            </a:r>
          </a:p>
          <a:p>
            <a:r>
              <a:rPr lang="en-GB" sz="1200" b="0" i="0" u="none" strike="noStrike" kern="1200" dirty="0">
                <a:solidFill>
                  <a:schemeClr val="tx1"/>
                </a:solidFill>
                <a:effectLst/>
                <a:latin typeface="+mn-lt"/>
                <a:ea typeface="+mn-ea"/>
                <a:cs typeface="+mn-cs"/>
              </a:rPr>
              <a:t>This is a </a:t>
            </a:r>
            <a:r>
              <a:rPr lang="en-GB" sz="1200" b="1" i="0" u="none" strike="noStrike" kern="1200" dirty="0">
                <a:solidFill>
                  <a:schemeClr val="tx1"/>
                </a:solidFill>
                <a:effectLst/>
                <a:latin typeface="+mn-lt"/>
                <a:ea typeface="+mn-ea"/>
                <a:cs typeface="+mn-cs"/>
              </a:rPr>
              <a:t>reverse burden defence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defendant</a:t>
            </a:r>
            <a:r>
              <a:rPr lang="en-GB" sz="1200" b="0" i="0" u="none" strike="noStrike" kern="1200" dirty="0">
                <a:solidFill>
                  <a:schemeClr val="tx1"/>
                </a:solidFill>
                <a:effectLst/>
                <a:latin typeface="+mn-lt"/>
                <a:ea typeface="+mn-ea"/>
                <a:cs typeface="+mn-cs"/>
              </a:rPr>
              <a:t> must prove the defence on the </a:t>
            </a:r>
            <a:r>
              <a:rPr lang="en-GB" sz="1200" b="1" i="0" u="none" strike="noStrike" kern="1200" dirty="0">
                <a:solidFill>
                  <a:schemeClr val="tx1"/>
                </a:solidFill>
                <a:effectLst/>
                <a:latin typeface="+mn-lt"/>
                <a:ea typeface="+mn-ea"/>
                <a:cs typeface="+mn-cs"/>
              </a:rPr>
              <a:t>balance of probabilities</a:t>
            </a:r>
            <a:r>
              <a:rPr lang="en-GB" sz="1200" b="0" i="0" u="none" strike="noStrike" kern="1200" dirty="0">
                <a:solidFill>
                  <a:schemeClr val="tx1"/>
                </a:solidFill>
                <a:effectLst/>
                <a:latin typeface="+mn-lt"/>
                <a:ea typeface="+mn-ea"/>
                <a:cs typeface="+mn-cs"/>
              </a:rPr>
              <a:t>, not beyond reasonable doubt</a:t>
            </a:r>
          </a:p>
          <a:p>
            <a:endParaRPr lang="en-US" dirty="0"/>
          </a:p>
          <a:p>
            <a:r>
              <a:rPr lang="en-GB" sz="1200" b="1" i="0" u="none" strike="noStrike" kern="1200" dirty="0">
                <a:solidFill>
                  <a:schemeClr val="tx1"/>
                </a:solidFill>
                <a:effectLst/>
                <a:latin typeface="+mn-lt"/>
                <a:ea typeface="+mn-ea"/>
                <a:cs typeface="+mn-cs"/>
              </a:rPr>
              <a:t>What s.5(4) does not cover</a:t>
            </a:r>
          </a:p>
          <a:p>
            <a:r>
              <a:rPr lang="en-GB" sz="1200" b="0" i="0" u="none" strike="noStrike" kern="1200" dirty="0">
                <a:solidFill>
                  <a:schemeClr val="tx1"/>
                </a:solidFill>
                <a:effectLst/>
                <a:latin typeface="+mn-lt"/>
                <a:ea typeface="+mn-ea"/>
                <a:cs typeface="+mn-cs"/>
              </a:rPr>
              <a:t>The defence </a:t>
            </a:r>
            <a:r>
              <a:rPr lang="en-GB" sz="1200" b="1" i="0" u="none" strike="noStrike" kern="1200" dirty="0">
                <a:solidFill>
                  <a:schemeClr val="tx1"/>
                </a:solidFill>
                <a:effectLst/>
                <a:latin typeface="+mn-lt"/>
                <a:ea typeface="+mn-ea"/>
                <a:cs typeface="+mn-cs"/>
              </a:rPr>
              <a:t>will not apply</a:t>
            </a:r>
            <a:r>
              <a:rPr lang="en-GB" sz="1200" b="0" i="0" u="none" strike="noStrike" kern="1200" dirty="0">
                <a:solidFill>
                  <a:schemeClr val="tx1"/>
                </a:solidFill>
                <a:effectLst/>
                <a:latin typeface="+mn-lt"/>
                <a:ea typeface="+mn-ea"/>
                <a:cs typeface="+mn-cs"/>
              </a:rPr>
              <a:t> where:</a:t>
            </a:r>
          </a:p>
          <a:p>
            <a:r>
              <a:rPr lang="en-GB" sz="1200" b="0" i="0" u="none" strike="noStrike" kern="1200" dirty="0">
                <a:solidFill>
                  <a:schemeClr val="tx1"/>
                </a:solidFill>
                <a:effectLst/>
                <a:latin typeface="+mn-lt"/>
                <a:ea typeface="+mn-ea"/>
                <a:cs typeface="+mn-cs"/>
              </a:rPr>
              <a:t>The defendant keeps the drug “for later”</a:t>
            </a:r>
          </a:p>
          <a:p>
            <a:r>
              <a:rPr lang="en-GB" sz="1200" b="0" i="0" u="none" strike="noStrike" kern="1200" dirty="0">
                <a:solidFill>
                  <a:schemeClr val="tx1"/>
                </a:solidFill>
                <a:effectLst/>
                <a:latin typeface="+mn-lt"/>
                <a:ea typeface="+mn-ea"/>
                <a:cs typeface="+mn-cs"/>
              </a:rPr>
              <a:t>The defendant intends to return it to the original owner</a:t>
            </a:r>
          </a:p>
          <a:p>
            <a:r>
              <a:rPr lang="en-GB" sz="1200" b="0" i="0" u="none" strike="noStrike" kern="1200" dirty="0">
                <a:solidFill>
                  <a:schemeClr val="tx1"/>
                </a:solidFill>
                <a:effectLst/>
                <a:latin typeface="+mn-lt"/>
                <a:ea typeface="+mn-ea"/>
                <a:cs typeface="+mn-cs"/>
              </a:rPr>
              <a:t>The defendant uses or consumes the drug</a:t>
            </a:r>
          </a:p>
          <a:p>
            <a:r>
              <a:rPr lang="en-GB" sz="1200" b="0" i="0" u="none" strike="noStrike" kern="1200" dirty="0">
                <a:solidFill>
                  <a:schemeClr val="tx1"/>
                </a:solidFill>
                <a:effectLst/>
                <a:latin typeface="+mn-lt"/>
                <a:ea typeface="+mn-ea"/>
                <a:cs typeface="+mn-cs"/>
              </a:rPr>
              <a:t>There is delay without good reason in disposal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Defence 1 – Preventing an offence example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person is at a house party and sees another guest about to give </a:t>
            </a:r>
            <a:r>
              <a:rPr lang="en-GB" sz="1200" b="1" i="0" u="none" strike="noStrike" kern="1200" dirty="0">
                <a:solidFill>
                  <a:schemeClr val="tx1"/>
                </a:solidFill>
                <a:effectLst/>
                <a:latin typeface="+mn-lt"/>
                <a:ea typeface="+mn-ea"/>
                <a:cs typeface="+mn-cs"/>
              </a:rPr>
              <a:t>cocaine</a:t>
            </a:r>
            <a:r>
              <a:rPr lang="en-GB" sz="1200" b="0" i="0" u="none" strike="noStrike" kern="1200" dirty="0">
                <a:solidFill>
                  <a:schemeClr val="tx1"/>
                </a:solidFill>
                <a:effectLst/>
                <a:latin typeface="+mn-lt"/>
                <a:ea typeface="+mn-ea"/>
                <a:cs typeface="+mn-cs"/>
              </a:rPr>
              <a:t> to a group of teenagers.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To </a:t>
            </a:r>
            <a:r>
              <a:rPr lang="en-GB" sz="1200" b="1" i="0" u="none" strike="noStrike" kern="1200" dirty="0">
                <a:solidFill>
                  <a:schemeClr val="tx1"/>
                </a:solidFill>
                <a:effectLst/>
                <a:latin typeface="+mn-lt"/>
                <a:ea typeface="+mn-ea"/>
                <a:cs typeface="+mn-cs"/>
              </a:rPr>
              <a:t>stop the offence</a:t>
            </a:r>
            <a:r>
              <a:rPr lang="en-GB" sz="1200" b="0" i="0" u="none" strike="noStrike" kern="1200" dirty="0">
                <a:solidFill>
                  <a:schemeClr val="tx1"/>
                </a:solidFill>
                <a:effectLst/>
                <a:latin typeface="+mn-lt"/>
                <a:ea typeface="+mn-ea"/>
                <a:cs typeface="+mn-cs"/>
              </a:rPr>
              <a:t>, the person </a:t>
            </a:r>
            <a:r>
              <a:rPr lang="en-GB" sz="1200" b="1" i="0" u="none" strike="noStrike" kern="1200" dirty="0">
                <a:solidFill>
                  <a:schemeClr val="tx1"/>
                </a:solidFill>
                <a:effectLst/>
                <a:latin typeface="+mn-lt"/>
                <a:ea typeface="+mn-ea"/>
                <a:cs typeface="+mn-cs"/>
              </a:rPr>
              <a:t>takes the drug away</a:t>
            </a:r>
            <a:r>
              <a:rPr lang="en-GB" sz="1200" b="0" i="0" u="none" strike="noStrike" kern="1200" dirty="0">
                <a:solidFill>
                  <a:schemeClr val="tx1"/>
                </a:solidFill>
                <a:effectLst/>
                <a:latin typeface="+mn-lt"/>
                <a:ea typeface="+mn-ea"/>
                <a:cs typeface="+mn-cs"/>
              </a:rPr>
              <a:t> from the supplier.</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They then </a:t>
            </a:r>
            <a:r>
              <a:rPr lang="en-GB" sz="1200" b="1" i="0" u="none" strike="noStrike" kern="1200" dirty="0">
                <a:solidFill>
                  <a:schemeClr val="tx1"/>
                </a:solidFill>
                <a:effectLst/>
                <a:latin typeface="+mn-lt"/>
                <a:ea typeface="+mn-ea"/>
                <a:cs typeface="+mn-cs"/>
              </a:rPr>
              <a:t>immediately contact the police</a:t>
            </a:r>
            <a:r>
              <a:rPr lang="en-GB" sz="1200" b="0" i="0" u="none" strike="noStrike" kern="1200" dirty="0">
                <a:solidFill>
                  <a:schemeClr val="tx1"/>
                </a:solidFill>
                <a:effectLst/>
                <a:latin typeface="+mn-lt"/>
                <a:ea typeface="+mn-ea"/>
                <a:cs typeface="+mn-cs"/>
              </a:rPr>
              <a:t> and hand the drug over as soon as officers arrive.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Defence 2 – Handing it to the authorities example</a:t>
            </a:r>
          </a:p>
          <a:p>
            <a:endParaRPr lang="en-GB" altLang="en-US" sz="1200" b="1" dirty="0">
              <a:ea typeface="ＭＳ Ｐゴシック" panose="020B0600070205080204" pitchFamily="34" charset="-128"/>
            </a:endParaRPr>
          </a:p>
          <a:p>
            <a:r>
              <a:rPr lang="en-GB" altLang="en-US" sz="1200" dirty="0">
                <a:ea typeface="ＭＳ Ｐゴシック" panose="020B0600070205080204" pitchFamily="34" charset="-128"/>
              </a:rPr>
              <a:t>A schoolteacher might come into possession of some cannabis abandoned by a pupil in panic during a spot check by staff.</a:t>
            </a:r>
          </a:p>
          <a:p>
            <a:r>
              <a:rPr lang="en-GB" altLang="en-US" sz="1200" dirty="0">
                <a:ea typeface="ＭＳ Ｐゴシック" panose="020B0600070205080204" pitchFamily="34" charset="-128"/>
              </a:rPr>
              <a:t>The teacher is protected for the purposes of handing it to their local schools liaison officer </a:t>
            </a:r>
            <a:r>
              <a:rPr lang="en-GB" altLang="en-US" sz="1200" b="1" dirty="0">
                <a:ea typeface="ＭＳ Ｐゴシック" panose="020B0600070205080204" pitchFamily="34" charset="-128"/>
              </a:rPr>
              <a:t>(provided this is done as soon as reasonably practicable).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So, anyone who temporarily handles any controlled drug is acting in accordance with the law, as long as they act promptly and with the correct motives.</a:t>
            </a:r>
          </a:p>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4</a:t>
            </a:fld>
            <a:endParaRPr lang="en-US"/>
          </a:p>
        </p:txBody>
      </p:sp>
    </p:spTree>
    <p:extLst>
      <p:ext uri="{BB962C8B-B14F-4D97-AF65-F5344CB8AC3E}">
        <p14:creationId xmlns:p14="http://schemas.microsoft.com/office/powerpoint/2010/main" val="1540791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ltLang="en-US" sz="1200" dirty="0">
                <a:ea typeface="ＭＳ Ｐゴシック" panose="020B0600070205080204" pitchFamily="34" charset="-128"/>
              </a:rPr>
              <a:t>Discuss these concepts</a:t>
            </a:r>
          </a:p>
          <a:p>
            <a:endParaRPr lang="en-US" altLang="en-US" sz="1200"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lumMod val="85000"/>
                    <a:lumOff val="15000"/>
                  </a:schemeClr>
                </a:solidFill>
                <a:latin typeface="+mn-lt"/>
                <a:ea typeface="+mn-ea"/>
                <a:cs typeface="+mn-cs"/>
              </a:rPr>
              <a:t>Lack knowledge of the fact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lumMod val="85000"/>
                  <a:lumOff val="15000"/>
                </a:schemeClr>
              </a:solidFill>
              <a:latin typeface="+mn-lt"/>
              <a:ea typeface="+mn-ea"/>
              <a:cs typeface="+mn-cs"/>
            </a:endParaRPr>
          </a:p>
          <a:p>
            <a:pPr marL="171450" lvl="0" indent="-171450">
              <a:buFont typeface="Arial" panose="020B0604020202020204" pitchFamily="34" charset="0"/>
              <a:buChar char="•"/>
            </a:pPr>
            <a:r>
              <a:rPr lang="en-US" dirty="0"/>
              <a:t>They did not know the existence of item</a:t>
            </a:r>
          </a:p>
          <a:p>
            <a:pPr marL="171450" lvl="0" indent="-171450">
              <a:buFont typeface="Arial" panose="020B0604020202020204" pitchFamily="34" charset="0"/>
              <a:buChar char="•"/>
            </a:pPr>
            <a:r>
              <a:rPr lang="en-US" dirty="0"/>
              <a:t>They lacked suspicion of the item</a:t>
            </a:r>
          </a:p>
          <a:p>
            <a:pPr marL="171450" lvl="0" indent="-171450">
              <a:buFont typeface="Arial" panose="020B0604020202020204" pitchFamily="34" charset="0"/>
              <a:buChar char="•"/>
            </a:pPr>
            <a:r>
              <a:rPr lang="en-US" altLang="en-US" sz="1200" dirty="0">
                <a:solidFill>
                  <a:schemeClr val="tx1"/>
                </a:solidFill>
                <a:latin typeface="+mn-lt"/>
                <a:ea typeface="+mn-ea"/>
              </a:rPr>
              <a:t>Belief that it was a drug he/she was entitled to produce, supply and possess.</a:t>
            </a:r>
          </a:p>
          <a:p>
            <a:pPr marL="171450" lvl="0" indent="-171450">
              <a:buFont typeface="Arial" panose="020B0604020202020204" pitchFamily="34" charset="0"/>
              <a:buChar char="•"/>
            </a:pPr>
            <a:endParaRPr lang="en-US" altLang="en-US" sz="1200" dirty="0">
              <a:solidFill>
                <a:schemeClr val="tx1"/>
              </a:solidFill>
              <a:latin typeface="+mn-lt"/>
              <a:ea typeface="+mn-ea"/>
            </a:endParaRPr>
          </a:p>
          <a:p>
            <a:pPr>
              <a:lnSpc>
                <a:spcPct val="100000"/>
              </a:lnSpc>
            </a:pPr>
            <a:r>
              <a:rPr lang="en-GB" altLang="en-US" sz="1200" b="1" dirty="0">
                <a:ea typeface="ＭＳ Ｐゴシック" panose="020B0600070205080204" pitchFamily="34" charset="-128"/>
              </a:rPr>
              <a:t>Example</a:t>
            </a:r>
          </a:p>
          <a:p>
            <a:pPr>
              <a:lnSpc>
                <a:spcPct val="100000"/>
              </a:lnSpc>
            </a:pPr>
            <a:r>
              <a:rPr lang="en-GB" altLang="en-US" sz="1200" dirty="0">
                <a:ea typeface="ＭＳ Ｐゴシック" panose="020B0600070205080204" pitchFamily="34" charset="-128"/>
              </a:rPr>
              <a:t>Two men are walking together in the street when a police constable approaches them.  One is carrying a small packet of cannabis and, to avoid being found in possession of it, he slips the packet into the other’s pocket without his knowledge.</a:t>
            </a:r>
          </a:p>
          <a:p>
            <a:pPr>
              <a:lnSpc>
                <a:spcPct val="100000"/>
              </a:lnSpc>
            </a:pPr>
            <a:r>
              <a:rPr lang="en-GB" altLang="en-US" sz="1200" dirty="0">
                <a:ea typeface="ＭＳ Ｐゴシック" panose="020B0600070205080204" pitchFamily="34" charset="-128"/>
              </a:rPr>
              <a:t>Would the other person be guilty?</a:t>
            </a:r>
          </a:p>
          <a:p>
            <a:pPr>
              <a:lnSpc>
                <a:spcPct val="100000"/>
              </a:lnSpc>
            </a:pPr>
            <a:r>
              <a:rPr lang="en-GB" altLang="en-US" sz="1200" dirty="0">
                <a:ea typeface="ＭＳ Ｐゴシック" panose="020B0600070205080204" pitchFamily="34" charset="-128"/>
              </a:rPr>
              <a:t>‘Knowledge’ is a fact the prosecution have to prove for an offence of unlawful possession.</a:t>
            </a:r>
          </a:p>
          <a:p>
            <a:pPr>
              <a:lnSpc>
                <a:spcPct val="100000"/>
              </a:lnSpc>
            </a:pPr>
            <a:r>
              <a:rPr lang="en-GB" altLang="en-US" sz="1200" dirty="0">
                <a:ea typeface="ＭＳ Ｐゴシック" panose="020B0600070205080204" pitchFamily="34" charset="-128"/>
              </a:rPr>
              <a:t>In this case the person </a:t>
            </a:r>
            <a:r>
              <a:rPr lang="en-GB" altLang="en-US" sz="1200" b="1" dirty="0">
                <a:ea typeface="ＭＳ Ｐゴシック" panose="020B0600070205080204" pitchFamily="34" charset="-128"/>
              </a:rPr>
              <a:t>would not </a:t>
            </a:r>
            <a:r>
              <a:rPr lang="en-GB" altLang="en-US" sz="1200" dirty="0">
                <a:ea typeface="ＭＳ Ｐゴシック" panose="020B0600070205080204" pitchFamily="34" charset="-128"/>
              </a:rPr>
              <a:t>be guilty.</a:t>
            </a:r>
          </a:p>
          <a:p>
            <a:pPr lvl="0"/>
            <a:endParaRPr lang="en-US" altLang="en-US" sz="1200" dirty="0">
              <a:solidFill>
                <a:schemeClr val="tx1"/>
              </a:solidFill>
              <a:latin typeface="+mn-lt"/>
              <a:ea typeface="+mn-ea"/>
            </a:endParaRPr>
          </a:p>
          <a:p>
            <a:pPr defTabSz="914400">
              <a:lnSpc>
                <a:spcPct val="90000"/>
              </a:lnSpc>
              <a:spcBef>
                <a:spcPct val="0"/>
              </a:spcBef>
              <a:spcAft>
                <a:spcPts val="600"/>
              </a:spcAft>
              <a:buNone/>
            </a:pPr>
            <a:r>
              <a:rPr lang="en-US" altLang="en-US" sz="1200" b="1" kern="1200" dirty="0">
                <a:solidFill>
                  <a:schemeClr val="tx1">
                    <a:lumMod val="85000"/>
                    <a:lumOff val="15000"/>
                  </a:schemeClr>
                </a:solidFill>
                <a:latin typeface="+mn-lt"/>
                <a:ea typeface="+mn-ea"/>
                <a:cs typeface="+mn-cs"/>
              </a:rPr>
              <a:t>Lack knowledge of a controlled drug</a:t>
            </a:r>
          </a:p>
          <a:p>
            <a:pPr indent="-182880" defTabSz="914400">
              <a:spcBef>
                <a:spcPct val="0"/>
              </a:spcBef>
              <a:spcAft>
                <a:spcPts val="600"/>
              </a:spcAft>
              <a:buClr>
                <a:schemeClr val="tx1">
                  <a:lumMod val="85000"/>
                  <a:lumOff val="15000"/>
                </a:schemeClr>
              </a:buClr>
              <a:buFont typeface="Garamond" pitchFamily="18" charset="0"/>
              <a:buChar char="◦"/>
            </a:pPr>
            <a:r>
              <a:rPr lang="en-US" altLang="en-US" dirty="0">
                <a:solidFill>
                  <a:schemeClr val="tx1"/>
                </a:solidFill>
                <a:latin typeface="+mn-lt"/>
                <a:ea typeface="+mn-ea"/>
              </a:rPr>
              <a:t>They did not believe or suspect it was a controlled drug</a:t>
            </a:r>
          </a:p>
          <a:p>
            <a:pPr indent="-182880" defTabSz="914400">
              <a:spcBef>
                <a:spcPct val="0"/>
              </a:spcBef>
              <a:spcAft>
                <a:spcPts val="600"/>
              </a:spcAft>
              <a:buClr>
                <a:schemeClr val="tx1">
                  <a:lumMod val="85000"/>
                  <a:lumOff val="15000"/>
                </a:schemeClr>
              </a:buClr>
              <a:buFont typeface="Garamond" pitchFamily="18" charset="0"/>
              <a:buChar char="◦"/>
            </a:pPr>
            <a:endParaRPr lang="en-US" altLang="en-US" dirty="0">
              <a:solidFill>
                <a:schemeClr val="tx1"/>
              </a:solidFill>
              <a:latin typeface="+mn-lt"/>
              <a:ea typeface="+mn-ea"/>
            </a:endParaRPr>
          </a:p>
          <a:p>
            <a:pPr indent="-182880" defTabSz="914400">
              <a:spcBef>
                <a:spcPct val="0"/>
              </a:spcBef>
              <a:spcAft>
                <a:spcPts val="600"/>
              </a:spcAft>
              <a:buClr>
                <a:schemeClr val="tx1">
                  <a:lumMod val="85000"/>
                  <a:lumOff val="15000"/>
                </a:schemeClr>
              </a:buClr>
              <a:buFont typeface="Garamond" pitchFamily="18" charset="0"/>
              <a:buChar char="◦"/>
            </a:pPr>
            <a:r>
              <a:rPr lang="en-US" altLang="en-US" dirty="0">
                <a:solidFill>
                  <a:schemeClr val="tx1"/>
                </a:solidFill>
                <a:latin typeface="+mn-lt"/>
                <a:ea typeface="+mn-ea"/>
              </a:rPr>
              <a:t>and</a:t>
            </a:r>
            <a:r>
              <a:rPr lang="en-US" altLang="en-US" u="sng" dirty="0">
                <a:solidFill>
                  <a:schemeClr val="tx1"/>
                </a:solidFill>
                <a:latin typeface="+mn-lt"/>
                <a:ea typeface="+mn-ea"/>
              </a:rPr>
              <a:t> </a:t>
            </a:r>
          </a:p>
          <a:p>
            <a:pPr indent="-182880" defTabSz="914400">
              <a:spcBef>
                <a:spcPct val="0"/>
              </a:spcBef>
              <a:spcAft>
                <a:spcPts val="600"/>
              </a:spcAft>
              <a:buClr>
                <a:schemeClr val="tx1">
                  <a:lumMod val="85000"/>
                  <a:lumOff val="15000"/>
                </a:schemeClr>
              </a:buClr>
              <a:buFont typeface="Garamond" pitchFamily="18" charset="0"/>
              <a:buChar char="◦"/>
            </a:pPr>
            <a:endParaRPr lang="en-US" altLang="en-US" dirty="0">
              <a:solidFill>
                <a:schemeClr val="tx1"/>
              </a:solidFill>
              <a:latin typeface="+mn-lt"/>
              <a:ea typeface="+mn-ea"/>
            </a:endParaRPr>
          </a:p>
          <a:p>
            <a:pPr indent="-182880" defTabSz="914400">
              <a:spcBef>
                <a:spcPct val="0"/>
              </a:spcBef>
              <a:spcAft>
                <a:spcPts val="600"/>
              </a:spcAft>
              <a:buClr>
                <a:schemeClr val="tx1">
                  <a:lumMod val="85000"/>
                  <a:lumOff val="15000"/>
                </a:schemeClr>
              </a:buClr>
              <a:buFont typeface="Garamond" pitchFamily="18" charset="0"/>
              <a:buChar char="◦"/>
            </a:pPr>
            <a:r>
              <a:rPr lang="en-US" altLang="en-US" dirty="0">
                <a:solidFill>
                  <a:schemeClr val="tx1"/>
                </a:solidFill>
                <a:latin typeface="+mn-lt"/>
                <a:ea typeface="+mn-ea"/>
              </a:rPr>
              <a:t>They had no reason to suspect it was a controlled drug</a:t>
            </a:r>
          </a:p>
          <a:p>
            <a:pPr defTabSz="914400">
              <a:lnSpc>
                <a:spcPct val="90000"/>
              </a:lnSpc>
              <a:spcBef>
                <a:spcPct val="0"/>
              </a:spcBef>
              <a:spcAft>
                <a:spcPts val="600"/>
              </a:spcAft>
              <a:buNone/>
            </a:pPr>
            <a:endParaRPr lang="en-US" altLang="en-US" sz="1200" b="1" kern="1200" dirty="0">
              <a:solidFill>
                <a:schemeClr val="tx1">
                  <a:lumMod val="85000"/>
                  <a:lumOff val="15000"/>
                </a:schemeClr>
              </a:solidFill>
              <a:latin typeface="+mn-lt"/>
              <a:ea typeface="+mn-ea"/>
              <a:cs typeface="+mn-cs"/>
            </a:endParaRPr>
          </a:p>
          <a:p>
            <a:r>
              <a:rPr lang="en-GB" altLang="en-US" sz="1200" dirty="0">
                <a:ea typeface="ＭＳ Ｐゴシック" panose="020B0600070205080204" pitchFamily="34" charset="-128"/>
              </a:rPr>
              <a:t>This second defence prevents defendants from claiming a ‘defence’ when what they thought was one type of controlled drug was in fact another, different controlled drug.</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Example</a:t>
            </a:r>
          </a:p>
          <a:p>
            <a:r>
              <a:rPr lang="en-GB" altLang="en-US" sz="1200" dirty="0">
                <a:ea typeface="ＭＳ Ｐゴシック" panose="020B0600070205080204" pitchFamily="34" charset="-128"/>
              </a:rPr>
              <a:t>A man gives his employee a packet to deliver, informing her it contains tobacco.</a:t>
            </a:r>
          </a:p>
          <a:p>
            <a:r>
              <a:rPr lang="en-GB" altLang="en-US" sz="1200" dirty="0">
                <a:ea typeface="ＭＳ Ｐゴシック" panose="020B0600070205080204" pitchFamily="34" charset="-128"/>
              </a:rPr>
              <a:t>The package is found to contain cannabis.</a:t>
            </a:r>
          </a:p>
          <a:p>
            <a:r>
              <a:rPr lang="en-GB" altLang="en-US" sz="1200" dirty="0">
                <a:ea typeface="ＭＳ Ｐゴシック" panose="020B0600070205080204" pitchFamily="34" charset="-128"/>
              </a:rPr>
              <a:t>The employee did not know it was cannabis, did not suspect it was and had no reason to suspect it; therefore she would not be guilty.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an offender purchased what she thought to be cocaine and forensic analysis revealed it to be heroin, would she be able to rely on this defence?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answer is NO.</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she believed the substance to be a controlled drug, then it does not matter which type of controlled drug it turns out to be.</a:t>
            </a:r>
          </a:p>
          <a:p>
            <a:endParaRPr lang="en-GB" altLang="en-US" sz="1200" dirty="0">
              <a:ea typeface="ＭＳ Ｐゴシック" panose="020B0600070205080204" pitchFamily="34" charset="-128"/>
            </a:endParaRPr>
          </a:p>
          <a:p>
            <a:pPr defTabSz="914400">
              <a:lnSpc>
                <a:spcPct val="90000"/>
              </a:lnSpc>
              <a:spcBef>
                <a:spcPct val="0"/>
              </a:spcBef>
              <a:spcAft>
                <a:spcPts val="600"/>
              </a:spcAft>
              <a:buNone/>
            </a:pPr>
            <a:r>
              <a:rPr lang="en-US" altLang="en-US" sz="1200" b="1" kern="1200" dirty="0">
                <a:solidFill>
                  <a:schemeClr val="tx1">
                    <a:lumMod val="85000"/>
                    <a:lumOff val="15000"/>
                  </a:schemeClr>
                </a:solidFill>
                <a:latin typeface="+mn-lt"/>
                <a:ea typeface="+mn-ea"/>
                <a:cs typeface="+mn-cs"/>
              </a:rPr>
              <a:t>Belief it was a drug he/she was entitled to possess</a:t>
            </a:r>
          </a:p>
          <a:p>
            <a:pPr defTabSz="914400">
              <a:lnSpc>
                <a:spcPct val="90000"/>
              </a:lnSpc>
              <a:spcBef>
                <a:spcPct val="0"/>
              </a:spcBef>
              <a:spcAft>
                <a:spcPts val="600"/>
              </a:spcAft>
              <a:buNone/>
            </a:pPr>
            <a:endParaRPr lang="en-US" altLang="en-US" sz="1200" b="1" kern="1200" dirty="0">
              <a:solidFill>
                <a:schemeClr val="tx1">
                  <a:lumMod val="85000"/>
                  <a:lumOff val="15000"/>
                </a:schemeClr>
              </a:solidFill>
              <a:latin typeface="+mn-lt"/>
              <a:ea typeface="+mn-ea"/>
              <a:cs typeface="+mn-cs"/>
            </a:endParaRPr>
          </a:p>
          <a:p>
            <a:pPr marL="171450" indent="-171450" defTabSz="914400">
              <a:lnSpc>
                <a:spcPct val="90000"/>
              </a:lnSpc>
              <a:spcBef>
                <a:spcPct val="0"/>
              </a:spcBef>
              <a:spcAft>
                <a:spcPts val="600"/>
              </a:spcAft>
              <a:buFont typeface="Arial" panose="020B0604020202020204" pitchFamily="34" charset="0"/>
              <a:buChar char="•"/>
            </a:pPr>
            <a:r>
              <a:rPr lang="en-US" altLang="en-US" sz="1200" b="0" kern="1200" dirty="0">
                <a:solidFill>
                  <a:schemeClr val="tx1">
                    <a:lumMod val="85000"/>
                    <a:lumOff val="15000"/>
                  </a:schemeClr>
                </a:solidFill>
                <a:latin typeface="+mn-lt"/>
                <a:ea typeface="+mn-ea"/>
                <a:cs typeface="+mn-cs"/>
              </a:rPr>
              <a:t>They </a:t>
            </a:r>
            <a:r>
              <a:rPr lang="en-US" altLang="en-US" sz="1200" b="0" dirty="0">
                <a:solidFill>
                  <a:schemeClr val="tx1"/>
                </a:solidFill>
                <a:latin typeface="+mn-lt"/>
                <a:ea typeface="+mn-ea"/>
              </a:rPr>
              <a:t>believed it was a controlled drug or a particular controlled drug</a:t>
            </a:r>
          </a:p>
          <a:p>
            <a:pPr indent="-182880" defTabSz="914400">
              <a:spcBef>
                <a:spcPct val="0"/>
              </a:spcBef>
              <a:spcAft>
                <a:spcPts val="600"/>
              </a:spcAft>
              <a:buClr>
                <a:schemeClr val="tx1">
                  <a:lumMod val="85000"/>
                  <a:lumOff val="15000"/>
                </a:schemeClr>
              </a:buClr>
              <a:buFont typeface="Garamond" pitchFamily="18" charset="0"/>
              <a:buChar char="◦"/>
            </a:pPr>
            <a:endParaRPr lang="en-US" altLang="en-US" sz="1200" dirty="0">
              <a:solidFill>
                <a:schemeClr val="tx1"/>
              </a:solidFill>
              <a:latin typeface="+mn-lt"/>
              <a:ea typeface="+mn-ea"/>
            </a:endParaRPr>
          </a:p>
          <a:p>
            <a:pPr indent="-182880" defTabSz="914400">
              <a:spcBef>
                <a:spcPct val="0"/>
              </a:spcBef>
              <a:spcAft>
                <a:spcPts val="600"/>
              </a:spcAft>
              <a:buClr>
                <a:schemeClr val="tx1">
                  <a:lumMod val="85000"/>
                  <a:lumOff val="15000"/>
                </a:schemeClr>
              </a:buClr>
              <a:buFont typeface="Garamond" pitchFamily="18" charset="0"/>
              <a:buChar char="◦"/>
            </a:pPr>
            <a:r>
              <a:rPr lang="en-US" altLang="en-US" sz="1200" dirty="0">
                <a:solidFill>
                  <a:schemeClr val="tx1"/>
                </a:solidFill>
                <a:latin typeface="+mn-lt"/>
                <a:ea typeface="+mn-ea"/>
              </a:rPr>
              <a:t>Believed at the material time of his possession, he would not have been committing any offence to which this section applies</a:t>
            </a:r>
          </a:p>
          <a:p>
            <a:pPr indent="-182880" defTabSz="914400">
              <a:spcBef>
                <a:spcPct val="0"/>
              </a:spcBef>
              <a:spcAft>
                <a:spcPts val="600"/>
              </a:spcAft>
              <a:buClr>
                <a:schemeClr val="tx1">
                  <a:lumMod val="85000"/>
                  <a:lumOff val="15000"/>
                </a:schemeClr>
              </a:buClr>
              <a:buFont typeface="Garamond" pitchFamily="18" charset="0"/>
              <a:buChar char="◦"/>
            </a:pPr>
            <a:endParaRPr lang="en-US" altLang="en-US" sz="1200" dirty="0">
              <a:solidFill>
                <a:schemeClr val="tx1"/>
              </a:solidFill>
              <a:latin typeface="+mn-lt"/>
              <a:ea typeface="+mn-ea"/>
            </a:endParaRPr>
          </a:p>
          <a:p>
            <a:r>
              <a:rPr lang="en-GB" altLang="en-US" sz="1200" dirty="0">
                <a:ea typeface="ＭＳ Ｐゴシック" panose="020B0600070205080204" pitchFamily="34" charset="-128"/>
              </a:rPr>
              <a:t>These circumstances would be quite unusual, but registered drug users have been known to claim ignorance when in possession of a drug other than that which they are lawfully permitted to possess.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 mistake by a dispensing chemist would be the only sort of example that might apply here,</a:t>
            </a:r>
          </a:p>
          <a:p>
            <a:pPr indent="-182880" defTabSz="914400">
              <a:spcBef>
                <a:spcPct val="0"/>
              </a:spcBef>
              <a:spcAft>
                <a:spcPts val="600"/>
              </a:spcAft>
              <a:buClr>
                <a:schemeClr val="tx1">
                  <a:lumMod val="85000"/>
                  <a:lumOff val="15000"/>
                </a:schemeClr>
              </a:buClr>
              <a:buFont typeface="Garamond" pitchFamily="18" charset="0"/>
              <a:buChar char="◦"/>
            </a:pPr>
            <a:endParaRPr lang="en-US" altLang="en-US" sz="1200" dirty="0">
              <a:solidFill>
                <a:schemeClr val="tx1"/>
              </a:solidFill>
              <a:latin typeface="+mn-lt"/>
              <a:ea typeface="+mn-ea"/>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 or a lookout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The offence is designed to bridge the gap between evidence of an actual supply and evidence of possession only.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term ‘whether lawfully or not’ includes a person who has lawful possession, but intends to supply it unlawfully to another.</a:t>
            </a:r>
          </a:p>
          <a:p>
            <a:r>
              <a:rPr lang="en-GB" altLang="en-US" sz="1200" dirty="0">
                <a:ea typeface="ＭＳ Ｐゴシック" panose="020B0600070205080204" pitchFamily="34" charset="-128"/>
              </a:rPr>
              <a:t>For example, a doctor or nurse who has lawful possession of morphine, but intends to supply it unlawfully to another.</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Controlled drug in their possession </a:t>
            </a:r>
            <a:r>
              <a:rPr lang="en-GB" altLang="en-US" sz="1200" dirty="0">
                <a:ea typeface="ＭＳ Ｐゴシック" panose="020B0600070205080204" pitchFamily="34" charset="-128"/>
              </a:rPr>
              <a:t>– to be found guilty of this offence, a person must be in possession</a:t>
            </a:r>
            <a:r>
              <a:rPr lang="en-GB" altLang="en-US" sz="1200" baseline="0" dirty="0">
                <a:ea typeface="ＭＳ Ｐゴシック" panose="020B0600070205080204" pitchFamily="34" charset="-128"/>
              </a:rPr>
              <a:t> of a controlled drug (this may be established after the drug has been tested)</a:t>
            </a:r>
          </a:p>
          <a:p>
            <a:endParaRPr lang="en-GB" altLang="en-US" sz="1200" baseline="0" dirty="0">
              <a:ea typeface="ＭＳ Ｐゴシック" panose="020B0600070205080204" pitchFamily="34" charset="-128"/>
            </a:endParaRPr>
          </a:p>
          <a:p>
            <a:r>
              <a:rPr lang="en-GB" altLang="en-US" sz="1200" b="1" baseline="0" dirty="0">
                <a:ea typeface="ＭＳ Ｐゴシック" panose="020B0600070205080204" pitchFamily="34" charset="-128"/>
              </a:rPr>
              <a:t>Lawfully or not </a:t>
            </a:r>
            <a:r>
              <a:rPr lang="en-GB" altLang="en-US" sz="1200" baseline="0" dirty="0">
                <a:ea typeface="ＭＳ Ｐゴシック" panose="020B0600070205080204" pitchFamily="34" charset="-128"/>
              </a:rPr>
              <a:t>– Lawfulness or otherwise of the possession is irrelevant. A person can lawfully possess a controlled drug </a:t>
            </a:r>
          </a:p>
          <a:p>
            <a:r>
              <a:rPr lang="en-GB" altLang="en-US" sz="1200" baseline="0" dirty="0" err="1">
                <a:ea typeface="ＭＳ Ｐゴシック" panose="020B0600070205080204" pitchFamily="34" charset="-128"/>
              </a:rPr>
              <a:t>ie</a:t>
            </a:r>
            <a:r>
              <a:rPr lang="en-GB" altLang="en-US" sz="1200" baseline="0" dirty="0">
                <a:ea typeface="ＭＳ Ｐゴシック" panose="020B0600070205080204" pitchFamily="34" charset="-128"/>
              </a:rPr>
              <a:t> police officer, doctor, chemist, and still commit the offence when they intend to supply it to another who cannot lawfully possess it. </a:t>
            </a:r>
          </a:p>
          <a:p>
            <a:endParaRPr lang="en-GB" altLang="en-US" sz="1200" baseline="0" dirty="0">
              <a:ea typeface="ＭＳ Ｐゴシック" panose="020B0600070205080204" pitchFamily="34" charset="-128"/>
            </a:endParaRPr>
          </a:p>
          <a:p>
            <a:r>
              <a:rPr lang="en-GB" altLang="en-US" sz="1200" b="1" dirty="0">
                <a:ea typeface="ＭＳ Ｐゴシック" panose="020B0600070205080204" pitchFamily="34" charset="-128"/>
              </a:rPr>
              <a:t>Intent</a:t>
            </a:r>
            <a:r>
              <a:rPr lang="en-GB" altLang="en-US" sz="1200" dirty="0">
                <a:ea typeface="ＭＳ Ｐゴシック" panose="020B0600070205080204" pitchFamily="34" charset="-128"/>
              </a:rPr>
              <a:t> – its not necessary to prove intent of a person</a:t>
            </a:r>
            <a:r>
              <a:rPr lang="en-GB" altLang="en-US" sz="1200" baseline="0" dirty="0">
                <a:ea typeface="ＭＳ Ｐゴシック" panose="020B0600070205080204" pitchFamily="34" charset="-128"/>
              </a:rPr>
              <a:t> to supply a controlled drug. i.e. a person who thought he was dealing heroin but was in fact in possession of dealing amphetamines is still guilty of the offence </a:t>
            </a:r>
            <a:endParaRPr lang="en-GB"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7</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100" dirty="0">
                <a:solidFill>
                  <a:schemeClr val="tx1"/>
                </a:solidFill>
                <a:effectLst/>
              </a:rPr>
              <a:t>Section 6 of the Misuse of Drugs Act 1971 provides restrictions on the cultivation of cannabis plants.</a:t>
            </a:r>
          </a:p>
          <a:p>
            <a:endParaRPr lang="en-GB" altLang="en-US" sz="1100" dirty="0">
              <a:solidFill>
                <a:schemeClr val="tx1"/>
              </a:solidFill>
              <a:effectLst/>
              <a:latin typeface="Arial" panose="020B0604020202020204" pitchFamily="34" charset="0"/>
            </a:endParaRPr>
          </a:p>
          <a:p>
            <a:r>
              <a:rPr lang="en-GB" sz="1100" dirty="0">
                <a:solidFill>
                  <a:schemeClr val="tx1"/>
                </a:solidFill>
                <a:effectLst/>
              </a:rPr>
              <a:t>Cannabis (Genus </a:t>
            </a:r>
            <a:r>
              <a:rPr lang="en-GB" sz="1100" i="1" dirty="0">
                <a:solidFill>
                  <a:schemeClr val="tx1"/>
                </a:solidFill>
                <a:effectLst/>
              </a:rPr>
              <a:t>Cannabis) means </a:t>
            </a:r>
            <a:r>
              <a:rPr lang="en-GB" sz="1100" dirty="0">
                <a:solidFill>
                  <a:schemeClr val="tx1"/>
                </a:solidFill>
                <a:effectLst/>
              </a:rPr>
              <a:t>any part of any</a:t>
            </a:r>
            <a:r>
              <a:rPr lang="en-GB" sz="1100" baseline="0" dirty="0">
                <a:solidFill>
                  <a:schemeClr val="tx1"/>
                </a:solidFill>
                <a:effectLst/>
              </a:rPr>
              <a:t> cannabis plant </a:t>
            </a:r>
            <a:r>
              <a:rPr lang="en-GB" sz="1100" dirty="0">
                <a:solidFill>
                  <a:schemeClr val="tx1"/>
                </a:solidFill>
                <a:effectLst/>
              </a:rPr>
              <a:t>(but</a:t>
            </a:r>
            <a:r>
              <a:rPr lang="en-GB" sz="1100" baseline="0" dirty="0">
                <a:solidFill>
                  <a:schemeClr val="tx1"/>
                </a:solidFill>
                <a:effectLst/>
              </a:rPr>
              <a:t> </a:t>
            </a:r>
            <a:r>
              <a:rPr lang="en-GB" sz="1100" dirty="0">
                <a:solidFill>
                  <a:schemeClr val="tx1"/>
                </a:solidFill>
                <a:effectLst/>
              </a:rPr>
              <a:t>does not include cannabis resin, the mature stalk of the plant, fibre produced from the stalk or the seed of the plant)</a:t>
            </a:r>
          </a:p>
          <a:p>
            <a:endParaRPr lang="en-GB" altLang="en-US" sz="1100" dirty="0">
              <a:solidFill>
                <a:schemeClr val="tx1"/>
              </a:solidFill>
              <a:effectLst/>
              <a:latin typeface="Arial" panose="020B0604020202020204" pitchFamily="34" charset="0"/>
            </a:endParaRPr>
          </a:p>
          <a:p>
            <a:r>
              <a:rPr lang="en-GB" altLang="en-US" sz="1100" dirty="0">
                <a:solidFill>
                  <a:schemeClr val="tx1"/>
                </a:solidFill>
                <a:latin typeface="Arial" panose="020B0604020202020204" pitchFamily="34" charset="0"/>
              </a:rPr>
              <a:t>Do not need to prove the defendant knew it was a cannabis plant. If any form of cultivation can be proved just need to show that the plant was of the genus cannabis.</a:t>
            </a:r>
          </a:p>
          <a:p>
            <a:endParaRPr lang="en-GB" altLang="en-US" sz="1100" dirty="0">
              <a:solidFill>
                <a:schemeClr val="tx1"/>
              </a:solidFill>
              <a:latin typeface="Arial" panose="020B0604020202020204" pitchFamily="34" charset="0"/>
            </a:endParaRPr>
          </a:p>
          <a:p>
            <a:r>
              <a:rPr lang="en-GB" altLang="en-US" sz="1100" dirty="0">
                <a:solidFill>
                  <a:schemeClr val="tx1"/>
                </a:solidFill>
                <a:latin typeface="Arial" panose="020B0604020202020204" pitchFamily="34" charset="0"/>
              </a:rPr>
              <a:t>Only lawful cultivation is under a licence granted by the Secretary of State.</a:t>
            </a:r>
          </a:p>
          <a:p>
            <a:endParaRPr lang="en-GB" sz="1100" baseline="0" dirty="0">
              <a:solidFill>
                <a:schemeClr val="tx1"/>
              </a:solidFill>
            </a:endParaRPr>
          </a:p>
          <a:p>
            <a:r>
              <a:rPr lang="en-GB" sz="1100" i="1" dirty="0">
                <a:solidFill>
                  <a:schemeClr val="tx1"/>
                </a:solidFill>
                <a:effectLst/>
              </a:rPr>
              <a:t>Note:</a:t>
            </a:r>
            <a:r>
              <a:rPr lang="en-GB" sz="1100" i="1" baseline="0" dirty="0">
                <a:solidFill>
                  <a:schemeClr val="tx1"/>
                </a:solidFill>
                <a:effectLst/>
              </a:rPr>
              <a:t> </a:t>
            </a:r>
            <a:r>
              <a:rPr lang="en-GB" sz="1100" i="1" dirty="0">
                <a:solidFill>
                  <a:schemeClr val="tx1"/>
                </a:solidFill>
                <a:effectLst/>
              </a:rPr>
              <a:t>(</a:t>
            </a:r>
            <a:r>
              <a:rPr lang="en-GB" sz="1100" i="1" dirty="0" err="1">
                <a:solidFill>
                  <a:schemeClr val="tx1"/>
                </a:solidFill>
                <a:effectLst/>
              </a:rPr>
              <a:t>i</a:t>
            </a:r>
            <a:r>
              <a:rPr lang="en-GB" sz="1100" i="1" dirty="0">
                <a:solidFill>
                  <a:schemeClr val="tx1"/>
                </a:solidFill>
                <a:effectLst/>
              </a:rPr>
              <a:t>) </a:t>
            </a:r>
            <a:r>
              <a:rPr lang="en-GB" sz="1100" i="1" dirty="0">
                <a:solidFill>
                  <a:schemeClr val="tx1"/>
                </a:solidFill>
                <a:effectLst/>
                <a:hlinkClick r:id="rId3"/>
              </a:rPr>
              <a:t>Home Office Circular 82/1980 </a:t>
            </a:r>
            <a:r>
              <a:rPr lang="en-GB" sz="1100" i="1" dirty="0">
                <a:solidFill>
                  <a:schemeClr val="tx1"/>
                </a:solidFill>
                <a:effectLst/>
              </a:rPr>
              <a:t>recommends charging with production of a </a:t>
            </a:r>
            <a:r>
              <a:rPr lang="en-GB" sz="1100" i="1" dirty="0">
                <a:solidFill>
                  <a:schemeClr val="tx1"/>
                </a:solidFill>
                <a:effectLst/>
                <a:hlinkClick r:id="rId4"/>
              </a:rPr>
              <a:t>controlled drug</a:t>
            </a:r>
            <a:r>
              <a:rPr lang="en-GB" sz="1100" i="1" dirty="0">
                <a:solidFill>
                  <a:schemeClr val="tx1"/>
                </a:solidFill>
                <a:effectLst/>
              </a:rPr>
              <a:t> under </a:t>
            </a:r>
            <a:r>
              <a:rPr lang="en-GB" sz="1100" i="1" dirty="0">
                <a:solidFill>
                  <a:schemeClr val="tx1"/>
                </a:solidFill>
                <a:effectLst/>
                <a:hlinkClick r:id="rId5"/>
              </a:rPr>
              <a:t>section 4</a:t>
            </a:r>
            <a:r>
              <a:rPr lang="en-GB" sz="1100" i="1" dirty="0">
                <a:solidFill>
                  <a:schemeClr val="tx1"/>
                </a:solidFill>
                <a:effectLst/>
              </a:rPr>
              <a:t>, rather than cultivation of Cannabis under this section, due to the wide interpretation of 'produce' in </a:t>
            </a:r>
            <a:r>
              <a:rPr lang="en-GB" sz="1100" i="1" dirty="0">
                <a:solidFill>
                  <a:schemeClr val="tx1"/>
                </a:solidFill>
                <a:effectLst/>
                <a:hlinkClick r:id="rId6"/>
              </a:rPr>
              <a:t>section 37(1)</a:t>
            </a:r>
            <a:r>
              <a:rPr lang="en-GB" sz="1100" i="1" dirty="0">
                <a:solidFill>
                  <a:schemeClr val="tx1"/>
                </a:solidFill>
                <a:effectLst/>
              </a:rPr>
              <a:t>. </a:t>
            </a:r>
          </a:p>
          <a:p>
            <a:endParaRPr lang="en-GB" sz="1100" i="1" dirty="0">
              <a:solidFill>
                <a:schemeClr val="tx1"/>
              </a:solidFill>
              <a:effectLst/>
            </a:endParaRPr>
          </a:p>
          <a:p>
            <a:r>
              <a:rPr lang="en-GB" sz="1100" i="1" dirty="0">
                <a:solidFill>
                  <a:schemeClr val="tx1"/>
                </a:solidFill>
                <a:effectLst/>
              </a:rPr>
              <a:t>‘</a:t>
            </a:r>
            <a:r>
              <a:rPr lang="en-GB" sz="1100" i="0" dirty="0">
                <a:solidFill>
                  <a:schemeClr val="tx1"/>
                </a:solidFill>
                <a:effectLst/>
              </a:rPr>
              <a:t>produce’ where the reference is to producing a controlled drug, means producing it by manufacture, cultivation or any other method, and ‘production’ has a corresponding meaning.</a:t>
            </a:r>
          </a:p>
          <a:p>
            <a:endParaRPr lang="en-GB" sz="1100" i="0" dirty="0">
              <a:solidFill>
                <a:schemeClr val="tx1"/>
              </a:solidFill>
              <a:effectLst/>
            </a:endParaRPr>
          </a:p>
          <a:p>
            <a:r>
              <a:rPr lang="en-GB" sz="1100" i="1" dirty="0">
                <a:solidFill>
                  <a:schemeClr val="tx1"/>
                </a:solidFill>
                <a:effectLst/>
              </a:rPr>
              <a:t>Additionally, a principal difference between the two is that production falls under the lifestyle offences within </a:t>
            </a:r>
            <a:r>
              <a:rPr lang="en-GB" sz="1100" i="1" dirty="0">
                <a:solidFill>
                  <a:schemeClr val="tx1"/>
                </a:solidFill>
                <a:effectLst/>
                <a:hlinkClick r:id="rId7"/>
              </a:rPr>
              <a:t>Schedule 2</a:t>
            </a:r>
            <a:r>
              <a:rPr lang="en-GB" sz="1100" i="1" dirty="0">
                <a:solidFill>
                  <a:schemeClr val="tx1"/>
                </a:solidFill>
                <a:effectLst/>
              </a:rPr>
              <a:t> of the Proceeds of Crime Act, allowing the courts to make wider confiscation orders where it is shown that the defendant has benefited from his criminal conduct.</a:t>
            </a:r>
          </a:p>
          <a:p>
            <a:endParaRPr lang="en-GB" sz="1100" i="1" baseline="0" dirty="0">
              <a:solidFill>
                <a:schemeClr val="tx1"/>
              </a:solidFill>
              <a:effectLst/>
            </a:endParaRPr>
          </a:p>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aseline="0" dirty="0"/>
              <a:t>Question to group – what do you know about the power to search and seize for controlled drugs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baseline="0" dirty="0"/>
          </a:p>
          <a:p>
            <a:pPr>
              <a:lnSpc>
                <a:spcPct val="100000"/>
              </a:lnSpc>
              <a:buFont typeface="Arial" panose="020B0604020202020204" pitchFamily="34" charset="0"/>
              <a:buNone/>
              <a:defRPr/>
            </a:pPr>
            <a:r>
              <a:rPr lang="en-GB" sz="1100" i="0" dirty="0">
                <a:effectLst/>
              </a:rPr>
              <a:t>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behaviour</a:t>
            </a:r>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behaviour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 Call out the list below and ask group if these are legitimate grounds </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i="0" dirty="0">
                <a:effectLst/>
              </a:rPr>
              <a:t>Their</a:t>
            </a:r>
            <a:r>
              <a:rPr lang="en-US" sz="1100" i="0" baseline="0" dirty="0">
                <a:effectLst/>
              </a:rPr>
              <a:t> </a:t>
            </a:r>
            <a:r>
              <a:rPr lang="en-US" sz="1100" i="0" dirty="0">
                <a:effectLst/>
              </a:rPr>
              <a:t>p</a:t>
            </a:r>
            <a:r>
              <a:rPr lang="en-US" sz="1100" dirty="0"/>
              <a:t>hysical appearance</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dirty="0"/>
              <a:t>Apparent race</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dirty="0"/>
              <a:t>Ethnicity</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dirty="0"/>
              <a:t>Religion</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dirty="0"/>
              <a:t>Gender</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dirty="0"/>
              <a:t>Age</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dirty="0"/>
              <a:t>Social standing</a:t>
            </a:r>
          </a:p>
          <a:p>
            <a:pPr marL="171450" indent="-171450" defTabSz="457200" eaLnBrk="1" fontAlgn="auto" hangingPunct="1">
              <a:lnSpc>
                <a:spcPct val="100000"/>
              </a:lnSpc>
              <a:spcBef>
                <a:spcPts val="0"/>
              </a:spcBef>
              <a:spcAft>
                <a:spcPts val="0"/>
              </a:spcAft>
              <a:buFont typeface="Arial" panose="020B0604020202020204" pitchFamily="34" charset="0"/>
              <a:buChar char="•"/>
              <a:defRPr/>
            </a:pPr>
            <a:r>
              <a:rPr lang="en-US" sz="1100" dirty="0"/>
              <a:t>Previous convictions or the fact they are ‘known’</a:t>
            </a:r>
          </a:p>
          <a:p>
            <a:pPr marL="171450" indent="-171450">
              <a:lnSpc>
                <a:spcPct val="100000"/>
              </a:lnSpc>
              <a:buFont typeface="Arial" panose="020B0604020202020204" pitchFamily="34" charset="0"/>
              <a:buChar char="•"/>
              <a:defRPr/>
            </a:pPr>
            <a:r>
              <a:rPr lang="en-US" sz="1100" dirty="0"/>
              <a:t>Presence in a ‘high crime area’ </a:t>
            </a:r>
          </a:p>
          <a:p>
            <a:pPr marL="171450" indent="-171450">
              <a:lnSpc>
                <a:spcPct val="100000"/>
              </a:lnSpc>
              <a:buFont typeface="Arial" panose="020B0604020202020204" pitchFamily="34" charset="0"/>
              <a:buChar char="•"/>
              <a:defRPr/>
            </a:pPr>
            <a:r>
              <a:rPr lang="en-US" sz="1100" dirty="0"/>
              <a:t>Associates (even if there are reasonable grounds for searching one of them)</a:t>
            </a:r>
          </a:p>
          <a:p>
            <a:pPr marL="171450" indent="-171450">
              <a:lnSpc>
                <a:spcPct val="100000"/>
              </a:lnSpc>
              <a:buFont typeface="Arial" panose="020B0604020202020204" pitchFamily="34" charset="0"/>
              <a:buChar char="•"/>
              <a:defRPr/>
            </a:pPr>
            <a:r>
              <a:rPr lang="en-US" sz="1100" dirty="0"/>
              <a:t>Furtive movements.</a:t>
            </a:r>
          </a:p>
          <a:p>
            <a:pPr marL="171450" indent="-171450">
              <a:lnSpc>
                <a:spcPct val="100000"/>
              </a:lnSpc>
              <a:buFont typeface="Arial" panose="020B0604020202020204" pitchFamily="34" charset="0"/>
              <a:buChar char="•"/>
              <a:defRPr/>
            </a:pPr>
            <a:endParaRPr lang="en-US" sz="1100" dirty="0"/>
          </a:p>
          <a:p>
            <a:pPr>
              <a:lnSpc>
                <a:spcPct val="100000"/>
              </a:lnSpc>
            </a:pPr>
            <a:r>
              <a:rPr lang="en-GB" sz="1100" i="0" dirty="0">
                <a:effectLst/>
              </a:rPr>
              <a:t>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PACE Code A </a:t>
            </a:r>
            <a:r>
              <a:rPr lang="en-GB" sz="1200" dirty="0"/>
              <a:t>deals with the exercise by police officers of statutory powers to search a person or a vehicle without first making an arrest.</a:t>
            </a:r>
          </a:p>
          <a:p>
            <a:pPr>
              <a:lnSpc>
                <a:spcPct val="100000"/>
              </a:lnSpc>
            </a:pPr>
            <a:endParaRPr lang="en-GB" altLang="en-US" sz="12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In law, the effect of </a:t>
            </a:r>
            <a:r>
              <a:rPr lang="en-GB" sz="1200" b="1" i="0" dirty="0">
                <a:effectLst/>
              </a:rPr>
              <a:t>'detaining</a:t>
            </a:r>
            <a:r>
              <a:rPr lang="en-GB" sz="1200" i="0" dirty="0">
                <a:effectLst/>
              </a:rPr>
              <a:t>' someone for one of these purposes is really to temporarily arrest them whilst the procedure takes place.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The main difference between the two is that a person being held for a procedure has not been 'arrested for an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i="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VEHICLE means</a:t>
            </a:r>
            <a:r>
              <a:rPr lang="en-GB" sz="1200" dirty="0">
                <a:effectLst/>
              </a:rPr>
              <a:t>: - a conveyance, usually with wheels, for transporting people, goods, etc.;</a:t>
            </a:r>
            <a:br>
              <a:rPr lang="en-GB" sz="1200" dirty="0">
                <a:effectLst/>
              </a:rPr>
            </a:br>
            <a:r>
              <a:rPr lang="en-GB" sz="1200" dirty="0">
                <a:effectLst/>
              </a:rPr>
              <a:t>- a car, cart, truck, carriage, sledge, etc.;</a:t>
            </a:r>
            <a:br>
              <a:rPr lang="en-GB" sz="1200" dirty="0">
                <a:effectLst/>
              </a:rPr>
            </a:br>
            <a:r>
              <a:rPr lang="en-GB" sz="1200" dirty="0">
                <a:effectLst/>
              </a:rPr>
              <a:t>- any means of carriage or transport;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Vessel</a:t>
            </a:r>
            <a:r>
              <a:rPr lang="en-GB" sz="1200" dirty="0">
                <a:effectLst/>
              </a:rPr>
              <a:t> includes a hovercraft</a:t>
            </a:r>
            <a:br>
              <a:rPr lang="en-GB" sz="1200" dirty="0">
                <a:effectLst/>
              </a:rPr>
            </a:br>
            <a:endParaRPr lang="en-GB" sz="1200" dirty="0">
              <a:effectLst/>
            </a:endParaRPr>
          </a:p>
          <a:p>
            <a:pPr>
              <a:lnSpc>
                <a:spcPct val="100000"/>
              </a:lnSpc>
            </a:pPr>
            <a:r>
              <a:rPr lang="en-GB" altLang="en-US" sz="1200" dirty="0">
                <a:ea typeface="ＭＳ Ｐゴシック" panose="020B0600070205080204" pitchFamily="34" charset="-128"/>
              </a:rPr>
              <a:t>Search any vehicle or vessel in which the constable suspects that the drug may be found </a:t>
            </a:r>
            <a:r>
              <a:rPr lang="en-GB" altLang="en-US" sz="1200" b="1" u="sng" dirty="0">
                <a:ea typeface="ＭＳ Ｐゴシック" panose="020B0600070205080204" pitchFamily="34" charset="-128"/>
              </a:rPr>
              <a:t>and, for that purpose, require the person in control of the vehicle or vessel to stop it</a:t>
            </a:r>
            <a:r>
              <a:rPr lang="en-GB" altLang="en-US" sz="1200" dirty="0">
                <a:ea typeface="ＭＳ Ｐゴシック" panose="020B0600070205080204" pitchFamily="34" charset="-128"/>
              </a:rPr>
              <a:t>.</a:t>
            </a:r>
          </a:p>
          <a:p>
            <a:pPr>
              <a:lnSpc>
                <a:spcPct val="100000"/>
              </a:lnSpc>
            </a:pPr>
            <a:endParaRPr lang="en-GB" altLang="en-US" sz="1200" dirty="0">
              <a:ea typeface="ＭＳ Ｐゴシック" panose="020B0600070205080204" pitchFamily="34" charset="-128"/>
            </a:endParaRPr>
          </a:p>
          <a:p>
            <a:pPr>
              <a:lnSpc>
                <a:spcPct val="100000"/>
              </a:lnSpc>
            </a:pPr>
            <a:r>
              <a:rPr lang="en-GB" sz="1200" dirty="0">
                <a:ea typeface="ＭＳ Ｐゴシック" panose="020B0600070205080204" pitchFamily="34" charset="-128"/>
              </a:rPr>
              <a:t>When searching a </a:t>
            </a:r>
            <a:r>
              <a:rPr lang="en-GB" sz="1200" b="1" u="sng" dirty="0">
                <a:ea typeface="ＭＳ Ｐゴシック" panose="020B0600070205080204" pitchFamily="34" charset="-128"/>
              </a:rPr>
              <a:t>vehicle</a:t>
            </a:r>
            <a:r>
              <a:rPr lang="en-GB" sz="1200" dirty="0">
                <a:ea typeface="ＭＳ Ｐゴシック" panose="020B0600070205080204" pitchFamily="34" charset="-128"/>
              </a:rPr>
              <a:t> </a:t>
            </a:r>
            <a:r>
              <a:rPr lang="en-GB" sz="1200" dirty="0"/>
              <a:t>there are 5 distinct areas utilised for the purposes of searching:</a:t>
            </a:r>
          </a:p>
          <a:p>
            <a:pPr>
              <a:lnSpc>
                <a:spcPct val="100000"/>
              </a:lnSpc>
            </a:pPr>
            <a:r>
              <a:rPr lang="en-GB" sz="1200" dirty="0"/>
              <a:t> interior </a:t>
            </a:r>
          </a:p>
          <a:p>
            <a:pPr lvl="0">
              <a:lnSpc>
                <a:spcPct val="100000"/>
              </a:lnSpc>
            </a:pPr>
            <a:r>
              <a:rPr lang="en-GB" sz="1200" dirty="0"/>
              <a:t>boot or cargo area</a:t>
            </a:r>
          </a:p>
          <a:p>
            <a:pPr lvl="0">
              <a:lnSpc>
                <a:spcPct val="100000"/>
              </a:lnSpc>
            </a:pPr>
            <a:r>
              <a:rPr lang="en-GB" sz="1200" dirty="0"/>
              <a:t>engine compartment </a:t>
            </a:r>
          </a:p>
          <a:p>
            <a:pPr lvl="0">
              <a:lnSpc>
                <a:spcPct val="100000"/>
              </a:lnSpc>
            </a:pPr>
            <a:r>
              <a:rPr lang="en-GB" sz="1200" dirty="0"/>
              <a:t>outside</a:t>
            </a:r>
          </a:p>
          <a:p>
            <a:pPr lvl="0">
              <a:lnSpc>
                <a:spcPct val="100000"/>
              </a:lnSpc>
            </a:pPr>
            <a:r>
              <a:rPr lang="en-GB" sz="1200" dirty="0"/>
              <a:t>underneath </a:t>
            </a:r>
          </a:p>
          <a:p>
            <a:pPr>
              <a:lnSpc>
                <a:spcPct val="100000"/>
              </a:lnSpc>
            </a:pPr>
            <a:r>
              <a:rPr lang="en-GB" sz="1200" dirty="0"/>
              <a:t> </a:t>
            </a:r>
          </a:p>
          <a:p>
            <a:pPr>
              <a:lnSpc>
                <a:spcPct val="100000"/>
              </a:lnSpc>
            </a:pPr>
            <a:r>
              <a:rPr lang="en-GB" sz="1200" dirty="0"/>
              <a:t>Risk assessment should be conducted prior to the start of the search. Care must be taken when searching the engine compartment. </a:t>
            </a:r>
          </a:p>
          <a:p>
            <a:pPr>
              <a:lnSpc>
                <a:spcPct val="100000"/>
              </a:lnSpc>
            </a:pPr>
            <a:r>
              <a:rPr lang="en-GB" sz="1200" dirty="0"/>
              <a:t>If the driver is non-compliant during the search, a further risk assessment needs to be made and assistance requested. If compliant, the owner should be allowed to observe the search, but not interfere.</a:t>
            </a:r>
          </a:p>
          <a:p>
            <a:pPr>
              <a:lnSpc>
                <a:spcPct val="100000"/>
              </a:lnSpc>
            </a:pPr>
            <a:endParaRPr lang="en-GB" sz="1200" dirty="0"/>
          </a:p>
          <a:p>
            <a:pPr defTabSz="910011">
              <a:lnSpc>
                <a:spcPct val="100000"/>
              </a:lnSpc>
              <a:defRPr/>
            </a:pPr>
            <a:r>
              <a:rPr lang="en-GB" sz="1200" dirty="0"/>
              <a:t>The vehicle should be searched systematically and it is recommended that more than one officer conducts the search, who should remain in constant communication.</a:t>
            </a:r>
          </a:p>
          <a:p>
            <a:pPr>
              <a:lnSpc>
                <a:spcPct val="100000"/>
              </a:lnSpc>
            </a:pPr>
            <a:r>
              <a:rPr lang="en-GB" sz="1200" dirty="0"/>
              <a:t> </a:t>
            </a:r>
          </a:p>
          <a:p>
            <a:pPr>
              <a:lnSpc>
                <a:spcPct val="100000"/>
              </a:lnSpc>
            </a:pPr>
            <a:r>
              <a:rPr lang="en-GB" sz="1200" dirty="0"/>
              <a:t>Specialists may be called in to conduct the search, but this would depend on the urgency of the situation. Vehicles can be removed by police and securely stored before the start of a search. </a:t>
            </a:r>
          </a:p>
          <a:p>
            <a:pPr>
              <a:lnSpc>
                <a:spcPct val="100000"/>
              </a:lnSpc>
            </a:pPr>
            <a:r>
              <a:rPr lang="en-GB" sz="1200" dirty="0"/>
              <a:t>   </a:t>
            </a:r>
          </a:p>
          <a:p>
            <a:pPr>
              <a:lnSpc>
                <a:spcPct val="100000"/>
              </a:lnSpc>
            </a:pPr>
            <a:r>
              <a:rPr lang="en-GB" sz="1200" dirty="0"/>
              <a:t>Seize any property found – document – exhibits.</a:t>
            </a:r>
          </a:p>
          <a:p>
            <a:pPr>
              <a:lnSpc>
                <a:spcPct val="100000"/>
              </a:lnSpc>
            </a:pPr>
            <a:endParaRPr lang="en-GB" sz="1200" dirty="0"/>
          </a:p>
          <a:p>
            <a:pPr>
              <a:lnSpc>
                <a:spcPct val="100000"/>
              </a:lnSpc>
            </a:pPr>
            <a:r>
              <a:rPr lang="en-GB" sz="1200" dirty="0"/>
              <a:t>Complete search record – document all decisions on the form, offer a copy  to the person (may collect within 3 months) </a:t>
            </a:r>
          </a:p>
          <a:p>
            <a:pPr>
              <a:lnSpc>
                <a:spcPct val="100000"/>
              </a:lnSpc>
            </a:pPr>
            <a:endParaRPr lang="en-GB" sz="120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a:r>
              <a:rPr lang="en-US" sz="1200" b="1" kern="1200" dirty="0">
                <a:solidFill>
                  <a:schemeClr val="tx1"/>
                </a:solidFill>
                <a:latin typeface="+mn-lt"/>
                <a:ea typeface="+mn-ea"/>
                <a:cs typeface="+mn-cs"/>
              </a:rPr>
              <a:t>Consumes -</a:t>
            </a:r>
            <a:r>
              <a:rPr lang="en-US" dirty="0"/>
              <a:t>This includes injecting, eating or drinking, snorting, inhaling and smoking.</a:t>
            </a:r>
          </a:p>
          <a:p>
            <a:endParaRPr lang="en-US" sz="1200" b="1" kern="1200" dirty="0">
              <a:solidFill>
                <a:schemeClr val="tx1"/>
              </a:solidFill>
              <a:latin typeface="+mn-lt"/>
              <a:ea typeface="+mn-ea"/>
              <a:cs typeface="+mn-cs"/>
            </a:endParaRPr>
          </a:p>
          <a:p>
            <a:r>
              <a:rPr lang="en-US" sz="1200" b="1" kern="1200" dirty="0">
                <a:solidFill>
                  <a:schemeClr val="tx1"/>
                </a:solidFill>
                <a:latin typeface="+mn-lt"/>
                <a:ea typeface="+mn-ea"/>
                <a:cs typeface="+mn-cs"/>
              </a:rPr>
              <a:t>Exemptions</a:t>
            </a:r>
          </a:p>
          <a:p>
            <a:endParaRPr lang="en-GB" dirty="0"/>
          </a:p>
          <a:p>
            <a:pPr marL="171450" indent="-171450">
              <a:buFont typeface="Arial" panose="020B0604020202020204" pitchFamily="34" charset="0"/>
              <a:buChar char="•"/>
            </a:pPr>
            <a:r>
              <a:rPr lang="en-US" sz="1200" dirty="0"/>
              <a:t>Substances already controlled by the Misuse of Drugs Act</a:t>
            </a:r>
          </a:p>
          <a:p>
            <a:pPr marL="171450" indent="-171450">
              <a:buFont typeface="Arial" panose="020B0604020202020204" pitchFamily="34" charset="0"/>
              <a:buChar char="•"/>
            </a:pPr>
            <a:r>
              <a:rPr lang="en-US" sz="1200" dirty="0"/>
              <a:t>Nicotine</a:t>
            </a:r>
          </a:p>
          <a:p>
            <a:pPr marL="171450" indent="-171450">
              <a:buFont typeface="Arial" panose="020B0604020202020204" pitchFamily="34" charset="0"/>
              <a:buChar char="•"/>
            </a:pPr>
            <a:r>
              <a:rPr lang="en-US" sz="1200" dirty="0"/>
              <a:t>Alcohol</a:t>
            </a:r>
          </a:p>
          <a:p>
            <a:pPr marL="171450" indent="-171450">
              <a:buFont typeface="Arial" panose="020B0604020202020204" pitchFamily="34" charset="0"/>
              <a:buChar char="•"/>
            </a:pPr>
            <a:r>
              <a:rPr lang="en-US" sz="1200" dirty="0"/>
              <a:t>Caffeine</a:t>
            </a:r>
          </a:p>
          <a:p>
            <a:pPr marL="171450" indent="-171450">
              <a:buFont typeface="Arial" panose="020B0604020202020204" pitchFamily="34" charset="0"/>
              <a:buChar char="•"/>
            </a:pPr>
            <a:r>
              <a:rPr lang="en-US" sz="1200" dirty="0"/>
              <a:t>Some food products   (including drink such as red bull)</a:t>
            </a:r>
          </a:p>
          <a:p>
            <a:pPr marL="171450" indent="-171450">
              <a:buFont typeface="Arial" panose="020B0604020202020204" pitchFamily="34" charset="0"/>
              <a:buChar char="•"/>
            </a:pPr>
            <a:r>
              <a:rPr lang="en-US" sz="1200" dirty="0"/>
              <a:t>Medicinal products. </a:t>
            </a:r>
          </a:p>
          <a:p>
            <a:pPr marL="0"/>
            <a:endParaRPr lang="en-US" sz="1200" dirty="0"/>
          </a:p>
          <a:p>
            <a:pPr marL="0" indent="0">
              <a:buNone/>
            </a:pPr>
            <a:r>
              <a:rPr lang="en-US" sz="1200" b="1" dirty="0"/>
              <a:t>The main intention of the Act is to shut down shops and websites that currently trade in ‘legal highs’.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10</a:t>
            </a:fld>
            <a:endParaRPr lang="en-GB"/>
          </a:p>
        </p:txBody>
      </p:sp>
    </p:spTree>
    <p:extLst>
      <p:ext uri="{BB962C8B-B14F-4D97-AF65-F5344CB8AC3E}">
        <p14:creationId xmlns:p14="http://schemas.microsoft.com/office/powerpoint/2010/main" val="107204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Drugs containing one or more chemical substances that produce similar effects to drugs like cocaine, cannabis and ecstasy – and formerly known as 'legal highs‘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Although some of these so-called ‘legal highs’ were legal in the past, since the Psychoactive Substances Act came into effect in 2016, none of these drugs are legal to produce, supply or import for human consumption - even for personal use, e.g. over the internet.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includes selling them or giving them away for free (even to friends) when they are going to be taken to get high.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Psychoactive substances not covered by the Misuse of Drugs Act fall under the Psychoactive Substances Act.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Some of the key harms associated with psychoactive substance use are:</a:t>
            </a: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Intense comedown causing users to feel suicidal.</a:t>
            </a:r>
          </a:p>
          <a:p>
            <a:endParaRPr lang="en-GB" dirty="0"/>
          </a:p>
          <a:p>
            <a:endParaRPr lang="en-GB" dirty="0"/>
          </a:p>
          <a:p>
            <a:pPr marL="0"/>
            <a:r>
              <a:rPr lang="en-US" sz="1200" b="1" dirty="0"/>
              <a:t>Stimulants -</a:t>
            </a:r>
            <a:r>
              <a:rPr lang="en-US" sz="1200" dirty="0"/>
              <a:t> Act like amphetamines (‘speed’), cocaine, or ecstasy, in that they can make the user feel </a:t>
            </a:r>
            <a:r>
              <a:rPr lang="en-US" sz="1200" dirty="0" err="1"/>
              <a:t>energised</a:t>
            </a:r>
            <a:r>
              <a:rPr lang="en-US" sz="1200" dirty="0"/>
              <a:t>, physically active, fast-thinking, very chatty and euphoric. </a:t>
            </a:r>
          </a:p>
          <a:p>
            <a:pPr marL="0"/>
            <a:r>
              <a:rPr lang="en-US" sz="1200" dirty="0"/>
              <a:t>They can make the user feel overconfident and disinhibited</a:t>
            </a:r>
          </a:p>
          <a:p>
            <a:pPr marL="0" indent="0">
              <a:buNone/>
            </a:pPr>
            <a:r>
              <a:rPr lang="en-US" sz="1200" dirty="0"/>
              <a:t>or </a:t>
            </a:r>
          </a:p>
          <a:p>
            <a:pPr marL="0"/>
            <a:r>
              <a:rPr lang="en-US" sz="1200" dirty="0"/>
              <a:t>Can induce feelings of anxiety, panic, confusion, paranoia and can even cause psychosis.</a:t>
            </a:r>
          </a:p>
          <a:p>
            <a:pPr marL="0"/>
            <a:endParaRPr lang="en-US" sz="1200" dirty="0"/>
          </a:p>
          <a:p>
            <a:pPr marL="0"/>
            <a:r>
              <a:rPr lang="en-US" sz="1200" b="1" kern="1200" dirty="0">
                <a:solidFill>
                  <a:schemeClr val="tx1"/>
                </a:solidFill>
                <a:latin typeface="+mn-lt"/>
                <a:ea typeface="+mn-ea"/>
                <a:cs typeface="+mn-cs"/>
              </a:rPr>
              <a:t>Downers / Sedatives - </a:t>
            </a:r>
            <a:r>
              <a:rPr lang="en-US" dirty="0"/>
              <a:t>Act similar to benzodiazepines (Diazepam or Valium).</a:t>
            </a:r>
          </a:p>
          <a:p>
            <a:pPr marL="0"/>
            <a:r>
              <a:rPr lang="en-US" dirty="0"/>
              <a:t>They are also like cannabis in that they can make the user feel euphoric, relaxed or sleepy.</a:t>
            </a:r>
          </a:p>
          <a:p>
            <a:pPr marL="0"/>
            <a:r>
              <a:rPr lang="en-US" dirty="0"/>
              <a:t>Also they can reduce inhibitions and concentration, making the user forgetful, and slow down reactions.</a:t>
            </a:r>
          </a:p>
          <a:p>
            <a:pPr marL="0"/>
            <a:r>
              <a:rPr lang="en-US" dirty="0"/>
              <a:t>Commonly known as Synthetic Cannabinoids </a:t>
            </a:r>
          </a:p>
          <a:p>
            <a:pPr>
              <a:lnSpc>
                <a:spcPct val="90000"/>
              </a:lnSpc>
              <a:spcAft>
                <a:spcPts val="600"/>
              </a:spcAft>
            </a:pPr>
            <a:endParaRPr lang="en-US" sz="1200" b="1" kern="1200" dirty="0">
              <a:solidFill>
                <a:schemeClr val="tx1"/>
              </a:solidFill>
              <a:latin typeface="+mn-lt"/>
              <a:ea typeface="+mn-ea"/>
              <a:cs typeface="+mn-cs"/>
            </a:endParaRPr>
          </a:p>
          <a:p>
            <a:pPr marL="0"/>
            <a:r>
              <a:rPr lang="en-US" sz="1200" b="1" kern="1200" dirty="0">
                <a:solidFill>
                  <a:schemeClr val="tx1"/>
                </a:solidFill>
                <a:latin typeface="+mn-lt"/>
                <a:ea typeface="+mn-ea"/>
                <a:cs typeface="+mn-cs"/>
              </a:rPr>
              <a:t>Psychedelic / Hallucinogenic -</a:t>
            </a:r>
            <a:r>
              <a:rPr lang="en-US" dirty="0"/>
              <a:t>Act like LSD, magic mushrooms and ketamine. </a:t>
            </a:r>
          </a:p>
          <a:p>
            <a:pPr marL="0"/>
            <a:r>
              <a:rPr lang="en-US" dirty="0"/>
              <a:t>They create altered perceptions and can make the user hallucinate. </a:t>
            </a:r>
          </a:p>
          <a:p>
            <a:pPr marL="0"/>
            <a:r>
              <a:rPr lang="en-US" dirty="0"/>
              <a:t>They can also induce feelings of euphoria, warmth, ‘enlightenment’ and being detached from the world. </a:t>
            </a:r>
          </a:p>
          <a:p>
            <a:pPr marL="0"/>
            <a:r>
              <a:rPr lang="en-US" dirty="0"/>
              <a:t>They can also cause confusion and panics, making the user feel like their mind and body are separate.</a:t>
            </a:r>
          </a:p>
          <a:p>
            <a:endParaRPr lang="en-GB" dirty="0"/>
          </a:p>
          <a:p>
            <a:endParaRPr lang="en-GB" dirty="0"/>
          </a:p>
          <a:p>
            <a:r>
              <a:rPr lang="en-GB" b="1" dirty="0">
                <a:solidFill>
                  <a:srgbClr val="FF0000"/>
                </a:solidFill>
              </a:rPr>
              <a:t>“Talk to Frank” website for up to date information and street names of various drugs and psychoactive substances. </a:t>
            </a:r>
          </a:p>
          <a:p>
            <a:r>
              <a:rPr lang="en-GB" b="1" dirty="0">
                <a:solidFill>
                  <a:srgbClr val="FF0000"/>
                </a:solidFill>
              </a:rPr>
              <a:t>Website address: </a:t>
            </a:r>
            <a:r>
              <a:rPr lang="en-GB" b="1" dirty="0">
                <a:solidFill>
                  <a:srgbClr val="FF0000"/>
                </a:solidFill>
                <a:hlinkClick r:id="rId3"/>
              </a:rPr>
              <a:t>www.talktofrank.com</a:t>
            </a:r>
            <a:endParaRPr lang="en-GB"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11</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None/>
            </a:pPr>
            <a:r>
              <a:rPr lang="en-GB" sz="1100">
                <a:latin typeface="Arial" panose="020B0604020202020204" pitchFamily="34" charset="0"/>
                <a:cs typeface="Arial" panose="020B0604020202020204" pitchFamily="34" charset="0"/>
              </a:rPr>
              <a:t>Points</a:t>
            </a:r>
            <a:r>
              <a:rPr lang="en-GB" sz="1100" baseline="0">
                <a:latin typeface="Arial" panose="020B0604020202020204" pitchFamily="34" charset="0"/>
                <a:cs typeface="Arial" panose="020B0604020202020204" pitchFamily="34" charset="0"/>
              </a:rPr>
              <a:t> to Prove for all below offences</a:t>
            </a:r>
          </a:p>
          <a:p>
            <a:pPr marL="0" indent="0">
              <a:buNone/>
            </a:pPr>
            <a:endParaRPr lang="en-GB" sz="1100" baseline="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Act of production, supply, import and export must be </a:t>
            </a:r>
            <a:r>
              <a:rPr lang="en-GB" sz="1100" b="1" u="sng">
                <a:latin typeface="Arial" panose="020B0604020202020204" pitchFamily="34" charset="0"/>
                <a:cs typeface="Arial" panose="020B0604020202020204" pitchFamily="34" charset="0"/>
              </a:rPr>
              <a:t>intentional </a:t>
            </a:r>
          </a:p>
          <a:p>
            <a:pPr marL="0" indent="0">
              <a:buNone/>
            </a:pPr>
            <a:endParaRPr lang="en-GB" sz="1100" b="1" u="sng">
              <a:latin typeface="Arial" panose="020B0604020202020204" pitchFamily="34" charset="0"/>
              <a:cs typeface="Arial" panose="020B0604020202020204" pitchFamily="34" charset="0"/>
            </a:endParaRPr>
          </a:p>
          <a:p>
            <a:pPr marL="0" indent="0">
              <a:buNone/>
            </a:pPr>
            <a:r>
              <a:rPr lang="en-GB" sz="1100" b="1">
                <a:latin typeface="Arial" panose="020B0604020202020204" pitchFamily="34" charset="0"/>
                <a:cs typeface="Arial" panose="020B0604020202020204" pitchFamily="34" charset="0"/>
              </a:rPr>
              <a:t>Must have known or suspected</a:t>
            </a:r>
            <a:r>
              <a:rPr lang="en-GB" sz="1100">
                <a:latin typeface="Arial" panose="020B0604020202020204" pitchFamily="34" charset="0"/>
                <a:cs typeface="Arial" panose="020B0604020202020204" pitchFamily="34" charset="0"/>
              </a:rPr>
              <a:t>; or ought to have known or suspected that the substance is a psychoactive substance</a:t>
            </a:r>
          </a:p>
          <a:p>
            <a:pPr marL="0" indent="0">
              <a:buNone/>
            </a:pPr>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And </a:t>
            </a:r>
            <a:r>
              <a:rPr lang="en-GB" sz="1100" b="1">
                <a:latin typeface="Arial" panose="020B0604020202020204" pitchFamily="34" charset="0"/>
                <a:cs typeface="Arial" panose="020B0604020202020204" pitchFamily="34" charset="0"/>
              </a:rPr>
              <a:t>know or be reckless </a:t>
            </a:r>
            <a:r>
              <a:rPr lang="en-GB" sz="1100">
                <a:latin typeface="Arial" panose="020B0604020202020204" pitchFamily="34" charset="0"/>
                <a:cs typeface="Arial" panose="020B0604020202020204" pitchFamily="34" charset="0"/>
              </a:rPr>
              <a:t>that it is likely to be consumed by the person to whom it is supplied (or another person) for its psychoactive effects. </a:t>
            </a:r>
          </a:p>
          <a:p>
            <a:endParaRPr lang="en-GB"/>
          </a:p>
        </p:txBody>
      </p:sp>
      <p:sp>
        <p:nvSpPr>
          <p:cNvPr id="4" name="Slide Number Placeholder 3"/>
          <p:cNvSpPr>
            <a:spLocks noGrp="1"/>
          </p:cNvSpPr>
          <p:nvPr>
            <p:ph type="sldNum" sz="quarter" idx="10"/>
          </p:nvPr>
        </p:nvSpPr>
        <p:spPr/>
        <p:txBody>
          <a:bodyPr/>
          <a:lstStyle/>
          <a:p>
            <a:fld id="{DBE860A0-4EDB-4F30-BE58-CE8129E98E25}" type="slidenum">
              <a:rPr lang="en-GB" smtClean="0"/>
              <a:t>12</a:t>
            </a:fld>
            <a:endParaRPr lang="en-GB"/>
          </a:p>
        </p:txBody>
      </p:sp>
    </p:spTree>
    <p:extLst>
      <p:ext uri="{BB962C8B-B14F-4D97-AF65-F5344CB8AC3E}">
        <p14:creationId xmlns:p14="http://schemas.microsoft.com/office/powerpoint/2010/main" val="5955587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sz="1200"/>
          </a:p>
          <a:p>
            <a:endParaRPr lang="en-GB"/>
          </a:p>
        </p:txBody>
      </p:sp>
      <p:sp>
        <p:nvSpPr>
          <p:cNvPr id="4" name="Slide Number Placeholder 3"/>
          <p:cNvSpPr>
            <a:spLocks noGrp="1"/>
          </p:cNvSpPr>
          <p:nvPr>
            <p:ph type="sldNum" sz="quarter" idx="10"/>
          </p:nvPr>
        </p:nvSpPr>
        <p:spPr/>
        <p:txBody>
          <a:bodyPr/>
          <a:lstStyle/>
          <a:p>
            <a:fld id="{DBE860A0-4EDB-4F30-BE58-CE8129E98E25}" type="slidenum">
              <a:rPr lang="en-GB" smtClean="0"/>
              <a:t>13</a:t>
            </a:fld>
            <a:endParaRPr lang="en-GB"/>
          </a:p>
        </p:txBody>
      </p:sp>
    </p:spTree>
    <p:extLst>
      <p:ext uri="{BB962C8B-B14F-4D97-AF65-F5344CB8AC3E}">
        <p14:creationId xmlns:p14="http://schemas.microsoft.com/office/powerpoint/2010/main" val="41216125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effectLst/>
              </a:rPr>
              <a:t>Section 6 of the Psychoactive Substances Act 2016 provides for a statutory aggravating factor when sentencing an offender for an offence under section 5, where the supply, or offer to supply, took place at or in the vicinity of a school, involved the use of a courier under the age of 18 or took place in a custodial institution.</a:t>
            </a:r>
          </a:p>
          <a:p>
            <a:endParaRPr lang="en-GB" dirty="0">
              <a:effectLst/>
            </a:endParaRPr>
          </a:p>
          <a:p>
            <a:r>
              <a:rPr lang="en-GB" dirty="0">
                <a:effectLst/>
              </a:rPr>
              <a:t>6(1) This section applies if - </a:t>
            </a:r>
          </a:p>
          <a:p>
            <a:r>
              <a:rPr lang="en-GB" dirty="0">
                <a:effectLst/>
              </a:rPr>
              <a:t>(a) a court is considering the seriousness of an offence under section 5 and</a:t>
            </a:r>
            <a:br>
              <a:rPr lang="en-GB" dirty="0">
                <a:effectLst/>
              </a:rPr>
            </a:br>
            <a:r>
              <a:rPr lang="en-GB" dirty="0">
                <a:effectLst/>
              </a:rPr>
              <a:t>(b) at the time the offence was committed the offender was aged 18 or over.</a:t>
            </a:r>
          </a:p>
          <a:p>
            <a:endParaRPr lang="en-GB" dirty="0">
              <a:effectLst/>
            </a:endParaRPr>
          </a:p>
          <a:p>
            <a:r>
              <a:rPr lang="en-GB" dirty="0">
                <a:effectLst/>
              </a:rPr>
              <a:t>6(2) If condition A, B or C is met the court - </a:t>
            </a:r>
          </a:p>
          <a:p>
            <a:pPr marL="228600" indent="-228600">
              <a:buAutoNum type="alphaLcParenBoth"/>
            </a:pPr>
            <a:r>
              <a:rPr lang="en-GB" dirty="0">
                <a:effectLst/>
              </a:rPr>
              <a:t>must treat the fact that the condition is met as an aggravating factor (that is to say, a factor that increases the seriousness of the offence), and</a:t>
            </a:r>
          </a:p>
          <a:p>
            <a:pPr marL="228600" indent="-228600">
              <a:buAutoNum type="alphaLcParenBoth"/>
            </a:pPr>
            <a:r>
              <a:rPr lang="en-GB" dirty="0">
                <a:effectLst/>
              </a:rPr>
              <a:t>must state in open court that the offence is so aggravated.</a:t>
            </a:r>
          </a:p>
          <a:p>
            <a:pPr marL="0" indent="0">
              <a:buNone/>
            </a:pPr>
            <a:endParaRPr lang="en-GB" dirty="0">
              <a:effectLst/>
            </a:endParaRPr>
          </a:p>
          <a:p>
            <a:r>
              <a:rPr lang="en-GB" dirty="0">
                <a:effectLst/>
              </a:rPr>
              <a:t>6(3) Condition A is that the offence was committed on or in the vicinity of school premises at a relevant time.</a:t>
            </a:r>
            <a:br>
              <a:rPr lang="en-GB" dirty="0">
                <a:effectLst/>
              </a:rPr>
            </a:br>
            <a:br>
              <a:rPr lang="en-GB" dirty="0">
                <a:effectLst/>
              </a:rPr>
            </a:br>
            <a:r>
              <a:rPr lang="en-GB" dirty="0">
                <a:effectLst/>
              </a:rPr>
              <a:t>6(4) For the purposes of subsection (3) a </a:t>
            </a:r>
            <a:r>
              <a:rPr lang="en-GB" b="1" dirty="0">
                <a:effectLst/>
              </a:rPr>
              <a:t>relevant time</a:t>
            </a:r>
            <a:r>
              <a:rPr lang="en-GB" dirty="0">
                <a:effectLst/>
              </a:rPr>
              <a:t> is -</a:t>
            </a:r>
          </a:p>
          <a:p>
            <a:r>
              <a:rPr lang="en-GB" dirty="0">
                <a:effectLst/>
              </a:rPr>
              <a:t>(a) any time when the school premises are in use by persons under the age of 18;</a:t>
            </a:r>
            <a:br>
              <a:rPr lang="en-GB" dirty="0">
                <a:effectLst/>
              </a:rPr>
            </a:br>
            <a:r>
              <a:rPr lang="en-GB" dirty="0">
                <a:effectLst/>
              </a:rPr>
              <a:t>(b) one hour before the start and one hour after the end of any such time.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14</a:t>
            </a:fld>
            <a:endParaRPr lang="en-GB"/>
          </a:p>
        </p:txBody>
      </p:sp>
    </p:spTree>
    <p:extLst>
      <p:ext uri="{BB962C8B-B14F-4D97-AF65-F5344CB8AC3E}">
        <p14:creationId xmlns:p14="http://schemas.microsoft.com/office/powerpoint/2010/main" val="2678525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E860A0-4EDB-4F30-BE58-CE8129E98E25}" type="slidenum">
              <a:rPr lang="en-GB" smtClean="0"/>
              <a:t>15</a:t>
            </a:fld>
            <a:endParaRPr lang="en-GB"/>
          </a:p>
        </p:txBody>
      </p:sp>
    </p:spTree>
    <p:extLst>
      <p:ext uri="{BB962C8B-B14F-4D97-AF65-F5344CB8AC3E}">
        <p14:creationId xmlns:p14="http://schemas.microsoft.com/office/powerpoint/2010/main" val="3374141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Section 9 “custodial institution” includes: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prison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young offenders institution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training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college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juvenile justice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remand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short term holding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removal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 departure accommodation (immigration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service custody premises (armed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 Possession Offence (other than in Custodial Institutions)</a:t>
            </a:r>
          </a:p>
          <a:p>
            <a:r>
              <a:rPr lang="en-GB" sz="1100" dirty="0">
                <a:latin typeface="Arial" panose="020B0604020202020204" pitchFamily="34" charset="0"/>
                <a:cs typeface="Arial" panose="020B0604020202020204" pitchFamily="34" charset="0"/>
              </a:rPr>
              <a:t>There is no criminal offence under this legislation of ‘simple possession‘ (other than possession in a custodial institution - section 9 above) although there is, of course, an offence of possession with intent to supply.</a:t>
            </a:r>
          </a:p>
          <a:p>
            <a:r>
              <a:rPr lang="en-GB" sz="1100" dirty="0">
                <a:latin typeface="Arial" panose="020B0604020202020204" pitchFamily="34" charset="0"/>
                <a:cs typeface="Arial" panose="020B0604020202020204" pitchFamily="34" charset="0"/>
              </a:rPr>
              <a:t>This lack of ‘simple possession‘ is in line with the principle first established with the introduction of  Temporary Class Drug Orders under the Misuse of Drugs Act 1971 where there is no possession offence, pending a full assessment of a drug’s harm.  With the PSA, the Government wishes to provide a more comprehensive yet proportionate legal framework to tackle the reckless trade in these substances.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16</a:t>
            </a:fld>
            <a:endParaRPr lang="en-GB"/>
          </a:p>
        </p:txBody>
      </p:sp>
    </p:spTree>
    <p:extLst>
      <p:ext uri="{BB962C8B-B14F-4D97-AF65-F5344CB8AC3E}">
        <p14:creationId xmlns:p14="http://schemas.microsoft.com/office/powerpoint/2010/main" val="32819151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Play video (7min)</a:t>
            </a:r>
          </a:p>
        </p:txBody>
      </p:sp>
      <p:sp>
        <p:nvSpPr>
          <p:cNvPr id="4" name="Slide Number Placeholder 3"/>
          <p:cNvSpPr>
            <a:spLocks noGrp="1"/>
          </p:cNvSpPr>
          <p:nvPr>
            <p:ph type="sldNum" sz="quarter" idx="5"/>
          </p:nvPr>
        </p:nvSpPr>
        <p:spPr/>
        <p:txBody>
          <a:bodyPr/>
          <a:lstStyle/>
          <a:p>
            <a:fld id="{E94DEBF3-6912-4F4D-AD06-D0B2B045615C}" type="slidenum">
              <a:rPr lang="en-US" smtClean="0"/>
              <a:t>17</a:t>
            </a:fld>
            <a:endParaRPr lang="en-US"/>
          </a:p>
        </p:txBody>
      </p:sp>
    </p:spTree>
    <p:extLst>
      <p:ext uri="{BB962C8B-B14F-4D97-AF65-F5344CB8AC3E}">
        <p14:creationId xmlns:p14="http://schemas.microsoft.com/office/powerpoint/2010/main" val="24672233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79C84A20-3FF7-9945-83D3-D9DA157182C6}" type="datetimeFigureOut">
              <a:rPr lang="en-US" smtClean="0"/>
              <a:t>4/6/26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4973497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9C84A20-3FF7-9945-83D3-D9DA157182C6}" type="datetimeFigureOut">
              <a:rPr lang="en-US" smtClean="0"/>
              <a:t>4/6/26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72787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79C84A20-3FF7-9945-83D3-D9DA157182C6}" type="datetimeFigureOut">
              <a:rPr lang="en-US" smtClean="0"/>
              <a:t>4/6/26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80381918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9C84A20-3FF7-9945-83D3-D9DA157182C6}" type="datetimeFigureOut">
              <a:rPr lang="en-US" smtClean="0"/>
              <a:t>4/6/26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21023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9C84A20-3FF7-9945-83D3-D9DA157182C6}" type="datetimeFigureOut">
              <a:rPr lang="en-US" smtClean="0"/>
              <a:t>4/6/26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528712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9C84A20-3FF7-9945-83D3-D9DA157182C6}" type="datetimeFigureOut">
              <a:rPr lang="en-US" smtClean="0"/>
              <a:t>4/6/26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4059155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C84A20-3FF7-9945-83D3-D9DA157182C6}" type="datetimeFigureOut">
              <a:rPr lang="en-US" smtClean="0"/>
              <a:t>4/6/26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373435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9C84A20-3FF7-9945-83D3-D9DA157182C6}" type="datetimeFigureOut">
              <a:rPr lang="en-US" smtClean="0"/>
              <a:t>4/6/26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0DC4663C-DA9F-2D44-8BBE-FE6B5562391E}"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807532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9C84A20-3FF7-9945-83D3-D9DA157182C6}" type="datetimeFigureOut">
              <a:rPr lang="en-US" smtClean="0"/>
              <a:t>4/6/26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0DC4663C-DA9F-2D44-8BBE-FE6B5562391E}"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371196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9C84A20-3FF7-9945-83D3-D9DA157182C6}" type="datetimeFigureOut">
              <a:rPr lang="en-US" smtClean="0"/>
              <a:t>4/6/26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092105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9C84A20-3FF7-9945-83D3-D9DA157182C6}" type="datetimeFigureOut">
              <a:rPr lang="en-US" smtClean="0"/>
              <a:t>4/6/26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68782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9C84A20-3FF7-9945-83D3-D9DA157182C6}" type="datetimeFigureOut">
              <a:rPr lang="en-US" smtClean="0"/>
              <a:t>4/6/26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2038306939"/>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vB7hObr0KCs?feature=oembed" TargetMode="Externa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210" name="Rectangle 4209">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212" name="Rectangle 4211">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4214" name="Rectangle 4213">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4216" name="Rectangle 4215">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4218" name="Group 4217">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4219" name="Straight Connector 4218">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220" name="Straight Connector 4219">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221" name="Straight Connector 4220">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4223" name="Rectangle 4222">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25" name="Rectangle 4224">
            <a:extLst>
              <a:ext uri="{FF2B5EF4-FFF2-40B4-BE49-F238E27FC236}">
                <a16:creationId xmlns:a16="http://schemas.microsoft.com/office/drawing/2014/main" id="{4B934719-2D81-443B-8FB8-9CA4FFF2E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ln w="6350" cap="flat" cmpd="sng" algn="ctr">
            <a:noFill/>
            <a:prstDash val="solid"/>
            <a:miter lim="800000"/>
          </a:ln>
          <a:effectLst>
            <a:softEdge rad="0"/>
          </a:effectLst>
        </p:spPr>
        <p:txBody>
          <a:bodyPr/>
          <a:lstStyle/>
          <a:p>
            <a:endParaRPr lang="en-US"/>
          </a:p>
        </p:txBody>
      </p:sp>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1101369" y="1106424"/>
            <a:ext cx="6699963" cy="4633289"/>
          </a:xfrm>
        </p:spPr>
        <p:txBody>
          <a:bodyPr vert="horz" lIns="91440" tIns="45720" rIns="91440" bIns="45720" rtlCol="0" anchor="ctr">
            <a:normAutofit/>
          </a:bodyPr>
          <a:lstStyle/>
          <a:p>
            <a:pPr algn="r">
              <a:lnSpc>
                <a:spcPct val="83000"/>
              </a:lnSpc>
            </a:pPr>
            <a:r>
              <a:rPr lang="en-US" altLang="en-US" sz="5600" cap="all" spc="-100">
                <a:solidFill>
                  <a:schemeClr val="tx1"/>
                </a:solidFill>
              </a:rPr>
              <a:t>RECAP</a:t>
            </a:r>
            <a:br>
              <a:rPr lang="en-US" altLang="en-US" sz="5600" cap="all" spc="-100">
                <a:solidFill>
                  <a:schemeClr val="tx1"/>
                </a:solidFill>
              </a:rPr>
            </a:br>
            <a:br>
              <a:rPr lang="en-US" sz="5600" cap="all" spc="-100">
                <a:solidFill>
                  <a:schemeClr val="tx1"/>
                </a:solidFill>
              </a:rPr>
            </a:br>
            <a:r>
              <a:rPr lang="en-US" sz="5600" cap="all" spc="-100">
                <a:solidFill>
                  <a:schemeClr val="tx1"/>
                </a:solidFill>
              </a:rPr>
              <a:t>what do you know about ‘controlled drugs’?</a:t>
            </a:r>
          </a:p>
        </p:txBody>
      </p:sp>
      <p:cxnSp>
        <p:nvCxnSpPr>
          <p:cNvPr id="4227" name="Straight Connector 4226">
            <a:extLst>
              <a:ext uri="{FF2B5EF4-FFF2-40B4-BE49-F238E27FC236}">
                <a16:creationId xmlns:a16="http://schemas.microsoft.com/office/drawing/2014/main" id="{B29CC623-FD26-47FD-9E70-44325D453E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666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C4B8028-D53F-C04F-BAD4-2B9A95ABA01D}"/>
              </a:ext>
            </a:extLst>
          </p:cNvPr>
          <p:cNvSpPr txBox="1"/>
          <p:nvPr/>
        </p:nvSpPr>
        <p:spPr>
          <a:xfrm>
            <a:off x="387519" y="234717"/>
            <a:ext cx="5231583" cy="4835853"/>
          </a:xfrm>
          <a:prstGeom prst="rect">
            <a:avLst/>
          </a:prstGeom>
        </p:spPr>
        <p:txBody>
          <a:bodyPr vert="horz" lIns="91440" tIns="45720" rIns="91440" bIns="45720" rtlCol="0" anchor="ctr">
            <a:normAutofit/>
          </a:bodyPr>
          <a:lstStyle/>
          <a:p>
            <a:pPr marL="342900" indent="-285750">
              <a:lnSpc>
                <a:spcPct val="90000"/>
              </a:lnSpc>
              <a:buFont typeface="Arial" panose="020B0604020202020204" pitchFamily="34" charset="0"/>
              <a:buChar char="•"/>
            </a:pPr>
            <a:r>
              <a:rPr lang="en-US" dirty="0"/>
              <a:t>Misuse of Drugs Act 1971Section 2 - relates to the classification of controlled drugs under this Act. </a:t>
            </a:r>
          </a:p>
          <a:p>
            <a:pPr marL="285750" indent="-228600">
              <a:lnSpc>
                <a:spcPct val="90000"/>
              </a:lnSpc>
              <a:buFont typeface="Arial" panose="020B0604020202020204" pitchFamily="34" charset="0"/>
              <a:buChar char="•"/>
            </a:pPr>
            <a:endParaRPr lang="en-US" dirty="0"/>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dirty="0"/>
              <a:t>Categorised into classes A, B and C according to the potential for harm</a:t>
            </a:r>
            <a:endParaRPr lang="en-US" baseline="0" dirty="0"/>
          </a:p>
          <a:p>
            <a:pPr marL="57150" marR="0" lvl="0" fontAlgn="base">
              <a:lnSpc>
                <a:spcPct val="90000"/>
              </a:lnSpc>
              <a:spcBef>
                <a:spcPct val="30000"/>
              </a:spcBef>
              <a:spcAft>
                <a:spcPct val="0"/>
              </a:spcAft>
              <a:buClrTx/>
              <a:buSzTx/>
              <a:tabLst/>
              <a:defRPr/>
            </a:pPr>
            <a:endParaRPr lang="en-US" baseline="0" dirty="0"/>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dirty="0"/>
              <a:t>F</a:t>
            </a:r>
            <a:r>
              <a:rPr lang="en-US" baseline="0" dirty="0"/>
              <a:t>ull list of controlled drugs can be found on the Home Office website.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endParaRPr lang="en-US" baseline="0" dirty="0"/>
          </a:p>
          <a:p>
            <a:pPr marL="342900" marR="0" lvl="0" indent="-285750" fontAlgn="base">
              <a:lnSpc>
                <a:spcPct val="90000"/>
              </a:lnSpc>
              <a:spcBef>
                <a:spcPct val="30000"/>
              </a:spcBef>
              <a:spcAft>
                <a:spcPct val="0"/>
              </a:spcAft>
              <a:buClrTx/>
              <a:buSzTx/>
              <a:buFont typeface="Arial" panose="020B0604020202020204" pitchFamily="34" charset="0"/>
              <a:buChar char="•"/>
              <a:tabLst/>
              <a:defRPr/>
            </a:pPr>
            <a:r>
              <a:rPr lang="en-US" dirty="0"/>
              <a:t>Newest legislation - </a:t>
            </a:r>
            <a:r>
              <a:rPr lang="en-GB" altLang="en-US" b="1" dirty="0">
                <a:ea typeface="ＭＳ Ｐゴシック" panose="020B0600070205080204" pitchFamily="34" charset="-128"/>
              </a:rPr>
              <a:t>Psychoactive Active Substances Act 2016</a:t>
            </a:r>
            <a:endParaRPr lang="en-US" dirty="0"/>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latin typeface="+mj-lt"/>
                <a:ea typeface="+mj-ea"/>
                <a:cs typeface="+mj-cs"/>
              </a:rPr>
              <a:t>Sec 5 (2) Misuse of Drugs Act 1971 </a:t>
            </a:r>
          </a:p>
          <a:p>
            <a:pPr algn="ctr">
              <a:lnSpc>
                <a:spcPct val="90000"/>
              </a:lnSpc>
              <a:spcBef>
                <a:spcPct val="0"/>
              </a:spcBef>
              <a:spcAft>
                <a:spcPts val="600"/>
              </a:spcAft>
            </a:pPr>
            <a:r>
              <a:rPr lang="en-US" sz="2500" b="1" dirty="0">
                <a:latin typeface="+mj-lt"/>
                <a:ea typeface="+mj-ea"/>
                <a:cs typeface="+mj-cs"/>
              </a:rPr>
              <a:t>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354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2000" b="1"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2000" b="1"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2000" b="1"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dirty="0">
                <a:solidFill>
                  <a:srgbClr val="FF0000"/>
                </a:solidFill>
                <a:latin typeface="Arial" panose="020B0604020202020204" pitchFamily="34" charset="0"/>
                <a:cs typeface="Arial" panose="020B0604020202020204" pitchFamily="34" charset="0"/>
              </a:rPr>
              <a:t> </a:t>
            </a:r>
            <a:r>
              <a:rPr lang="en-GB" altLang="en-US" sz="2000" b="1" dirty="0">
                <a:solidFill>
                  <a:srgbClr val="FF0000"/>
                </a:solidFill>
                <a:latin typeface="Arial" panose="020B0604020202020204" pitchFamily="34" charset="0"/>
                <a:cs typeface="Arial" panose="020B0604020202020204" pitchFamily="34" charset="0"/>
              </a:rPr>
              <a:t>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0" end="0"/>
                                            </p:txEl>
                                          </p:spTgt>
                                        </p:tgtEl>
                                        <p:attrNameLst>
                                          <p:attrName>style.visibility</p:attrName>
                                        </p:attrNameLst>
                                      </p:cBhvr>
                                      <p:to>
                                        <p:strVal val="visible"/>
                                      </p:to>
                                    </p:set>
                                    <p:anim calcmode="lin" valueType="num">
                                      <p:cBhvr additive="base">
                                        <p:cTn id="4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7">
                                            <p:txEl>
                                              <p:pRg st="1" end="1"/>
                                            </p:txEl>
                                          </p:spTgt>
                                        </p:tgtEl>
                                        <p:attrNameLst>
                                          <p:attrName>style.visibility</p:attrName>
                                        </p:attrNameLst>
                                      </p:cBhvr>
                                      <p:to>
                                        <p:strVal val="visible"/>
                                      </p:to>
                                    </p:set>
                                    <p:anim calcmode="lin" valueType="num">
                                      <p:cBhvr additive="base">
                                        <p:cTn id="4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7">
                                            <p:txEl>
                                              <p:pRg st="2" end="2"/>
                                            </p:txEl>
                                          </p:spTgt>
                                        </p:tgtEl>
                                        <p:attrNameLst>
                                          <p:attrName>style.visibility</p:attrName>
                                        </p:attrNameLst>
                                      </p:cBhvr>
                                      <p:to>
                                        <p:strVal val="visible"/>
                                      </p:to>
                                    </p:set>
                                    <p:anim calcmode="lin" valueType="num">
                                      <p:cBhvr additive="base">
                                        <p:cTn id="5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7">
                                            <p:txEl>
                                              <p:pRg st="2" end="2"/>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7">
                                            <p:txEl>
                                              <p:pRg st="3" end="3"/>
                                            </p:txEl>
                                          </p:spTgt>
                                        </p:tgtEl>
                                        <p:attrNameLst>
                                          <p:attrName>style.visibility</p:attrName>
                                        </p:attrNameLst>
                                      </p:cBhvr>
                                      <p:to>
                                        <p:strVal val="visible"/>
                                      </p:to>
                                    </p:set>
                                    <p:anim calcmode="lin" valueType="num">
                                      <p:cBhvr additive="base">
                                        <p:cTn id="5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3" end="3"/>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7">
                                            <p:txEl>
                                              <p:pRg st="4" end="4"/>
                                            </p:txEl>
                                          </p:spTgt>
                                        </p:tgtEl>
                                        <p:attrNameLst>
                                          <p:attrName>style.visibility</p:attrName>
                                        </p:attrNameLst>
                                      </p:cBhvr>
                                      <p:to>
                                        <p:strVal val="visible"/>
                                      </p:to>
                                    </p:set>
                                    <p:anim calcmode="lin" valueType="num">
                                      <p:cBhvr additive="base">
                                        <p:cTn id="5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4" end="4"/>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7">
                                            <p:txEl>
                                              <p:pRg st="5" end="5"/>
                                            </p:txEl>
                                          </p:spTgt>
                                        </p:tgtEl>
                                        <p:attrNameLst>
                                          <p:attrName>style.visibility</p:attrName>
                                        </p:attrNameLst>
                                      </p:cBhvr>
                                      <p:to>
                                        <p:strVal val="visible"/>
                                      </p:to>
                                    </p:set>
                                    <p:anim calcmode="lin" valueType="num">
                                      <p:cBhvr additive="base">
                                        <p:cTn id="63"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7">
                                            <p:txEl>
                                              <p:pRg st="5" end="5"/>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7">
                                            <p:txEl>
                                              <p:pRg st="6" end="6"/>
                                            </p:txEl>
                                          </p:spTgt>
                                        </p:tgtEl>
                                        <p:attrNameLst>
                                          <p:attrName>style.visibility</p:attrName>
                                        </p:attrNameLst>
                                      </p:cBhvr>
                                      <p:to>
                                        <p:strVal val="visible"/>
                                      </p:to>
                                    </p:set>
                                    <p:anim calcmode="lin" valueType="num">
                                      <p:cBhvr additive="base">
                                        <p:cTn id="6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txEl>
                                              <p:pRg st="6" end="6"/>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7">
                                            <p:txEl>
                                              <p:pRg st="7" end="7"/>
                                            </p:txEl>
                                          </p:spTgt>
                                        </p:tgtEl>
                                        <p:attrNameLst>
                                          <p:attrName>style.visibility</p:attrName>
                                        </p:attrNameLst>
                                      </p:cBhvr>
                                      <p:to>
                                        <p:strVal val="visible"/>
                                      </p:to>
                                    </p:set>
                                    <p:anim calcmode="lin" valueType="num">
                                      <p:cBhvr additive="base">
                                        <p:cTn id="7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7">
                                            <p:txEl>
                                              <p:pRg st="7" end="7"/>
                                            </p:txEl>
                                          </p:spTgt>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7">
                                            <p:txEl>
                                              <p:pRg st="8" end="8"/>
                                            </p:txEl>
                                          </p:spTgt>
                                        </p:tgtEl>
                                        <p:attrNameLst>
                                          <p:attrName>style.visibility</p:attrName>
                                        </p:attrNameLst>
                                      </p:cBhvr>
                                      <p:to>
                                        <p:strVal val="visible"/>
                                      </p:to>
                                    </p:set>
                                    <p:anim calcmode="lin" valueType="num">
                                      <p:cBhvr additive="base">
                                        <p:cTn id="75"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4" name="TextBox 3">
            <a:extLst>
              <a:ext uri="{FF2B5EF4-FFF2-40B4-BE49-F238E27FC236}">
                <a16:creationId xmlns:a16="http://schemas.microsoft.com/office/drawing/2014/main" id="{82673E74-0964-DE66-B4C6-F291AAA5F1D9}"/>
              </a:ext>
            </a:extLst>
          </p:cNvPr>
          <p:cNvSpPr txBox="1"/>
          <p:nvPr/>
        </p:nvSpPr>
        <p:spPr>
          <a:xfrm>
            <a:off x="6579450" y="727627"/>
            <a:ext cx="4957553" cy="1645920"/>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3400" b="1">
                <a:solidFill>
                  <a:schemeClr val="tx1">
                    <a:lumMod val="85000"/>
                    <a:lumOff val="15000"/>
                  </a:schemeClr>
                </a:solidFill>
                <a:latin typeface="+mj-lt"/>
              </a:rPr>
              <a:t>Statutory Defences -  </a:t>
            </a:r>
            <a:r>
              <a:rPr lang="en-US" altLang="en-US" sz="3400">
                <a:solidFill>
                  <a:schemeClr val="tx1">
                    <a:lumMod val="85000"/>
                    <a:lumOff val="15000"/>
                  </a:schemeClr>
                </a:solidFill>
                <a:latin typeface="+mj-lt"/>
              </a:rPr>
              <a:t>Sec 5(4) Misuse of Drugs Act 1971</a:t>
            </a:r>
          </a:p>
          <a:p>
            <a:pPr defTabSz="914400">
              <a:lnSpc>
                <a:spcPct val="90000"/>
              </a:lnSpc>
              <a:spcAft>
                <a:spcPts val="600"/>
              </a:spcAft>
            </a:pPr>
            <a:endParaRPr lang="en-US" sz="3400" b="1">
              <a:solidFill>
                <a:schemeClr val="tx1">
                  <a:lumMod val="85000"/>
                  <a:lumOff val="15000"/>
                </a:schemeClr>
              </a:solidFill>
              <a:latin typeface="+mj-lt"/>
            </a:endParaRPr>
          </a:p>
        </p:txBody>
      </p:sp>
      <p:sp>
        <p:nvSpPr>
          <p:cNvPr id="26" name="Rectangle 25">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7" name="Rectangle 26">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pic>
        <p:nvPicPr>
          <p:cNvPr id="6" name="Picture 5">
            <a:extLst>
              <a:ext uri="{FF2B5EF4-FFF2-40B4-BE49-F238E27FC236}">
                <a16:creationId xmlns:a16="http://schemas.microsoft.com/office/drawing/2014/main" id="{AA7A4C8B-55C5-D3C3-7AB0-2E6A4EA6ED0A}"/>
              </a:ext>
            </a:extLst>
          </p:cNvPr>
          <p:cNvPicPr>
            <a:picLocks noChangeAspect="1"/>
          </p:cNvPicPr>
          <p:nvPr/>
        </p:nvPicPr>
        <p:blipFill>
          <a:blip r:embed="rId3"/>
          <a:stretch>
            <a:fillRect/>
          </a:stretch>
        </p:blipFill>
        <p:spPr>
          <a:xfrm>
            <a:off x="1204017" y="2193844"/>
            <a:ext cx="4414438" cy="2483121"/>
          </a:xfrm>
          <a:prstGeom prst="rect">
            <a:avLst/>
          </a:prstGeom>
        </p:spPr>
      </p:pic>
      <p:sp>
        <p:nvSpPr>
          <p:cNvPr id="3" name="TextBox 2">
            <a:extLst>
              <a:ext uri="{FF2B5EF4-FFF2-40B4-BE49-F238E27FC236}">
                <a16:creationId xmlns:a16="http://schemas.microsoft.com/office/drawing/2014/main" id="{630644BC-4D92-C155-8EA8-093A7E3BF574}"/>
              </a:ext>
            </a:extLst>
          </p:cNvPr>
          <p:cNvSpPr txBox="1"/>
          <p:nvPr/>
        </p:nvSpPr>
        <p:spPr>
          <a:xfrm>
            <a:off x="6579450" y="2538919"/>
            <a:ext cx="4957554" cy="3496120"/>
          </a:xfrm>
          <a:prstGeom prst="rect">
            <a:avLst/>
          </a:prstGeom>
        </p:spPr>
        <p:txBody>
          <a:bodyPr vert="horz" lIns="91440" tIns="45720" rIns="91440" bIns="45720" rtlCol="0">
            <a:normAutofit/>
          </a:bodyPr>
          <a:lstStyle/>
          <a:p>
            <a:pPr indent="-182880" defTabSz="914400">
              <a:lnSpc>
                <a:spcPct val="90000"/>
              </a:lnSpc>
              <a:spcBef>
                <a:spcPct val="0"/>
              </a:spcBef>
              <a:spcAft>
                <a:spcPts val="600"/>
              </a:spcAft>
              <a:buClr>
                <a:schemeClr val="tx1">
                  <a:lumMod val="85000"/>
                  <a:lumOff val="15000"/>
                </a:schemeClr>
              </a:buClr>
              <a:buFont typeface="Garamond" pitchFamily="18" charset="0"/>
              <a:buChar char="◦"/>
            </a:pPr>
            <a:r>
              <a:rPr lang="en-US" altLang="en-US" sz="1100" dirty="0"/>
              <a:t>A person found to have unlawful possession of a controlled drug, has a </a:t>
            </a:r>
            <a:r>
              <a:rPr lang="en-US" altLang="en-US" sz="1100" dirty="0" err="1"/>
              <a:t>defence</a:t>
            </a:r>
            <a:r>
              <a:rPr lang="en-US" altLang="en-US" sz="1100" dirty="0"/>
              <a:t> if it can be proved :</a:t>
            </a:r>
          </a:p>
          <a:p>
            <a:pPr indent="-182880" defTabSz="914400">
              <a:lnSpc>
                <a:spcPct val="90000"/>
              </a:lnSpc>
              <a:spcBef>
                <a:spcPct val="0"/>
              </a:spcBef>
              <a:spcAft>
                <a:spcPts val="600"/>
              </a:spcAft>
              <a:buClr>
                <a:schemeClr val="tx1">
                  <a:lumMod val="85000"/>
                  <a:lumOff val="15000"/>
                </a:schemeClr>
              </a:buClr>
              <a:buFont typeface="Garamond" pitchFamily="18" charset="0"/>
              <a:buChar char="◦"/>
            </a:pPr>
            <a:endParaRPr lang="en-US" altLang="en-US" sz="1100" dirty="0"/>
          </a:p>
          <a:p>
            <a:pPr indent="-182880" defTabSz="914400">
              <a:lnSpc>
                <a:spcPct val="90000"/>
              </a:lnSpc>
              <a:spcAft>
                <a:spcPts val="600"/>
              </a:spcAft>
              <a:buClr>
                <a:schemeClr val="tx1">
                  <a:lumMod val="85000"/>
                  <a:lumOff val="15000"/>
                </a:schemeClr>
              </a:buClr>
              <a:buFont typeface="Garamond" pitchFamily="18" charset="0"/>
              <a:buChar char="◦"/>
            </a:pPr>
            <a:r>
              <a:rPr lang="en-US" sz="1100" b="0" i="0" dirty="0">
                <a:effectLst/>
              </a:rPr>
              <a:t>that, knowing or suspecting it to be a controlled drug, he took possession of it for the </a:t>
            </a:r>
            <a:r>
              <a:rPr lang="en-US" sz="1100" b="1" i="0" dirty="0">
                <a:effectLst/>
              </a:rPr>
              <a:t>purpose of preventing another from committing or continuing to commit an offence </a:t>
            </a:r>
            <a:r>
              <a:rPr lang="en-US" sz="1100" b="0" i="0" dirty="0">
                <a:effectLst/>
              </a:rPr>
              <a:t>in connection with that drug and that as soon as possible after taking possession of it he took all such steps as were reasonably open to him to destroy the drug or to deliver it into the custody of a person lawfully entitled to take custody of it; </a:t>
            </a:r>
          </a:p>
          <a:p>
            <a:pPr indent="-182880" defTabSz="914400">
              <a:lnSpc>
                <a:spcPct val="90000"/>
              </a:lnSpc>
              <a:spcAft>
                <a:spcPts val="600"/>
              </a:spcAft>
              <a:buClr>
                <a:schemeClr val="tx1">
                  <a:lumMod val="85000"/>
                  <a:lumOff val="15000"/>
                </a:schemeClr>
              </a:buClr>
              <a:buFont typeface="Garamond" pitchFamily="18" charset="0"/>
              <a:buChar char="◦"/>
            </a:pPr>
            <a:endParaRPr lang="en-US" sz="1100" b="0" i="0" dirty="0">
              <a:effectLst/>
            </a:endParaRPr>
          </a:p>
          <a:p>
            <a:pPr indent="-182880" defTabSz="914400">
              <a:lnSpc>
                <a:spcPct val="90000"/>
              </a:lnSpc>
              <a:spcAft>
                <a:spcPts val="600"/>
              </a:spcAft>
              <a:buClr>
                <a:schemeClr val="tx1">
                  <a:lumMod val="85000"/>
                  <a:lumOff val="15000"/>
                </a:schemeClr>
              </a:buClr>
              <a:buFont typeface="Garamond" pitchFamily="18" charset="0"/>
              <a:buChar char="◦"/>
            </a:pPr>
            <a:r>
              <a:rPr lang="en-US" sz="1100" b="0" i="0" dirty="0">
                <a:effectLst/>
              </a:rPr>
              <a:t>Or</a:t>
            </a:r>
          </a:p>
          <a:p>
            <a:pPr indent="-182880" defTabSz="914400">
              <a:lnSpc>
                <a:spcPct val="90000"/>
              </a:lnSpc>
              <a:spcAft>
                <a:spcPts val="600"/>
              </a:spcAft>
              <a:buClr>
                <a:schemeClr val="tx1">
                  <a:lumMod val="85000"/>
                  <a:lumOff val="15000"/>
                </a:schemeClr>
              </a:buClr>
              <a:buFont typeface="Garamond" pitchFamily="18" charset="0"/>
              <a:buChar char="◦"/>
            </a:pPr>
            <a:endParaRPr lang="en-US" sz="1100" b="0" i="0" dirty="0">
              <a:effectLst/>
            </a:endParaRPr>
          </a:p>
          <a:p>
            <a:pPr indent="-182880" defTabSz="914400">
              <a:lnSpc>
                <a:spcPct val="90000"/>
              </a:lnSpc>
              <a:spcAft>
                <a:spcPts val="600"/>
              </a:spcAft>
              <a:buClr>
                <a:schemeClr val="tx1">
                  <a:lumMod val="85000"/>
                  <a:lumOff val="15000"/>
                </a:schemeClr>
              </a:buClr>
              <a:buFont typeface="Garamond" pitchFamily="18" charset="0"/>
              <a:buChar char="◦"/>
            </a:pPr>
            <a:r>
              <a:rPr lang="en-US" sz="1100" b="0" i="0" dirty="0">
                <a:effectLst/>
              </a:rPr>
              <a:t>knowing or suspecting it to be a controlled drug, he took possession of it for the </a:t>
            </a:r>
            <a:r>
              <a:rPr lang="en-US" sz="1100" b="1" i="0" dirty="0">
                <a:effectLst/>
              </a:rPr>
              <a:t>purpose of delivering it into the custody of a person lawfully entitled to take custody of it </a:t>
            </a:r>
            <a:r>
              <a:rPr lang="en-US" sz="1100" b="0" i="0" dirty="0">
                <a:effectLst/>
              </a:rPr>
              <a:t>and that as soon as possible after taking possession of it he took all such steps as were reasonably open to him to deliver it into the custody of such a person.</a:t>
            </a:r>
          </a:p>
        </p:txBody>
      </p:sp>
    </p:spTree>
    <p:extLst>
      <p:ext uri="{BB962C8B-B14F-4D97-AF65-F5344CB8AC3E}">
        <p14:creationId xmlns:p14="http://schemas.microsoft.com/office/powerpoint/2010/main" val="125287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4654296" y="329184"/>
            <a:ext cx="6894576" cy="1042416"/>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dirty="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1791462"/>
            <a:ext cx="6894576" cy="37711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b="1" dirty="0">
                <a:solidFill>
                  <a:schemeClr val="tx1"/>
                </a:solidFill>
                <a:latin typeface="+mn-lt"/>
                <a:ea typeface="+mn-ea"/>
              </a:rPr>
              <a:t>Section 28 Misuse of Drugs Act 1971 </a:t>
            </a:r>
            <a:r>
              <a:rPr lang="en-US" altLang="en-US" sz="2000" dirty="0">
                <a:solidFill>
                  <a:schemeClr val="tx1"/>
                </a:solidFill>
                <a:latin typeface="+mn-lt"/>
                <a:ea typeface="+mn-ea"/>
              </a:rPr>
              <a:t>provides </a:t>
            </a:r>
            <a:r>
              <a:rPr lang="en-US" altLang="en-US" sz="2000" b="1" dirty="0">
                <a:solidFill>
                  <a:schemeClr val="tx1"/>
                </a:solidFill>
                <a:latin typeface="+mn-lt"/>
                <a:ea typeface="+mn-ea"/>
              </a:rPr>
              <a:t>3 </a:t>
            </a:r>
            <a:r>
              <a:rPr lang="en-US" altLang="en-US" sz="2000" dirty="0">
                <a:solidFill>
                  <a:schemeClr val="tx1"/>
                </a:solidFill>
                <a:latin typeface="+mn-lt"/>
                <a:ea typeface="+mn-ea"/>
              </a:rPr>
              <a:t>general defences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a:t>
            </a:r>
            <a:r>
              <a:rPr lang="en-US" altLang="en-US" sz="2000" b="1" dirty="0">
                <a:solidFill>
                  <a:schemeClr val="tx1"/>
                </a:solidFill>
                <a:latin typeface="+mn-lt"/>
                <a:ea typeface="+mn-ea"/>
              </a:rPr>
              <a:t>knowledge </a:t>
            </a:r>
            <a:r>
              <a:rPr lang="en-US" altLang="en-US" sz="2000" dirty="0">
                <a:solidFill>
                  <a:schemeClr val="tx1"/>
                </a:solidFill>
                <a:latin typeface="+mn-lt"/>
                <a:ea typeface="+mn-ea"/>
              </a:rPr>
              <a:t>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fade">
                                      <p:cBhvr>
                                        <p:cTn id="15" dur="500"/>
                                        <p:tgtEl>
                                          <p:spTgt spid="3">
                                            <p:txEl>
                                              <p:pRg st="6" end="6"/>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 calcmode="lin" valueType="num">
                                      <p:cBhvr additive="base">
                                        <p:cTn id="3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5" name="TextBox 4"/>
          <p:cNvSpPr txBox="1"/>
          <p:nvPr/>
        </p:nvSpPr>
        <p:spPr>
          <a:xfrm>
            <a:off x="707830" y="727823"/>
            <a:ext cx="3329150" cy="540235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4800" b="1">
                <a:solidFill>
                  <a:schemeClr val="tx1">
                    <a:lumMod val="85000"/>
                    <a:lumOff val="15000"/>
                  </a:schemeClr>
                </a:solidFill>
                <a:latin typeface="+mj-lt"/>
              </a:rPr>
              <a:t>Supplying of Drugs </a:t>
            </a:r>
          </a:p>
          <a:p>
            <a:pPr defTabSz="914400">
              <a:lnSpc>
                <a:spcPct val="90000"/>
              </a:lnSpc>
              <a:spcAft>
                <a:spcPts val="600"/>
              </a:spcAft>
            </a:pPr>
            <a:r>
              <a:rPr lang="en-US" sz="4800" b="1">
                <a:solidFill>
                  <a:schemeClr val="tx1">
                    <a:lumMod val="85000"/>
                    <a:lumOff val="15000"/>
                  </a:schemeClr>
                </a:solidFill>
                <a:latin typeface="+mj-lt"/>
              </a:rPr>
              <a:t>Section 4 (3)Misuse of Drugs Act 1971</a:t>
            </a:r>
          </a:p>
        </p:txBody>
      </p:sp>
      <p:sp>
        <p:nvSpPr>
          <p:cNvPr id="4" name="TextBox 4"/>
          <p:cNvSpPr txBox="1">
            <a:spLocks noChangeArrowheads="1"/>
          </p:cNvSpPr>
          <p:nvPr/>
        </p:nvSpPr>
        <p:spPr bwMode="auto">
          <a:xfrm>
            <a:off x="4521614" y="727823"/>
            <a:ext cx="6927842" cy="3649624"/>
          </a:xfrm>
          <a:prstGeom prst="rect">
            <a:avLst/>
          </a:prstGeom>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182880" defTabSz="914400">
              <a:lnSpc>
                <a:spcPct val="90000"/>
              </a:lnSpc>
              <a:spcBef>
                <a:spcPct val="0"/>
              </a:spcBef>
              <a:spcAft>
                <a:spcPts val="600"/>
              </a:spcAft>
              <a:buClr>
                <a:schemeClr val="tx1">
                  <a:lumMod val="85000"/>
                  <a:lumOff val="15000"/>
                </a:schemeClr>
              </a:buClr>
              <a:buFont typeface="Garamond" pitchFamily="18" charset="0"/>
              <a:buChar char="◦"/>
            </a:pPr>
            <a:endParaRPr lang="en-US" altLang="en-US" sz="2000">
              <a:solidFill>
                <a:schemeClr val="tx1"/>
              </a:solidFill>
              <a:latin typeface="+mn-lt"/>
              <a:ea typeface="+mn-ea"/>
            </a:endParaRPr>
          </a:p>
          <a:p>
            <a:pPr indent="-182880" defTabSz="914400">
              <a:lnSpc>
                <a:spcPct val="90000"/>
              </a:lnSpc>
              <a:spcBef>
                <a:spcPct val="0"/>
              </a:spcBef>
              <a:spcAft>
                <a:spcPts val="600"/>
              </a:spcAft>
              <a:buClr>
                <a:schemeClr val="tx1">
                  <a:lumMod val="85000"/>
                  <a:lumOff val="15000"/>
                </a:schemeClr>
              </a:buClr>
              <a:buFont typeface="Garamond" pitchFamily="18" charset="0"/>
              <a:buChar char="◦"/>
            </a:pPr>
            <a:r>
              <a:rPr lang="en-US" altLang="en-US" sz="2000">
                <a:solidFill>
                  <a:schemeClr val="tx1"/>
                </a:solidFill>
                <a:latin typeface="+mn-lt"/>
                <a:ea typeface="+mn-ea"/>
              </a:rPr>
              <a:t>It is an offence  for any person unlawfully to:</a:t>
            </a:r>
          </a:p>
          <a:p>
            <a:pPr indent="-182880" defTabSz="914400">
              <a:lnSpc>
                <a:spcPct val="90000"/>
              </a:lnSpc>
              <a:spcBef>
                <a:spcPct val="0"/>
              </a:spcBef>
              <a:spcAft>
                <a:spcPts val="600"/>
              </a:spcAft>
              <a:buClr>
                <a:schemeClr val="tx1">
                  <a:lumMod val="85000"/>
                  <a:lumOff val="15000"/>
                </a:schemeClr>
              </a:buClr>
              <a:buFont typeface="Garamond" pitchFamily="18" charset="0"/>
              <a:buChar char="◦"/>
            </a:pPr>
            <a:endParaRPr lang="en-US" altLang="en-US" sz="2000">
              <a:solidFill>
                <a:schemeClr val="tx1"/>
              </a:solidFill>
              <a:latin typeface="+mn-lt"/>
              <a:ea typeface="+mn-ea"/>
            </a:endParaRPr>
          </a:p>
          <a:p>
            <a:pPr indent="-182880" defTabSz="914400">
              <a:lnSpc>
                <a:spcPct val="90000"/>
              </a:lnSpc>
              <a:spcBef>
                <a:spcPct val="0"/>
              </a:spcBef>
              <a:spcAft>
                <a:spcPts val="600"/>
              </a:spcAft>
              <a:buClr>
                <a:schemeClr val="tx1">
                  <a:lumMod val="85000"/>
                  <a:lumOff val="15000"/>
                </a:schemeClr>
              </a:buClr>
              <a:buFont typeface="Garamond" pitchFamily="18" charset="0"/>
              <a:buChar char="◦"/>
            </a:pPr>
            <a:r>
              <a:rPr lang="en-US" altLang="en-US" sz="2000">
                <a:solidFill>
                  <a:schemeClr val="tx1"/>
                </a:solidFill>
                <a:latin typeface="+mn-lt"/>
                <a:ea typeface="+mn-ea"/>
              </a:rPr>
              <a:t>Supply or offer to supply a controlled drug to another</a:t>
            </a:r>
          </a:p>
          <a:p>
            <a:pPr indent="-182880" defTabSz="914400">
              <a:lnSpc>
                <a:spcPct val="90000"/>
              </a:lnSpc>
              <a:spcBef>
                <a:spcPct val="0"/>
              </a:spcBef>
              <a:spcAft>
                <a:spcPts val="600"/>
              </a:spcAft>
              <a:buClr>
                <a:schemeClr val="tx1">
                  <a:lumMod val="85000"/>
                  <a:lumOff val="15000"/>
                </a:schemeClr>
              </a:buClr>
              <a:buFont typeface="Garamond" pitchFamily="18" charset="0"/>
              <a:buChar char="◦"/>
            </a:pPr>
            <a:endParaRPr lang="en-US" altLang="en-US" sz="2000">
              <a:solidFill>
                <a:schemeClr val="tx1"/>
              </a:solidFill>
              <a:latin typeface="+mn-lt"/>
              <a:ea typeface="+mn-ea"/>
            </a:endParaRPr>
          </a:p>
          <a:p>
            <a:pPr indent="-182880" defTabSz="914400">
              <a:lnSpc>
                <a:spcPct val="90000"/>
              </a:lnSpc>
              <a:spcBef>
                <a:spcPct val="0"/>
              </a:spcBef>
              <a:spcAft>
                <a:spcPts val="600"/>
              </a:spcAft>
              <a:buClr>
                <a:schemeClr val="tx1">
                  <a:lumMod val="85000"/>
                  <a:lumOff val="15000"/>
                </a:schemeClr>
              </a:buClr>
              <a:buFont typeface="Garamond" pitchFamily="18" charset="0"/>
              <a:buChar char="◦"/>
            </a:pPr>
            <a:r>
              <a:rPr lang="en-US" altLang="en-US" sz="2000">
                <a:solidFill>
                  <a:schemeClr val="tx1"/>
                </a:solidFill>
                <a:latin typeface="+mn-lt"/>
                <a:ea typeface="+mn-ea"/>
              </a:rPr>
              <a:t>Be concerned in the supply of such a drug to another</a:t>
            </a:r>
          </a:p>
          <a:p>
            <a:pPr indent="-182880" defTabSz="914400">
              <a:lnSpc>
                <a:spcPct val="90000"/>
              </a:lnSpc>
              <a:spcBef>
                <a:spcPct val="0"/>
              </a:spcBef>
              <a:spcAft>
                <a:spcPts val="600"/>
              </a:spcAft>
              <a:buClr>
                <a:schemeClr val="tx1">
                  <a:lumMod val="85000"/>
                  <a:lumOff val="15000"/>
                </a:schemeClr>
              </a:buClr>
              <a:buFont typeface="Garamond" pitchFamily="18" charset="0"/>
              <a:buChar char="◦"/>
            </a:pPr>
            <a:endParaRPr lang="en-US" altLang="en-US" sz="2000">
              <a:solidFill>
                <a:schemeClr val="tx1"/>
              </a:solidFill>
              <a:latin typeface="+mn-lt"/>
              <a:ea typeface="+mn-ea"/>
            </a:endParaRPr>
          </a:p>
          <a:p>
            <a:pPr indent="-182880" defTabSz="914400">
              <a:lnSpc>
                <a:spcPct val="90000"/>
              </a:lnSpc>
              <a:spcBef>
                <a:spcPct val="0"/>
              </a:spcBef>
              <a:spcAft>
                <a:spcPts val="600"/>
              </a:spcAft>
              <a:buClr>
                <a:schemeClr val="tx1">
                  <a:lumMod val="85000"/>
                  <a:lumOff val="15000"/>
                </a:schemeClr>
              </a:buClr>
              <a:buFont typeface="Garamond" pitchFamily="18" charset="0"/>
              <a:buChar char="◦"/>
            </a:pPr>
            <a:r>
              <a:rPr lang="en-US" altLang="en-US" sz="2000">
                <a:solidFill>
                  <a:schemeClr val="tx1"/>
                </a:solidFill>
                <a:latin typeface="+mn-lt"/>
                <a:ea typeface="+mn-ea"/>
              </a:rPr>
              <a:t>Be concerned in the making of an offer to supply a drug to another</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5399008" y="4552545"/>
            <a:ext cx="5183654" cy="15776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a:solidFill>
                  <a:schemeClr val="tx1"/>
                </a:solidFill>
              </a:rPr>
              <a:t>It is an offence for a person to have </a:t>
            </a:r>
          </a:p>
          <a:p>
            <a:pPr algn="ctr" eaLnBrk="1" hangingPunct="1">
              <a:spcBef>
                <a:spcPct val="0"/>
              </a:spcBef>
              <a:buFontTx/>
              <a:buNone/>
            </a:pPr>
            <a:endParaRPr lang="en-GB" altLang="en-US" sz="2000">
              <a:solidFill>
                <a:schemeClr val="tx1"/>
              </a:solidFill>
            </a:endParaRPr>
          </a:p>
          <a:p>
            <a:pPr algn="ctr" eaLnBrk="1" hangingPunct="1">
              <a:spcBef>
                <a:spcPct val="0"/>
              </a:spcBef>
              <a:buFontTx/>
              <a:buNone/>
            </a:pPr>
            <a:r>
              <a:rPr lang="en-GB" altLang="en-US" sz="2000">
                <a:solidFill>
                  <a:schemeClr val="tx1"/>
                </a:solidFill>
              </a:rPr>
              <a:t>a </a:t>
            </a:r>
            <a:r>
              <a:rPr lang="en-GB" altLang="en-US" sz="2000" b="1">
                <a:solidFill>
                  <a:srgbClr val="FF0000"/>
                </a:solidFill>
              </a:rPr>
              <a:t>controlled drug in their possession</a:t>
            </a:r>
            <a:r>
              <a:rPr lang="en-GB" altLang="en-US" sz="2000">
                <a:solidFill>
                  <a:srgbClr val="FF0000"/>
                </a:solidFill>
              </a:rPr>
              <a:t>, </a:t>
            </a:r>
          </a:p>
          <a:p>
            <a:pPr algn="ctr" eaLnBrk="1" hangingPunct="1">
              <a:spcBef>
                <a:spcPct val="0"/>
              </a:spcBef>
              <a:buFontTx/>
              <a:buNone/>
            </a:pPr>
            <a:endParaRPr lang="en-GB" altLang="en-US" sz="2000">
              <a:solidFill>
                <a:schemeClr val="tx1"/>
              </a:solidFill>
            </a:endParaRPr>
          </a:p>
          <a:p>
            <a:pPr algn="ctr" eaLnBrk="1" hangingPunct="1">
              <a:spcBef>
                <a:spcPct val="0"/>
              </a:spcBef>
              <a:buFontTx/>
              <a:buNone/>
            </a:pPr>
            <a:r>
              <a:rPr lang="en-GB" altLang="en-US" sz="2000">
                <a:solidFill>
                  <a:schemeClr val="tx1"/>
                </a:solidFill>
              </a:rPr>
              <a:t>whether </a:t>
            </a:r>
            <a:r>
              <a:rPr lang="en-GB" altLang="en-US" sz="2000" b="1">
                <a:solidFill>
                  <a:srgbClr val="FF0000"/>
                </a:solidFill>
              </a:rPr>
              <a:t>lawfully or not</a:t>
            </a:r>
            <a:r>
              <a:rPr lang="en-GB" altLang="en-US" sz="2000">
                <a:solidFill>
                  <a:srgbClr val="FF0000"/>
                </a:solidFill>
              </a:rPr>
              <a:t>, </a:t>
            </a:r>
          </a:p>
          <a:p>
            <a:pPr algn="ctr" eaLnBrk="1" hangingPunct="1">
              <a:spcBef>
                <a:spcPct val="0"/>
              </a:spcBef>
              <a:buFontTx/>
              <a:buNone/>
            </a:pPr>
            <a:endParaRPr lang="en-GB" altLang="en-US" sz="2000">
              <a:solidFill>
                <a:schemeClr val="tx1"/>
              </a:solidFill>
            </a:endParaRPr>
          </a:p>
          <a:p>
            <a:pPr algn="ctr" eaLnBrk="1" hangingPunct="1">
              <a:spcBef>
                <a:spcPct val="0"/>
              </a:spcBef>
              <a:buFontTx/>
              <a:buNone/>
            </a:pPr>
            <a:r>
              <a:rPr lang="en-GB" altLang="en-US" sz="2000">
                <a:solidFill>
                  <a:schemeClr val="tx1"/>
                </a:solidFill>
              </a:rPr>
              <a:t>with </a:t>
            </a:r>
            <a:r>
              <a:rPr lang="en-GB" altLang="en-US" sz="2000" b="1">
                <a:solidFill>
                  <a:srgbClr val="FF0000"/>
                </a:solidFill>
              </a:rPr>
              <a:t>intent</a:t>
            </a:r>
            <a:r>
              <a:rPr lang="en-GB" altLang="en-US" sz="2000">
                <a:solidFill>
                  <a:schemeClr val="tx1"/>
                </a:solidFill>
              </a:rPr>
              <a:t> to supply it unlawfully to another.</a:t>
            </a:r>
          </a:p>
        </p:txBody>
      </p:sp>
      <p:sp>
        <p:nvSpPr>
          <p:cNvPr id="5" name="TextBox 4"/>
          <p:cNvSpPr txBox="1"/>
          <p:nvPr/>
        </p:nvSpPr>
        <p:spPr>
          <a:xfrm>
            <a:off x="450049" y="445367"/>
            <a:ext cx="11229474" cy="1015663"/>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a:solidFill>
                  <a:srgbClr val="0070C0"/>
                </a:solidFill>
              </a:rPr>
              <a:t>PWITTS</a:t>
            </a:r>
            <a:r>
              <a:rPr lang="en-US" sz="240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2800" b="1" dirty="0">
                <a:latin typeface="+mj-lt"/>
                <a:ea typeface="+mj-ea"/>
                <a:cs typeface="+mj-cs"/>
              </a:rPr>
              <a:t>Section 6 Misuse of Drugs Act 1971</a:t>
            </a:r>
          </a:p>
          <a:p>
            <a:pPr>
              <a:lnSpc>
                <a:spcPct val="90000"/>
              </a:lnSpc>
              <a:spcAft>
                <a:spcPts val="600"/>
              </a:spcAft>
            </a:pPr>
            <a:r>
              <a:rPr lang="en-GB" sz="4400" dirty="0"/>
              <a:t>Cultivation of cannabis plants</a:t>
            </a:r>
            <a:endParaRPr lang="en-US" sz="4400" b="1" dirty="0">
              <a:latin typeface="+mj-lt"/>
              <a:ea typeface="+mj-ea"/>
              <a:cs typeface="+mj-cs"/>
            </a:endParaRP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19250" y="18573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57" name="Rectangle 22556">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4" name="TextBox 3"/>
          <p:cNvSpPr txBox="1"/>
          <p:nvPr/>
        </p:nvSpPr>
        <p:spPr>
          <a:xfrm>
            <a:off x="1066800" y="378070"/>
            <a:ext cx="10058400" cy="1371600"/>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4100" b="1" dirty="0">
                <a:solidFill>
                  <a:schemeClr val="tx1">
                    <a:lumMod val="85000"/>
                    <a:lumOff val="15000"/>
                  </a:schemeClr>
                </a:solidFill>
                <a:latin typeface="+mj-lt"/>
              </a:rPr>
              <a:t>Search &amp; Seizure: Police Powers</a:t>
            </a:r>
          </a:p>
          <a:p>
            <a:pPr defTabSz="914400">
              <a:lnSpc>
                <a:spcPct val="90000"/>
              </a:lnSpc>
              <a:spcAft>
                <a:spcPts val="600"/>
              </a:spcAft>
            </a:pPr>
            <a:r>
              <a:rPr lang="en-US" sz="2400" b="1" dirty="0">
                <a:solidFill>
                  <a:schemeClr val="tx1">
                    <a:lumMod val="85000"/>
                    <a:lumOff val="15000"/>
                  </a:schemeClr>
                </a:solidFill>
                <a:latin typeface="+mj-lt"/>
              </a:rPr>
              <a:t>Section 23 Misuse of Drugs Act 1971</a:t>
            </a:r>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894" r="22481" b="1"/>
          <a:stretch>
            <a:fillRect/>
          </a:stretch>
        </p:blipFill>
        <p:spPr bwMode="auto">
          <a:xfrm>
            <a:off x="1154352" y="2161487"/>
            <a:ext cx="3019646" cy="363264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4637165" y="2103120"/>
            <a:ext cx="6488035" cy="3931920"/>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182880" defTabSz="914400">
              <a:spcBef>
                <a:spcPct val="0"/>
              </a:spcBef>
              <a:buClr>
                <a:schemeClr val="tx1">
                  <a:lumMod val="85000"/>
                  <a:lumOff val="15000"/>
                </a:schemeClr>
              </a:buClr>
              <a:buFont typeface="Garamond" pitchFamily="18" charset="0"/>
              <a:buChar char="◦"/>
            </a:pPr>
            <a:r>
              <a:rPr lang="en-US" altLang="en-US" sz="1800"/>
              <a:t>If a constable has </a:t>
            </a:r>
            <a:r>
              <a:rPr lang="en-US" altLang="en-US" sz="1800" b="1"/>
              <a:t>reasonable grounds to suspect </a:t>
            </a:r>
            <a:r>
              <a:rPr lang="en-US" altLang="en-US" sz="1800"/>
              <a:t>that any person is in </a:t>
            </a:r>
            <a:r>
              <a:rPr lang="en-US" altLang="en-US" sz="1800" b="1"/>
              <a:t>possession</a:t>
            </a:r>
            <a:r>
              <a:rPr lang="en-US" altLang="en-US" sz="1800"/>
              <a:t> of a </a:t>
            </a:r>
            <a:r>
              <a:rPr lang="en-US" altLang="en-US" sz="1800" b="1"/>
              <a:t>controlled drug </a:t>
            </a:r>
            <a:r>
              <a:rPr lang="en-US" altLang="en-US" sz="1800"/>
              <a:t>in contravention of the Misuse of Drugs Act 1971 or of any regulations made under it, the constable may</a:t>
            </a:r>
          </a:p>
          <a:p>
            <a:pPr marL="0" indent="-182880" defTabSz="914400">
              <a:spcBef>
                <a:spcPct val="0"/>
              </a:spcBef>
              <a:buClr>
                <a:schemeClr val="tx1">
                  <a:lumMod val="85000"/>
                  <a:lumOff val="15000"/>
                </a:schemeClr>
              </a:buClr>
              <a:buFont typeface="Garamond" pitchFamily="18" charset="0"/>
              <a:buChar char="◦"/>
            </a:pPr>
            <a:endParaRPr lang="en-US" altLang="en-US" sz="1800"/>
          </a:p>
          <a:p>
            <a:pPr marL="0" indent="-182880" defTabSz="914400">
              <a:spcBef>
                <a:spcPct val="0"/>
              </a:spcBef>
              <a:buClr>
                <a:schemeClr val="tx1">
                  <a:lumMod val="85000"/>
                  <a:lumOff val="15000"/>
                </a:schemeClr>
              </a:buClr>
              <a:buFont typeface="Garamond" pitchFamily="18" charset="0"/>
              <a:buChar char="◦"/>
            </a:pPr>
            <a:endParaRPr lang="en-US" altLang="en-US" sz="1800"/>
          </a:p>
          <a:p>
            <a:pPr marL="457200" indent="-182880" defTabSz="914400">
              <a:spcBef>
                <a:spcPct val="0"/>
              </a:spcBef>
              <a:buClr>
                <a:schemeClr val="tx1">
                  <a:lumMod val="85000"/>
                  <a:lumOff val="15000"/>
                </a:schemeClr>
              </a:buClr>
              <a:buFont typeface="Garamond" pitchFamily="18" charset="0"/>
              <a:buChar char="◦"/>
            </a:pPr>
            <a:r>
              <a:rPr lang="en-US" altLang="en-US" sz="1800"/>
              <a:t>Search that person and detain them for the purposes of that search</a:t>
            </a:r>
          </a:p>
          <a:p>
            <a:pPr marL="457200" indent="-182880" defTabSz="914400">
              <a:spcBef>
                <a:spcPct val="0"/>
              </a:spcBef>
              <a:buClr>
                <a:schemeClr val="tx1">
                  <a:lumMod val="85000"/>
                  <a:lumOff val="15000"/>
                </a:schemeClr>
              </a:buClr>
              <a:buFont typeface="Garamond" pitchFamily="18" charset="0"/>
              <a:buChar char="◦"/>
            </a:pPr>
            <a:endParaRPr lang="en-US" altLang="en-US" sz="1800"/>
          </a:p>
          <a:p>
            <a:pPr marL="457200" indent="-182880" defTabSz="914400">
              <a:spcBef>
                <a:spcPct val="0"/>
              </a:spcBef>
              <a:buClr>
                <a:schemeClr val="tx1">
                  <a:lumMod val="85000"/>
                  <a:lumOff val="15000"/>
                </a:schemeClr>
              </a:buClr>
              <a:buFont typeface="Garamond" pitchFamily="18" charset="0"/>
              <a:buChar char="◦"/>
            </a:pPr>
            <a:r>
              <a:rPr lang="en-US" altLang="en-US" sz="1800"/>
              <a:t>Search any vehicle or vessel in which the constable suspects that the drug may be found</a:t>
            </a:r>
          </a:p>
          <a:p>
            <a:pPr marL="457200" indent="-182880" defTabSz="914400">
              <a:spcBef>
                <a:spcPct val="0"/>
              </a:spcBef>
              <a:buClr>
                <a:schemeClr val="tx1">
                  <a:lumMod val="85000"/>
                  <a:lumOff val="15000"/>
                </a:schemeClr>
              </a:buClr>
              <a:buFont typeface="Garamond" pitchFamily="18" charset="0"/>
              <a:buChar char="◦"/>
            </a:pPr>
            <a:endParaRPr lang="en-US" altLang="en-US" sz="1800"/>
          </a:p>
          <a:p>
            <a:pPr marL="457200" indent="-182880" defTabSz="914400">
              <a:spcBef>
                <a:spcPct val="0"/>
              </a:spcBef>
              <a:buClr>
                <a:schemeClr val="tx1">
                  <a:lumMod val="85000"/>
                  <a:lumOff val="15000"/>
                </a:schemeClr>
              </a:buClr>
              <a:buFont typeface="Garamond" pitchFamily="18" charset="0"/>
              <a:buChar char="◦"/>
            </a:pPr>
            <a:r>
              <a:rPr lang="en-US" altLang="en-US" sz="1800"/>
              <a:t>3. Seize and detain anything found which appears to be evidence of an offence under this Act</a:t>
            </a:r>
          </a:p>
          <a:p>
            <a:pPr marL="457200" indent="-182880" defTabSz="914400">
              <a:spcBef>
                <a:spcPct val="0"/>
              </a:spcBef>
              <a:buClr>
                <a:schemeClr val="tx1">
                  <a:lumMod val="85000"/>
                  <a:lumOff val="15000"/>
                </a:schemeClr>
              </a:buClr>
              <a:buFont typeface="Garamond" pitchFamily="18" charset="0"/>
              <a:buChar char="◦"/>
            </a:pPr>
            <a:endParaRPr lang="en-US" altLang="en-US" sz="1800"/>
          </a:p>
          <a:p>
            <a:pPr marL="457200" indent="-182880" defTabSz="914400">
              <a:spcBef>
                <a:spcPct val="0"/>
              </a:spcBef>
              <a:buClr>
                <a:schemeClr val="tx1">
                  <a:lumMod val="85000"/>
                  <a:lumOff val="15000"/>
                </a:schemeClr>
              </a:buClr>
              <a:buFont typeface="Garamond" pitchFamily="18" charset="0"/>
              <a:buChar char="◦"/>
            </a:pPr>
            <a:endParaRPr lang="en-US" altLang="en-US" sz="1800"/>
          </a:p>
          <a:p>
            <a:pPr marL="457200" indent="-182880" defTabSz="914400">
              <a:spcBef>
                <a:spcPct val="0"/>
              </a:spcBef>
              <a:buClr>
                <a:schemeClr val="tx1">
                  <a:lumMod val="85000"/>
                  <a:lumOff val="15000"/>
                </a:schemeClr>
              </a:buClr>
              <a:buFont typeface="Garamond" pitchFamily="18" charset="0"/>
              <a:buChar char="◦"/>
            </a:pPr>
            <a:endParaRPr lang="en-US" altLang="en-US" sz="1800"/>
          </a:p>
          <a:p>
            <a:pPr marL="457200" indent="-182880" defTabSz="914400">
              <a:spcBef>
                <a:spcPct val="0"/>
              </a:spcBef>
              <a:buClr>
                <a:schemeClr val="tx1">
                  <a:lumMod val="85000"/>
                  <a:lumOff val="15000"/>
                </a:schemeClr>
              </a:buClr>
              <a:buFont typeface="Garamond" pitchFamily="18" charset="0"/>
              <a:buChar char="◦"/>
            </a:pPr>
            <a:endParaRPr lang="en-US" altLang="en-US" sz="1800"/>
          </a:p>
          <a:p>
            <a:pPr marL="0" indent="-182880" defTabSz="914400">
              <a:spcBef>
                <a:spcPct val="0"/>
              </a:spcBef>
              <a:buClr>
                <a:schemeClr val="tx1">
                  <a:lumMod val="85000"/>
                  <a:lumOff val="15000"/>
                </a:schemeClr>
              </a:buClr>
              <a:buFont typeface="Garamond" pitchFamily="18" charset="0"/>
              <a:buChar char="◦"/>
            </a:pPr>
            <a:endParaRPr lang="en-US" altLang="en-US" sz="1800"/>
          </a:p>
          <a:p>
            <a:pPr marL="0" indent="-182880" defTabSz="914400">
              <a:buClr>
                <a:schemeClr val="tx1">
                  <a:lumMod val="85000"/>
                  <a:lumOff val="15000"/>
                </a:schemeClr>
              </a:buClr>
              <a:buFont typeface="Garamond" pitchFamily="18" charset="0"/>
              <a:buChar char="◦"/>
            </a:pPr>
            <a:endParaRPr lang="en-US" sz="1800"/>
          </a:p>
        </p:txBody>
      </p:sp>
    </p:spTree>
    <p:extLst>
      <p:ext uri="{BB962C8B-B14F-4D97-AF65-F5344CB8AC3E}">
        <p14:creationId xmlns:p14="http://schemas.microsoft.com/office/powerpoint/2010/main" val="2141738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12" name="Rectangle 11">
            <a:extLst>
              <a:ext uri="{FF2B5EF4-FFF2-40B4-BE49-F238E27FC236}">
                <a16:creationId xmlns:a16="http://schemas.microsoft.com/office/drawing/2014/main" id="{D04789F1-5F3B-4DEE-BEAA-E70D1E08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93C3E38-DF85-49B0-BDB8-38728B091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rgbClr val="5F5041"/>
          </a:solidFill>
          <a:ln w="6350" cap="flat" cmpd="sng" algn="ctr">
            <a:noFill/>
            <a:prstDash val="solid"/>
          </a:ln>
          <a:effectLst>
            <a:softEdge rad="0"/>
          </a:effectLst>
        </p:spPr>
        <p:txBody>
          <a:bodyPr/>
          <a:lstStyle/>
          <a:p>
            <a:endParaRPr lang="en-US"/>
          </a:p>
        </p:txBody>
      </p:sp>
      <p:pic>
        <p:nvPicPr>
          <p:cNvPr id="6" name="Picture 5">
            <a:extLst>
              <a:ext uri="{FF2B5EF4-FFF2-40B4-BE49-F238E27FC236}">
                <a16:creationId xmlns:a16="http://schemas.microsoft.com/office/drawing/2014/main" id="{BC7EA235-569B-CA0A-89AC-47ABA6A195E8}"/>
              </a:ext>
            </a:extLst>
          </p:cNvPr>
          <p:cNvPicPr>
            <a:picLocks noChangeAspect="1"/>
          </p:cNvPicPr>
          <p:nvPr/>
        </p:nvPicPr>
        <p:blipFill>
          <a:blip r:embed="rId3">
            <a:duotone>
              <a:prstClr val="black"/>
              <a:schemeClr val="tx2">
                <a:tint val="45000"/>
                <a:satMod val="400000"/>
              </a:schemeClr>
            </a:duotone>
            <a:alphaModFix amt="25000"/>
          </a:blip>
          <a:srcRect t="10000"/>
          <a:stretch>
            <a:fillRect/>
          </a:stretch>
        </p:blipFill>
        <p:spPr>
          <a:xfrm>
            <a:off x="20" y="10"/>
            <a:ext cx="12191980" cy="6857990"/>
          </a:xfrm>
          <a:prstGeom prst="rect">
            <a:avLst/>
          </a:prstGeom>
        </p:spPr>
      </p:pic>
      <p:sp>
        <p:nvSpPr>
          <p:cNvPr id="4" name="TextBox 3"/>
          <p:cNvSpPr txBox="1"/>
          <p:nvPr/>
        </p:nvSpPr>
        <p:spPr>
          <a:xfrm>
            <a:off x="1066800" y="642594"/>
            <a:ext cx="10058400" cy="1371600"/>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4400" b="1" dirty="0">
                <a:solidFill>
                  <a:schemeClr val="tx1">
                    <a:lumMod val="85000"/>
                    <a:lumOff val="15000"/>
                  </a:schemeClr>
                </a:solidFill>
                <a:latin typeface="+mj-lt"/>
              </a:rPr>
              <a:t>Psychoactive Substances Act 2016</a:t>
            </a:r>
          </a:p>
        </p:txBody>
      </p:sp>
      <p:sp>
        <p:nvSpPr>
          <p:cNvPr id="3" name="Content Placeholder 2"/>
          <p:cNvSpPr txBox="1">
            <a:spLocks/>
          </p:cNvSpPr>
          <p:nvPr/>
        </p:nvSpPr>
        <p:spPr>
          <a:xfrm>
            <a:off x="1066800" y="2103120"/>
            <a:ext cx="10058400" cy="39319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182880">
              <a:buClr>
                <a:schemeClr val="tx1">
                  <a:lumMod val="85000"/>
                  <a:lumOff val="15000"/>
                </a:schemeClr>
              </a:buClr>
              <a:buFont typeface="Garamond" pitchFamily="18" charset="0"/>
              <a:buChar char="◦"/>
            </a:pPr>
            <a:r>
              <a:rPr lang="en-US" sz="2200" b="1"/>
              <a:t>The PSA 2016 Definition of a Psychoactive Substance is: </a:t>
            </a:r>
          </a:p>
          <a:p>
            <a:pPr marL="0" indent="-182880">
              <a:buClr>
                <a:schemeClr val="tx1">
                  <a:lumMod val="85000"/>
                  <a:lumOff val="15000"/>
                </a:schemeClr>
              </a:buClr>
              <a:buFont typeface="Garamond" pitchFamily="18" charset="0"/>
              <a:buChar char="◦"/>
            </a:pPr>
            <a:endParaRPr lang="en-US" sz="2200" b="1"/>
          </a:p>
          <a:p>
            <a:pPr marL="0" indent="-182880">
              <a:buClr>
                <a:schemeClr val="tx1">
                  <a:lumMod val="85000"/>
                  <a:lumOff val="15000"/>
                </a:schemeClr>
              </a:buClr>
              <a:buFont typeface="Garamond" pitchFamily="18" charset="0"/>
              <a:buChar char="◦"/>
            </a:pPr>
            <a:r>
              <a:rPr lang="en-US" sz="2200"/>
              <a:t>A substance capable of producing a psychoactive effect in a person who consumes it. </a:t>
            </a:r>
          </a:p>
          <a:p>
            <a:pPr marL="0" indent="-182880">
              <a:buClr>
                <a:schemeClr val="tx1">
                  <a:lumMod val="85000"/>
                  <a:lumOff val="15000"/>
                </a:schemeClr>
              </a:buClr>
              <a:buFont typeface="Garamond" pitchFamily="18" charset="0"/>
              <a:buChar char="◦"/>
            </a:pPr>
            <a:endParaRPr lang="en-US" sz="2200"/>
          </a:p>
          <a:p>
            <a:pPr marL="0" indent="-182880">
              <a:buClr>
                <a:schemeClr val="tx1">
                  <a:lumMod val="85000"/>
                  <a:lumOff val="15000"/>
                </a:schemeClr>
              </a:buClr>
              <a:buFont typeface="Garamond" pitchFamily="18" charset="0"/>
              <a:buChar char="◦"/>
            </a:pPr>
            <a:r>
              <a:rPr lang="en-US" sz="2200"/>
              <a:t>A substance produces a psychoactive effect in a person</a:t>
            </a:r>
          </a:p>
          <a:p>
            <a:pPr marL="0" indent="-182880">
              <a:buClr>
                <a:schemeClr val="tx1">
                  <a:lumMod val="85000"/>
                  <a:lumOff val="15000"/>
                </a:schemeClr>
              </a:buClr>
              <a:buFont typeface="Garamond" pitchFamily="18" charset="0"/>
              <a:buChar char="◦"/>
            </a:pPr>
            <a:endParaRPr lang="en-US" sz="2200"/>
          </a:p>
          <a:p>
            <a:pPr marL="0" indent="-182880">
              <a:buClr>
                <a:schemeClr val="tx1">
                  <a:lumMod val="85000"/>
                  <a:lumOff val="15000"/>
                </a:schemeClr>
              </a:buClr>
              <a:buFont typeface="Garamond" pitchFamily="18" charset="0"/>
              <a:buChar char="◦"/>
            </a:pPr>
            <a:r>
              <a:rPr lang="en-US" sz="2200"/>
              <a:t>(if by stimulating or depressing the persons central nervous system, it affects the persons mental functioning or emotional state)</a:t>
            </a:r>
          </a:p>
          <a:p>
            <a:pPr marL="0" indent="-182880">
              <a:buClr>
                <a:schemeClr val="tx1">
                  <a:lumMod val="85000"/>
                  <a:lumOff val="15000"/>
                </a:schemeClr>
              </a:buClr>
              <a:buFont typeface="Garamond" pitchFamily="18" charset="0"/>
              <a:buChar char="◦"/>
            </a:pPr>
            <a:endParaRPr lang="en-US" sz="2200"/>
          </a:p>
          <a:p>
            <a:pPr marL="0" indent="-182880">
              <a:buClr>
                <a:schemeClr val="tx1">
                  <a:lumMod val="85000"/>
                  <a:lumOff val="15000"/>
                </a:schemeClr>
              </a:buClr>
              <a:buFont typeface="Garamond" pitchFamily="18" charset="0"/>
              <a:buChar char="◦"/>
            </a:pPr>
            <a:endParaRPr lang="en-US" sz="2200"/>
          </a:p>
        </p:txBody>
      </p:sp>
    </p:spTree>
    <p:extLst>
      <p:ext uri="{BB962C8B-B14F-4D97-AF65-F5344CB8AC3E}">
        <p14:creationId xmlns:p14="http://schemas.microsoft.com/office/powerpoint/2010/main" val="32374174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5" name="TextBox 4"/>
          <p:cNvSpPr txBox="1"/>
          <p:nvPr/>
        </p:nvSpPr>
        <p:spPr>
          <a:xfrm>
            <a:off x="7064082" y="642594"/>
            <a:ext cx="4472921" cy="1371600"/>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4400" b="1">
                <a:solidFill>
                  <a:schemeClr val="tx1">
                    <a:lumMod val="85000"/>
                    <a:lumOff val="15000"/>
                  </a:schemeClr>
                </a:solidFill>
                <a:latin typeface="+mj-lt"/>
              </a:rPr>
              <a:t>Psychoactive Substances?</a:t>
            </a:r>
          </a:p>
        </p:txBody>
      </p:sp>
      <p:sp useBgFill="1">
        <p:nvSpPr>
          <p:cNvPr id="1033" name="Rectangle 1032">
            <a:extLst>
              <a:ext uri="{FF2B5EF4-FFF2-40B4-BE49-F238E27FC236}">
                <a16:creationId xmlns:a16="http://schemas.microsoft.com/office/drawing/2014/main" id="{6936D704-5904-42AD-9DA1-E236DCE15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egal high' shopkeepers convicted after eight customers hospitalised |  Scotland | The Times">
            <a:extLst>
              <a:ext uri="{FF2B5EF4-FFF2-40B4-BE49-F238E27FC236}">
                <a16:creationId xmlns:a16="http://schemas.microsoft.com/office/drawing/2014/main" id="{B6643AAC-DB4B-479B-2803-75DCEC3A1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90" r="27164" b="-1"/>
          <a:stretch/>
        </p:blipFill>
        <p:spPr bwMode="auto">
          <a:xfrm>
            <a:off x="727654" y="751817"/>
            <a:ext cx="5367165" cy="536717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7064082" y="2103120"/>
            <a:ext cx="4472922" cy="39319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182880">
              <a:buClr>
                <a:schemeClr val="tx1">
                  <a:lumMod val="85000"/>
                  <a:lumOff val="15000"/>
                </a:schemeClr>
              </a:buClr>
              <a:buFont typeface="Garamond" pitchFamily="18" charset="0"/>
              <a:buChar char="◦"/>
            </a:pPr>
            <a:r>
              <a:rPr lang="en-US" sz="1300" dirty="0"/>
              <a:t>Formerly referred to as ‘Legal Highs’ they are made from assorted herbs, herbal extracts and ‘research chemicals’.  </a:t>
            </a:r>
          </a:p>
          <a:p>
            <a:pPr marL="0" indent="-182880">
              <a:buClr>
                <a:schemeClr val="tx1">
                  <a:lumMod val="85000"/>
                  <a:lumOff val="15000"/>
                </a:schemeClr>
              </a:buClr>
              <a:buFont typeface="Garamond" pitchFamily="18" charset="0"/>
              <a:buChar char="◦"/>
            </a:pPr>
            <a:endParaRPr lang="en-US" sz="1300" dirty="0"/>
          </a:p>
          <a:p>
            <a:pPr marL="0" indent="-182880">
              <a:buClr>
                <a:schemeClr val="tx1">
                  <a:lumMod val="85000"/>
                  <a:lumOff val="15000"/>
                </a:schemeClr>
              </a:buClr>
              <a:buFont typeface="Garamond" pitchFamily="18" charset="0"/>
              <a:buChar char="◦"/>
            </a:pPr>
            <a:r>
              <a:rPr lang="en-US" sz="1300" dirty="0"/>
              <a:t>They produce the same, or similar effects, to controlled drugs but are controlled by the Psychoactive Substances Act 2016  which came into effect 26th May 2016.</a:t>
            </a:r>
          </a:p>
          <a:p>
            <a:pPr marL="0" indent="-182880">
              <a:buClr>
                <a:schemeClr val="tx1">
                  <a:lumMod val="85000"/>
                  <a:lumOff val="15000"/>
                </a:schemeClr>
              </a:buClr>
              <a:buFont typeface="Garamond" pitchFamily="18" charset="0"/>
              <a:buChar char="◦"/>
            </a:pPr>
            <a:endParaRPr lang="en-US" sz="1300" dirty="0"/>
          </a:p>
          <a:p>
            <a:pPr marL="0" indent="-182880">
              <a:buClr>
                <a:schemeClr val="tx1">
                  <a:lumMod val="85000"/>
                  <a:lumOff val="15000"/>
                </a:schemeClr>
              </a:buClr>
              <a:buFont typeface="Garamond" pitchFamily="18" charset="0"/>
              <a:buChar char="◦"/>
            </a:pPr>
            <a:r>
              <a:rPr lang="en-US" sz="1300" dirty="0"/>
              <a:t>The main effects of New Psychoactive Substances (NPS) can be described using three main categories:  </a:t>
            </a:r>
          </a:p>
          <a:p>
            <a:pPr marL="0" indent="-182880">
              <a:buClr>
                <a:schemeClr val="tx1">
                  <a:lumMod val="85000"/>
                  <a:lumOff val="15000"/>
                </a:schemeClr>
              </a:buClr>
              <a:buFont typeface="Garamond" pitchFamily="18" charset="0"/>
              <a:buChar char="◦"/>
            </a:pPr>
            <a:r>
              <a:rPr lang="en-US" sz="1300" b="1" dirty="0"/>
              <a:t>Stimulants </a:t>
            </a:r>
          </a:p>
          <a:p>
            <a:pPr marL="0" indent="-182880">
              <a:buClr>
                <a:schemeClr val="tx1">
                  <a:lumMod val="85000"/>
                  <a:lumOff val="15000"/>
                </a:schemeClr>
              </a:buClr>
              <a:buFont typeface="Garamond" pitchFamily="18" charset="0"/>
              <a:buChar char="◦"/>
            </a:pPr>
            <a:r>
              <a:rPr lang="en-US" sz="1300" b="1" dirty="0"/>
              <a:t>Downers / sedatives</a:t>
            </a:r>
          </a:p>
          <a:p>
            <a:pPr marL="0" indent="-182880">
              <a:buClr>
                <a:schemeClr val="tx1">
                  <a:lumMod val="85000"/>
                  <a:lumOff val="15000"/>
                </a:schemeClr>
              </a:buClr>
              <a:buFont typeface="Garamond" pitchFamily="18" charset="0"/>
              <a:buChar char="◦"/>
            </a:pPr>
            <a:r>
              <a:rPr lang="en-US" sz="1300" b="1" dirty="0"/>
              <a:t>Psychedelics  / hallucinogens.</a:t>
            </a:r>
          </a:p>
          <a:p>
            <a:pPr marL="0" indent="-182880">
              <a:buClr>
                <a:schemeClr val="tx1">
                  <a:lumMod val="85000"/>
                  <a:lumOff val="15000"/>
                </a:schemeClr>
              </a:buClr>
              <a:buFont typeface="Garamond" pitchFamily="18" charset="0"/>
              <a:buChar char="◦"/>
            </a:pPr>
            <a:endParaRPr lang="en-US" sz="1300" dirty="0"/>
          </a:p>
          <a:p>
            <a:pPr marL="0" indent="-182880">
              <a:buClr>
                <a:schemeClr val="tx1">
                  <a:lumMod val="85000"/>
                  <a:lumOff val="15000"/>
                </a:schemeClr>
              </a:buClr>
              <a:buFont typeface="Garamond" pitchFamily="18" charset="0"/>
              <a:buChar char="◦"/>
            </a:pPr>
            <a:endParaRPr lang="en-US" sz="1300" dirty="0"/>
          </a:p>
          <a:p>
            <a:pPr marL="0" indent="-182880">
              <a:buClr>
                <a:schemeClr val="tx1">
                  <a:lumMod val="85000"/>
                  <a:lumOff val="15000"/>
                </a:schemeClr>
              </a:buClr>
              <a:buFont typeface="Garamond" pitchFamily="18" charset="0"/>
              <a:buChar char="◦"/>
            </a:pPr>
            <a:endParaRPr lang="en-US" sz="1300" dirty="0"/>
          </a:p>
        </p:txBody>
      </p:sp>
    </p:spTree>
    <p:extLst>
      <p:ext uri="{BB962C8B-B14F-4D97-AF65-F5344CB8AC3E}">
        <p14:creationId xmlns:p14="http://schemas.microsoft.com/office/powerpoint/2010/main" val="39792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Producing a Psychoactive Substance: </a:t>
            </a:r>
            <a:br>
              <a:rPr lang="en-US" sz="4400" b="1">
                <a:latin typeface="+mj-lt"/>
                <a:ea typeface="+mj-ea"/>
                <a:cs typeface="+mj-cs"/>
              </a:rPr>
            </a:br>
            <a:r>
              <a:rPr lang="en-US" sz="4400" b="1">
                <a:latin typeface="+mj-lt"/>
                <a:ea typeface="+mj-ea"/>
                <a:cs typeface="+mj-cs"/>
              </a:rPr>
              <a:t>Section 4</a:t>
            </a:r>
          </a:p>
        </p:txBody>
      </p:sp>
      <p:sp>
        <p:nvSpPr>
          <p:cNvPr id="3" name="Content Placeholder 2"/>
          <p:cNvSpPr txBox="1">
            <a:spLocks/>
          </p:cNvSpPr>
          <p:nvPr/>
        </p:nvSpPr>
        <p:spPr>
          <a:xfrm>
            <a:off x="838200" y="1825625"/>
            <a:ext cx="5393361" cy="435133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600"/>
          </a:p>
          <a:p>
            <a:pPr marL="0"/>
            <a:r>
              <a:rPr lang="en-US" sz="2600"/>
              <a:t>Intentionally produce a substance knowing or suspecting it to be PAS </a:t>
            </a:r>
          </a:p>
          <a:p>
            <a:pPr marL="0"/>
            <a:r>
              <a:rPr lang="en-US" sz="2600" b="1"/>
              <a:t>and</a:t>
            </a:r>
          </a:p>
          <a:p>
            <a:pPr marL="0"/>
            <a:r>
              <a:rPr lang="en-US" sz="2600"/>
              <a:t>Intends to consume PAS for its psychoactive effects, </a:t>
            </a:r>
          </a:p>
          <a:p>
            <a:pPr marL="0"/>
            <a:r>
              <a:rPr lang="en-US" sz="2600" b="1"/>
              <a:t>or</a:t>
            </a:r>
          </a:p>
          <a:p>
            <a:pPr marL="0"/>
            <a:r>
              <a:rPr lang="en-US" sz="2600"/>
              <a:t>Knows/reckless as to whether, the PAS is likely to be consumed by some other person for its effects.</a:t>
            </a:r>
          </a:p>
          <a:p>
            <a:pPr marL="0"/>
            <a:endParaRPr lang="en-US" sz="2600"/>
          </a:p>
        </p:txBody>
      </p:sp>
      <p:pic>
        <p:nvPicPr>
          <p:cNvPr id="2050" name="Picture 2" descr="What Are Legal Highs? - Sensi Seeds">
            <a:extLst>
              <a:ext uri="{FF2B5EF4-FFF2-40B4-BE49-F238E27FC236}">
                <a16:creationId xmlns:a16="http://schemas.microsoft.com/office/drawing/2014/main" id="{DFC10010-5C08-A3C9-1555-29D11CF156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09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52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3081" name="Rectangle 3080">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p:cNvSpPr txBox="1"/>
          <p:nvPr/>
        </p:nvSpPr>
        <p:spPr>
          <a:xfrm>
            <a:off x="868680" y="642593"/>
            <a:ext cx="6281928" cy="174418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3000" b="1">
                <a:solidFill>
                  <a:schemeClr val="tx1">
                    <a:lumMod val="85000"/>
                    <a:lumOff val="15000"/>
                  </a:schemeClr>
                </a:solidFill>
                <a:latin typeface="+mj-lt"/>
              </a:rPr>
              <a:t>Supply a Psychoactive Substance and Offering to Supply a Psychoactive Substance: Section 5</a:t>
            </a:r>
          </a:p>
        </p:txBody>
      </p:sp>
      <p:sp>
        <p:nvSpPr>
          <p:cNvPr id="3" name="Content Placeholder 2"/>
          <p:cNvSpPr txBox="1">
            <a:spLocks/>
          </p:cNvSpPr>
          <p:nvPr/>
        </p:nvSpPr>
        <p:spPr>
          <a:xfrm>
            <a:off x="868680" y="2386584"/>
            <a:ext cx="6281928" cy="36484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182880">
              <a:buClr>
                <a:schemeClr val="tx1">
                  <a:lumMod val="85000"/>
                  <a:lumOff val="15000"/>
                </a:schemeClr>
              </a:buClr>
              <a:buFont typeface="Garamond" pitchFamily="18" charset="0"/>
              <a:buChar char="◦"/>
            </a:pPr>
            <a:r>
              <a:rPr lang="en-US" sz="2000"/>
              <a:t>Supply of a psychoactive substance </a:t>
            </a:r>
          </a:p>
          <a:p>
            <a:pPr marL="0" indent="-182880">
              <a:buClr>
                <a:schemeClr val="tx1">
                  <a:lumMod val="85000"/>
                  <a:lumOff val="15000"/>
                </a:schemeClr>
              </a:buClr>
              <a:buFont typeface="Garamond" pitchFamily="18" charset="0"/>
              <a:buChar char="◦"/>
            </a:pPr>
            <a:endParaRPr lang="en-US" sz="2000"/>
          </a:p>
          <a:p>
            <a:pPr marL="0" indent="-182880">
              <a:buClr>
                <a:schemeClr val="tx1">
                  <a:lumMod val="85000"/>
                  <a:lumOff val="15000"/>
                </a:schemeClr>
              </a:buClr>
              <a:buFont typeface="Garamond" pitchFamily="18" charset="0"/>
              <a:buChar char="◦"/>
            </a:pPr>
            <a:r>
              <a:rPr lang="en-US" sz="2000"/>
              <a:t>Offering to supply a psychoactive substance</a:t>
            </a:r>
          </a:p>
          <a:p>
            <a:pPr marL="0" indent="-182880">
              <a:buClr>
                <a:schemeClr val="tx1">
                  <a:lumMod val="85000"/>
                  <a:lumOff val="15000"/>
                </a:schemeClr>
              </a:buClr>
              <a:buFont typeface="Garamond" pitchFamily="18" charset="0"/>
              <a:buChar char="◦"/>
            </a:pPr>
            <a:endParaRPr lang="en-US" sz="2000"/>
          </a:p>
          <a:p>
            <a:pPr marL="0" indent="-182880">
              <a:buClr>
                <a:schemeClr val="tx1">
                  <a:lumMod val="85000"/>
                  <a:lumOff val="15000"/>
                </a:schemeClr>
              </a:buClr>
              <a:buFont typeface="Garamond" pitchFamily="18" charset="0"/>
              <a:buChar char="◦"/>
            </a:pPr>
            <a:r>
              <a:rPr lang="en-US" sz="2000"/>
              <a:t>For supply must be psychoactive substance and covers distribution</a:t>
            </a:r>
          </a:p>
          <a:p>
            <a:pPr marL="0" indent="-182880">
              <a:buClr>
                <a:schemeClr val="tx1">
                  <a:lumMod val="85000"/>
                  <a:lumOff val="15000"/>
                </a:schemeClr>
              </a:buClr>
              <a:buFont typeface="Garamond" pitchFamily="18" charset="0"/>
              <a:buChar char="◦"/>
            </a:pPr>
            <a:endParaRPr lang="en-US" sz="2000" b="1"/>
          </a:p>
          <a:p>
            <a:pPr marL="0" indent="-182880">
              <a:buClr>
                <a:schemeClr val="tx1">
                  <a:lumMod val="85000"/>
                  <a:lumOff val="15000"/>
                </a:schemeClr>
              </a:buClr>
              <a:buFont typeface="Garamond" pitchFamily="18" charset="0"/>
              <a:buChar char="◦"/>
            </a:pPr>
            <a:r>
              <a:rPr lang="en-US" sz="2000" b="1"/>
              <a:t>The transaction does not need to result in payment or reward and would include social supply between friends</a:t>
            </a:r>
          </a:p>
          <a:p>
            <a:pPr marL="0" indent="-182880">
              <a:buClr>
                <a:schemeClr val="tx1">
                  <a:lumMod val="85000"/>
                  <a:lumOff val="15000"/>
                </a:schemeClr>
              </a:buClr>
              <a:buFont typeface="Garamond" pitchFamily="18" charset="0"/>
              <a:buChar char="◦"/>
            </a:pPr>
            <a:endParaRPr lang="en-US" sz="2000"/>
          </a:p>
          <a:p>
            <a:pPr marL="0" indent="-182880">
              <a:buClr>
                <a:schemeClr val="tx1">
                  <a:lumMod val="85000"/>
                  <a:lumOff val="15000"/>
                </a:schemeClr>
              </a:buClr>
              <a:buFont typeface="Garamond" pitchFamily="18" charset="0"/>
              <a:buChar char="◦"/>
            </a:pPr>
            <a:endParaRPr lang="en-US" sz="2000"/>
          </a:p>
        </p:txBody>
      </p:sp>
      <p:sp useBgFill="1">
        <p:nvSpPr>
          <p:cNvPr id="3083" name="Rectangle 3082">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hinese gangs 'supplying legal highs to Scotland' | The Scotsman">
            <a:extLst>
              <a:ext uri="{FF2B5EF4-FFF2-40B4-BE49-F238E27FC236}">
                <a16:creationId xmlns:a16="http://schemas.microsoft.com/office/drawing/2014/main" id="{2997322E-8365-1187-7FE8-42D34D14CF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80" r="7520" b="2"/>
          <a:stretch/>
        </p:blipFill>
        <p:spPr bwMode="auto">
          <a:xfrm>
            <a:off x="8319528" y="1704749"/>
            <a:ext cx="3318836" cy="3449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308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4105" name="Rectangle 4104">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p:cNvSpPr txBox="1"/>
          <p:nvPr/>
        </p:nvSpPr>
        <p:spPr>
          <a:xfrm>
            <a:off x="868680" y="642593"/>
            <a:ext cx="6281928" cy="174418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3400" b="1">
                <a:solidFill>
                  <a:schemeClr val="tx1">
                    <a:lumMod val="85000"/>
                    <a:lumOff val="15000"/>
                  </a:schemeClr>
                </a:solidFill>
                <a:latin typeface="+mj-lt"/>
              </a:rPr>
              <a:t>Aggravated Supply: Section 6 – an offence under Section 5 (supply or offer to supply)</a:t>
            </a:r>
          </a:p>
        </p:txBody>
      </p:sp>
      <p:sp>
        <p:nvSpPr>
          <p:cNvPr id="3" name="Content Placeholder 2"/>
          <p:cNvSpPr txBox="1">
            <a:spLocks/>
          </p:cNvSpPr>
          <p:nvPr/>
        </p:nvSpPr>
        <p:spPr>
          <a:xfrm>
            <a:off x="868680" y="2386584"/>
            <a:ext cx="6281928" cy="36484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182880">
              <a:buClr>
                <a:schemeClr val="tx1">
                  <a:lumMod val="85000"/>
                  <a:lumOff val="15000"/>
                </a:schemeClr>
              </a:buClr>
              <a:buFont typeface="Garamond" pitchFamily="18" charset="0"/>
              <a:buChar char="◦"/>
            </a:pPr>
            <a:r>
              <a:rPr lang="en-US" sz="1300"/>
              <a:t>Is committed when (offender must be over the age of 18):</a:t>
            </a:r>
            <a:br>
              <a:rPr lang="en-US" sz="1300"/>
            </a:br>
            <a:endParaRPr lang="en-US" sz="1300"/>
          </a:p>
          <a:p>
            <a:pPr indent="-182880">
              <a:buClr>
                <a:schemeClr val="tx1">
                  <a:lumMod val="85000"/>
                  <a:lumOff val="15000"/>
                </a:schemeClr>
              </a:buClr>
              <a:buFont typeface="Garamond" pitchFamily="18" charset="0"/>
              <a:buChar char="◦"/>
            </a:pPr>
            <a:r>
              <a:rPr lang="en-US" sz="1300"/>
              <a:t>In the vicinity of school premises at a </a:t>
            </a:r>
            <a:r>
              <a:rPr lang="en-US" sz="1300" b="1"/>
              <a:t>relevant</a:t>
            </a:r>
            <a:r>
              <a:rPr lang="en-US" sz="1300"/>
              <a:t> time i.e</a:t>
            </a:r>
          </a:p>
          <a:p>
            <a:pPr marL="0" indent="-182880">
              <a:buClr>
                <a:schemeClr val="tx1">
                  <a:lumMod val="85000"/>
                  <a:lumOff val="15000"/>
                </a:schemeClr>
              </a:buClr>
              <a:buFont typeface="Garamond" pitchFamily="18" charset="0"/>
              <a:buChar char="◦"/>
            </a:pPr>
            <a:r>
              <a:rPr lang="en-US" sz="1300"/>
              <a:t>when the school premises are in use by persons under the age of 18</a:t>
            </a:r>
            <a:br>
              <a:rPr lang="en-US" sz="1300"/>
            </a:br>
            <a:endParaRPr lang="en-US" sz="1300"/>
          </a:p>
          <a:p>
            <a:pPr marL="0" indent="-182880">
              <a:buClr>
                <a:schemeClr val="tx1">
                  <a:lumMod val="85000"/>
                  <a:lumOff val="15000"/>
                </a:schemeClr>
              </a:buClr>
              <a:buFont typeface="Garamond" pitchFamily="18" charset="0"/>
              <a:buChar char="◦"/>
            </a:pPr>
            <a:r>
              <a:rPr lang="en-US" sz="1300" b="1"/>
              <a:t>And this includes…</a:t>
            </a:r>
            <a:br>
              <a:rPr lang="en-US" sz="1300" b="1"/>
            </a:br>
            <a:endParaRPr lang="en-US" sz="1300" b="1"/>
          </a:p>
          <a:p>
            <a:pPr marL="0" indent="-182880">
              <a:buClr>
                <a:schemeClr val="tx1">
                  <a:lumMod val="85000"/>
                  <a:lumOff val="15000"/>
                </a:schemeClr>
              </a:buClr>
              <a:buFont typeface="Garamond" pitchFamily="18" charset="0"/>
              <a:buChar char="◦"/>
            </a:pPr>
            <a:r>
              <a:rPr lang="en-US" sz="1300"/>
              <a:t>One hour before the start and one hour after the end of any such time </a:t>
            </a:r>
          </a:p>
          <a:p>
            <a:pPr marL="0" indent="-182880">
              <a:buClr>
                <a:schemeClr val="tx1">
                  <a:lumMod val="85000"/>
                  <a:lumOff val="15000"/>
                </a:schemeClr>
              </a:buClr>
              <a:buFont typeface="Garamond" pitchFamily="18" charset="0"/>
              <a:buChar char="◦"/>
            </a:pPr>
            <a:r>
              <a:rPr lang="en-US" sz="1300"/>
              <a:t>OR</a:t>
            </a:r>
          </a:p>
          <a:p>
            <a:pPr marL="0" indent="-182880">
              <a:buClr>
                <a:schemeClr val="tx1">
                  <a:lumMod val="85000"/>
                  <a:lumOff val="15000"/>
                </a:schemeClr>
              </a:buClr>
              <a:buFont typeface="Garamond" pitchFamily="18" charset="0"/>
              <a:buChar char="◦"/>
            </a:pPr>
            <a:r>
              <a:rPr lang="en-US" sz="1300"/>
              <a:t>A courier was used by the offender, who at the time of the offence was under the age of 18 </a:t>
            </a:r>
          </a:p>
          <a:p>
            <a:pPr marL="0" indent="-182880">
              <a:buClr>
                <a:schemeClr val="tx1">
                  <a:lumMod val="85000"/>
                  <a:lumOff val="15000"/>
                </a:schemeClr>
              </a:buClr>
              <a:buFont typeface="Garamond" pitchFamily="18" charset="0"/>
              <a:buChar char="◦"/>
            </a:pPr>
            <a:r>
              <a:rPr lang="en-US" sz="1300"/>
              <a:t>OR</a:t>
            </a:r>
          </a:p>
          <a:p>
            <a:pPr marL="0" indent="-182880">
              <a:buClr>
                <a:schemeClr val="tx1">
                  <a:lumMod val="85000"/>
                  <a:lumOff val="15000"/>
                </a:schemeClr>
              </a:buClr>
              <a:buFont typeface="Garamond" pitchFamily="18" charset="0"/>
              <a:buChar char="◦"/>
            </a:pPr>
            <a:r>
              <a:rPr lang="en-US" sz="1300"/>
              <a:t>Committed whilst in a custodial institution.</a:t>
            </a:r>
          </a:p>
          <a:p>
            <a:pPr marL="0" indent="-182880">
              <a:buClr>
                <a:schemeClr val="tx1">
                  <a:lumMod val="85000"/>
                  <a:lumOff val="15000"/>
                </a:schemeClr>
              </a:buClr>
              <a:buFont typeface="Garamond" pitchFamily="18" charset="0"/>
              <a:buChar char="◦"/>
            </a:pPr>
            <a:endParaRPr lang="en-US" sz="1300"/>
          </a:p>
          <a:p>
            <a:pPr marL="0" indent="-182880">
              <a:buClr>
                <a:schemeClr val="tx1">
                  <a:lumMod val="85000"/>
                  <a:lumOff val="15000"/>
                </a:schemeClr>
              </a:buClr>
              <a:buFont typeface="Garamond" pitchFamily="18" charset="0"/>
              <a:buChar char="◦"/>
            </a:pPr>
            <a:endParaRPr lang="en-US" sz="1300"/>
          </a:p>
          <a:p>
            <a:pPr marL="0" indent="-182880">
              <a:buClr>
                <a:schemeClr val="tx1">
                  <a:lumMod val="85000"/>
                  <a:lumOff val="15000"/>
                </a:schemeClr>
              </a:buClr>
              <a:buFont typeface="Garamond" pitchFamily="18" charset="0"/>
              <a:buChar char="◦"/>
            </a:pPr>
            <a:endParaRPr lang="en-US" sz="1300"/>
          </a:p>
          <a:p>
            <a:pPr marL="0" indent="-182880">
              <a:buClr>
                <a:schemeClr val="tx1">
                  <a:lumMod val="85000"/>
                  <a:lumOff val="15000"/>
                </a:schemeClr>
              </a:buClr>
              <a:buFont typeface="Garamond" pitchFamily="18" charset="0"/>
              <a:buChar char="◦"/>
            </a:pPr>
            <a:endParaRPr lang="en-US" sz="1300"/>
          </a:p>
          <a:p>
            <a:pPr marL="0" indent="-182880">
              <a:buClr>
                <a:schemeClr val="tx1">
                  <a:lumMod val="85000"/>
                  <a:lumOff val="15000"/>
                </a:schemeClr>
              </a:buClr>
              <a:buFont typeface="Garamond" pitchFamily="18" charset="0"/>
              <a:buChar char="◦"/>
            </a:pPr>
            <a:endParaRPr lang="en-US" sz="1300"/>
          </a:p>
        </p:txBody>
      </p:sp>
      <p:sp useBgFill="1">
        <p:nvSpPr>
          <p:cNvPr id="4107" name="Rectangle 4106">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Importance of Drug Education in Schools">
            <a:extLst>
              <a:ext uri="{FF2B5EF4-FFF2-40B4-BE49-F238E27FC236}">
                <a16:creationId xmlns:a16="http://schemas.microsoft.com/office/drawing/2014/main" id="{E875F12C-B39D-0396-A5DE-4136150021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49" r="16930" b="-1"/>
          <a:stretch/>
        </p:blipFill>
        <p:spPr bwMode="auto">
          <a:xfrm>
            <a:off x="8319528" y="1704726"/>
            <a:ext cx="3318836" cy="3449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44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13" name="Rectangle 12">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extBox 5"/>
          <p:cNvSpPr txBox="1"/>
          <p:nvPr/>
        </p:nvSpPr>
        <p:spPr>
          <a:xfrm>
            <a:off x="868680" y="642593"/>
            <a:ext cx="6281928" cy="174418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4400" b="1">
                <a:solidFill>
                  <a:schemeClr val="tx1">
                    <a:lumMod val="85000"/>
                    <a:lumOff val="15000"/>
                  </a:schemeClr>
                </a:solidFill>
                <a:latin typeface="+mj-lt"/>
              </a:rPr>
              <a:t>Possession with INTENT to supply: Section 7</a:t>
            </a:r>
          </a:p>
        </p:txBody>
      </p:sp>
      <p:sp>
        <p:nvSpPr>
          <p:cNvPr id="4" name="Content Placeholder 2"/>
          <p:cNvSpPr txBox="1">
            <a:spLocks/>
          </p:cNvSpPr>
          <p:nvPr/>
        </p:nvSpPr>
        <p:spPr>
          <a:xfrm>
            <a:off x="868680" y="2386584"/>
            <a:ext cx="6281928" cy="36484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182880">
              <a:buClr>
                <a:schemeClr val="tx1">
                  <a:lumMod val="85000"/>
                  <a:lumOff val="15000"/>
                </a:schemeClr>
              </a:buClr>
              <a:buFont typeface="Garamond" pitchFamily="18" charset="0"/>
              <a:buChar char="◦"/>
            </a:pPr>
            <a:r>
              <a:rPr lang="en-US" sz="2000"/>
              <a:t>(a)  the person is in possession of a psychoactive substance, </a:t>
            </a:r>
            <a:br>
              <a:rPr lang="en-US" sz="2000"/>
            </a:br>
            <a:endParaRPr lang="en-US" sz="2000"/>
          </a:p>
          <a:p>
            <a:pPr marL="0" indent="-182880">
              <a:buClr>
                <a:schemeClr val="tx1">
                  <a:lumMod val="85000"/>
                  <a:lumOff val="15000"/>
                </a:schemeClr>
              </a:buClr>
              <a:buFont typeface="Garamond" pitchFamily="18" charset="0"/>
              <a:buChar char="◦"/>
            </a:pPr>
            <a:r>
              <a:rPr lang="en-US" sz="2000"/>
              <a:t>(b)  the person knows or suspects that the substance is a psychoactive substance, </a:t>
            </a:r>
            <a:r>
              <a:rPr lang="en-US" sz="2000" b="1"/>
              <a:t>and</a:t>
            </a:r>
            <a:r>
              <a:rPr lang="en-US" sz="2000"/>
              <a:t> </a:t>
            </a:r>
            <a:br>
              <a:rPr lang="en-US" sz="2000"/>
            </a:br>
            <a:endParaRPr lang="en-US" sz="2000"/>
          </a:p>
          <a:p>
            <a:pPr marL="0" indent="-182880">
              <a:buClr>
                <a:schemeClr val="tx1">
                  <a:lumMod val="85000"/>
                  <a:lumOff val="15000"/>
                </a:schemeClr>
              </a:buClr>
              <a:buFont typeface="Garamond" pitchFamily="18" charset="0"/>
              <a:buChar char="◦"/>
            </a:pPr>
            <a:r>
              <a:rPr lang="en-US" sz="2000"/>
              <a:t>(c)  the person intends to supply the psychoactive substance to another person for its consumption, whether by any person to whom it is supplied or by some other person, for its psychoactive effects.</a:t>
            </a:r>
          </a:p>
          <a:p>
            <a:pPr marL="0" indent="-182880">
              <a:buClr>
                <a:schemeClr val="tx1">
                  <a:lumMod val="85000"/>
                  <a:lumOff val="15000"/>
                </a:schemeClr>
              </a:buClr>
              <a:buFont typeface="Garamond" pitchFamily="18" charset="0"/>
              <a:buChar char="◦"/>
            </a:pPr>
            <a:endParaRPr lang="en-US" sz="2000"/>
          </a:p>
        </p:txBody>
      </p:sp>
      <p:sp useBgFill="1">
        <p:nvSpPr>
          <p:cNvPr id="15" name="Rectangle 14">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162" r="21723" b="2"/>
          <a:stretch/>
        </p:blipFill>
        <p:spPr bwMode="auto">
          <a:xfrm>
            <a:off x="8319528" y="1704742"/>
            <a:ext cx="3318836" cy="344970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0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12" name="Rectangle 11">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TextBox 4"/>
          <p:cNvSpPr txBox="1"/>
          <p:nvPr/>
        </p:nvSpPr>
        <p:spPr>
          <a:xfrm>
            <a:off x="868680" y="642593"/>
            <a:ext cx="6281928" cy="174418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defTabSz="914400">
              <a:lnSpc>
                <a:spcPct val="90000"/>
              </a:lnSpc>
              <a:spcAft>
                <a:spcPts val="600"/>
              </a:spcAft>
            </a:pPr>
            <a:r>
              <a:rPr lang="en-US" sz="3700" b="1">
                <a:solidFill>
                  <a:schemeClr val="tx1">
                    <a:lumMod val="85000"/>
                    <a:lumOff val="15000"/>
                  </a:schemeClr>
                </a:solidFill>
                <a:latin typeface="+mj-lt"/>
              </a:rPr>
              <a:t>Simple possession of a psychoactive substance will NOT be an offence …</a:t>
            </a:r>
          </a:p>
        </p:txBody>
      </p:sp>
      <p:sp>
        <p:nvSpPr>
          <p:cNvPr id="3" name="Content Placeholder 2"/>
          <p:cNvSpPr txBox="1">
            <a:spLocks/>
          </p:cNvSpPr>
          <p:nvPr/>
        </p:nvSpPr>
        <p:spPr>
          <a:xfrm>
            <a:off x="868680" y="2386584"/>
            <a:ext cx="6281928" cy="36484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182880">
              <a:buClr>
                <a:schemeClr val="tx1">
                  <a:lumMod val="85000"/>
                  <a:lumOff val="15000"/>
                </a:schemeClr>
              </a:buClr>
              <a:buFont typeface="Garamond" pitchFamily="18" charset="0"/>
              <a:buChar char="◦"/>
            </a:pPr>
            <a:r>
              <a:rPr lang="en-US" sz="1800"/>
              <a:t>Except in a ‘custodial institution’ (Section 9) such as:</a:t>
            </a:r>
          </a:p>
          <a:p>
            <a:pPr marL="0" indent="-182880">
              <a:buClr>
                <a:schemeClr val="tx1">
                  <a:lumMod val="85000"/>
                  <a:lumOff val="15000"/>
                </a:schemeClr>
              </a:buClr>
              <a:buFont typeface="Garamond" pitchFamily="18" charset="0"/>
              <a:buChar char="◦"/>
            </a:pPr>
            <a:r>
              <a:rPr lang="en-US" sz="1800"/>
              <a:t>Prison, young offenders' institution</a:t>
            </a:r>
          </a:p>
          <a:p>
            <a:pPr marL="0" indent="-182880">
              <a:buClr>
                <a:schemeClr val="tx1">
                  <a:lumMod val="85000"/>
                  <a:lumOff val="15000"/>
                </a:schemeClr>
              </a:buClr>
              <a:buFont typeface="Garamond" pitchFamily="18" charset="0"/>
              <a:buChar char="◦"/>
            </a:pPr>
            <a:r>
              <a:rPr lang="en-US" sz="1800"/>
              <a:t>secure training centre, secure college </a:t>
            </a:r>
          </a:p>
          <a:p>
            <a:pPr marL="0" indent="-182880">
              <a:buClr>
                <a:schemeClr val="tx1">
                  <a:lumMod val="85000"/>
                  <a:lumOff val="15000"/>
                </a:schemeClr>
              </a:buClr>
              <a:buFont typeface="Garamond" pitchFamily="18" charset="0"/>
              <a:buChar char="◦"/>
            </a:pPr>
            <a:r>
              <a:rPr lang="en-US" sz="1800"/>
              <a:t>juvenile justice centre, remand centre</a:t>
            </a:r>
          </a:p>
          <a:p>
            <a:pPr marL="0" indent="-182880">
              <a:buClr>
                <a:schemeClr val="tx1">
                  <a:lumMod val="85000"/>
                  <a:lumOff val="15000"/>
                </a:schemeClr>
              </a:buClr>
              <a:buFont typeface="Garamond" pitchFamily="18" charset="0"/>
              <a:buChar char="◦"/>
            </a:pPr>
            <a:r>
              <a:rPr lang="en-US" sz="1800"/>
              <a:t>short-term holding facility, removal centre </a:t>
            </a:r>
          </a:p>
          <a:p>
            <a:pPr marL="0" indent="-182880">
              <a:buClr>
                <a:schemeClr val="tx1">
                  <a:lumMod val="85000"/>
                  <a:lumOff val="15000"/>
                </a:schemeClr>
              </a:buClr>
              <a:buFont typeface="Garamond" pitchFamily="18" charset="0"/>
              <a:buChar char="◦"/>
            </a:pPr>
            <a:r>
              <a:rPr lang="en-US" sz="1800"/>
              <a:t>pre departure accommodation (immigration facility)</a:t>
            </a:r>
          </a:p>
          <a:p>
            <a:pPr marL="0" indent="-182880">
              <a:buClr>
                <a:schemeClr val="tx1">
                  <a:lumMod val="85000"/>
                  <a:lumOff val="15000"/>
                </a:schemeClr>
              </a:buClr>
              <a:buFont typeface="Garamond" pitchFamily="18" charset="0"/>
              <a:buChar char="◦"/>
            </a:pPr>
            <a:r>
              <a:rPr lang="en-US" sz="1800"/>
              <a:t>service custody premises (armed forces).</a:t>
            </a:r>
          </a:p>
          <a:p>
            <a:pPr marL="0" indent="-182880">
              <a:buClr>
                <a:schemeClr val="tx1">
                  <a:lumMod val="85000"/>
                  <a:lumOff val="15000"/>
                </a:schemeClr>
              </a:buClr>
              <a:buFont typeface="Garamond" pitchFamily="18" charset="0"/>
              <a:buChar char="◦"/>
            </a:pPr>
            <a:endParaRPr lang="en-US" sz="1800"/>
          </a:p>
          <a:p>
            <a:pPr marL="0" indent="-182880">
              <a:buClr>
                <a:schemeClr val="tx1">
                  <a:lumMod val="85000"/>
                  <a:lumOff val="15000"/>
                </a:schemeClr>
              </a:buClr>
              <a:buFont typeface="Garamond" pitchFamily="18" charset="0"/>
              <a:buChar char="◦"/>
            </a:pPr>
            <a:r>
              <a:rPr lang="en-US" sz="1800"/>
              <a:t>This will also apply to those working and visiting these premises</a:t>
            </a:r>
          </a:p>
          <a:p>
            <a:pPr marL="0" indent="-182880">
              <a:buClr>
                <a:schemeClr val="tx1">
                  <a:lumMod val="85000"/>
                  <a:lumOff val="15000"/>
                </a:schemeClr>
              </a:buClr>
              <a:buFont typeface="Garamond" pitchFamily="18" charset="0"/>
              <a:buChar char="◦"/>
            </a:pPr>
            <a:endParaRPr lang="en-US" sz="1800"/>
          </a:p>
        </p:txBody>
      </p:sp>
      <p:sp useBgFill="1">
        <p:nvSpPr>
          <p:cNvPr id="14" name="Rectangle 13">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2470" r="15727" b="1"/>
          <a:stretch/>
        </p:blipFill>
        <p:spPr bwMode="auto">
          <a:xfrm>
            <a:off x="8319528" y="1772618"/>
            <a:ext cx="3318836" cy="331395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1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You Don't Need Drugs On You To Get Arrested (Here's Why)  _ UK POLICE">
            <a:hlinkClick r:id="" action="ppaction://media"/>
            <a:extLst>
              <a:ext uri="{FF2B5EF4-FFF2-40B4-BE49-F238E27FC236}">
                <a16:creationId xmlns:a16="http://schemas.microsoft.com/office/drawing/2014/main" id="{556B4B58-C91B-0BE3-52B7-B62491933948}"/>
              </a:ext>
            </a:extLst>
          </p:cNvPr>
          <p:cNvPicPr>
            <a:picLocks noGrp="1" noRot="1" noChangeAspect="1"/>
          </p:cNvPicPr>
          <p:nvPr>
            <p:ph idx="1"/>
            <a:videoFile r:link="rId1"/>
          </p:nvPr>
        </p:nvPicPr>
        <p:blipFill>
          <a:blip r:embed="rId4"/>
          <a:stretch>
            <a:fillRect/>
          </a:stretch>
        </p:blipFill>
        <p:spPr>
          <a:xfrm>
            <a:off x="323850" y="247650"/>
            <a:ext cx="11601450" cy="6324600"/>
          </a:xfrm>
          <a:prstGeom prst="rect">
            <a:avLst/>
          </a:prstGeom>
        </p:spPr>
      </p:pic>
    </p:spTree>
    <p:extLst>
      <p:ext uri="{BB962C8B-B14F-4D97-AF65-F5344CB8AC3E}">
        <p14:creationId xmlns:p14="http://schemas.microsoft.com/office/powerpoint/2010/main" val="225765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188</TotalTime>
  <Words>5237</Words>
  <Application>Microsoft Macintosh PowerPoint</Application>
  <PresentationFormat>Widescreen</PresentationFormat>
  <Paragraphs>516</Paragraphs>
  <Slides>17</Slides>
  <Notes>17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ＭＳ Ｐゴシック</vt:lpstr>
      <vt:lpstr>Arial</vt:lpstr>
      <vt:lpstr>Calibri</vt:lpstr>
      <vt:lpstr>Century Gothic</vt:lpstr>
      <vt:lpstr>Garamond</vt:lpstr>
      <vt:lpstr>Segoe UI</vt:lpstr>
      <vt:lpstr>Savon</vt:lpstr>
      <vt:lpstr>RECAP  what do you know about ‘controlled drugs’?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dc:title>
  <dc:creator>Rhiannon Lloyd</dc:creator>
  <cp:lastModifiedBy>Dafydd Bevan</cp:lastModifiedBy>
  <cp:revision>8</cp:revision>
  <dcterms:created xsi:type="dcterms:W3CDTF">2022-02-19T17:45:46Z</dcterms:created>
  <dcterms:modified xsi:type="dcterms:W3CDTF">2026-04-06T07:05:13Z</dcterms:modified>
</cp:coreProperties>
</file>