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sldIdLst>
    <p:sldId id="256" r:id="rId2"/>
    <p:sldId id="258" r:id="rId3"/>
    <p:sldId id="259" r:id="rId4"/>
    <p:sldId id="260" r:id="rId5"/>
    <p:sldId id="261" r:id="rId6"/>
    <p:sldId id="262" r:id="rId7"/>
    <p:sldId id="263" r:id="rId8"/>
    <p:sldId id="265" r:id="rId9"/>
    <p:sldId id="257"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95"/>
    <p:restoredTop sz="94737"/>
  </p:normalViewPr>
  <p:slideViewPr>
    <p:cSldViewPr snapToGrid="0" snapToObjects="1">
      <p:cViewPr varScale="1">
        <p:scale>
          <a:sx n="102" d="100"/>
          <a:sy n="102" d="100"/>
        </p:scale>
        <p:origin x="104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883690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141111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194733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9320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A03C57-638F-A647-A1AB-23B4D8906C10}" type="datetimeFigureOut">
              <a:rPr lang="en-US" smtClean="0"/>
              <a:t>6/11/19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19095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A03C57-638F-A647-A1AB-23B4D8906C10}" type="datetimeFigureOut">
              <a:rPr lang="en-US" smtClean="0"/>
              <a:t>6/11/19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3248078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A03C57-638F-A647-A1AB-23B4D8906C10}" type="datetimeFigureOut">
              <a:rPr lang="en-US" smtClean="0"/>
              <a:t>6/11/19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157962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1933551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08507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2338993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3118BBF-F9C5-5A4C-B97B-B9981376E187}"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5950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4025060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3118BBF-F9C5-5A4C-B97B-B9981376E187}"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48458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BA03C57-638F-A647-A1AB-23B4D8906C10}" type="datetimeFigureOut">
              <a:rPr lang="en-US" smtClean="0"/>
              <a:t>6/11/19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4279191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1179124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A03C57-638F-A647-A1AB-23B4D8906C10}" type="datetimeFigureOut">
              <a:rPr lang="en-US" smtClean="0"/>
              <a:t>6/11/19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118BBF-F9C5-5A4C-B97B-B9981376E187}" type="slidenum">
              <a:rPr lang="en-US" smtClean="0"/>
              <a:t>‹#›</a:t>
            </a:fld>
            <a:endParaRPr lang="en-US"/>
          </a:p>
        </p:txBody>
      </p:sp>
    </p:spTree>
    <p:extLst>
      <p:ext uri="{BB962C8B-B14F-4D97-AF65-F5344CB8AC3E}">
        <p14:creationId xmlns:p14="http://schemas.microsoft.com/office/powerpoint/2010/main" val="339141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BA03C57-638F-A647-A1AB-23B4D8906C10}" type="datetimeFigureOut">
              <a:rPr lang="en-US" smtClean="0"/>
              <a:t>6/11/19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3118BBF-F9C5-5A4C-B97B-B9981376E187}" type="slidenum">
              <a:rPr lang="en-US" smtClean="0"/>
              <a:t>‹#›</a:t>
            </a:fld>
            <a:endParaRPr lang="en-US"/>
          </a:p>
        </p:txBody>
      </p:sp>
    </p:spTree>
    <p:extLst>
      <p:ext uri="{BB962C8B-B14F-4D97-AF65-F5344CB8AC3E}">
        <p14:creationId xmlns:p14="http://schemas.microsoft.com/office/powerpoint/2010/main" val="193408800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D88D5-B6A0-534D-8D4A-C396973B7166}"/>
              </a:ext>
            </a:extLst>
          </p:cNvPr>
          <p:cNvSpPr>
            <a:spLocks noGrp="1"/>
          </p:cNvSpPr>
          <p:nvPr>
            <p:ph type="ctrTitle"/>
          </p:nvPr>
        </p:nvSpPr>
        <p:spPr>
          <a:xfrm>
            <a:off x="3373062" y="1864865"/>
            <a:ext cx="8131550" cy="2262781"/>
          </a:xfrm>
        </p:spPr>
        <p:txBody>
          <a:bodyPr>
            <a:normAutofit fontScale="90000"/>
          </a:bodyPr>
          <a:lstStyle/>
          <a:p>
            <a:pPr algn="ctr"/>
            <a:r>
              <a:rPr lang="en-GB" dirty="0"/>
              <a:t>Benefits and drawbacks of knowledge management</a:t>
            </a:r>
            <a:endParaRPr lang="en-US" dirty="0"/>
          </a:p>
        </p:txBody>
      </p:sp>
      <p:sp>
        <p:nvSpPr>
          <p:cNvPr id="3" name="Subtitle 2">
            <a:extLst>
              <a:ext uri="{FF2B5EF4-FFF2-40B4-BE49-F238E27FC236}">
                <a16:creationId xmlns:a16="http://schemas.microsoft.com/office/drawing/2014/main" id="{E47ED483-260E-FE42-A283-F4ADAC4F12A2}"/>
              </a:ext>
            </a:extLst>
          </p:cNvPr>
          <p:cNvSpPr>
            <a:spLocks noGrp="1"/>
          </p:cNvSpPr>
          <p:nvPr>
            <p:ph type="subTitle" idx="1"/>
          </p:nvPr>
        </p:nvSpPr>
        <p:spPr>
          <a:xfrm>
            <a:off x="3373062" y="4127644"/>
            <a:ext cx="8131550" cy="1126283"/>
          </a:xfrm>
        </p:spPr>
        <p:txBody>
          <a:bodyPr>
            <a:normAutofit/>
          </a:bodyPr>
          <a:lstStyle/>
          <a:p>
            <a:r>
              <a:rPr lang="en-US" dirty="0"/>
              <a:t>Students: Lubna Dababneh, </a:t>
            </a:r>
          </a:p>
        </p:txBody>
      </p:sp>
      <p:sp>
        <p:nvSpPr>
          <p:cNvPr id="6" name="Rectangle 9">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1">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9"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1"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5"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9"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Tree>
    <p:extLst>
      <p:ext uri="{BB962C8B-B14F-4D97-AF65-F5344CB8AC3E}">
        <p14:creationId xmlns:p14="http://schemas.microsoft.com/office/powerpoint/2010/main" val="2615009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006E-E62D-6247-90E4-93D0DDCDF3DE}"/>
              </a:ext>
            </a:extLst>
          </p:cNvPr>
          <p:cNvSpPr>
            <a:spLocks noGrp="1"/>
          </p:cNvSpPr>
          <p:nvPr>
            <p:ph type="title"/>
          </p:nvPr>
        </p:nvSpPr>
        <p:spPr/>
        <p:txBody>
          <a:bodyPr>
            <a:normAutofit/>
          </a:bodyPr>
          <a:lstStyle/>
          <a:p>
            <a:r>
              <a:rPr lang="en-US" sz="3400" dirty="0"/>
              <a:t>Advantages of KM</a:t>
            </a:r>
          </a:p>
        </p:txBody>
      </p:sp>
      <p:sp>
        <p:nvSpPr>
          <p:cNvPr id="3" name="Content Placeholder 2">
            <a:extLst>
              <a:ext uri="{FF2B5EF4-FFF2-40B4-BE49-F238E27FC236}">
                <a16:creationId xmlns:a16="http://schemas.microsoft.com/office/drawing/2014/main" id="{74F4AB42-1F9D-AF4B-8340-66AB2816FAC9}"/>
              </a:ext>
            </a:extLst>
          </p:cNvPr>
          <p:cNvSpPr>
            <a:spLocks noGrp="1"/>
          </p:cNvSpPr>
          <p:nvPr>
            <p:ph idx="1"/>
          </p:nvPr>
        </p:nvSpPr>
        <p:spPr/>
        <p:txBody>
          <a:bodyPr>
            <a:normAutofit fontScale="92500" lnSpcReduction="10000"/>
          </a:bodyPr>
          <a:lstStyle/>
          <a:p>
            <a:pPr>
              <a:buFont typeface="+mj-lt"/>
              <a:buAutoNum type="arabicPeriod"/>
            </a:pPr>
            <a:r>
              <a:rPr lang="en-GB" dirty="0"/>
              <a:t>Improve organisational agility.</a:t>
            </a:r>
          </a:p>
          <a:p>
            <a:pPr>
              <a:buFont typeface="+mj-lt"/>
              <a:buAutoNum type="arabicPeriod"/>
            </a:pPr>
            <a:r>
              <a:rPr lang="en-GB" dirty="0"/>
              <a:t>Better and faster decision.</a:t>
            </a:r>
          </a:p>
          <a:p>
            <a:pPr>
              <a:buFont typeface="+mj-lt"/>
              <a:buAutoNum type="arabicPeriod"/>
            </a:pPr>
            <a:r>
              <a:rPr lang="en-GB" dirty="0"/>
              <a:t>Quicker problem - solving.</a:t>
            </a:r>
          </a:p>
          <a:p>
            <a:pPr>
              <a:buFont typeface="+mj-lt"/>
              <a:buAutoNum type="arabicPeriod"/>
            </a:pPr>
            <a:r>
              <a:rPr lang="en-GB" dirty="0"/>
              <a:t>Sharing of specialist experts.</a:t>
            </a:r>
          </a:p>
          <a:p>
            <a:pPr>
              <a:buFont typeface="+mj-lt"/>
              <a:buAutoNum type="arabicPeriod"/>
            </a:pPr>
            <a:r>
              <a:rPr lang="en-GB" dirty="0"/>
              <a:t>Better communication.</a:t>
            </a:r>
          </a:p>
          <a:p>
            <a:pPr>
              <a:buFont typeface="+mj-lt"/>
              <a:buAutoNum type="arabicPeriod"/>
            </a:pPr>
            <a:r>
              <a:rPr lang="en-GB" dirty="0"/>
              <a:t>Increase rate of innovation.</a:t>
            </a:r>
          </a:p>
          <a:p>
            <a:pPr>
              <a:buFont typeface="+mj-lt"/>
              <a:buAutoNum type="arabicPeriod"/>
            </a:pPr>
            <a:r>
              <a:rPr lang="en-GB" dirty="0"/>
              <a:t>Avoid redundant effort.</a:t>
            </a:r>
          </a:p>
          <a:p>
            <a:pPr>
              <a:buFont typeface="+mj-lt"/>
              <a:buAutoNum type="arabicPeriod"/>
            </a:pPr>
            <a:r>
              <a:rPr lang="en-GB" dirty="0"/>
              <a:t>That will lead in positive impact to the company.</a:t>
            </a:r>
          </a:p>
          <a:p>
            <a:pPr marL="0" indent="0">
              <a:buNone/>
            </a:pPr>
            <a:r>
              <a:rPr lang="en-GB" dirty="0"/>
              <a:t>(</a:t>
            </a:r>
            <a:r>
              <a:rPr lang="en-GB" dirty="0" err="1"/>
              <a:t>nibusinessinfo.co.uk</a:t>
            </a:r>
            <a:r>
              <a:rPr lang="en-GB" dirty="0"/>
              <a:t>, 2019)</a:t>
            </a:r>
            <a:br>
              <a:rPr lang="en-GB" dirty="0"/>
            </a:br>
            <a:br>
              <a:rPr lang="en-GB" dirty="0"/>
            </a:br>
            <a:endParaRPr lang="en-US" dirty="0"/>
          </a:p>
        </p:txBody>
      </p:sp>
    </p:spTree>
    <p:extLst>
      <p:ext uri="{BB962C8B-B14F-4D97-AF65-F5344CB8AC3E}">
        <p14:creationId xmlns:p14="http://schemas.microsoft.com/office/powerpoint/2010/main" val="2878303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1" name="Content Placeholder 1030">
            <a:extLst>
              <a:ext uri="{FF2B5EF4-FFF2-40B4-BE49-F238E27FC236}">
                <a16:creationId xmlns:a16="http://schemas.microsoft.com/office/drawing/2014/main" id="{10F19A86-76E0-457E-A38B-AAE8FF95D32D}"/>
              </a:ext>
            </a:extLst>
          </p:cNvPr>
          <p:cNvSpPr>
            <a:spLocks noGrp="1"/>
          </p:cNvSpPr>
          <p:nvPr>
            <p:ph idx="1"/>
          </p:nvPr>
        </p:nvSpPr>
        <p:spPr>
          <a:xfrm>
            <a:off x="618880" y="2229136"/>
            <a:ext cx="3650278" cy="4085225"/>
          </a:xfrm>
        </p:spPr>
        <p:txBody>
          <a:bodyPr>
            <a:normAutofit/>
          </a:bodyPr>
          <a:lstStyle/>
          <a:p>
            <a:r>
              <a:rPr lang="en-GB" dirty="0"/>
              <a:t>Create better products and services.</a:t>
            </a:r>
          </a:p>
          <a:p>
            <a:r>
              <a:rPr lang="en-GB" dirty="0"/>
              <a:t>Develop better strategy.</a:t>
            </a:r>
          </a:p>
          <a:p>
            <a:r>
              <a:rPr lang="en-GB" dirty="0"/>
              <a:t>Improve profitability.</a:t>
            </a:r>
          </a:p>
          <a:p>
            <a:r>
              <a:rPr lang="en-GB" dirty="0"/>
              <a:t>Recognise marker trend early. Know the competitors.</a:t>
            </a:r>
          </a:p>
          <a:p>
            <a:pPr marL="0" indent="0">
              <a:buNone/>
            </a:pPr>
            <a:r>
              <a:rPr lang="en-GB" dirty="0"/>
              <a:t>(</a:t>
            </a:r>
            <a:r>
              <a:rPr lang="en-GB" dirty="0" err="1"/>
              <a:t>nibusinessinfo.co.uk</a:t>
            </a:r>
            <a:r>
              <a:rPr lang="en-GB" dirty="0"/>
              <a:t>, 2019)</a:t>
            </a:r>
            <a:br>
              <a:rPr lang="en-GB" dirty="0"/>
            </a:br>
            <a:endParaRPr lang="en-US" dirty="0"/>
          </a:p>
        </p:txBody>
      </p:sp>
      <p:pic>
        <p:nvPicPr>
          <p:cNvPr id="1029" name="Picture 2" descr="https://lh4.googleusercontent.com/8r5AeWS_9Ku0bqXW3rT84c-Hjs1SeIkVWHLbNbKM9YRUCxFU4A5d8uY_uRzpRzV0m_98iWIGaoNuJqqilBMv_AVYfoUE9QKthuM-FssE7OgiUrVJUTlSOGqI56w7cLj_w3lKfis3rwY">
            <a:extLst>
              <a:ext uri="{FF2B5EF4-FFF2-40B4-BE49-F238E27FC236}">
                <a16:creationId xmlns:a16="http://schemas.microsoft.com/office/drawing/2014/main" id="{1B3B5866-BC71-8E45-8164-C3C8F96BA4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223853"/>
            <a:ext cx="6953577" cy="4085226"/>
          </a:xfrm>
          <a:prstGeom prst="rect">
            <a:avLst/>
          </a:prstGeom>
          <a:noFill/>
          <a:extLst>
            <a:ext uri="{909E8E84-426E-40DD-AFC4-6F175D3DCCD1}">
              <a14:hiddenFill xmlns:a14="http://schemas.microsoft.com/office/drawing/2010/main">
                <a:solidFill>
                  <a:srgbClr val="FFFFFF"/>
                </a:solidFill>
              </a14:hiddenFill>
            </a:ext>
          </a:extLst>
        </p:spPr>
      </p:pic>
      <p:sp>
        <p:nvSpPr>
          <p:cNvPr id="78"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F37DFEE-58E1-1945-9551-6DA59E2ABA35}"/>
              </a:ext>
            </a:extLst>
          </p:cNvPr>
          <p:cNvSpPr txBox="1"/>
          <p:nvPr/>
        </p:nvSpPr>
        <p:spPr>
          <a:xfrm>
            <a:off x="764654" y="388108"/>
            <a:ext cx="5331346" cy="615553"/>
          </a:xfrm>
          <a:prstGeom prst="rect">
            <a:avLst/>
          </a:prstGeom>
          <a:noFill/>
        </p:spPr>
        <p:txBody>
          <a:bodyPr wrap="square" rtlCol="0">
            <a:spAutoFit/>
          </a:bodyPr>
          <a:lstStyle/>
          <a:p>
            <a:r>
              <a:rPr lang="en-US" sz="3400" dirty="0"/>
              <a:t>Advantages of KM</a:t>
            </a:r>
          </a:p>
        </p:txBody>
      </p:sp>
      <p:sp>
        <p:nvSpPr>
          <p:cNvPr id="5" name="Rectangle 4">
            <a:extLst>
              <a:ext uri="{FF2B5EF4-FFF2-40B4-BE49-F238E27FC236}">
                <a16:creationId xmlns:a16="http://schemas.microsoft.com/office/drawing/2014/main" id="{52471070-4283-3249-BCE0-17606B81B883}"/>
              </a:ext>
            </a:extLst>
          </p:cNvPr>
          <p:cNvSpPr/>
          <p:nvPr/>
        </p:nvSpPr>
        <p:spPr>
          <a:xfrm>
            <a:off x="9948071" y="5527167"/>
            <a:ext cx="1239442" cy="369332"/>
          </a:xfrm>
          <a:prstGeom prst="rect">
            <a:avLst/>
          </a:prstGeom>
        </p:spPr>
        <p:txBody>
          <a:bodyPr wrap="none">
            <a:spAutoFit/>
          </a:bodyPr>
          <a:lstStyle/>
          <a:p>
            <a:r>
              <a:rPr lang="en-GB" dirty="0">
                <a:solidFill>
                  <a:srgbClr val="000000"/>
                </a:solidFill>
                <a:latin typeface="Open Sans"/>
              </a:rPr>
              <a:t>(Inc., 2019)</a:t>
            </a:r>
            <a:endParaRPr lang="en-US" dirty="0"/>
          </a:p>
        </p:txBody>
      </p:sp>
    </p:spTree>
    <p:extLst>
      <p:ext uri="{BB962C8B-B14F-4D97-AF65-F5344CB8AC3E}">
        <p14:creationId xmlns:p14="http://schemas.microsoft.com/office/powerpoint/2010/main" val="3198735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0AD1-A138-6145-975D-7FCE32B0A500}"/>
              </a:ext>
            </a:extLst>
          </p:cNvPr>
          <p:cNvSpPr>
            <a:spLocks noGrp="1"/>
          </p:cNvSpPr>
          <p:nvPr>
            <p:ph type="title"/>
          </p:nvPr>
        </p:nvSpPr>
        <p:spPr/>
        <p:txBody>
          <a:bodyPr>
            <a:normAutofit/>
          </a:bodyPr>
          <a:lstStyle/>
          <a:p>
            <a:r>
              <a:rPr lang="en-US" sz="3400" dirty="0"/>
              <a:t>Disadvantages of KM</a:t>
            </a:r>
          </a:p>
        </p:txBody>
      </p:sp>
      <p:sp>
        <p:nvSpPr>
          <p:cNvPr id="3" name="Content Placeholder 2">
            <a:extLst>
              <a:ext uri="{FF2B5EF4-FFF2-40B4-BE49-F238E27FC236}">
                <a16:creationId xmlns:a16="http://schemas.microsoft.com/office/drawing/2014/main" id="{054477C2-A1BD-CC47-8651-D70F8879CC76}"/>
              </a:ext>
            </a:extLst>
          </p:cNvPr>
          <p:cNvSpPr>
            <a:spLocks noGrp="1"/>
          </p:cNvSpPr>
          <p:nvPr>
            <p:ph idx="1"/>
          </p:nvPr>
        </p:nvSpPr>
        <p:spPr/>
        <p:txBody>
          <a:bodyPr/>
          <a:lstStyle/>
          <a:p>
            <a:pPr>
              <a:buFont typeface="+mj-lt"/>
              <a:buAutoNum type="arabicPeriod"/>
            </a:pPr>
            <a:r>
              <a:rPr lang="en-GB" dirty="0"/>
              <a:t>Making information and resources easier to find.</a:t>
            </a:r>
          </a:p>
          <a:p>
            <a:pPr>
              <a:buFont typeface="+mj-lt"/>
              <a:buAutoNum type="arabicPeriod"/>
            </a:pPr>
            <a:r>
              <a:rPr lang="en-GB" dirty="0"/>
              <a:t>Motivating people to share, reuse knowledge consistently.</a:t>
            </a:r>
          </a:p>
          <a:p>
            <a:pPr>
              <a:buFont typeface="+mj-lt"/>
              <a:buAutoNum type="arabicPeriod"/>
            </a:pPr>
            <a:r>
              <a:rPr lang="en-GB" dirty="0"/>
              <a:t>Aligning knowledge management with overall goals and business strategy.</a:t>
            </a:r>
          </a:p>
          <a:p>
            <a:pPr>
              <a:buFont typeface="+mj-lt"/>
              <a:buAutoNum type="arabicPeriod"/>
            </a:pPr>
            <a:r>
              <a:rPr lang="en-GB" dirty="0"/>
              <a:t>Choosing and implement knowledge management technology.</a:t>
            </a:r>
          </a:p>
          <a:p>
            <a:pPr marL="0" indent="0">
              <a:buNone/>
            </a:pPr>
            <a:r>
              <a:rPr lang="en-GB" dirty="0"/>
              <a:t>(</a:t>
            </a:r>
            <a:r>
              <a:rPr lang="en-GB" dirty="0" err="1"/>
              <a:t>nibusinessinfo.co.uk</a:t>
            </a:r>
            <a:r>
              <a:rPr lang="en-GB" dirty="0"/>
              <a:t>, 2019)</a:t>
            </a:r>
            <a:br>
              <a:rPr lang="en-GB" dirty="0"/>
            </a:br>
            <a:br>
              <a:rPr lang="en-GB" dirty="0"/>
            </a:br>
            <a:endParaRPr lang="en-US" dirty="0"/>
          </a:p>
        </p:txBody>
      </p:sp>
    </p:spTree>
    <p:extLst>
      <p:ext uri="{BB962C8B-B14F-4D97-AF65-F5344CB8AC3E}">
        <p14:creationId xmlns:p14="http://schemas.microsoft.com/office/powerpoint/2010/main" val="1611921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884F-6BF3-AA4C-8750-0C262E6B498F}"/>
              </a:ext>
            </a:extLst>
          </p:cNvPr>
          <p:cNvSpPr>
            <a:spLocks noGrp="1"/>
          </p:cNvSpPr>
          <p:nvPr>
            <p:ph type="title"/>
          </p:nvPr>
        </p:nvSpPr>
        <p:spPr/>
        <p:txBody>
          <a:bodyPr/>
          <a:lstStyle/>
          <a:p>
            <a:r>
              <a:rPr lang="en-GB" dirty="0"/>
              <a:t>To overcome KM challenges</a:t>
            </a:r>
            <a:br>
              <a:rPr lang="en-GB" dirty="0"/>
            </a:br>
            <a:endParaRPr lang="en-US" dirty="0"/>
          </a:p>
        </p:txBody>
      </p:sp>
      <p:sp>
        <p:nvSpPr>
          <p:cNvPr id="3" name="Content Placeholder 2">
            <a:extLst>
              <a:ext uri="{FF2B5EF4-FFF2-40B4-BE49-F238E27FC236}">
                <a16:creationId xmlns:a16="http://schemas.microsoft.com/office/drawing/2014/main" id="{C793AD9E-DC14-8E4B-9162-1ECB88BC4A79}"/>
              </a:ext>
            </a:extLst>
          </p:cNvPr>
          <p:cNvSpPr>
            <a:spLocks noGrp="1"/>
          </p:cNvSpPr>
          <p:nvPr>
            <p:ph idx="1"/>
          </p:nvPr>
        </p:nvSpPr>
        <p:spPr/>
        <p:txBody>
          <a:bodyPr/>
          <a:lstStyle/>
          <a:p>
            <a:pPr>
              <a:buFont typeface="+mj-lt"/>
              <a:buAutoNum type="arabicPeriod"/>
            </a:pPr>
            <a:r>
              <a:rPr lang="en-GB" dirty="0"/>
              <a:t>Develop clear process to capture, record and share business knowledge.</a:t>
            </a:r>
          </a:p>
          <a:p>
            <a:pPr>
              <a:buFont typeface="+mj-lt"/>
              <a:buAutoNum type="arabicPeriod"/>
            </a:pPr>
            <a:r>
              <a:rPr lang="en-GB" dirty="0"/>
              <a:t>Create a corporate culture of knowledge sharing between employees and management.</a:t>
            </a:r>
          </a:p>
          <a:p>
            <a:pPr>
              <a:buFont typeface="+mj-lt"/>
              <a:buAutoNum type="arabicPeriod"/>
            </a:pPr>
            <a:r>
              <a:rPr lang="en-GB" dirty="0"/>
              <a:t>Consider budget, strategy and training for new KM and consider change management strategy for introducing new KM.</a:t>
            </a:r>
          </a:p>
          <a:p>
            <a:pPr marL="0" indent="0">
              <a:buNone/>
            </a:pPr>
            <a:r>
              <a:rPr lang="en-GB" dirty="0"/>
              <a:t>(</a:t>
            </a:r>
            <a:r>
              <a:rPr lang="en-GB" dirty="0" err="1"/>
              <a:t>Bloomfire</a:t>
            </a:r>
            <a:r>
              <a:rPr lang="en-GB" dirty="0"/>
              <a:t>, 2019)</a:t>
            </a:r>
            <a:br>
              <a:rPr lang="en-GB" dirty="0"/>
            </a:br>
            <a:endParaRPr lang="en-US" dirty="0"/>
          </a:p>
        </p:txBody>
      </p:sp>
    </p:spTree>
    <p:extLst>
      <p:ext uri="{BB962C8B-B14F-4D97-AF65-F5344CB8AC3E}">
        <p14:creationId xmlns:p14="http://schemas.microsoft.com/office/powerpoint/2010/main" val="2372932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AD6DA-EFA8-B04D-BA56-5C1AE0E22EFA}"/>
              </a:ext>
            </a:extLst>
          </p:cNvPr>
          <p:cNvSpPr>
            <a:spLocks noGrp="1"/>
          </p:cNvSpPr>
          <p:nvPr>
            <p:ph type="title"/>
          </p:nvPr>
        </p:nvSpPr>
        <p:spPr/>
        <p:txBody>
          <a:bodyPr>
            <a:normAutofit/>
          </a:bodyPr>
          <a:lstStyle/>
          <a:p>
            <a:r>
              <a:rPr lang="en-GB" sz="3400" dirty="0"/>
              <a:t>Definition of stakeholders</a:t>
            </a:r>
            <a:endParaRPr lang="en-US" sz="3400" dirty="0"/>
          </a:p>
        </p:txBody>
      </p:sp>
      <p:sp>
        <p:nvSpPr>
          <p:cNvPr id="3" name="Content Placeholder 2">
            <a:extLst>
              <a:ext uri="{FF2B5EF4-FFF2-40B4-BE49-F238E27FC236}">
                <a16:creationId xmlns:a16="http://schemas.microsoft.com/office/drawing/2014/main" id="{95F41EE9-DC05-154E-A0B0-9AD914C30039}"/>
              </a:ext>
            </a:extLst>
          </p:cNvPr>
          <p:cNvSpPr>
            <a:spLocks noGrp="1"/>
          </p:cNvSpPr>
          <p:nvPr>
            <p:ph idx="1"/>
          </p:nvPr>
        </p:nvSpPr>
        <p:spPr/>
        <p:txBody>
          <a:bodyPr>
            <a:normAutofit lnSpcReduction="10000"/>
          </a:bodyPr>
          <a:lstStyle/>
          <a:p>
            <a:r>
              <a:rPr lang="en-GB" dirty="0"/>
              <a:t>Anybody who can affect or is affected by organisational strategy or project.</a:t>
            </a:r>
          </a:p>
          <a:p>
            <a:r>
              <a:rPr lang="en-GB" dirty="0"/>
              <a:t>They can be internal or external, like customers, suppliers, Governance and influencer like media. </a:t>
            </a:r>
          </a:p>
          <a:p>
            <a:pPr lvl="1"/>
            <a:r>
              <a:rPr lang="en-GB" dirty="0"/>
              <a:t>Advantage of KM to the client:</a:t>
            </a:r>
          </a:p>
          <a:p>
            <a:pPr lvl="1">
              <a:buFont typeface="+mj-lt"/>
              <a:buAutoNum type="arabicPeriod"/>
            </a:pPr>
            <a:r>
              <a:rPr lang="en-GB" dirty="0"/>
              <a:t>Reduce time to react.</a:t>
            </a:r>
          </a:p>
          <a:p>
            <a:pPr lvl="1">
              <a:buFont typeface="+mj-lt"/>
              <a:buAutoNum type="arabicPeriod"/>
            </a:pPr>
            <a:r>
              <a:rPr lang="en-GB" dirty="0"/>
              <a:t>Increase quality of the products and services.</a:t>
            </a:r>
          </a:p>
          <a:p>
            <a:pPr lvl="1">
              <a:buFont typeface="+mj-lt"/>
              <a:buAutoNum type="arabicPeriod"/>
            </a:pPr>
            <a:r>
              <a:rPr lang="en-GB" dirty="0"/>
              <a:t>Better communication with customers.</a:t>
            </a:r>
          </a:p>
          <a:p>
            <a:pPr lvl="1"/>
            <a:r>
              <a:rPr lang="en-GB" dirty="0"/>
              <a:t>Advantage of KM to the employees.</a:t>
            </a:r>
          </a:p>
          <a:p>
            <a:pPr lvl="1">
              <a:buFont typeface="+mj-lt"/>
              <a:buAutoNum type="arabicPeriod"/>
            </a:pPr>
            <a:r>
              <a:rPr lang="en-GB" dirty="0"/>
              <a:t>Increase motivation.</a:t>
            </a:r>
          </a:p>
          <a:p>
            <a:pPr marL="457200" lvl="1" indent="0">
              <a:buNone/>
            </a:pPr>
            <a:r>
              <a:rPr lang="en-GB" dirty="0"/>
              <a:t>(</a:t>
            </a:r>
            <a:r>
              <a:rPr lang="en-GB" dirty="0" err="1"/>
              <a:t>Stakeholdermap.com</a:t>
            </a:r>
            <a:r>
              <a:rPr lang="en-GB" dirty="0"/>
              <a:t>, 2019)</a:t>
            </a:r>
            <a:endParaRPr lang="en-US" dirty="0"/>
          </a:p>
        </p:txBody>
      </p:sp>
    </p:spTree>
    <p:extLst>
      <p:ext uri="{BB962C8B-B14F-4D97-AF65-F5344CB8AC3E}">
        <p14:creationId xmlns:p14="http://schemas.microsoft.com/office/powerpoint/2010/main" val="2966543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73BB-32A9-FB43-B12C-092A34FB0B6A}"/>
              </a:ext>
            </a:extLst>
          </p:cNvPr>
          <p:cNvSpPr>
            <a:spLocks noGrp="1"/>
          </p:cNvSpPr>
          <p:nvPr>
            <p:ph type="title"/>
          </p:nvPr>
        </p:nvSpPr>
        <p:spPr/>
        <p:txBody>
          <a:bodyPr/>
          <a:lstStyle/>
          <a:p>
            <a:r>
              <a:rPr lang="en-GB" dirty="0"/>
              <a:t>What is Amazon?</a:t>
            </a:r>
            <a:br>
              <a:rPr lang="en-GB" dirty="0"/>
            </a:br>
            <a:endParaRPr lang="en-US" dirty="0"/>
          </a:p>
        </p:txBody>
      </p:sp>
      <p:sp>
        <p:nvSpPr>
          <p:cNvPr id="3" name="Content Placeholder 2">
            <a:extLst>
              <a:ext uri="{FF2B5EF4-FFF2-40B4-BE49-F238E27FC236}">
                <a16:creationId xmlns:a16="http://schemas.microsoft.com/office/drawing/2014/main" id="{93F872A9-0778-264D-87D9-A8479E35FF3B}"/>
              </a:ext>
            </a:extLst>
          </p:cNvPr>
          <p:cNvSpPr>
            <a:spLocks noGrp="1"/>
          </p:cNvSpPr>
          <p:nvPr>
            <p:ph idx="1"/>
          </p:nvPr>
        </p:nvSpPr>
        <p:spPr/>
        <p:txBody>
          <a:bodyPr/>
          <a:lstStyle/>
          <a:p>
            <a:r>
              <a:rPr lang="en-GB" dirty="0"/>
              <a:t>It is a massive online retailer that has a market capitalisation as of June 2018, it is excess of $268 billion US. The individual business to sell and display products for sale online. It is the largest internet retailer in the world by revenue. </a:t>
            </a:r>
          </a:p>
          <a:p>
            <a:r>
              <a:rPr lang="en-GB" dirty="0"/>
              <a:t>Amazon organisation using KM</a:t>
            </a:r>
          </a:p>
          <a:p>
            <a:pPr marL="0" indent="0">
              <a:buNone/>
            </a:pPr>
            <a:r>
              <a:rPr lang="en-GB" dirty="0"/>
              <a:t>(Ecommerce Platforms, 2019)</a:t>
            </a:r>
            <a:endParaRPr lang="en-US" dirty="0"/>
          </a:p>
        </p:txBody>
      </p:sp>
    </p:spTree>
    <p:extLst>
      <p:ext uri="{BB962C8B-B14F-4D97-AF65-F5344CB8AC3E}">
        <p14:creationId xmlns:p14="http://schemas.microsoft.com/office/powerpoint/2010/main" val="31404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E999-7309-8B4E-9922-1CAE3C695E5B}"/>
              </a:ext>
            </a:extLst>
          </p:cNvPr>
          <p:cNvSpPr>
            <a:spLocks noGrp="1"/>
          </p:cNvSpPr>
          <p:nvPr>
            <p:ph type="title"/>
          </p:nvPr>
        </p:nvSpPr>
        <p:spPr/>
        <p:txBody>
          <a:bodyPr>
            <a:normAutofit/>
          </a:bodyPr>
          <a:lstStyle/>
          <a:p>
            <a:r>
              <a:rPr lang="en-GB" sz="3400" dirty="0"/>
              <a:t>Amazon organisation utilising KM</a:t>
            </a:r>
            <a:endParaRPr lang="en-US" sz="3400" dirty="0"/>
          </a:p>
        </p:txBody>
      </p:sp>
      <p:sp>
        <p:nvSpPr>
          <p:cNvPr id="3" name="Content Placeholder 2">
            <a:extLst>
              <a:ext uri="{FF2B5EF4-FFF2-40B4-BE49-F238E27FC236}">
                <a16:creationId xmlns:a16="http://schemas.microsoft.com/office/drawing/2014/main" id="{CBBADFEC-853A-7E4A-A5AF-5725B913B23E}"/>
              </a:ext>
            </a:extLst>
          </p:cNvPr>
          <p:cNvSpPr>
            <a:spLocks noGrp="1"/>
          </p:cNvSpPr>
          <p:nvPr>
            <p:ph idx="1"/>
          </p:nvPr>
        </p:nvSpPr>
        <p:spPr/>
        <p:txBody>
          <a:bodyPr/>
          <a:lstStyle/>
          <a:p>
            <a:r>
              <a:rPr lang="en-GB" dirty="0"/>
              <a:t>Amazon company processing billions of transaction every month, impractical for the company to have a live customers services to answer the question or providing every update and resolve every complaints.</a:t>
            </a:r>
          </a:p>
          <a:p>
            <a:r>
              <a:rPr lang="en-GB" dirty="0"/>
              <a:t>Instead Amazon used KM in perfect way by using artificial intelligence knowledge representative  and voice recognition Technology. As well as connect </a:t>
            </a:r>
            <a:r>
              <a:rPr lang="en-GB" dirty="0" err="1"/>
              <a:t>Amazon.com</a:t>
            </a:r>
            <a:r>
              <a:rPr lang="en-GB" dirty="0"/>
              <a:t> provide updates to customers on when their orders will be delivered by using historical customer services. </a:t>
            </a:r>
          </a:p>
          <a:p>
            <a:r>
              <a:rPr lang="en-GB" dirty="0"/>
              <a:t>Finial remarkable example KM from Amazon is it seller (APLS) allows sellers notification 60 seconds after another change the price.</a:t>
            </a:r>
          </a:p>
          <a:p>
            <a:br>
              <a:rPr lang="en-GB" dirty="0"/>
            </a:br>
            <a:br>
              <a:rPr lang="en-GB" dirty="0"/>
            </a:br>
            <a:endParaRPr lang="en-US" dirty="0"/>
          </a:p>
        </p:txBody>
      </p:sp>
    </p:spTree>
    <p:extLst>
      <p:ext uri="{BB962C8B-B14F-4D97-AF65-F5344CB8AC3E}">
        <p14:creationId xmlns:p14="http://schemas.microsoft.com/office/powerpoint/2010/main" val="243349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F213D-CA52-C947-B76B-647404CE8A61}"/>
              </a:ext>
            </a:extLst>
          </p:cNvPr>
          <p:cNvSpPr>
            <a:spLocks noGrp="1"/>
          </p:cNvSpPr>
          <p:nvPr>
            <p:ph type="title"/>
          </p:nvPr>
        </p:nvSpPr>
        <p:spPr/>
        <p:txBody>
          <a:bodyPr>
            <a:normAutofit/>
          </a:bodyPr>
          <a:lstStyle/>
          <a:p>
            <a:r>
              <a:rPr lang="en-US" dirty="0"/>
              <a:t>Amazon using KM system</a:t>
            </a:r>
          </a:p>
        </p:txBody>
      </p:sp>
      <p:sp>
        <p:nvSpPr>
          <p:cNvPr id="3" name="Content Placeholder 2">
            <a:extLst>
              <a:ext uri="{FF2B5EF4-FFF2-40B4-BE49-F238E27FC236}">
                <a16:creationId xmlns:a16="http://schemas.microsoft.com/office/drawing/2014/main" id="{9C60A78E-FA7F-6F4F-8B4B-DD4C224806B9}"/>
              </a:ext>
            </a:extLst>
          </p:cNvPr>
          <p:cNvSpPr>
            <a:spLocks noGrp="1"/>
          </p:cNvSpPr>
          <p:nvPr>
            <p:ph idx="1"/>
          </p:nvPr>
        </p:nvSpPr>
        <p:spPr/>
        <p:txBody>
          <a:bodyPr>
            <a:normAutofit/>
          </a:bodyPr>
          <a:lstStyle/>
          <a:p>
            <a:pPr marL="0" indent="0">
              <a:buNone/>
            </a:pPr>
            <a:r>
              <a:rPr lang="en-GB" dirty="0"/>
              <a:t>	Amazon used and practices KM system to add significant value for their 	customers  by different ways:</a:t>
            </a:r>
          </a:p>
          <a:p>
            <a:pPr marL="400050" lvl="1" indent="0">
              <a:buNone/>
            </a:pPr>
            <a:r>
              <a:rPr lang="en-GB" dirty="0"/>
              <a:t>1- One portal/ one interact: everything we buy from Amazon done in one portal (food, books… etc.)</a:t>
            </a:r>
          </a:p>
          <a:p>
            <a:pPr marL="400050" lvl="1" indent="0">
              <a:buNone/>
            </a:pPr>
            <a:r>
              <a:rPr lang="en-GB" dirty="0"/>
              <a:t>2- Consistent presentation</a:t>
            </a:r>
          </a:p>
          <a:p>
            <a:pPr marL="400050" lvl="1" indent="0">
              <a:buNone/>
            </a:pPr>
            <a:r>
              <a:rPr lang="en-GB" dirty="0"/>
              <a:t>3- Modular content: they organise every page full of information in easy to read</a:t>
            </a:r>
          </a:p>
          <a:p>
            <a:pPr marL="400050" lvl="1" indent="0">
              <a:buNone/>
            </a:pPr>
            <a:r>
              <a:rPr lang="en-GB" dirty="0"/>
              <a:t>That will bring easy and comfort for user and  lowing less anxiety to explore in different area. </a:t>
            </a:r>
          </a:p>
          <a:p>
            <a:pPr marL="400050" lvl="1" indent="0">
              <a:buNone/>
            </a:pPr>
            <a:endParaRPr lang="en-GB" dirty="0"/>
          </a:p>
        </p:txBody>
      </p:sp>
    </p:spTree>
    <p:extLst>
      <p:ext uri="{BB962C8B-B14F-4D97-AF65-F5344CB8AC3E}">
        <p14:creationId xmlns:p14="http://schemas.microsoft.com/office/powerpoint/2010/main" val="278622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176C2-5672-B643-A3B2-8E42B3B80F03}"/>
              </a:ext>
            </a:extLst>
          </p:cNvPr>
          <p:cNvSpPr>
            <a:spLocks noGrp="1"/>
          </p:cNvSpPr>
          <p:nvPr>
            <p:ph type="title"/>
          </p:nvPr>
        </p:nvSpPr>
        <p:spPr/>
        <p:txBody>
          <a:bodyPr>
            <a:normAutofit/>
          </a:bodyPr>
          <a:lstStyle/>
          <a:p>
            <a:r>
              <a:rPr lang="en-GB" dirty="0"/>
              <a:t>Benefits of using KM in Amazon</a:t>
            </a:r>
            <a:br>
              <a:rPr lang="en-GB" dirty="0"/>
            </a:br>
            <a:endParaRPr lang="en-US" dirty="0"/>
          </a:p>
        </p:txBody>
      </p:sp>
      <p:sp>
        <p:nvSpPr>
          <p:cNvPr id="3" name="Content Placeholder 2">
            <a:extLst>
              <a:ext uri="{FF2B5EF4-FFF2-40B4-BE49-F238E27FC236}">
                <a16:creationId xmlns:a16="http://schemas.microsoft.com/office/drawing/2014/main" id="{C6200355-4EF1-E149-9C7B-87D8BDEE1954}"/>
              </a:ext>
            </a:extLst>
          </p:cNvPr>
          <p:cNvSpPr>
            <a:spLocks noGrp="1"/>
          </p:cNvSpPr>
          <p:nvPr>
            <p:ph idx="1"/>
          </p:nvPr>
        </p:nvSpPr>
        <p:spPr/>
        <p:txBody>
          <a:bodyPr>
            <a:normAutofit/>
          </a:bodyPr>
          <a:lstStyle/>
          <a:p>
            <a:r>
              <a:rPr lang="en-GB" dirty="0"/>
              <a:t>Using </a:t>
            </a:r>
            <a:r>
              <a:rPr lang="en-GB" dirty="0" err="1"/>
              <a:t>Amazon.com</a:t>
            </a:r>
            <a:r>
              <a:rPr lang="en-GB" dirty="0"/>
              <a:t> is a perfect example of effective KM, make things easy by collecting all knowledge and information on a single platform, people will use it easily.</a:t>
            </a:r>
          </a:p>
          <a:p>
            <a:r>
              <a:rPr lang="en-GB" dirty="0"/>
              <a:t>Amazon is a Technology company used the new west product is called Amazon connect. </a:t>
            </a:r>
          </a:p>
          <a:p>
            <a:r>
              <a:rPr lang="en-GB" dirty="0"/>
              <a:t>Using this new Technology impact positively to Amazon.</a:t>
            </a:r>
          </a:p>
          <a:p>
            <a:pPr marL="0" indent="0">
              <a:buNone/>
            </a:pPr>
            <a:r>
              <a:rPr lang="en-GB" dirty="0"/>
              <a:t>(Spoke, 2019)</a:t>
            </a:r>
          </a:p>
        </p:txBody>
      </p:sp>
    </p:spTree>
    <p:extLst>
      <p:ext uri="{BB962C8B-B14F-4D97-AF65-F5344CB8AC3E}">
        <p14:creationId xmlns:p14="http://schemas.microsoft.com/office/powerpoint/2010/main" val="3707555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269D6-67DC-7248-86A5-1B1D0A30D9E5}"/>
              </a:ext>
            </a:extLst>
          </p:cNvPr>
          <p:cNvSpPr>
            <a:spLocks noGrp="1"/>
          </p:cNvSpPr>
          <p:nvPr>
            <p:ph type="title"/>
          </p:nvPr>
        </p:nvSpPr>
        <p:spPr/>
        <p:txBody>
          <a:bodyPr>
            <a:normAutofit/>
          </a:bodyPr>
          <a:lstStyle/>
          <a:p>
            <a:r>
              <a:rPr lang="en-GB" sz="3400" dirty="0"/>
              <a:t>Advantages of Amazon utilising KM</a:t>
            </a:r>
            <a:endParaRPr lang="en-US" sz="3400" dirty="0"/>
          </a:p>
        </p:txBody>
      </p:sp>
      <p:sp>
        <p:nvSpPr>
          <p:cNvPr id="3" name="Content Placeholder 2">
            <a:extLst>
              <a:ext uri="{FF2B5EF4-FFF2-40B4-BE49-F238E27FC236}">
                <a16:creationId xmlns:a16="http://schemas.microsoft.com/office/drawing/2014/main" id="{193003A4-FA25-1F4E-A588-C6B3D0B69C0F}"/>
              </a:ext>
            </a:extLst>
          </p:cNvPr>
          <p:cNvSpPr>
            <a:spLocks noGrp="1"/>
          </p:cNvSpPr>
          <p:nvPr>
            <p:ph idx="1"/>
          </p:nvPr>
        </p:nvSpPr>
        <p:spPr/>
        <p:txBody>
          <a:bodyPr>
            <a:normAutofit fontScale="77500" lnSpcReduction="20000"/>
          </a:bodyPr>
          <a:lstStyle/>
          <a:p>
            <a:r>
              <a:rPr lang="en-GB" sz="2300" dirty="0"/>
              <a:t>KM help to increase  the productivity that lead to increase the profitability in Amazon:</a:t>
            </a:r>
          </a:p>
          <a:p>
            <a:pPr lvl="1">
              <a:buFont typeface="+mj-lt"/>
              <a:buAutoNum type="arabicPeriod"/>
            </a:pPr>
            <a:r>
              <a:rPr lang="en-GB" sz="2300" dirty="0"/>
              <a:t>Financially; will increase profit, decrease cost and higher profit.</a:t>
            </a:r>
          </a:p>
          <a:p>
            <a:pPr lvl="1">
              <a:buFont typeface="+mj-lt"/>
              <a:buAutoNum type="arabicPeriod"/>
            </a:pPr>
            <a:r>
              <a:rPr lang="en-GB" sz="2300" dirty="0"/>
              <a:t>Improve customers relationship with the company  and the brand.</a:t>
            </a:r>
          </a:p>
          <a:p>
            <a:pPr lvl="1">
              <a:buFont typeface="+mj-lt"/>
              <a:buAutoNum type="arabicPeriod"/>
            </a:pPr>
            <a:r>
              <a:rPr lang="en-GB" sz="2300" dirty="0"/>
              <a:t>Make the customers feel happier and more satisfaction.</a:t>
            </a:r>
          </a:p>
          <a:p>
            <a:pPr lvl="1">
              <a:buFont typeface="+mj-lt"/>
              <a:buAutoNum type="arabicPeriod"/>
            </a:pPr>
            <a:r>
              <a:rPr lang="en-GB" sz="2300" dirty="0"/>
              <a:t>Amazon almost magical  personalized That will impact positively in the company to increase productivity and increase profitability.</a:t>
            </a:r>
          </a:p>
          <a:p>
            <a:pPr lvl="1">
              <a:buFont typeface="+mj-lt"/>
              <a:buAutoNum type="arabicPeriod"/>
            </a:pPr>
            <a:r>
              <a:rPr lang="en-GB" sz="2300" dirty="0"/>
              <a:t>Reducing services.</a:t>
            </a:r>
          </a:p>
          <a:p>
            <a:pPr lvl="1">
              <a:buFont typeface="+mj-lt"/>
              <a:buAutoNum type="arabicPeriod"/>
            </a:pPr>
            <a:r>
              <a:rPr lang="en-GB" sz="2300" dirty="0"/>
              <a:t>Performance centred. </a:t>
            </a:r>
          </a:p>
          <a:p>
            <a:pPr lvl="1">
              <a:buFont typeface="+mj-lt"/>
              <a:buAutoNum type="arabicPeriod"/>
            </a:pPr>
            <a:r>
              <a:rPr lang="en-GB" sz="2300" dirty="0"/>
              <a:t>Great online help.</a:t>
            </a:r>
          </a:p>
          <a:p>
            <a:pPr lvl="1">
              <a:buFont typeface="+mj-lt"/>
              <a:buAutoNum type="arabicPeriod"/>
            </a:pPr>
            <a:r>
              <a:rPr lang="en-GB" sz="2300" dirty="0"/>
              <a:t>mobility </a:t>
            </a:r>
            <a:r>
              <a:rPr lang="en-GB" dirty="0"/>
              <a:t>(Anon, 2019)</a:t>
            </a:r>
            <a:endParaRPr lang="en-US" sz="2300" dirty="0"/>
          </a:p>
        </p:txBody>
      </p:sp>
    </p:spTree>
    <p:extLst>
      <p:ext uri="{BB962C8B-B14F-4D97-AF65-F5344CB8AC3E}">
        <p14:creationId xmlns:p14="http://schemas.microsoft.com/office/powerpoint/2010/main" val="822930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7A57-EB86-0540-B47F-40DC8517AABD}"/>
              </a:ext>
            </a:extLst>
          </p:cNvPr>
          <p:cNvSpPr>
            <a:spLocks noGrp="1"/>
          </p:cNvSpPr>
          <p:nvPr>
            <p:ph type="title"/>
          </p:nvPr>
        </p:nvSpPr>
        <p:spPr/>
        <p:txBody>
          <a:bodyPr/>
          <a:lstStyle/>
          <a:p>
            <a:r>
              <a:rPr lang="en-GB" dirty="0"/>
              <a:t>Disadvantage using KM in Amazon.</a:t>
            </a:r>
            <a:br>
              <a:rPr lang="en-GB" dirty="0"/>
            </a:br>
            <a:endParaRPr lang="en-US" dirty="0"/>
          </a:p>
        </p:txBody>
      </p:sp>
      <p:sp>
        <p:nvSpPr>
          <p:cNvPr id="3" name="Content Placeholder 2">
            <a:extLst>
              <a:ext uri="{FF2B5EF4-FFF2-40B4-BE49-F238E27FC236}">
                <a16:creationId xmlns:a16="http://schemas.microsoft.com/office/drawing/2014/main" id="{E88E8B8A-FDBA-8141-8442-3E16F1428200}"/>
              </a:ext>
            </a:extLst>
          </p:cNvPr>
          <p:cNvSpPr>
            <a:spLocks noGrp="1"/>
          </p:cNvSpPr>
          <p:nvPr>
            <p:ph idx="1"/>
          </p:nvPr>
        </p:nvSpPr>
        <p:spPr/>
        <p:txBody>
          <a:bodyPr>
            <a:normAutofit/>
          </a:bodyPr>
          <a:lstStyle/>
          <a:p>
            <a:pPr>
              <a:buFont typeface="+mj-lt"/>
              <a:buAutoNum type="arabicPeriod"/>
            </a:pPr>
            <a:r>
              <a:rPr lang="en-GB" dirty="0"/>
              <a:t>No live interaction with human could result in system misuse that may lead to fraudulent act.</a:t>
            </a:r>
          </a:p>
          <a:p>
            <a:pPr>
              <a:buFont typeface="+mj-lt"/>
              <a:buAutoNum type="arabicPeriod"/>
            </a:pPr>
            <a:r>
              <a:rPr lang="en-GB" dirty="0"/>
              <a:t>The system could be hacked or the sensitive data can be lost and leaked resulting in great loss to Amazon. That will impact negatively  on Amazon as will as on stakeholders.</a:t>
            </a:r>
          </a:p>
          <a:p>
            <a:pPr>
              <a:buFont typeface="+mj-lt"/>
              <a:buAutoNum type="arabicPeriod"/>
            </a:pPr>
            <a:r>
              <a:rPr lang="en-GB" dirty="0"/>
              <a:t>Amazon using automated customer service interface point instead of human interface to speed things up and facilitate shopping on customers.  Some customers may be attempted to abuse the system by entering false and illegitimate information to complete their transactions.</a:t>
            </a:r>
          </a:p>
          <a:p>
            <a:pPr marL="0" indent="0">
              <a:buNone/>
            </a:pPr>
            <a:r>
              <a:rPr lang="en-GB" dirty="0"/>
              <a:t>(</a:t>
            </a:r>
            <a:r>
              <a:rPr lang="en-GB" dirty="0" err="1"/>
              <a:t>Simonconsulting.at</a:t>
            </a:r>
            <a:r>
              <a:rPr lang="en-GB" dirty="0"/>
              <a:t>, 2019)</a:t>
            </a:r>
            <a:endParaRPr lang="en-US" dirty="0"/>
          </a:p>
        </p:txBody>
      </p:sp>
    </p:spTree>
    <p:extLst>
      <p:ext uri="{BB962C8B-B14F-4D97-AF65-F5344CB8AC3E}">
        <p14:creationId xmlns:p14="http://schemas.microsoft.com/office/powerpoint/2010/main" val="3812260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2F08-F1DA-AC45-A89B-222BBD861786}"/>
              </a:ext>
            </a:extLst>
          </p:cNvPr>
          <p:cNvSpPr>
            <a:spLocks noGrp="1"/>
          </p:cNvSpPr>
          <p:nvPr>
            <p:ph type="title"/>
          </p:nvPr>
        </p:nvSpPr>
        <p:spPr/>
        <p:txBody>
          <a:bodyPr>
            <a:normAutofit fontScale="90000"/>
          </a:bodyPr>
          <a:lstStyle/>
          <a:p>
            <a:r>
              <a:rPr lang="en-GB" dirty="0"/>
              <a:t>Advantage using KM to the customer in Amazon.</a:t>
            </a:r>
            <a:br>
              <a:rPr lang="en-GB" dirty="0"/>
            </a:br>
            <a:endParaRPr lang="en-US" dirty="0"/>
          </a:p>
        </p:txBody>
      </p:sp>
      <p:sp>
        <p:nvSpPr>
          <p:cNvPr id="3" name="Content Placeholder 2">
            <a:extLst>
              <a:ext uri="{FF2B5EF4-FFF2-40B4-BE49-F238E27FC236}">
                <a16:creationId xmlns:a16="http://schemas.microsoft.com/office/drawing/2014/main" id="{B01E1316-7320-DC48-83DF-FBB37D71A923}"/>
              </a:ext>
            </a:extLst>
          </p:cNvPr>
          <p:cNvSpPr>
            <a:spLocks noGrp="1"/>
          </p:cNvSpPr>
          <p:nvPr>
            <p:ph idx="1"/>
          </p:nvPr>
        </p:nvSpPr>
        <p:spPr/>
        <p:txBody>
          <a:bodyPr/>
          <a:lstStyle/>
          <a:p>
            <a:pPr>
              <a:buFont typeface="+mj-lt"/>
              <a:buAutoNum type="arabicPeriod"/>
            </a:pPr>
            <a:r>
              <a:rPr lang="en-GB" dirty="0"/>
              <a:t>Save time to shopping with diversity of selections.</a:t>
            </a:r>
          </a:p>
          <a:p>
            <a:pPr>
              <a:buFont typeface="+mj-lt"/>
              <a:buAutoNum type="arabicPeriod"/>
            </a:pPr>
            <a:r>
              <a:rPr lang="en-GB" dirty="0"/>
              <a:t>Cheaper shopping </a:t>
            </a:r>
          </a:p>
          <a:p>
            <a:pPr>
              <a:buFont typeface="+mj-lt"/>
              <a:buAutoNum type="arabicPeriod"/>
            </a:pPr>
            <a:r>
              <a:rPr lang="en-GB" dirty="0"/>
              <a:t>More convenient to shop with Amazon.</a:t>
            </a:r>
          </a:p>
          <a:p>
            <a:pPr>
              <a:buFont typeface="+mj-lt"/>
              <a:buAutoNum type="arabicPeriod"/>
            </a:pPr>
            <a:r>
              <a:rPr lang="en-GB" dirty="0"/>
              <a:t>Secure Shopping by keeping card number secured</a:t>
            </a:r>
          </a:p>
          <a:p>
            <a:pPr marL="0" indent="0">
              <a:buNone/>
            </a:pPr>
            <a:r>
              <a:rPr lang="en-GB" dirty="0"/>
              <a:t>(</a:t>
            </a:r>
            <a:r>
              <a:rPr lang="en-GB" dirty="0" err="1"/>
              <a:t>Pdfs.semanticscholar.org</a:t>
            </a:r>
            <a:r>
              <a:rPr lang="en-GB" dirty="0"/>
              <a:t>, 2019)</a:t>
            </a:r>
            <a:endParaRPr lang="en-US" dirty="0"/>
          </a:p>
        </p:txBody>
      </p:sp>
    </p:spTree>
    <p:extLst>
      <p:ext uri="{BB962C8B-B14F-4D97-AF65-F5344CB8AC3E}">
        <p14:creationId xmlns:p14="http://schemas.microsoft.com/office/powerpoint/2010/main" val="1034610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D7CF-D23F-254D-A5FB-53F2874EC234}"/>
              </a:ext>
            </a:extLst>
          </p:cNvPr>
          <p:cNvSpPr>
            <a:spLocks noGrp="1"/>
          </p:cNvSpPr>
          <p:nvPr>
            <p:ph type="title"/>
          </p:nvPr>
        </p:nvSpPr>
        <p:spPr/>
        <p:txBody>
          <a:bodyPr>
            <a:normAutofit fontScale="90000"/>
          </a:bodyPr>
          <a:lstStyle/>
          <a:p>
            <a:r>
              <a:rPr lang="en-GB" dirty="0"/>
              <a:t>Disadvantage using KM to customers in Amazon.</a:t>
            </a:r>
            <a:br>
              <a:rPr lang="en-GB" dirty="0"/>
            </a:br>
            <a:endParaRPr lang="en-US" dirty="0"/>
          </a:p>
        </p:txBody>
      </p:sp>
      <p:sp>
        <p:nvSpPr>
          <p:cNvPr id="3" name="Content Placeholder 2">
            <a:extLst>
              <a:ext uri="{FF2B5EF4-FFF2-40B4-BE49-F238E27FC236}">
                <a16:creationId xmlns:a16="http://schemas.microsoft.com/office/drawing/2014/main" id="{F8C5FD8A-D890-204A-ABA0-A5A1E20528CC}"/>
              </a:ext>
            </a:extLst>
          </p:cNvPr>
          <p:cNvSpPr>
            <a:spLocks noGrp="1"/>
          </p:cNvSpPr>
          <p:nvPr>
            <p:ph idx="1"/>
          </p:nvPr>
        </p:nvSpPr>
        <p:spPr/>
        <p:txBody>
          <a:bodyPr/>
          <a:lstStyle/>
          <a:p>
            <a:pPr>
              <a:buFont typeface="+mj-lt"/>
              <a:buAutoNum type="arabicPeriod"/>
            </a:pPr>
            <a:r>
              <a:rPr lang="en-GB" dirty="0"/>
              <a:t>As a customers there details could be lost or stolen  bank details or their ID could be stolen, that leads to lake of trust with the company. </a:t>
            </a:r>
          </a:p>
          <a:p>
            <a:pPr>
              <a:buFont typeface="+mj-lt"/>
              <a:buAutoNum type="arabicPeriod"/>
            </a:pPr>
            <a:r>
              <a:rPr lang="en-GB" dirty="0"/>
              <a:t>Time wasting. As the system may present the item in different form or the customers differently than the real causing customer to return the goods or items.</a:t>
            </a:r>
          </a:p>
          <a:p>
            <a:pPr marL="0" indent="0">
              <a:buNone/>
            </a:pPr>
            <a:r>
              <a:rPr lang="en-GB" dirty="0"/>
              <a:t>(</a:t>
            </a:r>
            <a:r>
              <a:rPr lang="en-GB" dirty="0" err="1"/>
              <a:t>Pdfs.semanticscholar.org</a:t>
            </a:r>
            <a:r>
              <a:rPr lang="en-GB" dirty="0"/>
              <a:t>, 2019)</a:t>
            </a:r>
          </a:p>
        </p:txBody>
      </p:sp>
    </p:spTree>
    <p:extLst>
      <p:ext uri="{BB962C8B-B14F-4D97-AF65-F5344CB8AC3E}">
        <p14:creationId xmlns:p14="http://schemas.microsoft.com/office/powerpoint/2010/main" val="3721406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F8E78-B5E5-2A43-8632-DAB728A7497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F964A1C-0CB3-1E4B-8C10-8497DED08A5E}"/>
              </a:ext>
            </a:extLst>
          </p:cNvPr>
          <p:cNvSpPr>
            <a:spLocks noGrp="1"/>
          </p:cNvSpPr>
          <p:nvPr>
            <p:ph idx="1"/>
          </p:nvPr>
        </p:nvSpPr>
        <p:spPr>
          <a:xfrm>
            <a:off x="2167021" y="1389814"/>
            <a:ext cx="9763494" cy="5286557"/>
          </a:xfrm>
        </p:spPr>
        <p:txBody>
          <a:bodyPr>
            <a:normAutofit fontScale="92500" lnSpcReduction="20000"/>
          </a:bodyPr>
          <a:lstStyle/>
          <a:p>
            <a:pPr>
              <a:buFont typeface="+mj-lt"/>
              <a:buAutoNum type="arabicPeriod"/>
            </a:pPr>
            <a:r>
              <a:rPr lang="en-GB" sz="1500" dirty="0"/>
              <a:t>Anon, (2019). [online] Available at: https://</a:t>
            </a:r>
            <a:r>
              <a:rPr lang="en-GB" sz="1500" dirty="0" err="1"/>
              <a:t>learningsolutionsmag.com</a:t>
            </a:r>
            <a:r>
              <a:rPr lang="en-GB" sz="1500" dirty="0"/>
              <a:t>/articles/1480/the-knowledge-management-genius-of-</a:t>
            </a:r>
            <a:r>
              <a:rPr lang="en-GB" sz="1500" dirty="0" err="1"/>
              <a:t>amazoncom</a:t>
            </a:r>
            <a:r>
              <a:rPr lang="en-GB" sz="1500" dirty="0"/>
              <a:t>. [Accessed 11 Jun. 2019].</a:t>
            </a:r>
          </a:p>
          <a:p>
            <a:pPr>
              <a:buFont typeface="+mj-lt"/>
              <a:buAutoNum type="arabicPeriod"/>
            </a:pPr>
            <a:r>
              <a:rPr lang="en-GB" sz="1500" dirty="0" err="1"/>
              <a:t>Bloomfire</a:t>
            </a:r>
            <a:r>
              <a:rPr lang="en-GB" sz="1500" dirty="0"/>
              <a:t>. (2019). </a:t>
            </a:r>
            <a:r>
              <a:rPr lang="en-GB" sz="1500" i="1" dirty="0"/>
              <a:t>How to Tackle Knowledge Management Challenges in Large Organizations</a:t>
            </a:r>
            <a:r>
              <a:rPr lang="en-GB" sz="1500" dirty="0"/>
              <a:t>. [online] Available at: https://</a:t>
            </a:r>
            <a:r>
              <a:rPr lang="en-GB" sz="1500" dirty="0" err="1"/>
              <a:t>bloomfire.com</a:t>
            </a:r>
            <a:r>
              <a:rPr lang="en-GB" sz="1500" dirty="0"/>
              <a:t>/blog/size-matter-knowledge-sharing-community/ [Accessed 11 Jun. 2019].</a:t>
            </a:r>
          </a:p>
          <a:p>
            <a:pPr>
              <a:buFont typeface="+mj-lt"/>
              <a:buAutoNum type="arabicPeriod"/>
            </a:pPr>
            <a:r>
              <a:rPr lang="en-GB" sz="1500" dirty="0"/>
              <a:t>Ecommerce Platforms. (2019). </a:t>
            </a:r>
            <a:r>
              <a:rPr lang="en-GB" sz="1500" i="1" dirty="0"/>
              <a:t>What is Amazon?</a:t>
            </a:r>
            <a:r>
              <a:rPr lang="en-GB" sz="1500" dirty="0"/>
              <a:t>. [online] Available at: https://ecommerce-</a:t>
            </a:r>
            <a:r>
              <a:rPr lang="en-GB" sz="1500" dirty="0" err="1"/>
              <a:t>platforms.com</a:t>
            </a:r>
            <a:r>
              <a:rPr lang="en-GB" sz="1500" dirty="0"/>
              <a:t>/glossary/amazon [Accessed 11 Jun. 2019].</a:t>
            </a:r>
          </a:p>
          <a:p>
            <a:pPr>
              <a:buFont typeface="+mj-lt"/>
              <a:buAutoNum type="arabicPeriod"/>
            </a:pPr>
            <a:r>
              <a:rPr lang="en-GB" sz="1500" dirty="0"/>
              <a:t>Inc., C. (2019). </a:t>
            </a:r>
            <a:r>
              <a:rPr lang="en-GB" sz="1500" i="1" dirty="0"/>
              <a:t>ITIL Knowledge Management - Continuant Managed Services</a:t>
            </a:r>
            <a:r>
              <a:rPr lang="en-GB" sz="1500" dirty="0"/>
              <a:t>. [online] </a:t>
            </a:r>
            <a:r>
              <a:rPr lang="en-GB" sz="1500" dirty="0" err="1"/>
              <a:t>Continuant.com</a:t>
            </a:r>
            <a:r>
              <a:rPr lang="en-GB" sz="1500" dirty="0"/>
              <a:t>. Available at: https://</a:t>
            </a:r>
            <a:r>
              <a:rPr lang="en-GB" sz="1500" dirty="0" err="1"/>
              <a:t>www.continuant.com</a:t>
            </a:r>
            <a:r>
              <a:rPr lang="en-GB" sz="1500" dirty="0"/>
              <a:t>/services/managed-services/knowledge-management [Accessed 11 Jun. 2019].</a:t>
            </a:r>
          </a:p>
          <a:p>
            <a:pPr>
              <a:buFont typeface="+mj-lt"/>
              <a:buAutoNum type="arabicPeriod"/>
            </a:pPr>
            <a:r>
              <a:rPr lang="en-GB" sz="1500" dirty="0" err="1"/>
              <a:t>nibusinessinfo.co.uk</a:t>
            </a:r>
            <a:r>
              <a:rPr lang="en-GB" sz="1500" dirty="0"/>
              <a:t>. (2019). </a:t>
            </a:r>
            <a:r>
              <a:rPr lang="en-GB" sz="1500" i="1" dirty="0"/>
              <a:t>Advantages and disadvantages of knowledge management</a:t>
            </a:r>
            <a:r>
              <a:rPr lang="en-GB" sz="1500" dirty="0"/>
              <a:t>. [online] Available at: https://</a:t>
            </a:r>
            <a:r>
              <a:rPr lang="en-GB" sz="1500" dirty="0" err="1"/>
              <a:t>www.nibusinessinfo.co.uk</a:t>
            </a:r>
            <a:r>
              <a:rPr lang="en-GB" sz="1500" dirty="0"/>
              <a:t>/content/advantages-and-disadvantages-knowledge-management [Accessed 11 Jun. 2019].</a:t>
            </a:r>
          </a:p>
          <a:p>
            <a:pPr>
              <a:buFont typeface="+mj-lt"/>
              <a:buAutoNum type="arabicPeriod"/>
            </a:pPr>
            <a:r>
              <a:rPr lang="en-GB" sz="1500" dirty="0" err="1"/>
              <a:t>Pdfs.semanticscholar.org</a:t>
            </a:r>
            <a:r>
              <a:rPr lang="en-GB" sz="1500" dirty="0"/>
              <a:t>. (2019). [online] Available at: https://</a:t>
            </a:r>
            <a:r>
              <a:rPr lang="en-GB" sz="1500" dirty="0" err="1"/>
              <a:t>pdfs.semanticscholar.org</a:t>
            </a:r>
            <a:r>
              <a:rPr lang="en-GB" sz="1500" dirty="0"/>
              <a:t>/2b51/69e36070d017cfd21d7f8476bbd824682328.pdf [Accessed 11 Jun. 2019].</a:t>
            </a:r>
          </a:p>
          <a:p>
            <a:pPr>
              <a:buFont typeface="+mj-lt"/>
              <a:buAutoNum type="arabicPeriod"/>
            </a:pPr>
            <a:r>
              <a:rPr lang="en-GB" sz="1500" dirty="0" err="1"/>
              <a:t>Simonconsulting.at</a:t>
            </a:r>
            <a:r>
              <a:rPr lang="en-GB" sz="1500" dirty="0"/>
              <a:t>. (2019). </a:t>
            </a:r>
            <a:r>
              <a:rPr lang="en-GB" sz="1500" i="1" dirty="0"/>
              <a:t>Amazon: Advantages &amp; Disadvantages | Simon Consulting </a:t>
            </a:r>
            <a:r>
              <a:rPr lang="en-GB" sz="1500" i="1" dirty="0" err="1"/>
              <a:t>Gmbh</a:t>
            </a:r>
            <a:r>
              <a:rPr lang="en-GB" sz="1500" dirty="0"/>
              <a:t>. [online] Available at: https://</a:t>
            </a:r>
            <a:r>
              <a:rPr lang="en-GB" sz="1500" dirty="0" err="1"/>
              <a:t>www.simonconsulting.at</a:t>
            </a:r>
            <a:r>
              <a:rPr lang="en-GB" sz="1500" dirty="0"/>
              <a:t>/amazon-</a:t>
            </a:r>
            <a:r>
              <a:rPr lang="en-GB" sz="1500" dirty="0" err="1"/>
              <a:t>vn_EN.html</a:t>
            </a:r>
            <a:r>
              <a:rPr lang="en-GB" sz="1500" dirty="0"/>
              <a:t> [Accessed 11 Jun. 2019].</a:t>
            </a:r>
          </a:p>
          <a:p>
            <a:pPr>
              <a:buFont typeface="+mj-lt"/>
              <a:buAutoNum type="arabicPeriod"/>
            </a:pPr>
            <a:r>
              <a:rPr lang="en-GB" sz="1500" dirty="0"/>
              <a:t>Spoke. (2019). </a:t>
            </a:r>
            <a:r>
              <a:rPr lang="en-GB" sz="1500" i="1" dirty="0"/>
              <a:t>How Small Businesses Can Apply Knowledge Management · Spoke</a:t>
            </a:r>
            <a:r>
              <a:rPr lang="en-GB" sz="1500" dirty="0"/>
              <a:t>. [online] Available at: https://</a:t>
            </a:r>
            <a:r>
              <a:rPr lang="en-GB" sz="1500" dirty="0" err="1"/>
              <a:t>www.askspoke.com</a:t>
            </a:r>
            <a:r>
              <a:rPr lang="en-GB" sz="1500" dirty="0"/>
              <a:t>/blog/knowledge-management/small-business-knowledge-management/. [Accessed 11 Jun. 2019].</a:t>
            </a:r>
          </a:p>
          <a:p>
            <a:pPr>
              <a:buFont typeface="+mj-lt"/>
              <a:buAutoNum type="arabicPeriod"/>
            </a:pPr>
            <a:r>
              <a:rPr lang="en-GB" sz="1500" dirty="0" err="1"/>
              <a:t>Stakeholdermap.com</a:t>
            </a:r>
            <a:r>
              <a:rPr lang="en-GB" sz="1500" dirty="0"/>
              <a:t>. (2019). </a:t>
            </a:r>
            <a:r>
              <a:rPr lang="en-GB" sz="1500" i="1" dirty="0"/>
              <a:t>Stakeholder | Definition - What is a stakeholder?</a:t>
            </a:r>
            <a:r>
              <a:rPr lang="en-GB" sz="1500" dirty="0"/>
              <a:t>. [online] Available at: https://</a:t>
            </a:r>
            <a:r>
              <a:rPr lang="en-GB" sz="1500" dirty="0" err="1"/>
              <a:t>www.stakeholdermap.com</a:t>
            </a:r>
            <a:r>
              <a:rPr lang="en-GB" sz="1500" dirty="0"/>
              <a:t>/stakeholder-</a:t>
            </a:r>
            <a:r>
              <a:rPr lang="en-GB" sz="1500" dirty="0" err="1"/>
              <a:t>definition.html</a:t>
            </a:r>
            <a:r>
              <a:rPr lang="en-GB" sz="1500" dirty="0"/>
              <a:t> [Accessed 11 Jun. 2019].</a:t>
            </a:r>
          </a:p>
          <a:p>
            <a:endParaRPr lang="en-US" dirty="0"/>
          </a:p>
        </p:txBody>
      </p:sp>
    </p:spTree>
    <p:extLst>
      <p:ext uri="{BB962C8B-B14F-4D97-AF65-F5344CB8AC3E}">
        <p14:creationId xmlns:p14="http://schemas.microsoft.com/office/powerpoint/2010/main" val="112534475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38</TotalTime>
  <Words>614</Words>
  <Application>Microsoft Macintosh PowerPoint</Application>
  <PresentationFormat>Widescreen</PresentationFormat>
  <Paragraphs>95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Century Gothic</vt:lpstr>
      <vt:lpstr>Open Sans</vt:lpstr>
      <vt:lpstr>Wingdings 3</vt:lpstr>
      <vt:lpstr>Wisp</vt:lpstr>
      <vt:lpstr>Benefits and drawbacks of knowledge management</vt:lpstr>
      <vt:lpstr>Advantages of KM</vt:lpstr>
      <vt:lpstr>PowerPoint Presentation</vt:lpstr>
      <vt:lpstr>Disadvantages of KM</vt:lpstr>
      <vt:lpstr>To overcome KM challenges </vt:lpstr>
      <vt:lpstr>Definition of stakeholders</vt:lpstr>
      <vt:lpstr>What is Amazon? </vt:lpstr>
      <vt:lpstr>Amazon organisation utilising KM</vt:lpstr>
      <vt:lpstr>Amazon using KM system</vt:lpstr>
      <vt:lpstr>Benefits of using KM in Amazon </vt:lpstr>
      <vt:lpstr>Advantages of Amazon utilising KM</vt:lpstr>
      <vt:lpstr>Disadvantage using KM in Amazon. </vt:lpstr>
      <vt:lpstr>Advantage using KM to the customer in Amazon. </vt:lpstr>
      <vt:lpstr>Disadvantage using KM to customers in Amazon.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and drawbacks of knowledge management</dc:title>
  <dc:creator>DABABNEH J. (901171)</dc:creator>
  <cp:lastModifiedBy>DABABNEH J. (901171)</cp:lastModifiedBy>
  <cp:revision>5</cp:revision>
  <dcterms:created xsi:type="dcterms:W3CDTF">2019-06-11T21:06:10Z</dcterms:created>
  <dcterms:modified xsi:type="dcterms:W3CDTF">2019-06-11T21:44:53Z</dcterms:modified>
</cp:coreProperties>
</file>