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5"/>
  </p:handoutMasterIdLst>
  <p:sldIdLst>
    <p:sldId id="256" r:id="rId2"/>
    <p:sldId id="258" r:id="rId3"/>
    <p:sldId id="265" r:id="rId4"/>
    <p:sldId id="259" r:id="rId5"/>
    <p:sldId id="279" r:id="rId6"/>
    <p:sldId id="260" r:id="rId7"/>
    <p:sldId id="273" r:id="rId8"/>
    <p:sldId id="277" r:id="rId9"/>
    <p:sldId id="261" r:id="rId10"/>
    <p:sldId id="274" r:id="rId11"/>
    <p:sldId id="262" r:id="rId12"/>
    <p:sldId id="267" r:id="rId13"/>
    <p:sldId id="270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488" y="3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3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AAA2B-98FD-44CA-9F98-5021B9AF920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AE8C82-ADD2-4124-AE06-6D4FA4624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7963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Module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r>
              <a:rPr lang="en-GB" dirty="0"/>
              <a:t>Study Skills in Care BMHP4016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92500"/>
          </a:bodyPr>
          <a:lstStyle/>
          <a:p>
            <a:r>
              <a:rPr lang="en-GB" dirty="0"/>
              <a:t>Study Skills is an UNDERPINNING module </a:t>
            </a:r>
          </a:p>
          <a:p>
            <a:r>
              <a:rPr lang="en-GB" dirty="0"/>
              <a:t>This means it has been written to support the other  modules in your timetable this year</a:t>
            </a:r>
          </a:p>
          <a:p>
            <a:r>
              <a:rPr lang="en-GB" dirty="0"/>
              <a:t>You will have guided taught lectures, and then workshops where you practice your skills</a:t>
            </a:r>
          </a:p>
          <a:p>
            <a:r>
              <a:rPr lang="en-GB" dirty="0"/>
              <a:t>It is TEAM TAUGHT and supported by additional staff members</a:t>
            </a:r>
          </a:p>
          <a:p>
            <a:pPr marL="0" indent="0">
              <a:buNone/>
            </a:pPr>
            <a:r>
              <a:rPr lang="en-GB" dirty="0"/>
              <a:t>Duration: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Throughout semester 1 from 31</a:t>
            </a:r>
            <a:r>
              <a:rPr lang="en-GB" baseline="30000" dirty="0">
                <a:solidFill>
                  <a:srgbClr val="FF0000"/>
                </a:solidFill>
              </a:rPr>
              <a:t>st</a:t>
            </a:r>
            <a:r>
              <a:rPr lang="en-GB" dirty="0">
                <a:solidFill>
                  <a:srgbClr val="FF0000"/>
                </a:solidFill>
              </a:rPr>
              <a:t> January 2022 to 6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 May 2022</a:t>
            </a:r>
            <a:endParaRPr lang="en-GB" dirty="0"/>
          </a:p>
          <a:p>
            <a:r>
              <a:rPr lang="en-GB" dirty="0"/>
              <a:t>Credits: 20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 :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Achievement at Level 4 reflects the ability to identify and use relevant understanding, methods and skills to address problems that are well-defined but complex and non-routine. </a:t>
            </a:r>
          </a:p>
          <a:p>
            <a:r>
              <a:rPr lang="en-GB" dirty="0"/>
              <a:t>It includes taking responsibility for overall courses of action as well as exercising autonomy and judgement within broad parameters. </a:t>
            </a:r>
          </a:p>
          <a:p>
            <a:r>
              <a:rPr lang="en-GB" dirty="0"/>
              <a:t>It also reflects understanding of different perspectives or approaches within an area of study or work. 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 To provide students with the underlying study, </a:t>
            </a:r>
          </a:p>
          <a:p>
            <a:pPr marL="0" indent="0">
              <a:buNone/>
            </a:pPr>
            <a:r>
              <a:rPr lang="en-GB" dirty="0"/>
              <a:t>   and ICT skills needed to engage successfully within HE </a:t>
            </a:r>
          </a:p>
          <a:p>
            <a:pPr marL="0" indent="0">
              <a:buNone/>
            </a:pPr>
            <a:r>
              <a:rPr lang="en-GB" dirty="0"/>
              <a:t>   and the health and social care employment sector </a:t>
            </a:r>
          </a:p>
          <a:p>
            <a:pPr marL="0" indent="0">
              <a:buNone/>
            </a:pPr>
            <a:r>
              <a:rPr lang="en-GB" dirty="0"/>
              <a:t>• To encourage learners to develop as health and social </a:t>
            </a:r>
          </a:p>
          <a:p>
            <a:pPr marL="0" indent="0">
              <a:buNone/>
            </a:pPr>
            <a:r>
              <a:rPr lang="en-GB" dirty="0"/>
              <a:t>   care practitioners by linking own skill set and personal </a:t>
            </a:r>
          </a:p>
          <a:p>
            <a:pPr marL="0" indent="0">
              <a:buNone/>
            </a:pPr>
            <a:r>
              <a:rPr lang="en-GB" dirty="0"/>
              <a:t>   targets to related area of employment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the student should be able to demonstrate the ability to:</a:t>
            </a:r>
          </a:p>
          <a:p>
            <a:pPr marL="0" lvl="0" indent="0">
              <a:buNone/>
            </a:pPr>
            <a:r>
              <a:rPr lang="en-GB" sz="2800" dirty="0"/>
              <a:t>1.Demonstrate knowledge and understanding of a range of key academic skills undertaken throughout HE Learning.</a:t>
            </a:r>
          </a:p>
          <a:p>
            <a:pPr marL="0" indent="0">
              <a:buNone/>
            </a:pPr>
            <a:r>
              <a:rPr lang="en-GB" sz="2800" dirty="0"/>
              <a:t> </a:t>
            </a:r>
          </a:p>
          <a:p>
            <a:pPr marL="0" lvl="0" indent="0">
              <a:buNone/>
            </a:pPr>
            <a:r>
              <a:rPr lang="en-GB" sz="2800" dirty="0"/>
              <a:t>2.Compile evidence of application and analysis of academic skills.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793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• Study Skills and the learning process (e.g. definitions, the learning </a:t>
            </a:r>
          </a:p>
          <a:p>
            <a:pPr marL="0" indent="0">
              <a:buNone/>
            </a:pPr>
            <a:r>
              <a:rPr lang="en-GB" dirty="0"/>
              <a:t>  process, conditions for learning, learning attitudes, memory).</a:t>
            </a:r>
          </a:p>
          <a:p>
            <a:pPr marL="0" indent="0">
              <a:buNone/>
            </a:pPr>
            <a:r>
              <a:rPr lang="en-GB" dirty="0"/>
              <a:t>• Academic skills including essay and report writing styles and </a:t>
            </a:r>
          </a:p>
          <a:p>
            <a:pPr marL="0" indent="0">
              <a:buNone/>
            </a:pPr>
            <a:r>
              <a:rPr lang="en-GB" dirty="0"/>
              <a:t>  structures, presentation skills, research skills, referencing (i.e.  </a:t>
            </a:r>
          </a:p>
          <a:p>
            <a:pPr marL="0" indent="0">
              <a:buNone/>
            </a:pPr>
            <a:r>
              <a:rPr lang="en-GB" dirty="0"/>
              <a:t>  electronic and manual), marking systems and utilising feedback in </a:t>
            </a:r>
          </a:p>
          <a:p>
            <a:pPr marL="0" indent="0">
              <a:buNone/>
            </a:pPr>
            <a:r>
              <a:rPr lang="en-GB" dirty="0"/>
              <a:t>  order to improve. </a:t>
            </a:r>
          </a:p>
          <a:p>
            <a:pPr marL="0" indent="0">
              <a:buNone/>
            </a:pPr>
            <a:r>
              <a:rPr lang="en-GB" dirty="0"/>
              <a:t>• Developing an appropriate writing style (e.g. linking ideas together, </a:t>
            </a:r>
          </a:p>
          <a:p>
            <a:pPr marL="0" indent="0">
              <a:buNone/>
            </a:pPr>
            <a:r>
              <a:rPr lang="en-GB" dirty="0"/>
              <a:t>  using facts, opinions or arguments, analytical thinking, etc).</a:t>
            </a:r>
          </a:p>
          <a:p>
            <a:pPr marL="0" indent="0">
              <a:buNone/>
            </a:pPr>
            <a:r>
              <a:rPr lang="en-GB" dirty="0"/>
              <a:t>• Organising study (e.g. time management, organising space, </a:t>
            </a:r>
          </a:p>
          <a:p>
            <a:pPr marL="0" indent="0">
              <a:buNone/>
            </a:pPr>
            <a:r>
              <a:rPr lang="en-GB" dirty="0"/>
              <a:t>  organising resources).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 Personal skills, self-critique and improvement (including overcoming obstacles, mindfulness, life planning, goal setting, maximizing individual potential, building confidence and self-esteem, motivating self and others, identifying self-limiting beliefs, reflection).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245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Academic Reading and Writing Skills</a:t>
            </a:r>
          </a:p>
          <a:p>
            <a:pPr marL="457200" indent="-457200">
              <a:buAutoNum type="arabicPeriod"/>
            </a:pPr>
            <a:r>
              <a:rPr lang="en-GB" dirty="0"/>
              <a:t>Time Management and Professionalism </a:t>
            </a:r>
          </a:p>
          <a:p>
            <a:pPr marL="457200" indent="-457200">
              <a:buAutoNum type="arabicPeriod"/>
            </a:pPr>
            <a:r>
              <a:rPr lang="en-GB" dirty="0"/>
              <a:t>Self-evaluation and Reflection</a:t>
            </a:r>
          </a:p>
          <a:p>
            <a:pPr marL="457200" indent="-457200">
              <a:buAutoNum type="arabicPeriod"/>
            </a:pPr>
            <a:r>
              <a:rPr lang="en-GB" dirty="0"/>
              <a:t>Overcoming Barriers and Setting Goals</a:t>
            </a:r>
          </a:p>
          <a:p>
            <a:pPr marL="457200" indent="-457200">
              <a:buAutoNum type="arabicPeriod"/>
            </a:pPr>
            <a:r>
              <a:rPr lang="en-GB" dirty="0"/>
              <a:t>Research Skills</a:t>
            </a:r>
          </a:p>
        </p:txBody>
      </p:sp>
    </p:spTree>
    <p:extLst>
      <p:ext uri="{BB962C8B-B14F-4D97-AF65-F5344CB8AC3E}">
        <p14:creationId xmlns:p14="http://schemas.microsoft.com/office/powerpoint/2010/main" val="1128353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b="1" dirty="0"/>
              <a:t>Assessment Component 1 – 100% (Digital Professional Portfolio) (4000 words equivalency)</a:t>
            </a:r>
          </a:p>
          <a:p>
            <a:r>
              <a:rPr lang="en-GB" b="1" dirty="0"/>
              <a:t>Digital Professional Portfolio</a:t>
            </a:r>
          </a:p>
          <a:p>
            <a:r>
              <a:rPr lang="en-GB" dirty="0"/>
              <a:t>You will compile and submit a Digital Professional Portfolio (4000 words equivalency)</a:t>
            </a:r>
          </a:p>
          <a:p>
            <a:r>
              <a:rPr lang="en-GB" dirty="0"/>
              <a:t>It will consist of 3 tasks (</a:t>
            </a:r>
            <a:r>
              <a:rPr lang="en-GB" dirty="0" err="1"/>
              <a:t>mindmap</a:t>
            </a:r>
            <a:r>
              <a:rPr lang="en-GB" dirty="0"/>
              <a:t>, written work and presentation/video).Your portfolio will need to include a front cover sheet and contents page.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Assignment 1 Submission – Completed portfolio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	By 23.55 on </a:t>
            </a:r>
            <a:r>
              <a:rPr lang="en-GB" sz="2400" b="1" dirty="0">
                <a:solidFill>
                  <a:srgbClr val="FF0000"/>
                </a:solidFill>
              </a:rPr>
              <a:t>Friday 6</a:t>
            </a:r>
            <a:r>
              <a:rPr lang="en-GB" sz="2400" b="1" baseline="30000" dirty="0">
                <a:solidFill>
                  <a:srgbClr val="FF0000"/>
                </a:solidFill>
              </a:rPr>
              <a:t>th</a:t>
            </a:r>
            <a:r>
              <a:rPr lang="en-GB" sz="2400" b="1" dirty="0">
                <a:solidFill>
                  <a:srgbClr val="FF0000"/>
                </a:solidFill>
              </a:rPr>
              <a:t> May 2022</a:t>
            </a:r>
          </a:p>
          <a:p>
            <a:pPr marL="0" indent="0">
              <a:buNone/>
            </a:pPr>
            <a:r>
              <a:rPr lang="en-GB" sz="2400" b="1" i="1" dirty="0"/>
              <a:t>Draft Tutorial Week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Week beginning 25</a:t>
            </a:r>
            <a:r>
              <a:rPr lang="en-GB" sz="2400" b="1" baseline="30000" dirty="0">
                <a:solidFill>
                  <a:srgbClr val="FF0000"/>
                </a:solidFill>
              </a:rPr>
              <a:t>th</a:t>
            </a:r>
            <a:r>
              <a:rPr lang="en-GB" sz="2400" b="1" dirty="0">
                <a:solidFill>
                  <a:srgbClr val="FF0000"/>
                </a:solidFill>
              </a:rPr>
              <a:t> April 2022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Target dates for the 3 tasks will be set at interim points prior to final submission. (Details of these to follow).</a:t>
            </a:r>
          </a:p>
          <a:p>
            <a:pPr marL="0" indent="0">
              <a:buNone/>
            </a:pP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778555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/>
              <a:t>Always check your handbook for reading lists.</a:t>
            </a:r>
          </a:p>
          <a:p>
            <a:r>
              <a:rPr lang="en-GB" dirty="0"/>
              <a:t>Additional reading and links will also be found on your Moodle page in the Leganto Reading List.</a:t>
            </a:r>
          </a:p>
          <a:p>
            <a:r>
              <a:rPr lang="en-GB" dirty="0"/>
              <a:t>You can use campus libraries in the Swansea, Carmarthen, or Lampeter campuses. A click and collect system will be available.</a:t>
            </a:r>
          </a:p>
          <a:p>
            <a:r>
              <a:rPr lang="en-GB" dirty="0"/>
              <a:t>Libraries will order in books from other campuses or buy them in for you.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pPr marL="0" indent="0">
              <a:buNone/>
            </a:pPr>
            <a:r>
              <a:rPr lang="en-GB" dirty="0"/>
              <a:t>Some of Moodle’s features allow students to: </a:t>
            </a:r>
          </a:p>
          <a:p>
            <a:pPr lvl="0"/>
            <a:r>
              <a:rPr lang="en-GB" dirty="0"/>
              <a:t>Access course materials</a:t>
            </a:r>
          </a:p>
          <a:p>
            <a:pPr lvl="0"/>
            <a:r>
              <a:rPr lang="en-GB" dirty="0"/>
              <a:t>Facilitate communication between students and tutors </a:t>
            </a:r>
          </a:p>
          <a:p>
            <a:pPr lvl="0"/>
            <a:r>
              <a:rPr lang="en-GB" dirty="0"/>
              <a:t>Support group tasks </a:t>
            </a:r>
          </a:p>
          <a:p>
            <a:pPr lvl="0"/>
            <a:r>
              <a:rPr lang="en-GB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GB" dirty="0"/>
              <a:t>Moodle can be used for administration tasks such as: </a:t>
            </a:r>
          </a:p>
          <a:p>
            <a:pPr lvl="0"/>
            <a:r>
              <a:rPr lang="en-GB" dirty="0"/>
              <a:t>Displaying announcements e.g. lecture venue changed</a:t>
            </a:r>
          </a:p>
          <a:p>
            <a:pPr lvl="0"/>
            <a:r>
              <a:rPr lang="en-GB" dirty="0"/>
              <a:t>Submission of assignments electronically </a:t>
            </a:r>
          </a:p>
          <a:p>
            <a:pPr lvl="0"/>
            <a:r>
              <a:rPr lang="en-GB" dirty="0"/>
              <a:t>Administration of online surveys, such as module questionnaires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724</Words>
  <Application>Microsoft Office PowerPoint</Application>
  <PresentationFormat>On-screen Show (4:3)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Clarity</vt:lpstr>
      <vt:lpstr>Introduction to Module</vt:lpstr>
      <vt:lpstr>Brief Overview</vt:lpstr>
      <vt:lpstr>Level of Study : 4</vt:lpstr>
      <vt:lpstr>Aims of Module</vt:lpstr>
      <vt:lpstr>Learning Outcomes</vt:lpstr>
      <vt:lpstr>Lesson Content</vt:lpstr>
      <vt:lpstr>Lesson Content</vt:lpstr>
      <vt:lpstr>Areas of Learning</vt:lpstr>
      <vt:lpstr>Assessments</vt:lpstr>
      <vt:lpstr>Deadline dates</vt:lpstr>
      <vt:lpstr>Reading Lists</vt:lpstr>
      <vt:lpstr>Virtual Learning Environment 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Karen Hudson</cp:lastModifiedBy>
  <cp:revision>32</cp:revision>
  <cp:lastPrinted>2017-09-19T09:08:18Z</cp:lastPrinted>
  <dcterms:created xsi:type="dcterms:W3CDTF">2014-09-13T13:55:51Z</dcterms:created>
  <dcterms:modified xsi:type="dcterms:W3CDTF">2022-01-28T16:30:34Z</dcterms:modified>
</cp:coreProperties>
</file>