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30"/>
  </p:notesMasterIdLst>
  <p:handoutMasterIdLst>
    <p:handoutMasterId r:id="rId31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</p:sldIdLst>
  <p:sldSz cx="9144000" cy="6858000" type="screen4x3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4 - Confucian Self-Realisation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r>
              <a:rPr lang="en-GB" dirty="0"/>
              <a:t>Embodying the Universe and the Focus-Field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– The Confucian Self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Topic: The concept of the self in classical Confucianism </a:t>
            </a:r>
          </a:p>
          <a:p>
            <a:r>
              <a:rPr lang="en-GB" b="1" dirty="0"/>
              <a:t>Key Essays:</a:t>
            </a:r>
          </a:p>
          <a:p>
            <a:pPr lvl="1"/>
            <a:r>
              <a:rPr lang="en-GB" dirty="0"/>
              <a:t>Tu Wei-</a:t>
            </a:r>
            <a:r>
              <a:rPr lang="en-GB" dirty="0" err="1"/>
              <a:t>ming's</a:t>
            </a:r>
            <a:r>
              <a:rPr lang="en-GB" dirty="0"/>
              <a:t> "Embodying the Universe: A Note on Confucian Self-Realization" </a:t>
            </a:r>
          </a:p>
          <a:p>
            <a:pPr lvl="1"/>
            <a:r>
              <a:rPr lang="en-GB" dirty="0"/>
              <a:t>Roger T. Ames's "The Focus-Field Self in Classical Confucianism" </a:t>
            </a:r>
          </a:p>
          <a:p>
            <a:r>
              <a:rPr lang="en-GB" b="1" dirty="0"/>
              <a:t>Objective: </a:t>
            </a:r>
            <a:r>
              <a:rPr lang="en-GB" dirty="0"/>
              <a:t>Explore complementary, yet distinct, insights into the Confucian self, understanding both the </a:t>
            </a:r>
            <a:r>
              <a:rPr lang="en-GB" i="1" dirty="0"/>
              <a:t>process</a:t>
            </a:r>
            <a:r>
              <a:rPr lang="en-GB" dirty="0"/>
              <a:t> of self-realization and the </a:t>
            </a:r>
            <a:r>
              <a:rPr lang="en-GB" i="1" dirty="0"/>
              <a:t>nature</a:t>
            </a:r>
            <a:r>
              <a:rPr lang="en-GB" dirty="0"/>
              <a:t> of the self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9862-75F9-0C67-5C27-BF63FE32F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 Wei-ming: Embodying the Universe – An Overview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D78BB33-8E77-B332-E22E-8315B3AFF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E78E1A-6AC6-CF34-5955-9BBF7FAEA1B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Tu Wei-ming describes the "magnificent landscape of Confucian self-realization," showing the paths and vistas of this journey </a:t>
            </a:r>
          </a:p>
          <a:p>
            <a:r>
              <a:rPr lang="en-GB" dirty="0"/>
              <a:t>He helps us understand the </a:t>
            </a:r>
            <a:r>
              <a:rPr lang="en-GB" i="1" dirty="0"/>
              <a:t>process</a:t>
            </a:r>
            <a:r>
              <a:rPr lang="en-GB" dirty="0"/>
              <a:t> and </a:t>
            </a:r>
            <a:r>
              <a:rPr lang="en-GB" i="1" dirty="0"/>
              <a:t>dimensions</a:t>
            </a:r>
            <a:r>
              <a:rPr lang="en-GB" dirty="0"/>
              <a:t> of self-realization, including ethical imperatives and ultimate spiritual goals </a:t>
            </a:r>
          </a:p>
        </p:txBody>
      </p:sp>
    </p:spTree>
    <p:extLst>
      <p:ext uri="{BB962C8B-B14F-4D97-AF65-F5344CB8AC3E}">
        <p14:creationId xmlns:p14="http://schemas.microsoft.com/office/powerpoint/2010/main" val="4095758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7D323-365C-756F-D6D7-8B4B765C4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Personality as Achieved Moral Excellence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237660-10EE-58C5-1938-7654DF57E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E3121-3F31-14E4-8D44-752576A84F3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Core Idea: In Confucianism, personality is not something one is born with, but an </a:t>
            </a:r>
            <a:r>
              <a:rPr lang="en-GB" i="1" dirty="0"/>
              <a:t>achieved state of moral excellence</a:t>
            </a:r>
          </a:p>
          <a:p>
            <a:r>
              <a:rPr lang="en-GB" dirty="0"/>
              <a:t>- Distinction: There's a difference between natural disposition (temperament) and what one becomes through self-conscious effort </a:t>
            </a:r>
          </a:p>
        </p:txBody>
      </p:sp>
    </p:spTree>
    <p:extLst>
      <p:ext uri="{BB962C8B-B14F-4D97-AF65-F5344CB8AC3E}">
        <p14:creationId xmlns:p14="http://schemas.microsoft.com/office/powerpoint/2010/main" val="251410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03B14-6711-540C-E5BC-F2BCB2CE9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Psychophysiological Nature: </a:t>
            </a:r>
            <a:r>
              <a:rPr lang="en-GB" i="1" dirty="0"/>
              <a:t>Ch'i-</a:t>
            </a:r>
            <a:r>
              <a:rPr lang="en-GB" i="1" dirty="0" err="1"/>
              <a:t>chih</a:t>
            </a:r>
            <a:r>
              <a:rPr lang="en-GB" dirty="0"/>
              <a:t> and the Body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26A977-B331-5CF3-D209-FE05440F0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7B536-D08E-B92E-7102-EA341B72B0B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Natural Disposition: </a:t>
            </a:r>
            <a:r>
              <a:rPr lang="en-GB" dirty="0"/>
              <a:t>Referred to as </a:t>
            </a:r>
            <a:r>
              <a:rPr lang="en-GB" i="1" dirty="0"/>
              <a:t>ch'i-</a:t>
            </a:r>
            <a:r>
              <a:rPr lang="en-GB" i="1" dirty="0" err="1"/>
              <a:t>chih</a:t>
            </a:r>
            <a:r>
              <a:rPr lang="en-GB" dirty="0"/>
              <a:t> (vital energy and raw stuff), or psychophysiological nature/physical nature/body </a:t>
            </a:r>
          </a:p>
          <a:p>
            <a:r>
              <a:rPr lang="en-GB" b="1" dirty="0"/>
              <a:t>Importance of the Body: </a:t>
            </a:r>
            <a:r>
              <a:rPr lang="en-GB" dirty="0"/>
              <a:t>The Confucian tradition takes physical nature </a:t>
            </a:r>
            <a:r>
              <a:rPr lang="en-GB" i="1" dirty="0"/>
              <a:t>absolutely seriously</a:t>
            </a:r>
            <a:r>
              <a:rPr lang="en-GB" dirty="0"/>
              <a:t> </a:t>
            </a:r>
          </a:p>
          <a:p>
            <a:r>
              <a:rPr lang="en-GB" b="1" dirty="0"/>
              <a:t>Self-Cultivation: </a:t>
            </a:r>
            <a:r>
              <a:rPr lang="en-GB" dirty="0"/>
              <a:t>Often involves mental and physical rejuvenation, incorporating practices like rhythmic bodily movements and breathing techniques </a:t>
            </a:r>
          </a:p>
        </p:txBody>
      </p:sp>
    </p:spTree>
    <p:extLst>
      <p:ext uri="{BB962C8B-B14F-4D97-AF65-F5344CB8AC3E}">
        <p14:creationId xmlns:p14="http://schemas.microsoft.com/office/powerpoint/2010/main" val="1753176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C12FE-6841-F852-FC8F-BA125A893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Communal Path and the </a:t>
            </a:r>
            <a:r>
              <a:rPr lang="en-GB" i="1" dirty="0" err="1"/>
              <a:t>Chiin</a:t>
            </a:r>
            <a:r>
              <a:rPr lang="en-GB" i="1" dirty="0"/>
              <a:t>-tzu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D7641D-2E85-18B2-91DF-E6963C36A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2FF65-BAE0-CD3D-F672-97E0EFBC00E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Communal Nature: </a:t>
            </a:r>
            <a:r>
              <a:rPr lang="en-GB" dirty="0"/>
              <a:t>Confucian self-realization is inherently communal </a:t>
            </a:r>
          </a:p>
          <a:p>
            <a:r>
              <a:rPr lang="en-GB" b="1" dirty="0" err="1"/>
              <a:t>Chiin</a:t>
            </a:r>
            <a:r>
              <a:rPr lang="en-GB" b="1" dirty="0"/>
              <a:t>-tzu (Confucian Nobleman/Profound Person): </a:t>
            </a:r>
            <a:r>
              <a:rPr lang="en-GB" dirty="0"/>
              <a:t>A concerned intellectual deeply engaged in the world; total withdrawal from society and politics is not an option </a:t>
            </a:r>
          </a:p>
          <a:p>
            <a:r>
              <a:rPr lang="en-GB" b="1" dirty="0"/>
              <a:t>Mission: </a:t>
            </a:r>
            <a:r>
              <a:rPr lang="en-GB" dirty="0"/>
              <a:t>To transform the "secular" world of wealth and power into a "sacred" community, fostering human flourishing in moral, scientific, and aesthetic excellence </a:t>
            </a:r>
          </a:p>
          <a:p>
            <a:r>
              <a:rPr lang="en-GB" b="1" dirty="0"/>
              <a:t>Education's Role: </a:t>
            </a:r>
            <a:r>
              <a:rPr lang="en-GB" dirty="0"/>
              <a:t>Fundamentally about character building, linking politics and morality, empowering individuals as responsible householders, community workers, and public servants</a:t>
            </a:r>
          </a:p>
        </p:txBody>
      </p:sp>
    </p:spTree>
    <p:extLst>
      <p:ext uri="{BB962C8B-B14F-4D97-AF65-F5344CB8AC3E}">
        <p14:creationId xmlns:p14="http://schemas.microsoft.com/office/powerpoint/2010/main" val="379311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17297-779E-B588-8FAF-519C42317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Ceaseless Process of Human Flourishing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D57C0F-4863-0729-301E-0E5807882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8A5AC-4199-B418-3D8C-89B052BA54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Maturity: </a:t>
            </a:r>
            <a:r>
              <a:rPr lang="en-GB" dirty="0"/>
              <a:t>Becoming a mature person means opening oneself to the </a:t>
            </a:r>
            <a:r>
              <a:rPr lang="en-GB" i="1" dirty="0"/>
              <a:t>ceaseless process of human flourishing</a:t>
            </a:r>
            <a:endParaRPr lang="en-GB" dirty="0"/>
          </a:p>
          <a:p>
            <a:r>
              <a:rPr lang="en-GB" b="1" dirty="0"/>
              <a:t>Dynamic Personality: </a:t>
            </a:r>
            <a:r>
              <a:rPr lang="en-GB" dirty="0"/>
              <a:t>The "becoming process," rather than a fixed state of being, defines the Confucian personality </a:t>
            </a:r>
          </a:p>
          <a:p>
            <a:r>
              <a:rPr lang="en-GB" b="1" dirty="0"/>
              <a:t>Always Evolving: </a:t>
            </a:r>
            <a:r>
              <a:rPr lang="en-GB" dirty="0"/>
              <a:t>Real personalities are </a:t>
            </a:r>
            <a:r>
              <a:rPr lang="en-GB" i="1" dirty="0"/>
              <a:t>always evolving</a:t>
            </a:r>
            <a:r>
              <a:rPr lang="en-GB" dirty="0"/>
              <a:t>; strength lies in future promises, not past glories </a:t>
            </a:r>
          </a:p>
          <a:p>
            <a:r>
              <a:rPr lang="en-GB" b="1" dirty="0"/>
              <a:t>Proverb: </a:t>
            </a:r>
            <a:r>
              <a:rPr lang="en-GB" dirty="0"/>
              <a:t>"Thou shall not judge the person conclusively before the coffin is sealed" – signifying that self-realization is never truly completed, and redemption is always possible</a:t>
            </a:r>
          </a:p>
        </p:txBody>
      </p:sp>
    </p:spTree>
    <p:extLst>
      <p:ext uri="{BB962C8B-B14F-4D97-AF65-F5344CB8AC3E}">
        <p14:creationId xmlns:p14="http://schemas.microsoft.com/office/powerpoint/2010/main" val="944023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AB86F-2506-1ED0-D6C0-6EF494020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Ultimate Transformation: Unity of Man and Heaven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5CD05D-3542-EBC5-73CE-159B4DE10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82FAF-1018-96AC-C893-710629FFBC0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Ultimacy: </a:t>
            </a:r>
            <a:r>
              <a:rPr lang="en-GB" dirty="0"/>
              <a:t>The human heart-mind, without leaving the body, develops sensitivity to establish internal resonance with Heaven by comprehending its Mandate </a:t>
            </a:r>
          </a:p>
          <a:p>
            <a:r>
              <a:rPr lang="en-GB" b="1" dirty="0"/>
              <a:t>Inner Quality: </a:t>
            </a:r>
            <a:r>
              <a:rPr lang="en-GB" dirty="0"/>
              <a:t>This sensitivity is an "inner quality," not an external gift or empirical knowledge </a:t>
            </a:r>
          </a:p>
          <a:p>
            <a:r>
              <a:rPr lang="en-GB" b="1" dirty="0"/>
              <a:t>Highest Ideal: </a:t>
            </a:r>
            <a:r>
              <a:rPr lang="en-GB" dirty="0"/>
              <a:t>The "unity of Man and Heaven" signifies the full realization of one's humanity, extending beyond sociopolitical success</a:t>
            </a:r>
          </a:p>
        </p:txBody>
      </p:sp>
    </p:spTree>
    <p:extLst>
      <p:ext uri="{BB962C8B-B14F-4D97-AF65-F5344CB8AC3E}">
        <p14:creationId xmlns:p14="http://schemas.microsoft.com/office/powerpoint/2010/main" val="2747074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01E1-63E6-93FB-4432-C954C6DC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 to Ames: Critiquing Western Biases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D733BA-AE9C-D33A-D8B9-33C142BA9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CBBD4-44B0-A35C-70AA-B147AE54A31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Tu Wei-ming provided a dynamic picture of Confucian self-realization: </a:t>
            </a:r>
            <a:r>
              <a:rPr lang="en-GB" dirty="0"/>
              <a:t>a lifelong journey of cultivating nature, transforming the body through the heart-mind, expanding sensitivity, and achieving unity with Heaven within a communal context </a:t>
            </a:r>
          </a:p>
          <a:p>
            <a:r>
              <a:rPr lang="en-GB" dirty="0"/>
              <a:t>Roger T. Ames helps us understand the </a:t>
            </a:r>
            <a:r>
              <a:rPr lang="en-GB" i="1" dirty="0"/>
              <a:t>nature</a:t>
            </a:r>
            <a:r>
              <a:rPr lang="en-GB" dirty="0"/>
              <a:t> of the self that undertakes this journey, by critically examining Western conceptual biases and offering a more appropriate model</a:t>
            </a:r>
          </a:p>
        </p:txBody>
      </p:sp>
    </p:spTree>
    <p:extLst>
      <p:ext uri="{BB962C8B-B14F-4D97-AF65-F5344CB8AC3E}">
        <p14:creationId xmlns:p14="http://schemas.microsoft.com/office/powerpoint/2010/main" val="3993433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AF82-0355-EFA7-969B-E71C63BE2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Ames: The Focus-Field Self – Critiquing Western Interpretations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364050D-D617-BADB-489D-4D84E4C8F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916FDB-C126-2DE4-21BA-025BFAFE77A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Influence of </a:t>
            </a:r>
            <a:r>
              <a:rPr lang="en-GB" b="1" dirty="0" err="1"/>
              <a:t>Fingarette</a:t>
            </a:r>
            <a:r>
              <a:rPr lang="en-GB" b="1" dirty="0"/>
              <a:t>: </a:t>
            </a:r>
            <a:r>
              <a:rPr lang="en-GB" dirty="0"/>
              <a:t>Herbert </a:t>
            </a:r>
            <a:r>
              <a:rPr lang="en-GB" dirty="0" err="1"/>
              <a:t>Fingarette's</a:t>
            </a:r>
            <a:r>
              <a:rPr lang="en-GB" dirty="0"/>
              <a:t> </a:t>
            </a:r>
            <a:r>
              <a:rPr lang="en-GB" i="1" dirty="0"/>
              <a:t>Confucius: The Secular as Sacred</a:t>
            </a:r>
            <a:r>
              <a:rPr lang="en-GB" dirty="0"/>
              <a:t> made Confucius a respectable area of philosophical inquiry </a:t>
            </a:r>
          </a:p>
          <a:p>
            <a:r>
              <a:rPr lang="en-GB" b="1" dirty="0"/>
              <a:t>Ames's Critique: </a:t>
            </a:r>
            <a:r>
              <a:rPr lang="en-GB" dirty="0"/>
              <a:t>Even well-intentioned analyses can impose alien presuppositions, leading to distortions </a:t>
            </a:r>
          </a:p>
          <a:p>
            <a:r>
              <a:rPr lang="en-GB" b="1" dirty="0"/>
              <a:t>Problem: </a:t>
            </a:r>
            <a:r>
              <a:rPr lang="en-GB" dirty="0" err="1"/>
              <a:t>Fingarette's</a:t>
            </a:r>
            <a:r>
              <a:rPr lang="en-GB" dirty="0"/>
              <a:t> attempt to define the Confucian self equivocates between an "autonomous individual" and a "unique individual"</a:t>
            </a:r>
          </a:p>
        </p:txBody>
      </p:sp>
    </p:spTree>
    <p:extLst>
      <p:ext uri="{BB962C8B-B14F-4D97-AF65-F5344CB8AC3E}">
        <p14:creationId xmlns:p14="http://schemas.microsoft.com/office/powerpoint/2010/main" val="2821341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4DA-2C39-A65D-70D0-75682EED7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of Imposing Western Terms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8147CD-2547-7EAA-1A4E-04BCBDB63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3AACE4-2AD9-863D-A96F-A38879567E0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Begging the Question: </a:t>
            </a:r>
            <a:r>
              <a:rPr lang="en-GB" dirty="0"/>
              <a:t>Ames argues </a:t>
            </a:r>
            <a:r>
              <a:rPr lang="en-GB" dirty="0" err="1"/>
              <a:t>Fingarette</a:t>
            </a:r>
            <a:r>
              <a:rPr lang="en-GB" dirty="0"/>
              <a:t> assumed that if Confucius had a notion of self, it must be found by isolating terms relevant to </a:t>
            </a:r>
            <a:r>
              <a:rPr lang="en-GB" i="1" dirty="0"/>
              <a:t>Western</a:t>
            </a:r>
            <a:r>
              <a:rPr lang="en-GB" dirty="0"/>
              <a:t> conceptions of self (e.g., </a:t>
            </a:r>
            <a:r>
              <a:rPr lang="en-GB" i="1" dirty="0"/>
              <a:t>chi</a:t>
            </a:r>
            <a:r>
              <a:rPr lang="en-GB" dirty="0"/>
              <a:t>, </a:t>
            </a:r>
            <a:r>
              <a:rPr lang="en-GB" i="1" dirty="0" err="1"/>
              <a:t>shen</a:t>
            </a:r>
            <a:r>
              <a:rPr lang="en-GB" dirty="0"/>
              <a:t>, </a:t>
            </a:r>
            <a:r>
              <a:rPr lang="en-GB" i="1" dirty="0" err="1"/>
              <a:t>yu</a:t>
            </a:r>
            <a:r>
              <a:rPr lang="en-GB" dirty="0"/>
              <a:t>, </a:t>
            </a:r>
            <a:r>
              <a:rPr lang="en-GB" i="1" dirty="0" err="1"/>
              <a:t>chih</a:t>
            </a:r>
            <a:r>
              <a:rPr lang="en-GB" dirty="0"/>
              <a:t>) </a:t>
            </a:r>
          </a:p>
          <a:p>
            <a:r>
              <a:rPr lang="en-GB" b="1" dirty="0"/>
              <a:t>Underestimating the Problem: </a:t>
            </a:r>
            <a:r>
              <a:rPr lang="en-GB" dirty="0"/>
              <a:t>This approach underestimates the difficulty of translating Chinese culture into the Western tradition </a:t>
            </a:r>
          </a:p>
          <a:p>
            <a:r>
              <a:rPr lang="en-GB" b="1" dirty="0" err="1"/>
              <a:t>Fingarette's</a:t>
            </a:r>
            <a:r>
              <a:rPr lang="en-GB" b="1" dirty="0"/>
              <a:t> Conclusion: </a:t>
            </a:r>
            <a:r>
              <a:rPr lang="en-GB" dirty="0"/>
              <a:t>Because Confucius didn't use these terms as a basis for a doctrine of self-cultivation, </a:t>
            </a:r>
            <a:r>
              <a:rPr lang="en-GB" dirty="0" err="1"/>
              <a:t>Fingarette</a:t>
            </a:r>
            <a:r>
              <a:rPr lang="en-GB" dirty="0"/>
              <a:t> concluded Confucius didn't regard self-cultivation as central, famously stating, "My answer is that he did not say it because he did not mean it" </a:t>
            </a:r>
          </a:p>
          <a:p>
            <a:r>
              <a:rPr lang="en-GB" b="1" dirty="0"/>
              <a:t>Ames's Disagreement: </a:t>
            </a:r>
            <a:r>
              <a:rPr lang="en-GB" dirty="0"/>
              <a:t>Ames finds this problematic, arguing against the imposition of Western conceptual frameworks</a:t>
            </a:r>
          </a:p>
        </p:txBody>
      </p:sp>
    </p:spTree>
    <p:extLst>
      <p:ext uri="{BB962C8B-B14F-4D97-AF65-F5344CB8AC3E}">
        <p14:creationId xmlns:p14="http://schemas.microsoft.com/office/powerpoint/2010/main" val="4036142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0A427-9450-B747-1C39-F641FFE4B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Rejecting "Self" as an Independent Noun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3D2640-8B0B-D454-83A3-EC69C7AC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AACB4-4D3E-ED1A-E1DD-0F7A24E5168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Crucial Point: Ames questions why "self" should be reified by giving it an independent noun form in English </a:t>
            </a:r>
          </a:p>
          <a:p>
            <a:r>
              <a:rPr lang="en-GB" b="1" dirty="0"/>
              <a:t>Distortion: </a:t>
            </a:r>
            <a:r>
              <a:rPr lang="en-GB" dirty="0"/>
              <a:t>Doing so imputes to Confucius the notion of an inner entity or core of one's being </a:t>
            </a:r>
          </a:p>
          <a:p>
            <a:r>
              <a:rPr lang="en-GB" b="1" dirty="0"/>
              <a:t>Alternative: </a:t>
            </a:r>
            <a:r>
              <a:rPr lang="en-GB" dirty="0"/>
              <a:t>Instead of "the self," Ames suggests speaking of a person </a:t>
            </a:r>
            <a:r>
              <a:rPr lang="en-GB" i="1" dirty="0"/>
              <a:t>acting</a:t>
            </a:r>
            <a:r>
              <a:rPr lang="en-GB" dirty="0"/>
              <a:t>, without implying an "Actor" with an inner moral or psychic core expressed in action </a:t>
            </a:r>
          </a:p>
          <a:p>
            <a:r>
              <a:rPr lang="en-GB" b="1" dirty="0"/>
              <a:t>Fundamental Reality: </a:t>
            </a:r>
            <a:r>
              <a:rPr lang="en-GB" dirty="0"/>
              <a:t>The </a:t>
            </a:r>
            <a:r>
              <a:rPr lang="en-GB" i="1" dirty="0"/>
              <a:t>social nexus</a:t>
            </a:r>
            <a:r>
              <a:rPr lang="en-GB" dirty="0"/>
              <a:t> is the fundamental moral-human reality </a:t>
            </a:r>
          </a:p>
          <a:p>
            <a:r>
              <a:rPr lang="en-GB" b="1" dirty="0"/>
              <a:t>"Person" as Abstraction: </a:t>
            </a:r>
            <a:r>
              <a:rPr lang="en-GB" dirty="0"/>
              <a:t>"Person" is an abstraction, a set of complex attributes conceptually abstracted from the concrete social reality </a:t>
            </a:r>
          </a:p>
          <a:p>
            <a:r>
              <a:rPr lang="en-GB" dirty="0"/>
              <a:t>Resisting Separation: This understanding resists separating "that which orders" (self, rationality) from "that which is ordered" (thoughts, desires), </a:t>
            </a:r>
            <a:r>
              <a:rPr lang="en-GB" dirty="0" err="1"/>
              <a:t>favoring</a:t>
            </a:r>
            <a:r>
              <a:rPr lang="en-GB" dirty="0"/>
              <a:t> a range of experiences expressed through roles and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05551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4F6B8-D5ED-3761-F9B8-A293D4AAE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"Focus-Field" Model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B09E4B-1C34-BA20-AAC6-413A9663B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7FF09C-ECAB-D5E9-E2BD-3F4F581CAAF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Inspiration: </a:t>
            </a:r>
            <a:r>
              <a:rPr lang="en-GB" dirty="0"/>
              <a:t>Ames draws from Rudolf </a:t>
            </a:r>
            <a:r>
              <a:rPr lang="en-GB" dirty="0" err="1"/>
              <a:t>Arnheim's</a:t>
            </a:r>
            <a:r>
              <a:rPr lang="en-GB" dirty="0"/>
              <a:t> reflections on visual arts </a:t>
            </a:r>
          </a:p>
          <a:p>
            <a:r>
              <a:rPr lang="en-GB" b="1" dirty="0"/>
              <a:t>Cosmological Tendency: </a:t>
            </a:r>
            <a:r>
              <a:rPr lang="en-GB" dirty="0"/>
              <a:t>Matter organizes around </a:t>
            </a:r>
            <a:r>
              <a:rPr lang="en-GB" dirty="0" err="1"/>
              <a:t>centers</a:t>
            </a:r>
            <a:r>
              <a:rPr lang="en-GB" dirty="0"/>
              <a:t> (foci) from which forces issue and towards which they converge </a:t>
            </a:r>
          </a:p>
          <a:p>
            <a:r>
              <a:rPr lang="en-GB" b="1" dirty="0"/>
              <a:t>Multiple </a:t>
            </a:r>
            <a:r>
              <a:rPr lang="en-GB" b="1" dirty="0" err="1"/>
              <a:t>Centers</a:t>
            </a:r>
            <a:r>
              <a:rPr lang="en-GB" b="1" dirty="0"/>
              <a:t>: </a:t>
            </a:r>
            <a:r>
              <a:rPr lang="en-GB" dirty="0"/>
              <a:t>Every field comprises multiple </a:t>
            </a:r>
            <a:r>
              <a:rPr lang="en-GB" dirty="0" err="1"/>
              <a:t>centers</a:t>
            </a:r>
            <a:r>
              <a:rPr lang="en-GB" dirty="0"/>
              <a:t>, each attempting to draw others into subservience; the self as viewer is just one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r>
              <a:rPr lang="en-GB" b="1" dirty="0"/>
              <a:t>Balancing </a:t>
            </a:r>
            <a:r>
              <a:rPr lang="en-GB" b="1" dirty="0" err="1"/>
              <a:t>Center</a:t>
            </a:r>
            <a:r>
              <a:rPr lang="en-GB" b="1" dirty="0"/>
              <a:t>: </a:t>
            </a:r>
            <a:r>
              <a:rPr lang="en-GB" dirty="0"/>
              <a:t>The overall balance of competing aspirations determines the structure of the whole, organized around a "balancing </a:t>
            </a:r>
            <a:r>
              <a:rPr lang="en-GB" dirty="0" err="1"/>
              <a:t>center</a:t>
            </a:r>
            <a:r>
              <a:rPr lang="en-GB" dirty="0"/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3531816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4DE0-04EC-4D56-5B41-BFC4FB607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Confucian Self as "Focus-Field"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81DE39-9BA2-221D-49B1-ED81BB4C7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1A1B10-B5F4-606D-9FE1-20AB01E90E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Application: </a:t>
            </a:r>
            <a:r>
              <a:rPr lang="en-GB" dirty="0"/>
              <a:t>This model abstractly describes the composition of the Confucian self and the various foci that define its world </a:t>
            </a:r>
          </a:p>
          <a:p>
            <a:r>
              <a:rPr lang="en-GB" b="1" dirty="0"/>
              <a:t>Dynamic and Relational: </a:t>
            </a:r>
            <a:r>
              <a:rPr lang="en-GB" dirty="0"/>
              <a:t>The self is understood as </a:t>
            </a:r>
            <a:r>
              <a:rPr lang="en-GB" i="1" dirty="0"/>
              <a:t>one of many </a:t>
            </a:r>
            <a:r>
              <a:rPr lang="en-GB" i="1" dirty="0" err="1"/>
              <a:t>centers</a:t>
            </a:r>
            <a:r>
              <a:rPr lang="en-GB" i="1" dirty="0"/>
              <a:t> within a dynamic field of forces</a:t>
            </a:r>
            <a:r>
              <a:rPr lang="en-GB" dirty="0"/>
              <a:t>, relating to other </a:t>
            </a:r>
            <a:r>
              <a:rPr lang="en-GB" dirty="0" err="1"/>
              <a:t>centers</a:t>
            </a:r>
            <a:r>
              <a:rPr lang="en-GB" dirty="0"/>
              <a:t> in a calculus that produces a balancing centripetal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r>
              <a:rPr lang="en-GB" b="1" dirty="0"/>
              <a:t>Realization: </a:t>
            </a:r>
            <a:r>
              <a:rPr lang="en-GB" dirty="0"/>
              <a:t>This is realized at the interface of inspirational biographies and unique individuals within a cultural tradition and historical moment </a:t>
            </a:r>
          </a:p>
          <a:p>
            <a:r>
              <a:rPr lang="en-GB" b="1" dirty="0"/>
              <a:t>Resonances:</a:t>
            </a:r>
          </a:p>
          <a:p>
            <a:pPr lvl="1"/>
            <a:r>
              <a:rPr lang="en-GB" dirty="0"/>
              <a:t>Mencius: "all of the myriad things are complete here in me" </a:t>
            </a:r>
          </a:p>
          <a:p>
            <a:pPr lvl="1"/>
            <a:r>
              <a:rPr lang="en-GB" dirty="0"/>
              <a:t>Taoist cosmology: relationship between fields (</a:t>
            </a:r>
            <a:r>
              <a:rPr lang="en-GB" i="1" dirty="0" err="1"/>
              <a:t>tao</a:t>
            </a:r>
            <a:r>
              <a:rPr lang="en-GB" dirty="0"/>
              <a:t>) and foci (</a:t>
            </a:r>
            <a:r>
              <a:rPr lang="en-GB" i="1" dirty="0" err="1"/>
              <a:t>te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Hua-yen Buddhism: </a:t>
            </a:r>
            <a:r>
              <a:rPr lang="en-GB" i="1" dirty="0"/>
              <a:t>shih-shih </a:t>
            </a:r>
            <a:r>
              <a:rPr lang="en-GB" i="1" dirty="0" err="1"/>
              <a:t>wu</a:t>
            </a:r>
            <a:r>
              <a:rPr lang="en-GB" i="1" dirty="0"/>
              <a:t> ai</a:t>
            </a:r>
            <a:r>
              <a:rPr lang="en-GB" dirty="0"/>
              <a:t> (field of interpenetrating particulars) </a:t>
            </a:r>
          </a:p>
          <a:p>
            <a:r>
              <a:rPr lang="en-GB" b="1" dirty="0"/>
              <a:t>Summary: </a:t>
            </a:r>
            <a:r>
              <a:rPr lang="en-GB" dirty="0"/>
              <a:t>The Confucian self is a dynamic, relational, and ever-emergent "focus" within a broader "field" of relationships and influences</a:t>
            </a:r>
          </a:p>
        </p:txBody>
      </p:sp>
    </p:spTree>
    <p:extLst>
      <p:ext uri="{BB962C8B-B14F-4D97-AF65-F5344CB8AC3E}">
        <p14:creationId xmlns:p14="http://schemas.microsoft.com/office/powerpoint/2010/main" val="677968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5450-4728-840B-60E4-380B67202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Relationship Between the Two Documents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E89079-12EC-C36E-CB50-4755E166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59CC45-BD1C-56F8-19E4-AF45C218AB0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Tu Wei-ming and Ames offer deeply interconnected and complementary perspectives </a:t>
            </a:r>
          </a:p>
          <a:p>
            <a:r>
              <a:rPr lang="en-GB" b="1" dirty="0"/>
              <a:t>Tu Wei-ming: </a:t>
            </a:r>
            <a:r>
              <a:rPr lang="en-GB" dirty="0"/>
              <a:t>Primarily describes the </a:t>
            </a:r>
            <a:r>
              <a:rPr lang="en-GB" i="1" dirty="0"/>
              <a:t>what</a:t>
            </a:r>
            <a:r>
              <a:rPr lang="en-GB" dirty="0"/>
              <a:t> and </a:t>
            </a:r>
            <a:r>
              <a:rPr lang="en-GB" i="1" dirty="0"/>
              <a:t>how</a:t>
            </a:r>
            <a:r>
              <a:rPr lang="en-GB" dirty="0"/>
              <a:t> of Confucian self-realization – the journey, ethical imperatives, social dimensions, and spiritual goals (the rich narrative) </a:t>
            </a:r>
          </a:p>
          <a:p>
            <a:r>
              <a:rPr lang="en-GB" b="1" dirty="0"/>
              <a:t>Ames: </a:t>
            </a:r>
            <a:r>
              <a:rPr lang="en-GB" dirty="0"/>
              <a:t>Offers a critical and conceptual analysis of </a:t>
            </a:r>
            <a:r>
              <a:rPr lang="en-GB" i="1" dirty="0"/>
              <a:t>how</a:t>
            </a:r>
            <a:r>
              <a:rPr lang="en-GB" dirty="0"/>
              <a:t> the Confucian self should be understood – challenging Western frameworks and proposing the "focus-field" model (the philosophical lens and conceptual tools)</a:t>
            </a:r>
          </a:p>
        </p:txBody>
      </p:sp>
    </p:spTree>
    <p:extLst>
      <p:ext uri="{BB962C8B-B14F-4D97-AF65-F5344CB8AC3E}">
        <p14:creationId xmlns:p14="http://schemas.microsoft.com/office/powerpoint/2010/main" val="41613174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C02EC-6233-AC9B-D159-D616A638C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 of Connection 1: Communal and Relational Self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35562C-0307-6DBD-F261-572AD9293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4A3D30-4F2F-8A82-8372-D253879D463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Tu Wei-ming: </a:t>
            </a:r>
            <a:r>
              <a:rPr lang="en-GB" dirty="0"/>
              <a:t>Emphasizes self-realization as a "communal attainment," a "communicative act" involving an "ever-expanding network of relationships" </a:t>
            </a:r>
          </a:p>
          <a:p>
            <a:pPr lvl="1"/>
            <a:r>
              <a:rPr lang="en-GB" dirty="0"/>
              <a:t>The self is a "</a:t>
            </a:r>
            <a:r>
              <a:rPr lang="en-GB" dirty="0" err="1"/>
              <a:t>center</a:t>
            </a:r>
            <a:r>
              <a:rPr lang="en-GB" dirty="0"/>
              <a:t> of relationships" that comes into being by interacting with its environment (family, kin, community, state) </a:t>
            </a:r>
          </a:p>
          <a:p>
            <a:pPr lvl="1"/>
            <a:r>
              <a:rPr lang="en-GB" dirty="0"/>
              <a:t>This process enables the self to "embody an increasingly widening circle of inclusiveness in its own sensitivity" </a:t>
            </a:r>
          </a:p>
          <a:p>
            <a:r>
              <a:rPr lang="en-GB" b="1" dirty="0"/>
              <a:t>Ames's Framework: </a:t>
            </a:r>
            <a:r>
              <a:rPr lang="en-GB" dirty="0"/>
              <a:t>The "focus-field" model provides the theoretical framework for this relationality </a:t>
            </a:r>
          </a:p>
          <a:p>
            <a:pPr lvl="1"/>
            <a:r>
              <a:rPr lang="en-GB" dirty="0"/>
              <a:t>The self is one of many "</a:t>
            </a:r>
            <a:r>
              <a:rPr lang="en-GB" dirty="0" err="1"/>
              <a:t>centers</a:t>
            </a:r>
            <a:r>
              <a:rPr lang="en-GB" dirty="0"/>
              <a:t> within a dynamic field of forces" relating in a "calculus" to produce a balancing centripetal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 Tu Wei-ming describes the </a:t>
            </a:r>
            <a:r>
              <a:rPr lang="en-GB" i="1" dirty="0"/>
              <a:t>experience</a:t>
            </a:r>
            <a:r>
              <a:rPr lang="en-GB" dirty="0"/>
              <a:t>, while Ames gives the </a:t>
            </a:r>
            <a:r>
              <a:rPr lang="en-GB" i="1" dirty="0"/>
              <a:t>conceptual structure</a:t>
            </a:r>
            <a:r>
              <a:rPr lang="en-GB" dirty="0"/>
              <a:t> of this relational self</a:t>
            </a:r>
          </a:p>
        </p:txBody>
      </p:sp>
    </p:spTree>
    <p:extLst>
      <p:ext uri="{BB962C8B-B14F-4D97-AF65-F5344CB8AC3E}">
        <p14:creationId xmlns:p14="http://schemas.microsoft.com/office/powerpoint/2010/main" val="2775055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6573D-E1D8-A8AC-72B8-F5534BDC6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 of Connection 2: Dynamic and Evolving Nature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5CD386-F4ED-0A24-B391-92E0AB7DC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AB88E-6C87-804B-A3DC-7072DC89B66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Tu Wei-ming: </a:t>
            </a:r>
            <a:r>
              <a:rPr lang="en-GB" dirty="0"/>
              <a:t>States that Confucian personality is not fixed; "real personalities are always evolving" </a:t>
            </a:r>
          </a:p>
          <a:p>
            <a:pPr lvl="1"/>
            <a:r>
              <a:rPr lang="en-GB" dirty="0"/>
              <a:t>Self-realization is a "ceaseless process of human flourishing" and an "ultimate transformation" </a:t>
            </a:r>
          </a:p>
          <a:p>
            <a:pPr lvl="1"/>
            <a:r>
              <a:rPr lang="en-GB" dirty="0"/>
              <a:t>Central is the "transformability and perfectibility of the human condition" </a:t>
            </a:r>
          </a:p>
          <a:p>
            <a:r>
              <a:rPr lang="en-GB" b="1" dirty="0"/>
              <a:t>Ames's Framework: </a:t>
            </a:r>
            <a:r>
              <a:rPr lang="en-GB" dirty="0"/>
              <a:t>His critique of teleological models and emphasis on the "aesthetic" and "creative range" of the Confucian self align with this dynamic view</a:t>
            </a:r>
          </a:p>
          <a:p>
            <a:pPr lvl="1"/>
            <a:r>
              <a:rPr lang="en-GB" dirty="0"/>
              <a:t>Ames argues against the Aristotelian potentiality/actuality distinction, which suggests a predetermined perfection, as it "instrumentalizes" the process and limits creativity </a:t>
            </a:r>
          </a:p>
          <a:p>
            <a:pPr lvl="1"/>
            <a:r>
              <a:rPr lang="en-GB" dirty="0"/>
              <a:t>The Confucian self is "aesthetic, free of any definite and specified goals," allowing for flexibility and emergent order </a:t>
            </a:r>
          </a:p>
          <a:p>
            <a:pPr lvl="1"/>
            <a:r>
              <a:rPr lang="en-GB" dirty="0"/>
              <a:t>Tu Wei-ming describes the </a:t>
            </a:r>
            <a:r>
              <a:rPr lang="en-GB" i="1" dirty="0"/>
              <a:t>ongoing nature</a:t>
            </a:r>
            <a:r>
              <a:rPr lang="en-GB" dirty="0"/>
              <a:t> of the journey, and Ames provides the </a:t>
            </a:r>
            <a:r>
              <a:rPr lang="en-GB" i="1" dirty="0"/>
              <a:t>philosophical justification</a:t>
            </a:r>
            <a:r>
              <a:rPr lang="en-GB" dirty="0"/>
              <a:t> for its dynamic, open-ended quality</a:t>
            </a:r>
          </a:p>
        </p:txBody>
      </p:sp>
    </p:spTree>
    <p:extLst>
      <p:ext uri="{BB962C8B-B14F-4D97-AF65-F5344CB8AC3E}">
        <p14:creationId xmlns:p14="http://schemas.microsoft.com/office/powerpoint/2010/main" val="550347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3C794-278B-5170-3B8F-5B0E17549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 of Connection 3: Holistic View of Body and Heart-Mind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1E9715-7CB0-6B92-97DE-A3F81C8C7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2B2AF9-2367-FE91-F605-0E1F25A571E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Tu Wei-ming: </a:t>
            </a:r>
            <a:r>
              <a:rPr lang="en-GB" dirty="0"/>
              <a:t>Highlights the importance of the body (</a:t>
            </a:r>
            <a:r>
              <a:rPr lang="en-GB" i="1" dirty="0"/>
              <a:t>ch'i-</a:t>
            </a:r>
            <a:r>
              <a:rPr lang="en-GB" i="1" dirty="0" err="1"/>
              <a:t>chih</a:t>
            </a:r>
            <a:r>
              <a:rPr lang="en-GB" dirty="0"/>
              <a:t>) as the "proper home" for the heart-mind (</a:t>
            </a:r>
            <a:r>
              <a:rPr lang="en-GB" i="1" dirty="0" err="1"/>
              <a:t>hsin</a:t>
            </a:r>
            <a:r>
              <a:rPr lang="en-GB" dirty="0"/>
              <a:t>) and its transformation through "ritualization"</a:t>
            </a:r>
          </a:p>
          <a:p>
            <a:pPr lvl="1"/>
            <a:r>
              <a:rPr lang="en-GB" dirty="0"/>
              <a:t>Emphasizes the wholeness of the body and vital energy, rejecting self-denial </a:t>
            </a:r>
          </a:p>
          <a:p>
            <a:r>
              <a:rPr lang="en-GB" b="1" dirty="0"/>
              <a:t>Ames's Framework: </a:t>
            </a:r>
            <a:r>
              <a:rPr lang="en-GB" dirty="0"/>
              <a:t>His rejection of separating "that which orders" from "that which is ordered," and the absence of an "inner psychic life" in the Western sense, conceptually underpins Tu Wei-</a:t>
            </a:r>
            <a:r>
              <a:rPr lang="en-GB" dirty="0" err="1"/>
              <a:t>ming's</a:t>
            </a:r>
            <a:r>
              <a:rPr lang="en-GB" dirty="0"/>
              <a:t> holistic view </a:t>
            </a:r>
          </a:p>
          <a:p>
            <a:pPr lvl="1"/>
            <a:r>
              <a:rPr lang="en-GB" dirty="0"/>
              <a:t>Ames's critique of reifying "self" as an independent noun supports the idea that the Confucian self is not an ethereal mind separate from a physical body, but an integrated, embodied being whose reality is fundamentally social and relational</a:t>
            </a:r>
          </a:p>
        </p:txBody>
      </p:sp>
    </p:spTree>
    <p:extLst>
      <p:ext uri="{BB962C8B-B14F-4D97-AF65-F5344CB8AC3E}">
        <p14:creationId xmlns:p14="http://schemas.microsoft.com/office/powerpoint/2010/main" val="15881608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15B3D-333F-6587-FAB1-C08D631B5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A Comprehensive Understanding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BF9E18-0A1A-197E-38F2-EFBC61048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AF6852-5413-C333-4792-1CA73ADCD84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These two essays engage in a profound dialogue </a:t>
            </a:r>
          </a:p>
          <a:p>
            <a:r>
              <a:rPr lang="en-GB" dirty="0"/>
              <a:t>Tu Wei-ming shows us the magnificent journey of Confucian self-realization </a:t>
            </a:r>
          </a:p>
          <a:p>
            <a:r>
              <a:rPr lang="en-GB" dirty="0"/>
              <a:t>Ames provides the conceptual tools to truly understand the traveller and the landscape </a:t>
            </a:r>
          </a:p>
          <a:p>
            <a:r>
              <a:rPr lang="en-GB" dirty="0"/>
              <a:t>Together, they offer a comprehensive and deeply nuanced understanding of the Confucian self: not as an isolated individual, but as a dynamic, relational, and ever-flourishing focus within a vast, interconnected field</a:t>
            </a:r>
          </a:p>
        </p:txBody>
      </p:sp>
    </p:spTree>
    <p:extLst>
      <p:ext uri="{BB962C8B-B14F-4D97-AF65-F5344CB8AC3E}">
        <p14:creationId xmlns:p14="http://schemas.microsoft.com/office/powerpoint/2010/main" val="8643303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54D6-FB01-C9E0-88C8-C7DADB9F0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311AFF-3B4D-7E25-5734-58E4A18A4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835D50-8508-FCAC-2737-F475721B359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Tu Wei-</a:t>
            </a:r>
            <a:r>
              <a:rPr lang="en-GB" dirty="0" err="1"/>
              <a:t>ming's</a:t>
            </a:r>
            <a:r>
              <a:rPr lang="en-GB" dirty="0"/>
              <a:t> and Ames's perspectives challenge common Western notions of the self?</a:t>
            </a:r>
          </a:p>
          <a:p>
            <a:r>
              <a:rPr lang="en-GB" dirty="0"/>
              <a:t>What are the practical implications of viewing personality as an "achieved state" rather than an innate quality?</a:t>
            </a:r>
          </a:p>
          <a:p>
            <a:r>
              <a:rPr lang="en-GB"/>
              <a:t>How does the "focus-field" model help us understand the communal nature of Confucian self-realization?</a:t>
            </a:r>
          </a:p>
        </p:txBody>
      </p:sp>
    </p:spTree>
    <p:extLst>
      <p:ext uri="{BB962C8B-B14F-4D97-AF65-F5344CB8AC3E}">
        <p14:creationId xmlns:p14="http://schemas.microsoft.com/office/powerpoint/2010/main" val="323347292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32089</TotalTime>
  <Words>1811</Words>
  <Application>Microsoft Office PowerPoint</Application>
  <PresentationFormat>On-screen Show (4:3)</PresentationFormat>
  <Paragraphs>122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20</vt:i4>
      </vt:variant>
    </vt:vector>
  </HeadingPairs>
  <TitlesOfParts>
    <vt:vector size="38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4 - Confucian Self-Realisation</vt:lpstr>
      <vt:lpstr>Introduction – The Confucian Self</vt:lpstr>
      <vt:lpstr>Tu Wei-ming: Embodying the Universe – An Overview</vt:lpstr>
      <vt:lpstr>Personality as Achieved Moral Excellence</vt:lpstr>
      <vt:lpstr>The Psychophysiological Nature: Ch'i-chih and the Body</vt:lpstr>
      <vt:lpstr>The Communal Path and the Chiin-tzu</vt:lpstr>
      <vt:lpstr>The Ceaseless Process of Human Flourishing</vt:lpstr>
      <vt:lpstr>Ultimate Transformation: Unity of Man and Heaven</vt:lpstr>
      <vt:lpstr>Transition to Ames: Critiquing Western Biases</vt:lpstr>
      <vt:lpstr>Ames: The Focus-Field Self – Critiquing Western Interpretations</vt:lpstr>
      <vt:lpstr>The Problem of Imposing Western Terms</vt:lpstr>
      <vt:lpstr>Rejecting "Self" as an Independent Noun</vt:lpstr>
      <vt:lpstr>The "Focus-Field" Model</vt:lpstr>
      <vt:lpstr>The Confucian Self as "Focus-Field"</vt:lpstr>
      <vt:lpstr>Logical Relationship Between the Two Documents</vt:lpstr>
      <vt:lpstr>Point of Connection 1: Communal and Relational Self</vt:lpstr>
      <vt:lpstr>Point of Connection 2: Dynamic and Evolving Nature</vt:lpstr>
      <vt:lpstr>Point of Connection 3: Holistic View of Body and Heart-Mind</vt:lpstr>
      <vt:lpstr>Conclusion – A Comprehensive Understanding</vt:lpstr>
      <vt:lpstr>Discussion &amp;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2149</cp:revision>
  <dcterms:created xsi:type="dcterms:W3CDTF">2014-09-10T15:36:00Z</dcterms:created>
  <dcterms:modified xsi:type="dcterms:W3CDTF">2025-10-28T23:35:30Z</dcterms:modified>
</cp:coreProperties>
</file>