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65" r:id="rId3"/>
    <p:sldId id="257" r:id="rId4"/>
    <p:sldId id="267" r:id="rId5"/>
    <p:sldId id="258" r:id="rId6"/>
    <p:sldId id="268" r:id="rId7"/>
    <p:sldId id="269" r:id="rId8"/>
    <p:sldId id="260" r:id="rId9"/>
    <p:sldId id="270" r:id="rId10"/>
    <p:sldId id="266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B1425B-8447-4BC5-9A78-FB9B18E65F98}" v="1" dt="2025-10-13T21:40:36.03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634" autoAdjust="0"/>
  </p:normalViewPr>
  <p:slideViewPr>
    <p:cSldViewPr snapToGrid="0">
      <p:cViewPr varScale="1">
        <p:scale>
          <a:sx n="69" d="100"/>
          <a:sy n="69" d="100"/>
        </p:scale>
        <p:origin x="120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ina Fira" userId="0bb1fe582fa2ade2" providerId="LiveId" clId="{2CBC2F8D-7AB7-4531-8515-CCCB01A50780}"/>
    <pc:docChg chg="custSel modSld">
      <pc:chgData name="Janina Fira" userId="0bb1fe582fa2ade2" providerId="LiveId" clId="{2CBC2F8D-7AB7-4531-8515-CCCB01A50780}" dt="2025-10-13T21:41:12.774" v="4" actId="20577"/>
      <pc:docMkLst>
        <pc:docMk/>
      </pc:docMkLst>
      <pc:sldChg chg="addSp delSp modSp mod">
        <pc:chgData name="Janina Fira" userId="0bb1fe582fa2ade2" providerId="LiveId" clId="{2CBC2F8D-7AB7-4531-8515-CCCB01A50780}" dt="2025-10-13T21:40:54.135" v="3" actId="21"/>
        <pc:sldMkLst>
          <pc:docMk/>
          <pc:sldMk cId="2629590918" sldId="257"/>
        </pc:sldMkLst>
        <pc:picChg chg="add del mod ord">
          <ac:chgData name="Janina Fira" userId="0bb1fe582fa2ade2" providerId="LiveId" clId="{2CBC2F8D-7AB7-4531-8515-CCCB01A50780}" dt="2025-10-13T21:40:54.135" v="3" actId="21"/>
          <ac:picMkLst>
            <pc:docMk/>
            <pc:sldMk cId="2629590918" sldId="257"/>
            <ac:picMk id="5" creationId="{E9969207-46FE-9CFD-E8B0-570648775CCB}"/>
          </ac:picMkLst>
        </pc:picChg>
      </pc:sldChg>
      <pc:sldChg chg="modNotesTx">
        <pc:chgData name="Janina Fira" userId="0bb1fe582fa2ade2" providerId="LiveId" clId="{2CBC2F8D-7AB7-4531-8515-CCCB01A50780}" dt="2025-10-13T21:41:12.774" v="4" actId="20577"/>
        <pc:sldMkLst>
          <pc:docMk/>
          <pc:sldMk cId="1722039144" sldId="266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81743E-738A-42FF-870F-EE699071C49A}" type="doc">
      <dgm:prSet loTypeId="urn:microsoft.com/office/officeart/2005/8/layout/vList2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IN"/>
        </a:p>
      </dgm:t>
    </dgm:pt>
    <dgm:pt modelId="{31ADBEDD-BB09-4C56-84AD-90632437380B}">
      <dgm:prSet custT="1"/>
      <dgm:spPr/>
      <dgm:t>
        <a:bodyPr/>
        <a:lstStyle/>
        <a:p>
          <a:r>
            <a:rPr lang="en-IN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Green Haven Florists is an independent flower shop founded in 2016 in Norwich, UK, by Liam and Patel. </a:t>
          </a:r>
        </a:p>
      </dgm:t>
    </dgm:pt>
    <dgm:pt modelId="{972E3FDD-80A4-4744-86A6-07852D3BFD92}" type="parTrans" cxnId="{63987168-CC9E-4C4A-AF5B-1B390A5DF7B3}">
      <dgm:prSet/>
      <dgm:spPr/>
      <dgm:t>
        <a:bodyPr/>
        <a:lstStyle/>
        <a:p>
          <a:endParaRPr lang="en-IN" sz="18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7BB45C-9F8C-4A96-83CC-B458309A1480}" type="sibTrans" cxnId="{63987168-CC9E-4C4A-AF5B-1B390A5DF7B3}">
      <dgm:prSet/>
      <dgm:spPr/>
      <dgm:t>
        <a:bodyPr/>
        <a:lstStyle/>
        <a:p>
          <a:endParaRPr lang="en-IN" sz="18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54E3CC-3AED-48A7-97F7-EB348CD6F584}">
      <dgm:prSet custT="1"/>
      <dgm:spPr/>
      <dgm:t>
        <a:bodyPr/>
        <a:lstStyle/>
        <a:p>
          <a:r>
            <a:rPr lang="en-IN" sz="1800" b="1">
              <a:latin typeface="Times New Roman" panose="02020603050405020304" pitchFamily="18" charset="0"/>
              <a:cs typeface="Times New Roman" panose="02020603050405020304" pitchFamily="18" charset="0"/>
            </a:rPr>
            <a:t>It is mainly well-known for bespoke arrangements, eco-friendly packaging, as well as strong community ties.</a:t>
          </a:r>
        </a:p>
      </dgm:t>
    </dgm:pt>
    <dgm:pt modelId="{5CC34466-C6F6-473E-B5C8-65292B33EF8C}" type="parTrans" cxnId="{0DB582F6-F4F9-4064-9A94-3F75D9F14A64}">
      <dgm:prSet/>
      <dgm:spPr/>
      <dgm:t>
        <a:bodyPr/>
        <a:lstStyle/>
        <a:p>
          <a:endParaRPr lang="en-IN" sz="18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D68392-0D94-4178-AB62-EE131F8A1E99}" type="sibTrans" cxnId="{0DB582F6-F4F9-4064-9A94-3F75D9F14A64}">
      <dgm:prSet/>
      <dgm:spPr/>
      <dgm:t>
        <a:bodyPr/>
        <a:lstStyle/>
        <a:p>
          <a:endParaRPr lang="en-IN" sz="18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AB8467-6D85-4320-9B36-0B13AB6DE298}">
      <dgm:prSet custT="1"/>
      <dgm:spPr/>
      <dgm:t>
        <a:bodyPr/>
        <a:lstStyle/>
        <a:p>
          <a:r>
            <a:rPr lang="en-IN" sz="1800" b="1">
              <a:latin typeface="Times New Roman" panose="02020603050405020304" pitchFamily="18" charset="0"/>
              <a:cs typeface="Times New Roman" panose="02020603050405020304" pitchFamily="18" charset="0"/>
            </a:rPr>
            <a:t>This business also faces declining revenue, increasing costs, and increased competition from online as well as local florists. </a:t>
          </a:r>
        </a:p>
      </dgm:t>
    </dgm:pt>
    <dgm:pt modelId="{6E6D6533-2C84-4A3E-A069-17BE33898953}" type="parTrans" cxnId="{A99AAEA0-56A1-4C79-A07F-9CD250B3984B}">
      <dgm:prSet/>
      <dgm:spPr/>
      <dgm:t>
        <a:bodyPr/>
        <a:lstStyle/>
        <a:p>
          <a:endParaRPr lang="en-IN" sz="18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C44D91-73E8-4873-AB8F-8C0669DDC0F4}" type="sibTrans" cxnId="{A99AAEA0-56A1-4C79-A07F-9CD250B3984B}">
      <dgm:prSet/>
      <dgm:spPr/>
      <dgm:t>
        <a:bodyPr/>
        <a:lstStyle/>
        <a:p>
          <a:endParaRPr lang="en-IN" sz="18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1B3641-210C-4148-9347-E91749BC06CE}" type="pres">
      <dgm:prSet presAssocID="{C081743E-738A-42FF-870F-EE699071C49A}" presName="linear" presStyleCnt="0">
        <dgm:presLayoutVars>
          <dgm:animLvl val="lvl"/>
          <dgm:resizeHandles val="exact"/>
        </dgm:presLayoutVars>
      </dgm:prSet>
      <dgm:spPr/>
    </dgm:pt>
    <dgm:pt modelId="{13D9D4F2-8EC1-4839-A575-101D0FE35C5B}" type="pres">
      <dgm:prSet presAssocID="{31ADBEDD-BB09-4C56-84AD-90632437380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964885E8-33AD-46BE-B412-C6E8DE11A315}" type="pres">
      <dgm:prSet presAssocID="{C77BB45C-9F8C-4A96-83CC-B458309A1480}" presName="spacer" presStyleCnt="0"/>
      <dgm:spPr/>
    </dgm:pt>
    <dgm:pt modelId="{90803C08-04D8-491F-BC75-FC287B0991B8}" type="pres">
      <dgm:prSet presAssocID="{8554E3CC-3AED-48A7-97F7-EB348CD6F58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C8024F0-3E34-4F94-B297-7DCDA1C90B0A}" type="pres">
      <dgm:prSet presAssocID="{FCD68392-0D94-4178-AB62-EE131F8A1E99}" presName="spacer" presStyleCnt="0"/>
      <dgm:spPr/>
    </dgm:pt>
    <dgm:pt modelId="{EEDCE4BA-A08F-4BC0-8EB7-FA62B6BEA135}" type="pres">
      <dgm:prSet presAssocID="{7FAB8467-6D85-4320-9B36-0B13AB6DE298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63987168-CC9E-4C4A-AF5B-1B390A5DF7B3}" srcId="{C081743E-738A-42FF-870F-EE699071C49A}" destId="{31ADBEDD-BB09-4C56-84AD-90632437380B}" srcOrd="0" destOrd="0" parTransId="{972E3FDD-80A4-4744-86A6-07852D3BFD92}" sibTransId="{C77BB45C-9F8C-4A96-83CC-B458309A1480}"/>
    <dgm:cxn modelId="{DB22BE6A-CCDC-417A-8C2F-65D3F782CEE6}" type="presOf" srcId="{C081743E-738A-42FF-870F-EE699071C49A}" destId="{4C1B3641-210C-4148-9347-E91749BC06CE}" srcOrd="0" destOrd="0" presId="urn:microsoft.com/office/officeart/2005/8/layout/vList2"/>
    <dgm:cxn modelId="{581F8D52-8F05-49CB-A871-CC93A6146C0E}" type="presOf" srcId="{8554E3CC-3AED-48A7-97F7-EB348CD6F584}" destId="{90803C08-04D8-491F-BC75-FC287B0991B8}" srcOrd="0" destOrd="0" presId="urn:microsoft.com/office/officeart/2005/8/layout/vList2"/>
    <dgm:cxn modelId="{51712B58-09A0-4D1F-9BDE-2E1316CB922D}" type="presOf" srcId="{31ADBEDD-BB09-4C56-84AD-90632437380B}" destId="{13D9D4F2-8EC1-4839-A575-101D0FE35C5B}" srcOrd="0" destOrd="0" presId="urn:microsoft.com/office/officeart/2005/8/layout/vList2"/>
    <dgm:cxn modelId="{A99AAEA0-56A1-4C79-A07F-9CD250B3984B}" srcId="{C081743E-738A-42FF-870F-EE699071C49A}" destId="{7FAB8467-6D85-4320-9B36-0B13AB6DE298}" srcOrd="2" destOrd="0" parTransId="{6E6D6533-2C84-4A3E-A069-17BE33898953}" sibTransId="{EDC44D91-73E8-4873-AB8F-8C0669DDC0F4}"/>
    <dgm:cxn modelId="{ED0A6FF6-9A63-4E41-946F-FC080913941C}" type="presOf" srcId="{7FAB8467-6D85-4320-9B36-0B13AB6DE298}" destId="{EEDCE4BA-A08F-4BC0-8EB7-FA62B6BEA135}" srcOrd="0" destOrd="0" presId="urn:microsoft.com/office/officeart/2005/8/layout/vList2"/>
    <dgm:cxn modelId="{0DB582F6-F4F9-4064-9A94-3F75D9F14A64}" srcId="{C081743E-738A-42FF-870F-EE699071C49A}" destId="{8554E3CC-3AED-48A7-97F7-EB348CD6F584}" srcOrd="1" destOrd="0" parTransId="{5CC34466-C6F6-473E-B5C8-65292B33EF8C}" sibTransId="{FCD68392-0D94-4178-AB62-EE131F8A1E99}"/>
    <dgm:cxn modelId="{3E2056E2-F56B-44DF-A422-FEC7C30E6328}" type="presParOf" srcId="{4C1B3641-210C-4148-9347-E91749BC06CE}" destId="{13D9D4F2-8EC1-4839-A575-101D0FE35C5B}" srcOrd="0" destOrd="0" presId="urn:microsoft.com/office/officeart/2005/8/layout/vList2"/>
    <dgm:cxn modelId="{3C5447DE-71F8-486C-B251-BCD5DB89924F}" type="presParOf" srcId="{4C1B3641-210C-4148-9347-E91749BC06CE}" destId="{964885E8-33AD-46BE-B412-C6E8DE11A315}" srcOrd="1" destOrd="0" presId="urn:microsoft.com/office/officeart/2005/8/layout/vList2"/>
    <dgm:cxn modelId="{88BE07F0-FA7D-4FCC-BA5B-675F3A389DB3}" type="presParOf" srcId="{4C1B3641-210C-4148-9347-E91749BC06CE}" destId="{90803C08-04D8-491F-BC75-FC287B0991B8}" srcOrd="2" destOrd="0" presId="urn:microsoft.com/office/officeart/2005/8/layout/vList2"/>
    <dgm:cxn modelId="{F37427D3-1EFB-4645-B12E-7769FC88191F}" type="presParOf" srcId="{4C1B3641-210C-4148-9347-E91749BC06CE}" destId="{BC8024F0-3E34-4F94-B297-7DCDA1C90B0A}" srcOrd="3" destOrd="0" presId="urn:microsoft.com/office/officeart/2005/8/layout/vList2"/>
    <dgm:cxn modelId="{867FCB59-9A01-4BEB-ADBE-00E2DCA05BD1}" type="presParOf" srcId="{4C1B3641-210C-4148-9347-E91749BC06CE}" destId="{EEDCE4BA-A08F-4BC0-8EB7-FA62B6BEA13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D9D4F2-8EC1-4839-A575-101D0FE35C5B}">
      <dsp:nvSpPr>
        <dsp:cNvPr id="0" name=""/>
        <dsp:cNvSpPr/>
      </dsp:nvSpPr>
      <dsp:spPr>
        <a:xfrm>
          <a:off x="0" y="30239"/>
          <a:ext cx="10058399" cy="11980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3000"/>
                <a:shade val="100000"/>
                <a:satMod val="150000"/>
              </a:schemeClr>
            </a:gs>
            <a:gs pos="25000">
              <a:schemeClr val="accent3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3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tint val="100000"/>
                <a:shade val="57000"/>
                <a:satMod val="12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tint val="100000"/>
                <a:shade val="56000"/>
                <a:satMod val="145000"/>
              </a:schemeClr>
            </a:gs>
            <a:gs pos="88000">
              <a:schemeClr val="accent3">
                <a:hueOff val="0"/>
                <a:satOff val="0"/>
                <a:lumOff val="0"/>
                <a:alphaOff val="0"/>
                <a:tint val="100000"/>
                <a:shade val="63000"/>
                <a:satMod val="16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9000"/>
                <a:shade val="100000"/>
                <a:satMod val="15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glow" dir="tl">
            <a:rot lat="0" lon="0" rev="1800000"/>
          </a:lightRig>
        </a:scene3d>
        <a:sp3d contourW="10160" prstMaterial="dkEdge">
          <a:bevelT w="0" h="0" prst="angle"/>
          <a:contourClr>
            <a:schemeClr val="accent3">
              <a:hueOff val="0"/>
              <a:satOff val="0"/>
              <a:lumOff val="0"/>
              <a:alphaOff val="0"/>
              <a:shade val="3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Green Haven Florists is an independent flower shop founded in 2016 in Norwich, UK, by Liam and Patel. </a:t>
          </a:r>
        </a:p>
      </dsp:txBody>
      <dsp:txXfrm>
        <a:off x="58485" y="88724"/>
        <a:ext cx="9941429" cy="1081110"/>
      </dsp:txXfrm>
    </dsp:sp>
    <dsp:sp modelId="{90803C08-04D8-491F-BC75-FC287B0991B8}">
      <dsp:nvSpPr>
        <dsp:cNvPr id="0" name=""/>
        <dsp:cNvSpPr/>
      </dsp:nvSpPr>
      <dsp:spPr>
        <a:xfrm>
          <a:off x="0" y="1412640"/>
          <a:ext cx="10058399" cy="1198080"/>
        </a:xfrm>
        <a:prstGeom prst="roundRect">
          <a:avLst/>
        </a:prstGeom>
        <a:gradFill rotWithShape="0">
          <a:gsLst>
            <a:gs pos="0">
              <a:schemeClr val="accent3">
                <a:hueOff val="662595"/>
                <a:satOff val="-34012"/>
                <a:lumOff val="2353"/>
                <a:alphaOff val="0"/>
                <a:tint val="73000"/>
                <a:shade val="100000"/>
                <a:satMod val="150000"/>
              </a:schemeClr>
            </a:gs>
            <a:gs pos="25000">
              <a:schemeClr val="accent3">
                <a:hueOff val="662595"/>
                <a:satOff val="-34012"/>
                <a:lumOff val="2353"/>
                <a:alphaOff val="0"/>
                <a:tint val="96000"/>
                <a:shade val="80000"/>
                <a:satMod val="105000"/>
              </a:schemeClr>
            </a:gs>
            <a:gs pos="38000">
              <a:schemeClr val="accent3">
                <a:hueOff val="662595"/>
                <a:satOff val="-34012"/>
                <a:lumOff val="2353"/>
                <a:alphaOff val="0"/>
                <a:tint val="96000"/>
                <a:shade val="59000"/>
                <a:satMod val="120000"/>
              </a:schemeClr>
            </a:gs>
            <a:gs pos="55000">
              <a:schemeClr val="accent3">
                <a:hueOff val="662595"/>
                <a:satOff val="-34012"/>
                <a:lumOff val="2353"/>
                <a:alphaOff val="0"/>
                <a:tint val="100000"/>
                <a:shade val="57000"/>
                <a:satMod val="120000"/>
              </a:schemeClr>
            </a:gs>
            <a:gs pos="80000">
              <a:schemeClr val="accent3">
                <a:hueOff val="662595"/>
                <a:satOff val="-34012"/>
                <a:lumOff val="2353"/>
                <a:alphaOff val="0"/>
                <a:tint val="100000"/>
                <a:shade val="56000"/>
                <a:satMod val="145000"/>
              </a:schemeClr>
            </a:gs>
            <a:gs pos="88000">
              <a:schemeClr val="accent3">
                <a:hueOff val="662595"/>
                <a:satOff val="-34012"/>
                <a:lumOff val="2353"/>
                <a:alphaOff val="0"/>
                <a:tint val="100000"/>
                <a:shade val="63000"/>
                <a:satMod val="160000"/>
              </a:schemeClr>
            </a:gs>
            <a:gs pos="100000">
              <a:schemeClr val="accent3">
                <a:hueOff val="662595"/>
                <a:satOff val="-34012"/>
                <a:lumOff val="2353"/>
                <a:alphaOff val="0"/>
                <a:tint val="99000"/>
                <a:shade val="100000"/>
                <a:satMod val="15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glow" dir="tl">
            <a:rot lat="0" lon="0" rev="1800000"/>
          </a:lightRig>
        </a:scene3d>
        <a:sp3d contourW="10160" prstMaterial="dkEdge">
          <a:bevelT w="0" h="0" prst="angle"/>
          <a:contourClr>
            <a:schemeClr val="accent3">
              <a:hueOff val="662595"/>
              <a:satOff val="-34012"/>
              <a:lumOff val="2353"/>
              <a:alphaOff val="0"/>
              <a:shade val="3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8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It is mainly well-known for bespoke arrangements, eco-friendly packaging, as well as strong community ties.</a:t>
          </a:r>
        </a:p>
      </dsp:txBody>
      <dsp:txXfrm>
        <a:off x="58485" y="1471125"/>
        <a:ext cx="9941429" cy="1081110"/>
      </dsp:txXfrm>
    </dsp:sp>
    <dsp:sp modelId="{EEDCE4BA-A08F-4BC0-8EB7-FA62B6BEA135}">
      <dsp:nvSpPr>
        <dsp:cNvPr id="0" name=""/>
        <dsp:cNvSpPr/>
      </dsp:nvSpPr>
      <dsp:spPr>
        <a:xfrm>
          <a:off x="0" y="2795040"/>
          <a:ext cx="10058399" cy="1198080"/>
        </a:xfrm>
        <a:prstGeom prst="roundRect">
          <a:avLst/>
        </a:prstGeom>
        <a:gradFill rotWithShape="0">
          <a:gsLst>
            <a:gs pos="0">
              <a:schemeClr val="accent3">
                <a:hueOff val="1325189"/>
                <a:satOff val="-68025"/>
                <a:lumOff val="4706"/>
                <a:alphaOff val="0"/>
                <a:tint val="73000"/>
                <a:shade val="100000"/>
                <a:satMod val="150000"/>
              </a:schemeClr>
            </a:gs>
            <a:gs pos="25000">
              <a:schemeClr val="accent3">
                <a:hueOff val="1325189"/>
                <a:satOff val="-68025"/>
                <a:lumOff val="4706"/>
                <a:alphaOff val="0"/>
                <a:tint val="96000"/>
                <a:shade val="80000"/>
                <a:satMod val="105000"/>
              </a:schemeClr>
            </a:gs>
            <a:gs pos="38000">
              <a:schemeClr val="accent3">
                <a:hueOff val="1325189"/>
                <a:satOff val="-68025"/>
                <a:lumOff val="4706"/>
                <a:alphaOff val="0"/>
                <a:tint val="96000"/>
                <a:shade val="59000"/>
                <a:satMod val="120000"/>
              </a:schemeClr>
            </a:gs>
            <a:gs pos="55000">
              <a:schemeClr val="accent3">
                <a:hueOff val="1325189"/>
                <a:satOff val="-68025"/>
                <a:lumOff val="4706"/>
                <a:alphaOff val="0"/>
                <a:tint val="100000"/>
                <a:shade val="57000"/>
                <a:satMod val="120000"/>
              </a:schemeClr>
            </a:gs>
            <a:gs pos="80000">
              <a:schemeClr val="accent3">
                <a:hueOff val="1325189"/>
                <a:satOff val="-68025"/>
                <a:lumOff val="4706"/>
                <a:alphaOff val="0"/>
                <a:tint val="100000"/>
                <a:shade val="56000"/>
                <a:satMod val="145000"/>
              </a:schemeClr>
            </a:gs>
            <a:gs pos="88000">
              <a:schemeClr val="accent3">
                <a:hueOff val="1325189"/>
                <a:satOff val="-68025"/>
                <a:lumOff val="4706"/>
                <a:alphaOff val="0"/>
                <a:tint val="100000"/>
                <a:shade val="63000"/>
                <a:satMod val="160000"/>
              </a:schemeClr>
            </a:gs>
            <a:gs pos="100000">
              <a:schemeClr val="accent3">
                <a:hueOff val="1325189"/>
                <a:satOff val="-68025"/>
                <a:lumOff val="4706"/>
                <a:alphaOff val="0"/>
                <a:tint val="99000"/>
                <a:shade val="100000"/>
                <a:satMod val="15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glow" dir="tl">
            <a:rot lat="0" lon="0" rev="1800000"/>
          </a:lightRig>
        </a:scene3d>
        <a:sp3d contourW="10160" prstMaterial="dkEdge">
          <a:bevelT w="0" h="0" prst="angle"/>
          <a:contourClr>
            <a:schemeClr val="accent3">
              <a:hueOff val="1325189"/>
              <a:satOff val="-68025"/>
              <a:lumOff val="4706"/>
              <a:alphaOff val="0"/>
              <a:shade val="30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800" b="1" kern="1200">
              <a:latin typeface="Times New Roman" panose="02020603050405020304" pitchFamily="18" charset="0"/>
              <a:cs typeface="Times New Roman" panose="02020603050405020304" pitchFamily="18" charset="0"/>
            </a:rPr>
            <a:t>This business also faces declining revenue, increasing costs, and increased competition from online as well as local florists. </a:t>
          </a:r>
        </a:p>
      </dsp:txBody>
      <dsp:txXfrm>
        <a:off x="58485" y="2853525"/>
        <a:ext cx="9941429" cy="10811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332CE-DBAD-4A06-9074-49B1EC61C7EB}" type="datetimeFigureOut">
              <a:rPr lang="en-IN" smtClean="0"/>
              <a:t>13-10-2025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C3F208-319C-45B0-AC59-625CF2AB709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193309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F208-319C-45B0-AC59-625CF2AB709E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927830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F208-319C-45B0-AC59-625CF2AB709E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850730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F208-319C-45B0-AC59-625CF2AB709E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682244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F208-319C-45B0-AC59-625CF2AB709E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674809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F208-319C-45B0-AC59-625CF2AB709E}" type="slidenum">
              <a:rPr lang="en-IN" smtClean="0"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457758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F208-319C-45B0-AC59-625CF2AB709E}" type="slidenum">
              <a:rPr lang="en-IN" smtClean="0"/>
              <a:t>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59865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F208-319C-45B0-AC59-625CF2AB709E}" type="slidenum">
              <a:rPr lang="en-IN" smtClean="0"/>
              <a:t>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438678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F208-319C-45B0-AC59-625CF2AB709E}" type="slidenum">
              <a:rPr lang="en-IN" smtClean="0"/>
              <a:t>10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439845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F208-319C-45B0-AC59-625CF2AB709E}" type="slidenum">
              <a:rPr lang="en-IN" smtClean="0"/>
              <a:t>11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401351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F208-319C-45B0-AC59-625CF2AB709E}" type="slidenum">
              <a:rPr lang="en-IN" smtClean="0"/>
              <a:t>12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92039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5D6-421E-4538-A038-9B831A149A73}" type="datetimeFigureOut">
              <a:rPr lang="en-IN" smtClean="0"/>
              <a:t>13-10-2025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3605-2CCA-4C4D-9F19-694DF47C6E40}" type="slidenum">
              <a:rPr lang="en-IN" smtClean="0"/>
              <a:t>‹#›</a:t>
            </a:fld>
            <a:endParaRPr lang="en-IN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5942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5D6-421E-4538-A038-9B831A149A73}" type="datetimeFigureOut">
              <a:rPr lang="en-IN" smtClean="0"/>
              <a:t>13-10-2025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3605-2CCA-4C4D-9F19-694DF47C6E4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99229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5D6-421E-4538-A038-9B831A149A73}" type="datetimeFigureOut">
              <a:rPr lang="en-IN" smtClean="0"/>
              <a:t>13-10-2025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3605-2CCA-4C4D-9F19-694DF47C6E40}" type="slidenum">
              <a:rPr lang="en-IN" smtClean="0"/>
              <a:t>‹#›</a:t>
            </a:fld>
            <a:endParaRPr lang="en-IN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7557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5D6-421E-4538-A038-9B831A149A73}" type="datetimeFigureOut">
              <a:rPr lang="en-IN" smtClean="0"/>
              <a:t>13-10-2025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3605-2CCA-4C4D-9F19-694DF47C6E4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82115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5D6-421E-4538-A038-9B831A149A73}" type="datetimeFigureOut">
              <a:rPr lang="en-IN" smtClean="0"/>
              <a:t>13-10-2025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3605-2CCA-4C4D-9F19-694DF47C6E4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36801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5D6-421E-4538-A038-9B831A149A73}" type="datetimeFigureOut">
              <a:rPr lang="en-IN" smtClean="0"/>
              <a:t>13-10-2025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3605-2CCA-4C4D-9F19-694DF47C6E4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93572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5D6-421E-4538-A038-9B831A149A73}" type="datetimeFigureOut">
              <a:rPr lang="en-IN" smtClean="0"/>
              <a:t>13-10-2025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3605-2CCA-4C4D-9F19-694DF47C6E4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56270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021A55D6-421E-4538-A038-9B831A149A73}" type="datetimeFigureOut">
              <a:rPr lang="en-IN" smtClean="0"/>
              <a:t>13-10-2025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1553605-2CCA-4C4D-9F19-694DF47C6E4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55674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5D6-421E-4538-A038-9B831A149A73}" type="datetimeFigureOut">
              <a:rPr lang="en-IN" smtClean="0"/>
              <a:t>13-10-2025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3605-2CCA-4C4D-9F19-694DF47C6E4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24589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5D6-421E-4538-A038-9B831A149A73}" type="datetimeFigureOut">
              <a:rPr lang="en-IN" smtClean="0"/>
              <a:t>13-10-2025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3605-2CCA-4C4D-9F19-694DF47C6E4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71171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5D6-421E-4538-A038-9B831A149A73}" type="datetimeFigureOut">
              <a:rPr lang="en-IN" smtClean="0"/>
              <a:t>13-10-2025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3605-2CCA-4C4D-9F19-694DF47C6E4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76227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21A55D6-421E-4538-A038-9B831A149A73}" type="datetimeFigureOut">
              <a:rPr lang="en-IN" smtClean="0"/>
              <a:t>13-10-2025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1553605-2CCA-4C4D-9F19-694DF47C6E40}" type="slidenum">
              <a:rPr lang="en-IN" smtClean="0"/>
              <a:t>‹#›</a:t>
            </a:fld>
            <a:endParaRPr lang="en-IN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4023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111/ijcs.12759" TargetMode="External"/><Relationship Id="rId3" Type="http://schemas.openxmlformats.org/officeDocument/2006/relationships/hyperlink" Target="https://pubsonline.informs.org/doi/abs/10.1287/mksc.2021.0092" TargetMode="External"/><Relationship Id="rId7" Type="http://schemas.openxmlformats.org/officeDocument/2006/relationships/hyperlink" Target="https://doi.org/10.1016/j.shaw.2021.08.002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researchgate.net/profile/Ronald-Buye/publication/349506325_Critical_examination_of_the_PESTEL_Analysis_Model/links/6093f3fd92851c490fbd6e7e/Critical-examination-of-the-PESTEL-Analysis-Model" TargetMode="External"/><Relationship Id="rId5" Type="http://schemas.openxmlformats.org/officeDocument/2006/relationships/hyperlink" Target="https://assets.publishing.service.gov.uk/media/67336b0579e9143625613575/uk-labour-market-enforcement-strategy-2024-25-annex-b-print.pdf" TargetMode="External"/><Relationship Id="rId4" Type="http://schemas.openxmlformats.org/officeDocument/2006/relationships/hyperlink" Target="https://www.sciencedirect.com/science/article/pii/S0007681321000264" TargetMode="External"/><Relationship Id="rId9" Type="http://schemas.openxmlformats.org/officeDocument/2006/relationships/hyperlink" Target="https://www.forum4researchers.com/cw_admin/docs/IJIRP-JULY-23-02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1C9D0-BF9D-511C-B1A9-76138AEFFF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0013" y="3429000"/>
            <a:ext cx="9144000" cy="278926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Module: Problem Solving and Decision Making</a:t>
            </a:r>
            <a:b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Module code: LCLM4004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 1: Green Haven Florists</a:t>
            </a:r>
            <a:br>
              <a:rPr lang="en-I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IN" sz="7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65FEDD-8ECC-6ED5-A2F0-2C1AA85063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0013" y="1706084"/>
            <a:ext cx="9144000" cy="138673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Name: 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Janina Marinela Fira</a:t>
            </a:r>
            <a:endParaRPr lang="en-IN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 ID:</a:t>
            </a:r>
            <a:r>
              <a:rPr lang="ro-RO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2435168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o-RO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 name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o-RO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Abdulah Sodiq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BA908D-CB03-8A75-AD5B-B20D5C162E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5986" y="332326"/>
            <a:ext cx="2528000" cy="1037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098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87008D65-4C48-4CAB-8600-9F4C427CE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D286FC8-DD5D-4402-A2C0-8739BDAFEF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5CC23917-FA20-4DBD-BA3C-868A3EA84D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D018872-A833-679D-5B02-A736FA9815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9754" y="639097"/>
            <a:ext cx="6253317" cy="368601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Title:</a:t>
            </a:r>
            <a:r>
              <a:rPr lang="en-US" sz="50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000" i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Green Haven Florists: Business Challenges and Strategic Analysisbhhhu</a:t>
            </a:r>
            <a:endParaRPr lang="en-US" sz="5000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" name="Picture 2" descr="White tulips on pink background">
            <a:extLst>
              <a:ext uri="{FF2B5EF4-FFF2-40B4-BE49-F238E27FC236}">
                <a16:creationId xmlns:a16="http://schemas.microsoft.com/office/drawing/2014/main" id="{14266B8F-1F42-71C5-816A-99BE2200AA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78" r="42605" b="-1"/>
          <a:stretch>
            <a:fillRect/>
          </a:stretch>
        </p:blipFill>
        <p:spPr>
          <a:xfrm>
            <a:off x="-1" y="10"/>
            <a:ext cx="4635315" cy="6857989"/>
          </a:xfrm>
          <a:prstGeom prst="rect">
            <a:avLst/>
          </a:prstGeom>
        </p:spPr>
      </p:pic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47071" y="4343400"/>
            <a:ext cx="5636107" cy="0"/>
          </a:xfrm>
          <a:prstGeom prst="line">
            <a:avLst/>
          </a:prstGeom>
          <a:ln w="6350">
            <a:solidFill>
              <a:schemeClr val="tx2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9284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52216-E6E1-F98E-3AF4-EFE6076D8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2254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I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50A25B-46E1-6A03-158A-5EB5902BA3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264" y="2259680"/>
            <a:ext cx="7194884" cy="3022183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presentation will investigate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Green Haven Florists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challenges, including sales decline, rising costs and competition.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Founded in 2016 in Norwich, UK, Green Haven Florists is well-known for bespoke floral designs and its commitment to eco-friendly values.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presentation will assess the nature and scope of the problem.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will also investigate external factors and root causes.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I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Introduction ~ Definition, Overview &amp; Examples">
            <a:extLst>
              <a:ext uri="{FF2B5EF4-FFF2-40B4-BE49-F238E27FC236}">
                <a16:creationId xmlns:a16="http://schemas.microsoft.com/office/drawing/2014/main" id="{439256FE-B7DB-470E-668A-ADBAAF30A1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96" y="2416092"/>
            <a:ext cx="3897730" cy="233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9590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A23A7-0D84-1EEF-DF7B-54BFB3B19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030753"/>
          </a:xfrm>
        </p:spPr>
        <p:txBody>
          <a:bodyPr>
            <a:normAutofit/>
          </a:bodyPr>
          <a:lstStyle/>
          <a:p>
            <a:pPr algn="ctr"/>
            <a:r>
              <a:rPr lang="en-I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Overview of Green Haven Florists </a:t>
            </a:r>
            <a:endParaRPr lang="en-I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7B6A19F-AD9F-8FCD-CEB4-5B542301C5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1788410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06471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FDC82-B76E-6149-922A-7C3382D60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7000"/>
            <a:ext cx="10515600" cy="777874"/>
          </a:xfrm>
        </p:spPr>
        <p:txBody>
          <a:bodyPr>
            <a:normAutofit/>
          </a:bodyPr>
          <a:lstStyle/>
          <a:p>
            <a:pPr algn="ctr"/>
            <a:r>
              <a:rPr lang="en-I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Problems of Green Haven Florists 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279E48EF-1CF9-4D14-3CD2-D1EC8C2764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2239364"/>
              </p:ext>
            </p:extLst>
          </p:nvPr>
        </p:nvGraphicFramePr>
        <p:xfrm>
          <a:off x="454617" y="1441342"/>
          <a:ext cx="11282765" cy="52753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24662">
                  <a:extLst>
                    <a:ext uri="{9D8B030D-6E8A-4147-A177-3AD203B41FA5}">
                      <a16:colId xmlns:a16="http://schemas.microsoft.com/office/drawing/2014/main" val="3938221382"/>
                    </a:ext>
                  </a:extLst>
                </a:gridCol>
                <a:gridCol w="1935842">
                  <a:extLst>
                    <a:ext uri="{9D8B030D-6E8A-4147-A177-3AD203B41FA5}">
                      <a16:colId xmlns:a16="http://schemas.microsoft.com/office/drawing/2014/main" val="699644974"/>
                    </a:ext>
                  </a:extLst>
                </a:gridCol>
                <a:gridCol w="3552587">
                  <a:extLst>
                    <a:ext uri="{9D8B030D-6E8A-4147-A177-3AD203B41FA5}">
                      <a16:colId xmlns:a16="http://schemas.microsoft.com/office/drawing/2014/main" val="500179220"/>
                    </a:ext>
                  </a:extLst>
                </a:gridCol>
                <a:gridCol w="3169674">
                  <a:extLst>
                    <a:ext uri="{9D8B030D-6E8A-4147-A177-3AD203B41FA5}">
                      <a16:colId xmlns:a16="http://schemas.microsoft.com/office/drawing/2014/main" val="3635398224"/>
                    </a:ext>
                  </a:extLst>
                </a:gridCol>
              </a:tblGrid>
              <a:tr h="37444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Problem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Type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Contribution Factors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Level of Control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extLst>
                  <a:ext uri="{0D108BD9-81ED-4DB2-BD59-A6C34878D82A}">
                    <a16:rowId xmlns:a16="http://schemas.microsoft.com/office/drawing/2014/main" val="3126147317"/>
                  </a:ext>
                </a:extLst>
              </a:tr>
              <a:tr h="165060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30% decline in in-store sales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Internal/External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Reduced foot traffic due to high street decline, change to online shopping (Venugopal and Akhila, 2023)</a:t>
                      </a:r>
                      <a:endParaRPr lang="en-IN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Medium- can also implement marketing, but cannot control broader shopping trends. </a:t>
                      </a:r>
                      <a:endParaRPr lang="en-IN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extLst>
                  <a:ext uri="{0D108BD9-81ED-4DB2-BD59-A6C34878D82A}">
                    <a16:rowId xmlns:a16="http://schemas.microsoft.com/office/drawing/2014/main" val="901705273"/>
                  </a:ext>
                </a:extLst>
              </a:tr>
              <a:tr h="79983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Rising operational costs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Internal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Enhanced flower prices, sustainable packaging expenses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High- can manage suppliers as well as costs strategically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extLst>
                  <a:ext uri="{0D108BD9-81ED-4DB2-BD59-A6C34878D82A}">
                    <a16:rowId xmlns:a16="http://schemas.microsoft.com/office/drawing/2014/main" val="3564961255"/>
                  </a:ext>
                </a:extLst>
              </a:tr>
              <a:tr h="122521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Competition from online and local florists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External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National chains with discounts, boutique florists with strong social media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Low- can not control competitor actions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extLst>
                  <a:ext uri="{0D108BD9-81ED-4DB2-BD59-A6C34878D82A}">
                    <a16:rowId xmlns:a16="http://schemas.microsoft.com/office/drawing/2014/main" val="1216816592"/>
                  </a:ext>
                </a:extLst>
              </a:tr>
              <a:tr h="122521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Outdated digital presence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Internal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Website is difficult to navigate, and has limited online marketing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High- can update website as well as develop digital strategy </a:t>
                      </a:r>
                      <a:endParaRPr lang="en-IN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796" marR="57796" marT="0" marB="0"/>
                </a:tc>
                <a:extLst>
                  <a:ext uri="{0D108BD9-81ED-4DB2-BD59-A6C34878D82A}">
                    <a16:rowId xmlns:a16="http://schemas.microsoft.com/office/drawing/2014/main" val="13152515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49860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4E504-6D51-716D-5104-5728A80F5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0230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Applying 5W2H Model </a:t>
            </a:r>
            <a:endParaRPr lang="en-I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AAFCE6DC-1938-864A-EA8C-D4E2B2C4FC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859560"/>
              </p:ext>
            </p:extLst>
          </p:nvPr>
        </p:nvGraphicFramePr>
        <p:xfrm>
          <a:off x="712922" y="1815266"/>
          <a:ext cx="10926304" cy="41547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714">
                  <a:extLst>
                    <a:ext uri="{9D8B030D-6E8A-4147-A177-3AD203B41FA5}">
                      <a16:colId xmlns:a16="http://schemas.microsoft.com/office/drawing/2014/main" val="2628659637"/>
                    </a:ext>
                  </a:extLst>
                </a:gridCol>
                <a:gridCol w="1268974">
                  <a:extLst>
                    <a:ext uri="{9D8B030D-6E8A-4147-A177-3AD203B41FA5}">
                      <a16:colId xmlns:a16="http://schemas.microsoft.com/office/drawing/2014/main" val="2828186559"/>
                    </a:ext>
                  </a:extLst>
                </a:gridCol>
                <a:gridCol w="1363851">
                  <a:extLst>
                    <a:ext uri="{9D8B030D-6E8A-4147-A177-3AD203B41FA5}">
                      <a16:colId xmlns:a16="http://schemas.microsoft.com/office/drawing/2014/main" val="831719314"/>
                    </a:ext>
                  </a:extLst>
                </a:gridCol>
                <a:gridCol w="1317356">
                  <a:extLst>
                    <a:ext uri="{9D8B030D-6E8A-4147-A177-3AD203B41FA5}">
                      <a16:colId xmlns:a16="http://schemas.microsoft.com/office/drawing/2014/main" val="3201274445"/>
                    </a:ext>
                  </a:extLst>
                </a:gridCol>
                <a:gridCol w="2293749">
                  <a:extLst>
                    <a:ext uri="{9D8B030D-6E8A-4147-A177-3AD203B41FA5}">
                      <a16:colId xmlns:a16="http://schemas.microsoft.com/office/drawing/2014/main" val="2325380242"/>
                    </a:ext>
                  </a:extLst>
                </a:gridCol>
                <a:gridCol w="1782305">
                  <a:extLst>
                    <a:ext uri="{9D8B030D-6E8A-4147-A177-3AD203B41FA5}">
                      <a16:colId xmlns:a16="http://schemas.microsoft.com/office/drawing/2014/main" val="1346711618"/>
                    </a:ext>
                  </a:extLst>
                </a:gridCol>
                <a:gridCol w="1317355">
                  <a:extLst>
                    <a:ext uri="{9D8B030D-6E8A-4147-A177-3AD203B41FA5}">
                      <a16:colId xmlns:a16="http://schemas.microsoft.com/office/drawing/2014/main" val="4163509301"/>
                    </a:ext>
                  </a:extLst>
                </a:gridCol>
              </a:tblGrid>
              <a:tr h="40573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</a:t>
                      </a:r>
                      <a:endParaRPr lang="en-IN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Where</a:t>
                      </a:r>
                      <a:endParaRPr lang="en-IN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Who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Why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Much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extLst>
                  <a:ext uri="{0D108BD9-81ED-4DB2-BD59-A6C34878D82A}">
                    <a16:rowId xmlns:a16="http://schemas.microsoft.com/office/drawing/2014/main" val="3501733541"/>
                  </a:ext>
                </a:extLst>
              </a:tr>
              <a:tr h="10531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effect is it having?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Where is the problem occurring?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When was the problem first noticed?</a:t>
                      </a:r>
                      <a:endParaRPr lang="en-IN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Who is impacted by the problem?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Why is the problem happening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serious is the problem?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much money is being lost?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extLst>
                  <a:ext uri="{0D108BD9-81ED-4DB2-BD59-A6C34878D82A}">
                    <a16:rowId xmlns:a16="http://schemas.microsoft.com/office/drawing/2014/main" val="1023641923"/>
                  </a:ext>
                </a:extLst>
              </a:tr>
              <a:tr h="256382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30% decline in 0n-store sales, rising expenses, slight online growth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Green Haven Florists, Norwich</a:t>
                      </a:r>
                      <a:endParaRPr lang="en-IN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Last 12 months </a:t>
                      </a:r>
                      <a:endParaRPr lang="en-IN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Owners, workers, and regular customers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Increased competition, reduced foot traffic, supply chain problems, and outdated digital presence.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Limited delivery options, weak digital marketing, and website problems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Significant revenue loss, profitability under threat.</a:t>
                      </a:r>
                      <a:endParaRPr lang="en-IN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52" marR="53952" marT="0" marB="0"/>
                </a:tc>
                <a:extLst>
                  <a:ext uri="{0D108BD9-81ED-4DB2-BD59-A6C34878D82A}">
                    <a16:rowId xmlns:a16="http://schemas.microsoft.com/office/drawing/2014/main" val="27698482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063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66204-031D-0C30-507A-B1E6F766E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015255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PESTEL Framework </a:t>
            </a:r>
            <a:endParaRPr lang="en-I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3C5EC-D0EE-71C3-9EFC-93068CA8D4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6884347" cy="382664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1" algn="just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PESTEL analysis is mainly a framework for assessing and evaluating external factors that can affect an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organisation’s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strategic planning and decision-making (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Buye, 2021)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identify the external business environment.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with strategic planning, risk identification, and market understanding.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Holistic insight, informed decisions.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Criticism: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May oversimplify, lacks prioritization.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en-I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BD0FFD-3416-F2C1-4ADC-74AFBE36E0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1041" y="2158857"/>
            <a:ext cx="3155535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143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39D76-54CE-E2AA-B8B3-6437DBE77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1364"/>
            <a:ext cx="10515600" cy="63976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Factors: PESTEL Analysis </a:t>
            </a:r>
            <a:endParaRPr lang="en-I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89E1E0B-7A9D-A2E4-7D49-887B0D97D9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0684979"/>
              </p:ext>
            </p:extLst>
          </p:nvPr>
        </p:nvGraphicFramePr>
        <p:xfrm>
          <a:off x="517357" y="1852863"/>
          <a:ext cx="10936706" cy="4918502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1672390">
                  <a:extLst>
                    <a:ext uri="{9D8B030D-6E8A-4147-A177-3AD203B41FA5}">
                      <a16:colId xmlns:a16="http://schemas.microsoft.com/office/drawing/2014/main" val="3282634844"/>
                    </a:ext>
                  </a:extLst>
                </a:gridCol>
                <a:gridCol w="9264316">
                  <a:extLst>
                    <a:ext uri="{9D8B030D-6E8A-4147-A177-3AD203B41FA5}">
                      <a16:colId xmlns:a16="http://schemas.microsoft.com/office/drawing/2014/main" val="1604852554"/>
                    </a:ext>
                  </a:extLst>
                </a:gridCol>
              </a:tblGrid>
              <a:tr h="75874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Political </a:t>
                      </a:r>
                      <a:endParaRPr lang="en-IN" sz="18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Brexit has also led to increased import expenses for flowers, impacting pricing as well as supply chains. </a:t>
                      </a:r>
                      <a:endParaRPr lang="en-IN" sz="18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23278465"/>
                  </a:ext>
                </a:extLst>
              </a:tr>
              <a:tr h="174177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Economic </a:t>
                      </a:r>
                      <a:endParaRPr lang="en-IN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UK florist industry is also valued at £1.1 billion in the year 2025, with a modest annual growth rate of 0.4% from 2019 to 2024 (</a:t>
                      </a:r>
                      <a:r>
                        <a:rPr lang="en-GB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Beels, 2024)</a:t>
                      </a: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endParaRPr lang="en-IN" sz="1800" kern="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 the other hand, inflation has also raised the flower prices, specifically imported varieties, impacting profit margins. </a:t>
                      </a:r>
                      <a:endParaRPr lang="en-IN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57394541"/>
                  </a:ext>
                </a:extLst>
              </a:tr>
              <a:tr h="4618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Social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Customers highly prefer online purchasing for convenience as well as cost-effectiveness.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17823992"/>
                  </a:ext>
                </a:extLst>
              </a:tr>
              <a:tr h="75874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Technological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E-commerce as well as social media presence are essential for attracting new consumers (</a:t>
                      </a:r>
                      <a:r>
                        <a:rPr lang="en-GB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Khrais and Gabbori, 2023)</a:t>
                      </a: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07437328"/>
                  </a:ext>
                </a:extLst>
              </a:tr>
              <a:tr h="4618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Environmental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Demand for eco-friendly packaging is increasing, though it also adds to operational expenses.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34157996"/>
                  </a:ext>
                </a:extLst>
              </a:tr>
              <a:tr h="70575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Legal </a:t>
                      </a:r>
                      <a:endParaRPr lang="en-IN" sz="18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Also, compliance with the sustainability regulations, along with employment law, is mandatory. </a:t>
                      </a:r>
                      <a:endParaRPr lang="en-IN" sz="18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444615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88131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4B0427-B338-301A-0166-710A4FB2E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891268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Critique of the Cause-and-Effect Model </a:t>
            </a:r>
            <a:endParaRPr lang="en-I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AA3AAA-0E42-FE15-8D90-0FD4910B24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1845734"/>
            <a:ext cx="6713867" cy="309822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cause-and-effect Model identified root causes of issues (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Kang </a:t>
            </a:r>
            <a:r>
              <a:rPr lang="en-GB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al.,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2021)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I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investigate issues systematically as well as find solutions.</a:t>
            </a:r>
            <a:endParaRPr lang="en-I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in quality control, business problem-solving, and process improvement. </a:t>
            </a:r>
            <a:endParaRPr lang="en-I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Benefits: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Clarifies causes, supports decision-making. </a:t>
            </a:r>
            <a:endParaRPr lang="en-I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Criticism: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 oversimplify complex issues. </a:t>
            </a:r>
            <a:endParaRPr lang="en-I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I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What is a Fishbone Diagram? A Guide to Problem-Solving – HKMLC Smart Board">
            <a:extLst>
              <a:ext uri="{FF2B5EF4-FFF2-40B4-BE49-F238E27FC236}">
                <a16:creationId xmlns:a16="http://schemas.microsoft.com/office/drawing/2014/main" id="{22C67174-DF3C-16C4-46AF-6AA72356C1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" r="1899"/>
          <a:stretch>
            <a:fillRect/>
          </a:stretch>
        </p:blipFill>
        <p:spPr bwMode="auto">
          <a:xfrm>
            <a:off x="8245099" y="2178661"/>
            <a:ext cx="3812200" cy="25006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40079693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BCCD9-525F-1020-E96B-CB790A520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1102052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an application and discuss the Cause-and-Effect Diagram</a:t>
            </a:r>
            <a:endParaRPr lang="en-I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D936F1A-8A54-4FFD-4EB4-36D2ABDED87E}"/>
              </a:ext>
            </a:extLst>
          </p:cNvPr>
          <p:cNvCxnSpPr/>
          <p:nvPr/>
        </p:nvCxnSpPr>
        <p:spPr>
          <a:xfrm>
            <a:off x="1425844" y="3828081"/>
            <a:ext cx="7206712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6FCCFEDE-1455-10DA-4296-687CCBF9BEE9}"/>
              </a:ext>
            </a:extLst>
          </p:cNvPr>
          <p:cNvSpPr/>
          <p:nvPr/>
        </p:nvSpPr>
        <p:spPr>
          <a:xfrm>
            <a:off x="1425844" y="2107769"/>
            <a:ext cx="1952787" cy="38744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4402F4D-25F7-9B2E-F53D-44A4973518F4}"/>
              </a:ext>
            </a:extLst>
          </p:cNvPr>
          <p:cNvSpPr/>
          <p:nvPr/>
        </p:nvSpPr>
        <p:spPr>
          <a:xfrm>
            <a:off x="1425844" y="5331417"/>
            <a:ext cx="1952787" cy="35645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Materials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AFF030D-7418-324B-8831-4AC7D750A534}"/>
              </a:ext>
            </a:extLst>
          </p:cNvPr>
          <p:cNvSpPr/>
          <p:nvPr/>
        </p:nvSpPr>
        <p:spPr>
          <a:xfrm>
            <a:off x="3593023" y="2107769"/>
            <a:ext cx="1952787" cy="3874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Machines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C3064AA-3AAF-322F-2631-00D5FABEC9FD}"/>
              </a:ext>
            </a:extLst>
          </p:cNvPr>
          <p:cNvSpPr/>
          <p:nvPr/>
        </p:nvSpPr>
        <p:spPr>
          <a:xfrm>
            <a:off x="5806697" y="2107769"/>
            <a:ext cx="1952787" cy="3874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380C39B-A767-FAF5-3827-037F17512A57}"/>
              </a:ext>
            </a:extLst>
          </p:cNvPr>
          <p:cNvSpPr/>
          <p:nvPr/>
        </p:nvSpPr>
        <p:spPr>
          <a:xfrm>
            <a:off x="3593022" y="5284919"/>
            <a:ext cx="1952787" cy="38744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DCCBDAB-663C-2890-41D0-F56134248C04}"/>
              </a:ext>
            </a:extLst>
          </p:cNvPr>
          <p:cNvSpPr/>
          <p:nvPr/>
        </p:nvSpPr>
        <p:spPr>
          <a:xfrm>
            <a:off x="5806697" y="5284919"/>
            <a:ext cx="1952787" cy="38744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83688E7-B2AB-0EE5-0E69-C86B4EE5BDF2}"/>
              </a:ext>
            </a:extLst>
          </p:cNvPr>
          <p:cNvSpPr/>
          <p:nvPr/>
        </p:nvSpPr>
        <p:spPr>
          <a:xfrm>
            <a:off x="8768165" y="2878819"/>
            <a:ext cx="1952787" cy="196672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Problems:</a:t>
            </a:r>
          </a:p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Loss Customer base </a:t>
            </a:r>
          </a:p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Decrease in overall revenue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9FD2AB3-A490-AD49-D5FE-EA66394AF6D7}"/>
              </a:ext>
            </a:extLst>
          </p:cNvPr>
          <p:cNvSpPr/>
          <p:nvPr/>
        </p:nvSpPr>
        <p:spPr>
          <a:xfrm>
            <a:off x="1425844" y="2712209"/>
            <a:ext cx="1952787" cy="3874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Inefficient Workflows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ABF51F3-D676-64D0-51F8-9D9D9CC7EF09}"/>
              </a:ext>
            </a:extLst>
          </p:cNvPr>
          <p:cNvSpPr/>
          <p:nvPr/>
        </p:nvSpPr>
        <p:spPr>
          <a:xfrm>
            <a:off x="1425843" y="3316649"/>
            <a:ext cx="1952787" cy="3874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Outdated Procedures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B8DA3B5-53DC-806B-2095-CD91A6800F3D}"/>
              </a:ext>
            </a:extLst>
          </p:cNvPr>
          <p:cNvSpPr/>
          <p:nvPr/>
        </p:nvSpPr>
        <p:spPr>
          <a:xfrm>
            <a:off x="3593022" y="2721523"/>
            <a:ext cx="1952787" cy="3874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Equipment</a:t>
            </a:r>
          </a:p>
          <a:p>
            <a:pPr algn="ctr"/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Breakdowns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57B3C00-1007-B3BB-A833-C7D038D844F1}"/>
              </a:ext>
            </a:extLst>
          </p:cNvPr>
          <p:cNvSpPr/>
          <p:nvPr/>
        </p:nvSpPr>
        <p:spPr>
          <a:xfrm>
            <a:off x="3593022" y="3316649"/>
            <a:ext cx="1952787" cy="3874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Maintenance Issues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E023CEF-B199-2AAA-5775-88613253659C}"/>
              </a:ext>
            </a:extLst>
          </p:cNvPr>
          <p:cNvSpPr/>
          <p:nvPr/>
        </p:nvSpPr>
        <p:spPr>
          <a:xfrm>
            <a:off x="5806697" y="2721523"/>
            <a:ext cx="1952787" cy="3874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Staff Errors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B19B485-14FF-3567-BBEA-B90B363D84D0}"/>
              </a:ext>
            </a:extLst>
          </p:cNvPr>
          <p:cNvSpPr/>
          <p:nvPr/>
        </p:nvSpPr>
        <p:spPr>
          <a:xfrm>
            <a:off x="5806696" y="3316649"/>
            <a:ext cx="1952787" cy="3874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Inadequate training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BDD768F-543E-9D36-587A-71740F049493}"/>
              </a:ext>
            </a:extLst>
          </p:cNvPr>
          <p:cNvSpPr/>
          <p:nvPr/>
        </p:nvSpPr>
        <p:spPr>
          <a:xfrm>
            <a:off x="5806696" y="4688256"/>
            <a:ext cx="1952787" cy="3874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Noisy workplace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64168C2-962F-3DF5-531E-D75F86377102}"/>
              </a:ext>
            </a:extLst>
          </p:cNvPr>
          <p:cNvSpPr/>
          <p:nvPr/>
        </p:nvSpPr>
        <p:spPr>
          <a:xfrm>
            <a:off x="5806695" y="4064447"/>
            <a:ext cx="1952787" cy="3874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Poor Lighting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9AF4E28-A2A1-86AD-C3C8-B76E6A08A69C}"/>
              </a:ext>
            </a:extLst>
          </p:cNvPr>
          <p:cNvSpPr/>
          <p:nvPr/>
        </p:nvSpPr>
        <p:spPr>
          <a:xfrm>
            <a:off x="3593022" y="4695998"/>
            <a:ext cx="1952787" cy="3874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Poor Tracking systems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B52E673-018C-7013-C9B4-7CDFDF3A755C}"/>
              </a:ext>
            </a:extLst>
          </p:cNvPr>
          <p:cNvSpPr/>
          <p:nvPr/>
        </p:nvSpPr>
        <p:spPr>
          <a:xfrm>
            <a:off x="1425843" y="4733197"/>
            <a:ext cx="1952787" cy="3874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Shortages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2BC5B02-9575-F907-63BF-F0774D87CE0B}"/>
              </a:ext>
            </a:extLst>
          </p:cNvPr>
          <p:cNvSpPr/>
          <p:nvPr/>
        </p:nvSpPr>
        <p:spPr>
          <a:xfrm>
            <a:off x="3593022" y="4118684"/>
            <a:ext cx="1952787" cy="3874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Inaccurate data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FC558C3-2209-9836-FDA4-C466FDFA1463}"/>
              </a:ext>
            </a:extLst>
          </p:cNvPr>
          <p:cNvSpPr/>
          <p:nvPr/>
        </p:nvSpPr>
        <p:spPr>
          <a:xfrm>
            <a:off x="1425843" y="4159752"/>
            <a:ext cx="1952787" cy="3874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Low-quality Supplies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022EF4CB-5A34-130F-4E4B-E225FB4EC655}"/>
              </a:ext>
            </a:extLst>
          </p:cNvPr>
          <p:cNvCxnSpPr>
            <a:cxnSpLocks/>
          </p:cNvCxnSpPr>
          <p:nvPr/>
        </p:nvCxnSpPr>
        <p:spPr>
          <a:xfrm>
            <a:off x="2663124" y="2495213"/>
            <a:ext cx="794289" cy="133286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352E75C8-7107-7121-80DE-A11F0EB6049C}"/>
              </a:ext>
            </a:extLst>
          </p:cNvPr>
          <p:cNvCxnSpPr>
            <a:cxnSpLocks/>
          </p:cNvCxnSpPr>
          <p:nvPr/>
        </p:nvCxnSpPr>
        <p:spPr>
          <a:xfrm flipV="1">
            <a:off x="2628898" y="3828081"/>
            <a:ext cx="828515" cy="145530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D1905F7C-6B5F-7BD2-0FC3-55B619D501ED}"/>
              </a:ext>
            </a:extLst>
          </p:cNvPr>
          <p:cNvCxnSpPr/>
          <p:nvPr/>
        </p:nvCxnSpPr>
        <p:spPr>
          <a:xfrm>
            <a:off x="4881966" y="2495213"/>
            <a:ext cx="774915" cy="133286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42E4777-94A5-F7C6-42F9-B875E3B59BF7}"/>
              </a:ext>
            </a:extLst>
          </p:cNvPr>
          <p:cNvCxnSpPr>
            <a:cxnSpLocks/>
          </p:cNvCxnSpPr>
          <p:nvPr/>
        </p:nvCxnSpPr>
        <p:spPr>
          <a:xfrm flipV="1">
            <a:off x="4881966" y="3837395"/>
            <a:ext cx="752314" cy="144598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325DE241-BBF8-FF69-CAE8-97C1B9F620A1}"/>
              </a:ext>
            </a:extLst>
          </p:cNvPr>
          <p:cNvCxnSpPr/>
          <p:nvPr/>
        </p:nvCxnSpPr>
        <p:spPr>
          <a:xfrm>
            <a:off x="6958739" y="2495213"/>
            <a:ext cx="945397" cy="1342182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CAAC5F2E-DABB-567C-7141-25BD44F68E1E}"/>
              </a:ext>
            </a:extLst>
          </p:cNvPr>
          <p:cNvCxnSpPr>
            <a:cxnSpLocks/>
          </p:cNvCxnSpPr>
          <p:nvPr/>
        </p:nvCxnSpPr>
        <p:spPr>
          <a:xfrm flipV="1">
            <a:off x="7058833" y="3862181"/>
            <a:ext cx="845303" cy="141342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20391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B3D04-2E52-BC94-3FDC-32A88BA6C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74128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 </a:t>
            </a:r>
            <a:endParaRPr lang="en-I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1D33F1-6210-D288-68E9-23B42E83B0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597316" cy="3035133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1" algn="just"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Green Haven Florists also faced declining sales and rising expenses.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preference changed toward online shopping and subscriptions.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Competitors gained an advantage through pricing as well as digital presence.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changes also reduced foot traffic and revenue. 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Moreover, internal and external factors also caused significant challenges.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Conclusion and Call to Action - fundsforNGOs - Grants and Resources for  Sustainability">
            <a:extLst>
              <a:ext uri="{FF2B5EF4-FFF2-40B4-BE49-F238E27FC236}">
                <a16:creationId xmlns:a16="http://schemas.microsoft.com/office/drawing/2014/main" id="{6E157C6C-B075-907B-402D-051D49366C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469" y="1957554"/>
            <a:ext cx="4156911" cy="2771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0957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B0A95-9535-3371-4C77-E78DC993F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2921" y="108286"/>
            <a:ext cx="10058400" cy="651132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 List </a:t>
            </a:r>
            <a:endParaRPr lang="en-I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2974FB-6E46-8DC2-DFAD-943EB424EF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69384"/>
            <a:ext cx="12091737" cy="568033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just"/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Amaldoss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W., Du, J. and Shin, W. (2024) ‘Pricing strategy of competing media platforms.’ </a:t>
            </a:r>
            <a:r>
              <a:rPr lang="en-GB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Science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43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(3), pp.488-505. Available at: </a:t>
            </a:r>
            <a:r>
              <a:rPr lang="en-GB" sz="18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https://pubsonline.informs.org/doi/abs/10.1287/mksc.2021.0092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Andonova, Y.,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Anaza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N.A. and Bennett, D.H. (2021) ‘Riding the subscription box wave: Understanding the landscape, challenges, and critical success factors of the subscription box industry.’ </a:t>
            </a:r>
            <a:r>
              <a:rPr lang="en-GB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Horizons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64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(5), pp.631-646. Available at: </a:t>
            </a:r>
            <a:r>
              <a:rPr lang="en-GB" sz="18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https://www.sciencedirect.com/science/article/pii/S0007681321000264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Beels, M. (2024) ‘United Kingdom Labour Market Enforcement Strategy 2024/25 Annexe B: Labour market and non-compliance risk analysis.’ Available at: </a:t>
            </a:r>
            <a:r>
              <a:rPr lang="en-GB" sz="18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https://assets.publishing.service.gov.uk/media/67336b0579e9143625613575/uk-labour-market-enforcement-strategy-2024-25-annex-b-print.pdf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 by 27th September, 2025).</a:t>
            </a:r>
            <a:endParaRPr lang="en-I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Buye, R. (2021) ‘Critical examination of the PESTEL Analysis Model.’ </a:t>
            </a:r>
            <a:r>
              <a:rPr lang="en-GB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Project: Action Research for Development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pp.1-12. Available at: </a:t>
            </a:r>
            <a:r>
              <a:rPr lang="en-GB" sz="18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https://www.researchgate.net/profile/Ronald-Buye/publication/349506325_Critical_examination_of_the_PESTEL_Analysis_Model/links/6093f3fd92851c490fbd6e7e/Critical-examination-of-the-PESTEL-Analysis-Model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Kang, Y., Yang, S. and Patterson, P. (2021) ‘Modern cause and effect model by factors of root cause for accident prevention in small to medium-sized enterprises.’ </a:t>
            </a:r>
            <a:r>
              <a:rPr lang="en-GB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Safety and health at work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(4), pp.505-510. Available at: </a:t>
            </a:r>
            <a:r>
              <a:rPr lang="en-GB" sz="18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https://doi.org/10.1016/j.shaw.2021.08.002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Sutinen, U.M., </a:t>
            </a:r>
            <a:r>
              <a:rPr lang="en-GB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Saarijärvi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H. and Yrjölä, M. (2022) ‘Shop at your own risk? Consumer activities in fashion e‐commerce. </a:t>
            </a:r>
            <a:r>
              <a:rPr lang="en-GB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Journal of Consumer Studies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46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(4), pp.1299-1318. Available at: </a:t>
            </a:r>
            <a:r>
              <a:rPr lang="en-GB" sz="18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https://doi.org/10.1111/ijcs.12759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Venugopal, K. and Akhila, J. (2023) ‘Assessment of Physical Environmental attributes impacting the foot traffic at Retail Stores.’ </a:t>
            </a:r>
            <a:r>
              <a:rPr lang="en-GB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Journal of Innovative Research and Practices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(7), pp.10-17. Available at: </a:t>
            </a:r>
            <a:r>
              <a:rPr lang="en-GB" sz="18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https://www.forum4researchers.com/cw_admin/docs/IJIRP-JULY-23-02.pdf</a:t>
            </a: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I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77432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rosted Glass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243AF7DC-D15B-41C0-AE81-23980D1B9FC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418</TotalTime>
  <Words>1234</Words>
  <Application>Microsoft Office PowerPoint</Application>
  <PresentationFormat>Widescreen</PresentationFormat>
  <Paragraphs>131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Wingdings</vt:lpstr>
      <vt:lpstr>Retrospect</vt:lpstr>
      <vt:lpstr>Module: Problem Solving and Decision Making   Module code: LCLM4004 Component 1: Green Haven Florists  </vt:lpstr>
      <vt:lpstr>Title: Green Haven Florists: Business Challenges and Strategic Analysisbhhhu</vt:lpstr>
      <vt:lpstr>Introduction</vt:lpstr>
      <vt:lpstr>Overview of Green Haven Florists </vt:lpstr>
      <vt:lpstr>Problems of Green Haven Florists </vt:lpstr>
      <vt:lpstr>Applying 5W2H Model </vt:lpstr>
      <vt:lpstr>PESTEL Framework </vt:lpstr>
      <vt:lpstr>External Factors: PESTEL Analysis </vt:lpstr>
      <vt:lpstr>Critique of the Cause-and-Effect Model </vt:lpstr>
      <vt:lpstr>Provide an application and discuss the Cause-and-Effect Diagram</vt:lpstr>
      <vt:lpstr>Conclusion </vt:lpstr>
      <vt:lpstr>Reference 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janina fira</dc:creator>
  <cp:lastModifiedBy>Janina Fira</cp:lastModifiedBy>
  <cp:revision>6</cp:revision>
  <dcterms:created xsi:type="dcterms:W3CDTF">2025-09-27T07:46:48Z</dcterms:created>
  <dcterms:modified xsi:type="dcterms:W3CDTF">2025-10-13T21:41:21Z</dcterms:modified>
</cp:coreProperties>
</file>