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56" r:id="rId5"/>
    <p:sldId id="257" r:id="rId6"/>
    <p:sldId id="268" r:id="rId7"/>
    <p:sldId id="258" r:id="rId8"/>
    <p:sldId id="259" r:id="rId9"/>
    <p:sldId id="260" r:id="rId10"/>
    <p:sldId id="269" r:id="rId11"/>
    <p:sldId id="263" r:id="rId12"/>
    <p:sldId id="264" r:id="rId13"/>
    <p:sldId id="265"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C94F4F-24D0-4FEB-A174-1F2FEBA5329A}" v="3" dt="2025-10-13T11:21:47.8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D56718-7DDB-4AA1-B0FB-51F2B0820A8F}" type="datetimeFigureOut">
              <a:rPr lang="en-GB" smtClean="0"/>
              <a:t>14/10/2025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B6ED48-C05F-4186-8009-D7849793A9A7}" type="slidenum">
              <a:rPr lang="en-GB" smtClean="0"/>
              <a:t>‹#›</a:t>
            </a:fld>
            <a:endParaRPr lang="en-GB"/>
          </a:p>
        </p:txBody>
      </p:sp>
    </p:spTree>
    <p:extLst>
      <p:ext uri="{BB962C8B-B14F-4D97-AF65-F5344CB8AC3E}">
        <p14:creationId xmlns:p14="http://schemas.microsoft.com/office/powerpoint/2010/main" val="1414087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CB6ED48-C05F-4186-8009-D7849793A9A7}" type="slidenum">
              <a:rPr lang="en-GB" smtClean="0"/>
              <a:t>1</a:t>
            </a:fld>
            <a:endParaRPr lang="en-GB"/>
          </a:p>
        </p:txBody>
      </p:sp>
    </p:spTree>
    <p:extLst>
      <p:ext uri="{BB962C8B-B14F-4D97-AF65-F5344CB8AC3E}">
        <p14:creationId xmlns:p14="http://schemas.microsoft.com/office/powerpoint/2010/main" val="22856473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3AB8D-168B-9330-87F5-EEDD3EF1B2E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57E1794-07A5-34B7-20E2-411E900FFA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E4A923-27CF-F648-B5B2-5BE4C0596AB0}"/>
              </a:ext>
            </a:extLst>
          </p:cNvPr>
          <p:cNvSpPr>
            <a:spLocks noGrp="1"/>
          </p:cNvSpPr>
          <p:nvPr>
            <p:ph type="dt" sz="half" idx="10"/>
          </p:nvPr>
        </p:nvSpPr>
        <p:spPr/>
        <p:txBody>
          <a:bodyPr/>
          <a:lstStyle/>
          <a:p>
            <a:fld id="{5C9E0B45-3852-4BA4-80CD-22DEB027A51C}" type="datetimeFigureOut">
              <a:rPr lang="en-GB" smtClean="0"/>
              <a:t>14/10/2025</a:t>
            </a:fld>
            <a:endParaRPr lang="en-GB"/>
          </a:p>
        </p:txBody>
      </p:sp>
      <p:sp>
        <p:nvSpPr>
          <p:cNvPr id="5" name="Footer Placeholder 4">
            <a:extLst>
              <a:ext uri="{FF2B5EF4-FFF2-40B4-BE49-F238E27FC236}">
                <a16:creationId xmlns:a16="http://schemas.microsoft.com/office/drawing/2014/main" id="{35718443-4928-AA51-D968-1F82BED4EA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5386C3-DEB0-D384-2DA1-4FE80B5C67A3}"/>
              </a:ext>
            </a:extLst>
          </p:cNvPr>
          <p:cNvSpPr>
            <a:spLocks noGrp="1"/>
          </p:cNvSpPr>
          <p:nvPr>
            <p:ph type="sldNum" sz="quarter" idx="12"/>
          </p:nvPr>
        </p:nvSpPr>
        <p:spPr/>
        <p:txBody>
          <a:bodyPr/>
          <a:lstStyle/>
          <a:p>
            <a:fld id="{4DDA14D3-6B57-4232-9D95-6C21D67DE674}" type="slidenum">
              <a:rPr lang="en-GB" smtClean="0"/>
              <a:t>‹#›</a:t>
            </a:fld>
            <a:endParaRPr lang="en-GB"/>
          </a:p>
        </p:txBody>
      </p:sp>
    </p:spTree>
    <p:extLst>
      <p:ext uri="{BB962C8B-B14F-4D97-AF65-F5344CB8AC3E}">
        <p14:creationId xmlns:p14="http://schemas.microsoft.com/office/powerpoint/2010/main" val="716658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49E0F-D5F7-074A-E428-B9561D4280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DF946D-4AB4-C04B-DEB8-21AF4FB29F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370688-ED29-9F3B-B4E3-6152011FAADD}"/>
              </a:ext>
            </a:extLst>
          </p:cNvPr>
          <p:cNvSpPr>
            <a:spLocks noGrp="1"/>
          </p:cNvSpPr>
          <p:nvPr>
            <p:ph type="dt" sz="half" idx="10"/>
          </p:nvPr>
        </p:nvSpPr>
        <p:spPr/>
        <p:txBody>
          <a:bodyPr/>
          <a:lstStyle/>
          <a:p>
            <a:fld id="{5C9E0B45-3852-4BA4-80CD-22DEB027A51C}" type="datetimeFigureOut">
              <a:rPr lang="en-GB" smtClean="0"/>
              <a:t>14/10/2025</a:t>
            </a:fld>
            <a:endParaRPr lang="en-GB"/>
          </a:p>
        </p:txBody>
      </p:sp>
      <p:sp>
        <p:nvSpPr>
          <p:cNvPr id="5" name="Footer Placeholder 4">
            <a:extLst>
              <a:ext uri="{FF2B5EF4-FFF2-40B4-BE49-F238E27FC236}">
                <a16:creationId xmlns:a16="http://schemas.microsoft.com/office/drawing/2014/main" id="{65EEFCD9-6BBB-603D-08F8-D1420BF719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9F3762-0F02-EA41-E19E-9439ED0CA94B}"/>
              </a:ext>
            </a:extLst>
          </p:cNvPr>
          <p:cNvSpPr>
            <a:spLocks noGrp="1"/>
          </p:cNvSpPr>
          <p:nvPr>
            <p:ph type="sldNum" sz="quarter" idx="12"/>
          </p:nvPr>
        </p:nvSpPr>
        <p:spPr/>
        <p:txBody>
          <a:bodyPr/>
          <a:lstStyle/>
          <a:p>
            <a:fld id="{4DDA14D3-6B57-4232-9D95-6C21D67DE674}" type="slidenum">
              <a:rPr lang="en-GB" smtClean="0"/>
              <a:t>‹#›</a:t>
            </a:fld>
            <a:endParaRPr lang="en-GB"/>
          </a:p>
        </p:txBody>
      </p:sp>
    </p:spTree>
    <p:extLst>
      <p:ext uri="{BB962C8B-B14F-4D97-AF65-F5344CB8AC3E}">
        <p14:creationId xmlns:p14="http://schemas.microsoft.com/office/powerpoint/2010/main" val="40303861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CA837-80D1-3744-009F-CEA4A16487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6E37B44-32A2-E230-BD22-9555FBEF10C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D434DE3-8845-AEEB-48BF-ED8E23AC4C2D}"/>
              </a:ext>
            </a:extLst>
          </p:cNvPr>
          <p:cNvSpPr>
            <a:spLocks noGrp="1"/>
          </p:cNvSpPr>
          <p:nvPr>
            <p:ph type="dt" sz="half" idx="10"/>
          </p:nvPr>
        </p:nvSpPr>
        <p:spPr/>
        <p:txBody>
          <a:bodyPr/>
          <a:lstStyle/>
          <a:p>
            <a:fld id="{5C9E0B45-3852-4BA4-80CD-22DEB027A51C}" type="datetimeFigureOut">
              <a:rPr lang="en-GB" smtClean="0"/>
              <a:t>14/10/2025</a:t>
            </a:fld>
            <a:endParaRPr lang="en-GB"/>
          </a:p>
        </p:txBody>
      </p:sp>
      <p:sp>
        <p:nvSpPr>
          <p:cNvPr id="5" name="Footer Placeholder 4">
            <a:extLst>
              <a:ext uri="{FF2B5EF4-FFF2-40B4-BE49-F238E27FC236}">
                <a16:creationId xmlns:a16="http://schemas.microsoft.com/office/drawing/2014/main" id="{22DFD103-AE7E-1D38-DBDD-2A87430437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8E503B-6EBE-99C7-6B71-DA7E1A16471E}"/>
              </a:ext>
            </a:extLst>
          </p:cNvPr>
          <p:cNvSpPr>
            <a:spLocks noGrp="1"/>
          </p:cNvSpPr>
          <p:nvPr>
            <p:ph type="sldNum" sz="quarter" idx="12"/>
          </p:nvPr>
        </p:nvSpPr>
        <p:spPr/>
        <p:txBody>
          <a:bodyPr/>
          <a:lstStyle/>
          <a:p>
            <a:fld id="{4DDA14D3-6B57-4232-9D95-6C21D67DE674}" type="slidenum">
              <a:rPr lang="en-GB" smtClean="0"/>
              <a:t>‹#›</a:t>
            </a:fld>
            <a:endParaRPr lang="en-GB"/>
          </a:p>
        </p:txBody>
      </p:sp>
    </p:spTree>
    <p:extLst>
      <p:ext uri="{BB962C8B-B14F-4D97-AF65-F5344CB8AC3E}">
        <p14:creationId xmlns:p14="http://schemas.microsoft.com/office/powerpoint/2010/main" val="4280702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EFB98-4173-89E6-7A56-20D89E247A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32CED7-53D2-8DBB-AF8C-6519D6EFEB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8E64F96-08BC-1DC9-B45D-03933B4B505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A4C1FA8-B141-73A8-D6B4-42A36DC74A2B}"/>
              </a:ext>
            </a:extLst>
          </p:cNvPr>
          <p:cNvSpPr>
            <a:spLocks noGrp="1"/>
          </p:cNvSpPr>
          <p:nvPr>
            <p:ph type="dt" sz="half" idx="10"/>
          </p:nvPr>
        </p:nvSpPr>
        <p:spPr/>
        <p:txBody>
          <a:bodyPr/>
          <a:lstStyle/>
          <a:p>
            <a:fld id="{5C9E0B45-3852-4BA4-80CD-22DEB027A51C}" type="datetimeFigureOut">
              <a:rPr lang="en-GB" smtClean="0"/>
              <a:t>14/10/2025</a:t>
            </a:fld>
            <a:endParaRPr lang="en-GB"/>
          </a:p>
        </p:txBody>
      </p:sp>
      <p:sp>
        <p:nvSpPr>
          <p:cNvPr id="6" name="Footer Placeholder 5">
            <a:extLst>
              <a:ext uri="{FF2B5EF4-FFF2-40B4-BE49-F238E27FC236}">
                <a16:creationId xmlns:a16="http://schemas.microsoft.com/office/drawing/2014/main" id="{5C3530D0-CB34-3C44-24C6-B915A96861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C8E794-9C8E-0241-E6B3-E54FD7620EAF}"/>
              </a:ext>
            </a:extLst>
          </p:cNvPr>
          <p:cNvSpPr>
            <a:spLocks noGrp="1"/>
          </p:cNvSpPr>
          <p:nvPr>
            <p:ph type="sldNum" sz="quarter" idx="12"/>
          </p:nvPr>
        </p:nvSpPr>
        <p:spPr/>
        <p:txBody>
          <a:bodyPr/>
          <a:lstStyle/>
          <a:p>
            <a:fld id="{4DDA14D3-6B57-4232-9D95-6C21D67DE674}" type="slidenum">
              <a:rPr lang="en-GB" smtClean="0"/>
              <a:t>‹#›</a:t>
            </a:fld>
            <a:endParaRPr lang="en-GB"/>
          </a:p>
        </p:txBody>
      </p:sp>
    </p:spTree>
    <p:extLst>
      <p:ext uri="{BB962C8B-B14F-4D97-AF65-F5344CB8AC3E}">
        <p14:creationId xmlns:p14="http://schemas.microsoft.com/office/powerpoint/2010/main" val="2810759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279F1-7F64-9A86-A8DE-4C31D37EBFC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34D68D-11F2-807D-25CC-96021D7812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7872CD-F783-BEB7-DAD2-A295B027D6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C2FAF6-AA91-B979-F328-E892E210ED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4C894C-C7F7-E605-D389-6CC2AB441AD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42C9ACD-CE0C-21D4-0081-DDCEA4CAF436}"/>
              </a:ext>
            </a:extLst>
          </p:cNvPr>
          <p:cNvSpPr>
            <a:spLocks noGrp="1"/>
          </p:cNvSpPr>
          <p:nvPr>
            <p:ph type="dt" sz="half" idx="10"/>
          </p:nvPr>
        </p:nvSpPr>
        <p:spPr/>
        <p:txBody>
          <a:bodyPr/>
          <a:lstStyle/>
          <a:p>
            <a:fld id="{5C9E0B45-3852-4BA4-80CD-22DEB027A51C}" type="datetimeFigureOut">
              <a:rPr lang="en-GB" smtClean="0"/>
              <a:t>14/10/2025</a:t>
            </a:fld>
            <a:endParaRPr lang="en-GB"/>
          </a:p>
        </p:txBody>
      </p:sp>
      <p:sp>
        <p:nvSpPr>
          <p:cNvPr id="8" name="Footer Placeholder 7">
            <a:extLst>
              <a:ext uri="{FF2B5EF4-FFF2-40B4-BE49-F238E27FC236}">
                <a16:creationId xmlns:a16="http://schemas.microsoft.com/office/drawing/2014/main" id="{35FA431C-9F72-5A84-93FC-E0440EF824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1506CD1-11FF-FA33-EE81-A5AD38162B3C}"/>
              </a:ext>
            </a:extLst>
          </p:cNvPr>
          <p:cNvSpPr>
            <a:spLocks noGrp="1"/>
          </p:cNvSpPr>
          <p:nvPr>
            <p:ph type="sldNum" sz="quarter" idx="12"/>
          </p:nvPr>
        </p:nvSpPr>
        <p:spPr/>
        <p:txBody>
          <a:bodyPr/>
          <a:lstStyle/>
          <a:p>
            <a:fld id="{4DDA14D3-6B57-4232-9D95-6C21D67DE674}" type="slidenum">
              <a:rPr lang="en-GB" smtClean="0"/>
              <a:t>‹#›</a:t>
            </a:fld>
            <a:endParaRPr lang="en-GB"/>
          </a:p>
        </p:txBody>
      </p:sp>
    </p:spTree>
    <p:extLst>
      <p:ext uri="{BB962C8B-B14F-4D97-AF65-F5344CB8AC3E}">
        <p14:creationId xmlns:p14="http://schemas.microsoft.com/office/powerpoint/2010/main" val="29075488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D596-1910-7A53-D682-603FA064420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10A147A-261F-C597-8D45-AE738C98EC47}"/>
              </a:ext>
            </a:extLst>
          </p:cNvPr>
          <p:cNvSpPr>
            <a:spLocks noGrp="1"/>
          </p:cNvSpPr>
          <p:nvPr>
            <p:ph type="dt" sz="half" idx="10"/>
          </p:nvPr>
        </p:nvSpPr>
        <p:spPr/>
        <p:txBody>
          <a:bodyPr/>
          <a:lstStyle/>
          <a:p>
            <a:fld id="{5C9E0B45-3852-4BA4-80CD-22DEB027A51C}" type="datetimeFigureOut">
              <a:rPr lang="en-GB" smtClean="0"/>
              <a:t>14/10/2025</a:t>
            </a:fld>
            <a:endParaRPr lang="en-GB"/>
          </a:p>
        </p:txBody>
      </p:sp>
      <p:sp>
        <p:nvSpPr>
          <p:cNvPr id="4" name="Footer Placeholder 3">
            <a:extLst>
              <a:ext uri="{FF2B5EF4-FFF2-40B4-BE49-F238E27FC236}">
                <a16:creationId xmlns:a16="http://schemas.microsoft.com/office/drawing/2014/main" id="{1233C54D-AEA9-C103-49DA-89C6758235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CB60808-6184-8A70-9874-FBA59E86C3AA}"/>
              </a:ext>
            </a:extLst>
          </p:cNvPr>
          <p:cNvSpPr>
            <a:spLocks noGrp="1"/>
          </p:cNvSpPr>
          <p:nvPr>
            <p:ph type="sldNum" sz="quarter" idx="12"/>
          </p:nvPr>
        </p:nvSpPr>
        <p:spPr/>
        <p:txBody>
          <a:bodyPr/>
          <a:lstStyle/>
          <a:p>
            <a:fld id="{4DDA14D3-6B57-4232-9D95-6C21D67DE674}" type="slidenum">
              <a:rPr lang="en-GB" smtClean="0"/>
              <a:t>‹#›</a:t>
            </a:fld>
            <a:endParaRPr lang="en-GB"/>
          </a:p>
        </p:txBody>
      </p:sp>
    </p:spTree>
    <p:extLst>
      <p:ext uri="{BB962C8B-B14F-4D97-AF65-F5344CB8AC3E}">
        <p14:creationId xmlns:p14="http://schemas.microsoft.com/office/powerpoint/2010/main" val="1344335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215852-AEA6-3FEB-7AA8-2D9C6A574369}"/>
              </a:ext>
            </a:extLst>
          </p:cNvPr>
          <p:cNvSpPr>
            <a:spLocks noGrp="1"/>
          </p:cNvSpPr>
          <p:nvPr>
            <p:ph type="dt" sz="half" idx="10"/>
          </p:nvPr>
        </p:nvSpPr>
        <p:spPr/>
        <p:txBody>
          <a:bodyPr/>
          <a:lstStyle/>
          <a:p>
            <a:fld id="{5C9E0B45-3852-4BA4-80CD-22DEB027A51C}" type="datetimeFigureOut">
              <a:rPr lang="en-GB" smtClean="0"/>
              <a:t>14/10/2025</a:t>
            </a:fld>
            <a:endParaRPr lang="en-GB"/>
          </a:p>
        </p:txBody>
      </p:sp>
      <p:sp>
        <p:nvSpPr>
          <p:cNvPr id="3" name="Footer Placeholder 2">
            <a:extLst>
              <a:ext uri="{FF2B5EF4-FFF2-40B4-BE49-F238E27FC236}">
                <a16:creationId xmlns:a16="http://schemas.microsoft.com/office/drawing/2014/main" id="{B81EFB18-B510-D417-7F64-4751B22D917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FCFD853-651B-59BD-237A-633B2ACA894B}"/>
              </a:ext>
            </a:extLst>
          </p:cNvPr>
          <p:cNvSpPr>
            <a:spLocks noGrp="1"/>
          </p:cNvSpPr>
          <p:nvPr>
            <p:ph type="sldNum" sz="quarter" idx="12"/>
          </p:nvPr>
        </p:nvSpPr>
        <p:spPr/>
        <p:txBody>
          <a:bodyPr/>
          <a:lstStyle/>
          <a:p>
            <a:fld id="{4DDA14D3-6B57-4232-9D95-6C21D67DE674}" type="slidenum">
              <a:rPr lang="en-GB" smtClean="0"/>
              <a:t>‹#›</a:t>
            </a:fld>
            <a:endParaRPr lang="en-GB"/>
          </a:p>
        </p:txBody>
      </p:sp>
    </p:spTree>
    <p:extLst>
      <p:ext uri="{BB962C8B-B14F-4D97-AF65-F5344CB8AC3E}">
        <p14:creationId xmlns:p14="http://schemas.microsoft.com/office/powerpoint/2010/main" val="2075502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67C97-560A-DEA5-8EEC-E3BA0C7F5A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42DCB9B-B27F-A202-A1D3-C0CA6DEF5C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C0338A1-E660-23B1-9455-61F5037AE7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5D33D7-C01D-4D6C-1555-FBC9AD671747}"/>
              </a:ext>
            </a:extLst>
          </p:cNvPr>
          <p:cNvSpPr>
            <a:spLocks noGrp="1"/>
          </p:cNvSpPr>
          <p:nvPr>
            <p:ph type="dt" sz="half" idx="10"/>
          </p:nvPr>
        </p:nvSpPr>
        <p:spPr/>
        <p:txBody>
          <a:bodyPr/>
          <a:lstStyle/>
          <a:p>
            <a:fld id="{5C9E0B45-3852-4BA4-80CD-22DEB027A51C}" type="datetimeFigureOut">
              <a:rPr lang="en-GB" smtClean="0"/>
              <a:t>14/10/2025</a:t>
            </a:fld>
            <a:endParaRPr lang="en-GB"/>
          </a:p>
        </p:txBody>
      </p:sp>
      <p:sp>
        <p:nvSpPr>
          <p:cNvPr id="6" name="Footer Placeholder 5">
            <a:extLst>
              <a:ext uri="{FF2B5EF4-FFF2-40B4-BE49-F238E27FC236}">
                <a16:creationId xmlns:a16="http://schemas.microsoft.com/office/drawing/2014/main" id="{1F264726-C625-38C0-9619-5F9935CA22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6DADB3-CF0B-6361-1136-1FE84168BC34}"/>
              </a:ext>
            </a:extLst>
          </p:cNvPr>
          <p:cNvSpPr>
            <a:spLocks noGrp="1"/>
          </p:cNvSpPr>
          <p:nvPr>
            <p:ph type="sldNum" sz="quarter" idx="12"/>
          </p:nvPr>
        </p:nvSpPr>
        <p:spPr/>
        <p:txBody>
          <a:bodyPr/>
          <a:lstStyle/>
          <a:p>
            <a:fld id="{4DDA14D3-6B57-4232-9D95-6C21D67DE674}" type="slidenum">
              <a:rPr lang="en-GB" smtClean="0"/>
              <a:t>‹#›</a:t>
            </a:fld>
            <a:endParaRPr lang="en-GB"/>
          </a:p>
        </p:txBody>
      </p:sp>
    </p:spTree>
    <p:extLst>
      <p:ext uri="{BB962C8B-B14F-4D97-AF65-F5344CB8AC3E}">
        <p14:creationId xmlns:p14="http://schemas.microsoft.com/office/powerpoint/2010/main" val="20974760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08793-835B-560C-2901-FF511D425E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1AFB59F-2300-F376-4287-8191AD5AF1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303269-2D39-E798-2CA7-7617FF10B5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DB088A-7990-4D71-E3F6-466138763503}"/>
              </a:ext>
            </a:extLst>
          </p:cNvPr>
          <p:cNvSpPr>
            <a:spLocks noGrp="1"/>
          </p:cNvSpPr>
          <p:nvPr>
            <p:ph type="dt" sz="half" idx="10"/>
          </p:nvPr>
        </p:nvSpPr>
        <p:spPr/>
        <p:txBody>
          <a:bodyPr/>
          <a:lstStyle/>
          <a:p>
            <a:fld id="{5C9E0B45-3852-4BA4-80CD-22DEB027A51C}" type="datetimeFigureOut">
              <a:rPr lang="en-GB" smtClean="0"/>
              <a:t>14/10/2025</a:t>
            </a:fld>
            <a:endParaRPr lang="en-GB"/>
          </a:p>
        </p:txBody>
      </p:sp>
      <p:sp>
        <p:nvSpPr>
          <p:cNvPr id="6" name="Footer Placeholder 5">
            <a:extLst>
              <a:ext uri="{FF2B5EF4-FFF2-40B4-BE49-F238E27FC236}">
                <a16:creationId xmlns:a16="http://schemas.microsoft.com/office/drawing/2014/main" id="{CDAB5ECC-0CF0-AAEE-2D17-D30A789104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DF5514-39C0-60FD-6590-AD88189642ED}"/>
              </a:ext>
            </a:extLst>
          </p:cNvPr>
          <p:cNvSpPr>
            <a:spLocks noGrp="1"/>
          </p:cNvSpPr>
          <p:nvPr>
            <p:ph type="sldNum" sz="quarter" idx="12"/>
          </p:nvPr>
        </p:nvSpPr>
        <p:spPr/>
        <p:txBody>
          <a:bodyPr/>
          <a:lstStyle/>
          <a:p>
            <a:fld id="{4DDA14D3-6B57-4232-9D95-6C21D67DE674}" type="slidenum">
              <a:rPr lang="en-GB" smtClean="0"/>
              <a:t>‹#›</a:t>
            </a:fld>
            <a:endParaRPr lang="en-GB"/>
          </a:p>
        </p:txBody>
      </p:sp>
    </p:spTree>
    <p:extLst>
      <p:ext uri="{BB962C8B-B14F-4D97-AF65-F5344CB8AC3E}">
        <p14:creationId xmlns:p14="http://schemas.microsoft.com/office/powerpoint/2010/main" val="2321322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FC5CA-45D4-73BD-3766-469EC623A3F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A2AA06-CA5D-4D0E-A390-BC91651BA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A3BDC9-4AF6-2AC8-4D92-81B325276A43}"/>
              </a:ext>
            </a:extLst>
          </p:cNvPr>
          <p:cNvSpPr>
            <a:spLocks noGrp="1"/>
          </p:cNvSpPr>
          <p:nvPr>
            <p:ph type="dt" sz="half" idx="10"/>
          </p:nvPr>
        </p:nvSpPr>
        <p:spPr/>
        <p:txBody>
          <a:bodyPr/>
          <a:lstStyle/>
          <a:p>
            <a:fld id="{5C9E0B45-3852-4BA4-80CD-22DEB027A51C}" type="datetimeFigureOut">
              <a:rPr lang="en-GB" smtClean="0"/>
              <a:t>14/10/2025</a:t>
            </a:fld>
            <a:endParaRPr lang="en-GB"/>
          </a:p>
        </p:txBody>
      </p:sp>
      <p:sp>
        <p:nvSpPr>
          <p:cNvPr id="5" name="Footer Placeholder 4">
            <a:extLst>
              <a:ext uri="{FF2B5EF4-FFF2-40B4-BE49-F238E27FC236}">
                <a16:creationId xmlns:a16="http://schemas.microsoft.com/office/drawing/2014/main" id="{F50569CD-8E39-A748-DB46-57737DC58F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AB9C50-1292-54C9-5408-B41D1B734AD1}"/>
              </a:ext>
            </a:extLst>
          </p:cNvPr>
          <p:cNvSpPr>
            <a:spLocks noGrp="1"/>
          </p:cNvSpPr>
          <p:nvPr>
            <p:ph type="sldNum" sz="quarter" idx="12"/>
          </p:nvPr>
        </p:nvSpPr>
        <p:spPr/>
        <p:txBody>
          <a:bodyPr/>
          <a:lstStyle/>
          <a:p>
            <a:fld id="{4DDA14D3-6B57-4232-9D95-6C21D67DE674}" type="slidenum">
              <a:rPr lang="en-GB" smtClean="0"/>
              <a:t>‹#›</a:t>
            </a:fld>
            <a:endParaRPr lang="en-GB"/>
          </a:p>
        </p:txBody>
      </p:sp>
    </p:spTree>
    <p:extLst>
      <p:ext uri="{BB962C8B-B14F-4D97-AF65-F5344CB8AC3E}">
        <p14:creationId xmlns:p14="http://schemas.microsoft.com/office/powerpoint/2010/main" val="1987664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1FD7A1-F40C-E959-74A2-6F57FF6509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219004-0357-BA5B-8091-4DD68EC360E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CE05E7-2FF5-F046-3F1F-773467125D70}"/>
              </a:ext>
            </a:extLst>
          </p:cNvPr>
          <p:cNvSpPr>
            <a:spLocks noGrp="1"/>
          </p:cNvSpPr>
          <p:nvPr>
            <p:ph type="dt" sz="half" idx="10"/>
          </p:nvPr>
        </p:nvSpPr>
        <p:spPr/>
        <p:txBody>
          <a:bodyPr/>
          <a:lstStyle/>
          <a:p>
            <a:fld id="{5C9E0B45-3852-4BA4-80CD-22DEB027A51C}" type="datetimeFigureOut">
              <a:rPr lang="en-GB" smtClean="0"/>
              <a:t>14/10/2025</a:t>
            </a:fld>
            <a:endParaRPr lang="en-GB"/>
          </a:p>
        </p:txBody>
      </p:sp>
      <p:sp>
        <p:nvSpPr>
          <p:cNvPr id="5" name="Footer Placeholder 4">
            <a:extLst>
              <a:ext uri="{FF2B5EF4-FFF2-40B4-BE49-F238E27FC236}">
                <a16:creationId xmlns:a16="http://schemas.microsoft.com/office/drawing/2014/main" id="{C4675E5A-915B-1F06-2CDB-6799FBA5DD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8B5A4A-2583-F15E-CF61-DEC41E939BE7}"/>
              </a:ext>
            </a:extLst>
          </p:cNvPr>
          <p:cNvSpPr>
            <a:spLocks noGrp="1"/>
          </p:cNvSpPr>
          <p:nvPr>
            <p:ph type="sldNum" sz="quarter" idx="12"/>
          </p:nvPr>
        </p:nvSpPr>
        <p:spPr/>
        <p:txBody>
          <a:bodyPr/>
          <a:lstStyle/>
          <a:p>
            <a:fld id="{4DDA14D3-6B57-4232-9D95-6C21D67DE674}" type="slidenum">
              <a:rPr lang="en-GB" smtClean="0"/>
              <a:t>‹#›</a:t>
            </a:fld>
            <a:endParaRPr lang="en-GB"/>
          </a:p>
        </p:txBody>
      </p:sp>
    </p:spTree>
    <p:extLst>
      <p:ext uri="{BB962C8B-B14F-4D97-AF65-F5344CB8AC3E}">
        <p14:creationId xmlns:p14="http://schemas.microsoft.com/office/powerpoint/2010/main" val="3789690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799710-94AF-BC8F-8C55-24E833A7535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0F79E4-8F63-10B8-A94E-D5C8F8FFBD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5B8FA9-F6E8-15A2-05A2-8FD426F943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C9E0B45-3852-4BA4-80CD-22DEB027A51C}" type="datetimeFigureOut">
              <a:rPr lang="en-GB" smtClean="0"/>
              <a:t>14/10/2025</a:t>
            </a:fld>
            <a:endParaRPr lang="en-GB"/>
          </a:p>
        </p:txBody>
      </p:sp>
      <p:sp>
        <p:nvSpPr>
          <p:cNvPr id="5" name="Footer Placeholder 4">
            <a:extLst>
              <a:ext uri="{FF2B5EF4-FFF2-40B4-BE49-F238E27FC236}">
                <a16:creationId xmlns:a16="http://schemas.microsoft.com/office/drawing/2014/main" id="{53C66434-CB72-2480-038B-210F37AF12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FAFAEB-D250-F600-EC8F-19A73AF8D7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DDA14D3-6B57-4232-9D95-6C21D67DE674}" type="slidenum">
              <a:rPr lang="en-GB" smtClean="0"/>
              <a:t>‹#›</a:t>
            </a:fld>
            <a:endParaRPr lang="en-GB"/>
          </a:p>
        </p:txBody>
      </p:sp>
    </p:spTree>
    <p:extLst>
      <p:ext uri="{BB962C8B-B14F-4D97-AF65-F5344CB8AC3E}">
        <p14:creationId xmlns:p14="http://schemas.microsoft.com/office/powerpoint/2010/main" val="2887577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flyriver.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1D377-8A56-27E9-0A14-A9998F089D4A}"/>
              </a:ext>
            </a:extLst>
          </p:cNvPr>
          <p:cNvSpPr>
            <a:spLocks noGrp="1"/>
          </p:cNvSpPr>
          <p:nvPr>
            <p:ph type="ctrTitle"/>
          </p:nvPr>
        </p:nvSpPr>
        <p:spPr/>
        <p:txBody>
          <a:bodyPr>
            <a:normAutofit/>
          </a:bodyPr>
          <a:lstStyle/>
          <a:p>
            <a:r>
              <a:rPr lang="en-GB" sz="2400" dirty="0">
                <a:solidFill>
                  <a:srgbClr val="002060"/>
                </a:solidFill>
                <a:latin typeface="Arial" panose="020B0604020202020204" pitchFamily="34" charset="0"/>
                <a:cs typeface="Arial" panose="020B0604020202020204" pitchFamily="34" charset="0"/>
              </a:rPr>
              <a:t>PSYCHOLOGY IN HEALTH AND SOCIAL CARE</a:t>
            </a:r>
            <a:br>
              <a:rPr lang="en-GB" sz="2400" dirty="0">
                <a:solidFill>
                  <a:srgbClr val="002060"/>
                </a:solidFill>
                <a:latin typeface="Arial" panose="020B0604020202020204" pitchFamily="34" charset="0"/>
                <a:cs typeface="Arial" panose="020B0604020202020204" pitchFamily="34" charset="0"/>
              </a:rPr>
            </a:br>
            <a:r>
              <a:rPr lang="en-GB" sz="2400" dirty="0">
                <a:solidFill>
                  <a:srgbClr val="002060"/>
                </a:solidFill>
                <a:latin typeface="Arial" panose="020B0604020202020204" pitchFamily="34" charset="0"/>
                <a:cs typeface="Arial" panose="020B0604020202020204" pitchFamily="34" charset="0"/>
              </a:rPr>
              <a:t>ASSESSMENT IN PSYCHOLOGY</a:t>
            </a:r>
            <a:br>
              <a:rPr lang="en-GB" sz="2400" dirty="0">
                <a:solidFill>
                  <a:srgbClr val="002060"/>
                </a:solidFill>
                <a:latin typeface="Arial" panose="020B0604020202020204" pitchFamily="34" charset="0"/>
                <a:cs typeface="Arial" panose="020B0604020202020204" pitchFamily="34" charset="0"/>
              </a:rPr>
            </a:br>
            <a:r>
              <a:rPr lang="en-GB" sz="2400" dirty="0">
                <a:solidFill>
                  <a:srgbClr val="002060"/>
                </a:solidFill>
                <a:latin typeface="Arial" panose="020B0604020202020204" pitchFamily="34" charset="0"/>
                <a:cs typeface="Arial" panose="020B0604020202020204" pitchFamily="34" charset="0"/>
              </a:rPr>
              <a:t>COMPONENT ONE.</a:t>
            </a:r>
            <a:br>
              <a:rPr lang="en-GB" sz="2400" dirty="0">
                <a:solidFill>
                  <a:srgbClr val="002060"/>
                </a:solidFill>
                <a:latin typeface="Arial" panose="020B0604020202020204" pitchFamily="34" charset="0"/>
                <a:cs typeface="Arial" panose="020B0604020202020204" pitchFamily="34" charset="0"/>
              </a:rPr>
            </a:br>
            <a:endParaRPr lang="en-GB" sz="2400" dirty="0">
              <a:solidFill>
                <a:srgbClr val="002060"/>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F1252F2-77C8-B87F-9066-C25595358080}"/>
              </a:ext>
            </a:extLst>
          </p:cNvPr>
          <p:cNvSpPr>
            <a:spLocks noGrp="1"/>
          </p:cNvSpPr>
          <p:nvPr>
            <p:ph type="subTitle" idx="1"/>
          </p:nvPr>
        </p:nvSpPr>
        <p:spPr>
          <a:xfrm>
            <a:off x="1524000" y="3602037"/>
            <a:ext cx="9144000" cy="2754517"/>
          </a:xfrm>
        </p:spPr>
        <p:txBody>
          <a:bodyPr/>
          <a:lstStyle/>
          <a:p>
            <a:endParaRPr lang="en-GB" dirty="0">
              <a:solidFill>
                <a:srgbClr val="002060"/>
              </a:solidFill>
              <a:latin typeface="Arial" panose="020B0604020202020204" pitchFamily="34" charset="0"/>
              <a:cs typeface="Arial" panose="020B0604020202020204" pitchFamily="34" charset="0"/>
            </a:endParaRPr>
          </a:p>
          <a:p>
            <a:r>
              <a:rPr lang="en-GB" dirty="0">
                <a:solidFill>
                  <a:srgbClr val="002060"/>
                </a:solidFill>
                <a:latin typeface="Arial" panose="020B0604020202020204" pitchFamily="34" charset="0"/>
                <a:cs typeface="Arial" panose="020B0604020202020204" pitchFamily="34" charset="0"/>
              </a:rPr>
              <a:t>SEPTEMBER 13,2025</a:t>
            </a:r>
          </a:p>
          <a:p>
            <a:r>
              <a:rPr lang="en-GB" dirty="0">
                <a:solidFill>
                  <a:srgbClr val="002060"/>
                </a:solidFill>
                <a:latin typeface="Arial" panose="020B0604020202020204" pitchFamily="34" charset="0"/>
                <a:cs typeface="Arial" panose="020B0604020202020204" pitchFamily="34" charset="0"/>
              </a:rPr>
              <a:t>IVEREN NNEOMA KUCHA</a:t>
            </a:r>
          </a:p>
          <a:p>
            <a:r>
              <a:rPr lang="en-GB" dirty="0">
                <a:solidFill>
                  <a:srgbClr val="002060"/>
                </a:solidFill>
                <a:latin typeface="Arial" panose="020B0604020202020204" pitchFamily="34" charset="0"/>
                <a:cs typeface="Arial" panose="020B0604020202020204" pitchFamily="34" charset="0"/>
              </a:rPr>
              <a:t>STUDENT ID NUMBER 2423866</a:t>
            </a:r>
          </a:p>
          <a:p>
            <a:r>
              <a:rPr lang="en-GB" dirty="0">
                <a:solidFill>
                  <a:srgbClr val="002060"/>
                </a:solidFill>
                <a:latin typeface="Arial" panose="020B0604020202020204" pitchFamily="34" charset="0"/>
                <a:cs typeface="Arial" panose="020B0604020202020204" pitchFamily="34" charset="0"/>
              </a:rPr>
              <a:t>LCHS4010  2025</a:t>
            </a:r>
          </a:p>
          <a:p>
            <a:r>
              <a:rPr lang="en-GB" dirty="0">
                <a:solidFill>
                  <a:srgbClr val="002060"/>
                </a:solidFill>
                <a:latin typeface="Arial" panose="020B0604020202020204" pitchFamily="34" charset="0"/>
                <a:cs typeface="Arial" panose="020B0604020202020204" pitchFamily="34" charset="0"/>
              </a:rPr>
              <a:t>LECTURER NEIL</a:t>
            </a:r>
          </a:p>
          <a:p>
            <a:endParaRPr lang="en-GB" dirty="0">
              <a:solidFill>
                <a:srgbClr val="002060"/>
              </a:solidFill>
              <a:latin typeface="Arial" panose="020B0604020202020204" pitchFamily="34" charset="0"/>
              <a:cs typeface="Arial" panose="020B0604020202020204" pitchFamily="34" charset="0"/>
            </a:endParaRPr>
          </a:p>
          <a:p>
            <a:endParaRPr lang="en-GB" dirty="0">
              <a:solidFill>
                <a:srgbClr val="002060"/>
              </a:solidFill>
              <a:latin typeface="Arial" panose="020B0604020202020204" pitchFamily="34" charset="0"/>
              <a:cs typeface="Arial" panose="020B0604020202020204" pitchFamily="34" charset="0"/>
            </a:endParaRPr>
          </a:p>
          <a:p>
            <a:endParaRPr lang="en-GB" dirty="0">
              <a:solidFill>
                <a:srgbClr val="002060"/>
              </a:solidFill>
              <a:latin typeface="Arial" panose="020B0604020202020204" pitchFamily="34" charset="0"/>
              <a:cs typeface="Arial" panose="020B0604020202020204" pitchFamily="34" charset="0"/>
            </a:endParaRPr>
          </a:p>
          <a:p>
            <a:endParaRPr lang="en-GB" dirty="0">
              <a:solidFill>
                <a:srgbClr val="002060"/>
              </a:solidFill>
              <a:latin typeface="Arial" panose="020B0604020202020204" pitchFamily="34" charset="0"/>
              <a:cs typeface="Arial" panose="020B0604020202020204" pitchFamily="34" charset="0"/>
            </a:endParaRPr>
          </a:p>
          <a:p>
            <a:endParaRPr lang="en-GB" dirty="0">
              <a:solidFill>
                <a:srgbClr val="002060"/>
              </a:solidFill>
              <a:latin typeface="Arial" panose="020B0604020202020204" pitchFamily="34" charset="0"/>
              <a:cs typeface="Arial" panose="020B0604020202020204" pitchFamily="34" charset="0"/>
            </a:endParaRPr>
          </a:p>
          <a:p>
            <a:endParaRPr lang="en-GB" dirty="0">
              <a:solidFill>
                <a:srgbClr val="002060"/>
              </a:solidFill>
              <a:latin typeface="Arial" panose="020B0604020202020204" pitchFamily="34" charset="0"/>
              <a:cs typeface="Arial" panose="020B0604020202020204" pitchFamily="34" charset="0"/>
            </a:endParaRPr>
          </a:p>
          <a:p>
            <a:endParaRPr lang="en-GB" dirty="0">
              <a:solidFill>
                <a:srgbClr val="002060"/>
              </a:solidFill>
              <a:latin typeface="Arial" panose="020B0604020202020204" pitchFamily="34" charset="0"/>
              <a:cs typeface="Arial" panose="020B0604020202020204" pitchFamily="34" charset="0"/>
            </a:endParaRPr>
          </a:p>
          <a:p>
            <a:endParaRPr lang="en-GB" dirty="0">
              <a:solidFill>
                <a:srgbClr val="002060"/>
              </a:solidFill>
              <a:latin typeface="Arial" panose="020B0604020202020204" pitchFamily="34" charset="0"/>
              <a:cs typeface="Arial" panose="020B0604020202020204" pitchFamily="34" charset="0"/>
            </a:endParaRPr>
          </a:p>
          <a:p>
            <a:endParaRPr lang="en-GB" dirty="0">
              <a:solidFill>
                <a:srgbClr val="002060"/>
              </a:solidFill>
              <a:latin typeface="Arial" panose="020B0604020202020204" pitchFamily="34" charset="0"/>
              <a:cs typeface="Arial" panose="020B0604020202020204" pitchFamily="34" charset="0"/>
            </a:endParaRPr>
          </a:p>
          <a:p>
            <a:endParaRPr lang="en-GB" dirty="0">
              <a:solidFill>
                <a:srgbClr val="002060"/>
              </a:solidFill>
              <a:latin typeface="Arial" panose="020B0604020202020204" pitchFamily="34" charset="0"/>
              <a:cs typeface="Arial" panose="020B0604020202020204" pitchFamily="34" charset="0"/>
            </a:endParaRPr>
          </a:p>
          <a:p>
            <a:endParaRPr lang="en-GB"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64062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20B1A-15C3-2AD6-4779-C91864564258}"/>
              </a:ext>
            </a:extLst>
          </p:cNvPr>
          <p:cNvSpPr>
            <a:spLocks noGrp="1"/>
          </p:cNvSpPr>
          <p:nvPr>
            <p:ph type="title"/>
          </p:nvPr>
        </p:nvSpPr>
        <p:spPr/>
        <p:txBody>
          <a:bodyPr>
            <a:normAutofit/>
          </a:bodyPr>
          <a:lstStyle/>
          <a:p>
            <a:r>
              <a:rPr lang="en-GB" sz="2400" dirty="0">
                <a:latin typeface="Arial" panose="020B0604020202020204" pitchFamily="34" charset="0"/>
                <a:cs typeface="Arial" panose="020B0604020202020204" pitchFamily="34" charset="0"/>
              </a:rPr>
              <a:t>TABLE OF CONTENTS</a:t>
            </a:r>
          </a:p>
        </p:txBody>
      </p:sp>
      <p:sp>
        <p:nvSpPr>
          <p:cNvPr id="3" name="Content Placeholder 2">
            <a:extLst>
              <a:ext uri="{FF2B5EF4-FFF2-40B4-BE49-F238E27FC236}">
                <a16:creationId xmlns:a16="http://schemas.microsoft.com/office/drawing/2014/main" id="{825B5783-6E3B-FFC1-B7FB-4EE54ABBAA28}"/>
              </a:ext>
            </a:extLst>
          </p:cNvPr>
          <p:cNvSpPr>
            <a:spLocks noGrp="1"/>
          </p:cNvSpPr>
          <p:nvPr>
            <p:ph idx="1"/>
          </p:nvPr>
        </p:nvSpPr>
        <p:spPr/>
        <p:txBody>
          <a:bodyPr>
            <a:normAutofit lnSpcReduction="10000"/>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WHAT IS HUMAN PSYCHOLOGY.</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INTRODUCTION TO BOWLBY’S THEORY.</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INTRODUCTION TO THE CASE STUDY.</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BOWLBY’S ATTACHMENT THEORY.</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APPLICATION OF BOWLBY’S ATTACHMENT THEORY.</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PROPOSE PRACTICAL STRAEGIES OR INTERVENTIONS.</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CONSIDER BOTH BIOLOGICAL AND ENVIRONMENTAL INFLUENCE(NATURE AND NURTURE)</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CONCLUSION.</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REFERNCES.</a:t>
            </a: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96516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45E3DF-85C4-B30C-81D6-BB40C4C22161}"/>
              </a:ext>
            </a:extLst>
          </p:cNvPr>
          <p:cNvSpPr>
            <a:spLocks noGrp="1"/>
          </p:cNvSpPr>
          <p:nvPr>
            <p:ph idx="1"/>
          </p:nvPr>
        </p:nvSpPr>
        <p:spPr/>
        <p:txBody>
          <a:bodyPr>
            <a:normAutofit lnSpcReduction="10000"/>
          </a:bodyPr>
          <a:lstStyle/>
          <a:p>
            <a:r>
              <a:rPr lang="en-GB" sz="2400" dirty="0">
                <a:latin typeface="Arial" panose="020B0604020202020204" pitchFamily="34" charset="0"/>
                <a:cs typeface="Arial" panose="020B0604020202020204" pitchFamily="34" charset="0"/>
              </a:rPr>
              <a:t>What is human psychology? It’s the scientific study of human behaviour, thoughts, and mental processes. It also looks into how humans think, feel, and interact with others and handle situations as they progress in life from stage to stage in their growth. And this helped in bringing our various fields :</a:t>
            </a:r>
          </a:p>
          <a:p>
            <a:r>
              <a:rPr lang="en-GB" sz="2400" dirty="0">
                <a:latin typeface="Arial" panose="020B0604020202020204" pitchFamily="34" charset="0"/>
                <a:cs typeface="Arial" panose="020B0604020202020204" pitchFamily="34" charset="0"/>
              </a:rPr>
              <a:t>Cognitive processes like:	Perception, Attention, Memory, Language, Thinking, and Emotions.</a:t>
            </a:r>
          </a:p>
          <a:p>
            <a:r>
              <a:rPr lang="en-GB" sz="2400" dirty="0">
                <a:latin typeface="Arial" panose="020B0604020202020204" pitchFamily="34" charset="0"/>
                <a:cs typeface="Arial" panose="020B0604020202020204" pitchFamily="34" charset="0"/>
              </a:rPr>
              <a:t>BOWLBY’S THEORY: Bowlby’s attachment theory explains that children are biologically programmed to have an attachment to their caregivers as a way or means of survival and this attachment is very crucial in their development as well as their social, emotional, and intellectual development, which can be: biological basis, primary caregiver, internal working model, just to name a few.</a:t>
            </a:r>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1210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615238BE-A76C-8253-2B06-8878EABC2DC7}"/>
              </a:ext>
            </a:extLst>
          </p:cNvPr>
          <p:cNvSpPr>
            <a:spLocks noGrp="1"/>
          </p:cNvSpPr>
          <p:nvPr>
            <p:ph idx="1"/>
          </p:nvPr>
        </p:nvSpPr>
        <p:spPr>
          <a:xfrm>
            <a:off x="1029929" y="1855121"/>
            <a:ext cx="10515600" cy="4351338"/>
          </a:xfrm>
        </p:spPr>
        <p:txBody>
          <a:bodyPr>
            <a:normAutofit fontScale="25000" lnSpcReduction="20000"/>
          </a:bodyPr>
          <a:lstStyle/>
          <a:p>
            <a:pPr marL="457200" lvl="1" indent="0">
              <a:buNone/>
            </a:pPr>
            <a:endParaRPr lang="en-GB" sz="9600" dirty="0">
              <a:latin typeface="Arial" panose="020B0604020202020204" pitchFamily="34" charset="0"/>
              <a:cs typeface="Arial" panose="020B0604020202020204" pitchFamily="34" charset="0"/>
            </a:endParaRPr>
          </a:p>
          <a:p>
            <a:pPr marL="457200" lvl="1" indent="0">
              <a:buNone/>
            </a:pPr>
            <a:r>
              <a:rPr lang="en-GB" sz="9600" dirty="0">
                <a:latin typeface="Arial" panose="020B0604020202020204" pitchFamily="34" charset="0"/>
                <a:cs typeface="Arial" panose="020B0604020202020204" pitchFamily="34" charset="0"/>
              </a:rPr>
              <a:t>Supporting Amira in transitioning into the nursery will have to be a gradual process because it’s all going to be a new setting, environment, and people, to what she is used to, so the family, nursery, and caregivers will all have to work hand in hand to achieve their goal. And since Amira is presenting with signs of anxiety, limited communication, and difficulty engaging in group play, some care plans can be put in place to support the process. Likewise, some other supporting care plans can be put in place, like emotional, social, cognitive, and physical, for Amira’s well-being. </a:t>
            </a:r>
          </a:p>
          <a:p>
            <a:pPr marL="457200" lvl="1" indent="0">
              <a:buNone/>
            </a:pPr>
            <a:endParaRPr lang="en-GB" sz="9600" dirty="0">
              <a:latin typeface="Arial" panose="020B0604020202020204" pitchFamily="34" charset="0"/>
              <a:cs typeface="Arial" panose="020B0604020202020204" pitchFamily="34" charset="0"/>
            </a:endParaRPr>
          </a:p>
          <a:p>
            <a:pPr marL="457200" lvl="1" indent="0">
              <a:buNone/>
            </a:pPr>
            <a:r>
              <a:rPr lang="en-GB" sz="9600" dirty="0">
                <a:latin typeface="Arial" panose="020B0604020202020204" pitchFamily="34" charset="0"/>
                <a:cs typeface="Arial" panose="020B0604020202020204" pitchFamily="34" charset="0"/>
              </a:rPr>
              <a:t>Building trust and relationship: Creating a daily routine that includes a one-on-one session will help Amira create a trust system to help her feel secure through calm, gentle interaction, which will help her feel comfortable and understand.</a:t>
            </a:r>
          </a:p>
          <a:p>
            <a:pPr marL="457200" lvl="1" indent="0">
              <a:buNone/>
            </a:pPr>
            <a:endParaRPr lang="en-GB" sz="9600" dirty="0">
              <a:latin typeface="Arial" panose="020B0604020202020204" pitchFamily="34" charset="0"/>
              <a:cs typeface="Arial" panose="020B0604020202020204" pitchFamily="34" charset="0"/>
            </a:endParaRPr>
          </a:p>
          <a:p>
            <a:pPr marL="457200" lvl="1" indent="0">
              <a:buNone/>
            </a:pPr>
            <a:r>
              <a:rPr lang="en-GB" sz="9600" dirty="0">
                <a:latin typeface="Arial" panose="020B0604020202020204" pitchFamily="34" charset="0"/>
                <a:cs typeface="Arial" panose="020B0604020202020204" pitchFamily="34" charset="0"/>
              </a:rPr>
              <a:t>Encouraging verbal communication: Using simple and clear language will help Amira respond and engage with her teachers and peers. </a:t>
            </a:r>
          </a:p>
          <a:p>
            <a:pPr marL="457200" lvl="1" indent="0">
              <a:buNone/>
            </a:pPr>
            <a:endParaRPr lang="en-GB" sz="5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91814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3E6A8D-5C80-B7D5-D67B-D2A274F14877}"/>
              </a:ext>
            </a:extLst>
          </p:cNvPr>
          <p:cNvSpPr>
            <a:spLocks noGrp="1"/>
          </p:cNvSpPr>
          <p:nvPr>
            <p:ph idx="1"/>
          </p:nvPr>
        </p:nvSpPr>
        <p:spPr>
          <a:xfrm>
            <a:off x="838200" y="1778329"/>
            <a:ext cx="10515600" cy="4351338"/>
          </a:xfrm>
        </p:spPr>
        <p:txBody>
          <a:bodyPr>
            <a:normAutofit/>
          </a:bodyPr>
          <a:lstStyle/>
          <a:p>
            <a:r>
              <a:rPr lang="en-GB" sz="2400" dirty="0">
                <a:latin typeface="Arial" panose="020B0604020202020204" pitchFamily="34" charset="0"/>
                <a:cs typeface="Arial" panose="020B0604020202020204" pitchFamily="34" charset="0"/>
              </a:rPr>
              <a:t>Reducing anxiety: Introducing Amira to small group activities will assist in building her confidence. Small groups of parallel play will help in designating a safe space for Amira to retreat to when overwhelmed by her surroundings, a place equipped with comforting toys or objects.</a:t>
            </a:r>
          </a:p>
          <a:p>
            <a:r>
              <a:rPr lang="en-GB" sz="2400" dirty="0">
                <a:latin typeface="Arial" panose="020B0604020202020204" pitchFamily="34" charset="0"/>
                <a:cs typeface="Arial" panose="020B0604020202020204" pitchFamily="34" charset="0"/>
              </a:rPr>
              <a:t>Promoting group play: Facilitating engagements in group play, while modelling positive interactions and play behaviours, which is thereby used to create a supportive and inclusive environment.</a:t>
            </a:r>
          </a:p>
          <a:p>
            <a:r>
              <a:rPr lang="en-GB" sz="2400" dirty="0">
                <a:latin typeface="Arial" panose="020B0604020202020204" pitchFamily="34" charset="0"/>
                <a:cs typeface="Arial" panose="020B0604020202020204" pitchFamily="34" charset="0"/>
              </a:rPr>
              <a:t>Parental partnership: The nursery will have to work with the caregivers of Amira to understand her home routine, preferences, and any strategies that work well for Amira, which will help in achieving developmental goals.</a:t>
            </a:r>
          </a:p>
        </p:txBody>
      </p:sp>
    </p:spTree>
    <p:extLst>
      <p:ext uri="{BB962C8B-B14F-4D97-AF65-F5344CB8AC3E}">
        <p14:creationId xmlns:p14="http://schemas.microsoft.com/office/powerpoint/2010/main" val="13276142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4FAE90-D313-3A53-7709-421F515B33C6}"/>
              </a:ext>
            </a:extLst>
          </p:cNvPr>
          <p:cNvSpPr>
            <a:spLocks noGrp="1"/>
          </p:cNvSpPr>
          <p:nvPr>
            <p:ph idx="1"/>
          </p:nvPr>
        </p:nvSpPr>
        <p:spPr>
          <a:xfrm>
            <a:off x="838200" y="1872922"/>
            <a:ext cx="10515600" cy="4351338"/>
          </a:xfrm>
        </p:spPr>
        <p:txBody>
          <a:bodyPr vert="horz" lIns="91440" tIns="45720" rIns="91440" bIns="45720" rtlCol="0" anchor="t">
            <a:normAutofit lnSpcReduction="10000"/>
          </a:bodyPr>
          <a:lstStyle/>
          <a:p>
            <a:r>
              <a:rPr lang="en-GB" sz="2400">
                <a:latin typeface="Arial"/>
                <a:cs typeface="Arial"/>
              </a:rPr>
              <a:t>Monitoring progress: Assessing Amira's development constantly, which will help in adjusting the support plan so as to take note of her progress and make sure it's evolving her needs like wise celebrating her achievements.  By applying the support plan, in creating a nurturing By applying </a:t>
            </a:r>
            <a:r>
              <a:rPr lang="en-GB" sz="2400" err="1">
                <a:latin typeface="Arial"/>
                <a:cs typeface="Arial"/>
              </a:rPr>
              <a:t>theupport</a:t>
            </a:r>
            <a:r>
              <a:rPr lang="en-GB" sz="2400">
                <a:latin typeface="Arial"/>
                <a:cs typeface="Arial"/>
              </a:rPr>
              <a:t> plan, will help in creating a nurturing environment that hat will address Amira's needs which will help in her feel secure in the nursery </a:t>
            </a:r>
            <a:r>
              <a:rPr lang="en-GB" sz="2400">
                <a:latin typeface="Arial"/>
                <a:ea typeface="+mn-lt"/>
                <a:cs typeface="Arial"/>
              </a:rPr>
              <a:t>environment nursery make </a:t>
            </a:r>
            <a:r>
              <a:rPr lang="en-GB" sz="2400">
                <a:latin typeface="Aptos"/>
                <a:ea typeface="+mn-lt"/>
                <a:cs typeface="Arial"/>
              </a:rPr>
              <a:t>create</a:t>
            </a:r>
            <a:r>
              <a:rPr lang="en-GB" sz="2400">
                <a:ea typeface="+mn-lt"/>
                <a:cs typeface="+mn-lt"/>
              </a:rPr>
              <a:t> a nurturing environment that addre</a:t>
            </a:r>
            <a:r>
              <a:rPr lang="en-GB" sz="2400">
                <a:latin typeface="Arial"/>
                <a:ea typeface="+mn-lt"/>
                <a:cs typeface="+mn-lt"/>
              </a:rPr>
              <a:t>ss Amira's needs, helping her feel secure in the nursery environment. </a:t>
            </a:r>
          </a:p>
          <a:p>
            <a:r>
              <a:rPr lang="en-GB" sz="2400">
                <a:latin typeface="Arial"/>
                <a:ea typeface="Calibri"/>
                <a:cs typeface="Arial"/>
              </a:rPr>
              <a:t>Bowlby's attachment theory: Bowlby's theory suggests that the early relationship between a child and their early caregivers plays a crucial role in forming their manner and influencing their socio-emotional growth. Some key points can be, secure base, attachment styles, caregiver responsiveness and long-term implications.,</a:t>
            </a:r>
            <a:endParaRPr lang="en-GB" sz="2400">
              <a:latin typeface="Arial"/>
              <a:ea typeface="Calibri"/>
              <a:cs typeface="Arial" panose="020B0604020202020204" pitchFamily="34" charset="0"/>
            </a:endParaRPr>
          </a:p>
        </p:txBody>
      </p:sp>
    </p:spTree>
    <p:extLst>
      <p:ext uri="{BB962C8B-B14F-4D97-AF65-F5344CB8AC3E}">
        <p14:creationId xmlns:p14="http://schemas.microsoft.com/office/powerpoint/2010/main" val="1387737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FC6EE2-1A9C-D962-B787-F1B2DBC826FA}"/>
              </a:ext>
            </a:extLst>
          </p:cNvPr>
          <p:cNvSpPr>
            <a:spLocks noGrp="1"/>
          </p:cNvSpPr>
          <p:nvPr>
            <p:ph idx="1"/>
          </p:nvPr>
        </p:nvSpPr>
        <p:spPr/>
        <p:txBody>
          <a:bodyPr>
            <a:normAutofit fontScale="92500" lnSpcReduction="20000"/>
          </a:bodyPr>
          <a:lstStyle/>
          <a:p>
            <a:r>
              <a:rPr lang="en-GB" sz="2400" dirty="0">
                <a:latin typeface="Arial" panose="020B0604020202020204" pitchFamily="34" charset="0"/>
                <a:cs typeface="Arial" panose="020B0604020202020204" pitchFamily="34" charset="0"/>
              </a:rPr>
              <a:t>PROPOSE PRACTICAL STRATEGIES TO SUPPORT AMIRA DEVELOPMENT WITHIN THE NURSERY SETTING:</a:t>
            </a:r>
          </a:p>
          <a:p>
            <a:r>
              <a:rPr lang="en-GB" sz="2400" dirty="0">
                <a:latin typeface="Arial" panose="020B0604020202020204" pitchFamily="34" charset="0"/>
                <a:cs typeface="Arial" panose="020B0604020202020204" pitchFamily="34" charset="0"/>
              </a:rPr>
              <a:t>To help in supporting Amira’s development within the nursery setting with Bowlby’s attachment theory, some strategies can be applied:</a:t>
            </a:r>
          </a:p>
          <a:p>
            <a:r>
              <a:rPr lang="en-GB" sz="2400" dirty="0">
                <a:latin typeface="Arial" panose="020B0604020202020204" pitchFamily="34" charset="0"/>
                <a:cs typeface="Arial" panose="020B0604020202020204" pitchFamily="34" charset="0"/>
              </a:rPr>
              <a:t>Responsive caregiving: Responding to Amira’s cue, offering comfort when needed, and validating her emotions as well helps her feel secure and noticed.</a:t>
            </a:r>
          </a:p>
          <a:p>
            <a:r>
              <a:rPr lang="en-GB" sz="2400" dirty="0">
                <a:latin typeface="Arial" panose="020B0604020202020204" pitchFamily="34" charset="0"/>
                <a:cs typeface="Arial" panose="020B0604020202020204" pitchFamily="34" charset="0"/>
              </a:rPr>
              <a:t>Secure base: making available a safe space for Amira to stay when feeling overwhelmed, if possible, with toys she likes playing with. This part also needs the family and nursery to work together.</a:t>
            </a:r>
          </a:p>
          <a:p>
            <a:r>
              <a:rPr lang="en-GB" sz="2400" dirty="0">
                <a:latin typeface="Arial" panose="020B0604020202020204" pitchFamily="34" charset="0"/>
                <a:cs typeface="Arial" panose="020B0604020202020204" pitchFamily="34" charset="0"/>
              </a:rPr>
              <a:t>Partnering with families: Collaborate hand in hand with Amira’s family and caregivers in understanding her attachment style and development strategies mirroring home routines if possible.</a:t>
            </a:r>
          </a:p>
          <a:p>
            <a:r>
              <a:rPr lang="en-GB" sz="2400" dirty="0">
                <a:latin typeface="Arial" panose="020B0604020202020204" pitchFamily="34" charset="0"/>
                <a:cs typeface="Arial" panose="020B0604020202020204" pitchFamily="34" charset="0"/>
              </a:rPr>
              <a:t>Using these strategies, an environment in nurturing Amira can be created to support her emotionally, socially, and cognitively in promoting healthy growth.</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64118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BA3E8C-45A5-9012-7C1D-C37005234FEC}"/>
              </a:ext>
            </a:extLst>
          </p:cNvPr>
          <p:cNvSpPr>
            <a:spLocks noGrp="1"/>
          </p:cNvSpPr>
          <p:nvPr>
            <p:ph idx="1"/>
          </p:nvPr>
        </p:nvSpPr>
        <p:spPr/>
        <p:txBody>
          <a:bodyPr>
            <a:normAutofit fontScale="92500" lnSpcReduction="20000"/>
          </a:bodyPr>
          <a:lstStyle/>
          <a:p>
            <a:r>
              <a:rPr lang="en-GB" sz="2400" dirty="0">
                <a:latin typeface="Arial" panose="020B0604020202020204" pitchFamily="34" charset="0"/>
                <a:cs typeface="Arial" panose="020B0604020202020204" pitchFamily="34" charset="0"/>
              </a:rPr>
              <a:t>CONSIDER BOTH BIOLOGICAL AND ENVIRONMENTAL INFLUENCE(NATURE AND NURTURE):</a:t>
            </a:r>
          </a:p>
          <a:p>
            <a:r>
              <a:rPr lang="en-GB" sz="2400" dirty="0">
                <a:latin typeface="Arial" panose="020B0604020202020204" pitchFamily="34" charset="0"/>
                <a:cs typeface="Arial" panose="020B0604020202020204" pitchFamily="34" charset="0"/>
              </a:rPr>
              <a:t>In psychological development, it’s important to consider both biological and environmental influences, which are known as nature and nurture, because these two play a very important role in forming a person’s being in life. </a:t>
            </a:r>
          </a:p>
          <a:p>
            <a:r>
              <a:rPr lang="en-GB" sz="2400" dirty="0">
                <a:latin typeface="Arial" panose="020B0604020202020204" pitchFamily="34" charset="0"/>
                <a:cs typeface="Arial" panose="020B0604020202020204" pitchFamily="34" charset="0"/>
              </a:rPr>
              <a:t>Biological influences: Genetics has a significant role in determining our traits, abilities, and predispositions. As well as brain development, neurochemistry is involved with other biological functions in the body. We have the hormonal balances and imbalances that can impact mood, </a:t>
            </a:r>
            <a:r>
              <a:rPr lang="en-GB" sz="2400" dirty="0" err="1">
                <a:latin typeface="Arial" panose="020B0604020202020204" pitchFamily="34" charset="0"/>
                <a:cs typeface="Arial" panose="020B0604020202020204" pitchFamily="34" charset="0"/>
              </a:rPr>
              <a:t>behavior</a:t>
            </a:r>
            <a:r>
              <a:rPr lang="en-GB" sz="2400" dirty="0">
                <a:latin typeface="Arial" panose="020B0604020202020204" pitchFamily="34" charset="0"/>
                <a:cs typeface="Arial" panose="020B0604020202020204" pitchFamily="34" charset="0"/>
              </a:rPr>
              <a:t>, and cognitive development.</a:t>
            </a:r>
          </a:p>
          <a:p>
            <a:r>
              <a:rPr lang="en-GB" sz="2400" dirty="0">
                <a:latin typeface="Arial" panose="020B0604020202020204" pitchFamily="34" charset="0"/>
                <a:cs typeface="Arial" panose="020B0604020202020204" pitchFamily="34" charset="0"/>
              </a:rPr>
              <a:t>Environmental influence: Has to do with the physical environment and social environment, whereas exposure to nature and green space helps in improving cognitive function as well as reducing stress. While social has to do with parent-child interactions, the family mechanics, and socioeconomic status, which can affect </a:t>
            </a:r>
          </a:p>
        </p:txBody>
      </p:sp>
    </p:spTree>
    <p:extLst>
      <p:ext uri="{BB962C8B-B14F-4D97-AF65-F5344CB8AC3E}">
        <p14:creationId xmlns:p14="http://schemas.microsoft.com/office/powerpoint/2010/main" val="3793370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48490A-9CB0-D043-15FF-BE75395DB581}"/>
              </a:ext>
            </a:extLst>
          </p:cNvPr>
          <p:cNvSpPr>
            <a:spLocks noGrp="1"/>
          </p:cNvSpPr>
          <p:nvPr>
            <p:ph idx="1"/>
          </p:nvPr>
        </p:nvSpPr>
        <p:spPr/>
        <p:txBody>
          <a:bodyPr>
            <a:normAutofit lnSpcReduction="10000"/>
          </a:bodyPr>
          <a:lstStyle/>
          <a:p>
            <a:r>
              <a:rPr lang="en-GB" sz="2400" dirty="0">
                <a:latin typeface="Arial" panose="020B0604020202020204" pitchFamily="34" charset="0"/>
                <a:cs typeface="Arial" panose="020B0604020202020204" pitchFamily="34" charset="0"/>
              </a:rPr>
              <a:t>Access to good nutrition is essential for healthy growth and brain development; likewise, good education can impact cognitive development.</a:t>
            </a:r>
          </a:p>
          <a:p>
            <a:r>
              <a:rPr lang="en-GB" sz="2400" dirty="0">
                <a:latin typeface="Arial" panose="020B0604020202020204" pitchFamily="34" charset="0"/>
                <a:cs typeface="Arial" panose="020B0604020202020204" pitchFamily="34" charset="0"/>
              </a:rPr>
              <a:t>CRITICALLY EVALUATE: Bowlby’s attachment theory helps in instrumentally shaping our human understanding of human development, particularly in the context of health and social care, which can be: understanding attachment disorders, guiding parenting and caregiving practice. </a:t>
            </a:r>
          </a:p>
          <a:p>
            <a:r>
              <a:rPr lang="en-GB" sz="2400" dirty="0">
                <a:latin typeface="Arial" panose="020B0604020202020204" pitchFamily="34" charset="0"/>
                <a:cs typeface="Arial" panose="020B0604020202020204" pitchFamily="34" charset="0"/>
              </a:rPr>
              <a:t>LIMITATIONS: It’s been argued that Bowlby’s theory emphasizes the mother-child bond, marginalizing the role of other caregivers, whereas we have cultural universality, determinism vs flexibility, and methodological limitations.</a:t>
            </a:r>
          </a:p>
          <a:p>
            <a:r>
              <a:rPr lang="en-GB" sz="2400" dirty="0">
                <a:latin typeface="Arial" panose="020B0604020202020204" pitchFamily="34" charset="0"/>
                <a:cs typeface="Arial" panose="020B0604020202020204" pitchFamily="34" charset="0"/>
              </a:rPr>
              <a:t>CONCLUSION: John Bowlby’s attachment theory, in the 20</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century, was about understanding early child development, and that children are </a:t>
            </a:r>
          </a:p>
        </p:txBody>
      </p:sp>
    </p:spTree>
    <p:extLst>
      <p:ext uri="{BB962C8B-B14F-4D97-AF65-F5344CB8AC3E}">
        <p14:creationId xmlns:p14="http://schemas.microsoft.com/office/powerpoint/2010/main" val="38782527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EB16DD-9B81-89A6-40CD-24FDFD86A0DE}"/>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Biologically programmed to form attachment with their caregivers as a means of survival and security. Bowlby also introduced monotropy which is  the idea that a child creates an innate need to attach to one main figure, which most times happens to be their mother, who is most times the first point of contact in a child’s life from birth. </a:t>
            </a:r>
          </a:p>
          <a:p>
            <a:r>
              <a:rPr lang="en-GB" sz="2400" dirty="0">
                <a:latin typeface="Arial" panose="020B0604020202020204" pitchFamily="34" charset="0"/>
                <a:cs typeface="Arial" panose="020B0604020202020204" pitchFamily="34" charset="0"/>
              </a:rPr>
              <a:t>No matter it’s has been noted that Bowlby’s theory emphasizes a lot on mother-child bonding, potentially disregarding other caregivers in the life of a child. Likewise, some argue that the theory implies that early attachment determines the later life of a child as well. It’s his theory that everyone has the right to their own thinking and theory as well.</a:t>
            </a:r>
          </a:p>
        </p:txBody>
      </p:sp>
    </p:spTree>
    <p:extLst>
      <p:ext uri="{BB962C8B-B14F-4D97-AF65-F5344CB8AC3E}">
        <p14:creationId xmlns:p14="http://schemas.microsoft.com/office/powerpoint/2010/main" val="39354483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AF6309-F06D-7795-54A4-44D3E0D85EB9}"/>
              </a:ext>
            </a:extLst>
          </p:cNvPr>
          <p:cNvSpPr>
            <a:spLocks noGrp="1"/>
          </p:cNvSpPr>
          <p:nvPr>
            <p:ph idx="1"/>
          </p:nvPr>
        </p:nvSpPr>
        <p:spPr>
          <a:xfrm>
            <a:off x="838200" y="1872922"/>
            <a:ext cx="10515600" cy="4351338"/>
          </a:xfrm>
        </p:spPr>
        <p:txBody>
          <a:bodyPr>
            <a:normAutofit/>
          </a:bodyPr>
          <a:lstStyle/>
          <a:p>
            <a:r>
              <a:rPr lang="en-GB" sz="2400" dirty="0">
                <a:latin typeface="Arial" panose="020B0604020202020204" pitchFamily="34" charset="0"/>
                <a:cs typeface="Arial" panose="020B0604020202020204" pitchFamily="34" charset="0"/>
              </a:rPr>
              <a:t>Reference: R. Fraley,(12 May 2021) Positive Psychology.</a:t>
            </a:r>
          </a:p>
          <a:p>
            <a:r>
              <a:rPr lang="en-GB" sz="2400" dirty="0">
                <a:latin typeface="Arial" panose="020B0604020202020204" pitchFamily="34" charset="0"/>
                <a:cs typeface="Arial" panose="020B0604020202020204" pitchFamily="34" charset="0"/>
              </a:rPr>
              <a:t>He Kupu,(12 May 2021) The word Lady Gowrie Child (SA).</a:t>
            </a:r>
          </a:p>
          <a:p>
            <a:r>
              <a:rPr lang="en-GB" sz="2400" dirty="0">
                <a:latin typeface="Arial" panose="020B0604020202020204" pitchFamily="34" charset="0"/>
                <a:cs typeface="Arial" panose="020B0604020202020204" pitchFamily="34" charset="0"/>
                <a:hlinkClick r:id="rId2"/>
              </a:rPr>
              <a:t>www.flyriver.com</a:t>
            </a:r>
            <a:r>
              <a:rPr lang="en-GB" sz="2400" dirty="0">
                <a:latin typeface="Arial" panose="020B0604020202020204" pitchFamily="34" charset="0"/>
                <a:cs typeface="Arial" panose="020B0604020202020204" pitchFamily="34" charset="0"/>
              </a:rPr>
              <a:t> (2024-2025)</a:t>
            </a:r>
          </a:p>
          <a:p>
            <a:r>
              <a:rPr lang="en-GB" sz="2400" dirty="0" err="1">
                <a:latin typeface="Arial" panose="020B0604020202020204" pitchFamily="34" charset="0"/>
                <a:cs typeface="Arial" panose="020B0604020202020204" pitchFamily="34" charset="0"/>
              </a:rPr>
              <a:t>G.Ben-yu</a:t>
            </a:r>
            <a:r>
              <a:rPr lang="en-GB" sz="2400" dirty="0">
                <a:latin typeface="Arial" panose="020B0604020202020204" pitchFamily="34" charset="0"/>
                <a:cs typeface="Arial" panose="020B0604020202020204" pitchFamily="34" charset="0"/>
              </a:rPr>
              <a:t> (2021)</a:t>
            </a:r>
          </a:p>
          <a:p>
            <a:r>
              <a:rPr lang="en-GB" sz="2400" dirty="0" err="1">
                <a:latin typeface="Arial" panose="020B0604020202020204" pitchFamily="34" charset="0"/>
                <a:cs typeface="Arial" panose="020B0604020202020204" pitchFamily="34" charset="0"/>
              </a:rPr>
              <a:t>R.A.Hammond</a:t>
            </a:r>
            <a:r>
              <a:rPr lang="en-GB" sz="2400" dirty="0">
                <a:latin typeface="Arial" panose="020B0604020202020204" pitchFamily="34" charset="0"/>
                <a:cs typeface="Arial" panose="020B0604020202020204" pitchFamily="34" charset="0"/>
              </a:rPr>
              <a:t>, J.(2010) Bowlby, M. Ainsworth</a:t>
            </a:r>
          </a:p>
          <a:p>
            <a:r>
              <a:rPr lang="en-GB" sz="2400" dirty="0">
                <a:latin typeface="Arial" panose="020B0604020202020204" pitchFamily="34" charset="0"/>
                <a:cs typeface="Arial" panose="020B0604020202020204" pitchFamily="34" charset="0"/>
              </a:rPr>
              <a:t>Bowlby, </a:t>
            </a:r>
            <a:r>
              <a:rPr lang="en-GB" sz="2400" dirty="0" err="1">
                <a:latin typeface="Arial" panose="020B0604020202020204" pitchFamily="34" charset="0"/>
                <a:cs typeface="Arial" panose="020B0604020202020204" pitchFamily="34" charset="0"/>
              </a:rPr>
              <a:t>J.Maternal</a:t>
            </a:r>
            <a:r>
              <a:rPr lang="en-GB" sz="2400" dirty="0">
                <a:latin typeface="Arial" panose="020B0604020202020204" pitchFamily="34" charset="0"/>
                <a:cs typeface="Arial" panose="020B0604020202020204" pitchFamily="34" charset="0"/>
              </a:rPr>
              <a:t> (1951) care and mental Health. Geneva .</a:t>
            </a:r>
          </a:p>
          <a:p>
            <a:r>
              <a:rPr lang="en-GB" sz="2400" dirty="0">
                <a:latin typeface="Arial" panose="020B0604020202020204" pitchFamily="34" charset="0"/>
                <a:cs typeface="Arial" panose="020B0604020202020204" pitchFamily="34" charset="0"/>
              </a:rPr>
              <a:t>Bowlby, J. (1973) Attachment and </a:t>
            </a:r>
            <a:r>
              <a:rPr lang="en-GB" sz="2400" dirty="0" err="1">
                <a:latin typeface="Arial" panose="020B0604020202020204" pitchFamily="34" charset="0"/>
                <a:cs typeface="Arial" panose="020B0604020202020204" pitchFamily="34" charset="0"/>
              </a:rPr>
              <a:t>Loss:Volume</a:t>
            </a:r>
            <a:r>
              <a:rPr lang="en-GB" sz="2400" dirty="0">
                <a:latin typeface="Arial" panose="020B0604020202020204" pitchFamily="34" charset="0"/>
                <a:cs typeface="Arial" panose="020B0604020202020204" pitchFamily="34" charset="0"/>
              </a:rPr>
              <a:t> 2. Separation Anxiety </a:t>
            </a:r>
            <a:r>
              <a:rPr lang="en-GB" sz="2400">
                <a:latin typeface="Arial" panose="020B0604020202020204" pitchFamily="34" charset="0"/>
                <a:cs typeface="Arial" panose="020B0604020202020204" pitchFamily="34" charset="0"/>
              </a:rPr>
              <a:t>and anger.</a:t>
            </a:r>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5431156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3a79cb29548ef7cca4278bdb0332ebdb">
  <xsd:schema xmlns:xsd="http://www.w3.org/2001/XMLSchema" xmlns:xs="http://www.w3.org/2001/XMLSchema" xmlns:p="http://schemas.microsoft.com/office/2006/metadata/properties" xmlns:ns3="ccfc14db-0f45-423b-b2f5-752f8f8a0ada" targetNamespace="http://schemas.microsoft.com/office/2006/metadata/properties" ma:root="true" ma:fieldsID="d1ca211e5c6f37941ba1265f58a7006e"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1CCF3B64-5885-475E-87B1-7BFD62DE554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2E41902-29A3-4E2E-9584-93753ED3F8EB}">
  <ds:schemaRefs>
    <ds:schemaRef ds:uri="http://schemas.microsoft.com/sharepoint/v3/contenttype/forms"/>
  </ds:schemaRefs>
</ds:datastoreItem>
</file>

<file path=customXml/itemProps3.xml><?xml version="1.0" encoding="utf-8"?>
<ds:datastoreItem xmlns:ds="http://schemas.openxmlformats.org/officeDocument/2006/customXml" ds:itemID="{FEEDD04B-3B11-4A32-9D2B-8A89B7596784}">
  <ds:schemaRefs>
    <ds:schemaRef ds:uri="http://purl.org/dc/dcmitype/"/>
    <ds:schemaRef ds:uri="http://schemas.microsoft.com/office/infopath/2007/PartnerControls"/>
    <ds:schemaRef ds:uri="http://schemas.openxmlformats.org/package/2006/metadata/core-properties"/>
    <ds:schemaRef ds:uri="http://schemas.microsoft.com/office/2006/documentManagement/types"/>
    <ds:schemaRef ds:uri="http://www.w3.org/XML/1998/namespace"/>
    <ds:schemaRef ds:uri="ccfc14db-0f45-423b-b2f5-752f8f8a0ada"/>
    <ds:schemaRef ds:uri="http://schemas.microsoft.com/office/2006/metadata/properties"/>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618</TotalTime>
  <Words>1309</Words>
  <Application>Microsoft Office PowerPoint</Application>
  <PresentationFormat>Widescreen</PresentationFormat>
  <Paragraphs>65</Paragraphs>
  <Slides>11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Wingdings</vt:lpstr>
      <vt:lpstr>Office Theme</vt:lpstr>
      <vt:lpstr>PSYCHOLOGY IN HEALTH AND SOCIAL CARE ASSESSMENT IN PSYCHOLOGY COMPONENT ONE. </vt:lpstr>
      <vt:lpstr>TABLE OF CONTENTS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Iveren Nneoma Kucha (2423866)</dc:creator>
  <cp:lastModifiedBy>Iveren Nneoma Kucha (2423866)</cp:lastModifiedBy>
  <cp:revision>2</cp:revision>
  <dcterms:created xsi:type="dcterms:W3CDTF">2025-09-20T09:22:24Z</dcterms:created>
  <dcterms:modified xsi:type="dcterms:W3CDTF">2025-10-14T09:12:38Z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